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8" r:id="rId4"/>
    <p:sldId id="268" r:id="rId5"/>
    <p:sldId id="276" r:id="rId6"/>
    <p:sldId id="277" r:id="rId7"/>
    <p:sldId id="265" r:id="rId8"/>
    <p:sldId id="270" r:id="rId9"/>
    <p:sldId id="271" r:id="rId10"/>
    <p:sldId id="273" r:id="rId11"/>
    <p:sldId id="272" r:id="rId12"/>
    <p:sldId id="274" r:id="rId13"/>
    <p:sldId id="275" r:id="rId14"/>
    <p:sldId id="260" r:id="rId15"/>
    <p:sldId id="263" r:id="rId16"/>
    <p:sldId id="264" r:id="rId17"/>
  </p:sldIdLst>
  <p:sldSz cx="12192000" cy="6858000"/>
  <p:notesSz cx="679132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943F6-F9E5-4449-9F63-72633A766B97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E89D381-4706-47D8-B944-BBF654AE838D}">
      <dgm:prSet/>
      <dgm:spPr/>
      <dgm:t>
        <a:bodyPr/>
        <a:lstStyle/>
        <a:p>
          <a:r>
            <a:rPr lang="ru-RU" baseline="0"/>
            <a:t>Центры «Мои документы»</a:t>
          </a:r>
          <a:endParaRPr lang="en-US"/>
        </a:p>
      </dgm:t>
    </dgm:pt>
    <dgm:pt modelId="{997E6738-C659-4333-B2A7-C2742FDBD224}" type="parTrans" cxnId="{63E4E26A-A8DF-406D-8735-C0C78B59BC76}">
      <dgm:prSet/>
      <dgm:spPr/>
      <dgm:t>
        <a:bodyPr/>
        <a:lstStyle/>
        <a:p>
          <a:endParaRPr lang="en-US"/>
        </a:p>
      </dgm:t>
    </dgm:pt>
    <dgm:pt modelId="{9705A029-9146-42A5-8705-7848078A0C08}" type="sibTrans" cxnId="{63E4E26A-A8DF-406D-8735-C0C78B59BC76}">
      <dgm:prSet/>
      <dgm:spPr/>
      <dgm:t>
        <a:bodyPr/>
        <a:lstStyle/>
        <a:p>
          <a:endParaRPr lang="en-US"/>
        </a:p>
      </dgm:t>
    </dgm:pt>
    <dgm:pt modelId="{29265D91-1209-43F3-8014-DA1496424AC2}">
      <dgm:prSet/>
      <dgm:spPr/>
      <dgm:t>
        <a:bodyPr/>
        <a:lstStyle/>
        <a:p>
          <a:r>
            <a:rPr lang="ru-RU" baseline="0"/>
            <a:t>Центры «Мой бизнес»</a:t>
          </a:r>
          <a:endParaRPr lang="en-US"/>
        </a:p>
      </dgm:t>
    </dgm:pt>
    <dgm:pt modelId="{A4230DFD-A76B-4099-95A3-F556C211430D}" type="parTrans" cxnId="{75CD80D6-0ED9-45E2-B1E6-3307D65CAEE8}">
      <dgm:prSet/>
      <dgm:spPr/>
      <dgm:t>
        <a:bodyPr/>
        <a:lstStyle/>
        <a:p>
          <a:endParaRPr lang="en-US"/>
        </a:p>
      </dgm:t>
    </dgm:pt>
    <dgm:pt modelId="{5AB70B4B-D79D-46D2-A5C2-9C8D8D5FDA06}" type="sibTrans" cxnId="{75CD80D6-0ED9-45E2-B1E6-3307D65CAEE8}">
      <dgm:prSet/>
      <dgm:spPr/>
      <dgm:t>
        <a:bodyPr/>
        <a:lstStyle/>
        <a:p>
          <a:endParaRPr lang="en-US"/>
        </a:p>
      </dgm:t>
    </dgm:pt>
    <dgm:pt modelId="{DDE0B06B-22DA-4A9B-BA0D-897CA30B8B45}">
      <dgm:prSet/>
      <dgm:spPr/>
      <dgm:t>
        <a:bodyPr/>
        <a:lstStyle/>
        <a:p>
          <a:r>
            <a:rPr lang="ru-RU" baseline="0"/>
            <a:t>Поликлиники</a:t>
          </a:r>
          <a:endParaRPr lang="en-US"/>
        </a:p>
      </dgm:t>
    </dgm:pt>
    <dgm:pt modelId="{75B3252D-9274-43FC-A6CA-5155161EE7E5}" type="parTrans" cxnId="{9943CD0C-D6E3-4B30-83B8-F817AAB8D6FF}">
      <dgm:prSet/>
      <dgm:spPr/>
      <dgm:t>
        <a:bodyPr/>
        <a:lstStyle/>
        <a:p>
          <a:endParaRPr lang="en-US"/>
        </a:p>
      </dgm:t>
    </dgm:pt>
    <dgm:pt modelId="{0277AC8F-8C55-46D5-8C2A-05C662534067}" type="sibTrans" cxnId="{9943CD0C-D6E3-4B30-83B8-F817AAB8D6FF}">
      <dgm:prSet/>
      <dgm:spPr/>
      <dgm:t>
        <a:bodyPr/>
        <a:lstStyle/>
        <a:p>
          <a:endParaRPr lang="en-US"/>
        </a:p>
      </dgm:t>
    </dgm:pt>
    <dgm:pt modelId="{F560F725-3588-4449-B485-86376A0BBA72}">
      <dgm:prSet/>
      <dgm:spPr/>
      <dgm:t>
        <a:bodyPr/>
        <a:lstStyle/>
        <a:p>
          <a:r>
            <a:rPr lang="ru-RU" baseline="0"/>
            <a:t>Библиотеки и коворкинги</a:t>
          </a:r>
          <a:endParaRPr lang="en-US"/>
        </a:p>
      </dgm:t>
    </dgm:pt>
    <dgm:pt modelId="{C2C1EBC0-C93C-401F-BBDE-BEF6CABD2EB4}" type="parTrans" cxnId="{0CB8DE1D-F364-4393-9867-70A509FF4AF9}">
      <dgm:prSet/>
      <dgm:spPr/>
      <dgm:t>
        <a:bodyPr/>
        <a:lstStyle/>
        <a:p>
          <a:endParaRPr lang="en-US"/>
        </a:p>
      </dgm:t>
    </dgm:pt>
    <dgm:pt modelId="{2FA043E1-57D0-43A6-893C-15A4F0206BF2}" type="sibTrans" cxnId="{0CB8DE1D-F364-4393-9867-70A509FF4AF9}">
      <dgm:prSet/>
      <dgm:spPr/>
      <dgm:t>
        <a:bodyPr/>
        <a:lstStyle/>
        <a:p>
          <a:endParaRPr lang="en-US"/>
        </a:p>
      </dgm:t>
    </dgm:pt>
    <dgm:pt modelId="{5A931C41-FE1A-4F08-A16D-9E2A478864FC}">
      <dgm:prSet/>
      <dgm:spPr/>
      <dgm:t>
        <a:bodyPr/>
        <a:lstStyle/>
        <a:p>
          <a:r>
            <a:rPr lang="ru-RU" baseline="0"/>
            <a:t>Торговые центры, кинотеатры</a:t>
          </a:r>
          <a:endParaRPr lang="en-US"/>
        </a:p>
      </dgm:t>
    </dgm:pt>
    <dgm:pt modelId="{0729F775-2039-478F-AE62-620330642E6D}" type="parTrans" cxnId="{185E6515-5FB3-419B-B495-4708A7CF22F7}">
      <dgm:prSet/>
      <dgm:spPr/>
      <dgm:t>
        <a:bodyPr/>
        <a:lstStyle/>
        <a:p>
          <a:endParaRPr lang="en-US"/>
        </a:p>
      </dgm:t>
    </dgm:pt>
    <dgm:pt modelId="{8F491EBB-F68E-4B00-A178-4DE9AFE6C96A}" type="sibTrans" cxnId="{185E6515-5FB3-419B-B495-4708A7CF22F7}">
      <dgm:prSet/>
      <dgm:spPr/>
      <dgm:t>
        <a:bodyPr/>
        <a:lstStyle/>
        <a:p>
          <a:endParaRPr lang="en-US"/>
        </a:p>
      </dgm:t>
    </dgm:pt>
    <dgm:pt modelId="{A09D5392-3CFC-4627-AC6E-BDF607529912}">
      <dgm:prSet/>
      <dgm:spPr/>
      <dgm:t>
        <a:bodyPr/>
        <a:lstStyle/>
        <a:p>
          <a:r>
            <a:rPr lang="ru-RU" baseline="0"/>
            <a:t>ОМВД</a:t>
          </a:r>
          <a:endParaRPr lang="en-US"/>
        </a:p>
      </dgm:t>
    </dgm:pt>
    <dgm:pt modelId="{A11AFED1-D770-4841-BEF8-DD1488F74C52}" type="parTrans" cxnId="{00346BA8-3C74-4463-A8F7-D550AA6E600C}">
      <dgm:prSet/>
      <dgm:spPr/>
      <dgm:t>
        <a:bodyPr/>
        <a:lstStyle/>
        <a:p>
          <a:endParaRPr lang="en-US"/>
        </a:p>
      </dgm:t>
    </dgm:pt>
    <dgm:pt modelId="{F2F19250-763E-4E1C-A1B3-605E5949412D}" type="sibTrans" cxnId="{00346BA8-3C74-4463-A8F7-D550AA6E600C}">
      <dgm:prSet/>
      <dgm:spPr/>
      <dgm:t>
        <a:bodyPr/>
        <a:lstStyle/>
        <a:p>
          <a:endParaRPr lang="en-US"/>
        </a:p>
      </dgm:t>
    </dgm:pt>
    <dgm:pt modelId="{98DC59C1-A278-43DA-9AC2-BFD325A53A62}">
      <dgm:prSet/>
      <dgm:spPr/>
      <dgm:t>
        <a:bodyPr/>
        <a:lstStyle/>
        <a:p>
          <a:r>
            <a:rPr lang="ru-RU" baseline="0"/>
            <a:t>Клубы по интересам</a:t>
          </a:r>
          <a:endParaRPr lang="en-US"/>
        </a:p>
      </dgm:t>
    </dgm:pt>
    <dgm:pt modelId="{844FB121-01E5-43C7-8BF5-879674781CA9}" type="parTrans" cxnId="{06644964-A69E-4581-9981-9CD15A015480}">
      <dgm:prSet/>
      <dgm:spPr/>
      <dgm:t>
        <a:bodyPr/>
        <a:lstStyle/>
        <a:p>
          <a:endParaRPr lang="en-US"/>
        </a:p>
      </dgm:t>
    </dgm:pt>
    <dgm:pt modelId="{4DE436F8-CE8C-458D-B858-1AE7288A3F77}" type="sibTrans" cxnId="{06644964-A69E-4581-9981-9CD15A015480}">
      <dgm:prSet/>
      <dgm:spPr/>
      <dgm:t>
        <a:bodyPr/>
        <a:lstStyle/>
        <a:p>
          <a:endParaRPr lang="en-US"/>
        </a:p>
      </dgm:t>
    </dgm:pt>
    <dgm:pt modelId="{A7E4DDDD-3CE0-4F6F-9F26-9FCD49E86CBA}">
      <dgm:prSet/>
      <dgm:spPr/>
      <dgm:t>
        <a:bodyPr/>
        <a:lstStyle/>
        <a:p>
          <a:r>
            <a:rPr lang="ru-RU" baseline="0"/>
            <a:t>Досуговые центры, дома культуры</a:t>
          </a:r>
          <a:endParaRPr lang="en-US"/>
        </a:p>
      </dgm:t>
    </dgm:pt>
    <dgm:pt modelId="{22E28F32-65E7-475D-917C-EDFF785C3036}" type="parTrans" cxnId="{89D20D00-E378-43DC-BE88-3C1CE691F9E8}">
      <dgm:prSet/>
      <dgm:spPr/>
      <dgm:t>
        <a:bodyPr/>
        <a:lstStyle/>
        <a:p>
          <a:endParaRPr lang="en-US"/>
        </a:p>
      </dgm:t>
    </dgm:pt>
    <dgm:pt modelId="{2D30C4EE-47BD-487A-9C2C-3D40536DD45B}" type="sibTrans" cxnId="{89D20D00-E378-43DC-BE88-3C1CE691F9E8}">
      <dgm:prSet/>
      <dgm:spPr/>
      <dgm:t>
        <a:bodyPr/>
        <a:lstStyle/>
        <a:p>
          <a:endParaRPr lang="en-US"/>
        </a:p>
      </dgm:t>
    </dgm:pt>
    <dgm:pt modelId="{62A4D1A7-78D3-401C-9091-D0D737F89ABF}">
      <dgm:prSet/>
      <dgm:spPr/>
      <dgm:t>
        <a:bodyPr/>
        <a:lstStyle/>
        <a:p>
          <a:r>
            <a:rPr lang="ru-RU" baseline="0"/>
            <a:t>Местные СМИ</a:t>
          </a:r>
          <a:endParaRPr lang="en-US"/>
        </a:p>
      </dgm:t>
    </dgm:pt>
    <dgm:pt modelId="{32868DB3-DD6C-4C1B-9E1E-F8C069EC2D3A}" type="parTrans" cxnId="{6A60B1AF-1B3D-449F-9586-3F84114DF044}">
      <dgm:prSet/>
      <dgm:spPr/>
      <dgm:t>
        <a:bodyPr/>
        <a:lstStyle/>
        <a:p>
          <a:endParaRPr lang="en-US"/>
        </a:p>
      </dgm:t>
    </dgm:pt>
    <dgm:pt modelId="{376A1E0B-3E13-419E-9B73-6DED8AF21C01}" type="sibTrans" cxnId="{6A60B1AF-1B3D-449F-9586-3F84114DF044}">
      <dgm:prSet/>
      <dgm:spPr/>
      <dgm:t>
        <a:bodyPr/>
        <a:lstStyle/>
        <a:p>
          <a:endParaRPr lang="en-US"/>
        </a:p>
      </dgm:t>
    </dgm:pt>
    <dgm:pt modelId="{9F3ADF95-F12B-4ED4-B991-F48FEBC5AEC4}" type="pres">
      <dgm:prSet presAssocID="{34A943F6-F9E5-4449-9F63-72633A766B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CFE413-631F-438F-8B82-E2A37CDAE5E5}" type="pres">
      <dgm:prSet presAssocID="{0E89D381-4706-47D8-B944-BBF654AE838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44385-0B06-40F8-A1F2-D2F95A02140A}" type="pres">
      <dgm:prSet presAssocID="{9705A029-9146-42A5-8705-7848078A0C08}" presName="sibTrans" presStyleLbl="sibTrans2D1" presStyleIdx="0" presStyleCnt="8"/>
      <dgm:spPr/>
      <dgm:t>
        <a:bodyPr/>
        <a:lstStyle/>
        <a:p>
          <a:endParaRPr lang="ru-RU"/>
        </a:p>
      </dgm:t>
    </dgm:pt>
    <dgm:pt modelId="{1CA4D4D2-CA4E-4C91-A4E9-35168955D740}" type="pres">
      <dgm:prSet presAssocID="{9705A029-9146-42A5-8705-7848078A0C08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0943B058-7AF4-493A-8984-EAB6DD361277}" type="pres">
      <dgm:prSet presAssocID="{29265D91-1209-43F3-8014-DA1496424AC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52C8C-818B-4D87-84C0-FD60BE568451}" type="pres">
      <dgm:prSet presAssocID="{5AB70B4B-D79D-46D2-A5C2-9C8D8D5FDA06}" presName="sibTrans" presStyleLbl="sibTrans2D1" presStyleIdx="1" presStyleCnt="8"/>
      <dgm:spPr/>
      <dgm:t>
        <a:bodyPr/>
        <a:lstStyle/>
        <a:p>
          <a:endParaRPr lang="ru-RU"/>
        </a:p>
      </dgm:t>
    </dgm:pt>
    <dgm:pt modelId="{0F3F7A78-675C-4695-BA13-8AFCC8ECA79D}" type="pres">
      <dgm:prSet presAssocID="{5AB70B4B-D79D-46D2-A5C2-9C8D8D5FDA06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B7F91035-A06B-4541-82FD-BEAFD91AC579}" type="pres">
      <dgm:prSet presAssocID="{DDE0B06B-22DA-4A9B-BA0D-897CA30B8B4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02F1F-6FFC-404E-8BE5-5AB3A373AE6E}" type="pres">
      <dgm:prSet presAssocID="{0277AC8F-8C55-46D5-8C2A-05C662534067}" presName="sibTrans" presStyleLbl="sibTrans2D1" presStyleIdx="2" presStyleCnt="8"/>
      <dgm:spPr/>
      <dgm:t>
        <a:bodyPr/>
        <a:lstStyle/>
        <a:p>
          <a:endParaRPr lang="ru-RU"/>
        </a:p>
      </dgm:t>
    </dgm:pt>
    <dgm:pt modelId="{21FC90C4-4E49-45DD-8F02-A430CD5345C5}" type="pres">
      <dgm:prSet presAssocID="{0277AC8F-8C55-46D5-8C2A-05C662534067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FE69545-E1E4-47C9-B61A-14734EB0F931}" type="pres">
      <dgm:prSet presAssocID="{F560F725-3588-4449-B485-86376A0BBA7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216F1-57B1-4ABA-9521-F1888B064BD0}" type="pres">
      <dgm:prSet presAssocID="{2FA043E1-57D0-43A6-893C-15A4F0206BF2}" presName="sibTrans" presStyleLbl="sibTrans2D1" presStyleIdx="3" presStyleCnt="8"/>
      <dgm:spPr/>
      <dgm:t>
        <a:bodyPr/>
        <a:lstStyle/>
        <a:p>
          <a:endParaRPr lang="ru-RU"/>
        </a:p>
      </dgm:t>
    </dgm:pt>
    <dgm:pt modelId="{5B97E52E-D016-4B44-9732-059C41553C01}" type="pres">
      <dgm:prSet presAssocID="{2FA043E1-57D0-43A6-893C-15A4F0206BF2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DB36624C-4168-489C-AEB7-BFF065E63ABA}" type="pres">
      <dgm:prSet presAssocID="{5A931C41-FE1A-4F08-A16D-9E2A478864F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4ED46-13F3-4875-BEA1-58219CF38EA4}" type="pres">
      <dgm:prSet presAssocID="{8F491EBB-F68E-4B00-A178-4DE9AFE6C96A}" presName="sibTrans" presStyleLbl="sibTrans2D1" presStyleIdx="4" presStyleCnt="8"/>
      <dgm:spPr/>
      <dgm:t>
        <a:bodyPr/>
        <a:lstStyle/>
        <a:p>
          <a:endParaRPr lang="ru-RU"/>
        </a:p>
      </dgm:t>
    </dgm:pt>
    <dgm:pt modelId="{725249E3-91CD-4D3B-86AB-6315A56BFF9C}" type="pres">
      <dgm:prSet presAssocID="{8F491EBB-F68E-4B00-A178-4DE9AFE6C96A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D31076FA-D28E-456F-A8F4-C7BA04535249}" type="pres">
      <dgm:prSet presAssocID="{A09D5392-3CFC-4627-AC6E-BDF60752991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08945-3F83-4AC0-A104-28724B0DFDC2}" type="pres">
      <dgm:prSet presAssocID="{F2F19250-763E-4E1C-A1B3-605E5949412D}" presName="sibTrans" presStyleLbl="sibTrans2D1" presStyleIdx="5" presStyleCnt="8"/>
      <dgm:spPr/>
      <dgm:t>
        <a:bodyPr/>
        <a:lstStyle/>
        <a:p>
          <a:endParaRPr lang="ru-RU"/>
        </a:p>
      </dgm:t>
    </dgm:pt>
    <dgm:pt modelId="{42B8829D-45C1-46FD-AB75-10F3F91B6938}" type="pres">
      <dgm:prSet presAssocID="{F2F19250-763E-4E1C-A1B3-605E5949412D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9E363D83-4F4F-47F3-B0D5-5A59345D0CC8}" type="pres">
      <dgm:prSet presAssocID="{98DC59C1-A278-43DA-9AC2-BFD325A53A6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12ED3-6230-41DD-BC5A-966B8D3306C7}" type="pres">
      <dgm:prSet presAssocID="{4DE436F8-CE8C-458D-B858-1AE7288A3F77}" presName="sibTrans" presStyleLbl="sibTrans2D1" presStyleIdx="6" presStyleCnt="8"/>
      <dgm:spPr/>
      <dgm:t>
        <a:bodyPr/>
        <a:lstStyle/>
        <a:p>
          <a:endParaRPr lang="ru-RU"/>
        </a:p>
      </dgm:t>
    </dgm:pt>
    <dgm:pt modelId="{9BEC017A-C1B5-4E81-9DC3-C8436EDE9F54}" type="pres">
      <dgm:prSet presAssocID="{4DE436F8-CE8C-458D-B858-1AE7288A3F7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6E95E9A0-AF3A-450C-96C2-794C4F6618E2}" type="pres">
      <dgm:prSet presAssocID="{A7E4DDDD-3CE0-4F6F-9F26-9FCD49E86CB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CCD65-6FE6-4578-BD06-37D7EC16973A}" type="pres">
      <dgm:prSet presAssocID="{2D30C4EE-47BD-487A-9C2C-3D40536DD45B}" presName="sibTrans" presStyleLbl="sibTrans2D1" presStyleIdx="7" presStyleCnt="8"/>
      <dgm:spPr/>
      <dgm:t>
        <a:bodyPr/>
        <a:lstStyle/>
        <a:p>
          <a:endParaRPr lang="ru-RU"/>
        </a:p>
      </dgm:t>
    </dgm:pt>
    <dgm:pt modelId="{E4D0D3D8-2025-4A3E-8A27-55628528C011}" type="pres">
      <dgm:prSet presAssocID="{2D30C4EE-47BD-487A-9C2C-3D40536DD45B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45D17B56-429B-4E69-A351-87D89A971D45}" type="pres">
      <dgm:prSet presAssocID="{62A4D1A7-78D3-401C-9091-D0D737F89AB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91A955-0FB1-4062-82C3-48DF7C01B740}" type="presOf" srcId="{2FA043E1-57D0-43A6-893C-15A4F0206BF2}" destId="{5B97E52E-D016-4B44-9732-059C41553C01}" srcOrd="1" destOrd="0" presId="urn:microsoft.com/office/officeart/2005/8/layout/process5"/>
    <dgm:cxn modelId="{185E6515-5FB3-419B-B495-4708A7CF22F7}" srcId="{34A943F6-F9E5-4449-9F63-72633A766B97}" destId="{5A931C41-FE1A-4F08-A16D-9E2A478864FC}" srcOrd="4" destOrd="0" parTransId="{0729F775-2039-478F-AE62-620330642E6D}" sibTransId="{8F491EBB-F68E-4B00-A178-4DE9AFE6C96A}"/>
    <dgm:cxn modelId="{8281FE2F-71C7-4C5E-B866-13339695BEB1}" type="presOf" srcId="{2D30C4EE-47BD-487A-9C2C-3D40536DD45B}" destId="{B78CCD65-6FE6-4578-BD06-37D7EC16973A}" srcOrd="0" destOrd="0" presId="urn:microsoft.com/office/officeart/2005/8/layout/process5"/>
    <dgm:cxn modelId="{9943CD0C-D6E3-4B30-83B8-F817AAB8D6FF}" srcId="{34A943F6-F9E5-4449-9F63-72633A766B97}" destId="{DDE0B06B-22DA-4A9B-BA0D-897CA30B8B45}" srcOrd="2" destOrd="0" parTransId="{75B3252D-9274-43FC-A6CA-5155161EE7E5}" sibTransId="{0277AC8F-8C55-46D5-8C2A-05C662534067}"/>
    <dgm:cxn modelId="{8F009478-571A-48EE-98B9-8AFE46958D65}" type="presOf" srcId="{2FA043E1-57D0-43A6-893C-15A4F0206BF2}" destId="{FF0216F1-57B1-4ABA-9521-F1888B064BD0}" srcOrd="0" destOrd="0" presId="urn:microsoft.com/office/officeart/2005/8/layout/process5"/>
    <dgm:cxn modelId="{0EF21B0C-81D5-4C0C-AD29-4EECF0F68EE4}" type="presOf" srcId="{0277AC8F-8C55-46D5-8C2A-05C662534067}" destId="{FA502F1F-6FFC-404E-8BE5-5AB3A373AE6E}" srcOrd="0" destOrd="0" presId="urn:microsoft.com/office/officeart/2005/8/layout/process5"/>
    <dgm:cxn modelId="{3F379F09-2965-49A6-BAD2-0883128A5FD4}" type="presOf" srcId="{29265D91-1209-43F3-8014-DA1496424AC2}" destId="{0943B058-7AF4-493A-8984-EAB6DD361277}" srcOrd="0" destOrd="0" presId="urn:microsoft.com/office/officeart/2005/8/layout/process5"/>
    <dgm:cxn modelId="{6A60B1AF-1B3D-449F-9586-3F84114DF044}" srcId="{34A943F6-F9E5-4449-9F63-72633A766B97}" destId="{62A4D1A7-78D3-401C-9091-D0D737F89ABF}" srcOrd="8" destOrd="0" parTransId="{32868DB3-DD6C-4C1B-9E1E-F8C069EC2D3A}" sibTransId="{376A1E0B-3E13-419E-9B73-6DED8AF21C01}"/>
    <dgm:cxn modelId="{6D85EE6D-0E67-4B09-B33B-F49ECD1FE69F}" type="presOf" srcId="{0277AC8F-8C55-46D5-8C2A-05C662534067}" destId="{21FC90C4-4E49-45DD-8F02-A430CD5345C5}" srcOrd="1" destOrd="0" presId="urn:microsoft.com/office/officeart/2005/8/layout/process5"/>
    <dgm:cxn modelId="{00346BA8-3C74-4463-A8F7-D550AA6E600C}" srcId="{34A943F6-F9E5-4449-9F63-72633A766B97}" destId="{A09D5392-3CFC-4627-AC6E-BDF607529912}" srcOrd="5" destOrd="0" parTransId="{A11AFED1-D770-4841-BEF8-DD1488F74C52}" sibTransId="{F2F19250-763E-4E1C-A1B3-605E5949412D}"/>
    <dgm:cxn modelId="{40D427B6-9746-4280-A11E-DEADA2B4E3A0}" type="presOf" srcId="{5AB70B4B-D79D-46D2-A5C2-9C8D8D5FDA06}" destId="{C2152C8C-818B-4D87-84C0-FD60BE568451}" srcOrd="0" destOrd="0" presId="urn:microsoft.com/office/officeart/2005/8/layout/process5"/>
    <dgm:cxn modelId="{AF51B1CA-B428-42CD-B63E-8A1EDCA70867}" type="presOf" srcId="{A09D5392-3CFC-4627-AC6E-BDF607529912}" destId="{D31076FA-D28E-456F-A8F4-C7BA04535249}" srcOrd="0" destOrd="0" presId="urn:microsoft.com/office/officeart/2005/8/layout/process5"/>
    <dgm:cxn modelId="{0CB8DE1D-F364-4393-9867-70A509FF4AF9}" srcId="{34A943F6-F9E5-4449-9F63-72633A766B97}" destId="{F560F725-3588-4449-B485-86376A0BBA72}" srcOrd="3" destOrd="0" parTransId="{C2C1EBC0-C93C-401F-BBDE-BEF6CABD2EB4}" sibTransId="{2FA043E1-57D0-43A6-893C-15A4F0206BF2}"/>
    <dgm:cxn modelId="{9FF0FA47-E5E0-42C1-BCDC-E05B45DFE4D7}" type="presOf" srcId="{F2F19250-763E-4E1C-A1B3-605E5949412D}" destId="{42B8829D-45C1-46FD-AB75-10F3F91B6938}" srcOrd="1" destOrd="0" presId="urn:microsoft.com/office/officeart/2005/8/layout/process5"/>
    <dgm:cxn modelId="{9681FF01-980D-4C0C-B23B-F3973E9849F8}" type="presOf" srcId="{F2F19250-763E-4E1C-A1B3-605E5949412D}" destId="{A8F08945-3F83-4AC0-A104-28724B0DFDC2}" srcOrd="0" destOrd="0" presId="urn:microsoft.com/office/officeart/2005/8/layout/process5"/>
    <dgm:cxn modelId="{586E1F9A-9EBC-4CF5-BBA2-DEBECEEEDB7A}" type="presOf" srcId="{4DE436F8-CE8C-458D-B858-1AE7288A3F77}" destId="{9BEC017A-C1B5-4E81-9DC3-C8436EDE9F54}" srcOrd="1" destOrd="0" presId="urn:microsoft.com/office/officeart/2005/8/layout/process5"/>
    <dgm:cxn modelId="{B38CCA01-9D12-46D8-A97C-F80A45BC3767}" type="presOf" srcId="{A7E4DDDD-3CE0-4F6F-9F26-9FCD49E86CBA}" destId="{6E95E9A0-AF3A-450C-96C2-794C4F6618E2}" srcOrd="0" destOrd="0" presId="urn:microsoft.com/office/officeart/2005/8/layout/process5"/>
    <dgm:cxn modelId="{E83EAD29-DCB6-446A-95A0-60BB958333BD}" type="presOf" srcId="{DDE0B06B-22DA-4A9B-BA0D-897CA30B8B45}" destId="{B7F91035-A06B-4541-82FD-BEAFD91AC579}" srcOrd="0" destOrd="0" presId="urn:microsoft.com/office/officeart/2005/8/layout/process5"/>
    <dgm:cxn modelId="{9795088F-AC1B-4492-86DC-F0B5D20964C0}" type="presOf" srcId="{8F491EBB-F68E-4B00-A178-4DE9AFE6C96A}" destId="{1BE4ED46-13F3-4875-BEA1-58219CF38EA4}" srcOrd="0" destOrd="0" presId="urn:microsoft.com/office/officeart/2005/8/layout/process5"/>
    <dgm:cxn modelId="{D95AA408-E7DD-4F6A-BE66-1BA12618CF86}" type="presOf" srcId="{5A931C41-FE1A-4F08-A16D-9E2A478864FC}" destId="{DB36624C-4168-489C-AEB7-BFF065E63ABA}" srcOrd="0" destOrd="0" presId="urn:microsoft.com/office/officeart/2005/8/layout/process5"/>
    <dgm:cxn modelId="{757F4F39-6979-4FAF-AEEA-B37E9EF58ADC}" type="presOf" srcId="{2D30C4EE-47BD-487A-9C2C-3D40536DD45B}" destId="{E4D0D3D8-2025-4A3E-8A27-55628528C011}" srcOrd="1" destOrd="0" presId="urn:microsoft.com/office/officeart/2005/8/layout/process5"/>
    <dgm:cxn modelId="{89D20D00-E378-43DC-BE88-3C1CE691F9E8}" srcId="{34A943F6-F9E5-4449-9F63-72633A766B97}" destId="{A7E4DDDD-3CE0-4F6F-9F26-9FCD49E86CBA}" srcOrd="7" destOrd="0" parTransId="{22E28F32-65E7-475D-917C-EDFF785C3036}" sibTransId="{2D30C4EE-47BD-487A-9C2C-3D40536DD45B}"/>
    <dgm:cxn modelId="{91B76134-99D0-4054-AB0C-729FAB510BCA}" type="presOf" srcId="{0E89D381-4706-47D8-B944-BBF654AE838D}" destId="{F0CFE413-631F-438F-8B82-E2A37CDAE5E5}" srcOrd="0" destOrd="0" presId="urn:microsoft.com/office/officeart/2005/8/layout/process5"/>
    <dgm:cxn modelId="{2B3F24DD-7781-46C4-A631-0F965629D40B}" type="presOf" srcId="{34A943F6-F9E5-4449-9F63-72633A766B97}" destId="{9F3ADF95-F12B-4ED4-B991-F48FEBC5AEC4}" srcOrd="0" destOrd="0" presId="urn:microsoft.com/office/officeart/2005/8/layout/process5"/>
    <dgm:cxn modelId="{ABE63D60-6AA4-4AC2-A740-4D036F43E58D}" type="presOf" srcId="{62A4D1A7-78D3-401C-9091-D0D737F89ABF}" destId="{45D17B56-429B-4E69-A351-87D89A971D45}" srcOrd="0" destOrd="0" presId="urn:microsoft.com/office/officeart/2005/8/layout/process5"/>
    <dgm:cxn modelId="{D49AFB49-C4B9-4FF3-B3EF-4E9DA9E53E0A}" type="presOf" srcId="{F560F725-3588-4449-B485-86376A0BBA72}" destId="{CFE69545-E1E4-47C9-B61A-14734EB0F931}" srcOrd="0" destOrd="0" presId="urn:microsoft.com/office/officeart/2005/8/layout/process5"/>
    <dgm:cxn modelId="{06644964-A69E-4581-9981-9CD15A015480}" srcId="{34A943F6-F9E5-4449-9F63-72633A766B97}" destId="{98DC59C1-A278-43DA-9AC2-BFD325A53A62}" srcOrd="6" destOrd="0" parTransId="{844FB121-01E5-43C7-8BF5-879674781CA9}" sibTransId="{4DE436F8-CE8C-458D-B858-1AE7288A3F77}"/>
    <dgm:cxn modelId="{75CD80D6-0ED9-45E2-B1E6-3307D65CAEE8}" srcId="{34A943F6-F9E5-4449-9F63-72633A766B97}" destId="{29265D91-1209-43F3-8014-DA1496424AC2}" srcOrd="1" destOrd="0" parTransId="{A4230DFD-A76B-4099-95A3-F556C211430D}" sibTransId="{5AB70B4B-D79D-46D2-A5C2-9C8D8D5FDA06}"/>
    <dgm:cxn modelId="{323EC0D7-61C4-4A51-9880-EA29C0F48377}" type="presOf" srcId="{9705A029-9146-42A5-8705-7848078A0C08}" destId="{1CA4D4D2-CA4E-4C91-A4E9-35168955D740}" srcOrd="1" destOrd="0" presId="urn:microsoft.com/office/officeart/2005/8/layout/process5"/>
    <dgm:cxn modelId="{BA49E16A-82D4-4B98-B8E7-BD1B1FF48881}" type="presOf" srcId="{9705A029-9146-42A5-8705-7848078A0C08}" destId="{B9544385-0B06-40F8-A1F2-D2F95A02140A}" srcOrd="0" destOrd="0" presId="urn:microsoft.com/office/officeart/2005/8/layout/process5"/>
    <dgm:cxn modelId="{B5118B4A-AD32-4F83-9E79-B5274CDB9348}" type="presOf" srcId="{4DE436F8-CE8C-458D-B858-1AE7288A3F77}" destId="{99812ED3-6230-41DD-BC5A-966B8D3306C7}" srcOrd="0" destOrd="0" presId="urn:microsoft.com/office/officeart/2005/8/layout/process5"/>
    <dgm:cxn modelId="{482DCB52-2335-4A83-83DD-F8072C571409}" type="presOf" srcId="{8F491EBB-F68E-4B00-A178-4DE9AFE6C96A}" destId="{725249E3-91CD-4D3B-86AB-6315A56BFF9C}" srcOrd="1" destOrd="0" presId="urn:microsoft.com/office/officeart/2005/8/layout/process5"/>
    <dgm:cxn modelId="{256208BD-4974-43D5-A8E0-FD3B6F62B37D}" type="presOf" srcId="{5AB70B4B-D79D-46D2-A5C2-9C8D8D5FDA06}" destId="{0F3F7A78-675C-4695-BA13-8AFCC8ECA79D}" srcOrd="1" destOrd="0" presId="urn:microsoft.com/office/officeart/2005/8/layout/process5"/>
    <dgm:cxn modelId="{63E4E26A-A8DF-406D-8735-C0C78B59BC76}" srcId="{34A943F6-F9E5-4449-9F63-72633A766B97}" destId="{0E89D381-4706-47D8-B944-BBF654AE838D}" srcOrd="0" destOrd="0" parTransId="{997E6738-C659-4333-B2A7-C2742FDBD224}" sibTransId="{9705A029-9146-42A5-8705-7848078A0C08}"/>
    <dgm:cxn modelId="{12306B62-D7A2-40FD-83BF-5F5448B2716B}" type="presOf" srcId="{98DC59C1-A278-43DA-9AC2-BFD325A53A62}" destId="{9E363D83-4F4F-47F3-B0D5-5A59345D0CC8}" srcOrd="0" destOrd="0" presId="urn:microsoft.com/office/officeart/2005/8/layout/process5"/>
    <dgm:cxn modelId="{AE0A50DF-979C-4BFA-BC00-B288A9097E99}" type="presParOf" srcId="{9F3ADF95-F12B-4ED4-B991-F48FEBC5AEC4}" destId="{F0CFE413-631F-438F-8B82-E2A37CDAE5E5}" srcOrd="0" destOrd="0" presId="urn:microsoft.com/office/officeart/2005/8/layout/process5"/>
    <dgm:cxn modelId="{BA29DD71-2EA9-4EB1-89BF-C7731DC420D0}" type="presParOf" srcId="{9F3ADF95-F12B-4ED4-B991-F48FEBC5AEC4}" destId="{B9544385-0B06-40F8-A1F2-D2F95A02140A}" srcOrd="1" destOrd="0" presId="urn:microsoft.com/office/officeart/2005/8/layout/process5"/>
    <dgm:cxn modelId="{AAB58392-50C9-4F00-9548-8BECB1E5B6E3}" type="presParOf" srcId="{B9544385-0B06-40F8-A1F2-D2F95A02140A}" destId="{1CA4D4D2-CA4E-4C91-A4E9-35168955D740}" srcOrd="0" destOrd="0" presId="urn:microsoft.com/office/officeart/2005/8/layout/process5"/>
    <dgm:cxn modelId="{062151D9-CE4A-43F7-8815-64CCD9D3BE21}" type="presParOf" srcId="{9F3ADF95-F12B-4ED4-B991-F48FEBC5AEC4}" destId="{0943B058-7AF4-493A-8984-EAB6DD361277}" srcOrd="2" destOrd="0" presId="urn:microsoft.com/office/officeart/2005/8/layout/process5"/>
    <dgm:cxn modelId="{4F7DEC6C-8638-4697-A253-7F8F693633FD}" type="presParOf" srcId="{9F3ADF95-F12B-4ED4-B991-F48FEBC5AEC4}" destId="{C2152C8C-818B-4D87-84C0-FD60BE568451}" srcOrd="3" destOrd="0" presId="urn:microsoft.com/office/officeart/2005/8/layout/process5"/>
    <dgm:cxn modelId="{E3594CFC-C588-4C20-82B4-2DF198F7568B}" type="presParOf" srcId="{C2152C8C-818B-4D87-84C0-FD60BE568451}" destId="{0F3F7A78-675C-4695-BA13-8AFCC8ECA79D}" srcOrd="0" destOrd="0" presId="urn:microsoft.com/office/officeart/2005/8/layout/process5"/>
    <dgm:cxn modelId="{26C97642-9098-4C20-851D-A9E8D8CEEA52}" type="presParOf" srcId="{9F3ADF95-F12B-4ED4-B991-F48FEBC5AEC4}" destId="{B7F91035-A06B-4541-82FD-BEAFD91AC579}" srcOrd="4" destOrd="0" presId="urn:microsoft.com/office/officeart/2005/8/layout/process5"/>
    <dgm:cxn modelId="{C42A195F-BBBE-41B9-B1EF-7716C83AA9D1}" type="presParOf" srcId="{9F3ADF95-F12B-4ED4-B991-F48FEBC5AEC4}" destId="{FA502F1F-6FFC-404E-8BE5-5AB3A373AE6E}" srcOrd="5" destOrd="0" presId="urn:microsoft.com/office/officeart/2005/8/layout/process5"/>
    <dgm:cxn modelId="{D47723DC-7431-4B3E-AF70-DE47AAF42394}" type="presParOf" srcId="{FA502F1F-6FFC-404E-8BE5-5AB3A373AE6E}" destId="{21FC90C4-4E49-45DD-8F02-A430CD5345C5}" srcOrd="0" destOrd="0" presId="urn:microsoft.com/office/officeart/2005/8/layout/process5"/>
    <dgm:cxn modelId="{BE424C65-2216-488F-9867-3ED25A39C49E}" type="presParOf" srcId="{9F3ADF95-F12B-4ED4-B991-F48FEBC5AEC4}" destId="{CFE69545-E1E4-47C9-B61A-14734EB0F931}" srcOrd="6" destOrd="0" presId="urn:microsoft.com/office/officeart/2005/8/layout/process5"/>
    <dgm:cxn modelId="{A549989F-FBD9-4AA8-8C7D-C6D1E8144B8A}" type="presParOf" srcId="{9F3ADF95-F12B-4ED4-B991-F48FEBC5AEC4}" destId="{FF0216F1-57B1-4ABA-9521-F1888B064BD0}" srcOrd="7" destOrd="0" presId="urn:microsoft.com/office/officeart/2005/8/layout/process5"/>
    <dgm:cxn modelId="{B5022DD1-168F-405C-A4F5-66A86ACD4BF6}" type="presParOf" srcId="{FF0216F1-57B1-4ABA-9521-F1888B064BD0}" destId="{5B97E52E-D016-4B44-9732-059C41553C01}" srcOrd="0" destOrd="0" presId="urn:microsoft.com/office/officeart/2005/8/layout/process5"/>
    <dgm:cxn modelId="{EAB44CF4-04B8-4C2F-A14F-D3FE4D5BE6AA}" type="presParOf" srcId="{9F3ADF95-F12B-4ED4-B991-F48FEBC5AEC4}" destId="{DB36624C-4168-489C-AEB7-BFF065E63ABA}" srcOrd="8" destOrd="0" presId="urn:microsoft.com/office/officeart/2005/8/layout/process5"/>
    <dgm:cxn modelId="{4CADF15E-238C-4E53-9FAE-6793DB84DF6A}" type="presParOf" srcId="{9F3ADF95-F12B-4ED4-B991-F48FEBC5AEC4}" destId="{1BE4ED46-13F3-4875-BEA1-58219CF38EA4}" srcOrd="9" destOrd="0" presId="urn:microsoft.com/office/officeart/2005/8/layout/process5"/>
    <dgm:cxn modelId="{2173EB54-EFDB-4DF3-B477-086B2102B64B}" type="presParOf" srcId="{1BE4ED46-13F3-4875-BEA1-58219CF38EA4}" destId="{725249E3-91CD-4D3B-86AB-6315A56BFF9C}" srcOrd="0" destOrd="0" presId="urn:microsoft.com/office/officeart/2005/8/layout/process5"/>
    <dgm:cxn modelId="{32CA8BAA-7B7C-40F2-8BFA-E2150990F04A}" type="presParOf" srcId="{9F3ADF95-F12B-4ED4-B991-F48FEBC5AEC4}" destId="{D31076FA-D28E-456F-A8F4-C7BA04535249}" srcOrd="10" destOrd="0" presId="urn:microsoft.com/office/officeart/2005/8/layout/process5"/>
    <dgm:cxn modelId="{48857322-EC7C-480A-B9E9-DAC0C5A95929}" type="presParOf" srcId="{9F3ADF95-F12B-4ED4-B991-F48FEBC5AEC4}" destId="{A8F08945-3F83-4AC0-A104-28724B0DFDC2}" srcOrd="11" destOrd="0" presId="urn:microsoft.com/office/officeart/2005/8/layout/process5"/>
    <dgm:cxn modelId="{0A17866E-2A01-4B3E-B205-8C1DB456B3BE}" type="presParOf" srcId="{A8F08945-3F83-4AC0-A104-28724B0DFDC2}" destId="{42B8829D-45C1-46FD-AB75-10F3F91B6938}" srcOrd="0" destOrd="0" presId="urn:microsoft.com/office/officeart/2005/8/layout/process5"/>
    <dgm:cxn modelId="{B0B21134-EB28-47DB-A2EE-FE4925887B42}" type="presParOf" srcId="{9F3ADF95-F12B-4ED4-B991-F48FEBC5AEC4}" destId="{9E363D83-4F4F-47F3-B0D5-5A59345D0CC8}" srcOrd="12" destOrd="0" presId="urn:microsoft.com/office/officeart/2005/8/layout/process5"/>
    <dgm:cxn modelId="{C0E58822-45E5-4F42-AFF8-6A78FFD7874E}" type="presParOf" srcId="{9F3ADF95-F12B-4ED4-B991-F48FEBC5AEC4}" destId="{99812ED3-6230-41DD-BC5A-966B8D3306C7}" srcOrd="13" destOrd="0" presId="urn:microsoft.com/office/officeart/2005/8/layout/process5"/>
    <dgm:cxn modelId="{235E2F53-ADAC-4BC8-BC70-A64ABA36ADFF}" type="presParOf" srcId="{99812ED3-6230-41DD-BC5A-966B8D3306C7}" destId="{9BEC017A-C1B5-4E81-9DC3-C8436EDE9F54}" srcOrd="0" destOrd="0" presId="urn:microsoft.com/office/officeart/2005/8/layout/process5"/>
    <dgm:cxn modelId="{0E80C5B3-F067-48ED-89B8-A5D966F1B9A9}" type="presParOf" srcId="{9F3ADF95-F12B-4ED4-B991-F48FEBC5AEC4}" destId="{6E95E9A0-AF3A-450C-96C2-794C4F6618E2}" srcOrd="14" destOrd="0" presId="urn:microsoft.com/office/officeart/2005/8/layout/process5"/>
    <dgm:cxn modelId="{9D607544-5026-4527-98CD-8B3205F5A1F4}" type="presParOf" srcId="{9F3ADF95-F12B-4ED4-B991-F48FEBC5AEC4}" destId="{B78CCD65-6FE6-4578-BD06-37D7EC16973A}" srcOrd="15" destOrd="0" presId="urn:microsoft.com/office/officeart/2005/8/layout/process5"/>
    <dgm:cxn modelId="{AA9C06BA-AED8-4101-9149-8CF33357EA4B}" type="presParOf" srcId="{B78CCD65-6FE6-4578-BD06-37D7EC16973A}" destId="{E4D0D3D8-2025-4A3E-8A27-55628528C011}" srcOrd="0" destOrd="0" presId="urn:microsoft.com/office/officeart/2005/8/layout/process5"/>
    <dgm:cxn modelId="{8809BCC5-521B-4935-8896-763EEBE4195B}" type="presParOf" srcId="{9F3ADF95-F12B-4ED4-B991-F48FEBC5AEC4}" destId="{45D17B56-429B-4E69-A351-87D89A971D45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FE413-631F-438F-8B82-E2A37CDAE5E5}">
      <dsp:nvSpPr>
        <dsp:cNvPr id="0" name=""/>
        <dsp:cNvSpPr/>
      </dsp:nvSpPr>
      <dsp:spPr>
        <a:xfrm>
          <a:off x="4688" y="628054"/>
          <a:ext cx="1453306" cy="8719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Центры «Мои документы»</a:t>
          </a:r>
          <a:endParaRPr lang="en-US" sz="1500" kern="1200"/>
        </a:p>
      </dsp:txBody>
      <dsp:txXfrm>
        <a:off x="30228" y="653594"/>
        <a:ext cx="1402226" cy="820903"/>
      </dsp:txXfrm>
    </dsp:sp>
    <dsp:sp modelId="{B9544385-0B06-40F8-A1F2-D2F95A02140A}">
      <dsp:nvSpPr>
        <dsp:cNvPr id="0" name=""/>
        <dsp:cNvSpPr/>
      </dsp:nvSpPr>
      <dsp:spPr>
        <a:xfrm>
          <a:off x="1585885" y="883836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85885" y="955920"/>
        <a:ext cx="215671" cy="216252"/>
      </dsp:txXfrm>
    </dsp:sp>
    <dsp:sp modelId="{0943B058-7AF4-493A-8984-EAB6DD361277}">
      <dsp:nvSpPr>
        <dsp:cNvPr id="0" name=""/>
        <dsp:cNvSpPr/>
      </dsp:nvSpPr>
      <dsp:spPr>
        <a:xfrm>
          <a:off x="2039317" y="628054"/>
          <a:ext cx="1453306" cy="8719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Центры «Мой бизнес»</a:t>
          </a:r>
          <a:endParaRPr lang="en-US" sz="1500" kern="1200"/>
        </a:p>
      </dsp:txBody>
      <dsp:txXfrm>
        <a:off x="2064857" y="653594"/>
        <a:ext cx="1402226" cy="820903"/>
      </dsp:txXfrm>
    </dsp:sp>
    <dsp:sp modelId="{C2152C8C-818B-4D87-84C0-FD60BE568451}">
      <dsp:nvSpPr>
        <dsp:cNvPr id="0" name=""/>
        <dsp:cNvSpPr/>
      </dsp:nvSpPr>
      <dsp:spPr>
        <a:xfrm>
          <a:off x="3620515" y="883836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620515" y="955920"/>
        <a:ext cx="215671" cy="216252"/>
      </dsp:txXfrm>
    </dsp:sp>
    <dsp:sp modelId="{B7F91035-A06B-4541-82FD-BEAFD91AC579}">
      <dsp:nvSpPr>
        <dsp:cNvPr id="0" name=""/>
        <dsp:cNvSpPr/>
      </dsp:nvSpPr>
      <dsp:spPr>
        <a:xfrm>
          <a:off x="4073946" y="628054"/>
          <a:ext cx="1453306" cy="871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Поликлиники</a:t>
          </a:r>
          <a:endParaRPr lang="en-US" sz="1500" kern="1200"/>
        </a:p>
      </dsp:txBody>
      <dsp:txXfrm>
        <a:off x="4099486" y="653594"/>
        <a:ext cx="1402226" cy="820903"/>
      </dsp:txXfrm>
    </dsp:sp>
    <dsp:sp modelId="{FA502F1F-6FFC-404E-8BE5-5AB3A373AE6E}">
      <dsp:nvSpPr>
        <dsp:cNvPr id="0" name=""/>
        <dsp:cNvSpPr/>
      </dsp:nvSpPr>
      <dsp:spPr>
        <a:xfrm>
          <a:off x="5655144" y="883836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655144" y="955920"/>
        <a:ext cx="215671" cy="216252"/>
      </dsp:txXfrm>
    </dsp:sp>
    <dsp:sp modelId="{CFE69545-E1E4-47C9-B61A-14734EB0F931}">
      <dsp:nvSpPr>
        <dsp:cNvPr id="0" name=""/>
        <dsp:cNvSpPr/>
      </dsp:nvSpPr>
      <dsp:spPr>
        <a:xfrm>
          <a:off x="6108575" y="628054"/>
          <a:ext cx="1453306" cy="8719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Библиотеки и коворкинги</a:t>
          </a:r>
          <a:endParaRPr lang="en-US" sz="1500" kern="1200"/>
        </a:p>
      </dsp:txBody>
      <dsp:txXfrm>
        <a:off x="6134115" y="653594"/>
        <a:ext cx="1402226" cy="820903"/>
      </dsp:txXfrm>
    </dsp:sp>
    <dsp:sp modelId="{FF0216F1-57B1-4ABA-9521-F1888B064BD0}">
      <dsp:nvSpPr>
        <dsp:cNvPr id="0" name=""/>
        <dsp:cNvSpPr/>
      </dsp:nvSpPr>
      <dsp:spPr>
        <a:xfrm>
          <a:off x="7689773" y="883836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7689773" y="955920"/>
        <a:ext cx="215671" cy="216252"/>
      </dsp:txXfrm>
    </dsp:sp>
    <dsp:sp modelId="{DB36624C-4168-489C-AEB7-BFF065E63ABA}">
      <dsp:nvSpPr>
        <dsp:cNvPr id="0" name=""/>
        <dsp:cNvSpPr/>
      </dsp:nvSpPr>
      <dsp:spPr>
        <a:xfrm>
          <a:off x="8143205" y="628054"/>
          <a:ext cx="1453306" cy="8719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Торговые центры, кинотеатры</a:t>
          </a:r>
          <a:endParaRPr lang="en-US" sz="1500" kern="1200"/>
        </a:p>
      </dsp:txBody>
      <dsp:txXfrm>
        <a:off x="8168745" y="653594"/>
        <a:ext cx="1402226" cy="820903"/>
      </dsp:txXfrm>
    </dsp:sp>
    <dsp:sp modelId="{1BE4ED46-13F3-4875-BEA1-58219CF38EA4}">
      <dsp:nvSpPr>
        <dsp:cNvPr id="0" name=""/>
        <dsp:cNvSpPr/>
      </dsp:nvSpPr>
      <dsp:spPr>
        <a:xfrm rot="5400000">
          <a:off x="8715808" y="1601770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-5400000">
        <a:off x="8761733" y="1627929"/>
        <a:ext cx="216252" cy="215671"/>
      </dsp:txXfrm>
    </dsp:sp>
    <dsp:sp modelId="{D31076FA-D28E-456F-A8F4-C7BA04535249}">
      <dsp:nvSpPr>
        <dsp:cNvPr id="0" name=""/>
        <dsp:cNvSpPr/>
      </dsp:nvSpPr>
      <dsp:spPr>
        <a:xfrm>
          <a:off x="8143205" y="2081361"/>
          <a:ext cx="1453306" cy="8719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ОМВД</a:t>
          </a:r>
          <a:endParaRPr lang="en-US" sz="1500" kern="1200"/>
        </a:p>
      </dsp:txBody>
      <dsp:txXfrm>
        <a:off x="8168745" y="2106901"/>
        <a:ext cx="1402226" cy="820903"/>
      </dsp:txXfrm>
    </dsp:sp>
    <dsp:sp modelId="{A8F08945-3F83-4AC0-A104-28724B0DFDC2}">
      <dsp:nvSpPr>
        <dsp:cNvPr id="0" name=""/>
        <dsp:cNvSpPr/>
      </dsp:nvSpPr>
      <dsp:spPr>
        <a:xfrm rot="10800000">
          <a:off x="7707213" y="2337143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7799643" y="2409227"/>
        <a:ext cx="215671" cy="216252"/>
      </dsp:txXfrm>
    </dsp:sp>
    <dsp:sp modelId="{9E363D83-4F4F-47F3-B0D5-5A59345D0CC8}">
      <dsp:nvSpPr>
        <dsp:cNvPr id="0" name=""/>
        <dsp:cNvSpPr/>
      </dsp:nvSpPr>
      <dsp:spPr>
        <a:xfrm>
          <a:off x="6108575" y="2081361"/>
          <a:ext cx="1453306" cy="8719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Клубы по интересам</a:t>
          </a:r>
          <a:endParaRPr lang="en-US" sz="1500" kern="1200"/>
        </a:p>
      </dsp:txBody>
      <dsp:txXfrm>
        <a:off x="6134115" y="2106901"/>
        <a:ext cx="1402226" cy="820903"/>
      </dsp:txXfrm>
    </dsp:sp>
    <dsp:sp modelId="{99812ED3-6230-41DD-BC5A-966B8D3306C7}">
      <dsp:nvSpPr>
        <dsp:cNvPr id="0" name=""/>
        <dsp:cNvSpPr/>
      </dsp:nvSpPr>
      <dsp:spPr>
        <a:xfrm rot="10800000">
          <a:off x="5672583" y="2337143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765013" y="2409227"/>
        <a:ext cx="215671" cy="216252"/>
      </dsp:txXfrm>
    </dsp:sp>
    <dsp:sp modelId="{6E95E9A0-AF3A-450C-96C2-794C4F6618E2}">
      <dsp:nvSpPr>
        <dsp:cNvPr id="0" name=""/>
        <dsp:cNvSpPr/>
      </dsp:nvSpPr>
      <dsp:spPr>
        <a:xfrm>
          <a:off x="4073946" y="2081361"/>
          <a:ext cx="1453306" cy="871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Досуговые центры, дома культуры</a:t>
          </a:r>
          <a:endParaRPr lang="en-US" sz="1500" kern="1200"/>
        </a:p>
      </dsp:txBody>
      <dsp:txXfrm>
        <a:off x="4099486" y="2106901"/>
        <a:ext cx="1402226" cy="820903"/>
      </dsp:txXfrm>
    </dsp:sp>
    <dsp:sp modelId="{B78CCD65-6FE6-4578-BD06-37D7EC16973A}">
      <dsp:nvSpPr>
        <dsp:cNvPr id="0" name=""/>
        <dsp:cNvSpPr/>
      </dsp:nvSpPr>
      <dsp:spPr>
        <a:xfrm rot="10800000">
          <a:off x="3637954" y="2337143"/>
          <a:ext cx="308101" cy="360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730384" y="2409227"/>
        <a:ext cx="215671" cy="216252"/>
      </dsp:txXfrm>
    </dsp:sp>
    <dsp:sp modelId="{45D17B56-429B-4E69-A351-87D89A971D45}">
      <dsp:nvSpPr>
        <dsp:cNvPr id="0" name=""/>
        <dsp:cNvSpPr/>
      </dsp:nvSpPr>
      <dsp:spPr>
        <a:xfrm>
          <a:off x="2039317" y="2081361"/>
          <a:ext cx="1453306" cy="8719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/>
            <a:t>Местные СМИ</a:t>
          </a:r>
          <a:endParaRPr lang="en-US" sz="1500" kern="1200"/>
        </a:p>
      </dsp:txBody>
      <dsp:txXfrm>
        <a:off x="2064857" y="2106901"/>
        <a:ext cx="1402226" cy="820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A2E5B0-9F9A-4EB0-BCA8-102A53921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634276" y="2675611"/>
            <a:ext cx="4331976" cy="1506777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2D6AF-1BEE-4495-BACC-54013F04D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004" y="1480930"/>
            <a:ext cx="5607908" cy="3254321"/>
          </a:xfrm>
        </p:spPr>
        <p:txBody>
          <a:bodyPr>
            <a:normAutofit fontScale="90000"/>
          </a:bodyPr>
          <a:lstStyle/>
          <a:p>
            <a:pPr algn="l"/>
            <a:r>
              <a:rPr lang="ru-RU" sz="6500"/>
              <a:t>Институт финансовой грамотности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F61BF0-89F7-46FC-8C61-4AB108FAE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8006" y="4804850"/>
            <a:ext cx="5607906" cy="1086237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600"/>
              </a:spcAft>
            </a:pPr>
            <a:r>
              <a:rPr lang="ru-RU" sz="2100">
                <a:solidFill>
                  <a:srgbClr val="EFEDE3"/>
                </a:solidFill>
              </a:rPr>
              <a:t>Федеральный методический центр по финансовой грамотности взрослого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68120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98D4B-1CBF-C5DA-F4B1-80480E89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7" y="0"/>
            <a:ext cx="5938019" cy="3340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937A4D-B565-FFB2-7D26-1AB5D8892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50" y="3429000"/>
            <a:ext cx="5428850" cy="3340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F80355-2743-1A1B-25C1-5C261ACAB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6" y="3429000"/>
            <a:ext cx="5938019" cy="3340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D412B-489F-ABA8-8C8B-65812A0CA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150" y="1"/>
            <a:ext cx="5428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0920E-607A-4C1A-9D16-268EF018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029" y="634028"/>
            <a:ext cx="3959578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cap="all" dirty="0" err="1"/>
              <a:t>Охват</a:t>
            </a:r>
            <a:r>
              <a:rPr lang="en-US" sz="4200" cap="all" dirty="0"/>
              <a:t> </a:t>
            </a:r>
            <a:r>
              <a:rPr lang="en-US" sz="4200" cap="all" dirty="0" err="1"/>
              <a:t>населения</a:t>
            </a:r>
            <a:r>
              <a:rPr lang="en-US" sz="4200" cap="all" dirty="0"/>
              <a:t>: </a:t>
            </a:r>
            <a:r>
              <a:rPr lang="en-US" sz="4200" cap="all" dirty="0" err="1"/>
              <a:t>основные</a:t>
            </a:r>
            <a:r>
              <a:rPr lang="en-US" sz="4200" cap="all" dirty="0"/>
              <a:t> </a:t>
            </a:r>
            <a:r>
              <a:rPr lang="en-US" sz="4200" cap="all" dirty="0" err="1"/>
              <a:t>целевые</a:t>
            </a:r>
            <a:r>
              <a:rPr lang="en-US" sz="4200" cap="all" dirty="0"/>
              <a:t> </a:t>
            </a:r>
            <a:r>
              <a:rPr lang="en-US" sz="4200" cap="all" dirty="0" err="1"/>
              <a:t>группы</a:t>
            </a:r>
            <a:endParaRPr lang="en-US" sz="4200" cap="all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C61347-0C03-ECDD-EF47-A481F1DD7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72" y="995423"/>
            <a:ext cx="6368365" cy="50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2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220563-95D7-3760-B4A5-08A0F02D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16" y="1289918"/>
            <a:ext cx="7252737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5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AE68C-034C-4E0D-AF35-FA8D73C0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18" y="0"/>
            <a:ext cx="11468582" cy="8488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Крупные мероприятия, проведенные Липецким филиалом </a:t>
            </a:r>
            <a:r>
              <a:rPr lang="ru-RU" sz="3200" dirty="0" err="1"/>
              <a:t>Финуниверситета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7814CC-A385-DF85-B66A-B8B4D892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27" y="4142248"/>
            <a:ext cx="4490977" cy="2812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4A8518-46E9-9240-23BF-5B3B868D7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32" y="897037"/>
            <a:ext cx="5093986" cy="3341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908AC-04B5-427F-0DA7-E31E02DCB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18" y="848858"/>
            <a:ext cx="5584785" cy="32933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658722-322E-4594-0CA5-3FE33C3C2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76" y="4142247"/>
            <a:ext cx="4899951" cy="28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F3ADF9-134A-45AF-BA8C-7C89E3BB4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1" y="333342"/>
            <a:ext cx="6713958" cy="5261317"/>
          </a:xfrm>
        </p:spPr>
        <p:txBody>
          <a:bodyPr>
            <a:no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нтеграция ребенка в финансовые отношения</a:t>
            </a:r>
          </a:p>
          <a:p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Семейное бюджетирование для родителей, людей предпенсионного возраста</a:t>
            </a:r>
          </a:p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план предпринимателя</a:t>
            </a:r>
          </a:p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страховые полисы и самостоятельная регистрация страхового случая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Самозанятость, обучение женщин, лиц серебряного возраста</a:t>
            </a:r>
          </a:p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Пенсионные баллы и пенсионные льготы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Кибербезопасность электронных платежей,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NFC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Актуальные программы финансовой поддержки граждан</a:t>
            </a:r>
            <a:endParaRPr lang="ru-RU" dirty="0"/>
          </a:p>
        </p:txBody>
      </p:sp>
      <p:pic>
        <p:nvPicPr>
          <p:cNvPr id="5" name="Picture 4" descr="Белые лампы, среди которых одна желтая">
            <a:extLst>
              <a:ext uri="{FF2B5EF4-FFF2-40B4-BE49-F238E27FC236}">
                <a16:creationId xmlns:a16="http://schemas.microsoft.com/office/drawing/2014/main" id="{59B29B7B-DAA6-4F1B-8599-6C075FDDA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7" r="35647" b="-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8274D-BC81-41DD-8DC2-CFD0834A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471" y="4534677"/>
            <a:ext cx="4365316" cy="14859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Новые темы образовательной программы 2023 </a:t>
            </a:r>
          </a:p>
        </p:txBody>
      </p:sp>
    </p:spTree>
    <p:extLst>
      <p:ext uri="{BB962C8B-B14F-4D97-AF65-F5344CB8AC3E}">
        <p14:creationId xmlns:p14="http://schemas.microsoft.com/office/powerpoint/2010/main" val="163478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16A7A-3C26-4103-83BC-8825CE63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ru-RU"/>
              <a:t>Информационные площадки и точки контакта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2ED29282-90B2-6EC3-A71D-AF4A124BF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069042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69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FBBF0-5FC5-4B56-BE0D-CA5FDBE71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0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81175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000B7-FEF5-448A-B956-F25C88135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802" y="1310347"/>
            <a:ext cx="8361229" cy="2098226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подготовке финансовых консультантов в Липецкой области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7BC29F-1812-4C1E-9576-0546262FE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4036" y="4115767"/>
            <a:ext cx="6831673" cy="108623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Заведующий кафедрой «Экономика и финансы» Липецкого филиала </a:t>
            </a:r>
            <a:r>
              <a:rPr lang="ru-RU" dirty="0" err="1"/>
              <a:t>Финуниверситета</a:t>
            </a:r>
            <a:endParaRPr lang="ru-RU" dirty="0"/>
          </a:p>
          <a:p>
            <a:r>
              <a:rPr lang="ru-RU" dirty="0"/>
              <a:t>к.э.н., доцент Кукина Е.Е.</a:t>
            </a:r>
          </a:p>
        </p:txBody>
      </p:sp>
    </p:spTree>
    <p:extLst>
      <p:ext uri="{BB962C8B-B14F-4D97-AF65-F5344CB8AC3E}">
        <p14:creationId xmlns:p14="http://schemas.microsoft.com/office/powerpoint/2010/main" val="261371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198D3-29F3-48CC-BDF1-7DF2FEE5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4" y="0"/>
            <a:ext cx="10728252" cy="99946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Общие характеристики деятельности регионального оператора – Липецкого филиала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Финуниверситета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Липецкой области </a:t>
            </a:r>
            <a:endParaRPr lang="ru-RU" sz="32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E8FEE43-FDE9-7BBC-F8EE-135267D97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84096"/>
              </p:ext>
            </p:extLst>
          </p:nvPr>
        </p:nvGraphicFramePr>
        <p:xfrm>
          <a:off x="731875" y="861237"/>
          <a:ext cx="11293549" cy="6103097"/>
        </p:xfrm>
        <a:graphic>
          <a:graphicData uri="http://schemas.openxmlformats.org/drawingml/2006/table">
            <a:tbl>
              <a:tblPr firstRow="1" firstCol="1" bandRow="1"/>
              <a:tblGrid>
                <a:gridCol w="7532658">
                  <a:extLst>
                    <a:ext uri="{9D8B030D-6E8A-4147-A177-3AD203B41FA5}">
                      <a16:colId xmlns:a16="http://schemas.microsoft.com/office/drawing/2014/main" val="3550998734"/>
                    </a:ext>
                  </a:extLst>
                </a:gridCol>
                <a:gridCol w="2227290">
                  <a:extLst>
                    <a:ext uri="{9D8B030D-6E8A-4147-A177-3AD203B41FA5}">
                      <a16:colId xmlns:a16="http://schemas.microsoft.com/office/drawing/2014/main" val="3123253417"/>
                    </a:ext>
                  </a:extLst>
                </a:gridCol>
                <a:gridCol w="1533601">
                  <a:extLst>
                    <a:ext uri="{9D8B030D-6E8A-4147-A177-3AD203B41FA5}">
                      <a16:colId xmlns:a16="http://schemas.microsoft.com/office/drawing/2014/main" val="1699730081"/>
                    </a:ext>
                  </a:extLst>
                </a:gridCol>
              </a:tblGrid>
              <a:tr h="42603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497366"/>
                  </a:ext>
                </a:extLst>
              </a:tr>
              <a:tr h="64440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Обучено консультантов-методистов по программе повышения квалификации «Финансовое консультирование» ИФГ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866508"/>
                  </a:ext>
                </a:extLst>
              </a:tr>
              <a:tr h="1081137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Обучено консультантов-методистов (в 2021-22 гг. прошедших обучение по программе «Финансовое консультирование») по программе повышения квалификации «Финансовое поведение в условиях экономической турбулентности» ИФГ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657402"/>
                  </a:ext>
                </a:extLst>
              </a:tr>
              <a:tr h="1081137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Обучено консультантов-методистов (в 2021-22 гг. прошедших обучение по программе «Финансовое консультирование») по программе повышения квалификации «Управление финансами социально незащищенных групп граждан» ИФГ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683885"/>
                  </a:ext>
                </a:extLst>
              </a:tr>
              <a:tr h="42603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Проведено мероприятий по финансовому просвещению всего в регионе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14654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713528"/>
                  </a:ext>
                </a:extLst>
              </a:tr>
              <a:tr h="426035">
                <a:tc>
                  <a:txBody>
                    <a:bodyPr/>
                    <a:lstStyle/>
                    <a:p>
                      <a:pPr marL="540385">
                        <a:lnSpc>
                          <a:spcPct val="107000"/>
                        </a:lnSpc>
                        <a:tabLst>
                          <a:tab pos="146050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Консультантами-методистами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66348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marL="540385">
                        <a:lnSpc>
                          <a:spcPct val="107000"/>
                        </a:lnSpc>
                        <a:tabLst>
                          <a:tab pos="146050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Региональным оператором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536353"/>
                  </a:ext>
                </a:extLst>
              </a:tr>
              <a:tr h="42603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Ранее обученными консультантами-методистами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998885"/>
                  </a:ext>
                </a:extLst>
              </a:tr>
              <a:tr h="42603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охват населения мероприятиями по финансовому просвещению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810536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565325"/>
                  </a:ext>
                </a:extLst>
              </a:tr>
              <a:tr h="64440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охват населения мероприятиями по финансовому просвещению на 1 консультанта-методиста (обученного в 2022 г.)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01" marR="457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427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53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7" name="Rectangle 4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A02CA-4C17-4404-9CFA-77C804ED1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cap="all">
                <a:effectLst/>
              </a:rPr>
              <a:t>В 2022году в Липецкой области программу повышения квалификации «Финансовое консультирование» успешно освоили 59 человек </a:t>
            </a:r>
            <a:endParaRPr lang="en-US" sz="2400" cap="all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9D1BEF-858A-204B-6714-5A3E0A484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1076446" y="960700"/>
            <a:ext cx="6310491" cy="51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FC457-AB44-9E3B-1821-CD19E226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113805-0499-89DB-590F-2DEABD62B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F6C086-9E08-4C89-B8E4-2E630B7DF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" b="1"/>
          <a:stretch/>
        </p:blipFill>
        <p:spPr>
          <a:xfrm>
            <a:off x="1036320" y="0"/>
            <a:ext cx="11059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2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8D1A7-35B5-4E3A-97E7-33EE5FC9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42" y="1"/>
            <a:ext cx="11433858" cy="6485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консультантами - методистами за период обучения было проведено </a:t>
            </a:r>
            <a:r>
              <a:rPr lang="ru-RU" sz="3200" b="1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354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для разных целевых групп. Охват населения составил </a:t>
            </a:r>
            <a:r>
              <a:rPr lang="ru-RU" sz="3200" b="1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286 000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DFE36D-D62D-1B3B-486A-8D8A0188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2" y="1127050"/>
            <a:ext cx="3835233" cy="40403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914824-16DB-0D71-4DD5-BA548D376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437" y="1010085"/>
            <a:ext cx="4015563" cy="405101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внутренний, ст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39F4ED5C-08B3-A3F5-72B4-F29FEC58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75" y="3519377"/>
            <a:ext cx="3614621" cy="3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0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BAEBF-007F-4C0A-8F09-5E18E491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4" y="0"/>
            <a:ext cx="9601200" cy="5528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Проведенные мероприятия консультантами-методистами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D1C02A5-49B6-7A23-5484-32843B7C7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79510"/>
              </p:ext>
            </p:extLst>
          </p:nvPr>
        </p:nvGraphicFramePr>
        <p:xfrm>
          <a:off x="723012" y="425303"/>
          <a:ext cx="11468988" cy="6457950"/>
        </p:xfrm>
        <a:graphic>
          <a:graphicData uri="http://schemas.openxmlformats.org/drawingml/2006/table">
            <a:tbl>
              <a:tblPr firstRow="1" firstCol="1" bandRow="1"/>
              <a:tblGrid>
                <a:gridCol w="6917840">
                  <a:extLst>
                    <a:ext uri="{9D8B030D-6E8A-4147-A177-3AD203B41FA5}">
                      <a16:colId xmlns:a16="http://schemas.microsoft.com/office/drawing/2014/main" val="484481300"/>
                    </a:ext>
                  </a:extLst>
                </a:gridCol>
                <a:gridCol w="2532253">
                  <a:extLst>
                    <a:ext uri="{9D8B030D-6E8A-4147-A177-3AD203B41FA5}">
                      <a16:colId xmlns:a16="http://schemas.microsoft.com/office/drawing/2014/main" val="3071480509"/>
                    </a:ext>
                  </a:extLst>
                </a:gridCol>
                <a:gridCol w="2018895">
                  <a:extLst>
                    <a:ext uri="{9D8B030D-6E8A-4147-A177-3AD203B41FA5}">
                      <a16:colId xmlns:a16="http://schemas.microsoft.com/office/drawing/2014/main" val="3378761129"/>
                    </a:ext>
                  </a:extLst>
                </a:gridCol>
              </a:tblGrid>
              <a:tr h="321007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289269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мероприятий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354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496945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Очно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16,6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772282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заочно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83,4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246176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(по видам):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181488"/>
                  </a:ext>
                </a:extLst>
              </a:tr>
              <a:tr h="636729">
                <a:tc>
                  <a:txBody>
                    <a:bodyPr/>
                    <a:lstStyle/>
                    <a:p>
                      <a:pPr marL="375285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Публикация в официальных корпоративных (официальных муниципальных, областных) соцсетях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19,8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234061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публикация в СМИ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041959"/>
                  </a:ext>
                </a:extLst>
              </a:tr>
              <a:tr h="6867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публикация на официальной странице регионального органа </a:t>
                      </a:r>
                      <a:r>
                        <a:rPr lang="ru-RU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гос.власти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49,7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906798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проведено мероприятий в городах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13693"/>
                  </a:ext>
                </a:extLst>
              </a:tr>
              <a:tr h="68678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проведено мероприятий в селах, деревнях, малых населенных пунктах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294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984742"/>
                  </a:ext>
                </a:extLst>
              </a:tr>
              <a:tr h="32805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(по преимущественным возрастным группам):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774499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18-29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13869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30-39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021"/>
                  </a:ext>
                </a:extLst>
              </a:tr>
              <a:tr h="334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40-59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16" marR="557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12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361060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11B2EB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746</TotalTime>
  <Words>401</Words>
  <Application>Microsoft Office PowerPoint</Application>
  <PresentationFormat>Широкоэкранный</PresentationFormat>
  <Paragraphs>107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Franklin Gothic Book</vt:lpstr>
      <vt:lpstr>Times New Roman</vt:lpstr>
      <vt:lpstr>Уголки</vt:lpstr>
      <vt:lpstr>Институт финансовой грамотности</vt:lpstr>
      <vt:lpstr>«О подготовке финансовых консультантов в Липецкой области» </vt:lpstr>
      <vt:lpstr>Общие характеристики деятельности регионального оператора – Липецкого филиала Финуниверситета в Липецкой области </vt:lpstr>
      <vt:lpstr>В 2022году в Липецкой области программу повышения квалификации «Финансовое консультирование» успешно освоили 59 человек </vt:lpstr>
      <vt:lpstr>Презентация PowerPoint</vt:lpstr>
      <vt:lpstr>Презентация PowerPoint</vt:lpstr>
      <vt:lpstr>Презентация PowerPoint</vt:lpstr>
      <vt:lpstr>Всего консультантами - методистами за период обучения было проведено 354 мероприятия для разных целевых групп. Охват населения составил 286 000 чел. </vt:lpstr>
      <vt:lpstr>Проведенные мероприятия консультантами-методистами</vt:lpstr>
      <vt:lpstr>Презентация PowerPoint</vt:lpstr>
      <vt:lpstr>Охват населения: основные целевые группы</vt:lpstr>
      <vt:lpstr>Презентация PowerPoint</vt:lpstr>
      <vt:lpstr>Крупные мероприятия, проведенные Липецким филиалом Финуниверситета</vt:lpstr>
      <vt:lpstr>Новые темы образовательной программы 2023 </vt:lpstr>
      <vt:lpstr>Информационные площадки и точки контакта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Valerija Mincicova</dc:creator>
  <cp:lastModifiedBy>Кукина Елена Евгеньевна</cp:lastModifiedBy>
  <cp:revision>21</cp:revision>
  <cp:lastPrinted>2021-10-12T17:48:18Z</cp:lastPrinted>
  <dcterms:created xsi:type="dcterms:W3CDTF">2021-04-20T18:46:34Z</dcterms:created>
  <dcterms:modified xsi:type="dcterms:W3CDTF">2022-12-19T07:53:48Z</dcterms:modified>
</cp:coreProperties>
</file>