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9.xml" ContentType="application/vnd.openxmlformats-officedocument.drawingml.chart+xml"/>
  <Override PartName="/ppt/drawings/drawing4.xml" ContentType="application/vnd.openxmlformats-officedocument.drawingml.chartshapes+xml"/>
  <Override PartName="/ppt/charts/chart20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4"/>
  </p:notesMasterIdLst>
  <p:handoutMasterIdLst>
    <p:handoutMasterId r:id="rId105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290" r:id="rId9"/>
    <p:sldId id="1289" r:id="rId10"/>
    <p:sldId id="757" r:id="rId11"/>
    <p:sldId id="1291" r:id="rId12"/>
    <p:sldId id="1292" r:id="rId13"/>
    <p:sldId id="1361" r:id="rId14"/>
    <p:sldId id="1362" r:id="rId15"/>
    <p:sldId id="1363" r:id="rId16"/>
    <p:sldId id="1364" r:id="rId17"/>
    <p:sldId id="1316" r:id="rId18"/>
    <p:sldId id="1317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293" r:id="rId27"/>
    <p:sldId id="1294" r:id="rId28"/>
    <p:sldId id="1295" r:id="rId29"/>
    <p:sldId id="1146" r:id="rId30"/>
    <p:sldId id="1145" r:id="rId31"/>
    <p:sldId id="1061" r:id="rId32"/>
    <p:sldId id="787" r:id="rId33"/>
    <p:sldId id="1210" r:id="rId34"/>
    <p:sldId id="1057" r:id="rId35"/>
    <p:sldId id="1211" r:id="rId36"/>
    <p:sldId id="1058" r:id="rId37"/>
    <p:sldId id="1212" r:id="rId38"/>
    <p:sldId id="1059" r:id="rId39"/>
    <p:sldId id="1060" r:id="rId40"/>
    <p:sldId id="1213" r:id="rId41"/>
    <p:sldId id="1009" r:id="rId42"/>
    <p:sldId id="950" r:id="rId43"/>
    <p:sldId id="1331" r:id="rId44"/>
    <p:sldId id="1305" r:id="rId45"/>
    <p:sldId id="1306" r:id="rId46"/>
    <p:sldId id="1335" r:id="rId47"/>
    <p:sldId id="1336" r:id="rId48"/>
    <p:sldId id="1337" r:id="rId49"/>
    <p:sldId id="1338" r:id="rId50"/>
    <p:sldId id="1332" r:id="rId51"/>
    <p:sldId id="1333" r:id="rId52"/>
    <p:sldId id="1326" r:id="rId53"/>
    <p:sldId id="1327" r:id="rId54"/>
    <p:sldId id="1334" r:id="rId55"/>
    <p:sldId id="1318" r:id="rId56"/>
    <p:sldId id="1319" r:id="rId57"/>
    <p:sldId id="1339" r:id="rId58"/>
    <p:sldId id="1340" r:id="rId59"/>
    <p:sldId id="1341" r:id="rId60"/>
    <p:sldId id="1312" r:id="rId61"/>
    <p:sldId id="1288" r:id="rId62"/>
    <p:sldId id="1287" r:id="rId63"/>
    <p:sldId id="1297" r:id="rId64"/>
    <p:sldId id="1298" r:id="rId65"/>
    <p:sldId id="1315" r:id="rId66"/>
    <p:sldId id="1342" r:id="rId67"/>
    <p:sldId id="1313" r:id="rId68"/>
    <p:sldId id="976" r:id="rId69"/>
    <p:sldId id="1356" r:id="rId70"/>
    <p:sldId id="1320" r:id="rId71"/>
    <p:sldId id="1321" r:id="rId72"/>
    <p:sldId id="1350" r:id="rId73"/>
    <p:sldId id="1351" r:id="rId74"/>
    <p:sldId id="1352" r:id="rId75"/>
    <p:sldId id="1353" r:id="rId76"/>
    <p:sldId id="1354" r:id="rId77"/>
    <p:sldId id="1355" r:id="rId78"/>
    <p:sldId id="1343" r:id="rId79"/>
    <p:sldId id="1344" r:id="rId80"/>
    <p:sldId id="1345" r:id="rId81"/>
    <p:sldId id="1346" r:id="rId82"/>
    <p:sldId id="1347" r:id="rId83"/>
    <p:sldId id="1348" r:id="rId84"/>
    <p:sldId id="1349" r:id="rId85"/>
    <p:sldId id="1299" r:id="rId86"/>
    <p:sldId id="1300" r:id="rId87"/>
    <p:sldId id="1284" r:id="rId88"/>
    <p:sldId id="1307" r:id="rId89"/>
    <p:sldId id="1308" r:id="rId90"/>
    <p:sldId id="1309" r:id="rId91"/>
    <p:sldId id="1310" r:id="rId92"/>
    <p:sldId id="1311" r:id="rId93"/>
    <p:sldId id="1301" r:id="rId94"/>
    <p:sldId id="1302" r:id="rId95"/>
    <p:sldId id="1303" r:id="rId96"/>
    <p:sldId id="1304" r:id="rId97"/>
    <p:sldId id="1314" r:id="rId98"/>
    <p:sldId id="1322" r:id="rId99"/>
    <p:sldId id="1323" r:id="rId100"/>
    <p:sldId id="1324" r:id="rId101"/>
    <p:sldId id="1325" r:id="rId102"/>
    <p:sldId id="781" r:id="rId103"/>
  </p:sldIdLst>
  <p:sldSz cx="12192000" cy="6858000"/>
  <p:notesSz cx="6808788" cy="9940925"/>
  <p:embeddedFontLst>
    <p:embeddedFont>
      <p:font typeface="Andalus" panose="02020603050405020304" pitchFamily="18" charset="-78"/>
      <p:regular r:id="rId106"/>
    </p:embeddedFont>
    <p:embeddedFont>
      <p:font typeface="Wingdings 2" panose="05020102010507070707" pitchFamily="18" charset="2"/>
      <p:regular r:id="rId107"/>
    </p:embeddedFont>
    <p:embeddedFont>
      <p:font typeface="Cambria Math" panose="02040503050406030204" pitchFamily="18" charset="0"/>
      <p:regular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Arial Cyr" panose="020B0604020202020204" pitchFamily="34" charset="0"/>
      <p:regular r:id="rId113"/>
      <p:bold r:id="rId114"/>
      <p:italic r:id="rId115"/>
      <p:boldItalic r:id="rId116"/>
    </p:embeddedFont>
    <p:embeddedFont>
      <p:font typeface="Gotham Pro" panose="02000503040000020004" charset="0"/>
      <p:regular r:id="rId117"/>
      <p:bold r:id="rId118"/>
      <p:italic r:id="rId119"/>
      <p:boldItalic r:id="rId120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  <p15:guide id="3" orient="horz" pos="3110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545"/>
    <a:srgbClr val="EF9715"/>
    <a:srgbClr val="534F4F"/>
    <a:srgbClr val="6EAA2E"/>
    <a:srgbClr val="B51BB1"/>
    <a:srgbClr val="005F81"/>
    <a:srgbClr val="394659"/>
    <a:srgbClr val="D0CECE"/>
    <a:srgbClr val="474343"/>
    <a:srgbClr val="F5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77" autoAdjust="0"/>
    <p:restoredTop sz="93112" autoAdjust="0"/>
  </p:normalViewPr>
  <p:slideViewPr>
    <p:cSldViewPr snapToGrid="0">
      <p:cViewPr>
        <p:scale>
          <a:sx n="75" d="100"/>
          <a:sy n="75" d="100"/>
        </p:scale>
        <p:origin x="-1171" y="-1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53"/>
        <p:guide orient="horz" pos="3132"/>
        <p:guide pos="2149"/>
        <p:guide pos="214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12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7.fntdata"/><Relationship Id="rId16" Type="http://schemas.openxmlformats.org/officeDocument/2006/relationships/slide" Target="slides/slide14.xml"/><Relationship Id="rId107" Type="http://schemas.openxmlformats.org/officeDocument/2006/relationships/font" Target="fonts/font2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heme" Target="theme/theme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8.fntdata"/><Relationship Id="rId118" Type="http://schemas.openxmlformats.org/officeDocument/2006/relationships/font" Target="fonts/font13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font" Target="fonts/font3.fntdata"/><Relationship Id="rId124" Type="http://schemas.openxmlformats.org/officeDocument/2006/relationships/tableStyles" Target="tableStyles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9.fntdata"/><Relationship Id="rId119" Type="http://schemas.openxmlformats.org/officeDocument/2006/relationships/font" Target="fonts/font14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4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notesMaster" Target="notesMasters/notesMaster1.xml"/><Relationship Id="rId120" Type="http://schemas.openxmlformats.org/officeDocument/2006/relationships/font" Target="fonts/font15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5.fntdata"/><Relationship Id="rId115" Type="http://schemas.openxmlformats.org/officeDocument/2006/relationships/font" Target="fonts/font10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presProps" Target="pres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6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2;&#1041;&#1058;%20%20&#1052;&#1054;%20%202023-2025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9;&#1069;&#1056;\__&#1054;&#1057;&#1053;&#1054;&#1042;&#1053;&#1067;&#1045;%20&#1055;&#1054;&#1050;&#1040;&#1047;&#1040;&#1058;&#1045;&#1051;&#1048;%20&#1055;&#1056;&#1054;&#1043;&#1053;&#1054;&#1047;&#1040;%20&#1076;&#1083;&#1103;%20&#1073;&#1102;&#1076;&#1078;&#1077;&#1090;&#1072;%202023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5;&#1072;&#1088;&#1072;&#1084;&#1077;&#1090;&#1088;&#1099;%20%20&#1073;&#1102;&#1076;&#1078;&#1077;&#1090;&#1072;%20%202023-2025.xlsx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3\&#1050;%20&#1087;&#1088;&#1086;&#1077;&#1082;&#1090;&#1091;%20&#1047;&#1072;&#1082;&#1086;&#1085;&#1072;\&#1056;&#1072;&#1089;&#1095;&#1077;&#1090;&#1099;\&#1052;&#1041;&#1058;%20%20&#1060;&#1041;%20%202023-202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ИТОГО!$A$15</c:f>
              <c:strCache>
                <c:ptCount val="1"/>
                <c:pt idx="0">
                  <c:v>Валовой региональный продукт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0">
                    <a:srgbClr val="F5BF6F"/>
                  </a:gs>
                  <a:gs pos="50000">
                    <a:srgbClr val="EF9715"/>
                  </a:gs>
                  <a:gs pos="100000">
                    <a:srgbClr val="EF9715"/>
                  </a:gs>
                </a:gsLst>
                <a:lin ang="5400000" scaled="0"/>
              </a:gra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rgbClr val="F5BF6F"/>
                  </a:gs>
                  <a:gs pos="50000">
                    <a:srgbClr val="EF9715"/>
                  </a:gs>
                  <a:gs pos="100000">
                    <a:srgbClr val="EF9715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6535137166478767E-2"/>
                  <c:y val="-1.5386643948818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522360015031942E-2"/>
                  <c:y val="-5.12888131627291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038331454340473E-2"/>
                  <c:y val="-1.2822203290682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1044720030063885E-2"/>
                  <c:y val="-7.69332197440930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9541525742202179E-2"/>
                  <c:y val="-5.1288813162728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1044720030063777E-2"/>
                  <c:y val="-5.128881316272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ИТОГО!$C$15:$H$15</c:f>
              <c:numCache>
                <c:formatCode>#,##0.0</c:formatCode>
                <c:ptCount val="6"/>
                <c:pt idx="0">
                  <c:v>619.21656000000007</c:v>
                </c:pt>
                <c:pt idx="1">
                  <c:v>755.05323630390899</c:v>
                </c:pt>
                <c:pt idx="2">
                  <c:v>884.56836184352903</c:v>
                </c:pt>
                <c:pt idx="3">
                  <c:v>924.97104376807499</c:v>
                </c:pt>
                <c:pt idx="4">
                  <c:v>979.47820455035605</c:v>
                </c:pt>
                <c:pt idx="5">
                  <c:v>1040.1300793850601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439168"/>
        <c:axId val="100521024"/>
        <c:axId val="0"/>
      </c:bar3DChart>
      <c:catAx>
        <c:axId val="5043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0521024"/>
        <c:crosses val="autoZero"/>
        <c:auto val="1"/>
        <c:lblAlgn val="ctr"/>
        <c:lblOffset val="100"/>
        <c:noMultiLvlLbl val="0"/>
      </c:catAx>
      <c:valAx>
        <c:axId val="100521024"/>
        <c:scaling>
          <c:orientation val="minMax"/>
          <c:max val="1100"/>
          <c:min val="0"/>
        </c:scaling>
        <c:delete val="0"/>
        <c:axPos val="l"/>
        <c:majorGridlines/>
        <c:numFmt formatCode="General" sourceLinked="0"/>
        <c:majorTickMark val="in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04391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88248565075359E-2"/>
          <c:y val="3.3151075603024639E-2"/>
          <c:w val="0.94703897321474007"/>
          <c:h val="0.7990002480158267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3"/>
              <c:layout>
                <c:manualLayout>
                  <c:x val="4.0389057936355216E-3"/>
                  <c:y val="9.42680218004070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0291793452265859E-3"/>
                  <c:y val="7.07010163503050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4.6725303569999994</c:v>
                </c:pt>
                <c:pt idx="1">
                  <c:v>5.6909052113899996</c:v>
                </c:pt>
                <c:pt idx="2">
                  <c:v>2.5811007000000004</c:v>
                </c:pt>
                <c:pt idx="3">
                  <c:v>0.85579778331999989</c:v>
                </c:pt>
                <c:pt idx="4">
                  <c:v>0.78912989859999993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64B-4EE9-818B-E4F3FFB71426}"/>
            </c:ext>
          </c:extLst>
        </c:ser>
        <c:ser>
          <c:idx val="3"/>
          <c:order val="1"/>
          <c:tx>
            <c:strRef>
              <c:f>млрд!$A$10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5.6987989308200016</c:v>
                </c:pt>
                <c:pt idx="1">
                  <c:v>12.952044035869999</c:v>
                </c:pt>
                <c:pt idx="2">
                  <c:v>7.35701446735</c:v>
                </c:pt>
                <c:pt idx="3">
                  <c:v>3.2289741669800001</c:v>
                </c:pt>
                <c:pt idx="4">
                  <c:v>3.2673784856500001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64B-4EE9-818B-E4F3FFB71426}"/>
            </c:ext>
          </c:extLst>
        </c:ser>
        <c:ser>
          <c:idx val="1"/>
          <c:order val="2"/>
          <c:tx>
            <c:strRef>
              <c:f>млрд!$A$11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2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12.071568153560001</c:v>
                </c:pt>
                <c:pt idx="1">
                  <c:v>13.409949933449999</c:v>
                </c:pt>
                <c:pt idx="2">
                  <c:v>13.628032967160001</c:v>
                </c:pt>
                <c:pt idx="3">
                  <c:v>13.634981537160002</c:v>
                </c:pt>
                <c:pt idx="4">
                  <c:v>13.614863637159999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64B-4EE9-818B-E4F3FFB71426}"/>
            </c:ext>
          </c:extLst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млрд!$B$7:$F$7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2.0171467804300001</c:v>
                </c:pt>
                <c:pt idx="1">
                  <c:v>1.7273702826000001</c:v>
                </c:pt>
                <c:pt idx="2">
                  <c:v>2.3306296283299996</c:v>
                </c:pt>
                <c:pt idx="3">
                  <c:v>1.3057386037800001</c:v>
                </c:pt>
                <c:pt idx="4">
                  <c:v>1.2642264318599998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64B-4EE9-818B-E4F3FFB714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5411456"/>
        <c:axId val="118182400"/>
        <c:axId val="0"/>
      </c:bar3DChart>
      <c:catAx>
        <c:axId val="115411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8182400"/>
        <c:crosses val="autoZero"/>
        <c:auto val="1"/>
        <c:lblAlgn val="ctr"/>
        <c:lblOffset val="100"/>
        <c:noMultiLvlLbl val="0"/>
      </c:catAx>
      <c:valAx>
        <c:axId val="118182400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94545"/>
                </a:solidFill>
              </a:defRPr>
            </a:pPr>
            <a:endParaRPr lang="ru-RU"/>
          </a:p>
        </c:txPr>
        <c:crossAx val="1154114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47206147502439"/>
          <c:y val="5.2309661383218485E-2"/>
          <c:w val="0.86497235381437509"/>
          <c:h val="0.65546920796556518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слайд'!$A$21</c:f>
              <c:strCache>
                <c:ptCount val="1"/>
                <c:pt idx="0">
                  <c:v>Социально-культурная  сфера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diamond"/>
            <c:size val="11"/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-6.7955264773427226E-2"/>
                  <c:y val="-0.127623226757331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102358492216323E-2"/>
                  <c:y val="-0.138259333076523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3068320148736006E-2"/>
                  <c:y val="-4.2541075585777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слайд'!$G$21:$I$21</c:f>
              <c:numCache>
                <c:formatCode>#,##0.00</c:formatCode>
                <c:ptCount val="3"/>
                <c:pt idx="0">
                  <c:v>58.143627203170148</c:v>
                </c:pt>
                <c:pt idx="1">
                  <c:v>59.363917845901568</c:v>
                </c:pt>
                <c:pt idx="2">
                  <c:v>60.383591281491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82F-4A0B-81AB-6F81C8769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84288"/>
        <c:axId val="118183552"/>
      </c:lineChart>
      <c:catAx>
        <c:axId val="119884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183552"/>
        <c:crosses val="autoZero"/>
        <c:auto val="1"/>
        <c:lblAlgn val="ctr"/>
        <c:lblOffset val="100"/>
        <c:noMultiLvlLbl val="0"/>
      </c:catAx>
      <c:valAx>
        <c:axId val="118183552"/>
        <c:scaling>
          <c:orientation val="minMax"/>
          <c:max val="61"/>
          <c:min val="57.5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out"/>
        <c:minorTickMark val="none"/>
        <c:tickLblPos val="nextTo"/>
        <c:crossAx val="119884288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974628171478571E-2"/>
          <c:y val="0.22992467884772613"/>
          <c:w val="0.92346981627296587"/>
          <c:h val="0.46792677460212168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слайд'!$A$22</c:f>
              <c:strCache>
                <c:ptCount val="1"/>
                <c:pt idx="0">
                  <c:v>Экономика</c:v>
                </c:pt>
              </c:strCache>
            </c:strRef>
          </c:tx>
          <c:spPr>
            <a:ln w="50800">
              <a:solidFill>
                <a:srgbClr val="005F81"/>
              </a:solidFill>
            </a:ln>
          </c:spPr>
          <c:marker>
            <c:symbol val="diamond"/>
            <c:size val="11"/>
            <c:spPr>
              <a:solidFill>
                <a:srgbClr val="005F81"/>
              </a:solidFill>
              <a:ln>
                <a:solidFill>
                  <a:srgbClr val="005F81"/>
                </a:solidFill>
              </a:ln>
            </c:spPr>
          </c:marker>
          <c:dLbls>
            <c:dLbl>
              <c:idx val="0"/>
              <c:layout>
                <c:manualLayout>
                  <c:x val="-8.8888888888888892E-2"/>
                  <c:y val="0.119560833000817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7222222222222279E-2"/>
                  <c:y val="0.137954807308635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0000218722659667E-2"/>
                  <c:y val="-0.1287578201547266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слайд'!$G$22:$I$22</c:f>
              <c:numCache>
                <c:formatCode>#,##0.00</c:formatCode>
                <c:ptCount val="3"/>
                <c:pt idx="0">
                  <c:v>28.938405116211012</c:v>
                </c:pt>
                <c:pt idx="1">
                  <c:v>28.198808031571648</c:v>
                </c:pt>
                <c:pt idx="2">
                  <c:v>23.667981938351726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69C-4EF2-AA3D-8B363FEBD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885312"/>
        <c:axId val="118185280"/>
      </c:lineChart>
      <c:catAx>
        <c:axId val="119885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185280"/>
        <c:crosses val="autoZero"/>
        <c:auto val="1"/>
        <c:lblAlgn val="ctr"/>
        <c:lblOffset val="100"/>
        <c:noMultiLvlLbl val="0"/>
      </c:catAx>
      <c:valAx>
        <c:axId val="118185280"/>
        <c:scaling>
          <c:orientation val="minMax"/>
          <c:max val="29"/>
          <c:min val="22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extTo"/>
        <c:crossAx val="119885312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262087446097734"/>
          <c:y val="0.19688432237638537"/>
          <c:w val="0.83379647141736568"/>
          <c:h val="0.43845082905527555"/>
        </c:manualLayout>
      </c:layout>
      <c:lineChart>
        <c:grouping val="standard"/>
        <c:varyColors val="0"/>
        <c:ser>
          <c:idx val="0"/>
          <c:order val="0"/>
          <c:tx>
            <c:strRef>
              <c:f>'В слайд'!$A$23</c:f>
              <c:strCache>
                <c:ptCount val="1"/>
                <c:pt idx="0">
                  <c:v>Прочие</c:v>
                </c:pt>
              </c:strCache>
            </c:strRef>
          </c:tx>
          <c:spPr>
            <a:ln w="50800"/>
          </c:spPr>
          <c:marker>
            <c:symbol val="diamond"/>
            <c:size val="11"/>
            <c:spPr>
              <a:solidFill>
                <a:srgbClr val="534F4F"/>
              </a:solidFill>
            </c:spPr>
          </c:marker>
          <c:dPt>
            <c:idx val="0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</c:dPt>
          <c:dPt>
            <c:idx val="1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</c:dPt>
          <c:dPt>
            <c:idx val="2"/>
            <c:marker>
              <c:spPr>
                <a:solidFill>
                  <a:srgbClr val="534F4F"/>
                </a:solidFill>
                <a:ln>
                  <a:solidFill>
                    <a:srgbClr val="534F4F"/>
                  </a:solidFill>
                </a:ln>
              </c:spPr>
            </c:marker>
            <c:bubble3D val="0"/>
            <c:spPr>
              <a:ln w="50800">
                <a:solidFill>
                  <a:srgbClr val="534F4F"/>
                </a:solidFill>
              </a:ln>
            </c:spPr>
          </c:dPt>
          <c:dLbls>
            <c:dLbl>
              <c:idx val="0"/>
              <c:layout>
                <c:manualLayout>
                  <c:x val="-6.3209489187693355E-2"/>
                  <c:y val="-0.12386150430772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0908146160247593E-2"/>
                  <c:y val="-0.123861504307722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5.0567591350154692E-2"/>
                  <c:y val="9.28961282307920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слайд'!$G$23:$I$23</c:f>
              <c:numCache>
                <c:formatCode>#,##0.00</c:formatCode>
                <c:ptCount val="3"/>
                <c:pt idx="0">
                  <c:v>12.917967680618853</c:v>
                </c:pt>
                <c:pt idx="1">
                  <c:v>12.437274122526793</c:v>
                </c:pt>
                <c:pt idx="2">
                  <c:v>15.948426780157318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C86-4F66-A7E6-D0CF236498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0050176"/>
        <c:axId val="119563392"/>
      </c:lineChart>
      <c:catAx>
        <c:axId val="120050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9563392"/>
        <c:crosses val="autoZero"/>
        <c:auto val="1"/>
        <c:lblAlgn val="ctr"/>
        <c:lblOffset val="100"/>
        <c:noMultiLvlLbl val="0"/>
      </c:catAx>
      <c:valAx>
        <c:axId val="119563392"/>
        <c:scaling>
          <c:orientation val="minMax"/>
          <c:max val="16"/>
          <c:min val="12"/>
        </c:scaling>
        <c:delete val="1"/>
        <c:axPos val="l"/>
        <c:majorGridlines>
          <c:spPr>
            <a:ln>
              <a:noFill/>
            </a:ln>
          </c:spPr>
        </c:majorGridlines>
        <c:numFmt formatCode="#,##0.00" sourceLinked="1"/>
        <c:majorTickMark val="none"/>
        <c:minorTickMark val="none"/>
        <c:tickLblPos val="nextTo"/>
        <c:crossAx val="120050176"/>
        <c:crosses val="autoZero"/>
        <c:crossBetween val="between"/>
        <c:majorUnit val="1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9119103109764119E-2"/>
          <c:y val="2.770307577671716E-2"/>
          <c:w val="0.93896033781686861"/>
          <c:h val="0.8103402063145180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61C-452E-9BF9-C889B06585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1C-452E-9BF9-C889B06585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1C-452E-9BF9-C889B06585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1C-452E-9BF9-C889B06585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61C-452E-9BF9-C889B065851C}"/>
            </c:ext>
          </c:extLst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1000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2268220429483E-2"/>
                  <c:y val="-1.36161149042851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590056581270694E-2"/>
                  <c:y val="-2.0424172356427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42268220429483E-2"/>
                  <c:y val="-1.3616114904285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доли'!$J$1:$L$1</c:f>
              <c:numCache>
                <c:formatCode>#,##0.0</c:formatCode>
                <c:ptCount val="3"/>
                <c:pt idx="0">
                  <c:v>19.980019478174786</c:v>
                </c:pt>
                <c:pt idx="1">
                  <c:v>20.731439390907909</c:v>
                </c:pt>
                <c:pt idx="2">
                  <c:v>22.074684534282728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61C-452E-9BF9-C889B065851C}"/>
            </c:ext>
          </c:extLst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gradFill>
              <a:gsLst>
                <a:gs pos="1000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rgbClr val="92D05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590056581270694E-2"/>
                  <c:y val="-2.0424172356427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506369392782764E-2"/>
                  <c:y val="-1.5885467388332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42268220429483E-2"/>
                  <c:y val="-1.8154819872380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доли'!$J$3:$L$3</c:f>
              <c:numCache>
                <c:formatCode>#,##0.0</c:formatCode>
                <c:ptCount val="3"/>
                <c:pt idx="0">
                  <c:v>11.012629099483599</c:v>
                </c:pt>
                <c:pt idx="1">
                  <c:v>10.877458662321986</c:v>
                </c:pt>
                <c:pt idx="2">
                  <c:v>7.3205470557669061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61C-452E-9BF9-C889B065851C}"/>
            </c:ext>
          </c:extLst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gradFill>
              <a:gsLst>
                <a:gs pos="1000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22682204294872E-2"/>
                  <c:y val="-1.5885467388332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673743769758624E-2"/>
                  <c:y val="-1.58856460775045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590056581270534E-2"/>
                  <c:y val="-1.13467624202377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доли'!$J$2:$L$2</c:f>
              <c:numCache>
                <c:formatCode>#,##0.0</c:formatCode>
                <c:ptCount val="3"/>
                <c:pt idx="0">
                  <c:v>1.8537425552358537</c:v>
                </c:pt>
                <c:pt idx="1">
                  <c:v>1.5412382014580264</c:v>
                </c:pt>
                <c:pt idx="2">
                  <c:v>1.2380924493598406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61C-452E-9BF9-C889B06585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3705856"/>
        <c:axId val="119566272"/>
        <c:axId val="0"/>
      </c:bar3DChart>
      <c:catAx>
        <c:axId val="43705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66272"/>
        <c:crosses val="autoZero"/>
        <c:auto val="1"/>
        <c:lblAlgn val="ctr"/>
        <c:lblOffset val="100"/>
        <c:noMultiLvlLbl val="0"/>
      </c:catAx>
      <c:valAx>
        <c:axId val="11956627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4370585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5015830772007413E-2"/>
          <c:y val="2.770307577671716E-2"/>
          <c:w val="0.92318572782152719"/>
          <c:h val="0.81034020631451809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BF-4F17-9885-F5B2631E881C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BF-4F17-9885-F5B2631E881C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CBF-4F17-9885-F5B2631E881C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CBF-4F17-9885-F5B2631E881C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CBF-4F17-9885-F5B2631E881C}"/>
            </c:ext>
          </c:extLst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0">
                  <a:schemeClr val="accent4">
                    <a:lumMod val="40000"/>
                    <a:lumOff val="60000"/>
                  </a:schemeClr>
                </a:gs>
                <a:gs pos="55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524297230524907E-2"/>
                  <c:y val="-1.9631585519195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37904161015534E-2"/>
                  <c:y val="-1.52690491267971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379126065712853E-2"/>
                  <c:y val="-1.0906340980997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доли'!$J$4:$L$4</c:f>
              <c:numCache>
                <c:formatCode>#,##0.0</c:formatCode>
                <c:ptCount val="3"/>
                <c:pt idx="0">
                  <c:v>23.191802647728842</c:v>
                </c:pt>
                <c:pt idx="1">
                  <c:v>23.974574264835233</c:v>
                </c:pt>
                <c:pt idx="2">
                  <c:v>27.423618285756291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9CBF-4F17-9885-F5B2631E881C}"/>
            </c:ext>
          </c:extLst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gradFill>
              <a:gsLst>
                <a:gs pos="1000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5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233954900901114E-2"/>
                  <c:y val="-1.5268877373395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233954900901114E-2"/>
                  <c:y val="-1.74503173229965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08878373608922E-2"/>
                  <c:y val="-1.5268877373395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доли'!$J$5:$L$5</c:f>
              <c:numCache>
                <c:formatCode>#,##0.0</c:formatCode>
                <c:ptCount val="3"/>
                <c:pt idx="0">
                  <c:v>1.8517041042309699</c:v>
                </c:pt>
                <c:pt idx="1">
                  <c:v>1.9753766299456299</c:v>
                </c:pt>
                <c:pt idx="2">
                  <c:v>2.0281818094263078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CBF-4F17-9885-F5B2631E881C}"/>
            </c:ext>
          </c:extLst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gradFill>
              <a:gsLst>
                <a:gs pos="10000">
                  <a:srgbClr val="FF0000"/>
                </a:gs>
                <a:gs pos="50000">
                  <a:srgbClr val="FF0000"/>
                </a:gs>
                <a:gs pos="0">
                  <a:srgbClr val="FF0000"/>
                </a:gs>
                <a:gs pos="55000">
                  <a:srgbClr val="FF0000"/>
                </a:gs>
                <a:gs pos="100000">
                  <a:srgbClr val="FF0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2524297230524907E-2"/>
                  <c:y val="-1.52688773733959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45171164811896E-2"/>
                  <c:y val="-2.1812681961994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379126065712853E-2"/>
                  <c:y val="-1.9631585519195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доли'!$J$6:$L$6</c:f>
              <c:numCache>
                <c:formatCode>#,##0.0</c:formatCode>
                <c:ptCount val="3"/>
                <c:pt idx="0">
                  <c:v>0.25372931831610485</c:v>
                </c:pt>
                <c:pt idx="1">
                  <c:v>0.26383069643277518</c:v>
                </c:pt>
                <c:pt idx="2">
                  <c:v>0.29846714689891801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CBF-4F17-9885-F5B2631E88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485376"/>
        <c:axId val="119568576"/>
        <c:axId val="0"/>
      </c:bar3DChart>
      <c:catAx>
        <c:axId val="12048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68576"/>
        <c:crosses val="autoZero"/>
        <c:auto val="1"/>
        <c:lblAlgn val="ctr"/>
        <c:lblOffset val="100"/>
        <c:noMultiLvlLbl val="0"/>
      </c:catAx>
      <c:valAx>
        <c:axId val="11956857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20485376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86E-4545-86D7-287FBC43EF5E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86E-4545-86D7-287FBC43EF5E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86E-4545-86D7-287FBC43EF5E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686E-4545-86D7-287FBC43EF5E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86E-4545-86D7-287FBC43EF5E}"/>
            </c:ext>
          </c:extLst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gradFill>
              <a:gsLst>
                <a:gs pos="0">
                  <a:schemeClr val="bg1">
                    <a:lumMod val="85000"/>
                  </a:schemeClr>
                </a:gs>
                <a:gs pos="55000">
                  <a:schemeClr val="bg1">
                    <a:lumMod val="7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407212470846208E-2"/>
                  <c:y val="-1.95821145908340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1475081215987221E-2"/>
                  <c:y val="-1.7406324080741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497623609544857E-2"/>
                  <c:y val="-2.828544795329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доли'!$J$7:$L$7</c:f>
              <c:numCache>
                <c:formatCode>#,##0.0</c:formatCode>
                <c:ptCount val="3"/>
                <c:pt idx="0">
                  <c:v>23.340314109188473</c:v>
                </c:pt>
                <c:pt idx="1">
                  <c:v>24.53872019000725</c:v>
                </c:pt>
                <c:pt idx="2">
                  <c:v>19.666416731976177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686E-4545-86D7-287FBC43EF5E}"/>
            </c:ext>
          </c:extLst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FF00"/>
                </a:gs>
                <a:gs pos="100000">
                  <a:srgbClr val="FFFF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316720810658146E-2"/>
                  <c:y val="-2.3933695611019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58819579122227E-2"/>
                  <c:y val="-1.95821145908341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407212470846188E-2"/>
                  <c:y val="-2.1757905100926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доли'!$J$8:$L$8</c:f>
              <c:numCache>
                <c:formatCode>#,##0.0</c:formatCode>
                <c:ptCount val="3"/>
                <c:pt idx="0">
                  <c:v>4.5373812539026153</c:v>
                </c:pt>
                <c:pt idx="1">
                  <c:v>3.5465935004924063</c:v>
                </c:pt>
                <c:pt idx="2">
                  <c:v>3.8731710027178963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86E-4545-86D7-287FBC43EF5E}"/>
            </c:ext>
          </c:extLst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gradFill>
              <a:gsLst>
                <a:gs pos="0">
                  <a:srgbClr val="00B050"/>
                </a:gs>
                <a:gs pos="50000">
                  <a:srgbClr val="00B050"/>
                </a:gs>
                <a:gs pos="100000">
                  <a:srgbClr val="00B05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45245830094021E-2"/>
                  <c:y val="-1.52305335706486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3520327046081167E-2"/>
                  <c:y val="-3.2636857651390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52032704608124E-2"/>
                  <c:y val="-2.8285276631204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доли'!$J$9:$L$9</c:f>
              <c:numCache>
                <c:formatCode>#,##0.0</c:formatCode>
                <c:ptCount val="3"/>
                <c:pt idx="0">
                  <c:v>1.0607097531199241</c:v>
                </c:pt>
                <c:pt idx="1">
                  <c:v>0.11349434107199115</c:v>
                </c:pt>
                <c:pt idx="2">
                  <c:v>0.12839420365765192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86E-4545-86D7-287FBC43E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0702464"/>
        <c:axId val="119571008"/>
        <c:axId val="0"/>
      </c:bar3DChart>
      <c:catAx>
        <c:axId val="120702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71008"/>
        <c:crosses val="autoZero"/>
        <c:auto val="1"/>
        <c:lblAlgn val="ctr"/>
        <c:lblOffset val="100"/>
        <c:noMultiLvlLbl val="0"/>
      </c:catAx>
      <c:valAx>
        <c:axId val="119571008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207024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508140208236346E-2"/>
          <c:y val="3.6595774894831207E-2"/>
          <c:w val="0.96867902115079341"/>
          <c:h val="0.63438403601318316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доли'!$B$1:$B$23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949-4215-8276-85C2ED40537D}"/>
            </c:ext>
          </c:extLst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доли'!$C$1:$C$23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949-4215-8276-85C2ED40537D}"/>
            </c:ext>
          </c:extLst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доли'!$D$1:$D$23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949-4215-8276-85C2ED40537D}"/>
            </c:ext>
          </c:extLst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доли'!$E$1:$E$23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949-4215-8276-85C2ED40537D}"/>
            </c:ext>
          </c:extLst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доли'!$F$1:$F$23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949-4215-8276-85C2ED40537D}"/>
            </c:ext>
          </c:extLst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449187261671378E-2"/>
                  <c:y val="-1.0633682045538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2449187261671378E-2"/>
                  <c:y val="-6.38020922732317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673780892507069E-2"/>
                  <c:y val="-1.06336820455385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доли'!$J$10:$L$10</c:f>
              <c:numCache>
                <c:formatCode>#,##0.0</c:formatCode>
                <c:ptCount val="3"/>
                <c:pt idx="0">
                  <c:v>8.2295379223785314</c:v>
                </c:pt>
                <c:pt idx="1">
                  <c:v>3.5657257024949685</c:v>
                </c:pt>
                <c:pt idx="2">
                  <c:v>4.0381394476025738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949-4215-8276-85C2ED40537D}"/>
            </c:ext>
          </c:extLst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gradFill>
              <a:gsLst>
                <a:gs pos="5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486619533477327E-2"/>
                  <c:y val="-1.9140627681969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61484077089299E-2"/>
                  <c:y val="-1.0633682045538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411754989865431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доли'!$J$14:$L$14</c:f>
              <c:numCache>
                <c:formatCode>#,##0.0</c:formatCode>
                <c:ptCount val="3"/>
                <c:pt idx="0">
                  <c:v>3.0988710962914641</c:v>
                </c:pt>
                <c:pt idx="1">
                  <c:v>1.2666393473633331</c:v>
                </c:pt>
                <c:pt idx="2">
                  <c:v>1.3465445602193813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949-4215-8276-85C2ED40537D}"/>
            </c:ext>
          </c:extLst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gradFill>
              <a:gsLst>
                <a:gs pos="50000">
                  <a:schemeClr val="accent2">
                    <a:lumMod val="60000"/>
                    <a:lumOff val="40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  <a:gs pos="100000">
                  <a:srgbClr val="FFC00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3486619533477327E-2"/>
                  <c:y val="-1.27604184546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7636348620701119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598916348895171E-2"/>
                  <c:y val="-1.27604184546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доли'!$J$12:$L$12</c:f>
              <c:numCache>
                <c:formatCode>#,##0.0</c:formatCode>
                <c:ptCount val="3"/>
                <c:pt idx="0">
                  <c:v>1.1225295788948364</c:v>
                </c:pt>
                <c:pt idx="1">
                  <c:v>1.0263194793661217</c:v>
                </c:pt>
                <c:pt idx="2">
                  <c:v>1.1230561544343625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949-4215-8276-85C2ED40537D}"/>
            </c:ext>
          </c:extLst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3350">
                  <a:schemeClr val="accent3">
                    <a:lumMod val="75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598916348895171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748645436118963E-2"/>
                  <c:y val="-4.25347281821544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748645436118963E-2"/>
                  <c:y val="-4.25347281821552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доли'!$J$13:$L$13</c:f>
              <c:numCache>
                <c:formatCode>#,##0.0</c:formatCode>
                <c:ptCount val="3"/>
                <c:pt idx="0">
                  <c:v>0.41857037161538063</c:v>
                </c:pt>
                <c:pt idx="1">
                  <c:v>0.84756161141892106</c:v>
                </c:pt>
                <c:pt idx="2">
                  <c:v>1.1013610012302231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949-4215-8276-85C2ED40537D}"/>
            </c:ext>
          </c:extLst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50000">
                  <a:srgbClr val="00B0F0"/>
                </a:gs>
                <a:gs pos="0">
                  <a:schemeClr val="accent5">
                    <a:lumMod val="40000"/>
                    <a:lumOff val="60000"/>
                  </a:schemeClr>
                </a:gs>
                <a:gs pos="100000">
                  <a:srgbClr val="00B0F0"/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delete val="1"/>
            </c:dLbl>
            <c:dLbl>
              <c:idx val="1"/>
              <c:layout>
                <c:manualLayout>
                  <c:x val="2.074864543611904E-2"/>
                  <c:y val="-1.0633682045538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786077707924914E-2"/>
                  <c:y val="-1.48871548637540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'В слайд новый доли'!$G$19:$I$19</c:f>
              <c:strCache>
                <c:ptCount val="3"/>
                <c:pt idx="0">
                  <c:v>2023  год</c:v>
                </c:pt>
                <c:pt idx="1">
                  <c:v>2024  год</c:v>
                </c:pt>
                <c:pt idx="2">
                  <c:v>2025  год</c:v>
                </c:pt>
              </c:strCache>
            </c:strRef>
          </c:cat>
          <c:val>
            <c:numRef>
              <c:f>'В слайд новый доли'!$J$11:$L$11</c:f>
              <c:numCache>
                <c:formatCode>#,##0.0</c:formatCode>
                <c:ptCount val="3"/>
                <c:pt idx="0">
                  <c:v>4.8458711438640202E-2</c:v>
                </c:pt>
                <c:pt idx="1">
                  <c:v>5.139865589420705E-2</c:v>
                </c:pt>
                <c:pt idx="2">
                  <c:v>5.8614043769824965E-2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949-4215-8276-85C2ED4053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9211520"/>
        <c:axId val="119573312"/>
        <c:axId val="0"/>
      </c:bar3DChart>
      <c:catAx>
        <c:axId val="119211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573312"/>
        <c:crosses val="autoZero"/>
        <c:auto val="1"/>
        <c:lblAlgn val="ctr"/>
        <c:lblOffset val="100"/>
        <c:noMultiLvlLbl val="0"/>
      </c:catAx>
      <c:valAx>
        <c:axId val="119573312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94545"/>
                </a:solidFill>
              </a:defRPr>
            </a:pPr>
            <a:endParaRPr lang="ru-RU"/>
          </a:p>
        </c:txPr>
        <c:crossAx val="11921152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12582747.600000001</c:v>
                </c:pt>
                <c:pt idx="1">
                  <c:v>13751887.599999998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</a:t>
                    </a:r>
                    <a:r>
                      <a:rPr lang="en-US" sz="1800" baseline="0" dirty="0" smtClean="0"/>
                      <a:t>076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</a:t>
                    </a:r>
                    <a:r>
                      <a:rPr lang="en-US" sz="1800" baseline="0" dirty="0" smtClean="0"/>
                      <a:t>189</a:t>
                    </a:r>
                    <a:endParaRPr lang="en-US" sz="18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7101706036745407E-2"/>
                  <c:y val="-0.3220532448632911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15 020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5208251312335956E-2"/>
                  <c:y val="-0.4027950694340694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21 026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8.3333333333333176E-2"/>
                  <c:y val="-0.4034163833469953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24 878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15020</c:v>
                </c:pt>
                <c:pt idx="1">
                  <c:v>21026</c:v>
                </c:pt>
                <c:pt idx="2">
                  <c:v>24878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186175488"/>
        <c:axId val="273052736"/>
        <c:axId val="0"/>
      </c:bar3DChart>
      <c:catAx>
        <c:axId val="18617548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273052736"/>
        <c:crosses val="autoZero"/>
        <c:auto val="0"/>
        <c:lblAlgn val="ctr"/>
        <c:lblOffset val="100"/>
        <c:noMultiLvlLbl val="0"/>
      </c:catAx>
      <c:valAx>
        <c:axId val="273052736"/>
        <c:scaling>
          <c:orientation val="minMax"/>
          <c:max val="26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86175488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ИТОГО!$A$17</c:f>
              <c:strCache>
                <c:ptCount val="1"/>
                <c:pt idx="0">
                  <c:v>ВРП на душу</c:v>
                </c:pt>
              </c:strCache>
            </c:strRef>
          </c:tx>
          <c:spPr>
            <a:gradFill>
              <a:gsLst>
                <a:gs pos="0">
                  <a:srgbClr val="F5BF6F"/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</c:dPt>
          <c:dLbls>
            <c:dLbl>
              <c:idx val="0"/>
              <c:layout>
                <c:manualLayout>
                  <c:x val="1.8358814788580115E-2"/>
                  <c:y val="-7.6682655973227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35893525403454E-2"/>
                  <c:y val="-7.6682655973226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9888846525204083E-2"/>
                  <c:y val="-2.300479679196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9888846525204083E-2"/>
                  <c:y val="-1.7892619727086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358935254034425E-2"/>
                  <c:y val="-1.0224354129763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2948669067543285E-2"/>
                  <c:y val="-1.27804426622044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ИТОГО!$C$17:$H$17</c:f>
              <c:numCache>
                <c:formatCode>#,##0.0</c:formatCode>
                <c:ptCount val="6"/>
                <c:pt idx="0">
                  <c:v>543.45845181674565</c:v>
                </c:pt>
                <c:pt idx="1">
                  <c:v>669.25477424562041</c:v>
                </c:pt>
                <c:pt idx="2">
                  <c:v>794.26089776737797</c:v>
                </c:pt>
                <c:pt idx="3">
                  <c:v>842.87501710230993</c:v>
                </c:pt>
                <c:pt idx="4">
                  <c:v>901.66455357668792</c:v>
                </c:pt>
                <c:pt idx="5">
                  <c:v>966.57381227122028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0402304"/>
        <c:axId val="331694656"/>
        <c:axId val="0"/>
      </c:bar3DChart>
      <c:catAx>
        <c:axId val="5040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31694656"/>
        <c:crosses val="autoZero"/>
        <c:auto val="1"/>
        <c:lblAlgn val="ctr"/>
        <c:lblOffset val="100"/>
        <c:noMultiLvlLbl val="0"/>
      </c:catAx>
      <c:valAx>
        <c:axId val="331694656"/>
        <c:scaling>
          <c:orientation val="minMax"/>
          <c:max val="11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50402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28E-2"/>
          <c:y val="2.649302170562013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4.2023565807139065E-4"/>
                  <c:y val="6.304878556846983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layout>
                <c:manualLayout>
                  <c:x val="9.5872563032399234E-4"/>
                  <c:y val="-4.737574469857934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2400</c:v>
                </c:pt>
                <c:pt idx="1">
                  <c:v>3450</c:v>
                </c:pt>
                <c:pt idx="2">
                  <c:v>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baseline="0" dirty="0" smtClean="0"/>
                      <a:t>1 100</a:t>
                    </a:r>
                    <a:endParaRPr lang="en-US" sz="16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4704-407E-8D21-12CFBADF3E1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baseline="0" dirty="0" smtClean="0"/>
                      <a:t>4 900</a:t>
                    </a:r>
                    <a:endParaRPr lang="en-US" sz="1600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1100</c:v>
                </c:pt>
                <c:pt idx="1">
                  <c:v>4900</c:v>
                </c:pt>
                <c:pt idx="2">
                  <c:v>8100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10 556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11 599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10 589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10556</c:v>
                </c:pt>
                <c:pt idx="1">
                  <c:v>11599</c:v>
                </c:pt>
                <c:pt idx="2">
                  <c:v>10589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53655520727E-3"/>
                  <c:y val="-1.987418239386745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4704-407E-8D21-12CFBADF3E11}"/>
                </c:ext>
              </c:extLst>
            </c:dLbl>
            <c:dLbl>
              <c:idx val="1"/>
              <c:layout>
                <c:manualLayout>
                  <c:x val="-6.1959545426046618E-3"/>
                  <c:y val="-2.149064700245802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4704-407E-8D21-12CFBADF3E11}"/>
                </c:ext>
              </c:extLst>
            </c:dLbl>
            <c:dLbl>
              <c:idx val="2"/>
              <c:layout>
                <c:manualLayout>
                  <c:x val="2.032259642433245E-4"/>
                  <c:y val="-4.4652751739365868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4704-407E-8D21-12CFBADF3E11}"/>
                </c:ext>
              </c:extLst>
            </c:dLbl>
            <c:dLbl>
              <c:idx val="3"/>
              <c:layout>
                <c:manualLayout>
                  <c:x val="2.7319415586728501E-3"/>
                  <c:y val="-1.6443728082565999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04-407E-8D21-12CFBADF3E11}"/>
                </c:ext>
              </c:extLst>
            </c:dLbl>
            <c:dLbl>
              <c:idx val="4"/>
              <c:layout>
                <c:manualLayout>
                  <c:x val="5.4640982393234158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964</c:v>
                </c:pt>
                <c:pt idx="1">
                  <c:v>1076</c:v>
                </c:pt>
                <c:pt idx="2">
                  <c:v>1189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568640"/>
        <c:axId val="273032320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0.11663237263539701"/>
                  <c:y val="1.704203641211515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/>
                      <a:t>22,2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0.12156913305215646"/>
                  <c:y val="-5.95958838478523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24,9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3.8911972900515263E-2"/>
                      <c:h val="5.61481481481481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0.10827127993527709"/>
                  <c:y val="-1.010523684539432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 smtClean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29,9</a:t>
                    </a:r>
                    <a:endParaRPr lang="en-US" sz="1600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45292</c:v>
                </c:pt>
                <c:pt idx="1">
                  <c:v>45658</c:v>
                </c:pt>
                <c:pt idx="2">
                  <c:v>46023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22.2</c:v>
                </c:pt>
                <c:pt idx="1">
                  <c:v>24.9</c:v>
                </c:pt>
                <c:pt idx="2">
                  <c:v>29.9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569152"/>
        <c:axId val="273032896"/>
      </c:lineChart>
      <c:catAx>
        <c:axId val="187568640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27303232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273032320"/>
        <c:scaling>
          <c:orientation val="minMax"/>
          <c:max val="26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187568640"/>
        <c:crosses val="autoZero"/>
        <c:crossBetween val="between"/>
      </c:valAx>
      <c:valAx>
        <c:axId val="27303289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187569152"/>
        <c:crosses val="max"/>
        <c:crossBetween val="between"/>
      </c:valAx>
      <c:catAx>
        <c:axId val="18756915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273032896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5.4437327146567946E-2"/>
          <c:y val="0.80149181352330956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ИТОГО!$A$18</c:f>
              <c:strCache>
                <c:ptCount val="1"/>
                <c:pt idx="0">
                  <c:v>Численность населения (в среднегодовом исчислении)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2594986691324117E-2"/>
                  <c:y val="8.738958063098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6041911815735787E-2"/>
                  <c:y val="-8.25998464260729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120120356421916E-2"/>
                  <c:y val="-9.808731763096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8396657794216077E-2"/>
                  <c:y val="-8.2599846426072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581016086078851E-2"/>
                  <c:y val="-7.74373560244433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4949732669804563E-2"/>
                  <c:y val="-8.2599846426072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ИТОГО!$C$18:$H$18</c:f>
              <c:numCache>
                <c:formatCode>#,##0.0</c:formatCode>
                <c:ptCount val="6"/>
                <c:pt idx="0">
                  <c:v>1133.8</c:v>
                </c:pt>
                <c:pt idx="1">
                  <c:v>1120.9000000000001</c:v>
                </c:pt>
                <c:pt idx="2">
                  <c:v>1108.0999999999999</c:v>
                </c:pt>
                <c:pt idx="3">
                  <c:v>1091.8</c:v>
                </c:pt>
                <c:pt idx="4">
                  <c:v>1081.2</c:v>
                </c:pt>
                <c:pt idx="5">
                  <c:v>1070.7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0414592"/>
        <c:axId val="331696960"/>
      </c:lineChart>
      <c:catAx>
        <c:axId val="50414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696960"/>
        <c:crosses val="autoZero"/>
        <c:auto val="1"/>
        <c:lblAlgn val="ctr"/>
        <c:lblOffset val="100"/>
        <c:noMultiLvlLbl val="0"/>
      </c:catAx>
      <c:valAx>
        <c:axId val="331696960"/>
        <c:scaling>
          <c:orientation val="minMax"/>
          <c:max val="1140"/>
          <c:min val="1060"/>
        </c:scaling>
        <c:delete val="0"/>
        <c:axPos val="l"/>
        <c:majorGridlines>
          <c:spPr>
            <a:ln>
              <a:noFill/>
            </a:ln>
          </c:spPr>
        </c:majorGridlines>
        <c:numFmt formatCode="_-* #,##0.0_р_._-;\-* #,##0.0_р_._-;_-* &quot;-&quot;??_р_._-;_-@_-" sourceLinked="0"/>
        <c:majorTickMark val="out"/>
        <c:minorTickMark val="none"/>
        <c:tickLblPos val="none"/>
        <c:crossAx val="50414592"/>
        <c:crosses val="autoZero"/>
        <c:crossBetween val="between"/>
        <c:maj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733716696339727E-2"/>
          <c:y val="6.319445481098887E-2"/>
          <c:w val="0.97653256660732057"/>
          <c:h val="0.7345262578509828"/>
        </c:manualLayout>
      </c:layout>
      <c:lineChart>
        <c:grouping val="standard"/>
        <c:varyColors val="0"/>
        <c:ser>
          <c:idx val="0"/>
          <c:order val="0"/>
          <c:tx>
            <c:strRef>
              <c:f>ИТОГО!$A$19</c:f>
              <c:strCache>
                <c:ptCount val="1"/>
                <c:pt idx="0">
                  <c:v>Индекс потребительских цен на товары и услуги, на конец года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0313586339193498E-2"/>
                  <c:y val="-9.7222238170752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776248013918868E-2"/>
                  <c:y val="-0.10694446198782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9224029951647719E-2"/>
                  <c:y val="0.106944461987827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179112775091548E-2"/>
                  <c:y val="-8.7500014353676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9418022463735788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5955360789010411E-2"/>
                  <c:y val="-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ИТОГО!$C$19:$H$19</c:f>
              <c:numCache>
                <c:formatCode>#,##0.0</c:formatCode>
                <c:ptCount val="6"/>
                <c:pt idx="0">
                  <c:v>106.1</c:v>
                </c:pt>
                <c:pt idx="1">
                  <c:v>109.1</c:v>
                </c:pt>
                <c:pt idx="2">
                  <c:v>117.7</c:v>
                </c:pt>
                <c:pt idx="3">
                  <c:v>105.4</c:v>
                </c:pt>
                <c:pt idx="4">
                  <c:v>103.7</c:v>
                </c:pt>
                <c:pt idx="5">
                  <c:v>104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80032"/>
        <c:axId val="331698688"/>
      </c:lineChart>
      <c:catAx>
        <c:axId val="51180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698688"/>
        <c:crosses val="autoZero"/>
        <c:auto val="1"/>
        <c:lblAlgn val="ctr"/>
        <c:lblOffset val="100"/>
        <c:noMultiLvlLbl val="0"/>
      </c:catAx>
      <c:valAx>
        <c:axId val="331698688"/>
        <c:scaling>
          <c:orientation val="minMax"/>
          <c:min val="100"/>
        </c:scaling>
        <c:delete val="0"/>
        <c:axPos val="l"/>
        <c:numFmt formatCode="#,##0.0" sourceLinked="1"/>
        <c:majorTickMark val="out"/>
        <c:minorTickMark val="none"/>
        <c:tickLblPos val="none"/>
        <c:crossAx val="511800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71026988871376E-2"/>
          <c:y val="5.1441475195690256E-2"/>
          <c:w val="0.97640311718706918"/>
          <c:h val="0.7190691928346481"/>
        </c:manualLayout>
      </c:layout>
      <c:lineChart>
        <c:grouping val="standard"/>
        <c:varyColors val="0"/>
        <c:ser>
          <c:idx val="0"/>
          <c:order val="0"/>
          <c:tx>
            <c:strRef>
              <c:f>ИТОГО!$A$20</c:f>
              <c:strCache>
                <c:ptCount val="1"/>
                <c:pt idx="0">
                  <c:v>Ввод в действие жилых домов</c:v>
                </c:pt>
              </c:strCache>
            </c:strRef>
          </c:tx>
          <c:spPr>
            <a:ln w="57150" cap="sq">
              <a:solidFill>
                <a:schemeClr val="accent2">
                  <a:lumMod val="50000"/>
                </a:schemeClr>
              </a:solidFill>
              <a:miter lim="800000"/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5048594461049807E-2"/>
                  <c:y val="9.2594655352242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8266351208267659E-2"/>
                  <c:y val="0.10288295039138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5742053977742752E-2"/>
                  <c:y val="-0.133747835508794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742053977742829E-2"/>
                  <c:y val="-0.133747835508794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0032396307366545E-2"/>
                  <c:y val="-0.102882950391380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1104981889772492E-2"/>
                  <c:y val="-8.74505078326734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ИТОГО!$C$20:$H$20</c:f>
              <c:numCache>
                <c:formatCode>#,##0.0</c:formatCode>
                <c:ptCount val="6"/>
                <c:pt idx="0">
                  <c:v>1231.8</c:v>
                </c:pt>
                <c:pt idx="1">
                  <c:v>1235.2</c:v>
                </c:pt>
                <c:pt idx="2">
                  <c:v>1155.1300000000001</c:v>
                </c:pt>
                <c:pt idx="3">
                  <c:v>1185.4099999999999</c:v>
                </c:pt>
                <c:pt idx="4">
                  <c:v>1204.4099999999999</c:v>
                </c:pt>
                <c:pt idx="5">
                  <c:v>1216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668800"/>
        <c:axId val="331700992"/>
      </c:lineChart>
      <c:catAx>
        <c:axId val="86668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331700992"/>
        <c:crosses val="autoZero"/>
        <c:auto val="1"/>
        <c:lblAlgn val="ctr"/>
        <c:lblOffset val="100"/>
        <c:noMultiLvlLbl val="0"/>
      </c:catAx>
      <c:valAx>
        <c:axId val="331700992"/>
        <c:scaling>
          <c:orientation val="minMax"/>
          <c:min val="1150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866688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ИТОГО!$A$21</c:f>
              <c:strCache>
                <c:ptCount val="1"/>
                <c:pt idx="0">
                  <c:v>Инвестиции в основной капитал</c:v>
                </c:pt>
              </c:strCache>
            </c:strRef>
          </c:tx>
          <c:spPr>
            <a:ln w="57150" cap="sq" cmpd="sng">
              <a:solidFill>
                <a:schemeClr val="accent2">
                  <a:lumMod val="50000"/>
                </a:schemeClr>
              </a:solidFill>
              <a:miter lim="800000"/>
            </a:ln>
          </c:spPr>
          <c:marker>
            <c:symbol val="square"/>
            <c:size val="11"/>
            <c:spPr>
              <a:solidFill>
                <a:schemeClr val="accent2">
                  <a:lumMod val="50000"/>
                </a:schemeClr>
              </a:solidFill>
              <a:ln cap="sq">
                <a:solidFill>
                  <a:schemeClr val="accent2">
                    <a:lumMod val="50000"/>
                  </a:schemeClr>
                </a:solidFill>
                <a:miter lim="800000"/>
              </a:ln>
            </c:spPr>
          </c:marker>
          <c:dLbls>
            <c:dLbl>
              <c:idx val="0"/>
              <c:layout>
                <c:manualLayout>
                  <c:x val="-3.8311180806400086E-2"/>
                  <c:y val="-8.7500014353676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2567978673777866E-2"/>
                  <c:y val="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2348188803733456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3.2990183472177845E-2"/>
                  <c:y val="-0.111805573896364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5118582405866898E-2"/>
                  <c:y val="-0.102083350079289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3.2990183472178004E-2"/>
                  <c:y val="-9.72222381707521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ИТОГО!$C$14:$H$14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ИТОГО!$C$21:$H$21</c:f>
              <c:numCache>
                <c:formatCode>#,##0.0</c:formatCode>
                <c:ptCount val="6"/>
                <c:pt idx="0">
                  <c:v>171.80420000000001</c:v>
                </c:pt>
                <c:pt idx="1">
                  <c:v>179.4</c:v>
                </c:pt>
                <c:pt idx="2">
                  <c:v>154.72471999999999</c:v>
                </c:pt>
                <c:pt idx="3">
                  <c:v>147.36288000000002</c:v>
                </c:pt>
                <c:pt idx="4">
                  <c:v>147.76340999999999</c:v>
                </c:pt>
                <c:pt idx="5">
                  <c:v>161.17735999999999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1182592"/>
        <c:axId val="86819392"/>
      </c:lineChart>
      <c:catAx>
        <c:axId val="51182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534F4F"/>
                </a:solidFill>
              </a:defRPr>
            </a:pPr>
            <a:endParaRPr lang="ru-RU"/>
          </a:p>
        </c:txPr>
        <c:crossAx val="86819392"/>
        <c:crosses val="autoZero"/>
        <c:auto val="1"/>
        <c:lblAlgn val="ctr"/>
        <c:lblOffset val="100"/>
        <c:noMultiLvlLbl val="0"/>
      </c:catAx>
      <c:valAx>
        <c:axId val="86819392"/>
        <c:scaling>
          <c:orientation val="minMax"/>
          <c:max val="180"/>
          <c:min val="145"/>
        </c:scaling>
        <c:delete val="0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one"/>
        <c:crossAx val="511825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налоговые и неналоговые доходы</c:v>
          </c:tx>
          <c:spPr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0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гг.'!$C$7:$C$11</c:f>
              <c:numCache>
                <c:formatCode>#,##0.0</c:formatCode>
                <c:ptCount val="5"/>
                <c:pt idx="0">
                  <c:v>93.485328990689993</c:v>
                </c:pt>
                <c:pt idx="1">
                  <c:v>70</c:v>
                </c:pt>
                <c:pt idx="2">
                  <c:v>55.034846666300005</c:v>
                </c:pt>
                <c:pt idx="3">
                  <c:v>67.974629683300009</c:v>
                </c:pt>
                <c:pt idx="4">
                  <c:v>67.909765584300004</c:v>
                </c:pt>
              </c:numCache>
            </c:numRef>
          </c:val>
        </c:ser>
        <c:ser>
          <c:idx val="1"/>
          <c:order val="1"/>
          <c:tx>
            <c:strRef>
              <c:f>'Доходы ОБ 2023-2025 гг.'!$D$5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  <a:ln>
              <a:solidFill>
                <a:schemeClr val="accent3">
                  <a:lumMod val="60000"/>
                  <a:lumOff val="40000"/>
                </a:schemeClr>
              </a:solidFill>
            </a:ln>
          </c:spPr>
          <c:invertIfNegative val="0"/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13,5*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13,2</a:t>
                    </a:r>
                    <a:r>
                      <a:rPr lang="en-US" sz="1800" b="1" i="0" u="none" strike="noStrike" baseline="0" smtClean="0">
                        <a:effectLst/>
                      </a:rPr>
                      <a:t>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5,1</a:t>
                    </a:r>
                    <a:r>
                      <a:rPr lang="en-US" sz="1800" b="1" i="0" u="none" strike="noStrike" baseline="0" smtClean="0">
                        <a:effectLst/>
                      </a:rPr>
                      <a:t>*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'Доходы ОБ 2023-2025 гг.'!$A$7:$A$11</c:f>
              <c:strCache>
                <c:ptCount val="5"/>
                <c:pt idx="0">
                  <c:v>2021 год</c:v>
                </c:pt>
                <c:pt idx="1">
                  <c:v>2022 год </c:v>
                </c:pt>
                <c:pt idx="2">
                  <c:v>2023  год</c:v>
                </c:pt>
                <c:pt idx="3">
                  <c:v>2024  год</c:v>
                </c:pt>
                <c:pt idx="4">
                  <c:v>2025  год</c:v>
                </c:pt>
              </c:strCache>
            </c:strRef>
          </c:cat>
          <c:val>
            <c:numRef>
              <c:f>'Доходы ОБ 2023-2025 гг.'!$D$7:$D$11</c:f>
              <c:numCache>
                <c:formatCode>#,##0.0</c:formatCode>
                <c:ptCount val="5"/>
                <c:pt idx="0">
                  <c:v>19.726205739000005</c:v>
                </c:pt>
                <c:pt idx="1">
                  <c:v>21.790650765509998</c:v>
                </c:pt>
                <c:pt idx="2">
                  <c:v>13.5211484</c:v>
                </c:pt>
                <c:pt idx="3">
                  <c:v>13.1978569</c:v>
                </c:pt>
                <c:pt idx="4">
                  <c:v>5.1469981000000002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472704"/>
        <c:axId val="44161792"/>
        <c:axId val="0"/>
      </c:bar3DChart>
      <c:catAx>
        <c:axId val="118472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>
                <a:solidFill>
                  <a:srgbClr val="494545"/>
                </a:solidFill>
              </a:defRPr>
            </a:pPr>
            <a:endParaRPr lang="ru-RU"/>
          </a:p>
        </c:txPr>
        <c:crossAx val="44161792"/>
        <c:crosses val="autoZero"/>
        <c:auto val="1"/>
        <c:lblAlgn val="ctr"/>
        <c:lblOffset val="100"/>
        <c:noMultiLvlLbl val="0"/>
      </c:catAx>
      <c:valAx>
        <c:axId val="4416179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11847270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09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15.200000000000003</c:v>
                </c:pt>
                <c:pt idx="1">
                  <c:v>22.400000000000002</c:v>
                </c:pt>
                <c:pt idx="2">
                  <c:v>14.900000000000002</c:v>
                </c:pt>
                <c:pt idx="3">
                  <c:v>16</c:v>
                </c:pt>
                <c:pt idx="4">
                  <c:v>14.100000000000007</c:v>
                </c:pt>
              </c:numCache>
            </c:numRef>
          </c:val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5.5</c:v>
                </c:pt>
                <c:pt idx="1">
                  <c:v>6.2</c:v>
                </c:pt>
                <c:pt idx="2" formatCode="0.0">
                  <c:v>6.2</c:v>
                </c:pt>
                <c:pt idx="3">
                  <c:v>6.3</c:v>
                </c:pt>
                <c:pt idx="4">
                  <c:v>6.4</c:v>
                </c:pt>
              </c:numCache>
            </c:numRef>
          </c:val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стр-ры'!$M$18:$Q$18</c:f>
            </c:numRef>
          </c:val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15.5</c:v>
                </c:pt>
                <c:pt idx="1">
                  <c:v>15.4</c:v>
                </c:pt>
                <c:pt idx="2" formatCode="0.0">
                  <c:v>15.9</c:v>
                </c:pt>
                <c:pt idx="3">
                  <c:v>19.8</c:v>
                </c:pt>
                <c:pt idx="4">
                  <c:v>21</c:v>
                </c:pt>
              </c:numCache>
            </c:numRef>
          </c:val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  <c:pt idx="4">
                  <c:v>2025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57.3</c:v>
                </c:pt>
                <c:pt idx="1">
                  <c:v>26</c:v>
                </c:pt>
                <c:pt idx="2">
                  <c:v>18</c:v>
                </c:pt>
                <c:pt idx="3">
                  <c:v>25.9</c:v>
                </c:pt>
                <c:pt idx="4">
                  <c:v>26.4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00858112"/>
        <c:axId val="77780032"/>
        <c:axId val="0"/>
      </c:bar3DChart>
      <c:catAx>
        <c:axId val="200858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ru-RU"/>
          </a:p>
        </c:txPr>
        <c:crossAx val="77780032"/>
        <c:crosses val="autoZero"/>
        <c:auto val="1"/>
        <c:lblAlgn val="ctr"/>
        <c:lblOffset val="100"/>
        <c:noMultiLvlLbl val="0"/>
      </c:catAx>
      <c:valAx>
        <c:axId val="77780032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200858112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21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1"/>
              <c:layout>
                <c:manualLayout>
                  <c:x val="-3.819400322405998E-17"/>
                  <c:y val="7.15625734878124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2.3254823999999998</c:v>
                </c:pt>
                <c:pt idx="1">
                  <c:v>0.69886859999999995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92-48D0-9F2D-D3FCAE27774F}"/>
            </c:ext>
          </c:extLst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млрд!$B$7:$F$7</c:f>
              <c:numCache>
                <c:formatCode>#,##0.0</c:formatCode>
                <c:ptCount val="5"/>
                <c:pt idx="0">
                  <c:v>7.5046084364199999</c:v>
                </c:pt>
                <c:pt idx="1">
                  <c:v>11.196894</c:v>
                </c:pt>
                <c:pt idx="2">
                  <c:v>9.2441158000000012</c:v>
                </c:pt>
                <c:pt idx="3">
                  <c:v>10.7516216</c:v>
                </c:pt>
                <c:pt idx="4">
                  <c:v>2.6771811000000003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92-48D0-9F2D-D3FCAE27774F}"/>
            </c:ext>
          </c:extLst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bg1">
                    <a:lumMod val="85000"/>
                  </a:schemeClr>
                </a:gs>
                <a:gs pos="50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3.2948131477800002</c:v>
                </c:pt>
                <c:pt idx="1">
                  <c:v>2.9235377999999996</c:v>
                </c:pt>
                <c:pt idx="2">
                  <c:v>1.7570908999999999</c:v>
                </c:pt>
                <c:pt idx="3">
                  <c:v>1.813215</c:v>
                </c:pt>
                <c:pt idx="4">
                  <c:v>1.8367967000000001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92-48D0-9F2D-D3FCAE27774F}"/>
            </c:ext>
          </c:extLst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94000">
                  <a:srgbClr val="FFC000"/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5.0247484826199997</c:v>
                </c:pt>
                <c:pt idx="1">
                  <c:v>4.4807970899799994</c:v>
                </c:pt>
                <c:pt idx="2">
                  <c:v>2.5199417000000004</c:v>
                </c:pt>
                <c:pt idx="3">
                  <c:v>0.63302030000000009</c:v>
                </c:pt>
                <c:pt idx="4">
                  <c:v>0.63302030000000009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92-48D0-9F2D-D3FCAE27774F}"/>
            </c:ext>
          </c:extLst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9400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млрд!$B$4:$F$4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2023*</c:v>
                </c:pt>
                <c:pt idx="3">
                  <c:v>2024*</c:v>
                </c:pt>
                <c:pt idx="4">
                  <c:v>2025*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1.4887799415499998</c:v>
                </c:pt>
                <c:pt idx="1">
                  <c:v>2.48624254453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C92-48D0-9F2D-D3FCAE2777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18377472"/>
        <c:axId val="118180096"/>
        <c:axId val="0"/>
      </c:bar3DChart>
      <c:catAx>
        <c:axId val="1183774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8180096"/>
        <c:crossesAt val="0"/>
        <c:auto val="1"/>
        <c:lblAlgn val="ctr"/>
        <c:lblOffset val="100"/>
        <c:noMultiLvlLbl val="0"/>
      </c:catAx>
      <c:valAx>
        <c:axId val="118180096"/>
        <c:scaling>
          <c:orientation val="minMax"/>
        </c:scaling>
        <c:delete val="0"/>
        <c:axPos val="l"/>
        <c:majorGridlines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534F4F"/>
                </a:solidFill>
              </a:defRPr>
            </a:pPr>
            <a:endParaRPr lang="ru-RU"/>
          </a:p>
        </c:txPr>
        <c:crossAx val="118377472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6EB78B-6327-48D5-A203-D77FE10B454E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BC3F36D4-F21C-49BA-B6B8-215970B53671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4A0418F-ED8B-4D81-A1E2-1B01FA564B2D}" type="presOf" srcId="{8E853283-DE9F-4575-91B5-50D13E09A129}" destId="{3E7CE4A3-BB67-4B35-8CCE-1A31A01EBFCA}" srcOrd="0" destOrd="0" presId="urn:microsoft.com/office/officeart/2009/3/layout/StepUpProcess"/>
    <dgm:cxn modelId="{45359C81-30F1-44F3-BD63-54122C0EFBDD}" type="presOf" srcId="{4E7F4808-C894-40ED-B5BE-06D9FCD46DB9}" destId="{59E6176D-A2F1-45D4-A790-2A9C57E110E9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9CD48DA4-D427-4BD3-B9F3-03E01EDB4D4F}" type="presOf" srcId="{D9952A6E-51E9-46F5-AA97-003063CFD45C}" destId="{1EB1F125-C213-44F7-995F-770C58E2B83A}" srcOrd="0" destOrd="0" presId="urn:microsoft.com/office/officeart/2009/3/layout/StepUpProcess"/>
    <dgm:cxn modelId="{68BD2046-C106-471A-A6ED-DEDEBAF1E039}" type="presParOf" srcId="{59E6176D-A2F1-45D4-A790-2A9C57E110E9}" destId="{F3801B51-3C8A-4144-9300-DD4FFF871AEC}" srcOrd="0" destOrd="0" presId="urn:microsoft.com/office/officeart/2009/3/layout/StepUpProcess"/>
    <dgm:cxn modelId="{DBEDD6E8-11BD-4700-8185-1F0F3299FD8D}" type="presParOf" srcId="{F3801B51-3C8A-4144-9300-DD4FFF871AEC}" destId="{0F98B4A9-900D-4D3A-917D-1B448D3EABEF}" srcOrd="0" destOrd="0" presId="urn:microsoft.com/office/officeart/2009/3/layout/StepUpProcess"/>
    <dgm:cxn modelId="{72CF03F2-0CF4-4319-8493-CF712167F885}" type="presParOf" srcId="{F3801B51-3C8A-4144-9300-DD4FFF871AEC}" destId="{3E7CE4A3-BB67-4B35-8CCE-1A31A01EBFCA}" srcOrd="1" destOrd="0" presId="urn:microsoft.com/office/officeart/2009/3/layout/StepUpProcess"/>
    <dgm:cxn modelId="{D17E2316-1B5D-4334-BC24-E83731BD992A}" type="presParOf" srcId="{F3801B51-3C8A-4144-9300-DD4FFF871AEC}" destId="{EFED36D8-9297-439E-8833-47CB3FCF921F}" srcOrd="2" destOrd="0" presId="urn:microsoft.com/office/officeart/2009/3/layout/StepUpProcess"/>
    <dgm:cxn modelId="{63919954-0798-43A0-B423-2CBDD04C2DA4}" type="presParOf" srcId="{59E6176D-A2F1-45D4-A790-2A9C57E110E9}" destId="{FC89241E-0F22-4FEE-A867-166C8B8B31E1}" srcOrd="1" destOrd="0" presId="urn:microsoft.com/office/officeart/2009/3/layout/StepUpProcess"/>
    <dgm:cxn modelId="{A8D195FE-245D-4B80-8AEA-032121A26E23}" type="presParOf" srcId="{FC89241E-0F22-4FEE-A867-166C8B8B31E1}" destId="{652BFF31-ADA5-4A5F-AC0B-C11DAA825A46}" srcOrd="0" destOrd="0" presId="urn:microsoft.com/office/officeart/2009/3/layout/StepUpProcess"/>
    <dgm:cxn modelId="{CF348549-44AC-4CB6-92C0-2BF59BF13DE5}" type="presParOf" srcId="{59E6176D-A2F1-45D4-A790-2A9C57E110E9}" destId="{56C143B6-1C15-4DE4-9866-D697EF85A06B}" srcOrd="2" destOrd="0" presId="urn:microsoft.com/office/officeart/2009/3/layout/StepUpProcess"/>
    <dgm:cxn modelId="{E2CF512F-5F42-49F1-AA17-7117507E9590}" type="presParOf" srcId="{56C143B6-1C15-4DE4-9866-D697EF85A06B}" destId="{39FB82EE-FE53-4555-9BD1-160163DEE653}" srcOrd="0" destOrd="0" presId="urn:microsoft.com/office/officeart/2009/3/layout/StepUpProcess"/>
    <dgm:cxn modelId="{89A3AB59-7EB2-4C65-8097-677FE068EA36}" type="presParOf" srcId="{56C143B6-1C15-4DE4-9866-D697EF85A06B}" destId="{2AF64C49-9E45-4F3C-9BA6-D0A64ABAC6D7}" srcOrd="1" destOrd="0" presId="urn:microsoft.com/office/officeart/2009/3/layout/StepUpProcess"/>
    <dgm:cxn modelId="{595EC29B-86E7-4155-ACED-E6E8E2300DFC}" type="presParOf" srcId="{56C143B6-1C15-4DE4-9866-D697EF85A06B}" destId="{F3595227-F50B-4095-B7BC-B5F16E06E7FC}" srcOrd="2" destOrd="0" presId="urn:microsoft.com/office/officeart/2009/3/layout/StepUpProcess"/>
    <dgm:cxn modelId="{C988EDB4-AF3C-4A64-B2AB-36C7AEDE6860}" type="presParOf" srcId="{59E6176D-A2F1-45D4-A790-2A9C57E110E9}" destId="{E4C63162-EC8F-4014-89C2-1C168EB4B320}" srcOrd="3" destOrd="0" presId="urn:microsoft.com/office/officeart/2009/3/layout/StepUpProcess"/>
    <dgm:cxn modelId="{FDE2B463-317B-4057-B4F8-F7A7A47E0540}" type="presParOf" srcId="{E4C63162-EC8F-4014-89C2-1C168EB4B320}" destId="{A6B68433-B7F7-4B95-90BC-BDD2D3550D71}" srcOrd="0" destOrd="0" presId="urn:microsoft.com/office/officeart/2009/3/layout/StepUpProcess"/>
    <dgm:cxn modelId="{2CD11497-C54B-4C0A-8B57-3BA0A8C7BC6D}" type="presParOf" srcId="{59E6176D-A2F1-45D4-A790-2A9C57E110E9}" destId="{47CE394F-B1AB-4A59-BC63-5BB603E54DA5}" srcOrd="4" destOrd="0" presId="urn:microsoft.com/office/officeart/2009/3/layout/StepUpProcess"/>
    <dgm:cxn modelId="{F8B6750D-D0BF-4352-ABAC-E4B0E9D3069C}" type="presParOf" srcId="{47CE394F-B1AB-4A59-BC63-5BB603E54DA5}" destId="{FCEC2791-FE35-4FC7-8A1F-D2E37EC5EF35}" srcOrd="0" destOrd="0" presId="urn:microsoft.com/office/officeart/2009/3/layout/StepUpProcess"/>
    <dgm:cxn modelId="{41BBFCAE-C7EA-41CC-A50F-B6453338B308}" type="presParOf" srcId="{47CE394F-B1AB-4A59-BC63-5BB603E54DA5}" destId="{D85F1854-E5F6-41B9-9EFC-2FE85720D240}" srcOrd="1" destOrd="0" presId="urn:microsoft.com/office/officeart/2009/3/layout/StepUpProcess"/>
    <dgm:cxn modelId="{7EBB0693-71FC-4154-9249-B32F779CAF74}" type="presParOf" srcId="{47CE394F-B1AB-4A59-BC63-5BB603E54DA5}" destId="{CFD3CF80-B4CD-40C7-9A31-0B7539CC2751}" srcOrd="2" destOrd="0" presId="urn:microsoft.com/office/officeart/2009/3/layout/StepUpProcess"/>
    <dgm:cxn modelId="{3F6E0C0D-BAC0-4E06-909C-76E3CBDBC2C2}" type="presParOf" srcId="{59E6176D-A2F1-45D4-A790-2A9C57E110E9}" destId="{34A38246-BECB-4200-B1D8-2BBD9FFC0E31}" srcOrd="5" destOrd="0" presId="urn:microsoft.com/office/officeart/2009/3/layout/StepUpProcess"/>
    <dgm:cxn modelId="{59FE272B-D146-49E1-BFD9-1FD5E46087BA}" type="presParOf" srcId="{34A38246-BECB-4200-B1D8-2BBD9FFC0E31}" destId="{00863FDF-6092-4FB3-B4A3-016D61185CF2}" srcOrd="0" destOrd="0" presId="urn:microsoft.com/office/officeart/2009/3/layout/StepUpProcess"/>
    <dgm:cxn modelId="{FDE6E3C0-08A7-4058-A216-19B40CFF6C60}" type="presParOf" srcId="{59E6176D-A2F1-45D4-A790-2A9C57E110E9}" destId="{B6275954-390C-4373-9A48-2CA3F28F5808}" srcOrd="6" destOrd="0" presId="urn:microsoft.com/office/officeart/2009/3/layout/StepUpProcess"/>
    <dgm:cxn modelId="{75EF862D-F7EA-403F-9927-B36554E50C96}" type="presParOf" srcId="{B6275954-390C-4373-9A48-2CA3F28F5808}" destId="{58BF2D5C-5BA9-407A-8A9B-C40257F52DE5}" srcOrd="0" destOrd="0" presId="urn:microsoft.com/office/officeart/2009/3/layout/StepUpProcess"/>
    <dgm:cxn modelId="{4772383C-C4C5-4FC0-A75B-2E210C1DE8B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ScaleX="92967" custScaleY="150713" custLinFactNeighborX="-113" custLinFactNeighborY="-1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29991" custScaleY="125704" custLinFactNeighborX="-5294" custLinFactNeighborY="-939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765" custLinFactNeighborY="7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3323" custLinFactNeighborY="1372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160" custLinFactNeighborY="13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6514" custLinFactNeighborY="1278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608" custLinFactNeighborY="28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2080" custLinFactNeighborY="15439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99F451C7-31E7-4ABA-AEF9-F65004B151AD}" type="presOf" srcId="{CBF8B448-AE06-4F1D-B556-91D30DFBC592}" destId="{F9A2B237-724F-40B4-8EB7-33ABE366F6E3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E0F12440-37A8-46F4-9180-6A2422E2230D}" type="presOf" srcId="{4593FCC2-6F03-40E1-AB05-E533CC4D0D80}" destId="{6054B92C-E3AA-49CB-BF9F-DCC6DE3ADE02}" srcOrd="0" destOrd="0" presId="urn:microsoft.com/office/officeart/2008/layout/VerticalCurvedList"/>
    <dgm:cxn modelId="{04F22B4E-117F-4561-B75B-F7F8993D718F}" type="presOf" srcId="{4B808550-F9E1-4C6A-94B9-DF7E7BE345D2}" destId="{4EDC28E9-A35A-484E-B3F3-DF3AEFAF1776}" srcOrd="0" destOrd="0" presId="urn:microsoft.com/office/officeart/2008/layout/VerticalCurvedList"/>
    <dgm:cxn modelId="{7B9A5FC5-D35E-467D-8CAD-0537C12CA001}" type="presOf" srcId="{C38F5AC5-DFB9-4509-A22E-D9CA19EFD33C}" destId="{AB911214-1412-44E6-97B7-B135980325F2}" srcOrd="0" destOrd="0" presId="urn:microsoft.com/office/officeart/2008/layout/VerticalCurvedList"/>
    <dgm:cxn modelId="{CE07A4FF-9F30-466C-A1A2-43392BC84EE4}" type="presOf" srcId="{8FCAFD37-AD26-47A8-81D3-2E5FB496B309}" destId="{9B419F7B-0E29-4837-A139-F73F32B02462}" srcOrd="0" destOrd="0" presId="urn:microsoft.com/office/officeart/2008/layout/VerticalCurvedList"/>
    <dgm:cxn modelId="{E6FF41A5-805E-4370-A31E-6DCE53473964}" type="presOf" srcId="{5EEC0A97-5585-4474-9E7F-DA482FC59478}" destId="{0A1A7CE6-5F64-4652-8374-824FEF2E0A45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625E390E-8625-42DF-AB4D-CA7374C5AA72}" type="presParOf" srcId="{0A1A7CE6-5F64-4652-8374-824FEF2E0A45}" destId="{16B44136-C436-4867-980A-43DAC0C517CA}" srcOrd="0" destOrd="0" presId="urn:microsoft.com/office/officeart/2008/layout/VerticalCurvedList"/>
    <dgm:cxn modelId="{C0854053-0609-47A5-8B20-4BC8E0534307}" type="presParOf" srcId="{16B44136-C436-4867-980A-43DAC0C517CA}" destId="{717E9CBB-539A-4770-B2EF-BA5E80742F4F}" srcOrd="0" destOrd="0" presId="urn:microsoft.com/office/officeart/2008/layout/VerticalCurvedList"/>
    <dgm:cxn modelId="{2F5394D2-FABA-4C23-B002-ED89A4D084AF}" type="presParOf" srcId="{717E9CBB-539A-4770-B2EF-BA5E80742F4F}" destId="{A9F34A93-89A5-4960-81C9-CB07780B8CB6}" srcOrd="0" destOrd="0" presId="urn:microsoft.com/office/officeart/2008/layout/VerticalCurvedList"/>
    <dgm:cxn modelId="{4673F450-B176-4AD1-8472-945919694AA7}" type="presParOf" srcId="{717E9CBB-539A-4770-B2EF-BA5E80742F4F}" destId="{4EDC28E9-A35A-484E-B3F3-DF3AEFAF1776}" srcOrd="1" destOrd="0" presId="urn:microsoft.com/office/officeart/2008/layout/VerticalCurvedList"/>
    <dgm:cxn modelId="{D803893D-4F88-4DD2-97B3-E97E445465A7}" type="presParOf" srcId="{717E9CBB-539A-4770-B2EF-BA5E80742F4F}" destId="{CA3F3228-3599-4742-B104-F729E85ACA90}" srcOrd="2" destOrd="0" presId="urn:microsoft.com/office/officeart/2008/layout/VerticalCurvedList"/>
    <dgm:cxn modelId="{86B176F7-FCF2-4924-A71F-2B4FB24D0F4B}" type="presParOf" srcId="{717E9CBB-539A-4770-B2EF-BA5E80742F4F}" destId="{BDCE9C75-6B1E-471F-B9AF-E68DC9A38817}" srcOrd="3" destOrd="0" presId="urn:microsoft.com/office/officeart/2008/layout/VerticalCurvedList"/>
    <dgm:cxn modelId="{057EB147-3BF5-4C6B-A7A0-6B9AEBB53C61}" type="presParOf" srcId="{16B44136-C436-4867-980A-43DAC0C517CA}" destId="{9B419F7B-0E29-4837-A139-F73F32B02462}" srcOrd="1" destOrd="0" presId="urn:microsoft.com/office/officeart/2008/layout/VerticalCurvedList"/>
    <dgm:cxn modelId="{7205A3B9-8AF0-411D-9611-17625FAEBF5A}" type="presParOf" srcId="{16B44136-C436-4867-980A-43DAC0C517CA}" destId="{175DDFF4-8440-4505-BBA0-CC3453422666}" srcOrd="2" destOrd="0" presId="urn:microsoft.com/office/officeart/2008/layout/VerticalCurvedList"/>
    <dgm:cxn modelId="{A2EF24B1-F787-4EBA-B09A-051FB398B36F}" type="presParOf" srcId="{175DDFF4-8440-4505-BBA0-CC3453422666}" destId="{4E53794A-6DAD-4E6F-AA51-FC167C715F2E}" srcOrd="0" destOrd="0" presId="urn:microsoft.com/office/officeart/2008/layout/VerticalCurvedList"/>
    <dgm:cxn modelId="{16A15C41-73C6-406B-AFF9-4456F7A1956C}" type="presParOf" srcId="{16B44136-C436-4867-980A-43DAC0C517CA}" destId="{6054B92C-E3AA-49CB-BF9F-DCC6DE3ADE02}" srcOrd="3" destOrd="0" presId="urn:microsoft.com/office/officeart/2008/layout/VerticalCurvedList"/>
    <dgm:cxn modelId="{1017DC5F-CCFF-4F58-848E-CA09453944B4}" type="presParOf" srcId="{16B44136-C436-4867-980A-43DAC0C517CA}" destId="{FCF609FB-86FE-48B1-93ED-9615BF8B772C}" srcOrd="4" destOrd="0" presId="urn:microsoft.com/office/officeart/2008/layout/VerticalCurvedList"/>
    <dgm:cxn modelId="{61DDFC61-2D19-4BA8-AEF9-82D08EB72EA1}" type="presParOf" srcId="{FCF609FB-86FE-48B1-93ED-9615BF8B772C}" destId="{001A828D-BA8C-4570-9BEF-C1391588FA46}" srcOrd="0" destOrd="0" presId="urn:microsoft.com/office/officeart/2008/layout/VerticalCurvedList"/>
    <dgm:cxn modelId="{089950CA-6ACA-43D2-A0B1-65E35E5008DA}" type="presParOf" srcId="{16B44136-C436-4867-980A-43DAC0C517CA}" destId="{AB911214-1412-44E6-97B7-B135980325F2}" srcOrd="5" destOrd="0" presId="urn:microsoft.com/office/officeart/2008/layout/VerticalCurvedList"/>
    <dgm:cxn modelId="{38C7D5E8-B135-4D06-8F47-ED7FDAF3276C}" type="presParOf" srcId="{16B44136-C436-4867-980A-43DAC0C517CA}" destId="{803E66E8-2003-4603-8133-2EBD84AA085D}" srcOrd="6" destOrd="0" presId="urn:microsoft.com/office/officeart/2008/layout/VerticalCurvedList"/>
    <dgm:cxn modelId="{B12B02B3-BE67-4CC3-BCAE-9A0BA4E8CB45}" type="presParOf" srcId="{803E66E8-2003-4603-8133-2EBD84AA085D}" destId="{573D6AA8-EE03-46B4-851E-EC8AEF11A324}" srcOrd="0" destOrd="0" presId="urn:microsoft.com/office/officeart/2008/layout/VerticalCurvedList"/>
    <dgm:cxn modelId="{9135FB9C-034B-4E9C-A968-670A9CF12334}" type="presParOf" srcId="{16B44136-C436-4867-980A-43DAC0C517CA}" destId="{F9A2B237-724F-40B4-8EB7-33ABE366F6E3}" srcOrd="7" destOrd="0" presId="urn:microsoft.com/office/officeart/2008/layout/VerticalCurvedList"/>
    <dgm:cxn modelId="{F822D3A2-A9DD-42A4-8F69-4A5E6227DF11}" type="presParOf" srcId="{16B44136-C436-4867-980A-43DAC0C517CA}" destId="{5C07C235-BE43-4D2C-842B-DD08A1CD4508}" srcOrd="8" destOrd="0" presId="urn:microsoft.com/office/officeart/2008/layout/VerticalCurvedList"/>
    <dgm:cxn modelId="{C763E1F5-195F-4769-BDDB-78D460B17160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AEABEA-3EF2-4E75-AF9D-09521B0B8C7B}" type="presOf" srcId="{982004FB-623B-4E1A-8F11-0F5B88A3D2A5}" destId="{4A646B63-A71B-4D11-872A-0F7FAA969745}" srcOrd="0" destOrd="0" presId="urn:microsoft.com/office/officeart/2005/8/layout/chevron2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A37DA898-2333-4FC7-95D5-DDDFF165E7CA}" type="presOf" srcId="{8D405251-E712-41B7-A8EE-A1B185D322AD}" destId="{11C6DC8C-E550-49B0-A867-FAC0390739C4}" srcOrd="0" destOrd="0" presId="urn:microsoft.com/office/officeart/2005/8/layout/chevron2"/>
    <dgm:cxn modelId="{CA42FCE2-4523-4BA9-A7F2-0B18BDD772AD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25705216-9505-4F05-B2C1-F9EA14F9FE15}" type="presOf" srcId="{173C445B-43DF-41E1-AD78-638FC5DD16E8}" destId="{7CB85A0C-4C16-4E6E-ABE5-0A29B01B5DAE}" srcOrd="0" destOrd="0" presId="urn:microsoft.com/office/officeart/2005/8/layout/chevron2"/>
    <dgm:cxn modelId="{38185799-FE8A-4E33-9CFA-DF8FFB81B865}" type="presOf" srcId="{CF35C349-0017-4F13-9057-00380EC08841}" destId="{4F0370CA-6E58-42A1-B0A0-A6E5B28554BE}" srcOrd="0" destOrd="0" presId="urn:microsoft.com/office/officeart/2005/8/layout/chevron2"/>
    <dgm:cxn modelId="{AA604994-6F66-43F9-8024-4B8A4BFFDB2B}" type="presOf" srcId="{9DD83FF4-1EA4-4C71-B0F9-56DB705B5214}" destId="{FEC8ABDA-7428-4396-9033-DE7CA1EBC857}" srcOrd="0" destOrd="0" presId="urn:microsoft.com/office/officeart/2005/8/layout/chevron2"/>
    <dgm:cxn modelId="{22897BF4-3F05-428A-92B2-D64D5D2405D3}" type="presOf" srcId="{8C058D7D-814F-47C7-A39B-2CA92328FAE1}" destId="{8E63B8CE-E9B4-4B64-A059-AE603116C562}" srcOrd="0" destOrd="0" presId="urn:microsoft.com/office/officeart/2005/8/layout/chevron2"/>
    <dgm:cxn modelId="{2F75F926-2347-4F15-878A-EDEC706FAE91}" type="presOf" srcId="{976D5580-9F95-40AD-A769-B3CDEF41E43C}" destId="{10ED6CD1-A407-4C77-8E07-382F394AE98F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9A99593D-7A68-437C-A9C0-9EDF4ECF4413}" type="presOf" srcId="{10FD7BE8-B274-4BDF-808B-4612884E16EF}" destId="{499C7D28-433D-42DA-956C-43611CA8A97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B3812DB8-9F97-4C65-B264-D157F9045963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43E2F82-6EB1-43E9-B40D-D16374CDE4C6}" type="presOf" srcId="{507954F7-93DF-462E-B929-102B3B343C03}" destId="{D846726A-E631-40D2-951C-50EB09DF9818}" srcOrd="0" destOrd="0" presId="urn:microsoft.com/office/officeart/2005/8/layout/chevron2"/>
    <dgm:cxn modelId="{C0444467-B09C-4CD0-BCFB-2777F363EDBC}" type="presParOf" srcId="{8E63B8CE-E9B4-4B64-A059-AE603116C562}" destId="{8D63EC5C-2F49-4C68-BDA7-957D5E8B4251}" srcOrd="0" destOrd="0" presId="urn:microsoft.com/office/officeart/2005/8/layout/chevron2"/>
    <dgm:cxn modelId="{4FEF8C0F-03A3-4371-9104-36FED94242F1}" type="presParOf" srcId="{8D63EC5C-2F49-4C68-BDA7-957D5E8B4251}" destId="{10ED6CD1-A407-4C77-8E07-382F394AE98F}" srcOrd="0" destOrd="0" presId="urn:microsoft.com/office/officeart/2005/8/layout/chevron2"/>
    <dgm:cxn modelId="{2D4EDCDC-0BB2-411C-AB91-5D0CE3869C95}" type="presParOf" srcId="{8D63EC5C-2F49-4C68-BDA7-957D5E8B4251}" destId="{4F0370CA-6E58-42A1-B0A0-A6E5B28554BE}" srcOrd="1" destOrd="0" presId="urn:microsoft.com/office/officeart/2005/8/layout/chevron2"/>
    <dgm:cxn modelId="{1CED11CB-7348-443D-9114-8977D01526FD}" type="presParOf" srcId="{8E63B8CE-E9B4-4B64-A059-AE603116C562}" destId="{63DF5EE1-B889-4F90-9064-9C91B763570E}" srcOrd="1" destOrd="0" presId="urn:microsoft.com/office/officeart/2005/8/layout/chevron2"/>
    <dgm:cxn modelId="{26F7EDB7-4290-4642-826E-767C2592EFCB}" type="presParOf" srcId="{8E63B8CE-E9B4-4B64-A059-AE603116C562}" destId="{C468C02B-24C3-432C-92C9-A080610E9C56}" srcOrd="2" destOrd="0" presId="urn:microsoft.com/office/officeart/2005/8/layout/chevron2"/>
    <dgm:cxn modelId="{3474778C-5D33-4EB7-896A-D5390BB337B3}" type="presParOf" srcId="{C468C02B-24C3-432C-92C9-A080610E9C56}" destId="{4A646B63-A71B-4D11-872A-0F7FAA969745}" srcOrd="0" destOrd="0" presId="urn:microsoft.com/office/officeart/2005/8/layout/chevron2"/>
    <dgm:cxn modelId="{7AD1DB8B-5342-497E-9A33-8EB86B2AD028}" type="presParOf" srcId="{C468C02B-24C3-432C-92C9-A080610E9C56}" destId="{499C7D28-433D-42DA-956C-43611CA8A97E}" srcOrd="1" destOrd="0" presId="urn:microsoft.com/office/officeart/2005/8/layout/chevron2"/>
    <dgm:cxn modelId="{EB2974A1-8584-43A3-ADC3-E1BA7CF6E425}" type="presParOf" srcId="{8E63B8CE-E9B4-4B64-A059-AE603116C562}" destId="{5B0216D9-5769-4C5B-AC64-8816F0470596}" srcOrd="3" destOrd="0" presId="urn:microsoft.com/office/officeart/2005/8/layout/chevron2"/>
    <dgm:cxn modelId="{258DF4C0-8AE8-49D0-B483-A6288CDE3FF4}" type="presParOf" srcId="{8E63B8CE-E9B4-4B64-A059-AE603116C562}" destId="{C6BA90C4-0761-4C7E-A701-99D34E1EDCF9}" srcOrd="4" destOrd="0" presId="urn:microsoft.com/office/officeart/2005/8/layout/chevron2"/>
    <dgm:cxn modelId="{7CFCA353-F2AA-48D4-ACFE-F91873D8F387}" type="presParOf" srcId="{C6BA90C4-0761-4C7E-A701-99D34E1EDCF9}" destId="{D846726A-E631-40D2-951C-50EB09DF9818}" srcOrd="0" destOrd="0" presId="urn:microsoft.com/office/officeart/2005/8/layout/chevron2"/>
    <dgm:cxn modelId="{5226BA1A-93E2-4B34-852F-D1F311EAFDB8}" type="presParOf" srcId="{C6BA90C4-0761-4C7E-A701-99D34E1EDCF9}" destId="{3592BB21-7A9F-43DF-8A3D-BFDBC866B1D8}" srcOrd="1" destOrd="0" presId="urn:microsoft.com/office/officeart/2005/8/layout/chevron2"/>
    <dgm:cxn modelId="{58AC6110-F353-493C-A9C4-2CEFF8C0B2CE}" type="presParOf" srcId="{8E63B8CE-E9B4-4B64-A059-AE603116C562}" destId="{1A260771-7D56-47E1-B06B-BBC5F312DE6B}" srcOrd="5" destOrd="0" presId="urn:microsoft.com/office/officeart/2005/8/layout/chevron2"/>
    <dgm:cxn modelId="{6F0E780E-D1BA-43BA-9248-38684BC9A518}" type="presParOf" srcId="{8E63B8CE-E9B4-4B64-A059-AE603116C562}" destId="{8C6F7283-151F-4DB4-B360-259A8F2D3CB1}" srcOrd="6" destOrd="0" presId="urn:microsoft.com/office/officeart/2005/8/layout/chevron2"/>
    <dgm:cxn modelId="{2B0B7AE9-D6BC-478B-8493-9B3B1877B754}" type="presParOf" srcId="{8C6F7283-151F-4DB4-B360-259A8F2D3CB1}" destId="{7CB85A0C-4C16-4E6E-ABE5-0A29B01B5DAE}" srcOrd="0" destOrd="0" presId="urn:microsoft.com/office/officeart/2005/8/layout/chevron2"/>
    <dgm:cxn modelId="{041FB9AF-A81E-4DA7-AB69-69F1D73B876F}" type="presParOf" srcId="{8C6F7283-151F-4DB4-B360-259A8F2D3CB1}" destId="{265B68A7-C829-49FC-BD19-C5B6BD74B06D}" srcOrd="1" destOrd="0" presId="urn:microsoft.com/office/officeart/2005/8/layout/chevron2"/>
    <dgm:cxn modelId="{A424156A-95EF-4D67-A616-895DC1CA7930}" type="presParOf" srcId="{8E63B8CE-E9B4-4B64-A059-AE603116C562}" destId="{6BB8221A-7AEE-4EFE-94D5-3A5A32643436}" srcOrd="7" destOrd="0" presId="urn:microsoft.com/office/officeart/2005/8/layout/chevron2"/>
    <dgm:cxn modelId="{E619E1E4-9C81-4BF5-B919-FD698BFA0DAC}" type="presParOf" srcId="{8E63B8CE-E9B4-4B64-A059-AE603116C562}" destId="{A46B585C-B2C2-4289-BC7D-C9510D2958FC}" srcOrd="8" destOrd="0" presId="urn:microsoft.com/office/officeart/2005/8/layout/chevron2"/>
    <dgm:cxn modelId="{8970B655-BA23-45DB-B363-3884F84B99C7}" type="presParOf" srcId="{A46B585C-B2C2-4289-BC7D-C9510D2958FC}" destId="{11C6DC8C-E550-49B0-A867-FAC0390739C4}" srcOrd="0" destOrd="0" presId="urn:microsoft.com/office/officeart/2005/8/layout/chevron2"/>
    <dgm:cxn modelId="{72527AFE-265B-4EC2-8E68-AD9056A67FBB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4DD5BBC-122B-4419-8A24-2A3319D5536C}" type="presOf" srcId="{B9A48880-4984-4858-92F2-C38D659A6F11}" destId="{3592BB21-7A9F-43DF-8A3D-BFDBC866B1D8}" srcOrd="0" destOrd="0" presId="urn:microsoft.com/office/officeart/2005/8/layout/chevron2"/>
    <dgm:cxn modelId="{9F36D8D4-2AC6-42DA-803C-41BBA7E7B48A}" type="presOf" srcId="{982004FB-623B-4E1A-8F11-0F5B88A3D2A5}" destId="{4A646B63-A71B-4D11-872A-0F7FAA969745}" srcOrd="0" destOrd="0" presId="urn:microsoft.com/office/officeart/2005/8/layout/chevron2"/>
    <dgm:cxn modelId="{7640B9AC-4A7B-47DA-BF02-32EC8BAF29E1}" type="presOf" srcId="{8C058D7D-814F-47C7-A39B-2CA92328FAE1}" destId="{8E63B8CE-E9B4-4B64-A059-AE603116C562}" srcOrd="0" destOrd="0" presId="urn:microsoft.com/office/officeart/2005/8/layout/chevron2"/>
    <dgm:cxn modelId="{7F9CC26E-DF1D-47B9-86C7-FEA8887066C1}" type="presOf" srcId="{778BF3AA-9928-42F2-BC3D-23422361A372}" destId="{265B68A7-C829-49FC-BD19-C5B6BD74B06D}" srcOrd="0" destOrd="0" presId="urn:microsoft.com/office/officeart/2005/8/layout/chevron2"/>
    <dgm:cxn modelId="{AC56B376-EEF2-41DE-8C31-07ED21F16831}" type="presOf" srcId="{10FD7BE8-B274-4BDF-808B-4612884E16EF}" destId="{499C7D28-433D-42DA-956C-43611CA8A97E}" srcOrd="0" destOrd="0" presId="urn:microsoft.com/office/officeart/2005/8/layout/chevron2"/>
    <dgm:cxn modelId="{28C69945-19DD-4E64-AD4F-7FFCD160997F}" type="presOf" srcId="{976D5580-9F95-40AD-A769-B3CDEF41E43C}" destId="{10ED6CD1-A407-4C77-8E07-382F394AE98F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1E9BADD1-D976-4C42-B467-4534AECDCDC7}" type="presOf" srcId="{9DD83FF4-1EA4-4C71-B0F9-56DB705B5214}" destId="{FEC8ABDA-7428-4396-9033-DE7CA1EBC857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862689C1-A90A-4A96-82E7-AABAFA99BC99}" type="presOf" srcId="{CF35C349-0017-4F13-9057-00380EC08841}" destId="{4F0370CA-6E58-42A1-B0A0-A6E5B28554BE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B2B7CC14-FAF0-4D64-99D9-CEAADD2E8CB8}" type="presOf" srcId="{173C445B-43DF-41E1-AD78-638FC5DD16E8}" destId="{7CB85A0C-4C16-4E6E-ABE5-0A29B01B5DA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DF4A8A7E-26D6-464C-94B6-B0585ED9D5CD}" type="presOf" srcId="{8D405251-E712-41B7-A8EE-A1B185D322AD}" destId="{11C6DC8C-E550-49B0-A867-FAC0390739C4}" srcOrd="0" destOrd="0" presId="urn:microsoft.com/office/officeart/2005/8/layout/chevron2"/>
    <dgm:cxn modelId="{275F4340-6D78-43B9-B30E-73D2EE530B66}" type="presOf" srcId="{507954F7-93DF-462E-B929-102B3B343C03}" destId="{D846726A-E631-40D2-951C-50EB09DF9818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ECF2FDB3-2978-4A96-A0DB-43CBE894B19F}" type="presParOf" srcId="{8E63B8CE-E9B4-4B64-A059-AE603116C562}" destId="{8D63EC5C-2F49-4C68-BDA7-957D5E8B4251}" srcOrd="0" destOrd="0" presId="urn:microsoft.com/office/officeart/2005/8/layout/chevron2"/>
    <dgm:cxn modelId="{67D8B33A-F74F-4971-A477-73B1AA8A5235}" type="presParOf" srcId="{8D63EC5C-2F49-4C68-BDA7-957D5E8B4251}" destId="{10ED6CD1-A407-4C77-8E07-382F394AE98F}" srcOrd="0" destOrd="0" presId="urn:microsoft.com/office/officeart/2005/8/layout/chevron2"/>
    <dgm:cxn modelId="{50A2B566-B595-4941-BBBA-512076424A5B}" type="presParOf" srcId="{8D63EC5C-2F49-4C68-BDA7-957D5E8B4251}" destId="{4F0370CA-6E58-42A1-B0A0-A6E5B28554BE}" srcOrd="1" destOrd="0" presId="urn:microsoft.com/office/officeart/2005/8/layout/chevron2"/>
    <dgm:cxn modelId="{64A40393-26EC-4F16-93F6-0BA9B3D24FE2}" type="presParOf" srcId="{8E63B8CE-E9B4-4B64-A059-AE603116C562}" destId="{63DF5EE1-B889-4F90-9064-9C91B763570E}" srcOrd="1" destOrd="0" presId="urn:microsoft.com/office/officeart/2005/8/layout/chevron2"/>
    <dgm:cxn modelId="{6DA3279D-114D-46B4-A3E9-FF45BF99F67A}" type="presParOf" srcId="{8E63B8CE-E9B4-4B64-A059-AE603116C562}" destId="{C468C02B-24C3-432C-92C9-A080610E9C56}" srcOrd="2" destOrd="0" presId="urn:microsoft.com/office/officeart/2005/8/layout/chevron2"/>
    <dgm:cxn modelId="{750EDA7E-372C-4665-8BFD-C0B895766EA0}" type="presParOf" srcId="{C468C02B-24C3-432C-92C9-A080610E9C56}" destId="{4A646B63-A71B-4D11-872A-0F7FAA969745}" srcOrd="0" destOrd="0" presId="urn:microsoft.com/office/officeart/2005/8/layout/chevron2"/>
    <dgm:cxn modelId="{C0B551FC-DDE2-4FE7-9421-8245ADE30D65}" type="presParOf" srcId="{C468C02B-24C3-432C-92C9-A080610E9C56}" destId="{499C7D28-433D-42DA-956C-43611CA8A97E}" srcOrd="1" destOrd="0" presId="urn:microsoft.com/office/officeart/2005/8/layout/chevron2"/>
    <dgm:cxn modelId="{C5C10736-9B9E-41DB-B731-E35C74C6666C}" type="presParOf" srcId="{8E63B8CE-E9B4-4B64-A059-AE603116C562}" destId="{5B0216D9-5769-4C5B-AC64-8816F0470596}" srcOrd="3" destOrd="0" presId="urn:microsoft.com/office/officeart/2005/8/layout/chevron2"/>
    <dgm:cxn modelId="{4ECC10D0-71BC-489C-B082-FC82CB1E98AF}" type="presParOf" srcId="{8E63B8CE-E9B4-4B64-A059-AE603116C562}" destId="{C6BA90C4-0761-4C7E-A701-99D34E1EDCF9}" srcOrd="4" destOrd="0" presId="urn:microsoft.com/office/officeart/2005/8/layout/chevron2"/>
    <dgm:cxn modelId="{6519E700-CC40-457C-91C4-1BC5A86BDCA2}" type="presParOf" srcId="{C6BA90C4-0761-4C7E-A701-99D34E1EDCF9}" destId="{D846726A-E631-40D2-951C-50EB09DF9818}" srcOrd="0" destOrd="0" presId="urn:microsoft.com/office/officeart/2005/8/layout/chevron2"/>
    <dgm:cxn modelId="{759EABE4-7682-48C8-B8AB-DEAD74034CD8}" type="presParOf" srcId="{C6BA90C4-0761-4C7E-A701-99D34E1EDCF9}" destId="{3592BB21-7A9F-43DF-8A3D-BFDBC866B1D8}" srcOrd="1" destOrd="0" presId="urn:microsoft.com/office/officeart/2005/8/layout/chevron2"/>
    <dgm:cxn modelId="{11B04E8D-1387-4372-9169-D9836EBEE5D4}" type="presParOf" srcId="{8E63B8CE-E9B4-4B64-A059-AE603116C562}" destId="{1A260771-7D56-47E1-B06B-BBC5F312DE6B}" srcOrd="5" destOrd="0" presId="urn:microsoft.com/office/officeart/2005/8/layout/chevron2"/>
    <dgm:cxn modelId="{F4C42A95-9098-41E1-BC3F-62747E434806}" type="presParOf" srcId="{8E63B8CE-E9B4-4B64-A059-AE603116C562}" destId="{8C6F7283-151F-4DB4-B360-259A8F2D3CB1}" srcOrd="6" destOrd="0" presId="urn:microsoft.com/office/officeart/2005/8/layout/chevron2"/>
    <dgm:cxn modelId="{53650141-98F8-4A29-A92F-D4C445BC7AAD}" type="presParOf" srcId="{8C6F7283-151F-4DB4-B360-259A8F2D3CB1}" destId="{7CB85A0C-4C16-4E6E-ABE5-0A29B01B5DAE}" srcOrd="0" destOrd="0" presId="urn:microsoft.com/office/officeart/2005/8/layout/chevron2"/>
    <dgm:cxn modelId="{30ACA73A-2994-4243-9E2C-3F09870FC118}" type="presParOf" srcId="{8C6F7283-151F-4DB4-B360-259A8F2D3CB1}" destId="{265B68A7-C829-49FC-BD19-C5B6BD74B06D}" srcOrd="1" destOrd="0" presId="urn:microsoft.com/office/officeart/2005/8/layout/chevron2"/>
    <dgm:cxn modelId="{5A038976-E66B-4FE5-9E71-0512975B2CCD}" type="presParOf" srcId="{8E63B8CE-E9B4-4B64-A059-AE603116C562}" destId="{6BB8221A-7AEE-4EFE-94D5-3A5A32643436}" srcOrd="7" destOrd="0" presId="urn:microsoft.com/office/officeart/2005/8/layout/chevron2"/>
    <dgm:cxn modelId="{51D5EE4C-893A-4725-8E5D-E5DD3B676F2A}" type="presParOf" srcId="{8E63B8CE-E9B4-4B64-A059-AE603116C562}" destId="{A46B585C-B2C2-4289-BC7D-C9510D2958FC}" srcOrd="8" destOrd="0" presId="urn:microsoft.com/office/officeart/2005/8/layout/chevron2"/>
    <dgm:cxn modelId="{2CB72415-BC6D-4692-ABFF-AA48AEB3376E}" type="presParOf" srcId="{A46B585C-B2C2-4289-BC7D-C9510D2958FC}" destId="{11C6DC8C-E550-49B0-A867-FAC0390739C4}" srcOrd="0" destOrd="0" presId="urn:microsoft.com/office/officeart/2005/8/layout/chevron2"/>
    <dgm:cxn modelId="{915CA81E-E4AA-4B3E-BB22-4754798FB276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945ED260-D673-4111-B973-47A6A1E276A5}" type="presOf" srcId="{507954F7-93DF-462E-B929-102B3B343C03}" destId="{D846726A-E631-40D2-951C-50EB09DF9818}" srcOrd="0" destOrd="0" presId="urn:microsoft.com/office/officeart/2005/8/layout/chevron2"/>
    <dgm:cxn modelId="{D027683F-3F6B-4E74-8AE9-1793DE592C03}" type="presOf" srcId="{10FD7BE8-B274-4BDF-808B-4612884E16EF}" destId="{499C7D28-433D-42DA-956C-43611CA8A97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7DB22D0E-DC9C-427E-927C-0A6BCF5757B7}" type="presOf" srcId="{982004FB-623B-4E1A-8F11-0F5B88A3D2A5}" destId="{4A646B63-A71B-4D11-872A-0F7FAA969745}" srcOrd="0" destOrd="0" presId="urn:microsoft.com/office/officeart/2005/8/layout/chevron2"/>
    <dgm:cxn modelId="{6886BD0C-24EE-4C22-98F3-1828D564A9DC}" type="presOf" srcId="{B9A48880-4984-4858-92F2-C38D659A6F11}" destId="{3592BB21-7A9F-43DF-8A3D-BFDBC866B1D8}" srcOrd="0" destOrd="0" presId="urn:microsoft.com/office/officeart/2005/8/layout/chevron2"/>
    <dgm:cxn modelId="{385D3524-786A-4CD4-9AEC-606E485D11A3}" type="presOf" srcId="{173C445B-43DF-41E1-AD78-638FC5DD16E8}" destId="{7CB85A0C-4C16-4E6E-ABE5-0A29B01B5DAE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496E5C7B-FF5F-49FD-BF58-41125AF789F1}" type="presOf" srcId="{8C058D7D-814F-47C7-A39B-2CA92328FAE1}" destId="{8E63B8CE-E9B4-4B64-A059-AE603116C562}" srcOrd="0" destOrd="0" presId="urn:microsoft.com/office/officeart/2005/8/layout/chevron2"/>
    <dgm:cxn modelId="{BD6338BF-BB41-46E4-A18C-FF6790B04E1C}" type="presOf" srcId="{778BF3AA-9928-42F2-BC3D-23422361A372}" destId="{265B68A7-C829-49FC-BD19-C5B6BD74B06D}" srcOrd="0" destOrd="0" presId="urn:microsoft.com/office/officeart/2005/8/layout/chevron2"/>
    <dgm:cxn modelId="{055AF76E-5F59-4BE7-9684-708072EF55BB}" type="presOf" srcId="{CF35C349-0017-4F13-9057-00380EC08841}" destId="{4F0370CA-6E58-42A1-B0A0-A6E5B28554BE}" srcOrd="0" destOrd="0" presId="urn:microsoft.com/office/officeart/2005/8/layout/chevron2"/>
    <dgm:cxn modelId="{89A30CAB-F510-487F-AFD2-5DAC31D86A78}" type="presOf" srcId="{976D5580-9F95-40AD-A769-B3CDEF41E43C}" destId="{10ED6CD1-A407-4C77-8E07-382F394AE98F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E14F1FBF-35B9-4130-A270-D2DE1286E8BD}" type="presParOf" srcId="{8E63B8CE-E9B4-4B64-A059-AE603116C562}" destId="{8D63EC5C-2F49-4C68-BDA7-957D5E8B4251}" srcOrd="0" destOrd="0" presId="urn:microsoft.com/office/officeart/2005/8/layout/chevron2"/>
    <dgm:cxn modelId="{B641C2CB-8505-4227-BBF6-0FC9D0242CAC}" type="presParOf" srcId="{8D63EC5C-2F49-4C68-BDA7-957D5E8B4251}" destId="{10ED6CD1-A407-4C77-8E07-382F394AE98F}" srcOrd="0" destOrd="0" presId="urn:microsoft.com/office/officeart/2005/8/layout/chevron2"/>
    <dgm:cxn modelId="{0FDCBE94-CAEF-4CDF-BE4F-5110C332BA42}" type="presParOf" srcId="{8D63EC5C-2F49-4C68-BDA7-957D5E8B4251}" destId="{4F0370CA-6E58-42A1-B0A0-A6E5B28554BE}" srcOrd="1" destOrd="0" presId="urn:microsoft.com/office/officeart/2005/8/layout/chevron2"/>
    <dgm:cxn modelId="{19F57328-F4D3-4D74-BFF8-3E8D1D9073DA}" type="presParOf" srcId="{8E63B8CE-E9B4-4B64-A059-AE603116C562}" destId="{63DF5EE1-B889-4F90-9064-9C91B763570E}" srcOrd="1" destOrd="0" presId="urn:microsoft.com/office/officeart/2005/8/layout/chevron2"/>
    <dgm:cxn modelId="{8B274144-FFA8-485F-8E9F-E80300ED08CC}" type="presParOf" srcId="{8E63B8CE-E9B4-4B64-A059-AE603116C562}" destId="{C468C02B-24C3-432C-92C9-A080610E9C56}" srcOrd="2" destOrd="0" presId="urn:microsoft.com/office/officeart/2005/8/layout/chevron2"/>
    <dgm:cxn modelId="{C0EB2E4F-3092-4DB6-AF0B-AC749BBDD83A}" type="presParOf" srcId="{C468C02B-24C3-432C-92C9-A080610E9C56}" destId="{4A646B63-A71B-4D11-872A-0F7FAA969745}" srcOrd="0" destOrd="0" presId="urn:microsoft.com/office/officeart/2005/8/layout/chevron2"/>
    <dgm:cxn modelId="{D270F01A-3AA8-4D73-A9FC-5FCCC92D8935}" type="presParOf" srcId="{C468C02B-24C3-432C-92C9-A080610E9C56}" destId="{499C7D28-433D-42DA-956C-43611CA8A97E}" srcOrd="1" destOrd="0" presId="urn:microsoft.com/office/officeart/2005/8/layout/chevron2"/>
    <dgm:cxn modelId="{0F26F3CD-5D9E-49E4-8E78-8EEC9420607A}" type="presParOf" srcId="{8E63B8CE-E9B4-4B64-A059-AE603116C562}" destId="{5B0216D9-5769-4C5B-AC64-8816F0470596}" srcOrd="3" destOrd="0" presId="urn:microsoft.com/office/officeart/2005/8/layout/chevron2"/>
    <dgm:cxn modelId="{E81C8B7B-3741-4257-8985-3FCB1C110573}" type="presParOf" srcId="{8E63B8CE-E9B4-4B64-A059-AE603116C562}" destId="{C6BA90C4-0761-4C7E-A701-99D34E1EDCF9}" srcOrd="4" destOrd="0" presId="urn:microsoft.com/office/officeart/2005/8/layout/chevron2"/>
    <dgm:cxn modelId="{286AD321-22C9-41D4-845D-CCBABBE377A1}" type="presParOf" srcId="{C6BA90C4-0761-4C7E-A701-99D34E1EDCF9}" destId="{D846726A-E631-40D2-951C-50EB09DF9818}" srcOrd="0" destOrd="0" presId="urn:microsoft.com/office/officeart/2005/8/layout/chevron2"/>
    <dgm:cxn modelId="{D5A1C194-7DC4-454D-BEDE-25C8315FE2C8}" type="presParOf" srcId="{C6BA90C4-0761-4C7E-A701-99D34E1EDCF9}" destId="{3592BB21-7A9F-43DF-8A3D-BFDBC866B1D8}" srcOrd="1" destOrd="0" presId="urn:microsoft.com/office/officeart/2005/8/layout/chevron2"/>
    <dgm:cxn modelId="{6277A2C3-C3AF-4954-ABC6-5FF299DD8673}" type="presParOf" srcId="{8E63B8CE-E9B4-4B64-A059-AE603116C562}" destId="{1A260771-7D56-47E1-B06B-BBC5F312DE6B}" srcOrd="5" destOrd="0" presId="urn:microsoft.com/office/officeart/2005/8/layout/chevron2"/>
    <dgm:cxn modelId="{6EA96A9C-6891-4A2E-B92B-990AF8C04B4C}" type="presParOf" srcId="{8E63B8CE-E9B4-4B64-A059-AE603116C562}" destId="{8C6F7283-151F-4DB4-B360-259A8F2D3CB1}" srcOrd="6" destOrd="0" presId="urn:microsoft.com/office/officeart/2005/8/layout/chevron2"/>
    <dgm:cxn modelId="{386D881A-C64D-4FAA-98B1-EE3EEC1AA987}" type="presParOf" srcId="{8C6F7283-151F-4DB4-B360-259A8F2D3CB1}" destId="{7CB85A0C-4C16-4E6E-ABE5-0A29B01B5DAE}" srcOrd="0" destOrd="0" presId="urn:microsoft.com/office/officeart/2005/8/layout/chevron2"/>
    <dgm:cxn modelId="{413B7E27-3988-4600-A995-CA984739204A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E74B84-826C-4C61-8C6F-85BD41858064}" type="presOf" srcId="{8C058D7D-814F-47C7-A39B-2CA92328FAE1}" destId="{8E63B8CE-E9B4-4B64-A059-AE603116C562}" srcOrd="0" destOrd="0" presId="urn:microsoft.com/office/officeart/2005/8/layout/chevron2"/>
    <dgm:cxn modelId="{A964E05E-33EF-49A1-B406-D374568F3B84}" type="presOf" srcId="{976D5580-9F95-40AD-A769-B3CDEF41E43C}" destId="{10ED6CD1-A407-4C77-8E07-382F394AE98F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878B9C8-E7C3-4957-9E48-917EC26560A5}" type="presOf" srcId="{CF35C349-0017-4F13-9057-00380EC08841}" destId="{4F0370CA-6E58-42A1-B0A0-A6E5B28554BE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7570CFA2-2A73-4C20-B408-690D3766B7F9}" type="presParOf" srcId="{8E63B8CE-E9B4-4B64-A059-AE603116C562}" destId="{8D63EC5C-2F49-4C68-BDA7-957D5E8B4251}" srcOrd="0" destOrd="0" presId="urn:microsoft.com/office/officeart/2005/8/layout/chevron2"/>
    <dgm:cxn modelId="{5991C33E-CB44-4077-9F86-D42D80434EF0}" type="presParOf" srcId="{8D63EC5C-2F49-4C68-BDA7-957D5E8B4251}" destId="{10ED6CD1-A407-4C77-8E07-382F394AE98F}" srcOrd="0" destOrd="0" presId="urn:microsoft.com/office/officeart/2005/8/layout/chevron2"/>
    <dgm:cxn modelId="{94AF2CEA-95D5-44E9-AE33-281D9DAD2010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C3B0A2-770E-4358-9EFB-FDB4CA6476B1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256413A3-D63B-4B08-8C45-BE9859C458F1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47C0D178-AB89-46DA-B606-06583F9C9505}" type="presOf" srcId="{4E7F4808-C894-40ED-B5BE-06D9FCD46DB9}" destId="{59E6176D-A2F1-45D4-A790-2A9C57E110E9}" srcOrd="0" destOrd="0" presId="urn:microsoft.com/office/officeart/2009/3/layout/StepUpProcess"/>
    <dgm:cxn modelId="{AAB2B333-7B4C-4E92-B38E-EEBC3F16115D}" type="presOf" srcId="{57528B99-E608-4D43-8BCB-8B2813661BEC}" destId="{D85F1854-E5F6-41B9-9EFC-2FE85720D240}" srcOrd="0" destOrd="0" presId="urn:microsoft.com/office/officeart/2009/3/layout/StepUpProcess"/>
    <dgm:cxn modelId="{6B2DB6B2-1790-46AA-A751-0038C9D0180B}" type="presOf" srcId="{F16646FC-6848-418B-B1E3-96138E0FEEA5}" destId="{2AF64C49-9E45-4F3C-9BA6-D0A64ABAC6D7}" srcOrd="0" destOrd="0" presId="urn:microsoft.com/office/officeart/2009/3/layout/StepUpProcess"/>
    <dgm:cxn modelId="{9E0E84A7-F5EA-43A9-AAB7-05F4132EC06F}" type="presParOf" srcId="{59E6176D-A2F1-45D4-A790-2A9C57E110E9}" destId="{71408DB2-FBD4-485C-BC8E-EB65B28797BE}" srcOrd="0" destOrd="0" presId="urn:microsoft.com/office/officeart/2009/3/layout/StepUpProcess"/>
    <dgm:cxn modelId="{D4B502C7-D5F7-4DE1-B6A2-AEE40F5E601D}" type="presParOf" srcId="{71408DB2-FBD4-485C-BC8E-EB65B28797BE}" destId="{71E6C355-13EB-4EBD-AC8F-05A4053FCF9E}" srcOrd="0" destOrd="0" presId="urn:microsoft.com/office/officeart/2009/3/layout/StepUpProcess"/>
    <dgm:cxn modelId="{99117576-6379-43A9-8539-B2FFBF49992A}" type="presParOf" srcId="{71408DB2-FBD4-485C-BC8E-EB65B28797BE}" destId="{EF1764DB-FE8F-4E89-9B6E-91A2DC3A6EB5}" srcOrd="1" destOrd="0" presId="urn:microsoft.com/office/officeart/2009/3/layout/StepUpProcess"/>
    <dgm:cxn modelId="{4DE55191-7497-43FB-A96F-2AC01DADCC15}" type="presParOf" srcId="{71408DB2-FBD4-485C-BC8E-EB65B28797BE}" destId="{12B5FF4F-4946-49D1-9FAB-BEB33C3E8D94}" srcOrd="2" destOrd="0" presId="urn:microsoft.com/office/officeart/2009/3/layout/StepUpProcess"/>
    <dgm:cxn modelId="{B868AED0-F335-47C3-A4C2-D63AE82B1ADB}" type="presParOf" srcId="{59E6176D-A2F1-45D4-A790-2A9C57E110E9}" destId="{E5A5AE98-0177-47ED-8AF6-C64D0ADAE841}" srcOrd="1" destOrd="0" presId="urn:microsoft.com/office/officeart/2009/3/layout/StepUpProcess"/>
    <dgm:cxn modelId="{B2E35C5E-17DE-48BF-8DC5-CD1B0391FFE0}" type="presParOf" srcId="{E5A5AE98-0177-47ED-8AF6-C64D0ADAE841}" destId="{26A766B6-D3A0-44F0-92C1-F3B751BB4BAD}" srcOrd="0" destOrd="0" presId="urn:microsoft.com/office/officeart/2009/3/layout/StepUpProcess"/>
    <dgm:cxn modelId="{49D66AB7-94A1-4A8F-A8B1-79A43A99969A}" type="presParOf" srcId="{59E6176D-A2F1-45D4-A790-2A9C57E110E9}" destId="{56C143B6-1C15-4DE4-9866-D697EF85A06B}" srcOrd="2" destOrd="0" presId="urn:microsoft.com/office/officeart/2009/3/layout/StepUpProcess"/>
    <dgm:cxn modelId="{A6844E70-EEE5-4D3B-AD3D-152FA2316431}" type="presParOf" srcId="{56C143B6-1C15-4DE4-9866-D697EF85A06B}" destId="{39FB82EE-FE53-4555-9BD1-160163DEE653}" srcOrd="0" destOrd="0" presId="urn:microsoft.com/office/officeart/2009/3/layout/StepUpProcess"/>
    <dgm:cxn modelId="{A3A88E03-E026-479D-8836-BAA91F118F0C}" type="presParOf" srcId="{56C143B6-1C15-4DE4-9866-D697EF85A06B}" destId="{2AF64C49-9E45-4F3C-9BA6-D0A64ABAC6D7}" srcOrd="1" destOrd="0" presId="urn:microsoft.com/office/officeart/2009/3/layout/StepUpProcess"/>
    <dgm:cxn modelId="{0D285ABB-8DA8-4140-9666-73B36B7D1DA6}" type="presParOf" srcId="{56C143B6-1C15-4DE4-9866-D697EF85A06B}" destId="{F3595227-F50B-4095-B7BC-B5F16E06E7FC}" srcOrd="2" destOrd="0" presId="urn:microsoft.com/office/officeart/2009/3/layout/StepUpProcess"/>
    <dgm:cxn modelId="{3142CE26-F892-4457-A947-14DB15B97014}" type="presParOf" srcId="{59E6176D-A2F1-45D4-A790-2A9C57E110E9}" destId="{E4C63162-EC8F-4014-89C2-1C168EB4B320}" srcOrd="3" destOrd="0" presId="urn:microsoft.com/office/officeart/2009/3/layout/StepUpProcess"/>
    <dgm:cxn modelId="{CECDFB33-29CA-412E-81D8-209A620D691C}" type="presParOf" srcId="{E4C63162-EC8F-4014-89C2-1C168EB4B320}" destId="{A6B68433-B7F7-4B95-90BC-BDD2D3550D71}" srcOrd="0" destOrd="0" presId="urn:microsoft.com/office/officeart/2009/3/layout/StepUpProcess"/>
    <dgm:cxn modelId="{63896E70-9BAC-4283-B21A-82C9003F10FD}" type="presParOf" srcId="{59E6176D-A2F1-45D4-A790-2A9C57E110E9}" destId="{47CE394F-B1AB-4A59-BC63-5BB603E54DA5}" srcOrd="4" destOrd="0" presId="urn:microsoft.com/office/officeart/2009/3/layout/StepUpProcess"/>
    <dgm:cxn modelId="{DE3CF180-B24E-485E-B8CD-CDF43EE46DF8}" type="presParOf" srcId="{47CE394F-B1AB-4A59-BC63-5BB603E54DA5}" destId="{FCEC2791-FE35-4FC7-8A1F-D2E37EC5EF35}" srcOrd="0" destOrd="0" presId="urn:microsoft.com/office/officeart/2009/3/layout/StepUpProcess"/>
    <dgm:cxn modelId="{47BCAA28-A6E9-489A-910E-B6004ED75AC9}" type="presParOf" srcId="{47CE394F-B1AB-4A59-BC63-5BB603E54DA5}" destId="{D85F1854-E5F6-41B9-9EFC-2FE85720D240}" srcOrd="1" destOrd="0" presId="urn:microsoft.com/office/officeart/2009/3/layout/StepUpProcess"/>
    <dgm:cxn modelId="{6BCCC1E9-EE22-4070-A827-5F4B620BB9DE}" type="presParOf" srcId="{47CE394F-B1AB-4A59-BC63-5BB603E54DA5}" destId="{CFD3CF80-B4CD-40C7-9A31-0B7539CC2751}" srcOrd="2" destOrd="0" presId="urn:microsoft.com/office/officeart/2009/3/layout/StepUpProcess"/>
    <dgm:cxn modelId="{CEFC991D-19DC-4B50-9211-2168A02BCD4B}" type="presParOf" srcId="{59E6176D-A2F1-45D4-A790-2A9C57E110E9}" destId="{34A38246-BECB-4200-B1D8-2BBD9FFC0E31}" srcOrd="5" destOrd="0" presId="urn:microsoft.com/office/officeart/2009/3/layout/StepUpProcess"/>
    <dgm:cxn modelId="{7F7F3433-7DE3-448C-94E6-E95BA0CC48E9}" type="presParOf" srcId="{34A38246-BECB-4200-B1D8-2BBD9FFC0E31}" destId="{00863FDF-6092-4FB3-B4A3-016D61185CF2}" srcOrd="0" destOrd="0" presId="urn:microsoft.com/office/officeart/2009/3/layout/StepUpProcess"/>
    <dgm:cxn modelId="{BF5D6F36-99CB-4D23-8F59-350C72FC78F7}" type="presParOf" srcId="{59E6176D-A2F1-45D4-A790-2A9C57E110E9}" destId="{B6275954-390C-4373-9A48-2CA3F28F5808}" srcOrd="6" destOrd="0" presId="urn:microsoft.com/office/officeart/2009/3/layout/StepUpProcess"/>
    <dgm:cxn modelId="{6025EDCE-BB34-428B-92F3-94C6FA2CC80B}" type="presParOf" srcId="{B6275954-390C-4373-9A48-2CA3F28F5808}" destId="{58BF2D5C-5BA9-407A-8A9B-C40257F52DE5}" srcOrd="0" destOrd="0" presId="urn:microsoft.com/office/officeart/2009/3/layout/StepUpProcess"/>
    <dgm:cxn modelId="{78FC5C92-90DC-42E9-8BDD-F6D7B24B35F9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35 250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38 260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 43 640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40 970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E0426FC-8BCB-40AE-B917-5103BA5C0F28}" type="presOf" srcId="{4E7F4808-C894-40ED-B5BE-06D9FCD46DB9}" destId="{59E6176D-A2F1-45D4-A790-2A9C57E110E9}" srcOrd="0" destOrd="0" presId="urn:microsoft.com/office/officeart/2009/3/layout/StepUpProcess"/>
    <dgm:cxn modelId="{51AC7038-8286-4459-B3AB-95B2EC84EF9D}" type="presOf" srcId="{78B007E3-3A39-4585-A51E-EF3B5C893869}" destId="{EF1764DB-FE8F-4E89-9B6E-91A2DC3A6EB5}" srcOrd="0" destOrd="0" presId="urn:microsoft.com/office/officeart/2009/3/layout/StepUpProcess"/>
    <dgm:cxn modelId="{48CD869F-8C8D-46BF-9E1A-361A9C6E8403}" type="presOf" srcId="{F16646FC-6848-418B-B1E3-96138E0FEEA5}" destId="{2AF64C49-9E45-4F3C-9BA6-D0A64ABAC6D7}" srcOrd="0" destOrd="0" presId="urn:microsoft.com/office/officeart/2009/3/layout/StepUpProcess"/>
    <dgm:cxn modelId="{521E2AC7-9FCC-43AC-BCBF-B7927E2D1326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5ACE582B-F51A-4C11-AC9A-66F4777575B0}" type="presOf" srcId="{D9952A6E-51E9-46F5-AA97-003063CFD45C}" destId="{1EB1F125-C213-44F7-995F-770C58E2B83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A0F4FEE8-1CA5-4368-B546-6F65F69B63D0}" type="presParOf" srcId="{59E6176D-A2F1-45D4-A790-2A9C57E110E9}" destId="{71408DB2-FBD4-485C-BC8E-EB65B28797BE}" srcOrd="0" destOrd="0" presId="urn:microsoft.com/office/officeart/2009/3/layout/StepUpProcess"/>
    <dgm:cxn modelId="{73EC1A62-33F3-49FA-A719-526B8CE5E5EA}" type="presParOf" srcId="{71408DB2-FBD4-485C-BC8E-EB65B28797BE}" destId="{71E6C355-13EB-4EBD-AC8F-05A4053FCF9E}" srcOrd="0" destOrd="0" presId="urn:microsoft.com/office/officeart/2009/3/layout/StepUpProcess"/>
    <dgm:cxn modelId="{3725F887-09AE-4269-849F-60F2ED451437}" type="presParOf" srcId="{71408DB2-FBD4-485C-BC8E-EB65B28797BE}" destId="{EF1764DB-FE8F-4E89-9B6E-91A2DC3A6EB5}" srcOrd="1" destOrd="0" presId="urn:microsoft.com/office/officeart/2009/3/layout/StepUpProcess"/>
    <dgm:cxn modelId="{B75F87BE-F374-40D8-9D2E-25139B51690A}" type="presParOf" srcId="{71408DB2-FBD4-485C-BC8E-EB65B28797BE}" destId="{12B5FF4F-4946-49D1-9FAB-BEB33C3E8D94}" srcOrd="2" destOrd="0" presId="urn:microsoft.com/office/officeart/2009/3/layout/StepUpProcess"/>
    <dgm:cxn modelId="{6B3B21C6-07AB-4CA5-B843-F1283BE25DAE}" type="presParOf" srcId="{59E6176D-A2F1-45D4-A790-2A9C57E110E9}" destId="{E5A5AE98-0177-47ED-8AF6-C64D0ADAE841}" srcOrd="1" destOrd="0" presId="urn:microsoft.com/office/officeart/2009/3/layout/StepUpProcess"/>
    <dgm:cxn modelId="{8A6432A3-C2F0-4A4E-A8A2-E2EBA7D67939}" type="presParOf" srcId="{E5A5AE98-0177-47ED-8AF6-C64D0ADAE841}" destId="{26A766B6-D3A0-44F0-92C1-F3B751BB4BAD}" srcOrd="0" destOrd="0" presId="urn:microsoft.com/office/officeart/2009/3/layout/StepUpProcess"/>
    <dgm:cxn modelId="{D09C0500-022A-4740-9347-C11DCD5F9277}" type="presParOf" srcId="{59E6176D-A2F1-45D4-A790-2A9C57E110E9}" destId="{56C143B6-1C15-4DE4-9866-D697EF85A06B}" srcOrd="2" destOrd="0" presId="urn:microsoft.com/office/officeart/2009/3/layout/StepUpProcess"/>
    <dgm:cxn modelId="{9274394C-1D20-4E92-B07C-3A845398C81D}" type="presParOf" srcId="{56C143B6-1C15-4DE4-9866-D697EF85A06B}" destId="{39FB82EE-FE53-4555-9BD1-160163DEE653}" srcOrd="0" destOrd="0" presId="urn:microsoft.com/office/officeart/2009/3/layout/StepUpProcess"/>
    <dgm:cxn modelId="{34843645-66C0-4867-89BD-2CE7F253FEF8}" type="presParOf" srcId="{56C143B6-1C15-4DE4-9866-D697EF85A06B}" destId="{2AF64C49-9E45-4F3C-9BA6-D0A64ABAC6D7}" srcOrd="1" destOrd="0" presId="urn:microsoft.com/office/officeart/2009/3/layout/StepUpProcess"/>
    <dgm:cxn modelId="{54368B73-51C0-4FCF-B532-E5551EA526DA}" type="presParOf" srcId="{56C143B6-1C15-4DE4-9866-D697EF85A06B}" destId="{F3595227-F50B-4095-B7BC-B5F16E06E7FC}" srcOrd="2" destOrd="0" presId="urn:microsoft.com/office/officeart/2009/3/layout/StepUpProcess"/>
    <dgm:cxn modelId="{83108705-AE41-4DD9-933D-601CA88619ED}" type="presParOf" srcId="{59E6176D-A2F1-45D4-A790-2A9C57E110E9}" destId="{E4C63162-EC8F-4014-89C2-1C168EB4B320}" srcOrd="3" destOrd="0" presId="urn:microsoft.com/office/officeart/2009/3/layout/StepUpProcess"/>
    <dgm:cxn modelId="{DCB141F3-8715-4898-94A5-ECBDB2DF7081}" type="presParOf" srcId="{E4C63162-EC8F-4014-89C2-1C168EB4B320}" destId="{A6B68433-B7F7-4B95-90BC-BDD2D3550D71}" srcOrd="0" destOrd="0" presId="urn:microsoft.com/office/officeart/2009/3/layout/StepUpProcess"/>
    <dgm:cxn modelId="{31CC9EBC-F910-4C20-8AC2-1851A7C81238}" type="presParOf" srcId="{59E6176D-A2F1-45D4-A790-2A9C57E110E9}" destId="{47CE394F-B1AB-4A59-BC63-5BB603E54DA5}" srcOrd="4" destOrd="0" presId="urn:microsoft.com/office/officeart/2009/3/layout/StepUpProcess"/>
    <dgm:cxn modelId="{56A4EE28-EB51-4E0F-9C39-56F7A2146A7C}" type="presParOf" srcId="{47CE394F-B1AB-4A59-BC63-5BB603E54DA5}" destId="{FCEC2791-FE35-4FC7-8A1F-D2E37EC5EF35}" srcOrd="0" destOrd="0" presId="urn:microsoft.com/office/officeart/2009/3/layout/StepUpProcess"/>
    <dgm:cxn modelId="{E5C47CD3-BC50-479F-80F0-1CA94339297E}" type="presParOf" srcId="{47CE394F-B1AB-4A59-BC63-5BB603E54DA5}" destId="{D85F1854-E5F6-41B9-9EFC-2FE85720D240}" srcOrd="1" destOrd="0" presId="urn:microsoft.com/office/officeart/2009/3/layout/StepUpProcess"/>
    <dgm:cxn modelId="{BA74CADF-576A-4498-A213-67A3988178AE}" type="presParOf" srcId="{47CE394F-B1AB-4A59-BC63-5BB603E54DA5}" destId="{CFD3CF80-B4CD-40C7-9A31-0B7539CC2751}" srcOrd="2" destOrd="0" presId="urn:microsoft.com/office/officeart/2009/3/layout/StepUpProcess"/>
    <dgm:cxn modelId="{D06062B0-3E17-4126-B033-8BEFDD397969}" type="presParOf" srcId="{59E6176D-A2F1-45D4-A790-2A9C57E110E9}" destId="{34A38246-BECB-4200-B1D8-2BBD9FFC0E31}" srcOrd="5" destOrd="0" presId="urn:microsoft.com/office/officeart/2009/3/layout/StepUpProcess"/>
    <dgm:cxn modelId="{1866904B-ECDD-4055-B7A5-1073C1E5186A}" type="presParOf" srcId="{34A38246-BECB-4200-B1D8-2BBD9FFC0E31}" destId="{00863FDF-6092-4FB3-B4A3-016D61185CF2}" srcOrd="0" destOrd="0" presId="urn:microsoft.com/office/officeart/2009/3/layout/StepUpProcess"/>
    <dgm:cxn modelId="{062A9FF8-D440-4C88-AA57-C947A64117DC}" type="presParOf" srcId="{59E6176D-A2F1-45D4-A790-2A9C57E110E9}" destId="{B6275954-390C-4373-9A48-2CA3F28F5808}" srcOrd="6" destOrd="0" presId="urn:microsoft.com/office/officeart/2009/3/layout/StepUpProcess"/>
    <dgm:cxn modelId="{440A403D-49B1-49C5-86A4-2A5895276171}" type="presParOf" srcId="{B6275954-390C-4373-9A48-2CA3F28F5808}" destId="{58BF2D5C-5BA9-407A-8A9B-C40257F52DE5}" srcOrd="0" destOrd="0" presId="urn:microsoft.com/office/officeart/2009/3/layout/StepUpProcess"/>
    <dgm:cxn modelId="{96DE89E0-81B1-49C2-A175-AEDBFB82093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341C7A2-E2DB-440B-8F25-8C57FD48912E}" type="presOf" srcId="{78B007E3-3A39-4585-A51E-EF3B5C893869}" destId="{EF1764DB-FE8F-4E89-9B6E-91A2DC3A6EB5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47EC5977-F60F-4668-9B9C-3B77BE9B3E48}" type="presOf" srcId="{D9952A6E-51E9-46F5-AA97-003063CFD45C}" destId="{1EB1F125-C213-44F7-995F-770C58E2B83A}" srcOrd="0" destOrd="0" presId="urn:microsoft.com/office/officeart/2009/3/layout/StepUpProcess"/>
    <dgm:cxn modelId="{41B0E4D0-B8DC-49C0-A98C-A6B6E2AF8955}" type="presOf" srcId="{F16646FC-6848-418B-B1E3-96138E0FEEA5}" destId="{2AF64C49-9E45-4F3C-9BA6-D0A64ABAC6D7}" srcOrd="0" destOrd="0" presId="urn:microsoft.com/office/officeart/2009/3/layout/StepUpProcess"/>
    <dgm:cxn modelId="{3D5C2FF8-5EAF-4B22-A026-9C2AF2D6EDE9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2C5E48EF-E807-4D89-8BF9-53E9E231A73E}" type="presOf" srcId="{57528B99-E608-4D43-8BCB-8B2813661BEC}" destId="{D85F1854-E5F6-41B9-9EFC-2FE85720D240}" srcOrd="0" destOrd="0" presId="urn:microsoft.com/office/officeart/2009/3/layout/StepUpProcess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CD5F13CB-7037-4378-BC33-328711BDED10}" type="presParOf" srcId="{59E6176D-A2F1-45D4-A790-2A9C57E110E9}" destId="{71408DB2-FBD4-485C-BC8E-EB65B28797BE}" srcOrd="0" destOrd="0" presId="urn:microsoft.com/office/officeart/2009/3/layout/StepUpProcess"/>
    <dgm:cxn modelId="{9CF3750C-0F2C-43E7-B578-C9804FEA1A6E}" type="presParOf" srcId="{71408DB2-FBD4-485C-BC8E-EB65B28797BE}" destId="{71E6C355-13EB-4EBD-AC8F-05A4053FCF9E}" srcOrd="0" destOrd="0" presId="urn:microsoft.com/office/officeart/2009/3/layout/StepUpProcess"/>
    <dgm:cxn modelId="{8DE53883-B63C-4312-ABFA-1DAEF47E39B0}" type="presParOf" srcId="{71408DB2-FBD4-485C-BC8E-EB65B28797BE}" destId="{EF1764DB-FE8F-4E89-9B6E-91A2DC3A6EB5}" srcOrd="1" destOrd="0" presId="urn:microsoft.com/office/officeart/2009/3/layout/StepUpProcess"/>
    <dgm:cxn modelId="{16E2B989-9395-422A-A2FB-AF53781F1B5A}" type="presParOf" srcId="{71408DB2-FBD4-485C-BC8E-EB65B28797BE}" destId="{12B5FF4F-4946-49D1-9FAB-BEB33C3E8D94}" srcOrd="2" destOrd="0" presId="urn:microsoft.com/office/officeart/2009/3/layout/StepUpProcess"/>
    <dgm:cxn modelId="{25D93ACF-78E4-4B38-90E7-B353D419AAA6}" type="presParOf" srcId="{59E6176D-A2F1-45D4-A790-2A9C57E110E9}" destId="{E5A5AE98-0177-47ED-8AF6-C64D0ADAE841}" srcOrd="1" destOrd="0" presId="urn:microsoft.com/office/officeart/2009/3/layout/StepUpProcess"/>
    <dgm:cxn modelId="{DD4084CB-1BD9-40AF-97C0-D1A3132880F0}" type="presParOf" srcId="{E5A5AE98-0177-47ED-8AF6-C64D0ADAE841}" destId="{26A766B6-D3A0-44F0-92C1-F3B751BB4BAD}" srcOrd="0" destOrd="0" presId="urn:microsoft.com/office/officeart/2009/3/layout/StepUpProcess"/>
    <dgm:cxn modelId="{B7E372A3-B444-409C-A648-35274C87D5FD}" type="presParOf" srcId="{59E6176D-A2F1-45D4-A790-2A9C57E110E9}" destId="{56C143B6-1C15-4DE4-9866-D697EF85A06B}" srcOrd="2" destOrd="0" presId="urn:microsoft.com/office/officeart/2009/3/layout/StepUpProcess"/>
    <dgm:cxn modelId="{36A2BB58-E197-4ABC-8BCB-B0B991A44443}" type="presParOf" srcId="{56C143B6-1C15-4DE4-9866-D697EF85A06B}" destId="{39FB82EE-FE53-4555-9BD1-160163DEE653}" srcOrd="0" destOrd="0" presId="urn:microsoft.com/office/officeart/2009/3/layout/StepUpProcess"/>
    <dgm:cxn modelId="{CC9FCA90-848F-46C5-8D1B-9A4693B511F3}" type="presParOf" srcId="{56C143B6-1C15-4DE4-9866-D697EF85A06B}" destId="{2AF64C49-9E45-4F3C-9BA6-D0A64ABAC6D7}" srcOrd="1" destOrd="0" presId="urn:microsoft.com/office/officeart/2009/3/layout/StepUpProcess"/>
    <dgm:cxn modelId="{FBB09B7A-8B39-4BF3-A4E9-D218255111B8}" type="presParOf" srcId="{56C143B6-1C15-4DE4-9866-D697EF85A06B}" destId="{F3595227-F50B-4095-B7BC-B5F16E06E7FC}" srcOrd="2" destOrd="0" presId="urn:microsoft.com/office/officeart/2009/3/layout/StepUpProcess"/>
    <dgm:cxn modelId="{0EB9650E-27EC-49E9-9411-77F483E997F9}" type="presParOf" srcId="{59E6176D-A2F1-45D4-A790-2A9C57E110E9}" destId="{E4C63162-EC8F-4014-89C2-1C168EB4B320}" srcOrd="3" destOrd="0" presId="urn:microsoft.com/office/officeart/2009/3/layout/StepUpProcess"/>
    <dgm:cxn modelId="{08EABEA2-0BB5-48FD-8DE3-991F66B8C654}" type="presParOf" srcId="{E4C63162-EC8F-4014-89C2-1C168EB4B320}" destId="{A6B68433-B7F7-4B95-90BC-BDD2D3550D71}" srcOrd="0" destOrd="0" presId="urn:microsoft.com/office/officeart/2009/3/layout/StepUpProcess"/>
    <dgm:cxn modelId="{2F04365E-00DF-4D65-A344-FD3AF1136E38}" type="presParOf" srcId="{59E6176D-A2F1-45D4-A790-2A9C57E110E9}" destId="{47CE394F-B1AB-4A59-BC63-5BB603E54DA5}" srcOrd="4" destOrd="0" presId="urn:microsoft.com/office/officeart/2009/3/layout/StepUpProcess"/>
    <dgm:cxn modelId="{2DFD6395-D6BF-4415-869D-FA16A6647AA4}" type="presParOf" srcId="{47CE394F-B1AB-4A59-BC63-5BB603E54DA5}" destId="{FCEC2791-FE35-4FC7-8A1F-D2E37EC5EF35}" srcOrd="0" destOrd="0" presId="urn:microsoft.com/office/officeart/2009/3/layout/StepUpProcess"/>
    <dgm:cxn modelId="{C453DDD9-AA4E-4C8C-9CFF-8F2DE9F16AE0}" type="presParOf" srcId="{47CE394F-B1AB-4A59-BC63-5BB603E54DA5}" destId="{D85F1854-E5F6-41B9-9EFC-2FE85720D240}" srcOrd="1" destOrd="0" presId="urn:microsoft.com/office/officeart/2009/3/layout/StepUpProcess"/>
    <dgm:cxn modelId="{2F6C4E1B-4290-439B-887E-5AF4FBC19818}" type="presParOf" srcId="{47CE394F-B1AB-4A59-BC63-5BB603E54DA5}" destId="{CFD3CF80-B4CD-40C7-9A31-0B7539CC2751}" srcOrd="2" destOrd="0" presId="urn:microsoft.com/office/officeart/2009/3/layout/StepUpProcess"/>
    <dgm:cxn modelId="{DFF25A6D-464C-45AE-956D-BA52216C81EE}" type="presParOf" srcId="{59E6176D-A2F1-45D4-A790-2A9C57E110E9}" destId="{34A38246-BECB-4200-B1D8-2BBD9FFC0E31}" srcOrd="5" destOrd="0" presId="urn:microsoft.com/office/officeart/2009/3/layout/StepUpProcess"/>
    <dgm:cxn modelId="{77C090E0-570F-4FC1-A775-83CC5AEE5165}" type="presParOf" srcId="{34A38246-BECB-4200-B1D8-2BBD9FFC0E31}" destId="{00863FDF-6092-4FB3-B4A3-016D61185CF2}" srcOrd="0" destOrd="0" presId="urn:microsoft.com/office/officeart/2009/3/layout/StepUpProcess"/>
    <dgm:cxn modelId="{8C4B3DB4-43EF-4874-A8B9-884368965020}" type="presParOf" srcId="{59E6176D-A2F1-45D4-A790-2A9C57E110E9}" destId="{B6275954-390C-4373-9A48-2CA3F28F5808}" srcOrd="6" destOrd="0" presId="urn:microsoft.com/office/officeart/2009/3/layout/StepUpProcess"/>
    <dgm:cxn modelId="{C9F542B5-BA6A-406A-8FFD-ACF2DC3A57CE}" type="presParOf" srcId="{B6275954-390C-4373-9A48-2CA3F28F5808}" destId="{58BF2D5C-5BA9-407A-8A9B-C40257F52DE5}" srcOrd="0" destOrd="0" presId="urn:microsoft.com/office/officeart/2009/3/layout/StepUpProcess"/>
    <dgm:cxn modelId="{DFD404F7-19E5-4DA8-ABC0-CDBADB14B7E4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524A8958-3C10-4076-B3EE-C9D09193EBBD}" type="presOf" srcId="{4E7F4808-C894-40ED-B5BE-06D9FCD46DB9}" destId="{59E6176D-A2F1-45D4-A790-2A9C57E110E9}" srcOrd="0" destOrd="0" presId="urn:microsoft.com/office/officeart/2009/3/layout/StepUpProcess"/>
    <dgm:cxn modelId="{8A552F0B-968F-4740-AD2E-8E1AE3B1F3BE}" type="presOf" srcId="{78B007E3-3A39-4585-A51E-EF3B5C893869}" destId="{EF1764DB-FE8F-4E89-9B6E-91A2DC3A6EB5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40DD445B-1D64-42E9-A8DF-6939497F5A1A}" type="presOf" srcId="{F16646FC-6848-418B-B1E3-96138E0FEEA5}" destId="{2AF64C49-9E45-4F3C-9BA6-D0A64ABAC6D7}" srcOrd="0" destOrd="0" presId="urn:microsoft.com/office/officeart/2009/3/layout/StepUpProcess"/>
    <dgm:cxn modelId="{ECACC72E-ADB0-4841-A779-E6AC499FCD45}" type="presOf" srcId="{57528B99-E608-4D43-8BCB-8B2813661BEC}" destId="{D85F1854-E5F6-41B9-9EFC-2FE85720D240}" srcOrd="0" destOrd="0" presId="urn:microsoft.com/office/officeart/2009/3/layout/StepUpProcess"/>
    <dgm:cxn modelId="{FDDC2BEF-19D2-459B-BDEC-0374A776D73D}" type="presOf" srcId="{D9952A6E-51E9-46F5-AA97-003063CFD45C}" destId="{1EB1F125-C213-44F7-995F-770C58E2B83A}" srcOrd="0" destOrd="0" presId="urn:microsoft.com/office/officeart/2009/3/layout/StepUpProcess"/>
    <dgm:cxn modelId="{B607E67C-3D60-4164-B7A2-56EB9ADF9317}" type="presParOf" srcId="{59E6176D-A2F1-45D4-A790-2A9C57E110E9}" destId="{71408DB2-FBD4-485C-BC8E-EB65B28797BE}" srcOrd="0" destOrd="0" presId="urn:microsoft.com/office/officeart/2009/3/layout/StepUpProcess"/>
    <dgm:cxn modelId="{D68F78B5-7DB4-46D3-9732-2C6B23096B04}" type="presParOf" srcId="{71408DB2-FBD4-485C-BC8E-EB65B28797BE}" destId="{71E6C355-13EB-4EBD-AC8F-05A4053FCF9E}" srcOrd="0" destOrd="0" presId="urn:microsoft.com/office/officeart/2009/3/layout/StepUpProcess"/>
    <dgm:cxn modelId="{51BF6CCD-5A78-4BF1-9A2C-48061661DF4F}" type="presParOf" srcId="{71408DB2-FBD4-485C-BC8E-EB65B28797BE}" destId="{EF1764DB-FE8F-4E89-9B6E-91A2DC3A6EB5}" srcOrd="1" destOrd="0" presId="urn:microsoft.com/office/officeart/2009/3/layout/StepUpProcess"/>
    <dgm:cxn modelId="{F3FED601-3AC4-4C5D-9A53-22E2ECD88AF6}" type="presParOf" srcId="{71408DB2-FBD4-485C-BC8E-EB65B28797BE}" destId="{12B5FF4F-4946-49D1-9FAB-BEB33C3E8D94}" srcOrd="2" destOrd="0" presId="urn:microsoft.com/office/officeart/2009/3/layout/StepUpProcess"/>
    <dgm:cxn modelId="{2670E3FA-749D-41A9-9F87-926F4CC52FF2}" type="presParOf" srcId="{59E6176D-A2F1-45D4-A790-2A9C57E110E9}" destId="{E5A5AE98-0177-47ED-8AF6-C64D0ADAE841}" srcOrd="1" destOrd="0" presId="urn:microsoft.com/office/officeart/2009/3/layout/StepUpProcess"/>
    <dgm:cxn modelId="{0EA32068-6D24-49DF-8740-C30B70C7E880}" type="presParOf" srcId="{E5A5AE98-0177-47ED-8AF6-C64D0ADAE841}" destId="{26A766B6-D3A0-44F0-92C1-F3B751BB4BAD}" srcOrd="0" destOrd="0" presId="urn:microsoft.com/office/officeart/2009/3/layout/StepUpProcess"/>
    <dgm:cxn modelId="{A735FA3D-618F-432B-BD7A-9A1E3B5BCA69}" type="presParOf" srcId="{59E6176D-A2F1-45D4-A790-2A9C57E110E9}" destId="{56C143B6-1C15-4DE4-9866-D697EF85A06B}" srcOrd="2" destOrd="0" presId="urn:microsoft.com/office/officeart/2009/3/layout/StepUpProcess"/>
    <dgm:cxn modelId="{059F59B2-6BEE-4ABF-A2FF-E68ACBCCECF0}" type="presParOf" srcId="{56C143B6-1C15-4DE4-9866-D697EF85A06B}" destId="{39FB82EE-FE53-4555-9BD1-160163DEE653}" srcOrd="0" destOrd="0" presId="urn:microsoft.com/office/officeart/2009/3/layout/StepUpProcess"/>
    <dgm:cxn modelId="{510E7193-9EB7-4B9B-810E-25B656BA8213}" type="presParOf" srcId="{56C143B6-1C15-4DE4-9866-D697EF85A06B}" destId="{2AF64C49-9E45-4F3C-9BA6-D0A64ABAC6D7}" srcOrd="1" destOrd="0" presId="urn:microsoft.com/office/officeart/2009/3/layout/StepUpProcess"/>
    <dgm:cxn modelId="{13475923-BDEF-4774-B6DC-87E8FC7B40A6}" type="presParOf" srcId="{56C143B6-1C15-4DE4-9866-D697EF85A06B}" destId="{F3595227-F50B-4095-B7BC-B5F16E06E7FC}" srcOrd="2" destOrd="0" presId="urn:microsoft.com/office/officeart/2009/3/layout/StepUpProcess"/>
    <dgm:cxn modelId="{288E5DE7-A567-4E6B-B33D-FB9B0D535832}" type="presParOf" srcId="{59E6176D-A2F1-45D4-A790-2A9C57E110E9}" destId="{E4C63162-EC8F-4014-89C2-1C168EB4B320}" srcOrd="3" destOrd="0" presId="urn:microsoft.com/office/officeart/2009/3/layout/StepUpProcess"/>
    <dgm:cxn modelId="{E54C7B16-B982-4EFE-9CED-398D68E70494}" type="presParOf" srcId="{E4C63162-EC8F-4014-89C2-1C168EB4B320}" destId="{A6B68433-B7F7-4B95-90BC-BDD2D3550D71}" srcOrd="0" destOrd="0" presId="urn:microsoft.com/office/officeart/2009/3/layout/StepUpProcess"/>
    <dgm:cxn modelId="{E1381872-D1E8-41E1-9F94-EB0531AAE041}" type="presParOf" srcId="{59E6176D-A2F1-45D4-A790-2A9C57E110E9}" destId="{47CE394F-B1AB-4A59-BC63-5BB603E54DA5}" srcOrd="4" destOrd="0" presId="urn:microsoft.com/office/officeart/2009/3/layout/StepUpProcess"/>
    <dgm:cxn modelId="{4C3F1295-2194-44BA-850D-FAABEAC8F9D7}" type="presParOf" srcId="{47CE394F-B1AB-4A59-BC63-5BB603E54DA5}" destId="{FCEC2791-FE35-4FC7-8A1F-D2E37EC5EF35}" srcOrd="0" destOrd="0" presId="urn:microsoft.com/office/officeart/2009/3/layout/StepUpProcess"/>
    <dgm:cxn modelId="{321E3815-0D25-4894-95BA-357268DD0255}" type="presParOf" srcId="{47CE394F-B1AB-4A59-BC63-5BB603E54DA5}" destId="{D85F1854-E5F6-41B9-9EFC-2FE85720D240}" srcOrd="1" destOrd="0" presId="urn:microsoft.com/office/officeart/2009/3/layout/StepUpProcess"/>
    <dgm:cxn modelId="{10529FDF-B7A9-4A87-B5CB-F1A15A0DD1EF}" type="presParOf" srcId="{47CE394F-B1AB-4A59-BC63-5BB603E54DA5}" destId="{CFD3CF80-B4CD-40C7-9A31-0B7539CC2751}" srcOrd="2" destOrd="0" presId="urn:microsoft.com/office/officeart/2009/3/layout/StepUpProcess"/>
    <dgm:cxn modelId="{4D915E4D-69E4-451D-9E1D-F471FB2288F8}" type="presParOf" srcId="{59E6176D-A2F1-45D4-A790-2A9C57E110E9}" destId="{34A38246-BECB-4200-B1D8-2BBD9FFC0E31}" srcOrd="5" destOrd="0" presId="urn:microsoft.com/office/officeart/2009/3/layout/StepUpProcess"/>
    <dgm:cxn modelId="{DC6E30D3-5363-49A8-904D-F20A63C8CD59}" type="presParOf" srcId="{34A38246-BECB-4200-B1D8-2BBD9FFC0E31}" destId="{00863FDF-6092-4FB3-B4A3-016D61185CF2}" srcOrd="0" destOrd="0" presId="urn:microsoft.com/office/officeart/2009/3/layout/StepUpProcess"/>
    <dgm:cxn modelId="{F85BC654-852B-4F81-9C56-0F5ED0DD08CD}" type="presParOf" srcId="{59E6176D-A2F1-45D4-A790-2A9C57E110E9}" destId="{B6275954-390C-4373-9A48-2CA3F28F5808}" srcOrd="6" destOrd="0" presId="urn:microsoft.com/office/officeart/2009/3/layout/StepUpProcess"/>
    <dgm:cxn modelId="{99EB2713-EBE0-4FBC-8DA8-5ACE2DAE38D7}" type="presParOf" srcId="{B6275954-390C-4373-9A48-2CA3F28F5808}" destId="{58BF2D5C-5BA9-407A-8A9B-C40257F52DE5}" srcOrd="0" destOrd="0" presId="urn:microsoft.com/office/officeart/2009/3/layout/StepUpProcess"/>
    <dgm:cxn modelId="{5182FBCB-DF4A-4F5F-A8FF-7C1BE2225981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75 000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81 400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92 858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87 190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20096E1F-BAC2-4D1D-B350-264207009735}" type="presOf" srcId="{D9952A6E-51E9-46F5-AA97-003063CFD45C}" destId="{1EB1F125-C213-44F7-995F-770C58E2B83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95469C2C-61EC-4905-976E-3CB4F8A89667}" type="presOf" srcId="{57528B99-E608-4D43-8BCB-8B2813661BEC}" destId="{D85F1854-E5F6-41B9-9EFC-2FE85720D240}" srcOrd="0" destOrd="0" presId="urn:microsoft.com/office/officeart/2009/3/layout/StepUpProcess"/>
    <dgm:cxn modelId="{05EC693E-7F0F-4FAA-BC7B-81678AEB07AD}" type="presOf" srcId="{8E853283-DE9F-4575-91B5-50D13E09A129}" destId="{3E7CE4A3-BB67-4B35-8CCE-1A31A01EBFCA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4327A33C-A9AA-4491-9831-AB24345FF2A3}" type="presOf" srcId="{4E7F4808-C894-40ED-B5BE-06D9FCD46DB9}" destId="{59E6176D-A2F1-45D4-A790-2A9C57E110E9}" srcOrd="0" destOrd="0" presId="urn:microsoft.com/office/officeart/2009/3/layout/StepUpProcess"/>
    <dgm:cxn modelId="{9A0B14EE-9D11-4898-A481-18D824AA6523}" type="presOf" srcId="{F16646FC-6848-418B-B1E3-96138E0FEEA5}" destId="{2AF64C49-9E45-4F3C-9BA6-D0A64ABAC6D7}" srcOrd="0" destOrd="0" presId="urn:microsoft.com/office/officeart/2009/3/layout/StepUpProcess"/>
    <dgm:cxn modelId="{0CAE6B97-B35C-412C-BE7E-99093F65791C}" type="presParOf" srcId="{59E6176D-A2F1-45D4-A790-2A9C57E110E9}" destId="{F3801B51-3C8A-4144-9300-DD4FFF871AEC}" srcOrd="0" destOrd="0" presId="urn:microsoft.com/office/officeart/2009/3/layout/StepUpProcess"/>
    <dgm:cxn modelId="{3B0A48B8-4FC6-40DB-B2CC-6265D2AE2DF7}" type="presParOf" srcId="{F3801B51-3C8A-4144-9300-DD4FFF871AEC}" destId="{0F98B4A9-900D-4D3A-917D-1B448D3EABEF}" srcOrd="0" destOrd="0" presId="urn:microsoft.com/office/officeart/2009/3/layout/StepUpProcess"/>
    <dgm:cxn modelId="{4E4E58BA-02DA-42A7-AC22-C5AB59A3C818}" type="presParOf" srcId="{F3801B51-3C8A-4144-9300-DD4FFF871AEC}" destId="{3E7CE4A3-BB67-4B35-8CCE-1A31A01EBFCA}" srcOrd="1" destOrd="0" presId="urn:microsoft.com/office/officeart/2009/3/layout/StepUpProcess"/>
    <dgm:cxn modelId="{8F1D529B-7B03-4AD9-8194-8EBE02FA5680}" type="presParOf" srcId="{F3801B51-3C8A-4144-9300-DD4FFF871AEC}" destId="{EFED36D8-9297-439E-8833-47CB3FCF921F}" srcOrd="2" destOrd="0" presId="urn:microsoft.com/office/officeart/2009/3/layout/StepUpProcess"/>
    <dgm:cxn modelId="{E176D87A-ABE8-419B-BA7C-C7A2FA4C7681}" type="presParOf" srcId="{59E6176D-A2F1-45D4-A790-2A9C57E110E9}" destId="{FC89241E-0F22-4FEE-A867-166C8B8B31E1}" srcOrd="1" destOrd="0" presId="urn:microsoft.com/office/officeart/2009/3/layout/StepUpProcess"/>
    <dgm:cxn modelId="{E5531BB0-D50F-452C-AB91-89AF43B7F132}" type="presParOf" srcId="{FC89241E-0F22-4FEE-A867-166C8B8B31E1}" destId="{652BFF31-ADA5-4A5F-AC0B-C11DAA825A46}" srcOrd="0" destOrd="0" presId="urn:microsoft.com/office/officeart/2009/3/layout/StepUpProcess"/>
    <dgm:cxn modelId="{F8BC7700-7989-48EF-A8AC-669CE72BEED5}" type="presParOf" srcId="{59E6176D-A2F1-45D4-A790-2A9C57E110E9}" destId="{56C143B6-1C15-4DE4-9866-D697EF85A06B}" srcOrd="2" destOrd="0" presId="urn:microsoft.com/office/officeart/2009/3/layout/StepUpProcess"/>
    <dgm:cxn modelId="{AD20B994-AE6F-4D50-937D-195E69730010}" type="presParOf" srcId="{56C143B6-1C15-4DE4-9866-D697EF85A06B}" destId="{39FB82EE-FE53-4555-9BD1-160163DEE653}" srcOrd="0" destOrd="0" presId="urn:microsoft.com/office/officeart/2009/3/layout/StepUpProcess"/>
    <dgm:cxn modelId="{9F2F7FD9-48A0-40E3-B4CD-CC1EC5E27739}" type="presParOf" srcId="{56C143B6-1C15-4DE4-9866-D697EF85A06B}" destId="{2AF64C49-9E45-4F3C-9BA6-D0A64ABAC6D7}" srcOrd="1" destOrd="0" presId="urn:microsoft.com/office/officeart/2009/3/layout/StepUpProcess"/>
    <dgm:cxn modelId="{912A10EE-2044-4B25-B5F0-7FCEA153FF7C}" type="presParOf" srcId="{56C143B6-1C15-4DE4-9866-D697EF85A06B}" destId="{F3595227-F50B-4095-B7BC-B5F16E06E7FC}" srcOrd="2" destOrd="0" presId="urn:microsoft.com/office/officeart/2009/3/layout/StepUpProcess"/>
    <dgm:cxn modelId="{CF05C3A4-CC02-432C-9A75-91AE64340C5C}" type="presParOf" srcId="{59E6176D-A2F1-45D4-A790-2A9C57E110E9}" destId="{E4C63162-EC8F-4014-89C2-1C168EB4B320}" srcOrd="3" destOrd="0" presId="urn:microsoft.com/office/officeart/2009/3/layout/StepUpProcess"/>
    <dgm:cxn modelId="{113994CD-ABD0-459A-AC5F-17033DAF03EA}" type="presParOf" srcId="{E4C63162-EC8F-4014-89C2-1C168EB4B320}" destId="{A6B68433-B7F7-4B95-90BC-BDD2D3550D71}" srcOrd="0" destOrd="0" presId="urn:microsoft.com/office/officeart/2009/3/layout/StepUpProcess"/>
    <dgm:cxn modelId="{2CD16BCD-766B-4064-BCD7-8A03744877ED}" type="presParOf" srcId="{59E6176D-A2F1-45D4-A790-2A9C57E110E9}" destId="{47CE394F-B1AB-4A59-BC63-5BB603E54DA5}" srcOrd="4" destOrd="0" presId="urn:microsoft.com/office/officeart/2009/3/layout/StepUpProcess"/>
    <dgm:cxn modelId="{0D8AB53F-E923-48A9-B318-2027CB01D463}" type="presParOf" srcId="{47CE394F-B1AB-4A59-BC63-5BB603E54DA5}" destId="{FCEC2791-FE35-4FC7-8A1F-D2E37EC5EF35}" srcOrd="0" destOrd="0" presId="urn:microsoft.com/office/officeart/2009/3/layout/StepUpProcess"/>
    <dgm:cxn modelId="{83BC26D8-E915-4C92-B3A5-99002674A0BA}" type="presParOf" srcId="{47CE394F-B1AB-4A59-BC63-5BB603E54DA5}" destId="{D85F1854-E5F6-41B9-9EFC-2FE85720D240}" srcOrd="1" destOrd="0" presId="urn:microsoft.com/office/officeart/2009/3/layout/StepUpProcess"/>
    <dgm:cxn modelId="{A639811F-7D46-4194-8FE2-B8A41F4423CC}" type="presParOf" srcId="{47CE394F-B1AB-4A59-BC63-5BB603E54DA5}" destId="{CFD3CF80-B4CD-40C7-9A31-0B7539CC2751}" srcOrd="2" destOrd="0" presId="urn:microsoft.com/office/officeart/2009/3/layout/StepUpProcess"/>
    <dgm:cxn modelId="{A970E41D-7EEE-49DA-A16F-29F2881BA450}" type="presParOf" srcId="{59E6176D-A2F1-45D4-A790-2A9C57E110E9}" destId="{34A38246-BECB-4200-B1D8-2BBD9FFC0E31}" srcOrd="5" destOrd="0" presId="urn:microsoft.com/office/officeart/2009/3/layout/StepUpProcess"/>
    <dgm:cxn modelId="{8561EA3F-C21E-485B-A99B-CF97F540C944}" type="presParOf" srcId="{34A38246-BECB-4200-B1D8-2BBD9FFC0E31}" destId="{00863FDF-6092-4FB3-B4A3-016D61185CF2}" srcOrd="0" destOrd="0" presId="urn:microsoft.com/office/officeart/2009/3/layout/StepUpProcess"/>
    <dgm:cxn modelId="{C189E2FC-DDA3-4A0A-A3C9-24B210A4F9B7}" type="presParOf" srcId="{59E6176D-A2F1-45D4-A790-2A9C57E110E9}" destId="{B6275954-390C-4373-9A48-2CA3F28F5808}" srcOrd="6" destOrd="0" presId="urn:microsoft.com/office/officeart/2009/3/layout/StepUpProcess"/>
    <dgm:cxn modelId="{BAA5D772-4B8A-4098-8D53-7C8C10DF0D36}" type="presParOf" srcId="{B6275954-390C-4373-9A48-2CA3F28F5808}" destId="{58BF2D5C-5BA9-407A-8A9B-C40257F52DE5}" srcOrd="0" destOrd="0" presId="urn:microsoft.com/office/officeart/2009/3/layout/StepUpProcess"/>
    <dgm:cxn modelId="{06F2D360-9203-4DB3-BA5C-0B2173C3F9B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C5425B-2AE7-4165-ADF6-B2752A1021E2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AC4D336F-FC54-48C9-9571-748A64C7616F}" type="presOf" srcId="{8E853283-DE9F-4575-91B5-50D13E09A129}" destId="{3E7CE4A3-BB67-4B35-8CCE-1A31A01EBFCA}" srcOrd="0" destOrd="0" presId="urn:microsoft.com/office/officeart/2009/3/layout/StepUpProcess"/>
    <dgm:cxn modelId="{2A96A7AE-E641-4306-BEBC-13AA6E06BD76}" type="presOf" srcId="{4E7F4808-C894-40ED-B5BE-06D9FCD46DB9}" destId="{59E6176D-A2F1-45D4-A790-2A9C57E110E9}" srcOrd="0" destOrd="0" presId="urn:microsoft.com/office/officeart/2009/3/layout/StepUpProcess"/>
    <dgm:cxn modelId="{0157E912-741A-46E3-828A-F55FB611C596}" type="presOf" srcId="{57528B99-E608-4D43-8BCB-8B2813661BEC}" destId="{D85F1854-E5F6-41B9-9EFC-2FE85720D240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A2DBE4BA-7FCD-47B7-BD2E-D9E1C98AE49D}" type="presOf" srcId="{F16646FC-6848-418B-B1E3-96138E0FEEA5}" destId="{2AF64C49-9E45-4F3C-9BA6-D0A64ABAC6D7}" srcOrd="0" destOrd="0" presId="urn:microsoft.com/office/officeart/2009/3/layout/StepUpProcess"/>
    <dgm:cxn modelId="{330AFF55-48CA-4984-9CED-1DD098423EE4}" type="presParOf" srcId="{59E6176D-A2F1-45D4-A790-2A9C57E110E9}" destId="{F3801B51-3C8A-4144-9300-DD4FFF871AEC}" srcOrd="0" destOrd="0" presId="urn:microsoft.com/office/officeart/2009/3/layout/StepUpProcess"/>
    <dgm:cxn modelId="{91EF097F-CFB6-4354-BC11-78DF4EAE3859}" type="presParOf" srcId="{F3801B51-3C8A-4144-9300-DD4FFF871AEC}" destId="{0F98B4A9-900D-4D3A-917D-1B448D3EABEF}" srcOrd="0" destOrd="0" presId="urn:microsoft.com/office/officeart/2009/3/layout/StepUpProcess"/>
    <dgm:cxn modelId="{A1DCE285-795C-46E3-B294-3BDCC5A01C2C}" type="presParOf" srcId="{F3801B51-3C8A-4144-9300-DD4FFF871AEC}" destId="{3E7CE4A3-BB67-4B35-8CCE-1A31A01EBFCA}" srcOrd="1" destOrd="0" presId="urn:microsoft.com/office/officeart/2009/3/layout/StepUpProcess"/>
    <dgm:cxn modelId="{146C8A89-9307-4E81-BB82-CCE88BE0BC21}" type="presParOf" srcId="{F3801B51-3C8A-4144-9300-DD4FFF871AEC}" destId="{EFED36D8-9297-439E-8833-47CB3FCF921F}" srcOrd="2" destOrd="0" presId="urn:microsoft.com/office/officeart/2009/3/layout/StepUpProcess"/>
    <dgm:cxn modelId="{63096225-6F00-41F5-A436-FB9D162CD5EC}" type="presParOf" srcId="{59E6176D-A2F1-45D4-A790-2A9C57E110E9}" destId="{FC89241E-0F22-4FEE-A867-166C8B8B31E1}" srcOrd="1" destOrd="0" presId="urn:microsoft.com/office/officeart/2009/3/layout/StepUpProcess"/>
    <dgm:cxn modelId="{86C58F88-69E8-4B70-8374-53417F1C397A}" type="presParOf" srcId="{FC89241E-0F22-4FEE-A867-166C8B8B31E1}" destId="{652BFF31-ADA5-4A5F-AC0B-C11DAA825A46}" srcOrd="0" destOrd="0" presId="urn:microsoft.com/office/officeart/2009/3/layout/StepUpProcess"/>
    <dgm:cxn modelId="{2C12CBE2-8E3C-4C5A-B60E-234E52E10C3B}" type="presParOf" srcId="{59E6176D-A2F1-45D4-A790-2A9C57E110E9}" destId="{56C143B6-1C15-4DE4-9866-D697EF85A06B}" srcOrd="2" destOrd="0" presId="urn:microsoft.com/office/officeart/2009/3/layout/StepUpProcess"/>
    <dgm:cxn modelId="{755A28D7-3840-4F74-BCD1-61E6CFAC63C7}" type="presParOf" srcId="{56C143B6-1C15-4DE4-9866-D697EF85A06B}" destId="{39FB82EE-FE53-4555-9BD1-160163DEE653}" srcOrd="0" destOrd="0" presId="urn:microsoft.com/office/officeart/2009/3/layout/StepUpProcess"/>
    <dgm:cxn modelId="{540FA076-AC52-43DA-A88B-90F480E77766}" type="presParOf" srcId="{56C143B6-1C15-4DE4-9866-D697EF85A06B}" destId="{2AF64C49-9E45-4F3C-9BA6-D0A64ABAC6D7}" srcOrd="1" destOrd="0" presId="urn:microsoft.com/office/officeart/2009/3/layout/StepUpProcess"/>
    <dgm:cxn modelId="{880A4F4A-E371-4E74-BA0C-D37E9B929F85}" type="presParOf" srcId="{56C143B6-1C15-4DE4-9866-D697EF85A06B}" destId="{F3595227-F50B-4095-B7BC-B5F16E06E7FC}" srcOrd="2" destOrd="0" presId="urn:microsoft.com/office/officeart/2009/3/layout/StepUpProcess"/>
    <dgm:cxn modelId="{EB93F81F-0D65-45AD-96AE-686289F9D2E3}" type="presParOf" srcId="{59E6176D-A2F1-45D4-A790-2A9C57E110E9}" destId="{E4C63162-EC8F-4014-89C2-1C168EB4B320}" srcOrd="3" destOrd="0" presId="urn:microsoft.com/office/officeart/2009/3/layout/StepUpProcess"/>
    <dgm:cxn modelId="{6E67A38F-2C31-43BC-B745-E2144AD1E9CA}" type="presParOf" srcId="{E4C63162-EC8F-4014-89C2-1C168EB4B320}" destId="{A6B68433-B7F7-4B95-90BC-BDD2D3550D71}" srcOrd="0" destOrd="0" presId="urn:microsoft.com/office/officeart/2009/3/layout/StepUpProcess"/>
    <dgm:cxn modelId="{9E27E35F-6ACE-4926-A39A-413930E7C659}" type="presParOf" srcId="{59E6176D-A2F1-45D4-A790-2A9C57E110E9}" destId="{47CE394F-B1AB-4A59-BC63-5BB603E54DA5}" srcOrd="4" destOrd="0" presId="urn:microsoft.com/office/officeart/2009/3/layout/StepUpProcess"/>
    <dgm:cxn modelId="{1B4F679F-B575-4D90-961B-1C7FBDE1C987}" type="presParOf" srcId="{47CE394F-B1AB-4A59-BC63-5BB603E54DA5}" destId="{FCEC2791-FE35-4FC7-8A1F-D2E37EC5EF35}" srcOrd="0" destOrd="0" presId="urn:microsoft.com/office/officeart/2009/3/layout/StepUpProcess"/>
    <dgm:cxn modelId="{276D2FD5-A537-4521-A955-DFC7F2137478}" type="presParOf" srcId="{47CE394F-B1AB-4A59-BC63-5BB603E54DA5}" destId="{D85F1854-E5F6-41B9-9EFC-2FE85720D240}" srcOrd="1" destOrd="0" presId="urn:microsoft.com/office/officeart/2009/3/layout/StepUpProcess"/>
    <dgm:cxn modelId="{6F041B8D-A7DC-4730-AC36-97F9287897F4}" type="presParOf" srcId="{47CE394F-B1AB-4A59-BC63-5BB603E54DA5}" destId="{CFD3CF80-B4CD-40C7-9A31-0B7539CC2751}" srcOrd="2" destOrd="0" presId="urn:microsoft.com/office/officeart/2009/3/layout/StepUpProcess"/>
    <dgm:cxn modelId="{42602574-969D-487C-A143-1197F3080DE1}" type="presParOf" srcId="{59E6176D-A2F1-45D4-A790-2A9C57E110E9}" destId="{34A38246-BECB-4200-B1D8-2BBD9FFC0E31}" srcOrd="5" destOrd="0" presId="urn:microsoft.com/office/officeart/2009/3/layout/StepUpProcess"/>
    <dgm:cxn modelId="{9D0D0CDA-22A1-4553-BECF-AF655CD8128C}" type="presParOf" srcId="{34A38246-BECB-4200-B1D8-2BBD9FFC0E31}" destId="{00863FDF-6092-4FB3-B4A3-016D61185CF2}" srcOrd="0" destOrd="0" presId="urn:microsoft.com/office/officeart/2009/3/layout/StepUpProcess"/>
    <dgm:cxn modelId="{B2FAF741-60C2-44CC-AD5B-D557E4CBCD3F}" type="presParOf" srcId="{59E6176D-A2F1-45D4-A790-2A9C57E110E9}" destId="{B6275954-390C-4373-9A48-2CA3F28F5808}" srcOrd="6" destOrd="0" presId="urn:microsoft.com/office/officeart/2009/3/layout/StepUpProcess"/>
    <dgm:cxn modelId="{690FD4C2-630B-45B2-9981-04883F493C50}" type="presParOf" srcId="{B6275954-390C-4373-9A48-2CA3F28F5808}" destId="{58BF2D5C-5BA9-407A-8A9B-C40257F52DE5}" srcOrd="0" destOrd="0" presId="urn:microsoft.com/office/officeart/2009/3/layout/StepUpProcess"/>
    <dgm:cxn modelId="{2A52F28F-DD99-422C-80BE-A1546EB06AA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5D9A2DC-C956-4EE7-8F56-5B0F13F4761F}" type="presOf" srcId="{F16646FC-6848-418B-B1E3-96138E0FEEA5}" destId="{2AF64C49-9E45-4F3C-9BA6-D0A64ABAC6D7}" srcOrd="0" destOrd="0" presId="urn:microsoft.com/office/officeart/2009/3/layout/StepUpProcess"/>
    <dgm:cxn modelId="{6B573598-65EA-4AC2-B560-9234BA0A0622}" type="presOf" srcId="{57528B99-E608-4D43-8BCB-8B2813661BEC}" destId="{D85F1854-E5F6-41B9-9EFC-2FE85720D240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FC5A2646-65F6-4F53-BAE3-FA7D0EEB2F35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6EFC85FB-3D1B-4FEE-8B04-7E0D5342B492}" type="presOf" srcId="{4E7F4808-C894-40ED-B5BE-06D9FCD46DB9}" destId="{59E6176D-A2F1-45D4-A790-2A9C57E110E9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D6784040-402E-4701-97B3-65408603B47D}" type="presOf" srcId="{D9952A6E-51E9-46F5-AA97-003063CFD45C}" destId="{1EB1F125-C213-44F7-995F-770C58E2B83A}" srcOrd="0" destOrd="0" presId="urn:microsoft.com/office/officeart/2009/3/layout/StepUpProcess"/>
    <dgm:cxn modelId="{54189CD2-882B-49E5-897D-DA4B06E53047}" type="presParOf" srcId="{59E6176D-A2F1-45D4-A790-2A9C57E110E9}" destId="{F3801B51-3C8A-4144-9300-DD4FFF871AEC}" srcOrd="0" destOrd="0" presId="urn:microsoft.com/office/officeart/2009/3/layout/StepUpProcess"/>
    <dgm:cxn modelId="{8473BC49-95C9-48AF-9443-A979A9F3AD47}" type="presParOf" srcId="{F3801B51-3C8A-4144-9300-DD4FFF871AEC}" destId="{0F98B4A9-900D-4D3A-917D-1B448D3EABEF}" srcOrd="0" destOrd="0" presId="urn:microsoft.com/office/officeart/2009/3/layout/StepUpProcess"/>
    <dgm:cxn modelId="{D4D31DD3-DB3D-4FD1-88DB-C07E96DBF46A}" type="presParOf" srcId="{F3801B51-3C8A-4144-9300-DD4FFF871AEC}" destId="{3E7CE4A3-BB67-4B35-8CCE-1A31A01EBFCA}" srcOrd="1" destOrd="0" presId="urn:microsoft.com/office/officeart/2009/3/layout/StepUpProcess"/>
    <dgm:cxn modelId="{86799BBE-52D2-4E38-8DB2-9D6688171C47}" type="presParOf" srcId="{F3801B51-3C8A-4144-9300-DD4FFF871AEC}" destId="{EFED36D8-9297-439E-8833-47CB3FCF921F}" srcOrd="2" destOrd="0" presId="urn:microsoft.com/office/officeart/2009/3/layout/StepUpProcess"/>
    <dgm:cxn modelId="{06715A67-9290-4C5E-9515-287FE21C526B}" type="presParOf" srcId="{59E6176D-A2F1-45D4-A790-2A9C57E110E9}" destId="{FC89241E-0F22-4FEE-A867-166C8B8B31E1}" srcOrd="1" destOrd="0" presId="urn:microsoft.com/office/officeart/2009/3/layout/StepUpProcess"/>
    <dgm:cxn modelId="{717CFF84-D103-4AFA-9AD1-0FFF076D1F96}" type="presParOf" srcId="{FC89241E-0F22-4FEE-A867-166C8B8B31E1}" destId="{652BFF31-ADA5-4A5F-AC0B-C11DAA825A46}" srcOrd="0" destOrd="0" presId="urn:microsoft.com/office/officeart/2009/3/layout/StepUpProcess"/>
    <dgm:cxn modelId="{B24FED9F-0326-4C21-89AC-61D8BE46D525}" type="presParOf" srcId="{59E6176D-A2F1-45D4-A790-2A9C57E110E9}" destId="{56C143B6-1C15-4DE4-9866-D697EF85A06B}" srcOrd="2" destOrd="0" presId="urn:microsoft.com/office/officeart/2009/3/layout/StepUpProcess"/>
    <dgm:cxn modelId="{9345C676-974E-4BDA-8AB1-3AEA030028DD}" type="presParOf" srcId="{56C143B6-1C15-4DE4-9866-D697EF85A06B}" destId="{39FB82EE-FE53-4555-9BD1-160163DEE653}" srcOrd="0" destOrd="0" presId="urn:microsoft.com/office/officeart/2009/3/layout/StepUpProcess"/>
    <dgm:cxn modelId="{2726DCE9-D92D-498F-AA79-B732E07E206A}" type="presParOf" srcId="{56C143B6-1C15-4DE4-9866-D697EF85A06B}" destId="{2AF64C49-9E45-4F3C-9BA6-D0A64ABAC6D7}" srcOrd="1" destOrd="0" presId="urn:microsoft.com/office/officeart/2009/3/layout/StepUpProcess"/>
    <dgm:cxn modelId="{B8B5AE11-9939-48E9-A9AE-C408E11776B9}" type="presParOf" srcId="{56C143B6-1C15-4DE4-9866-D697EF85A06B}" destId="{F3595227-F50B-4095-B7BC-B5F16E06E7FC}" srcOrd="2" destOrd="0" presId="urn:microsoft.com/office/officeart/2009/3/layout/StepUpProcess"/>
    <dgm:cxn modelId="{D97F4A0A-164C-497A-A1BB-C9BF60015D34}" type="presParOf" srcId="{59E6176D-A2F1-45D4-A790-2A9C57E110E9}" destId="{E4C63162-EC8F-4014-89C2-1C168EB4B320}" srcOrd="3" destOrd="0" presId="urn:microsoft.com/office/officeart/2009/3/layout/StepUpProcess"/>
    <dgm:cxn modelId="{1B0A018D-2FFB-417A-B807-86BEE2ED1AF4}" type="presParOf" srcId="{E4C63162-EC8F-4014-89C2-1C168EB4B320}" destId="{A6B68433-B7F7-4B95-90BC-BDD2D3550D71}" srcOrd="0" destOrd="0" presId="urn:microsoft.com/office/officeart/2009/3/layout/StepUpProcess"/>
    <dgm:cxn modelId="{D381F70D-A280-46B4-84CE-B6FAAFF0309A}" type="presParOf" srcId="{59E6176D-A2F1-45D4-A790-2A9C57E110E9}" destId="{47CE394F-B1AB-4A59-BC63-5BB603E54DA5}" srcOrd="4" destOrd="0" presId="urn:microsoft.com/office/officeart/2009/3/layout/StepUpProcess"/>
    <dgm:cxn modelId="{82019816-F9A9-44A0-961D-089946ABCD14}" type="presParOf" srcId="{47CE394F-B1AB-4A59-BC63-5BB603E54DA5}" destId="{FCEC2791-FE35-4FC7-8A1F-D2E37EC5EF35}" srcOrd="0" destOrd="0" presId="urn:microsoft.com/office/officeart/2009/3/layout/StepUpProcess"/>
    <dgm:cxn modelId="{D281440E-C044-4D67-BACA-D0CEBE2C1708}" type="presParOf" srcId="{47CE394F-B1AB-4A59-BC63-5BB603E54DA5}" destId="{D85F1854-E5F6-41B9-9EFC-2FE85720D240}" srcOrd="1" destOrd="0" presId="urn:microsoft.com/office/officeart/2009/3/layout/StepUpProcess"/>
    <dgm:cxn modelId="{464AF284-E101-424E-BB0B-EDF39F9581E8}" type="presParOf" srcId="{47CE394F-B1AB-4A59-BC63-5BB603E54DA5}" destId="{CFD3CF80-B4CD-40C7-9A31-0B7539CC2751}" srcOrd="2" destOrd="0" presId="urn:microsoft.com/office/officeart/2009/3/layout/StepUpProcess"/>
    <dgm:cxn modelId="{4AFE2165-1396-42FC-80DE-693FF473D7C8}" type="presParOf" srcId="{59E6176D-A2F1-45D4-A790-2A9C57E110E9}" destId="{34A38246-BECB-4200-B1D8-2BBD9FFC0E31}" srcOrd="5" destOrd="0" presId="urn:microsoft.com/office/officeart/2009/3/layout/StepUpProcess"/>
    <dgm:cxn modelId="{AF2D6FA1-7E86-4401-A58F-AE0187454CA3}" type="presParOf" srcId="{34A38246-BECB-4200-B1D8-2BBD9FFC0E31}" destId="{00863FDF-6092-4FB3-B4A3-016D61185CF2}" srcOrd="0" destOrd="0" presId="urn:microsoft.com/office/officeart/2009/3/layout/StepUpProcess"/>
    <dgm:cxn modelId="{3862391C-EE60-448C-AA17-C752200816BB}" type="presParOf" srcId="{59E6176D-A2F1-45D4-A790-2A9C57E110E9}" destId="{B6275954-390C-4373-9A48-2CA3F28F5808}" srcOrd="6" destOrd="0" presId="urn:microsoft.com/office/officeart/2009/3/layout/StepUpProcess"/>
    <dgm:cxn modelId="{F1DECBB2-63DA-4310-9A2B-5911E5327992}" type="presParOf" srcId="{B6275954-390C-4373-9A48-2CA3F28F5808}" destId="{58BF2D5C-5BA9-407A-8A9B-C40257F52DE5}" srcOrd="0" destOrd="0" presId="urn:microsoft.com/office/officeart/2009/3/layout/StepUpProcess"/>
    <dgm:cxn modelId="{66A85C89-9792-4A4C-9753-197E841248FC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37 500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40 700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46 429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43 595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2B4B780-72B8-4EB1-976E-BDC1660D69F1}" type="presOf" srcId="{D9952A6E-51E9-46F5-AA97-003063CFD45C}" destId="{1EB1F125-C213-44F7-995F-770C58E2B83A}" srcOrd="0" destOrd="0" presId="urn:microsoft.com/office/officeart/2009/3/layout/StepUpProcess"/>
    <dgm:cxn modelId="{BD5FED3C-F68B-4F78-8F6F-72AD9E2E643B}" type="presOf" srcId="{8E853283-DE9F-4575-91B5-50D13E09A129}" destId="{3E7CE4A3-BB67-4B35-8CCE-1A31A01EBFCA}" srcOrd="0" destOrd="0" presId="urn:microsoft.com/office/officeart/2009/3/layout/StepUpProcess"/>
    <dgm:cxn modelId="{37C089A5-D558-4DFE-A27E-DEAAD3B4E35E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D98A33C-1305-48AF-89BB-3DF366348992}" type="presOf" srcId="{4E7F4808-C894-40ED-B5BE-06D9FCD46DB9}" destId="{59E6176D-A2F1-45D4-A790-2A9C57E110E9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F5AC6D9B-5CC7-40FB-9E7E-2F048D537D71}" type="presOf" srcId="{57528B99-E608-4D43-8BCB-8B2813661BEC}" destId="{D85F1854-E5F6-41B9-9EFC-2FE85720D240}" srcOrd="0" destOrd="0" presId="urn:microsoft.com/office/officeart/2009/3/layout/StepUpProcess"/>
    <dgm:cxn modelId="{CB132991-BF84-4C76-8347-1F3CB48F8192}" type="presParOf" srcId="{59E6176D-A2F1-45D4-A790-2A9C57E110E9}" destId="{F3801B51-3C8A-4144-9300-DD4FFF871AEC}" srcOrd="0" destOrd="0" presId="urn:microsoft.com/office/officeart/2009/3/layout/StepUpProcess"/>
    <dgm:cxn modelId="{B3C8E493-343F-4712-84B7-09ECB0A0D99D}" type="presParOf" srcId="{F3801B51-3C8A-4144-9300-DD4FFF871AEC}" destId="{0F98B4A9-900D-4D3A-917D-1B448D3EABEF}" srcOrd="0" destOrd="0" presId="urn:microsoft.com/office/officeart/2009/3/layout/StepUpProcess"/>
    <dgm:cxn modelId="{136BE9D4-5472-4C9F-8E71-DB8C8B9D321F}" type="presParOf" srcId="{F3801B51-3C8A-4144-9300-DD4FFF871AEC}" destId="{3E7CE4A3-BB67-4B35-8CCE-1A31A01EBFCA}" srcOrd="1" destOrd="0" presId="urn:microsoft.com/office/officeart/2009/3/layout/StepUpProcess"/>
    <dgm:cxn modelId="{27EC9601-3E10-4641-A41C-D9A987EDD1BF}" type="presParOf" srcId="{F3801B51-3C8A-4144-9300-DD4FFF871AEC}" destId="{EFED36D8-9297-439E-8833-47CB3FCF921F}" srcOrd="2" destOrd="0" presId="urn:microsoft.com/office/officeart/2009/3/layout/StepUpProcess"/>
    <dgm:cxn modelId="{40A7336D-1D3C-4F34-8A8B-EC33A2A907F7}" type="presParOf" srcId="{59E6176D-A2F1-45D4-A790-2A9C57E110E9}" destId="{FC89241E-0F22-4FEE-A867-166C8B8B31E1}" srcOrd="1" destOrd="0" presId="urn:microsoft.com/office/officeart/2009/3/layout/StepUpProcess"/>
    <dgm:cxn modelId="{3CCA1128-2BC2-4D78-9745-4ABA85D7B98A}" type="presParOf" srcId="{FC89241E-0F22-4FEE-A867-166C8B8B31E1}" destId="{652BFF31-ADA5-4A5F-AC0B-C11DAA825A46}" srcOrd="0" destOrd="0" presId="urn:microsoft.com/office/officeart/2009/3/layout/StepUpProcess"/>
    <dgm:cxn modelId="{433BF8FD-2F2B-40FD-ABC1-E61727F2CAFA}" type="presParOf" srcId="{59E6176D-A2F1-45D4-A790-2A9C57E110E9}" destId="{56C143B6-1C15-4DE4-9866-D697EF85A06B}" srcOrd="2" destOrd="0" presId="urn:microsoft.com/office/officeart/2009/3/layout/StepUpProcess"/>
    <dgm:cxn modelId="{65381BF3-CB14-4FA5-B9DE-FFFDE0F5C984}" type="presParOf" srcId="{56C143B6-1C15-4DE4-9866-D697EF85A06B}" destId="{39FB82EE-FE53-4555-9BD1-160163DEE653}" srcOrd="0" destOrd="0" presId="urn:microsoft.com/office/officeart/2009/3/layout/StepUpProcess"/>
    <dgm:cxn modelId="{73523BD0-A5FA-4F68-9ABB-F7E55D2C0F90}" type="presParOf" srcId="{56C143B6-1C15-4DE4-9866-D697EF85A06B}" destId="{2AF64C49-9E45-4F3C-9BA6-D0A64ABAC6D7}" srcOrd="1" destOrd="0" presId="urn:microsoft.com/office/officeart/2009/3/layout/StepUpProcess"/>
    <dgm:cxn modelId="{09140D86-FDA4-4AF2-8996-59F58C2795EC}" type="presParOf" srcId="{56C143B6-1C15-4DE4-9866-D697EF85A06B}" destId="{F3595227-F50B-4095-B7BC-B5F16E06E7FC}" srcOrd="2" destOrd="0" presId="urn:microsoft.com/office/officeart/2009/3/layout/StepUpProcess"/>
    <dgm:cxn modelId="{48974605-5A0A-4D08-ADAB-451F0BBD4B7E}" type="presParOf" srcId="{59E6176D-A2F1-45D4-A790-2A9C57E110E9}" destId="{E4C63162-EC8F-4014-89C2-1C168EB4B320}" srcOrd="3" destOrd="0" presId="urn:microsoft.com/office/officeart/2009/3/layout/StepUpProcess"/>
    <dgm:cxn modelId="{AE21B2E4-1D71-4E5A-802F-1C7505770BFA}" type="presParOf" srcId="{E4C63162-EC8F-4014-89C2-1C168EB4B320}" destId="{A6B68433-B7F7-4B95-90BC-BDD2D3550D71}" srcOrd="0" destOrd="0" presId="urn:microsoft.com/office/officeart/2009/3/layout/StepUpProcess"/>
    <dgm:cxn modelId="{0EBA5BEB-0639-4E3A-ABE3-6D054AE417D1}" type="presParOf" srcId="{59E6176D-A2F1-45D4-A790-2A9C57E110E9}" destId="{47CE394F-B1AB-4A59-BC63-5BB603E54DA5}" srcOrd="4" destOrd="0" presId="urn:microsoft.com/office/officeart/2009/3/layout/StepUpProcess"/>
    <dgm:cxn modelId="{F297944B-29EA-4BE2-84D8-97ED04BAFFE7}" type="presParOf" srcId="{47CE394F-B1AB-4A59-BC63-5BB603E54DA5}" destId="{FCEC2791-FE35-4FC7-8A1F-D2E37EC5EF35}" srcOrd="0" destOrd="0" presId="urn:microsoft.com/office/officeart/2009/3/layout/StepUpProcess"/>
    <dgm:cxn modelId="{153AAAC6-25FF-4D99-B9EB-72F2FD7CD3DA}" type="presParOf" srcId="{47CE394F-B1AB-4A59-BC63-5BB603E54DA5}" destId="{D85F1854-E5F6-41B9-9EFC-2FE85720D240}" srcOrd="1" destOrd="0" presId="urn:microsoft.com/office/officeart/2009/3/layout/StepUpProcess"/>
    <dgm:cxn modelId="{A550B53C-5203-4D21-B56E-43E29923BE3F}" type="presParOf" srcId="{47CE394F-B1AB-4A59-BC63-5BB603E54DA5}" destId="{CFD3CF80-B4CD-40C7-9A31-0B7539CC2751}" srcOrd="2" destOrd="0" presId="urn:microsoft.com/office/officeart/2009/3/layout/StepUpProcess"/>
    <dgm:cxn modelId="{C9C699FC-5269-41A1-B46E-3F2096B6B059}" type="presParOf" srcId="{59E6176D-A2F1-45D4-A790-2A9C57E110E9}" destId="{34A38246-BECB-4200-B1D8-2BBD9FFC0E31}" srcOrd="5" destOrd="0" presId="urn:microsoft.com/office/officeart/2009/3/layout/StepUpProcess"/>
    <dgm:cxn modelId="{26A7234F-4356-402D-9FF4-A032386DA935}" type="presParOf" srcId="{34A38246-BECB-4200-B1D8-2BBD9FFC0E31}" destId="{00863FDF-6092-4FB3-B4A3-016D61185CF2}" srcOrd="0" destOrd="0" presId="urn:microsoft.com/office/officeart/2009/3/layout/StepUpProcess"/>
    <dgm:cxn modelId="{4C7FD03A-398E-48D2-B78B-C0ED44FE77E4}" type="presParOf" srcId="{59E6176D-A2F1-45D4-A790-2A9C57E110E9}" destId="{B6275954-390C-4373-9A48-2CA3F28F5808}" srcOrd="6" destOrd="0" presId="urn:microsoft.com/office/officeart/2009/3/layout/StepUpProcess"/>
    <dgm:cxn modelId="{6A24141F-5E17-4541-BB0E-0FB4B9A3C58E}" type="presParOf" srcId="{B6275954-390C-4373-9A48-2CA3F28F5808}" destId="{58BF2D5C-5BA9-407A-8A9B-C40257F52DE5}" srcOrd="0" destOrd="0" presId="urn:microsoft.com/office/officeart/2009/3/layout/StepUpProcess"/>
    <dgm:cxn modelId="{8918863A-963B-44D8-AE08-37199F7A1BA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631767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1008349" y="102155"/>
          <a:ext cx="7134079" cy="1376064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</dsp:txBody>
      <dsp:txXfrm>
        <a:off x="1008349" y="102155"/>
        <a:ext cx="7134079" cy="1376064"/>
      </dsp:txXfrm>
    </dsp:sp>
    <dsp:sp modelId="{4E53794A-6DAD-4E6F-AA51-FC167C715F2E}">
      <dsp:nvSpPr>
        <dsp:cNvPr id="0" name=""/>
        <dsp:cNvSpPr/>
      </dsp:nvSpPr>
      <dsp:spPr>
        <a:xfrm>
          <a:off x="0" y="88258"/>
          <a:ext cx="1483581" cy="143465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215937" y="189856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15937" y="1898567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554594" y="167554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259196" y="331930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259196" y="3319307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518175" y="3175583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623778" y="4821644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623778" y="4821644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92793" y="457567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потере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032865" y="-128760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93280" y="748878"/>
          <a:ext cx="1421571" cy="43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93280" y="748878"/>
        <a:ext cx="1421571" cy="436454"/>
      </dsp:txXfrm>
    </dsp:sp>
    <dsp:sp modelId="{12B5FF4F-4946-49D1-9FAB-BEB33C3E8D94}">
      <dsp:nvSpPr>
        <dsp:cNvPr id="0" name=""/>
        <dsp:cNvSpPr/>
      </dsp:nvSpPr>
      <dsp:spPr>
        <a:xfrm>
          <a:off x="2026922" y="397369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07462" y="-32996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415951" y="539540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415951" y="539540"/>
        <a:ext cx="1423368" cy="258573"/>
      </dsp:txXfrm>
    </dsp:sp>
    <dsp:sp modelId="{F3595227-F50B-4095-B7BC-B5F16E06E7FC}">
      <dsp:nvSpPr>
        <dsp:cNvPr id="0" name=""/>
        <dsp:cNvSpPr/>
      </dsp:nvSpPr>
      <dsp:spPr>
        <a:xfrm>
          <a:off x="4124025" y="181127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27072" y="-56124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3054" y="323297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3054" y="323297"/>
        <a:ext cx="1423368" cy="258573"/>
      </dsp:txXfrm>
    </dsp:sp>
    <dsp:sp modelId="{CFD3CF80-B4CD-40C7-9A31-0B7539CC2751}">
      <dsp:nvSpPr>
        <dsp:cNvPr id="0" name=""/>
        <dsp:cNvSpPr/>
      </dsp:nvSpPr>
      <dsp:spPr>
        <a:xfrm>
          <a:off x="6221128" y="0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24175" y="-777486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10157" y="107055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10157" y="107055"/>
        <a:ext cx="1423368" cy="258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27475" y="-67571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2426" y="814149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35 250 руб.</a:t>
          </a:r>
        </a:p>
      </dsp:txBody>
      <dsp:txXfrm>
        <a:off x="122426" y="814149"/>
        <a:ext cx="1428216" cy="274197"/>
      </dsp:txXfrm>
    </dsp:sp>
    <dsp:sp modelId="{12B5FF4F-4946-49D1-9FAB-BEB33C3E8D94}">
      <dsp:nvSpPr>
        <dsp:cNvPr id="0" name=""/>
        <dsp:cNvSpPr/>
      </dsp:nvSpPr>
      <dsp:spPr>
        <a:xfrm>
          <a:off x="1881595" y="490349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1291" y="-296879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46242" y="584841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38 260 руб.</a:t>
          </a:r>
        </a:p>
      </dsp:txBody>
      <dsp:txXfrm>
        <a:off x="2346242" y="584841"/>
        <a:ext cx="1428216" cy="274197"/>
      </dsp:txXfrm>
    </dsp:sp>
    <dsp:sp modelId="{F3595227-F50B-4095-B7BC-B5F16E06E7FC}">
      <dsp:nvSpPr>
        <dsp:cNvPr id="0" name=""/>
        <dsp:cNvSpPr/>
      </dsp:nvSpPr>
      <dsp:spPr>
        <a:xfrm>
          <a:off x="4105411" y="261041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5107" y="-526187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70058" y="355533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40 970 руб.</a:t>
          </a:r>
        </a:p>
      </dsp:txBody>
      <dsp:txXfrm>
        <a:off x="4570058" y="355533"/>
        <a:ext cx="1428216" cy="274197"/>
      </dsp:txXfrm>
    </dsp:sp>
    <dsp:sp modelId="{CFD3CF80-B4CD-40C7-9A31-0B7539CC2751}">
      <dsp:nvSpPr>
        <dsp:cNvPr id="0" name=""/>
        <dsp:cNvSpPr/>
      </dsp:nvSpPr>
      <dsp:spPr>
        <a:xfrm>
          <a:off x="6329227" y="31733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8923" y="-755495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93874" y="126225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 43 640 руб.</a:t>
          </a:r>
        </a:p>
      </dsp:txBody>
      <dsp:txXfrm>
        <a:off x="6793874" y="126225"/>
        <a:ext cx="1428216" cy="274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12B5FF4F-4946-49D1-9FAB-BEB33C3E8D94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12B5FF4F-4946-49D1-9FAB-BEB33C3E8D94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75 000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81 400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87 190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92 858 руб.</a:t>
          </a:r>
        </a:p>
      </dsp:txBody>
      <dsp:txXfrm>
        <a:off x="6771073" y="118120"/>
        <a:ext cx="1603314" cy="273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4452"/>
          <a:ext cx="1531812" cy="27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4452"/>
        <a:ext cx="1531812" cy="274562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664945" y="57789"/>
        <a:ext cx="1531812" cy="26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37 500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40 700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43 595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46 429 руб.</a:t>
          </a:r>
        </a:p>
      </dsp:txBody>
      <dsp:txXfrm>
        <a:off x="6771073" y="118120"/>
        <a:ext cx="1603314" cy="27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image" Target="../media/image1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0.47544</cdr:x>
      <cdr:y>0.29272</cdr:y>
    </cdr:from>
    <cdr:to>
      <cdr:x>0.54802</cdr:x>
      <cdr:y>0.35675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86791" y="1686931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0.30221</cdr:x>
      <cdr:y>0.16016</cdr:y>
    </cdr:from>
    <cdr:to>
      <cdr:x>0.37478</cdr:x>
      <cdr:y>0.2242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551210" y="923002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70,0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0.12305</cdr:x>
      <cdr:y>0</cdr:y>
    </cdr:from>
    <cdr:to>
      <cdr:x>0.19563</cdr:x>
      <cdr:y>0.06403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45972" y="-91911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93,5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0.64794</cdr:x>
      <cdr:y>0.1805</cdr:y>
    </cdr:from>
    <cdr:to>
      <cdr:x>0.72052</cdr:x>
      <cdr:y>0.24453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613795" y="1040242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68,0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  <cdr:relSizeAnchor xmlns:cdr="http://schemas.openxmlformats.org/drawingml/2006/chartDrawing">
    <cdr:from>
      <cdr:x>0.82017</cdr:x>
      <cdr:y>0.17885</cdr:y>
    </cdr:from>
    <cdr:to>
      <cdr:x>0.89275</cdr:x>
      <cdr:y>0.24289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030720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67,9</a:t>
          </a:r>
          <a:endParaRPr lang="ru-RU" sz="2400" b="1" dirty="0">
            <a:solidFill>
              <a:srgbClr val="4743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0.82849</cdr:x>
      <cdr:y>0.56315</cdr:y>
    </cdr:from>
    <cdr:to>
      <cdr:x>0.88912</cdr:x>
      <cdr:y>0.64518</cdr:y>
    </cdr:to>
    <cdr:sp macro="" textlink="">
      <cdr:nvSpPr>
        <cdr:cNvPr id="2" name="TextBox 17"/>
        <cdr:cNvSpPr txBox="1"/>
      </cdr:nvSpPr>
      <cdr:spPr>
        <a:xfrm xmlns:a="http://schemas.openxmlformats.org/drawingml/2006/main" rot="10800000" flipV="1">
          <a:off x="10412366" y="3169796"/>
          <a:ext cx="762001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itchFamily="34" charset="0"/>
              <a:ea typeface="+mn-ea"/>
              <a:cs typeface="Arial" pitchFamily="34" charset="0"/>
            </a:defRPr>
          </a:lvl9pPr>
        </a:lstStyle>
        <a:p xmlns:a="http://schemas.openxmlformats.org/drawingml/2006/main">
          <a:r>
            <a:rPr lang="ru-RU" sz="2400" b="1" dirty="0" smtClean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5,1</a:t>
          </a:r>
          <a:endParaRPr lang="ru-RU" sz="2400" b="1" dirty="0">
            <a:solidFill>
              <a:srgbClr val="494545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 smtClean="0">
              <a:solidFill>
                <a:srgbClr val="494545"/>
              </a:solidFill>
              <a:latin typeface="+mn-lt"/>
            </a:rPr>
            <a:t>26,3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494545"/>
              </a:solidFill>
              <a:latin typeface="+mn-lt"/>
            </a:rPr>
            <a:t>млрд. руб.</a:t>
          </a:r>
          <a:endParaRPr lang="ru-RU" sz="2400" b="1" dirty="0">
            <a:solidFill>
              <a:srgbClr val="494545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15 020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 smtClean="0">
              <a:solidFill>
                <a:srgbClr val="800080"/>
              </a:solidFill>
              <a:cs typeface="Arial"/>
            </a:rPr>
            <a:t>21 026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 smtClean="0">
              <a:solidFill>
                <a:srgbClr val="800080"/>
              </a:solidFill>
              <a:cs typeface="Arial"/>
            </a:rPr>
            <a:t>24 878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6144053" y="1165406"/>
          <a:ext cx="5754033" cy="916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51163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040" y="0"/>
            <a:ext cx="2951162" cy="496967"/>
          </a:xfrm>
          <a:prstGeom prst="rect">
            <a:avLst/>
          </a:prstGeom>
        </p:spPr>
        <p:txBody>
          <a:bodyPr vert="horz" lIns="91252" tIns="45626" rIns="91252" bIns="45626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21.11.2022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4" y="9442374"/>
            <a:ext cx="2951163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040" y="9442374"/>
            <a:ext cx="2951162" cy="496966"/>
          </a:xfrm>
          <a:prstGeom prst="rect">
            <a:avLst/>
          </a:prstGeom>
        </p:spPr>
        <p:txBody>
          <a:bodyPr vert="horz" lIns="91252" tIns="45626" rIns="91252" bIns="45626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45" y="9"/>
            <a:ext cx="2950474" cy="498773"/>
          </a:xfrm>
          <a:prstGeom prst="rect">
            <a:avLst/>
          </a:prstGeom>
        </p:spPr>
        <p:txBody>
          <a:bodyPr vert="horz" lIns="91662" tIns="45832" rIns="91662" bIns="4583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64238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2" tIns="45832" rIns="91662" bIns="4583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80" y="4784072"/>
            <a:ext cx="5447030" cy="3914240"/>
          </a:xfrm>
          <a:prstGeom prst="rect">
            <a:avLst/>
          </a:prstGeom>
        </p:spPr>
        <p:txBody>
          <a:bodyPr vert="horz" lIns="91662" tIns="45832" rIns="91662" bIns="45832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45" y="9442157"/>
            <a:ext cx="2950474" cy="498772"/>
          </a:xfrm>
          <a:prstGeom prst="rect">
            <a:avLst/>
          </a:prstGeom>
        </p:spPr>
        <p:txBody>
          <a:bodyPr vert="horz" lIns="91662" tIns="45832" rIns="91662" bIns="4583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:a16="http://schemas.microsoft.com/office/drawing/2014/main" xmlns="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:a16="http://schemas.microsoft.com/office/drawing/2014/main" xmlns="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729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7729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47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5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901" tIns="45452" rIns="90901" bIns="4545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4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90" tIns="45446" rIns="90890" bIns="454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79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7038" y="1246188"/>
            <a:ext cx="5954712" cy="33512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81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0013" y="749300"/>
            <a:ext cx="6618287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40"/>
            <a:ext cx="2949415" cy="49641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1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99" tIns="45651" rIns="91299" bIns="4565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2938"/>
            <a:ext cx="2949415" cy="49641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9" tIns="45441" rIns="90879" bIns="45441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87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2550" y="754063"/>
            <a:ext cx="6664325" cy="37496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2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88" tIns="45646" rIns="91288" bIns="4564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11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0963" y="754063"/>
            <a:ext cx="6667500" cy="37512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64105" y="9505187"/>
            <a:ext cx="2954237" cy="49968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267" tIns="45636" rIns="91267" bIns="45636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9" y="9442942"/>
            <a:ext cx="2949415" cy="4964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49" tIns="45427" rIns="90849" bIns="4542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98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98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5" y="9443885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778" tIns="45890" rIns="91778" bIns="45890" anchor="b"/>
          <a:lstStyle/>
          <a:p>
            <a:pPr algn="r" defTabSz="91542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5425"/>
              <a:t>98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838" y="747713"/>
            <a:ext cx="6626225" cy="37274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778" tIns="45890" rIns="91778" bIns="45890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6" y="9443887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343" tIns="46171" rIns="92343" bIns="46171" anchor="b"/>
          <a:lstStyle/>
          <a:p>
            <a:pPr algn="r" defTabSz="92104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2104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013" y="747713"/>
            <a:ext cx="6619875" cy="3724275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343" tIns="46171" rIns="92343" bIns="46171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6742" y="9443884"/>
            <a:ext cx="2950473" cy="495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2" tIns="46032" rIns="92062" bIns="46032" anchor="b"/>
          <a:lstStyle/>
          <a:p>
            <a:pPr algn="r" defTabSz="918259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8259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8425" y="747713"/>
            <a:ext cx="6623050" cy="3725862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62" tIns="46032" rIns="92062" bIns="46032"/>
          <a:lstStyle/>
          <a:p>
            <a:endParaRPr lang="ru-RU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21.11.2022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21.11.2022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30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6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4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8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0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2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3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2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проекту закона «Об областном бюджете на 2023 год и на плановый период</a:t>
            </a:r>
          </a:p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2024 и 2025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Основные направления налоговой политики области на </a:t>
            </a:r>
            <a:r>
              <a:rPr lang="ru-RU" sz="1700" b="1" u="sng" dirty="0" smtClean="0">
                <a:solidFill>
                  <a:srgbClr val="625E5E"/>
                </a:solidFill>
                <a:latin typeface="Calibri"/>
              </a:rPr>
              <a:t>2023-2025 </a:t>
            </a:r>
            <a:r>
              <a:rPr lang="ru-RU" sz="1700" b="1" u="sng" dirty="0">
                <a:solidFill>
                  <a:srgbClr val="625E5E"/>
                </a:solidFill>
                <a:latin typeface="Calibri"/>
              </a:rPr>
              <a:t>годы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Calibri"/>
              </a:rPr>
              <a:t>улучшение</a:t>
            </a:r>
            <a:r>
              <a:rPr lang="ru-RU" sz="17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Calibri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815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в </a:t>
            </a:r>
            <a:r>
              <a:rPr lang="ru-RU" sz="2200" b="1" dirty="0" smtClean="0">
                <a:solidFill>
                  <a:srgbClr val="494545"/>
                </a:solidFill>
                <a:latin typeface="+mn-lt"/>
              </a:rPr>
              <a:t>2023-2025 </a:t>
            </a:r>
            <a:r>
              <a:rPr lang="ru-RU" sz="2200" b="1" dirty="0">
                <a:solidFill>
                  <a:srgbClr val="494545"/>
                </a:solidFill>
                <a:latin typeface="+mn-lt"/>
              </a:rPr>
              <a:t>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88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УПРАВЛЕНИЯ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</a:t>
              </a:r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ПРАВИТЕЛЬСТВА </a:t>
              </a:r>
              <a:endParaRPr lang="ru-RU" sz="1400" b="1" dirty="0">
                <a:solidFill>
                  <a:srgbClr val="474343"/>
                </a:solidFill>
                <a:latin typeface="+mn-lt"/>
              </a:endParaRP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 smtClean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 smtClean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 smtClean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 smtClean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 smtClean="0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2656" y="1367077"/>
            <a:ext cx="619103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2400" u="sng" dirty="0" smtClean="0">
                <a:solidFill>
                  <a:srgbClr val="494545"/>
                </a:solidFill>
                <a:latin typeface="+mn-lt"/>
                <a:cs typeface="Arial Cyr"/>
              </a:rPr>
              <a:t>2023 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году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налоговых льгот, 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установленных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региональным законодательством,  оценивается в 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2,0 </a:t>
            </a: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млрд. рублей.</a:t>
            </a:r>
          </a:p>
          <a:p>
            <a:pPr>
              <a:defRPr sz="1000"/>
            </a:pP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defRPr sz="1000"/>
            </a:pPr>
            <a:r>
              <a:rPr lang="ru-RU" sz="2400" dirty="0">
                <a:solidFill>
                  <a:srgbClr val="494545"/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2400" b="1" u="sng" dirty="0">
                <a:solidFill>
                  <a:srgbClr val="494545"/>
                </a:solidFill>
                <a:latin typeface="+mn-lt"/>
                <a:cs typeface="Arial Cyr"/>
              </a:rPr>
              <a:t>исключительно</a:t>
            </a:r>
            <a:r>
              <a:rPr lang="ru-RU" sz="2400" u="sng" dirty="0">
                <a:solidFill>
                  <a:srgbClr val="494545"/>
                </a:solidFill>
                <a:latin typeface="+mn-lt"/>
                <a:cs typeface="Arial Cyr"/>
              </a:rPr>
              <a:t> инвестиционного, инновационного и социального характера</a:t>
            </a:r>
            <a:r>
              <a:rPr lang="ru-RU" sz="2400" dirty="0" smtClean="0">
                <a:solidFill>
                  <a:srgbClr val="494545"/>
                </a:solidFill>
                <a:latin typeface="+mn-lt"/>
                <a:cs typeface="Arial Cyr"/>
              </a:rPr>
              <a:t>.</a:t>
            </a:r>
            <a:endParaRPr lang="ru-RU" sz="2400" dirty="0">
              <a:solidFill>
                <a:srgbClr val="494545"/>
              </a:solidFill>
              <a:latin typeface="+mn-lt"/>
              <a:cs typeface="Arial Cyr"/>
            </a:endParaRP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6905625" y="1741267"/>
            <a:ext cx="4901471" cy="4864056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29241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925,0</a:t>
            </a:r>
            <a:endParaRPr lang="ru-RU" sz="4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2023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3359222"/>
              </p:ext>
            </p:extLst>
          </p:nvPr>
        </p:nvGraphicFramePr>
        <p:xfrm>
          <a:off x="0" y="1953479"/>
          <a:ext cx="8448675" cy="4952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2243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842,9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</a:t>
            </a:r>
            <a:r>
              <a:rPr lang="ru-RU" sz="20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5785007"/>
              </p:ext>
            </p:extLst>
          </p:nvPr>
        </p:nvGraphicFramePr>
        <p:xfrm>
          <a:off x="3769567" y="1889471"/>
          <a:ext cx="8301135" cy="4968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8888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005105"/>
              </p:ext>
            </p:extLst>
          </p:nvPr>
        </p:nvGraphicFramePr>
        <p:xfrm>
          <a:off x="251927" y="1440143"/>
          <a:ext cx="11628129" cy="24600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071418"/>
              </p:ext>
            </p:extLst>
          </p:nvPr>
        </p:nvGraphicFramePr>
        <p:xfrm>
          <a:off x="223935" y="4245429"/>
          <a:ext cx="11656120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136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2983035"/>
              </p:ext>
            </p:extLst>
          </p:nvPr>
        </p:nvGraphicFramePr>
        <p:xfrm>
          <a:off x="158620" y="1440702"/>
          <a:ext cx="11840547" cy="2468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423425"/>
              </p:ext>
            </p:extLst>
          </p:nvPr>
        </p:nvGraphicFramePr>
        <p:xfrm>
          <a:off x="130628" y="4245429"/>
          <a:ext cx="11933853" cy="2612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24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2735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5" name="Группа 3"/>
          <p:cNvGrpSpPr/>
          <p:nvPr/>
        </p:nvGrpSpPr>
        <p:grpSpPr>
          <a:xfrm>
            <a:off x="4281542" y="1300421"/>
            <a:ext cx="7723991" cy="3346860"/>
            <a:chOff x="4476731" y="3283054"/>
            <a:chExt cx="7910455" cy="334686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476731" y="3283054"/>
              <a:ext cx="7910455" cy="3346860"/>
              <a:chOff x="4257974" y="129586"/>
              <a:chExt cx="8268312" cy="3559763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257974" y="129586"/>
                <a:ext cx="8268312" cy="3559763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568900" y="358427"/>
                <a:ext cx="7391425" cy="3155084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sz="2400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sz="2400" dirty="0" smtClean="0">
                    <a:solidFill>
                      <a:srgbClr val="534F4F"/>
                    </a:solidFill>
                  </a:rPr>
                  <a:t>27 сентября 2022 </a:t>
                </a:r>
                <a:r>
                  <a:rPr lang="ru-RU" sz="2400" dirty="0">
                    <a:solidFill>
                      <a:srgbClr val="534F4F"/>
                    </a:solidFill>
                  </a:rPr>
                  <a:t>года подтвердило кредитный рейтинг Липецкой области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sz="2400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sz="2400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01201" y="3961149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51172" y="2014049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59" y="4452973"/>
            <a:ext cx="4100433" cy="2151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65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8611" y="364417"/>
            <a:ext cx="11896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742DF86-9227-4501-82ED-49DF696B2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301" y="5249944"/>
            <a:ext cx="1692916" cy="151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0F54252-8CB5-4CA3-896A-533D45C759F0}"/>
              </a:ext>
            </a:extLst>
          </p:cNvPr>
          <p:cNvSpPr txBox="1"/>
          <p:nvPr/>
        </p:nvSpPr>
        <p:spPr>
          <a:xfrm>
            <a:off x="1095741" y="984818"/>
            <a:ext cx="43922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2021 года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5E4A5A-AFC1-441D-86F1-9E0242823D39}"/>
              </a:ext>
            </a:extLst>
          </p:cNvPr>
          <p:cNvSpPr txBox="1"/>
          <p:nvPr/>
        </p:nvSpPr>
        <p:spPr>
          <a:xfrm>
            <a:off x="6474383" y="984818"/>
            <a:ext cx="52326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sz="2400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2021 года, произведенная Министерством экономического развития Российской Федерации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E0D3862-143E-4F93-BAFE-C0DAD1DFC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07811"/>
            <a:ext cx="3804249" cy="302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BA771B5-4857-4BAE-A427-EC3838259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869" y="3507811"/>
            <a:ext cx="3929018" cy="289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34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 smtClean="0">
                <a:solidFill>
                  <a:schemeClr val="accent3">
                    <a:lumMod val="50000"/>
                  </a:schemeClr>
                </a:solidFill>
                <a:latin typeface="+mn-lt"/>
              </a:rPr>
              <a:t>ВЫСОКИМ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6" t="7777" r="7370" b="8550"/>
          <a:stretch/>
        </p:blipFill>
        <p:spPr>
          <a:xfrm>
            <a:off x="3225112" y="4735900"/>
            <a:ext cx="1631738" cy="16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учитывая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10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процентов от суммы доходов бюджета без учета объема безвозмездных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поступлений;</a:t>
            </a:r>
            <a:endParaRPr lang="ru-RU" dirty="0">
              <a:solidFill>
                <a:srgbClr val="494545"/>
              </a:solidFill>
              <a:latin typeface="+mn-lt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4351991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40 - 67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68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96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………………….....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97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101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Федерации за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3452216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1 531,92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1 083,58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1 113,68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2 287,68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980,98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103 629,61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89 827,73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101 655,35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71 664,15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62 875,13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82 083,68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80 949,99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69 775,01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63 252,99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94545"/>
                          </a:solidFill>
                          <a:effectLst/>
                          <a:latin typeface="Calibri"/>
                        </a:rPr>
                        <a:t>58 553,56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119272"/>
              </p:ext>
            </p:extLst>
          </p:nvPr>
        </p:nvGraphicFramePr>
        <p:xfrm>
          <a:off x="796925" y="1819775"/>
          <a:ext cx="10588625" cy="439441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8613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85 964,5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108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193,7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3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68 556,0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6136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трансфертов)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17 408,5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17 408,5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193179"/>
              </p:ext>
            </p:extLst>
          </p:nvPr>
        </p:nvGraphicFramePr>
        <p:xfrm>
          <a:off x="796925" y="1829300"/>
          <a:ext cx="10588625" cy="434000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7640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96 596,1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102 732,9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799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81 172,5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640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трансфертов)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15 423,6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15 423,6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534F4F"/>
                </a:solidFill>
                <a:latin typeface="Calibri"/>
              </a:rPr>
              <a:t>консолидированного бюджета Липецкой области на 2025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702626"/>
              </p:ext>
            </p:extLst>
          </p:nvPr>
        </p:nvGraphicFramePr>
        <p:xfrm>
          <a:off x="796925" y="1838325"/>
          <a:ext cx="10623550" cy="426153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6236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89 160,8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93 281,2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971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73 056,8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6236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</a:t>
                      </a:r>
                      <a:r>
                        <a:rPr lang="ru-RU" sz="1800" b="1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бюджеты (без учета межбюджетных трансфертов)</a:t>
                      </a:r>
                      <a:endParaRPr lang="ru-RU" sz="1800" b="1" i="0" u="none" strike="noStrike" dirty="0" smtClean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16 104,0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16 104,0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2023 - 2025 годы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Calibri"/>
              </a:rPr>
              <a:t>                                                                                                                             </a:t>
            </a:r>
            <a:r>
              <a:rPr lang="ru-RU" sz="2000" b="1" dirty="0" smtClean="0">
                <a:solidFill>
                  <a:srgbClr val="494545"/>
                </a:solidFill>
                <a:latin typeface="Calibri"/>
              </a:rPr>
              <a:t>млн</a:t>
            </a:r>
            <a:r>
              <a:rPr lang="ru-RU" sz="2000" b="1" dirty="0">
                <a:solidFill>
                  <a:srgbClr val="494545"/>
                </a:solidFill>
                <a:latin typeface="Calibri"/>
              </a:rPr>
              <a:t>. руб</a:t>
            </a:r>
            <a:r>
              <a:rPr lang="ru-RU" sz="2000" b="1" dirty="0" smtClean="0">
                <a:solidFill>
                  <a:srgbClr val="494545"/>
                </a:solidFill>
                <a:latin typeface="Calibri"/>
              </a:rPr>
              <a:t>.</a:t>
            </a:r>
            <a:endParaRPr lang="ru-RU" sz="2000" b="1" dirty="0">
              <a:solidFill>
                <a:srgbClr val="494545"/>
              </a:solidFill>
              <a:latin typeface="Calibri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8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8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2025</a:t>
              </a:r>
              <a:endParaRPr lang="ru-RU" sz="2800" b="1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81364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68 556,0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-22 229,2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81 172,5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-6 136,8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73 056,8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800" b="1" i="0" u="none" strike="noStrike" dirty="0">
                          <a:solidFill>
                            <a:srgbClr val="534F4F"/>
                          </a:solidFill>
                          <a:effectLst/>
                          <a:latin typeface="Arial" panose="020B0604020202020204" pitchFamily="34" charset="0"/>
                        </a:rPr>
                        <a:t>-4 120,4</a:t>
                      </a:r>
                    </a:p>
                  </a:txBody>
                  <a:tcPr marL="6350" marR="6350" marT="635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49927" y="642893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в соответствии с редакцией Федерального Закона о федеральном бюджете на 2023 -2025 годы (в первом чтении)</a:t>
            </a:r>
            <a:endParaRPr lang="ru-RU" sz="14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24307" y="705297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9290" y="53535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областного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бюджета 2021-2025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годы </a:t>
            </a:r>
            <a:endParaRPr lang="ru-RU" sz="28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306858"/>
              </p:ext>
            </p:extLst>
          </p:nvPr>
        </p:nvGraphicFramePr>
        <p:xfrm>
          <a:off x="-71120" y="905352"/>
          <a:ext cx="12080240" cy="5523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317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53975" y="61297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</a:rPr>
              <a:t>Факторы, влияющие на объем налоговых и</a:t>
            </a:r>
            <a:br>
              <a:rPr lang="ru-RU" sz="3000" b="1" dirty="0" smtClean="0">
                <a:solidFill>
                  <a:srgbClr val="494545"/>
                </a:solidFill>
              </a:rPr>
            </a:br>
            <a:r>
              <a:rPr lang="ru-RU" sz="3000" b="1" dirty="0" smtClean="0">
                <a:solidFill>
                  <a:srgbClr val="494545"/>
                </a:solidFill>
              </a:rPr>
              <a:t>неналоговых доходов в 2023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58537"/>
              </p:ext>
            </p:extLst>
          </p:nvPr>
        </p:nvGraphicFramePr>
        <p:xfrm>
          <a:off x="460375" y="1109133"/>
          <a:ext cx="11431364" cy="5483880"/>
        </p:xfrm>
        <a:graphic>
          <a:graphicData uri="http://schemas.openxmlformats.org/drawingml/2006/table">
            <a:tbl>
              <a:tblPr firstRow="1" bandRow="1"/>
              <a:tblGrid>
                <a:gridCol w="11431364"/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3217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2023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6,1%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9,4 %. </a:t>
                      </a:r>
                      <a:endParaRPr kumimoji="0" lang="ru-RU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uLnTx/>
                        <a:uFillTx/>
                        <a:latin typeface="+mn-lt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1193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  <a:endParaRPr lang="ru-RU" sz="2400" b="1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  <a:ea typeface="Calibri"/>
                      </a:endParaRP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Прекращение с 1 января 2023 года действия консолидированных групп налогоплательщиков. Изменение механизма распределения поступления по налогу на прибыль организаций.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до 100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6663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998396" y="1310009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0844" y="-24771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Структура налоговых и неналоговых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доходов</a:t>
            </a:r>
          </a:p>
          <a:p>
            <a:pPr algn="ctr"/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областного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бюджета в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2021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2025 </a:t>
            </a:r>
            <a:r>
              <a:rPr lang="ru-RU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годах</a:t>
            </a:r>
            <a:endParaRPr lang="ru-RU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313958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16165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24231" y="974594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2021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258711"/>
            <a:ext cx="1219200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*В ходе формирования и исполнения федерального бюджета в период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2025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объемы межбюджетных трансфертов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будут дополнительно распределяться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401432"/>
              </p:ext>
            </p:extLst>
          </p:nvPr>
        </p:nvGraphicFramePr>
        <p:xfrm>
          <a:off x="-187960" y="705179"/>
          <a:ext cx="12567920" cy="5628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xtBox 16"/>
          <p:cNvSpPr txBox="1"/>
          <p:nvPr/>
        </p:nvSpPr>
        <p:spPr>
          <a:xfrm rot="10800000" flipV="1">
            <a:off x="1924823" y="1613737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3999643" y="1257284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 flipV="1">
            <a:off x="6012764" y="2555116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13,5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 rot="10800000" flipV="1">
            <a:off x="8083964" y="2572305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13,2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6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06282" y="1208669"/>
            <a:ext cx="1373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67966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2021 - 2025 годах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формирования и исполнения областного бюджета в период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дополнительно 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6175308"/>
              </p:ext>
            </p:extLst>
          </p:nvPr>
        </p:nvGraphicFramePr>
        <p:xfrm>
          <a:off x="-192832" y="962527"/>
          <a:ext cx="12577664" cy="5388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37279" y="2069336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24,5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27944" y="1068802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33,8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5955664" y="1876196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25,9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50003" y="2638184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19,0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087182" y="2638184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18,9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7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-7992" y="4447526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2023 - 2025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4174" y="4057782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900375" y="964340"/>
            <a:ext cx="33080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расходов, 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1"/>
            <a:ext cx="7483929" cy="59135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646593"/>
              </p:ext>
            </p:extLst>
          </p:nvPr>
        </p:nvGraphicFramePr>
        <p:xfrm>
          <a:off x="4673250" y="817233"/>
          <a:ext cx="7175500" cy="57343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6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6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6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18 138,9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18 100,5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17 036,6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1 682,9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1 345,6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955,5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9 997,8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9 497,0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5 649,8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21 054,7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20 932,0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21 164,8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1 681,1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1 724,7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1 565,3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21 189,6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21 424,6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15 178,0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3 096,5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7 471,2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3 113,2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3 116,5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1 019,1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896,1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866,7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муниципального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2 813,3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1 105,9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1 039,2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4 958,8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6 390,8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90 785,2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87 309,3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77 177,2</a:t>
                      </a:r>
                    </a:p>
                  </a:txBody>
                  <a:tcPr marL="6350" marR="6350" marT="635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566602"/>
              </p:ext>
            </p:extLst>
          </p:nvPr>
        </p:nvGraphicFramePr>
        <p:xfrm>
          <a:off x="-241782" y="1399032"/>
          <a:ext cx="4859079" cy="1194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Диаграмма 2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852266"/>
              </p:ext>
            </p:extLst>
          </p:nvPr>
        </p:nvGraphicFramePr>
        <p:xfrm>
          <a:off x="24430" y="2783042"/>
          <a:ext cx="4572000" cy="1380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1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9448409"/>
              </p:ext>
            </p:extLst>
          </p:nvPr>
        </p:nvGraphicFramePr>
        <p:xfrm>
          <a:off x="-381778" y="4421544"/>
          <a:ext cx="5022980" cy="1640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4430" y="6551562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 Условно утвержденные расходы будут распределены в 2024-2025 гг.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430" y="126218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860178"/>
            <a:ext cx="9613348" cy="567125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858111" y="522666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915495"/>
              </p:ext>
            </p:extLst>
          </p:nvPr>
        </p:nvGraphicFramePr>
        <p:xfrm>
          <a:off x="174949" y="928543"/>
          <a:ext cx="9414258" cy="5478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26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18 138,9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18 100,5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17 036,6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4 136,7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4 136,7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4 372,0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10 297,3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10 584,3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9 472,5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79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549,6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454,2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335,3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профессиональное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1 970,6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1 855,8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1 831,4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91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123,6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975,4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861,9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820,6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1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1 682,9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1 345,6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955,5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1 642,2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1 304,9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914,7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05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9 997,8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9 497,0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5 649,8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4 713,4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4 799,7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2 667,1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1 917,2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1 980,0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1 037,5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72,4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Санаторно-оздоровительная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291,6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290,4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290,4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328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186,6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44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2 791,2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2 160,7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1 395,9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88" y="651011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06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3159646"/>
              </p:ext>
            </p:extLst>
          </p:nvPr>
        </p:nvGraphicFramePr>
        <p:xfrm>
          <a:off x="160807" y="953778"/>
          <a:ext cx="11719249" cy="5745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519446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0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65829" y="1035282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2340572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21 054,7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20 932,0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21 164,8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302,1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303,1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2 851,5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2 978,5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2 796,7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11 273,4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11 779,0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12 149,2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6 228,2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5 484,3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5 530,2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388,0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385,6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1 681,1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1 724,7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1 565,3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966,3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662,6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515,7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696,2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1 043,6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230,3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7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4340" y="618744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01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2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1831744"/>
              </p:ext>
            </p:extLst>
          </p:nvPr>
        </p:nvGraphicFramePr>
        <p:xfrm>
          <a:off x="167951" y="914400"/>
          <a:ext cx="11840547" cy="5822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54416" y="6533920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79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6622" y="19450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90" y="1017037"/>
            <a:ext cx="9098584" cy="553305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8393666" y="717724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2316205"/>
              </p:ext>
            </p:extLst>
          </p:nvPr>
        </p:nvGraphicFramePr>
        <p:xfrm>
          <a:off x="357555" y="1102338"/>
          <a:ext cx="8870544" cy="533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90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год*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21 189,6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21 424,6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15 178,0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573,5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437,7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3 314,4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3 186,9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3 049,0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1 355,1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1 698,8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1 749,6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11 890,7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13 024,8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7 735,4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Связь и информатика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528,3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2 883,0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2 051,5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1 214,8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4 119,3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3 096,5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2 989,2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3 039,5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2 185,5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2 078,2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447,9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963,0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240" y="2425959"/>
            <a:ext cx="2450072" cy="245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0690" y="6538411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90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2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6339014"/>
              </p:ext>
            </p:extLst>
          </p:nvPr>
        </p:nvGraphicFramePr>
        <p:xfrm>
          <a:off x="-130630" y="881082"/>
          <a:ext cx="12419045" cy="5836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31268" y="6522345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2024-2025 гг. будут дополнительно увеличены за счет условно утвержденных расходов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0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8" y="218550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 (1)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933061"/>
            <a:ext cx="11690623" cy="524783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26660" y="86194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386218"/>
              </p:ext>
            </p:extLst>
          </p:nvPr>
        </p:nvGraphicFramePr>
        <p:xfrm>
          <a:off x="462000" y="1198008"/>
          <a:ext cx="11268000" cy="4901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1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</a:t>
                      </a:r>
                      <a:r>
                        <a:rPr lang="ru-RU" sz="1800" b="1" u="none" strike="noStrike" dirty="0" smtClean="0">
                          <a:solidFill>
                            <a:srgbClr val="494545"/>
                          </a:solidFill>
                          <a:effectLst/>
                        </a:rPr>
                        <a:t>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7 471,2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3 113,2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3 116,5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101,1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100,6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5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280,1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153,5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148,6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148,5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182,3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1 000,0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общегосударственные </a:t>
                      </a:r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</a:t>
                      </a:r>
                      <a:r>
                        <a:rPr lang="ru-RU" sz="16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5 873,4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2 345,4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2 476,3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44,0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44,9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45,2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40,6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42,0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5,2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0689" y="6255537"/>
            <a:ext cx="9589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494545"/>
                </a:solidFill>
                <a:latin typeface="+mn-lt"/>
              </a:rPr>
              <a:t>*Расходы будут распределены в окончательной редакции Закона об областном бюджете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4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942392"/>
            <a:ext cx="11690623" cy="573832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785837" y="856367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72052"/>
              </p:ext>
            </p:extLst>
          </p:nvPr>
        </p:nvGraphicFramePr>
        <p:xfrm>
          <a:off x="480000" y="1204214"/>
          <a:ext cx="11232000" cy="53106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94545"/>
                          </a:solidFill>
                          <a:effectLst/>
                        </a:rPr>
                        <a:t>2025  год</a:t>
                      </a:r>
                      <a:endParaRPr lang="ru-RU" sz="1800" b="1" i="0" u="none" strike="noStrike" dirty="0">
                        <a:solidFill>
                          <a:srgbClr val="494545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1 019,1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896,1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866,7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89,0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91,8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93,8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793,9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703,9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703,9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62,4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31,5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73,8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68,9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380,0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740,0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850,0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2 813,3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1 105,9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1 039,2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1 557,0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739,8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673,1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1 024,1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116,0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232,2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250,1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250,1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4 958,8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494545"/>
                          </a:solidFill>
                          <a:effectLst/>
                          <a:latin typeface="Times New Roman" panose="02020603050405020304" pitchFamily="18" charset="0"/>
                        </a:rPr>
                        <a:t>6 390,8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8" y="203974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</a:t>
            </a:r>
            <a:r>
              <a:rPr lang="ru-RU" sz="2800" b="1" dirty="0" smtClean="0">
                <a:solidFill>
                  <a:srgbClr val="534F4F"/>
                </a:solidFill>
                <a:latin typeface="+mn-lt"/>
              </a:rPr>
              <a:t>расходы (2)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- </a:t>
            </a:r>
            <a:r>
              <a:rPr lang="ru-RU" sz="28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2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6014234"/>
              </p:ext>
            </p:extLst>
          </p:nvPr>
        </p:nvGraphicFramePr>
        <p:xfrm>
          <a:off x="-158620" y="886409"/>
          <a:ext cx="12241763" cy="5971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2023 – 2025 годы в Липецкой области сформировано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314 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286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2023-2025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</a:t>
            </a:r>
            <a:r>
              <a:rPr lang="ru-RU" dirty="0" smtClean="0">
                <a:solidFill>
                  <a:srgbClr val="494545"/>
                </a:solidFill>
                <a:latin typeface="+mn-lt"/>
              </a:rPr>
              <a:t>Избирательной 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>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2023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2" y="2107835"/>
              <a:ext cx="115127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rgbClr val="534F4F"/>
                  </a:solidFill>
                  <a:latin typeface="+mn-lt"/>
                </a:rPr>
                <a:t>93,6%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Социальная поддержка граждан,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реализация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семейно-демографической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политики Липецкой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826489"/>
              </p:ext>
            </p:extLst>
          </p:nvPr>
        </p:nvGraphicFramePr>
        <p:xfrm>
          <a:off x="303128" y="3237646"/>
          <a:ext cx="11576927" cy="3477768"/>
        </p:xfrm>
        <a:graphic>
          <a:graphicData uri="http://schemas.openxmlformats.org/drawingml/2006/table">
            <a:tbl>
              <a:tblPr/>
              <a:tblGrid>
                <a:gridCol w="5391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306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23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2377"/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2014-2025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14 210,4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14 659,9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14 250,2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13 624,2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13 472,2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8 367,9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9 001,2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11 264,8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11 560,7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11</a:t>
                      </a: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 755,4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5 453,8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5 269,3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2 985,4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2 063,6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1 716,9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474343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расходов на 2023 год – 15,5%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эффективной системы социального обслуживания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детьми;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условий для интеграции инвалидов в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83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качества и доступности медицинской помощи, лекарственного обеспечения </a:t>
            </a:r>
            <a:r>
              <a:rPr lang="ru-RU" sz="1600" b="1" dirty="0" smtClean="0">
                <a:solidFill>
                  <a:srgbClr val="494545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94545"/>
                </a:solidFill>
                <a:latin typeface="+mn-lt"/>
              </a:rPr>
              <a:t>16,7 % </a:t>
            </a:r>
            <a:endParaRPr lang="ru-RU" sz="16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98" y="2740497"/>
            <a:ext cx="1104900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медицинской реабилитации населения и совершенствование системы санаторно-курортного лечения, том числе детей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детям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и модернизация первичного звена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здравоохранения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8" y="830210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636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0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440342"/>
              </p:ext>
            </p:extLst>
          </p:nvPr>
        </p:nvGraphicFramePr>
        <p:xfrm>
          <a:off x="345866" y="1312676"/>
          <a:ext cx="11500268" cy="4897306"/>
        </p:xfrm>
        <a:graphic>
          <a:graphicData uri="http://schemas.openxmlformats.org/drawingml/2006/table">
            <a:tbl>
              <a:tblPr/>
              <a:tblGrid>
                <a:gridCol w="5139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67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40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940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67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494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14 920,0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17 380,9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15 296,9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15 066,6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12 428,8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12 288,5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14 198,6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13 260,9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12 410,6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12 154,3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2 631,5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3 182,3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2 036,0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2 656,0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274,5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1339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69,25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70,07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72,36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72,84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74,08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75171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19,5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18,2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17,3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226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77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618028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67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4075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15 798,4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17 599,2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17 307,1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17 575,2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16 362,8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88,0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47,4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35,1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14 453,7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16 329,0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16 161,9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15 920,0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15 784,3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1 182,2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1 098,0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1 607,8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543,4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доступности и качества образования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19,2%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Приведение 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Социализация 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</a:p>
        </p:txBody>
      </p:sp>
    </p:spTree>
    <p:extLst>
      <p:ext uri="{BB962C8B-B14F-4D97-AF65-F5344CB8AC3E}">
        <p14:creationId xmlns:p14="http://schemas.microsoft.com/office/powerpoint/2010/main" val="72405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56836"/>
              </p:ext>
            </p:extLst>
          </p:nvPr>
        </p:nvGraphicFramePr>
        <p:xfrm>
          <a:off x="390352" y="1187556"/>
          <a:ext cx="11411296" cy="5169667"/>
        </p:xfrm>
        <a:graphic>
          <a:graphicData uri="http://schemas.openxmlformats.org/drawingml/2006/table">
            <a:tbl>
              <a:tblPr/>
              <a:tblGrid>
                <a:gridCol w="65512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757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19372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68539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3619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физической культуры и спорта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Липецкой области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спортом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2023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год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– 1,8%</a:t>
            </a: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07412"/>
              </p:ext>
            </p:extLst>
          </p:nvPr>
        </p:nvGraphicFramePr>
        <p:xfrm>
          <a:off x="176212" y="3064839"/>
          <a:ext cx="11630305" cy="3756059"/>
        </p:xfrm>
        <a:graphic>
          <a:graphicData uri="http://schemas.openxmlformats.org/drawingml/2006/table">
            <a:tbl>
              <a:tblPr/>
              <a:tblGrid>
                <a:gridCol w="47802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861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453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41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52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45332">
                  <a:extLst>
                    <a:ext uri="{9D8B030D-6E8A-4147-A177-3AD203B41FA5}">
                      <a16:colId xmlns:a16="http://schemas.microsoft.com/office/drawing/2014/main" xmlns="" val="642250498"/>
                    </a:ext>
                  </a:extLst>
                </a:gridCol>
                <a:gridCol w="1133864">
                  <a:extLst>
                    <a:ext uri="{9D8B030D-6E8A-4147-A177-3AD203B41FA5}">
                      <a16:colId xmlns:a16="http://schemas.microsoft.com/office/drawing/2014/main" xmlns="" val="2571810345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1 115,0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1 976,0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1 680,8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1 545,1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1 565,0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915,8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1 542,8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1 582,8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1 531,8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1 539,0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199,2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26,0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57,5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28,2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47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5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00662"/>
              </p:ext>
            </p:extLst>
          </p:nvPr>
        </p:nvGraphicFramePr>
        <p:xfrm>
          <a:off x="176216" y="3519575"/>
          <a:ext cx="11612371" cy="3260786"/>
        </p:xfrm>
        <a:graphic>
          <a:graphicData uri="http://schemas.openxmlformats.org/drawingml/2006/table">
            <a:tbl>
              <a:tblPr/>
              <a:tblGrid>
                <a:gridCol w="5573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817613751"/>
                    </a:ext>
                  </a:extLst>
                </a:gridCol>
                <a:gridCol w="1006455">
                  <a:extLst>
                    <a:ext uri="{9D8B030D-6E8A-4147-A177-3AD203B41FA5}">
                      <a16:colId xmlns:a16="http://schemas.microsoft.com/office/drawing/2014/main" xmlns="" val="71191300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1 558,1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2 241,2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2 037,7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1 826,9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1 349,4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1 323,6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1 925,1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1 908,1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1 790,5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1 335,9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316,1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129,6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36,4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13,5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Государственная программа </a:t>
            </a:r>
            <a:endParaRPr kumimoji="0" lang="ru-RU" sz="2600" b="1" i="0" u="none" strike="noStrike" kern="1200" cap="none" spc="0" normalizeH="0" baseline="0" noProof="0" dirty="0" smtClean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«Развитие культуры и туризма </a:t>
            </a: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Липецкой области</a:t>
            </a:r>
            <a:r>
              <a:rPr kumimoji="0" lang="ru-RU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94545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»</a:t>
            </a:r>
            <a:endParaRPr kumimoji="0" lang="ru-RU" sz="2600" b="1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Цель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прав граждан на доступ к культурным ценностям и участие в культурной жизни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, создание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условий для развития туризма и рекреации</a:t>
            </a:r>
            <a:r>
              <a:rPr kumimoji="0" lang="ru-RU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Доля в общем объеме расходов на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2023 </a:t>
            </a:r>
            <a:r>
              <a:rPr kumimoji="0" lang="ru-RU" sz="14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год – </a:t>
            </a:r>
            <a:r>
              <a:rPr kumimoji="0" lang="ru-RU" sz="1400" b="1" i="0" u="sng" strike="noStrike" kern="1200" cap="none" spc="0" normalizeH="0" baseline="0" noProof="0" dirty="0" smtClean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2,2%</a:t>
            </a:r>
            <a:endParaRPr kumimoji="0" lang="ru-RU" sz="1400" b="1" i="0" u="sng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Задачи программы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34F4F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534F4F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48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13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1,8%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том числе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предоставляемых в формате </a:t>
            </a:r>
            <a:r>
              <a:rPr lang="ru-RU" sz="1600" dirty="0" err="1" smtClean="0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;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654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52060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5975685"/>
              </p:ext>
            </p:extLst>
          </p:nvPr>
        </p:nvGraphicFramePr>
        <p:xfrm>
          <a:off x="176213" y="1723121"/>
          <a:ext cx="11616983" cy="4896671"/>
        </p:xfrm>
        <a:graphic>
          <a:graphicData uri="http://schemas.openxmlformats.org/drawingml/2006/table">
            <a:tbl>
              <a:tblPr/>
              <a:tblGrid>
                <a:gridCol w="55331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9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88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78832"/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1 226,4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1 650,5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1 234,1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1 377,8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1 143,2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1 647,3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1 230,8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1 273,7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104,1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881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государственных гражданских служащих,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граждан, состоящих в кадровых резервах Липецкой области,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203495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338176"/>
              </p:ext>
            </p:extLst>
          </p:nvPr>
        </p:nvGraphicFramePr>
        <p:xfrm>
          <a:off x="216693" y="3308726"/>
          <a:ext cx="11799094" cy="3279773"/>
        </p:xfrm>
        <a:graphic>
          <a:graphicData uri="http://schemas.openxmlformats.org/drawingml/2006/table">
            <a:tbl>
              <a:tblPr/>
              <a:tblGrid>
                <a:gridCol w="56632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2263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22639"/>
              </a:tblGrid>
              <a:tr h="5020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 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489,2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488,7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453,3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423,1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482,7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455,4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443,6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423,1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33,5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537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0991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57,0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87608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85,0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год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0,5%</a:t>
            </a:r>
            <a:endParaRPr lang="ru-RU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  <a:p>
            <a:pPr algn="ctr">
              <a:defRPr/>
            </a:pPr>
            <a:endParaRPr lang="ru-RU" sz="1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754525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Укрепление 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082" y="1317518"/>
            <a:ext cx="2036038" cy="203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15564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321910"/>
              </p:ext>
            </p:extLst>
          </p:nvPr>
        </p:nvGraphicFramePr>
        <p:xfrm>
          <a:off x="352426" y="3804250"/>
          <a:ext cx="11527627" cy="2820836"/>
        </p:xfrm>
        <a:graphic>
          <a:graphicData uri="http://schemas.openxmlformats.org/drawingml/2006/table">
            <a:tbl>
              <a:tblPr/>
              <a:tblGrid>
                <a:gridCol w="5532967"/>
                <a:gridCol w="999110"/>
                <a:gridCol w="999110"/>
                <a:gridCol w="999110"/>
                <a:gridCol w="999110"/>
                <a:gridCol w="999110"/>
                <a:gridCol w="999110"/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1 253,6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1 423,9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1 300,3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1 246,7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1 250,7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1 239,3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1 376,3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1 300,3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1 246,7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1 250,7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</a:rPr>
                        <a:t>14,3</a:t>
                      </a:r>
                      <a:endParaRPr lang="ru-RU" sz="1400" b="0" i="0" u="none" strike="noStrike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4 874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532</a:t>
                      </a:r>
                      <a:endParaRPr lang="ru-RU" sz="1400" b="0" i="0" u="none" strike="noStrike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4 527</a:t>
                      </a:r>
                      <a:endParaRPr lang="ru-RU" sz="1400" b="0" i="0" u="none" strike="noStrike" kern="1200" baseline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73799" y="3919"/>
            <a:ext cx="102843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400" b="1" dirty="0" smtClean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400" b="1" dirty="0">
                <a:solidFill>
                  <a:srgbClr val="494545"/>
                </a:solidFill>
                <a:latin typeface="+mn-lt"/>
              </a:rPr>
              <a:t>«Обеспечение общественной безопасности, профилактика терроризма и экстремизма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1,4%</a:t>
            </a:r>
            <a:endParaRPr lang="ru-RU" sz="1400" b="1" u="sng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своевременного и качественного осуществления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правосудия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8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293124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669142"/>
              </p:ext>
            </p:extLst>
          </p:nvPr>
        </p:nvGraphicFramePr>
        <p:xfrm>
          <a:off x="392908" y="3975053"/>
          <a:ext cx="11391740" cy="2724685"/>
        </p:xfrm>
        <a:graphic>
          <a:graphicData uri="http://schemas.openxmlformats.org/drawingml/2006/table">
            <a:tbl>
              <a:tblPr/>
              <a:tblGrid>
                <a:gridCol w="54677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8733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7333"/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1 240,7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1 161,7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1 002,4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908,2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474343"/>
                          </a:solidFill>
                          <a:latin typeface="+mn-lt"/>
                          <a:ea typeface="+mn-ea"/>
                          <a:cs typeface="+mn-cs"/>
                        </a:rPr>
                        <a:t>891,0</a:t>
                      </a:r>
                      <a:endParaRPr lang="ru-RU" sz="1400" b="1" i="0" u="none" strike="noStrike" kern="1200" baseline="0" dirty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бюджета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274,1</a:t>
                      </a:r>
                      <a:endParaRPr lang="ru-RU" sz="1400" b="0" i="0" u="none" strike="noStrike" baseline="0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288,6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393,5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321,1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320,0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376,6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608,9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587,1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571,0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87,4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474343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рынка труда</a:t>
            </a: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1,1%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30" y="1994433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Содействие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789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921835"/>
              </p:ext>
            </p:extLst>
          </p:nvPr>
        </p:nvGraphicFramePr>
        <p:xfrm>
          <a:off x="359587" y="3439066"/>
          <a:ext cx="11463287" cy="3146848"/>
        </p:xfrm>
        <a:graphic>
          <a:graphicData uri="http://schemas.openxmlformats.org/drawingml/2006/table">
            <a:tbl>
              <a:tblPr/>
              <a:tblGrid>
                <a:gridCol w="59821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2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437,6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601,8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575,8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288,4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185,2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236,4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363,1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299,6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184,7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238,7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276,2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0,5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494545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Индекс промышленного производства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102,5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0,6%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91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53434"/>
              </p:ext>
            </p:extLst>
          </p:nvPr>
        </p:nvGraphicFramePr>
        <p:xfrm>
          <a:off x="386513" y="2767999"/>
          <a:ext cx="11463287" cy="3910485"/>
        </p:xfrm>
        <a:graphic>
          <a:graphicData uri="http://schemas.openxmlformats.org/drawingml/2006/table">
            <a:tbl>
              <a:tblPr/>
              <a:tblGrid>
                <a:gridCol w="58073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71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679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11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601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391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6008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65,0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1 004,8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1 162,2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1 441,8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748,3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169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18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91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4644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инвесторами, включенными в перечень новых инвестиционных проектов, который утвержден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94545"/>
                </a:solidFill>
                <a:latin typeface="+mn-lt"/>
              </a:rPr>
              <a:t>Обеспечение высокой инвестиционной привлекательности Липецкой области.</a:t>
            </a:r>
          </a:p>
          <a:p>
            <a:pPr algn="ctr">
              <a:defRPr/>
            </a:pPr>
            <a:endParaRPr lang="ru-RU" sz="14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расходов на 2023 год – 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1,3%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и развитие инфраструктуры особых экономических зон.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1708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3,8%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29144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454120"/>
              </p:ext>
            </p:extLst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3883,1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3952,0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3453,8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3311,5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3327,1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1391,8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1280,9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1209,5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1245,1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2531,4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2188,0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1793,6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1722,7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1702,7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370,9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29761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кооперации 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коллективных 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Развитие  коллективных форм собственности для обеспечения занятости и повышения  уровня  жизни 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0,3%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Организация 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893654"/>
              </p:ext>
            </p:extLst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185,0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243,2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229,8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308,9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27,1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19,2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111,1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149,9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-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65,6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91,5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130,8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0,8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04988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426099"/>
              </p:ext>
            </p:extLst>
          </p:nvPr>
        </p:nvGraphicFramePr>
        <p:xfrm>
          <a:off x="353999" y="2838403"/>
          <a:ext cx="11541910" cy="3605940"/>
        </p:xfrm>
        <a:graphic>
          <a:graphicData uri="http://schemas.openxmlformats.org/drawingml/2006/table">
            <a:tbl>
              <a:tblPr/>
              <a:tblGrid>
                <a:gridCol w="6330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67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88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883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883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883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48839">
                  <a:extLst>
                    <a:ext uri="{9D8B030D-6E8A-4147-A177-3AD203B41FA5}">
                      <a16:colId xmlns="" xmlns:a16="http://schemas.microsoft.com/office/drawing/2014/main" val="3812764675"/>
                    </a:ext>
                  </a:extLst>
                </a:gridCol>
              </a:tblGrid>
              <a:tr h="47501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9 215,80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13 861,35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15 050,48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15 403,88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11 143,35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246,05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59,68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7 986,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11 204,57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9 556,77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10 037,26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10 390,73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983,07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2 597,10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5 483,71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5 356,72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752,62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340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дорог 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17,68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432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автомобильных дорог регионального 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280,73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143,61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пригородных поездов 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321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</a:t>
            </a:r>
            <a:r>
              <a:rPr lang="en-US" sz="1400" b="1" u="sng" dirty="0">
                <a:solidFill>
                  <a:srgbClr val="534F4F"/>
                </a:solidFill>
                <a:latin typeface="+mn-lt"/>
              </a:rPr>
              <a:t>3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 год – 16,6%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современной и эффективной транспортной инфраструктуры, повышение технического уровня автомобильных  дорог, их пропускной способности, уровня безопасности   дорожного движения.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Поддержка и развитие транспортного комплекса Липецкой области.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83306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677198"/>
              </p:ext>
            </p:extLst>
          </p:nvPr>
        </p:nvGraphicFramePr>
        <p:xfrm>
          <a:off x="174172" y="2781300"/>
          <a:ext cx="11839576" cy="3957083"/>
        </p:xfrm>
        <a:graphic>
          <a:graphicData uri="http://schemas.openxmlformats.org/drawingml/2006/table">
            <a:tbl>
              <a:tblPr/>
              <a:tblGrid>
                <a:gridCol w="57919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9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492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40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363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7578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8320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</a:t>
                      </a: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  <a:p>
                      <a:endParaRPr lang="ru-RU" sz="1200" dirty="0"/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641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510,5</a:t>
                      </a:r>
                      <a:endParaRPr lang="ru-RU" sz="12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485,1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354,1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304,5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306,4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20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309,3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349,9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294,1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121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201,2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148,2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4,2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66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2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85446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площади погибших и поврежденных лесных насаждений (с усыханием более 40%) с учетом проведенных мероприятий по защите леса в общей площади земель населенных пунктов городского округа, занятых лесными насаждениями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0" i="0" u="none" strike="noStrike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Отношение фактического объема заготовки древесины к установленному допустимому объему изъятия древесины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45527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2 990,8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2 176,3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1 571,7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1 045,6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на 2023 год – 0,4 %</a:t>
            </a:r>
          </a:p>
        </p:txBody>
      </p:sp>
    </p:spTree>
    <p:extLst>
      <p:ext uri="{BB962C8B-B14F-4D97-AF65-F5344CB8AC3E}">
        <p14:creationId xmlns:p14="http://schemas.microsoft.com/office/powerpoint/2010/main" val="15284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687424"/>
              </p:ext>
            </p:extLst>
          </p:nvPr>
        </p:nvGraphicFramePr>
        <p:xfrm>
          <a:off x="354001" y="3042794"/>
          <a:ext cx="11483998" cy="347472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  <a:p>
                      <a:endParaRPr lang="ru-RU" dirty="0"/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437,6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1 164,0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2 391,2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444,1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371,9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362,9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527,6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1 425,5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427,4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338,4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69,7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632,9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960,7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endParaRPr lang="ru-RU" sz="1400" b="0" i="0" u="none" strike="noStrike" kern="1200" dirty="0"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60,0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110,0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110,0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6856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6911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6955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7021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основных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100,4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101,2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101,8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102,8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Охрана 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2023 год –  2,6 %</a:t>
            </a:r>
          </a:p>
        </p:txBody>
      </p:sp>
    </p:spTree>
    <p:extLst>
      <p:ext uri="{BB962C8B-B14F-4D97-AF65-F5344CB8AC3E}">
        <p14:creationId xmlns:p14="http://schemas.microsoft.com/office/powerpoint/2010/main" val="40889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5,3%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276433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510221"/>
              </p:ext>
            </p:extLst>
          </p:nvPr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38 772,1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23 489,1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20 195,5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19 788,0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Calibri" panose="020F0502020204030204" pitchFamily="34" charset="0"/>
                        </a:rPr>
                        <a:t>18 965,4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325,3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76,1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69,6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109,0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2 752,3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5 785,6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4 772,7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4 025,3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3 207,1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560,0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156,0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3 056,9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4 089,7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1 500,0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32 077,6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13 381,7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13 826,2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14 130,0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14 126,2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1235,2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стандартного 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1049,9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48,57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43,17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43,63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4914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75945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934855"/>
              </p:ext>
            </p:extLst>
          </p:nvPr>
        </p:nvGraphicFramePr>
        <p:xfrm>
          <a:off x="364355" y="2999836"/>
          <a:ext cx="11470458" cy="3468181"/>
        </p:xfrm>
        <a:graphic>
          <a:graphicData uri="http://schemas.openxmlformats.org/drawingml/2006/table">
            <a:tbl>
              <a:tblPr/>
              <a:tblGrid>
                <a:gridCol w="60152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550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82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934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926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877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26959">
                  <a:extLst>
                    <a:ext uri="{9D8B030D-6E8A-4147-A177-3AD203B41FA5}">
                      <a16:colId xmlns="" xmlns:a16="http://schemas.microsoft.com/office/drawing/2014/main" val="2564671743"/>
                    </a:ext>
                  </a:extLst>
                </a:gridCol>
              </a:tblGrid>
              <a:tr h="5280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1 111,5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1 097,7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642,4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470,7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470,7</a:t>
                      </a:r>
                      <a:endParaRPr lang="ru-RU" sz="1400" b="1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26,3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22,6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21,6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22,3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530,7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592,3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618,4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447,9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447,9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550,9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477,9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3,6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4,9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94545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94545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22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</a:rPr>
                        <a:t>115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111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150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«Формирование современной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городской 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0,7 %</a:t>
            </a:r>
            <a:endParaRPr lang="ru-RU" sz="14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73668" y="6540759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в соответствии с редакцией Федерального Закона о федеральном бюджете на 2023 -2025 годы (в первом чтении)</a:t>
            </a:r>
            <a:endParaRPr lang="ru-RU" sz="14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3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местности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0,5%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занятости сельского населения.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035807"/>
              </p:ext>
            </p:extLst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1032,3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424,1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170,1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10,0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11,3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46,7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842,0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160,3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55,2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589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692137"/>
              </p:ext>
            </p:extLst>
          </p:nvPr>
        </p:nvGraphicFramePr>
        <p:xfrm>
          <a:off x="371999" y="2952937"/>
          <a:ext cx="11445533" cy="3717827"/>
        </p:xfrm>
        <a:graphic>
          <a:graphicData uri="http://schemas.openxmlformats.org/drawingml/2006/table">
            <a:tbl>
              <a:tblPr/>
              <a:tblGrid>
                <a:gridCol w="55787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77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17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17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17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179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71791">
                  <a:extLst>
                    <a:ext uri="{9D8B030D-6E8A-4147-A177-3AD203B41FA5}">
                      <a16:colId xmlns="" xmlns:a16="http://schemas.microsoft.com/office/drawing/2014/main" val="2843420057"/>
                    </a:ext>
                  </a:extLst>
                </a:gridCol>
              </a:tblGrid>
              <a:tr h="4378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</a:t>
                      </a:r>
                      <a:r>
                        <a:rPr lang="en-US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657,12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34,56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2 797,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</a:t>
                      </a:r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22,15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2 847,15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38,54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12,94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278,68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230,66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202,52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226,40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251,40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федерального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572065323"/>
                  </a:ext>
                </a:extLst>
              </a:tr>
              <a:tr h="2230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2 339,90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243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591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295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2198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2023 год –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8796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2023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4,1 </a:t>
            </a: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финансами,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 том числе при реализации инициативных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проектов.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185849"/>
              </p:ext>
            </p:extLst>
          </p:nvPr>
        </p:nvGraphicFramePr>
        <p:xfrm>
          <a:off x="352426" y="4085408"/>
          <a:ext cx="11487151" cy="2697881"/>
        </p:xfrm>
        <a:graphic>
          <a:graphicData uri="http://schemas.openxmlformats.org/drawingml/2006/table">
            <a:tbl>
              <a:tblPr/>
              <a:tblGrid>
                <a:gridCol w="50737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1619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195"/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494545"/>
                          </a:solidFill>
                          <a:effectLst/>
                        </a:rPr>
                        <a:t>6 632,6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rgbClr val="494545"/>
                          </a:solidFill>
                          <a:effectLst/>
                        </a:rPr>
                        <a:t>3 70</a:t>
                      </a:r>
                      <a:r>
                        <a:rPr lang="ru-RU" sz="1400" b="1" baseline="0" dirty="0" smtClean="0">
                          <a:solidFill>
                            <a:srgbClr val="494545"/>
                          </a:solidFill>
                          <a:effectLst/>
                        </a:rPr>
                        <a:t>7,5</a:t>
                      </a:r>
                      <a:endParaRPr lang="ru-RU" sz="1100" b="1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  <a:endParaRPr lang="ru-RU" sz="1400" b="1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rgbClr val="494545"/>
                          </a:solidFill>
                          <a:effectLst/>
                        </a:rPr>
                        <a:t>6 632,6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 smtClean="0">
                          <a:solidFill>
                            <a:srgbClr val="494545"/>
                          </a:solidFill>
                          <a:effectLst/>
                        </a:rPr>
                        <a:t>3 70</a:t>
                      </a:r>
                      <a:r>
                        <a:rPr lang="ru-RU" sz="1400" b="0" baseline="0" dirty="0" smtClean="0">
                          <a:solidFill>
                            <a:srgbClr val="494545"/>
                          </a:solidFill>
                          <a:effectLst/>
                        </a:rPr>
                        <a:t>7,5</a:t>
                      </a:r>
                      <a:endParaRPr lang="ru-RU" sz="1100" b="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2 278,2</a:t>
                      </a:r>
                      <a:endParaRPr lang="ru-RU" sz="1400" b="0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2 290,2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solidFill>
                            <a:srgbClr val="494545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494545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 smtClean="0"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endParaRPr lang="ru-RU" sz="1400" kern="1200" dirty="0">
                        <a:solidFill>
                          <a:srgbClr val="494545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630" y="802146"/>
            <a:ext cx="12035572" cy="57480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9582187"/>
              </p:ext>
            </p:extLst>
          </p:nvPr>
        </p:nvGraphicFramePr>
        <p:xfrm>
          <a:off x="237491" y="903501"/>
          <a:ext cx="11753849" cy="5515193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57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16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936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39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789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8409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на 2023</a:t>
                      </a:r>
                      <a:r>
                        <a:rPr lang="ru-RU" sz="1600" b="1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2024 </a:t>
                      </a: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год*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2025 </a:t>
                      </a: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год*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8145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180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15 698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7 947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5 463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35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2 253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/>
                        </a:rPr>
                        <a:t>18 404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7 129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7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1 511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805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1 188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976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846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1 358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424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664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4 679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1 803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2 178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5 536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2 499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560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520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2 122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277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899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804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148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551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388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369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242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8111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1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6 364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3 079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3 275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600" b="0" i="0" u="none" strike="noStrike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7 116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3 345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48111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"Международная кооперация и экспорт"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Информация по  национальным  проектам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на 20</a:t>
            </a:r>
            <a:r>
              <a:rPr lang="en-US" sz="3000" b="1" dirty="0">
                <a:solidFill>
                  <a:srgbClr val="494545"/>
                </a:solidFill>
              </a:rPr>
              <a:t>2</a:t>
            </a:r>
            <a:r>
              <a:rPr lang="ru-RU" sz="3000" b="1" dirty="0">
                <a:solidFill>
                  <a:srgbClr val="494545"/>
                </a:solidFill>
              </a:rPr>
              <a:t>3 – 2025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44058" y="655022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в соответствии с редакцией Федерального Закона о федеральном бюджете на 2023 -2025 годы (в первом чтении)</a:t>
            </a:r>
            <a:endParaRPr lang="ru-RU" sz="14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74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5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Calibri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Calibri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(в </a:t>
              </a:r>
              <a:r>
                <a:rPr lang="ru-RU" sz="1600" dirty="0" err="1">
                  <a:solidFill>
                    <a:srgbClr val="494545"/>
                  </a:solidFill>
                  <a:latin typeface="Calibri"/>
                </a:rPr>
                <a:t>т.ч</a:t>
              </a:r>
              <a:r>
                <a:rPr lang="ru-RU" sz="1600" dirty="0">
                  <a:solidFill>
                    <a:srgbClr val="494545"/>
                  </a:solidFill>
                  <a:latin typeface="Calibri"/>
                </a:rPr>
                <a:t>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Calibri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Calibri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Calibri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Calibri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Calibri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3330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C891B2-356D-48D1-B954-9DD278A90743}"/>
              </a:ext>
            </a:extLst>
          </p:cNvPr>
          <p:cNvSpPr txBox="1"/>
          <p:nvPr/>
        </p:nvSpPr>
        <p:spPr>
          <a:xfrm>
            <a:off x="1713454" y="374058"/>
            <a:ext cx="9986739" cy="54168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32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- до </a:t>
            </a:r>
            <a:r>
              <a:rPr lang="ru-RU" sz="32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10 </a:t>
            </a:r>
            <a:r>
              <a:rPr lang="ru-RU" sz="3200" b="1" dirty="0">
                <a:solidFill>
                  <a:srgbClr val="534F4F"/>
                </a:solidFill>
                <a:ea typeface="Roboto Black" panose="02000000000000000000" pitchFamily="2" charset="0"/>
              </a:rPr>
              <a:t>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70C7386-09BA-41C8-BFA2-8E829E56499C}"/>
              </a:ext>
            </a:extLst>
          </p:cNvPr>
          <p:cNvSpPr txBox="1"/>
          <p:nvPr/>
        </p:nvSpPr>
        <p:spPr>
          <a:xfrm>
            <a:off x="672297" y="1879392"/>
            <a:ext cx="1637735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052FAE-228E-46E8-8B14-9113891A6F8F}"/>
              </a:ext>
            </a:extLst>
          </p:cNvPr>
          <p:cNvSpPr txBox="1"/>
          <p:nvPr/>
        </p:nvSpPr>
        <p:spPr>
          <a:xfrm>
            <a:off x="2565753" y="1634955"/>
            <a:ext cx="9393125" cy="1231102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E69E34-094A-451A-8610-91A0D6F9B3ED}"/>
              </a:ext>
            </a:extLst>
          </p:cNvPr>
          <p:cNvSpPr txBox="1"/>
          <p:nvPr/>
        </p:nvSpPr>
        <p:spPr>
          <a:xfrm>
            <a:off x="111902" y="3886748"/>
            <a:ext cx="2586528" cy="5539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9DE88AE-67C4-43C3-9214-9A7954D8198D}"/>
              </a:ext>
            </a:extLst>
          </p:cNvPr>
          <p:cNvSpPr txBox="1"/>
          <p:nvPr/>
        </p:nvSpPr>
        <p:spPr>
          <a:xfrm>
            <a:off x="2698430" y="3048937"/>
            <a:ext cx="9488020" cy="3447093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4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инновационной </a:t>
            </a:r>
            <a:r>
              <a:rPr lang="ru-RU" sz="2400" i="1" dirty="0">
                <a:solidFill>
                  <a:srgbClr val="534F4F"/>
                </a:solidFill>
              </a:rPr>
              <a:t>деятельности</a:t>
            </a:r>
            <a:r>
              <a:rPr lang="ru-RU" sz="2400" i="1" dirty="0" smtClean="0">
                <a:solidFill>
                  <a:srgbClr val="534F4F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обрабатывающих </a:t>
            </a:r>
            <a:r>
              <a:rPr lang="ru-RU" sz="2400" i="1" dirty="0">
                <a:solidFill>
                  <a:srgbClr val="534F4F"/>
                </a:solidFill>
              </a:rPr>
              <a:t>производств (за исключением производства подакцизных товаров</a:t>
            </a:r>
            <a:r>
              <a:rPr lang="ru-RU" sz="2400" i="1" dirty="0" smtClean="0">
                <a:solidFill>
                  <a:srgbClr val="534F4F"/>
                </a:solidFill>
              </a:rPr>
              <a:t>);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2400" i="1" dirty="0" smtClean="0">
                <a:solidFill>
                  <a:srgbClr val="534F4F"/>
                </a:solidFill>
              </a:rPr>
              <a:t>социальной сферы;</a:t>
            </a:r>
          </a:p>
          <a:p>
            <a:pPr marL="342900" indent="-342900">
              <a:buFontTx/>
              <a:buChar char="-"/>
            </a:pPr>
            <a:endParaRPr lang="ru-RU" sz="2400" i="1" dirty="0">
              <a:solidFill>
                <a:srgbClr val="534F4F"/>
              </a:solidFill>
            </a:endParaRPr>
          </a:p>
          <a:p>
            <a:r>
              <a:rPr lang="ru-RU" sz="2400" i="1" dirty="0" smtClean="0">
                <a:solidFill>
                  <a:srgbClr val="534F4F"/>
                </a:solidFill>
              </a:rPr>
              <a:t> </a:t>
            </a:r>
            <a:r>
              <a:rPr lang="ru-RU" sz="2400" i="1" dirty="0">
                <a:solidFill>
                  <a:srgbClr val="534F4F"/>
                </a:solidFill>
              </a:rPr>
              <a:t>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487162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34240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25612492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936584873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719512" y="1132068"/>
            <a:ext cx="234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 1 сентября 2022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396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942946787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2275364344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587474" y="116121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28242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976002985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798458977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6356" y="98503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3728795381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+ 8,5%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+ 7,1%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solidFill>
                  <a:srgbClr val="92D050">
                    <a:lumMod val="50000"/>
                  </a:srgbClr>
                </a:solidFill>
                <a:latin typeface="Calibri"/>
              </a:rPr>
              <a:t>+ 6,5%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38890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3799366281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3311533767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+ 8,5%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+ 7,1%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+ 6,5%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83951" y="1144884"/>
            <a:ext cx="231742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с 1 сентября 2022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2025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69649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16 242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371753" y="1592394"/>
              <a:ext cx="2043453" cy="8082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с 1 июня </a:t>
              </a:r>
            </a:p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года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15 279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:a16="http://schemas.microsoft.com/office/drawing/2014/main" xmlns="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6,3%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27601"/>
            <a:chOff x="377773" y="1507340"/>
            <a:chExt cx="11569653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xmlns="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:a16="http://schemas.microsoft.com/office/drawing/2014/main" xmlns="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:a16="http://schemas.microsoft.com/office/drawing/2014/main" xmlns="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1674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2023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096918EB-5BED-42B4-B0A7-CF4C424F35F2}"/>
                </a:ext>
              </a:extLst>
            </p:cNvPr>
            <p:cNvSpPr/>
            <p:nvPr/>
          </p:nvSpPr>
          <p:spPr>
            <a:xfrm>
              <a:off x="4287682" y="2292491"/>
              <a:ext cx="2043453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2,8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:a16="http://schemas.microsoft.com/office/drawing/2014/main" xmlns="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325619B2-A674-48F2-9791-76ABF9A190BC}"/>
              </a:ext>
            </a:extLst>
          </p:cNvPr>
          <p:cNvSpPr/>
          <p:nvPr/>
        </p:nvSpPr>
        <p:spPr>
          <a:xfrm>
            <a:off x="6485105" y="2923890"/>
            <a:ext cx="25735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5,5%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 1 октября 2023 года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73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831330"/>
              </p:ext>
            </p:extLst>
          </p:nvPr>
        </p:nvGraphicFramePr>
        <p:xfrm>
          <a:off x="209391" y="3603533"/>
          <a:ext cx="11810331" cy="30236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06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97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9931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7846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9650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2377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i="0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Универсальное пособие гражданам, имеющим детей, и беременным женщинам </a:t>
                      </a:r>
                      <a:r>
                        <a:rPr lang="ru-RU" sz="1200" b="0" i="1" u="none" strike="noStrike" kern="12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(с 1 января 2023 года)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Ежемесячное пособие на ребенка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924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6118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178564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Правительства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2023 год (прогноз)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11 931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13 005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10 665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12 364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с 1 июня 2022 года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в расчете на душу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11 553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трудоспособного населения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12 593 руб.                  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пенсионеров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10 109 руб.</a:t>
              </a:r>
            </a:p>
            <a:p>
              <a:pPr marL="285750" lvl="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Calibri"/>
                </a:rPr>
                <a:t>для детей – </a:t>
              </a:r>
              <a:r>
                <a:rPr lang="ru-RU" sz="1400" b="1" dirty="0">
                  <a:solidFill>
                    <a:srgbClr val="92D050">
                      <a:lumMod val="50000"/>
                    </a:srgbClr>
                  </a:solidFill>
                  <a:latin typeface="Calibri"/>
                </a:rPr>
                <a:t>11 719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766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8 970,3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-9" y="31756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990925"/>
            <a:ext cx="68454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универсального пособия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гражданам, имеющим детей, и </a:t>
            </a:r>
            <a:r>
              <a:rPr lang="ru-RU"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беременным женщинам;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50523" y="1989892"/>
            <a:ext cx="695766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семью,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175122"/>
            <a:ext cx="7115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  школьного возраста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детей-сирот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Отдых и оздоровление детей, находящихся в трудной жизненной ситуации, детей из многодетных и малообеспеченных семей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489458"/>
            <a:ext cx="67747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коммунальных услуг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Региональные доплаты к пенсиям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3 479,9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586,3 </a:t>
            </a:r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1 003,2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2 929,1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>
                <a:solidFill>
                  <a:srgbClr val="394659"/>
                </a:solidFill>
              </a:rPr>
              <a:t>971,8</a:t>
            </a:r>
            <a:endParaRPr lang="ru-RU" sz="22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051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839145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340,2 млн. руб. в 2023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341,8 млн.руб. в 2024 году, 341,8 млн. руб. в 2025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679247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62876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714" y="848362"/>
            <a:ext cx="101045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ежемесячных пособий гражданам, имеющим детей  (по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199,7 млн.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ежегодно);</a:t>
            </a:r>
          </a:p>
          <a:p>
            <a:pPr algn="just">
              <a:lnSpc>
                <a:spcPct val="90000"/>
              </a:lnSpc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базовый размер ежемесячного пособия составляет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302 до 692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из многодетных семей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456 до 825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одиноких матерей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610 до 958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детей-инвалидов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1166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семьям на ребенка (детей) от полутора до трех лет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368410" y="2785383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270,0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136,5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3 479,9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319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586,3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3" y="1011285"/>
            <a:ext cx="9233642" cy="2928667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398,4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b="1" u="sng" dirty="0">
                <a:solidFill>
                  <a:srgbClr val="534F4F"/>
                </a:solidFill>
              </a:rPr>
              <a:t>10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содержание 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– </a:t>
            </a:r>
            <a:r>
              <a:rPr lang="ru-RU" sz="1600" b="1" u="sng" dirty="0">
                <a:solidFill>
                  <a:srgbClr val="534F4F"/>
                </a:solidFill>
              </a:rPr>
              <a:t>322,1 млн. руб. </a:t>
            </a:r>
          </a:p>
          <a:p>
            <a:r>
              <a:rPr lang="ru-RU" sz="1600" i="1" dirty="0">
                <a:solidFill>
                  <a:schemeClr val="tx1"/>
                </a:solidFill>
              </a:rPr>
              <a:t>С 1 января 2023 года размер выплат составит от 11 424 руб. до 13 104 руб. </a:t>
            </a:r>
            <a:r>
              <a:rPr lang="ru-RU" sz="1400" i="1" dirty="0">
                <a:solidFill>
                  <a:schemeClr val="tx1"/>
                </a:solidFill>
              </a:rPr>
              <a:t>(в зависимости от возраста ребенка и места проживания)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tx1"/>
                </a:solidFill>
              </a:rPr>
              <a:t>вознаграждение приемному родителю  - </a:t>
            </a:r>
            <a:r>
              <a:rPr lang="ru-RU" sz="1600" b="1" u="sng" dirty="0">
                <a:solidFill>
                  <a:schemeClr val="tx1"/>
                </a:solidFill>
              </a:rPr>
              <a:t>66,3 млн. руб.</a:t>
            </a:r>
          </a:p>
          <a:p>
            <a:r>
              <a:rPr lang="ru-RU" sz="1600" i="1" dirty="0">
                <a:solidFill>
                  <a:schemeClr val="tx1"/>
                </a:solidFill>
              </a:rPr>
              <a:t>С 1 января 2023 года размер выплат составит от 5 940 руб. до 27 565 руб.</a:t>
            </a:r>
            <a:r>
              <a:rPr lang="ru-RU" sz="1600" b="1" i="1" dirty="0">
                <a:solidFill>
                  <a:schemeClr val="tx1"/>
                </a:solidFill>
              </a:rPr>
              <a:t> </a:t>
            </a:r>
            <a:r>
              <a:rPr lang="ru-RU" sz="1400" i="1" dirty="0">
                <a:solidFill>
                  <a:schemeClr val="tx1"/>
                </a:solidFill>
              </a:rPr>
              <a:t>(</a:t>
            </a:r>
            <a:r>
              <a:rPr lang="ru-RU" sz="1400" i="1" dirty="0">
                <a:solidFill>
                  <a:srgbClr val="534F4F"/>
                </a:solidFill>
              </a:rPr>
              <a:t>в зависимости от количества приемных детей)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64420" y="3958770"/>
            <a:ext cx="9540197" cy="2833916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187,9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</a:t>
            </a:r>
            <a:r>
              <a:rPr lang="ru-RU" sz="1600" b="1" u="sng" dirty="0">
                <a:solidFill>
                  <a:srgbClr val="534F4F"/>
                </a:solidFill>
              </a:rPr>
              <a:t>28,5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социальная 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учебной литературы и письменных принадлежностей, м</a:t>
            </a:r>
            <a:r>
              <a:rPr lang="ru-RU" sz="1600" dirty="0">
                <a:solidFill>
                  <a:srgbClr val="534F4F"/>
                </a:solidFill>
              </a:rPr>
              <a:t>ебели, мягкого инвентаря и др.)  </a:t>
            </a:r>
            <a:r>
              <a:rPr lang="ru-RU" sz="1600" b="1" u="sng" dirty="0">
                <a:solidFill>
                  <a:srgbClr val="534F4F"/>
                </a:solidFill>
              </a:rPr>
              <a:t>107,4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детям-сиротам на ремонт жилья </a:t>
            </a:r>
            <a:r>
              <a:rPr lang="ru-RU" sz="1600" b="1" u="sng" dirty="0">
                <a:solidFill>
                  <a:srgbClr val="534F4F"/>
                </a:solidFill>
              </a:rPr>
              <a:t>2,1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  <a:latin typeface="+mj-lt"/>
              </a:rPr>
              <a:t>ежемесячная денежная компенсация расходов по договору найма (поднайма) жилого помещения детям-сиротам </a:t>
            </a:r>
            <a:r>
              <a:rPr lang="ru-RU" sz="1600" b="1" u="sng" dirty="0">
                <a:solidFill>
                  <a:srgbClr val="534F4F"/>
                </a:solidFill>
                <a:latin typeface="+mj-lt"/>
              </a:rPr>
              <a:t>49,9 млн. руб</a:t>
            </a:r>
            <a:r>
              <a:rPr lang="ru-RU" sz="1600" b="1" u="sng" dirty="0">
                <a:solidFill>
                  <a:srgbClr val="394659"/>
                </a:solidFill>
                <a:latin typeface="+mj-lt"/>
              </a:rPr>
              <a:t>. </a:t>
            </a:r>
            <a:r>
              <a:rPr lang="ru-RU" sz="1600" i="1" dirty="0">
                <a:solidFill>
                  <a:srgbClr val="394659"/>
                </a:solidFill>
                <a:latin typeface="+mj-lt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094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Виды налогов</a:t>
            </a:r>
            <a:endParaRPr lang="ru-RU" sz="30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6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Местные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Федеральные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 smtClean="0">
                    <a:solidFill>
                      <a:srgbClr val="474343"/>
                    </a:solidFill>
                    <a:latin typeface="+mn-lt"/>
                  </a:rPr>
                  <a:t>Региональные</a:t>
                </a:r>
                <a:endParaRPr lang="ru-RU" b="1" dirty="0">
                  <a:solidFill>
                    <a:srgbClr val="474343"/>
                  </a:solidFill>
                  <a:latin typeface="+mn-lt"/>
                </a:endParaRP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  <a:endParaRPr lang="ru-RU" sz="1600" b="1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иные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к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уплате на территориях соответствующих субъектов Российской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Федерации (регулируются законами субъектов Российской Федерации)</a:t>
            </a:r>
            <a:r>
              <a:rPr lang="ru-RU" sz="1600" dirty="0" smtClean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транспортный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Обязательны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к уплате на территориях соответствующих муниципальных образований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(регулируются </a:t>
            </a: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нормативными актами представительных органов муниципальных </a:t>
            </a:r>
            <a:r>
              <a:rPr lang="ru-RU" sz="1600" u="sng" dirty="0" smtClean="0">
                <a:solidFill>
                  <a:srgbClr val="494545"/>
                </a:solidFill>
                <a:latin typeface="+mn-lt"/>
                <a:cs typeface="Arial Cyr"/>
              </a:rPr>
              <a:t>образований)</a:t>
            </a: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земельный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 smtClean="0">
                <a:solidFill>
                  <a:srgbClr val="494545"/>
                </a:solidFill>
                <a:latin typeface="+mn-lt"/>
                <a:cs typeface="Arial Cyr"/>
              </a:rPr>
              <a:t>налог </a:t>
            </a: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9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1 003,2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211301" y="818523"/>
            <a:ext cx="8426331" cy="5934974"/>
            <a:chOff x="3417737" y="836762"/>
            <a:chExt cx="842633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1344056987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547735" y="1263346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640,0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980541" y="2773761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82257" y="4274204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27,2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474343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474343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4009" y="5679188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240,6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83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2 929,1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350 тыс. руб.) или ежемесячного (в размере величины прожиточного минимума, установленной на дату заключения социального контракта) социального пособия.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309,9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98510"/>
            <a:chOff x="-6" y="4489458"/>
            <a:chExt cx="12143137" cy="109851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слухопротезирование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иное социальное обеспечение.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1 048,4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88433"/>
            <a:chOff x="-4" y="5932457"/>
            <a:chExt cx="12143141" cy="788433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инвалиды, члены семьи лиц, принимающих участие в специальной военной операции)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236,3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89 087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на железнодорожном и автомобильном транспорте муниципального и межмуниципального сообщения с           оплатой 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-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2023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570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785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900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785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1 334,5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66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917476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труженики тыла, члены семьи лиц,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принимающих участие в специальной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военной операции и др.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236,3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86,8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(7 542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27,2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74786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598903625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09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1 327,7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2023 – 2025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64,4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64,4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106,4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229,8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203,4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218,1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5,7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1,6 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133,0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193,0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2025 год  –  108,0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будет обеспечено </a:t>
            </a: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2300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03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552898"/>
              </p:ext>
            </p:extLst>
          </p:nvPr>
        </p:nvGraphicFramePr>
        <p:xfrm>
          <a:off x="418439" y="259738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35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молодых педагогов и специалистов лесного </a:t>
            </a:r>
            <a:r>
              <a:rPr lang="ru-RU" sz="3000" b="1" dirty="0" smtClean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хозяйства</a:t>
            </a:r>
            <a:endParaRPr lang="ru-RU" sz="3000" b="1" dirty="0">
              <a:solidFill>
                <a:srgbClr val="474343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573321" y="1300877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(учителя, учителя-логопеды, учителя-дефектологи, педагоги-психологи) впервые трудоустроившимся в общеобразовательные организации, дошкольные образовательные организации в год окончания организации высшего или профессионального образования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37,2 млн. 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289011" y="3981443"/>
            <a:ext cx="6589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хозяйства,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</a:t>
            </a:r>
            <a:r>
              <a:rPr lang="ru-RU" dirty="0" smtClean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2023-2025 гг. по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360,0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=""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=""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2740855"/>
            <a:ext cx="4106824" cy="4537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2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971,8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915,0</a:t>
              </a:r>
              <a:endParaRPr lang="ru-RU" sz="2600" b="1" dirty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 smtClean="0">
                  <a:solidFill>
                    <a:srgbClr val="394659"/>
                  </a:solidFill>
                </a:rPr>
                <a:t>22,3</a:t>
              </a:r>
              <a:endParaRPr lang="ru-RU" sz="2600" b="1" dirty="0">
                <a:solidFill>
                  <a:srgbClr val="394659"/>
                </a:solidFill>
              </a:endParaRP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 smtClean="0">
                <a:solidFill>
                  <a:srgbClr val="394659"/>
                </a:solidFill>
              </a:rPr>
              <a:t>12,5</a:t>
            </a:r>
            <a:endParaRPr lang="ru-RU" sz="2600" b="1" dirty="0">
              <a:solidFill>
                <a:srgbClr val="394659"/>
              </a:solidFill>
            </a:endParaRP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56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 2023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962606862"/>
              </p:ext>
            </p:extLst>
          </p:nvPr>
        </p:nvGraphicFramePr>
        <p:xfrm>
          <a:off x="0" y="1019582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23 646,50 рублей </a:t>
            </a:r>
          </a:p>
          <a:p>
            <a:pPr algn="ctr"/>
            <a:r>
              <a:rPr lang="ru-RU" sz="26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  <a:endParaRPr lang="ru-RU" sz="2600" b="1" dirty="0">
              <a:ln w="11430"/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9717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14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06.10.1999г.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организации местного самоуправления в Российской 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 smtClean="0">
                <a:solidFill>
                  <a:srgbClr val="534F4F"/>
                </a:solidFill>
              </a:rPr>
              <a:t>6,7 </a:t>
            </a:r>
            <a:r>
              <a:rPr lang="ru-RU" sz="1600" b="1" dirty="0">
                <a:solidFill>
                  <a:srgbClr val="534F4F"/>
                </a:solidFill>
              </a:rPr>
              <a:t>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8906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70,9</a:t>
                      </a:r>
                      <a:endParaRPr lang="ru-RU" sz="2600" b="1" u="sng" strike="noStrike" dirty="0">
                        <a:solidFill>
                          <a:srgbClr val="474343"/>
                        </a:solidFill>
                        <a:effectLst/>
                      </a:endParaRP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8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 smtClean="0">
                <a:solidFill>
                  <a:srgbClr val="534F4F"/>
                </a:solidFill>
              </a:rPr>
              <a:t>50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и 100  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выплата на приобретение и строительство жилья  - </a:t>
            </a:r>
            <a:r>
              <a:rPr lang="ru-RU" sz="1400" dirty="0" smtClean="0">
                <a:solidFill>
                  <a:srgbClr val="534F4F"/>
                </a:solidFill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</a:rPr>
              <a:t>60</a:t>
            </a:r>
            <a:r>
              <a:rPr lang="ru-RU" sz="1400" b="1" dirty="0">
                <a:solidFill>
                  <a:srgbClr val="534F4F"/>
                </a:solidFill>
              </a:rPr>
              <a:t>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 smtClean="0">
                <a:solidFill>
                  <a:srgbClr val="534F4F"/>
                </a:solidFill>
              </a:rPr>
              <a:t>1,5 </a:t>
            </a:r>
            <a:r>
              <a:rPr lang="ru-RU" sz="1400" b="1" dirty="0">
                <a:solidFill>
                  <a:srgbClr val="534F4F"/>
                </a:solidFill>
              </a:rPr>
              <a:t>млн. руб</a:t>
            </a:r>
            <a:r>
              <a:rPr lang="ru-RU" sz="1400" b="1" dirty="0" smtClean="0">
                <a:solidFill>
                  <a:srgbClr val="534F4F"/>
                </a:solidFill>
              </a:rPr>
              <a:t>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744976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120,9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Единовременные </a:t>
            </a:r>
            <a:r>
              <a:rPr lang="ru-RU" sz="1400" dirty="0">
                <a:solidFill>
                  <a:srgbClr val="534F4F"/>
                </a:solidFill>
              </a:rPr>
              <a:t>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</a:t>
            </a:r>
            <a:r>
              <a:rPr lang="ru-RU" sz="1400" dirty="0" smtClean="0">
                <a:solidFill>
                  <a:srgbClr val="534F4F"/>
                </a:solidFill>
              </a:rPr>
              <a:t>тысяч </a:t>
            </a:r>
            <a:r>
              <a:rPr lang="ru-RU" sz="1400" dirty="0">
                <a:solidFill>
                  <a:srgbClr val="534F4F"/>
                </a:solidFill>
              </a:rPr>
              <a:t>человек (на условиях софинансирования с федеральным бюджетом) </a:t>
            </a:r>
            <a:endParaRPr lang="ru-RU" sz="1400" dirty="0" smtClean="0">
              <a:solidFill>
                <a:srgbClr val="534F4F"/>
              </a:solidFill>
            </a:endParaRPr>
          </a:p>
          <a:p>
            <a:pPr marL="92075" lvl="0" algn="just"/>
            <a:r>
              <a:rPr lang="ru-RU" sz="1400" b="1" dirty="0" smtClean="0">
                <a:solidFill>
                  <a:srgbClr val="534F4F"/>
                </a:solidFill>
              </a:rPr>
              <a:t>врачам  </a:t>
            </a:r>
            <a:r>
              <a:rPr lang="ru-RU" sz="1400" b="1" dirty="0">
                <a:solidFill>
                  <a:srgbClr val="534F4F"/>
                </a:solidFill>
              </a:rPr>
              <a:t>-  </a:t>
            </a:r>
            <a:r>
              <a:rPr lang="ru-RU" sz="1400" b="1" dirty="0" smtClean="0">
                <a:solidFill>
                  <a:srgbClr val="534F4F"/>
                </a:solidFill>
              </a:rPr>
              <a:t>от  1 млн. руб. до 1,5 млн.; фельдшерам, </a:t>
            </a:r>
            <a:r>
              <a:rPr lang="ru-RU" sz="1400" b="1" dirty="0">
                <a:solidFill>
                  <a:srgbClr val="534F4F"/>
                </a:solidFill>
              </a:rPr>
              <a:t>а также акушеркам и медицинским сестрам </a:t>
            </a:r>
            <a:r>
              <a:rPr lang="ru-RU" sz="1400" b="1" dirty="0" smtClean="0">
                <a:solidFill>
                  <a:srgbClr val="534F4F"/>
                </a:solidFill>
              </a:rPr>
              <a:t>–  от  0,5 </a:t>
            </a:r>
            <a:r>
              <a:rPr lang="ru-RU" sz="1400" b="1" dirty="0">
                <a:solidFill>
                  <a:srgbClr val="534F4F"/>
                </a:solidFill>
              </a:rPr>
              <a:t>млн</a:t>
            </a:r>
            <a:r>
              <a:rPr lang="ru-RU" sz="1400" b="1" dirty="0" smtClean="0">
                <a:solidFill>
                  <a:srgbClr val="534F4F"/>
                </a:solidFill>
              </a:rPr>
              <a:t>. руб. до 0,75 млн. руб.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5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 smtClean="0">
                <a:solidFill>
                  <a:srgbClr val="534F4F"/>
                </a:solidFill>
              </a:rPr>
              <a:t>10-15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62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ятиугольник 37"/>
          <p:cNvSpPr/>
          <p:nvPr/>
        </p:nvSpPr>
        <p:spPr>
          <a:xfrm>
            <a:off x="416432" y="3139484"/>
            <a:ext cx="11617117" cy="89351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738038" y="4838232"/>
            <a:ext cx="11453962" cy="150658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94900" y="1234407"/>
            <a:ext cx="11862115" cy="1187152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678045" y="1217178"/>
            <a:ext cx="8312172" cy="95410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Захаровка), </a:t>
            </a:r>
            <a:r>
              <a:rPr lang="ru-RU" sz="14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Петровка и п. Первомайский),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Тимирязевский), 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Ольховец и с. Малая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Задонский (с. Нижнее Казачье),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Краснинский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Бредихино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Лев-Толстовский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Домачи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Кульминка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Новоуглянка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2 ОВОП: 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Талицкий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Ярлуково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200" i="1" dirty="0">
              <a:solidFill>
                <a:srgbClr val="534F4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05088" y="1602812"/>
            <a:ext cx="2265773" cy="40191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285306" y="4143790"/>
            <a:ext cx="11755713" cy="582404"/>
            <a:chOff x="282848" y="3088705"/>
            <a:chExt cx="12143143" cy="618008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282848" y="3119959"/>
              <a:ext cx="12143143" cy="55078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851271" y="3138443"/>
              <a:ext cx="9315894" cy="568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г.Липецк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на 600 пос./смену для взрослых и 200 пос./смену для детей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465232" y="3088705"/>
              <a:ext cx="2330887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8019" y="2486472"/>
            <a:ext cx="11862115" cy="545832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825690" y="5191903"/>
              <a:ext cx="9216916" cy="313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75668" y="5119737"/>
              <a:ext cx="231377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3498" y="36002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здравоохранения в 2023 - 2025 годы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7747" y="197715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441324" y="3352461"/>
            <a:ext cx="2286229" cy="430887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461871" y="5263598"/>
            <a:ext cx="2286230" cy="4086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2025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735022" y="3247164"/>
            <a:ext cx="9305997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11 ФАП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Казаково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(п. совхоза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Песковатский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Данковский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Малинки),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Богородицкое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Братовщина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Елецкий (с. Волчье), Задонский (д. Поповка), Лев-Толстовский (с. Знаменское), 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Липецкий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Крутогорье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Студеные Хутора),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Медовка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ru-RU" sz="1400" i="1" dirty="0">
              <a:solidFill>
                <a:srgbClr val="534F4F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35022" y="4899026"/>
            <a:ext cx="9312711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fontAlgn="ctr"/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19 ФАП: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Нижнее Чесночное), </a:t>
            </a:r>
            <a:r>
              <a:rPr lang="ru-RU" sz="14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Коробовка и п.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Волгоэлектросетьстрой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Добровский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Чечеры и с. Путятино),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Долгоруковский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село Большая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Елецкий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(д. Екатериновка, с. Большие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Извалы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с. Архангельское), 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Задонский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(п. Освобождение, с. Черниговка и ж/д станция Дон), 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Лебедянский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Михайловка и с. Большие Избищи), Липецкий (с. Крутые Хутора), </a:t>
            </a:r>
            <a:r>
              <a:rPr lang="ru-RU" sz="14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Становлянский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(д.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Бродки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и 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Злобино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Тербунский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Тульское),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Красное);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4 ОВОП:  </a:t>
            </a:r>
            <a:r>
              <a:rPr lang="ru-RU" sz="1400" i="1" dirty="0" err="1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Грязинский</a:t>
            </a:r>
            <a:r>
              <a:rPr lang="ru-RU" sz="1400" i="1" dirty="0" smtClean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(с. Большой Самовец и 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Двуречки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), Липецкий (с.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Сенцово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) и </a:t>
            </a:r>
            <a:r>
              <a:rPr lang="ru-RU" sz="14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Усманский</a:t>
            </a:r>
            <a:r>
              <a:rPr lang="ru-RU" sz="14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(с. Завальное)</a:t>
            </a:r>
          </a:p>
        </p:txBody>
      </p:sp>
    </p:spTree>
    <p:extLst>
      <p:ext uri="{BB962C8B-B14F-4D97-AF65-F5344CB8AC3E}">
        <p14:creationId xmlns:p14="http://schemas.microsoft.com/office/powerpoint/2010/main" val="50925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4463" y="131698"/>
            <a:ext cx="11607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-1" y="1497758"/>
            <a:ext cx="11348722" cy="1070356"/>
            <a:chOff x="42752" y="6178360"/>
            <a:chExt cx="11568114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2" y="6178360"/>
              <a:ext cx="11568114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в с. </a:t>
              </a:r>
              <a:r>
                <a:rPr lang="ru-RU" sz="2000" b="1" dirty="0" err="1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 </a:t>
              </a:r>
            </a:p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Липецкого района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2970982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" y="2972634"/>
            <a:ext cx="11348722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 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98" y="605048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07B42A38-E901-4F28-B9BD-4FE1C3E43449}"/>
              </a:ext>
            </a:extLst>
          </p:cNvPr>
          <p:cNvGrpSpPr/>
          <p:nvPr/>
        </p:nvGrpSpPr>
        <p:grpSpPr>
          <a:xfrm>
            <a:off x="0" y="4421910"/>
            <a:ext cx="11348722" cy="1044756"/>
            <a:chOff x="0" y="4637759"/>
            <a:chExt cx="12167573" cy="719607"/>
          </a:xfrm>
        </p:grpSpPr>
        <p:sp>
          <p:nvSpPr>
            <p:cNvPr id="18" name="Пятиугольник 14">
              <a:extLst>
                <a:ext uri="{FF2B5EF4-FFF2-40B4-BE49-F238E27FC236}">
                  <a16:creationId xmlns:a16="http://schemas.microsoft.com/office/drawing/2014/main" xmlns="" id="{A38EFDDF-0371-4D91-B397-42002F95DC73}"/>
                </a:ext>
              </a:extLst>
            </p:cNvPr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Строительство крытой ледовой площадки «Золотая шайба» в пос. Лев-Толстой</a:t>
              </a:r>
            </a:p>
          </p:txBody>
        </p:sp>
        <p:sp>
          <p:nvSpPr>
            <p:cNvPr id="20" name="Скругленный прямоугольник 15">
              <a:extLst>
                <a:ext uri="{FF2B5EF4-FFF2-40B4-BE49-F238E27FC236}">
                  <a16:creationId xmlns:a16="http://schemas.microsoft.com/office/drawing/2014/main" xmlns="" id="{96E98493-92FB-4E09-B751-1893FE38593C}"/>
                </a:ext>
              </a:extLst>
            </p:cNvPr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79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210500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(реконструкция)объектов культуры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43352" y="2299452"/>
            <a:ext cx="11846012" cy="1176225"/>
            <a:chOff x="330005" y="-1360833"/>
            <a:chExt cx="12167573" cy="880361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330005" y="-1360833"/>
              <a:ext cx="12167573" cy="880361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Октябрь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503409" y="-1205666"/>
              <a:ext cx="3236685" cy="5700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466" y="885480"/>
            <a:ext cx="2616898" cy="1743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0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образования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2023 - 2025 годы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8181" y="1651791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74343"/>
                  </a:solidFill>
                </a:rPr>
                <a:t>Детский сад на 350 мест 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-62489" y="353514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-18181" y="1178237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224 места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-44307" y="3065601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Лебедянь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-44307" y="233937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200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-62489" y="4225297"/>
            <a:ext cx="12037322" cy="318871"/>
            <a:chOff x="10241" y="4363160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0241" y="4363160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220 мест в с. Становое </a:t>
              </a: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2025 год</a:t>
              </a: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97" y="4641322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2115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50247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2023-2025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98023"/>
              </p:ext>
            </p:extLst>
          </p:nvPr>
        </p:nvGraphicFramePr>
        <p:xfrm>
          <a:off x="358267" y="1184076"/>
          <a:ext cx="11486600" cy="5373473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180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494545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2025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11 890,96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025,08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7 735,62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6 872,65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7 249,08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5 970,75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1 330,00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360</a:t>
                      </a:r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1 390,00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374,87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3 313,44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4 </a:t>
                      </a:r>
                      <a:r>
                        <a:rPr lang="ru-RU" sz="1400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041,13*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0,00*</a:t>
                      </a:r>
                      <a:endParaRPr lang="ru-RU" sz="1400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11 890,96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13</a:t>
                      </a:r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 025,08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baseline="0" dirty="0">
                          <a:solidFill>
                            <a:srgbClr val="494545"/>
                          </a:solidFill>
                          <a:latin typeface="+mn-lt"/>
                          <a:cs typeface="Times New Roman" pitchFamily="18" charset="0"/>
                        </a:rPr>
                        <a:t>7 735,62</a:t>
                      </a:r>
                      <a:endParaRPr lang="ru-RU" sz="1400" b="1" dirty="0">
                        <a:solidFill>
                          <a:srgbClr val="494545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5 078,10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8 138,52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3 718,06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1 243,09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1 856,30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1 391,57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990,13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2 018,90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936,42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547026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latin typeface="+mn-lt"/>
                        </a:rPr>
                        <a:t> 962,07</a:t>
                      </a:r>
                      <a:endParaRPr lang="ru-RU" sz="1400" b="0" i="0" u="none" strike="noStrike" dirty="0">
                        <a:solidFill>
                          <a:srgbClr val="494545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222,67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0,00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</a:t>
                      </a:r>
                      <a:r>
                        <a:rPr lang="ru-RU" sz="1400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фотовидеофиксации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нарушений ПДД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144,00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315,12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216,00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122,82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2178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1541" y="655022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  <a:cs typeface="Arial" charset="0"/>
              </a:rPr>
              <a:t>* -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  <a:cs typeface="Arial" charset="0"/>
              </a:rPr>
              <a:t>в соответствии с редакцией Федерального Закона о федеральном бюджете на 2023 -2025 годы (в первом чтении)</a:t>
            </a:r>
            <a:endParaRPr lang="ru-RU" sz="1400" b="1" dirty="0">
              <a:solidFill>
                <a:srgbClr val="494545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15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720" y="76200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и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2025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883962"/>
              </p:ext>
            </p:extLst>
          </p:nvPr>
        </p:nvGraphicFramePr>
        <p:xfrm>
          <a:off x="92598" y="2444930"/>
          <a:ext cx="11344458" cy="39083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63787"/>
                <a:gridCol w="1435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47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07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90838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ВСЕГО, в том числе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22 229,2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6 136,8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4 120,5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6919519" y="1074788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8464931" y="1066155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7" name="Группа 35"/>
          <p:cNvGrpSpPr/>
          <p:nvPr/>
        </p:nvGrpSpPr>
        <p:grpSpPr>
          <a:xfrm>
            <a:off x="9985026" y="1057518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2025</a:t>
              </a:r>
              <a:endParaRPr lang="ru-RU" sz="2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775448"/>
              </p:ext>
            </p:extLst>
          </p:nvPr>
        </p:nvGraphicFramePr>
        <p:xfrm>
          <a:off x="115746" y="2845044"/>
          <a:ext cx="11336810" cy="39113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6852213"/>
                <a:gridCol w="1438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7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77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28263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Кредиты кредитных организаций и государственные ценные бумаги: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-200,0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4 850,0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750,0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5831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размещение государственных ценных бумаг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2 500,0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3 000,0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0593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погашение  государственных ценных бумаг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300,0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</a:t>
                      </a:r>
                      <a:r>
                        <a:rPr lang="ru-RU" sz="1800" b="0" i="0" u="none" strike="noStrike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450,0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-1 450,0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26889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привлечение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1 100,0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3 800,0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4 300,0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417364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погашение кредитов от кредитных организаций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-1 100,0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30887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Бюджетные кредиты из  федерального бюджета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070,4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</a:t>
                      </a:r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043,6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-1 010,2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4192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привлечение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5 924,8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b="0" i="0" u="none" strike="noStrike" kern="1200" baseline="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448,5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668,7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267875"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i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погашение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4 854,4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-404,9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u="none" strike="noStrike" kern="1200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1800" b="0" i="0" u="none" strike="noStrike" kern="1200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+mn-ea"/>
                          <a:cs typeface="+mn-cs"/>
                        </a:rPr>
                        <a:t>1 678,9</a:t>
                      </a:r>
                      <a:endParaRPr lang="ru-RU" sz="1800" b="0" i="0" u="none" strike="noStrike" kern="1200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9370" marR="39370" marT="64770" marB="64770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</a:tr>
              <a:tr h="271558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Исполнение государственных гарантий  субъектов  РФ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18379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534F4F"/>
                          </a:solidFill>
                          <a:latin typeface="+mn-lt"/>
                        </a:rPr>
                        <a:t>Остатки средств на счете бюджета на начало года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21 068,9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0,0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889325" y="688190"/>
            <a:ext cx="1063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534F4F"/>
                </a:solidFill>
                <a:latin typeface="+mn-lt"/>
              </a:rPr>
              <a:t>тыс. </a:t>
            </a:r>
            <a:r>
              <a:rPr lang="ru-RU" b="1" dirty="0">
                <a:solidFill>
                  <a:srgbClr val="534F4F"/>
                </a:solidFill>
                <a:latin typeface="+mn-lt"/>
              </a:rPr>
              <a:t>руб.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575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2023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 и на плановый период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2024-2025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3661302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8661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710284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086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23374</TotalTime>
  <Words>13111</Words>
  <Application>Microsoft Office PowerPoint</Application>
  <PresentationFormat>Произвольный</PresentationFormat>
  <Paragraphs>3323</Paragraphs>
  <Slides>101</Slides>
  <Notes>38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101</vt:i4>
      </vt:variant>
    </vt:vector>
  </HeadingPairs>
  <TitlesOfParts>
    <vt:vector size="114" baseType="lpstr">
      <vt:lpstr>Arial</vt:lpstr>
      <vt:lpstr>Andalus</vt:lpstr>
      <vt:lpstr>Wingdings 2</vt:lpstr>
      <vt:lpstr>Roboto Black</vt:lpstr>
      <vt:lpstr>Cambria Math</vt:lpstr>
      <vt:lpstr>Calibri</vt:lpstr>
      <vt:lpstr>Wingdings</vt:lpstr>
      <vt:lpstr>Inter Extra Bold</vt:lpstr>
      <vt:lpstr>Times New Roman</vt:lpstr>
      <vt:lpstr>Arial Cyr</vt:lpstr>
      <vt:lpstr>Gotham Pro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2023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2023 – 2025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2023 год и на плановый период 2024-2025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Бойко Анна</cp:lastModifiedBy>
  <cp:revision>1781</cp:revision>
  <cp:lastPrinted>2022-11-18T05:53:07Z</cp:lastPrinted>
  <dcterms:created xsi:type="dcterms:W3CDTF">2018-01-21T18:20:29Z</dcterms:created>
  <dcterms:modified xsi:type="dcterms:W3CDTF">2022-11-21T14:13:34Z</dcterms:modified>
</cp:coreProperties>
</file>