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40.jpg" ContentType="image/jpeg"/>
  <Override PartName="/ppt/comments/comment2.xml" ContentType="application/vnd.openxmlformats-officedocument.presentationml.comments+xml"/>
  <Override PartName="/ppt/notesSlides/notesSlide10.xml" ContentType="application/vnd.openxmlformats-officedocument.presentationml.notesSlide+xml"/>
  <Override PartName="/ppt/media/image49.jpg" ContentType="image/jpeg"/>
  <Override PartName="/ppt/media/image5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00" r:id="rId3"/>
    <p:sldId id="284" r:id="rId4"/>
    <p:sldId id="298" r:id="rId5"/>
    <p:sldId id="301" r:id="rId6"/>
    <p:sldId id="259" r:id="rId7"/>
    <p:sldId id="260" r:id="rId8"/>
    <p:sldId id="268" r:id="rId9"/>
    <p:sldId id="289" r:id="rId10"/>
    <p:sldId id="286" r:id="rId11"/>
    <p:sldId id="296" r:id="rId12"/>
    <p:sldId id="261" r:id="rId13"/>
    <p:sldId id="262" r:id="rId14"/>
    <p:sldId id="264" r:id="rId15"/>
    <p:sldId id="265" r:id="rId16"/>
    <p:sldId id="307" r:id="rId17"/>
    <p:sldId id="304" r:id="rId18"/>
    <p:sldId id="305" r:id="rId19"/>
    <p:sldId id="303" r:id="rId20"/>
    <p:sldId id="288" r:id="rId21"/>
    <p:sldId id="297" r:id="rId22"/>
    <p:sldId id="30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ина Граб" initials="ИГ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B785"/>
    <a:srgbClr val="38C89B"/>
    <a:srgbClr val="097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0123"/>
    <p:restoredTop sz="94741"/>
  </p:normalViewPr>
  <p:slideViewPr>
    <p:cSldViewPr snapToGrid="0" snapToObjects="1">
      <p:cViewPr varScale="1">
        <p:scale>
          <a:sx n="79" d="100"/>
          <a:sy n="79" d="100"/>
        </p:scale>
        <p:origin x="96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</c:spPr>
          <c:explosion val="21"/>
          <c:dPt>
            <c:idx val="0"/>
            <c:bubble3D val="0"/>
            <c:spPr>
              <a:gradFill flip="none" rotWithShape="1">
                <a:gsLst>
                  <a:gs pos="0">
                    <a:schemeClr val="accent6">
                      <a:lumMod val="5000"/>
                      <a:lumOff val="95000"/>
                    </a:schemeClr>
                  </a:gs>
                  <a:gs pos="74000">
                    <a:schemeClr val="accent6">
                      <a:lumMod val="45000"/>
                      <a:lumOff val="55000"/>
                    </a:schemeClr>
                  </a:gs>
                  <a:gs pos="83000">
                    <a:schemeClr val="accent6">
                      <a:lumMod val="45000"/>
                      <a:lumOff val="55000"/>
                    </a:schemeClr>
                  </a:gs>
                  <a:gs pos="100000">
                    <a:schemeClr val="accent6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254-400F-B472-2165D2792A42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254-400F-B472-2165D2792A42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254-400F-B472-2165D2792A42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chemeClr val="accent6">
                      <a:lumMod val="5000"/>
                      <a:lumOff val="95000"/>
                    </a:schemeClr>
                  </a:gs>
                  <a:gs pos="74000">
                    <a:schemeClr val="accent6">
                      <a:lumMod val="45000"/>
                      <a:lumOff val="55000"/>
                    </a:schemeClr>
                  </a:gs>
                  <a:gs pos="83000">
                    <a:schemeClr val="accent6">
                      <a:lumMod val="45000"/>
                      <a:lumOff val="55000"/>
                    </a:schemeClr>
                  </a:gs>
                  <a:gs pos="100000">
                    <a:schemeClr val="accent6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254-400F-B472-2165D2792A42}"/>
              </c:ext>
            </c:extLst>
          </c:dPt>
          <c:dPt>
            <c:idx val="4"/>
            <c:bubble3D val="0"/>
            <c:spPr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254-400F-B472-2165D2792A42}"/>
              </c:ext>
            </c:extLst>
          </c:dPt>
          <c:dLbls>
            <c:dLbl>
              <c:idx val="0"/>
              <c:layout>
                <c:manualLayout>
                  <c:x val="4.4811799264310226E-2"/>
                  <c:y val="-0.129262224236561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54-400F-B472-2165D2792A42}"/>
                </c:ext>
              </c:extLst>
            </c:dLbl>
            <c:dLbl>
              <c:idx val="1"/>
              <c:layout>
                <c:manualLayout>
                  <c:x val="0.13923666199982104"/>
                  <c:y val="-5.946255217019587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54-400F-B472-2165D2792A42}"/>
                </c:ext>
              </c:extLst>
            </c:dLbl>
            <c:dLbl>
              <c:idx val="2"/>
              <c:layout>
                <c:manualLayout>
                  <c:x val="-0.10242696974699481"/>
                  <c:y val="8.324757303827422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54-400F-B472-2165D2792A42}"/>
                </c:ext>
              </c:extLst>
            </c:dLbl>
            <c:dLbl>
              <c:idx val="3"/>
              <c:layout>
                <c:manualLayout>
                  <c:x val="-9.1224019930917249E-2"/>
                  <c:y val="-7.135506260423504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54-400F-B472-2165D2792A42}"/>
                </c:ext>
              </c:extLst>
            </c:dLbl>
            <c:dLbl>
              <c:idx val="4"/>
              <c:layout>
                <c:manualLayout>
                  <c:x val="-0.10242696974699486"/>
                  <c:y val="-0.1129788491233721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54-400F-B472-2165D2792A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Лист1!$C$6:$C$10</c:f>
              <c:strCache>
                <c:ptCount val="5"/>
                <c:pt idx="0">
                  <c:v>дошкольники</c:v>
                </c:pt>
                <c:pt idx="1">
                  <c:v>школьники</c:v>
                </c:pt>
                <c:pt idx="2">
                  <c:v>студенты и молодежь</c:v>
                </c:pt>
                <c:pt idx="3">
                  <c:v>взрослое население</c:v>
                </c:pt>
                <c:pt idx="4">
                  <c:v>пенсионеры</c:v>
                </c:pt>
              </c:strCache>
            </c:strRef>
          </c:cat>
          <c:val>
            <c:numRef>
              <c:f>Лист1!$D$6:$D$10</c:f>
              <c:numCache>
                <c:formatCode>General</c:formatCode>
                <c:ptCount val="5"/>
                <c:pt idx="0">
                  <c:v>14183</c:v>
                </c:pt>
                <c:pt idx="1">
                  <c:v>85732</c:v>
                </c:pt>
                <c:pt idx="2">
                  <c:v>8221</c:v>
                </c:pt>
                <c:pt idx="3">
                  <c:v>43574</c:v>
                </c:pt>
                <c:pt idx="4">
                  <c:v>3673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254-400F-B472-2165D2792A4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24T12:18:33.744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24T13:11:00.878" idx="2">
    <p:pos x="10" y="10"/>
    <p:text>Сделать пример по победителю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2B208-7DBC-AD4E-8823-682E65E5DAF7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4B929-3CFA-0148-A399-7B55812CE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951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4B929-3CFA-0148-A399-7B55812CEA8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083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4B929-3CFA-0148-A399-7B55812CEA8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248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72088-2301-494E-ABB0-140FCDFCC7E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652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72088-2301-494E-ABB0-140FCDFCC7E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861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D128-0C70-3544-8BEF-9EF25BA88F5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60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4B929-3CFA-0148-A399-7B55812CEA8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521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72088-2301-494E-ABB0-140FCDFCC7E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74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4B929-3CFA-0148-A399-7B55812CEA8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711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4B929-3CFA-0148-A399-7B55812CEA8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860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4B929-3CFA-0148-A399-7B55812CEA8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248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B186A-1231-CE04-9D1F-BA42985A5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DEAD32-4BCA-5359-8E7D-4ECE9EAE9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ACD158-A823-7B64-9FE9-8DD8F0CAE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20E9-B483-DC41-950B-48B4D69C17DB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A15221-4898-8602-BDB8-FAA2EABA4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5D6E63-AE26-6614-3FA7-B9CB25461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10A50-E0B8-8F49-8718-A6DCBD0E6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679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D8BDF-8436-AD0E-F213-A408589A7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FFE1BF-9E92-20D4-AD10-E3FC024F1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AD1F39-9199-0DC5-B747-4CDFD051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20E9-B483-DC41-950B-48B4D69C17DB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0DF7BE-A2B5-19FE-9D88-6137AF100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74F609-DF5D-9AA3-CA21-3D49860EE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10A50-E0B8-8F49-8718-A6DCBD0E6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845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33F9F4-821A-9507-05B0-D7B607397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F504A3-A9C6-9540-B02E-88F038F22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B1B1A5-9714-1EDC-E0E4-D770E5FC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20E9-B483-DC41-950B-48B4D69C17DB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B1127E-3F35-E21D-B47B-F3671DFD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52946-8931-BE13-B390-4EA145D5E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10A50-E0B8-8F49-8718-A6DCBD0E6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056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37404" y="5124195"/>
            <a:ext cx="10117190" cy="10153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00591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37404" y="5124195"/>
            <a:ext cx="10117190" cy="10153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00591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1735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0AA20A-2B15-2FD3-7097-D81745CFE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8E8683-289D-0CE3-F664-69BF40AD8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A12906-C0B1-3CD6-5E1B-988D2C76F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20E9-B483-DC41-950B-48B4D69C17DB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488797-ACAA-37BA-8B8C-B555D3F32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32E9A-CA75-CBD9-80C5-D2516A924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10A50-E0B8-8F49-8718-A6DCBD0E6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38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E3CDC-B967-055E-4621-FBF12449E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4EC7AA-FBE0-5248-55A2-17CE0B35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A62C3B-443A-49C6-6F5F-E50A7C20D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20E9-B483-DC41-950B-48B4D69C17DB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F450B-4FE3-1CC4-9127-B922FDB2A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50BC68-3DB4-9D3D-28AD-AC370AA61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10A50-E0B8-8F49-8718-A6DCBD0E6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0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D8B0A-69F3-2EC1-E78A-23E7EAFBC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C8EF22-BF96-B2A7-80D3-8285677E6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D6A27C-280D-5810-9F72-F08C6A9AE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1DE25D-C053-390B-CA4A-7721CAD5F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20E9-B483-DC41-950B-48B4D69C17DB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9AB99-8EAF-CC53-1881-6AF435C9A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177FA9-E7A8-A74E-BE07-191B63F06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10A50-E0B8-8F49-8718-A6DCBD0E6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91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8C42D-E977-7F2E-9512-16A47E39B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845F27-B4A3-5E9F-07D8-DA21A675F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DB254E-9A4F-E851-CB78-9A572196A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7AF965-DCEB-21C3-FC36-FBA45B8D91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241790-8220-01E1-0AE2-0971A1D6F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7835D6-4375-5926-564F-B206BA01B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20E9-B483-DC41-950B-48B4D69C17DB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75FFC3-A863-B74B-A084-33ADF7896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AD2C5BF-323D-D878-53D0-8DF172CE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10A50-E0B8-8F49-8718-A6DCBD0E6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572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38E36-00A9-02C4-9E38-F49E2F507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2F3A66-39EA-F1A6-CB29-D3E6FE371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20E9-B483-DC41-950B-48B4D69C17DB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AB1A283-96AB-6AFE-EBA3-CFE2DAE6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0DB0749-4E47-171A-A433-EA6D0258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10A50-E0B8-8F49-8718-A6DCBD0E6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992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0BB09-BFB5-79DD-DA54-90815ABC1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20E9-B483-DC41-950B-48B4D69C17DB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FFF489-FBCA-5A02-14B3-F827F0C8B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AE74B1-E6E2-0E21-E1EB-5D37A41F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10A50-E0B8-8F49-8718-A6DCBD0E6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759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D0A08-F8F3-BC91-C539-C7DE7FB6F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DDE666-0550-E550-1310-F963DC330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16C012-5629-F386-544F-6B33145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1E6DAE-8153-10E2-0933-5DCAFCEDD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20E9-B483-DC41-950B-48B4D69C17DB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134FFE-9D68-9FF9-C7E0-8E4E7B177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5D1094-61D5-587D-994F-319599DD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10A50-E0B8-8F49-8718-A6DCBD0E6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431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1522-E099-A0B4-BADF-E5B500377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8703A4D-E381-BEBB-F121-146D09999C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9A3964-0E7E-9A52-8B51-B78E88770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E33FD8-714B-A4FF-6F62-DA7D1CA95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020E9-B483-DC41-950B-48B4D69C17DB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3089EB-73FB-84ED-7CFE-C105D4C08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D34AC4-8F7F-928F-E816-2278F507E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10A50-E0B8-8F49-8718-A6DCBD0E6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606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66A25-F87F-687C-9976-65B0F1DB7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D9A598-E108-F892-6345-F6DDF8277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45A7C6-5F71-E201-9E74-9D175FED36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020E9-B483-DC41-950B-48B4D69C17DB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AB6BAC-B9D2-B141-30D7-517071470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8FCFBE-87A0-D134-E29C-A7655F2DC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0A50-E0B8-8F49-8718-A6DCBD0E6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09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gif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8E9ABA4-4735-BC7E-5384-97CD9B31A6D9}"/>
              </a:ext>
            </a:extLst>
          </p:cNvPr>
          <p:cNvSpPr/>
          <p:nvPr/>
        </p:nvSpPr>
        <p:spPr>
          <a:xfrm>
            <a:off x="6629399" y="10887"/>
            <a:ext cx="5562599" cy="6868942"/>
          </a:xfrm>
          <a:prstGeom prst="rect">
            <a:avLst/>
          </a:prstGeom>
          <a:solidFill>
            <a:srgbClr val="014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FF896-C165-9EBA-41C0-4A36E1289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748" y="3946887"/>
            <a:ext cx="5467109" cy="972655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latin typeface="+mn-lt"/>
              </a:rPr>
              <a:t>Реализация Плана мероприятий повышения финансовой грамотности населения Липецкой области в </a:t>
            </a:r>
            <a:r>
              <a:rPr lang="en-US" sz="3200" dirty="0">
                <a:latin typeface="+mn-lt"/>
              </a:rPr>
              <a:t>I</a:t>
            </a:r>
            <a:r>
              <a:rPr lang="ru-RU" sz="3200" dirty="0">
                <a:latin typeface="+mn-lt"/>
              </a:rPr>
              <a:t> полугодии 2022 года</a:t>
            </a:r>
            <a:r>
              <a:rPr lang="ru-RU" sz="1400" dirty="0">
                <a:latin typeface="+mn-lt"/>
              </a:rPr>
              <a:t>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8A5011F-AC05-2395-5FD9-48BDE28AEEDD}"/>
              </a:ext>
            </a:extLst>
          </p:cNvPr>
          <p:cNvSpPr txBox="1">
            <a:spLocks/>
          </p:cNvSpPr>
          <p:nvPr/>
        </p:nvSpPr>
        <p:spPr>
          <a:xfrm>
            <a:off x="7926500" y="3773089"/>
            <a:ext cx="4200532" cy="97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chemeClr val="bg1"/>
                </a:solidFill>
                <a:latin typeface="+mn-lt"/>
              </a:rPr>
              <a:t>Инесса ШУЙКОВА</a:t>
            </a:r>
            <a:r>
              <a:rPr lang="ru-RU" sz="3000" dirty="0">
                <a:solidFill>
                  <a:schemeClr val="bg1"/>
                </a:solidFill>
                <a:latin typeface="+mn-lt"/>
              </a:rPr>
              <a:t>, </a:t>
            </a:r>
          </a:p>
          <a:p>
            <a:pPr algn="l"/>
            <a:r>
              <a:rPr lang="ru-RU" sz="2800" dirty="0">
                <a:solidFill>
                  <a:schemeClr val="bg1"/>
                </a:solidFill>
                <a:latin typeface="+mn-lt"/>
              </a:rPr>
              <a:t>ректор ГАУДПО ЛО «Институт развития образования»</a:t>
            </a:r>
            <a:endParaRPr lang="ru-RU" sz="3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Равнобедренный треугольник 19">
            <a:extLst>
              <a:ext uri="{FF2B5EF4-FFF2-40B4-BE49-F238E27FC236}">
                <a16:creationId xmlns:a16="http://schemas.microsoft.com/office/drawing/2014/main" id="{5560502E-40A9-9F33-1DDF-AAB50B8E2CBC}"/>
              </a:ext>
            </a:extLst>
          </p:cNvPr>
          <p:cNvSpPr/>
          <p:nvPr/>
        </p:nvSpPr>
        <p:spPr>
          <a:xfrm rot="5400000">
            <a:off x="3642179" y="2929164"/>
            <a:ext cx="6857999" cy="977900"/>
          </a:xfrm>
          <a:prstGeom prst="triangle">
            <a:avLst>
              <a:gd name="adj" fmla="val 21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ject 6">
            <a:extLst>
              <a:ext uri="{FF2B5EF4-FFF2-40B4-BE49-F238E27FC236}">
                <a16:creationId xmlns:a16="http://schemas.microsoft.com/office/drawing/2014/main" id="{4B048DDE-C307-BE3F-270D-BE2F6F0A4E8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3266" y="778013"/>
            <a:ext cx="1856220" cy="11202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10A9C-46F6-B815-90F2-19DEED5F5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160" y="982530"/>
            <a:ext cx="1904581" cy="91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14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0">
            <a:extLst>
              <a:ext uri="{FF2B5EF4-FFF2-40B4-BE49-F238E27FC236}">
                <a16:creationId xmlns:a16="http://schemas.microsoft.com/office/drawing/2014/main" id="{0FB5FDCE-C566-6142-AD67-C7B9AE5BF164}"/>
              </a:ext>
            </a:extLst>
          </p:cNvPr>
          <p:cNvSpPr/>
          <p:nvPr/>
        </p:nvSpPr>
        <p:spPr>
          <a:xfrm>
            <a:off x="2272145" y="125633"/>
            <a:ext cx="9289935" cy="1326216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500" b="1" dirty="0">
                <a:solidFill>
                  <a:schemeClr val="tx1"/>
                </a:solidFill>
                <a:cs typeface="Arial"/>
              </a:rPr>
              <a:t>ИНФОРМАЦИОННАЯ КАМПАНИЯ </a:t>
            </a:r>
            <a:r>
              <a:rPr lang="ru-RU" sz="3500" b="1" dirty="0">
                <a:solidFill>
                  <a:srgbClr val="548235"/>
                </a:solidFill>
                <a:cs typeface="Arial"/>
              </a:rPr>
              <a:t>(</a:t>
            </a:r>
            <a:r>
              <a:rPr lang="ru-RU" sz="3500" b="1" dirty="0" err="1">
                <a:solidFill>
                  <a:srgbClr val="548235"/>
                </a:solidFill>
                <a:cs typeface="Arial"/>
              </a:rPr>
              <a:t>P</a:t>
            </a:r>
            <a:r>
              <a:rPr lang="en-US" sz="3500" b="1" dirty="0">
                <a:solidFill>
                  <a:srgbClr val="548235"/>
                </a:solidFill>
                <a:cs typeface="Arial"/>
              </a:rPr>
              <a:t>R)</a:t>
            </a:r>
            <a:endParaRPr sz="35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998" y="1583484"/>
            <a:ext cx="986590" cy="986590"/>
          </a:xfrm>
          <a:prstGeom prst="ellipse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62348" y="2705779"/>
            <a:ext cx="31001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Telegram-канал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«Финансовая грамотность в Липецкой области»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6555" y="3550048"/>
            <a:ext cx="3100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Администраторы канала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26" name="Picture 2" descr="http://qrcoder.ru/code/?https%3A%2F%2Ft.me%2F%2BonWnPTq858FiMTcy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6" y="5251174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6555" y="4014930"/>
            <a:ext cx="3100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Региональный центр финансовой грамотности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509" y="4671987"/>
            <a:ext cx="3100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Отделение Липецк Банка России</a:t>
            </a:r>
          </a:p>
        </p:txBody>
      </p:sp>
      <p:pic>
        <p:nvPicPr>
          <p:cNvPr id="1028" name="Picture 4" descr="https://im0-tub-ru.yandex.net/i?id=7f94e50b14b3760057b825110aa39fab-l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77" y="1594716"/>
            <a:ext cx="999355" cy="999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82"/>
          <p:cNvSpPr/>
          <p:nvPr/>
        </p:nvSpPr>
        <p:spPr>
          <a:xfrm>
            <a:off x="0" y="1293345"/>
            <a:ext cx="11608904" cy="0"/>
          </a:xfrm>
          <a:prstGeom prst="line">
            <a:avLst/>
          </a:prstGeom>
          <a:ln w="25400">
            <a:solidFill>
              <a:srgbClr val="72AE4A"/>
            </a:solidFill>
            <a:prstDash val="sysDot"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13" name="Прямоугольник 12"/>
          <p:cNvSpPr/>
          <p:nvPr/>
        </p:nvSpPr>
        <p:spPr>
          <a:xfrm>
            <a:off x="7164955" y="6014245"/>
            <a:ext cx="3100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1 200 000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11549" t="16296" r="28681" b="17144"/>
          <a:stretch/>
        </p:blipFill>
        <p:spPr>
          <a:xfrm>
            <a:off x="3169646" y="3502243"/>
            <a:ext cx="2686095" cy="1682633"/>
          </a:xfrm>
          <a:prstGeom prst="round2Diag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955" y="1502874"/>
            <a:ext cx="1033755" cy="10337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l="8859" t="6656" r="8871" b="9222"/>
          <a:stretch/>
        </p:blipFill>
        <p:spPr>
          <a:xfrm>
            <a:off x="6120880" y="3409538"/>
            <a:ext cx="3059284" cy="1759554"/>
          </a:xfrm>
          <a:prstGeom prst="round2Diag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097820" y="2732654"/>
            <a:ext cx="3100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Рубрика Регионального центра финансовой грамотности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9101" y="1616538"/>
            <a:ext cx="1037635" cy="103763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037789" y="5352312"/>
            <a:ext cx="26821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https://vk.com/wall-25483038_87944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947789" y="5338988"/>
            <a:ext cx="34680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https://ezhonline.ru/articles/lifehacks/obespechivaem-lichnuyu-tsifrovuyu-bezopasnost-kak-ne-stat-zhertvoy-moshennikov_3743.html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157851" y="2763649"/>
            <a:ext cx="3100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Интервью с экспертами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/>
          <a:srcRect l="19532" t="18231" r="35324" b="5923"/>
          <a:stretch/>
        </p:blipFill>
        <p:spPr>
          <a:xfrm>
            <a:off x="9685920" y="3310764"/>
            <a:ext cx="2043996" cy="1931688"/>
          </a:xfrm>
          <a:prstGeom prst="round2Diag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9685920" y="5352312"/>
            <a:ext cx="21217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https://lg.lpgzt.ru/aticle/pospet-za-innovatsiyami.htm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48649D3-4B63-C75F-BB35-76665860D7C4}"/>
              </a:ext>
            </a:extLst>
          </p:cNvPr>
          <p:cNvSpPr/>
          <p:nvPr/>
        </p:nvSpPr>
        <p:spPr>
          <a:xfrm>
            <a:off x="3169646" y="2724127"/>
            <a:ext cx="3100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Проект «Финансовая грамотность от «А» до «Я»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1263FB9-DD44-9460-703D-53D3DAA8C995}"/>
              </a:ext>
            </a:extLst>
          </p:cNvPr>
          <p:cNvSpPr/>
          <p:nvPr/>
        </p:nvSpPr>
        <p:spPr>
          <a:xfrm>
            <a:off x="9767161" y="6245077"/>
            <a:ext cx="21217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4602E46-BDF8-9937-55B4-80D4613B68FA}"/>
              </a:ext>
            </a:extLst>
          </p:cNvPr>
          <p:cNvSpPr/>
          <p:nvPr/>
        </p:nvSpPr>
        <p:spPr>
          <a:xfrm>
            <a:off x="5871469" y="6217750"/>
            <a:ext cx="22719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Проникновение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57FDF43-C003-D0A8-843C-F241AAE0032D}"/>
              </a:ext>
            </a:extLst>
          </p:cNvPr>
          <p:cNvSpPr/>
          <p:nvPr/>
        </p:nvSpPr>
        <p:spPr>
          <a:xfrm>
            <a:off x="3085678" y="5829579"/>
            <a:ext cx="22719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Трансляция видеороликов в общественном транспорте, учреждениях физической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1168619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5331" y="1655745"/>
            <a:ext cx="5408535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ts val="3910"/>
              </a:lnSpc>
            </a:pPr>
            <a:r>
              <a:rPr sz="3500" b="1" dirty="0" err="1">
                <a:solidFill>
                  <a:srgbClr val="097535"/>
                </a:solidFill>
                <a:latin typeface="Calibri"/>
                <a:cs typeface="Calibri"/>
              </a:rPr>
              <a:t>Экспедиция</a:t>
            </a:r>
            <a:r>
              <a:rPr sz="3500" b="1" spc="-150" dirty="0">
                <a:solidFill>
                  <a:srgbClr val="097535"/>
                </a:solidFill>
                <a:latin typeface="Calibri"/>
                <a:cs typeface="Calibri"/>
              </a:rPr>
              <a:t> </a:t>
            </a:r>
            <a:r>
              <a:rPr sz="3500" b="1" spc="-10" dirty="0" err="1">
                <a:solidFill>
                  <a:srgbClr val="097535"/>
                </a:solidFill>
                <a:latin typeface="Calibri"/>
                <a:cs typeface="Calibri"/>
              </a:rPr>
              <a:t>финансовой</a:t>
            </a:r>
            <a:r>
              <a:rPr sz="3500" b="1" spc="-10" dirty="0">
                <a:solidFill>
                  <a:srgbClr val="097535"/>
                </a:solidFill>
                <a:latin typeface="Calibri"/>
                <a:cs typeface="Calibri"/>
              </a:rPr>
              <a:t> </a:t>
            </a:r>
            <a:r>
              <a:rPr sz="3500" b="1" spc="-10" dirty="0" err="1">
                <a:solidFill>
                  <a:srgbClr val="097535"/>
                </a:solidFill>
                <a:latin typeface="Calibri"/>
                <a:cs typeface="Calibri"/>
              </a:rPr>
              <a:t>грамотности</a:t>
            </a:r>
            <a:endParaRPr sz="3500" dirty="0">
              <a:solidFill>
                <a:srgbClr val="097535"/>
              </a:solidFill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2723" y="319555"/>
            <a:ext cx="2648767" cy="22365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9542" y="243353"/>
            <a:ext cx="1167715" cy="73336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79599" y="319555"/>
            <a:ext cx="2050933" cy="886844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79A3A4C9-71E4-29D2-5A69-82C8EEC01FC1}"/>
              </a:ext>
            </a:extLst>
          </p:cNvPr>
          <p:cNvSpPr txBox="1">
            <a:spLocks/>
          </p:cNvSpPr>
          <p:nvPr/>
        </p:nvSpPr>
        <p:spPr>
          <a:xfrm>
            <a:off x="280109" y="3577547"/>
            <a:ext cx="5705791" cy="185948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005917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>
              <a:lnSpc>
                <a:spcPct val="99700"/>
              </a:lnSpc>
              <a:spcBef>
                <a:spcPts val="65"/>
              </a:spcBef>
            </a:pPr>
            <a:r>
              <a:rPr lang="ru-RU" sz="2400" spc="-10" dirty="0">
                <a:solidFill>
                  <a:srgbClr val="000000"/>
                </a:solidFill>
              </a:rPr>
              <a:t>Просветительское </a:t>
            </a:r>
            <a:r>
              <a:rPr lang="ru-RU" sz="2400" b="1" dirty="0">
                <a:solidFill>
                  <a:srgbClr val="097535"/>
                </a:solidFill>
              </a:rPr>
              <a:t>мероприятие</a:t>
            </a:r>
            <a:r>
              <a:rPr lang="ru-RU" sz="2400" spc="5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по</a:t>
            </a:r>
            <a:r>
              <a:rPr lang="ru-RU" sz="2400" spc="-5" dirty="0">
                <a:solidFill>
                  <a:srgbClr val="000000"/>
                </a:solidFill>
              </a:rPr>
              <a:t> </a:t>
            </a:r>
            <a:r>
              <a:rPr lang="ru-RU" sz="2400" spc="-10" dirty="0">
                <a:solidFill>
                  <a:srgbClr val="000000"/>
                </a:solidFill>
              </a:rPr>
              <a:t>финансовой </a:t>
            </a:r>
            <a:r>
              <a:rPr lang="ru-RU" sz="2400" dirty="0">
                <a:solidFill>
                  <a:srgbClr val="000000"/>
                </a:solidFill>
              </a:rPr>
              <a:t>грамотности,</a:t>
            </a:r>
            <a:r>
              <a:rPr lang="ru-RU" sz="2400" spc="-70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проводимое</a:t>
            </a:r>
            <a:r>
              <a:rPr lang="ru-RU" sz="2400" spc="-55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для</a:t>
            </a:r>
            <a:r>
              <a:rPr lang="ru-RU" sz="2400" spc="-60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жителей</a:t>
            </a:r>
            <a:r>
              <a:rPr lang="ru-RU" sz="2400" spc="-55" dirty="0">
                <a:solidFill>
                  <a:srgbClr val="000000"/>
                </a:solidFill>
              </a:rPr>
              <a:t> </a:t>
            </a:r>
            <a:r>
              <a:rPr lang="ru-RU" sz="2400" b="1" spc="-10" dirty="0">
                <a:solidFill>
                  <a:srgbClr val="097535"/>
                </a:solidFill>
              </a:rPr>
              <a:t>сельских </a:t>
            </a:r>
            <a:r>
              <a:rPr lang="ru-RU" sz="2400" b="1" dirty="0">
                <a:solidFill>
                  <a:srgbClr val="097535"/>
                </a:solidFill>
              </a:rPr>
              <a:t>посел</a:t>
            </a:r>
            <a:r>
              <a:rPr lang="ru-RU" sz="2400" dirty="0">
                <a:solidFill>
                  <a:srgbClr val="097535"/>
                </a:solidFill>
              </a:rPr>
              <a:t>ений</a:t>
            </a:r>
            <a:r>
              <a:rPr lang="ru-RU" sz="2400" spc="-45" dirty="0">
                <a:solidFill>
                  <a:srgbClr val="097535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с</a:t>
            </a:r>
            <a:r>
              <a:rPr lang="ru-RU" sz="2400" spc="-35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целью</a:t>
            </a:r>
            <a:r>
              <a:rPr lang="ru-RU" sz="2400" spc="-25" dirty="0">
                <a:solidFill>
                  <a:srgbClr val="000000"/>
                </a:solidFill>
              </a:rPr>
              <a:t> </a:t>
            </a:r>
            <a:r>
              <a:rPr lang="ru-RU" sz="2400" b="1" dirty="0">
                <a:solidFill>
                  <a:srgbClr val="097535"/>
                </a:solidFill>
              </a:rPr>
              <a:t>повышения</a:t>
            </a:r>
            <a:r>
              <a:rPr lang="ru-RU" sz="2400" spc="-35" dirty="0">
                <a:solidFill>
                  <a:srgbClr val="000000"/>
                </a:solidFill>
              </a:rPr>
              <a:t> </a:t>
            </a:r>
            <a:r>
              <a:rPr lang="ru-RU" sz="2400" spc="-10" dirty="0">
                <a:solidFill>
                  <a:srgbClr val="000000"/>
                </a:solidFill>
              </a:rPr>
              <a:t>финансовой </a:t>
            </a:r>
            <a:r>
              <a:rPr lang="ru-RU" sz="2400" dirty="0">
                <a:solidFill>
                  <a:srgbClr val="000000"/>
                </a:solidFill>
              </a:rPr>
              <a:t>грамотности</a:t>
            </a:r>
            <a:r>
              <a:rPr lang="ru-RU" sz="2400" spc="-35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и</a:t>
            </a:r>
            <a:r>
              <a:rPr lang="ru-RU" sz="2400" spc="-25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формирования</a:t>
            </a:r>
            <a:r>
              <a:rPr lang="ru-RU" sz="2400" spc="-30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финансовой</a:t>
            </a:r>
            <a:r>
              <a:rPr lang="ru-RU" sz="2400" spc="-20" dirty="0">
                <a:solidFill>
                  <a:srgbClr val="000000"/>
                </a:solidFill>
              </a:rPr>
              <a:t> </a:t>
            </a:r>
            <a:r>
              <a:rPr lang="ru-RU" sz="2400" spc="-25" dirty="0">
                <a:solidFill>
                  <a:srgbClr val="000000"/>
                </a:solidFill>
              </a:rPr>
              <a:t>культуры</a:t>
            </a:r>
            <a:endParaRPr lang="ru-RU" sz="2400"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A4DAE94C-C7B4-F459-6E6C-2E05A8BAFEDF}"/>
              </a:ext>
            </a:extLst>
          </p:cNvPr>
          <p:cNvSpPr txBox="1"/>
          <p:nvPr/>
        </p:nvSpPr>
        <p:spPr>
          <a:xfrm>
            <a:off x="6133349" y="4770386"/>
            <a:ext cx="612965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479"/>
              </a:spcBef>
              <a:tabLst>
                <a:tab pos="1262380" algn="l"/>
              </a:tabLst>
            </a:pPr>
            <a:r>
              <a:rPr sz="6600" b="1" spc="-30" baseline="-7638" dirty="0">
                <a:solidFill>
                  <a:srgbClr val="008357"/>
                </a:solidFill>
                <a:latin typeface="Calibri"/>
                <a:cs typeface="Calibri"/>
              </a:rPr>
              <a:t>2359</a:t>
            </a:r>
            <a:r>
              <a:rPr sz="6000" b="1" baseline="-7638" dirty="0">
                <a:solidFill>
                  <a:srgbClr val="008357"/>
                </a:solidFill>
                <a:latin typeface="Calibri"/>
                <a:cs typeface="Calibri"/>
              </a:rPr>
              <a:t>	</a:t>
            </a:r>
            <a:r>
              <a:rPr sz="2400" dirty="0">
                <a:latin typeface="Calibri"/>
                <a:cs typeface="Calibri"/>
              </a:rPr>
              <a:t>участников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очных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мероприятий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B2DCD7A8-48E4-DE90-40D0-6D9B06F00C6C}"/>
              </a:ext>
            </a:extLst>
          </p:cNvPr>
          <p:cNvSpPr txBox="1"/>
          <p:nvPr/>
        </p:nvSpPr>
        <p:spPr>
          <a:xfrm>
            <a:off x="6266818" y="3908041"/>
            <a:ext cx="1102453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solidFill>
                  <a:srgbClr val="008357"/>
                </a:solidFill>
                <a:latin typeface="Calibri"/>
                <a:cs typeface="Calibri"/>
              </a:rPr>
              <a:t>&gt;</a:t>
            </a:r>
            <a:r>
              <a:rPr sz="4400" b="1" spc="-10" dirty="0">
                <a:solidFill>
                  <a:srgbClr val="008357"/>
                </a:solidFill>
                <a:latin typeface="Calibri"/>
                <a:cs typeface="Calibri"/>
              </a:rPr>
              <a:t> </a:t>
            </a:r>
            <a:r>
              <a:rPr sz="4400" b="1" spc="-25" dirty="0">
                <a:solidFill>
                  <a:srgbClr val="008357"/>
                </a:solidFill>
                <a:latin typeface="Calibri"/>
                <a:cs typeface="Calibri"/>
              </a:rPr>
              <a:t>60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41FBD425-8BDA-2581-B68D-E1C04DF17E49}"/>
              </a:ext>
            </a:extLst>
          </p:cNvPr>
          <p:cNvSpPr txBox="1"/>
          <p:nvPr/>
        </p:nvSpPr>
        <p:spPr>
          <a:xfrm>
            <a:off x="7369271" y="4055168"/>
            <a:ext cx="207200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мероприятий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F0F4F967-BAEA-C365-B5AF-3C567EA9FAD3}"/>
              </a:ext>
            </a:extLst>
          </p:cNvPr>
          <p:cNvSpPr txBox="1"/>
          <p:nvPr/>
        </p:nvSpPr>
        <p:spPr>
          <a:xfrm>
            <a:off x="6821315" y="2954897"/>
            <a:ext cx="61296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479"/>
              </a:spcBef>
              <a:tabLst>
                <a:tab pos="1262380" algn="l"/>
              </a:tabLst>
            </a:pPr>
            <a:r>
              <a:rPr sz="7200" b="1" spc="-30" baseline="-7638" dirty="0">
                <a:solidFill>
                  <a:srgbClr val="008357"/>
                </a:solidFill>
                <a:latin typeface="Calibri"/>
                <a:cs typeface="Calibri"/>
              </a:rPr>
              <a:t>9</a:t>
            </a:r>
            <a:r>
              <a:rPr lang="ru-RU" sz="6000" b="1" spc="-30" baseline="-7638" dirty="0">
                <a:solidFill>
                  <a:srgbClr val="008357"/>
                </a:solidFill>
                <a:latin typeface="Calibri"/>
                <a:cs typeface="Calibri"/>
              </a:rPr>
              <a:t>  </a:t>
            </a:r>
            <a:r>
              <a:rPr lang="ru-RU" sz="3600" baseline="-7638" dirty="0">
                <a:latin typeface="Calibri"/>
                <a:cs typeface="Calibri"/>
              </a:rPr>
              <a:t>муниципальных</a:t>
            </a:r>
            <a:r>
              <a:rPr lang="ru-RU" sz="3600" b="1" baseline="-7638" dirty="0">
                <a:latin typeface="Calibri"/>
                <a:cs typeface="Calibri"/>
              </a:rPr>
              <a:t> </a:t>
            </a:r>
            <a:r>
              <a:rPr lang="ru-RU" sz="3600" baseline="-7638" dirty="0">
                <a:latin typeface="Calibri"/>
                <a:cs typeface="Calibri"/>
              </a:rPr>
              <a:t>образований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F8B36428-21CB-21E7-077A-9CC509E86ADE}"/>
              </a:ext>
            </a:extLst>
          </p:cNvPr>
          <p:cNvSpPr txBox="1"/>
          <p:nvPr/>
        </p:nvSpPr>
        <p:spPr>
          <a:xfrm>
            <a:off x="1481067" y="2727743"/>
            <a:ext cx="279706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i="1" spc="-10" dirty="0">
                <a:latin typeface="Calibri"/>
                <a:cs typeface="Calibri"/>
              </a:rPr>
              <a:t>сельский фестиваль</a:t>
            </a:r>
            <a:endParaRPr sz="2400" i="1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924"/>
            <a:ext cx="12192000" cy="68579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695" y="1359408"/>
            <a:ext cx="1639571" cy="145983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566" y="3158342"/>
            <a:ext cx="1699828" cy="157468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566" y="5062208"/>
            <a:ext cx="1699828" cy="178586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899100" y="1298528"/>
            <a:ext cx="3335020" cy="65389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400" dirty="0">
                <a:latin typeface="Calibri"/>
                <a:cs typeface="Calibri"/>
              </a:rPr>
              <a:t>Методический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семинар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для </a:t>
            </a:r>
            <a:r>
              <a:rPr sz="1400" dirty="0">
                <a:latin typeface="Calibri"/>
                <a:cs typeface="Calibri"/>
              </a:rPr>
              <a:t>педагогов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по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реализации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проекта </a:t>
            </a:r>
            <a:r>
              <a:rPr sz="1400" dirty="0">
                <a:latin typeface="Calibri"/>
                <a:cs typeface="Calibri"/>
              </a:rPr>
              <a:t>Банка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России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«ДОЛ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игра»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78027" y="2156333"/>
            <a:ext cx="11074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ДОЛ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игра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64256" y="5134417"/>
            <a:ext cx="4577939" cy="120943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896619">
              <a:lnSpc>
                <a:spcPts val="2090"/>
              </a:lnSpc>
            </a:pPr>
            <a:r>
              <a:rPr sz="1400" dirty="0">
                <a:latin typeface="Calibri"/>
                <a:cs typeface="Calibri"/>
              </a:rPr>
              <a:t>Лекция </a:t>
            </a:r>
            <a:r>
              <a:rPr sz="1400" spc="-10" dirty="0">
                <a:latin typeface="Calibri"/>
                <a:cs typeface="Calibri"/>
              </a:rPr>
              <a:t>«</a:t>
            </a:r>
            <a:r>
              <a:rPr sz="1400" spc="-10" dirty="0" err="1">
                <a:latin typeface="Calibri"/>
                <a:cs typeface="Calibri"/>
              </a:rPr>
              <a:t>Финансовое</a:t>
            </a:r>
            <a:r>
              <a:rPr lang="ru-RU" sz="1400" spc="-10" dirty="0">
                <a:latin typeface="Calibri"/>
                <a:cs typeface="Calibri"/>
              </a:rPr>
              <a:t> мошенничество</a:t>
            </a:r>
            <a:r>
              <a:rPr sz="1400" spc="-10" dirty="0">
                <a:latin typeface="Calibri"/>
                <a:cs typeface="Calibri"/>
              </a:rPr>
              <a:t>»</a:t>
            </a:r>
            <a:endParaRPr sz="1400" dirty="0">
              <a:latin typeface="Calibri"/>
              <a:cs typeface="Calibri"/>
            </a:endParaRPr>
          </a:p>
          <a:p>
            <a:pPr marL="12700" marR="5080">
              <a:lnSpc>
                <a:spcPct val="99400"/>
              </a:lnSpc>
            </a:pPr>
            <a:r>
              <a:rPr sz="1400" dirty="0">
                <a:latin typeface="Calibri"/>
                <a:cs typeface="Calibri"/>
              </a:rPr>
              <a:t>Лекция </a:t>
            </a:r>
            <a:r>
              <a:rPr sz="1400" spc="-10" dirty="0">
                <a:latin typeface="Calibri"/>
                <a:cs typeface="Calibri"/>
              </a:rPr>
              <a:t>«Финансовые </a:t>
            </a:r>
            <a:r>
              <a:rPr sz="1400" dirty="0">
                <a:latin typeface="Calibri"/>
                <a:cs typeface="Calibri"/>
              </a:rPr>
              <a:t>сбережения,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возможности </a:t>
            </a:r>
            <a:r>
              <a:rPr sz="1400" dirty="0">
                <a:latin typeface="Calibri"/>
                <a:cs typeface="Calibri"/>
              </a:rPr>
              <a:t>накопления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10" dirty="0">
                <a:latin typeface="Calibri"/>
                <a:cs typeface="Calibri"/>
              </a:rPr>
              <a:t> преумножения»</a:t>
            </a:r>
            <a:endParaRPr sz="1400" dirty="0">
              <a:latin typeface="Calibri"/>
              <a:cs typeface="Calibri"/>
            </a:endParaRPr>
          </a:p>
          <a:p>
            <a:pPr marL="20955" marR="306070">
              <a:lnSpc>
                <a:spcPts val="2110"/>
              </a:lnSpc>
            </a:pPr>
            <a:r>
              <a:rPr sz="1400" dirty="0">
                <a:latin typeface="Calibri"/>
                <a:cs typeface="Calibri"/>
              </a:rPr>
              <a:t>Встреча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представителями прокуратуры</a:t>
            </a:r>
            <a:endParaRPr sz="1400" dirty="0">
              <a:latin typeface="Calibri"/>
              <a:cs typeface="Calibri"/>
            </a:endParaRPr>
          </a:p>
          <a:p>
            <a:pPr marL="18415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Финансовый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тест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80705" y="3004478"/>
            <a:ext cx="3813175" cy="1554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">
              <a:lnSpc>
                <a:spcPts val="2135"/>
              </a:lnSpc>
            </a:pPr>
            <a:r>
              <a:rPr sz="1400" dirty="0">
                <a:latin typeface="Calibri"/>
                <a:cs typeface="Calibri"/>
              </a:rPr>
              <a:t>Методический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семинар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для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педагогов</a:t>
            </a:r>
            <a:endParaRPr sz="1400" dirty="0">
              <a:latin typeface="Calibri"/>
              <a:cs typeface="Calibri"/>
            </a:endParaRPr>
          </a:p>
          <a:p>
            <a:pPr marL="36830" marR="260350">
              <a:lnSpc>
                <a:spcPts val="2110"/>
              </a:lnSpc>
            </a:pPr>
            <a:r>
              <a:rPr sz="1400" dirty="0" err="1">
                <a:latin typeface="Calibri"/>
                <a:cs typeface="Calibri"/>
              </a:rPr>
              <a:t>Всероссийский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урок по </a:t>
            </a:r>
            <a:r>
              <a:rPr sz="1400" spc="-10" dirty="0">
                <a:latin typeface="Calibri"/>
                <a:cs typeface="Calibri"/>
              </a:rPr>
              <a:t>финансовой безопасности</a:t>
            </a:r>
            <a:endParaRPr sz="1400" dirty="0">
              <a:latin typeface="Calibri"/>
              <a:cs typeface="Calibri"/>
            </a:endParaRPr>
          </a:p>
          <a:p>
            <a:pPr marL="3683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Мини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олимпиада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по</a:t>
            </a:r>
            <a:r>
              <a:rPr sz="1400" spc="-10" dirty="0">
                <a:latin typeface="Calibri"/>
                <a:cs typeface="Calibri"/>
              </a:rPr>
              <a:t> сбережениям</a:t>
            </a:r>
            <a:endParaRPr sz="1400" dirty="0">
              <a:latin typeface="Calibri"/>
              <a:cs typeface="Calibri"/>
            </a:endParaRPr>
          </a:p>
          <a:p>
            <a:pPr marL="12700" marR="1273810">
              <a:lnSpc>
                <a:spcPts val="2110"/>
              </a:lnSpc>
            </a:pPr>
            <a:r>
              <a:rPr sz="1400" dirty="0" err="1">
                <a:latin typeface="Calibri"/>
                <a:cs typeface="Calibri"/>
              </a:rPr>
              <a:t>Профессиональная</a:t>
            </a:r>
            <a:r>
              <a:rPr sz="1400" spc="-10" dirty="0">
                <a:latin typeface="Calibri"/>
                <a:cs typeface="Calibri"/>
              </a:rPr>
              <a:t> проба </a:t>
            </a:r>
            <a:r>
              <a:rPr sz="1400" dirty="0">
                <a:latin typeface="Calibri"/>
                <a:cs typeface="Calibri"/>
              </a:rPr>
              <a:t>по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предпринимательству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8780F11F-3A76-20D4-2046-3F2F7CA32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61" y="268426"/>
            <a:ext cx="10515600" cy="575794"/>
          </a:xfrm>
        </p:spPr>
        <p:txBody>
          <a:bodyPr>
            <a:normAutofit/>
          </a:bodyPr>
          <a:lstStyle/>
          <a:p>
            <a:r>
              <a:rPr lang="en-US" sz="35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Д</a:t>
            </a:r>
            <a:r>
              <a:rPr lang="ru-RU" sz="35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ИЗАЙН </a:t>
            </a:r>
            <a:r>
              <a:rPr lang="ru-RU" sz="3500" b="1" dirty="0">
                <a:latin typeface="+mn-lt"/>
                <a:cs typeface="Arial" panose="020B0604020202020204" pitchFamily="34" charset="0"/>
              </a:rPr>
              <a:t>программы</a:t>
            </a:r>
          </a:p>
        </p:txBody>
      </p:sp>
      <p:sp>
        <p:nvSpPr>
          <p:cNvPr id="18" name="Shape 82">
            <a:extLst>
              <a:ext uri="{FF2B5EF4-FFF2-40B4-BE49-F238E27FC236}">
                <a16:creationId xmlns:a16="http://schemas.microsoft.com/office/drawing/2014/main" id="{D01BFC86-E894-5668-8854-579DA8B1486D}"/>
              </a:ext>
            </a:extLst>
          </p:cNvPr>
          <p:cNvSpPr/>
          <p:nvPr/>
        </p:nvSpPr>
        <p:spPr>
          <a:xfrm>
            <a:off x="25756" y="844220"/>
            <a:ext cx="11608904" cy="0"/>
          </a:xfrm>
          <a:prstGeom prst="line">
            <a:avLst/>
          </a:prstGeom>
          <a:ln w="25400">
            <a:solidFill>
              <a:srgbClr val="72AE4A"/>
            </a:solidFill>
            <a:prstDash val="sysDot"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pic>
        <p:nvPicPr>
          <p:cNvPr id="20" name="object 2">
            <a:extLst>
              <a:ext uri="{FF2B5EF4-FFF2-40B4-BE49-F238E27FC236}">
                <a16:creationId xmlns:a16="http://schemas.microsoft.com/office/drawing/2014/main" id="{EDED22EF-14DA-B8C9-130E-CC447F42EB9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92355" y="1678516"/>
            <a:ext cx="6042305" cy="437147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0224B05-5581-88C6-87F3-7F9CD004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093" y="2111719"/>
            <a:ext cx="643298" cy="64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C475C82-941F-6DDE-DB8D-784367712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093" y="4429358"/>
            <a:ext cx="511023" cy="54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D888421-5500-8104-0D8D-3D0BE1CD7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10" y="6138075"/>
            <a:ext cx="704463" cy="70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8023" y="0"/>
            <a:ext cx="12192000" cy="685608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5678" y="1407210"/>
            <a:ext cx="6100605" cy="352660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05678" y="5343519"/>
            <a:ext cx="711067" cy="104289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29376" y="5376333"/>
            <a:ext cx="1740232" cy="103724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96424" y="1596644"/>
            <a:ext cx="3981450" cy="435356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6830" marR="5080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latin typeface="Calibri"/>
                <a:cs typeface="Calibri"/>
              </a:rPr>
              <a:t>Научно-исследовательский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финансовый </a:t>
            </a:r>
            <a:r>
              <a:rPr sz="1800" dirty="0">
                <a:latin typeface="Calibri"/>
                <a:cs typeface="Calibri"/>
              </a:rPr>
              <a:t>институт при Минфине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России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50" dirty="0">
              <a:latin typeface="Calibri"/>
              <a:cs typeface="Calibri"/>
            </a:endParaRPr>
          </a:p>
          <a:p>
            <a:pPr marL="36830" marR="1902460">
              <a:lnSpc>
                <a:spcPts val="2110"/>
              </a:lnSpc>
            </a:pPr>
            <a:r>
              <a:rPr sz="1800" dirty="0">
                <a:latin typeface="Calibri"/>
                <a:cs typeface="Calibri"/>
              </a:rPr>
              <a:t>Липецкое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отделение </a:t>
            </a:r>
            <a:r>
              <a:rPr sz="1800" dirty="0">
                <a:latin typeface="Calibri"/>
                <a:cs typeface="Calibri"/>
              </a:rPr>
              <a:t>ПАО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Сбербанк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00" dirty="0">
              <a:latin typeface="Calibri"/>
              <a:cs typeface="Calibri"/>
            </a:endParaRPr>
          </a:p>
          <a:p>
            <a:pPr marL="3683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Прокуратура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Липецкой</a:t>
            </a:r>
            <a:r>
              <a:rPr sz="1800" spc="-10" dirty="0">
                <a:latin typeface="Calibri"/>
                <a:cs typeface="Calibri"/>
              </a:rPr>
              <a:t> области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00" dirty="0">
              <a:latin typeface="Calibri"/>
              <a:cs typeface="Calibri"/>
            </a:endParaRPr>
          </a:p>
          <a:p>
            <a:pPr marL="12700" marR="1256665">
              <a:lnSpc>
                <a:spcPts val="209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Липецкий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государственный </a:t>
            </a:r>
            <a:r>
              <a:rPr sz="1800" dirty="0">
                <a:latin typeface="Calibri"/>
                <a:cs typeface="Calibri"/>
              </a:rPr>
              <a:t>технический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университет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Отделение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Липецк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Банка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России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00" dirty="0">
              <a:latin typeface="Calibri"/>
              <a:cs typeface="Calibri"/>
            </a:endParaRPr>
          </a:p>
          <a:p>
            <a:pPr marL="36830" marR="1467485">
              <a:lnSpc>
                <a:spcPts val="2090"/>
              </a:lnSpc>
            </a:pPr>
            <a:r>
              <a:rPr sz="1800" dirty="0">
                <a:latin typeface="Calibri"/>
                <a:cs typeface="Calibri"/>
              </a:rPr>
              <a:t>Региональный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центр </a:t>
            </a:r>
            <a:r>
              <a:rPr sz="1800" dirty="0">
                <a:latin typeface="Calibri"/>
                <a:cs typeface="Calibri"/>
              </a:rPr>
              <a:t>финансовой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грамотности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33161" y="5251883"/>
            <a:ext cx="847443" cy="115427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82239" y="5642641"/>
            <a:ext cx="1638291" cy="44465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0BE38B6-C286-3D97-349D-3FB762A36AB3}"/>
              </a:ext>
            </a:extLst>
          </p:cNvPr>
          <p:cNvSpPr txBox="1">
            <a:spLocks/>
          </p:cNvSpPr>
          <p:nvPr/>
        </p:nvSpPr>
        <p:spPr>
          <a:xfrm>
            <a:off x="256690" y="378561"/>
            <a:ext cx="10515600" cy="575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ЭКСПЕРТЫ </a:t>
            </a:r>
            <a:r>
              <a:rPr lang="ru-RU" sz="3500" b="1" dirty="0">
                <a:latin typeface="+mn-lt"/>
                <a:cs typeface="Arial" panose="020B0604020202020204" pitchFamily="34" charset="0"/>
              </a:rPr>
              <a:t>мероприятия</a:t>
            </a:r>
            <a:endParaRPr lang="ru-RU" sz="35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Shape 82">
            <a:extLst>
              <a:ext uri="{FF2B5EF4-FFF2-40B4-BE49-F238E27FC236}">
                <a16:creationId xmlns:a16="http://schemas.microsoft.com/office/drawing/2014/main" id="{C5A7944F-D6C3-2777-2732-AD27E48EC348}"/>
              </a:ext>
            </a:extLst>
          </p:cNvPr>
          <p:cNvSpPr/>
          <p:nvPr/>
        </p:nvSpPr>
        <p:spPr>
          <a:xfrm>
            <a:off x="8023" y="993032"/>
            <a:ext cx="11608904" cy="0"/>
          </a:xfrm>
          <a:prstGeom prst="line">
            <a:avLst/>
          </a:prstGeom>
          <a:ln w="25400">
            <a:solidFill>
              <a:srgbClr val="72AE4A"/>
            </a:solidFill>
            <a:prstDash val="sysDot"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3" cstate="print"/>
          <a:srcRect t="2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72918" y="2741959"/>
            <a:ext cx="3828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статьи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региональной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газете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2918" y="3611465"/>
            <a:ext cx="3496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телевизионных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репортажа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43939" y="1403592"/>
            <a:ext cx="47396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ЭКСПЕДИЦИЯ48.РФ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6797" y="5138984"/>
            <a:ext cx="46570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6600" b="1" baseline="-10101" dirty="0">
                <a:solidFill>
                  <a:srgbClr val="008357"/>
                </a:solidFill>
                <a:latin typeface="Calibri"/>
                <a:cs typeface="Calibri"/>
              </a:rPr>
              <a:t>&gt;20</a:t>
            </a:r>
            <a:r>
              <a:rPr sz="6600" b="1" spc="-60" baseline="-10101" dirty="0">
                <a:solidFill>
                  <a:srgbClr val="008357"/>
                </a:solidFill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уникальных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постов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статей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2663" y="2231429"/>
            <a:ext cx="321978" cy="2891817"/>
          </a:xfrm>
          <a:prstGeom prst="rect">
            <a:avLst/>
          </a:prstGeom>
        </p:spPr>
        <p:txBody>
          <a:bodyPr vert="horz" wrap="square" lIns="0" tIns="270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30"/>
              </a:spcBef>
            </a:pPr>
            <a:r>
              <a:rPr sz="4800" b="1" dirty="0">
                <a:solidFill>
                  <a:srgbClr val="008357"/>
                </a:solidFill>
                <a:latin typeface="Calibri"/>
                <a:cs typeface="Calibri"/>
              </a:rPr>
              <a:t>2</a:t>
            </a:r>
            <a:endParaRPr sz="4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64"/>
              </a:spcBef>
            </a:pPr>
            <a:r>
              <a:rPr sz="4400" b="1" dirty="0">
                <a:solidFill>
                  <a:srgbClr val="008357"/>
                </a:solidFill>
                <a:latin typeface="Calibri"/>
                <a:cs typeface="Calibri"/>
              </a:rPr>
              <a:t>4</a:t>
            </a:r>
            <a:endParaRPr sz="4400" dirty="0">
              <a:latin typeface="Calibri"/>
              <a:cs typeface="Calibri"/>
            </a:endParaRPr>
          </a:p>
          <a:p>
            <a:pPr marL="41275">
              <a:lnSpc>
                <a:spcPct val="100000"/>
              </a:lnSpc>
              <a:spcBef>
                <a:spcPts val="2235"/>
              </a:spcBef>
            </a:pPr>
            <a:r>
              <a:rPr sz="4400" b="1" dirty="0">
                <a:solidFill>
                  <a:srgbClr val="008357"/>
                </a:solidFill>
                <a:latin typeface="Calibri"/>
                <a:cs typeface="Calibri"/>
              </a:rPr>
              <a:t>3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2918" y="4494113"/>
            <a:ext cx="16249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радиоэфира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2E3A069B-0C5C-DCCB-6199-7E36A2073964}"/>
              </a:ext>
            </a:extLst>
          </p:cNvPr>
          <p:cNvSpPr txBox="1">
            <a:spLocks/>
          </p:cNvSpPr>
          <p:nvPr/>
        </p:nvSpPr>
        <p:spPr>
          <a:xfrm>
            <a:off x="202261" y="268426"/>
            <a:ext cx="10515600" cy="575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ОСВЕЩЕНИЕ</a:t>
            </a:r>
            <a:r>
              <a:rPr lang="ru-RU" sz="3500" b="1" dirty="0">
                <a:latin typeface="+mn-lt"/>
                <a:cs typeface="Arial" panose="020B0604020202020204" pitchFamily="34" charset="0"/>
              </a:rPr>
              <a:t> В СМИ</a:t>
            </a:r>
            <a:endParaRPr lang="ru-RU" sz="35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Shape 82">
            <a:extLst>
              <a:ext uri="{FF2B5EF4-FFF2-40B4-BE49-F238E27FC236}">
                <a16:creationId xmlns:a16="http://schemas.microsoft.com/office/drawing/2014/main" id="{12C8BE8F-2A6A-A84A-736D-32618A4E6841}"/>
              </a:ext>
            </a:extLst>
          </p:cNvPr>
          <p:cNvSpPr/>
          <p:nvPr/>
        </p:nvSpPr>
        <p:spPr>
          <a:xfrm>
            <a:off x="8023" y="993032"/>
            <a:ext cx="11608904" cy="0"/>
          </a:xfrm>
          <a:prstGeom prst="line">
            <a:avLst/>
          </a:prstGeom>
          <a:ln w="25400">
            <a:solidFill>
              <a:srgbClr val="72AE4A"/>
            </a:solidFill>
            <a:prstDash val="sysDot"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pic>
        <p:nvPicPr>
          <p:cNvPr id="15" name="object 9">
            <a:extLst>
              <a:ext uri="{FF2B5EF4-FFF2-40B4-BE49-F238E27FC236}">
                <a16:creationId xmlns:a16="http://schemas.microsoft.com/office/drawing/2014/main" id="{83098B68-3566-831A-D07B-C182DFB26C7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0669" y="1079231"/>
            <a:ext cx="4739689" cy="2830074"/>
          </a:xfrm>
          <a:prstGeom prst="rect">
            <a:avLst/>
          </a:prstGeom>
        </p:spPr>
      </p:pic>
      <p:pic>
        <p:nvPicPr>
          <p:cNvPr id="16" name="Picture 5" descr="Подведены итоги Недели финансовой грамотности в регионе">
            <a:extLst>
              <a:ext uri="{FF2B5EF4-FFF2-40B4-BE49-F238E27FC236}">
                <a16:creationId xmlns:a16="http://schemas.microsoft.com/office/drawing/2014/main" id="{1728B2D1-AF86-54FA-D8C2-34C957C85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2"/>
          <a:stretch/>
        </p:blipFill>
        <p:spPr bwMode="auto">
          <a:xfrm>
            <a:off x="7390669" y="3991057"/>
            <a:ext cx="4739688" cy="2830074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754" y="1963510"/>
            <a:ext cx="5210627" cy="293097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0015" y="274232"/>
            <a:ext cx="905319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200" b="1" spc="-55" dirty="0">
                <a:latin typeface="+mn-lt"/>
              </a:rPr>
              <a:t>Губернатор Липецкой области </a:t>
            </a:r>
            <a:r>
              <a:rPr lang="ru-RU" sz="3200" b="1" spc="-55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И.Г Артамонов</a:t>
            </a:r>
            <a:br>
              <a:rPr lang="ru-RU" sz="3200" b="1" spc="-55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ru-RU" sz="3200" b="1" spc="-55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3200" b="1" spc="-55" dirty="0">
                <a:latin typeface="+mn-lt"/>
              </a:rPr>
              <a:t>о </a:t>
            </a:r>
            <a:r>
              <a:rPr lang="ru-RU" sz="3200" b="1" spc="-55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фестивале</a:t>
            </a:r>
            <a:endParaRPr sz="32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6715" y="1741932"/>
            <a:ext cx="11383645" cy="5088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481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Игорь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Артамонов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отметил,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что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мероприятие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вызвало </a:t>
            </a:r>
            <a:r>
              <a:rPr sz="2000" dirty="0">
                <a:latin typeface="Calibri"/>
                <a:cs typeface="Calibri"/>
              </a:rPr>
              <a:t>повышенный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интерес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у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сельских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жителей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области,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и </a:t>
            </a:r>
            <a:r>
              <a:rPr sz="2000" dirty="0">
                <a:latin typeface="Calibri"/>
                <a:cs typeface="Calibri"/>
              </a:rPr>
              <a:t>организаторы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приняли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решение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продолжить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проект </a:t>
            </a:r>
            <a:r>
              <a:rPr sz="2000" dirty="0">
                <a:latin typeface="Calibri"/>
                <a:cs typeface="Calibri"/>
              </a:rPr>
              <a:t>"Экспедиция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финансовой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грамотности"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посетить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все </a:t>
            </a:r>
            <a:r>
              <a:rPr sz="2000" dirty="0">
                <a:latin typeface="Calibri"/>
                <a:cs typeface="Calibri"/>
              </a:rPr>
              <a:t>районы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региона</a:t>
            </a:r>
            <a:r>
              <a:rPr sz="2000" spc="-10" dirty="0">
                <a:latin typeface="Calibri"/>
                <a:cs typeface="Calibri"/>
              </a:rPr>
              <a:t>.</a:t>
            </a:r>
            <a:endParaRPr lang="ru-RU" sz="2000" spc="-10" dirty="0">
              <a:latin typeface="Calibri"/>
              <a:cs typeface="Calibri"/>
            </a:endParaRPr>
          </a:p>
          <a:p>
            <a:pPr marL="5464810" marR="5080">
              <a:lnSpc>
                <a:spcPct val="100000"/>
              </a:lnSpc>
              <a:spcBef>
                <a:spcPts val="100"/>
              </a:spcBef>
            </a:pPr>
            <a:endParaRPr sz="2000" dirty="0">
              <a:latin typeface="Calibri"/>
              <a:cs typeface="Calibri"/>
            </a:endParaRPr>
          </a:p>
          <a:p>
            <a:pPr marL="5464810" marR="8255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"Мы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очень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заинтересованы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том,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чтобы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жители </a:t>
            </a:r>
            <a:r>
              <a:rPr sz="2000" dirty="0">
                <a:latin typeface="Calibri"/>
                <a:cs typeface="Calibri"/>
              </a:rPr>
              <a:t>Липецкой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области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повышали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свою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финансовую </a:t>
            </a:r>
            <a:r>
              <a:rPr sz="2000" dirty="0">
                <a:latin typeface="Calibri"/>
                <a:cs typeface="Calibri"/>
              </a:rPr>
              <a:t>грамотность.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Крайне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важно,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чтобы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любой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человек </a:t>
            </a:r>
            <a:r>
              <a:rPr sz="2000" dirty="0">
                <a:latin typeface="Calibri"/>
                <a:cs typeface="Calibri"/>
              </a:rPr>
              <a:t>владел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современными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финансовыми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инструментами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умел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планировать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личный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семейный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бюджеты, </a:t>
            </a:r>
            <a:r>
              <a:rPr sz="2000" dirty="0">
                <a:latin typeface="Calibri"/>
                <a:cs typeface="Calibri"/>
              </a:rPr>
              <a:t>свои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расходы,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адекватно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оценивать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существующие </a:t>
            </a:r>
            <a:r>
              <a:rPr sz="2000" dirty="0">
                <a:latin typeface="Calibri"/>
                <a:cs typeface="Calibri"/>
              </a:rPr>
              <a:t>риски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правильно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вкладывать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деньги",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сказал Артамонов.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Calibri"/>
                <a:cs typeface="Calibri"/>
              </a:rPr>
              <a:t>https://ria.ru/20220428/festival-1785890915.html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0015" y="5216155"/>
            <a:ext cx="3858736" cy="816508"/>
          </a:xfrm>
          <a:prstGeom prst="rect">
            <a:avLst/>
          </a:prstGeom>
        </p:spPr>
      </p:pic>
      <p:sp>
        <p:nvSpPr>
          <p:cNvPr id="7" name="Shape 82">
            <a:extLst>
              <a:ext uri="{FF2B5EF4-FFF2-40B4-BE49-F238E27FC236}">
                <a16:creationId xmlns:a16="http://schemas.microsoft.com/office/drawing/2014/main" id="{D6B58DA9-C0B4-92A1-D52B-8AB0F64F3773}"/>
              </a:ext>
            </a:extLst>
          </p:cNvPr>
          <p:cNvSpPr/>
          <p:nvPr/>
        </p:nvSpPr>
        <p:spPr>
          <a:xfrm>
            <a:off x="0" y="1388506"/>
            <a:ext cx="11608904" cy="0"/>
          </a:xfrm>
          <a:prstGeom prst="line">
            <a:avLst/>
          </a:prstGeom>
          <a:ln w="25400">
            <a:solidFill>
              <a:srgbClr val="72AE4A"/>
            </a:solidFill>
            <a:prstDash val="sysDot"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8CE73EE-FD1B-D1FC-D608-21210EAD10CE}"/>
              </a:ext>
            </a:extLst>
          </p:cNvPr>
          <p:cNvSpPr/>
          <p:nvPr/>
        </p:nvSpPr>
        <p:spPr>
          <a:xfrm>
            <a:off x="0" y="1070385"/>
            <a:ext cx="3154678" cy="4971864"/>
          </a:xfrm>
          <a:prstGeom prst="rect">
            <a:avLst/>
          </a:prstGeom>
          <a:solidFill>
            <a:srgbClr val="014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9166AE7-602A-A9B4-40A2-F6BBBDAB3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52" y="393140"/>
            <a:ext cx="10515600" cy="575794"/>
          </a:xfrm>
        </p:spPr>
        <p:txBody>
          <a:bodyPr>
            <a:normAutofit/>
          </a:bodyPr>
          <a:lstStyle/>
          <a:p>
            <a:r>
              <a:rPr lang="ru-RU" sz="35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СТАТИСТИКА МЕРОПРИЯТИЙ*</a:t>
            </a:r>
            <a:endParaRPr lang="ru-RU" sz="35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Shape 82">
            <a:extLst>
              <a:ext uri="{FF2B5EF4-FFF2-40B4-BE49-F238E27FC236}">
                <a16:creationId xmlns:a16="http://schemas.microsoft.com/office/drawing/2014/main" id="{7AF84C4A-C9A5-2042-4645-28DE57233308}"/>
              </a:ext>
            </a:extLst>
          </p:cNvPr>
          <p:cNvSpPr/>
          <p:nvPr/>
        </p:nvSpPr>
        <p:spPr>
          <a:xfrm>
            <a:off x="0" y="1012357"/>
            <a:ext cx="11608904" cy="0"/>
          </a:xfrm>
          <a:prstGeom prst="line">
            <a:avLst/>
          </a:prstGeom>
          <a:ln w="25400">
            <a:solidFill>
              <a:srgbClr val="72AE4A"/>
            </a:solidFill>
            <a:prstDash val="sysDot"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0FBB66D3-566B-CD63-E848-5AF5CB859624}"/>
              </a:ext>
            </a:extLst>
          </p:cNvPr>
          <p:cNvSpPr txBox="1"/>
          <p:nvPr/>
        </p:nvSpPr>
        <p:spPr>
          <a:xfrm>
            <a:off x="3933365" y="899768"/>
            <a:ext cx="1456267" cy="1028487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6600" b="1" spc="-60" baseline="-10101" dirty="0">
                <a:gradFill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  <a:latin typeface="Calibri"/>
                <a:cs typeface="Calibri"/>
              </a:rPr>
              <a:t>&gt;2</a:t>
            </a:r>
            <a:endParaRPr sz="2400" dirty="0">
              <a:gradFill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atin typeface="Calibri"/>
              <a:cs typeface="Calibri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9A59F1F-5597-329F-B4A8-9A0601F157FF}"/>
              </a:ext>
            </a:extLst>
          </p:cNvPr>
          <p:cNvSpPr txBox="1">
            <a:spLocks/>
          </p:cNvSpPr>
          <p:nvPr/>
        </p:nvSpPr>
        <p:spPr>
          <a:xfrm>
            <a:off x="33864" y="6263804"/>
            <a:ext cx="10515600" cy="287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latin typeface="+mn-lt"/>
                <a:cs typeface="Arial" panose="020B0604020202020204" pitchFamily="34" charset="0"/>
              </a:rPr>
              <a:t>* </a:t>
            </a:r>
            <a:r>
              <a:rPr lang="ru-RU" sz="1200" dirty="0">
                <a:latin typeface="+mn-lt"/>
                <a:cs typeface="Arial" panose="020B0604020202020204" pitchFamily="34" charset="0"/>
              </a:rPr>
              <a:t>Данные получены на основе ЕИС «Календарь финансовой грамотности» по состоянию на 14.06.2022 по критериям подтверждения проведенных мероприятий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4782C-177F-AA81-6FEF-0716F8827395}"/>
              </a:ext>
            </a:extLst>
          </p:cNvPr>
          <p:cNvSpPr txBox="1"/>
          <p:nvPr/>
        </p:nvSpPr>
        <p:spPr>
          <a:xfrm>
            <a:off x="4738753" y="1361404"/>
            <a:ext cx="22258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Calibri"/>
                <a:cs typeface="Calibri"/>
              </a:rPr>
              <a:t>т</a:t>
            </a:r>
            <a:r>
              <a:rPr lang="ru-RU" sz="2000" dirty="0" err="1">
                <a:latin typeface="Calibri"/>
                <a:cs typeface="Calibri"/>
              </a:rPr>
              <a:t>ыс</a:t>
            </a:r>
            <a:r>
              <a:rPr lang="ru-RU" sz="2000" dirty="0">
                <a:latin typeface="Calibri"/>
                <a:cs typeface="Calibri"/>
              </a:rPr>
              <a:t>. мероприятий</a:t>
            </a:r>
            <a:endParaRPr lang="ru-RU" sz="2000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87A842B6-D366-58BD-BCA0-4F3167DF8C05}"/>
              </a:ext>
            </a:extLst>
          </p:cNvPr>
          <p:cNvSpPr txBox="1"/>
          <p:nvPr/>
        </p:nvSpPr>
        <p:spPr>
          <a:xfrm>
            <a:off x="3564662" y="1623845"/>
            <a:ext cx="1456267" cy="1028487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6600" b="1" spc="-60" baseline="-10101" dirty="0">
                <a:gradFill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  <a:latin typeface="Calibri"/>
                <a:cs typeface="Calibri"/>
              </a:rPr>
              <a:t>&gt; 90</a:t>
            </a:r>
            <a:endParaRPr sz="2400" dirty="0">
              <a:gradFill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0F7D07-6018-2B47-BB5A-679A596D115F}"/>
              </a:ext>
            </a:extLst>
          </p:cNvPr>
          <p:cNvSpPr txBox="1"/>
          <p:nvPr/>
        </p:nvSpPr>
        <p:spPr>
          <a:xfrm>
            <a:off x="4779985" y="2130804"/>
            <a:ext cx="20489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Calibri"/>
                <a:cs typeface="Calibri"/>
              </a:rPr>
              <a:t>тыс. участников</a:t>
            </a:r>
            <a:endParaRPr lang="ru-RU" sz="2000" dirty="0"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05EDD37-40B1-90C1-3E41-3D6D8E0B9A13}"/>
              </a:ext>
            </a:extLst>
          </p:cNvPr>
          <p:cNvSpPr txBox="1"/>
          <p:nvPr/>
        </p:nvSpPr>
        <p:spPr>
          <a:xfrm>
            <a:off x="3514475" y="2497043"/>
            <a:ext cx="1456267" cy="1028487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6600" b="1" spc="-60" baseline="-10101" dirty="0">
                <a:gradFill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  <a:latin typeface="Calibri"/>
                <a:cs typeface="Calibri"/>
              </a:rPr>
              <a:t>8,2 %</a:t>
            </a:r>
            <a:endParaRPr sz="2400" dirty="0">
              <a:gradFill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atin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2763BB-0B0D-0A66-D711-F8DC8E3293D4}"/>
              </a:ext>
            </a:extLst>
          </p:cNvPr>
          <p:cNvSpPr txBox="1"/>
          <p:nvPr/>
        </p:nvSpPr>
        <p:spPr>
          <a:xfrm>
            <a:off x="4779985" y="2866135"/>
            <a:ext cx="2048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Calibri"/>
                <a:cs typeface="Calibri"/>
              </a:rPr>
              <a:t>от численности населения</a:t>
            </a:r>
            <a:r>
              <a:rPr lang="en-US" sz="2000" dirty="0">
                <a:latin typeface="Calibri"/>
                <a:cs typeface="Calibri"/>
              </a:rPr>
              <a:t>**</a:t>
            </a:r>
            <a:endParaRPr lang="ru-RU" sz="200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397BCA7-5826-0E34-1B86-35DCC57E05A2}"/>
              </a:ext>
            </a:extLst>
          </p:cNvPr>
          <p:cNvSpPr txBox="1">
            <a:spLocks/>
          </p:cNvSpPr>
          <p:nvPr/>
        </p:nvSpPr>
        <p:spPr>
          <a:xfrm>
            <a:off x="16932" y="6485359"/>
            <a:ext cx="10515600" cy="287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latin typeface="+mn-lt"/>
                <a:cs typeface="Arial" panose="020B0604020202020204" pitchFamily="34" charset="0"/>
              </a:rPr>
              <a:t>**</a:t>
            </a:r>
            <a:r>
              <a:rPr lang="ru-RU" sz="1200" dirty="0">
                <a:latin typeface="+mn-lt"/>
                <a:cs typeface="Arial" panose="020B0604020202020204" pitchFamily="34" charset="0"/>
              </a:rPr>
              <a:t>Доля населения, принявшего участие в мероприятиях по повышению финансовой грамотности с 01.01.2022-14.06.2022, 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E88074-C84D-DC01-8781-EE1238318A85}"/>
              </a:ext>
            </a:extLst>
          </p:cNvPr>
          <p:cNvSpPr txBox="1"/>
          <p:nvPr/>
        </p:nvSpPr>
        <p:spPr>
          <a:xfrm>
            <a:off x="98470" y="1171335"/>
            <a:ext cx="16086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gradFill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  <a:latin typeface="Calibri"/>
                <a:cs typeface="Calibri"/>
              </a:rPr>
              <a:t>ТОП</a:t>
            </a:r>
            <a:endParaRPr lang="ru-RU" sz="3200" b="1" dirty="0">
              <a:gradFill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</a:gra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968B74-D2FF-BCC5-18B5-26505FE2D08C}"/>
              </a:ext>
            </a:extLst>
          </p:cNvPr>
          <p:cNvSpPr txBox="1"/>
          <p:nvPr/>
        </p:nvSpPr>
        <p:spPr>
          <a:xfrm>
            <a:off x="129206" y="1941723"/>
            <a:ext cx="12652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Елец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4657BB-0997-3EA9-FFEF-A6059B464A95}"/>
              </a:ext>
            </a:extLst>
          </p:cNvPr>
          <p:cNvSpPr txBox="1"/>
          <p:nvPr/>
        </p:nvSpPr>
        <p:spPr>
          <a:xfrm>
            <a:off x="151758" y="2584525"/>
            <a:ext cx="2613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libri"/>
                <a:cs typeface="Calibri"/>
              </a:rPr>
              <a:t>Тербунский район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F0DEAE-BB58-62E5-4014-73B2BA8D4570}"/>
              </a:ext>
            </a:extLst>
          </p:cNvPr>
          <p:cNvSpPr txBox="1"/>
          <p:nvPr/>
        </p:nvSpPr>
        <p:spPr>
          <a:xfrm>
            <a:off x="98470" y="3168253"/>
            <a:ext cx="2935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alibri"/>
                <a:cs typeface="Calibri"/>
              </a:rPr>
              <a:t>Лебедянский район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A8A9EB-ECBF-F793-4453-C42F85F6E7DE}"/>
              </a:ext>
            </a:extLst>
          </p:cNvPr>
          <p:cNvSpPr txBox="1"/>
          <p:nvPr/>
        </p:nvSpPr>
        <p:spPr>
          <a:xfrm>
            <a:off x="7293876" y="1121472"/>
            <a:ext cx="4542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/>
                <a:cs typeface="Calibri"/>
              </a:rPr>
              <a:t>Всероссийский урок по финансовой безопасности</a:t>
            </a:r>
            <a:endParaRPr lang="ru-RU" sz="2400" b="1" dirty="0"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4866F249-D8A3-25B6-0C5E-6510EC55C5F1}"/>
              </a:ext>
            </a:extLst>
          </p:cNvPr>
          <p:cNvSpPr txBox="1"/>
          <p:nvPr/>
        </p:nvSpPr>
        <p:spPr>
          <a:xfrm>
            <a:off x="7366492" y="1784193"/>
            <a:ext cx="1456267" cy="1059264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6600" b="1" spc="-60" baseline="-10101" dirty="0">
                <a:gradFill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  <a:latin typeface="Calibri"/>
                <a:cs typeface="Calibri"/>
              </a:rPr>
              <a:t>16104</a:t>
            </a:r>
            <a:endParaRPr sz="2400" dirty="0">
              <a:gradFill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atin typeface="Calibri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236C17-D01B-27FC-9E7D-2ABAD43F89F4}"/>
              </a:ext>
            </a:extLst>
          </p:cNvPr>
          <p:cNvSpPr txBox="1"/>
          <p:nvPr/>
        </p:nvSpPr>
        <p:spPr>
          <a:xfrm>
            <a:off x="9224669" y="231382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Calibri"/>
                <a:cs typeface="Calibri"/>
              </a:rPr>
              <a:t>участника</a:t>
            </a:r>
            <a:endParaRPr lang="ru-RU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3D6960-409E-4E5D-B9E9-B8F8F2A0579E}"/>
              </a:ext>
            </a:extLst>
          </p:cNvPr>
          <p:cNvSpPr txBox="1"/>
          <p:nvPr/>
        </p:nvSpPr>
        <p:spPr>
          <a:xfrm>
            <a:off x="7366492" y="2942935"/>
            <a:ext cx="45425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/>
                <a:cs typeface="Calibri"/>
              </a:rPr>
              <a:t>Олимпиада «Юный предприниматель и финансовая грамотность»</a:t>
            </a:r>
            <a:endParaRPr lang="ru-RU" sz="2400" b="1" dirty="0"/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41406374-9748-5848-D5A6-1D993503C8C2}"/>
              </a:ext>
            </a:extLst>
          </p:cNvPr>
          <p:cNvSpPr txBox="1"/>
          <p:nvPr/>
        </p:nvSpPr>
        <p:spPr>
          <a:xfrm>
            <a:off x="7366491" y="4014544"/>
            <a:ext cx="1456267" cy="1059264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6600" b="1" spc="-60" baseline="-10101" dirty="0">
                <a:gradFill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  <a:latin typeface="Calibri"/>
                <a:cs typeface="Calibri"/>
              </a:rPr>
              <a:t>18661</a:t>
            </a:r>
            <a:endParaRPr sz="2400" dirty="0">
              <a:gradFill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atin typeface="Calibri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E1B35C-CE9F-2E83-8E32-3DD80A1CCC3C}"/>
              </a:ext>
            </a:extLst>
          </p:cNvPr>
          <p:cNvSpPr txBox="1"/>
          <p:nvPr/>
        </p:nvSpPr>
        <p:spPr>
          <a:xfrm>
            <a:off x="9224669" y="4518803"/>
            <a:ext cx="1685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Calibri"/>
                <a:cs typeface="Calibri"/>
              </a:rPr>
              <a:t>участника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4837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9ACD489-A0A3-F180-4E82-E5448315D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2" y="263627"/>
            <a:ext cx="10515600" cy="575794"/>
          </a:xfrm>
        </p:spPr>
        <p:txBody>
          <a:bodyPr>
            <a:normAutofit/>
          </a:bodyPr>
          <a:lstStyle/>
          <a:p>
            <a:r>
              <a:rPr lang="ru-RU" sz="35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УЧАСТИЕ ПАРТНЕРОВ </a:t>
            </a:r>
            <a:r>
              <a:rPr lang="ru-RU" sz="3500" dirty="0">
                <a:latin typeface="+mn-lt"/>
                <a:cs typeface="Arial" panose="020B0604020202020204" pitchFamily="34" charset="0"/>
              </a:rPr>
              <a:t>в мероприятиях</a:t>
            </a:r>
          </a:p>
        </p:txBody>
      </p:sp>
      <p:sp>
        <p:nvSpPr>
          <p:cNvPr id="5" name="Shape 82">
            <a:extLst>
              <a:ext uri="{FF2B5EF4-FFF2-40B4-BE49-F238E27FC236}">
                <a16:creationId xmlns:a16="http://schemas.microsoft.com/office/drawing/2014/main" id="{A8ADF16C-2314-F343-68EE-01551910D201}"/>
              </a:ext>
            </a:extLst>
          </p:cNvPr>
          <p:cNvSpPr/>
          <p:nvPr/>
        </p:nvSpPr>
        <p:spPr>
          <a:xfrm>
            <a:off x="0" y="1012357"/>
            <a:ext cx="11608904" cy="0"/>
          </a:xfrm>
          <a:prstGeom prst="line">
            <a:avLst/>
          </a:prstGeom>
          <a:ln w="25400">
            <a:solidFill>
              <a:srgbClr val="72AE4A"/>
            </a:solidFill>
            <a:prstDash val="sysDot"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295639-108F-A256-61D8-0B9862021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5826"/>
            <a:ext cx="4588601" cy="2800517"/>
          </a:xfrm>
          <a:prstGeom prst="rect">
            <a:avLst/>
          </a:prstGeom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5614FC81-47CC-721D-3ECF-0AE4F0A3C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553" y="3632518"/>
            <a:ext cx="3195617" cy="322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9">
            <a:extLst>
              <a:ext uri="{FF2B5EF4-FFF2-40B4-BE49-F238E27FC236}">
                <a16:creationId xmlns:a16="http://schemas.microsoft.com/office/drawing/2014/main" id="{04D87428-1656-C3E0-3606-A959F070EC20}"/>
              </a:ext>
            </a:extLst>
          </p:cNvPr>
          <p:cNvSpPr txBox="1"/>
          <p:nvPr/>
        </p:nvSpPr>
        <p:spPr>
          <a:xfrm>
            <a:off x="5763332" y="1033950"/>
            <a:ext cx="23138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6600" b="1" spc="-60" baseline="-1010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9</a:t>
            </a:r>
            <a:r>
              <a:rPr sz="6600" b="1" spc="-60" baseline="-10101" dirty="0">
                <a:solidFill>
                  <a:srgbClr val="008357"/>
                </a:solidFill>
                <a:latin typeface="Calibri"/>
                <a:cs typeface="Calibri"/>
              </a:rPr>
              <a:t> </a:t>
            </a:r>
            <a:r>
              <a:rPr lang="ru-RU" sz="2400" dirty="0">
                <a:latin typeface="Calibri"/>
                <a:cs typeface="Calibri"/>
              </a:rPr>
              <a:t>партнеров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26F70FC6-32DA-7575-B521-049160C2A7BB}"/>
              </a:ext>
            </a:extLst>
          </p:cNvPr>
          <p:cNvSpPr txBox="1"/>
          <p:nvPr/>
        </p:nvSpPr>
        <p:spPr>
          <a:xfrm>
            <a:off x="5204530" y="1793989"/>
            <a:ext cx="2872672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6600" b="1" baseline="-10101" dirty="0">
                <a:gradFill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  <a:latin typeface="Calibri"/>
                <a:cs typeface="Calibri"/>
              </a:rPr>
              <a:t>417</a:t>
            </a:r>
            <a:r>
              <a:rPr lang="ru-RU" sz="6600" b="1" baseline="-10101" dirty="0">
                <a:solidFill>
                  <a:srgbClr val="008357"/>
                </a:solidFill>
                <a:latin typeface="Calibri"/>
                <a:cs typeface="Calibri"/>
              </a:rPr>
              <a:t> </a:t>
            </a:r>
            <a:r>
              <a:rPr lang="ru-RU" sz="2400" dirty="0">
                <a:latin typeface="Calibri"/>
                <a:cs typeface="Calibri"/>
              </a:rPr>
              <a:t>мероприятий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81D1D699-AB2B-CED3-91B0-28C1046947D2}"/>
              </a:ext>
            </a:extLst>
          </p:cNvPr>
          <p:cNvSpPr txBox="1"/>
          <p:nvPr/>
        </p:nvSpPr>
        <p:spPr>
          <a:xfrm>
            <a:off x="4957102" y="2489776"/>
            <a:ext cx="336055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6600" b="1" baseline="-10101" dirty="0">
                <a:solidFill>
                  <a:srgbClr val="008357"/>
                </a:solidFill>
                <a:latin typeface="Calibri"/>
                <a:cs typeface="Calibri"/>
              </a:rPr>
              <a:t> </a:t>
            </a:r>
            <a:r>
              <a:rPr lang="en-US" sz="6600" b="1" baseline="-10101" dirty="0">
                <a:gradFill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  <a:latin typeface="Calibri"/>
                <a:cs typeface="Calibri"/>
              </a:rPr>
              <a:t>&gt; 16 </a:t>
            </a:r>
            <a:r>
              <a:rPr lang="ru-RU" sz="3600" baseline="-10101" dirty="0">
                <a:latin typeface="Calibri"/>
                <a:cs typeface="Calibri"/>
              </a:rPr>
              <a:t>тыс. участников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E0371ED8-3CBA-0BA0-C0E9-6E95B2B193B4}"/>
              </a:ext>
            </a:extLst>
          </p:cNvPr>
          <p:cNvSpPr txBox="1"/>
          <p:nvPr/>
        </p:nvSpPr>
        <p:spPr>
          <a:xfrm>
            <a:off x="8268098" y="5208207"/>
            <a:ext cx="3340806" cy="833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8000" b="1" spc="-60" baseline="-10101" dirty="0">
                <a:gradFill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  <a:latin typeface="Calibri"/>
                <a:cs typeface="Calibri"/>
              </a:rPr>
              <a:t>11</a:t>
            </a:r>
            <a:r>
              <a:rPr sz="6600" b="1" spc="-60" baseline="-10101" dirty="0">
                <a:solidFill>
                  <a:srgbClr val="008357"/>
                </a:solidFill>
                <a:latin typeface="Calibri"/>
                <a:cs typeface="Calibri"/>
              </a:rPr>
              <a:t> </a:t>
            </a:r>
            <a:r>
              <a:rPr lang="ru-RU" sz="2400" dirty="0">
                <a:latin typeface="Calibri"/>
                <a:cs typeface="Calibri"/>
              </a:rPr>
              <a:t>лучших практик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43F21AED-9976-6E23-6573-C5AF89EE40C2}"/>
              </a:ext>
            </a:extLst>
          </p:cNvPr>
          <p:cNvSpPr txBox="1"/>
          <p:nvPr/>
        </p:nvSpPr>
        <p:spPr>
          <a:xfrm>
            <a:off x="8502165" y="4192308"/>
            <a:ext cx="3340806" cy="833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8000" b="1" spc="-60" baseline="-10101" dirty="0"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Calibri"/>
                <a:cs typeface="Calibri"/>
              </a:rPr>
              <a:t>7</a:t>
            </a:r>
            <a:r>
              <a:rPr sz="6600" b="1" spc="-60" baseline="-10101" dirty="0">
                <a:solidFill>
                  <a:srgbClr val="008357"/>
                </a:solidFill>
                <a:latin typeface="Calibri"/>
                <a:cs typeface="Calibri"/>
              </a:rPr>
              <a:t> </a:t>
            </a:r>
            <a:r>
              <a:rPr lang="ru-RU" sz="3600" spc="-60" baseline="-10101" dirty="0">
                <a:latin typeface="Calibri"/>
                <a:cs typeface="Calibri"/>
              </a:rPr>
              <a:t>регионов - участников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1ECF69F-0C9D-0FA9-7DF1-EE22B7439FD6}"/>
              </a:ext>
            </a:extLst>
          </p:cNvPr>
          <p:cNvSpPr txBox="1"/>
          <p:nvPr/>
        </p:nvSpPr>
        <p:spPr>
          <a:xfrm>
            <a:off x="280337" y="5381449"/>
            <a:ext cx="385139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spc="-60" baseline="-10101" dirty="0">
                <a:latin typeface="Calibri"/>
                <a:cs typeface="Calibri"/>
              </a:rPr>
              <a:t>Лекции </a:t>
            </a:r>
            <a:r>
              <a:rPr lang="ru-RU" sz="2800" spc="-60" baseline="-10101" dirty="0" err="1">
                <a:latin typeface="Calibri"/>
                <a:cs typeface="Calibri"/>
              </a:rPr>
              <a:t>Сбера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8" name="object 9">
            <a:extLst>
              <a:ext uri="{FF2B5EF4-FFF2-40B4-BE49-F238E27FC236}">
                <a16:creationId xmlns:a16="http://schemas.microsoft.com/office/drawing/2014/main" id="{4FD0F3CD-7AD1-FDD0-6DA0-2C4BAD770C4F}"/>
              </a:ext>
            </a:extLst>
          </p:cNvPr>
          <p:cNvSpPr txBox="1"/>
          <p:nvPr/>
        </p:nvSpPr>
        <p:spPr>
          <a:xfrm>
            <a:off x="280337" y="3949935"/>
            <a:ext cx="4020730" cy="730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r>
              <a:rPr lang="ru-RU" sz="2800" spc="-60" baseline="-10101" dirty="0">
                <a:latin typeface="Calibri"/>
                <a:cs typeface="Calibri"/>
              </a:rPr>
              <a:t>Онлайн – марафон по финансовой грамотности (ЛГТУ)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1A921185-B4E9-D48B-8973-93C9465ADB4F}"/>
              </a:ext>
            </a:extLst>
          </p:cNvPr>
          <p:cNvSpPr txBox="1"/>
          <p:nvPr/>
        </p:nvSpPr>
        <p:spPr>
          <a:xfrm>
            <a:off x="295511" y="4764496"/>
            <a:ext cx="385139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spc="-60" baseline="-10101" dirty="0">
                <a:latin typeface="Calibri"/>
                <a:cs typeface="Calibri"/>
              </a:rPr>
              <a:t>День Отделения Липецк Банка России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2F709B78-03B9-B79D-F580-DBC055CB3C1C}"/>
              </a:ext>
            </a:extLst>
          </p:cNvPr>
          <p:cNvSpPr txBox="1"/>
          <p:nvPr/>
        </p:nvSpPr>
        <p:spPr>
          <a:xfrm>
            <a:off x="280337" y="5998402"/>
            <a:ext cx="385139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spc="-60" baseline="-10101" dirty="0">
                <a:latin typeface="Calibri"/>
                <a:cs typeface="Calibri"/>
              </a:rPr>
              <a:t>Тематические мероприятия ЛОУНБ</a:t>
            </a:r>
            <a:endParaRPr sz="1000" dirty="0">
              <a:latin typeface="Calibri"/>
              <a:cs typeface="Calibri"/>
            </a:endParaRP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2C98C9D2-9426-93A0-01F9-565A763D5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 r="7064"/>
          <a:stretch/>
        </p:blipFill>
        <p:spPr bwMode="auto">
          <a:xfrm>
            <a:off x="8268098" y="1009889"/>
            <a:ext cx="3923902" cy="262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027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9166AE7-602A-A9B4-40A2-F6BBBDAB3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52" y="393140"/>
            <a:ext cx="10515600" cy="575794"/>
          </a:xfrm>
        </p:spPr>
        <p:txBody>
          <a:bodyPr>
            <a:normAutofit/>
          </a:bodyPr>
          <a:lstStyle/>
          <a:p>
            <a:r>
              <a:rPr lang="ru-RU" sz="35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Конкурс «Дружим с финансовой литературой»</a:t>
            </a:r>
            <a:endParaRPr lang="ru-RU" sz="35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Shape 82">
            <a:extLst>
              <a:ext uri="{FF2B5EF4-FFF2-40B4-BE49-F238E27FC236}">
                <a16:creationId xmlns:a16="http://schemas.microsoft.com/office/drawing/2014/main" id="{7AF84C4A-C9A5-2042-4645-28DE57233308}"/>
              </a:ext>
            </a:extLst>
          </p:cNvPr>
          <p:cNvSpPr/>
          <p:nvPr/>
        </p:nvSpPr>
        <p:spPr>
          <a:xfrm>
            <a:off x="0" y="1012357"/>
            <a:ext cx="11608904" cy="0"/>
          </a:xfrm>
          <a:prstGeom prst="line">
            <a:avLst/>
          </a:prstGeom>
          <a:ln w="25400">
            <a:solidFill>
              <a:srgbClr val="72AE4A"/>
            </a:solidFill>
            <a:prstDash val="sysDot"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0FBB66D3-566B-CD63-E848-5AF5CB859624}"/>
              </a:ext>
            </a:extLst>
          </p:cNvPr>
          <p:cNvSpPr txBox="1"/>
          <p:nvPr/>
        </p:nvSpPr>
        <p:spPr>
          <a:xfrm>
            <a:off x="4726836" y="966226"/>
            <a:ext cx="1456267" cy="1028487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6600" b="1" spc="-60" baseline="-10101" dirty="0">
                <a:gradFill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  <a:latin typeface="Calibri"/>
                <a:cs typeface="Calibri"/>
              </a:rPr>
              <a:t>4</a:t>
            </a:r>
            <a:endParaRPr sz="2400" dirty="0">
              <a:gradFill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4782C-177F-AA81-6FEF-0716F8827395}"/>
              </a:ext>
            </a:extLst>
          </p:cNvPr>
          <p:cNvSpPr txBox="1"/>
          <p:nvPr/>
        </p:nvSpPr>
        <p:spPr>
          <a:xfrm>
            <a:off x="5301184" y="1529845"/>
            <a:ext cx="22258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libri"/>
                <a:cs typeface="Calibri"/>
              </a:rPr>
              <a:t>номинации</a:t>
            </a:r>
            <a:endParaRPr lang="ru-RU" sz="2000" dirty="0"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05EDD37-40B1-90C1-3E41-3D6D8E0B9A13}"/>
              </a:ext>
            </a:extLst>
          </p:cNvPr>
          <p:cNvSpPr txBox="1"/>
          <p:nvPr/>
        </p:nvSpPr>
        <p:spPr>
          <a:xfrm>
            <a:off x="4613585" y="1870226"/>
            <a:ext cx="1456267" cy="1028487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6600" b="1" spc="-60" baseline="-10101" dirty="0" smtClean="0">
                <a:gradFill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  <a:latin typeface="Calibri"/>
                <a:cs typeface="Calibri"/>
              </a:rPr>
              <a:t>11 </a:t>
            </a:r>
            <a:endParaRPr sz="2400" dirty="0">
              <a:gradFill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atin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2763BB-0B0D-0A66-D711-F8DC8E3293D4}"/>
              </a:ext>
            </a:extLst>
          </p:cNvPr>
          <p:cNvSpPr txBox="1"/>
          <p:nvPr/>
        </p:nvSpPr>
        <p:spPr>
          <a:xfrm>
            <a:off x="5301184" y="2384470"/>
            <a:ext cx="20489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libri"/>
                <a:cs typeface="Calibri"/>
              </a:rPr>
              <a:t>победителей</a:t>
            </a:r>
            <a:endParaRPr lang="ru-R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968B74-D2FF-BCC5-18B5-26505FE2D08C}"/>
              </a:ext>
            </a:extLst>
          </p:cNvPr>
          <p:cNvSpPr txBox="1"/>
          <p:nvPr/>
        </p:nvSpPr>
        <p:spPr>
          <a:xfrm>
            <a:off x="129206" y="1941723"/>
            <a:ext cx="12652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Елец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4657BB-0997-3EA9-FFEF-A6059B464A95}"/>
              </a:ext>
            </a:extLst>
          </p:cNvPr>
          <p:cNvSpPr txBox="1"/>
          <p:nvPr/>
        </p:nvSpPr>
        <p:spPr>
          <a:xfrm>
            <a:off x="151758" y="2584525"/>
            <a:ext cx="2613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libri"/>
                <a:cs typeface="Calibri"/>
              </a:rPr>
              <a:t>Тербунский район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F0DEAE-BB58-62E5-4014-73B2BA8D4570}"/>
              </a:ext>
            </a:extLst>
          </p:cNvPr>
          <p:cNvSpPr txBox="1"/>
          <p:nvPr/>
        </p:nvSpPr>
        <p:spPr>
          <a:xfrm>
            <a:off x="98470" y="3168253"/>
            <a:ext cx="2935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alibri"/>
                <a:cs typeface="Calibri"/>
              </a:rPr>
              <a:t>Лебедянский район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2763BB-0B0D-0A66-D711-F8DC8E3293D4}"/>
              </a:ext>
            </a:extLst>
          </p:cNvPr>
          <p:cNvSpPr txBox="1"/>
          <p:nvPr/>
        </p:nvSpPr>
        <p:spPr>
          <a:xfrm>
            <a:off x="35088" y="3110776"/>
            <a:ext cx="4120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МБОУ СОШ с. Большое Попово Лебедянский район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2763BB-0B0D-0A66-D711-F8DC8E3293D4}"/>
              </a:ext>
            </a:extLst>
          </p:cNvPr>
          <p:cNvSpPr txBox="1"/>
          <p:nvPr/>
        </p:nvSpPr>
        <p:spPr>
          <a:xfrm>
            <a:off x="98470" y="5991481"/>
            <a:ext cx="41209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Лицей №5 г. Елец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82763BB-0B0D-0A66-D711-F8DC8E3293D4}"/>
              </a:ext>
            </a:extLst>
          </p:cNvPr>
          <p:cNvSpPr txBox="1"/>
          <p:nvPr/>
        </p:nvSpPr>
        <p:spPr>
          <a:xfrm>
            <a:off x="7919164" y="6012143"/>
            <a:ext cx="41209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МБОУ СШ № г. 68 Липецка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2763BB-0B0D-0A66-D711-F8DC8E3293D4}"/>
              </a:ext>
            </a:extLst>
          </p:cNvPr>
          <p:cNvSpPr txBox="1"/>
          <p:nvPr/>
        </p:nvSpPr>
        <p:spPr>
          <a:xfrm>
            <a:off x="7652362" y="3167563"/>
            <a:ext cx="4120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Алтайская </a:t>
            </a:r>
            <a:r>
              <a:rPr lang="ru-RU" sz="2000" dirty="0"/>
              <a:t>краевая </a:t>
            </a:r>
            <a:r>
              <a:rPr lang="ru-RU" sz="2000" dirty="0" smtClean="0"/>
              <a:t>библиотека         </a:t>
            </a:r>
            <a:r>
              <a:rPr lang="ru-RU" sz="2000" dirty="0"/>
              <a:t>г. Барнаул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2763BB-0B0D-0A66-D711-F8DC8E3293D4}"/>
              </a:ext>
            </a:extLst>
          </p:cNvPr>
          <p:cNvSpPr txBox="1"/>
          <p:nvPr/>
        </p:nvSpPr>
        <p:spPr>
          <a:xfrm>
            <a:off x="4863640" y="5991481"/>
            <a:ext cx="41209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/>
              <a:t>МБОУ СОШ </a:t>
            </a:r>
            <a:r>
              <a:rPr lang="ru-RU" sz="2000" dirty="0"/>
              <a:t>с. Красное</a:t>
            </a:r>
          </a:p>
        </p:txBody>
      </p:sp>
      <p:pic>
        <p:nvPicPr>
          <p:cNvPr id="1027" name="Picture 3" descr="C:\Users\Денис Владимирович\Desktop\1\г. Барнаул Алтайская краевая библиотека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164" y="1136104"/>
            <a:ext cx="3854132" cy="21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енис Владимирович\Desktop\1\МБОУСОШ с. Красное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2" t="18045" r="19161" b="10792"/>
          <a:stretch/>
        </p:blipFill>
        <p:spPr bwMode="auto">
          <a:xfrm>
            <a:off x="4312651" y="3767674"/>
            <a:ext cx="3433332" cy="218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енис Владимирович\Desktop\1\МБОУ СШ № г. 68 Липецка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164" y="3818662"/>
            <a:ext cx="3880953" cy="21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Денис Владимирович\Desktop\1\МБОУ СОШ с. Большое Попово Лебедянский район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58" y="1136103"/>
            <a:ext cx="3778467" cy="203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Денис Владимирович\Desktop\1\Лицей №5 г. Елец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6" y="3842015"/>
            <a:ext cx="3749793" cy="210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249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0">
            <a:extLst>
              <a:ext uri="{FF2B5EF4-FFF2-40B4-BE49-F238E27FC236}">
                <a16:creationId xmlns:a16="http://schemas.microsoft.com/office/drawing/2014/main" id="{13838A17-5D9A-85FE-9647-B193E7F960BB}"/>
              </a:ext>
            </a:extLst>
          </p:cNvPr>
          <p:cNvSpPr/>
          <p:nvPr/>
        </p:nvSpPr>
        <p:spPr>
          <a:xfrm>
            <a:off x="3038708" y="125633"/>
            <a:ext cx="8523372" cy="1326216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500" b="1" dirty="0">
                <a:solidFill>
                  <a:srgbClr val="548235"/>
                </a:solidFill>
                <a:latin typeface="Arial"/>
                <a:cs typeface="Arial"/>
              </a:rPr>
              <a:t>ДОСТИЖЕНИЯ </a:t>
            </a:r>
            <a:r>
              <a:rPr lang="ru-RU" sz="3500" b="1" dirty="0">
                <a:solidFill>
                  <a:schemeClr val="tx1"/>
                </a:solidFill>
                <a:latin typeface="Arial"/>
                <a:cs typeface="Arial"/>
              </a:rPr>
              <a:t>обучающихся</a:t>
            </a:r>
            <a:endParaRPr sz="3500" dirty="0">
              <a:solidFill>
                <a:schemeClr val="tx1"/>
              </a:solidFill>
            </a:endParaRPr>
          </a:p>
        </p:txBody>
      </p:sp>
      <p:sp>
        <p:nvSpPr>
          <p:cNvPr id="6" name="Shape 82">
            <a:extLst>
              <a:ext uri="{FF2B5EF4-FFF2-40B4-BE49-F238E27FC236}">
                <a16:creationId xmlns:a16="http://schemas.microsoft.com/office/drawing/2014/main" id="{08F0680B-72AC-BD59-DAEE-9DCF804F5A6C}"/>
              </a:ext>
            </a:extLst>
          </p:cNvPr>
          <p:cNvSpPr/>
          <p:nvPr/>
        </p:nvSpPr>
        <p:spPr>
          <a:xfrm>
            <a:off x="0" y="1251346"/>
            <a:ext cx="11608904" cy="0"/>
          </a:xfrm>
          <a:prstGeom prst="line">
            <a:avLst/>
          </a:prstGeom>
          <a:ln w="25400">
            <a:solidFill>
              <a:srgbClr val="72AE4A"/>
            </a:solidFill>
            <a:prstDash val="sysDot"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EA8FFB-5727-63D1-25C3-217989834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4" y="1406510"/>
            <a:ext cx="4146980" cy="22214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41BF0698-B2A6-28BD-273D-8519311EE884}"/>
              </a:ext>
            </a:extLst>
          </p:cNvPr>
          <p:cNvSpPr txBox="1"/>
          <p:nvPr/>
        </p:nvSpPr>
        <p:spPr>
          <a:xfrm>
            <a:off x="4484931" y="2023003"/>
            <a:ext cx="45339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7</a:t>
            </a:r>
            <a:endParaRPr sz="4000" dirty="0">
              <a:solidFill>
                <a:schemeClr val="accent6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0" name="Shape 90">
            <a:extLst>
              <a:ext uri="{FF2B5EF4-FFF2-40B4-BE49-F238E27FC236}">
                <a16:creationId xmlns:a16="http://schemas.microsoft.com/office/drawing/2014/main" id="{2DCF7BCE-B243-BB40-F4D3-FECBED180DB4}"/>
              </a:ext>
            </a:extLst>
          </p:cNvPr>
          <p:cNvSpPr/>
          <p:nvPr/>
        </p:nvSpPr>
        <p:spPr>
          <a:xfrm>
            <a:off x="4427220" y="2887984"/>
            <a:ext cx="3337560" cy="59700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548235"/>
                </a:solidFill>
                <a:cs typeface="Arial"/>
              </a:rPr>
              <a:t>ФИНАТЛОН </a:t>
            </a:r>
            <a:r>
              <a:rPr lang="ru-RU" sz="2800" dirty="0">
                <a:solidFill>
                  <a:schemeClr val="tx1"/>
                </a:solidFill>
                <a:cs typeface="Arial"/>
              </a:rPr>
              <a:t>для старшеклассников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11" name="Shape 90">
            <a:extLst>
              <a:ext uri="{FF2B5EF4-FFF2-40B4-BE49-F238E27FC236}">
                <a16:creationId xmlns:a16="http://schemas.microsoft.com/office/drawing/2014/main" id="{BA080EE0-A98B-E1E3-8619-3AFD54FAF942}"/>
              </a:ext>
            </a:extLst>
          </p:cNvPr>
          <p:cNvSpPr/>
          <p:nvPr/>
        </p:nvSpPr>
        <p:spPr>
          <a:xfrm>
            <a:off x="4819652" y="2038364"/>
            <a:ext cx="1351701" cy="59700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solidFill>
                  <a:schemeClr val="tx1"/>
                </a:solidFill>
                <a:cs typeface="Arial"/>
              </a:rPr>
              <a:t>призеров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CFC5C22C-DD92-81E4-03D1-75BC3446781F}"/>
              </a:ext>
            </a:extLst>
          </p:cNvPr>
          <p:cNvSpPr txBox="1"/>
          <p:nvPr/>
        </p:nvSpPr>
        <p:spPr>
          <a:xfrm>
            <a:off x="4484931" y="1372766"/>
            <a:ext cx="45339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1</a:t>
            </a:r>
            <a:endParaRPr sz="4000" dirty="0">
              <a:solidFill>
                <a:schemeClr val="accent6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3" name="Shape 90">
            <a:extLst>
              <a:ext uri="{FF2B5EF4-FFF2-40B4-BE49-F238E27FC236}">
                <a16:creationId xmlns:a16="http://schemas.microsoft.com/office/drawing/2014/main" id="{2F874577-9759-A187-874B-B13480F1DCF8}"/>
              </a:ext>
            </a:extLst>
          </p:cNvPr>
          <p:cNvSpPr/>
          <p:nvPr/>
        </p:nvSpPr>
        <p:spPr>
          <a:xfrm>
            <a:off x="4819652" y="1388506"/>
            <a:ext cx="1564892" cy="59700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solidFill>
                  <a:schemeClr val="tx1"/>
                </a:solidFill>
                <a:cs typeface="Arial"/>
              </a:rPr>
              <a:t>победитель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1B659FC-0885-22DF-0599-B2571D80E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80" t="18095" r="16653" b="3732"/>
          <a:stretch/>
        </p:blipFill>
        <p:spPr>
          <a:xfrm>
            <a:off x="8504242" y="1451849"/>
            <a:ext cx="3583462" cy="5197209"/>
          </a:xfrm>
          <a:prstGeom prst="roundRect">
            <a:avLst/>
          </a:prstGeom>
        </p:spPr>
      </p:pic>
      <p:sp>
        <p:nvSpPr>
          <p:cNvPr id="16" name="Shape 90">
            <a:extLst>
              <a:ext uri="{FF2B5EF4-FFF2-40B4-BE49-F238E27FC236}">
                <a16:creationId xmlns:a16="http://schemas.microsoft.com/office/drawing/2014/main" id="{268AF6D8-FFC5-3573-DCA7-B05DFB1AC025}"/>
              </a:ext>
            </a:extLst>
          </p:cNvPr>
          <p:cNvSpPr/>
          <p:nvPr/>
        </p:nvSpPr>
        <p:spPr>
          <a:xfrm>
            <a:off x="4938321" y="4275184"/>
            <a:ext cx="3099900" cy="59700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b="1" dirty="0">
                <a:solidFill>
                  <a:schemeClr val="tx1"/>
                </a:solidFill>
                <a:cs typeface="Arial"/>
              </a:rPr>
              <a:t>ТОП</a:t>
            </a:r>
            <a:r>
              <a:rPr lang="ru-RU" sz="2000" dirty="0">
                <a:solidFill>
                  <a:schemeClr val="tx1"/>
                </a:solidFill>
                <a:cs typeface="Arial"/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cs typeface="Arial"/>
              </a:rPr>
              <a:t>10</a:t>
            </a:r>
            <a:r>
              <a:rPr lang="ru-RU" sz="2000" dirty="0">
                <a:solidFill>
                  <a:schemeClr val="tx1"/>
                </a:solidFill>
                <a:cs typeface="Arial"/>
              </a:rPr>
              <a:t> команд России по предпринимательству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17" name="Shape 90">
            <a:extLst>
              <a:ext uri="{FF2B5EF4-FFF2-40B4-BE49-F238E27FC236}">
                <a16:creationId xmlns:a16="http://schemas.microsoft.com/office/drawing/2014/main" id="{68B67B14-D4B5-EEFE-C36A-440BE165A8C3}"/>
              </a:ext>
            </a:extLst>
          </p:cNvPr>
          <p:cNvSpPr/>
          <p:nvPr/>
        </p:nvSpPr>
        <p:spPr>
          <a:xfrm>
            <a:off x="4601432" y="5485234"/>
            <a:ext cx="3467689" cy="59700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solidFill>
                  <a:schemeClr val="tx1"/>
                </a:solidFill>
                <a:cs typeface="Arial"/>
              </a:rPr>
              <a:t>Участники финала Национального чемпионата «Молодые профессионалы» (</a:t>
            </a:r>
            <a:r>
              <a:rPr lang="ru-RU" sz="2000" dirty="0" err="1">
                <a:solidFill>
                  <a:schemeClr val="tx1"/>
                </a:solidFill>
                <a:cs typeface="Arial"/>
              </a:rPr>
              <a:t>Ворлдскиллс</a:t>
            </a:r>
            <a:r>
              <a:rPr lang="ru-RU" sz="2000" dirty="0">
                <a:solidFill>
                  <a:schemeClr val="tx1"/>
                </a:solidFill>
                <a:cs typeface="Arial"/>
              </a:rPr>
              <a:t> Россия)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18" name="Shape 90">
            <a:extLst>
              <a:ext uri="{FF2B5EF4-FFF2-40B4-BE49-F238E27FC236}">
                <a16:creationId xmlns:a16="http://schemas.microsoft.com/office/drawing/2014/main" id="{7E1B4F1C-E031-53A4-3C2A-1D9AC1881F8B}"/>
              </a:ext>
            </a:extLst>
          </p:cNvPr>
          <p:cNvSpPr/>
          <p:nvPr/>
        </p:nvSpPr>
        <p:spPr>
          <a:xfrm>
            <a:off x="112721" y="4269551"/>
            <a:ext cx="3337560" cy="59700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 err="1">
                <a:solidFill>
                  <a:srgbClr val="548235"/>
                </a:solidFill>
                <a:cs typeface="Arial"/>
              </a:rPr>
              <a:t>М</a:t>
            </a:r>
            <a:r>
              <a:rPr lang="ru-RU" sz="2000" b="1" dirty="0" err="1">
                <a:solidFill>
                  <a:srgbClr val="548235"/>
                </a:solidFill>
                <a:cs typeface="Arial"/>
              </a:rPr>
              <a:t>еждународная</a:t>
            </a:r>
            <a:r>
              <a:rPr lang="ru-RU" sz="2000" b="1" dirty="0">
                <a:solidFill>
                  <a:srgbClr val="548235"/>
                </a:solidFill>
                <a:cs typeface="Arial"/>
              </a:rPr>
              <a:t> олимпиада по финансовой безопасности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19" name="Shape 90">
            <a:extLst>
              <a:ext uri="{FF2B5EF4-FFF2-40B4-BE49-F238E27FC236}">
                <a16:creationId xmlns:a16="http://schemas.microsoft.com/office/drawing/2014/main" id="{143AB085-2298-4BF2-D9D2-BD0AA5D9F29B}"/>
              </a:ext>
            </a:extLst>
          </p:cNvPr>
          <p:cNvSpPr/>
          <p:nvPr/>
        </p:nvSpPr>
        <p:spPr>
          <a:xfrm>
            <a:off x="1535578" y="5048982"/>
            <a:ext cx="2725155" cy="59700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>
                <a:solidFill>
                  <a:schemeClr val="tx1"/>
                </a:solidFill>
                <a:cs typeface="Arial"/>
              </a:rPr>
              <a:t>победитель</a:t>
            </a:r>
            <a:endParaRPr sz="2800" b="1" dirty="0">
              <a:solidFill>
                <a:schemeClr val="tx1"/>
              </a:solidFill>
            </a:endParaRPr>
          </a:p>
        </p:txBody>
      </p:sp>
      <p:sp>
        <p:nvSpPr>
          <p:cNvPr id="20" name="Shape 90">
            <a:extLst>
              <a:ext uri="{FF2B5EF4-FFF2-40B4-BE49-F238E27FC236}">
                <a16:creationId xmlns:a16="http://schemas.microsoft.com/office/drawing/2014/main" id="{E9FB1EC5-0C08-DB86-D1CF-B2DA21FE5ADB}"/>
              </a:ext>
            </a:extLst>
          </p:cNvPr>
          <p:cNvSpPr/>
          <p:nvPr/>
        </p:nvSpPr>
        <p:spPr>
          <a:xfrm>
            <a:off x="485247" y="5508159"/>
            <a:ext cx="671075" cy="59700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solidFill>
                  <a:schemeClr val="tx1"/>
                </a:solidFill>
                <a:cs typeface="Arial"/>
              </a:rPr>
              <a:t>1-го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21" name="Shape 90">
            <a:extLst>
              <a:ext uri="{FF2B5EF4-FFF2-40B4-BE49-F238E27FC236}">
                <a16:creationId xmlns:a16="http://schemas.microsoft.com/office/drawing/2014/main" id="{4CFB8F07-A3B3-134E-0B7F-ED5E20031B82}"/>
              </a:ext>
            </a:extLst>
          </p:cNvPr>
          <p:cNvSpPr/>
          <p:nvPr/>
        </p:nvSpPr>
        <p:spPr>
          <a:xfrm>
            <a:off x="1091111" y="5508159"/>
            <a:ext cx="941846" cy="59700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solidFill>
                  <a:schemeClr val="tx1"/>
                </a:solidFill>
                <a:cs typeface="Arial"/>
              </a:rPr>
              <a:t>этапа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22" name="Shape 90">
            <a:extLst>
              <a:ext uri="{FF2B5EF4-FFF2-40B4-BE49-F238E27FC236}">
                <a16:creationId xmlns:a16="http://schemas.microsoft.com/office/drawing/2014/main" id="{F0216740-E621-EA18-AB82-615ECA972FC9}"/>
              </a:ext>
            </a:extLst>
          </p:cNvPr>
          <p:cNvSpPr/>
          <p:nvPr/>
        </p:nvSpPr>
        <p:spPr>
          <a:xfrm>
            <a:off x="1665967" y="5964420"/>
            <a:ext cx="2556209" cy="59700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>
                <a:solidFill>
                  <a:schemeClr val="tx1"/>
                </a:solidFill>
                <a:cs typeface="Arial"/>
              </a:rPr>
              <a:t>Экономика</a:t>
            </a:r>
            <a:endParaRPr sz="2800" b="1" dirty="0">
              <a:solidFill>
                <a:schemeClr val="tx1"/>
              </a:solidFill>
            </a:endParaRPr>
          </a:p>
        </p:txBody>
      </p:sp>
      <p:sp>
        <p:nvSpPr>
          <p:cNvPr id="23" name="Shape 82">
            <a:extLst>
              <a:ext uri="{FF2B5EF4-FFF2-40B4-BE49-F238E27FC236}">
                <a16:creationId xmlns:a16="http://schemas.microsoft.com/office/drawing/2014/main" id="{9C2E7674-FFCD-FCF9-3902-A443A3CE3F3C}"/>
              </a:ext>
            </a:extLst>
          </p:cNvPr>
          <p:cNvSpPr/>
          <p:nvPr/>
        </p:nvSpPr>
        <p:spPr>
          <a:xfrm flipH="1">
            <a:off x="1950720" y="3923837"/>
            <a:ext cx="6594322" cy="27285"/>
          </a:xfrm>
          <a:prstGeom prst="line">
            <a:avLst/>
          </a:prstGeom>
          <a:ln w="25400">
            <a:solidFill>
              <a:srgbClr val="72AE4A"/>
            </a:solidFill>
            <a:prstDash val="sysDot"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</p:spTree>
    <p:extLst>
      <p:ext uri="{BB962C8B-B14F-4D97-AF65-F5344CB8AC3E}">
        <p14:creationId xmlns:p14="http://schemas.microsoft.com/office/powerpoint/2010/main" val="738956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0">
            <a:extLst>
              <a:ext uri="{FF2B5EF4-FFF2-40B4-BE49-F238E27FC236}">
                <a16:creationId xmlns:a16="http://schemas.microsoft.com/office/drawing/2014/main" id="{3DDADA45-A122-16FD-6B69-CDAB8BFF8482}"/>
              </a:ext>
            </a:extLst>
          </p:cNvPr>
          <p:cNvSpPr/>
          <p:nvPr/>
        </p:nvSpPr>
        <p:spPr>
          <a:xfrm>
            <a:off x="152400" y="-52807"/>
            <a:ext cx="7398921" cy="1326216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500" b="1" dirty="0">
                <a:solidFill>
                  <a:schemeClr val="accent6">
                    <a:lumMod val="50000"/>
                  </a:schemeClr>
                </a:solidFill>
                <a:cs typeface="Arial"/>
              </a:rPr>
              <a:t>РЕЗУЛЬТАТЫ</a:t>
            </a:r>
            <a:r>
              <a:rPr lang="ru-RU" sz="3500" b="1" dirty="0">
                <a:solidFill>
                  <a:srgbClr val="548235"/>
                </a:solidFill>
                <a:cs typeface="Arial"/>
              </a:rPr>
              <a:t> </a:t>
            </a:r>
            <a:r>
              <a:rPr lang="ru-RU" sz="3500" b="1" dirty="0">
                <a:solidFill>
                  <a:schemeClr val="tx1"/>
                </a:solidFill>
                <a:latin typeface="Arial"/>
                <a:cs typeface="Arial"/>
              </a:rPr>
              <a:t>опроса   </a:t>
            </a:r>
            <a:endParaRPr sz="3500" dirty="0">
              <a:solidFill>
                <a:schemeClr val="tx1"/>
              </a:solidFill>
            </a:endParaRPr>
          </a:p>
        </p:txBody>
      </p:sp>
      <p:sp>
        <p:nvSpPr>
          <p:cNvPr id="6" name="Shape 82">
            <a:extLst>
              <a:ext uri="{FF2B5EF4-FFF2-40B4-BE49-F238E27FC236}">
                <a16:creationId xmlns:a16="http://schemas.microsoft.com/office/drawing/2014/main" id="{505274FE-35CD-5597-B5AB-FA2B91180645}"/>
              </a:ext>
            </a:extLst>
          </p:cNvPr>
          <p:cNvSpPr/>
          <p:nvPr/>
        </p:nvSpPr>
        <p:spPr>
          <a:xfrm>
            <a:off x="0" y="1205321"/>
            <a:ext cx="11608904" cy="0"/>
          </a:xfrm>
          <a:prstGeom prst="line">
            <a:avLst/>
          </a:prstGeom>
          <a:ln w="25400">
            <a:solidFill>
              <a:srgbClr val="72AE4A"/>
            </a:solidFill>
            <a:prstDash val="sysDot"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66B123-FDE7-8CD4-3D52-F68CC33DA262}"/>
              </a:ext>
            </a:extLst>
          </p:cNvPr>
          <p:cNvSpPr txBox="1"/>
          <p:nvPr/>
        </p:nvSpPr>
        <p:spPr>
          <a:xfrm>
            <a:off x="7679031" y="1389607"/>
            <a:ext cx="431484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</a:rPr>
              <a:t>Как Вы оцениваете уровень своей финансовой грамотности (умение распоряжаться собственными деньгами и улучшать свое материальное благосостояние) и заинтересованы ли Вы в его повышении?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69B7365-CD1A-3586-F7C5-9B65FD2845CC}"/>
              </a:ext>
            </a:extLst>
          </p:cNvPr>
          <p:cNvSpPr/>
          <p:nvPr/>
        </p:nvSpPr>
        <p:spPr>
          <a:xfrm>
            <a:off x="0" y="1583085"/>
            <a:ext cx="7223760" cy="459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высокий, однако я готов его повышать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4DD1227-ED39-0564-B7BC-5DCAF5DC939D}"/>
              </a:ext>
            </a:extLst>
          </p:cNvPr>
          <p:cNvSpPr/>
          <p:nvPr/>
        </p:nvSpPr>
        <p:spPr>
          <a:xfrm>
            <a:off x="0" y="1583085"/>
            <a:ext cx="1112520" cy="4590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154451B-BFA5-A267-01F2-28699D82C719}"/>
              </a:ext>
            </a:extLst>
          </p:cNvPr>
          <p:cNvSpPr/>
          <p:nvPr/>
        </p:nvSpPr>
        <p:spPr>
          <a:xfrm>
            <a:off x="6096000" y="1583085"/>
            <a:ext cx="1127760" cy="45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149</a:t>
            </a:r>
            <a:r>
              <a:rPr lang="ru-RU" dirty="0">
                <a:solidFill>
                  <a:schemeClr val="tx1"/>
                </a:solidFill>
              </a:rPr>
              <a:t> (13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%)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3AC2E27-D054-5252-7A80-D4AD9CBD785B}"/>
              </a:ext>
            </a:extLst>
          </p:cNvPr>
          <p:cNvSpPr/>
          <p:nvPr/>
        </p:nvSpPr>
        <p:spPr>
          <a:xfrm>
            <a:off x="0" y="2301999"/>
            <a:ext cx="7223760" cy="459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22BBFEA-9A78-088A-E6C3-9F7C5A84F87D}"/>
              </a:ext>
            </a:extLst>
          </p:cNvPr>
          <p:cNvSpPr/>
          <p:nvPr/>
        </p:nvSpPr>
        <p:spPr>
          <a:xfrm>
            <a:off x="0" y="2301999"/>
            <a:ext cx="4602480" cy="4590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30101F7-BBB6-7E1C-EEC9-F53F330A95BB}"/>
              </a:ext>
            </a:extLst>
          </p:cNvPr>
          <p:cNvSpPr/>
          <p:nvPr/>
        </p:nvSpPr>
        <p:spPr>
          <a:xfrm>
            <a:off x="6096000" y="2301999"/>
            <a:ext cx="1127760" cy="45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667</a:t>
            </a:r>
            <a:r>
              <a:rPr lang="ru-RU" dirty="0">
                <a:solidFill>
                  <a:schemeClr val="tx1"/>
                </a:solidFill>
              </a:rPr>
              <a:t> (58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%)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2D2A09C-83C3-45AA-8800-00A5C6C0F7E0}"/>
              </a:ext>
            </a:extLst>
          </p:cNvPr>
          <p:cNvSpPr/>
          <p:nvPr/>
        </p:nvSpPr>
        <p:spPr>
          <a:xfrm>
            <a:off x="1317296" y="2301999"/>
            <a:ext cx="3740455" cy="45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средний, готов его повышать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25CA022-387E-8EF1-881C-472E8F045119}"/>
              </a:ext>
            </a:extLst>
          </p:cNvPr>
          <p:cNvSpPr/>
          <p:nvPr/>
        </p:nvSpPr>
        <p:spPr>
          <a:xfrm>
            <a:off x="0" y="3033329"/>
            <a:ext cx="7223760" cy="459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ABEBCB0-C16A-967A-9688-25C275944650}"/>
              </a:ext>
            </a:extLst>
          </p:cNvPr>
          <p:cNvSpPr/>
          <p:nvPr/>
        </p:nvSpPr>
        <p:spPr>
          <a:xfrm>
            <a:off x="0" y="3033329"/>
            <a:ext cx="862025" cy="4590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933B683-FD67-F718-9A78-B36D9AA6978B}"/>
              </a:ext>
            </a:extLst>
          </p:cNvPr>
          <p:cNvSpPr/>
          <p:nvPr/>
        </p:nvSpPr>
        <p:spPr>
          <a:xfrm>
            <a:off x="1317296" y="3033329"/>
            <a:ext cx="3740455" cy="45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низкий, готов его повышать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C0011AE-3ED9-6E46-5179-1E795258838B}"/>
              </a:ext>
            </a:extLst>
          </p:cNvPr>
          <p:cNvSpPr/>
          <p:nvPr/>
        </p:nvSpPr>
        <p:spPr>
          <a:xfrm>
            <a:off x="6096000" y="2989344"/>
            <a:ext cx="1127760" cy="45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114</a:t>
            </a:r>
            <a:r>
              <a:rPr lang="ru-RU" dirty="0">
                <a:solidFill>
                  <a:schemeClr val="tx1"/>
                </a:solidFill>
              </a:rPr>
              <a:t> (10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%)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4CD7797-2C08-336C-57C0-9030BA1702B8}"/>
              </a:ext>
            </a:extLst>
          </p:cNvPr>
          <p:cNvSpPr/>
          <p:nvPr/>
        </p:nvSpPr>
        <p:spPr>
          <a:xfrm>
            <a:off x="0" y="4117820"/>
            <a:ext cx="7223760" cy="459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высокий, не нуждаюсь в его повышении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6E407DE-8C35-DB1E-62CA-C4EB9DE70E67}"/>
              </a:ext>
            </a:extLst>
          </p:cNvPr>
          <p:cNvSpPr/>
          <p:nvPr/>
        </p:nvSpPr>
        <p:spPr>
          <a:xfrm>
            <a:off x="0" y="4117819"/>
            <a:ext cx="487680" cy="4590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7049559-2BE8-266D-AECA-E82635FF7804}"/>
              </a:ext>
            </a:extLst>
          </p:cNvPr>
          <p:cNvSpPr/>
          <p:nvPr/>
        </p:nvSpPr>
        <p:spPr>
          <a:xfrm>
            <a:off x="6176926" y="4139812"/>
            <a:ext cx="1127760" cy="45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53</a:t>
            </a:r>
            <a:r>
              <a:rPr lang="ru-RU" dirty="0">
                <a:solidFill>
                  <a:schemeClr val="tx1"/>
                </a:solidFill>
              </a:rPr>
              <a:t> (5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%)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07B6E20-5F84-233A-A191-ADF3305E4390}"/>
              </a:ext>
            </a:extLst>
          </p:cNvPr>
          <p:cNvSpPr/>
          <p:nvPr/>
        </p:nvSpPr>
        <p:spPr>
          <a:xfrm>
            <a:off x="0" y="4875486"/>
            <a:ext cx="7223760" cy="459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средний, не нуждаюсь в его повышении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6947A3D-A8D6-E282-8E55-459FE537A4E0}"/>
              </a:ext>
            </a:extLst>
          </p:cNvPr>
          <p:cNvSpPr/>
          <p:nvPr/>
        </p:nvSpPr>
        <p:spPr>
          <a:xfrm>
            <a:off x="0" y="4850102"/>
            <a:ext cx="624840" cy="4590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BA5BBF2-DD76-5378-55F7-C4DE2C9ACF03}"/>
              </a:ext>
            </a:extLst>
          </p:cNvPr>
          <p:cNvSpPr/>
          <p:nvPr/>
        </p:nvSpPr>
        <p:spPr>
          <a:xfrm>
            <a:off x="6176926" y="4897479"/>
            <a:ext cx="1127760" cy="45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91</a:t>
            </a:r>
            <a:r>
              <a:rPr lang="ru-RU" dirty="0">
                <a:solidFill>
                  <a:schemeClr val="tx1"/>
                </a:solidFill>
              </a:rPr>
              <a:t> (8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%)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2BAB8DC-64CE-4733-632D-8FC0C642C579}"/>
              </a:ext>
            </a:extLst>
          </p:cNvPr>
          <p:cNvSpPr/>
          <p:nvPr/>
        </p:nvSpPr>
        <p:spPr>
          <a:xfrm>
            <a:off x="0" y="5624366"/>
            <a:ext cx="7223760" cy="459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н</a:t>
            </a:r>
            <a:r>
              <a:rPr lang="ru-RU" sz="1600" dirty="0">
                <a:solidFill>
                  <a:schemeClr val="tx1"/>
                </a:solidFill>
              </a:rPr>
              <a:t>изкий, не нуждаюсь в его повышении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B4796AE-F390-7B78-ADBB-E988450D354D}"/>
              </a:ext>
            </a:extLst>
          </p:cNvPr>
          <p:cNvSpPr/>
          <p:nvPr/>
        </p:nvSpPr>
        <p:spPr>
          <a:xfrm>
            <a:off x="0" y="5624366"/>
            <a:ext cx="152400" cy="4590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EFF77D2-3F90-A4FA-86C7-0E57822C3C42}"/>
              </a:ext>
            </a:extLst>
          </p:cNvPr>
          <p:cNvSpPr/>
          <p:nvPr/>
        </p:nvSpPr>
        <p:spPr>
          <a:xfrm>
            <a:off x="6176926" y="5666230"/>
            <a:ext cx="1127760" cy="45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8</a:t>
            </a:r>
            <a:r>
              <a:rPr lang="ru-RU" dirty="0">
                <a:solidFill>
                  <a:schemeClr val="tx1"/>
                </a:solidFill>
              </a:rPr>
              <a:t> (1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%)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525DDCB-E74A-A9B5-4457-8E1944F97D3E}"/>
              </a:ext>
            </a:extLst>
          </p:cNvPr>
          <p:cNvSpPr/>
          <p:nvPr/>
        </p:nvSpPr>
        <p:spPr>
          <a:xfrm>
            <a:off x="0" y="6303863"/>
            <a:ext cx="7223760" cy="459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1206EA7-A233-FE63-23C2-D4D1E299260C}"/>
              </a:ext>
            </a:extLst>
          </p:cNvPr>
          <p:cNvSpPr/>
          <p:nvPr/>
        </p:nvSpPr>
        <p:spPr>
          <a:xfrm>
            <a:off x="6192166" y="6329903"/>
            <a:ext cx="1127760" cy="45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4( </a:t>
            </a:r>
            <a:r>
              <a:rPr lang="ru-RU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%)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44DEC96A-2F19-A929-CCC9-C15ACA842482}"/>
              </a:ext>
            </a:extLst>
          </p:cNvPr>
          <p:cNvSpPr/>
          <p:nvPr/>
        </p:nvSpPr>
        <p:spPr>
          <a:xfrm>
            <a:off x="957757" y="6288039"/>
            <a:ext cx="5308246" cy="45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очень низкий, повышать собственную финансовую грамотность я не намереваюсь</a:t>
            </a:r>
          </a:p>
        </p:txBody>
      </p:sp>
      <p:sp>
        <p:nvSpPr>
          <p:cNvPr id="38" name="Shape 82">
            <a:extLst>
              <a:ext uri="{FF2B5EF4-FFF2-40B4-BE49-F238E27FC236}">
                <a16:creationId xmlns:a16="http://schemas.microsoft.com/office/drawing/2014/main" id="{6DBC790C-DC78-664A-0EF5-10569E849150}"/>
              </a:ext>
            </a:extLst>
          </p:cNvPr>
          <p:cNvSpPr/>
          <p:nvPr/>
        </p:nvSpPr>
        <p:spPr>
          <a:xfrm flipH="1">
            <a:off x="10671644" y="4369349"/>
            <a:ext cx="1322236" cy="10768"/>
          </a:xfrm>
          <a:prstGeom prst="line">
            <a:avLst/>
          </a:prstGeom>
          <a:ln w="25400">
            <a:solidFill>
              <a:srgbClr val="72AE4A"/>
            </a:solidFill>
            <a:prstDash val="sysDot"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456A466-43D8-7767-91C8-24E9B3C23D7E}"/>
              </a:ext>
            </a:extLst>
          </p:cNvPr>
          <p:cNvSpPr/>
          <p:nvPr/>
        </p:nvSpPr>
        <p:spPr>
          <a:xfrm>
            <a:off x="7679031" y="6074325"/>
            <a:ext cx="4314849" cy="45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</a:rPr>
              <a:t>*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О</a:t>
            </a:r>
            <a:r>
              <a:rPr lang="ru-RU" sz="1600" dirty="0" err="1">
                <a:solidFill>
                  <a:schemeClr val="tx1"/>
                </a:solidFill>
              </a:rPr>
              <a:t>прос</a:t>
            </a:r>
            <a:r>
              <a:rPr lang="ru-RU" sz="1600" dirty="0">
                <a:solidFill>
                  <a:schemeClr val="tx1"/>
                </a:solidFill>
              </a:rPr>
              <a:t> проведен на портале </a:t>
            </a:r>
            <a:r>
              <a:rPr lang="en-US" sz="1600" dirty="0" err="1">
                <a:solidFill>
                  <a:schemeClr val="tx1"/>
                </a:solidFill>
              </a:rPr>
              <a:t>gosuslugi.ru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Опрос прошли 1143 респондента, из которых 57 респондентов (5</a:t>
            </a:r>
            <a:r>
              <a:rPr lang="ru-RU" sz="1600" dirty="0">
                <a:solidFill>
                  <a:schemeClr val="tx1"/>
                </a:solidFill>
                <a:sym typeface="Wingdings" pitchFamily="2" charset="2"/>
              </a:rPr>
              <a:t>%) затруднились ответить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926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0">
            <a:extLst>
              <a:ext uri="{FF2B5EF4-FFF2-40B4-BE49-F238E27FC236}">
                <a16:creationId xmlns:a16="http://schemas.microsoft.com/office/drawing/2014/main" id="{0FB5FDCE-C566-6142-AD67-C7B9AE5BF164}"/>
              </a:ext>
            </a:extLst>
          </p:cNvPr>
          <p:cNvSpPr/>
          <p:nvPr/>
        </p:nvSpPr>
        <p:spPr>
          <a:xfrm>
            <a:off x="3038708" y="125633"/>
            <a:ext cx="8523372" cy="1326216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500" b="1" dirty="0">
                <a:solidFill>
                  <a:srgbClr val="548235"/>
                </a:solidFill>
                <a:latin typeface="Arial"/>
                <a:cs typeface="Arial"/>
              </a:rPr>
              <a:t>СОТРУДНИЧЕСТВО С АРФГ</a:t>
            </a:r>
            <a:endParaRPr sz="3500" dirty="0">
              <a:solidFill>
                <a:schemeClr val="tx1"/>
              </a:solidFill>
            </a:endParaRPr>
          </a:p>
        </p:txBody>
      </p:sp>
      <p:sp>
        <p:nvSpPr>
          <p:cNvPr id="5" name="Shape 82"/>
          <p:cNvSpPr/>
          <p:nvPr/>
        </p:nvSpPr>
        <p:spPr>
          <a:xfrm>
            <a:off x="0" y="1293345"/>
            <a:ext cx="11608904" cy="0"/>
          </a:xfrm>
          <a:prstGeom prst="line">
            <a:avLst/>
          </a:prstGeom>
          <a:ln w="25400">
            <a:solidFill>
              <a:srgbClr val="72AE4A"/>
            </a:solidFill>
            <a:prstDash val="sysDot"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3348798-BF08-1E43-8200-6B0FF0B76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0519" y="1540233"/>
            <a:ext cx="4712520" cy="16697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Региональный центр финансовой грамотности </a:t>
            </a:r>
            <a:r>
              <a:rPr lang="ru-RU" sz="2000" b="1" dirty="0">
                <a:cs typeface="Arial" panose="020B0604020202020204" pitchFamily="34" charset="0"/>
              </a:rPr>
              <a:t>– </a:t>
            </a:r>
            <a:r>
              <a:rPr lang="ru-RU" sz="2000" dirty="0">
                <a:cs typeface="Arial" panose="020B0604020202020204" pitchFamily="34" charset="0"/>
              </a:rPr>
              <a:t>базовая площадка </a:t>
            </a:r>
            <a:r>
              <a:rPr lang="ru-RU" sz="2000" b="1" dirty="0">
                <a:cs typeface="Arial" panose="020B0604020202020204" pitchFamily="34" charset="0"/>
              </a:rPr>
              <a:t>Ассоциации развития финансовой грамотности</a:t>
            </a:r>
          </a:p>
        </p:txBody>
      </p:sp>
      <p:pic>
        <p:nvPicPr>
          <p:cNvPr id="2050" name="Picture 2" descr="http://st9-w3e-ocms.ncfu.ru/news-2020/kurs-cifrovaya-gramotnost-volonterov-finansovogo-prosveshcheniya-ncfu-ru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6" y="1633163"/>
            <a:ext cx="2225842" cy="148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53348798-BF08-1E43-8200-6B0FF0B76B36}"/>
              </a:ext>
            </a:extLst>
          </p:cNvPr>
          <p:cNvSpPr txBox="1">
            <a:spLocks/>
          </p:cNvSpPr>
          <p:nvPr/>
        </p:nvSpPr>
        <p:spPr>
          <a:xfrm>
            <a:off x="276726" y="3648014"/>
            <a:ext cx="2584449" cy="1669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ПОДДЕРЖКА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cs typeface="Arial" panose="020B0604020202020204" pitchFamily="34" charset="0"/>
              </a:rPr>
              <a:t>финансовая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cs typeface="Arial" panose="020B0604020202020204" pitchFamily="34" charset="0"/>
              </a:rPr>
              <a:t>экспертная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cs typeface="Arial" panose="020B0604020202020204" pitchFamily="34" charset="0"/>
              </a:rPr>
              <a:t>информационная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53348798-BF08-1E43-8200-6B0FF0B76B36}"/>
              </a:ext>
            </a:extLst>
          </p:cNvPr>
          <p:cNvSpPr txBox="1">
            <a:spLocks/>
          </p:cNvSpPr>
          <p:nvPr/>
        </p:nvSpPr>
        <p:spPr>
          <a:xfrm>
            <a:off x="2810519" y="3213557"/>
            <a:ext cx="5300847" cy="2538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cs typeface="Arial" panose="020B0604020202020204" pitchFamily="34" charset="0"/>
              </a:rPr>
              <a:t>Сельский фестиваль «Экспедиция финансовой грамотности»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cs typeface="Arial" panose="020B0604020202020204" pitchFamily="34" charset="0"/>
              </a:rPr>
              <a:t>Конкурс «Дружу с финансовой литературой»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cs typeface="Arial" panose="020B0604020202020204" pitchFamily="34" charset="0"/>
              </a:rPr>
              <a:t>Конкурс плакатов по финансовой грамотности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cs typeface="Arial" panose="020B0604020202020204" pitchFamily="34" charset="0"/>
              </a:rPr>
              <a:t>День финансового здоровья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cs typeface="Arial" panose="020B0604020202020204" pitchFamily="34" charset="0"/>
              </a:rPr>
              <a:t>Неделя финансовой грамотности Липецкой области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F3E53C27-B11C-957C-9640-85DDAAD86F74}"/>
              </a:ext>
            </a:extLst>
          </p:cNvPr>
          <p:cNvSpPr txBox="1">
            <a:spLocks/>
          </p:cNvSpPr>
          <p:nvPr/>
        </p:nvSpPr>
        <p:spPr>
          <a:xfrm>
            <a:off x="8145811" y="1656602"/>
            <a:ext cx="3682291" cy="75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ПРЕАКСЕЛЕРАТОР АРФГ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198E71C-2CFA-C461-16B9-747BAB1C452C}"/>
              </a:ext>
            </a:extLst>
          </p:cNvPr>
          <p:cNvSpPr txBox="1">
            <a:spLocks/>
          </p:cNvSpPr>
          <p:nvPr/>
        </p:nvSpPr>
        <p:spPr>
          <a:xfrm>
            <a:off x="9529989" y="2251507"/>
            <a:ext cx="687925" cy="75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4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5</a:t>
            </a:r>
            <a:endParaRPr lang="ru-RU" sz="4400" dirty="0">
              <a:solidFill>
                <a:schemeClr val="accent4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B68E0C-1A52-4B00-9ECB-0FC268E77BCD}"/>
              </a:ext>
            </a:extLst>
          </p:cNvPr>
          <p:cNvSpPr txBox="1"/>
          <p:nvPr/>
        </p:nvSpPr>
        <p:spPr>
          <a:xfrm>
            <a:off x="7995661" y="3146769"/>
            <a:ext cx="4058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Calibri"/>
                <a:cs typeface="Calibri"/>
              </a:rPr>
              <a:t>проектов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ЛИПЕЦКОЙ ОБЛАСТИ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0E5B6D-2654-5D63-8DCD-09D453613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834" y="3617332"/>
            <a:ext cx="3150246" cy="315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44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D74E13B-9FEB-FD38-BDDE-7B86A7F9022B}"/>
              </a:ext>
            </a:extLst>
          </p:cNvPr>
          <p:cNvSpPr/>
          <p:nvPr/>
        </p:nvSpPr>
        <p:spPr>
          <a:xfrm>
            <a:off x="7506814" y="5810527"/>
            <a:ext cx="4238023" cy="328825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8E48BF66-969D-BDFC-E43E-F78EBCA87D3F}"/>
              </a:ext>
            </a:extLst>
          </p:cNvPr>
          <p:cNvSpPr/>
          <p:nvPr/>
        </p:nvSpPr>
        <p:spPr>
          <a:xfrm>
            <a:off x="7506815" y="5080495"/>
            <a:ext cx="4238023" cy="328825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01CCC3CA-E9EC-B617-9F09-34667FD5AE9A}"/>
              </a:ext>
            </a:extLst>
          </p:cNvPr>
          <p:cNvSpPr/>
          <p:nvPr/>
        </p:nvSpPr>
        <p:spPr>
          <a:xfrm>
            <a:off x="7506815" y="4347508"/>
            <a:ext cx="4238023" cy="328825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FC700D7B-DC8D-D2A4-8918-ED0A11D69E43}"/>
              </a:ext>
            </a:extLst>
          </p:cNvPr>
          <p:cNvSpPr/>
          <p:nvPr/>
        </p:nvSpPr>
        <p:spPr>
          <a:xfrm>
            <a:off x="7545355" y="3599099"/>
            <a:ext cx="4238023" cy="328825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D48B4C4-9DFB-97D1-17DF-81742BE91422}"/>
              </a:ext>
            </a:extLst>
          </p:cNvPr>
          <p:cNvSpPr/>
          <p:nvPr/>
        </p:nvSpPr>
        <p:spPr>
          <a:xfrm>
            <a:off x="7545356" y="2824218"/>
            <a:ext cx="4238023" cy="30180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Shape 90">
            <a:extLst>
              <a:ext uri="{FF2B5EF4-FFF2-40B4-BE49-F238E27FC236}">
                <a16:creationId xmlns:a16="http://schemas.microsoft.com/office/drawing/2014/main" id="{88CD40BF-EB30-DD54-ABC1-E20566C32D4C}"/>
              </a:ext>
            </a:extLst>
          </p:cNvPr>
          <p:cNvSpPr/>
          <p:nvPr/>
        </p:nvSpPr>
        <p:spPr>
          <a:xfrm>
            <a:off x="3038708" y="125633"/>
            <a:ext cx="8523372" cy="1326216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500" b="1" dirty="0">
                <a:solidFill>
                  <a:srgbClr val="548235"/>
                </a:solidFill>
                <a:latin typeface="Arial"/>
                <a:cs typeface="Arial"/>
              </a:rPr>
              <a:t>ОБУЧЕНИЕ</a:t>
            </a:r>
            <a:endParaRPr sz="3500" dirty="0">
              <a:solidFill>
                <a:schemeClr val="tx1"/>
              </a:solidFill>
            </a:endParaRPr>
          </a:p>
        </p:txBody>
      </p:sp>
      <p:sp>
        <p:nvSpPr>
          <p:cNvPr id="5" name="Shape 82">
            <a:extLst>
              <a:ext uri="{FF2B5EF4-FFF2-40B4-BE49-F238E27FC236}">
                <a16:creationId xmlns:a16="http://schemas.microsoft.com/office/drawing/2014/main" id="{6D8119C3-F310-D021-CD52-2D8E08123BC0}"/>
              </a:ext>
            </a:extLst>
          </p:cNvPr>
          <p:cNvSpPr/>
          <p:nvPr/>
        </p:nvSpPr>
        <p:spPr>
          <a:xfrm>
            <a:off x="0" y="1293345"/>
            <a:ext cx="11608904" cy="0"/>
          </a:xfrm>
          <a:prstGeom prst="line">
            <a:avLst/>
          </a:prstGeom>
          <a:ln w="25400">
            <a:solidFill>
              <a:srgbClr val="72AE4A"/>
            </a:solidFill>
            <a:prstDash val="sysDot"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7E559B2-75DC-E22E-4043-A303C407B95F}"/>
              </a:ext>
            </a:extLst>
          </p:cNvPr>
          <p:cNvSpPr/>
          <p:nvPr/>
        </p:nvSpPr>
        <p:spPr>
          <a:xfrm>
            <a:off x="677795" y="1399712"/>
            <a:ext cx="56719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ПЕДАГОГИЧЕСКИЕ РАБОТНИКИ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269AE5D-D724-4CD4-AEA1-BA550CA7904F}"/>
              </a:ext>
            </a:extLst>
          </p:cNvPr>
          <p:cNvSpPr/>
          <p:nvPr/>
        </p:nvSpPr>
        <p:spPr>
          <a:xfrm>
            <a:off x="6766644" y="1415133"/>
            <a:ext cx="62372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ФИНАНСОВЫЕ КОНСУЛЬТАНТЫ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FB03AC-0107-50DE-B7D9-6B1B56CA2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71"/>
          <a:stretch/>
        </p:blipFill>
        <p:spPr>
          <a:xfrm>
            <a:off x="408621" y="2237929"/>
            <a:ext cx="1554782" cy="64320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4FF8FA9-705B-8C99-C716-B16DAA77D809}"/>
              </a:ext>
            </a:extLst>
          </p:cNvPr>
          <p:cNvSpPr/>
          <p:nvPr/>
        </p:nvSpPr>
        <p:spPr>
          <a:xfrm>
            <a:off x="262601" y="3858590"/>
            <a:ext cx="53103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Приемы современных педагогических технологий и практики преподавания основ финансовой грамотности с учетом изменений ФГОС начального и основного общего образования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933E968-E66E-6A47-8263-DE31A0168117}"/>
              </a:ext>
            </a:extLst>
          </p:cNvPr>
          <p:cNvSpPr/>
          <p:nvPr/>
        </p:nvSpPr>
        <p:spPr>
          <a:xfrm>
            <a:off x="262601" y="4856240"/>
            <a:ext cx="53103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Содержание обучения и педагогические технологии преподавания основ финансовой грамотности обучающимся общеобразовательных организаций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0B0B3B2-4159-4E0F-91CF-9AD3BB021A98}"/>
              </a:ext>
            </a:extLst>
          </p:cNvPr>
          <p:cNvSpPr/>
          <p:nvPr/>
        </p:nvSpPr>
        <p:spPr>
          <a:xfrm>
            <a:off x="262601" y="3248284"/>
            <a:ext cx="53103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предпосылок финансовой грамотности у детей старшего дошкольного возраста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1FB6052-E7D0-A84F-4DBC-9E671A0EA6B9}"/>
              </a:ext>
            </a:extLst>
          </p:cNvPr>
          <p:cNvSpPr/>
          <p:nvPr/>
        </p:nvSpPr>
        <p:spPr>
          <a:xfrm>
            <a:off x="262601" y="5681990"/>
            <a:ext cx="53103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Содержание обучения и педагогические технологии преподавания основ финансовой грамотности обучающимся ПОО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A0B7D305-D362-5F2D-8947-660A587D673C}"/>
              </a:ext>
            </a:extLst>
          </p:cNvPr>
          <p:cNvSpPr txBox="1">
            <a:spLocks/>
          </p:cNvSpPr>
          <p:nvPr/>
        </p:nvSpPr>
        <p:spPr>
          <a:xfrm>
            <a:off x="2100942" y="2274138"/>
            <a:ext cx="1149139" cy="60699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8EAD5CB7-47DD-A003-8BA7-CE485FD31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83" y="2183176"/>
            <a:ext cx="1337989" cy="63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9271B1C0-7ECD-FE2E-429D-43742EC63F46}"/>
              </a:ext>
            </a:extLst>
          </p:cNvPr>
          <p:cNvSpPr txBox="1">
            <a:spLocks/>
          </p:cNvSpPr>
          <p:nvPr/>
        </p:nvSpPr>
        <p:spPr>
          <a:xfrm>
            <a:off x="8292764" y="2274138"/>
            <a:ext cx="1149139" cy="606994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62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60946C94-7EC3-A936-489C-6445117010E0}"/>
              </a:ext>
            </a:extLst>
          </p:cNvPr>
          <p:cNvSpPr txBox="1">
            <a:spLocks/>
          </p:cNvSpPr>
          <p:nvPr/>
        </p:nvSpPr>
        <p:spPr>
          <a:xfrm>
            <a:off x="3357678" y="2429998"/>
            <a:ext cx="1859582" cy="60699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 на 2022 год 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CBA06397-CCD1-340A-60D2-54A4D5BD2722}"/>
              </a:ext>
            </a:extLst>
          </p:cNvPr>
          <p:cNvSpPr txBox="1">
            <a:spLocks/>
          </p:cNvSpPr>
          <p:nvPr/>
        </p:nvSpPr>
        <p:spPr>
          <a:xfrm>
            <a:off x="9885256" y="2411233"/>
            <a:ext cx="1859582" cy="606994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слушателя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D1957262-8890-4855-3007-E37BB4ABD96E}"/>
              </a:ext>
            </a:extLst>
          </p:cNvPr>
          <p:cNvSpPr txBox="1">
            <a:spLocks/>
          </p:cNvSpPr>
          <p:nvPr/>
        </p:nvSpPr>
        <p:spPr>
          <a:xfrm>
            <a:off x="7191575" y="2837943"/>
            <a:ext cx="1149139" cy="420958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DFAFEA42-1D51-0B95-93F7-4CB015174904}"/>
              </a:ext>
            </a:extLst>
          </p:cNvPr>
          <p:cNvSpPr txBox="1">
            <a:spLocks/>
          </p:cNvSpPr>
          <p:nvPr/>
        </p:nvSpPr>
        <p:spPr>
          <a:xfrm>
            <a:off x="8706309" y="2822215"/>
            <a:ext cx="2818393" cy="399554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Усманский район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E23D5224-3267-78B8-8273-737707B2937A}"/>
              </a:ext>
            </a:extLst>
          </p:cNvPr>
          <p:cNvSpPr txBox="1">
            <a:spLocks/>
          </p:cNvSpPr>
          <p:nvPr/>
        </p:nvSpPr>
        <p:spPr>
          <a:xfrm>
            <a:off x="7174947" y="3620261"/>
            <a:ext cx="1149139" cy="30987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844C1B01-DA5C-9B13-CAA7-528D67B25238}"/>
              </a:ext>
            </a:extLst>
          </p:cNvPr>
          <p:cNvSpPr txBox="1">
            <a:spLocks/>
          </p:cNvSpPr>
          <p:nvPr/>
        </p:nvSpPr>
        <p:spPr>
          <a:xfrm>
            <a:off x="8743686" y="3221187"/>
            <a:ext cx="2818393" cy="399554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Лебедянский район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DE5F5B5C-1C67-EFE0-6C7A-320D2C5AA892}"/>
              </a:ext>
            </a:extLst>
          </p:cNvPr>
          <p:cNvSpPr txBox="1">
            <a:spLocks/>
          </p:cNvSpPr>
          <p:nvPr/>
        </p:nvSpPr>
        <p:spPr>
          <a:xfrm>
            <a:off x="7174947" y="3224169"/>
            <a:ext cx="1149139" cy="30180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2F7E5FCB-D725-AE1A-992F-71AAEC52934D}"/>
              </a:ext>
            </a:extLst>
          </p:cNvPr>
          <p:cNvSpPr txBox="1">
            <a:spLocks/>
          </p:cNvSpPr>
          <p:nvPr/>
        </p:nvSpPr>
        <p:spPr>
          <a:xfrm>
            <a:off x="8706309" y="3632751"/>
            <a:ext cx="2818393" cy="399554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г. Липецк</a:t>
            </a: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E296FDCB-47F8-A164-B824-CF1D066D08A0}"/>
              </a:ext>
            </a:extLst>
          </p:cNvPr>
          <p:cNvSpPr txBox="1">
            <a:spLocks/>
          </p:cNvSpPr>
          <p:nvPr/>
        </p:nvSpPr>
        <p:spPr>
          <a:xfrm>
            <a:off x="8735716" y="4032455"/>
            <a:ext cx="2818393" cy="399554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Липецкий район</a:t>
            </a: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5FEE2CAE-1646-90F8-2B7B-26A59EDCF6CB}"/>
              </a:ext>
            </a:extLst>
          </p:cNvPr>
          <p:cNvSpPr txBox="1">
            <a:spLocks/>
          </p:cNvSpPr>
          <p:nvPr/>
        </p:nvSpPr>
        <p:spPr>
          <a:xfrm>
            <a:off x="8743686" y="4375511"/>
            <a:ext cx="2818393" cy="399554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Данковский район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4E2C0E5E-14F4-A3DB-CAB3-0BAADAD0B4C7}"/>
              </a:ext>
            </a:extLst>
          </p:cNvPr>
          <p:cNvSpPr txBox="1">
            <a:spLocks/>
          </p:cNvSpPr>
          <p:nvPr/>
        </p:nvSpPr>
        <p:spPr>
          <a:xfrm>
            <a:off x="8754526" y="4722294"/>
            <a:ext cx="2818393" cy="399554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Измалковский район</a:t>
            </a: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753CC875-C2CF-784A-65EA-DB67A71143B3}"/>
              </a:ext>
            </a:extLst>
          </p:cNvPr>
          <p:cNvSpPr txBox="1">
            <a:spLocks/>
          </p:cNvSpPr>
          <p:nvPr/>
        </p:nvSpPr>
        <p:spPr>
          <a:xfrm>
            <a:off x="8754525" y="5075887"/>
            <a:ext cx="2818393" cy="399554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Лев-Толстовский район</a:t>
            </a: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3D062484-4741-8348-BDFB-84556B0DE80B}"/>
              </a:ext>
            </a:extLst>
          </p:cNvPr>
          <p:cNvSpPr txBox="1">
            <a:spLocks/>
          </p:cNvSpPr>
          <p:nvPr/>
        </p:nvSpPr>
        <p:spPr>
          <a:xfrm>
            <a:off x="8735716" y="5443554"/>
            <a:ext cx="2818393" cy="399554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Воловский район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8C4C9B25-A3DA-57AB-1CA8-DFC8A2864FB1}"/>
              </a:ext>
            </a:extLst>
          </p:cNvPr>
          <p:cNvSpPr txBox="1">
            <a:spLocks/>
          </p:cNvSpPr>
          <p:nvPr/>
        </p:nvSpPr>
        <p:spPr>
          <a:xfrm>
            <a:off x="8754524" y="5811221"/>
            <a:ext cx="2818393" cy="399554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Краснинский район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9C5104A9-3778-5CE4-7EFB-47A5A81B45D7}"/>
              </a:ext>
            </a:extLst>
          </p:cNvPr>
          <p:cNvSpPr txBox="1">
            <a:spLocks/>
          </p:cNvSpPr>
          <p:nvPr/>
        </p:nvSpPr>
        <p:spPr>
          <a:xfrm>
            <a:off x="8773332" y="6210775"/>
            <a:ext cx="2818393" cy="39955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Грязинский район</a:t>
            </a: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5CE7BD8E-93F5-AA08-8419-E4EC311DD22A}"/>
              </a:ext>
            </a:extLst>
          </p:cNvPr>
          <p:cNvSpPr txBox="1">
            <a:spLocks/>
          </p:cNvSpPr>
          <p:nvPr/>
        </p:nvSpPr>
        <p:spPr>
          <a:xfrm>
            <a:off x="7174947" y="3987960"/>
            <a:ext cx="1149139" cy="30180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E0C450C7-0E6F-17AD-FCA0-8E0454AF11C3}"/>
              </a:ext>
            </a:extLst>
          </p:cNvPr>
          <p:cNvSpPr txBox="1">
            <a:spLocks/>
          </p:cNvSpPr>
          <p:nvPr/>
        </p:nvSpPr>
        <p:spPr>
          <a:xfrm>
            <a:off x="7191574" y="4380806"/>
            <a:ext cx="1149139" cy="310163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E6D9407B-BC33-AF4F-4124-8961B654E82B}"/>
              </a:ext>
            </a:extLst>
          </p:cNvPr>
          <p:cNvSpPr txBox="1">
            <a:spLocks/>
          </p:cNvSpPr>
          <p:nvPr/>
        </p:nvSpPr>
        <p:spPr>
          <a:xfrm>
            <a:off x="7191574" y="4745939"/>
            <a:ext cx="1149139" cy="30180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5EECDFD6-6AD0-DA9B-0CE9-748C69CAF98A}"/>
              </a:ext>
            </a:extLst>
          </p:cNvPr>
          <p:cNvSpPr txBox="1">
            <a:spLocks/>
          </p:cNvSpPr>
          <p:nvPr/>
        </p:nvSpPr>
        <p:spPr>
          <a:xfrm>
            <a:off x="7191574" y="5082705"/>
            <a:ext cx="1149139" cy="371164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B016068C-B2C5-1B1C-14F8-02060B366422}"/>
              </a:ext>
            </a:extLst>
          </p:cNvPr>
          <p:cNvSpPr txBox="1">
            <a:spLocks/>
          </p:cNvSpPr>
          <p:nvPr/>
        </p:nvSpPr>
        <p:spPr>
          <a:xfrm>
            <a:off x="7216652" y="5461313"/>
            <a:ext cx="1149139" cy="30180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6617F185-346B-2737-79DA-EDCF226BA4A7}"/>
              </a:ext>
            </a:extLst>
          </p:cNvPr>
          <p:cNvSpPr txBox="1">
            <a:spLocks/>
          </p:cNvSpPr>
          <p:nvPr/>
        </p:nvSpPr>
        <p:spPr>
          <a:xfrm>
            <a:off x="7216652" y="5825416"/>
            <a:ext cx="1149139" cy="371164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476955F8-7A81-079D-2BEA-4E5494C55801}"/>
              </a:ext>
            </a:extLst>
          </p:cNvPr>
          <p:cNvSpPr txBox="1">
            <a:spLocks/>
          </p:cNvSpPr>
          <p:nvPr/>
        </p:nvSpPr>
        <p:spPr>
          <a:xfrm>
            <a:off x="7226056" y="6185045"/>
            <a:ext cx="1149139" cy="30180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87393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8E9ABA4-4735-BC7E-5384-97CD9B31A6D9}"/>
              </a:ext>
            </a:extLst>
          </p:cNvPr>
          <p:cNvSpPr/>
          <p:nvPr/>
        </p:nvSpPr>
        <p:spPr>
          <a:xfrm>
            <a:off x="6629399" y="10887"/>
            <a:ext cx="5562599" cy="6868942"/>
          </a:xfrm>
          <a:prstGeom prst="rect">
            <a:avLst/>
          </a:prstGeom>
          <a:solidFill>
            <a:srgbClr val="014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8A5011F-AC05-2395-5FD9-48BDE28AEEDD}"/>
              </a:ext>
            </a:extLst>
          </p:cNvPr>
          <p:cNvSpPr txBox="1">
            <a:spLocks/>
          </p:cNvSpPr>
          <p:nvPr/>
        </p:nvSpPr>
        <p:spPr>
          <a:xfrm>
            <a:off x="7926500" y="3773089"/>
            <a:ext cx="4200532" cy="97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chemeClr val="bg1"/>
                </a:solidFill>
                <a:latin typeface="+mn-lt"/>
              </a:rPr>
              <a:t>Инесса ШУЙКОВА</a:t>
            </a:r>
            <a:r>
              <a:rPr lang="ru-RU" sz="3000" dirty="0">
                <a:solidFill>
                  <a:schemeClr val="bg1"/>
                </a:solidFill>
                <a:latin typeface="+mn-lt"/>
              </a:rPr>
              <a:t>, </a:t>
            </a:r>
          </a:p>
          <a:p>
            <a:pPr algn="l"/>
            <a:r>
              <a:rPr lang="ru-RU" sz="2800" dirty="0">
                <a:solidFill>
                  <a:schemeClr val="bg1"/>
                </a:solidFill>
                <a:latin typeface="+mn-lt"/>
              </a:rPr>
              <a:t>ректор ГАУДПО ЛО «Институт развития образования»</a:t>
            </a:r>
            <a:endParaRPr lang="ru-RU" sz="3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Равнобедренный треугольник 19">
            <a:extLst>
              <a:ext uri="{FF2B5EF4-FFF2-40B4-BE49-F238E27FC236}">
                <a16:creationId xmlns:a16="http://schemas.microsoft.com/office/drawing/2014/main" id="{5560502E-40A9-9F33-1DDF-AAB50B8E2CBC}"/>
              </a:ext>
            </a:extLst>
          </p:cNvPr>
          <p:cNvSpPr/>
          <p:nvPr/>
        </p:nvSpPr>
        <p:spPr>
          <a:xfrm rot="5400000">
            <a:off x="3642179" y="2929164"/>
            <a:ext cx="6857999" cy="977900"/>
          </a:xfrm>
          <a:prstGeom prst="triangle">
            <a:avLst>
              <a:gd name="adj" fmla="val 21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ject 6">
            <a:extLst>
              <a:ext uri="{FF2B5EF4-FFF2-40B4-BE49-F238E27FC236}">
                <a16:creationId xmlns:a16="http://schemas.microsoft.com/office/drawing/2014/main" id="{4B048DDE-C307-BE3F-270D-BE2F6F0A4E8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7114" y="3134487"/>
            <a:ext cx="2146570" cy="12772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10A9C-46F6-B815-90F2-19DEED5F5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46" y="3134487"/>
            <a:ext cx="2656425" cy="127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15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953146" y="5643163"/>
            <a:ext cx="5238854" cy="121406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68000">
                <a:schemeClr val="accent6">
                  <a:lumMod val="45000"/>
                  <a:lumOff val="55000"/>
                </a:schemeClr>
              </a:gs>
              <a:gs pos="86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348798-BF08-1E43-8200-6B0FF0B76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059" y="1542679"/>
            <a:ext cx="3328686" cy="3945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Целевые группы населения</a:t>
            </a:r>
          </a:p>
        </p:txBody>
      </p:sp>
      <p:sp>
        <p:nvSpPr>
          <p:cNvPr id="6" name="Shape 90">
            <a:extLst>
              <a:ext uri="{FF2B5EF4-FFF2-40B4-BE49-F238E27FC236}">
                <a16:creationId xmlns:a16="http://schemas.microsoft.com/office/drawing/2014/main" id="{0FB5FDCE-C566-6142-AD67-C7B9AE5BF164}"/>
              </a:ext>
            </a:extLst>
          </p:cNvPr>
          <p:cNvSpPr/>
          <p:nvPr/>
        </p:nvSpPr>
        <p:spPr>
          <a:xfrm>
            <a:off x="1023678" y="-55554"/>
            <a:ext cx="10334859" cy="1326216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500" b="1" dirty="0">
                <a:solidFill>
                  <a:schemeClr val="accent6">
                    <a:lumMod val="50000"/>
                  </a:schemeClr>
                </a:solidFill>
                <a:cs typeface="Arial"/>
              </a:rPr>
              <a:t>ВОВЛЕЧЕННОСТЬ</a:t>
            </a:r>
            <a:r>
              <a:rPr lang="ru-RU" sz="3500" b="1" dirty="0">
                <a:solidFill>
                  <a:srgbClr val="548235"/>
                </a:solidFill>
                <a:cs typeface="Arial"/>
              </a:rPr>
              <a:t> </a:t>
            </a:r>
            <a:r>
              <a:rPr lang="ru-RU" sz="3500" b="1" dirty="0">
                <a:solidFill>
                  <a:schemeClr val="tx1"/>
                </a:solidFill>
                <a:cs typeface="Arial"/>
              </a:rPr>
              <a:t>целевых аудиторий</a:t>
            </a:r>
            <a:r>
              <a:rPr lang="ru-RU" sz="3500" b="1" dirty="0">
                <a:solidFill>
                  <a:schemeClr val="tx1"/>
                </a:solidFill>
                <a:latin typeface="Arial"/>
                <a:cs typeface="Arial"/>
              </a:rPr>
              <a:t>*  </a:t>
            </a:r>
            <a:endParaRPr sz="35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B616E-992D-D34D-B4F1-2E89F27EC229}"/>
              </a:ext>
            </a:extLst>
          </p:cNvPr>
          <p:cNvSpPr txBox="1"/>
          <p:nvPr/>
        </p:nvSpPr>
        <p:spPr>
          <a:xfrm>
            <a:off x="371849" y="2295501"/>
            <a:ext cx="4863296" cy="4450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Обучающиеся и воспитанники образовательных организаций, профессиональных образовательных организаций и образовательных организаций высшего образования</a:t>
            </a:r>
            <a:endParaRPr lang="en-US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Население, склонное к рискованному типу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финансового поведения в сложных жизненных обстоятельствах</a:t>
            </a:r>
            <a:endParaRPr lang="en-US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Граждане с низким и средним уровнем доходов</a:t>
            </a:r>
            <a:endParaRPr lang="en-US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Население, испытывающее трудности при реализации своих прав на финансовое образование и их защиту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Граждане пенсионного и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предпенсионного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возраста</a:t>
            </a:r>
            <a:endParaRPr lang="ru-RU" dirty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4189950" y="1615700"/>
          <a:ext cx="7935410" cy="4271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016623" y="5490966"/>
            <a:ext cx="13260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gradFill flip="none" rotWithShape="1">
                  <a:gsLst>
                    <a:gs pos="0">
                      <a:srgbClr val="BF9000">
                        <a:shade val="30000"/>
                        <a:satMod val="115000"/>
                      </a:srgbClr>
                    </a:gs>
                    <a:gs pos="50000">
                      <a:srgbClr val="BF9000">
                        <a:shade val="67500"/>
                        <a:satMod val="115000"/>
                      </a:srgbClr>
                    </a:gs>
                    <a:gs pos="100000">
                      <a:srgbClr val="BF9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1647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97323" y="5702118"/>
            <a:ext cx="236034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мероприятий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66752" y="4702337"/>
            <a:ext cx="2360342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школьники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55605" y="4855392"/>
            <a:ext cx="2360342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студенты и молодежь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594049" y="1836232"/>
            <a:ext cx="2360342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дошкольники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90448" y="1855246"/>
            <a:ext cx="1222807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пенсионеры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35145" y="2748120"/>
            <a:ext cx="1222807" cy="536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взрослое население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961793" y="6028659"/>
            <a:ext cx="10406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gradFill flip="none" rotWithShape="1">
                  <a:gsLst>
                    <a:gs pos="0">
                      <a:srgbClr val="BF9000">
                        <a:shade val="30000"/>
                        <a:satMod val="115000"/>
                      </a:srgbClr>
                    </a:gs>
                    <a:gs pos="50000">
                      <a:srgbClr val="BF9000">
                        <a:shade val="67500"/>
                        <a:satMod val="115000"/>
                      </a:srgbClr>
                    </a:gs>
                    <a:gs pos="100000">
                      <a:srgbClr val="BF9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1</a:t>
            </a:r>
            <a:r>
              <a:rPr lang="en-US" sz="4400" b="1" dirty="0">
                <a:gradFill flip="none" rotWithShape="1">
                  <a:gsLst>
                    <a:gs pos="0">
                      <a:srgbClr val="BF9000">
                        <a:shade val="30000"/>
                        <a:satMod val="115000"/>
                      </a:srgbClr>
                    </a:gs>
                    <a:gs pos="50000">
                      <a:srgbClr val="BF9000">
                        <a:shade val="67500"/>
                        <a:satMod val="115000"/>
                      </a:srgbClr>
                    </a:gs>
                    <a:gs pos="100000">
                      <a:srgbClr val="BF9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55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911854" y="6252376"/>
            <a:ext cx="2360342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тыс. участников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00035" y="5594584"/>
            <a:ext cx="992201" cy="1064516"/>
          </a:xfrm>
          <a:prstGeom prst="rect">
            <a:avLst/>
          </a:prstGeom>
        </p:spPr>
      </p:pic>
      <p:sp>
        <p:nvSpPr>
          <p:cNvPr id="20" name="Shape 82"/>
          <p:cNvSpPr/>
          <p:nvPr/>
        </p:nvSpPr>
        <p:spPr>
          <a:xfrm>
            <a:off x="0" y="1293345"/>
            <a:ext cx="11608904" cy="0"/>
          </a:xfrm>
          <a:prstGeom prst="line">
            <a:avLst/>
          </a:prstGeom>
          <a:ln w="25400">
            <a:solidFill>
              <a:srgbClr val="72AE4A"/>
            </a:solidFill>
            <a:prstDash val="sysDot"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53348798-BF08-1E43-8200-6B0FF0B76B36}"/>
              </a:ext>
            </a:extLst>
          </p:cNvPr>
          <p:cNvSpPr txBox="1">
            <a:spLocks/>
          </p:cNvSpPr>
          <p:nvPr/>
        </p:nvSpPr>
        <p:spPr>
          <a:xfrm>
            <a:off x="150627" y="6168193"/>
            <a:ext cx="4539338" cy="491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* Данные получены на основе ЕИС «Календарь финансовой грамотности» и отчетов организаций, входящих в Межведомственную координационную комиссию (по итогам 2021 года)</a:t>
            </a:r>
          </a:p>
        </p:txBody>
      </p:sp>
    </p:spTree>
    <p:extLst>
      <p:ext uri="{BB962C8B-B14F-4D97-AF65-F5344CB8AC3E}">
        <p14:creationId xmlns:p14="http://schemas.microsoft.com/office/powerpoint/2010/main" val="98733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0"/>
          <p:cNvSpPr/>
          <p:nvPr/>
        </p:nvSpPr>
        <p:spPr>
          <a:xfrm>
            <a:off x="772886" y="373318"/>
            <a:ext cx="11057165" cy="1326216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500" b="1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ФИНАНСОВАЯ ГРАМОТНОСТЬ в проекте</a:t>
            </a:r>
            <a:r>
              <a:rPr lang="ru-RU" sz="3500" b="1" dirty="0">
                <a:solidFill>
                  <a:schemeClr val="accent6">
                    <a:lumMod val="50000"/>
                  </a:schemeClr>
                </a:solidFill>
                <a:cs typeface="Arial"/>
              </a:rPr>
              <a:t> </a:t>
            </a:r>
            <a:r>
              <a:rPr lang="ru-RU" sz="3500" b="1" dirty="0">
                <a:solidFill>
                  <a:schemeClr val="tx1"/>
                </a:solidFill>
                <a:cs typeface="Arial"/>
              </a:rPr>
              <a:t>СТРАТЕГИИ </a:t>
            </a:r>
          </a:p>
          <a:p>
            <a:pPr algn="r"/>
            <a:r>
              <a:rPr lang="ru-RU" sz="3500" b="1" dirty="0">
                <a:solidFill>
                  <a:schemeClr val="tx1"/>
                </a:solidFill>
                <a:cs typeface="Arial"/>
              </a:rPr>
              <a:t>социально-экономического развития Липецкой области до 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2030</a:t>
            </a:r>
            <a:r>
              <a:rPr lang="ru-RU" sz="3500" b="1" dirty="0">
                <a:solidFill>
                  <a:schemeClr val="tx1"/>
                </a:solidFill>
                <a:cs typeface="Arial"/>
              </a:rPr>
              <a:t> года</a:t>
            </a:r>
            <a:endParaRPr sz="3500" dirty="0">
              <a:solidFill>
                <a:schemeClr val="tx1"/>
              </a:solidFill>
            </a:endParaRPr>
          </a:p>
        </p:txBody>
      </p:sp>
      <p:sp>
        <p:nvSpPr>
          <p:cNvPr id="11" name="Shape 82"/>
          <p:cNvSpPr/>
          <p:nvPr/>
        </p:nvSpPr>
        <p:spPr>
          <a:xfrm>
            <a:off x="0" y="1891121"/>
            <a:ext cx="11608904" cy="0"/>
          </a:xfrm>
          <a:prstGeom prst="line">
            <a:avLst/>
          </a:prstGeom>
          <a:ln w="25400">
            <a:solidFill>
              <a:srgbClr val="72AE4A"/>
            </a:solidFill>
            <a:prstDash val="sysDot"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58FF84E-50C2-07B2-C7C4-3AD3B8059FC2}"/>
              </a:ext>
            </a:extLst>
          </p:cNvPr>
          <p:cNvSpPr/>
          <p:nvPr/>
        </p:nvSpPr>
        <p:spPr>
          <a:xfrm>
            <a:off x="0" y="2358081"/>
            <a:ext cx="1127760" cy="45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5.2.1.2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5AF72F8-284E-7144-C1E7-207575D21793}"/>
              </a:ext>
            </a:extLst>
          </p:cNvPr>
          <p:cNvSpPr/>
          <p:nvPr/>
        </p:nvSpPr>
        <p:spPr>
          <a:xfrm>
            <a:off x="1261382" y="2368387"/>
            <a:ext cx="6559656" cy="627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</a:rPr>
              <a:t>Приоритетные направления развития </a:t>
            </a:r>
          </a:p>
          <a:p>
            <a:r>
              <a:rPr lang="ru-RU" sz="2400" dirty="0">
                <a:solidFill>
                  <a:schemeClr val="tx1"/>
                </a:solidFill>
              </a:rPr>
              <a:t>сферы образования и науки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9240C4-E397-C420-8204-90FC14E26B68}"/>
              </a:ext>
            </a:extLst>
          </p:cNvPr>
          <p:cNvSpPr txBox="1"/>
          <p:nvPr/>
        </p:nvSpPr>
        <p:spPr>
          <a:xfrm>
            <a:off x="153761" y="3473139"/>
            <a:ext cx="1238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ea typeface="Calibri" panose="020F0502020204030204" pitchFamily="34" charset="0"/>
              </a:rPr>
              <a:t>З 2.1.1.7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	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8AED307-5D38-054F-192E-BA0E63BC98E9}"/>
              </a:ext>
            </a:extLst>
          </p:cNvPr>
          <p:cNvSpPr/>
          <p:nvPr/>
        </p:nvSpPr>
        <p:spPr>
          <a:xfrm>
            <a:off x="1261382" y="3567434"/>
            <a:ext cx="7166338" cy="45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</a:rPr>
              <a:t>Развитие </a:t>
            </a:r>
            <a:r>
              <a:rPr lang="ru-RU" sz="2400" dirty="0" err="1">
                <a:solidFill>
                  <a:schemeClr val="tx1"/>
                </a:solidFill>
              </a:rPr>
              <a:t>E</a:t>
            </a:r>
            <a:r>
              <a:rPr lang="en-US" sz="2400" dirty="0">
                <a:solidFill>
                  <a:schemeClr val="tx1"/>
                </a:solidFill>
              </a:rPr>
              <a:t>SG – </a:t>
            </a:r>
            <a:r>
              <a:rPr lang="en-US" sz="2400" dirty="0" err="1">
                <a:solidFill>
                  <a:schemeClr val="tx1"/>
                </a:solidFill>
              </a:rPr>
              <a:t>г</a:t>
            </a:r>
            <a:r>
              <a:rPr lang="ru-RU" sz="2400" dirty="0" err="1">
                <a:solidFill>
                  <a:schemeClr val="tx1"/>
                </a:solidFill>
              </a:rPr>
              <a:t>рамотности</a:t>
            </a:r>
            <a:r>
              <a:rPr lang="ru-RU" sz="2400" dirty="0">
                <a:solidFill>
                  <a:schemeClr val="tx1"/>
                </a:solidFill>
              </a:rPr>
              <a:t> и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финансового образования </a:t>
            </a:r>
            <a:r>
              <a:rPr lang="ru-RU" sz="2400" dirty="0">
                <a:solidFill>
                  <a:schemeClr val="tx1"/>
                </a:solidFill>
              </a:rPr>
              <a:t>в дошкольных и общеобразовательных организациях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DFDFDB9-7025-AACB-9C65-FDF3B645EFDD}"/>
              </a:ext>
            </a:extLst>
          </p:cNvPr>
          <p:cNvSpPr/>
          <p:nvPr/>
        </p:nvSpPr>
        <p:spPr>
          <a:xfrm>
            <a:off x="1261382" y="5385373"/>
            <a:ext cx="7638778" cy="45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</a:rPr>
              <a:t>Разработка и внедрение образовательных программ, направленных на освоение компетенций в сфере </a:t>
            </a:r>
            <a:r>
              <a:rPr lang="en-US" sz="2400" dirty="0">
                <a:solidFill>
                  <a:schemeClr val="tx1"/>
                </a:solidFill>
              </a:rPr>
              <a:t>ESG,</a:t>
            </a:r>
            <a:r>
              <a:rPr lang="ru-RU" sz="2400" dirty="0">
                <a:solidFill>
                  <a:schemeClr val="tx1"/>
                </a:solidFill>
              </a:rPr>
              <a:t> устойчивого развития и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финансовой грамотности </a:t>
            </a:r>
            <a:r>
              <a:rPr lang="ru-RU" sz="2400" dirty="0">
                <a:solidFill>
                  <a:schemeClr val="tx1"/>
                </a:solidFill>
              </a:rPr>
              <a:t>(на базе профессиональных образовательных организаций, организаций высшего образования и корпоративных университетов)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7482DA3-DF56-278E-18FB-0D13716DECB4}"/>
              </a:ext>
            </a:extLst>
          </p:cNvPr>
          <p:cNvSpPr/>
          <p:nvPr/>
        </p:nvSpPr>
        <p:spPr>
          <a:xfrm>
            <a:off x="-80586" y="2806171"/>
            <a:ext cx="1350101" cy="545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Задачи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82FE13-A57A-F03D-6459-E27A296505A6}"/>
              </a:ext>
            </a:extLst>
          </p:cNvPr>
          <p:cNvSpPr txBox="1"/>
          <p:nvPr/>
        </p:nvSpPr>
        <p:spPr>
          <a:xfrm>
            <a:off x="153761" y="5193074"/>
            <a:ext cx="1238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ea typeface="Calibri" panose="020F0502020204030204" pitchFamily="34" charset="0"/>
              </a:rPr>
              <a:t>З 2.1.3.4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	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D2C2B13-E63C-DBB3-BFFC-3954CC2389E1}"/>
              </a:ext>
            </a:extLst>
          </p:cNvPr>
          <p:cNvSpPr/>
          <p:nvPr/>
        </p:nvSpPr>
        <p:spPr>
          <a:xfrm>
            <a:off x="0" y="1886136"/>
            <a:ext cx="1127760" cy="45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Раздел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09A1711-F4FA-52DE-E172-4BBE0C316D92}"/>
              </a:ext>
            </a:extLst>
          </p:cNvPr>
          <p:cNvSpPr/>
          <p:nvPr/>
        </p:nvSpPr>
        <p:spPr>
          <a:xfrm>
            <a:off x="9006840" y="1886136"/>
            <a:ext cx="3154678" cy="4971864"/>
          </a:xfrm>
          <a:prstGeom prst="rect">
            <a:avLst/>
          </a:prstGeom>
          <a:solidFill>
            <a:srgbClr val="014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33" name="Равнобедренный треугольник 19">
            <a:extLst>
              <a:ext uri="{FF2B5EF4-FFF2-40B4-BE49-F238E27FC236}">
                <a16:creationId xmlns:a16="http://schemas.microsoft.com/office/drawing/2014/main" id="{5548EDA1-7EB5-E786-A6F1-809E6C381524}"/>
              </a:ext>
            </a:extLst>
          </p:cNvPr>
          <p:cNvSpPr/>
          <p:nvPr/>
        </p:nvSpPr>
        <p:spPr>
          <a:xfrm rot="5400000">
            <a:off x="6957034" y="3894032"/>
            <a:ext cx="4993691" cy="977900"/>
          </a:xfrm>
          <a:prstGeom prst="triangle">
            <a:avLst>
              <a:gd name="adj" fmla="val 21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273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7085A0A-EBF0-CE61-4B3A-7111D8834026}"/>
              </a:ext>
            </a:extLst>
          </p:cNvPr>
          <p:cNvSpPr/>
          <p:nvPr/>
        </p:nvSpPr>
        <p:spPr>
          <a:xfrm>
            <a:off x="0" y="3113976"/>
            <a:ext cx="5727058" cy="188056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5EA3F-C748-15FA-A49C-56770C44E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678" y="449913"/>
            <a:ext cx="9964362" cy="1065453"/>
          </a:xfrm>
        </p:spPr>
        <p:txBody>
          <a:bodyPr>
            <a:normAutofit/>
          </a:bodyPr>
          <a:lstStyle/>
          <a:p>
            <a:pPr algn="l"/>
            <a:r>
              <a:rPr lang="ru-RU" sz="3400" b="1" dirty="0">
                <a:solidFill>
                  <a:schemeClr val="accent6">
                    <a:lumMod val="50000"/>
                  </a:schemeClr>
                </a:solidFill>
                <a:cs typeface="Cordia New" panose="020B0304020202020204" pitchFamily="34" charset="-34"/>
              </a:rPr>
              <a:t>ШКОЛЬНОЕ ИНИЦИАТИВНОЕ БЮДЖЕТИРОВАНИЕ</a:t>
            </a:r>
          </a:p>
          <a:p>
            <a:pPr algn="l"/>
            <a:endParaRPr lang="ru-RU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67AAD2-8561-24E8-0DEF-AB40DB7E330A}"/>
              </a:ext>
            </a:extLst>
          </p:cNvPr>
          <p:cNvSpPr txBox="1"/>
          <p:nvPr/>
        </p:nvSpPr>
        <p:spPr>
          <a:xfrm>
            <a:off x="94733" y="1549386"/>
            <a:ext cx="60998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«ШКОЛЬНЫЙ ГРАНТ ГУБЕРНАТОРА»</a:t>
            </a:r>
          </a:p>
          <a:p>
            <a:r>
              <a:rPr lang="ru-RU" sz="1400" dirty="0">
                <a:latin typeface="Cambria" panose="02040503050406030204" pitchFamily="18" charset="0"/>
              </a:rPr>
              <a:t>на  развитие (создание) </a:t>
            </a:r>
          </a:p>
          <a:p>
            <a:r>
              <a:rPr lang="ru-RU" sz="1400" dirty="0">
                <a:latin typeface="Cambria" panose="02040503050406030204" pitchFamily="18" charset="0"/>
              </a:rPr>
              <a:t>объектов школьной инфраструктуры </a:t>
            </a:r>
          </a:p>
          <a:p>
            <a:r>
              <a:rPr lang="ru-RU" sz="1400" dirty="0">
                <a:latin typeface="Cambria" panose="02040503050406030204" pitchFamily="18" charset="0"/>
              </a:rPr>
              <a:t>и (или) улучшение учебно-воспитательного процесса, </a:t>
            </a:r>
          </a:p>
          <a:p>
            <a:r>
              <a:rPr lang="ru-RU" sz="1400" dirty="0">
                <a:latin typeface="Cambria" panose="02040503050406030204" pitchFamily="18" charset="0"/>
              </a:rPr>
              <a:t>повышение финансовой и бюджетной грамотности, </a:t>
            </a:r>
          </a:p>
          <a:p>
            <a:r>
              <a:rPr lang="ru-RU" sz="1400" dirty="0">
                <a:latin typeface="Cambria" panose="02040503050406030204" pitchFamily="18" charset="0"/>
              </a:rPr>
              <a:t>а также гражданской активности старшеклассников</a:t>
            </a:r>
            <a:r>
              <a:rPr lang="ru-RU" sz="1400" dirty="0">
                <a:effectLst/>
                <a:latin typeface="Cambria" panose="02040503050406030204" pitchFamily="18" charset="0"/>
              </a:rPr>
              <a:t> </a:t>
            </a:r>
            <a:endParaRPr lang="ru-RU" sz="1400" dirty="0">
              <a:latin typeface="Cambria" panose="02040503050406030204" pitchFamily="18" charset="0"/>
            </a:endParaRPr>
          </a:p>
        </p:txBody>
      </p:sp>
      <p:sp>
        <p:nvSpPr>
          <p:cNvPr id="6" name="Shape 82">
            <a:extLst>
              <a:ext uri="{FF2B5EF4-FFF2-40B4-BE49-F238E27FC236}">
                <a16:creationId xmlns:a16="http://schemas.microsoft.com/office/drawing/2014/main" id="{B1BFCC68-C275-7432-6F54-9A0805A43FAD}"/>
              </a:ext>
            </a:extLst>
          </p:cNvPr>
          <p:cNvSpPr/>
          <p:nvPr/>
        </p:nvSpPr>
        <p:spPr>
          <a:xfrm>
            <a:off x="0" y="1549386"/>
            <a:ext cx="11608904" cy="0"/>
          </a:xfrm>
          <a:prstGeom prst="line">
            <a:avLst/>
          </a:prstGeom>
          <a:ln w="25400">
            <a:solidFill>
              <a:srgbClr val="72AE4A"/>
            </a:solidFill>
            <a:prstDash val="sysDot"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40B3F-7108-E7B5-DCCF-7B738B1336B1}"/>
              </a:ext>
            </a:extLst>
          </p:cNvPr>
          <p:cNvSpPr txBox="1"/>
          <p:nvPr/>
        </p:nvSpPr>
        <p:spPr>
          <a:xfrm>
            <a:off x="10361465" y="945599"/>
            <a:ext cx="141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ПРОЕКТ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0CCE696-1B06-F4AE-6409-AF3F89C72F69}"/>
              </a:ext>
            </a:extLst>
          </p:cNvPr>
          <p:cNvSpPr/>
          <p:nvPr/>
        </p:nvSpPr>
        <p:spPr>
          <a:xfrm>
            <a:off x="6713316" y="1691508"/>
            <a:ext cx="5478684" cy="164114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C04CEB-D4D1-75A2-AB32-7BDED1972AA7}"/>
              </a:ext>
            </a:extLst>
          </p:cNvPr>
          <p:cNvSpPr txBox="1"/>
          <p:nvPr/>
        </p:nvSpPr>
        <p:spPr>
          <a:xfrm>
            <a:off x="6875363" y="1739464"/>
            <a:ext cx="521274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Михаил Мишустин: </a:t>
            </a:r>
            <a:r>
              <a:rPr lang="ru-RU" sz="2000" b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Правительство намерено активно развивать и популяризировать механизм инициативного бюджетирования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199A0B-B884-7BD6-017A-67DB3E50BABF}"/>
              </a:ext>
            </a:extLst>
          </p:cNvPr>
          <p:cNvSpPr txBox="1"/>
          <p:nvPr/>
        </p:nvSpPr>
        <p:spPr>
          <a:xfrm>
            <a:off x="103896" y="3061115"/>
            <a:ext cx="562316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Процесс инициативного бюджетирования решает </a:t>
            </a:r>
            <a:r>
              <a:rPr lang="ru-RU" sz="1600" b="1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ряд задач</a:t>
            </a:r>
            <a:r>
              <a:rPr lang="ru-RU" sz="160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в школе:</a:t>
            </a:r>
            <a:endParaRPr lang="ru-RU" sz="16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</a:rPr>
              <a:t>решение индивидуальных насущных задач школы через поддержку реализации проекта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</a:rPr>
              <a:t>повышение финансовой и бюджетной грамотности педагогов, обучающихся и родителей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</a:rPr>
              <a:t>развитие государственно – частного партнерства </a:t>
            </a:r>
            <a:r>
              <a:rPr lang="ru-RU" sz="1600" dirty="0">
                <a:latin typeface="Cambria" panose="02040503050406030204" pitchFamily="18" charset="0"/>
              </a:rPr>
              <a:t/>
            </a:r>
            <a:br>
              <a:rPr lang="ru-RU" sz="1600" dirty="0">
                <a:latin typeface="Cambria" panose="02040503050406030204" pitchFamily="18" charset="0"/>
              </a:rPr>
            </a:br>
            <a:endParaRPr lang="ru-RU" sz="1600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85C43E-7C4A-0B8F-7595-DBA96E0D3B26}"/>
              </a:ext>
            </a:extLst>
          </p:cNvPr>
          <p:cNvSpPr txBox="1"/>
          <p:nvPr/>
        </p:nvSpPr>
        <p:spPr>
          <a:xfrm>
            <a:off x="6096000" y="3604474"/>
            <a:ext cx="618088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Школьное инициативное бюджетирование </a:t>
            </a:r>
            <a:r>
              <a:rPr lang="ru-RU" sz="1600" dirty="0">
                <a:latin typeface="Cambria" panose="02040503050406030204" pitchFamily="18" charset="0"/>
              </a:rPr>
              <a:t>включает в себя </a:t>
            </a:r>
            <a:r>
              <a:rPr lang="ru-RU" sz="1600" b="1" dirty="0">
                <a:latin typeface="Cambria" panose="02040503050406030204" pitchFamily="18" charset="0"/>
              </a:rPr>
              <a:t>комплекс мероприятий</a:t>
            </a:r>
            <a:r>
              <a:rPr lang="ru-RU" sz="1600" dirty="0">
                <a:latin typeface="Cambria" panose="02040503050406030204" pitchFamily="18" charset="0"/>
              </a:rPr>
              <a:t>, направленных на выявление и поддержку </a:t>
            </a:r>
            <a:r>
              <a:rPr lang="ru-RU" sz="1600" b="1" dirty="0">
                <a:latin typeface="Cambria" panose="02040503050406030204" pitchFamily="18" charset="0"/>
              </a:rPr>
              <a:t>инициатив обучающихся </a:t>
            </a:r>
            <a:r>
              <a:rPr lang="ru-RU" sz="1600" dirty="0">
                <a:latin typeface="Cambria" panose="02040503050406030204" pitchFamily="18" charset="0"/>
              </a:rPr>
              <a:t>образовательных организаций </a:t>
            </a:r>
            <a:r>
              <a:rPr lang="ru-RU" b="1" dirty="0">
                <a:latin typeface="Cambria" panose="02040503050406030204" pitchFamily="18" charset="0"/>
              </a:rPr>
              <a:t>по реализации проектов</a:t>
            </a:r>
            <a:r>
              <a:rPr lang="ru-RU" sz="1600" dirty="0">
                <a:latin typeface="Cambria" panose="02040503050406030204" pitchFamily="18" charset="0"/>
              </a:rPr>
              <a:t>, касающихся развития школьной инфраструктуры (создания, ремонта, технического перевооружения или переоснащения объектов школьной инфраструктуры, а также материально – технического оснащения учреждений образования), организацию событий, актуальных для жизни </a:t>
            </a:r>
            <a:r>
              <a:rPr lang="ru-RU" sz="1600" dirty="0" err="1">
                <a:latin typeface="Cambria" panose="02040503050406030204" pitchFamily="18" charset="0"/>
              </a:rPr>
              <a:t>детско</a:t>
            </a:r>
            <a:r>
              <a:rPr lang="ru-RU" sz="1600" dirty="0">
                <a:latin typeface="Cambria" panose="02040503050406030204" pitchFamily="18" charset="0"/>
              </a:rPr>
              <a:t> – взрослых сообществ</a:t>
            </a:r>
          </a:p>
          <a:p>
            <a:endParaRPr lang="ru-RU" sz="1600" dirty="0">
              <a:latin typeface="Cambria" panose="02040503050406030204" pitchFamily="18" charset="0"/>
            </a:endParaRPr>
          </a:p>
          <a:p>
            <a:r>
              <a:rPr lang="ru-RU" sz="1600" b="1" dirty="0">
                <a:latin typeface="Cambria" panose="02040503050406030204" pitchFamily="18" charset="0"/>
              </a:rPr>
              <a:t>НИФИ Минфина РФ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A058D6-6F75-2C16-1F43-9FB4E6D1480C}"/>
              </a:ext>
            </a:extLst>
          </p:cNvPr>
          <p:cNvSpPr txBox="1"/>
          <p:nvPr/>
        </p:nvSpPr>
        <p:spPr>
          <a:xfrm>
            <a:off x="66851" y="5358798"/>
            <a:ext cx="21178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Примеры проектов</a:t>
            </a:r>
            <a:endParaRPr lang="ru-RU" b="0" dirty="0">
              <a:effectLst/>
              <a:latin typeface="Cambria" panose="02040503050406030204" pitchFamily="18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C4FFFC-5600-052D-EF3A-AC0CD0D76B86}"/>
              </a:ext>
            </a:extLst>
          </p:cNvPr>
          <p:cNvSpPr txBox="1"/>
          <p:nvPr/>
        </p:nvSpPr>
        <p:spPr>
          <a:xfrm>
            <a:off x="2863529" y="5047399"/>
            <a:ext cx="34174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Cambria" panose="02040503050406030204" pitchFamily="18" charset="0"/>
              </a:rPr>
              <a:t>Спортивная площадка</a:t>
            </a:r>
            <a:endParaRPr lang="ru-RU" dirty="0">
              <a:effectLst/>
              <a:latin typeface="Cambria" panose="02040503050406030204" pitchFamily="18" charset="0"/>
            </a:endParaRPr>
          </a:p>
          <a:p>
            <a:r>
              <a:rPr lang="ru-RU" dirty="0">
                <a:latin typeface="Cambria" panose="02040503050406030204" pitchFamily="18" charset="0"/>
              </a:rPr>
              <a:t>Тематическая лаборатория</a:t>
            </a:r>
            <a:endParaRPr lang="ru-RU" dirty="0">
              <a:effectLst/>
              <a:latin typeface="Cambria" panose="02040503050406030204" pitchFamily="18" charset="0"/>
            </a:endParaRPr>
          </a:p>
          <a:p>
            <a:r>
              <a:rPr lang="ru-RU" dirty="0">
                <a:latin typeface="Cambria" panose="02040503050406030204" pitchFamily="18" charset="0"/>
              </a:rPr>
              <a:t>Рекреационная зона</a:t>
            </a:r>
          </a:p>
          <a:p>
            <a:r>
              <a:rPr lang="ru-RU" dirty="0">
                <a:latin typeface="Cambria" panose="02040503050406030204" pitchFamily="18" charset="0"/>
              </a:rPr>
              <a:t>Игровая зона</a:t>
            </a:r>
          </a:p>
          <a:p>
            <a:r>
              <a:rPr lang="ru-RU" dirty="0">
                <a:latin typeface="Cambria" panose="02040503050406030204" pitchFamily="18" charset="0"/>
              </a:rPr>
              <a:t>Зона релаксации</a:t>
            </a:r>
          </a:p>
          <a:p>
            <a:r>
              <a:rPr lang="ru-RU" dirty="0">
                <a:latin typeface="Cambria" panose="02040503050406030204" pitchFamily="18" charset="0"/>
              </a:rPr>
              <a:t>Фестиваль</a:t>
            </a:r>
          </a:p>
          <a:p>
            <a:endParaRPr lang="ru-RU" dirty="0">
              <a:effectLst/>
              <a:latin typeface="Cambria" panose="02040503050406030204" pitchFamily="18" charset="0"/>
            </a:endParaRPr>
          </a:p>
          <a:p>
            <a:endParaRPr lang="ru-RU" dirty="0">
              <a:effectLst/>
              <a:latin typeface="Cambria" panose="02040503050406030204" pitchFamily="18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5081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C1CD7-ED78-5933-8217-1832ACB3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8" y="324428"/>
            <a:ext cx="10515600" cy="815493"/>
          </a:xfrm>
        </p:spPr>
        <p:txBody>
          <a:bodyPr>
            <a:normAutofit fontScale="90000"/>
          </a:bodyPr>
          <a:lstStyle/>
          <a:p>
            <a:r>
              <a:rPr lang="ru-RU" sz="39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ШКОЛЬНОЕ ИНИЦИАТИВНОЕ БЮДЖЕТИРОВАНИЕ: </a:t>
            </a:r>
            <a:r>
              <a:rPr lang="ru-RU" sz="3900" b="1" dirty="0">
                <a:latin typeface="+mn-lt"/>
              </a:rPr>
              <a:t>опыт регионов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FFBB6A8-5AB8-07BC-A38A-148ACAE68166}"/>
              </a:ext>
            </a:extLst>
          </p:cNvPr>
          <p:cNvSpPr txBox="1">
            <a:spLocks/>
          </p:cNvSpPr>
          <p:nvPr/>
        </p:nvSpPr>
        <p:spPr>
          <a:xfrm>
            <a:off x="986018" y="5016503"/>
            <a:ext cx="2819400" cy="547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Где реализуется?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CB702F7-221A-C52A-3C6F-70E00522BA07}"/>
              </a:ext>
            </a:extLst>
          </p:cNvPr>
          <p:cNvSpPr/>
          <p:nvPr/>
        </p:nvSpPr>
        <p:spPr>
          <a:xfrm>
            <a:off x="978784" y="5865471"/>
            <a:ext cx="5269616" cy="385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Алтайский край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ЯНАО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Сахалинская область</a:t>
            </a:r>
          </a:p>
        </p:txBody>
      </p:sp>
      <p:pic>
        <p:nvPicPr>
          <p:cNvPr id="9" name="Picture 2" descr="https://f-gl.ru/images/gerb/Russia/YamaloNeneckiyAO/GerbYamalNenetsia.png">
            <a:extLst>
              <a:ext uri="{FF2B5EF4-FFF2-40B4-BE49-F238E27FC236}">
                <a16:creationId xmlns:a16="http://schemas.microsoft.com/office/drawing/2014/main" id="{0F72F4A4-54DC-BFD8-9438-6D9710B7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875" y="1490036"/>
            <a:ext cx="755686" cy="102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3E25642-9A1F-7B44-1C52-C0E1DD1150B5}"/>
              </a:ext>
            </a:extLst>
          </p:cNvPr>
          <p:cNvSpPr/>
          <p:nvPr/>
        </p:nvSpPr>
        <p:spPr>
          <a:xfrm>
            <a:off x="986018" y="1750071"/>
            <a:ext cx="4500382" cy="385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Ямало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– Ненецкий автономный округ </a:t>
            </a:r>
          </a:p>
          <a:p>
            <a:r>
              <a:rPr lang="ru-RU" sz="1200" dirty="0">
                <a:solidFill>
                  <a:schemeClr val="tx1"/>
                </a:solidFill>
              </a:rPr>
              <a:t>  (практика г. </a:t>
            </a:r>
            <a:r>
              <a:rPr lang="ru-RU" sz="1200" dirty="0" err="1">
                <a:solidFill>
                  <a:schemeClr val="tx1"/>
                </a:solidFill>
              </a:rPr>
              <a:t>Лабытнанги</a:t>
            </a:r>
            <a:r>
              <a:rPr lang="ru-RU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453320F-AFDA-7CA9-AEF3-5339C6D3FBC3}"/>
              </a:ext>
            </a:extLst>
          </p:cNvPr>
          <p:cNvSpPr/>
          <p:nvPr/>
        </p:nvSpPr>
        <p:spPr>
          <a:xfrm>
            <a:off x="533744" y="2259302"/>
            <a:ext cx="2528288" cy="233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2018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года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A76802D-CEF8-C292-17DF-F0BF5E3B33E0}"/>
              </a:ext>
            </a:extLst>
          </p:cNvPr>
          <p:cNvSpPr/>
          <p:nvPr/>
        </p:nvSpPr>
        <p:spPr>
          <a:xfrm>
            <a:off x="991209" y="2593136"/>
            <a:ext cx="5687152" cy="385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300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тыс. руб. – размер гранта для каждой школы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DBAF51E-01F6-1814-349F-42976C3B0985}"/>
              </a:ext>
            </a:extLst>
          </p:cNvPr>
          <p:cNvSpPr/>
          <p:nvPr/>
        </p:nvSpPr>
        <p:spPr>
          <a:xfrm>
            <a:off x="880177" y="2979201"/>
            <a:ext cx="3674752" cy="29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&gt;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40 </a:t>
            </a:r>
            <a:r>
              <a:rPr lang="ru-RU" dirty="0">
                <a:solidFill>
                  <a:schemeClr val="tx1"/>
                </a:solidFill>
              </a:rPr>
              <a:t>проектов реализовано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11299A7-4905-35A5-0CAE-435991C46758}"/>
              </a:ext>
            </a:extLst>
          </p:cNvPr>
          <p:cNvSpPr/>
          <p:nvPr/>
        </p:nvSpPr>
        <p:spPr>
          <a:xfrm>
            <a:off x="530299" y="3267412"/>
            <a:ext cx="49028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810260" algn="l"/>
              </a:tabLst>
            </a:pPr>
            <a:r>
              <a:rPr lang="ru-RU" sz="1200" dirty="0">
                <a:solidFill>
                  <a:srgbClr val="000000"/>
                </a:solidFill>
                <a:ea typeface="Times New Roman" panose="02020603050405020304" pitchFamily="18" charset="0"/>
                <a:cs typeface="PT Astra Serif"/>
              </a:rPr>
              <a:t>Обновление, благоустройство помещений и территорий</a:t>
            </a:r>
            <a:endParaRPr lang="ru-RU" sz="9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0EAEA95-8195-D58D-04CA-D714F1F5E568}"/>
              </a:ext>
            </a:extLst>
          </p:cNvPr>
          <p:cNvSpPr/>
          <p:nvPr/>
        </p:nvSpPr>
        <p:spPr>
          <a:xfrm>
            <a:off x="530299" y="3581497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  <a:tabLst>
                <a:tab pos="810260" algn="l"/>
              </a:tabLst>
            </a:pPr>
            <a:r>
              <a:rPr lang="ru-RU" sz="1200" dirty="0">
                <a:solidFill>
                  <a:srgbClr val="000000"/>
                </a:solidFill>
                <a:ea typeface="Times New Roman" panose="02020603050405020304" pitchFamily="18" charset="0"/>
                <a:cs typeface="PT Astra Serif"/>
              </a:rPr>
              <a:t>Проведение культурно-массовых мероприятий</a:t>
            </a:r>
            <a:endParaRPr lang="ru-RU" sz="9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9E7F361-DB1B-4F45-2E32-F54FB06D800B}"/>
              </a:ext>
            </a:extLst>
          </p:cNvPr>
          <p:cNvSpPr/>
          <p:nvPr/>
        </p:nvSpPr>
        <p:spPr>
          <a:xfrm>
            <a:off x="533744" y="421633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  <a:tabLst>
                <a:tab pos="810260" algn="l"/>
              </a:tabLst>
            </a:pPr>
            <a:r>
              <a:rPr lang="ru-RU" sz="1200" dirty="0">
                <a:solidFill>
                  <a:srgbClr val="000000"/>
                </a:solidFill>
                <a:ea typeface="Times New Roman" panose="02020603050405020304" pitchFamily="18" charset="0"/>
                <a:cs typeface="PT Astra Serif"/>
              </a:rPr>
              <a:t>Приобретение оборудования, техники и материалов</a:t>
            </a:r>
            <a:endParaRPr lang="ru-RU" sz="9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0D7D55B-2C16-1DB7-ABE5-E9A04F7687C4}"/>
              </a:ext>
            </a:extLst>
          </p:cNvPr>
          <p:cNvSpPr/>
          <p:nvPr/>
        </p:nvSpPr>
        <p:spPr>
          <a:xfrm>
            <a:off x="530299" y="390439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  <a:tabLst>
                <a:tab pos="810260" algn="l"/>
              </a:tabLst>
            </a:pPr>
            <a:r>
              <a:rPr lang="ru-RU" sz="1200" dirty="0">
                <a:solidFill>
                  <a:srgbClr val="000000"/>
                </a:solidFill>
                <a:ea typeface="Times New Roman" panose="02020603050405020304" pitchFamily="18" charset="0"/>
                <a:cs typeface="PT Astra Serif"/>
              </a:rPr>
              <a:t>Мероприятия экологической направленности</a:t>
            </a:r>
            <a:endParaRPr lang="ru-RU" sz="9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D234213-72A6-169B-A89F-B7F606C75A02}"/>
              </a:ext>
            </a:extLst>
          </p:cNvPr>
          <p:cNvSpPr/>
          <p:nvPr/>
        </p:nvSpPr>
        <p:spPr>
          <a:xfrm>
            <a:off x="565592" y="456660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  <a:tabLst>
                <a:tab pos="810260" algn="l"/>
              </a:tabLst>
            </a:pPr>
            <a:r>
              <a:rPr lang="ru-RU" sz="1200" dirty="0">
                <a:solidFill>
                  <a:srgbClr val="000000"/>
                </a:solidFill>
                <a:ea typeface="Times New Roman" panose="02020603050405020304" pitchFamily="18" charset="0"/>
                <a:cs typeface="PT Astra Serif"/>
              </a:rPr>
              <a:t>Мероприятия по обеспечению безопасности и другие </a:t>
            </a:r>
          </a:p>
          <a:p>
            <a:pPr indent="450215" algn="just">
              <a:spcAft>
                <a:spcPts val="0"/>
              </a:spcAft>
              <a:tabLst>
                <a:tab pos="810260" algn="l"/>
              </a:tabLst>
            </a:pPr>
            <a:r>
              <a:rPr lang="ru-RU" sz="1200" dirty="0">
                <a:solidFill>
                  <a:srgbClr val="000000"/>
                </a:solidFill>
                <a:ea typeface="Times New Roman" panose="02020603050405020304" pitchFamily="18" charset="0"/>
                <a:cs typeface="PT Astra Serif"/>
              </a:rPr>
              <a:t>вопросы местного значения</a:t>
            </a:r>
            <a:endParaRPr lang="ru-RU" sz="900" dirty="0">
              <a:effectLst/>
              <a:ea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F1697B5-B04D-8AF6-F416-2192D809415E}"/>
              </a:ext>
            </a:extLst>
          </p:cNvPr>
          <p:cNvCxnSpPr/>
          <p:nvPr/>
        </p:nvCxnSpPr>
        <p:spPr>
          <a:xfrm>
            <a:off x="0" y="1437326"/>
            <a:ext cx="4239482" cy="0"/>
          </a:xfrm>
          <a:prstGeom prst="line">
            <a:avLst/>
          </a:prstGeom>
          <a:ln w="444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https://upload.wikimedia.org/wikipedia/commons/thumb/3/32/Coat_of_Arms_of_Altai_Krai.svg/1200px-Coat_of_Arms_of_Altai_Krai.svg.png">
            <a:extLst>
              <a:ext uri="{FF2B5EF4-FFF2-40B4-BE49-F238E27FC236}">
                <a16:creationId xmlns:a16="http://schemas.microsoft.com/office/drawing/2014/main" id="{58BA5826-B14F-0353-65BC-C0062F7F2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984" y="1641347"/>
            <a:ext cx="707607" cy="73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A1F3F13-6501-B118-0CE9-B93E4855C593}"/>
              </a:ext>
            </a:extLst>
          </p:cNvPr>
          <p:cNvSpPr/>
          <p:nvPr/>
        </p:nvSpPr>
        <p:spPr>
          <a:xfrm>
            <a:off x="7146677" y="1613639"/>
            <a:ext cx="2393337" cy="404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Алтайский край</a:t>
            </a:r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02546B1-2B4B-BFCD-0BB8-822DC599C0BF}"/>
              </a:ext>
            </a:extLst>
          </p:cNvPr>
          <p:cNvSpPr/>
          <p:nvPr/>
        </p:nvSpPr>
        <p:spPr>
          <a:xfrm>
            <a:off x="7146677" y="1938134"/>
            <a:ext cx="2116338" cy="325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2019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года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E2CFABC-398A-CE2D-C741-3A1686CFDE44}"/>
              </a:ext>
            </a:extLst>
          </p:cNvPr>
          <p:cNvSpPr/>
          <p:nvPr/>
        </p:nvSpPr>
        <p:spPr>
          <a:xfrm>
            <a:off x="7395591" y="2609536"/>
            <a:ext cx="4721534" cy="38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350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тыс. руб. – размер гранта для проекта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86141DF-F464-4DA2-E574-E975A26A3A24}"/>
              </a:ext>
            </a:extLst>
          </p:cNvPr>
          <p:cNvSpPr/>
          <p:nvPr/>
        </p:nvSpPr>
        <p:spPr>
          <a:xfrm>
            <a:off x="7395591" y="2977746"/>
            <a:ext cx="5863897" cy="325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&gt;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20 млн. руб. </a:t>
            </a:r>
            <a:r>
              <a:rPr lang="ru-RU" dirty="0">
                <a:solidFill>
                  <a:schemeClr val="tx1"/>
                </a:solidFill>
              </a:rPr>
              <a:t>– бюджет 2021 года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2871872-0245-4DB4-1495-05E1AA36012E}"/>
              </a:ext>
            </a:extLst>
          </p:cNvPr>
          <p:cNvSpPr/>
          <p:nvPr/>
        </p:nvSpPr>
        <p:spPr>
          <a:xfrm>
            <a:off x="6875071" y="3538532"/>
            <a:ext cx="49028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810260" algn="l"/>
              </a:tabLst>
            </a:pPr>
            <a:r>
              <a:rPr lang="ru-RU" sz="1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PT Astra Serif"/>
              </a:rPr>
              <a:t>Развитие (создание) объектов школьной инфраструктуры</a:t>
            </a:r>
            <a:endParaRPr lang="ru-RU" sz="9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3E24BB-CA47-E5CD-762D-2F730F7B77E2}"/>
              </a:ext>
            </a:extLst>
          </p:cNvPr>
          <p:cNvSpPr txBox="1"/>
          <p:nvPr/>
        </p:nvSpPr>
        <p:spPr>
          <a:xfrm>
            <a:off x="7368797" y="4043859"/>
            <a:ext cx="434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ambria" panose="02040503050406030204" pitchFamily="18" charset="0"/>
              </a:rPr>
              <a:t>Улучшение учебно-воспитательного процесса, </a:t>
            </a:r>
          </a:p>
          <a:p>
            <a:r>
              <a:rPr lang="ru-RU" sz="1200" dirty="0">
                <a:latin typeface="Cambria" panose="02040503050406030204" pitchFamily="18" charset="0"/>
              </a:rPr>
              <a:t>повышение финансовой и бюджетной грамотности, а также гражданской активности старшеклассников</a:t>
            </a:r>
          </a:p>
        </p:txBody>
      </p:sp>
      <p:sp>
        <p:nvSpPr>
          <p:cNvPr id="27" name="AutoShape 2" descr="Иконка Отмеченный чекбокс в стиле iOS">
            <a:extLst>
              <a:ext uri="{FF2B5EF4-FFF2-40B4-BE49-F238E27FC236}">
                <a16:creationId xmlns:a16="http://schemas.microsoft.com/office/drawing/2014/main" id="{C750D3C5-049C-F9BB-48C8-9F4EEF104F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FDE5AF0-DD55-CA14-1EB1-2A2A481087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85892" y="3864202"/>
            <a:ext cx="704265" cy="70426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71BE0C7-E6B1-EC3E-E600-043623E278FC}"/>
              </a:ext>
            </a:extLst>
          </p:cNvPr>
          <p:cNvSpPr txBox="1"/>
          <p:nvPr/>
        </p:nvSpPr>
        <p:spPr>
          <a:xfrm>
            <a:off x="4351664" y="5610242"/>
            <a:ext cx="30171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Санкт – Петербург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Ярославская область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Новгородская область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5503EF2F-97EB-3066-09EF-27FD3A009F8B}"/>
              </a:ext>
            </a:extLst>
          </p:cNvPr>
          <p:cNvCxnSpPr/>
          <p:nvPr/>
        </p:nvCxnSpPr>
        <p:spPr>
          <a:xfrm>
            <a:off x="7877643" y="5211812"/>
            <a:ext cx="4239482" cy="0"/>
          </a:xfrm>
          <a:prstGeom prst="line">
            <a:avLst/>
          </a:prstGeom>
          <a:ln w="444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8888946-F341-B40A-2A03-56EA30CE17F7}"/>
              </a:ext>
            </a:extLst>
          </p:cNvPr>
          <p:cNvSpPr txBox="1"/>
          <p:nvPr/>
        </p:nvSpPr>
        <p:spPr>
          <a:xfrm>
            <a:off x="7522441" y="5601541"/>
            <a:ext cx="3017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Калининградская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1378578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6E521E-52FA-77DE-DF7F-242FE988D757}"/>
              </a:ext>
            </a:extLst>
          </p:cNvPr>
          <p:cNvSpPr/>
          <p:nvPr/>
        </p:nvSpPr>
        <p:spPr>
          <a:xfrm>
            <a:off x="5863590" y="1235700"/>
            <a:ext cx="6328410" cy="5622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5401E-1353-318C-CE94-94CE86FCAF12}"/>
              </a:ext>
            </a:extLst>
          </p:cNvPr>
          <p:cNvSpPr txBox="1"/>
          <p:nvPr/>
        </p:nvSpPr>
        <p:spPr>
          <a:xfrm>
            <a:off x="68193" y="1235700"/>
            <a:ext cx="703364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</a:rPr>
              <a:t>Конкурс </a:t>
            </a:r>
          </a:p>
          <a:p>
            <a:r>
              <a:rPr lang="ru-RU" sz="2800" dirty="0">
                <a:effectLst/>
              </a:rPr>
              <a:t>«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/>
              </a:rPr>
              <a:t>ШКОЛЬНЫЙ ГРАНТ ГУБЕРНАТОРА</a:t>
            </a:r>
            <a:r>
              <a:rPr lang="ru-RU" sz="2800" dirty="0">
                <a:effectLst/>
                <a:latin typeface="Cambria" panose="02040503050406030204" pitchFamily="18" charset="0"/>
              </a:rPr>
              <a:t>»</a:t>
            </a:r>
            <a:r>
              <a:rPr lang="ru-RU" sz="2000" dirty="0">
                <a:latin typeface="Cambria" panose="02040503050406030204" pitchFamily="18" charset="0"/>
              </a:rPr>
              <a:t/>
            </a:r>
            <a:br>
              <a:rPr lang="ru-RU" sz="2000" dirty="0">
                <a:latin typeface="Cambria" panose="02040503050406030204" pitchFamily="18" charset="0"/>
              </a:rPr>
            </a:br>
            <a:endParaRPr lang="ru-RU" sz="2000" dirty="0">
              <a:latin typeface="Cambria" panose="02040503050406030204" pitchFamily="18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380CEFA-B803-877C-31EC-7F9C42431C67}"/>
              </a:ext>
            </a:extLst>
          </p:cNvPr>
          <p:cNvCxnSpPr/>
          <p:nvPr/>
        </p:nvCxnSpPr>
        <p:spPr>
          <a:xfrm>
            <a:off x="0" y="1236604"/>
            <a:ext cx="4239482" cy="0"/>
          </a:xfrm>
          <a:prstGeom prst="line">
            <a:avLst/>
          </a:prstGeom>
          <a:ln w="444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987A023-65FE-1D43-E9EE-E0E6ECE18601}"/>
              </a:ext>
            </a:extLst>
          </p:cNvPr>
          <p:cNvSpPr/>
          <p:nvPr/>
        </p:nvSpPr>
        <p:spPr>
          <a:xfrm>
            <a:off x="60573" y="2796925"/>
            <a:ext cx="6372827" cy="38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до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400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тыс. руб.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– размер гранта для проекта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3EBAE2-8C6E-F459-BBD1-1794DA87AEE6}"/>
              </a:ext>
            </a:extLst>
          </p:cNvPr>
          <p:cNvSpPr/>
          <p:nvPr/>
        </p:nvSpPr>
        <p:spPr>
          <a:xfrm>
            <a:off x="0" y="3582775"/>
            <a:ext cx="4849910" cy="38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Ключевые условия получения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CE55E2E-6BEC-33F9-0268-58D26B7D3BFA}"/>
              </a:ext>
            </a:extLst>
          </p:cNvPr>
          <p:cNvSpPr/>
          <p:nvPr/>
        </p:nvSpPr>
        <p:spPr>
          <a:xfrm>
            <a:off x="60573" y="2263869"/>
            <a:ext cx="3456007" cy="38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5 </a:t>
            </a:r>
            <a:r>
              <a:rPr lang="ru-RU" sz="2400" dirty="0">
                <a:solidFill>
                  <a:schemeClr val="tx1"/>
                </a:solidFill>
              </a:rPr>
              <a:t>победителей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46E385E-B3F0-DF85-8107-8A498A1D0017}"/>
              </a:ext>
            </a:extLst>
          </p:cNvPr>
          <p:cNvSpPr/>
          <p:nvPr/>
        </p:nvSpPr>
        <p:spPr>
          <a:xfrm>
            <a:off x="397974" y="4103353"/>
            <a:ext cx="5139160" cy="38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инициатива и поддержка проекта обучающимися, педагогами и родителями (голосование)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59CC1A8-68CC-8995-661F-EDD8EAD605CC}"/>
              </a:ext>
            </a:extLst>
          </p:cNvPr>
          <p:cNvSpPr/>
          <p:nvPr/>
        </p:nvSpPr>
        <p:spPr>
          <a:xfrm>
            <a:off x="397974" y="4944339"/>
            <a:ext cx="5139160" cy="38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активность и результативность участия школы в мероприятиях по повышению финансовой грамотности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CB9BCFF-890B-E7AF-7FCA-7779E841C2E0}"/>
              </a:ext>
            </a:extLst>
          </p:cNvPr>
          <p:cNvSpPr/>
          <p:nvPr/>
        </p:nvSpPr>
        <p:spPr>
          <a:xfrm>
            <a:off x="397974" y="5621396"/>
            <a:ext cx="5139160" cy="38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err="1">
                <a:solidFill>
                  <a:schemeClr val="tx1"/>
                </a:solidFill>
              </a:rPr>
              <a:t>софинансирование</a:t>
            </a:r>
            <a:r>
              <a:rPr lang="ru-RU" dirty="0">
                <a:solidFill>
                  <a:schemeClr val="tx1"/>
                </a:solidFill>
              </a:rPr>
              <a:t> со стороны партнеров 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21D3AB1-4F11-F1E3-22F6-99BB95EA1831}"/>
              </a:ext>
            </a:extLst>
          </p:cNvPr>
          <p:cNvSpPr/>
          <p:nvPr/>
        </p:nvSpPr>
        <p:spPr>
          <a:xfrm>
            <a:off x="397974" y="6141974"/>
            <a:ext cx="5139160" cy="38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участие родителей, педагогов, обучающихся в работах по реализации проекта</a:t>
            </a:r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C2D6C364-9CF8-A355-00B7-D7B265C75C71}"/>
              </a:ext>
            </a:extLst>
          </p:cNvPr>
          <p:cNvSpPr txBox="1">
            <a:spLocks/>
          </p:cNvSpPr>
          <p:nvPr/>
        </p:nvSpPr>
        <p:spPr>
          <a:xfrm>
            <a:off x="261678" y="329485"/>
            <a:ext cx="3977804" cy="687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МЫ ПРЕДЛАГАЕМ</a:t>
            </a:r>
          </a:p>
          <a:p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8081C3B-AF2D-B664-9DDD-2061B9A8B8CC}"/>
              </a:ext>
            </a:extLst>
          </p:cNvPr>
          <p:cNvSpPr/>
          <p:nvPr/>
        </p:nvSpPr>
        <p:spPr>
          <a:xfrm>
            <a:off x="5863590" y="10917"/>
            <a:ext cx="6328410" cy="122478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A38F6557-BEDC-E1F1-65F8-355464A8CDB8}"/>
              </a:ext>
            </a:extLst>
          </p:cNvPr>
          <p:cNvSpPr txBox="1">
            <a:spLocks/>
          </p:cNvSpPr>
          <p:nvPr/>
        </p:nvSpPr>
        <p:spPr>
          <a:xfrm>
            <a:off x="6659798" y="319691"/>
            <a:ext cx="4846402" cy="687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>
                <a:solidFill>
                  <a:schemeClr val="bg1"/>
                </a:solidFill>
              </a:rPr>
              <a:t>КРИТЕРИИ  (ПРИМЕРЫ)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61BC2F-852C-8F22-1AC9-56418455DBC5}"/>
              </a:ext>
            </a:extLst>
          </p:cNvPr>
          <p:cNvSpPr txBox="1"/>
          <p:nvPr/>
        </p:nvSpPr>
        <p:spPr>
          <a:xfrm>
            <a:off x="5863590" y="1417214"/>
            <a:ext cx="6149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Результативность участия образовательной организации во Всероссийской олимпиаде по финансовой грамотности, финансовому рынку и защите прав потребителей финансовых услуг "Финатлон для старшеклассников"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C73D37-DB6C-7860-CA2C-13B7C87BC8DC}"/>
              </a:ext>
            </a:extLst>
          </p:cNvPr>
          <p:cNvSpPr txBox="1"/>
          <p:nvPr/>
        </p:nvSpPr>
        <p:spPr>
          <a:xfrm>
            <a:off x="5863590" y="2933248"/>
            <a:ext cx="6149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Доля учащихся 8-10 классов, принявших участие во Всероссийском уроке "Финансовая безопасность"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7F18FD-7F61-CC07-1CB6-FD47BB57B2AC}"/>
              </a:ext>
            </a:extLst>
          </p:cNvPr>
          <p:cNvSpPr txBox="1"/>
          <p:nvPr/>
        </p:nvSpPr>
        <p:spPr>
          <a:xfrm>
            <a:off x="5863590" y="3877397"/>
            <a:ext cx="61493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Результативность участия образовательной организации в проекте Банка России "Онлайн-уроки по финансовой грамотности для школьников"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CB0D95-C6C0-BD47-FB91-364547C3B892}"/>
              </a:ext>
            </a:extLst>
          </p:cNvPr>
          <p:cNvSpPr txBox="1"/>
          <p:nvPr/>
        </p:nvSpPr>
        <p:spPr>
          <a:xfrm>
            <a:off x="5863590" y="5069888"/>
            <a:ext cx="6149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Результативность у</a:t>
            </a:r>
            <a:r>
              <a:rPr lang="ru-RU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частия обучающихся в подготовке и проведении школьного голосования</a:t>
            </a:r>
            <a:r>
              <a:rPr lang="ru-RU" sz="1800" dirty="0">
                <a:effectLst/>
              </a:rPr>
              <a:t> </a:t>
            </a:r>
            <a:endParaRPr lang="ru-RU" sz="1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7EE9FC-6F57-FBF0-E200-FA48274D30BA}"/>
              </a:ext>
            </a:extLst>
          </p:cNvPr>
          <p:cNvSpPr txBox="1"/>
          <p:nvPr/>
        </p:nvSpPr>
        <p:spPr>
          <a:xfrm>
            <a:off x="5863590" y="5897733"/>
            <a:ext cx="59304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Безвозмездный вклад обучающихся, родителей и юридических лиц (индивидуальных предпринимателей) в реализацию проекта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077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9" b="11628"/>
          <a:stretch/>
        </p:blipFill>
        <p:spPr>
          <a:xfrm>
            <a:off x="3871608" y="2177780"/>
            <a:ext cx="8320391" cy="46802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6928" y="329485"/>
            <a:ext cx="11725072" cy="6528516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Shape 90">
            <a:extLst>
              <a:ext uri="{FF2B5EF4-FFF2-40B4-BE49-F238E27FC236}">
                <a16:creationId xmlns:a16="http://schemas.microsoft.com/office/drawing/2014/main" id="{FA136B77-ECC5-384F-8081-5225E4557F2B}"/>
              </a:ext>
            </a:extLst>
          </p:cNvPr>
          <p:cNvSpPr/>
          <p:nvPr/>
        </p:nvSpPr>
        <p:spPr>
          <a:xfrm>
            <a:off x="1539132" y="4578248"/>
            <a:ext cx="10338804" cy="1368038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4000" b="1" cap="all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лаборатория </a:t>
            </a:r>
          </a:p>
          <a:p>
            <a:pPr algn="r"/>
            <a:r>
              <a:rPr lang="ru-RU" sz="4000" b="1" cap="all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финансовой </a:t>
            </a:r>
          </a:p>
          <a:p>
            <a:pPr algn="r"/>
            <a:r>
              <a:rPr lang="ru-RU" sz="4000" b="1" cap="all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грамотности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r"/>
            <a:r>
              <a:rPr lang="ru-RU" sz="7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r"/>
            <a:endParaRPr sz="1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4A94E-1B6A-1D4C-83EC-E01462F13F52}"/>
              </a:ext>
            </a:extLst>
          </p:cNvPr>
          <p:cNvSpPr txBox="1"/>
          <p:nvPr/>
        </p:nvSpPr>
        <p:spPr>
          <a:xfrm>
            <a:off x="7170573" y="5738611"/>
            <a:ext cx="5643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 ОТДЫХАЙ – С УМОМ,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 УЧИСЬ – С УДОВОЛЬСТВИЕМ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A553BB00-FC06-BE54-F915-603C3F34E41A}"/>
              </a:ext>
            </a:extLst>
          </p:cNvPr>
          <p:cNvSpPr txBox="1">
            <a:spLocks/>
          </p:cNvSpPr>
          <p:nvPr/>
        </p:nvSpPr>
        <p:spPr>
          <a:xfrm>
            <a:off x="261678" y="329485"/>
            <a:ext cx="3977804" cy="687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ТИПОВОЙ ПРОЕКТ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ABF9EC-3100-59FD-C53F-2A14B0A392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9" t="6444" r="1805" b="6444"/>
          <a:stretch/>
        </p:blipFill>
        <p:spPr>
          <a:xfrm>
            <a:off x="0" y="1282595"/>
            <a:ext cx="7170573" cy="403859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53FA0C4-FE2D-1E74-4BD6-C8430C7BCE3C}"/>
              </a:ext>
            </a:extLst>
          </p:cNvPr>
          <p:cNvCxnSpPr/>
          <p:nvPr/>
        </p:nvCxnSpPr>
        <p:spPr>
          <a:xfrm>
            <a:off x="0" y="1017417"/>
            <a:ext cx="4239482" cy="0"/>
          </a:xfrm>
          <a:prstGeom prst="line">
            <a:avLst/>
          </a:prstGeom>
          <a:ln w="444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367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5F5062-58EF-F3F8-DD83-5FA61F8D21C5}"/>
              </a:ext>
            </a:extLst>
          </p:cNvPr>
          <p:cNvSpPr txBox="1"/>
          <p:nvPr/>
        </p:nvSpPr>
        <p:spPr>
          <a:xfrm>
            <a:off x="1421768" y="2482777"/>
            <a:ext cx="45914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ЛАБОРАТОРИЯ</a:t>
            </a:r>
            <a:r>
              <a:rPr lang="ru-RU" dirty="0">
                <a:cs typeface="Times New Roman" panose="02020603050405020304" pitchFamily="18" charset="0"/>
              </a:rPr>
              <a:t> по изучению финансово-экономического поведения населения регионов Финансового университета при Правительстве РФ</a:t>
            </a:r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A006761-0990-0AB3-B689-8A9C0606D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2" y="436563"/>
            <a:ext cx="10515600" cy="575794"/>
          </a:xfrm>
        </p:spPr>
        <p:txBody>
          <a:bodyPr>
            <a:normAutofit/>
          </a:bodyPr>
          <a:lstStyle/>
          <a:p>
            <a:r>
              <a:rPr lang="ru-RU" sz="35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ИССЛЕДОВАНИЕ</a:t>
            </a:r>
            <a:r>
              <a:rPr lang="ru-RU" sz="35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3500" b="1" dirty="0">
                <a:latin typeface="+mn-lt"/>
                <a:cs typeface="Arial" panose="020B0604020202020204" pitchFamily="34" charset="0"/>
              </a:rPr>
              <a:t>целевых аудиторий</a:t>
            </a:r>
          </a:p>
        </p:txBody>
      </p:sp>
      <p:sp>
        <p:nvSpPr>
          <p:cNvPr id="7" name="Shape 82">
            <a:extLst>
              <a:ext uri="{FF2B5EF4-FFF2-40B4-BE49-F238E27FC236}">
                <a16:creationId xmlns:a16="http://schemas.microsoft.com/office/drawing/2014/main" id="{D8ED202A-B038-CDEF-1C64-6F79B21FD6F7}"/>
              </a:ext>
            </a:extLst>
          </p:cNvPr>
          <p:cNvSpPr/>
          <p:nvPr/>
        </p:nvSpPr>
        <p:spPr>
          <a:xfrm>
            <a:off x="0" y="1293345"/>
            <a:ext cx="11608904" cy="0"/>
          </a:xfrm>
          <a:prstGeom prst="line">
            <a:avLst/>
          </a:prstGeom>
          <a:ln w="25400">
            <a:solidFill>
              <a:srgbClr val="72AE4A"/>
            </a:solidFill>
            <a:prstDash val="sysDot"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CBB235-FAFA-6149-79BF-E39687091379}"/>
              </a:ext>
            </a:extLst>
          </p:cNvPr>
          <p:cNvSpPr txBox="1"/>
          <p:nvPr/>
        </p:nvSpPr>
        <p:spPr>
          <a:xfrm>
            <a:off x="1421768" y="1554357"/>
            <a:ext cx="3731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Региональный центр </a:t>
            </a:r>
            <a:endParaRPr lang="en-US" dirty="0">
              <a:cs typeface="Times New Roman" panose="02020603050405020304" pitchFamily="18" charset="0"/>
            </a:endParaRPr>
          </a:p>
          <a:p>
            <a:r>
              <a:rPr lang="ru-RU" dirty="0">
                <a:cs typeface="Times New Roman" panose="02020603050405020304" pitchFamily="18" charset="0"/>
              </a:rPr>
              <a:t>финансовой грамотности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EA5B2D-6406-6DAA-5709-F596EBD376B0}"/>
              </a:ext>
            </a:extLst>
          </p:cNvPr>
          <p:cNvSpPr txBox="1"/>
          <p:nvPr/>
        </p:nvSpPr>
        <p:spPr>
          <a:xfrm>
            <a:off x="6459487" y="1875248"/>
            <a:ext cx="52093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Диагностический мониторинг обучения педагогических работников и методистов образовательных организаций в области преподавания основ финансовой грамотности</a:t>
            </a:r>
            <a:endParaRPr lang="ru-RU" sz="2000" dirty="0"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6EAFCE-6223-D112-0E4B-BA98CE05CF0D}"/>
              </a:ext>
            </a:extLst>
          </p:cNvPr>
          <p:cNvSpPr txBox="1"/>
          <p:nvPr/>
        </p:nvSpPr>
        <p:spPr>
          <a:xfrm>
            <a:off x="6459487" y="4061932"/>
            <a:ext cx="47214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Исследование особенностей и мониторинг уровня доверия и недоверия населения Липецкой области социально-экономическим и финансовым институтам РФ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0D5D40-0B0E-3CDC-3A63-B1BD880C54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33" t="15238" r="16377" b="30749"/>
          <a:stretch/>
        </p:blipFill>
        <p:spPr>
          <a:xfrm>
            <a:off x="642257" y="3965195"/>
            <a:ext cx="4097288" cy="275586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31D313-AEE5-186A-D788-154CEB64A92A}"/>
              </a:ext>
            </a:extLst>
          </p:cNvPr>
          <p:cNvSpPr/>
          <p:nvPr/>
        </p:nvSpPr>
        <p:spPr>
          <a:xfrm>
            <a:off x="3631568" y="6021060"/>
            <a:ext cx="1066800" cy="718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6BF976D-99C7-9FF3-3D2E-D74CCF80F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9" y="2789961"/>
            <a:ext cx="1337989" cy="63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ject 6">
            <a:extLst>
              <a:ext uri="{FF2B5EF4-FFF2-40B4-BE49-F238E27FC236}">
                <a16:creationId xmlns:a16="http://schemas.microsoft.com/office/drawing/2014/main" id="{CDE62296-EB45-C1EC-3788-B1B099BA06E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483" y="1548552"/>
            <a:ext cx="1306285" cy="79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426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9104</TotalTime>
  <Words>1509</Words>
  <Application>Microsoft Office PowerPoint</Application>
  <PresentationFormat>Широкоэкранный</PresentationFormat>
  <Paragraphs>313</Paragraphs>
  <Slides>22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Cordia New</vt:lpstr>
      <vt:lpstr>PT Astra Serif</vt:lpstr>
      <vt:lpstr>Roboto Light</vt:lpstr>
      <vt:lpstr>Symbol</vt:lpstr>
      <vt:lpstr>Times New Roman</vt:lpstr>
      <vt:lpstr>Wingdings</vt:lpstr>
      <vt:lpstr>Тема Office</vt:lpstr>
      <vt:lpstr>Реализация Плана мероприятий повышения финансовой грамотности населения Липецкой области в I полугодии 2022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ШКОЛЬНОЕ ИНИЦИАТИВНОЕ БЮДЖЕТИРОВАНИЕ: опыт регионов</vt:lpstr>
      <vt:lpstr>Презентация PowerPoint</vt:lpstr>
      <vt:lpstr>Презентация PowerPoint</vt:lpstr>
      <vt:lpstr>ИССЛЕДОВАНИЕ целевых аудиторий</vt:lpstr>
      <vt:lpstr>Презентация PowerPoint</vt:lpstr>
      <vt:lpstr>Презентация PowerPoint</vt:lpstr>
      <vt:lpstr>ДИЗАЙН программы</vt:lpstr>
      <vt:lpstr>Презентация PowerPoint</vt:lpstr>
      <vt:lpstr>ЭКСПЕДИЦИЯ48.РФ</vt:lpstr>
      <vt:lpstr>Губернатор Липецкой области И.Г Артамонов  о фестивале</vt:lpstr>
      <vt:lpstr>СТАТИСТИКА МЕРОПРИЯТИЙ*</vt:lpstr>
      <vt:lpstr>УЧАСТИЕ ПАРТНЕРОВ в мероприятиях</vt:lpstr>
      <vt:lpstr>Конкурс «Дружим с финансовой литературой»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Липецкой области в реализации мероприятий по повышению финансовой грамотности взрослого населения</dc:title>
  <dc:creator>Ирина Граб</dc:creator>
  <cp:lastModifiedBy>OFG-1</cp:lastModifiedBy>
  <cp:revision>30</cp:revision>
  <dcterms:created xsi:type="dcterms:W3CDTF">2022-06-13T06:38:01Z</dcterms:created>
  <dcterms:modified xsi:type="dcterms:W3CDTF">2022-06-28T12:10:43Z</dcterms:modified>
</cp:coreProperties>
</file>