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67" r:id="rId3"/>
    <p:sldId id="268" r:id="rId4"/>
    <p:sldId id="270" r:id="rId5"/>
    <p:sldId id="271" r:id="rId6"/>
    <p:sldId id="272" r:id="rId7"/>
    <p:sldId id="261" r:id="rId8"/>
    <p:sldId id="29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C6FE"/>
    <a:srgbClr val="443377"/>
    <a:srgbClr val="CD4287"/>
    <a:srgbClr val="89AD6B"/>
    <a:srgbClr val="B3ADC9"/>
    <a:srgbClr val="40C2E2"/>
    <a:srgbClr val="70AA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8926" autoAdjust="0"/>
  </p:normalViewPr>
  <p:slideViewPr>
    <p:cSldViewPr snapToGrid="0">
      <p:cViewPr varScale="1">
        <p:scale>
          <a:sx n="51" d="100"/>
          <a:sy n="51" d="100"/>
        </p:scale>
        <p:origin x="1877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A97763-7197-4558-A271-401A441F3206}" type="doc">
      <dgm:prSet loTypeId="urn:microsoft.com/office/officeart/2005/8/layout/matrix3" loCatId="matrix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B88480E-6035-4BDA-98F0-EA0D22C20851}">
      <dgm:prSet phldrT="[Текст]" custT="1"/>
      <dgm:spPr>
        <a:solidFill>
          <a:srgbClr val="B3ADC9"/>
        </a:solidFill>
      </dgm:spPr>
      <dgm:t>
        <a:bodyPr/>
        <a:lstStyle/>
        <a:p>
          <a:r>
            <a:rPr lang="ru-RU" sz="2000" dirty="0"/>
            <a:t>Дети-сироты и дети, оставшиеся без попечения родителей. Многодетные семьи</a:t>
          </a:r>
          <a:endParaRPr lang="ru-RU" sz="1800" dirty="0"/>
        </a:p>
      </dgm:t>
    </dgm:pt>
    <dgm:pt modelId="{324E9FB3-BF39-4824-8006-C582122BBCF1}" type="parTrans" cxnId="{A4628A28-213E-4C70-81E0-65D0D836E8EF}">
      <dgm:prSet/>
      <dgm:spPr/>
      <dgm:t>
        <a:bodyPr/>
        <a:lstStyle/>
        <a:p>
          <a:endParaRPr lang="ru-RU"/>
        </a:p>
      </dgm:t>
    </dgm:pt>
    <dgm:pt modelId="{7D672AF1-64FF-4E72-AA3A-23379DF3ECC5}" type="sibTrans" cxnId="{A4628A28-213E-4C70-81E0-65D0D836E8EF}">
      <dgm:prSet/>
      <dgm:spPr/>
      <dgm:t>
        <a:bodyPr/>
        <a:lstStyle/>
        <a:p>
          <a:endParaRPr lang="ru-RU"/>
        </a:p>
      </dgm:t>
    </dgm:pt>
    <dgm:pt modelId="{E3AE49EB-2D5E-4848-A299-E76E3715AD98}">
      <dgm:prSet phldrT="[Текст]" custT="1"/>
      <dgm:spPr>
        <a:solidFill>
          <a:srgbClr val="CD4287"/>
        </a:solidFill>
      </dgm:spPr>
      <dgm:t>
        <a:bodyPr/>
        <a:lstStyle/>
        <a:p>
          <a:r>
            <a:rPr lang="ru-RU" sz="1800" dirty="0"/>
            <a:t>Граждане-получатели государственной социальной помощи (в т.ч. на основании социального контракта)</a:t>
          </a:r>
          <a:endParaRPr lang="ru-RU" sz="1800" dirty="0">
            <a:solidFill>
              <a:schemeClr val="bg1"/>
            </a:solidFill>
          </a:endParaRPr>
        </a:p>
      </dgm:t>
    </dgm:pt>
    <dgm:pt modelId="{62EDD114-D075-4870-A077-EB2D714CEBB6}" type="parTrans" cxnId="{2C4EE195-F059-4722-A9CB-DA0FA4F6E501}">
      <dgm:prSet/>
      <dgm:spPr/>
      <dgm:t>
        <a:bodyPr/>
        <a:lstStyle/>
        <a:p>
          <a:endParaRPr lang="ru-RU"/>
        </a:p>
      </dgm:t>
    </dgm:pt>
    <dgm:pt modelId="{6EA138A0-28B2-4662-9FB3-7953928AF4D0}" type="sibTrans" cxnId="{2C4EE195-F059-4722-A9CB-DA0FA4F6E501}">
      <dgm:prSet/>
      <dgm:spPr/>
      <dgm:t>
        <a:bodyPr/>
        <a:lstStyle/>
        <a:p>
          <a:endParaRPr lang="ru-RU"/>
        </a:p>
      </dgm:t>
    </dgm:pt>
    <dgm:pt modelId="{396AD849-9382-43AC-8D97-BD782655547D}">
      <dgm:prSet phldrT="[Текст]" custT="1"/>
      <dgm:spPr>
        <a:solidFill>
          <a:srgbClr val="8EB070"/>
        </a:solidFill>
      </dgm:spPr>
      <dgm:t>
        <a:bodyPr/>
        <a:lstStyle/>
        <a:p>
          <a:r>
            <a:rPr lang="ru-RU" sz="2000" dirty="0"/>
            <a:t>Взрослое население, в том числе лица </a:t>
          </a:r>
          <a:r>
            <a:rPr lang="en-US" sz="2000" dirty="0"/>
            <a:t>c</a:t>
          </a:r>
          <a:r>
            <a:rPr lang="ru-RU" sz="2000" dirty="0"/>
            <a:t> ОВЗ</a:t>
          </a:r>
          <a:endParaRPr lang="ru-RU" sz="1800" dirty="0"/>
        </a:p>
      </dgm:t>
    </dgm:pt>
    <dgm:pt modelId="{7D5346B5-A943-4D7A-955C-83B140EDB697}" type="parTrans" cxnId="{2AC589F5-5E97-425F-B75E-44E1A11F46C0}">
      <dgm:prSet/>
      <dgm:spPr/>
      <dgm:t>
        <a:bodyPr/>
        <a:lstStyle/>
        <a:p>
          <a:endParaRPr lang="ru-RU"/>
        </a:p>
      </dgm:t>
    </dgm:pt>
    <dgm:pt modelId="{B75256B7-24E7-403D-AA6A-8ACBF8889129}" type="sibTrans" cxnId="{2AC589F5-5E97-425F-B75E-44E1A11F46C0}">
      <dgm:prSet/>
      <dgm:spPr/>
      <dgm:t>
        <a:bodyPr/>
        <a:lstStyle/>
        <a:p>
          <a:endParaRPr lang="ru-RU"/>
        </a:p>
      </dgm:t>
    </dgm:pt>
    <dgm:pt modelId="{AB284CBD-2265-452A-9838-472B013D27CD}">
      <dgm:prSet phldrT="[Текст]" custT="1"/>
      <dgm:spPr>
        <a:solidFill>
          <a:srgbClr val="433379"/>
        </a:solidFill>
      </dgm:spPr>
      <dgm:t>
        <a:bodyPr/>
        <a:lstStyle/>
        <a:p>
          <a:r>
            <a:rPr lang="ru-RU" sz="2000" b="0" dirty="0">
              <a:solidFill>
                <a:schemeClr val="bg1"/>
              </a:solidFill>
            </a:rPr>
            <a:t>Социальные работники, сотрудники Управления</a:t>
          </a:r>
        </a:p>
      </dgm:t>
    </dgm:pt>
    <dgm:pt modelId="{9E7903AA-F3E3-4E19-A7D9-BD892984A42E}" type="sibTrans" cxnId="{08F8A57B-A74D-472C-BCA8-D0CA4486D9CB}">
      <dgm:prSet/>
      <dgm:spPr/>
      <dgm:t>
        <a:bodyPr/>
        <a:lstStyle/>
        <a:p>
          <a:endParaRPr lang="ru-RU"/>
        </a:p>
      </dgm:t>
    </dgm:pt>
    <dgm:pt modelId="{E594D1FE-31E2-43E2-9CD7-F999F48DF943}" type="parTrans" cxnId="{08F8A57B-A74D-472C-BCA8-D0CA4486D9CB}">
      <dgm:prSet/>
      <dgm:spPr/>
      <dgm:t>
        <a:bodyPr/>
        <a:lstStyle/>
        <a:p>
          <a:endParaRPr lang="ru-RU"/>
        </a:p>
      </dgm:t>
    </dgm:pt>
    <dgm:pt modelId="{735EE5BA-CD67-4CBC-97B7-97FE46FA818C}" type="pres">
      <dgm:prSet presAssocID="{2CA97763-7197-4558-A271-401A441F3206}" presName="matrix" presStyleCnt="0">
        <dgm:presLayoutVars>
          <dgm:chMax val="1"/>
          <dgm:dir/>
          <dgm:resizeHandles val="exact"/>
        </dgm:presLayoutVars>
      </dgm:prSet>
      <dgm:spPr/>
    </dgm:pt>
    <dgm:pt modelId="{E7FC36E9-1461-4D83-846A-4CD7E1628C4E}" type="pres">
      <dgm:prSet presAssocID="{2CA97763-7197-4558-A271-401A441F3206}" presName="diamond" presStyleLbl="bgShp" presStyleIdx="0" presStyleCnt="1"/>
      <dgm:spPr>
        <a:solidFill>
          <a:srgbClr val="BFAF8E">
            <a:alpha val="27000"/>
          </a:srgbClr>
        </a:solidFill>
      </dgm:spPr>
    </dgm:pt>
    <dgm:pt modelId="{68BB394D-4977-4431-BD35-6DEDC236A94C}" type="pres">
      <dgm:prSet presAssocID="{2CA97763-7197-4558-A271-401A441F3206}" presName="quad1" presStyleLbl="node1" presStyleIdx="0" presStyleCnt="4" custScaleX="119246" custLinFactNeighborX="-11805">
        <dgm:presLayoutVars>
          <dgm:chMax val="0"/>
          <dgm:chPref val="0"/>
          <dgm:bulletEnabled val="1"/>
        </dgm:presLayoutVars>
      </dgm:prSet>
      <dgm:spPr/>
    </dgm:pt>
    <dgm:pt modelId="{0CC8E215-31AB-48A2-82D5-15BEE5753393}" type="pres">
      <dgm:prSet presAssocID="{2CA97763-7197-4558-A271-401A441F3206}" presName="quad2" presStyleLbl="node1" presStyleIdx="1" presStyleCnt="4" custScaleX="119246" custLinFactNeighborX="11805">
        <dgm:presLayoutVars>
          <dgm:chMax val="0"/>
          <dgm:chPref val="0"/>
          <dgm:bulletEnabled val="1"/>
        </dgm:presLayoutVars>
      </dgm:prSet>
      <dgm:spPr/>
    </dgm:pt>
    <dgm:pt modelId="{BA900964-9B79-475C-8691-F3EF5A35BBA3}" type="pres">
      <dgm:prSet presAssocID="{2CA97763-7197-4558-A271-401A441F3206}" presName="quad3" presStyleLbl="node1" presStyleIdx="2" presStyleCnt="4" custScaleX="119246" custLinFactNeighborX="-11805">
        <dgm:presLayoutVars>
          <dgm:chMax val="0"/>
          <dgm:chPref val="0"/>
          <dgm:bulletEnabled val="1"/>
        </dgm:presLayoutVars>
      </dgm:prSet>
      <dgm:spPr/>
    </dgm:pt>
    <dgm:pt modelId="{3185F03C-46BB-4B54-87B1-FC3A040641E5}" type="pres">
      <dgm:prSet presAssocID="{2CA97763-7197-4558-A271-401A441F3206}" presName="quad4" presStyleLbl="node1" presStyleIdx="3" presStyleCnt="4" custScaleX="119246" custLinFactNeighborX="11805">
        <dgm:presLayoutVars>
          <dgm:chMax val="0"/>
          <dgm:chPref val="0"/>
          <dgm:bulletEnabled val="1"/>
        </dgm:presLayoutVars>
      </dgm:prSet>
      <dgm:spPr/>
    </dgm:pt>
  </dgm:ptLst>
  <dgm:cxnLst>
    <dgm:cxn modelId="{D32F4113-0F63-4FDD-A8CF-D9FF04EDBCA0}" type="presOf" srcId="{396AD849-9382-43AC-8D97-BD782655547D}" destId="{0CC8E215-31AB-48A2-82D5-15BEE5753393}" srcOrd="0" destOrd="0" presId="urn:microsoft.com/office/officeart/2005/8/layout/matrix3"/>
    <dgm:cxn modelId="{A4628A28-213E-4C70-81E0-65D0D836E8EF}" srcId="{2CA97763-7197-4558-A271-401A441F3206}" destId="{3B88480E-6035-4BDA-98F0-EA0D22C20851}" srcOrd="0" destOrd="0" parTransId="{324E9FB3-BF39-4824-8006-C582122BBCF1}" sibTransId="{7D672AF1-64FF-4E72-AA3A-23379DF3ECC5}"/>
    <dgm:cxn modelId="{08F8A57B-A74D-472C-BCA8-D0CA4486D9CB}" srcId="{2CA97763-7197-4558-A271-401A441F3206}" destId="{AB284CBD-2265-452A-9838-472B013D27CD}" srcOrd="3" destOrd="0" parTransId="{E594D1FE-31E2-43E2-9CD7-F999F48DF943}" sibTransId="{9E7903AA-F3E3-4E19-A7D9-BD892984A42E}"/>
    <dgm:cxn modelId="{6D456585-71B8-4D15-B62A-D0BB479C0271}" type="presOf" srcId="{3B88480E-6035-4BDA-98F0-EA0D22C20851}" destId="{68BB394D-4977-4431-BD35-6DEDC236A94C}" srcOrd="0" destOrd="0" presId="urn:microsoft.com/office/officeart/2005/8/layout/matrix3"/>
    <dgm:cxn modelId="{2C4EE195-F059-4722-A9CB-DA0FA4F6E501}" srcId="{2CA97763-7197-4558-A271-401A441F3206}" destId="{E3AE49EB-2D5E-4848-A299-E76E3715AD98}" srcOrd="2" destOrd="0" parTransId="{62EDD114-D075-4870-A077-EB2D714CEBB6}" sibTransId="{6EA138A0-28B2-4662-9FB3-7953928AF4D0}"/>
    <dgm:cxn modelId="{462983E1-6496-4A10-87BD-E4A4D5DC5265}" type="presOf" srcId="{AB284CBD-2265-452A-9838-472B013D27CD}" destId="{3185F03C-46BB-4B54-87B1-FC3A040641E5}" srcOrd="0" destOrd="0" presId="urn:microsoft.com/office/officeart/2005/8/layout/matrix3"/>
    <dgm:cxn modelId="{615930E5-321E-4423-B21C-88B4D71C9BC2}" type="presOf" srcId="{E3AE49EB-2D5E-4848-A299-E76E3715AD98}" destId="{BA900964-9B79-475C-8691-F3EF5A35BBA3}" srcOrd="0" destOrd="0" presId="urn:microsoft.com/office/officeart/2005/8/layout/matrix3"/>
    <dgm:cxn modelId="{9BC2B7F4-7242-438A-B893-5B03AD7BEDA3}" type="presOf" srcId="{2CA97763-7197-4558-A271-401A441F3206}" destId="{735EE5BA-CD67-4CBC-97B7-97FE46FA818C}" srcOrd="0" destOrd="0" presId="urn:microsoft.com/office/officeart/2005/8/layout/matrix3"/>
    <dgm:cxn modelId="{2AC589F5-5E97-425F-B75E-44E1A11F46C0}" srcId="{2CA97763-7197-4558-A271-401A441F3206}" destId="{396AD849-9382-43AC-8D97-BD782655547D}" srcOrd="1" destOrd="0" parTransId="{7D5346B5-A943-4D7A-955C-83B140EDB697}" sibTransId="{B75256B7-24E7-403D-AA6A-8ACBF8889129}"/>
    <dgm:cxn modelId="{195C5C79-D083-44D6-9748-FE4B68E852AA}" type="presParOf" srcId="{735EE5BA-CD67-4CBC-97B7-97FE46FA818C}" destId="{E7FC36E9-1461-4D83-846A-4CD7E1628C4E}" srcOrd="0" destOrd="0" presId="urn:microsoft.com/office/officeart/2005/8/layout/matrix3"/>
    <dgm:cxn modelId="{45AD17B5-FCC1-44BE-8D72-2B0BF3CD6F2E}" type="presParOf" srcId="{735EE5BA-CD67-4CBC-97B7-97FE46FA818C}" destId="{68BB394D-4977-4431-BD35-6DEDC236A94C}" srcOrd="1" destOrd="0" presId="urn:microsoft.com/office/officeart/2005/8/layout/matrix3"/>
    <dgm:cxn modelId="{E4344E66-969C-4209-9C50-179CEC65A403}" type="presParOf" srcId="{735EE5BA-CD67-4CBC-97B7-97FE46FA818C}" destId="{0CC8E215-31AB-48A2-82D5-15BEE5753393}" srcOrd="2" destOrd="0" presId="urn:microsoft.com/office/officeart/2005/8/layout/matrix3"/>
    <dgm:cxn modelId="{F83395E9-B6B2-4F7D-AB3C-133400F55BD2}" type="presParOf" srcId="{735EE5BA-CD67-4CBC-97B7-97FE46FA818C}" destId="{BA900964-9B79-475C-8691-F3EF5A35BBA3}" srcOrd="3" destOrd="0" presId="urn:microsoft.com/office/officeart/2005/8/layout/matrix3"/>
    <dgm:cxn modelId="{67DB0F93-748B-4AEC-A37C-E83B7E63C8EA}" type="presParOf" srcId="{735EE5BA-CD67-4CBC-97B7-97FE46FA818C}" destId="{3185F03C-46BB-4B54-87B1-FC3A040641E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A97763-7197-4558-A271-401A441F3206}" type="doc">
      <dgm:prSet loTypeId="urn:microsoft.com/office/officeart/2005/8/layout/matrix3" loCatId="matrix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B88480E-6035-4BDA-98F0-EA0D22C20851}">
      <dgm:prSet phldrT="[Текст]" custT="1"/>
      <dgm:spPr>
        <a:solidFill>
          <a:srgbClr val="B3ADC9"/>
        </a:solidFill>
      </dgm:spPr>
      <dgm:t>
        <a:bodyPr/>
        <a:lstStyle/>
        <a:p>
          <a:r>
            <a:rPr lang="ru-RU" sz="600" dirty="0"/>
            <a:t>Дети-сироты и дети, оставшиеся без попечения родителей. Многодетные семьи</a:t>
          </a:r>
        </a:p>
      </dgm:t>
    </dgm:pt>
    <dgm:pt modelId="{324E9FB3-BF39-4824-8006-C582122BBCF1}" type="parTrans" cxnId="{A4628A28-213E-4C70-81E0-65D0D836E8EF}">
      <dgm:prSet/>
      <dgm:spPr/>
      <dgm:t>
        <a:bodyPr/>
        <a:lstStyle/>
        <a:p>
          <a:endParaRPr lang="ru-RU" sz="600"/>
        </a:p>
      </dgm:t>
    </dgm:pt>
    <dgm:pt modelId="{7D672AF1-64FF-4E72-AA3A-23379DF3ECC5}" type="sibTrans" cxnId="{A4628A28-213E-4C70-81E0-65D0D836E8EF}">
      <dgm:prSet/>
      <dgm:spPr/>
      <dgm:t>
        <a:bodyPr/>
        <a:lstStyle/>
        <a:p>
          <a:endParaRPr lang="ru-RU" sz="600"/>
        </a:p>
      </dgm:t>
    </dgm:pt>
    <dgm:pt modelId="{E3AE49EB-2D5E-4848-A299-E76E3715AD98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500" dirty="0"/>
            <a:t>Граждане-получатели государственной социальной помощи (в т.ч. на основании социального контракта)</a:t>
          </a:r>
          <a:endParaRPr lang="ru-RU" sz="500" dirty="0">
            <a:solidFill>
              <a:schemeClr val="bg1"/>
            </a:solidFill>
          </a:endParaRPr>
        </a:p>
      </dgm:t>
    </dgm:pt>
    <dgm:pt modelId="{62EDD114-D075-4870-A077-EB2D714CEBB6}" type="parTrans" cxnId="{2C4EE195-F059-4722-A9CB-DA0FA4F6E501}">
      <dgm:prSet/>
      <dgm:spPr/>
      <dgm:t>
        <a:bodyPr/>
        <a:lstStyle/>
        <a:p>
          <a:endParaRPr lang="ru-RU" sz="600"/>
        </a:p>
      </dgm:t>
    </dgm:pt>
    <dgm:pt modelId="{6EA138A0-28B2-4662-9FB3-7953928AF4D0}" type="sibTrans" cxnId="{2C4EE195-F059-4722-A9CB-DA0FA4F6E501}">
      <dgm:prSet/>
      <dgm:spPr/>
      <dgm:t>
        <a:bodyPr/>
        <a:lstStyle/>
        <a:p>
          <a:endParaRPr lang="ru-RU" sz="600"/>
        </a:p>
      </dgm:t>
    </dgm:pt>
    <dgm:pt modelId="{396AD849-9382-43AC-8D97-BD782655547D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600" dirty="0"/>
            <a:t>Взрослое население, в том числе лица </a:t>
          </a:r>
          <a:r>
            <a:rPr lang="en-US" sz="600" dirty="0"/>
            <a:t>c</a:t>
          </a:r>
          <a:r>
            <a:rPr lang="ru-RU" sz="600" dirty="0"/>
            <a:t> ОВЗ</a:t>
          </a:r>
        </a:p>
      </dgm:t>
    </dgm:pt>
    <dgm:pt modelId="{7D5346B5-A943-4D7A-955C-83B140EDB697}" type="parTrans" cxnId="{2AC589F5-5E97-425F-B75E-44E1A11F46C0}">
      <dgm:prSet/>
      <dgm:spPr/>
      <dgm:t>
        <a:bodyPr/>
        <a:lstStyle/>
        <a:p>
          <a:endParaRPr lang="ru-RU" sz="600"/>
        </a:p>
      </dgm:t>
    </dgm:pt>
    <dgm:pt modelId="{B75256B7-24E7-403D-AA6A-8ACBF8889129}" type="sibTrans" cxnId="{2AC589F5-5E97-425F-B75E-44E1A11F46C0}">
      <dgm:prSet/>
      <dgm:spPr/>
      <dgm:t>
        <a:bodyPr/>
        <a:lstStyle/>
        <a:p>
          <a:endParaRPr lang="ru-RU" sz="600"/>
        </a:p>
      </dgm:t>
    </dgm:pt>
    <dgm:pt modelId="{AB284CBD-2265-452A-9838-472B013D27CD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600" b="0" dirty="0">
              <a:solidFill>
                <a:schemeClr val="bg1"/>
              </a:solidFill>
            </a:rPr>
            <a:t>Социальные работники, сотрудники управления социальной политики</a:t>
          </a:r>
        </a:p>
      </dgm:t>
    </dgm:pt>
    <dgm:pt modelId="{9E7903AA-F3E3-4E19-A7D9-BD892984A42E}" type="sibTrans" cxnId="{08F8A57B-A74D-472C-BCA8-D0CA4486D9CB}">
      <dgm:prSet/>
      <dgm:spPr/>
      <dgm:t>
        <a:bodyPr/>
        <a:lstStyle/>
        <a:p>
          <a:endParaRPr lang="ru-RU" sz="600"/>
        </a:p>
      </dgm:t>
    </dgm:pt>
    <dgm:pt modelId="{E594D1FE-31E2-43E2-9CD7-F999F48DF943}" type="parTrans" cxnId="{08F8A57B-A74D-472C-BCA8-D0CA4486D9CB}">
      <dgm:prSet/>
      <dgm:spPr/>
      <dgm:t>
        <a:bodyPr/>
        <a:lstStyle/>
        <a:p>
          <a:endParaRPr lang="ru-RU" sz="600"/>
        </a:p>
      </dgm:t>
    </dgm:pt>
    <dgm:pt modelId="{735EE5BA-CD67-4CBC-97B7-97FE46FA818C}" type="pres">
      <dgm:prSet presAssocID="{2CA97763-7197-4558-A271-401A441F3206}" presName="matrix" presStyleCnt="0">
        <dgm:presLayoutVars>
          <dgm:chMax val="1"/>
          <dgm:dir/>
          <dgm:resizeHandles val="exact"/>
        </dgm:presLayoutVars>
      </dgm:prSet>
      <dgm:spPr/>
    </dgm:pt>
    <dgm:pt modelId="{E7FC36E9-1461-4D83-846A-4CD7E1628C4E}" type="pres">
      <dgm:prSet presAssocID="{2CA97763-7197-4558-A271-401A441F3206}" presName="diamond" presStyleLbl="bgShp" presStyleIdx="0" presStyleCnt="1"/>
      <dgm:spPr>
        <a:solidFill>
          <a:srgbClr val="BFAF8E">
            <a:alpha val="27000"/>
          </a:srgbClr>
        </a:solidFill>
      </dgm:spPr>
    </dgm:pt>
    <dgm:pt modelId="{68BB394D-4977-4431-BD35-6DEDC236A94C}" type="pres">
      <dgm:prSet presAssocID="{2CA97763-7197-4558-A271-401A441F3206}" presName="quad1" presStyleLbl="node1" presStyleIdx="0" presStyleCnt="4" custScaleX="119246" custLinFactNeighborX="-11805">
        <dgm:presLayoutVars>
          <dgm:chMax val="0"/>
          <dgm:chPref val="0"/>
          <dgm:bulletEnabled val="1"/>
        </dgm:presLayoutVars>
      </dgm:prSet>
      <dgm:spPr/>
    </dgm:pt>
    <dgm:pt modelId="{0CC8E215-31AB-48A2-82D5-15BEE5753393}" type="pres">
      <dgm:prSet presAssocID="{2CA97763-7197-4558-A271-401A441F3206}" presName="quad2" presStyleLbl="node1" presStyleIdx="1" presStyleCnt="4" custScaleX="119246" custLinFactNeighborX="11805">
        <dgm:presLayoutVars>
          <dgm:chMax val="0"/>
          <dgm:chPref val="0"/>
          <dgm:bulletEnabled val="1"/>
        </dgm:presLayoutVars>
      </dgm:prSet>
      <dgm:spPr/>
    </dgm:pt>
    <dgm:pt modelId="{BA900964-9B79-475C-8691-F3EF5A35BBA3}" type="pres">
      <dgm:prSet presAssocID="{2CA97763-7197-4558-A271-401A441F3206}" presName="quad3" presStyleLbl="node1" presStyleIdx="2" presStyleCnt="4" custScaleX="119246" custLinFactNeighborX="-11805">
        <dgm:presLayoutVars>
          <dgm:chMax val="0"/>
          <dgm:chPref val="0"/>
          <dgm:bulletEnabled val="1"/>
        </dgm:presLayoutVars>
      </dgm:prSet>
      <dgm:spPr/>
    </dgm:pt>
    <dgm:pt modelId="{3185F03C-46BB-4B54-87B1-FC3A040641E5}" type="pres">
      <dgm:prSet presAssocID="{2CA97763-7197-4558-A271-401A441F3206}" presName="quad4" presStyleLbl="node1" presStyleIdx="3" presStyleCnt="4" custScaleX="119246" custLinFactNeighborX="11805">
        <dgm:presLayoutVars>
          <dgm:chMax val="0"/>
          <dgm:chPref val="0"/>
          <dgm:bulletEnabled val="1"/>
        </dgm:presLayoutVars>
      </dgm:prSet>
      <dgm:spPr/>
    </dgm:pt>
  </dgm:ptLst>
  <dgm:cxnLst>
    <dgm:cxn modelId="{D32F4113-0F63-4FDD-A8CF-D9FF04EDBCA0}" type="presOf" srcId="{396AD849-9382-43AC-8D97-BD782655547D}" destId="{0CC8E215-31AB-48A2-82D5-15BEE5753393}" srcOrd="0" destOrd="0" presId="urn:microsoft.com/office/officeart/2005/8/layout/matrix3"/>
    <dgm:cxn modelId="{A4628A28-213E-4C70-81E0-65D0D836E8EF}" srcId="{2CA97763-7197-4558-A271-401A441F3206}" destId="{3B88480E-6035-4BDA-98F0-EA0D22C20851}" srcOrd="0" destOrd="0" parTransId="{324E9FB3-BF39-4824-8006-C582122BBCF1}" sibTransId="{7D672AF1-64FF-4E72-AA3A-23379DF3ECC5}"/>
    <dgm:cxn modelId="{08F8A57B-A74D-472C-BCA8-D0CA4486D9CB}" srcId="{2CA97763-7197-4558-A271-401A441F3206}" destId="{AB284CBD-2265-452A-9838-472B013D27CD}" srcOrd="3" destOrd="0" parTransId="{E594D1FE-31E2-43E2-9CD7-F999F48DF943}" sibTransId="{9E7903AA-F3E3-4E19-A7D9-BD892984A42E}"/>
    <dgm:cxn modelId="{6D456585-71B8-4D15-B62A-D0BB479C0271}" type="presOf" srcId="{3B88480E-6035-4BDA-98F0-EA0D22C20851}" destId="{68BB394D-4977-4431-BD35-6DEDC236A94C}" srcOrd="0" destOrd="0" presId="urn:microsoft.com/office/officeart/2005/8/layout/matrix3"/>
    <dgm:cxn modelId="{2C4EE195-F059-4722-A9CB-DA0FA4F6E501}" srcId="{2CA97763-7197-4558-A271-401A441F3206}" destId="{E3AE49EB-2D5E-4848-A299-E76E3715AD98}" srcOrd="2" destOrd="0" parTransId="{62EDD114-D075-4870-A077-EB2D714CEBB6}" sibTransId="{6EA138A0-28B2-4662-9FB3-7953928AF4D0}"/>
    <dgm:cxn modelId="{462983E1-6496-4A10-87BD-E4A4D5DC5265}" type="presOf" srcId="{AB284CBD-2265-452A-9838-472B013D27CD}" destId="{3185F03C-46BB-4B54-87B1-FC3A040641E5}" srcOrd="0" destOrd="0" presId="urn:microsoft.com/office/officeart/2005/8/layout/matrix3"/>
    <dgm:cxn modelId="{615930E5-321E-4423-B21C-88B4D71C9BC2}" type="presOf" srcId="{E3AE49EB-2D5E-4848-A299-E76E3715AD98}" destId="{BA900964-9B79-475C-8691-F3EF5A35BBA3}" srcOrd="0" destOrd="0" presId="urn:microsoft.com/office/officeart/2005/8/layout/matrix3"/>
    <dgm:cxn modelId="{9BC2B7F4-7242-438A-B893-5B03AD7BEDA3}" type="presOf" srcId="{2CA97763-7197-4558-A271-401A441F3206}" destId="{735EE5BA-CD67-4CBC-97B7-97FE46FA818C}" srcOrd="0" destOrd="0" presId="urn:microsoft.com/office/officeart/2005/8/layout/matrix3"/>
    <dgm:cxn modelId="{2AC589F5-5E97-425F-B75E-44E1A11F46C0}" srcId="{2CA97763-7197-4558-A271-401A441F3206}" destId="{396AD849-9382-43AC-8D97-BD782655547D}" srcOrd="1" destOrd="0" parTransId="{7D5346B5-A943-4D7A-955C-83B140EDB697}" sibTransId="{B75256B7-24E7-403D-AA6A-8ACBF8889129}"/>
    <dgm:cxn modelId="{195C5C79-D083-44D6-9748-FE4B68E852AA}" type="presParOf" srcId="{735EE5BA-CD67-4CBC-97B7-97FE46FA818C}" destId="{E7FC36E9-1461-4D83-846A-4CD7E1628C4E}" srcOrd="0" destOrd="0" presId="urn:microsoft.com/office/officeart/2005/8/layout/matrix3"/>
    <dgm:cxn modelId="{45AD17B5-FCC1-44BE-8D72-2B0BF3CD6F2E}" type="presParOf" srcId="{735EE5BA-CD67-4CBC-97B7-97FE46FA818C}" destId="{68BB394D-4977-4431-BD35-6DEDC236A94C}" srcOrd="1" destOrd="0" presId="urn:microsoft.com/office/officeart/2005/8/layout/matrix3"/>
    <dgm:cxn modelId="{E4344E66-969C-4209-9C50-179CEC65A403}" type="presParOf" srcId="{735EE5BA-CD67-4CBC-97B7-97FE46FA818C}" destId="{0CC8E215-31AB-48A2-82D5-15BEE5753393}" srcOrd="2" destOrd="0" presId="urn:microsoft.com/office/officeart/2005/8/layout/matrix3"/>
    <dgm:cxn modelId="{F83395E9-B6B2-4F7D-AB3C-133400F55BD2}" type="presParOf" srcId="{735EE5BA-CD67-4CBC-97B7-97FE46FA818C}" destId="{BA900964-9B79-475C-8691-F3EF5A35BBA3}" srcOrd="3" destOrd="0" presId="urn:microsoft.com/office/officeart/2005/8/layout/matrix3"/>
    <dgm:cxn modelId="{67DB0F93-748B-4AEC-A37C-E83B7E63C8EA}" type="presParOf" srcId="{735EE5BA-CD67-4CBC-97B7-97FE46FA818C}" destId="{3185F03C-46BB-4B54-87B1-FC3A040641E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A13974-E3C9-47AC-8862-C42A17CECB9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3A92B7-2D05-4232-8A37-009975122318}">
      <dgm:prSet phldrT="[Текст]" custT="1"/>
      <dgm:spPr>
        <a:solidFill>
          <a:srgbClr val="B3ADC9"/>
        </a:solidFill>
      </dgm:spPr>
      <dgm:t>
        <a:bodyPr/>
        <a:lstStyle/>
        <a:p>
          <a:r>
            <a:rPr lang="ru-RU" sz="2000" b="0" dirty="0">
              <a:latin typeface="Calibri" panose="020F0502020204030204" pitchFamily="34" charset="0"/>
              <a:cs typeface="Calibri" panose="020F0502020204030204" pitchFamily="34" charset="0"/>
            </a:rPr>
            <a:t>обучение педагогических работников ОБУ "Центр помощи семье и детям "Большая Медведица" методике проведения мероприятий для воспитанников, как результат:</a:t>
          </a:r>
          <a:endParaRPr lang="ru-RU" sz="2000" dirty="0"/>
        </a:p>
      </dgm:t>
    </dgm:pt>
    <dgm:pt modelId="{40D8E77A-C056-42F2-8B9F-DF04316647DD}" type="parTrans" cxnId="{B774A215-54E2-4183-8D59-55B3C0A016DD}">
      <dgm:prSet/>
      <dgm:spPr/>
      <dgm:t>
        <a:bodyPr/>
        <a:lstStyle/>
        <a:p>
          <a:endParaRPr lang="ru-RU"/>
        </a:p>
      </dgm:t>
    </dgm:pt>
    <dgm:pt modelId="{9A59D87B-4D15-4D24-A3D8-7C2C5EBCDE14}" type="sibTrans" cxnId="{B774A215-54E2-4183-8D59-55B3C0A016DD}">
      <dgm:prSet/>
      <dgm:spPr>
        <a:ln>
          <a:solidFill>
            <a:srgbClr val="B3ADC9"/>
          </a:solidFill>
        </a:ln>
      </dgm:spPr>
      <dgm:t>
        <a:bodyPr/>
        <a:lstStyle/>
        <a:p>
          <a:endParaRPr lang="ru-RU"/>
        </a:p>
      </dgm:t>
    </dgm:pt>
    <dgm:pt modelId="{A7C669BF-4775-4B7F-B459-922245480EC3}">
      <dgm:prSet phldrT="[Текст]" custT="1"/>
      <dgm:spPr>
        <a:solidFill>
          <a:srgbClr val="B3ADC9"/>
        </a:solidFill>
      </dgm:spPr>
      <dgm:t>
        <a:bodyPr/>
        <a:lstStyle/>
        <a:p>
          <a:r>
            <a: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детей подключились к онлайн-урокам Банка России по финансовой грамотности </a:t>
          </a:r>
          <a:endParaRPr lang="ru-RU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68952D6-3733-4867-9EBA-2A827FB3FC7E}" type="parTrans" cxnId="{4DBDAA0A-BE18-47A6-85E7-1FA8D75079F1}">
      <dgm:prSet/>
      <dgm:spPr/>
      <dgm:t>
        <a:bodyPr/>
        <a:lstStyle/>
        <a:p>
          <a:endParaRPr lang="ru-RU"/>
        </a:p>
      </dgm:t>
    </dgm:pt>
    <dgm:pt modelId="{5F5A6C09-C4FB-4255-B5C5-2C4AE83C3E1E}" type="sibTrans" cxnId="{4DBDAA0A-BE18-47A6-85E7-1FA8D75079F1}">
      <dgm:prSet/>
      <dgm:spPr/>
      <dgm:t>
        <a:bodyPr/>
        <a:lstStyle/>
        <a:p>
          <a:endParaRPr lang="ru-RU"/>
        </a:p>
      </dgm:t>
    </dgm:pt>
    <dgm:pt modelId="{6E50FE0C-0938-4A36-8A64-BA873EB672B1}">
      <dgm:prSet phldrT="[Текст]" custT="1"/>
      <dgm:spPr>
        <a:solidFill>
          <a:srgbClr val="B3ADC9"/>
        </a:solidFill>
      </dgm:spPr>
      <dgm:t>
        <a:bodyPr/>
        <a:lstStyle/>
        <a:p>
          <a:r>
            <a:rPr lang="ru-RU" sz="2000" dirty="0"/>
            <a:t>молодых многодетных семей представили работы на творческий онлайн-конкурс для «Семейная копилка» (подведение итогов 07.07.22)</a:t>
          </a:r>
        </a:p>
      </dgm:t>
    </dgm:pt>
    <dgm:pt modelId="{0CB26C5B-F8FA-4DD8-BA66-1064EC4BA4F3}" type="parTrans" cxnId="{B371A20D-795D-407F-ACCA-2B825131A974}">
      <dgm:prSet/>
      <dgm:spPr/>
      <dgm:t>
        <a:bodyPr/>
        <a:lstStyle/>
        <a:p>
          <a:endParaRPr lang="ru-RU"/>
        </a:p>
      </dgm:t>
    </dgm:pt>
    <dgm:pt modelId="{738F9CD0-3D1F-46AD-A16A-6944D3235233}" type="sibTrans" cxnId="{B371A20D-795D-407F-ACCA-2B825131A974}">
      <dgm:prSet/>
      <dgm:spPr/>
      <dgm:t>
        <a:bodyPr/>
        <a:lstStyle/>
        <a:p>
          <a:endParaRPr lang="ru-RU"/>
        </a:p>
      </dgm:t>
    </dgm:pt>
    <dgm:pt modelId="{F344297B-D648-4B1B-BB1C-26625E59B59E}">
      <dgm:prSet phldrT="[Текст]" custT="1"/>
      <dgm:spPr>
        <a:solidFill>
          <a:srgbClr val="B3ADC9"/>
        </a:solidFill>
      </dgm:spPr>
      <dgm:t>
        <a:bodyPr/>
        <a:lstStyle/>
        <a:p>
          <a:r>
            <a: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детей приняли участие в играх по финансовой грамотности (ДОЛ-игры), организованными педагогическими работниками СРЦ</a:t>
          </a:r>
          <a:endParaRPr lang="ru-RU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48695DB-52BD-49AD-8D52-B9B098BFD2AE}" type="parTrans" cxnId="{934F3E9C-5D40-46E0-87E6-4177ECDB7094}">
      <dgm:prSet/>
      <dgm:spPr/>
      <dgm:t>
        <a:bodyPr/>
        <a:lstStyle/>
        <a:p>
          <a:endParaRPr lang="ru-RU"/>
        </a:p>
      </dgm:t>
    </dgm:pt>
    <dgm:pt modelId="{9C82EDE0-4963-44B3-B04E-4A446E67C194}" type="sibTrans" cxnId="{934F3E9C-5D40-46E0-87E6-4177ECDB7094}">
      <dgm:prSet/>
      <dgm:spPr/>
      <dgm:t>
        <a:bodyPr/>
        <a:lstStyle/>
        <a:p>
          <a:endParaRPr lang="ru-RU"/>
        </a:p>
      </dgm:t>
    </dgm:pt>
    <dgm:pt modelId="{98F48F44-EEB9-4546-B037-A1B1521ECB5B}" type="pres">
      <dgm:prSet presAssocID="{23A13974-E3C9-47AC-8862-C42A17CECB97}" presName="Name0" presStyleCnt="0">
        <dgm:presLayoutVars>
          <dgm:chMax val="7"/>
          <dgm:chPref val="7"/>
          <dgm:dir/>
        </dgm:presLayoutVars>
      </dgm:prSet>
      <dgm:spPr/>
    </dgm:pt>
    <dgm:pt modelId="{A7A307BA-5D7A-45B1-859C-1E95FA339825}" type="pres">
      <dgm:prSet presAssocID="{23A13974-E3C9-47AC-8862-C42A17CECB97}" presName="Name1" presStyleCnt="0"/>
      <dgm:spPr/>
    </dgm:pt>
    <dgm:pt modelId="{9EA4D1A1-9898-4072-A3C4-8897C9769DBD}" type="pres">
      <dgm:prSet presAssocID="{23A13974-E3C9-47AC-8862-C42A17CECB97}" presName="cycle" presStyleCnt="0"/>
      <dgm:spPr/>
    </dgm:pt>
    <dgm:pt modelId="{0A8BD9D2-0840-4961-A375-E24A6732DCF6}" type="pres">
      <dgm:prSet presAssocID="{23A13974-E3C9-47AC-8862-C42A17CECB97}" presName="srcNode" presStyleLbl="node1" presStyleIdx="0" presStyleCnt="4"/>
      <dgm:spPr/>
    </dgm:pt>
    <dgm:pt modelId="{9AA01A93-5AFA-44AF-9A75-AE0BB7977FCA}" type="pres">
      <dgm:prSet presAssocID="{23A13974-E3C9-47AC-8862-C42A17CECB97}" presName="conn" presStyleLbl="parChTrans1D2" presStyleIdx="0" presStyleCnt="1"/>
      <dgm:spPr/>
    </dgm:pt>
    <dgm:pt modelId="{926C8D1A-9D89-4CE8-942B-C6D748837496}" type="pres">
      <dgm:prSet presAssocID="{23A13974-E3C9-47AC-8862-C42A17CECB97}" presName="extraNode" presStyleLbl="node1" presStyleIdx="0" presStyleCnt="4"/>
      <dgm:spPr/>
    </dgm:pt>
    <dgm:pt modelId="{D8071948-9124-46D0-A407-8D1BE94042F3}" type="pres">
      <dgm:prSet presAssocID="{23A13974-E3C9-47AC-8862-C42A17CECB97}" presName="dstNode" presStyleLbl="node1" presStyleIdx="0" presStyleCnt="4"/>
      <dgm:spPr/>
    </dgm:pt>
    <dgm:pt modelId="{03DE8F6D-A291-469A-B211-72E2D6E4621E}" type="pres">
      <dgm:prSet presAssocID="{693A92B7-2D05-4232-8A37-009975122318}" presName="text_1" presStyleLbl="node1" presStyleIdx="0" presStyleCnt="4">
        <dgm:presLayoutVars>
          <dgm:bulletEnabled val="1"/>
        </dgm:presLayoutVars>
      </dgm:prSet>
      <dgm:spPr/>
    </dgm:pt>
    <dgm:pt modelId="{1CB3FDB8-ACF0-456A-B5DF-7C463C59A31A}" type="pres">
      <dgm:prSet presAssocID="{693A92B7-2D05-4232-8A37-009975122318}" presName="accent_1" presStyleCnt="0"/>
      <dgm:spPr/>
    </dgm:pt>
    <dgm:pt modelId="{334E31D8-76E6-42D1-9014-D2A8AA6AA10A}" type="pres">
      <dgm:prSet presAssocID="{693A92B7-2D05-4232-8A37-009975122318}" presName="accentRepeatNode" presStyleLbl="solidFgAcc1" presStyleIdx="0" presStyleCnt="4"/>
      <dgm:spPr>
        <a:ln>
          <a:solidFill>
            <a:srgbClr val="B3ADC9"/>
          </a:solidFill>
        </a:ln>
      </dgm:spPr>
    </dgm:pt>
    <dgm:pt modelId="{7D32B389-7523-4C05-938C-A3F6C11BCDFF}" type="pres">
      <dgm:prSet presAssocID="{A7C669BF-4775-4B7F-B459-922245480EC3}" presName="text_2" presStyleLbl="node1" presStyleIdx="1" presStyleCnt="4">
        <dgm:presLayoutVars>
          <dgm:bulletEnabled val="1"/>
        </dgm:presLayoutVars>
      </dgm:prSet>
      <dgm:spPr/>
    </dgm:pt>
    <dgm:pt modelId="{91FC1B5D-E766-465E-A130-6D44238ADB3D}" type="pres">
      <dgm:prSet presAssocID="{A7C669BF-4775-4B7F-B459-922245480EC3}" presName="accent_2" presStyleCnt="0"/>
      <dgm:spPr/>
    </dgm:pt>
    <dgm:pt modelId="{CEC6E5B7-FF29-43E4-AB67-C393BF3E9E21}" type="pres">
      <dgm:prSet presAssocID="{A7C669BF-4775-4B7F-B459-922245480EC3}" presName="accentRepeatNode" presStyleLbl="solidFgAcc1" presStyleIdx="1" presStyleCnt="4"/>
      <dgm:spPr>
        <a:ln>
          <a:solidFill>
            <a:srgbClr val="B3ADC9"/>
          </a:solidFill>
        </a:ln>
      </dgm:spPr>
    </dgm:pt>
    <dgm:pt modelId="{8D717780-5474-460A-8DCA-2F1BD78409A9}" type="pres">
      <dgm:prSet presAssocID="{F344297B-D648-4B1B-BB1C-26625E59B59E}" presName="text_3" presStyleLbl="node1" presStyleIdx="2" presStyleCnt="4">
        <dgm:presLayoutVars>
          <dgm:bulletEnabled val="1"/>
        </dgm:presLayoutVars>
      </dgm:prSet>
      <dgm:spPr/>
    </dgm:pt>
    <dgm:pt modelId="{4380FDA4-6759-4308-BDA7-806CEED3C6D7}" type="pres">
      <dgm:prSet presAssocID="{F344297B-D648-4B1B-BB1C-26625E59B59E}" presName="accent_3" presStyleCnt="0"/>
      <dgm:spPr/>
    </dgm:pt>
    <dgm:pt modelId="{78E4B99B-41CD-4F47-BBB1-1172042EC76D}" type="pres">
      <dgm:prSet presAssocID="{F344297B-D648-4B1B-BB1C-26625E59B59E}" presName="accentRepeatNode" presStyleLbl="solidFgAcc1" presStyleIdx="2" presStyleCnt="4"/>
      <dgm:spPr>
        <a:ln>
          <a:solidFill>
            <a:srgbClr val="B3ADC9"/>
          </a:solidFill>
        </a:ln>
      </dgm:spPr>
    </dgm:pt>
    <dgm:pt modelId="{06DE13DC-D271-4366-8173-B2FDAF89AAFF}" type="pres">
      <dgm:prSet presAssocID="{6E50FE0C-0938-4A36-8A64-BA873EB672B1}" presName="text_4" presStyleLbl="node1" presStyleIdx="3" presStyleCnt="4">
        <dgm:presLayoutVars>
          <dgm:bulletEnabled val="1"/>
        </dgm:presLayoutVars>
      </dgm:prSet>
      <dgm:spPr/>
    </dgm:pt>
    <dgm:pt modelId="{AE019896-2D77-4E32-B64D-FBACBBB7231A}" type="pres">
      <dgm:prSet presAssocID="{6E50FE0C-0938-4A36-8A64-BA873EB672B1}" presName="accent_4" presStyleCnt="0"/>
      <dgm:spPr/>
    </dgm:pt>
    <dgm:pt modelId="{8219DA1E-1D02-49C2-8EC3-00B1FD738F8C}" type="pres">
      <dgm:prSet presAssocID="{6E50FE0C-0938-4A36-8A64-BA873EB672B1}" presName="accentRepeatNode" presStyleLbl="solidFgAcc1" presStyleIdx="3" presStyleCnt="4"/>
      <dgm:spPr>
        <a:ln>
          <a:solidFill>
            <a:srgbClr val="B3ADC9"/>
          </a:solidFill>
        </a:ln>
      </dgm:spPr>
    </dgm:pt>
  </dgm:ptLst>
  <dgm:cxnLst>
    <dgm:cxn modelId="{857FEF02-1318-4ED5-AB47-146ED919E55B}" type="presOf" srcId="{A7C669BF-4775-4B7F-B459-922245480EC3}" destId="{7D32B389-7523-4C05-938C-A3F6C11BCDFF}" srcOrd="0" destOrd="0" presId="urn:microsoft.com/office/officeart/2008/layout/VerticalCurvedList"/>
    <dgm:cxn modelId="{4DBDAA0A-BE18-47A6-85E7-1FA8D75079F1}" srcId="{23A13974-E3C9-47AC-8862-C42A17CECB97}" destId="{A7C669BF-4775-4B7F-B459-922245480EC3}" srcOrd="1" destOrd="0" parTransId="{668952D6-3733-4867-9EBA-2A827FB3FC7E}" sibTransId="{5F5A6C09-C4FB-4255-B5C5-2C4AE83C3E1E}"/>
    <dgm:cxn modelId="{B371A20D-795D-407F-ACCA-2B825131A974}" srcId="{23A13974-E3C9-47AC-8862-C42A17CECB97}" destId="{6E50FE0C-0938-4A36-8A64-BA873EB672B1}" srcOrd="3" destOrd="0" parTransId="{0CB26C5B-F8FA-4DD8-BA66-1064EC4BA4F3}" sibTransId="{738F9CD0-3D1F-46AD-A16A-6944D3235233}"/>
    <dgm:cxn modelId="{B774A215-54E2-4183-8D59-55B3C0A016DD}" srcId="{23A13974-E3C9-47AC-8862-C42A17CECB97}" destId="{693A92B7-2D05-4232-8A37-009975122318}" srcOrd="0" destOrd="0" parTransId="{40D8E77A-C056-42F2-8B9F-DF04316647DD}" sibTransId="{9A59D87B-4D15-4D24-A3D8-7C2C5EBCDE14}"/>
    <dgm:cxn modelId="{420C4422-5CE9-48A3-A675-8C449B5DF781}" type="presOf" srcId="{693A92B7-2D05-4232-8A37-009975122318}" destId="{03DE8F6D-A291-469A-B211-72E2D6E4621E}" srcOrd="0" destOrd="0" presId="urn:microsoft.com/office/officeart/2008/layout/VerticalCurvedList"/>
    <dgm:cxn modelId="{8D0FAA77-B428-465E-97C7-C504E369C390}" type="presOf" srcId="{F344297B-D648-4B1B-BB1C-26625E59B59E}" destId="{8D717780-5474-460A-8DCA-2F1BD78409A9}" srcOrd="0" destOrd="0" presId="urn:microsoft.com/office/officeart/2008/layout/VerticalCurvedList"/>
    <dgm:cxn modelId="{934F3E9C-5D40-46E0-87E6-4177ECDB7094}" srcId="{23A13974-E3C9-47AC-8862-C42A17CECB97}" destId="{F344297B-D648-4B1B-BB1C-26625E59B59E}" srcOrd="2" destOrd="0" parTransId="{E48695DB-52BD-49AD-8D52-B9B098BFD2AE}" sibTransId="{9C82EDE0-4963-44B3-B04E-4A446E67C194}"/>
    <dgm:cxn modelId="{393B7C9F-10F0-4613-8EA7-F083F09CEEE2}" type="presOf" srcId="{6E50FE0C-0938-4A36-8A64-BA873EB672B1}" destId="{06DE13DC-D271-4366-8173-B2FDAF89AAFF}" srcOrd="0" destOrd="0" presId="urn:microsoft.com/office/officeart/2008/layout/VerticalCurvedList"/>
    <dgm:cxn modelId="{B5DC5CA8-7A5F-45F3-9A2B-45BACB37982B}" type="presOf" srcId="{9A59D87B-4D15-4D24-A3D8-7C2C5EBCDE14}" destId="{9AA01A93-5AFA-44AF-9A75-AE0BB7977FCA}" srcOrd="0" destOrd="0" presId="urn:microsoft.com/office/officeart/2008/layout/VerticalCurvedList"/>
    <dgm:cxn modelId="{00D4D7EC-E57D-41C0-BC19-875AFD6EF543}" type="presOf" srcId="{23A13974-E3C9-47AC-8862-C42A17CECB97}" destId="{98F48F44-EEB9-4546-B037-A1B1521ECB5B}" srcOrd="0" destOrd="0" presId="urn:microsoft.com/office/officeart/2008/layout/VerticalCurvedList"/>
    <dgm:cxn modelId="{0098DEA1-4E94-4D67-AFEE-79EF6A773FA6}" type="presParOf" srcId="{98F48F44-EEB9-4546-B037-A1B1521ECB5B}" destId="{A7A307BA-5D7A-45B1-859C-1E95FA339825}" srcOrd="0" destOrd="0" presId="urn:microsoft.com/office/officeart/2008/layout/VerticalCurvedList"/>
    <dgm:cxn modelId="{1C04AFF4-BEF5-4F33-A21E-8DB228E2C089}" type="presParOf" srcId="{A7A307BA-5D7A-45B1-859C-1E95FA339825}" destId="{9EA4D1A1-9898-4072-A3C4-8897C9769DBD}" srcOrd="0" destOrd="0" presId="urn:microsoft.com/office/officeart/2008/layout/VerticalCurvedList"/>
    <dgm:cxn modelId="{8ADB7B6A-3291-48B5-B22B-19516C47B9B6}" type="presParOf" srcId="{9EA4D1A1-9898-4072-A3C4-8897C9769DBD}" destId="{0A8BD9D2-0840-4961-A375-E24A6732DCF6}" srcOrd="0" destOrd="0" presId="urn:microsoft.com/office/officeart/2008/layout/VerticalCurvedList"/>
    <dgm:cxn modelId="{586F0150-2367-4F5A-ADEA-FD13A4DEB60F}" type="presParOf" srcId="{9EA4D1A1-9898-4072-A3C4-8897C9769DBD}" destId="{9AA01A93-5AFA-44AF-9A75-AE0BB7977FCA}" srcOrd="1" destOrd="0" presId="urn:microsoft.com/office/officeart/2008/layout/VerticalCurvedList"/>
    <dgm:cxn modelId="{D8FE2427-4932-4833-8C0F-5E4015590AC4}" type="presParOf" srcId="{9EA4D1A1-9898-4072-A3C4-8897C9769DBD}" destId="{926C8D1A-9D89-4CE8-942B-C6D748837496}" srcOrd="2" destOrd="0" presId="urn:microsoft.com/office/officeart/2008/layout/VerticalCurvedList"/>
    <dgm:cxn modelId="{FB7224BB-09DA-4E76-A4E6-589A81C37A9E}" type="presParOf" srcId="{9EA4D1A1-9898-4072-A3C4-8897C9769DBD}" destId="{D8071948-9124-46D0-A407-8D1BE94042F3}" srcOrd="3" destOrd="0" presId="urn:microsoft.com/office/officeart/2008/layout/VerticalCurvedList"/>
    <dgm:cxn modelId="{9B6F0A85-BEE4-4ADE-A180-E4D2EF10C5F7}" type="presParOf" srcId="{A7A307BA-5D7A-45B1-859C-1E95FA339825}" destId="{03DE8F6D-A291-469A-B211-72E2D6E4621E}" srcOrd="1" destOrd="0" presId="urn:microsoft.com/office/officeart/2008/layout/VerticalCurvedList"/>
    <dgm:cxn modelId="{94A1A289-B04C-4A5D-BA59-1A3FECD7D46B}" type="presParOf" srcId="{A7A307BA-5D7A-45B1-859C-1E95FA339825}" destId="{1CB3FDB8-ACF0-456A-B5DF-7C463C59A31A}" srcOrd="2" destOrd="0" presId="urn:microsoft.com/office/officeart/2008/layout/VerticalCurvedList"/>
    <dgm:cxn modelId="{51D5E13F-A63C-4817-B0BD-6160F6AA0990}" type="presParOf" srcId="{1CB3FDB8-ACF0-456A-B5DF-7C463C59A31A}" destId="{334E31D8-76E6-42D1-9014-D2A8AA6AA10A}" srcOrd="0" destOrd="0" presId="urn:microsoft.com/office/officeart/2008/layout/VerticalCurvedList"/>
    <dgm:cxn modelId="{06E9667D-0D55-48B1-9F9E-DFCD45A4A6A7}" type="presParOf" srcId="{A7A307BA-5D7A-45B1-859C-1E95FA339825}" destId="{7D32B389-7523-4C05-938C-A3F6C11BCDFF}" srcOrd="3" destOrd="0" presId="urn:microsoft.com/office/officeart/2008/layout/VerticalCurvedList"/>
    <dgm:cxn modelId="{91BEB191-FB34-4D7E-BA18-2E8DE31ED474}" type="presParOf" srcId="{A7A307BA-5D7A-45B1-859C-1E95FA339825}" destId="{91FC1B5D-E766-465E-A130-6D44238ADB3D}" srcOrd="4" destOrd="0" presId="urn:microsoft.com/office/officeart/2008/layout/VerticalCurvedList"/>
    <dgm:cxn modelId="{EE1C3DF0-82ED-407E-B01E-7BC4CF92F8A8}" type="presParOf" srcId="{91FC1B5D-E766-465E-A130-6D44238ADB3D}" destId="{CEC6E5B7-FF29-43E4-AB67-C393BF3E9E21}" srcOrd="0" destOrd="0" presId="urn:microsoft.com/office/officeart/2008/layout/VerticalCurvedList"/>
    <dgm:cxn modelId="{FF59E484-79F6-4D8D-ADB2-B43F0E6CB68B}" type="presParOf" srcId="{A7A307BA-5D7A-45B1-859C-1E95FA339825}" destId="{8D717780-5474-460A-8DCA-2F1BD78409A9}" srcOrd="5" destOrd="0" presId="urn:microsoft.com/office/officeart/2008/layout/VerticalCurvedList"/>
    <dgm:cxn modelId="{665C2989-BB01-4C82-B90B-EB5EA01031FA}" type="presParOf" srcId="{A7A307BA-5D7A-45B1-859C-1E95FA339825}" destId="{4380FDA4-6759-4308-BDA7-806CEED3C6D7}" srcOrd="6" destOrd="0" presId="urn:microsoft.com/office/officeart/2008/layout/VerticalCurvedList"/>
    <dgm:cxn modelId="{E4ADEF4E-1588-4980-8C30-7E47CC664586}" type="presParOf" srcId="{4380FDA4-6759-4308-BDA7-806CEED3C6D7}" destId="{78E4B99B-41CD-4F47-BBB1-1172042EC76D}" srcOrd="0" destOrd="0" presId="urn:microsoft.com/office/officeart/2008/layout/VerticalCurvedList"/>
    <dgm:cxn modelId="{A7810AD9-AF72-4BDF-9A55-D242C0BB9A8A}" type="presParOf" srcId="{A7A307BA-5D7A-45B1-859C-1E95FA339825}" destId="{06DE13DC-D271-4366-8173-B2FDAF89AAFF}" srcOrd="7" destOrd="0" presId="urn:microsoft.com/office/officeart/2008/layout/VerticalCurvedList"/>
    <dgm:cxn modelId="{D53D0157-EF7D-4713-9388-23100F12D8C6}" type="presParOf" srcId="{A7A307BA-5D7A-45B1-859C-1E95FA339825}" destId="{AE019896-2D77-4E32-B64D-FBACBBB7231A}" srcOrd="8" destOrd="0" presId="urn:microsoft.com/office/officeart/2008/layout/VerticalCurvedList"/>
    <dgm:cxn modelId="{85D0F409-C5DE-40E9-A07D-C1FE166E5D11}" type="presParOf" srcId="{AE019896-2D77-4E32-B64D-FBACBBB7231A}" destId="{8219DA1E-1D02-49C2-8EC3-00B1FD738F8C}" srcOrd="0" destOrd="0" presId="urn:microsoft.com/office/officeart/2008/layout/VerticalCurved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A97763-7197-4558-A271-401A441F3206}" type="doc">
      <dgm:prSet loTypeId="urn:microsoft.com/office/officeart/2005/8/layout/matrix3" loCatId="matrix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B88480E-6035-4BDA-98F0-EA0D22C20851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600" dirty="0"/>
            <a:t>Дети-сироты и дети, оставшиеся без попечения родителей. Многодетные семьи</a:t>
          </a:r>
        </a:p>
      </dgm:t>
    </dgm:pt>
    <dgm:pt modelId="{324E9FB3-BF39-4824-8006-C582122BBCF1}" type="parTrans" cxnId="{A4628A28-213E-4C70-81E0-65D0D836E8EF}">
      <dgm:prSet/>
      <dgm:spPr/>
      <dgm:t>
        <a:bodyPr/>
        <a:lstStyle/>
        <a:p>
          <a:endParaRPr lang="ru-RU" sz="600"/>
        </a:p>
      </dgm:t>
    </dgm:pt>
    <dgm:pt modelId="{7D672AF1-64FF-4E72-AA3A-23379DF3ECC5}" type="sibTrans" cxnId="{A4628A28-213E-4C70-81E0-65D0D836E8EF}">
      <dgm:prSet/>
      <dgm:spPr/>
      <dgm:t>
        <a:bodyPr/>
        <a:lstStyle/>
        <a:p>
          <a:endParaRPr lang="ru-RU" sz="600"/>
        </a:p>
      </dgm:t>
    </dgm:pt>
    <dgm:pt modelId="{E3AE49EB-2D5E-4848-A299-E76E3715AD98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500" dirty="0"/>
            <a:t>Граждане-получатели государственной социальной помощи (в т.ч. на основании социального контракта)</a:t>
          </a:r>
          <a:endParaRPr lang="ru-RU" sz="500" dirty="0">
            <a:solidFill>
              <a:schemeClr val="bg1"/>
            </a:solidFill>
          </a:endParaRPr>
        </a:p>
      </dgm:t>
    </dgm:pt>
    <dgm:pt modelId="{62EDD114-D075-4870-A077-EB2D714CEBB6}" type="parTrans" cxnId="{2C4EE195-F059-4722-A9CB-DA0FA4F6E501}">
      <dgm:prSet/>
      <dgm:spPr/>
      <dgm:t>
        <a:bodyPr/>
        <a:lstStyle/>
        <a:p>
          <a:endParaRPr lang="ru-RU" sz="600"/>
        </a:p>
      </dgm:t>
    </dgm:pt>
    <dgm:pt modelId="{6EA138A0-28B2-4662-9FB3-7953928AF4D0}" type="sibTrans" cxnId="{2C4EE195-F059-4722-A9CB-DA0FA4F6E501}">
      <dgm:prSet/>
      <dgm:spPr/>
      <dgm:t>
        <a:bodyPr/>
        <a:lstStyle/>
        <a:p>
          <a:endParaRPr lang="ru-RU" sz="600"/>
        </a:p>
      </dgm:t>
    </dgm:pt>
    <dgm:pt modelId="{396AD849-9382-43AC-8D97-BD782655547D}">
      <dgm:prSet phldrT="[Текст]" custT="1"/>
      <dgm:spPr>
        <a:solidFill>
          <a:srgbClr val="89AD6B"/>
        </a:solidFill>
      </dgm:spPr>
      <dgm:t>
        <a:bodyPr/>
        <a:lstStyle/>
        <a:p>
          <a:r>
            <a:rPr lang="ru-RU" sz="600" dirty="0"/>
            <a:t>Взрослое население, в том числе лица </a:t>
          </a:r>
          <a:r>
            <a:rPr lang="en-US" sz="600" dirty="0"/>
            <a:t>c</a:t>
          </a:r>
          <a:r>
            <a:rPr lang="ru-RU" sz="600" dirty="0"/>
            <a:t> ОВЗ</a:t>
          </a:r>
        </a:p>
      </dgm:t>
    </dgm:pt>
    <dgm:pt modelId="{7D5346B5-A943-4D7A-955C-83B140EDB697}" type="parTrans" cxnId="{2AC589F5-5E97-425F-B75E-44E1A11F46C0}">
      <dgm:prSet/>
      <dgm:spPr/>
      <dgm:t>
        <a:bodyPr/>
        <a:lstStyle/>
        <a:p>
          <a:endParaRPr lang="ru-RU" sz="600"/>
        </a:p>
      </dgm:t>
    </dgm:pt>
    <dgm:pt modelId="{B75256B7-24E7-403D-AA6A-8ACBF8889129}" type="sibTrans" cxnId="{2AC589F5-5E97-425F-B75E-44E1A11F46C0}">
      <dgm:prSet/>
      <dgm:spPr/>
      <dgm:t>
        <a:bodyPr/>
        <a:lstStyle/>
        <a:p>
          <a:endParaRPr lang="ru-RU" sz="600"/>
        </a:p>
      </dgm:t>
    </dgm:pt>
    <dgm:pt modelId="{AB284CBD-2265-452A-9838-472B013D27CD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600" b="0" dirty="0">
              <a:solidFill>
                <a:schemeClr val="bg1"/>
              </a:solidFill>
            </a:rPr>
            <a:t>Социальные работники, сотрудники управления социальной политики</a:t>
          </a:r>
        </a:p>
      </dgm:t>
    </dgm:pt>
    <dgm:pt modelId="{9E7903AA-F3E3-4E19-A7D9-BD892984A42E}" type="sibTrans" cxnId="{08F8A57B-A74D-472C-BCA8-D0CA4486D9CB}">
      <dgm:prSet/>
      <dgm:spPr/>
      <dgm:t>
        <a:bodyPr/>
        <a:lstStyle/>
        <a:p>
          <a:endParaRPr lang="ru-RU" sz="600"/>
        </a:p>
      </dgm:t>
    </dgm:pt>
    <dgm:pt modelId="{E594D1FE-31E2-43E2-9CD7-F999F48DF943}" type="parTrans" cxnId="{08F8A57B-A74D-472C-BCA8-D0CA4486D9CB}">
      <dgm:prSet/>
      <dgm:spPr/>
      <dgm:t>
        <a:bodyPr/>
        <a:lstStyle/>
        <a:p>
          <a:endParaRPr lang="ru-RU" sz="600"/>
        </a:p>
      </dgm:t>
    </dgm:pt>
    <dgm:pt modelId="{735EE5BA-CD67-4CBC-97B7-97FE46FA818C}" type="pres">
      <dgm:prSet presAssocID="{2CA97763-7197-4558-A271-401A441F3206}" presName="matrix" presStyleCnt="0">
        <dgm:presLayoutVars>
          <dgm:chMax val="1"/>
          <dgm:dir/>
          <dgm:resizeHandles val="exact"/>
        </dgm:presLayoutVars>
      </dgm:prSet>
      <dgm:spPr/>
    </dgm:pt>
    <dgm:pt modelId="{E7FC36E9-1461-4D83-846A-4CD7E1628C4E}" type="pres">
      <dgm:prSet presAssocID="{2CA97763-7197-4558-A271-401A441F3206}" presName="diamond" presStyleLbl="bgShp" presStyleIdx="0" presStyleCnt="1"/>
      <dgm:spPr>
        <a:solidFill>
          <a:srgbClr val="BFAF8E">
            <a:alpha val="27000"/>
          </a:srgbClr>
        </a:solidFill>
      </dgm:spPr>
    </dgm:pt>
    <dgm:pt modelId="{68BB394D-4977-4431-BD35-6DEDC236A94C}" type="pres">
      <dgm:prSet presAssocID="{2CA97763-7197-4558-A271-401A441F3206}" presName="quad1" presStyleLbl="node1" presStyleIdx="0" presStyleCnt="4" custScaleX="119246" custLinFactNeighborX="-11805">
        <dgm:presLayoutVars>
          <dgm:chMax val="0"/>
          <dgm:chPref val="0"/>
          <dgm:bulletEnabled val="1"/>
        </dgm:presLayoutVars>
      </dgm:prSet>
      <dgm:spPr/>
    </dgm:pt>
    <dgm:pt modelId="{0CC8E215-31AB-48A2-82D5-15BEE5753393}" type="pres">
      <dgm:prSet presAssocID="{2CA97763-7197-4558-A271-401A441F3206}" presName="quad2" presStyleLbl="node1" presStyleIdx="1" presStyleCnt="4" custScaleX="119246" custLinFactNeighborX="11805">
        <dgm:presLayoutVars>
          <dgm:chMax val="0"/>
          <dgm:chPref val="0"/>
          <dgm:bulletEnabled val="1"/>
        </dgm:presLayoutVars>
      </dgm:prSet>
      <dgm:spPr/>
    </dgm:pt>
    <dgm:pt modelId="{BA900964-9B79-475C-8691-F3EF5A35BBA3}" type="pres">
      <dgm:prSet presAssocID="{2CA97763-7197-4558-A271-401A441F3206}" presName="quad3" presStyleLbl="node1" presStyleIdx="2" presStyleCnt="4" custScaleX="119246" custLinFactNeighborX="-11805">
        <dgm:presLayoutVars>
          <dgm:chMax val="0"/>
          <dgm:chPref val="0"/>
          <dgm:bulletEnabled val="1"/>
        </dgm:presLayoutVars>
      </dgm:prSet>
      <dgm:spPr/>
    </dgm:pt>
    <dgm:pt modelId="{3185F03C-46BB-4B54-87B1-FC3A040641E5}" type="pres">
      <dgm:prSet presAssocID="{2CA97763-7197-4558-A271-401A441F3206}" presName="quad4" presStyleLbl="node1" presStyleIdx="3" presStyleCnt="4" custScaleX="119246" custLinFactNeighborX="11805">
        <dgm:presLayoutVars>
          <dgm:chMax val="0"/>
          <dgm:chPref val="0"/>
          <dgm:bulletEnabled val="1"/>
        </dgm:presLayoutVars>
      </dgm:prSet>
      <dgm:spPr/>
    </dgm:pt>
  </dgm:ptLst>
  <dgm:cxnLst>
    <dgm:cxn modelId="{D32F4113-0F63-4FDD-A8CF-D9FF04EDBCA0}" type="presOf" srcId="{396AD849-9382-43AC-8D97-BD782655547D}" destId="{0CC8E215-31AB-48A2-82D5-15BEE5753393}" srcOrd="0" destOrd="0" presId="urn:microsoft.com/office/officeart/2005/8/layout/matrix3"/>
    <dgm:cxn modelId="{A4628A28-213E-4C70-81E0-65D0D836E8EF}" srcId="{2CA97763-7197-4558-A271-401A441F3206}" destId="{3B88480E-6035-4BDA-98F0-EA0D22C20851}" srcOrd="0" destOrd="0" parTransId="{324E9FB3-BF39-4824-8006-C582122BBCF1}" sibTransId="{7D672AF1-64FF-4E72-AA3A-23379DF3ECC5}"/>
    <dgm:cxn modelId="{08F8A57B-A74D-472C-BCA8-D0CA4486D9CB}" srcId="{2CA97763-7197-4558-A271-401A441F3206}" destId="{AB284CBD-2265-452A-9838-472B013D27CD}" srcOrd="3" destOrd="0" parTransId="{E594D1FE-31E2-43E2-9CD7-F999F48DF943}" sibTransId="{9E7903AA-F3E3-4E19-A7D9-BD892984A42E}"/>
    <dgm:cxn modelId="{6D456585-71B8-4D15-B62A-D0BB479C0271}" type="presOf" srcId="{3B88480E-6035-4BDA-98F0-EA0D22C20851}" destId="{68BB394D-4977-4431-BD35-6DEDC236A94C}" srcOrd="0" destOrd="0" presId="urn:microsoft.com/office/officeart/2005/8/layout/matrix3"/>
    <dgm:cxn modelId="{2C4EE195-F059-4722-A9CB-DA0FA4F6E501}" srcId="{2CA97763-7197-4558-A271-401A441F3206}" destId="{E3AE49EB-2D5E-4848-A299-E76E3715AD98}" srcOrd="2" destOrd="0" parTransId="{62EDD114-D075-4870-A077-EB2D714CEBB6}" sibTransId="{6EA138A0-28B2-4662-9FB3-7953928AF4D0}"/>
    <dgm:cxn modelId="{462983E1-6496-4A10-87BD-E4A4D5DC5265}" type="presOf" srcId="{AB284CBD-2265-452A-9838-472B013D27CD}" destId="{3185F03C-46BB-4B54-87B1-FC3A040641E5}" srcOrd="0" destOrd="0" presId="urn:microsoft.com/office/officeart/2005/8/layout/matrix3"/>
    <dgm:cxn modelId="{615930E5-321E-4423-B21C-88B4D71C9BC2}" type="presOf" srcId="{E3AE49EB-2D5E-4848-A299-E76E3715AD98}" destId="{BA900964-9B79-475C-8691-F3EF5A35BBA3}" srcOrd="0" destOrd="0" presId="urn:microsoft.com/office/officeart/2005/8/layout/matrix3"/>
    <dgm:cxn modelId="{9BC2B7F4-7242-438A-B893-5B03AD7BEDA3}" type="presOf" srcId="{2CA97763-7197-4558-A271-401A441F3206}" destId="{735EE5BA-CD67-4CBC-97B7-97FE46FA818C}" srcOrd="0" destOrd="0" presId="urn:microsoft.com/office/officeart/2005/8/layout/matrix3"/>
    <dgm:cxn modelId="{2AC589F5-5E97-425F-B75E-44E1A11F46C0}" srcId="{2CA97763-7197-4558-A271-401A441F3206}" destId="{396AD849-9382-43AC-8D97-BD782655547D}" srcOrd="1" destOrd="0" parTransId="{7D5346B5-A943-4D7A-955C-83B140EDB697}" sibTransId="{B75256B7-24E7-403D-AA6A-8ACBF8889129}"/>
    <dgm:cxn modelId="{195C5C79-D083-44D6-9748-FE4B68E852AA}" type="presParOf" srcId="{735EE5BA-CD67-4CBC-97B7-97FE46FA818C}" destId="{E7FC36E9-1461-4D83-846A-4CD7E1628C4E}" srcOrd="0" destOrd="0" presId="urn:microsoft.com/office/officeart/2005/8/layout/matrix3"/>
    <dgm:cxn modelId="{45AD17B5-FCC1-44BE-8D72-2B0BF3CD6F2E}" type="presParOf" srcId="{735EE5BA-CD67-4CBC-97B7-97FE46FA818C}" destId="{68BB394D-4977-4431-BD35-6DEDC236A94C}" srcOrd="1" destOrd="0" presId="urn:microsoft.com/office/officeart/2005/8/layout/matrix3"/>
    <dgm:cxn modelId="{E4344E66-969C-4209-9C50-179CEC65A403}" type="presParOf" srcId="{735EE5BA-CD67-4CBC-97B7-97FE46FA818C}" destId="{0CC8E215-31AB-48A2-82D5-15BEE5753393}" srcOrd="2" destOrd="0" presId="urn:microsoft.com/office/officeart/2005/8/layout/matrix3"/>
    <dgm:cxn modelId="{F83395E9-B6B2-4F7D-AB3C-133400F55BD2}" type="presParOf" srcId="{735EE5BA-CD67-4CBC-97B7-97FE46FA818C}" destId="{BA900964-9B79-475C-8691-F3EF5A35BBA3}" srcOrd="3" destOrd="0" presId="urn:microsoft.com/office/officeart/2005/8/layout/matrix3"/>
    <dgm:cxn modelId="{67DB0F93-748B-4AEC-A37C-E83B7E63C8EA}" type="presParOf" srcId="{735EE5BA-CD67-4CBC-97B7-97FE46FA818C}" destId="{3185F03C-46BB-4B54-87B1-FC3A040641E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A13974-E3C9-47AC-8862-C42A17CECB9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3A92B7-2D05-4232-8A37-009975122318}">
      <dgm:prSet phldrT="[Текст]" custT="1"/>
      <dgm:spPr>
        <a:solidFill>
          <a:srgbClr val="89AD6B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2000" b="0" dirty="0">
              <a:latin typeface="Calibri" panose="020F0502020204030204" pitchFamily="34" charset="0"/>
              <a:cs typeface="Calibri" panose="020F0502020204030204" pitchFamily="34" charset="0"/>
            </a:rPr>
            <a:t>Центров социальной защиты населения организовали подключились к вебинарам Банка России </a:t>
          </a:r>
          <a:r>
            <a:rPr lang="en-US" sz="2000" b="0" dirty="0">
              <a:latin typeface="Calibri" panose="020F0502020204030204" pitchFamily="34" charset="0"/>
              <a:cs typeface="Calibri" panose="020F0502020204030204" pitchFamily="34" charset="0"/>
            </a:rPr>
            <a:t>PensionFG</a:t>
          </a:r>
          <a:r>
            <a:rPr lang="ru-RU" sz="2000" b="0" dirty="0">
              <a:latin typeface="Calibri" panose="020F0502020204030204" pitchFamily="34" charset="0"/>
              <a:cs typeface="Calibri" panose="020F0502020204030204" pitchFamily="34" charset="0"/>
            </a:rPr>
            <a:t> для пожилых людей </a:t>
          </a:r>
          <a:endParaRPr lang="ru-RU" sz="2000" dirty="0"/>
        </a:p>
      </dgm:t>
    </dgm:pt>
    <dgm:pt modelId="{40D8E77A-C056-42F2-8B9F-DF04316647DD}" type="parTrans" cxnId="{B774A215-54E2-4183-8D59-55B3C0A016DD}">
      <dgm:prSet/>
      <dgm:spPr/>
      <dgm:t>
        <a:bodyPr/>
        <a:lstStyle/>
        <a:p>
          <a:endParaRPr lang="ru-RU"/>
        </a:p>
      </dgm:t>
    </dgm:pt>
    <dgm:pt modelId="{9A59D87B-4D15-4D24-A3D8-7C2C5EBCDE14}" type="sibTrans" cxnId="{B774A215-54E2-4183-8D59-55B3C0A016DD}">
      <dgm:prSet/>
      <dgm:spPr>
        <a:ln>
          <a:solidFill>
            <a:srgbClr val="89AD6B"/>
          </a:solidFill>
        </a:ln>
      </dgm:spPr>
      <dgm:t>
        <a:bodyPr/>
        <a:lstStyle/>
        <a:p>
          <a:endParaRPr lang="ru-RU"/>
        </a:p>
      </dgm:t>
    </dgm:pt>
    <dgm:pt modelId="{A7C669BF-4775-4B7F-B459-922245480EC3}">
      <dgm:prSet phldrT="[Текст]" custT="1"/>
      <dgm:spPr>
        <a:solidFill>
          <a:srgbClr val="89AD6B"/>
        </a:solidFill>
      </dgm:spPr>
      <dgm:t>
        <a:bodyPr/>
        <a:lstStyle/>
        <a:p>
          <a:r>
            <a: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слушателя подключились </a:t>
          </a:r>
          <a:r>
            <a:rPr lang="ru-RU" sz="2000" b="0" dirty="0">
              <a:latin typeface="Calibri" panose="020F0502020204030204" pitchFamily="34" charset="0"/>
              <a:cs typeface="Calibri" panose="020F0502020204030204" pitchFamily="34" charset="0"/>
            </a:rPr>
            <a:t>к вебинарам </a:t>
          </a:r>
          <a:r>
            <a: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Банка России  на базе ЦСЗН и домов-интернатов</a:t>
          </a:r>
          <a:endParaRPr lang="ru-RU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68952D6-3733-4867-9EBA-2A827FB3FC7E}" type="parTrans" cxnId="{4DBDAA0A-BE18-47A6-85E7-1FA8D75079F1}">
      <dgm:prSet/>
      <dgm:spPr/>
      <dgm:t>
        <a:bodyPr/>
        <a:lstStyle/>
        <a:p>
          <a:endParaRPr lang="ru-RU"/>
        </a:p>
      </dgm:t>
    </dgm:pt>
    <dgm:pt modelId="{5F5A6C09-C4FB-4255-B5C5-2C4AE83C3E1E}" type="sibTrans" cxnId="{4DBDAA0A-BE18-47A6-85E7-1FA8D75079F1}">
      <dgm:prSet/>
      <dgm:spPr/>
      <dgm:t>
        <a:bodyPr/>
        <a:lstStyle/>
        <a:p>
          <a:endParaRPr lang="ru-RU"/>
        </a:p>
      </dgm:t>
    </dgm:pt>
    <dgm:pt modelId="{6E50FE0C-0938-4A36-8A64-BA873EB672B1}">
      <dgm:prSet phldrT="[Текст]" custT="1"/>
      <dgm:spPr>
        <a:solidFill>
          <a:srgbClr val="89AD6B"/>
        </a:solidFill>
      </dgm:spPr>
      <dgm:t>
        <a:bodyPr/>
        <a:lstStyle/>
        <a:p>
          <a:r>
            <a:rPr lang="ru-RU" sz="2000" dirty="0"/>
            <a:t>создание информационных роликов для лиц с ОВЗ на темы финансового мошенничества, кибербезопасности, основ финансов</a:t>
          </a:r>
        </a:p>
      </dgm:t>
    </dgm:pt>
    <dgm:pt modelId="{0CB26C5B-F8FA-4DD8-BA66-1064EC4BA4F3}" type="parTrans" cxnId="{B371A20D-795D-407F-ACCA-2B825131A974}">
      <dgm:prSet/>
      <dgm:spPr/>
      <dgm:t>
        <a:bodyPr/>
        <a:lstStyle/>
        <a:p>
          <a:endParaRPr lang="ru-RU"/>
        </a:p>
      </dgm:t>
    </dgm:pt>
    <dgm:pt modelId="{738F9CD0-3D1F-46AD-A16A-6944D3235233}" type="sibTrans" cxnId="{B371A20D-795D-407F-ACCA-2B825131A974}">
      <dgm:prSet/>
      <dgm:spPr/>
      <dgm:t>
        <a:bodyPr/>
        <a:lstStyle/>
        <a:p>
          <a:endParaRPr lang="ru-RU"/>
        </a:p>
      </dgm:t>
    </dgm:pt>
    <dgm:pt modelId="{F344297B-D648-4B1B-BB1C-26625E59B59E}">
      <dgm:prSet phldrT="[Текст]" custT="1"/>
      <dgm:spPr>
        <a:solidFill>
          <a:srgbClr val="89AD6B"/>
        </a:solidFill>
      </dgm:spPr>
      <dgm:t>
        <a:bodyPr/>
        <a:lstStyle/>
        <a:p>
          <a:r>
            <a:rPr lang="ru-RU" sz="2000" dirty="0"/>
            <a:t>офиса МФЦ ежедневно транслируют информационно-просветительские ролики Банка России по финансовой грамотности</a:t>
          </a:r>
          <a:endParaRPr lang="ru-RU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48695DB-52BD-49AD-8D52-B9B098BFD2AE}" type="parTrans" cxnId="{934F3E9C-5D40-46E0-87E6-4177ECDB7094}">
      <dgm:prSet/>
      <dgm:spPr/>
      <dgm:t>
        <a:bodyPr/>
        <a:lstStyle/>
        <a:p>
          <a:endParaRPr lang="ru-RU"/>
        </a:p>
      </dgm:t>
    </dgm:pt>
    <dgm:pt modelId="{9C82EDE0-4963-44B3-B04E-4A446E67C194}" type="sibTrans" cxnId="{934F3E9C-5D40-46E0-87E6-4177ECDB7094}">
      <dgm:prSet/>
      <dgm:spPr/>
      <dgm:t>
        <a:bodyPr/>
        <a:lstStyle/>
        <a:p>
          <a:endParaRPr lang="ru-RU"/>
        </a:p>
      </dgm:t>
    </dgm:pt>
    <dgm:pt modelId="{98F48F44-EEB9-4546-B037-A1B1521ECB5B}" type="pres">
      <dgm:prSet presAssocID="{23A13974-E3C9-47AC-8862-C42A17CECB97}" presName="Name0" presStyleCnt="0">
        <dgm:presLayoutVars>
          <dgm:chMax val="7"/>
          <dgm:chPref val="7"/>
          <dgm:dir/>
        </dgm:presLayoutVars>
      </dgm:prSet>
      <dgm:spPr/>
    </dgm:pt>
    <dgm:pt modelId="{A7A307BA-5D7A-45B1-859C-1E95FA339825}" type="pres">
      <dgm:prSet presAssocID="{23A13974-E3C9-47AC-8862-C42A17CECB97}" presName="Name1" presStyleCnt="0"/>
      <dgm:spPr/>
    </dgm:pt>
    <dgm:pt modelId="{9EA4D1A1-9898-4072-A3C4-8897C9769DBD}" type="pres">
      <dgm:prSet presAssocID="{23A13974-E3C9-47AC-8862-C42A17CECB97}" presName="cycle" presStyleCnt="0"/>
      <dgm:spPr/>
    </dgm:pt>
    <dgm:pt modelId="{0A8BD9D2-0840-4961-A375-E24A6732DCF6}" type="pres">
      <dgm:prSet presAssocID="{23A13974-E3C9-47AC-8862-C42A17CECB97}" presName="srcNode" presStyleLbl="node1" presStyleIdx="0" presStyleCnt="4"/>
      <dgm:spPr/>
    </dgm:pt>
    <dgm:pt modelId="{9AA01A93-5AFA-44AF-9A75-AE0BB7977FCA}" type="pres">
      <dgm:prSet presAssocID="{23A13974-E3C9-47AC-8862-C42A17CECB97}" presName="conn" presStyleLbl="parChTrans1D2" presStyleIdx="0" presStyleCnt="1"/>
      <dgm:spPr/>
    </dgm:pt>
    <dgm:pt modelId="{926C8D1A-9D89-4CE8-942B-C6D748837496}" type="pres">
      <dgm:prSet presAssocID="{23A13974-E3C9-47AC-8862-C42A17CECB97}" presName="extraNode" presStyleLbl="node1" presStyleIdx="0" presStyleCnt="4"/>
      <dgm:spPr/>
    </dgm:pt>
    <dgm:pt modelId="{D8071948-9124-46D0-A407-8D1BE94042F3}" type="pres">
      <dgm:prSet presAssocID="{23A13974-E3C9-47AC-8862-C42A17CECB97}" presName="dstNode" presStyleLbl="node1" presStyleIdx="0" presStyleCnt="4"/>
      <dgm:spPr/>
    </dgm:pt>
    <dgm:pt modelId="{03DE8F6D-A291-469A-B211-72E2D6E4621E}" type="pres">
      <dgm:prSet presAssocID="{693A92B7-2D05-4232-8A37-009975122318}" presName="text_1" presStyleLbl="node1" presStyleIdx="0" presStyleCnt="4">
        <dgm:presLayoutVars>
          <dgm:bulletEnabled val="1"/>
        </dgm:presLayoutVars>
      </dgm:prSet>
      <dgm:spPr/>
    </dgm:pt>
    <dgm:pt modelId="{1CB3FDB8-ACF0-456A-B5DF-7C463C59A31A}" type="pres">
      <dgm:prSet presAssocID="{693A92B7-2D05-4232-8A37-009975122318}" presName="accent_1" presStyleCnt="0"/>
      <dgm:spPr/>
    </dgm:pt>
    <dgm:pt modelId="{334E31D8-76E6-42D1-9014-D2A8AA6AA10A}" type="pres">
      <dgm:prSet presAssocID="{693A92B7-2D05-4232-8A37-009975122318}" presName="accentRepeatNode" presStyleLbl="solidFgAcc1" presStyleIdx="0" presStyleCnt="4"/>
      <dgm:spPr>
        <a:ln>
          <a:solidFill>
            <a:srgbClr val="89AD6B"/>
          </a:solidFill>
        </a:ln>
      </dgm:spPr>
    </dgm:pt>
    <dgm:pt modelId="{7D32B389-7523-4C05-938C-A3F6C11BCDFF}" type="pres">
      <dgm:prSet presAssocID="{A7C669BF-4775-4B7F-B459-922245480EC3}" presName="text_2" presStyleLbl="node1" presStyleIdx="1" presStyleCnt="4">
        <dgm:presLayoutVars>
          <dgm:bulletEnabled val="1"/>
        </dgm:presLayoutVars>
      </dgm:prSet>
      <dgm:spPr/>
    </dgm:pt>
    <dgm:pt modelId="{91FC1B5D-E766-465E-A130-6D44238ADB3D}" type="pres">
      <dgm:prSet presAssocID="{A7C669BF-4775-4B7F-B459-922245480EC3}" presName="accent_2" presStyleCnt="0"/>
      <dgm:spPr/>
    </dgm:pt>
    <dgm:pt modelId="{CEC6E5B7-FF29-43E4-AB67-C393BF3E9E21}" type="pres">
      <dgm:prSet presAssocID="{A7C669BF-4775-4B7F-B459-922245480EC3}" presName="accentRepeatNode" presStyleLbl="solidFgAcc1" presStyleIdx="1" presStyleCnt="4"/>
      <dgm:spPr>
        <a:ln>
          <a:solidFill>
            <a:srgbClr val="89AD6B"/>
          </a:solidFill>
        </a:ln>
      </dgm:spPr>
    </dgm:pt>
    <dgm:pt modelId="{8D717780-5474-460A-8DCA-2F1BD78409A9}" type="pres">
      <dgm:prSet presAssocID="{F344297B-D648-4B1B-BB1C-26625E59B59E}" presName="text_3" presStyleLbl="node1" presStyleIdx="2" presStyleCnt="4">
        <dgm:presLayoutVars>
          <dgm:bulletEnabled val="1"/>
        </dgm:presLayoutVars>
      </dgm:prSet>
      <dgm:spPr/>
    </dgm:pt>
    <dgm:pt modelId="{4380FDA4-6759-4308-BDA7-806CEED3C6D7}" type="pres">
      <dgm:prSet presAssocID="{F344297B-D648-4B1B-BB1C-26625E59B59E}" presName="accent_3" presStyleCnt="0"/>
      <dgm:spPr/>
    </dgm:pt>
    <dgm:pt modelId="{78E4B99B-41CD-4F47-BBB1-1172042EC76D}" type="pres">
      <dgm:prSet presAssocID="{F344297B-D648-4B1B-BB1C-26625E59B59E}" presName="accentRepeatNode" presStyleLbl="solidFgAcc1" presStyleIdx="2" presStyleCnt="4"/>
      <dgm:spPr>
        <a:ln>
          <a:solidFill>
            <a:srgbClr val="89AD6B"/>
          </a:solidFill>
        </a:ln>
      </dgm:spPr>
    </dgm:pt>
    <dgm:pt modelId="{06DE13DC-D271-4366-8173-B2FDAF89AAFF}" type="pres">
      <dgm:prSet presAssocID="{6E50FE0C-0938-4A36-8A64-BA873EB672B1}" presName="text_4" presStyleLbl="node1" presStyleIdx="3" presStyleCnt="4">
        <dgm:presLayoutVars>
          <dgm:bulletEnabled val="1"/>
        </dgm:presLayoutVars>
      </dgm:prSet>
      <dgm:spPr/>
    </dgm:pt>
    <dgm:pt modelId="{AE019896-2D77-4E32-B64D-FBACBBB7231A}" type="pres">
      <dgm:prSet presAssocID="{6E50FE0C-0938-4A36-8A64-BA873EB672B1}" presName="accent_4" presStyleCnt="0"/>
      <dgm:spPr/>
    </dgm:pt>
    <dgm:pt modelId="{8219DA1E-1D02-49C2-8EC3-00B1FD738F8C}" type="pres">
      <dgm:prSet presAssocID="{6E50FE0C-0938-4A36-8A64-BA873EB672B1}" presName="accentRepeatNode" presStyleLbl="solidFgAcc1" presStyleIdx="3" presStyleCnt="4"/>
      <dgm:spPr>
        <a:ln>
          <a:solidFill>
            <a:srgbClr val="89AD6B"/>
          </a:solidFill>
        </a:ln>
      </dgm:spPr>
    </dgm:pt>
  </dgm:ptLst>
  <dgm:cxnLst>
    <dgm:cxn modelId="{857FEF02-1318-4ED5-AB47-146ED919E55B}" type="presOf" srcId="{A7C669BF-4775-4B7F-B459-922245480EC3}" destId="{7D32B389-7523-4C05-938C-A3F6C11BCDFF}" srcOrd="0" destOrd="0" presId="urn:microsoft.com/office/officeart/2008/layout/VerticalCurvedList"/>
    <dgm:cxn modelId="{4DBDAA0A-BE18-47A6-85E7-1FA8D75079F1}" srcId="{23A13974-E3C9-47AC-8862-C42A17CECB97}" destId="{A7C669BF-4775-4B7F-B459-922245480EC3}" srcOrd="1" destOrd="0" parTransId="{668952D6-3733-4867-9EBA-2A827FB3FC7E}" sibTransId="{5F5A6C09-C4FB-4255-B5C5-2C4AE83C3E1E}"/>
    <dgm:cxn modelId="{B371A20D-795D-407F-ACCA-2B825131A974}" srcId="{23A13974-E3C9-47AC-8862-C42A17CECB97}" destId="{6E50FE0C-0938-4A36-8A64-BA873EB672B1}" srcOrd="3" destOrd="0" parTransId="{0CB26C5B-F8FA-4DD8-BA66-1064EC4BA4F3}" sibTransId="{738F9CD0-3D1F-46AD-A16A-6944D3235233}"/>
    <dgm:cxn modelId="{B774A215-54E2-4183-8D59-55B3C0A016DD}" srcId="{23A13974-E3C9-47AC-8862-C42A17CECB97}" destId="{693A92B7-2D05-4232-8A37-009975122318}" srcOrd="0" destOrd="0" parTransId="{40D8E77A-C056-42F2-8B9F-DF04316647DD}" sibTransId="{9A59D87B-4D15-4D24-A3D8-7C2C5EBCDE14}"/>
    <dgm:cxn modelId="{420C4422-5CE9-48A3-A675-8C449B5DF781}" type="presOf" srcId="{693A92B7-2D05-4232-8A37-009975122318}" destId="{03DE8F6D-A291-469A-B211-72E2D6E4621E}" srcOrd="0" destOrd="0" presId="urn:microsoft.com/office/officeart/2008/layout/VerticalCurvedList"/>
    <dgm:cxn modelId="{8D0FAA77-B428-465E-97C7-C504E369C390}" type="presOf" srcId="{F344297B-D648-4B1B-BB1C-26625E59B59E}" destId="{8D717780-5474-460A-8DCA-2F1BD78409A9}" srcOrd="0" destOrd="0" presId="urn:microsoft.com/office/officeart/2008/layout/VerticalCurvedList"/>
    <dgm:cxn modelId="{934F3E9C-5D40-46E0-87E6-4177ECDB7094}" srcId="{23A13974-E3C9-47AC-8862-C42A17CECB97}" destId="{F344297B-D648-4B1B-BB1C-26625E59B59E}" srcOrd="2" destOrd="0" parTransId="{E48695DB-52BD-49AD-8D52-B9B098BFD2AE}" sibTransId="{9C82EDE0-4963-44B3-B04E-4A446E67C194}"/>
    <dgm:cxn modelId="{393B7C9F-10F0-4613-8EA7-F083F09CEEE2}" type="presOf" srcId="{6E50FE0C-0938-4A36-8A64-BA873EB672B1}" destId="{06DE13DC-D271-4366-8173-B2FDAF89AAFF}" srcOrd="0" destOrd="0" presId="urn:microsoft.com/office/officeart/2008/layout/VerticalCurvedList"/>
    <dgm:cxn modelId="{B5DC5CA8-7A5F-45F3-9A2B-45BACB37982B}" type="presOf" srcId="{9A59D87B-4D15-4D24-A3D8-7C2C5EBCDE14}" destId="{9AA01A93-5AFA-44AF-9A75-AE0BB7977FCA}" srcOrd="0" destOrd="0" presId="urn:microsoft.com/office/officeart/2008/layout/VerticalCurvedList"/>
    <dgm:cxn modelId="{00D4D7EC-E57D-41C0-BC19-875AFD6EF543}" type="presOf" srcId="{23A13974-E3C9-47AC-8862-C42A17CECB97}" destId="{98F48F44-EEB9-4546-B037-A1B1521ECB5B}" srcOrd="0" destOrd="0" presId="urn:microsoft.com/office/officeart/2008/layout/VerticalCurvedList"/>
    <dgm:cxn modelId="{0098DEA1-4E94-4D67-AFEE-79EF6A773FA6}" type="presParOf" srcId="{98F48F44-EEB9-4546-B037-A1B1521ECB5B}" destId="{A7A307BA-5D7A-45B1-859C-1E95FA339825}" srcOrd="0" destOrd="0" presId="urn:microsoft.com/office/officeart/2008/layout/VerticalCurvedList"/>
    <dgm:cxn modelId="{1C04AFF4-BEF5-4F33-A21E-8DB228E2C089}" type="presParOf" srcId="{A7A307BA-5D7A-45B1-859C-1E95FA339825}" destId="{9EA4D1A1-9898-4072-A3C4-8897C9769DBD}" srcOrd="0" destOrd="0" presId="urn:microsoft.com/office/officeart/2008/layout/VerticalCurvedList"/>
    <dgm:cxn modelId="{8ADB7B6A-3291-48B5-B22B-19516C47B9B6}" type="presParOf" srcId="{9EA4D1A1-9898-4072-A3C4-8897C9769DBD}" destId="{0A8BD9D2-0840-4961-A375-E24A6732DCF6}" srcOrd="0" destOrd="0" presId="urn:microsoft.com/office/officeart/2008/layout/VerticalCurvedList"/>
    <dgm:cxn modelId="{586F0150-2367-4F5A-ADEA-FD13A4DEB60F}" type="presParOf" srcId="{9EA4D1A1-9898-4072-A3C4-8897C9769DBD}" destId="{9AA01A93-5AFA-44AF-9A75-AE0BB7977FCA}" srcOrd="1" destOrd="0" presId="urn:microsoft.com/office/officeart/2008/layout/VerticalCurvedList"/>
    <dgm:cxn modelId="{D8FE2427-4932-4833-8C0F-5E4015590AC4}" type="presParOf" srcId="{9EA4D1A1-9898-4072-A3C4-8897C9769DBD}" destId="{926C8D1A-9D89-4CE8-942B-C6D748837496}" srcOrd="2" destOrd="0" presId="urn:microsoft.com/office/officeart/2008/layout/VerticalCurvedList"/>
    <dgm:cxn modelId="{FB7224BB-09DA-4E76-A4E6-589A81C37A9E}" type="presParOf" srcId="{9EA4D1A1-9898-4072-A3C4-8897C9769DBD}" destId="{D8071948-9124-46D0-A407-8D1BE94042F3}" srcOrd="3" destOrd="0" presId="urn:microsoft.com/office/officeart/2008/layout/VerticalCurvedList"/>
    <dgm:cxn modelId="{9B6F0A85-BEE4-4ADE-A180-E4D2EF10C5F7}" type="presParOf" srcId="{A7A307BA-5D7A-45B1-859C-1E95FA339825}" destId="{03DE8F6D-A291-469A-B211-72E2D6E4621E}" srcOrd="1" destOrd="0" presId="urn:microsoft.com/office/officeart/2008/layout/VerticalCurvedList"/>
    <dgm:cxn modelId="{94A1A289-B04C-4A5D-BA59-1A3FECD7D46B}" type="presParOf" srcId="{A7A307BA-5D7A-45B1-859C-1E95FA339825}" destId="{1CB3FDB8-ACF0-456A-B5DF-7C463C59A31A}" srcOrd="2" destOrd="0" presId="urn:microsoft.com/office/officeart/2008/layout/VerticalCurvedList"/>
    <dgm:cxn modelId="{51D5E13F-A63C-4817-B0BD-6160F6AA0990}" type="presParOf" srcId="{1CB3FDB8-ACF0-456A-B5DF-7C463C59A31A}" destId="{334E31D8-76E6-42D1-9014-D2A8AA6AA10A}" srcOrd="0" destOrd="0" presId="urn:microsoft.com/office/officeart/2008/layout/VerticalCurvedList"/>
    <dgm:cxn modelId="{06E9667D-0D55-48B1-9F9E-DFCD45A4A6A7}" type="presParOf" srcId="{A7A307BA-5D7A-45B1-859C-1E95FA339825}" destId="{7D32B389-7523-4C05-938C-A3F6C11BCDFF}" srcOrd="3" destOrd="0" presId="urn:microsoft.com/office/officeart/2008/layout/VerticalCurvedList"/>
    <dgm:cxn modelId="{91BEB191-FB34-4D7E-BA18-2E8DE31ED474}" type="presParOf" srcId="{A7A307BA-5D7A-45B1-859C-1E95FA339825}" destId="{91FC1B5D-E766-465E-A130-6D44238ADB3D}" srcOrd="4" destOrd="0" presId="urn:microsoft.com/office/officeart/2008/layout/VerticalCurvedList"/>
    <dgm:cxn modelId="{EE1C3DF0-82ED-407E-B01E-7BC4CF92F8A8}" type="presParOf" srcId="{91FC1B5D-E766-465E-A130-6D44238ADB3D}" destId="{CEC6E5B7-FF29-43E4-AB67-C393BF3E9E21}" srcOrd="0" destOrd="0" presId="urn:microsoft.com/office/officeart/2008/layout/VerticalCurvedList"/>
    <dgm:cxn modelId="{FF59E484-79F6-4D8D-ADB2-B43F0E6CB68B}" type="presParOf" srcId="{A7A307BA-5D7A-45B1-859C-1E95FA339825}" destId="{8D717780-5474-460A-8DCA-2F1BD78409A9}" srcOrd="5" destOrd="0" presId="urn:microsoft.com/office/officeart/2008/layout/VerticalCurvedList"/>
    <dgm:cxn modelId="{665C2989-BB01-4C82-B90B-EB5EA01031FA}" type="presParOf" srcId="{A7A307BA-5D7A-45B1-859C-1E95FA339825}" destId="{4380FDA4-6759-4308-BDA7-806CEED3C6D7}" srcOrd="6" destOrd="0" presId="urn:microsoft.com/office/officeart/2008/layout/VerticalCurvedList"/>
    <dgm:cxn modelId="{E4ADEF4E-1588-4980-8C30-7E47CC664586}" type="presParOf" srcId="{4380FDA4-6759-4308-BDA7-806CEED3C6D7}" destId="{78E4B99B-41CD-4F47-BBB1-1172042EC76D}" srcOrd="0" destOrd="0" presId="urn:microsoft.com/office/officeart/2008/layout/VerticalCurvedList"/>
    <dgm:cxn modelId="{A7810AD9-AF72-4BDF-9A55-D242C0BB9A8A}" type="presParOf" srcId="{A7A307BA-5D7A-45B1-859C-1E95FA339825}" destId="{06DE13DC-D271-4366-8173-B2FDAF89AAFF}" srcOrd="7" destOrd="0" presId="urn:microsoft.com/office/officeart/2008/layout/VerticalCurvedList"/>
    <dgm:cxn modelId="{D53D0157-EF7D-4713-9388-23100F12D8C6}" type="presParOf" srcId="{A7A307BA-5D7A-45B1-859C-1E95FA339825}" destId="{AE019896-2D77-4E32-B64D-FBACBBB7231A}" srcOrd="8" destOrd="0" presId="urn:microsoft.com/office/officeart/2008/layout/VerticalCurvedList"/>
    <dgm:cxn modelId="{85D0F409-C5DE-40E9-A07D-C1FE166E5D11}" type="presParOf" srcId="{AE019896-2D77-4E32-B64D-FBACBBB7231A}" destId="{8219DA1E-1D02-49C2-8EC3-00B1FD738F8C}" srcOrd="0" destOrd="0" presId="urn:microsoft.com/office/officeart/2008/layout/VerticalCurved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CA97763-7197-4558-A271-401A441F3206}" type="doc">
      <dgm:prSet loTypeId="urn:microsoft.com/office/officeart/2005/8/layout/matrix3" loCatId="matrix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B88480E-6035-4BDA-98F0-EA0D22C20851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600" dirty="0"/>
            <a:t>Дети-сироты и дети, оставшиеся без попечения родителей. Многодетные семьи</a:t>
          </a:r>
        </a:p>
      </dgm:t>
    </dgm:pt>
    <dgm:pt modelId="{324E9FB3-BF39-4824-8006-C582122BBCF1}" type="parTrans" cxnId="{A4628A28-213E-4C70-81E0-65D0D836E8EF}">
      <dgm:prSet/>
      <dgm:spPr/>
      <dgm:t>
        <a:bodyPr/>
        <a:lstStyle/>
        <a:p>
          <a:endParaRPr lang="ru-RU" sz="600"/>
        </a:p>
      </dgm:t>
    </dgm:pt>
    <dgm:pt modelId="{7D672AF1-64FF-4E72-AA3A-23379DF3ECC5}" type="sibTrans" cxnId="{A4628A28-213E-4C70-81E0-65D0D836E8EF}">
      <dgm:prSet/>
      <dgm:spPr/>
      <dgm:t>
        <a:bodyPr/>
        <a:lstStyle/>
        <a:p>
          <a:endParaRPr lang="ru-RU" sz="600"/>
        </a:p>
      </dgm:t>
    </dgm:pt>
    <dgm:pt modelId="{E3AE49EB-2D5E-4848-A299-E76E3715AD98}">
      <dgm:prSet phldrT="[Текст]" custT="1"/>
      <dgm:spPr>
        <a:solidFill>
          <a:srgbClr val="CD4287"/>
        </a:solidFill>
      </dgm:spPr>
      <dgm:t>
        <a:bodyPr/>
        <a:lstStyle/>
        <a:p>
          <a:r>
            <a:rPr lang="ru-RU" sz="500" dirty="0"/>
            <a:t>Граждане-получатели государственной социальной помощи (в т.ч. на основании социального контракта)</a:t>
          </a:r>
          <a:endParaRPr lang="ru-RU" sz="500" dirty="0">
            <a:solidFill>
              <a:schemeClr val="bg1"/>
            </a:solidFill>
          </a:endParaRPr>
        </a:p>
      </dgm:t>
    </dgm:pt>
    <dgm:pt modelId="{62EDD114-D075-4870-A077-EB2D714CEBB6}" type="parTrans" cxnId="{2C4EE195-F059-4722-A9CB-DA0FA4F6E501}">
      <dgm:prSet/>
      <dgm:spPr/>
      <dgm:t>
        <a:bodyPr/>
        <a:lstStyle/>
        <a:p>
          <a:endParaRPr lang="ru-RU" sz="600"/>
        </a:p>
      </dgm:t>
    </dgm:pt>
    <dgm:pt modelId="{6EA138A0-28B2-4662-9FB3-7953928AF4D0}" type="sibTrans" cxnId="{2C4EE195-F059-4722-A9CB-DA0FA4F6E501}">
      <dgm:prSet/>
      <dgm:spPr/>
      <dgm:t>
        <a:bodyPr/>
        <a:lstStyle/>
        <a:p>
          <a:endParaRPr lang="ru-RU" sz="600"/>
        </a:p>
      </dgm:t>
    </dgm:pt>
    <dgm:pt modelId="{396AD849-9382-43AC-8D97-BD782655547D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600" dirty="0"/>
            <a:t>Взрослое население, в том числе лица </a:t>
          </a:r>
          <a:r>
            <a:rPr lang="en-US" sz="600" dirty="0"/>
            <a:t>c</a:t>
          </a:r>
          <a:r>
            <a:rPr lang="ru-RU" sz="600" dirty="0"/>
            <a:t> ОВЗ</a:t>
          </a:r>
        </a:p>
      </dgm:t>
    </dgm:pt>
    <dgm:pt modelId="{7D5346B5-A943-4D7A-955C-83B140EDB697}" type="parTrans" cxnId="{2AC589F5-5E97-425F-B75E-44E1A11F46C0}">
      <dgm:prSet/>
      <dgm:spPr/>
      <dgm:t>
        <a:bodyPr/>
        <a:lstStyle/>
        <a:p>
          <a:endParaRPr lang="ru-RU" sz="600"/>
        </a:p>
      </dgm:t>
    </dgm:pt>
    <dgm:pt modelId="{B75256B7-24E7-403D-AA6A-8ACBF8889129}" type="sibTrans" cxnId="{2AC589F5-5E97-425F-B75E-44E1A11F46C0}">
      <dgm:prSet/>
      <dgm:spPr/>
      <dgm:t>
        <a:bodyPr/>
        <a:lstStyle/>
        <a:p>
          <a:endParaRPr lang="ru-RU" sz="600"/>
        </a:p>
      </dgm:t>
    </dgm:pt>
    <dgm:pt modelId="{AB284CBD-2265-452A-9838-472B013D27CD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600" b="0" dirty="0">
              <a:solidFill>
                <a:schemeClr val="bg1"/>
              </a:solidFill>
            </a:rPr>
            <a:t>Социальные работники, сотрудники управления социальной политики</a:t>
          </a:r>
        </a:p>
      </dgm:t>
    </dgm:pt>
    <dgm:pt modelId="{9E7903AA-F3E3-4E19-A7D9-BD892984A42E}" type="sibTrans" cxnId="{08F8A57B-A74D-472C-BCA8-D0CA4486D9CB}">
      <dgm:prSet/>
      <dgm:spPr/>
      <dgm:t>
        <a:bodyPr/>
        <a:lstStyle/>
        <a:p>
          <a:endParaRPr lang="ru-RU" sz="600"/>
        </a:p>
      </dgm:t>
    </dgm:pt>
    <dgm:pt modelId="{E594D1FE-31E2-43E2-9CD7-F999F48DF943}" type="parTrans" cxnId="{08F8A57B-A74D-472C-BCA8-D0CA4486D9CB}">
      <dgm:prSet/>
      <dgm:spPr/>
      <dgm:t>
        <a:bodyPr/>
        <a:lstStyle/>
        <a:p>
          <a:endParaRPr lang="ru-RU" sz="600"/>
        </a:p>
      </dgm:t>
    </dgm:pt>
    <dgm:pt modelId="{735EE5BA-CD67-4CBC-97B7-97FE46FA818C}" type="pres">
      <dgm:prSet presAssocID="{2CA97763-7197-4558-A271-401A441F3206}" presName="matrix" presStyleCnt="0">
        <dgm:presLayoutVars>
          <dgm:chMax val="1"/>
          <dgm:dir/>
          <dgm:resizeHandles val="exact"/>
        </dgm:presLayoutVars>
      </dgm:prSet>
      <dgm:spPr/>
    </dgm:pt>
    <dgm:pt modelId="{E7FC36E9-1461-4D83-846A-4CD7E1628C4E}" type="pres">
      <dgm:prSet presAssocID="{2CA97763-7197-4558-A271-401A441F3206}" presName="diamond" presStyleLbl="bgShp" presStyleIdx="0" presStyleCnt="1"/>
      <dgm:spPr>
        <a:solidFill>
          <a:srgbClr val="BFAF8E">
            <a:alpha val="27000"/>
          </a:srgbClr>
        </a:solidFill>
      </dgm:spPr>
    </dgm:pt>
    <dgm:pt modelId="{68BB394D-4977-4431-BD35-6DEDC236A94C}" type="pres">
      <dgm:prSet presAssocID="{2CA97763-7197-4558-A271-401A441F3206}" presName="quad1" presStyleLbl="node1" presStyleIdx="0" presStyleCnt="4" custScaleX="119246" custLinFactNeighborX="-11805">
        <dgm:presLayoutVars>
          <dgm:chMax val="0"/>
          <dgm:chPref val="0"/>
          <dgm:bulletEnabled val="1"/>
        </dgm:presLayoutVars>
      </dgm:prSet>
      <dgm:spPr/>
    </dgm:pt>
    <dgm:pt modelId="{0CC8E215-31AB-48A2-82D5-15BEE5753393}" type="pres">
      <dgm:prSet presAssocID="{2CA97763-7197-4558-A271-401A441F3206}" presName="quad2" presStyleLbl="node1" presStyleIdx="1" presStyleCnt="4" custScaleX="119246" custLinFactNeighborX="11805">
        <dgm:presLayoutVars>
          <dgm:chMax val="0"/>
          <dgm:chPref val="0"/>
          <dgm:bulletEnabled val="1"/>
        </dgm:presLayoutVars>
      </dgm:prSet>
      <dgm:spPr/>
    </dgm:pt>
    <dgm:pt modelId="{BA900964-9B79-475C-8691-F3EF5A35BBA3}" type="pres">
      <dgm:prSet presAssocID="{2CA97763-7197-4558-A271-401A441F3206}" presName="quad3" presStyleLbl="node1" presStyleIdx="2" presStyleCnt="4" custScaleX="119246" custLinFactNeighborX="-11805">
        <dgm:presLayoutVars>
          <dgm:chMax val="0"/>
          <dgm:chPref val="0"/>
          <dgm:bulletEnabled val="1"/>
        </dgm:presLayoutVars>
      </dgm:prSet>
      <dgm:spPr/>
    </dgm:pt>
    <dgm:pt modelId="{3185F03C-46BB-4B54-87B1-FC3A040641E5}" type="pres">
      <dgm:prSet presAssocID="{2CA97763-7197-4558-A271-401A441F3206}" presName="quad4" presStyleLbl="node1" presStyleIdx="3" presStyleCnt="4" custScaleX="119246" custLinFactNeighborX="11805">
        <dgm:presLayoutVars>
          <dgm:chMax val="0"/>
          <dgm:chPref val="0"/>
          <dgm:bulletEnabled val="1"/>
        </dgm:presLayoutVars>
      </dgm:prSet>
      <dgm:spPr/>
    </dgm:pt>
  </dgm:ptLst>
  <dgm:cxnLst>
    <dgm:cxn modelId="{D32F4113-0F63-4FDD-A8CF-D9FF04EDBCA0}" type="presOf" srcId="{396AD849-9382-43AC-8D97-BD782655547D}" destId="{0CC8E215-31AB-48A2-82D5-15BEE5753393}" srcOrd="0" destOrd="0" presId="urn:microsoft.com/office/officeart/2005/8/layout/matrix3"/>
    <dgm:cxn modelId="{A4628A28-213E-4C70-81E0-65D0D836E8EF}" srcId="{2CA97763-7197-4558-A271-401A441F3206}" destId="{3B88480E-6035-4BDA-98F0-EA0D22C20851}" srcOrd="0" destOrd="0" parTransId="{324E9FB3-BF39-4824-8006-C582122BBCF1}" sibTransId="{7D672AF1-64FF-4E72-AA3A-23379DF3ECC5}"/>
    <dgm:cxn modelId="{08F8A57B-A74D-472C-BCA8-D0CA4486D9CB}" srcId="{2CA97763-7197-4558-A271-401A441F3206}" destId="{AB284CBD-2265-452A-9838-472B013D27CD}" srcOrd="3" destOrd="0" parTransId="{E594D1FE-31E2-43E2-9CD7-F999F48DF943}" sibTransId="{9E7903AA-F3E3-4E19-A7D9-BD892984A42E}"/>
    <dgm:cxn modelId="{6D456585-71B8-4D15-B62A-D0BB479C0271}" type="presOf" srcId="{3B88480E-6035-4BDA-98F0-EA0D22C20851}" destId="{68BB394D-4977-4431-BD35-6DEDC236A94C}" srcOrd="0" destOrd="0" presId="urn:microsoft.com/office/officeart/2005/8/layout/matrix3"/>
    <dgm:cxn modelId="{2C4EE195-F059-4722-A9CB-DA0FA4F6E501}" srcId="{2CA97763-7197-4558-A271-401A441F3206}" destId="{E3AE49EB-2D5E-4848-A299-E76E3715AD98}" srcOrd="2" destOrd="0" parTransId="{62EDD114-D075-4870-A077-EB2D714CEBB6}" sibTransId="{6EA138A0-28B2-4662-9FB3-7953928AF4D0}"/>
    <dgm:cxn modelId="{462983E1-6496-4A10-87BD-E4A4D5DC5265}" type="presOf" srcId="{AB284CBD-2265-452A-9838-472B013D27CD}" destId="{3185F03C-46BB-4B54-87B1-FC3A040641E5}" srcOrd="0" destOrd="0" presId="urn:microsoft.com/office/officeart/2005/8/layout/matrix3"/>
    <dgm:cxn modelId="{615930E5-321E-4423-B21C-88B4D71C9BC2}" type="presOf" srcId="{E3AE49EB-2D5E-4848-A299-E76E3715AD98}" destId="{BA900964-9B79-475C-8691-F3EF5A35BBA3}" srcOrd="0" destOrd="0" presId="urn:microsoft.com/office/officeart/2005/8/layout/matrix3"/>
    <dgm:cxn modelId="{9BC2B7F4-7242-438A-B893-5B03AD7BEDA3}" type="presOf" srcId="{2CA97763-7197-4558-A271-401A441F3206}" destId="{735EE5BA-CD67-4CBC-97B7-97FE46FA818C}" srcOrd="0" destOrd="0" presId="urn:microsoft.com/office/officeart/2005/8/layout/matrix3"/>
    <dgm:cxn modelId="{2AC589F5-5E97-425F-B75E-44E1A11F46C0}" srcId="{2CA97763-7197-4558-A271-401A441F3206}" destId="{396AD849-9382-43AC-8D97-BD782655547D}" srcOrd="1" destOrd="0" parTransId="{7D5346B5-A943-4D7A-955C-83B140EDB697}" sibTransId="{B75256B7-24E7-403D-AA6A-8ACBF8889129}"/>
    <dgm:cxn modelId="{195C5C79-D083-44D6-9748-FE4B68E852AA}" type="presParOf" srcId="{735EE5BA-CD67-4CBC-97B7-97FE46FA818C}" destId="{E7FC36E9-1461-4D83-846A-4CD7E1628C4E}" srcOrd="0" destOrd="0" presId="urn:microsoft.com/office/officeart/2005/8/layout/matrix3"/>
    <dgm:cxn modelId="{45AD17B5-FCC1-44BE-8D72-2B0BF3CD6F2E}" type="presParOf" srcId="{735EE5BA-CD67-4CBC-97B7-97FE46FA818C}" destId="{68BB394D-4977-4431-BD35-6DEDC236A94C}" srcOrd="1" destOrd="0" presId="urn:microsoft.com/office/officeart/2005/8/layout/matrix3"/>
    <dgm:cxn modelId="{E4344E66-969C-4209-9C50-179CEC65A403}" type="presParOf" srcId="{735EE5BA-CD67-4CBC-97B7-97FE46FA818C}" destId="{0CC8E215-31AB-48A2-82D5-15BEE5753393}" srcOrd="2" destOrd="0" presId="urn:microsoft.com/office/officeart/2005/8/layout/matrix3"/>
    <dgm:cxn modelId="{F83395E9-B6B2-4F7D-AB3C-133400F55BD2}" type="presParOf" srcId="{735EE5BA-CD67-4CBC-97B7-97FE46FA818C}" destId="{BA900964-9B79-475C-8691-F3EF5A35BBA3}" srcOrd="3" destOrd="0" presId="urn:microsoft.com/office/officeart/2005/8/layout/matrix3"/>
    <dgm:cxn modelId="{67DB0F93-748B-4AEC-A37C-E83B7E63C8EA}" type="presParOf" srcId="{735EE5BA-CD67-4CBC-97B7-97FE46FA818C}" destId="{3185F03C-46BB-4B54-87B1-FC3A040641E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3A13974-E3C9-47AC-8862-C42A17CECB9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3A92B7-2D05-4232-8A37-009975122318}">
      <dgm:prSet phldrT="[Текст]" custT="1"/>
      <dgm:spPr>
        <a:solidFill>
          <a:srgbClr val="CD4287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прямых эфира по финансовой грамотности проведено экспертами Отделения Липецк на официальной странице Управления в соц.сетях:</a:t>
          </a:r>
          <a:endParaRPr lang="ru-RU" sz="2000" dirty="0"/>
        </a:p>
      </dgm:t>
    </dgm:pt>
    <dgm:pt modelId="{40D8E77A-C056-42F2-8B9F-DF04316647DD}" type="parTrans" cxnId="{B774A215-54E2-4183-8D59-55B3C0A016DD}">
      <dgm:prSet/>
      <dgm:spPr/>
      <dgm:t>
        <a:bodyPr/>
        <a:lstStyle/>
        <a:p>
          <a:endParaRPr lang="ru-RU"/>
        </a:p>
      </dgm:t>
    </dgm:pt>
    <dgm:pt modelId="{9A59D87B-4D15-4D24-A3D8-7C2C5EBCDE14}" type="sibTrans" cxnId="{B774A215-54E2-4183-8D59-55B3C0A016DD}">
      <dgm:prSet/>
      <dgm:spPr>
        <a:ln>
          <a:solidFill>
            <a:srgbClr val="CD4287"/>
          </a:solidFill>
        </a:ln>
      </dgm:spPr>
      <dgm:t>
        <a:bodyPr/>
        <a:lstStyle/>
        <a:p>
          <a:endParaRPr lang="ru-RU"/>
        </a:p>
      </dgm:t>
    </dgm:pt>
    <dgm:pt modelId="{A7C669BF-4775-4B7F-B459-922245480EC3}">
      <dgm:prSet phldrT="[Текст]" custT="1"/>
      <dgm:spPr>
        <a:solidFill>
          <a:srgbClr val="CD4287"/>
        </a:solidFill>
      </dgm:spPr>
      <dgm:t>
        <a:bodyPr/>
        <a:lstStyle/>
        <a:p>
          <a:r>
            <a: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участников считают необходимым проведение прямых эфиров на темы финансовой грамотности</a:t>
          </a:r>
          <a:endParaRPr lang="ru-RU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68952D6-3733-4867-9EBA-2A827FB3FC7E}" type="parTrans" cxnId="{4DBDAA0A-BE18-47A6-85E7-1FA8D75079F1}">
      <dgm:prSet/>
      <dgm:spPr/>
      <dgm:t>
        <a:bodyPr/>
        <a:lstStyle/>
        <a:p>
          <a:endParaRPr lang="ru-RU"/>
        </a:p>
      </dgm:t>
    </dgm:pt>
    <dgm:pt modelId="{5F5A6C09-C4FB-4255-B5C5-2C4AE83C3E1E}" type="sibTrans" cxnId="{4DBDAA0A-BE18-47A6-85E7-1FA8D75079F1}">
      <dgm:prSet/>
      <dgm:spPr/>
      <dgm:t>
        <a:bodyPr/>
        <a:lstStyle/>
        <a:p>
          <a:endParaRPr lang="ru-RU"/>
        </a:p>
      </dgm:t>
    </dgm:pt>
    <dgm:pt modelId="{F344297B-D648-4B1B-BB1C-26625E59B59E}">
      <dgm:prSet phldrT="[Текст]" custT="1"/>
      <dgm:spPr>
        <a:solidFill>
          <a:srgbClr val="CD4287"/>
        </a:solidFill>
      </dgm:spPr>
      <dgm:t>
        <a:bodyPr/>
        <a:lstStyle/>
        <a:p>
          <a:r>
            <a: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участников считают, что полученные знания они смогут применить в повседневной жизни</a:t>
          </a:r>
          <a:endParaRPr lang="ru-RU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48695DB-52BD-49AD-8D52-B9B098BFD2AE}" type="parTrans" cxnId="{934F3E9C-5D40-46E0-87E6-4177ECDB7094}">
      <dgm:prSet/>
      <dgm:spPr/>
      <dgm:t>
        <a:bodyPr/>
        <a:lstStyle/>
        <a:p>
          <a:endParaRPr lang="ru-RU"/>
        </a:p>
      </dgm:t>
    </dgm:pt>
    <dgm:pt modelId="{9C82EDE0-4963-44B3-B04E-4A446E67C194}" type="sibTrans" cxnId="{934F3E9C-5D40-46E0-87E6-4177ECDB7094}">
      <dgm:prSet/>
      <dgm:spPr/>
      <dgm:t>
        <a:bodyPr/>
        <a:lstStyle/>
        <a:p>
          <a:endParaRPr lang="ru-RU"/>
        </a:p>
      </dgm:t>
    </dgm:pt>
    <dgm:pt modelId="{44247AAF-1192-49E8-94E3-8DFFE12D6799}">
      <dgm:prSet phldrT="[Текст]" custT="1"/>
      <dgm:spPr>
        <a:solidFill>
          <a:srgbClr val="CD4287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слушателей приняли участие в вебинарах на темы: Система быстрых платежей, Кибербезопасность, Финансовый план семьи</a:t>
          </a:r>
          <a:endParaRPr lang="ru-RU" sz="2000" dirty="0"/>
        </a:p>
      </dgm:t>
    </dgm:pt>
    <dgm:pt modelId="{FCFB2693-235D-4E60-AFEB-C422B6076EC0}" type="parTrans" cxnId="{77109259-24AC-4B1A-AFA7-78E7E090B41E}">
      <dgm:prSet/>
      <dgm:spPr/>
      <dgm:t>
        <a:bodyPr/>
        <a:lstStyle/>
        <a:p>
          <a:endParaRPr lang="ru-RU"/>
        </a:p>
      </dgm:t>
    </dgm:pt>
    <dgm:pt modelId="{41A4561F-A299-45FD-92D7-73BB04D206B7}" type="sibTrans" cxnId="{77109259-24AC-4B1A-AFA7-78E7E090B41E}">
      <dgm:prSet/>
      <dgm:spPr/>
      <dgm:t>
        <a:bodyPr/>
        <a:lstStyle/>
        <a:p>
          <a:endParaRPr lang="ru-RU"/>
        </a:p>
      </dgm:t>
    </dgm:pt>
    <dgm:pt modelId="{98F48F44-EEB9-4546-B037-A1B1521ECB5B}" type="pres">
      <dgm:prSet presAssocID="{23A13974-E3C9-47AC-8862-C42A17CECB97}" presName="Name0" presStyleCnt="0">
        <dgm:presLayoutVars>
          <dgm:chMax val="7"/>
          <dgm:chPref val="7"/>
          <dgm:dir/>
        </dgm:presLayoutVars>
      </dgm:prSet>
      <dgm:spPr/>
    </dgm:pt>
    <dgm:pt modelId="{A7A307BA-5D7A-45B1-859C-1E95FA339825}" type="pres">
      <dgm:prSet presAssocID="{23A13974-E3C9-47AC-8862-C42A17CECB97}" presName="Name1" presStyleCnt="0"/>
      <dgm:spPr/>
    </dgm:pt>
    <dgm:pt modelId="{9EA4D1A1-9898-4072-A3C4-8897C9769DBD}" type="pres">
      <dgm:prSet presAssocID="{23A13974-E3C9-47AC-8862-C42A17CECB97}" presName="cycle" presStyleCnt="0"/>
      <dgm:spPr/>
    </dgm:pt>
    <dgm:pt modelId="{0A8BD9D2-0840-4961-A375-E24A6732DCF6}" type="pres">
      <dgm:prSet presAssocID="{23A13974-E3C9-47AC-8862-C42A17CECB97}" presName="srcNode" presStyleLbl="node1" presStyleIdx="0" presStyleCnt="4"/>
      <dgm:spPr/>
    </dgm:pt>
    <dgm:pt modelId="{9AA01A93-5AFA-44AF-9A75-AE0BB7977FCA}" type="pres">
      <dgm:prSet presAssocID="{23A13974-E3C9-47AC-8862-C42A17CECB97}" presName="conn" presStyleLbl="parChTrans1D2" presStyleIdx="0" presStyleCnt="1"/>
      <dgm:spPr/>
    </dgm:pt>
    <dgm:pt modelId="{926C8D1A-9D89-4CE8-942B-C6D748837496}" type="pres">
      <dgm:prSet presAssocID="{23A13974-E3C9-47AC-8862-C42A17CECB97}" presName="extraNode" presStyleLbl="node1" presStyleIdx="0" presStyleCnt="4"/>
      <dgm:spPr/>
    </dgm:pt>
    <dgm:pt modelId="{D8071948-9124-46D0-A407-8D1BE94042F3}" type="pres">
      <dgm:prSet presAssocID="{23A13974-E3C9-47AC-8862-C42A17CECB97}" presName="dstNode" presStyleLbl="node1" presStyleIdx="0" presStyleCnt="4"/>
      <dgm:spPr/>
    </dgm:pt>
    <dgm:pt modelId="{03DE8F6D-A291-469A-B211-72E2D6E4621E}" type="pres">
      <dgm:prSet presAssocID="{693A92B7-2D05-4232-8A37-009975122318}" presName="text_1" presStyleLbl="node1" presStyleIdx="0" presStyleCnt="4">
        <dgm:presLayoutVars>
          <dgm:bulletEnabled val="1"/>
        </dgm:presLayoutVars>
      </dgm:prSet>
      <dgm:spPr/>
    </dgm:pt>
    <dgm:pt modelId="{1CB3FDB8-ACF0-456A-B5DF-7C463C59A31A}" type="pres">
      <dgm:prSet presAssocID="{693A92B7-2D05-4232-8A37-009975122318}" presName="accent_1" presStyleCnt="0"/>
      <dgm:spPr/>
    </dgm:pt>
    <dgm:pt modelId="{334E31D8-76E6-42D1-9014-D2A8AA6AA10A}" type="pres">
      <dgm:prSet presAssocID="{693A92B7-2D05-4232-8A37-009975122318}" presName="accentRepeatNode" presStyleLbl="solidFgAcc1" presStyleIdx="0" presStyleCnt="4"/>
      <dgm:spPr>
        <a:ln>
          <a:solidFill>
            <a:srgbClr val="CD4287"/>
          </a:solidFill>
        </a:ln>
      </dgm:spPr>
    </dgm:pt>
    <dgm:pt modelId="{91F12622-CBB4-4B45-A70F-471594F6FD8C}" type="pres">
      <dgm:prSet presAssocID="{44247AAF-1192-49E8-94E3-8DFFE12D6799}" presName="text_2" presStyleLbl="node1" presStyleIdx="1" presStyleCnt="4">
        <dgm:presLayoutVars>
          <dgm:bulletEnabled val="1"/>
        </dgm:presLayoutVars>
      </dgm:prSet>
      <dgm:spPr/>
    </dgm:pt>
    <dgm:pt modelId="{FE6676FB-500C-4DB0-9990-5B426D0DE839}" type="pres">
      <dgm:prSet presAssocID="{44247AAF-1192-49E8-94E3-8DFFE12D6799}" presName="accent_2" presStyleCnt="0"/>
      <dgm:spPr/>
    </dgm:pt>
    <dgm:pt modelId="{D4295FC6-BF34-4688-9C06-96112DC9BB62}" type="pres">
      <dgm:prSet presAssocID="{44247AAF-1192-49E8-94E3-8DFFE12D6799}" presName="accentRepeatNode" presStyleLbl="solidFgAcc1" presStyleIdx="1" presStyleCnt="4"/>
      <dgm:spPr>
        <a:ln>
          <a:solidFill>
            <a:srgbClr val="CD4287"/>
          </a:solidFill>
        </a:ln>
      </dgm:spPr>
    </dgm:pt>
    <dgm:pt modelId="{5520F410-E734-45E2-9639-29F42EA1AFF0}" type="pres">
      <dgm:prSet presAssocID="{A7C669BF-4775-4B7F-B459-922245480EC3}" presName="text_3" presStyleLbl="node1" presStyleIdx="2" presStyleCnt="4">
        <dgm:presLayoutVars>
          <dgm:bulletEnabled val="1"/>
        </dgm:presLayoutVars>
      </dgm:prSet>
      <dgm:spPr/>
    </dgm:pt>
    <dgm:pt modelId="{1F4FDCA8-C4E4-4CEA-8A7A-148BAF47E85E}" type="pres">
      <dgm:prSet presAssocID="{A7C669BF-4775-4B7F-B459-922245480EC3}" presName="accent_3" presStyleCnt="0"/>
      <dgm:spPr/>
    </dgm:pt>
    <dgm:pt modelId="{CEC6E5B7-FF29-43E4-AB67-C393BF3E9E21}" type="pres">
      <dgm:prSet presAssocID="{A7C669BF-4775-4B7F-B459-922245480EC3}" presName="accentRepeatNode" presStyleLbl="solidFgAcc1" presStyleIdx="2" presStyleCnt="4"/>
      <dgm:spPr>
        <a:ln>
          <a:solidFill>
            <a:srgbClr val="CD4287"/>
          </a:solidFill>
        </a:ln>
      </dgm:spPr>
    </dgm:pt>
    <dgm:pt modelId="{E340C5F5-7127-4F8A-ADF2-8F2313437218}" type="pres">
      <dgm:prSet presAssocID="{F344297B-D648-4B1B-BB1C-26625E59B59E}" presName="text_4" presStyleLbl="node1" presStyleIdx="3" presStyleCnt="4">
        <dgm:presLayoutVars>
          <dgm:bulletEnabled val="1"/>
        </dgm:presLayoutVars>
      </dgm:prSet>
      <dgm:spPr/>
    </dgm:pt>
    <dgm:pt modelId="{A5692AE5-223A-46B4-8685-2BEB2F0EC981}" type="pres">
      <dgm:prSet presAssocID="{F344297B-D648-4B1B-BB1C-26625E59B59E}" presName="accent_4" presStyleCnt="0"/>
      <dgm:spPr/>
    </dgm:pt>
    <dgm:pt modelId="{78E4B99B-41CD-4F47-BBB1-1172042EC76D}" type="pres">
      <dgm:prSet presAssocID="{F344297B-D648-4B1B-BB1C-26625E59B59E}" presName="accentRepeatNode" presStyleLbl="solidFgAcc1" presStyleIdx="3" presStyleCnt="4"/>
      <dgm:spPr>
        <a:ln>
          <a:solidFill>
            <a:srgbClr val="CD4287"/>
          </a:solidFill>
        </a:ln>
      </dgm:spPr>
    </dgm:pt>
  </dgm:ptLst>
  <dgm:cxnLst>
    <dgm:cxn modelId="{4DBDAA0A-BE18-47A6-85E7-1FA8D75079F1}" srcId="{23A13974-E3C9-47AC-8862-C42A17CECB97}" destId="{A7C669BF-4775-4B7F-B459-922245480EC3}" srcOrd="2" destOrd="0" parTransId="{668952D6-3733-4867-9EBA-2A827FB3FC7E}" sibTransId="{5F5A6C09-C4FB-4255-B5C5-2C4AE83C3E1E}"/>
    <dgm:cxn modelId="{B774A215-54E2-4183-8D59-55B3C0A016DD}" srcId="{23A13974-E3C9-47AC-8862-C42A17CECB97}" destId="{693A92B7-2D05-4232-8A37-009975122318}" srcOrd="0" destOrd="0" parTransId="{40D8E77A-C056-42F2-8B9F-DF04316647DD}" sibTransId="{9A59D87B-4D15-4D24-A3D8-7C2C5EBCDE14}"/>
    <dgm:cxn modelId="{420C4422-5CE9-48A3-A675-8C449B5DF781}" type="presOf" srcId="{693A92B7-2D05-4232-8A37-009975122318}" destId="{03DE8F6D-A291-469A-B211-72E2D6E4621E}" srcOrd="0" destOrd="0" presId="urn:microsoft.com/office/officeart/2008/layout/VerticalCurvedList"/>
    <dgm:cxn modelId="{81E4925B-BF8F-42E2-AC49-97418DD9B4BC}" type="presOf" srcId="{A7C669BF-4775-4B7F-B459-922245480EC3}" destId="{5520F410-E734-45E2-9639-29F42EA1AFF0}" srcOrd="0" destOrd="0" presId="urn:microsoft.com/office/officeart/2008/layout/VerticalCurvedList"/>
    <dgm:cxn modelId="{77109259-24AC-4B1A-AFA7-78E7E090B41E}" srcId="{23A13974-E3C9-47AC-8862-C42A17CECB97}" destId="{44247AAF-1192-49E8-94E3-8DFFE12D6799}" srcOrd="1" destOrd="0" parTransId="{FCFB2693-235D-4E60-AFEB-C422B6076EC0}" sibTransId="{41A4561F-A299-45FD-92D7-73BB04D206B7}"/>
    <dgm:cxn modelId="{934F3E9C-5D40-46E0-87E6-4177ECDB7094}" srcId="{23A13974-E3C9-47AC-8862-C42A17CECB97}" destId="{F344297B-D648-4B1B-BB1C-26625E59B59E}" srcOrd="3" destOrd="0" parTransId="{E48695DB-52BD-49AD-8D52-B9B098BFD2AE}" sibTransId="{9C82EDE0-4963-44B3-B04E-4A446E67C194}"/>
    <dgm:cxn modelId="{B5DC5CA8-7A5F-45F3-9A2B-45BACB37982B}" type="presOf" srcId="{9A59D87B-4D15-4D24-A3D8-7C2C5EBCDE14}" destId="{9AA01A93-5AFA-44AF-9A75-AE0BB7977FCA}" srcOrd="0" destOrd="0" presId="urn:microsoft.com/office/officeart/2008/layout/VerticalCurvedList"/>
    <dgm:cxn modelId="{F5751ACE-2BBE-47B1-9573-B2CAF282B24B}" type="presOf" srcId="{F344297B-D648-4B1B-BB1C-26625E59B59E}" destId="{E340C5F5-7127-4F8A-ADF2-8F2313437218}" srcOrd="0" destOrd="0" presId="urn:microsoft.com/office/officeart/2008/layout/VerticalCurvedList"/>
    <dgm:cxn modelId="{00D4D7EC-E57D-41C0-BC19-875AFD6EF543}" type="presOf" srcId="{23A13974-E3C9-47AC-8862-C42A17CECB97}" destId="{98F48F44-EEB9-4546-B037-A1B1521ECB5B}" srcOrd="0" destOrd="0" presId="urn:microsoft.com/office/officeart/2008/layout/VerticalCurvedList"/>
    <dgm:cxn modelId="{26966BF7-99F3-4C5D-A812-B92F0D3B6E7F}" type="presOf" srcId="{44247AAF-1192-49E8-94E3-8DFFE12D6799}" destId="{91F12622-CBB4-4B45-A70F-471594F6FD8C}" srcOrd="0" destOrd="0" presId="urn:microsoft.com/office/officeart/2008/layout/VerticalCurvedList"/>
    <dgm:cxn modelId="{0098DEA1-4E94-4D67-AFEE-79EF6A773FA6}" type="presParOf" srcId="{98F48F44-EEB9-4546-B037-A1B1521ECB5B}" destId="{A7A307BA-5D7A-45B1-859C-1E95FA339825}" srcOrd="0" destOrd="0" presId="urn:microsoft.com/office/officeart/2008/layout/VerticalCurvedList"/>
    <dgm:cxn modelId="{1C04AFF4-BEF5-4F33-A21E-8DB228E2C089}" type="presParOf" srcId="{A7A307BA-5D7A-45B1-859C-1E95FA339825}" destId="{9EA4D1A1-9898-4072-A3C4-8897C9769DBD}" srcOrd="0" destOrd="0" presId="urn:microsoft.com/office/officeart/2008/layout/VerticalCurvedList"/>
    <dgm:cxn modelId="{8ADB7B6A-3291-48B5-B22B-19516C47B9B6}" type="presParOf" srcId="{9EA4D1A1-9898-4072-A3C4-8897C9769DBD}" destId="{0A8BD9D2-0840-4961-A375-E24A6732DCF6}" srcOrd="0" destOrd="0" presId="urn:microsoft.com/office/officeart/2008/layout/VerticalCurvedList"/>
    <dgm:cxn modelId="{586F0150-2367-4F5A-ADEA-FD13A4DEB60F}" type="presParOf" srcId="{9EA4D1A1-9898-4072-A3C4-8897C9769DBD}" destId="{9AA01A93-5AFA-44AF-9A75-AE0BB7977FCA}" srcOrd="1" destOrd="0" presId="urn:microsoft.com/office/officeart/2008/layout/VerticalCurvedList"/>
    <dgm:cxn modelId="{D8FE2427-4932-4833-8C0F-5E4015590AC4}" type="presParOf" srcId="{9EA4D1A1-9898-4072-A3C4-8897C9769DBD}" destId="{926C8D1A-9D89-4CE8-942B-C6D748837496}" srcOrd="2" destOrd="0" presId="urn:microsoft.com/office/officeart/2008/layout/VerticalCurvedList"/>
    <dgm:cxn modelId="{FB7224BB-09DA-4E76-A4E6-589A81C37A9E}" type="presParOf" srcId="{9EA4D1A1-9898-4072-A3C4-8897C9769DBD}" destId="{D8071948-9124-46D0-A407-8D1BE94042F3}" srcOrd="3" destOrd="0" presId="urn:microsoft.com/office/officeart/2008/layout/VerticalCurvedList"/>
    <dgm:cxn modelId="{9B6F0A85-BEE4-4ADE-A180-E4D2EF10C5F7}" type="presParOf" srcId="{A7A307BA-5D7A-45B1-859C-1E95FA339825}" destId="{03DE8F6D-A291-469A-B211-72E2D6E4621E}" srcOrd="1" destOrd="0" presId="urn:microsoft.com/office/officeart/2008/layout/VerticalCurvedList"/>
    <dgm:cxn modelId="{94A1A289-B04C-4A5D-BA59-1A3FECD7D46B}" type="presParOf" srcId="{A7A307BA-5D7A-45B1-859C-1E95FA339825}" destId="{1CB3FDB8-ACF0-456A-B5DF-7C463C59A31A}" srcOrd="2" destOrd="0" presId="urn:microsoft.com/office/officeart/2008/layout/VerticalCurvedList"/>
    <dgm:cxn modelId="{51D5E13F-A63C-4817-B0BD-6160F6AA0990}" type="presParOf" srcId="{1CB3FDB8-ACF0-456A-B5DF-7C463C59A31A}" destId="{334E31D8-76E6-42D1-9014-D2A8AA6AA10A}" srcOrd="0" destOrd="0" presId="urn:microsoft.com/office/officeart/2008/layout/VerticalCurvedList"/>
    <dgm:cxn modelId="{6CA67CBF-D27A-45FF-B0EA-1428D339D0A0}" type="presParOf" srcId="{A7A307BA-5D7A-45B1-859C-1E95FA339825}" destId="{91F12622-CBB4-4B45-A70F-471594F6FD8C}" srcOrd="3" destOrd="0" presId="urn:microsoft.com/office/officeart/2008/layout/VerticalCurvedList"/>
    <dgm:cxn modelId="{27FD39C4-9731-43FF-849F-E332C6EDBEE0}" type="presParOf" srcId="{A7A307BA-5D7A-45B1-859C-1E95FA339825}" destId="{FE6676FB-500C-4DB0-9990-5B426D0DE839}" srcOrd="4" destOrd="0" presId="urn:microsoft.com/office/officeart/2008/layout/VerticalCurvedList"/>
    <dgm:cxn modelId="{F41165DC-3B8F-41B4-AFD1-026EFE52F627}" type="presParOf" srcId="{FE6676FB-500C-4DB0-9990-5B426D0DE839}" destId="{D4295FC6-BF34-4688-9C06-96112DC9BB62}" srcOrd="0" destOrd="0" presId="urn:microsoft.com/office/officeart/2008/layout/VerticalCurvedList"/>
    <dgm:cxn modelId="{EBA01B1E-D8E1-4EF2-9E35-5806EEC3246F}" type="presParOf" srcId="{A7A307BA-5D7A-45B1-859C-1E95FA339825}" destId="{5520F410-E734-45E2-9639-29F42EA1AFF0}" srcOrd="5" destOrd="0" presId="urn:microsoft.com/office/officeart/2008/layout/VerticalCurvedList"/>
    <dgm:cxn modelId="{38FED713-E68B-43D0-876D-E5E4CA9FD56F}" type="presParOf" srcId="{A7A307BA-5D7A-45B1-859C-1E95FA339825}" destId="{1F4FDCA8-C4E4-4CEA-8A7A-148BAF47E85E}" srcOrd="6" destOrd="0" presId="urn:microsoft.com/office/officeart/2008/layout/VerticalCurvedList"/>
    <dgm:cxn modelId="{FE71580A-0F72-4085-A085-AAF62FBD4357}" type="presParOf" srcId="{1F4FDCA8-C4E4-4CEA-8A7A-148BAF47E85E}" destId="{CEC6E5B7-FF29-43E4-AB67-C393BF3E9E21}" srcOrd="0" destOrd="0" presId="urn:microsoft.com/office/officeart/2008/layout/VerticalCurvedList"/>
    <dgm:cxn modelId="{8BF38F7B-C21C-4DB2-9DBC-183D3027E804}" type="presParOf" srcId="{A7A307BA-5D7A-45B1-859C-1E95FA339825}" destId="{E340C5F5-7127-4F8A-ADF2-8F2313437218}" srcOrd="7" destOrd="0" presId="urn:microsoft.com/office/officeart/2008/layout/VerticalCurvedList"/>
    <dgm:cxn modelId="{CEC4B8DE-6236-40EA-BC11-9C5723477895}" type="presParOf" srcId="{A7A307BA-5D7A-45B1-859C-1E95FA339825}" destId="{A5692AE5-223A-46B4-8685-2BEB2F0EC981}" srcOrd="8" destOrd="0" presId="urn:microsoft.com/office/officeart/2008/layout/VerticalCurvedList"/>
    <dgm:cxn modelId="{05DDB546-80AF-4372-BA0D-F8782B0DFD25}" type="presParOf" srcId="{A5692AE5-223A-46B4-8685-2BEB2F0EC981}" destId="{78E4B99B-41CD-4F47-BBB1-1172042EC76D}" srcOrd="0" destOrd="0" presId="urn:microsoft.com/office/officeart/2008/layout/VerticalCurved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CA97763-7197-4558-A271-401A441F3206}" type="doc">
      <dgm:prSet loTypeId="urn:microsoft.com/office/officeart/2005/8/layout/matrix3" loCatId="matrix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B88480E-6035-4BDA-98F0-EA0D22C20851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600" dirty="0"/>
            <a:t>Дети-сироты и дети, оставшиеся без попечения родителей. Многодетные семьи</a:t>
          </a:r>
        </a:p>
      </dgm:t>
    </dgm:pt>
    <dgm:pt modelId="{324E9FB3-BF39-4824-8006-C582122BBCF1}" type="parTrans" cxnId="{A4628A28-213E-4C70-81E0-65D0D836E8EF}">
      <dgm:prSet/>
      <dgm:spPr/>
      <dgm:t>
        <a:bodyPr/>
        <a:lstStyle/>
        <a:p>
          <a:endParaRPr lang="ru-RU" sz="600"/>
        </a:p>
      </dgm:t>
    </dgm:pt>
    <dgm:pt modelId="{7D672AF1-64FF-4E72-AA3A-23379DF3ECC5}" type="sibTrans" cxnId="{A4628A28-213E-4C70-81E0-65D0D836E8EF}">
      <dgm:prSet/>
      <dgm:spPr/>
      <dgm:t>
        <a:bodyPr/>
        <a:lstStyle/>
        <a:p>
          <a:endParaRPr lang="ru-RU" sz="600"/>
        </a:p>
      </dgm:t>
    </dgm:pt>
    <dgm:pt modelId="{E3AE49EB-2D5E-4848-A299-E76E3715AD98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500" dirty="0"/>
            <a:t>Граждане-получатели государственной социальной помощи (в т.ч. на основании социального контракта)</a:t>
          </a:r>
          <a:endParaRPr lang="ru-RU" sz="500" dirty="0">
            <a:solidFill>
              <a:schemeClr val="bg1"/>
            </a:solidFill>
          </a:endParaRPr>
        </a:p>
      </dgm:t>
    </dgm:pt>
    <dgm:pt modelId="{62EDD114-D075-4870-A077-EB2D714CEBB6}" type="parTrans" cxnId="{2C4EE195-F059-4722-A9CB-DA0FA4F6E501}">
      <dgm:prSet/>
      <dgm:spPr/>
      <dgm:t>
        <a:bodyPr/>
        <a:lstStyle/>
        <a:p>
          <a:endParaRPr lang="ru-RU" sz="600"/>
        </a:p>
      </dgm:t>
    </dgm:pt>
    <dgm:pt modelId="{6EA138A0-28B2-4662-9FB3-7953928AF4D0}" type="sibTrans" cxnId="{2C4EE195-F059-4722-A9CB-DA0FA4F6E501}">
      <dgm:prSet/>
      <dgm:spPr/>
      <dgm:t>
        <a:bodyPr/>
        <a:lstStyle/>
        <a:p>
          <a:endParaRPr lang="ru-RU" sz="600"/>
        </a:p>
      </dgm:t>
    </dgm:pt>
    <dgm:pt modelId="{396AD849-9382-43AC-8D97-BD782655547D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600" dirty="0"/>
            <a:t>Взрослое население, в том числе лица </a:t>
          </a:r>
          <a:r>
            <a:rPr lang="en-US" sz="600" dirty="0"/>
            <a:t>c</a:t>
          </a:r>
          <a:r>
            <a:rPr lang="ru-RU" sz="600" dirty="0"/>
            <a:t> ОВЗ</a:t>
          </a:r>
        </a:p>
      </dgm:t>
    </dgm:pt>
    <dgm:pt modelId="{7D5346B5-A943-4D7A-955C-83B140EDB697}" type="parTrans" cxnId="{2AC589F5-5E97-425F-B75E-44E1A11F46C0}">
      <dgm:prSet/>
      <dgm:spPr/>
      <dgm:t>
        <a:bodyPr/>
        <a:lstStyle/>
        <a:p>
          <a:endParaRPr lang="ru-RU" sz="600"/>
        </a:p>
      </dgm:t>
    </dgm:pt>
    <dgm:pt modelId="{B75256B7-24E7-403D-AA6A-8ACBF8889129}" type="sibTrans" cxnId="{2AC589F5-5E97-425F-B75E-44E1A11F46C0}">
      <dgm:prSet/>
      <dgm:spPr/>
      <dgm:t>
        <a:bodyPr/>
        <a:lstStyle/>
        <a:p>
          <a:endParaRPr lang="ru-RU" sz="600"/>
        </a:p>
      </dgm:t>
    </dgm:pt>
    <dgm:pt modelId="{AB284CBD-2265-452A-9838-472B013D27CD}">
      <dgm:prSet phldrT="[Текст]" custT="1"/>
      <dgm:spPr>
        <a:solidFill>
          <a:srgbClr val="443377"/>
        </a:solidFill>
      </dgm:spPr>
      <dgm:t>
        <a:bodyPr/>
        <a:lstStyle/>
        <a:p>
          <a:r>
            <a:rPr lang="ru-RU" sz="600" b="0" dirty="0">
              <a:solidFill>
                <a:schemeClr val="bg1"/>
              </a:solidFill>
            </a:rPr>
            <a:t>Социальные работники, сотрудники управления социальной политики</a:t>
          </a:r>
        </a:p>
      </dgm:t>
    </dgm:pt>
    <dgm:pt modelId="{9E7903AA-F3E3-4E19-A7D9-BD892984A42E}" type="sibTrans" cxnId="{08F8A57B-A74D-472C-BCA8-D0CA4486D9CB}">
      <dgm:prSet/>
      <dgm:spPr/>
      <dgm:t>
        <a:bodyPr/>
        <a:lstStyle/>
        <a:p>
          <a:endParaRPr lang="ru-RU" sz="600"/>
        </a:p>
      </dgm:t>
    </dgm:pt>
    <dgm:pt modelId="{E594D1FE-31E2-43E2-9CD7-F999F48DF943}" type="parTrans" cxnId="{08F8A57B-A74D-472C-BCA8-D0CA4486D9CB}">
      <dgm:prSet/>
      <dgm:spPr/>
      <dgm:t>
        <a:bodyPr/>
        <a:lstStyle/>
        <a:p>
          <a:endParaRPr lang="ru-RU" sz="600"/>
        </a:p>
      </dgm:t>
    </dgm:pt>
    <dgm:pt modelId="{735EE5BA-CD67-4CBC-97B7-97FE46FA818C}" type="pres">
      <dgm:prSet presAssocID="{2CA97763-7197-4558-A271-401A441F3206}" presName="matrix" presStyleCnt="0">
        <dgm:presLayoutVars>
          <dgm:chMax val="1"/>
          <dgm:dir/>
          <dgm:resizeHandles val="exact"/>
        </dgm:presLayoutVars>
      </dgm:prSet>
      <dgm:spPr/>
    </dgm:pt>
    <dgm:pt modelId="{E7FC36E9-1461-4D83-846A-4CD7E1628C4E}" type="pres">
      <dgm:prSet presAssocID="{2CA97763-7197-4558-A271-401A441F3206}" presName="diamond" presStyleLbl="bgShp" presStyleIdx="0" presStyleCnt="1"/>
      <dgm:spPr>
        <a:solidFill>
          <a:srgbClr val="BFAF8E">
            <a:alpha val="27000"/>
          </a:srgbClr>
        </a:solidFill>
      </dgm:spPr>
    </dgm:pt>
    <dgm:pt modelId="{68BB394D-4977-4431-BD35-6DEDC236A94C}" type="pres">
      <dgm:prSet presAssocID="{2CA97763-7197-4558-A271-401A441F3206}" presName="quad1" presStyleLbl="node1" presStyleIdx="0" presStyleCnt="4" custScaleX="119246" custLinFactNeighborX="-11805">
        <dgm:presLayoutVars>
          <dgm:chMax val="0"/>
          <dgm:chPref val="0"/>
          <dgm:bulletEnabled val="1"/>
        </dgm:presLayoutVars>
      </dgm:prSet>
      <dgm:spPr/>
    </dgm:pt>
    <dgm:pt modelId="{0CC8E215-31AB-48A2-82D5-15BEE5753393}" type="pres">
      <dgm:prSet presAssocID="{2CA97763-7197-4558-A271-401A441F3206}" presName="quad2" presStyleLbl="node1" presStyleIdx="1" presStyleCnt="4" custScaleX="119246" custLinFactNeighborX="11805">
        <dgm:presLayoutVars>
          <dgm:chMax val="0"/>
          <dgm:chPref val="0"/>
          <dgm:bulletEnabled val="1"/>
        </dgm:presLayoutVars>
      </dgm:prSet>
      <dgm:spPr/>
    </dgm:pt>
    <dgm:pt modelId="{BA900964-9B79-475C-8691-F3EF5A35BBA3}" type="pres">
      <dgm:prSet presAssocID="{2CA97763-7197-4558-A271-401A441F3206}" presName="quad3" presStyleLbl="node1" presStyleIdx="2" presStyleCnt="4" custScaleX="119246" custLinFactNeighborX="-11805">
        <dgm:presLayoutVars>
          <dgm:chMax val="0"/>
          <dgm:chPref val="0"/>
          <dgm:bulletEnabled val="1"/>
        </dgm:presLayoutVars>
      </dgm:prSet>
      <dgm:spPr/>
    </dgm:pt>
    <dgm:pt modelId="{3185F03C-46BB-4B54-87B1-FC3A040641E5}" type="pres">
      <dgm:prSet presAssocID="{2CA97763-7197-4558-A271-401A441F3206}" presName="quad4" presStyleLbl="node1" presStyleIdx="3" presStyleCnt="4" custScaleX="119246" custLinFactNeighborX="11805">
        <dgm:presLayoutVars>
          <dgm:chMax val="0"/>
          <dgm:chPref val="0"/>
          <dgm:bulletEnabled val="1"/>
        </dgm:presLayoutVars>
      </dgm:prSet>
      <dgm:spPr/>
    </dgm:pt>
  </dgm:ptLst>
  <dgm:cxnLst>
    <dgm:cxn modelId="{D32F4113-0F63-4FDD-A8CF-D9FF04EDBCA0}" type="presOf" srcId="{396AD849-9382-43AC-8D97-BD782655547D}" destId="{0CC8E215-31AB-48A2-82D5-15BEE5753393}" srcOrd="0" destOrd="0" presId="urn:microsoft.com/office/officeart/2005/8/layout/matrix3"/>
    <dgm:cxn modelId="{A4628A28-213E-4C70-81E0-65D0D836E8EF}" srcId="{2CA97763-7197-4558-A271-401A441F3206}" destId="{3B88480E-6035-4BDA-98F0-EA0D22C20851}" srcOrd="0" destOrd="0" parTransId="{324E9FB3-BF39-4824-8006-C582122BBCF1}" sibTransId="{7D672AF1-64FF-4E72-AA3A-23379DF3ECC5}"/>
    <dgm:cxn modelId="{08F8A57B-A74D-472C-BCA8-D0CA4486D9CB}" srcId="{2CA97763-7197-4558-A271-401A441F3206}" destId="{AB284CBD-2265-452A-9838-472B013D27CD}" srcOrd="3" destOrd="0" parTransId="{E594D1FE-31E2-43E2-9CD7-F999F48DF943}" sibTransId="{9E7903AA-F3E3-4E19-A7D9-BD892984A42E}"/>
    <dgm:cxn modelId="{6D456585-71B8-4D15-B62A-D0BB479C0271}" type="presOf" srcId="{3B88480E-6035-4BDA-98F0-EA0D22C20851}" destId="{68BB394D-4977-4431-BD35-6DEDC236A94C}" srcOrd="0" destOrd="0" presId="urn:microsoft.com/office/officeart/2005/8/layout/matrix3"/>
    <dgm:cxn modelId="{2C4EE195-F059-4722-A9CB-DA0FA4F6E501}" srcId="{2CA97763-7197-4558-A271-401A441F3206}" destId="{E3AE49EB-2D5E-4848-A299-E76E3715AD98}" srcOrd="2" destOrd="0" parTransId="{62EDD114-D075-4870-A077-EB2D714CEBB6}" sibTransId="{6EA138A0-28B2-4662-9FB3-7953928AF4D0}"/>
    <dgm:cxn modelId="{462983E1-6496-4A10-87BD-E4A4D5DC5265}" type="presOf" srcId="{AB284CBD-2265-452A-9838-472B013D27CD}" destId="{3185F03C-46BB-4B54-87B1-FC3A040641E5}" srcOrd="0" destOrd="0" presId="urn:microsoft.com/office/officeart/2005/8/layout/matrix3"/>
    <dgm:cxn modelId="{615930E5-321E-4423-B21C-88B4D71C9BC2}" type="presOf" srcId="{E3AE49EB-2D5E-4848-A299-E76E3715AD98}" destId="{BA900964-9B79-475C-8691-F3EF5A35BBA3}" srcOrd="0" destOrd="0" presId="urn:microsoft.com/office/officeart/2005/8/layout/matrix3"/>
    <dgm:cxn modelId="{9BC2B7F4-7242-438A-B893-5B03AD7BEDA3}" type="presOf" srcId="{2CA97763-7197-4558-A271-401A441F3206}" destId="{735EE5BA-CD67-4CBC-97B7-97FE46FA818C}" srcOrd="0" destOrd="0" presId="urn:microsoft.com/office/officeart/2005/8/layout/matrix3"/>
    <dgm:cxn modelId="{2AC589F5-5E97-425F-B75E-44E1A11F46C0}" srcId="{2CA97763-7197-4558-A271-401A441F3206}" destId="{396AD849-9382-43AC-8D97-BD782655547D}" srcOrd="1" destOrd="0" parTransId="{7D5346B5-A943-4D7A-955C-83B140EDB697}" sibTransId="{B75256B7-24E7-403D-AA6A-8ACBF8889129}"/>
    <dgm:cxn modelId="{195C5C79-D083-44D6-9748-FE4B68E852AA}" type="presParOf" srcId="{735EE5BA-CD67-4CBC-97B7-97FE46FA818C}" destId="{E7FC36E9-1461-4D83-846A-4CD7E1628C4E}" srcOrd="0" destOrd="0" presId="urn:microsoft.com/office/officeart/2005/8/layout/matrix3"/>
    <dgm:cxn modelId="{45AD17B5-FCC1-44BE-8D72-2B0BF3CD6F2E}" type="presParOf" srcId="{735EE5BA-CD67-4CBC-97B7-97FE46FA818C}" destId="{68BB394D-4977-4431-BD35-6DEDC236A94C}" srcOrd="1" destOrd="0" presId="urn:microsoft.com/office/officeart/2005/8/layout/matrix3"/>
    <dgm:cxn modelId="{E4344E66-969C-4209-9C50-179CEC65A403}" type="presParOf" srcId="{735EE5BA-CD67-4CBC-97B7-97FE46FA818C}" destId="{0CC8E215-31AB-48A2-82D5-15BEE5753393}" srcOrd="2" destOrd="0" presId="urn:microsoft.com/office/officeart/2005/8/layout/matrix3"/>
    <dgm:cxn modelId="{F83395E9-B6B2-4F7D-AB3C-133400F55BD2}" type="presParOf" srcId="{735EE5BA-CD67-4CBC-97B7-97FE46FA818C}" destId="{BA900964-9B79-475C-8691-F3EF5A35BBA3}" srcOrd="3" destOrd="0" presId="urn:microsoft.com/office/officeart/2005/8/layout/matrix3"/>
    <dgm:cxn modelId="{67DB0F93-748B-4AEC-A37C-E83B7E63C8EA}" type="presParOf" srcId="{735EE5BA-CD67-4CBC-97B7-97FE46FA818C}" destId="{3185F03C-46BB-4B54-87B1-FC3A040641E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3A13974-E3C9-47AC-8862-C42A17CECB9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3A92B7-2D05-4232-8A37-009975122318}">
      <dgm:prSet phldrT="[Текст]" custT="1"/>
      <dgm:spPr>
        <a:solidFill>
          <a:srgbClr val="443377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2000" dirty="0"/>
            <a:t>организация и проведение мероприятий по повышению финансовой грамотности сотрудников Управления  </a:t>
          </a:r>
        </a:p>
      </dgm:t>
    </dgm:pt>
    <dgm:pt modelId="{40D8E77A-C056-42F2-8B9F-DF04316647DD}" type="parTrans" cxnId="{B774A215-54E2-4183-8D59-55B3C0A016DD}">
      <dgm:prSet/>
      <dgm:spPr/>
      <dgm:t>
        <a:bodyPr/>
        <a:lstStyle/>
        <a:p>
          <a:endParaRPr lang="ru-RU"/>
        </a:p>
      </dgm:t>
    </dgm:pt>
    <dgm:pt modelId="{9A59D87B-4D15-4D24-A3D8-7C2C5EBCDE14}" type="sibTrans" cxnId="{B774A215-54E2-4183-8D59-55B3C0A016DD}">
      <dgm:prSet/>
      <dgm:spPr>
        <a:ln>
          <a:solidFill>
            <a:srgbClr val="443377"/>
          </a:solidFill>
        </a:ln>
      </dgm:spPr>
      <dgm:t>
        <a:bodyPr/>
        <a:lstStyle/>
        <a:p>
          <a:endParaRPr lang="ru-RU"/>
        </a:p>
      </dgm:t>
    </dgm:pt>
    <dgm:pt modelId="{44247AAF-1192-49E8-94E3-8DFFE12D6799}">
      <dgm:prSet phldrT="[Текст]" custT="1"/>
      <dgm:spPr>
        <a:solidFill>
          <a:srgbClr val="443377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2000" dirty="0">
              <a:effectLst/>
              <a:latin typeface="Calibri" panose="020F0502020204030204" pitchFamily="34" charset="0"/>
              <a:cs typeface="Calibri" panose="020F0502020204030204" pitchFamily="34" charset="0"/>
            </a:rPr>
            <a:t>обучение </a:t>
          </a:r>
          <a:r>
            <a:rPr lang="ru-RU" sz="2000" dirty="0"/>
            <a:t>социальных работников</a:t>
          </a:r>
          <a:r>
            <a:rPr lang="ru-RU" sz="2000" dirty="0">
              <a:effectLst/>
              <a:latin typeface="Calibri" panose="020F0502020204030204" pitchFamily="34" charset="0"/>
              <a:cs typeface="Calibri" panose="020F0502020204030204" pitchFamily="34" charset="0"/>
            </a:rPr>
            <a:t> методике проведения мероприятий для граждан пенсионного возраста  </a:t>
          </a:r>
        </a:p>
        <a:p>
          <a:pPr>
            <a:spcAft>
              <a:spcPts val="0"/>
            </a:spcAft>
          </a:pPr>
          <a:r>
            <a:rPr lang="ru-RU" sz="2000" dirty="0">
              <a:effectLst/>
              <a:latin typeface="Calibri" panose="020F0502020204030204" pitchFamily="34" charset="0"/>
              <a:cs typeface="Calibri" panose="020F0502020204030204" pitchFamily="34" charset="0"/>
            </a:rPr>
            <a:t>"Прививаем культуру финансовой грамотности"</a:t>
          </a:r>
          <a:endParaRPr lang="ru-RU" sz="2000" dirty="0"/>
        </a:p>
      </dgm:t>
    </dgm:pt>
    <dgm:pt modelId="{FCFB2693-235D-4E60-AFEB-C422B6076EC0}" type="parTrans" cxnId="{77109259-24AC-4B1A-AFA7-78E7E090B41E}">
      <dgm:prSet/>
      <dgm:spPr/>
      <dgm:t>
        <a:bodyPr/>
        <a:lstStyle/>
        <a:p>
          <a:endParaRPr lang="ru-RU"/>
        </a:p>
      </dgm:t>
    </dgm:pt>
    <dgm:pt modelId="{41A4561F-A299-45FD-92D7-73BB04D206B7}" type="sibTrans" cxnId="{77109259-24AC-4B1A-AFA7-78E7E090B41E}">
      <dgm:prSet/>
      <dgm:spPr/>
      <dgm:t>
        <a:bodyPr/>
        <a:lstStyle/>
        <a:p>
          <a:endParaRPr lang="ru-RU"/>
        </a:p>
      </dgm:t>
    </dgm:pt>
    <dgm:pt modelId="{F344297B-D648-4B1B-BB1C-26625E59B59E}">
      <dgm:prSet phldrT="[Текст]" custT="1"/>
      <dgm:spPr>
        <a:solidFill>
          <a:srgbClr val="443377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2000" dirty="0"/>
            <a:t>обучение педагогических работников ОБУ "Центр помощи семье и детям "Большая Медведица" методике проведения мероприятий для воспитанников (ДОЛ-игра, онлайн-уроки)</a:t>
          </a:r>
          <a:endParaRPr lang="ru-RU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C82EDE0-4963-44B3-B04E-4A446E67C194}" type="sibTrans" cxnId="{934F3E9C-5D40-46E0-87E6-4177ECDB7094}">
      <dgm:prSet/>
      <dgm:spPr/>
      <dgm:t>
        <a:bodyPr/>
        <a:lstStyle/>
        <a:p>
          <a:endParaRPr lang="ru-RU"/>
        </a:p>
      </dgm:t>
    </dgm:pt>
    <dgm:pt modelId="{E48695DB-52BD-49AD-8D52-B9B098BFD2AE}" type="parTrans" cxnId="{934F3E9C-5D40-46E0-87E6-4177ECDB7094}">
      <dgm:prSet/>
      <dgm:spPr/>
      <dgm:t>
        <a:bodyPr/>
        <a:lstStyle/>
        <a:p>
          <a:endParaRPr lang="ru-RU"/>
        </a:p>
      </dgm:t>
    </dgm:pt>
    <dgm:pt modelId="{98F48F44-EEB9-4546-B037-A1B1521ECB5B}" type="pres">
      <dgm:prSet presAssocID="{23A13974-E3C9-47AC-8862-C42A17CECB97}" presName="Name0" presStyleCnt="0">
        <dgm:presLayoutVars>
          <dgm:chMax val="7"/>
          <dgm:chPref val="7"/>
          <dgm:dir/>
        </dgm:presLayoutVars>
      </dgm:prSet>
      <dgm:spPr/>
    </dgm:pt>
    <dgm:pt modelId="{A7A307BA-5D7A-45B1-859C-1E95FA339825}" type="pres">
      <dgm:prSet presAssocID="{23A13974-E3C9-47AC-8862-C42A17CECB97}" presName="Name1" presStyleCnt="0"/>
      <dgm:spPr/>
    </dgm:pt>
    <dgm:pt modelId="{9EA4D1A1-9898-4072-A3C4-8897C9769DBD}" type="pres">
      <dgm:prSet presAssocID="{23A13974-E3C9-47AC-8862-C42A17CECB97}" presName="cycle" presStyleCnt="0"/>
      <dgm:spPr/>
    </dgm:pt>
    <dgm:pt modelId="{0A8BD9D2-0840-4961-A375-E24A6732DCF6}" type="pres">
      <dgm:prSet presAssocID="{23A13974-E3C9-47AC-8862-C42A17CECB97}" presName="srcNode" presStyleLbl="node1" presStyleIdx="0" presStyleCnt="3"/>
      <dgm:spPr/>
    </dgm:pt>
    <dgm:pt modelId="{9AA01A93-5AFA-44AF-9A75-AE0BB7977FCA}" type="pres">
      <dgm:prSet presAssocID="{23A13974-E3C9-47AC-8862-C42A17CECB97}" presName="conn" presStyleLbl="parChTrans1D2" presStyleIdx="0" presStyleCnt="1"/>
      <dgm:spPr/>
    </dgm:pt>
    <dgm:pt modelId="{926C8D1A-9D89-4CE8-942B-C6D748837496}" type="pres">
      <dgm:prSet presAssocID="{23A13974-E3C9-47AC-8862-C42A17CECB97}" presName="extraNode" presStyleLbl="node1" presStyleIdx="0" presStyleCnt="3"/>
      <dgm:spPr/>
    </dgm:pt>
    <dgm:pt modelId="{D8071948-9124-46D0-A407-8D1BE94042F3}" type="pres">
      <dgm:prSet presAssocID="{23A13974-E3C9-47AC-8862-C42A17CECB97}" presName="dstNode" presStyleLbl="node1" presStyleIdx="0" presStyleCnt="3"/>
      <dgm:spPr/>
    </dgm:pt>
    <dgm:pt modelId="{03DE8F6D-A291-469A-B211-72E2D6E4621E}" type="pres">
      <dgm:prSet presAssocID="{693A92B7-2D05-4232-8A37-009975122318}" presName="text_1" presStyleLbl="node1" presStyleIdx="0" presStyleCnt="3">
        <dgm:presLayoutVars>
          <dgm:bulletEnabled val="1"/>
        </dgm:presLayoutVars>
      </dgm:prSet>
      <dgm:spPr/>
    </dgm:pt>
    <dgm:pt modelId="{1CB3FDB8-ACF0-456A-B5DF-7C463C59A31A}" type="pres">
      <dgm:prSet presAssocID="{693A92B7-2D05-4232-8A37-009975122318}" presName="accent_1" presStyleCnt="0"/>
      <dgm:spPr/>
    </dgm:pt>
    <dgm:pt modelId="{334E31D8-76E6-42D1-9014-D2A8AA6AA10A}" type="pres">
      <dgm:prSet presAssocID="{693A92B7-2D05-4232-8A37-009975122318}" presName="accentRepeatNode" presStyleLbl="solidFgAcc1" presStyleIdx="0" presStyleCnt="3"/>
      <dgm:spPr>
        <a:ln>
          <a:solidFill>
            <a:srgbClr val="443377"/>
          </a:solidFill>
        </a:ln>
      </dgm:spPr>
    </dgm:pt>
    <dgm:pt modelId="{0E72B965-5E75-4689-BFB1-A21907A51B3A}" type="pres">
      <dgm:prSet presAssocID="{44247AAF-1192-49E8-94E3-8DFFE12D6799}" presName="text_2" presStyleLbl="node1" presStyleIdx="1" presStyleCnt="3">
        <dgm:presLayoutVars>
          <dgm:bulletEnabled val="1"/>
        </dgm:presLayoutVars>
      </dgm:prSet>
      <dgm:spPr/>
    </dgm:pt>
    <dgm:pt modelId="{1776A1A4-0D5E-48A6-B4E8-713A1C7510A9}" type="pres">
      <dgm:prSet presAssocID="{44247AAF-1192-49E8-94E3-8DFFE12D6799}" presName="accent_2" presStyleCnt="0"/>
      <dgm:spPr/>
    </dgm:pt>
    <dgm:pt modelId="{D4295FC6-BF34-4688-9C06-96112DC9BB62}" type="pres">
      <dgm:prSet presAssocID="{44247AAF-1192-49E8-94E3-8DFFE12D6799}" presName="accentRepeatNode" presStyleLbl="solidFgAcc1" presStyleIdx="1" presStyleCnt="3"/>
      <dgm:spPr>
        <a:ln>
          <a:solidFill>
            <a:srgbClr val="443377"/>
          </a:solidFill>
        </a:ln>
      </dgm:spPr>
    </dgm:pt>
    <dgm:pt modelId="{EC9649C6-FC24-446C-9017-D90D32286EA5}" type="pres">
      <dgm:prSet presAssocID="{F344297B-D648-4B1B-BB1C-26625E59B59E}" presName="text_3" presStyleLbl="node1" presStyleIdx="2" presStyleCnt="3">
        <dgm:presLayoutVars>
          <dgm:bulletEnabled val="1"/>
        </dgm:presLayoutVars>
      </dgm:prSet>
      <dgm:spPr/>
    </dgm:pt>
    <dgm:pt modelId="{99DF7085-6518-4FFA-A417-C3B6F4FE0A3D}" type="pres">
      <dgm:prSet presAssocID="{F344297B-D648-4B1B-BB1C-26625E59B59E}" presName="accent_3" presStyleCnt="0"/>
      <dgm:spPr/>
    </dgm:pt>
    <dgm:pt modelId="{78E4B99B-41CD-4F47-BBB1-1172042EC76D}" type="pres">
      <dgm:prSet presAssocID="{F344297B-D648-4B1B-BB1C-26625E59B59E}" presName="accentRepeatNode" presStyleLbl="solidFgAcc1" presStyleIdx="2" presStyleCnt="3"/>
      <dgm:spPr>
        <a:ln>
          <a:solidFill>
            <a:srgbClr val="443377"/>
          </a:solidFill>
        </a:ln>
      </dgm:spPr>
    </dgm:pt>
  </dgm:ptLst>
  <dgm:cxnLst>
    <dgm:cxn modelId="{B774A215-54E2-4183-8D59-55B3C0A016DD}" srcId="{23A13974-E3C9-47AC-8862-C42A17CECB97}" destId="{693A92B7-2D05-4232-8A37-009975122318}" srcOrd="0" destOrd="0" parTransId="{40D8E77A-C056-42F2-8B9F-DF04316647DD}" sibTransId="{9A59D87B-4D15-4D24-A3D8-7C2C5EBCDE14}"/>
    <dgm:cxn modelId="{420C4422-5CE9-48A3-A675-8C449B5DF781}" type="presOf" srcId="{693A92B7-2D05-4232-8A37-009975122318}" destId="{03DE8F6D-A291-469A-B211-72E2D6E4621E}" srcOrd="0" destOrd="0" presId="urn:microsoft.com/office/officeart/2008/layout/VerticalCurvedList"/>
    <dgm:cxn modelId="{B516F460-713F-421D-B1DC-1B1169A3F0A8}" type="presOf" srcId="{F344297B-D648-4B1B-BB1C-26625E59B59E}" destId="{EC9649C6-FC24-446C-9017-D90D32286EA5}" srcOrd="0" destOrd="0" presId="urn:microsoft.com/office/officeart/2008/layout/VerticalCurvedList"/>
    <dgm:cxn modelId="{3CB41143-C4F4-43E7-924B-BFB3457DE64C}" type="presOf" srcId="{44247AAF-1192-49E8-94E3-8DFFE12D6799}" destId="{0E72B965-5E75-4689-BFB1-A21907A51B3A}" srcOrd="0" destOrd="0" presId="urn:microsoft.com/office/officeart/2008/layout/VerticalCurvedList"/>
    <dgm:cxn modelId="{77109259-24AC-4B1A-AFA7-78E7E090B41E}" srcId="{23A13974-E3C9-47AC-8862-C42A17CECB97}" destId="{44247AAF-1192-49E8-94E3-8DFFE12D6799}" srcOrd="1" destOrd="0" parTransId="{FCFB2693-235D-4E60-AFEB-C422B6076EC0}" sibTransId="{41A4561F-A299-45FD-92D7-73BB04D206B7}"/>
    <dgm:cxn modelId="{934F3E9C-5D40-46E0-87E6-4177ECDB7094}" srcId="{23A13974-E3C9-47AC-8862-C42A17CECB97}" destId="{F344297B-D648-4B1B-BB1C-26625E59B59E}" srcOrd="2" destOrd="0" parTransId="{E48695DB-52BD-49AD-8D52-B9B098BFD2AE}" sibTransId="{9C82EDE0-4963-44B3-B04E-4A446E67C194}"/>
    <dgm:cxn modelId="{B5DC5CA8-7A5F-45F3-9A2B-45BACB37982B}" type="presOf" srcId="{9A59D87B-4D15-4D24-A3D8-7C2C5EBCDE14}" destId="{9AA01A93-5AFA-44AF-9A75-AE0BB7977FCA}" srcOrd="0" destOrd="0" presId="urn:microsoft.com/office/officeart/2008/layout/VerticalCurvedList"/>
    <dgm:cxn modelId="{00D4D7EC-E57D-41C0-BC19-875AFD6EF543}" type="presOf" srcId="{23A13974-E3C9-47AC-8862-C42A17CECB97}" destId="{98F48F44-EEB9-4546-B037-A1B1521ECB5B}" srcOrd="0" destOrd="0" presId="urn:microsoft.com/office/officeart/2008/layout/VerticalCurvedList"/>
    <dgm:cxn modelId="{0098DEA1-4E94-4D67-AFEE-79EF6A773FA6}" type="presParOf" srcId="{98F48F44-EEB9-4546-B037-A1B1521ECB5B}" destId="{A7A307BA-5D7A-45B1-859C-1E95FA339825}" srcOrd="0" destOrd="0" presId="urn:microsoft.com/office/officeart/2008/layout/VerticalCurvedList"/>
    <dgm:cxn modelId="{1C04AFF4-BEF5-4F33-A21E-8DB228E2C089}" type="presParOf" srcId="{A7A307BA-5D7A-45B1-859C-1E95FA339825}" destId="{9EA4D1A1-9898-4072-A3C4-8897C9769DBD}" srcOrd="0" destOrd="0" presId="urn:microsoft.com/office/officeart/2008/layout/VerticalCurvedList"/>
    <dgm:cxn modelId="{8ADB7B6A-3291-48B5-B22B-19516C47B9B6}" type="presParOf" srcId="{9EA4D1A1-9898-4072-A3C4-8897C9769DBD}" destId="{0A8BD9D2-0840-4961-A375-E24A6732DCF6}" srcOrd="0" destOrd="0" presId="urn:microsoft.com/office/officeart/2008/layout/VerticalCurvedList"/>
    <dgm:cxn modelId="{586F0150-2367-4F5A-ADEA-FD13A4DEB60F}" type="presParOf" srcId="{9EA4D1A1-9898-4072-A3C4-8897C9769DBD}" destId="{9AA01A93-5AFA-44AF-9A75-AE0BB7977FCA}" srcOrd="1" destOrd="0" presId="urn:microsoft.com/office/officeart/2008/layout/VerticalCurvedList"/>
    <dgm:cxn modelId="{D8FE2427-4932-4833-8C0F-5E4015590AC4}" type="presParOf" srcId="{9EA4D1A1-9898-4072-A3C4-8897C9769DBD}" destId="{926C8D1A-9D89-4CE8-942B-C6D748837496}" srcOrd="2" destOrd="0" presId="urn:microsoft.com/office/officeart/2008/layout/VerticalCurvedList"/>
    <dgm:cxn modelId="{FB7224BB-09DA-4E76-A4E6-589A81C37A9E}" type="presParOf" srcId="{9EA4D1A1-9898-4072-A3C4-8897C9769DBD}" destId="{D8071948-9124-46D0-A407-8D1BE94042F3}" srcOrd="3" destOrd="0" presId="urn:microsoft.com/office/officeart/2008/layout/VerticalCurvedList"/>
    <dgm:cxn modelId="{9B6F0A85-BEE4-4ADE-A180-E4D2EF10C5F7}" type="presParOf" srcId="{A7A307BA-5D7A-45B1-859C-1E95FA339825}" destId="{03DE8F6D-A291-469A-B211-72E2D6E4621E}" srcOrd="1" destOrd="0" presId="urn:microsoft.com/office/officeart/2008/layout/VerticalCurvedList"/>
    <dgm:cxn modelId="{94A1A289-B04C-4A5D-BA59-1A3FECD7D46B}" type="presParOf" srcId="{A7A307BA-5D7A-45B1-859C-1E95FA339825}" destId="{1CB3FDB8-ACF0-456A-B5DF-7C463C59A31A}" srcOrd="2" destOrd="0" presId="urn:microsoft.com/office/officeart/2008/layout/VerticalCurvedList"/>
    <dgm:cxn modelId="{51D5E13F-A63C-4817-B0BD-6160F6AA0990}" type="presParOf" srcId="{1CB3FDB8-ACF0-456A-B5DF-7C463C59A31A}" destId="{334E31D8-76E6-42D1-9014-D2A8AA6AA10A}" srcOrd="0" destOrd="0" presId="urn:microsoft.com/office/officeart/2008/layout/VerticalCurvedList"/>
    <dgm:cxn modelId="{5788656F-35DC-4F69-B24E-2565780FFD8B}" type="presParOf" srcId="{A7A307BA-5D7A-45B1-859C-1E95FA339825}" destId="{0E72B965-5E75-4689-BFB1-A21907A51B3A}" srcOrd="3" destOrd="0" presId="urn:microsoft.com/office/officeart/2008/layout/VerticalCurvedList"/>
    <dgm:cxn modelId="{61CCD194-F10F-4F82-B7B7-73FA22474332}" type="presParOf" srcId="{A7A307BA-5D7A-45B1-859C-1E95FA339825}" destId="{1776A1A4-0D5E-48A6-B4E8-713A1C7510A9}" srcOrd="4" destOrd="0" presId="urn:microsoft.com/office/officeart/2008/layout/VerticalCurvedList"/>
    <dgm:cxn modelId="{02FCAB67-9939-4AD8-9F1B-48FC9573473E}" type="presParOf" srcId="{1776A1A4-0D5E-48A6-B4E8-713A1C7510A9}" destId="{D4295FC6-BF34-4688-9C06-96112DC9BB62}" srcOrd="0" destOrd="0" presId="urn:microsoft.com/office/officeart/2008/layout/VerticalCurvedList"/>
    <dgm:cxn modelId="{03809AAA-0A55-4198-ABC3-3A16BC503FC7}" type="presParOf" srcId="{A7A307BA-5D7A-45B1-859C-1E95FA339825}" destId="{EC9649C6-FC24-446C-9017-D90D32286EA5}" srcOrd="5" destOrd="0" presId="urn:microsoft.com/office/officeart/2008/layout/VerticalCurvedList"/>
    <dgm:cxn modelId="{63E92A6A-4BEA-47E9-A49A-28FABF3BEA17}" type="presParOf" srcId="{A7A307BA-5D7A-45B1-859C-1E95FA339825}" destId="{99DF7085-6518-4FFA-A417-C3B6F4FE0A3D}" srcOrd="6" destOrd="0" presId="urn:microsoft.com/office/officeart/2008/layout/VerticalCurvedList"/>
    <dgm:cxn modelId="{5ED25DFB-2836-4DFC-8DF3-1A89F95E52A1}" type="presParOf" srcId="{99DF7085-6518-4FFA-A417-C3B6F4FE0A3D}" destId="{78E4B99B-41CD-4F47-BBB1-1172042EC76D}" srcOrd="0" destOrd="0" presId="urn:microsoft.com/office/officeart/2008/layout/VerticalCurved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C36E9-1461-4D83-846A-4CD7E1628C4E}">
      <dsp:nvSpPr>
        <dsp:cNvPr id="0" name=""/>
        <dsp:cNvSpPr/>
      </dsp:nvSpPr>
      <dsp:spPr>
        <a:xfrm>
          <a:off x="1354666" y="0"/>
          <a:ext cx="5418667" cy="5418667"/>
        </a:xfrm>
        <a:prstGeom prst="diamond">
          <a:avLst/>
        </a:prstGeom>
        <a:solidFill>
          <a:srgbClr val="BFAF8E">
            <a:alpha val="27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8BB394D-4977-4431-BD35-6DEDC236A94C}">
      <dsp:nvSpPr>
        <dsp:cNvPr id="0" name=""/>
        <dsp:cNvSpPr/>
      </dsp:nvSpPr>
      <dsp:spPr>
        <a:xfrm>
          <a:off x="1416606" y="514773"/>
          <a:ext cx="2520002" cy="2113280"/>
        </a:xfrm>
        <a:prstGeom prst="roundRect">
          <a:avLst/>
        </a:prstGeom>
        <a:solidFill>
          <a:srgbClr val="B3ADC9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Дети-сироты и дети, оставшиеся без попечения родителей. Многодетные семьи</a:t>
          </a:r>
          <a:endParaRPr lang="ru-RU" sz="1800" kern="1200" dirty="0"/>
        </a:p>
      </dsp:txBody>
      <dsp:txXfrm>
        <a:off x="1519768" y="617935"/>
        <a:ext cx="2313678" cy="1906956"/>
      </dsp:txXfrm>
    </dsp:sp>
    <dsp:sp modelId="{0CC8E215-31AB-48A2-82D5-15BEE5753393}">
      <dsp:nvSpPr>
        <dsp:cNvPr id="0" name=""/>
        <dsp:cNvSpPr/>
      </dsp:nvSpPr>
      <dsp:spPr>
        <a:xfrm>
          <a:off x="4191391" y="514773"/>
          <a:ext cx="2520002" cy="2113280"/>
        </a:xfrm>
        <a:prstGeom prst="roundRect">
          <a:avLst/>
        </a:prstGeom>
        <a:solidFill>
          <a:srgbClr val="8EB07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Взрослое население, в том числе лица </a:t>
          </a:r>
          <a:r>
            <a:rPr lang="en-US" sz="2000" kern="1200" dirty="0"/>
            <a:t>c</a:t>
          </a:r>
          <a:r>
            <a:rPr lang="ru-RU" sz="2000" kern="1200" dirty="0"/>
            <a:t> ОВЗ</a:t>
          </a:r>
          <a:endParaRPr lang="ru-RU" sz="1800" kern="1200" dirty="0"/>
        </a:p>
      </dsp:txBody>
      <dsp:txXfrm>
        <a:off x="4294553" y="617935"/>
        <a:ext cx="2313678" cy="1906956"/>
      </dsp:txXfrm>
    </dsp:sp>
    <dsp:sp modelId="{BA900964-9B79-475C-8691-F3EF5A35BBA3}">
      <dsp:nvSpPr>
        <dsp:cNvPr id="0" name=""/>
        <dsp:cNvSpPr/>
      </dsp:nvSpPr>
      <dsp:spPr>
        <a:xfrm>
          <a:off x="1416606" y="2790613"/>
          <a:ext cx="2520002" cy="2113280"/>
        </a:xfrm>
        <a:prstGeom prst="roundRect">
          <a:avLst/>
        </a:prstGeom>
        <a:solidFill>
          <a:srgbClr val="CD4287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Граждане-получатели государственной социальной помощи (в т.ч. на основании социального контракта)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1519768" y="2893775"/>
        <a:ext cx="2313678" cy="1906956"/>
      </dsp:txXfrm>
    </dsp:sp>
    <dsp:sp modelId="{3185F03C-46BB-4B54-87B1-FC3A040641E5}">
      <dsp:nvSpPr>
        <dsp:cNvPr id="0" name=""/>
        <dsp:cNvSpPr/>
      </dsp:nvSpPr>
      <dsp:spPr>
        <a:xfrm>
          <a:off x="4191391" y="2790613"/>
          <a:ext cx="2520002" cy="2113280"/>
        </a:xfrm>
        <a:prstGeom prst="roundRect">
          <a:avLst/>
        </a:prstGeom>
        <a:solidFill>
          <a:srgbClr val="433379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kern="1200" dirty="0">
              <a:solidFill>
                <a:schemeClr val="bg1"/>
              </a:solidFill>
            </a:rPr>
            <a:t>Социальные работники, сотрудники Управления</a:t>
          </a:r>
        </a:p>
      </dsp:txBody>
      <dsp:txXfrm>
        <a:off x="4294553" y="2893775"/>
        <a:ext cx="2313678" cy="19069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C36E9-1461-4D83-846A-4CD7E1628C4E}">
      <dsp:nvSpPr>
        <dsp:cNvPr id="0" name=""/>
        <dsp:cNvSpPr/>
      </dsp:nvSpPr>
      <dsp:spPr>
        <a:xfrm>
          <a:off x="0" y="36723"/>
          <a:ext cx="1593916" cy="1593916"/>
        </a:xfrm>
        <a:prstGeom prst="diamond">
          <a:avLst/>
        </a:prstGeom>
        <a:solidFill>
          <a:srgbClr val="BFAF8E">
            <a:alpha val="27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8BB394D-4977-4431-BD35-6DEDC236A94C}">
      <dsp:nvSpPr>
        <dsp:cNvPr id="0" name=""/>
        <dsp:cNvSpPr/>
      </dsp:nvSpPr>
      <dsp:spPr>
        <a:xfrm>
          <a:off x="18219" y="188146"/>
          <a:ext cx="741265" cy="621627"/>
        </a:xfrm>
        <a:prstGeom prst="roundRect">
          <a:avLst/>
        </a:prstGeom>
        <a:solidFill>
          <a:srgbClr val="B3ADC9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kern="1200" dirty="0"/>
            <a:t>Дети-сироты и дети, оставшиеся без попечения родителей. Многодетные семьи</a:t>
          </a:r>
        </a:p>
      </dsp:txBody>
      <dsp:txXfrm>
        <a:off x="48564" y="218491"/>
        <a:ext cx="680575" cy="560937"/>
      </dsp:txXfrm>
    </dsp:sp>
    <dsp:sp modelId="{0CC8E215-31AB-48A2-82D5-15BEE5753393}">
      <dsp:nvSpPr>
        <dsp:cNvPr id="0" name=""/>
        <dsp:cNvSpPr/>
      </dsp:nvSpPr>
      <dsp:spPr>
        <a:xfrm>
          <a:off x="834430" y="188146"/>
          <a:ext cx="741265" cy="621627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kern="1200" dirty="0"/>
            <a:t>Взрослое население, в том числе лица </a:t>
          </a:r>
          <a:r>
            <a:rPr lang="en-US" sz="600" kern="1200" dirty="0"/>
            <a:t>c</a:t>
          </a:r>
          <a:r>
            <a:rPr lang="ru-RU" sz="600" kern="1200" dirty="0"/>
            <a:t> ОВЗ</a:t>
          </a:r>
        </a:p>
      </dsp:txBody>
      <dsp:txXfrm>
        <a:off x="864775" y="218491"/>
        <a:ext cx="680575" cy="560937"/>
      </dsp:txXfrm>
    </dsp:sp>
    <dsp:sp modelId="{BA900964-9B79-475C-8691-F3EF5A35BBA3}">
      <dsp:nvSpPr>
        <dsp:cNvPr id="0" name=""/>
        <dsp:cNvSpPr/>
      </dsp:nvSpPr>
      <dsp:spPr>
        <a:xfrm>
          <a:off x="18219" y="857590"/>
          <a:ext cx="741265" cy="621627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Граждане-получатели государственной социальной помощи (в т.ч. на основании социального контракта)</a:t>
          </a:r>
          <a:endParaRPr lang="ru-RU" sz="500" kern="1200" dirty="0">
            <a:solidFill>
              <a:schemeClr val="bg1"/>
            </a:solidFill>
          </a:endParaRPr>
        </a:p>
      </dsp:txBody>
      <dsp:txXfrm>
        <a:off x="48564" y="887935"/>
        <a:ext cx="680575" cy="560937"/>
      </dsp:txXfrm>
    </dsp:sp>
    <dsp:sp modelId="{3185F03C-46BB-4B54-87B1-FC3A040641E5}">
      <dsp:nvSpPr>
        <dsp:cNvPr id="0" name=""/>
        <dsp:cNvSpPr/>
      </dsp:nvSpPr>
      <dsp:spPr>
        <a:xfrm>
          <a:off x="834430" y="857590"/>
          <a:ext cx="741265" cy="621627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b="0" kern="1200" dirty="0">
              <a:solidFill>
                <a:schemeClr val="bg1"/>
              </a:solidFill>
            </a:rPr>
            <a:t>Социальные работники, сотрудники управления социальной политики</a:t>
          </a:r>
        </a:p>
      </dsp:txBody>
      <dsp:txXfrm>
        <a:off x="864775" y="887935"/>
        <a:ext cx="680575" cy="5609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A01A93-5AFA-44AF-9A75-AE0BB7977FCA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rgbClr val="B3ADC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E8F6D-A291-469A-B211-72E2D6E4621E}">
      <dsp:nvSpPr>
        <dsp:cNvPr id="0" name=""/>
        <dsp:cNvSpPr/>
      </dsp:nvSpPr>
      <dsp:spPr>
        <a:xfrm>
          <a:off x="610504" y="416587"/>
          <a:ext cx="8624717" cy="833607"/>
        </a:xfrm>
        <a:prstGeom prst="rect">
          <a:avLst/>
        </a:prstGeom>
        <a:solidFill>
          <a:srgbClr val="B3ADC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kern="1200" dirty="0">
              <a:latin typeface="Calibri" panose="020F0502020204030204" pitchFamily="34" charset="0"/>
              <a:cs typeface="Calibri" panose="020F0502020204030204" pitchFamily="34" charset="0"/>
            </a:rPr>
            <a:t>обучение педагогических работников ОБУ "Центр помощи семье и детям "Большая Медведица" методике проведения мероприятий для воспитанников, как результат:</a:t>
          </a:r>
          <a:endParaRPr lang="ru-RU" sz="2000" kern="1200" dirty="0"/>
        </a:p>
      </dsp:txBody>
      <dsp:txXfrm>
        <a:off x="610504" y="416587"/>
        <a:ext cx="8624717" cy="833607"/>
      </dsp:txXfrm>
    </dsp:sp>
    <dsp:sp modelId="{334E31D8-76E6-42D1-9014-D2A8AA6AA10A}">
      <dsp:nvSpPr>
        <dsp:cNvPr id="0" name=""/>
        <dsp:cNvSpPr/>
      </dsp:nvSpPr>
      <dsp:spPr>
        <a:xfrm>
          <a:off x="89500" y="312386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B3ADC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2B389-7523-4C05-938C-A3F6C11BCDFF}">
      <dsp:nvSpPr>
        <dsp:cNvPr id="0" name=""/>
        <dsp:cNvSpPr/>
      </dsp:nvSpPr>
      <dsp:spPr>
        <a:xfrm>
          <a:off x="1088431" y="1667215"/>
          <a:ext cx="8146790" cy="833607"/>
        </a:xfrm>
        <a:prstGeom prst="rect">
          <a:avLst/>
        </a:prstGeom>
        <a:solidFill>
          <a:srgbClr val="B3ADC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детей подключились к онлайн-урокам Банка России по финансовой грамотности </a:t>
          </a:r>
          <a:endParaRPr lang="ru-RU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088431" y="1667215"/>
        <a:ext cx="8146790" cy="833607"/>
      </dsp:txXfrm>
    </dsp:sp>
    <dsp:sp modelId="{CEC6E5B7-FF29-43E4-AB67-C393BF3E9E21}">
      <dsp:nvSpPr>
        <dsp:cNvPr id="0" name=""/>
        <dsp:cNvSpPr/>
      </dsp:nvSpPr>
      <dsp:spPr>
        <a:xfrm>
          <a:off x="567426" y="1563014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B3ADC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717780-5474-460A-8DCA-2F1BD78409A9}">
      <dsp:nvSpPr>
        <dsp:cNvPr id="0" name=""/>
        <dsp:cNvSpPr/>
      </dsp:nvSpPr>
      <dsp:spPr>
        <a:xfrm>
          <a:off x="1088431" y="2917843"/>
          <a:ext cx="8146790" cy="833607"/>
        </a:xfrm>
        <a:prstGeom prst="rect">
          <a:avLst/>
        </a:prstGeom>
        <a:solidFill>
          <a:srgbClr val="B3ADC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детей приняли участие в играх по финансовой грамотности (ДОЛ-игры), организованными педагогическими работниками СРЦ</a:t>
          </a:r>
          <a:endParaRPr lang="ru-RU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088431" y="2917843"/>
        <a:ext cx="8146790" cy="833607"/>
      </dsp:txXfrm>
    </dsp:sp>
    <dsp:sp modelId="{78E4B99B-41CD-4F47-BBB1-1172042EC76D}">
      <dsp:nvSpPr>
        <dsp:cNvPr id="0" name=""/>
        <dsp:cNvSpPr/>
      </dsp:nvSpPr>
      <dsp:spPr>
        <a:xfrm>
          <a:off x="567426" y="2813642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B3ADC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DE13DC-D271-4366-8173-B2FDAF89AAFF}">
      <dsp:nvSpPr>
        <dsp:cNvPr id="0" name=""/>
        <dsp:cNvSpPr/>
      </dsp:nvSpPr>
      <dsp:spPr>
        <a:xfrm>
          <a:off x="610504" y="4168472"/>
          <a:ext cx="8624717" cy="833607"/>
        </a:xfrm>
        <a:prstGeom prst="rect">
          <a:avLst/>
        </a:prstGeom>
        <a:solidFill>
          <a:srgbClr val="B3ADC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молодых многодетных семей представили работы на творческий онлайн-конкурс для «Семейная копилка» (подведение итогов 07.07.22)</a:t>
          </a:r>
        </a:p>
      </dsp:txBody>
      <dsp:txXfrm>
        <a:off x="610504" y="4168472"/>
        <a:ext cx="8624717" cy="833607"/>
      </dsp:txXfrm>
    </dsp:sp>
    <dsp:sp modelId="{8219DA1E-1D02-49C2-8EC3-00B1FD738F8C}">
      <dsp:nvSpPr>
        <dsp:cNvPr id="0" name=""/>
        <dsp:cNvSpPr/>
      </dsp:nvSpPr>
      <dsp:spPr>
        <a:xfrm>
          <a:off x="89500" y="4064271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B3ADC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C36E9-1461-4D83-846A-4CD7E1628C4E}">
      <dsp:nvSpPr>
        <dsp:cNvPr id="0" name=""/>
        <dsp:cNvSpPr/>
      </dsp:nvSpPr>
      <dsp:spPr>
        <a:xfrm>
          <a:off x="0" y="36723"/>
          <a:ext cx="1593916" cy="1593916"/>
        </a:xfrm>
        <a:prstGeom prst="diamond">
          <a:avLst/>
        </a:prstGeom>
        <a:solidFill>
          <a:srgbClr val="BFAF8E">
            <a:alpha val="27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8BB394D-4977-4431-BD35-6DEDC236A94C}">
      <dsp:nvSpPr>
        <dsp:cNvPr id="0" name=""/>
        <dsp:cNvSpPr/>
      </dsp:nvSpPr>
      <dsp:spPr>
        <a:xfrm>
          <a:off x="18219" y="188146"/>
          <a:ext cx="741265" cy="621627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kern="1200" dirty="0"/>
            <a:t>Дети-сироты и дети, оставшиеся без попечения родителей. Многодетные семьи</a:t>
          </a:r>
        </a:p>
      </dsp:txBody>
      <dsp:txXfrm>
        <a:off x="48564" y="218491"/>
        <a:ext cx="680575" cy="560937"/>
      </dsp:txXfrm>
    </dsp:sp>
    <dsp:sp modelId="{0CC8E215-31AB-48A2-82D5-15BEE5753393}">
      <dsp:nvSpPr>
        <dsp:cNvPr id="0" name=""/>
        <dsp:cNvSpPr/>
      </dsp:nvSpPr>
      <dsp:spPr>
        <a:xfrm>
          <a:off x="834430" y="188146"/>
          <a:ext cx="741265" cy="621627"/>
        </a:xfrm>
        <a:prstGeom prst="roundRect">
          <a:avLst/>
        </a:prstGeom>
        <a:solidFill>
          <a:srgbClr val="89AD6B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kern="1200" dirty="0"/>
            <a:t>Взрослое население, в том числе лица </a:t>
          </a:r>
          <a:r>
            <a:rPr lang="en-US" sz="600" kern="1200" dirty="0"/>
            <a:t>c</a:t>
          </a:r>
          <a:r>
            <a:rPr lang="ru-RU" sz="600" kern="1200" dirty="0"/>
            <a:t> ОВЗ</a:t>
          </a:r>
        </a:p>
      </dsp:txBody>
      <dsp:txXfrm>
        <a:off x="864775" y="218491"/>
        <a:ext cx="680575" cy="560937"/>
      </dsp:txXfrm>
    </dsp:sp>
    <dsp:sp modelId="{BA900964-9B79-475C-8691-F3EF5A35BBA3}">
      <dsp:nvSpPr>
        <dsp:cNvPr id="0" name=""/>
        <dsp:cNvSpPr/>
      </dsp:nvSpPr>
      <dsp:spPr>
        <a:xfrm>
          <a:off x="18219" y="857590"/>
          <a:ext cx="741265" cy="621627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Граждане-получатели государственной социальной помощи (в т.ч. на основании социального контракта)</a:t>
          </a:r>
          <a:endParaRPr lang="ru-RU" sz="500" kern="1200" dirty="0">
            <a:solidFill>
              <a:schemeClr val="bg1"/>
            </a:solidFill>
          </a:endParaRPr>
        </a:p>
      </dsp:txBody>
      <dsp:txXfrm>
        <a:off x="48564" y="887935"/>
        <a:ext cx="680575" cy="560937"/>
      </dsp:txXfrm>
    </dsp:sp>
    <dsp:sp modelId="{3185F03C-46BB-4B54-87B1-FC3A040641E5}">
      <dsp:nvSpPr>
        <dsp:cNvPr id="0" name=""/>
        <dsp:cNvSpPr/>
      </dsp:nvSpPr>
      <dsp:spPr>
        <a:xfrm>
          <a:off x="834430" y="857590"/>
          <a:ext cx="741265" cy="621627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b="0" kern="1200" dirty="0">
              <a:solidFill>
                <a:schemeClr val="bg1"/>
              </a:solidFill>
            </a:rPr>
            <a:t>Социальные работники, сотрудники управления социальной политики</a:t>
          </a:r>
        </a:p>
      </dsp:txBody>
      <dsp:txXfrm>
        <a:off x="864775" y="887935"/>
        <a:ext cx="680575" cy="5609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A01A93-5AFA-44AF-9A75-AE0BB7977FCA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rgbClr val="89AD6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E8F6D-A291-469A-B211-72E2D6E4621E}">
      <dsp:nvSpPr>
        <dsp:cNvPr id="0" name=""/>
        <dsp:cNvSpPr/>
      </dsp:nvSpPr>
      <dsp:spPr>
        <a:xfrm>
          <a:off x="610504" y="416587"/>
          <a:ext cx="8624717" cy="833607"/>
        </a:xfrm>
        <a:prstGeom prst="rect">
          <a:avLst/>
        </a:prstGeom>
        <a:solidFill>
          <a:srgbClr val="89AD6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b="0" kern="1200" dirty="0">
              <a:latin typeface="Calibri" panose="020F0502020204030204" pitchFamily="34" charset="0"/>
              <a:cs typeface="Calibri" panose="020F0502020204030204" pitchFamily="34" charset="0"/>
            </a:rPr>
            <a:t>Центров социальной защиты населения организовали подключились к вебинарам Банка России </a:t>
          </a:r>
          <a:r>
            <a:rPr lang="en-US" sz="2000" b="0" kern="1200" dirty="0">
              <a:latin typeface="Calibri" panose="020F0502020204030204" pitchFamily="34" charset="0"/>
              <a:cs typeface="Calibri" panose="020F0502020204030204" pitchFamily="34" charset="0"/>
            </a:rPr>
            <a:t>PensionFG</a:t>
          </a:r>
          <a:r>
            <a:rPr lang="ru-RU" sz="2000" b="0" kern="1200" dirty="0">
              <a:latin typeface="Calibri" panose="020F0502020204030204" pitchFamily="34" charset="0"/>
              <a:cs typeface="Calibri" panose="020F0502020204030204" pitchFamily="34" charset="0"/>
            </a:rPr>
            <a:t> для пожилых людей </a:t>
          </a:r>
          <a:endParaRPr lang="ru-RU" sz="2000" kern="1200" dirty="0"/>
        </a:p>
      </dsp:txBody>
      <dsp:txXfrm>
        <a:off x="610504" y="416587"/>
        <a:ext cx="8624717" cy="833607"/>
      </dsp:txXfrm>
    </dsp:sp>
    <dsp:sp modelId="{334E31D8-76E6-42D1-9014-D2A8AA6AA10A}">
      <dsp:nvSpPr>
        <dsp:cNvPr id="0" name=""/>
        <dsp:cNvSpPr/>
      </dsp:nvSpPr>
      <dsp:spPr>
        <a:xfrm>
          <a:off x="89500" y="312386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89AD6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2B389-7523-4C05-938C-A3F6C11BCDFF}">
      <dsp:nvSpPr>
        <dsp:cNvPr id="0" name=""/>
        <dsp:cNvSpPr/>
      </dsp:nvSpPr>
      <dsp:spPr>
        <a:xfrm>
          <a:off x="1088431" y="1667215"/>
          <a:ext cx="8146790" cy="833607"/>
        </a:xfrm>
        <a:prstGeom prst="rect">
          <a:avLst/>
        </a:prstGeom>
        <a:solidFill>
          <a:srgbClr val="89AD6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слушателя подключились </a:t>
          </a:r>
          <a:r>
            <a:rPr lang="ru-RU" sz="2000" b="0" kern="1200" dirty="0">
              <a:latin typeface="Calibri" panose="020F0502020204030204" pitchFamily="34" charset="0"/>
              <a:cs typeface="Calibri" panose="020F0502020204030204" pitchFamily="34" charset="0"/>
            </a:rPr>
            <a:t>к вебинарам </a:t>
          </a:r>
          <a:r>
            <a:rPr lang="ru-RU" sz="20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Банка России  на базе ЦСЗН и домов-интернатов</a:t>
          </a:r>
          <a:endParaRPr lang="ru-RU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088431" y="1667215"/>
        <a:ext cx="8146790" cy="833607"/>
      </dsp:txXfrm>
    </dsp:sp>
    <dsp:sp modelId="{CEC6E5B7-FF29-43E4-AB67-C393BF3E9E21}">
      <dsp:nvSpPr>
        <dsp:cNvPr id="0" name=""/>
        <dsp:cNvSpPr/>
      </dsp:nvSpPr>
      <dsp:spPr>
        <a:xfrm>
          <a:off x="567426" y="1563014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89AD6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717780-5474-460A-8DCA-2F1BD78409A9}">
      <dsp:nvSpPr>
        <dsp:cNvPr id="0" name=""/>
        <dsp:cNvSpPr/>
      </dsp:nvSpPr>
      <dsp:spPr>
        <a:xfrm>
          <a:off x="1088431" y="2917843"/>
          <a:ext cx="8146790" cy="833607"/>
        </a:xfrm>
        <a:prstGeom prst="rect">
          <a:avLst/>
        </a:prstGeom>
        <a:solidFill>
          <a:srgbClr val="89AD6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офиса МФЦ ежедневно транслируют информационно-просветительские ролики Банка России по финансовой грамотности</a:t>
          </a:r>
          <a:endParaRPr lang="ru-RU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088431" y="2917843"/>
        <a:ext cx="8146790" cy="833607"/>
      </dsp:txXfrm>
    </dsp:sp>
    <dsp:sp modelId="{78E4B99B-41CD-4F47-BBB1-1172042EC76D}">
      <dsp:nvSpPr>
        <dsp:cNvPr id="0" name=""/>
        <dsp:cNvSpPr/>
      </dsp:nvSpPr>
      <dsp:spPr>
        <a:xfrm>
          <a:off x="567426" y="2813642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89AD6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DE13DC-D271-4366-8173-B2FDAF89AAFF}">
      <dsp:nvSpPr>
        <dsp:cNvPr id="0" name=""/>
        <dsp:cNvSpPr/>
      </dsp:nvSpPr>
      <dsp:spPr>
        <a:xfrm>
          <a:off x="610504" y="4168472"/>
          <a:ext cx="8624717" cy="833607"/>
        </a:xfrm>
        <a:prstGeom prst="rect">
          <a:avLst/>
        </a:prstGeom>
        <a:solidFill>
          <a:srgbClr val="89AD6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создание информационных роликов для лиц с ОВЗ на темы финансового мошенничества, кибербезопасности, основ финансов</a:t>
          </a:r>
        </a:p>
      </dsp:txBody>
      <dsp:txXfrm>
        <a:off x="610504" y="4168472"/>
        <a:ext cx="8624717" cy="833607"/>
      </dsp:txXfrm>
    </dsp:sp>
    <dsp:sp modelId="{8219DA1E-1D02-49C2-8EC3-00B1FD738F8C}">
      <dsp:nvSpPr>
        <dsp:cNvPr id="0" name=""/>
        <dsp:cNvSpPr/>
      </dsp:nvSpPr>
      <dsp:spPr>
        <a:xfrm>
          <a:off x="89500" y="4064271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89AD6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C36E9-1461-4D83-846A-4CD7E1628C4E}">
      <dsp:nvSpPr>
        <dsp:cNvPr id="0" name=""/>
        <dsp:cNvSpPr/>
      </dsp:nvSpPr>
      <dsp:spPr>
        <a:xfrm>
          <a:off x="0" y="36723"/>
          <a:ext cx="1593916" cy="1593916"/>
        </a:xfrm>
        <a:prstGeom prst="diamond">
          <a:avLst/>
        </a:prstGeom>
        <a:solidFill>
          <a:srgbClr val="BFAF8E">
            <a:alpha val="27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8BB394D-4977-4431-BD35-6DEDC236A94C}">
      <dsp:nvSpPr>
        <dsp:cNvPr id="0" name=""/>
        <dsp:cNvSpPr/>
      </dsp:nvSpPr>
      <dsp:spPr>
        <a:xfrm>
          <a:off x="18219" y="188146"/>
          <a:ext cx="741265" cy="621627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kern="1200" dirty="0"/>
            <a:t>Дети-сироты и дети, оставшиеся без попечения родителей. Многодетные семьи</a:t>
          </a:r>
        </a:p>
      </dsp:txBody>
      <dsp:txXfrm>
        <a:off x="48564" y="218491"/>
        <a:ext cx="680575" cy="560937"/>
      </dsp:txXfrm>
    </dsp:sp>
    <dsp:sp modelId="{0CC8E215-31AB-48A2-82D5-15BEE5753393}">
      <dsp:nvSpPr>
        <dsp:cNvPr id="0" name=""/>
        <dsp:cNvSpPr/>
      </dsp:nvSpPr>
      <dsp:spPr>
        <a:xfrm>
          <a:off x="834430" y="188146"/>
          <a:ext cx="741265" cy="621627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kern="1200" dirty="0"/>
            <a:t>Взрослое население, в том числе лица </a:t>
          </a:r>
          <a:r>
            <a:rPr lang="en-US" sz="600" kern="1200" dirty="0"/>
            <a:t>c</a:t>
          </a:r>
          <a:r>
            <a:rPr lang="ru-RU" sz="600" kern="1200" dirty="0"/>
            <a:t> ОВЗ</a:t>
          </a:r>
        </a:p>
      </dsp:txBody>
      <dsp:txXfrm>
        <a:off x="864775" y="218491"/>
        <a:ext cx="680575" cy="560937"/>
      </dsp:txXfrm>
    </dsp:sp>
    <dsp:sp modelId="{BA900964-9B79-475C-8691-F3EF5A35BBA3}">
      <dsp:nvSpPr>
        <dsp:cNvPr id="0" name=""/>
        <dsp:cNvSpPr/>
      </dsp:nvSpPr>
      <dsp:spPr>
        <a:xfrm>
          <a:off x="18219" y="857590"/>
          <a:ext cx="741265" cy="621627"/>
        </a:xfrm>
        <a:prstGeom prst="roundRect">
          <a:avLst/>
        </a:prstGeom>
        <a:solidFill>
          <a:srgbClr val="CD4287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Граждане-получатели государственной социальной помощи (в т.ч. на основании социального контракта)</a:t>
          </a:r>
          <a:endParaRPr lang="ru-RU" sz="500" kern="1200" dirty="0">
            <a:solidFill>
              <a:schemeClr val="bg1"/>
            </a:solidFill>
          </a:endParaRPr>
        </a:p>
      </dsp:txBody>
      <dsp:txXfrm>
        <a:off x="48564" y="887935"/>
        <a:ext cx="680575" cy="560937"/>
      </dsp:txXfrm>
    </dsp:sp>
    <dsp:sp modelId="{3185F03C-46BB-4B54-87B1-FC3A040641E5}">
      <dsp:nvSpPr>
        <dsp:cNvPr id="0" name=""/>
        <dsp:cNvSpPr/>
      </dsp:nvSpPr>
      <dsp:spPr>
        <a:xfrm>
          <a:off x="834430" y="857590"/>
          <a:ext cx="741265" cy="621627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b="0" kern="1200" dirty="0">
              <a:solidFill>
                <a:schemeClr val="bg1"/>
              </a:solidFill>
            </a:rPr>
            <a:t>Социальные работники, сотрудники управления социальной политики</a:t>
          </a:r>
        </a:p>
      </dsp:txBody>
      <dsp:txXfrm>
        <a:off x="864775" y="887935"/>
        <a:ext cx="680575" cy="5609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A01A93-5AFA-44AF-9A75-AE0BB7977FCA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rgbClr val="CD428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E8F6D-A291-469A-B211-72E2D6E4621E}">
      <dsp:nvSpPr>
        <dsp:cNvPr id="0" name=""/>
        <dsp:cNvSpPr/>
      </dsp:nvSpPr>
      <dsp:spPr>
        <a:xfrm>
          <a:off x="610504" y="416587"/>
          <a:ext cx="8624717" cy="833607"/>
        </a:xfrm>
        <a:prstGeom prst="rect">
          <a:avLst/>
        </a:prstGeom>
        <a:solidFill>
          <a:srgbClr val="CD42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прямых эфира по финансовой грамотности проведено экспертами Отделения Липецк на официальной странице Управления в соц.сетях:</a:t>
          </a:r>
          <a:endParaRPr lang="ru-RU" sz="2000" kern="1200" dirty="0"/>
        </a:p>
      </dsp:txBody>
      <dsp:txXfrm>
        <a:off x="610504" y="416587"/>
        <a:ext cx="8624717" cy="833607"/>
      </dsp:txXfrm>
    </dsp:sp>
    <dsp:sp modelId="{334E31D8-76E6-42D1-9014-D2A8AA6AA10A}">
      <dsp:nvSpPr>
        <dsp:cNvPr id="0" name=""/>
        <dsp:cNvSpPr/>
      </dsp:nvSpPr>
      <dsp:spPr>
        <a:xfrm>
          <a:off x="89500" y="312386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D428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F12622-CBB4-4B45-A70F-471594F6FD8C}">
      <dsp:nvSpPr>
        <dsp:cNvPr id="0" name=""/>
        <dsp:cNvSpPr/>
      </dsp:nvSpPr>
      <dsp:spPr>
        <a:xfrm>
          <a:off x="1088431" y="1667215"/>
          <a:ext cx="8146790" cy="833607"/>
        </a:xfrm>
        <a:prstGeom prst="rect">
          <a:avLst/>
        </a:prstGeom>
        <a:solidFill>
          <a:srgbClr val="CD42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слушателей приняли участие в вебинарах на темы: Система быстрых платежей, Кибербезопасность, Финансовый план семьи</a:t>
          </a:r>
          <a:endParaRPr lang="ru-RU" sz="2000" kern="1200" dirty="0"/>
        </a:p>
      </dsp:txBody>
      <dsp:txXfrm>
        <a:off x="1088431" y="1667215"/>
        <a:ext cx="8146790" cy="833607"/>
      </dsp:txXfrm>
    </dsp:sp>
    <dsp:sp modelId="{D4295FC6-BF34-4688-9C06-96112DC9BB62}">
      <dsp:nvSpPr>
        <dsp:cNvPr id="0" name=""/>
        <dsp:cNvSpPr/>
      </dsp:nvSpPr>
      <dsp:spPr>
        <a:xfrm>
          <a:off x="567426" y="1563014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D428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20F410-E734-45E2-9639-29F42EA1AFF0}">
      <dsp:nvSpPr>
        <dsp:cNvPr id="0" name=""/>
        <dsp:cNvSpPr/>
      </dsp:nvSpPr>
      <dsp:spPr>
        <a:xfrm>
          <a:off x="1088431" y="2917843"/>
          <a:ext cx="8146790" cy="833607"/>
        </a:xfrm>
        <a:prstGeom prst="rect">
          <a:avLst/>
        </a:prstGeom>
        <a:solidFill>
          <a:srgbClr val="CD42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участников считают необходимым проведение прямых эфиров на темы финансовой грамотности</a:t>
          </a:r>
          <a:endParaRPr lang="ru-RU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088431" y="2917843"/>
        <a:ext cx="8146790" cy="833607"/>
      </dsp:txXfrm>
    </dsp:sp>
    <dsp:sp modelId="{CEC6E5B7-FF29-43E4-AB67-C393BF3E9E21}">
      <dsp:nvSpPr>
        <dsp:cNvPr id="0" name=""/>
        <dsp:cNvSpPr/>
      </dsp:nvSpPr>
      <dsp:spPr>
        <a:xfrm>
          <a:off x="567426" y="2813642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D428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40C5F5-7127-4F8A-ADF2-8F2313437218}">
      <dsp:nvSpPr>
        <dsp:cNvPr id="0" name=""/>
        <dsp:cNvSpPr/>
      </dsp:nvSpPr>
      <dsp:spPr>
        <a:xfrm>
          <a:off x="610504" y="4168472"/>
          <a:ext cx="8624717" cy="833607"/>
        </a:xfrm>
        <a:prstGeom prst="rect">
          <a:avLst/>
        </a:prstGeom>
        <a:solidFill>
          <a:srgbClr val="CD42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участников считают, что полученные знания они смогут применить в повседневной жизни</a:t>
          </a:r>
          <a:endParaRPr lang="ru-RU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10504" y="4168472"/>
        <a:ext cx="8624717" cy="833607"/>
      </dsp:txXfrm>
    </dsp:sp>
    <dsp:sp modelId="{78E4B99B-41CD-4F47-BBB1-1172042EC76D}">
      <dsp:nvSpPr>
        <dsp:cNvPr id="0" name=""/>
        <dsp:cNvSpPr/>
      </dsp:nvSpPr>
      <dsp:spPr>
        <a:xfrm>
          <a:off x="89500" y="4064271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D428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C36E9-1461-4D83-846A-4CD7E1628C4E}">
      <dsp:nvSpPr>
        <dsp:cNvPr id="0" name=""/>
        <dsp:cNvSpPr/>
      </dsp:nvSpPr>
      <dsp:spPr>
        <a:xfrm>
          <a:off x="0" y="36723"/>
          <a:ext cx="1593916" cy="1593916"/>
        </a:xfrm>
        <a:prstGeom prst="diamond">
          <a:avLst/>
        </a:prstGeom>
        <a:solidFill>
          <a:srgbClr val="BFAF8E">
            <a:alpha val="27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8BB394D-4977-4431-BD35-6DEDC236A94C}">
      <dsp:nvSpPr>
        <dsp:cNvPr id="0" name=""/>
        <dsp:cNvSpPr/>
      </dsp:nvSpPr>
      <dsp:spPr>
        <a:xfrm>
          <a:off x="18219" y="188146"/>
          <a:ext cx="741265" cy="621627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kern="1200" dirty="0"/>
            <a:t>Дети-сироты и дети, оставшиеся без попечения родителей. Многодетные семьи</a:t>
          </a:r>
        </a:p>
      </dsp:txBody>
      <dsp:txXfrm>
        <a:off x="48564" y="218491"/>
        <a:ext cx="680575" cy="560937"/>
      </dsp:txXfrm>
    </dsp:sp>
    <dsp:sp modelId="{0CC8E215-31AB-48A2-82D5-15BEE5753393}">
      <dsp:nvSpPr>
        <dsp:cNvPr id="0" name=""/>
        <dsp:cNvSpPr/>
      </dsp:nvSpPr>
      <dsp:spPr>
        <a:xfrm>
          <a:off x="834430" y="188146"/>
          <a:ext cx="741265" cy="621627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kern="1200" dirty="0"/>
            <a:t>Взрослое население, в том числе лица </a:t>
          </a:r>
          <a:r>
            <a:rPr lang="en-US" sz="600" kern="1200" dirty="0"/>
            <a:t>c</a:t>
          </a:r>
          <a:r>
            <a:rPr lang="ru-RU" sz="600" kern="1200" dirty="0"/>
            <a:t> ОВЗ</a:t>
          </a:r>
        </a:p>
      </dsp:txBody>
      <dsp:txXfrm>
        <a:off x="864775" y="218491"/>
        <a:ext cx="680575" cy="560937"/>
      </dsp:txXfrm>
    </dsp:sp>
    <dsp:sp modelId="{BA900964-9B79-475C-8691-F3EF5A35BBA3}">
      <dsp:nvSpPr>
        <dsp:cNvPr id="0" name=""/>
        <dsp:cNvSpPr/>
      </dsp:nvSpPr>
      <dsp:spPr>
        <a:xfrm>
          <a:off x="18219" y="857590"/>
          <a:ext cx="741265" cy="621627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Граждане-получатели государственной социальной помощи (в т.ч. на основании социального контракта)</a:t>
          </a:r>
          <a:endParaRPr lang="ru-RU" sz="500" kern="1200" dirty="0">
            <a:solidFill>
              <a:schemeClr val="bg1"/>
            </a:solidFill>
          </a:endParaRPr>
        </a:p>
      </dsp:txBody>
      <dsp:txXfrm>
        <a:off x="48564" y="887935"/>
        <a:ext cx="680575" cy="560937"/>
      </dsp:txXfrm>
    </dsp:sp>
    <dsp:sp modelId="{3185F03C-46BB-4B54-87B1-FC3A040641E5}">
      <dsp:nvSpPr>
        <dsp:cNvPr id="0" name=""/>
        <dsp:cNvSpPr/>
      </dsp:nvSpPr>
      <dsp:spPr>
        <a:xfrm>
          <a:off x="834430" y="857590"/>
          <a:ext cx="741265" cy="621627"/>
        </a:xfrm>
        <a:prstGeom prst="roundRect">
          <a:avLst/>
        </a:prstGeom>
        <a:solidFill>
          <a:srgbClr val="443377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b="0" kern="1200" dirty="0">
              <a:solidFill>
                <a:schemeClr val="bg1"/>
              </a:solidFill>
            </a:rPr>
            <a:t>Социальные работники, сотрудники управления социальной политики</a:t>
          </a:r>
        </a:p>
      </dsp:txBody>
      <dsp:txXfrm>
        <a:off x="864775" y="887935"/>
        <a:ext cx="680575" cy="56093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A01A93-5AFA-44AF-9A75-AE0BB7977FCA}">
      <dsp:nvSpPr>
        <dsp:cNvPr id="0" name=""/>
        <dsp:cNvSpPr/>
      </dsp:nvSpPr>
      <dsp:spPr>
        <a:xfrm>
          <a:off x="-6125176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rgbClr val="44337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E8F6D-A291-469A-B211-72E2D6E4621E}">
      <dsp:nvSpPr>
        <dsp:cNvPr id="0" name=""/>
        <dsp:cNvSpPr/>
      </dsp:nvSpPr>
      <dsp:spPr>
        <a:xfrm>
          <a:off x="752110" y="541866"/>
          <a:ext cx="8484915" cy="1083733"/>
        </a:xfrm>
        <a:prstGeom prst="rect">
          <a:avLst/>
        </a:prstGeom>
        <a:solidFill>
          <a:srgbClr val="44337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kern="1200" dirty="0"/>
            <a:t>организация и проведение мероприятий по повышению финансовой грамотности сотрудников Управления  </a:t>
          </a:r>
        </a:p>
      </dsp:txBody>
      <dsp:txXfrm>
        <a:off x="752110" y="541866"/>
        <a:ext cx="8484915" cy="1083733"/>
      </dsp:txXfrm>
    </dsp:sp>
    <dsp:sp modelId="{334E31D8-76E6-42D1-9014-D2A8AA6AA10A}">
      <dsp:nvSpPr>
        <dsp:cNvPr id="0" name=""/>
        <dsp:cNvSpPr/>
      </dsp:nvSpPr>
      <dsp:spPr>
        <a:xfrm>
          <a:off x="74777" y="4064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4337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72B965-5E75-4689-BFB1-A21907A51B3A}">
      <dsp:nvSpPr>
        <dsp:cNvPr id="0" name=""/>
        <dsp:cNvSpPr/>
      </dsp:nvSpPr>
      <dsp:spPr>
        <a:xfrm>
          <a:off x="1146048" y="2167466"/>
          <a:ext cx="8090978" cy="1083733"/>
        </a:xfrm>
        <a:prstGeom prst="rect">
          <a:avLst/>
        </a:prstGeom>
        <a:solidFill>
          <a:srgbClr val="44337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kern="1200" dirty="0">
              <a:effectLst/>
              <a:latin typeface="Calibri" panose="020F0502020204030204" pitchFamily="34" charset="0"/>
              <a:cs typeface="Calibri" panose="020F0502020204030204" pitchFamily="34" charset="0"/>
            </a:rPr>
            <a:t>обучение </a:t>
          </a:r>
          <a:r>
            <a:rPr lang="ru-RU" sz="2000" kern="1200" dirty="0"/>
            <a:t>социальных работников</a:t>
          </a:r>
          <a:r>
            <a:rPr lang="ru-RU" sz="2000" kern="1200" dirty="0">
              <a:effectLst/>
              <a:latin typeface="Calibri" panose="020F0502020204030204" pitchFamily="34" charset="0"/>
              <a:cs typeface="Calibri" panose="020F0502020204030204" pitchFamily="34" charset="0"/>
            </a:rPr>
            <a:t> методике проведения мероприятий для граждан пенсионного возраста 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kern="1200" dirty="0">
              <a:effectLst/>
              <a:latin typeface="Calibri" panose="020F0502020204030204" pitchFamily="34" charset="0"/>
              <a:cs typeface="Calibri" panose="020F0502020204030204" pitchFamily="34" charset="0"/>
            </a:rPr>
            <a:t>"Прививаем культуру финансовой грамотности"</a:t>
          </a:r>
          <a:endParaRPr lang="ru-RU" sz="2000" kern="1200" dirty="0"/>
        </a:p>
      </dsp:txBody>
      <dsp:txXfrm>
        <a:off x="1146048" y="2167466"/>
        <a:ext cx="8090978" cy="1083733"/>
      </dsp:txXfrm>
    </dsp:sp>
    <dsp:sp modelId="{D4295FC6-BF34-4688-9C06-96112DC9BB62}">
      <dsp:nvSpPr>
        <dsp:cNvPr id="0" name=""/>
        <dsp:cNvSpPr/>
      </dsp:nvSpPr>
      <dsp:spPr>
        <a:xfrm>
          <a:off x="468714" y="20320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4337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9649C6-FC24-446C-9017-D90D32286EA5}">
      <dsp:nvSpPr>
        <dsp:cNvPr id="0" name=""/>
        <dsp:cNvSpPr/>
      </dsp:nvSpPr>
      <dsp:spPr>
        <a:xfrm>
          <a:off x="752110" y="3793066"/>
          <a:ext cx="8484915" cy="1083733"/>
        </a:xfrm>
        <a:prstGeom prst="rect">
          <a:avLst/>
        </a:prstGeom>
        <a:solidFill>
          <a:srgbClr val="44337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kern="1200" dirty="0"/>
            <a:t>обучение педагогических работников ОБУ "Центр помощи семье и детям "Большая Медведица" методике проведения мероприятий для воспитанников (ДОЛ-игра, онлайн-уроки)</a:t>
          </a:r>
          <a:endParaRPr lang="ru-RU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52110" y="3793066"/>
        <a:ext cx="8484915" cy="1083733"/>
      </dsp:txXfrm>
    </dsp:sp>
    <dsp:sp modelId="{78E4B99B-41CD-4F47-BBB1-1172042EC76D}">
      <dsp:nvSpPr>
        <dsp:cNvPr id="0" name=""/>
        <dsp:cNvSpPr/>
      </dsp:nvSpPr>
      <dsp:spPr>
        <a:xfrm>
          <a:off x="74777" y="36576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4337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9F3C2-5940-4B92-B832-C404D7D279B7}" type="datetimeFigureOut">
              <a:rPr lang="ru-RU" smtClean="0"/>
              <a:t>27.06.2022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96330-969D-4617-A621-7EA28EF0AA7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110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96330-969D-4617-A621-7EA28EF0AA73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013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96330-969D-4617-A621-7EA28EF0AA73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3650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96330-969D-4617-A621-7EA28EF0AA73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0201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96330-969D-4617-A621-7EA28EF0AA73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5770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96330-969D-4617-A621-7EA28EF0AA73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419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96330-969D-4617-A621-7EA28EF0AA73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824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96330-969D-4617-A621-7EA28EF0AA73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4814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96330-969D-4617-A621-7EA28EF0AA73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8987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F2C0-C017-4E53-8750-CD60CAF3DFB9}" type="datetimeFigureOut">
              <a:rPr lang="ru-RU" smtClean="0"/>
              <a:t>27.06.2022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A933-1BFC-436F-8BF2-88B80376F05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286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F2C0-C017-4E53-8750-CD60CAF3DFB9}" type="datetimeFigureOut">
              <a:rPr lang="ru-RU" smtClean="0"/>
              <a:t>27.06.2022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A933-1BFC-436F-8BF2-88B80376F05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602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F2C0-C017-4E53-8750-CD60CAF3DFB9}" type="datetimeFigureOut">
              <a:rPr lang="ru-RU" smtClean="0"/>
              <a:t>27.06.2022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A933-1BFC-436F-8BF2-88B80376F05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68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F2C0-C017-4E53-8750-CD60CAF3DFB9}" type="datetimeFigureOut">
              <a:rPr lang="ru-RU" smtClean="0"/>
              <a:t>27.06.2022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A933-1BFC-436F-8BF2-88B80376F05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875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F2C0-C017-4E53-8750-CD60CAF3DFB9}" type="datetimeFigureOut">
              <a:rPr lang="ru-RU" smtClean="0"/>
              <a:t>27.06.2022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A933-1BFC-436F-8BF2-88B80376F05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19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F2C0-C017-4E53-8750-CD60CAF3DFB9}" type="datetimeFigureOut">
              <a:rPr lang="ru-RU" smtClean="0"/>
              <a:t>27.06.2022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A933-1BFC-436F-8BF2-88B80376F05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662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F2C0-C017-4E53-8750-CD60CAF3DFB9}" type="datetimeFigureOut">
              <a:rPr lang="ru-RU" smtClean="0"/>
              <a:t>27.06.2022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A933-1BFC-436F-8BF2-88B80376F05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705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F2C0-C017-4E53-8750-CD60CAF3DFB9}" type="datetimeFigureOut">
              <a:rPr lang="ru-RU" smtClean="0"/>
              <a:t>27.06.2022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A933-1BFC-436F-8BF2-88B80376F05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673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F2C0-C017-4E53-8750-CD60CAF3DFB9}" type="datetimeFigureOut">
              <a:rPr lang="ru-RU" smtClean="0"/>
              <a:t>27.06.2022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A933-1BFC-436F-8BF2-88B80376F05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599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F2C0-C017-4E53-8750-CD60CAF3DFB9}" type="datetimeFigureOut">
              <a:rPr lang="ru-RU" smtClean="0"/>
              <a:t>27.06.2022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A933-1BFC-436F-8BF2-88B80376F05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811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F2C0-C017-4E53-8750-CD60CAF3DFB9}" type="datetimeFigureOut">
              <a:rPr lang="ru-RU" smtClean="0"/>
              <a:t>27.06.2022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A933-1BFC-436F-8BF2-88B80376F05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6140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5F2C0-C017-4E53-8750-CD60CAF3DFB9}" type="datetimeFigureOut">
              <a:rPr lang="ru-RU" smtClean="0"/>
              <a:t>27.06.2022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6A933-1BFC-436F-8BF2-88B80376F05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512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microsoft.com/office/2007/relationships/hdphoto" Target="../media/hdphoto1.wdp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image" Target="../media/image3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microsoft.com/office/2007/relationships/hdphoto" Target="../media/hdphoto1.wdp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13" Type="http://schemas.openxmlformats.org/officeDocument/2006/relationships/image" Target="../media/image3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5" Type="http://schemas.microsoft.com/office/2007/relationships/hdphoto" Target="../media/hdphoto1.wdp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Relationship Id="rId1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13" Type="http://schemas.openxmlformats.org/officeDocument/2006/relationships/image" Target="../media/image3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5" Type="http://schemas.microsoft.com/office/2007/relationships/hdphoto" Target="../media/hdphoto1.wdp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Relationship Id="rId1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9EA02E57-6784-4577-A1C3-9FD28B70C869}"/>
              </a:ext>
            </a:extLst>
          </p:cNvPr>
          <p:cNvGrpSpPr/>
          <p:nvPr/>
        </p:nvGrpSpPr>
        <p:grpSpPr>
          <a:xfrm>
            <a:off x="-363609" y="0"/>
            <a:ext cx="12555609" cy="6858000"/>
            <a:chOff x="-363609" y="0"/>
            <a:chExt cx="12555609" cy="68580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71709311-4606-462B-9CFC-6FDD65316A0D}"/>
                </a:ext>
              </a:extLst>
            </p:cNvPr>
            <p:cNvSpPr/>
            <p:nvPr/>
          </p:nvSpPr>
          <p:spPr>
            <a:xfrm>
              <a:off x="6096000" y="3429000"/>
              <a:ext cx="6096000" cy="3429000"/>
            </a:xfrm>
            <a:prstGeom prst="rect">
              <a:avLst/>
            </a:prstGeom>
            <a:solidFill>
              <a:srgbClr val="70AA70"/>
            </a:solidFill>
            <a:ln>
              <a:solidFill>
                <a:srgbClr val="70AA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FA013E0D-1C83-4A4C-B982-8CDD3A607A21}"/>
                </a:ext>
              </a:extLst>
            </p:cNvPr>
            <p:cNvSpPr/>
            <p:nvPr/>
          </p:nvSpPr>
          <p:spPr>
            <a:xfrm>
              <a:off x="0" y="0"/>
              <a:ext cx="6096000" cy="3429000"/>
            </a:xfrm>
            <a:prstGeom prst="rect">
              <a:avLst/>
            </a:prstGeom>
            <a:solidFill>
              <a:srgbClr val="443377"/>
            </a:solidFill>
            <a:ln>
              <a:solidFill>
                <a:srgbClr val="4433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" name="Овал 3">
              <a:extLst>
                <a:ext uri="{FF2B5EF4-FFF2-40B4-BE49-F238E27FC236}">
                  <a16:creationId xmlns:a16="http://schemas.microsoft.com/office/drawing/2014/main" id="{F9ABCE07-4541-4A23-9EF8-A5539A9BB247}"/>
                </a:ext>
              </a:extLst>
            </p:cNvPr>
            <p:cNvSpPr/>
            <p:nvPr/>
          </p:nvSpPr>
          <p:spPr>
            <a:xfrm>
              <a:off x="-3061" y="0"/>
              <a:ext cx="12192000" cy="685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12" name="Рисунок 11">
              <a:extLst>
                <a:ext uri="{FF2B5EF4-FFF2-40B4-BE49-F238E27FC236}">
                  <a16:creationId xmlns:a16="http://schemas.microsoft.com/office/drawing/2014/main" id="{17A86411-8F48-484C-8F9F-392E50C01B0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7481"/>
            <a:stretch/>
          </p:blipFill>
          <p:spPr>
            <a:xfrm>
              <a:off x="-363609" y="563160"/>
              <a:ext cx="1260000" cy="487314"/>
            </a:xfrm>
            <a:prstGeom prst="rect">
              <a:avLst/>
            </a:prstGeom>
          </p:spPr>
        </p:pic>
      </p:grp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7C244665-2F47-44F3-845E-79A528F0BC69}"/>
              </a:ext>
            </a:extLst>
          </p:cNvPr>
          <p:cNvSpPr txBox="1">
            <a:spLocks/>
          </p:cNvSpPr>
          <p:nvPr/>
        </p:nvSpPr>
        <p:spPr>
          <a:xfrm>
            <a:off x="905524" y="2154798"/>
            <a:ext cx="10507687" cy="3961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ru-RU" sz="3200" b="1" dirty="0">
                <a:latin typeface="+mn-lt"/>
              </a:rPr>
              <a:t>Опыт межведомственного взаимодействия в решении задачи повышения финансовой грамотности населения Липецкой области </a:t>
            </a:r>
          </a:p>
          <a:p>
            <a:pPr>
              <a:lnSpc>
                <a:spcPct val="110000"/>
              </a:lnSpc>
            </a:pPr>
            <a:endParaRPr lang="ru-RU" sz="3200" b="1" dirty="0">
              <a:latin typeface="+mn-lt"/>
            </a:endParaRPr>
          </a:p>
          <a:p>
            <a:pPr>
              <a:lnSpc>
                <a:spcPct val="110000"/>
              </a:lnSpc>
            </a:pPr>
            <a:r>
              <a:rPr lang="ru-RU" sz="3200" b="1">
                <a:latin typeface="+mn-lt"/>
              </a:rPr>
              <a:t>(</a:t>
            </a:r>
            <a:r>
              <a:rPr lang="ru-RU" sz="3200" b="1" dirty="0">
                <a:latin typeface="+mn-lt"/>
              </a:rPr>
              <a:t>н</a:t>
            </a:r>
            <a:r>
              <a:rPr lang="ru-RU" sz="3200" b="1">
                <a:latin typeface="+mn-lt"/>
              </a:rPr>
              <a:t>а </a:t>
            </a:r>
            <a:r>
              <a:rPr lang="ru-RU" sz="3200" b="1" dirty="0">
                <a:latin typeface="+mn-lt"/>
              </a:rPr>
              <a:t>примере взаимодействия Отделения Липецк Банка России и управления социальной политики </a:t>
            </a:r>
            <a:r>
              <a:rPr lang="ru-RU" sz="3200" b="1">
                <a:latin typeface="+mn-lt"/>
              </a:rPr>
              <a:t>Липецкой области)</a:t>
            </a:r>
            <a:endParaRPr lang="en-US" sz="3200" b="1" dirty="0">
              <a:latin typeface="+mn-lt"/>
            </a:endParaRPr>
          </a:p>
          <a:p>
            <a:pPr>
              <a:lnSpc>
                <a:spcPct val="110000"/>
              </a:lnSpc>
            </a:pPr>
            <a:endParaRPr lang="en-US" sz="4000" b="1" dirty="0">
              <a:latin typeface="+mn-lt"/>
            </a:endParaRPr>
          </a:p>
          <a:p>
            <a:pPr>
              <a:lnSpc>
                <a:spcPct val="110000"/>
              </a:lnSpc>
            </a:pPr>
            <a:endParaRPr lang="ru-RU" sz="4000" b="1" dirty="0">
              <a:latin typeface="+mn-lt"/>
            </a:endParaRPr>
          </a:p>
          <a:p>
            <a:pPr>
              <a:lnSpc>
                <a:spcPct val="110000"/>
              </a:lnSpc>
            </a:pPr>
            <a:endParaRPr lang="ru-RU" sz="4000" b="1" dirty="0">
              <a:latin typeface="+mn-lt"/>
            </a:endParaRPr>
          </a:p>
          <a:p>
            <a:pPr>
              <a:lnSpc>
                <a:spcPct val="110000"/>
              </a:lnSpc>
            </a:pPr>
            <a:r>
              <a:rPr lang="en-US" sz="2400" b="1" dirty="0">
                <a:latin typeface="+mn-lt"/>
              </a:rPr>
              <a:t>28 </a:t>
            </a:r>
            <a:r>
              <a:rPr lang="ru-RU" sz="2400" b="1" dirty="0">
                <a:latin typeface="+mn-lt"/>
              </a:rPr>
              <a:t>июня 2022 года</a:t>
            </a:r>
            <a:endParaRPr lang="en-US" sz="2400" b="1" dirty="0">
              <a:latin typeface="+mn-lt"/>
            </a:endParaRPr>
          </a:p>
          <a:p>
            <a:pPr>
              <a:lnSpc>
                <a:spcPct val="110000"/>
              </a:lnSpc>
            </a:pPr>
            <a:endParaRPr lang="ru-RU" sz="4000" b="1" dirty="0">
              <a:latin typeface="+mn-lt"/>
            </a:endParaRPr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E7367F26-3FA0-C530-17A7-E5180B05648F}"/>
              </a:ext>
            </a:extLst>
          </p:cNvPr>
          <p:cNvGrpSpPr>
            <a:grpSpLocks noChangeAspect="1"/>
          </p:cNvGrpSpPr>
          <p:nvPr/>
        </p:nvGrpSpPr>
        <p:grpSpPr>
          <a:xfrm>
            <a:off x="94501" y="113483"/>
            <a:ext cx="2046719" cy="395999"/>
            <a:chOff x="2151898" y="1309518"/>
            <a:chExt cx="5102578" cy="98724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D7E6C2A-05CE-5DA8-CFA2-4D5E70A58885}"/>
                </a:ext>
              </a:extLst>
            </p:cNvPr>
            <p:cNvSpPr txBox="1"/>
            <p:nvPr/>
          </p:nvSpPr>
          <p:spPr>
            <a:xfrm>
              <a:off x="3008960" y="1471308"/>
              <a:ext cx="4245516" cy="767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700" dirty="0">
                  <a:solidFill>
                    <a:srgbClr val="37C6FE"/>
                  </a:solidFill>
                </a:rPr>
                <a:t>УПРАВЛЕНИЕ СОЦИАЛЬНОЙ ПОЛИТИКИ ЛИПЕЦКОЙ ОБЛАСТИ</a:t>
              </a:r>
            </a:p>
          </p:txBody>
        </p:sp>
        <p:pic>
          <p:nvPicPr>
            <p:cNvPr id="14" name="Рисунок 13">
              <a:extLst>
                <a:ext uri="{FF2B5EF4-FFF2-40B4-BE49-F238E27FC236}">
                  <a16:creationId xmlns:a16="http://schemas.microsoft.com/office/drawing/2014/main" id="{8A94FA7A-8C28-7719-CEE2-16CC35D4E5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305" t="38367" r="47652" b="24638"/>
            <a:stretch/>
          </p:blipFill>
          <p:spPr>
            <a:xfrm>
              <a:off x="2151898" y="1309518"/>
              <a:ext cx="857062" cy="987249"/>
            </a:xfrm>
            <a:prstGeom prst="rect">
              <a:avLst/>
            </a:prstGeom>
          </p:spPr>
        </p:pic>
      </p:grp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88D6DC9D-2C78-7E8F-9B9D-58F5DAC9E7D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15"/>
          <a:stretch/>
        </p:blipFill>
        <p:spPr>
          <a:xfrm>
            <a:off x="348060" y="741539"/>
            <a:ext cx="1260000" cy="30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67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A74E4D00-DE3E-47FE-BDC4-94A7A8AB0ACD}"/>
              </a:ext>
            </a:extLst>
          </p:cNvPr>
          <p:cNvGrpSpPr/>
          <p:nvPr/>
        </p:nvGrpSpPr>
        <p:grpSpPr>
          <a:xfrm>
            <a:off x="1704" y="-441000"/>
            <a:ext cx="12192000" cy="7740000"/>
            <a:chOff x="0" y="-441000"/>
            <a:chExt cx="12192000" cy="7740000"/>
          </a:xfrm>
        </p:grpSpPr>
        <p:sp>
          <p:nvSpPr>
            <p:cNvPr id="31" name="Прямоугольник 30">
              <a:extLst>
                <a:ext uri="{FF2B5EF4-FFF2-40B4-BE49-F238E27FC236}">
                  <a16:creationId xmlns:a16="http://schemas.microsoft.com/office/drawing/2014/main" id="{5E094E62-851F-4CE9-9E9E-91EA8735B76A}"/>
                </a:ext>
              </a:extLst>
            </p:cNvPr>
            <p:cNvSpPr/>
            <p:nvPr/>
          </p:nvSpPr>
          <p:spPr>
            <a:xfrm>
              <a:off x="6096000" y="3429000"/>
              <a:ext cx="6096000" cy="3429000"/>
            </a:xfrm>
            <a:prstGeom prst="rect">
              <a:avLst/>
            </a:prstGeom>
            <a:solidFill>
              <a:srgbClr val="70A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3639B5D7-FE43-4E00-B5FF-00DF2E63993A}"/>
                </a:ext>
              </a:extLst>
            </p:cNvPr>
            <p:cNvSpPr/>
            <p:nvPr/>
          </p:nvSpPr>
          <p:spPr>
            <a:xfrm>
              <a:off x="0" y="0"/>
              <a:ext cx="6096000" cy="3429000"/>
            </a:xfrm>
            <a:prstGeom prst="rect">
              <a:avLst/>
            </a:prstGeom>
            <a:solidFill>
              <a:srgbClr val="443377"/>
            </a:solidFill>
            <a:ln>
              <a:solidFill>
                <a:srgbClr val="4433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Овал 32">
              <a:extLst>
                <a:ext uri="{FF2B5EF4-FFF2-40B4-BE49-F238E27FC236}">
                  <a16:creationId xmlns:a16="http://schemas.microsoft.com/office/drawing/2014/main" id="{18DCCF7C-3373-47EF-9759-428C2CA3BBAC}"/>
                </a:ext>
              </a:extLst>
            </p:cNvPr>
            <p:cNvSpPr/>
            <p:nvPr/>
          </p:nvSpPr>
          <p:spPr>
            <a:xfrm>
              <a:off x="0" y="-441000"/>
              <a:ext cx="12192000" cy="774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Заголовок 19">
            <a:extLst>
              <a:ext uri="{FF2B5EF4-FFF2-40B4-BE49-F238E27FC236}">
                <a16:creationId xmlns:a16="http://schemas.microsoft.com/office/drawing/2014/main" id="{7FC803A1-6F80-9518-6A4A-66F45A8E8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6948" y="168437"/>
            <a:ext cx="10082464" cy="1325563"/>
          </a:xfrm>
        </p:spPr>
        <p:txBody>
          <a:bodyPr>
            <a:noAutofit/>
          </a:bodyPr>
          <a:lstStyle/>
          <a:p>
            <a:pPr algn="r"/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План мероприятий по повышению финансовой грамотности </a:t>
            </a:r>
            <a:b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населения Липецкой области на 2022 год </a:t>
            </a:r>
            <a:b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управления социальной политики Липецкой области и Отделения Липецк</a:t>
            </a:r>
            <a:b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6" name="Схема 15">
            <a:extLst>
              <a:ext uri="{FF2B5EF4-FFF2-40B4-BE49-F238E27FC236}">
                <a16:creationId xmlns:a16="http://schemas.microsoft.com/office/drawing/2014/main" id="{6808942A-7624-D009-5BF8-78704C0424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6063701"/>
              </p:ext>
            </p:extLst>
          </p:nvPr>
        </p:nvGraphicFramePr>
        <p:xfrm>
          <a:off x="2063684" y="1160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A7E619C4-6A9E-886B-C405-C6FEACC98E5B}"/>
              </a:ext>
            </a:extLst>
          </p:cNvPr>
          <p:cNvGrpSpPr>
            <a:grpSpLocks noChangeAspect="1"/>
          </p:cNvGrpSpPr>
          <p:nvPr/>
        </p:nvGrpSpPr>
        <p:grpSpPr>
          <a:xfrm>
            <a:off x="94501" y="113483"/>
            <a:ext cx="2046719" cy="395999"/>
            <a:chOff x="2151898" y="1309518"/>
            <a:chExt cx="5102578" cy="98724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A7CFDDE-376A-A293-66E5-7AAB0F002E06}"/>
                </a:ext>
              </a:extLst>
            </p:cNvPr>
            <p:cNvSpPr txBox="1"/>
            <p:nvPr/>
          </p:nvSpPr>
          <p:spPr>
            <a:xfrm>
              <a:off x="3008960" y="1471308"/>
              <a:ext cx="4245516" cy="767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700" dirty="0">
                  <a:solidFill>
                    <a:srgbClr val="37C6FE"/>
                  </a:solidFill>
                </a:rPr>
                <a:t>УПРАВЛЕНИЕ СОЦИАЛЬНОЙ ПОЛИТИКИ ЛИПЕЦКОЙ ОБЛАСТИ</a:t>
              </a:r>
            </a:p>
          </p:txBody>
        </p:sp>
        <p:pic>
          <p:nvPicPr>
            <p:cNvPr id="27" name="Рисунок 26">
              <a:extLst>
                <a:ext uri="{FF2B5EF4-FFF2-40B4-BE49-F238E27FC236}">
                  <a16:creationId xmlns:a16="http://schemas.microsoft.com/office/drawing/2014/main" id="{E9651DAD-F3D5-ED20-1FCC-93ACB373744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305" t="38367" r="47652" b="24638"/>
            <a:stretch/>
          </p:blipFill>
          <p:spPr>
            <a:xfrm>
              <a:off x="2151898" y="1309518"/>
              <a:ext cx="857062" cy="987249"/>
            </a:xfrm>
            <a:prstGeom prst="rect">
              <a:avLst/>
            </a:prstGeom>
          </p:spPr>
        </p:pic>
      </p:grp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A8414606-B543-7299-32D5-B8E29A885549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481"/>
          <a:stretch/>
        </p:blipFill>
        <p:spPr>
          <a:xfrm>
            <a:off x="-363609" y="563160"/>
            <a:ext cx="1260000" cy="487314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C44D7E87-5DC5-3FEF-A631-B1E149E5B36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15"/>
          <a:stretch/>
        </p:blipFill>
        <p:spPr>
          <a:xfrm>
            <a:off x="348060" y="741539"/>
            <a:ext cx="1260000" cy="30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492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9">
            <a:extLst>
              <a:ext uri="{FF2B5EF4-FFF2-40B4-BE49-F238E27FC236}">
                <a16:creationId xmlns:a16="http://schemas.microsoft.com/office/drawing/2014/main" id="{7FC803A1-6F80-9518-6A4A-66F45A8E8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288" y="433475"/>
            <a:ext cx="10082464" cy="844022"/>
          </a:xfrm>
        </p:spPr>
        <p:txBody>
          <a:bodyPr>
            <a:noAutofit/>
          </a:bodyPr>
          <a:lstStyle/>
          <a:p>
            <a:pPr algn="r"/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Дети-сироты и дети, оставшиеся без попечения родителей. </a:t>
            </a:r>
            <a:b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Многодетные семьи</a:t>
            </a:r>
          </a:p>
        </p:txBody>
      </p:sp>
      <p:graphicFrame>
        <p:nvGraphicFramePr>
          <p:cNvPr id="16" name="Схема 15">
            <a:extLst>
              <a:ext uri="{FF2B5EF4-FFF2-40B4-BE49-F238E27FC236}">
                <a16:creationId xmlns:a16="http://schemas.microsoft.com/office/drawing/2014/main" id="{6808942A-7624-D009-5BF8-78704C0424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0871730"/>
              </p:ext>
            </p:extLst>
          </p:nvPr>
        </p:nvGraphicFramePr>
        <p:xfrm>
          <a:off x="172588" y="0"/>
          <a:ext cx="1593916" cy="1667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76C97021-00A2-36BC-2526-01E875CD7A2A}"/>
              </a:ext>
            </a:extLst>
          </p:cNvPr>
          <p:cNvGrpSpPr/>
          <p:nvPr/>
        </p:nvGrpSpPr>
        <p:grpSpPr>
          <a:xfrm>
            <a:off x="1936948" y="1247449"/>
            <a:ext cx="9311804" cy="5418667"/>
            <a:chOff x="1936948" y="1247449"/>
            <a:chExt cx="9311804" cy="5418667"/>
          </a:xfrm>
        </p:grpSpPr>
        <p:graphicFrame>
          <p:nvGraphicFramePr>
            <p:cNvPr id="3" name="Схема 2">
              <a:extLst>
                <a:ext uri="{FF2B5EF4-FFF2-40B4-BE49-F238E27FC236}">
                  <a16:creationId xmlns:a16="http://schemas.microsoft.com/office/drawing/2014/main" id="{2C70780F-A6ED-E570-32EE-3158CFA4636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039687951"/>
                </p:ext>
              </p:extLst>
            </p:nvPr>
          </p:nvGraphicFramePr>
          <p:xfrm>
            <a:off x="1936948" y="1247449"/>
            <a:ext cx="9311804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C6C31A4-F734-1B9B-CD65-6B472CC13BF8}"/>
                </a:ext>
              </a:extLst>
            </p:cNvPr>
            <p:cNvSpPr txBox="1"/>
            <p:nvPr/>
          </p:nvSpPr>
          <p:spPr>
            <a:xfrm>
              <a:off x="2273693" y="1571586"/>
              <a:ext cx="47800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dirty="0">
                  <a:solidFill>
                    <a:srgbClr val="443377"/>
                  </a:solidFill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ADCCEC5-06FC-A5AF-56E1-037E1CD15801}"/>
                </a:ext>
              </a:extLst>
            </p:cNvPr>
            <p:cNvSpPr txBox="1"/>
            <p:nvPr/>
          </p:nvSpPr>
          <p:spPr>
            <a:xfrm>
              <a:off x="2150089" y="5390076"/>
              <a:ext cx="9703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dirty="0">
                  <a:solidFill>
                    <a:srgbClr val="443377"/>
                  </a:solidFill>
                </a:rPr>
                <a:t>11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FCB5B13-D9E6-94A3-E004-C605C3DE99B0}"/>
                </a:ext>
              </a:extLst>
            </p:cNvPr>
            <p:cNvSpPr txBox="1"/>
            <p:nvPr/>
          </p:nvSpPr>
          <p:spPr>
            <a:xfrm>
              <a:off x="2539366" y="3017254"/>
              <a:ext cx="120029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443377"/>
                  </a:solidFill>
                </a:rPr>
                <a:t>&gt;150</a:t>
              </a:r>
              <a:endParaRPr lang="ru-RU" sz="3200" dirty="0">
                <a:solidFill>
                  <a:srgbClr val="443377"/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75E8FDF-0FC4-A2B4-E360-A2AEB66E0411}"/>
                </a:ext>
              </a:extLst>
            </p:cNvPr>
            <p:cNvSpPr txBox="1"/>
            <p:nvPr/>
          </p:nvSpPr>
          <p:spPr>
            <a:xfrm>
              <a:off x="2597982" y="4269621"/>
              <a:ext cx="120029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443377"/>
                  </a:solidFill>
                </a:rPr>
                <a:t>&gt;80</a:t>
              </a:r>
              <a:endParaRPr lang="ru-RU" sz="3200" dirty="0">
                <a:solidFill>
                  <a:srgbClr val="443377"/>
                </a:solidFill>
              </a:endParaRPr>
            </a:p>
          </p:txBody>
        </p:sp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CC1D8620-E249-E6CB-F843-97749B31D497}"/>
              </a:ext>
            </a:extLst>
          </p:cNvPr>
          <p:cNvGrpSpPr/>
          <p:nvPr/>
        </p:nvGrpSpPr>
        <p:grpSpPr>
          <a:xfrm>
            <a:off x="255235" y="2807397"/>
            <a:ext cx="2196890" cy="2035754"/>
            <a:chOff x="255235" y="2807397"/>
            <a:chExt cx="2196890" cy="2035754"/>
          </a:xfrm>
        </p:grpSpPr>
        <p:grpSp>
          <p:nvGrpSpPr>
            <p:cNvPr id="11" name="Группа 10">
              <a:extLst>
                <a:ext uri="{FF2B5EF4-FFF2-40B4-BE49-F238E27FC236}">
                  <a16:creationId xmlns:a16="http://schemas.microsoft.com/office/drawing/2014/main" id="{E624B279-2F2D-E6D6-4F99-E57FF6E9BB9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55235" y="2807397"/>
              <a:ext cx="2196890" cy="916256"/>
              <a:chOff x="1906721" y="1227095"/>
              <a:chExt cx="4245516" cy="1770682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A39B0BA-A79D-06E4-5AAC-A1C22E48CF55}"/>
                  </a:ext>
                </a:extLst>
              </p:cNvPr>
              <p:cNvSpPr txBox="1"/>
              <p:nvPr/>
            </p:nvSpPr>
            <p:spPr>
              <a:xfrm>
                <a:off x="1906721" y="2284036"/>
                <a:ext cx="4245516" cy="713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900" dirty="0">
                    <a:solidFill>
                      <a:srgbClr val="37C6FE"/>
                    </a:solidFill>
                  </a:rPr>
                  <a:t>УПРАВЛЕНИЕ СОЦИАЛЬНОЙ ПОЛИТИКИ </a:t>
                </a:r>
                <a:endParaRPr lang="en-US" sz="900" dirty="0">
                  <a:solidFill>
                    <a:srgbClr val="37C6FE"/>
                  </a:solidFill>
                </a:endParaRPr>
              </a:p>
              <a:p>
                <a:pPr algn="ctr"/>
                <a:r>
                  <a:rPr lang="ru-RU" sz="900" dirty="0">
                    <a:solidFill>
                      <a:srgbClr val="37C6FE"/>
                    </a:solidFill>
                  </a:rPr>
                  <a:t>ЛИПЕЦКОЙ ОБЛАСТИ</a:t>
                </a:r>
              </a:p>
            </p:txBody>
          </p:sp>
          <p:pic>
            <p:nvPicPr>
              <p:cNvPr id="13" name="Рисунок 12">
                <a:extLst>
                  <a:ext uri="{FF2B5EF4-FFF2-40B4-BE49-F238E27FC236}">
                    <a16:creationId xmlns:a16="http://schemas.microsoft.com/office/drawing/2014/main" id="{7A229CCC-E04C-62A8-EA61-BB174CBB17D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305" t="38367" r="47652" b="24638"/>
              <a:stretch/>
            </p:blipFill>
            <p:spPr>
              <a:xfrm>
                <a:off x="3500713" y="1227095"/>
                <a:ext cx="930837" cy="1072231"/>
              </a:xfrm>
              <a:prstGeom prst="rect">
                <a:avLst/>
              </a:prstGeom>
            </p:spPr>
          </p:pic>
        </p:grpSp>
        <p:pic>
          <p:nvPicPr>
            <p:cNvPr id="20" name="Рисунок 19">
              <a:extLst>
                <a:ext uri="{FF2B5EF4-FFF2-40B4-BE49-F238E27FC236}">
                  <a16:creationId xmlns:a16="http://schemas.microsoft.com/office/drawing/2014/main" id="{437109BF-EE58-5670-9B34-F7298000F4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202"/>
            <a:stretch/>
          </p:blipFill>
          <p:spPr>
            <a:xfrm>
              <a:off x="515785" y="3860377"/>
              <a:ext cx="1675791" cy="9827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97328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9">
            <a:extLst>
              <a:ext uri="{FF2B5EF4-FFF2-40B4-BE49-F238E27FC236}">
                <a16:creationId xmlns:a16="http://schemas.microsoft.com/office/drawing/2014/main" id="{7FC803A1-6F80-9518-6A4A-66F45A8E8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288" y="488582"/>
            <a:ext cx="10082464" cy="610522"/>
          </a:xfrm>
        </p:spPr>
        <p:txBody>
          <a:bodyPr>
            <a:noAutofit/>
          </a:bodyPr>
          <a:lstStyle/>
          <a:p>
            <a:pPr algn="r"/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Взрослое население, в том числе лица с ОВЗ</a:t>
            </a:r>
          </a:p>
        </p:txBody>
      </p:sp>
      <p:graphicFrame>
        <p:nvGraphicFramePr>
          <p:cNvPr id="16" name="Схема 15">
            <a:extLst>
              <a:ext uri="{FF2B5EF4-FFF2-40B4-BE49-F238E27FC236}">
                <a16:creationId xmlns:a16="http://schemas.microsoft.com/office/drawing/2014/main" id="{6808942A-7624-D009-5BF8-78704C0424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268999"/>
              </p:ext>
            </p:extLst>
          </p:nvPr>
        </p:nvGraphicFramePr>
        <p:xfrm>
          <a:off x="172588" y="0"/>
          <a:ext cx="1593916" cy="1667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9" name="Группа 38">
            <a:extLst>
              <a:ext uri="{FF2B5EF4-FFF2-40B4-BE49-F238E27FC236}">
                <a16:creationId xmlns:a16="http://schemas.microsoft.com/office/drawing/2014/main" id="{0CCF991A-E3B9-562A-80E5-8EECCB36128A}"/>
              </a:ext>
            </a:extLst>
          </p:cNvPr>
          <p:cNvGrpSpPr/>
          <p:nvPr/>
        </p:nvGrpSpPr>
        <p:grpSpPr>
          <a:xfrm>
            <a:off x="1936948" y="1247449"/>
            <a:ext cx="9311804" cy="5418667"/>
            <a:chOff x="1936948" y="1247449"/>
            <a:chExt cx="9311804" cy="5418667"/>
          </a:xfrm>
        </p:grpSpPr>
        <p:graphicFrame>
          <p:nvGraphicFramePr>
            <p:cNvPr id="40" name="Схема 39">
              <a:extLst>
                <a:ext uri="{FF2B5EF4-FFF2-40B4-BE49-F238E27FC236}">
                  <a16:creationId xmlns:a16="http://schemas.microsoft.com/office/drawing/2014/main" id="{C230E0A6-92A9-7932-A3E1-D3EC803A64D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210991988"/>
                </p:ext>
              </p:extLst>
            </p:nvPr>
          </p:nvGraphicFramePr>
          <p:xfrm>
            <a:off x="1936948" y="1247449"/>
            <a:ext cx="9311804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52B4718-07C5-3E9A-694C-2DA38C23A3A5}"/>
                </a:ext>
              </a:extLst>
            </p:cNvPr>
            <p:cNvSpPr txBox="1"/>
            <p:nvPr/>
          </p:nvSpPr>
          <p:spPr>
            <a:xfrm>
              <a:off x="1997835" y="1769048"/>
              <a:ext cx="12002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>
                  <a:solidFill>
                    <a:srgbClr val="443377"/>
                  </a:solidFill>
                </a:rPr>
                <a:t>100%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AB55C2E-083F-95A3-D448-5250E98E1D80}"/>
                </a:ext>
              </a:extLst>
            </p:cNvPr>
            <p:cNvSpPr txBox="1"/>
            <p:nvPr/>
          </p:nvSpPr>
          <p:spPr>
            <a:xfrm>
              <a:off x="2064975" y="5496326"/>
              <a:ext cx="9487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2000" dirty="0">
                  <a:solidFill>
                    <a:srgbClr val="443377"/>
                  </a:solidFill>
                </a:rPr>
                <a:t>в </a:t>
              </a:r>
            </a:p>
            <a:p>
              <a:pPr algn="ctr">
                <a:lnSpc>
                  <a:spcPct val="90000"/>
                </a:lnSpc>
              </a:pPr>
              <a:r>
                <a:rPr lang="ru-RU" sz="2000" dirty="0">
                  <a:solidFill>
                    <a:srgbClr val="443377"/>
                  </a:solidFill>
                </a:rPr>
                <a:t>работе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504FE7A-EDBD-23B9-DD61-4CB1A0AF294E}"/>
                </a:ext>
              </a:extLst>
            </p:cNvPr>
            <p:cNvSpPr txBox="1"/>
            <p:nvPr/>
          </p:nvSpPr>
          <p:spPr>
            <a:xfrm>
              <a:off x="2539366" y="3017254"/>
              <a:ext cx="120029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>
                  <a:solidFill>
                    <a:srgbClr val="443377"/>
                  </a:solidFill>
                </a:rPr>
                <a:t>2864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32FD82C-B2BB-980D-B9C7-87671D9E92D7}"/>
                </a:ext>
              </a:extLst>
            </p:cNvPr>
            <p:cNvSpPr txBox="1"/>
            <p:nvPr/>
          </p:nvSpPr>
          <p:spPr>
            <a:xfrm>
              <a:off x="2635277" y="4141870"/>
              <a:ext cx="80515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dirty="0">
                  <a:solidFill>
                    <a:srgbClr val="443377"/>
                  </a:solidFill>
                </a:rPr>
                <a:t>23</a:t>
              </a:r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629D863D-91FE-AF10-B14C-9958A56A213F}"/>
              </a:ext>
            </a:extLst>
          </p:cNvPr>
          <p:cNvGrpSpPr/>
          <p:nvPr/>
        </p:nvGrpSpPr>
        <p:grpSpPr>
          <a:xfrm>
            <a:off x="255235" y="2807397"/>
            <a:ext cx="2196890" cy="2035754"/>
            <a:chOff x="255235" y="2807397"/>
            <a:chExt cx="2196890" cy="2035754"/>
          </a:xfrm>
        </p:grpSpPr>
        <p:grpSp>
          <p:nvGrpSpPr>
            <p:cNvPr id="11" name="Группа 10">
              <a:extLst>
                <a:ext uri="{FF2B5EF4-FFF2-40B4-BE49-F238E27FC236}">
                  <a16:creationId xmlns:a16="http://schemas.microsoft.com/office/drawing/2014/main" id="{25E0BA78-73AA-D177-4F98-66DDC5A4DB4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55235" y="2807397"/>
              <a:ext cx="2196890" cy="916256"/>
              <a:chOff x="1906721" y="1227095"/>
              <a:chExt cx="4245516" cy="1770682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93DB9DF-341C-3ECA-2102-E0F6ABC178DB}"/>
                  </a:ext>
                </a:extLst>
              </p:cNvPr>
              <p:cNvSpPr txBox="1"/>
              <p:nvPr/>
            </p:nvSpPr>
            <p:spPr>
              <a:xfrm>
                <a:off x="1906721" y="2284036"/>
                <a:ext cx="4245516" cy="713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900" dirty="0">
                    <a:solidFill>
                      <a:srgbClr val="37C6FE"/>
                    </a:solidFill>
                  </a:rPr>
                  <a:t>УПРАВЛЕНИЕ СОЦИАЛЬНОЙ ПОЛИТИКИ </a:t>
                </a:r>
                <a:endParaRPr lang="en-US" sz="900" dirty="0">
                  <a:solidFill>
                    <a:srgbClr val="37C6FE"/>
                  </a:solidFill>
                </a:endParaRPr>
              </a:p>
              <a:p>
                <a:pPr algn="ctr"/>
                <a:r>
                  <a:rPr lang="ru-RU" sz="900" dirty="0">
                    <a:solidFill>
                      <a:srgbClr val="37C6FE"/>
                    </a:solidFill>
                  </a:rPr>
                  <a:t>ЛИПЕЦКОЙ ОБЛАСТИ</a:t>
                </a:r>
              </a:p>
            </p:txBody>
          </p:sp>
          <p:pic>
            <p:nvPicPr>
              <p:cNvPr id="15" name="Рисунок 14">
                <a:extLst>
                  <a:ext uri="{FF2B5EF4-FFF2-40B4-BE49-F238E27FC236}">
                    <a16:creationId xmlns:a16="http://schemas.microsoft.com/office/drawing/2014/main" id="{789DEC92-8642-E0AF-9965-789255B6C59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305" t="38367" r="47652" b="24638"/>
              <a:stretch/>
            </p:blipFill>
            <p:spPr>
              <a:xfrm>
                <a:off x="3500713" y="1227095"/>
                <a:ext cx="930837" cy="1072231"/>
              </a:xfrm>
              <a:prstGeom prst="rect">
                <a:avLst/>
              </a:prstGeom>
            </p:spPr>
          </p:pic>
        </p:grpSp>
        <p:pic>
          <p:nvPicPr>
            <p:cNvPr id="12" name="Рисунок 11">
              <a:extLst>
                <a:ext uri="{FF2B5EF4-FFF2-40B4-BE49-F238E27FC236}">
                  <a16:creationId xmlns:a16="http://schemas.microsoft.com/office/drawing/2014/main" id="{87815081-CE83-5CE1-A025-97333062B2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202"/>
            <a:stretch/>
          </p:blipFill>
          <p:spPr>
            <a:xfrm>
              <a:off x="515785" y="3860377"/>
              <a:ext cx="1675791" cy="9827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60495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9">
            <a:extLst>
              <a:ext uri="{FF2B5EF4-FFF2-40B4-BE49-F238E27FC236}">
                <a16:creationId xmlns:a16="http://schemas.microsoft.com/office/drawing/2014/main" id="{7FC803A1-6F80-9518-6A4A-66F45A8E8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180" y="531455"/>
            <a:ext cx="10082464" cy="610522"/>
          </a:xfrm>
        </p:spPr>
        <p:txBody>
          <a:bodyPr>
            <a:noAutofit/>
          </a:bodyPr>
          <a:lstStyle/>
          <a:p>
            <a:pPr algn="r"/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Граждане-получатели государственной социальной помощи </a:t>
            </a:r>
            <a:b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(в т.ч. на основании социального контракта)</a:t>
            </a:r>
          </a:p>
        </p:txBody>
      </p:sp>
      <p:graphicFrame>
        <p:nvGraphicFramePr>
          <p:cNvPr id="16" name="Схема 15">
            <a:extLst>
              <a:ext uri="{FF2B5EF4-FFF2-40B4-BE49-F238E27FC236}">
                <a16:creationId xmlns:a16="http://schemas.microsoft.com/office/drawing/2014/main" id="{6808942A-7624-D009-5BF8-78704C0424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4296762"/>
              </p:ext>
            </p:extLst>
          </p:nvPr>
        </p:nvGraphicFramePr>
        <p:xfrm>
          <a:off x="172588" y="0"/>
          <a:ext cx="1593916" cy="1667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B99459F5-F63B-867D-5D73-E290BB8994FB}"/>
              </a:ext>
            </a:extLst>
          </p:cNvPr>
          <p:cNvGrpSpPr/>
          <p:nvPr/>
        </p:nvGrpSpPr>
        <p:grpSpPr>
          <a:xfrm>
            <a:off x="1936948" y="1247449"/>
            <a:ext cx="9311804" cy="5418667"/>
            <a:chOff x="1936948" y="1247449"/>
            <a:chExt cx="9311804" cy="5418667"/>
          </a:xfrm>
        </p:grpSpPr>
        <p:graphicFrame>
          <p:nvGraphicFramePr>
            <p:cNvPr id="34" name="Схема 33">
              <a:extLst>
                <a:ext uri="{FF2B5EF4-FFF2-40B4-BE49-F238E27FC236}">
                  <a16:creationId xmlns:a16="http://schemas.microsoft.com/office/drawing/2014/main" id="{6CB5EAA6-DDF9-4683-7DFB-7F06BEEB059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32218079"/>
                </p:ext>
              </p:extLst>
            </p:nvPr>
          </p:nvGraphicFramePr>
          <p:xfrm>
            <a:off x="1936948" y="1247449"/>
            <a:ext cx="9311804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BD2AE9F-0B84-17E5-BB3A-22CEABB59891}"/>
                </a:ext>
              </a:extLst>
            </p:cNvPr>
            <p:cNvSpPr txBox="1"/>
            <p:nvPr/>
          </p:nvSpPr>
          <p:spPr>
            <a:xfrm>
              <a:off x="2336227" y="1694626"/>
              <a:ext cx="4138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>
                  <a:solidFill>
                    <a:srgbClr val="443377"/>
                  </a:solidFill>
                </a:rPr>
                <a:t>3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FFCFDB0-D12E-7E33-D370-6D14D66A5BC6}"/>
                </a:ext>
              </a:extLst>
            </p:cNvPr>
            <p:cNvSpPr txBox="1"/>
            <p:nvPr/>
          </p:nvSpPr>
          <p:spPr>
            <a:xfrm>
              <a:off x="2018424" y="5520212"/>
              <a:ext cx="12002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443377"/>
                  </a:solidFill>
                </a:rPr>
                <a:t>&gt;</a:t>
              </a:r>
              <a:r>
                <a:rPr lang="ru-RU" sz="3200" dirty="0">
                  <a:solidFill>
                    <a:srgbClr val="443377"/>
                  </a:solidFill>
                </a:rPr>
                <a:t>93%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008FE5F-0E83-F45A-8AF5-2CA8322CE323}"/>
                </a:ext>
              </a:extLst>
            </p:cNvPr>
            <p:cNvSpPr txBox="1"/>
            <p:nvPr/>
          </p:nvSpPr>
          <p:spPr>
            <a:xfrm>
              <a:off x="2539366" y="3017254"/>
              <a:ext cx="120029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443377"/>
                  </a:solidFill>
                </a:rPr>
                <a:t>&gt;</a:t>
              </a:r>
              <a:r>
                <a:rPr lang="ru-RU" sz="3200" dirty="0">
                  <a:solidFill>
                    <a:srgbClr val="443377"/>
                  </a:solidFill>
                </a:rPr>
                <a:t>350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8AF81A6-A874-76A1-BC0C-078951ADC1FA}"/>
                </a:ext>
              </a:extLst>
            </p:cNvPr>
            <p:cNvSpPr txBox="1"/>
            <p:nvPr/>
          </p:nvSpPr>
          <p:spPr>
            <a:xfrm>
              <a:off x="2520315" y="4265460"/>
              <a:ext cx="120029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443377"/>
                  </a:solidFill>
                </a:rPr>
                <a:t>&gt;</a:t>
              </a:r>
              <a:r>
                <a:rPr lang="ru-RU" sz="3200" dirty="0">
                  <a:solidFill>
                    <a:srgbClr val="443377"/>
                  </a:solidFill>
                </a:rPr>
                <a:t>85%</a:t>
              </a:r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5B7D2747-B716-0A35-FC0E-B62E710EE987}"/>
              </a:ext>
            </a:extLst>
          </p:cNvPr>
          <p:cNvGrpSpPr/>
          <p:nvPr/>
        </p:nvGrpSpPr>
        <p:grpSpPr>
          <a:xfrm>
            <a:off x="255235" y="2807397"/>
            <a:ext cx="2196890" cy="2035754"/>
            <a:chOff x="255235" y="2807397"/>
            <a:chExt cx="2196890" cy="2035754"/>
          </a:xfrm>
        </p:grpSpPr>
        <p:grpSp>
          <p:nvGrpSpPr>
            <p:cNvPr id="11" name="Группа 10">
              <a:extLst>
                <a:ext uri="{FF2B5EF4-FFF2-40B4-BE49-F238E27FC236}">
                  <a16:creationId xmlns:a16="http://schemas.microsoft.com/office/drawing/2014/main" id="{444BB971-24D0-94F5-3072-B913087260E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55235" y="2807397"/>
              <a:ext cx="2196890" cy="916256"/>
              <a:chOff x="1906721" y="1227095"/>
              <a:chExt cx="4245516" cy="1770682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B3AC231-1328-E960-749C-706618827920}"/>
                  </a:ext>
                </a:extLst>
              </p:cNvPr>
              <p:cNvSpPr txBox="1"/>
              <p:nvPr/>
            </p:nvSpPr>
            <p:spPr>
              <a:xfrm>
                <a:off x="1906721" y="2284036"/>
                <a:ext cx="4245516" cy="713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900" dirty="0">
                    <a:solidFill>
                      <a:srgbClr val="37C6FE"/>
                    </a:solidFill>
                  </a:rPr>
                  <a:t>УПРАВЛЕНИЕ СОЦИАЛЬНОЙ ПОЛИТИКИ </a:t>
                </a:r>
                <a:endParaRPr lang="en-US" sz="900" dirty="0">
                  <a:solidFill>
                    <a:srgbClr val="37C6FE"/>
                  </a:solidFill>
                </a:endParaRPr>
              </a:p>
              <a:p>
                <a:pPr algn="ctr"/>
                <a:r>
                  <a:rPr lang="ru-RU" sz="900" dirty="0">
                    <a:solidFill>
                      <a:srgbClr val="37C6FE"/>
                    </a:solidFill>
                  </a:rPr>
                  <a:t>ЛИПЕЦКОЙ ОБЛАСТИ</a:t>
                </a:r>
              </a:p>
            </p:txBody>
          </p:sp>
          <p:pic>
            <p:nvPicPr>
              <p:cNvPr id="15" name="Рисунок 14">
                <a:extLst>
                  <a:ext uri="{FF2B5EF4-FFF2-40B4-BE49-F238E27FC236}">
                    <a16:creationId xmlns:a16="http://schemas.microsoft.com/office/drawing/2014/main" id="{769FAED9-1542-853C-38EB-E91D6C96A99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305" t="38367" r="47652" b="24638"/>
              <a:stretch/>
            </p:blipFill>
            <p:spPr>
              <a:xfrm>
                <a:off x="3500713" y="1227095"/>
                <a:ext cx="930837" cy="1072231"/>
              </a:xfrm>
              <a:prstGeom prst="rect">
                <a:avLst/>
              </a:prstGeom>
            </p:spPr>
          </p:pic>
        </p:grpSp>
        <p:pic>
          <p:nvPicPr>
            <p:cNvPr id="12" name="Рисунок 11">
              <a:extLst>
                <a:ext uri="{FF2B5EF4-FFF2-40B4-BE49-F238E27FC236}">
                  <a16:creationId xmlns:a16="http://schemas.microsoft.com/office/drawing/2014/main" id="{96AAE3A5-F726-128B-05BD-6F93EAE674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202"/>
            <a:stretch/>
          </p:blipFill>
          <p:spPr>
            <a:xfrm>
              <a:off x="515785" y="3860377"/>
              <a:ext cx="1675791" cy="9827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49664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9">
            <a:extLst>
              <a:ext uri="{FF2B5EF4-FFF2-40B4-BE49-F238E27FC236}">
                <a16:creationId xmlns:a16="http://schemas.microsoft.com/office/drawing/2014/main" id="{7FC803A1-6F80-9518-6A4A-66F45A8E8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288" y="474168"/>
            <a:ext cx="10082464" cy="719028"/>
          </a:xfrm>
        </p:spPr>
        <p:txBody>
          <a:bodyPr>
            <a:noAutofit/>
          </a:bodyPr>
          <a:lstStyle/>
          <a:p>
            <a:pPr algn="r"/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Социальные работники, 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сотрудники управления социальной политики</a:t>
            </a:r>
          </a:p>
        </p:txBody>
      </p:sp>
      <p:graphicFrame>
        <p:nvGraphicFramePr>
          <p:cNvPr id="16" name="Схема 15">
            <a:extLst>
              <a:ext uri="{FF2B5EF4-FFF2-40B4-BE49-F238E27FC236}">
                <a16:creationId xmlns:a16="http://schemas.microsoft.com/office/drawing/2014/main" id="{6808942A-7624-D009-5BF8-78704C0424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7608433"/>
              </p:ext>
            </p:extLst>
          </p:nvPr>
        </p:nvGraphicFramePr>
        <p:xfrm>
          <a:off x="172588" y="0"/>
          <a:ext cx="1593916" cy="1667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4" name="Схема 33">
            <a:extLst>
              <a:ext uri="{FF2B5EF4-FFF2-40B4-BE49-F238E27FC236}">
                <a16:creationId xmlns:a16="http://schemas.microsoft.com/office/drawing/2014/main" id="{6CB5EAA6-DDF9-4683-7DFB-7F06BEEB05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2445734"/>
              </p:ext>
            </p:extLst>
          </p:nvPr>
        </p:nvGraphicFramePr>
        <p:xfrm>
          <a:off x="1936948" y="1247449"/>
          <a:ext cx="931180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2775A569-4A03-1A0E-A0E8-5B368F1C96C4}"/>
              </a:ext>
            </a:extLst>
          </p:cNvPr>
          <p:cNvGrpSpPr/>
          <p:nvPr/>
        </p:nvGrpSpPr>
        <p:grpSpPr>
          <a:xfrm>
            <a:off x="255235" y="2807397"/>
            <a:ext cx="2196890" cy="2035754"/>
            <a:chOff x="255235" y="2807397"/>
            <a:chExt cx="2196890" cy="2035754"/>
          </a:xfrm>
        </p:grpSpPr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06A1A000-E548-C26C-A570-0F9CABF5B40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55235" y="2807397"/>
              <a:ext cx="2196890" cy="916256"/>
              <a:chOff x="1906721" y="1227095"/>
              <a:chExt cx="4245516" cy="1770682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C2ABCC5-2C73-3295-A05A-E9EC49B920E2}"/>
                  </a:ext>
                </a:extLst>
              </p:cNvPr>
              <p:cNvSpPr txBox="1"/>
              <p:nvPr/>
            </p:nvSpPr>
            <p:spPr>
              <a:xfrm>
                <a:off x="1906721" y="2284036"/>
                <a:ext cx="4245516" cy="713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900" dirty="0">
                    <a:solidFill>
                      <a:srgbClr val="37C6FE"/>
                    </a:solidFill>
                  </a:rPr>
                  <a:t>УПРАВЛЕНИЕ СОЦИАЛЬНОЙ ПОЛИТИКИ </a:t>
                </a:r>
                <a:endParaRPr lang="en-US" sz="900" dirty="0">
                  <a:solidFill>
                    <a:srgbClr val="37C6FE"/>
                  </a:solidFill>
                </a:endParaRPr>
              </a:p>
              <a:p>
                <a:pPr algn="ctr"/>
                <a:r>
                  <a:rPr lang="ru-RU" sz="900" dirty="0">
                    <a:solidFill>
                      <a:srgbClr val="37C6FE"/>
                    </a:solidFill>
                  </a:rPr>
                  <a:t>ЛИПЕЦКОЙ ОБЛАСТИ</a:t>
                </a:r>
              </a:p>
            </p:txBody>
          </p:sp>
          <p:pic>
            <p:nvPicPr>
              <p:cNvPr id="9" name="Рисунок 8">
                <a:extLst>
                  <a:ext uri="{FF2B5EF4-FFF2-40B4-BE49-F238E27FC236}">
                    <a16:creationId xmlns:a16="http://schemas.microsoft.com/office/drawing/2014/main" id="{CB3CCB6B-E2A0-581C-9B74-14BC6655A5A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305" t="38367" r="47652" b="24638"/>
              <a:stretch/>
            </p:blipFill>
            <p:spPr>
              <a:xfrm>
                <a:off x="3500713" y="1227095"/>
                <a:ext cx="930837" cy="1072231"/>
              </a:xfrm>
              <a:prstGeom prst="rect">
                <a:avLst/>
              </a:prstGeom>
            </p:spPr>
          </p:pic>
        </p:grp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EBA2D202-1640-52C4-E0F0-4AAA50E868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202"/>
            <a:stretch/>
          </p:blipFill>
          <p:spPr>
            <a:xfrm>
              <a:off x="515785" y="3860377"/>
              <a:ext cx="1675791" cy="9827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99625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F932DF0C-1F61-4A13-937C-71349FD80068}"/>
              </a:ext>
            </a:extLst>
          </p:cNvPr>
          <p:cNvGrpSpPr/>
          <p:nvPr/>
        </p:nvGrpSpPr>
        <p:grpSpPr>
          <a:xfrm>
            <a:off x="0" y="-441000"/>
            <a:ext cx="12192000" cy="7740000"/>
            <a:chOff x="0" y="-441000"/>
            <a:chExt cx="12192000" cy="7740000"/>
          </a:xfrm>
        </p:grpSpPr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id="{1B2795E9-75DE-4355-9EAF-C296A93CBD1C}"/>
                </a:ext>
              </a:extLst>
            </p:cNvPr>
            <p:cNvSpPr/>
            <p:nvPr/>
          </p:nvSpPr>
          <p:spPr>
            <a:xfrm>
              <a:off x="6096000" y="3429000"/>
              <a:ext cx="6096000" cy="3429000"/>
            </a:xfrm>
            <a:prstGeom prst="rect">
              <a:avLst/>
            </a:prstGeom>
            <a:solidFill>
              <a:srgbClr val="70AA70"/>
            </a:solidFill>
            <a:ln>
              <a:solidFill>
                <a:srgbClr val="70AA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Прямоугольник 19">
              <a:extLst>
                <a:ext uri="{FF2B5EF4-FFF2-40B4-BE49-F238E27FC236}">
                  <a16:creationId xmlns:a16="http://schemas.microsoft.com/office/drawing/2014/main" id="{8A3AE359-5137-4DD6-BA65-FDB97B936C42}"/>
                </a:ext>
              </a:extLst>
            </p:cNvPr>
            <p:cNvSpPr/>
            <p:nvPr/>
          </p:nvSpPr>
          <p:spPr>
            <a:xfrm>
              <a:off x="0" y="0"/>
              <a:ext cx="6096000" cy="3429000"/>
            </a:xfrm>
            <a:prstGeom prst="rect">
              <a:avLst/>
            </a:prstGeom>
            <a:solidFill>
              <a:srgbClr val="443377"/>
            </a:solidFill>
            <a:ln>
              <a:solidFill>
                <a:srgbClr val="4433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22" name="Рисунок 21">
              <a:extLst>
                <a:ext uri="{FF2B5EF4-FFF2-40B4-BE49-F238E27FC236}">
                  <a16:creationId xmlns:a16="http://schemas.microsoft.com/office/drawing/2014/main" id="{4D0B8609-82A7-4030-94C8-9B598305B3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4415"/>
              <a:ext cx="1260000" cy="779475"/>
            </a:xfrm>
            <a:prstGeom prst="rect">
              <a:avLst/>
            </a:prstGeom>
          </p:spPr>
        </p:pic>
        <p:sp>
          <p:nvSpPr>
            <p:cNvPr id="21" name="Овал 20">
              <a:extLst>
                <a:ext uri="{FF2B5EF4-FFF2-40B4-BE49-F238E27FC236}">
                  <a16:creationId xmlns:a16="http://schemas.microsoft.com/office/drawing/2014/main" id="{D1F3723C-45F4-4FA0-A368-B166501EBC92}"/>
                </a:ext>
              </a:extLst>
            </p:cNvPr>
            <p:cNvSpPr/>
            <p:nvPr/>
          </p:nvSpPr>
          <p:spPr>
            <a:xfrm>
              <a:off x="0" y="-441000"/>
              <a:ext cx="12192000" cy="774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7E9EED53-544D-47ED-897C-9C022F6AFD89}"/>
              </a:ext>
            </a:extLst>
          </p:cNvPr>
          <p:cNvSpPr txBox="1">
            <a:spLocks/>
          </p:cNvSpPr>
          <p:nvPr/>
        </p:nvSpPr>
        <p:spPr>
          <a:xfrm>
            <a:off x="2917835" y="759887"/>
            <a:ext cx="6356330" cy="641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800" b="1" dirty="0">
                <a:latin typeface="+mn-lt"/>
              </a:rPr>
              <a:t>Если Ваше ведомство или учреждение:</a:t>
            </a:r>
            <a:endParaRPr lang="ru-RU" sz="2800" b="1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14757CDB-9196-CC29-9AB8-9D5879CBA2A3}"/>
              </a:ext>
            </a:extLst>
          </p:cNvPr>
          <p:cNvSpPr txBox="1">
            <a:spLocks/>
          </p:cNvSpPr>
          <p:nvPr/>
        </p:nvSpPr>
        <p:spPr>
          <a:xfrm>
            <a:off x="1634179" y="1621825"/>
            <a:ext cx="10073640" cy="40320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1" dirty="0">
                <a:latin typeface="+mn-lt"/>
              </a:rPr>
              <a:t>заинтересовано в повышении финансовой грамотности сотрудников,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ru-RU" sz="2800" b="1" dirty="0"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1" dirty="0">
                <a:latin typeface="+mn-lt"/>
                <a:cs typeface="Calibri" panose="020F0502020204030204" pitchFamily="34" charset="0"/>
              </a:rPr>
              <a:t>заинтересовано в повышении финансовой грамотности целевой аудитории,</a:t>
            </a:r>
          </a:p>
          <a:p>
            <a:endParaRPr lang="ru-RU" sz="2800" b="1" dirty="0">
              <a:latin typeface="+mn-lt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1" dirty="0">
                <a:latin typeface="+mn-lt"/>
                <a:cs typeface="Calibri" panose="020F0502020204030204" pitchFamily="34" charset="0"/>
              </a:rPr>
              <a:t>готово принимать активное участие в организации и проведении совместных мероприятий,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ru-RU" sz="2800" b="1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03DA0F20-61B4-846F-C898-0B88C25D7849}"/>
              </a:ext>
            </a:extLst>
          </p:cNvPr>
          <p:cNvSpPr txBox="1">
            <a:spLocks/>
          </p:cNvSpPr>
          <p:nvPr/>
        </p:nvSpPr>
        <p:spPr>
          <a:xfrm>
            <a:off x="2519471" y="5456675"/>
            <a:ext cx="7153057" cy="641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latin typeface="+mn-lt"/>
                <a:cs typeface="Calibri" panose="020F0502020204030204" pitchFamily="34" charset="0"/>
              </a:rPr>
              <a:t>Отделение Липецк готово к сотрудничеству! </a:t>
            </a:r>
          </a:p>
        </p:txBody>
      </p:sp>
    </p:spTree>
    <p:extLst>
      <p:ext uri="{BB962C8B-B14F-4D97-AF65-F5344CB8AC3E}">
        <p14:creationId xmlns:p14="http://schemas.microsoft.com/office/powerpoint/2010/main" val="2969231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F932DF0C-1F61-4A13-937C-71349FD80068}"/>
              </a:ext>
            </a:extLst>
          </p:cNvPr>
          <p:cNvGrpSpPr/>
          <p:nvPr/>
        </p:nvGrpSpPr>
        <p:grpSpPr>
          <a:xfrm>
            <a:off x="-123715" y="0"/>
            <a:ext cx="12315715" cy="6858000"/>
            <a:chOff x="-123715" y="0"/>
            <a:chExt cx="12315715" cy="6858000"/>
          </a:xfrm>
        </p:grpSpPr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id="{1B2795E9-75DE-4355-9EAF-C296A93CBD1C}"/>
                </a:ext>
              </a:extLst>
            </p:cNvPr>
            <p:cNvSpPr/>
            <p:nvPr/>
          </p:nvSpPr>
          <p:spPr>
            <a:xfrm>
              <a:off x="0" y="3429000"/>
              <a:ext cx="12192000" cy="3429000"/>
            </a:xfrm>
            <a:prstGeom prst="rect">
              <a:avLst/>
            </a:prstGeom>
            <a:solidFill>
              <a:srgbClr val="70AA70"/>
            </a:solidFill>
            <a:ln>
              <a:solidFill>
                <a:srgbClr val="70AA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Прямоугольник 19">
              <a:extLst>
                <a:ext uri="{FF2B5EF4-FFF2-40B4-BE49-F238E27FC236}">
                  <a16:creationId xmlns:a16="http://schemas.microsoft.com/office/drawing/2014/main" id="{8A3AE359-5137-4DD6-BA65-FDB97B936C42}"/>
                </a:ext>
              </a:extLst>
            </p:cNvPr>
            <p:cNvSpPr/>
            <p:nvPr/>
          </p:nvSpPr>
          <p:spPr>
            <a:xfrm>
              <a:off x="0" y="0"/>
              <a:ext cx="12192000" cy="3429000"/>
            </a:xfrm>
            <a:prstGeom prst="rect">
              <a:avLst/>
            </a:prstGeom>
            <a:solidFill>
              <a:srgbClr val="443377"/>
            </a:solidFill>
            <a:ln>
              <a:solidFill>
                <a:srgbClr val="4433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22" name="Рисунок 21">
              <a:extLst>
                <a:ext uri="{FF2B5EF4-FFF2-40B4-BE49-F238E27FC236}">
                  <a16:creationId xmlns:a16="http://schemas.microsoft.com/office/drawing/2014/main" id="{4D0B8609-82A7-4030-94C8-9B598305B3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3715" y="0"/>
              <a:ext cx="2272582" cy="1405890"/>
            </a:xfrm>
            <a:prstGeom prst="rect">
              <a:avLst/>
            </a:prstGeom>
          </p:spPr>
        </p:pic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EF67A27B-6550-75D8-C4E8-3B5504A167B5}"/>
              </a:ext>
            </a:extLst>
          </p:cNvPr>
          <p:cNvGrpSpPr/>
          <p:nvPr/>
        </p:nvGrpSpPr>
        <p:grpSpPr>
          <a:xfrm>
            <a:off x="1012576" y="3717757"/>
            <a:ext cx="5083424" cy="2565831"/>
            <a:chOff x="1012576" y="3717757"/>
            <a:chExt cx="5083424" cy="256583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6DACCEF-3816-F612-4C53-3D786326A9FB}"/>
                </a:ext>
              </a:extLst>
            </p:cNvPr>
            <p:cNvSpPr txBox="1"/>
            <p:nvPr/>
          </p:nvSpPr>
          <p:spPr>
            <a:xfrm>
              <a:off x="1012576" y="3717757"/>
              <a:ext cx="50834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Начните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внедрять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финансовую грамотность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сейчас</a:t>
              </a:r>
            </a:p>
          </p:txBody>
        </p:sp>
        <p:sp>
          <p:nvSpPr>
            <p:cNvPr id="12" name="Прямоугольник 7">
              <a:extLst>
                <a:ext uri="{FF2B5EF4-FFF2-40B4-BE49-F238E27FC236}">
                  <a16:creationId xmlns:a16="http://schemas.microsoft.com/office/drawing/2014/main" id="{53011F0A-A99F-22D5-57A4-327E37A3C84C}"/>
                </a:ext>
              </a:extLst>
            </p:cNvPr>
            <p:cNvSpPr/>
            <p:nvPr/>
          </p:nvSpPr>
          <p:spPr>
            <a:xfrm>
              <a:off x="1012576" y="4440297"/>
              <a:ext cx="486436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85000"/>
                    </a:prst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актуальная информация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85000"/>
                    </a:prst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85000"/>
                    </a:prst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в социальных сетях</a:t>
              </a:r>
            </a:p>
          </p:txBody>
        </p:sp>
        <p:sp>
          <p:nvSpPr>
            <p:cNvPr id="15" name="Прямоугольник 7">
              <a:extLst>
                <a:ext uri="{FF2B5EF4-FFF2-40B4-BE49-F238E27FC236}">
                  <a16:creationId xmlns:a16="http://schemas.microsoft.com/office/drawing/2014/main" id="{E009CAB2-A9D1-EEFB-C3EA-19F662FE137C}"/>
                </a:ext>
              </a:extLst>
            </p:cNvPr>
            <p:cNvSpPr/>
            <p:nvPr/>
          </p:nvSpPr>
          <p:spPr>
            <a:xfrm>
              <a:off x="1519298" y="5484103"/>
              <a:ext cx="384738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https://vk.com/finprosv</a:t>
              </a: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" name="Прямоугольник 7">
              <a:extLst>
                <a:ext uri="{FF2B5EF4-FFF2-40B4-BE49-F238E27FC236}">
                  <a16:creationId xmlns:a16="http://schemas.microsoft.com/office/drawing/2014/main" id="{C023125C-E664-3AA0-DCE9-B253F9FA61C0}"/>
                </a:ext>
              </a:extLst>
            </p:cNvPr>
            <p:cNvSpPr/>
            <p:nvPr/>
          </p:nvSpPr>
          <p:spPr>
            <a:xfrm>
              <a:off x="1519298" y="5975811"/>
              <a:ext cx="384738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https://ok.ru/group/finprosvet</a:t>
              </a:r>
            </a:p>
          </p:txBody>
        </p:sp>
        <p:pic>
          <p:nvPicPr>
            <p:cNvPr id="17" name="Graphic 18">
              <a:extLst>
                <a:ext uri="{FF2B5EF4-FFF2-40B4-BE49-F238E27FC236}">
                  <a16:creationId xmlns:a16="http://schemas.microsoft.com/office/drawing/2014/main" id="{974EB62E-4100-F0BB-33EA-2C639F804C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48834" y="5511991"/>
              <a:ext cx="252000" cy="252000"/>
            </a:xfrm>
            <a:prstGeom prst="rect">
              <a:avLst/>
            </a:prstGeom>
          </p:spPr>
        </p:pic>
        <p:pic>
          <p:nvPicPr>
            <p:cNvPr id="23" name="Graphic 19">
              <a:extLst>
                <a:ext uri="{FF2B5EF4-FFF2-40B4-BE49-F238E27FC236}">
                  <a16:creationId xmlns:a16="http://schemas.microsoft.com/office/drawing/2014/main" id="{C43BFF57-E316-A2AA-B4D3-06093687FE8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148834" y="6003699"/>
              <a:ext cx="252000" cy="252000"/>
            </a:xfrm>
            <a:prstGeom prst="rect">
              <a:avLst/>
            </a:prstGeom>
          </p:spPr>
        </p:pic>
      </p:grp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1F64620B-B4E9-74D8-4FEF-F8B3D06A986A}"/>
              </a:ext>
            </a:extLst>
          </p:cNvPr>
          <p:cNvGrpSpPr/>
          <p:nvPr/>
        </p:nvGrpSpPr>
        <p:grpSpPr>
          <a:xfrm>
            <a:off x="7629209" y="3731050"/>
            <a:ext cx="4941999" cy="1545310"/>
            <a:chOff x="7870348" y="4726686"/>
            <a:chExt cx="4941999" cy="1482944"/>
          </a:xfrm>
        </p:grpSpPr>
        <p:sp>
          <p:nvSpPr>
            <p:cNvPr id="26" name="Прямоугольник 7">
              <a:extLst>
                <a:ext uri="{FF2B5EF4-FFF2-40B4-BE49-F238E27FC236}">
                  <a16:creationId xmlns:a16="http://schemas.microsoft.com/office/drawing/2014/main" id="{E21166E2-1A2C-C76D-9FEC-B2108C0E3A6D}"/>
                </a:ext>
              </a:extLst>
            </p:cNvPr>
            <p:cNvSpPr/>
            <p:nvPr/>
          </p:nvSpPr>
          <p:spPr>
            <a:xfrm>
              <a:off x="7947986" y="4726686"/>
              <a:ext cx="4864361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Любар Ольга Александровна, </a:t>
              </a:r>
            </a:p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4C4C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ведущий экономист </a:t>
              </a:r>
            </a:p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4C4C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экономического отдела</a:t>
              </a:r>
            </a:p>
          </p:txBody>
        </p:sp>
        <p:sp>
          <p:nvSpPr>
            <p:cNvPr id="27" name="Прямоугольник 8">
              <a:extLst>
                <a:ext uri="{FF2B5EF4-FFF2-40B4-BE49-F238E27FC236}">
                  <a16:creationId xmlns:a16="http://schemas.microsoft.com/office/drawing/2014/main" id="{AA4EBC52-F163-AB27-1518-34A2C700966D}"/>
                </a:ext>
              </a:extLst>
            </p:cNvPr>
            <p:cNvSpPr/>
            <p:nvPr/>
          </p:nvSpPr>
          <p:spPr>
            <a:xfrm>
              <a:off x="7870348" y="5461766"/>
              <a:ext cx="2843663" cy="4565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тел. (4742) 42-07-83</a:t>
              </a:r>
            </a:p>
          </p:txBody>
        </p:sp>
        <p:sp>
          <p:nvSpPr>
            <p:cNvPr id="28" name="Прямоугольник 9">
              <a:extLst>
                <a:ext uri="{FF2B5EF4-FFF2-40B4-BE49-F238E27FC236}">
                  <a16:creationId xmlns:a16="http://schemas.microsoft.com/office/drawing/2014/main" id="{822C8226-E8C7-DCE6-9D02-EC2FA1AB0370}"/>
                </a:ext>
              </a:extLst>
            </p:cNvPr>
            <p:cNvSpPr/>
            <p:nvPr/>
          </p:nvSpPr>
          <p:spPr>
            <a:xfrm>
              <a:off x="7947986" y="5753095"/>
              <a:ext cx="2095205" cy="4565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42nadzor@cbr.ru</a:t>
              </a: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65510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674</Words>
  <Application>Microsoft Office PowerPoint</Application>
  <PresentationFormat>Широкоэкранный</PresentationFormat>
  <Paragraphs>95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План мероприятий по повышению финансовой грамотности  населения Липецкой области на 2022 год  управления социальной политики Липецкой области и Отделения Липецк </vt:lpstr>
      <vt:lpstr>Дети-сироты и дети, оставшиеся без попечения родителей.  Многодетные семьи</vt:lpstr>
      <vt:lpstr>Взрослое население, в том числе лица с ОВЗ</vt:lpstr>
      <vt:lpstr>Граждане-получатели государственной социальной помощи  (в т.ч. на основании социального контракта)</vt:lpstr>
      <vt:lpstr>Социальные работники,  сотрудники управления социальной политики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Финансовая грамотность  в Липецкой области</dc:title>
  <dc:creator>Janna Korneva</dc:creator>
  <cp:lastModifiedBy>Александр Любар</cp:lastModifiedBy>
  <cp:revision>66</cp:revision>
  <dcterms:created xsi:type="dcterms:W3CDTF">2021-11-20T10:54:17Z</dcterms:created>
  <dcterms:modified xsi:type="dcterms:W3CDTF">2022-06-27T09:32:14Z</dcterms:modified>
</cp:coreProperties>
</file>