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64" r:id="rId5"/>
    <p:sldId id="661" r:id="rId6"/>
    <p:sldId id="257" r:id="rId7"/>
    <p:sldId id="258" r:id="rId8"/>
    <p:sldId id="1291" r:id="rId9"/>
    <p:sldId id="1242" r:id="rId10"/>
    <p:sldId id="1281" r:id="rId11"/>
    <p:sldId id="1283" r:id="rId12"/>
    <p:sldId id="1270" r:id="rId13"/>
    <p:sldId id="328" r:id="rId14"/>
    <p:sldId id="429" r:id="rId15"/>
    <p:sldId id="440" r:id="rId16"/>
    <p:sldId id="1293" r:id="rId17"/>
    <p:sldId id="640" r:id="rId18"/>
    <p:sldId id="456" r:id="rId19"/>
    <p:sldId id="1292" r:id="rId20"/>
    <p:sldId id="1294" r:id="rId21"/>
    <p:sldId id="1285" r:id="rId22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9EA"/>
    <a:srgbClr val="394D58"/>
    <a:srgbClr val="1B4B8F"/>
    <a:srgbClr val="000099"/>
    <a:srgbClr val="314185"/>
    <a:srgbClr val="4481C3"/>
    <a:srgbClr val="A1B4D5"/>
    <a:srgbClr val="7293C1"/>
    <a:srgbClr val="4774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9"/>
    <p:restoredTop sz="93066"/>
  </p:normalViewPr>
  <p:slideViewPr>
    <p:cSldViewPr>
      <p:cViewPr varScale="1">
        <p:scale>
          <a:sx n="37" d="100"/>
          <a:sy n="37" d="100"/>
        </p:scale>
        <p:origin x="1140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theme" Target="theme/theme1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viewProps" Target="viewProp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presProps" Target="presProp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notesMaster" Target="notesMasters/notesMaster1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9CABC-FA2E-1641-9610-0247F98FAFD9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78C76-D27A-FA4D-BE28-96E497C578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782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78C76-D27A-FA4D-BE28-96E497C5789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992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Дополнительные предложения по взаимодействию с регионами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78C76-D27A-FA4D-BE28-96E497C5789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614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Дополнительные предложения по взаимодействию с регионами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78C76-D27A-FA4D-BE28-96E497C5789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553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Дополнительные предложения по взаимодействию с регионами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78C76-D27A-FA4D-BE28-96E497C5789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401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Дополнительные предложения по взаимодействию с регионами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78C76-D27A-FA4D-BE28-96E497C5789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048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Дополнительные предложения по взаимодействию с регионами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78C76-D27A-FA4D-BE28-96E497C5789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299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Дополнительные предложения по взаимодействию с регионами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78C76-D27A-FA4D-BE28-96E497C5789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135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78C76-D27A-FA4D-BE28-96E497C5789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366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78C76-D27A-FA4D-BE28-96E497C5789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036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78C76-D27A-FA4D-BE28-96E497C5789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873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78C76-D27A-FA4D-BE28-96E497C5789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096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13" Type="http://schemas.openxmlformats.org/officeDocument/2006/relationships/image" Target="../media/image12.png" /><Relationship Id="rId18" Type="http://schemas.openxmlformats.org/officeDocument/2006/relationships/image" Target="../media/image17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12" Type="http://schemas.openxmlformats.org/officeDocument/2006/relationships/image" Target="../media/image11.png" /><Relationship Id="rId17" Type="http://schemas.openxmlformats.org/officeDocument/2006/relationships/image" Target="../media/image16.png" /><Relationship Id="rId2" Type="http://schemas.openxmlformats.org/officeDocument/2006/relationships/image" Target="../media/image1.png" /><Relationship Id="rId16" Type="http://schemas.openxmlformats.org/officeDocument/2006/relationships/image" Target="../media/image15.png" /><Relationship Id="rId20" Type="http://schemas.openxmlformats.org/officeDocument/2006/relationships/image" Target="../media/image19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5.png" /><Relationship Id="rId11" Type="http://schemas.openxmlformats.org/officeDocument/2006/relationships/image" Target="../media/image10.png" /><Relationship Id="rId5" Type="http://schemas.openxmlformats.org/officeDocument/2006/relationships/image" Target="../media/image4.png" /><Relationship Id="rId15" Type="http://schemas.openxmlformats.org/officeDocument/2006/relationships/image" Target="../media/image14.png" /><Relationship Id="rId10" Type="http://schemas.openxmlformats.org/officeDocument/2006/relationships/image" Target="../media/image9.png" /><Relationship Id="rId19" Type="http://schemas.openxmlformats.org/officeDocument/2006/relationships/image" Target="../media/image18.png" /><Relationship Id="rId4" Type="http://schemas.openxmlformats.org/officeDocument/2006/relationships/image" Target="../media/image3.png" /><Relationship Id="rId9" Type="http://schemas.openxmlformats.org/officeDocument/2006/relationships/image" Target="../media/image8.png" /><Relationship Id="rId14" Type="http://schemas.openxmlformats.org/officeDocument/2006/relationships/image" Target="../media/image13.png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850" b="0" i="0">
                <a:solidFill>
                  <a:schemeClr val="bg1"/>
                </a:solidFill>
                <a:latin typeface="PF DinDisplay Pro"/>
                <a:cs typeface="PF DinDisplay Pro"/>
              </a:defRPr>
            </a:lvl1pPr>
          </a:lstStyle>
          <a:p>
            <a:pPr marL="25400">
              <a:lnSpc>
                <a:spcPts val="4725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50" b="1" i="0">
                <a:solidFill>
                  <a:srgbClr val="1C4B8F"/>
                </a:solidFill>
                <a:latin typeface="PFDinDisplayPro-Black"/>
                <a:cs typeface="PFDinDisplayPr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1C4B8F"/>
                </a:solidFill>
                <a:latin typeface="PFDinDisplayPro-Black"/>
                <a:cs typeface="PFDinDisplayPro-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850" b="0" i="0">
                <a:solidFill>
                  <a:schemeClr val="bg1"/>
                </a:solidFill>
                <a:latin typeface="PF DinDisplay Pro"/>
                <a:cs typeface="PF DinDisplay Pro"/>
              </a:defRPr>
            </a:lvl1pPr>
          </a:lstStyle>
          <a:p>
            <a:pPr marL="25400">
              <a:lnSpc>
                <a:spcPts val="4725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50" b="1" i="0">
                <a:solidFill>
                  <a:srgbClr val="1C4B8F"/>
                </a:solidFill>
                <a:latin typeface="PFDinDisplayPro-Black"/>
                <a:cs typeface="PFDinDisplayPr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850" b="0" i="0">
                <a:solidFill>
                  <a:schemeClr val="bg1"/>
                </a:solidFill>
                <a:latin typeface="PF DinDisplay Pro"/>
                <a:cs typeface="PF DinDisplay Pro"/>
              </a:defRPr>
            </a:lvl1pPr>
          </a:lstStyle>
          <a:p>
            <a:pPr marL="25400">
              <a:lnSpc>
                <a:spcPts val="4725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50" b="1" i="0">
                <a:solidFill>
                  <a:srgbClr val="1C4B8F"/>
                </a:solidFill>
                <a:latin typeface="PFDinDisplayPro-Black"/>
                <a:cs typeface="PFDinDisplayPr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850" b="0" i="0">
                <a:solidFill>
                  <a:schemeClr val="bg1"/>
                </a:solidFill>
                <a:latin typeface="PF DinDisplay Pro"/>
                <a:cs typeface="PF DinDisplay Pro"/>
              </a:defRPr>
            </a:lvl1pPr>
          </a:lstStyle>
          <a:p>
            <a:pPr marL="25400">
              <a:lnSpc>
                <a:spcPts val="4725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09300" y="767477"/>
            <a:ext cx="1410335" cy="1355725"/>
          </a:xfrm>
          <a:custGeom>
            <a:avLst/>
            <a:gdLst/>
            <a:ahLst/>
            <a:cxnLst/>
            <a:rect l="l" t="t" r="r" b="b"/>
            <a:pathLst>
              <a:path w="1410335" h="1355725">
                <a:moveTo>
                  <a:pt x="477" y="0"/>
                </a:moveTo>
                <a:lnTo>
                  <a:pt x="300" y="12"/>
                </a:lnTo>
                <a:lnTo>
                  <a:pt x="95" y="201"/>
                </a:lnTo>
                <a:lnTo>
                  <a:pt x="0" y="1175285"/>
                </a:lnTo>
                <a:lnTo>
                  <a:pt x="251" y="1175562"/>
                </a:lnTo>
                <a:lnTo>
                  <a:pt x="81836" y="1176517"/>
                </a:lnTo>
                <a:lnTo>
                  <a:pt x="129705" y="1178127"/>
                </a:lnTo>
                <a:lnTo>
                  <a:pt x="172296" y="1180829"/>
                </a:lnTo>
                <a:lnTo>
                  <a:pt x="212261" y="1184357"/>
                </a:lnTo>
                <a:lnTo>
                  <a:pt x="257264" y="1189683"/>
                </a:lnTo>
                <a:lnTo>
                  <a:pt x="307145" y="1197591"/>
                </a:lnTo>
                <a:lnTo>
                  <a:pt x="361575" y="1208897"/>
                </a:lnTo>
                <a:lnTo>
                  <a:pt x="420225" y="1224415"/>
                </a:lnTo>
                <a:lnTo>
                  <a:pt x="461258" y="1237887"/>
                </a:lnTo>
                <a:lnTo>
                  <a:pt x="503739" y="1254119"/>
                </a:lnTo>
                <a:lnTo>
                  <a:pt x="547257" y="1273561"/>
                </a:lnTo>
                <a:lnTo>
                  <a:pt x="591397" y="1296667"/>
                </a:lnTo>
                <a:lnTo>
                  <a:pt x="635747" y="1323890"/>
                </a:lnTo>
                <a:lnTo>
                  <a:pt x="679895" y="1355682"/>
                </a:lnTo>
                <a:lnTo>
                  <a:pt x="700715" y="1329019"/>
                </a:lnTo>
                <a:lnTo>
                  <a:pt x="708983" y="1318301"/>
                </a:lnTo>
                <a:lnTo>
                  <a:pt x="713167" y="1312961"/>
                </a:lnTo>
                <a:lnTo>
                  <a:pt x="717301" y="1307633"/>
                </a:lnTo>
                <a:lnTo>
                  <a:pt x="721485" y="1302293"/>
                </a:lnTo>
                <a:lnTo>
                  <a:pt x="729778" y="1291625"/>
                </a:lnTo>
                <a:lnTo>
                  <a:pt x="680707" y="1256280"/>
                </a:lnTo>
                <a:lnTo>
                  <a:pt x="631524" y="1226078"/>
                </a:lnTo>
                <a:lnTo>
                  <a:pt x="582722" y="1200517"/>
                </a:lnTo>
                <a:lnTo>
                  <a:pt x="534789" y="1179096"/>
                </a:lnTo>
                <a:lnTo>
                  <a:pt x="488217" y="1161312"/>
                </a:lnTo>
                <a:lnTo>
                  <a:pt x="443496" y="1146662"/>
                </a:lnTo>
                <a:lnTo>
                  <a:pt x="380014" y="1129865"/>
                </a:lnTo>
                <a:lnTo>
                  <a:pt x="321522" y="1117704"/>
                </a:lnTo>
                <a:lnTo>
                  <a:pt x="268282" y="1109254"/>
                </a:lnTo>
                <a:lnTo>
                  <a:pt x="220554" y="1103589"/>
                </a:lnTo>
                <a:lnTo>
                  <a:pt x="178403" y="1099874"/>
                </a:lnTo>
                <a:lnTo>
                  <a:pt x="87779" y="1095396"/>
                </a:lnTo>
                <a:lnTo>
                  <a:pt x="81220" y="1095321"/>
                </a:lnTo>
                <a:lnTo>
                  <a:pt x="81157" y="82112"/>
                </a:lnTo>
                <a:lnTo>
                  <a:pt x="528722" y="82112"/>
                </a:lnTo>
                <a:lnTo>
                  <a:pt x="486988" y="66356"/>
                </a:lnTo>
                <a:lnTo>
                  <a:pt x="443391" y="52233"/>
                </a:lnTo>
                <a:lnTo>
                  <a:pt x="399317" y="40120"/>
                </a:lnTo>
                <a:lnTo>
                  <a:pt x="354908" y="29869"/>
                </a:lnTo>
                <a:lnTo>
                  <a:pt x="310243" y="21382"/>
                </a:lnTo>
                <a:lnTo>
                  <a:pt x="265410" y="14531"/>
                </a:lnTo>
                <a:lnTo>
                  <a:pt x="220491" y="9185"/>
                </a:lnTo>
                <a:lnTo>
                  <a:pt x="175532" y="5289"/>
                </a:lnTo>
                <a:lnTo>
                  <a:pt x="130601" y="2525"/>
                </a:lnTo>
                <a:lnTo>
                  <a:pt x="83582" y="954"/>
                </a:lnTo>
                <a:lnTo>
                  <a:pt x="477" y="0"/>
                </a:lnTo>
                <a:close/>
              </a:path>
              <a:path w="1410335" h="1355725">
                <a:moveTo>
                  <a:pt x="745434" y="934036"/>
                </a:moveTo>
                <a:lnTo>
                  <a:pt x="664277" y="934036"/>
                </a:lnTo>
                <a:lnTo>
                  <a:pt x="664277" y="1094190"/>
                </a:lnTo>
                <a:lnTo>
                  <a:pt x="664465" y="1094856"/>
                </a:lnTo>
                <a:lnTo>
                  <a:pt x="1409762" y="1094856"/>
                </a:lnTo>
                <a:lnTo>
                  <a:pt x="1409762" y="1013636"/>
                </a:lnTo>
                <a:lnTo>
                  <a:pt x="745434" y="1013636"/>
                </a:lnTo>
                <a:lnTo>
                  <a:pt x="745434" y="934036"/>
                </a:lnTo>
                <a:close/>
              </a:path>
              <a:path w="1410335" h="1355725">
                <a:moveTo>
                  <a:pt x="1409762" y="82112"/>
                </a:moveTo>
                <a:lnTo>
                  <a:pt x="1328554" y="82112"/>
                </a:lnTo>
                <a:lnTo>
                  <a:pt x="1328554" y="1013636"/>
                </a:lnTo>
                <a:lnTo>
                  <a:pt x="1409762" y="1013636"/>
                </a:lnTo>
                <a:lnTo>
                  <a:pt x="1409762" y="82112"/>
                </a:lnTo>
                <a:close/>
              </a:path>
              <a:path w="1410335" h="1355725">
                <a:moveTo>
                  <a:pt x="898640" y="852853"/>
                </a:moveTo>
                <a:lnTo>
                  <a:pt x="549042" y="852853"/>
                </a:lnTo>
                <a:lnTo>
                  <a:pt x="549042" y="934036"/>
                </a:lnTo>
                <a:lnTo>
                  <a:pt x="898640" y="934036"/>
                </a:lnTo>
                <a:lnTo>
                  <a:pt x="898640" y="852853"/>
                </a:lnTo>
                <a:close/>
              </a:path>
              <a:path w="1410335" h="1355725">
                <a:moveTo>
                  <a:pt x="971700" y="465309"/>
                </a:moveTo>
                <a:lnTo>
                  <a:pt x="809943" y="465309"/>
                </a:lnTo>
                <a:lnTo>
                  <a:pt x="833975" y="467710"/>
                </a:lnTo>
                <a:lnTo>
                  <a:pt x="856985" y="474761"/>
                </a:lnTo>
                <a:lnTo>
                  <a:pt x="896856" y="501459"/>
                </a:lnTo>
                <a:lnTo>
                  <a:pt x="923478" y="541398"/>
                </a:lnTo>
                <a:lnTo>
                  <a:pt x="932850" y="588384"/>
                </a:lnTo>
                <a:lnTo>
                  <a:pt x="932827" y="588899"/>
                </a:lnTo>
                <a:lnTo>
                  <a:pt x="923442" y="635790"/>
                </a:lnTo>
                <a:lnTo>
                  <a:pt x="896768" y="675698"/>
                </a:lnTo>
                <a:lnTo>
                  <a:pt x="856877" y="702339"/>
                </a:lnTo>
                <a:lnTo>
                  <a:pt x="809466" y="711760"/>
                </a:lnTo>
                <a:lnTo>
                  <a:pt x="549093" y="711760"/>
                </a:lnTo>
                <a:lnTo>
                  <a:pt x="549093" y="792955"/>
                </a:lnTo>
                <a:lnTo>
                  <a:pt x="664277" y="792955"/>
                </a:lnTo>
                <a:lnTo>
                  <a:pt x="664277" y="852853"/>
                </a:lnTo>
                <a:lnTo>
                  <a:pt x="745434" y="852853"/>
                </a:lnTo>
                <a:lnTo>
                  <a:pt x="745434" y="792955"/>
                </a:lnTo>
                <a:lnTo>
                  <a:pt x="809918" y="792943"/>
                </a:lnTo>
                <a:lnTo>
                  <a:pt x="849694" y="789013"/>
                </a:lnTo>
                <a:lnTo>
                  <a:pt x="887974" y="777315"/>
                </a:lnTo>
                <a:lnTo>
                  <a:pt x="923288" y="758469"/>
                </a:lnTo>
                <a:lnTo>
                  <a:pt x="954165" y="733095"/>
                </a:lnTo>
                <a:lnTo>
                  <a:pt x="979539" y="702237"/>
                </a:lnTo>
                <a:lnTo>
                  <a:pt x="998385" y="666939"/>
                </a:lnTo>
                <a:lnTo>
                  <a:pt x="1010082" y="628670"/>
                </a:lnTo>
                <a:lnTo>
                  <a:pt x="1014013" y="588899"/>
                </a:lnTo>
                <a:lnTo>
                  <a:pt x="1014088" y="588384"/>
                </a:lnTo>
                <a:lnTo>
                  <a:pt x="1010152" y="548615"/>
                </a:lnTo>
                <a:lnTo>
                  <a:pt x="998477" y="510334"/>
                </a:lnTo>
                <a:lnTo>
                  <a:pt x="979662" y="475010"/>
                </a:lnTo>
                <a:lnTo>
                  <a:pt x="971700" y="465309"/>
                </a:lnTo>
                <a:close/>
              </a:path>
              <a:path w="1410335" h="1355725">
                <a:moveTo>
                  <a:pt x="809667" y="384139"/>
                </a:moveTo>
                <a:lnTo>
                  <a:pt x="665068" y="384139"/>
                </a:lnTo>
                <a:lnTo>
                  <a:pt x="664277" y="384164"/>
                </a:lnTo>
                <a:lnTo>
                  <a:pt x="664277" y="711760"/>
                </a:lnTo>
                <a:lnTo>
                  <a:pt x="745434" y="711760"/>
                </a:lnTo>
                <a:lnTo>
                  <a:pt x="745434" y="465309"/>
                </a:lnTo>
                <a:lnTo>
                  <a:pt x="971700" y="465309"/>
                </a:lnTo>
                <a:lnTo>
                  <a:pt x="923465" y="418708"/>
                </a:lnTo>
                <a:lnTo>
                  <a:pt x="888184" y="399832"/>
                </a:lnTo>
                <a:lnTo>
                  <a:pt x="849924" y="388110"/>
                </a:lnTo>
                <a:lnTo>
                  <a:pt x="810144" y="384164"/>
                </a:lnTo>
                <a:lnTo>
                  <a:pt x="809667" y="384139"/>
                </a:lnTo>
                <a:close/>
              </a:path>
              <a:path w="1410335" h="1355725">
                <a:moveTo>
                  <a:pt x="528722" y="82112"/>
                </a:moveTo>
                <a:lnTo>
                  <a:pt x="81157" y="82112"/>
                </a:lnTo>
                <a:lnTo>
                  <a:pt x="85970" y="82162"/>
                </a:lnTo>
                <a:lnTo>
                  <a:pt x="126794" y="83633"/>
                </a:lnTo>
                <a:lnTo>
                  <a:pt x="169584" y="86262"/>
                </a:lnTo>
                <a:lnTo>
                  <a:pt x="212186" y="89965"/>
                </a:lnTo>
                <a:lnTo>
                  <a:pt x="254528" y="95002"/>
                </a:lnTo>
                <a:lnTo>
                  <a:pt x="296585" y="101422"/>
                </a:lnTo>
                <a:lnTo>
                  <a:pt x="338281" y="109335"/>
                </a:lnTo>
                <a:lnTo>
                  <a:pt x="379543" y="118852"/>
                </a:lnTo>
                <a:lnTo>
                  <a:pt x="420181" y="130033"/>
                </a:lnTo>
                <a:lnTo>
                  <a:pt x="460156" y="142987"/>
                </a:lnTo>
                <a:lnTo>
                  <a:pt x="499370" y="157793"/>
                </a:lnTo>
                <a:lnTo>
                  <a:pt x="537721" y="174528"/>
                </a:lnTo>
                <a:lnTo>
                  <a:pt x="565743" y="188547"/>
                </a:lnTo>
                <a:lnTo>
                  <a:pt x="575084" y="193250"/>
                </a:lnTo>
                <a:lnTo>
                  <a:pt x="611240" y="213907"/>
                </a:lnTo>
                <a:lnTo>
                  <a:pt x="646196" y="236562"/>
                </a:lnTo>
                <a:lnTo>
                  <a:pt x="704849" y="279597"/>
                </a:lnTo>
                <a:lnTo>
                  <a:pt x="763541" y="236562"/>
                </a:lnTo>
                <a:lnTo>
                  <a:pt x="798459" y="213907"/>
                </a:lnTo>
                <a:lnTo>
                  <a:pt x="834696" y="193225"/>
                </a:lnTo>
                <a:lnTo>
                  <a:pt x="844017" y="188531"/>
                </a:lnTo>
                <a:lnTo>
                  <a:pt x="853332" y="183787"/>
                </a:lnTo>
                <a:lnTo>
                  <a:pt x="862991" y="178926"/>
                </a:lnTo>
                <a:lnTo>
                  <a:pt x="704849" y="178926"/>
                </a:lnTo>
                <a:lnTo>
                  <a:pt x="692284" y="169753"/>
                </a:lnTo>
                <a:lnTo>
                  <a:pt x="653521" y="144611"/>
                </a:lnTo>
                <a:lnTo>
                  <a:pt x="613413" y="121667"/>
                </a:lnTo>
                <a:lnTo>
                  <a:pt x="603107" y="116465"/>
                </a:lnTo>
                <a:lnTo>
                  <a:pt x="592821" y="111229"/>
                </a:lnTo>
                <a:lnTo>
                  <a:pt x="582518" y="106044"/>
                </a:lnTo>
                <a:lnTo>
                  <a:pt x="572162" y="100997"/>
                </a:lnTo>
                <a:lnTo>
                  <a:pt x="529961" y="82580"/>
                </a:lnTo>
                <a:lnTo>
                  <a:pt x="528722" y="82112"/>
                </a:lnTo>
                <a:close/>
              </a:path>
              <a:path w="1410335" h="1355725">
                <a:moveTo>
                  <a:pt x="1409184" y="0"/>
                </a:moveTo>
                <a:lnTo>
                  <a:pt x="1326078" y="954"/>
                </a:lnTo>
                <a:lnTo>
                  <a:pt x="1279123" y="2550"/>
                </a:lnTo>
                <a:lnTo>
                  <a:pt x="1234159" y="5294"/>
                </a:lnTo>
                <a:lnTo>
                  <a:pt x="1189195" y="9197"/>
                </a:lnTo>
                <a:lnTo>
                  <a:pt x="1144276" y="14536"/>
                </a:lnTo>
                <a:lnTo>
                  <a:pt x="1099450" y="21384"/>
                </a:lnTo>
                <a:lnTo>
                  <a:pt x="1054787" y="29869"/>
                </a:lnTo>
                <a:lnTo>
                  <a:pt x="1010356" y="40120"/>
                </a:lnTo>
                <a:lnTo>
                  <a:pt x="966291" y="52242"/>
                </a:lnTo>
                <a:lnTo>
                  <a:pt x="922702" y="66373"/>
                </a:lnTo>
                <a:lnTo>
                  <a:pt x="879735" y="82603"/>
                </a:lnTo>
                <a:lnTo>
                  <a:pt x="837536" y="101023"/>
                </a:lnTo>
                <a:lnTo>
                  <a:pt x="796310" y="121680"/>
                </a:lnTo>
                <a:lnTo>
                  <a:pt x="756203" y="144623"/>
                </a:lnTo>
                <a:lnTo>
                  <a:pt x="717389" y="169766"/>
                </a:lnTo>
                <a:lnTo>
                  <a:pt x="704849" y="178926"/>
                </a:lnTo>
                <a:lnTo>
                  <a:pt x="862991" y="178926"/>
                </a:lnTo>
                <a:lnTo>
                  <a:pt x="872015" y="174528"/>
                </a:lnTo>
                <a:lnTo>
                  <a:pt x="910349" y="157789"/>
                </a:lnTo>
                <a:lnTo>
                  <a:pt x="949600" y="142974"/>
                </a:lnTo>
                <a:lnTo>
                  <a:pt x="989646" y="130011"/>
                </a:lnTo>
                <a:lnTo>
                  <a:pt x="1030355" y="118827"/>
                </a:lnTo>
                <a:lnTo>
                  <a:pt x="1071498" y="109324"/>
                </a:lnTo>
                <a:lnTo>
                  <a:pt x="1113134" y="101418"/>
                </a:lnTo>
                <a:lnTo>
                  <a:pt x="1155174" y="95002"/>
                </a:lnTo>
                <a:lnTo>
                  <a:pt x="1197525" y="89965"/>
                </a:lnTo>
                <a:lnTo>
                  <a:pt x="1240124" y="86262"/>
                </a:lnTo>
                <a:lnTo>
                  <a:pt x="1282892" y="83633"/>
                </a:lnTo>
                <a:lnTo>
                  <a:pt x="1323741" y="82162"/>
                </a:lnTo>
                <a:lnTo>
                  <a:pt x="1409762" y="82112"/>
                </a:lnTo>
                <a:lnTo>
                  <a:pt x="1409762" y="201"/>
                </a:lnTo>
                <a:lnTo>
                  <a:pt x="1409435" y="12"/>
                </a:lnTo>
                <a:lnTo>
                  <a:pt x="14091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09300" y="767465"/>
            <a:ext cx="1410335" cy="1355725"/>
          </a:xfrm>
          <a:custGeom>
            <a:avLst/>
            <a:gdLst/>
            <a:ahLst/>
            <a:cxnLst/>
            <a:rect l="l" t="t" r="r" b="b"/>
            <a:pathLst>
              <a:path w="1410335" h="1355725">
                <a:moveTo>
                  <a:pt x="477" y="0"/>
                </a:moveTo>
                <a:lnTo>
                  <a:pt x="326" y="0"/>
                </a:lnTo>
                <a:lnTo>
                  <a:pt x="122" y="188"/>
                </a:lnTo>
                <a:lnTo>
                  <a:pt x="0" y="1175298"/>
                </a:lnTo>
                <a:lnTo>
                  <a:pt x="238" y="1175574"/>
                </a:lnTo>
                <a:lnTo>
                  <a:pt x="81823" y="1176517"/>
                </a:lnTo>
                <a:lnTo>
                  <a:pt x="129708" y="1178143"/>
                </a:lnTo>
                <a:lnTo>
                  <a:pt x="172287" y="1180837"/>
                </a:lnTo>
                <a:lnTo>
                  <a:pt x="212249" y="1184370"/>
                </a:lnTo>
                <a:lnTo>
                  <a:pt x="257264" y="1189694"/>
                </a:lnTo>
                <a:lnTo>
                  <a:pt x="307148" y="1197609"/>
                </a:lnTo>
                <a:lnTo>
                  <a:pt x="361576" y="1208918"/>
                </a:lnTo>
                <a:lnTo>
                  <a:pt x="420225" y="1224427"/>
                </a:lnTo>
                <a:lnTo>
                  <a:pt x="461253" y="1237895"/>
                </a:lnTo>
                <a:lnTo>
                  <a:pt x="503731" y="1254123"/>
                </a:lnTo>
                <a:lnTo>
                  <a:pt x="547247" y="1273564"/>
                </a:lnTo>
                <a:lnTo>
                  <a:pt x="591389" y="1296672"/>
                </a:lnTo>
                <a:lnTo>
                  <a:pt x="635742" y="1323897"/>
                </a:lnTo>
                <a:lnTo>
                  <a:pt x="679895" y="1355694"/>
                </a:lnTo>
                <a:lnTo>
                  <a:pt x="692397" y="1339686"/>
                </a:lnTo>
                <a:lnTo>
                  <a:pt x="696556" y="1334309"/>
                </a:lnTo>
                <a:lnTo>
                  <a:pt x="700703" y="1329031"/>
                </a:lnTo>
                <a:lnTo>
                  <a:pt x="704849" y="1323641"/>
                </a:lnTo>
                <a:lnTo>
                  <a:pt x="713167" y="1312973"/>
                </a:lnTo>
                <a:lnTo>
                  <a:pt x="717289" y="1307646"/>
                </a:lnTo>
                <a:lnTo>
                  <a:pt x="721485" y="1302305"/>
                </a:lnTo>
                <a:lnTo>
                  <a:pt x="680702" y="1256277"/>
                </a:lnTo>
                <a:lnTo>
                  <a:pt x="631519" y="1226080"/>
                </a:lnTo>
                <a:lnTo>
                  <a:pt x="582717" y="1200521"/>
                </a:lnTo>
                <a:lnTo>
                  <a:pt x="534786" y="1179098"/>
                </a:lnTo>
                <a:lnTo>
                  <a:pt x="488216" y="1161313"/>
                </a:lnTo>
                <a:lnTo>
                  <a:pt x="443496" y="1146662"/>
                </a:lnTo>
                <a:lnTo>
                  <a:pt x="380006" y="1129871"/>
                </a:lnTo>
                <a:lnTo>
                  <a:pt x="321511" y="1117718"/>
                </a:lnTo>
                <a:lnTo>
                  <a:pt x="268270" y="1109269"/>
                </a:lnTo>
                <a:lnTo>
                  <a:pt x="220541" y="1103589"/>
                </a:lnTo>
                <a:lnTo>
                  <a:pt x="178397" y="1099884"/>
                </a:lnTo>
                <a:lnTo>
                  <a:pt x="87766" y="1095409"/>
                </a:lnTo>
                <a:lnTo>
                  <a:pt x="83369" y="1095334"/>
                </a:lnTo>
                <a:lnTo>
                  <a:pt x="81157" y="1095334"/>
                </a:lnTo>
                <a:lnTo>
                  <a:pt x="81157" y="82125"/>
                </a:lnTo>
                <a:lnTo>
                  <a:pt x="528726" y="82125"/>
                </a:lnTo>
                <a:lnTo>
                  <a:pt x="486982" y="66362"/>
                </a:lnTo>
                <a:lnTo>
                  <a:pt x="443381" y="52235"/>
                </a:lnTo>
                <a:lnTo>
                  <a:pt x="399305" y="40120"/>
                </a:lnTo>
                <a:lnTo>
                  <a:pt x="354895" y="29878"/>
                </a:lnTo>
                <a:lnTo>
                  <a:pt x="310232" y="21398"/>
                </a:lnTo>
                <a:lnTo>
                  <a:pt x="265402" y="14548"/>
                </a:lnTo>
                <a:lnTo>
                  <a:pt x="220491" y="9197"/>
                </a:lnTo>
                <a:lnTo>
                  <a:pt x="175527" y="5304"/>
                </a:lnTo>
                <a:lnTo>
                  <a:pt x="130601" y="2550"/>
                </a:lnTo>
                <a:lnTo>
                  <a:pt x="83570" y="967"/>
                </a:lnTo>
                <a:lnTo>
                  <a:pt x="477" y="0"/>
                </a:lnTo>
                <a:close/>
              </a:path>
              <a:path w="1410335" h="1355725">
                <a:moveTo>
                  <a:pt x="745434" y="934061"/>
                </a:moveTo>
                <a:lnTo>
                  <a:pt x="664277" y="934061"/>
                </a:lnTo>
                <a:lnTo>
                  <a:pt x="664277" y="1094215"/>
                </a:lnTo>
                <a:lnTo>
                  <a:pt x="664465" y="1094869"/>
                </a:lnTo>
                <a:lnTo>
                  <a:pt x="1409749" y="1094869"/>
                </a:lnTo>
                <a:lnTo>
                  <a:pt x="1409749" y="1013661"/>
                </a:lnTo>
                <a:lnTo>
                  <a:pt x="745434" y="1013661"/>
                </a:lnTo>
                <a:lnTo>
                  <a:pt x="745434" y="934061"/>
                </a:lnTo>
                <a:close/>
              </a:path>
              <a:path w="1410335" h="1355725">
                <a:moveTo>
                  <a:pt x="1409749" y="82125"/>
                </a:moveTo>
                <a:lnTo>
                  <a:pt x="1328579" y="82125"/>
                </a:lnTo>
                <a:lnTo>
                  <a:pt x="1328579" y="1013661"/>
                </a:lnTo>
                <a:lnTo>
                  <a:pt x="1409749" y="1013661"/>
                </a:lnTo>
                <a:lnTo>
                  <a:pt x="1409749" y="82125"/>
                </a:lnTo>
                <a:close/>
              </a:path>
              <a:path w="1410335" h="1355725">
                <a:moveTo>
                  <a:pt x="898640" y="852853"/>
                </a:moveTo>
                <a:lnTo>
                  <a:pt x="549042" y="852853"/>
                </a:lnTo>
                <a:lnTo>
                  <a:pt x="549042" y="934061"/>
                </a:lnTo>
                <a:lnTo>
                  <a:pt x="898640" y="934061"/>
                </a:lnTo>
                <a:lnTo>
                  <a:pt x="898640" y="852853"/>
                </a:lnTo>
                <a:close/>
              </a:path>
              <a:path w="1410335" h="1355725">
                <a:moveTo>
                  <a:pt x="745434" y="792981"/>
                </a:moveTo>
                <a:lnTo>
                  <a:pt x="664277" y="792981"/>
                </a:lnTo>
                <a:lnTo>
                  <a:pt x="664277" y="852853"/>
                </a:lnTo>
                <a:lnTo>
                  <a:pt x="745434" y="852853"/>
                </a:lnTo>
                <a:lnTo>
                  <a:pt x="745434" y="792981"/>
                </a:lnTo>
                <a:close/>
              </a:path>
              <a:path w="1410335" h="1355725">
                <a:moveTo>
                  <a:pt x="971703" y="465321"/>
                </a:moveTo>
                <a:lnTo>
                  <a:pt x="809931" y="465321"/>
                </a:lnTo>
                <a:lnTo>
                  <a:pt x="833968" y="467722"/>
                </a:lnTo>
                <a:lnTo>
                  <a:pt x="856981" y="474775"/>
                </a:lnTo>
                <a:lnTo>
                  <a:pt x="896869" y="501484"/>
                </a:lnTo>
                <a:lnTo>
                  <a:pt x="923473" y="541408"/>
                </a:lnTo>
                <a:lnTo>
                  <a:pt x="932837" y="588396"/>
                </a:lnTo>
                <a:lnTo>
                  <a:pt x="932830" y="588761"/>
                </a:lnTo>
                <a:lnTo>
                  <a:pt x="923434" y="635798"/>
                </a:lnTo>
                <a:lnTo>
                  <a:pt x="896755" y="675711"/>
                </a:lnTo>
                <a:lnTo>
                  <a:pt x="856871" y="702352"/>
                </a:lnTo>
                <a:lnTo>
                  <a:pt x="809843" y="711747"/>
                </a:lnTo>
                <a:lnTo>
                  <a:pt x="809453" y="711760"/>
                </a:lnTo>
                <a:lnTo>
                  <a:pt x="549093" y="711760"/>
                </a:lnTo>
                <a:lnTo>
                  <a:pt x="549093" y="792981"/>
                </a:lnTo>
                <a:lnTo>
                  <a:pt x="809453" y="792981"/>
                </a:lnTo>
                <a:lnTo>
                  <a:pt x="849696" y="789013"/>
                </a:lnTo>
                <a:lnTo>
                  <a:pt x="887980" y="777315"/>
                </a:lnTo>
                <a:lnTo>
                  <a:pt x="923299" y="758469"/>
                </a:lnTo>
                <a:lnTo>
                  <a:pt x="954178" y="733095"/>
                </a:lnTo>
                <a:lnTo>
                  <a:pt x="979545" y="702241"/>
                </a:lnTo>
                <a:lnTo>
                  <a:pt x="998388" y="666951"/>
                </a:lnTo>
                <a:lnTo>
                  <a:pt x="1010088" y="628691"/>
                </a:lnTo>
                <a:lnTo>
                  <a:pt x="1014075" y="588396"/>
                </a:lnTo>
                <a:lnTo>
                  <a:pt x="1010145" y="548633"/>
                </a:lnTo>
                <a:lnTo>
                  <a:pt x="998473" y="510351"/>
                </a:lnTo>
                <a:lnTo>
                  <a:pt x="979662" y="475024"/>
                </a:lnTo>
                <a:lnTo>
                  <a:pt x="971703" y="465321"/>
                </a:lnTo>
                <a:close/>
              </a:path>
              <a:path w="1410335" h="1355725">
                <a:moveTo>
                  <a:pt x="810132" y="384164"/>
                </a:moveTo>
                <a:lnTo>
                  <a:pt x="664277" y="384164"/>
                </a:lnTo>
                <a:lnTo>
                  <a:pt x="664277" y="711760"/>
                </a:lnTo>
                <a:lnTo>
                  <a:pt x="745434" y="711760"/>
                </a:lnTo>
                <a:lnTo>
                  <a:pt x="745434" y="465321"/>
                </a:lnTo>
                <a:lnTo>
                  <a:pt x="971703" y="465321"/>
                </a:lnTo>
                <a:lnTo>
                  <a:pt x="954316" y="444124"/>
                </a:lnTo>
                <a:lnTo>
                  <a:pt x="923460" y="418722"/>
                </a:lnTo>
                <a:lnTo>
                  <a:pt x="888175" y="399848"/>
                </a:lnTo>
                <a:lnTo>
                  <a:pt x="849915" y="388122"/>
                </a:lnTo>
                <a:lnTo>
                  <a:pt x="810132" y="384164"/>
                </a:lnTo>
                <a:close/>
              </a:path>
              <a:path w="1410335" h="1355725">
                <a:moveTo>
                  <a:pt x="528726" y="82125"/>
                </a:moveTo>
                <a:lnTo>
                  <a:pt x="81157" y="82125"/>
                </a:lnTo>
                <a:lnTo>
                  <a:pt x="85970" y="82175"/>
                </a:lnTo>
                <a:lnTo>
                  <a:pt x="126781" y="83645"/>
                </a:lnTo>
                <a:lnTo>
                  <a:pt x="169573" y="86274"/>
                </a:lnTo>
                <a:lnTo>
                  <a:pt x="212186" y="89978"/>
                </a:lnTo>
                <a:lnTo>
                  <a:pt x="254523" y="95016"/>
                </a:lnTo>
                <a:lnTo>
                  <a:pt x="296583" y="101439"/>
                </a:lnTo>
                <a:lnTo>
                  <a:pt x="338297" y="109353"/>
                </a:lnTo>
                <a:lnTo>
                  <a:pt x="379452" y="118827"/>
                </a:lnTo>
                <a:lnTo>
                  <a:pt x="420192" y="130045"/>
                </a:lnTo>
                <a:lnTo>
                  <a:pt x="460155" y="143001"/>
                </a:lnTo>
                <a:lnTo>
                  <a:pt x="499369" y="157811"/>
                </a:lnTo>
                <a:lnTo>
                  <a:pt x="537721" y="174553"/>
                </a:lnTo>
                <a:lnTo>
                  <a:pt x="565742" y="188560"/>
                </a:lnTo>
                <a:lnTo>
                  <a:pt x="575084" y="193263"/>
                </a:lnTo>
                <a:lnTo>
                  <a:pt x="611227" y="213920"/>
                </a:lnTo>
                <a:lnTo>
                  <a:pt x="646196" y="236574"/>
                </a:lnTo>
                <a:lnTo>
                  <a:pt x="704849" y="279610"/>
                </a:lnTo>
                <a:lnTo>
                  <a:pt x="705188" y="279384"/>
                </a:lnTo>
                <a:lnTo>
                  <a:pt x="763541" y="236574"/>
                </a:lnTo>
                <a:lnTo>
                  <a:pt x="798459" y="213920"/>
                </a:lnTo>
                <a:lnTo>
                  <a:pt x="834696" y="193238"/>
                </a:lnTo>
                <a:lnTo>
                  <a:pt x="844017" y="188544"/>
                </a:lnTo>
                <a:lnTo>
                  <a:pt x="853332" y="183801"/>
                </a:lnTo>
                <a:lnTo>
                  <a:pt x="863003" y="178939"/>
                </a:lnTo>
                <a:lnTo>
                  <a:pt x="704849" y="178939"/>
                </a:lnTo>
                <a:lnTo>
                  <a:pt x="692284" y="169766"/>
                </a:lnTo>
                <a:lnTo>
                  <a:pt x="653521" y="144611"/>
                </a:lnTo>
                <a:lnTo>
                  <a:pt x="627973" y="130019"/>
                </a:lnTo>
                <a:lnTo>
                  <a:pt x="613413" y="121680"/>
                </a:lnTo>
                <a:lnTo>
                  <a:pt x="603111" y="116478"/>
                </a:lnTo>
                <a:lnTo>
                  <a:pt x="592821" y="111241"/>
                </a:lnTo>
                <a:lnTo>
                  <a:pt x="582514" y="106056"/>
                </a:lnTo>
                <a:lnTo>
                  <a:pt x="572162" y="101010"/>
                </a:lnTo>
                <a:lnTo>
                  <a:pt x="529959" y="82590"/>
                </a:lnTo>
                <a:lnTo>
                  <a:pt x="528726" y="82125"/>
                </a:lnTo>
                <a:close/>
              </a:path>
              <a:path w="1410335" h="1355725">
                <a:moveTo>
                  <a:pt x="1409171" y="0"/>
                </a:moveTo>
                <a:lnTo>
                  <a:pt x="1326078" y="967"/>
                </a:lnTo>
                <a:lnTo>
                  <a:pt x="1279098" y="2563"/>
                </a:lnTo>
                <a:lnTo>
                  <a:pt x="1234149" y="5308"/>
                </a:lnTo>
                <a:lnTo>
                  <a:pt x="1189182" y="9222"/>
                </a:lnTo>
                <a:lnTo>
                  <a:pt x="1144270" y="14559"/>
                </a:lnTo>
                <a:lnTo>
                  <a:pt x="1099447" y="21401"/>
                </a:lnTo>
                <a:lnTo>
                  <a:pt x="1054782" y="29878"/>
                </a:lnTo>
                <a:lnTo>
                  <a:pt x="1010344" y="40120"/>
                </a:lnTo>
                <a:lnTo>
                  <a:pt x="966280" y="52255"/>
                </a:lnTo>
                <a:lnTo>
                  <a:pt x="922694" y="66390"/>
                </a:lnTo>
                <a:lnTo>
                  <a:pt x="879728" y="82622"/>
                </a:lnTo>
                <a:lnTo>
                  <a:pt x="837524" y="101048"/>
                </a:lnTo>
                <a:lnTo>
                  <a:pt x="796310" y="121692"/>
                </a:lnTo>
                <a:lnTo>
                  <a:pt x="756190" y="144636"/>
                </a:lnTo>
                <a:lnTo>
                  <a:pt x="717402" y="169779"/>
                </a:lnTo>
                <a:lnTo>
                  <a:pt x="709046" y="175910"/>
                </a:lnTo>
                <a:lnTo>
                  <a:pt x="704849" y="178939"/>
                </a:lnTo>
                <a:lnTo>
                  <a:pt x="863003" y="178939"/>
                </a:lnTo>
                <a:lnTo>
                  <a:pt x="872015" y="174553"/>
                </a:lnTo>
                <a:lnTo>
                  <a:pt x="910350" y="157806"/>
                </a:lnTo>
                <a:lnTo>
                  <a:pt x="949604" y="142987"/>
                </a:lnTo>
                <a:lnTo>
                  <a:pt x="989660" y="130019"/>
                </a:lnTo>
                <a:lnTo>
                  <a:pt x="1030234" y="118865"/>
                </a:lnTo>
                <a:lnTo>
                  <a:pt x="1071520" y="109337"/>
                </a:lnTo>
                <a:lnTo>
                  <a:pt x="1113143" y="101434"/>
                </a:lnTo>
                <a:lnTo>
                  <a:pt x="1155176" y="95016"/>
                </a:lnTo>
                <a:lnTo>
                  <a:pt x="1197525" y="89978"/>
                </a:lnTo>
                <a:lnTo>
                  <a:pt x="1240115" y="86274"/>
                </a:lnTo>
                <a:lnTo>
                  <a:pt x="1282892" y="83645"/>
                </a:lnTo>
                <a:lnTo>
                  <a:pt x="1323766" y="82175"/>
                </a:lnTo>
                <a:lnTo>
                  <a:pt x="1409749" y="82125"/>
                </a:lnTo>
                <a:lnTo>
                  <a:pt x="1409749" y="188"/>
                </a:lnTo>
                <a:lnTo>
                  <a:pt x="1409410" y="37"/>
                </a:lnTo>
                <a:lnTo>
                  <a:pt x="14091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09303" y="767461"/>
            <a:ext cx="1410335" cy="1355725"/>
          </a:xfrm>
          <a:custGeom>
            <a:avLst/>
            <a:gdLst/>
            <a:ahLst/>
            <a:cxnLst/>
            <a:rect l="l" t="t" r="r" b="b"/>
            <a:pathLst>
              <a:path w="1410335" h="1355725">
                <a:moveTo>
                  <a:pt x="477" y="0"/>
                </a:moveTo>
                <a:lnTo>
                  <a:pt x="339" y="0"/>
                </a:lnTo>
                <a:lnTo>
                  <a:pt x="113" y="201"/>
                </a:lnTo>
                <a:lnTo>
                  <a:pt x="0" y="1175298"/>
                </a:lnTo>
                <a:lnTo>
                  <a:pt x="238" y="1175574"/>
                </a:lnTo>
                <a:lnTo>
                  <a:pt x="81823" y="1176517"/>
                </a:lnTo>
                <a:lnTo>
                  <a:pt x="129708" y="1178143"/>
                </a:lnTo>
                <a:lnTo>
                  <a:pt x="172287" y="1180837"/>
                </a:lnTo>
                <a:lnTo>
                  <a:pt x="212249" y="1184370"/>
                </a:lnTo>
                <a:lnTo>
                  <a:pt x="257264" y="1189694"/>
                </a:lnTo>
                <a:lnTo>
                  <a:pt x="307148" y="1197609"/>
                </a:lnTo>
                <a:lnTo>
                  <a:pt x="361576" y="1208918"/>
                </a:lnTo>
                <a:lnTo>
                  <a:pt x="420225" y="1224427"/>
                </a:lnTo>
                <a:lnTo>
                  <a:pt x="461253" y="1237895"/>
                </a:lnTo>
                <a:lnTo>
                  <a:pt x="503731" y="1254123"/>
                </a:lnTo>
                <a:lnTo>
                  <a:pt x="547247" y="1273564"/>
                </a:lnTo>
                <a:lnTo>
                  <a:pt x="591389" y="1296672"/>
                </a:lnTo>
                <a:lnTo>
                  <a:pt x="635742" y="1323897"/>
                </a:lnTo>
                <a:lnTo>
                  <a:pt x="679895" y="1355694"/>
                </a:lnTo>
                <a:lnTo>
                  <a:pt x="692410" y="1339686"/>
                </a:lnTo>
                <a:lnTo>
                  <a:pt x="696556" y="1334309"/>
                </a:lnTo>
                <a:lnTo>
                  <a:pt x="700703" y="1329031"/>
                </a:lnTo>
                <a:lnTo>
                  <a:pt x="704849" y="1323641"/>
                </a:lnTo>
                <a:lnTo>
                  <a:pt x="713167" y="1312973"/>
                </a:lnTo>
                <a:lnTo>
                  <a:pt x="717289" y="1307645"/>
                </a:lnTo>
                <a:lnTo>
                  <a:pt x="721485" y="1302305"/>
                </a:lnTo>
                <a:lnTo>
                  <a:pt x="680702" y="1256276"/>
                </a:lnTo>
                <a:lnTo>
                  <a:pt x="631519" y="1226077"/>
                </a:lnTo>
                <a:lnTo>
                  <a:pt x="582717" y="1200516"/>
                </a:lnTo>
                <a:lnTo>
                  <a:pt x="534786" y="1179093"/>
                </a:lnTo>
                <a:lnTo>
                  <a:pt x="488216" y="1161308"/>
                </a:lnTo>
                <a:lnTo>
                  <a:pt x="443496" y="1146662"/>
                </a:lnTo>
                <a:lnTo>
                  <a:pt x="380006" y="1129871"/>
                </a:lnTo>
                <a:lnTo>
                  <a:pt x="321511" y="1117718"/>
                </a:lnTo>
                <a:lnTo>
                  <a:pt x="268270" y="1109269"/>
                </a:lnTo>
                <a:lnTo>
                  <a:pt x="220541" y="1103589"/>
                </a:lnTo>
                <a:lnTo>
                  <a:pt x="178397" y="1099882"/>
                </a:lnTo>
                <a:lnTo>
                  <a:pt x="87766" y="1095409"/>
                </a:lnTo>
                <a:lnTo>
                  <a:pt x="83369" y="1095334"/>
                </a:lnTo>
                <a:lnTo>
                  <a:pt x="81157" y="1095334"/>
                </a:lnTo>
                <a:lnTo>
                  <a:pt x="81157" y="82125"/>
                </a:lnTo>
                <a:lnTo>
                  <a:pt x="528726" y="82125"/>
                </a:lnTo>
                <a:lnTo>
                  <a:pt x="486982" y="66362"/>
                </a:lnTo>
                <a:lnTo>
                  <a:pt x="443381" y="52235"/>
                </a:lnTo>
                <a:lnTo>
                  <a:pt x="399305" y="40120"/>
                </a:lnTo>
                <a:lnTo>
                  <a:pt x="354895" y="29878"/>
                </a:lnTo>
                <a:lnTo>
                  <a:pt x="310232" y="21398"/>
                </a:lnTo>
                <a:lnTo>
                  <a:pt x="265402" y="14548"/>
                </a:lnTo>
                <a:lnTo>
                  <a:pt x="220491" y="9197"/>
                </a:lnTo>
                <a:lnTo>
                  <a:pt x="175527" y="5304"/>
                </a:lnTo>
                <a:lnTo>
                  <a:pt x="130601" y="2550"/>
                </a:lnTo>
                <a:lnTo>
                  <a:pt x="83570" y="967"/>
                </a:lnTo>
                <a:lnTo>
                  <a:pt x="477" y="0"/>
                </a:lnTo>
                <a:close/>
              </a:path>
              <a:path w="1410335" h="1355725">
                <a:moveTo>
                  <a:pt x="745434" y="934061"/>
                </a:moveTo>
                <a:lnTo>
                  <a:pt x="664277" y="934061"/>
                </a:lnTo>
                <a:lnTo>
                  <a:pt x="664277" y="1094215"/>
                </a:lnTo>
                <a:lnTo>
                  <a:pt x="664465" y="1094869"/>
                </a:lnTo>
                <a:lnTo>
                  <a:pt x="1409749" y="1094869"/>
                </a:lnTo>
                <a:lnTo>
                  <a:pt x="1409749" y="1013661"/>
                </a:lnTo>
                <a:lnTo>
                  <a:pt x="745434" y="1013661"/>
                </a:lnTo>
                <a:lnTo>
                  <a:pt x="745434" y="934061"/>
                </a:lnTo>
                <a:close/>
              </a:path>
              <a:path w="1410335" h="1355725">
                <a:moveTo>
                  <a:pt x="1409749" y="82125"/>
                </a:moveTo>
                <a:lnTo>
                  <a:pt x="1328579" y="82125"/>
                </a:lnTo>
                <a:lnTo>
                  <a:pt x="1328579" y="1013661"/>
                </a:lnTo>
                <a:lnTo>
                  <a:pt x="1409749" y="1013661"/>
                </a:lnTo>
                <a:lnTo>
                  <a:pt x="1409749" y="82125"/>
                </a:lnTo>
                <a:close/>
              </a:path>
              <a:path w="1410335" h="1355725">
                <a:moveTo>
                  <a:pt x="898640" y="852853"/>
                </a:moveTo>
                <a:lnTo>
                  <a:pt x="549042" y="852853"/>
                </a:lnTo>
                <a:lnTo>
                  <a:pt x="549042" y="934061"/>
                </a:lnTo>
                <a:lnTo>
                  <a:pt x="898640" y="934061"/>
                </a:lnTo>
                <a:lnTo>
                  <a:pt x="898640" y="852853"/>
                </a:lnTo>
                <a:close/>
              </a:path>
              <a:path w="1410335" h="1355725">
                <a:moveTo>
                  <a:pt x="745434" y="792981"/>
                </a:moveTo>
                <a:lnTo>
                  <a:pt x="664277" y="792981"/>
                </a:lnTo>
                <a:lnTo>
                  <a:pt x="664277" y="852853"/>
                </a:lnTo>
                <a:lnTo>
                  <a:pt x="745434" y="852853"/>
                </a:lnTo>
                <a:lnTo>
                  <a:pt x="745434" y="792981"/>
                </a:lnTo>
                <a:close/>
              </a:path>
              <a:path w="1410335" h="1355725">
                <a:moveTo>
                  <a:pt x="971703" y="465321"/>
                </a:moveTo>
                <a:lnTo>
                  <a:pt x="809931" y="465321"/>
                </a:lnTo>
                <a:lnTo>
                  <a:pt x="833968" y="467722"/>
                </a:lnTo>
                <a:lnTo>
                  <a:pt x="856981" y="474775"/>
                </a:lnTo>
                <a:lnTo>
                  <a:pt x="896868" y="501484"/>
                </a:lnTo>
                <a:lnTo>
                  <a:pt x="923472" y="541412"/>
                </a:lnTo>
                <a:lnTo>
                  <a:pt x="932825" y="588396"/>
                </a:lnTo>
                <a:lnTo>
                  <a:pt x="932830" y="588761"/>
                </a:lnTo>
                <a:lnTo>
                  <a:pt x="930455" y="612786"/>
                </a:lnTo>
                <a:lnTo>
                  <a:pt x="912093" y="657029"/>
                </a:lnTo>
                <a:lnTo>
                  <a:pt x="878083" y="691023"/>
                </a:lnTo>
                <a:lnTo>
                  <a:pt x="833873" y="709377"/>
                </a:lnTo>
                <a:lnTo>
                  <a:pt x="809453" y="711760"/>
                </a:lnTo>
                <a:lnTo>
                  <a:pt x="549093" y="711760"/>
                </a:lnTo>
                <a:lnTo>
                  <a:pt x="549093" y="792981"/>
                </a:lnTo>
                <a:lnTo>
                  <a:pt x="809453" y="792981"/>
                </a:lnTo>
                <a:lnTo>
                  <a:pt x="809918" y="792955"/>
                </a:lnTo>
                <a:lnTo>
                  <a:pt x="849696" y="789018"/>
                </a:lnTo>
                <a:lnTo>
                  <a:pt x="887980" y="777317"/>
                </a:lnTo>
                <a:lnTo>
                  <a:pt x="923299" y="758470"/>
                </a:lnTo>
                <a:lnTo>
                  <a:pt x="954178" y="733095"/>
                </a:lnTo>
                <a:lnTo>
                  <a:pt x="979545" y="702241"/>
                </a:lnTo>
                <a:lnTo>
                  <a:pt x="998388" y="666953"/>
                </a:lnTo>
                <a:lnTo>
                  <a:pt x="1010088" y="628696"/>
                </a:lnTo>
                <a:lnTo>
                  <a:pt x="1014075" y="588396"/>
                </a:lnTo>
                <a:lnTo>
                  <a:pt x="1010145" y="548633"/>
                </a:lnTo>
                <a:lnTo>
                  <a:pt x="998473" y="510351"/>
                </a:lnTo>
                <a:lnTo>
                  <a:pt x="979662" y="475024"/>
                </a:lnTo>
                <a:lnTo>
                  <a:pt x="971703" y="465321"/>
                </a:lnTo>
                <a:close/>
              </a:path>
              <a:path w="1410335" h="1355725">
                <a:moveTo>
                  <a:pt x="809680" y="384139"/>
                </a:moveTo>
                <a:lnTo>
                  <a:pt x="665068" y="384139"/>
                </a:lnTo>
                <a:lnTo>
                  <a:pt x="664277" y="384164"/>
                </a:lnTo>
                <a:lnTo>
                  <a:pt x="664277" y="711760"/>
                </a:lnTo>
                <a:lnTo>
                  <a:pt x="745434" y="711760"/>
                </a:lnTo>
                <a:lnTo>
                  <a:pt x="745434" y="465321"/>
                </a:lnTo>
                <a:lnTo>
                  <a:pt x="971703" y="465321"/>
                </a:lnTo>
                <a:lnTo>
                  <a:pt x="923460" y="418722"/>
                </a:lnTo>
                <a:lnTo>
                  <a:pt x="888175" y="399848"/>
                </a:lnTo>
                <a:lnTo>
                  <a:pt x="849915" y="388122"/>
                </a:lnTo>
                <a:lnTo>
                  <a:pt x="810132" y="384164"/>
                </a:lnTo>
                <a:lnTo>
                  <a:pt x="809680" y="384139"/>
                </a:lnTo>
                <a:close/>
              </a:path>
              <a:path w="1410335" h="1355725">
                <a:moveTo>
                  <a:pt x="528726" y="82125"/>
                </a:moveTo>
                <a:lnTo>
                  <a:pt x="81157" y="82125"/>
                </a:lnTo>
                <a:lnTo>
                  <a:pt x="85970" y="82175"/>
                </a:lnTo>
                <a:lnTo>
                  <a:pt x="126781" y="83645"/>
                </a:lnTo>
                <a:lnTo>
                  <a:pt x="169573" y="86281"/>
                </a:lnTo>
                <a:lnTo>
                  <a:pt x="212186" y="89990"/>
                </a:lnTo>
                <a:lnTo>
                  <a:pt x="254521" y="95022"/>
                </a:lnTo>
                <a:lnTo>
                  <a:pt x="296575" y="101440"/>
                </a:lnTo>
                <a:lnTo>
                  <a:pt x="338274" y="109353"/>
                </a:lnTo>
                <a:lnTo>
                  <a:pt x="379543" y="118865"/>
                </a:lnTo>
                <a:lnTo>
                  <a:pt x="420176" y="130045"/>
                </a:lnTo>
                <a:lnTo>
                  <a:pt x="460151" y="143001"/>
                </a:lnTo>
                <a:lnTo>
                  <a:pt x="499369" y="157811"/>
                </a:lnTo>
                <a:lnTo>
                  <a:pt x="537721" y="174553"/>
                </a:lnTo>
                <a:lnTo>
                  <a:pt x="565742" y="188555"/>
                </a:lnTo>
                <a:lnTo>
                  <a:pt x="575084" y="193263"/>
                </a:lnTo>
                <a:lnTo>
                  <a:pt x="611227" y="213920"/>
                </a:lnTo>
                <a:lnTo>
                  <a:pt x="646196" y="236574"/>
                </a:lnTo>
                <a:lnTo>
                  <a:pt x="704849" y="279610"/>
                </a:lnTo>
                <a:lnTo>
                  <a:pt x="705201" y="279384"/>
                </a:lnTo>
                <a:lnTo>
                  <a:pt x="763541" y="236574"/>
                </a:lnTo>
                <a:lnTo>
                  <a:pt x="798459" y="213920"/>
                </a:lnTo>
                <a:lnTo>
                  <a:pt x="834696" y="193238"/>
                </a:lnTo>
                <a:lnTo>
                  <a:pt x="844018" y="188539"/>
                </a:lnTo>
                <a:lnTo>
                  <a:pt x="853337" y="183797"/>
                </a:lnTo>
                <a:lnTo>
                  <a:pt x="863004" y="178939"/>
                </a:lnTo>
                <a:lnTo>
                  <a:pt x="704849" y="178939"/>
                </a:lnTo>
                <a:lnTo>
                  <a:pt x="692284" y="169766"/>
                </a:lnTo>
                <a:lnTo>
                  <a:pt x="653521" y="144611"/>
                </a:lnTo>
                <a:lnTo>
                  <a:pt x="627982" y="130024"/>
                </a:lnTo>
                <a:lnTo>
                  <a:pt x="613413" y="121680"/>
                </a:lnTo>
                <a:lnTo>
                  <a:pt x="589046" y="109342"/>
                </a:lnTo>
                <a:lnTo>
                  <a:pt x="582514" y="106056"/>
                </a:lnTo>
                <a:lnTo>
                  <a:pt x="572162" y="101010"/>
                </a:lnTo>
                <a:lnTo>
                  <a:pt x="529959" y="82590"/>
                </a:lnTo>
                <a:lnTo>
                  <a:pt x="528726" y="82125"/>
                </a:lnTo>
                <a:close/>
              </a:path>
              <a:path w="1410335" h="1355725">
                <a:moveTo>
                  <a:pt x="1409171" y="0"/>
                </a:moveTo>
                <a:lnTo>
                  <a:pt x="1326078" y="967"/>
                </a:lnTo>
                <a:lnTo>
                  <a:pt x="1279098" y="2563"/>
                </a:lnTo>
                <a:lnTo>
                  <a:pt x="1234149" y="5308"/>
                </a:lnTo>
                <a:lnTo>
                  <a:pt x="1189182" y="9222"/>
                </a:lnTo>
                <a:lnTo>
                  <a:pt x="1144270" y="14559"/>
                </a:lnTo>
                <a:lnTo>
                  <a:pt x="1099447" y="21401"/>
                </a:lnTo>
                <a:lnTo>
                  <a:pt x="1054782" y="29878"/>
                </a:lnTo>
                <a:lnTo>
                  <a:pt x="1010344" y="40120"/>
                </a:lnTo>
                <a:lnTo>
                  <a:pt x="966280" y="52255"/>
                </a:lnTo>
                <a:lnTo>
                  <a:pt x="922694" y="66390"/>
                </a:lnTo>
                <a:lnTo>
                  <a:pt x="879728" y="82622"/>
                </a:lnTo>
                <a:lnTo>
                  <a:pt x="837524" y="101048"/>
                </a:lnTo>
                <a:lnTo>
                  <a:pt x="796310" y="121692"/>
                </a:lnTo>
                <a:lnTo>
                  <a:pt x="756190" y="144636"/>
                </a:lnTo>
                <a:lnTo>
                  <a:pt x="717402" y="169779"/>
                </a:lnTo>
                <a:lnTo>
                  <a:pt x="709046" y="175910"/>
                </a:lnTo>
                <a:lnTo>
                  <a:pt x="704849" y="178939"/>
                </a:lnTo>
                <a:lnTo>
                  <a:pt x="863004" y="178939"/>
                </a:lnTo>
                <a:lnTo>
                  <a:pt x="872015" y="174553"/>
                </a:lnTo>
                <a:lnTo>
                  <a:pt x="910349" y="157807"/>
                </a:lnTo>
                <a:lnTo>
                  <a:pt x="949599" y="142988"/>
                </a:lnTo>
                <a:lnTo>
                  <a:pt x="989641" y="130024"/>
                </a:lnTo>
                <a:lnTo>
                  <a:pt x="1030343" y="118840"/>
                </a:lnTo>
                <a:lnTo>
                  <a:pt x="1071493" y="109342"/>
                </a:lnTo>
                <a:lnTo>
                  <a:pt x="1113132" y="101437"/>
                </a:lnTo>
                <a:lnTo>
                  <a:pt x="1155174" y="95021"/>
                </a:lnTo>
                <a:lnTo>
                  <a:pt x="1197525" y="89990"/>
                </a:lnTo>
                <a:lnTo>
                  <a:pt x="1240115" y="86281"/>
                </a:lnTo>
                <a:lnTo>
                  <a:pt x="1282892" y="83645"/>
                </a:lnTo>
                <a:lnTo>
                  <a:pt x="1323766" y="82175"/>
                </a:lnTo>
                <a:lnTo>
                  <a:pt x="1328529" y="82125"/>
                </a:lnTo>
                <a:lnTo>
                  <a:pt x="1409749" y="82125"/>
                </a:lnTo>
                <a:lnTo>
                  <a:pt x="1409749" y="201"/>
                </a:lnTo>
                <a:lnTo>
                  <a:pt x="1409410" y="37"/>
                </a:lnTo>
                <a:lnTo>
                  <a:pt x="14091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551510" y="763964"/>
            <a:ext cx="144523" cy="1734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719695" y="762192"/>
            <a:ext cx="111778" cy="176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2859923" y="762192"/>
            <a:ext cx="111778" cy="1769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2999651" y="762194"/>
            <a:ext cx="128389" cy="1769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3281622" y="937422"/>
            <a:ext cx="23495" cy="38100"/>
          </a:xfrm>
          <a:custGeom>
            <a:avLst/>
            <a:gdLst/>
            <a:ahLst/>
            <a:cxnLst/>
            <a:rect l="l" t="t" r="r" b="b"/>
            <a:pathLst>
              <a:path w="23495" h="38100">
                <a:moveTo>
                  <a:pt x="0" y="38100"/>
                </a:moveTo>
                <a:lnTo>
                  <a:pt x="22906" y="38100"/>
                </a:lnTo>
                <a:lnTo>
                  <a:pt x="22906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3162028" y="927262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500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3173613" y="763432"/>
            <a:ext cx="0" cy="153670"/>
          </a:xfrm>
          <a:custGeom>
            <a:avLst/>
            <a:gdLst/>
            <a:ahLst/>
            <a:cxnLst/>
            <a:rect l="l" t="t" r="r" b="b"/>
            <a:pathLst>
              <a:path h="153669">
                <a:moveTo>
                  <a:pt x="0" y="0"/>
                </a:moveTo>
                <a:lnTo>
                  <a:pt x="0" y="153670"/>
                </a:lnTo>
              </a:path>
            </a:pathLst>
          </a:custGeom>
          <a:ln w="2316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3266519" y="915832"/>
            <a:ext cx="38100" cy="1270"/>
          </a:xfrm>
          <a:custGeom>
            <a:avLst/>
            <a:gdLst/>
            <a:ahLst/>
            <a:cxnLst/>
            <a:rect l="l" t="t" r="r" b="b"/>
            <a:pathLst>
              <a:path w="38100" h="1269">
                <a:moveTo>
                  <a:pt x="0" y="1270"/>
                </a:moveTo>
                <a:lnTo>
                  <a:pt x="38009" y="1270"/>
                </a:lnTo>
                <a:lnTo>
                  <a:pt x="3800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3278349" y="763432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ln w="236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3330959" y="763965"/>
            <a:ext cx="132687" cy="1734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3489312" y="763964"/>
            <a:ext cx="144523" cy="1734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3777084" y="937422"/>
            <a:ext cx="23495" cy="38100"/>
          </a:xfrm>
          <a:custGeom>
            <a:avLst/>
            <a:gdLst/>
            <a:ahLst/>
            <a:cxnLst/>
            <a:rect l="l" t="t" r="r" b="b"/>
            <a:pathLst>
              <a:path w="23495" h="38100">
                <a:moveTo>
                  <a:pt x="0" y="38100"/>
                </a:moveTo>
                <a:lnTo>
                  <a:pt x="22906" y="38100"/>
                </a:lnTo>
                <a:lnTo>
                  <a:pt x="22906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3657489" y="927262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500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3669074" y="763432"/>
            <a:ext cx="0" cy="153670"/>
          </a:xfrm>
          <a:custGeom>
            <a:avLst/>
            <a:gdLst/>
            <a:ahLst/>
            <a:cxnLst/>
            <a:rect l="l" t="t" r="r" b="b"/>
            <a:pathLst>
              <a:path h="153669">
                <a:moveTo>
                  <a:pt x="0" y="0"/>
                </a:moveTo>
                <a:lnTo>
                  <a:pt x="0" y="153670"/>
                </a:lnTo>
              </a:path>
            </a:pathLst>
          </a:custGeom>
          <a:ln w="2316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3761980" y="915832"/>
            <a:ext cx="38100" cy="1270"/>
          </a:xfrm>
          <a:custGeom>
            <a:avLst/>
            <a:gdLst/>
            <a:ahLst/>
            <a:cxnLst/>
            <a:rect l="l" t="t" r="r" b="b"/>
            <a:pathLst>
              <a:path w="38100" h="1269">
                <a:moveTo>
                  <a:pt x="0" y="1270"/>
                </a:moveTo>
                <a:lnTo>
                  <a:pt x="38009" y="1270"/>
                </a:lnTo>
                <a:lnTo>
                  <a:pt x="3800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3773811" y="763432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ln w="236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3826419" y="763965"/>
            <a:ext cx="132687" cy="1734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3992327" y="763964"/>
            <a:ext cx="125889" cy="1734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2561842" y="1068588"/>
            <a:ext cx="396018" cy="1767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2990334" y="1070102"/>
            <a:ext cx="124117" cy="1734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3147678" y="1070109"/>
            <a:ext cx="132687" cy="1734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3368735" y="1091504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062"/>
                </a:lnTo>
              </a:path>
            </a:pathLst>
          </a:custGeom>
          <a:ln w="236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3306796" y="1080805"/>
            <a:ext cx="123825" cy="0"/>
          </a:xfrm>
          <a:custGeom>
            <a:avLst/>
            <a:gdLst/>
            <a:ahLst/>
            <a:cxnLst/>
            <a:rect l="l" t="t" r="r" b="b"/>
            <a:pathLst>
              <a:path w="123825">
                <a:moveTo>
                  <a:pt x="0" y="0"/>
                </a:moveTo>
                <a:lnTo>
                  <a:pt x="123615" y="0"/>
                </a:lnTo>
              </a:path>
            </a:pathLst>
          </a:custGeom>
          <a:ln w="213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3456590" y="1070109"/>
            <a:ext cx="132687" cy="1734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3622498" y="1070109"/>
            <a:ext cx="125889" cy="1734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2563593" y="1374483"/>
            <a:ext cx="164149" cy="1752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2765003" y="1376255"/>
            <a:ext cx="132687" cy="1734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2933689" y="1461446"/>
            <a:ext cx="128270" cy="0"/>
          </a:xfrm>
          <a:custGeom>
            <a:avLst/>
            <a:gdLst/>
            <a:ahLst/>
            <a:cxnLst/>
            <a:rect l="l" t="t" r="r" b="b"/>
            <a:pathLst>
              <a:path w="128269">
                <a:moveTo>
                  <a:pt x="0" y="0"/>
                </a:moveTo>
                <a:lnTo>
                  <a:pt x="128138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2945268" y="1375722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989"/>
                </a:moveTo>
                <a:lnTo>
                  <a:pt x="0" y="0"/>
                </a:lnTo>
                <a:lnTo>
                  <a:pt x="0" y="1739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3049998" y="1376251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460"/>
                </a:moveTo>
                <a:lnTo>
                  <a:pt x="0" y="0"/>
                </a:lnTo>
                <a:lnTo>
                  <a:pt x="0" y="1734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3086249" y="1376253"/>
            <a:ext cx="144523" cy="1734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3254430" y="1461446"/>
            <a:ext cx="128270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138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3266009" y="1375722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989"/>
                </a:moveTo>
                <a:lnTo>
                  <a:pt x="0" y="0"/>
                </a:lnTo>
                <a:lnTo>
                  <a:pt x="0" y="1739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3370738" y="1376251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460"/>
                </a:moveTo>
                <a:lnTo>
                  <a:pt x="0" y="0"/>
                </a:lnTo>
                <a:lnTo>
                  <a:pt x="0" y="1734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3417320" y="1374482"/>
            <a:ext cx="111778" cy="1769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3557047" y="1374483"/>
            <a:ext cx="128389" cy="1769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3720174" y="1376246"/>
            <a:ext cx="124117" cy="1734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3875775" y="1374483"/>
            <a:ext cx="128389" cy="1769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58"/>
          <p:cNvSpPr/>
          <p:nvPr/>
        </p:nvSpPr>
        <p:spPr>
          <a:xfrm>
            <a:off x="4039410" y="1336216"/>
            <a:ext cx="132687" cy="2134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59"/>
          <p:cNvSpPr/>
          <p:nvPr/>
        </p:nvSpPr>
        <p:spPr>
          <a:xfrm>
            <a:off x="2575179" y="1703540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ln w="231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60"/>
          <p:cNvSpPr/>
          <p:nvPr/>
        </p:nvSpPr>
        <p:spPr>
          <a:xfrm>
            <a:off x="2563600" y="1692746"/>
            <a:ext cx="116205" cy="0"/>
          </a:xfrm>
          <a:custGeom>
            <a:avLst/>
            <a:gdLst/>
            <a:ahLst/>
            <a:cxnLst/>
            <a:rect l="l" t="t" r="r" b="b"/>
            <a:pathLst>
              <a:path w="116205">
                <a:moveTo>
                  <a:pt x="0" y="0"/>
                </a:moveTo>
                <a:lnTo>
                  <a:pt x="115812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k object 61"/>
          <p:cNvSpPr/>
          <p:nvPr/>
        </p:nvSpPr>
        <p:spPr>
          <a:xfrm>
            <a:off x="2698549" y="1682397"/>
            <a:ext cx="268633" cy="17346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k object 62"/>
          <p:cNvSpPr/>
          <p:nvPr/>
        </p:nvSpPr>
        <p:spPr>
          <a:xfrm>
            <a:off x="2991841" y="1682391"/>
            <a:ext cx="157854" cy="1734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k object 63"/>
          <p:cNvSpPr/>
          <p:nvPr/>
        </p:nvSpPr>
        <p:spPr>
          <a:xfrm>
            <a:off x="3184703" y="1680628"/>
            <a:ext cx="128389" cy="17699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k object 64"/>
          <p:cNvSpPr/>
          <p:nvPr/>
        </p:nvSpPr>
        <p:spPr>
          <a:xfrm>
            <a:off x="3399449" y="1703793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062"/>
                </a:lnTo>
              </a:path>
            </a:pathLst>
          </a:custGeom>
          <a:ln w="236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k object 65"/>
          <p:cNvSpPr/>
          <p:nvPr/>
        </p:nvSpPr>
        <p:spPr>
          <a:xfrm>
            <a:off x="3337510" y="1693094"/>
            <a:ext cx="123825" cy="0"/>
          </a:xfrm>
          <a:custGeom>
            <a:avLst/>
            <a:gdLst/>
            <a:ahLst/>
            <a:cxnLst/>
            <a:rect l="l" t="t" r="r" b="b"/>
            <a:pathLst>
              <a:path w="123825">
                <a:moveTo>
                  <a:pt x="0" y="0"/>
                </a:moveTo>
                <a:lnTo>
                  <a:pt x="123615" y="0"/>
                </a:lnTo>
              </a:path>
            </a:pathLst>
          </a:custGeom>
          <a:ln w="213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k object 66"/>
          <p:cNvSpPr/>
          <p:nvPr/>
        </p:nvSpPr>
        <p:spPr>
          <a:xfrm>
            <a:off x="3486055" y="1767590"/>
            <a:ext cx="128270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138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k object 67"/>
          <p:cNvSpPr/>
          <p:nvPr/>
        </p:nvSpPr>
        <p:spPr>
          <a:xfrm>
            <a:off x="3497634" y="1681866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989"/>
                </a:moveTo>
                <a:lnTo>
                  <a:pt x="0" y="0"/>
                </a:lnTo>
                <a:lnTo>
                  <a:pt x="0" y="1739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k object 68"/>
          <p:cNvSpPr/>
          <p:nvPr/>
        </p:nvSpPr>
        <p:spPr>
          <a:xfrm>
            <a:off x="3602364" y="1682395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460"/>
                </a:moveTo>
                <a:lnTo>
                  <a:pt x="0" y="0"/>
                </a:lnTo>
                <a:lnTo>
                  <a:pt x="0" y="1734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k object 69"/>
          <p:cNvSpPr/>
          <p:nvPr/>
        </p:nvSpPr>
        <p:spPr>
          <a:xfrm>
            <a:off x="3648444" y="1680628"/>
            <a:ext cx="128389" cy="17699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k object 70"/>
          <p:cNvSpPr/>
          <p:nvPr/>
        </p:nvSpPr>
        <p:spPr>
          <a:xfrm>
            <a:off x="3810825" y="1680626"/>
            <a:ext cx="254269" cy="17699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k object 71"/>
          <p:cNvSpPr/>
          <p:nvPr/>
        </p:nvSpPr>
        <p:spPr>
          <a:xfrm>
            <a:off x="4091273" y="1682399"/>
            <a:ext cx="132687" cy="1734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850" b="0" i="0">
                <a:solidFill>
                  <a:schemeClr val="bg1"/>
                </a:solidFill>
                <a:latin typeface="PF DinDisplay Pro"/>
                <a:cs typeface="PF DinDisplay Pro"/>
              </a:defRPr>
            </a:lvl1pPr>
          </a:lstStyle>
          <a:p>
            <a:pPr marL="25400">
              <a:lnSpc>
                <a:spcPts val="4725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60613" y="944837"/>
            <a:ext cx="7925434" cy="8312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1" i="0">
                <a:solidFill>
                  <a:srgbClr val="1C4B8F"/>
                </a:solidFill>
                <a:latin typeface="PFDinDisplayPro-Black"/>
                <a:cs typeface="PFDinDisplayPr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13372" y="3676313"/>
            <a:ext cx="16477354" cy="45980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1C4B8F"/>
                </a:solidFill>
                <a:latin typeface="PFDinDisplayPro-Black"/>
                <a:cs typeface="PFDinDisplayPro-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039566" y="10539468"/>
            <a:ext cx="360680" cy="644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50" b="0" i="0">
                <a:solidFill>
                  <a:schemeClr val="bg1"/>
                </a:solidFill>
                <a:latin typeface="PF DinDisplay Pro"/>
                <a:cs typeface="PF DinDisplay Pro"/>
              </a:defRPr>
            </a:lvl1pPr>
          </a:lstStyle>
          <a:p>
            <a:pPr marL="25400">
              <a:lnSpc>
                <a:spcPts val="4725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2.png" /><Relationship Id="rId4" Type="http://schemas.openxmlformats.org/officeDocument/2006/relationships/image" Target="../media/image21.png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 /><Relationship Id="rId3" Type="http://schemas.openxmlformats.org/officeDocument/2006/relationships/image" Target="../media/image22.png" /><Relationship Id="rId7" Type="http://schemas.openxmlformats.org/officeDocument/2006/relationships/hyperlink" Target="http://telltogranny.ru/" TargetMode="External" /><Relationship Id="rId12" Type="http://schemas.openxmlformats.org/officeDocument/2006/relationships/image" Target="../media/image89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5.jpeg" /><Relationship Id="rId11" Type="http://schemas.openxmlformats.org/officeDocument/2006/relationships/hyperlink" Target="https://myfinstory.ru/" TargetMode="External" /><Relationship Id="rId5" Type="http://schemas.openxmlformats.org/officeDocument/2006/relationships/hyperlink" Target="https://&#1084;&#1086;&#1096;&#1077;&#1083;&#1086;&#1074;&#1082;&#1072;.&#1088;&#1092;/" TargetMode="External" /><Relationship Id="rId10" Type="http://schemas.openxmlformats.org/officeDocument/2006/relationships/image" Target="../media/image88.png" /><Relationship Id="rId4" Type="http://schemas.openxmlformats.org/officeDocument/2006/relationships/image" Target="../media/image21.png" /><Relationship Id="rId9" Type="http://schemas.openxmlformats.org/officeDocument/2006/relationships/image" Target="../media/image87.pn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 /><Relationship Id="rId3" Type="http://schemas.openxmlformats.org/officeDocument/2006/relationships/image" Target="../media/image22.png" /><Relationship Id="rId7" Type="http://schemas.openxmlformats.org/officeDocument/2006/relationships/image" Target="../media/image90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Relationship Id="rId6" Type="http://schemas.openxmlformats.org/officeDocument/2006/relationships/hyperlink" Target="https://fincubator.ru/tk-kurs" TargetMode="External" /><Relationship Id="rId5" Type="http://schemas.openxmlformats.org/officeDocument/2006/relationships/hyperlink" Target="https://dnifg.fincubator.ru/" TargetMode="External" /><Relationship Id="rId4" Type="http://schemas.openxmlformats.org/officeDocument/2006/relationships/image" Target="../media/image21.png" /><Relationship Id="rId9" Type="http://schemas.openxmlformats.org/officeDocument/2006/relationships/hyperlink" Target="https://fincubator.ru/" TargetMode="External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 /><Relationship Id="rId3" Type="http://schemas.openxmlformats.org/officeDocument/2006/relationships/image" Target="../media/image21.png" /><Relationship Id="rId7" Type="http://schemas.openxmlformats.org/officeDocument/2006/relationships/image" Target="../media/image94.jpe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93.jpeg" /><Relationship Id="rId5" Type="http://schemas.openxmlformats.org/officeDocument/2006/relationships/image" Target="../media/image92.jpeg" /><Relationship Id="rId4" Type="http://schemas.openxmlformats.org/officeDocument/2006/relationships/image" Target="../media/image91.emf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 /><Relationship Id="rId7" Type="http://schemas.openxmlformats.org/officeDocument/2006/relationships/image" Target="../media/image97.gif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Relationship Id="rId6" Type="http://schemas.openxmlformats.org/officeDocument/2006/relationships/hyperlink" Target="https://arfg-online.ru/" TargetMode="External" /><Relationship Id="rId5" Type="http://schemas.openxmlformats.org/officeDocument/2006/relationships/image" Target="../media/image21.png" /><Relationship Id="rId4" Type="http://schemas.openxmlformats.org/officeDocument/2006/relationships/image" Target="../media/image22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1.png" 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98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00.png" /><Relationship Id="rId5" Type="http://schemas.openxmlformats.org/officeDocument/2006/relationships/image" Target="../media/image99.tiff" /><Relationship Id="rId4" Type="http://schemas.openxmlformats.org/officeDocument/2006/relationships/image" Target="../media/image22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 /><Relationship Id="rId13" Type="http://schemas.openxmlformats.org/officeDocument/2006/relationships/image" Target="../media/image31.tiff" /><Relationship Id="rId18" Type="http://schemas.openxmlformats.org/officeDocument/2006/relationships/image" Target="../media/image36.png" /><Relationship Id="rId3" Type="http://schemas.openxmlformats.org/officeDocument/2006/relationships/image" Target="../media/image21.png" /><Relationship Id="rId21" Type="http://schemas.openxmlformats.org/officeDocument/2006/relationships/image" Target="../media/image39.jpeg" /><Relationship Id="rId7" Type="http://schemas.openxmlformats.org/officeDocument/2006/relationships/image" Target="../media/image25.tiff" /><Relationship Id="rId12" Type="http://schemas.openxmlformats.org/officeDocument/2006/relationships/image" Target="../media/image30.tiff" /><Relationship Id="rId17" Type="http://schemas.openxmlformats.org/officeDocument/2006/relationships/image" Target="../media/image35.png" /><Relationship Id="rId25" Type="http://schemas.openxmlformats.org/officeDocument/2006/relationships/image" Target="../media/image43.png" /><Relationship Id="rId2" Type="http://schemas.openxmlformats.org/officeDocument/2006/relationships/notesSlide" Target="../notesSlides/notesSlide1.xml" /><Relationship Id="rId16" Type="http://schemas.openxmlformats.org/officeDocument/2006/relationships/image" Target="../media/image34.png" /><Relationship Id="rId20" Type="http://schemas.openxmlformats.org/officeDocument/2006/relationships/image" Target="../media/image38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4.tiff" /><Relationship Id="rId11" Type="http://schemas.openxmlformats.org/officeDocument/2006/relationships/image" Target="../media/image29.tiff" /><Relationship Id="rId24" Type="http://schemas.openxmlformats.org/officeDocument/2006/relationships/image" Target="../media/image42.svg" /><Relationship Id="rId5" Type="http://schemas.openxmlformats.org/officeDocument/2006/relationships/image" Target="../media/image23.tiff" /><Relationship Id="rId15" Type="http://schemas.openxmlformats.org/officeDocument/2006/relationships/image" Target="../media/image33.emf" /><Relationship Id="rId23" Type="http://schemas.openxmlformats.org/officeDocument/2006/relationships/image" Target="../media/image41.png" /><Relationship Id="rId10" Type="http://schemas.openxmlformats.org/officeDocument/2006/relationships/image" Target="../media/image28.tiff" /><Relationship Id="rId19" Type="http://schemas.openxmlformats.org/officeDocument/2006/relationships/image" Target="../media/image37.png" /><Relationship Id="rId4" Type="http://schemas.openxmlformats.org/officeDocument/2006/relationships/image" Target="../media/image22.png" /><Relationship Id="rId9" Type="http://schemas.openxmlformats.org/officeDocument/2006/relationships/image" Target="../media/image27.tiff" /><Relationship Id="rId14" Type="http://schemas.openxmlformats.org/officeDocument/2006/relationships/image" Target="../media/image32.tiff" /><Relationship Id="rId22" Type="http://schemas.openxmlformats.org/officeDocument/2006/relationships/image" Target="../media/image40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6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 /><Relationship Id="rId3" Type="http://schemas.openxmlformats.org/officeDocument/2006/relationships/image" Target="../media/image45.png" /><Relationship Id="rId7" Type="http://schemas.openxmlformats.org/officeDocument/2006/relationships/image" Target="../media/image50.png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9.png" /><Relationship Id="rId11" Type="http://schemas.openxmlformats.org/officeDocument/2006/relationships/image" Target="../media/image54.png" /><Relationship Id="rId5" Type="http://schemas.openxmlformats.org/officeDocument/2006/relationships/image" Target="../media/image48.png" /><Relationship Id="rId10" Type="http://schemas.openxmlformats.org/officeDocument/2006/relationships/image" Target="../media/image53.png" /><Relationship Id="rId4" Type="http://schemas.openxmlformats.org/officeDocument/2006/relationships/image" Target="../media/image47.png" /><Relationship Id="rId9" Type="http://schemas.openxmlformats.org/officeDocument/2006/relationships/image" Target="../media/image52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1.png" /><Relationship Id="rId4" Type="http://schemas.openxmlformats.org/officeDocument/2006/relationships/image" Target="../media/image22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6.png" /><Relationship Id="rId4" Type="http://schemas.openxmlformats.org/officeDocument/2006/relationships/image" Target="../media/image21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1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 /><Relationship Id="rId13" Type="http://schemas.openxmlformats.org/officeDocument/2006/relationships/image" Target="../media/image65.jpeg" /><Relationship Id="rId18" Type="http://schemas.openxmlformats.org/officeDocument/2006/relationships/image" Target="../media/image70.jpeg" /><Relationship Id="rId3" Type="http://schemas.openxmlformats.org/officeDocument/2006/relationships/image" Target="../media/image22.png" /><Relationship Id="rId21" Type="http://schemas.openxmlformats.org/officeDocument/2006/relationships/image" Target="../media/image73.jpeg" /><Relationship Id="rId7" Type="http://schemas.openxmlformats.org/officeDocument/2006/relationships/image" Target="../media/image59.jpeg" /><Relationship Id="rId12" Type="http://schemas.openxmlformats.org/officeDocument/2006/relationships/image" Target="../media/image64.jpeg" /><Relationship Id="rId17" Type="http://schemas.openxmlformats.org/officeDocument/2006/relationships/image" Target="../media/image69.jpeg" /><Relationship Id="rId2" Type="http://schemas.openxmlformats.org/officeDocument/2006/relationships/notesSlide" Target="../notesSlides/notesSlide5.xml" /><Relationship Id="rId16" Type="http://schemas.openxmlformats.org/officeDocument/2006/relationships/image" Target="../media/image68.jpeg" /><Relationship Id="rId20" Type="http://schemas.openxmlformats.org/officeDocument/2006/relationships/image" Target="../media/image7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8.jpeg" /><Relationship Id="rId11" Type="http://schemas.openxmlformats.org/officeDocument/2006/relationships/image" Target="../media/image63.png" /><Relationship Id="rId24" Type="http://schemas.openxmlformats.org/officeDocument/2006/relationships/image" Target="../media/image76.jpeg" /><Relationship Id="rId5" Type="http://schemas.openxmlformats.org/officeDocument/2006/relationships/image" Target="../media/image57.jpeg" /><Relationship Id="rId15" Type="http://schemas.openxmlformats.org/officeDocument/2006/relationships/image" Target="../media/image67.jpeg" /><Relationship Id="rId23" Type="http://schemas.openxmlformats.org/officeDocument/2006/relationships/image" Target="../media/image75.jpeg" /><Relationship Id="rId10" Type="http://schemas.openxmlformats.org/officeDocument/2006/relationships/image" Target="../media/image62.png" /><Relationship Id="rId19" Type="http://schemas.openxmlformats.org/officeDocument/2006/relationships/image" Target="../media/image71.jpeg" /><Relationship Id="rId4" Type="http://schemas.openxmlformats.org/officeDocument/2006/relationships/image" Target="../media/image21.png" /><Relationship Id="rId9" Type="http://schemas.openxmlformats.org/officeDocument/2006/relationships/image" Target="../media/image61.jpeg" /><Relationship Id="rId14" Type="http://schemas.openxmlformats.org/officeDocument/2006/relationships/image" Target="../media/image66.jpeg" /><Relationship Id="rId22" Type="http://schemas.openxmlformats.org/officeDocument/2006/relationships/image" Target="../media/image74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 /><Relationship Id="rId7" Type="http://schemas.openxmlformats.org/officeDocument/2006/relationships/image" Target="../media/image81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0.png" /><Relationship Id="rId5" Type="http://schemas.openxmlformats.org/officeDocument/2006/relationships/image" Target="../media/image79.png" /><Relationship Id="rId4" Type="http://schemas.openxmlformats.org/officeDocument/2006/relationships/image" Target="../media/image78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3250" y="3978275"/>
            <a:ext cx="191262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Поддержка </a:t>
            </a:r>
          </a:p>
          <a:p>
            <a:r>
              <a:rPr lang="ru-RU" sz="5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Ассоциации развития финансовой грамотности в реализации региональных проектов по повышению финансовой грамотности населения </a:t>
            </a: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7F68BC7A-370A-FD15-5600-B64870F661F3}"/>
              </a:ext>
            </a:extLst>
          </p:cNvPr>
          <p:cNvSpPr txBox="1"/>
          <p:nvPr/>
        </p:nvSpPr>
        <p:spPr>
          <a:xfrm>
            <a:off x="837563" y="9269476"/>
            <a:ext cx="11130915" cy="13364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lang="ru-RU" sz="4000" b="1" spc="-5" dirty="0">
                <a:solidFill>
                  <a:srgbClr val="FFFFFF"/>
                </a:solidFill>
                <a:latin typeface="Verdana"/>
                <a:cs typeface="Verdana"/>
              </a:rPr>
              <a:t>Андрианов Андрей Николаевич, </a:t>
            </a:r>
            <a:r>
              <a:rPr sz="4000" b="1" spc="-5" dirty="0" err="1">
                <a:solidFill>
                  <a:srgbClr val="FFFFFF"/>
                </a:solidFill>
                <a:latin typeface="Verdana"/>
                <a:cs typeface="Verdana"/>
              </a:rPr>
              <a:t>заместитель</a:t>
            </a:r>
            <a:r>
              <a:rPr sz="4000" b="1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b="1" spc="-5" dirty="0">
                <a:solidFill>
                  <a:srgbClr val="FFFFFF"/>
                </a:solidFill>
                <a:latin typeface="Verdana"/>
                <a:cs typeface="Verdana"/>
              </a:rPr>
              <a:t>директора</a:t>
            </a:r>
            <a:r>
              <a:rPr sz="4000" b="1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b="1" dirty="0">
                <a:solidFill>
                  <a:srgbClr val="FFFFFF"/>
                </a:solidFill>
                <a:latin typeface="Verdana"/>
                <a:cs typeface="Verdana"/>
              </a:rPr>
              <a:t>АРФГ</a:t>
            </a:r>
            <a:endParaRPr sz="4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502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13C733C-C8C4-3D3D-6FAE-61D7867E2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" y="1747647"/>
            <a:ext cx="7623115" cy="955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5641" y="280869"/>
            <a:ext cx="14006586" cy="1660863"/>
          </a:xfrm>
          <a:custGeom>
            <a:avLst/>
            <a:gdLst/>
            <a:ahLst/>
            <a:cxnLst/>
            <a:rect l="l" t="t" r="r" b="b"/>
            <a:pathLst>
              <a:path w="11703050" h="2786379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11" name="object 11"/>
          <p:cNvSpPr/>
          <p:nvPr/>
        </p:nvSpPr>
        <p:spPr>
          <a:xfrm>
            <a:off x="18789939" y="10353012"/>
            <a:ext cx="849021" cy="9523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24" name="object 24"/>
          <p:cNvSpPr/>
          <p:nvPr/>
        </p:nvSpPr>
        <p:spPr>
          <a:xfrm>
            <a:off x="17545065" y="2221270"/>
            <a:ext cx="2553806" cy="2173655"/>
          </a:xfrm>
          <a:custGeom>
            <a:avLst/>
            <a:gdLst/>
            <a:ahLst/>
            <a:cxnLst/>
            <a:rect l="l" t="t" r="r" b="b"/>
            <a:pathLst>
              <a:path w="2555240" h="2174875">
                <a:moveTo>
                  <a:pt x="2554826" y="0"/>
                </a:moveTo>
                <a:lnTo>
                  <a:pt x="657831" y="0"/>
                </a:lnTo>
                <a:lnTo>
                  <a:pt x="0" y="1097847"/>
                </a:lnTo>
                <a:lnTo>
                  <a:pt x="644286" y="2174572"/>
                </a:lnTo>
                <a:lnTo>
                  <a:pt x="2554826" y="2174572"/>
                </a:lnTo>
                <a:lnTo>
                  <a:pt x="2554826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25" name="object 25"/>
          <p:cNvSpPr/>
          <p:nvPr/>
        </p:nvSpPr>
        <p:spPr>
          <a:xfrm>
            <a:off x="15313050" y="3175"/>
            <a:ext cx="4785848" cy="1660862"/>
          </a:xfrm>
          <a:custGeom>
            <a:avLst/>
            <a:gdLst/>
            <a:ahLst/>
            <a:cxnLst/>
            <a:rect l="l" t="t" r="r" b="b"/>
            <a:pathLst>
              <a:path w="4788534" h="1661795">
                <a:moveTo>
                  <a:pt x="4788095" y="0"/>
                </a:moveTo>
                <a:lnTo>
                  <a:pt x="0" y="0"/>
                </a:lnTo>
                <a:lnTo>
                  <a:pt x="994286" y="1661613"/>
                </a:lnTo>
                <a:lnTo>
                  <a:pt x="4788095" y="1661613"/>
                </a:lnTo>
                <a:lnTo>
                  <a:pt x="4788095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26" name="object 26"/>
          <p:cNvSpPr/>
          <p:nvPr/>
        </p:nvSpPr>
        <p:spPr>
          <a:xfrm>
            <a:off x="15538691" y="290729"/>
            <a:ext cx="4559915" cy="2746738"/>
          </a:xfrm>
          <a:custGeom>
            <a:avLst/>
            <a:gdLst/>
            <a:ahLst/>
            <a:cxnLst/>
            <a:rect l="l" t="t" r="r" b="b"/>
            <a:pathLst>
              <a:path w="4562475" h="274828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xfrm>
            <a:off x="18821968" y="10563903"/>
            <a:ext cx="849021" cy="615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385">
              <a:lnSpc>
                <a:spcPts val="4722"/>
              </a:lnSpc>
            </a:pPr>
            <a:fld id="{81D60167-4931-47E6-BA6A-407CBD079E47}" type="slidenum">
              <a:rPr spc="10" dirty="0"/>
              <a:pPr marL="25385">
                <a:lnSpc>
                  <a:spcPts val="4722"/>
                </a:lnSpc>
              </a:pPr>
              <a:t>10</a:t>
            </a:fld>
            <a:endParaRPr spc="10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8AB8E91-E161-1F4F-B9DB-54184E8932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239" y="528210"/>
            <a:ext cx="3125865" cy="2218878"/>
          </a:xfrm>
          <a:prstGeom prst="rect">
            <a:avLst/>
          </a:prstGeom>
        </p:spPr>
      </p:pic>
      <p:sp>
        <p:nvSpPr>
          <p:cNvPr id="17" name="object 3">
            <a:extLst>
              <a:ext uri="{FF2B5EF4-FFF2-40B4-BE49-F238E27FC236}">
                <a16:creationId xmlns:a16="http://schemas.microsoft.com/office/drawing/2014/main" id="{6D437B52-1123-4E17-ADF3-8982AB563170}"/>
              </a:ext>
            </a:extLst>
          </p:cNvPr>
          <p:cNvSpPr txBox="1">
            <a:spLocks/>
          </p:cNvSpPr>
          <p:nvPr/>
        </p:nvSpPr>
        <p:spPr>
          <a:xfrm>
            <a:off x="8088588" y="2876662"/>
            <a:ext cx="11793261" cy="6313898"/>
          </a:xfrm>
          <a:prstGeom prst="rect">
            <a:avLst/>
          </a:prstGeom>
        </p:spPr>
        <p:txBody>
          <a:bodyPr vert="horz" wrap="square" lIns="0" tIns="17135" rIns="0" bIns="0" rtlCol="0">
            <a:spAutoFit/>
          </a:bodyPr>
          <a:lstStyle>
            <a:lvl1pPr>
              <a:defRPr sz="5250" b="1" i="0">
                <a:solidFill>
                  <a:srgbClr val="1C4B8F"/>
                </a:solidFill>
                <a:latin typeface="PFDinDisplayPro-Black"/>
                <a:ea typeface="+mj-ea"/>
                <a:cs typeface="PFDinDisplayPro-Black"/>
              </a:defRPr>
            </a:lvl1pPr>
          </a:lstStyle>
          <a:p>
            <a:pPr marL="12692">
              <a:spcBef>
                <a:spcPts val="135"/>
              </a:spcBef>
            </a:pPr>
            <a:r>
              <a:rPr lang="ru-RU" sz="3200" kern="0" spc="-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Образовательные вебинары</a:t>
            </a:r>
          </a:p>
          <a:p>
            <a:pPr marL="584192" indent="-571500"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ru-RU" sz="2800" b="0" kern="0" spc="-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Всероссийская программа «Дни финансовой </a:t>
            </a:r>
            <a:br>
              <a:rPr lang="ru-RU" sz="2800" b="0" kern="0" spc="-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b="0" kern="0" spc="-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грамотности в образовательных организациях»</a:t>
            </a:r>
          </a:p>
          <a:p>
            <a:pPr marL="584192" indent="-571500"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ru-RU" sz="2800" b="0" kern="0" spc="-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Финансовая грамотность в трудовых коллективах</a:t>
            </a:r>
          </a:p>
          <a:p>
            <a:pPr marL="584192" indent="-571500"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ru-RU" sz="2800" b="0" kern="0" spc="-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Финансовая грамотность для лиц с ОВЗ</a:t>
            </a:r>
          </a:p>
          <a:p>
            <a:pPr marL="584192" indent="-571500">
              <a:spcBef>
                <a:spcPts val="135"/>
              </a:spcBef>
              <a:buFont typeface="Arial" panose="020B0604020202020204" pitchFamily="34" charset="0"/>
              <a:buChar char="•"/>
            </a:pPr>
            <a:endParaRPr lang="ru-RU" sz="3200" kern="0" spc="-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92">
              <a:spcBef>
                <a:spcPts val="135"/>
              </a:spcBef>
            </a:pPr>
            <a:r>
              <a:rPr lang="ru-RU" sz="3200" kern="0" spc="-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Методические семинары</a:t>
            </a:r>
          </a:p>
          <a:p>
            <a:pPr marL="12692">
              <a:spcBef>
                <a:spcPts val="135"/>
              </a:spcBef>
            </a:pPr>
            <a:endParaRPr lang="ru-RU" sz="3200" kern="0" spc="-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92">
              <a:spcBef>
                <a:spcPts val="135"/>
              </a:spcBef>
            </a:pPr>
            <a:r>
              <a:rPr lang="ru-RU" sz="3200" dirty="0">
                <a:solidFill>
                  <a:srgbClr val="1B4B8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Научно-практические онлайн-конференции</a:t>
            </a:r>
          </a:p>
          <a:p>
            <a:pPr marL="12692">
              <a:spcBef>
                <a:spcPts val="135"/>
              </a:spcBef>
            </a:pPr>
            <a:endParaRPr lang="ru-RU" sz="3200" dirty="0">
              <a:solidFill>
                <a:srgbClr val="1B4B8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92">
              <a:spcBef>
                <a:spcPts val="135"/>
              </a:spcBef>
            </a:pPr>
            <a:r>
              <a:rPr lang="ru-RU" sz="3200" kern="0" dirty="0">
                <a:solidFill>
                  <a:srgbClr val="1B4B8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Форум волонтеров финансового просвещения</a:t>
            </a:r>
          </a:p>
          <a:p>
            <a:pPr marL="12692">
              <a:spcBef>
                <a:spcPts val="135"/>
              </a:spcBef>
            </a:pPr>
            <a:endParaRPr lang="ru-RU" sz="3200" kern="0" dirty="0">
              <a:solidFill>
                <a:srgbClr val="1B4B8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92">
              <a:spcBef>
                <a:spcPts val="135"/>
              </a:spcBef>
            </a:pPr>
            <a:r>
              <a:rPr lang="ru-RU" sz="3200" kern="0" dirty="0">
                <a:solidFill>
                  <a:srgbClr val="1B4B8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Конгресс волонтеров финансового просвещения</a:t>
            </a: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609FE23F-6BE8-5851-14AD-D546553D0892}"/>
              </a:ext>
            </a:extLst>
          </p:cNvPr>
          <p:cNvSpPr txBox="1">
            <a:spLocks/>
          </p:cNvSpPr>
          <p:nvPr/>
        </p:nvSpPr>
        <p:spPr>
          <a:xfrm>
            <a:off x="616918" y="754869"/>
            <a:ext cx="13120760" cy="118686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5250" b="1" i="0">
                <a:solidFill>
                  <a:srgbClr val="1C4B8F"/>
                </a:solidFill>
                <a:latin typeface="PFDinDisplayPro-Black"/>
                <a:ea typeface="+mj-ea"/>
                <a:cs typeface="PFDinDisplayPro-Black"/>
              </a:defRPr>
            </a:lvl1pPr>
          </a:lstStyle>
          <a:p>
            <a:pPr marL="12700">
              <a:spcBef>
                <a:spcPts val="135"/>
              </a:spcBef>
            </a:pPr>
            <a:r>
              <a:rPr lang="ru-RU" sz="4400" kern="0" dirty="0">
                <a:solidFill>
                  <a:srgbClr val="1B4B8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Масштабирование и тиражирование</a:t>
            </a:r>
            <a:br>
              <a:rPr lang="ru-RU" sz="3200" kern="0" dirty="0">
                <a:solidFill>
                  <a:srgbClr val="1B4B8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200" kern="0" dirty="0">
              <a:solidFill>
                <a:srgbClr val="25367E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78CF98-64B8-96DB-AE40-F85B0C5663D6}"/>
              </a:ext>
            </a:extLst>
          </p:cNvPr>
          <p:cNvSpPr txBox="1"/>
          <p:nvPr/>
        </p:nvSpPr>
        <p:spPr>
          <a:xfrm>
            <a:off x="4816" y="10663019"/>
            <a:ext cx="762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Картина «Генштаб. Берлинская операция. 1945 год», </a:t>
            </a:r>
          </a:p>
          <a:p>
            <a:r>
              <a:rPr lang="ru-RU" dirty="0"/>
              <a:t>худ.  Николай Овечкин</a:t>
            </a:r>
          </a:p>
        </p:txBody>
      </p:sp>
    </p:spTree>
    <p:extLst>
      <p:ext uri="{BB962C8B-B14F-4D97-AF65-F5344CB8AC3E}">
        <p14:creationId xmlns:p14="http://schemas.microsoft.com/office/powerpoint/2010/main" val="3311045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B431C1-5404-0D82-6089-3B0AC9985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-578"/>
          <a:stretch/>
        </p:blipFill>
        <p:spPr>
          <a:xfrm>
            <a:off x="-10704" y="-123462"/>
            <a:ext cx="20104100" cy="11556274"/>
          </a:xfrm>
          <a:prstGeom prst="rect">
            <a:avLst/>
          </a:prstGeom>
        </p:spPr>
      </p:pic>
      <p:sp>
        <p:nvSpPr>
          <p:cNvPr id="8" name="object 31">
            <a:extLst>
              <a:ext uri="{FF2B5EF4-FFF2-40B4-BE49-F238E27FC236}">
                <a16:creationId xmlns:a16="http://schemas.microsoft.com/office/drawing/2014/main" id="{A5A84BA3-69F8-E04D-BD20-2374897BE03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8815050" y="10539468"/>
            <a:ext cx="661396" cy="616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algn="r">
              <a:lnSpc>
                <a:spcPts val="4725"/>
              </a:lnSpc>
            </a:pPr>
            <a:fld id="{81D60167-4931-47E6-BA6A-407CBD079E47}" type="slidenum">
              <a:rPr spc="10" dirty="0"/>
              <a:pPr marL="25400" algn="r">
                <a:lnSpc>
                  <a:spcPts val="4725"/>
                </a:lnSpc>
              </a:pPr>
              <a:t>11</a:t>
            </a:fld>
            <a:endParaRPr spc="10" dirty="0"/>
          </a:p>
        </p:txBody>
      </p:sp>
    </p:spTree>
    <p:extLst>
      <p:ext uri="{BB962C8B-B14F-4D97-AF65-F5344CB8AC3E}">
        <p14:creationId xmlns:p14="http://schemas.microsoft.com/office/powerpoint/2010/main" val="3526202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1">
            <a:extLst>
              <a:ext uri="{FF2B5EF4-FFF2-40B4-BE49-F238E27FC236}">
                <a16:creationId xmlns:a16="http://schemas.microsoft.com/office/drawing/2014/main" id="{A5A84BA3-69F8-E04D-BD20-2374897BE03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8815050" y="10539468"/>
            <a:ext cx="661396" cy="616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algn="r">
              <a:lnSpc>
                <a:spcPts val="4725"/>
              </a:lnSpc>
            </a:pPr>
            <a:fld id="{81D60167-4931-47E6-BA6A-407CBD079E47}" type="slidenum">
              <a:rPr spc="10" dirty="0"/>
              <a:pPr marL="25400" algn="r">
                <a:lnSpc>
                  <a:spcPts val="4725"/>
                </a:lnSpc>
              </a:pPr>
              <a:t>12</a:t>
            </a:fld>
            <a:endParaRPr spc="1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FE2FF8-01C6-2804-073A-8A20672DEE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0" t="7038" r="7347" b="4815"/>
          <a:stretch/>
        </p:blipFill>
        <p:spPr>
          <a:xfrm>
            <a:off x="0" y="0"/>
            <a:ext cx="2018665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3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17549272" y="2219341"/>
            <a:ext cx="2555240" cy="2174875"/>
          </a:xfrm>
          <a:custGeom>
            <a:avLst/>
            <a:gdLst/>
            <a:ahLst/>
            <a:cxnLst/>
            <a:rect l="l" t="t" r="r" b="b"/>
            <a:pathLst>
              <a:path w="2555240" h="2174875">
                <a:moveTo>
                  <a:pt x="2554826" y="0"/>
                </a:moveTo>
                <a:lnTo>
                  <a:pt x="657831" y="0"/>
                </a:lnTo>
                <a:lnTo>
                  <a:pt x="0" y="1097847"/>
                </a:lnTo>
                <a:lnTo>
                  <a:pt x="644286" y="2174572"/>
                </a:lnTo>
                <a:lnTo>
                  <a:pt x="2554826" y="2174572"/>
                </a:lnTo>
                <a:lnTo>
                  <a:pt x="2554826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316003" y="0"/>
            <a:ext cx="4788535" cy="1661795"/>
          </a:xfrm>
          <a:custGeom>
            <a:avLst/>
            <a:gdLst/>
            <a:ahLst/>
            <a:cxnLst/>
            <a:rect l="l" t="t" r="r" b="b"/>
            <a:pathLst>
              <a:path w="4788534" h="1661795">
                <a:moveTo>
                  <a:pt x="4788095" y="0"/>
                </a:moveTo>
                <a:lnTo>
                  <a:pt x="0" y="0"/>
                </a:lnTo>
                <a:lnTo>
                  <a:pt x="994286" y="1661613"/>
                </a:lnTo>
                <a:lnTo>
                  <a:pt x="4788095" y="1661613"/>
                </a:lnTo>
                <a:lnTo>
                  <a:pt x="4788095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541770" y="287717"/>
            <a:ext cx="4562475" cy="2748280"/>
          </a:xfrm>
          <a:custGeom>
            <a:avLst/>
            <a:gdLst/>
            <a:ahLst/>
            <a:cxnLst/>
            <a:rect l="l" t="t" r="r" b="b"/>
            <a:pathLst>
              <a:path w="4562475" h="274828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8AB8E91-E161-1F4F-B9DB-54184E893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867" y="525332"/>
            <a:ext cx="3127620" cy="2220124"/>
          </a:xfrm>
          <a:prstGeom prst="rect">
            <a:avLst/>
          </a:prstGeom>
        </p:spPr>
      </p:pic>
      <p:sp>
        <p:nvSpPr>
          <p:cNvPr id="15" name="object 11">
            <a:extLst>
              <a:ext uri="{FF2B5EF4-FFF2-40B4-BE49-F238E27FC236}">
                <a16:creationId xmlns:a16="http://schemas.microsoft.com/office/drawing/2014/main" id="{E0BBAA35-5F18-134C-9CF0-8BAB0D6BAD07}"/>
              </a:ext>
            </a:extLst>
          </p:cNvPr>
          <p:cNvSpPr/>
          <p:nvPr/>
        </p:nvSpPr>
        <p:spPr>
          <a:xfrm>
            <a:off x="18586450" y="10355648"/>
            <a:ext cx="1057893" cy="952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1">
            <a:extLst>
              <a:ext uri="{FF2B5EF4-FFF2-40B4-BE49-F238E27FC236}">
                <a16:creationId xmlns:a16="http://schemas.microsoft.com/office/drawing/2014/main" id="{123E50CF-F437-C342-9E08-AE921A1EB47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8815050" y="10539468"/>
            <a:ext cx="661396" cy="616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algn="r">
              <a:lnSpc>
                <a:spcPts val="4725"/>
              </a:lnSpc>
            </a:pPr>
            <a:fld id="{81D60167-4931-47E6-BA6A-407CBD079E47}" type="slidenum">
              <a:rPr spc="10" dirty="0"/>
              <a:pPr marL="25400" algn="r">
                <a:lnSpc>
                  <a:spcPts val="4725"/>
                </a:lnSpc>
              </a:pPr>
              <a:t>13</a:t>
            </a:fld>
            <a:endParaRPr spc="10" dirty="0"/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721F90B0-1EBC-6E4A-B2A9-079A4B6A5B91}"/>
              </a:ext>
            </a:extLst>
          </p:cNvPr>
          <p:cNvSpPr/>
          <p:nvPr/>
        </p:nvSpPr>
        <p:spPr>
          <a:xfrm>
            <a:off x="0" y="558180"/>
            <a:ext cx="14014450" cy="1661796"/>
          </a:xfrm>
          <a:custGeom>
            <a:avLst/>
            <a:gdLst/>
            <a:ahLst/>
            <a:cxnLst/>
            <a:rect l="l" t="t" r="r" b="b"/>
            <a:pathLst>
              <a:path w="11703050" h="2786379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632647C0-E750-0B4E-B029-6E75E8A13B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2571" y="830897"/>
            <a:ext cx="12458699" cy="8483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lang="ru-RU" sz="54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Примеры </a:t>
            </a:r>
            <a:endParaRPr sz="5400" dirty="0">
              <a:solidFill>
                <a:srgbClr val="25367E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17C68C-4497-614D-B52B-EAE699AEBEAB}"/>
              </a:ext>
            </a:extLst>
          </p:cNvPr>
          <p:cNvSpPr/>
          <p:nvPr/>
        </p:nvSpPr>
        <p:spPr>
          <a:xfrm>
            <a:off x="3406568" y="2647795"/>
            <a:ext cx="48266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 err="1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Мошеловка</a:t>
            </a:r>
            <a:endParaRPr lang="ru-RU" sz="2800" b="1" dirty="0">
              <a:solidFill>
                <a:srgbClr val="25367E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  <a:hlinkClick r:id="rId5"/>
              </a:rPr>
              <a:t>https://</a:t>
            </a:r>
            <a:r>
              <a:rPr lang="ru-RU" sz="2800" dirty="0" err="1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  <a:hlinkClick r:id="rId5"/>
              </a:rPr>
              <a:t>мошеловка.рф</a:t>
            </a: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  <a:hlinkClick r:id="rId5"/>
              </a:rPr>
              <a:t>/</a:t>
            </a:r>
            <a:endParaRPr lang="ru-RU" sz="2800" dirty="0">
              <a:solidFill>
                <a:srgbClr val="25367E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Событийный волонтер</a:t>
            </a: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Волонтер-организатор</a:t>
            </a: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Волонтер-активист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262224-AF0C-41EB-A877-2A34950C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8" y="2745456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BFC3B8-B9EE-4CC8-93FB-0E034D9FF23B}"/>
              </a:ext>
            </a:extLst>
          </p:cNvPr>
          <p:cNvSpPr txBox="1"/>
          <p:nvPr/>
        </p:nvSpPr>
        <p:spPr>
          <a:xfrm>
            <a:off x="3406568" y="6134522"/>
            <a:ext cx="10070122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>
                <a:solidFill>
                  <a:srgbClr val="25367E"/>
                </a:solidFill>
                <a:latin typeface="Verdana" charset="0"/>
                <a:ea typeface="Verdana" charset="0"/>
              </a:rPr>
              <a:t>Расскажи бабушке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25367E"/>
                </a:solidFill>
                <a:latin typeface="Verdana" charset="0"/>
                <a:ea typeface="Verdana" charset="0"/>
                <a:hlinkClick r:id="rId7"/>
              </a:rPr>
              <a:t>http://telltogranny.ru/</a:t>
            </a:r>
            <a:endParaRPr lang="ru-RU" sz="2800" dirty="0">
              <a:solidFill>
                <a:srgbClr val="25367E"/>
              </a:solidFill>
              <a:latin typeface="Verdana" charset="0"/>
              <a:ea typeface="Verdana" charset="0"/>
            </a:endParaRP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Волонтер-лектор просветитель </a:t>
            </a: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Событийный волонтер</a:t>
            </a: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Волонтер-организатор</a:t>
            </a: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Волонтер-активист</a:t>
            </a:r>
          </a:p>
          <a:p>
            <a:pPr>
              <a:spcAft>
                <a:spcPts val="1200"/>
              </a:spcAft>
            </a:pPr>
            <a:endParaRPr lang="ru-RU" sz="2800" dirty="0">
              <a:solidFill>
                <a:srgbClr val="25367E"/>
              </a:solidFill>
              <a:latin typeface="Verdana" charset="0"/>
              <a:ea typeface="Verdana" charset="0"/>
            </a:endParaRPr>
          </a:p>
          <a:p>
            <a:pPr>
              <a:spcAft>
                <a:spcPts val="1200"/>
              </a:spcAft>
            </a:pPr>
            <a:endParaRPr lang="ru-RU" sz="2800" dirty="0">
              <a:solidFill>
                <a:srgbClr val="25367E"/>
              </a:solidFill>
              <a:latin typeface="Verdana" charset="0"/>
              <a:ea typeface="Verdana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9A4BDB9-0B5F-41D9-A7D8-EADB3BE92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3" b="30619"/>
          <a:stretch/>
        </p:blipFill>
        <p:spPr bwMode="auto">
          <a:xfrm>
            <a:off x="110359" y="6394235"/>
            <a:ext cx="2857500" cy="11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7C1F18-7FE0-4DB1-95A3-723C277B9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159" y="7527314"/>
            <a:ext cx="2552700" cy="2028825"/>
          </a:xfrm>
          <a:prstGeom prst="rect">
            <a:avLst/>
          </a:prstGeom>
        </p:spPr>
      </p:pic>
      <p:pic>
        <p:nvPicPr>
          <p:cNvPr id="17" name="Picture 2" descr="Company">
            <a:extLst>
              <a:ext uri="{FF2B5EF4-FFF2-40B4-BE49-F238E27FC236}">
                <a16:creationId xmlns:a16="http://schemas.microsoft.com/office/drawing/2014/main" id="{656C6B20-81E9-A017-0232-7C8CFF003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640" y="4727589"/>
            <a:ext cx="3033712" cy="162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884260E-462C-9E51-9277-AC0E9ABC41A1}"/>
              </a:ext>
            </a:extLst>
          </p:cNvPr>
          <p:cNvSpPr/>
          <p:nvPr/>
        </p:nvSpPr>
        <p:spPr>
          <a:xfrm>
            <a:off x="12243812" y="4226279"/>
            <a:ext cx="482665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 err="1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Мошеловка</a:t>
            </a:r>
            <a:endParaRPr lang="ru-RU" sz="2800" b="1" dirty="0">
              <a:solidFill>
                <a:srgbClr val="25367E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  <a:hlinkClick r:id="rId11"/>
              </a:rPr>
              <a:t>https://myfinstory.ru/</a:t>
            </a:r>
            <a:endParaRPr lang="ru-RU" sz="2800" dirty="0">
              <a:solidFill>
                <a:srgbClr val="25367E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Волонтер-эксперт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0AC275-21A5-EC3F-50C3-7CB1DA7C09AE}"/>
              </a:ext>
            </a:extLst>
          </p:cNvPr>
          <p:cNvSpPr txBox="1"/>
          <p:nvPr/>
        </p:nvSpPr>
        <p:spPr>
          <a:xfrm>
            <a:off x="12243812" y="6990755"/>
            <a:ext cx="640334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>
                <a:solidFill>
                  <a:srgbClr val="25367E"/>
                </a:solidFill>
                <a:latin typeface="Verdana" charset="0"/>
                <a:ea typeface="Verdana" charset="0"/>
              </a:rPr>
              <a:t>Клуб журналистов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https://fincubator.ru/</a:t>
            </a:r>
            <a:endParaRPr lang="ru-RU" sz="2800" dirty="0">
              <a:solidFill>
                <a:srgbClr val="25367E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Волонтер-лектор просветитель </a:t>
            </a: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Журналист</a:t>
            </a:r>
          </a:p>
          <a:p>
            <a:pPr>
              <a:spcAft>
                <a:spcPts val="1200"/>
              </a:spcAft>
            </a:pPr>
            <a:endParaRPr lang="ru-RU" sz="2800" dirty="0">
              <a:solidFill>
                <a:srgbClr val="25367E"/>
              </a:solidFill>
              <a:latin typeface="Verdana" charset="0"/>
              <a:ea typeface="Verdana" charset="0"/>
            </a:endParaRPr>
          </a:p>
          <a:p>
            <a:pPr>
              <a:spcAft>
                <a:spcPts val="1200"/>
              </a:spcAft>
            </a:pPr>
            <a:endParaRPr lang="ru-RU" sz="2800" dirty="0">
              <a:solidFill>
                <a:srgbClr val="25367E"/>
              </a:solidFill>
              <a:latin typeface="Verdana" charset="0"/>
              <a:ea typeface="Verdana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729726-5140-6205-A9C5-CDE7533D09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884" y="6447617"/>
            <a:ext cx="3504283" cy="319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04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17549272" y="2219341"/>
            <a:ext cx="2555240" cy="2174875"/>
          </a:xfrm>
          <a:custGeom>
            <a:avLst/>
            <a:gdLst/>
            <a:ahLst/>
            <a:cxnLst/>
            <a:rect l="l" t="t" r="r" b="b"/>
            <a:pathLst>
              <a:path w="2555240" h="2174875">
                <a:moveTo>
                  <a:pt x="2554826" y="0"/>
                </a:moveTo>
                <a:lnTo>
                  <a:pt x="657831" y="0"/>
                </a:lnTo>
                <a:lnTo>
                  <a:pt x="0" y="1097847"/>
                </a:lnTo>
                <a:lnTo>
                  <a:pt x="644286" y="2174572"/>
                </a:lnTo>
                <a:lnTo>
                  <a:pt x="2554826" y="2174572"/>
                </a:lnTo>
                <a:lnTo>
                  <a:pt x="2554826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316003" y="0"/>
            <a:ext cx="4788535" cy="1661795"/>
          </a:xfrm>
          <a:custGeom>
            <a:avLst/>
            <a:gdLst/>
            <a:ahLst/>
            <a:cxnLst/>
            <a:rect l="l" t="t" r="r" b="b"/>
            <a:pathLst>
              <a:path w="4788534" h="1661795">
                <a:moveTo>
                  <a:pt x="4788095" y="0"/>
                </a:moveTo>
                <a:lnTo>
                  <a:pt x="0" y="0"/>
                </a:lnTo>
                <a:lnTo>
                  <a:pt x="994286" y="1661613"/>
                </a:lnTo>
                <a:lnTo>
                  <a:pt x="4788095" y="1661613"/>
                </a:lnTo>
                <a:lnTo>
                  <a:pt x="4788095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541770" y="287717"/>
            <a:ext cx="4562475" cy="2748280"/>
          </a:xfrm>
          <a:custGeom>
            <a:avLst/>
            <a:gdLst/>
            <a:ahLst/>
            <a:cxnLst/>
            <a:rect l="l" t="t" r="r" b="b"/>
            <a:pathLst>
              <a:path w="4562475" h="274828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8AB8E91-E161-1F4F-B9DB-54184E893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867" y="525332"/>
            <a:ext cx="3127620" cy="2220124"/>
          </a:xfrm>
          <a:prstGeom prst="rect">
            <a:avLst/>
          </a:prstGeom>
        </p:spPr>
      </p:pic>
      <p:sp>
        <p:nvSpPr>
          <p:cNvPr id="15" name="object 11">
            <a:extLst>
              <a:ext uri="{FF2B5EF4-FFF2-40B4-BE49-F238E27FC236}">
                <a16:creationId xmlns:a16="http://schemas.microsoft.com/office/drawing/2014/main" id="{E0BBAA35-5F18-134C-9CF0-8BAB0D6BAD07}"/>
              </a:ext>
            </a:extLst>
          </p:cNvPr>
          <p:cNvSpPr/>
          <p:nvPr/>
        </p:nvSpPr>
        <p:spPr>
          <a:xfrm>
            <a:off x="18586450" y="10355648"/>
            <a:ext cx="1057893" cy="952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1">
            <a:extLst>
              <a:ext uri="{FF2B5EF4-FFF2-40B4-BE49-F238E27FC236}">
                <a16:creationId xmlns:a16="http://schemas.microsoft.com/office/drawing/2014/main" id="{123E50CF-F437-C342-9E08-AE921A1EB47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8815050" y="10539468"/>
            <a:ext cx="661396" cy="616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algn="r">
              <a:lnSpc>
                <a:spcPts val="4725"/>
              </a:lnSpc>
            </a:pPr>
            <a:fld id="{81D60167-4931-47E6-BA6A-407CBD079E47}" type="slidenum">
              <a:rPr spc="10" dirty="0"/>
              <a:pPr marL="25400" algn="r">
                <a:lnSpc>
                  <a:spcPts val="4725"/>
                </a:lnSpc>
              </a:pPr>
              <a:t>14</a:t>
            </a:fld>
            <a:endParaRPr spc="10" dirty="0"/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721F90B0-1EBC-6E4A-B2A9-079A4B6A5B91}"/>
              </a:ext>
            </a:extLst>
          </p:cNvPr>
          <p:cNvSpPr/>
          <p:nvPr/>
        </p:nvSpPr>
        <p:spPr>
          <a:xfrm>
            <a:off x="0" y="558180"/>
            <a:ext cx="14014450" cy="1661796"/>
          </a:xfrm>
          <a:custGeom>
            <a:avLst/>
            <a:gdLst/>
            <a:ahLst/>
            <a:cxnLst/>
            <a:rect l="l" t="t" r="r" b="b"/>
            <a:pathLst>
              <a:path w="11703050" h="2786379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632647C0-E750-0B4E-B029-6E75E8A13B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2571" y="830897"/>
            <a:ext cx="12458699" cy="8483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lang="ru-RU" sz="54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Примеры </a:t>
            </a:r>
            <a:endParaRPr sz="5400" dirty="0">
              <a:solidFill>
                <a:srgbClr val="25367E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17C68C-4497-614D-B52B-EAE699AEBEAB}"/>
              </a:ext>
            </a:extLst>
          </p:cNvPr>
          <p:cNvSpPr/>
          <p:nvPr/>
        </p:nvSpPr>
        <p:spPr>
          <a:xfrm>
            <a:off x="2805242" y="2465025"/>
            <a:ext cx="685192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Дни финансовой грамотности в образовательных организациях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  <a:hlinkClick r:id="rId5"/>
              </a:rPr>
              <a:t>https://dnifg.fincubator.ru/</a:t>
            </a:r>
            <a:endParaRPr lang="ru-RU" sz="2800" dirty="0">
              <a:solidFill>
                <a:srgbClr val="25367E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Волонтер-лектор просветитель </a:t>
            </a: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Волонтер-</a:t>
            </a:r>
            <a:r>
              <a:rPr lang="ru-RU" sz="2800" dirty="0" err="1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игротехник</a:t>
            </a:r>
            <a:endParaRPr lang="ru-RU" sz="2800" dirty="0">
              <a:solidFill>
                <a:srgbClr val="25367E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Событийный волонтер</a:t>
            </a: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Волонтер-организатор</a:t>
            </a: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Волонтер-активист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BFC3B8-B9EE-4CC8-93FB-0E034D9FF23B}"/>
              </a:ext>
            </a:extLst>
          </p:cNvPr>
          <p:cNvSpPr txBox="1"/>
          <p:nvPr/>
        </p:nvSpPr>
        <p:spPr>
          <a:xfrm>
            <a:off x="2809778" y="7331075"/>
            <a:ext cx="6403341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>
                <a:solidFill>
                  <a:srgbClr val="25367E"/>
                </a:solidFill>
                <a:latin typeface="Verdana" charset="0"/>
                <a:ea typeface="Verdana" charset="0"/>
              </a:rPr>
              <a:t>Финансовая грамотность в трудовых коллективах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  <a:hlinkClick r:id="rId6"/>
              </a:rPr>
              <a:t>https://fincubator.ru/tk-kurs</a:t>
            </a:r>
            <a:endParaRPr lang="ru-RU" sz="2800" dirty="0">
              <a:solidFill>
                <a:srgbClr val="25367E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Волонтер-лектор просветитель </a:t>
            </a: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Событийный волонтер</a:t>
            </a: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Волонтер-организатор</a:t>
            </a: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Волонтер-активист</a:t>
            </a:r>
          </a:p>
          <a:p>
            <a:pPr>
              <a:spcAft>
                <a:spcPts val="1200"/>
              </a:spcAft>
            </a:pPr>
            <a:endParaRPr lang="ru-RU" sz="2800" dirty="0">
              <a:solidFill>
                <a:srgbClr val="25367E"/>
              </a:solidFill>
              <a:latin typeface="Verdana" charset="0"/>
              <a:ea typeface="Verdana" charset="0"/>
            </a:endParaRPr>
          </a:p>
          <a:p>
            <a:pPr>
              <a:spcAft>
                <a:spcPts val="1200"/>
              </a:spcAft>
            </a:pPr>
            <a:endParaRPr lang="ru-RU" sz="2800" dirty="0">
              <a:solidFill>
                <a:srgbClr val="25367E"/>
              </a:solidFill>
              <a:latin typeface="Verdana" charset="0"/>
              <a:ea typeface="Verdana" charset="0"/>
            </a:endParaRP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25C404C-1A5A-4F21-9564-7820E1E4C2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746"/>
          <a:stretch/>
        </p:blipFill>
        <p:spPr>
          <a:xfrm>
            <a:off x="71225" y="2696264"/>
            <a:ext cx="2508250" cy="319348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3FDCB6B-51D2-45AA-91E6-A7C6EA09FD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150" y="6787937"/>
            <a:ext cx="3504283" cy="319348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11E9E7D-B39C-62C7-318D-D3578FE1FDD2}"/>
              </a:ext>
            </a:extLst>
          </p:cNvPr>
          <p:cNvSpPr/>
          <p:nvPr/>
        </p:nvSpPr>
        <p:spPr>
          <a:xfrm>
            <a:off x="12334047" y="4660583"/>
            <a:ext cx="685192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Выявление недобросовестных практик и искоренение случаев </a:t>
            </a:r>
            <a:r>
              <a:rPr lang="ru-RU" sz="2800" b="1" dirty="0" err="1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мисселинга</a:t>
            </a:r>
            <a:endParaRPr lang="ru-RU" sz="2800" b="1" dirty="0">
              <a:solidFill>
                <a:srgbClr val="25367E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  <a:hlinkClick r:id="rId9"/>
              </a:rPr>
              <a:t>https://fincubator.ru/</a:t>
            </a:r>
            <a:endParaRPr lang="ru-RU" sz="2800" dirty="0">
              <a:solidFill>
                <a:srgbClr val="25367E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Событийный волонтер</a:t>
            </a: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Волонтер-организатор</a:t>
            </a:r>
          </a:p>
          <a:p>
            <a:pPr>
              <a:spcAft>
                <a:spcPts val="1200"/>
              </a:spcAft>
            </a:pPr>
            <a:r>
              <a:rPr lang="ru-RU" sz="2800" dirty="0">
                <a:solidFill>
                  <a:srgbClr val="25367E"/>
                </a:solidFill>
                <a:latin typeface="Verdana" charset="0"/>
                <a:ea typeface="Verdana" charset="0"/>
                <a:cs typeface="Verdana" charset="0"/>
              </a:rPr>
              <a:t>Волонтер-активист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DAA140B-46EF-491D-697E-C679C730FD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306" y="4137592"/>
            <a:ext cx="3504283" cy="319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26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17549272" y="2219341"/>
            <a:ext cx="2555240" cy="2174875"/>
          </a:xfrm>
          <a:custGeom>
            <a:avLst/>
            <a:gdLst/>
            <a:ahLst/>
            <a:cxnLst/>
            <a:rect l="l" t="t" r="r" b="b"/>
            <a:pathLst>
              <a:path w="2555240" h="2174875">
                <a:moveTo>
                  <a:pt x="2554826" y="0"/>
                </a:moveTo>
                <a:lnTo>
                  <a:pt x="657831" y="0"/>
                </a:lnTo>
                <a:lnTo>
                  <a:pt x="0" y="1097847"/>
                </a:lnTo>
                <a:lnTo>
                  <a:pt x="644286" y="2174572"/>
                </a:lnTo>
                <a:lnTo>
                  <a:pt x="2554826" y="2174572"/>
                </a:lnTo>
                <a:lnTo>
                  <a:pt x="2554826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316003" y="0"/>
            <a:ext cx="4788535" cy="1661795"/>
          </a:xfrm>
          <a:custGeom>
            <a:avLst/>
            <a:gdLst/>
            <a:ahLst/>
            <a:cxnLst/>
            <a:rect l="l" t="t" r="r" b="b"/>
            <a:pathLst>
              <a:path w="4788534" h="1661795">
                <a:moveTo>
                  <a:pt x="4788095" y="0"/>
                </a:moveTo>
                <a:lnTo>
                  <a:pt x="0" y="0"/>
                </a:lnTo>
                <a:lnTo>
                  <a:pt x="994286" y="1661613"/>
                </a:lnTo>
                <a:lnTo>
                  <a:pt x="4788095" y="1661613"/>
                </a:lnTo>
                <a:lnTo>
                  <a:pt x="4788095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541770" y="287717"/>
            <a:ext cx="4562475" cy="2748280"/>
          </a:xfrm>
          <a:custGeom>
            <a:avLst/>
            <a:gdLst/>
            <a:ahLst/>
            <a:cxnLst/>
            <a:rect l="l" t="t" r="r" b="b"/>
            <a:pathLst>
              <a:path w="4562475" h="274828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8AB8E91-E161-1F4F-B9DB-54184E8932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867" y="525332"/>
            <a:ext cx="3127620" cy="2220124"/>
          </a:xfrm>
          <a:prstGeom prst="rect">
            <a:avLst/>
          </a:prstGeom>
        </p:spPr>
      </p:pic>
      <p:sp>
        <p:nvSpPr>
          <p:cNvPr id="15" name="object 11">
            <a:extLst>
              <a:ext uri="{FF2B5EF4-FFF2-40B4-BE49-F238E27FC236}">
                <a16:creationId xmlns:a16="http://schemas.microsoft.com/office/drawing/2014/main" id="{E0BBAA35-5F18-134C-9CF0-8BAB0D6BAD07}"/>
              </a:ext>
            </a:extLst>
          </p:cNvPr>
          <p:cNvSpPr/>
          <p:nvPr/>
        </p:nvSpPr>
        <p:spPr>
          <a:xfrm>
            <a:off x="18586450" y="10355648"/>
            <a:ext cx="1057893" cy="952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1">
            <a:extLst>
              <a:ext uri="{FF2B5EF4-FFF2-40B4-BE49-F238E27FC236}">
                <a16:creationId xmlns:a16="http://schemas.microsoft.com/office/drawing/2014/main" id="{123E50CF-F437-C342-9E08-AE921A1EB47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8815050" y="10539468"/>
            <a:ext cx="661396" cy="616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algn="r">
              <a:lnSpc>
                <a:spcPts val="4725"/>
              </a:lnSpc>
            </a:pPr>
            <a:fld id="{81D60167-4931-47E6-BA6A-407CBD079E47}" type="slidenum">
              <a:rPr spc="10" dirty="0"/>
              <a:pPr marL="25400" algn="r">
                <a:lnSpc>
                  <a:spcPts val="4725"/>
                </a:lnSpc>
              </a:pPr>
              <a:t>15</a:t>
            </a:fld>
            <a:endParaRPr spc="10" dirty="0"/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721F90B0-1EBC-6E4A-B2A9-079A4B6A5B91}"/>
              </a:ext>
            </a:extLst>
          </p:cNvPr>
          <p:cNvSpPr/>
          <p:nvPr/>
        </p:nvSpPr>
        <p:spPr>
          <a:xfrm>
            <a:off x="-6350" y="441691"/>
            <a:ext cx="14014450" cy="1661796"/>
          </a:xfrm>
          <a:custGeom>
            <a:avLst/>
            <a:gdLst/>
            <a:ahLst/>
            <a:cxnLst/>
            <a:rect l="l" t="t" r="r" b="b"/>
            <a:pathLst>
              <a:path w="11703050" h="2786379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632647C0-E750-0B4E-B029-6E75E8A13B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0507" y="952422"/>
            <a:ext cx="13605453" cy="694421"/>
          </a:xfrm>
          <a:prstGeom prst="rect">
            <a:avLst/>
          </a:prstGeom>
          <a:noFill/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lang="ru-RU" sz="4400" dirty="0">
                <a:solidFill>
                  <a:srgbClr val="1B4B8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Награды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3E6B7E1-81B9-3E4F-9BB6-4172D9C878C2}"/>
              </a:ext>
            </a:extLst>
          </p:cNvPr>
          <p:cNvSpPr/>
          <p:nvPr/>
        </p:nvSpPr>
        <p:spPr>
          <a:xfrm>
            <a:off x="10052049" y="2493097"/>
            <a:ext cx="74972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1252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BD5617-7725-B94B-915B-C697C79752FA}"/>
              </a:ext>
            </a:extLst>
          </p:cNvPr>
          <p:cNvSpPr txBox="1"/>
          <p:nvPr/>
        </p:nvSpPr>
        <p:spPr>
          <a:xfrm>
            <a:off x="145647" y="8133746"/>
            <a:ext cx="8077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64B91F-9777-DB40-94FD-3E4923094537}"/>
              </a:ext>
            </a:extLst>
          </p:cNvPr>
          <p:cNvSpPr txBox="1"/>
          <p:nvPr/>
        </p:nvSpPr>
        <p:spPr>
          <a:xfrm>
            <a:off x="6805073" y="6543934"/>
            <a:ext cx="107441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2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ru-RU" sz="2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8C6FE9-DEF4-1D4B-B89C-D5239B2C6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54" y="2186739"/>
            <a:ext cx="6241596" cy="883264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412AB1E-95F4-D449-8581-86F5843FD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5" t="5445" r="2195" b="19555"/>
          <a:stretch/>
        </p:blipFill>
        <p:spPr>
          <a:xfrm>
            <a:off x="11750722" y="2267179"/>
            <a:ext cx="4174486" cy="41744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D09F8E4-C980-9847-802F-33EC7246C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7209316" y="2240365"/>
            <a:ext cx="4249943" cy="424994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807D0D-C6D7-824D-B224-92157CB86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671" y="4771721"/>
            <a:ext cx="3373856" cy="47675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CE3172F-0C91-C242-9B92-F2754C0019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023" y="6898936"/>
            <a:ext cx="5558694" cy="393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50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D99668-6608-5DA9-DC8E-B0402AD37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605"/>
          <a:stretch/>
        </p:blipFill>
        <p:spPr>
          <a:xfrm>
            <a:off x="-101890" y="2056163"/>
            <a:ext cx="20159922" cy="9456946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17549272" y="2219341"/>
            <a:ext cx="2555240" cy="2174875"/>
          </a:xfrm>
          <a:custGeom>
            <a:avLst/>
            <a:gdLst/>
            <a:ahLst/>
            <a:cxnLst/>
            <a:rect l="l" t="t" r="r" b="b"/>
            <a:pathLst>
              <a:path w="2555240" h="2174875">
                <a:moveTo>
                  <a:pt x="2554826" y="0"/>
                </a:moveTo>
                <a:lnTo>
                  <a:pt x="657831" y="0"/>
                </a:lnTo>
                <a:lnTo>
                  <a:pt x="0" y="1097847"/>
                </a:lnTo>
                <a:lnTo>
                  <a:pt x="644286" y="2174572"/>
                </a:lnTo>
                <a:lnTo>
                  <a:pt x="2554826" y="2174572"/>
                </a:lnTo>
                <a:lnTo>
                  <a:pt x="2554826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316003" y="0"/>
            <a:ext cx="4788535" cy="1661795"/>
          </a:xfrm>
          <a:custGeom>
            <a:avLst/>
            <a:gdLst/>
            <a:ahLst/>
            <a:cxnLst/>
            <a:rect l="l" t="t" r="r" b="b"/>
            <a:pathLst>
              <a:path w="4788534" h="1661795">
                <a:moveTo>
                  <a:pt x="4788095" y="0"/>
                </a:moveTo>
                <a:lnTo>
                  <a:pt x="0" y="0"/>
                </a:lnTo>
                <a:lnTo>
                  <a:pt x="994286" y="1661613"/>
                </a:lnTo>
                <a:lnTo>
                  <a:pt x="4788095" y="1661613"/>
                </a:lnTo>
                <a:lnTo>
                  <a:pt x="4788095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541770" y="287717"/>
            <a:ext cx="4562475" cy="2748280"/>
          </a:xfrm>
          <a:custGeom>
            <a:avLst/>
            <a:gdLst/>
            <a:ahLst/>
            <a:cxnLst/>
            <a:rect l="l" t="t" r="r" b="b"/>
            <a:pathLst>
              <a:path w="4562475" h="274828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8AB8E91-E161-1F4F-B9DB-54184E893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867" y="525332"/>
            <a:ext cx="3127620" cy="2220124"/>
          </a:xfrm>
          <a:prstGeom prst="rect">
            <a:avLst/>
          </a:prstGeom>
        </p:spPr>
      </p:pic>
      <p:sp>
        <p:nvSpPr>
          <p:cNvPr id="15" name="object 11">
            <a:extLst>
              <a:ext uri="{FF2B5EF4-FFF2-40B4-BE49-F238E27FC236}">
                <a16:creationId xmlns:a16="http://schemas.microsoft.com/office/drawing/2014/main" id="{E0BBAA35-5F18-134C-9CF0-8BAB0D6BAD07}"/>
              </a:ext>
            </a:extLst>
          </p:cNvPr>
          <p:cNvSpPr/>
          <p:nvPr/>
        </p:nvSpPr>
        <p:spPr>
          <a:xfrm>
            <a:off x="18586450" y="10355648"/>
            <a:ext cx="1057893" cy="952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1">
            <a:extLst>
              <a:ext uri="{FF2B5EF4-FFF2-40B4-BE49-F238E27FC236}">
                <a16:creationId xmlns:a16="http://schemas.microsoft.com/office/drawing/2014/main" id="{123E50CF-F437-C342-9E08-AE921A1EB47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8815050" y="10539468"/>
            <a:ext cx="661396" cy="5543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algn="r">
              <a:lnSpc>
                <a:spcPts val="4725"/>
              </a:lnSpc>
            </a:pPr>
            <a:fld id="{81D60167-4931-47E6-BA6A-407CBD079E47}" type="slidenum">
              <a:rPr sz="3600" spc="10" dirty="0"/>
              <a:pPr marL="25400" algn="r">
                <a:lnSpc>
                  <a:spcPts val="4725"/>
                </a:lnSpc>
              </a:pPr>
              <a:t>16</a:t>
            </a:fld>
            <a:endParaRPr sz="3600" spc="10" dirty="0"/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721F90B0-1EBC-6E4A-B2A9-079A4B6A5B91}"/>
              </a:ext>
            </a:extLst>
          </p:cNvPr>
          <p:cNvSpPr/>
          <p:nvPr/>
        </p:nvSpPr>
        <p:spPr>
          <a:xfrm>
            <a:off x="0" y="558180"/>
            <a:ext cx="14014450" cy="1661796"/>
          </a:xfrm>
          <a:custGeom>
            <a:avLst/>
            <a:gdLst/>
            <a:ahLst/>
            <a:cxnLst/>
            <a:rect l="l" t="t" r="r" b="b"/>
            <a:pathLst>
              <a:path w="11703050" h="2786379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632647C0-E750-0B4E-B029-6E75E8A13B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613" y="1037268"/>
            <a:ext cx="13120760" cy="12484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lang="ru-RU" sz="4400" b="1" dirty="0">
                <a:solidFill>
                  <a:srgbClr val="1B4B8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Территория финансовой грамотности</a:t>
            </a:r>
            <a:br>
              <a:rPr lang="en-US" sz="3600" b="1" dirty="0">
                <a:solidFill>
                  <a:srgbClr val="1B4B8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sz="3600" dirty="0">
              <a:solidFill>
                <a:srgbClr val="25367E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4FF91E-C043-4104-B259-63DDB0A85021}"/>
              </a:ext>
            </a:extLst>
          </p:cNvPr>
          <p:cNvSpPr/>
          <p:nvPr/>
        </p:nvSpPr>
        <p:spPr>
          <a:xfrm>
            <a:off x="403027" y="2443841"/>
            <a:ext cx="17745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1200"/>
              </a:spcAft>
              <a:buAutoNum type="arabicPeriod"/>
            </a:pPr>
            <a:endParaRPr lang="ru-RU" sz="2800" i="1" dirty="0">
              <a:solidFill>
                <a:srgbClr val="25367E"/>
              </a:solidFill>
              <a:latin typeface="Verdana" charset="0"/>
              <a:ea typeface="Verdana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2BE2334-3DD2-BC0C-F583-6A3CD85212F5}"/>
              </a:ext>
            </a:extLst>
          </p:cNvPr>
          <p:cNvSpPr/>
          <p:nvPr/>
        </p:nvSpPr>
        <p:spPr>
          <a:xfrm>
            <a:off x="7035901" y="8931275"/>
            <a:ext cx="13000541" cy="2554545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Виртуальное выставочное пространство с интерактивными возможностями, на котором будут представлены ведущие </a:t>
            </a:r>
          </a:p>
          <a:p>
            <a:r>
              <a:rPr lang="ru-RU" sz="3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организации в сфере финансового просвещения</a:t>
            </a:r>
          </a:p>
          <a:p>
            <a:endParaRPr lang="ru-RU" sz="3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3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BF4672-53D8-13DE-E7DE-4357315129C0}"/>
              </a:ext>
            </a:extLst>
          </p:cNvPr>
          <p:cNvSpPr txBox="1"/>
          <p:nvPr/>
        </p:nvSpPr>
        <p:spPr>
          <a:xfrm>
            <a:off x="7035901" y="10797660"/>
            <a:ext cx="4944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https://</a:t>
            </a:r>
            <a:r>
              <a:rPr lang="ru-RU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arfg-online.ru</a:t>
            </a:r>
            <a:endParaRPr lang="ru-RU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2944B42-4F1C-9506-EAE6-4445C6227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447" y="8914655"/>
            <a:ext cx="2598454" cy="259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89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17549272" y="2219341"/>
            <a:ext cx="2555240" cy="2174875"/>
          </a:xfrm>
          <a:custGeom>
            <a:avLst/>
            <a:gdLst/>
            <a:ahLst/>
            <a:cxnLst/>
            <a:rect l="l" t="t" r="r" b="b"/>
            <a:pathLst>
              <a:path w="2555240" h="2174875">
                <a:moveTo>
                  <a:pt x="2554826" y="0"/>
                </a:moveTo>
                <a:lnTo>
                  <a:pt x="657831" y="0"/>
                </a:lnTo>
                <a:lnTo>
                  <a:pt x="0" y="1097847"/>
                </a:lnTo>
                <a:lnTo>
                  <a:pt x="644286" y="2174572"/>
                </a:lnTo>
                <a:lnTo>
                  <a:pt x="2554826" y="2174572"/>
                </a:lnTo>
                <a:lnTo>
                  <a:pt x="2554826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316003" y="0"/>
            <a:ext cx="4788535" cy="1661795"/>
          </a:xfrm>
          <a:custGeom>
            <a:avLst/>
            <a:gdLst/>
            <a:ahLst/>
            <a:cxnLst/>
            <a:rect l="l" t="t" r="r" b="b"/>
            <a:pathLst>
              <a:path w="4788534" h="1661795">
                <a:moveTo>
                  <a:pt x="4788095" y="0"/>
                </a:moveTo>
                <a:lnTo>
                  <a:pt x="0" y="0"/>
                </a:lnTo>
                <a:lnTo>
                  <a:pt x="994286" y="1661613"/>
                </a:lnTo>
                <a:lnTo>
                  <a:pt x="4788095" y="1661613"/>
                </a:lnTo>
                <a:lnTo>
                  <a:pt x="4788095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541770" y="287717"/>
            <a:ext cx="4562475" cy="2748280"/>
          </a:xfrm>
          <a:custGeom>
            <a:avLst/>
            <a:gdLst/>
            <a:ahLst/>
            <a:cxnLst/>
            <a:rect l="l" t="t" r="r" b="b"/>
            <a:pathLst>
              <a:path w="4562475" h="274828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8AB8E91-E161-1F4F-B9DB-54184E893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867" y="525332"/>
            <a:ext cx="3127620" cy="2220124"/>
          </a:xfrm>
          <a:prstGeom prst="rect">
            <a:avLst/>
          </a:prstGeom>
        </p:spPr>
      </p:pic>
      <p:sp>
        <p:nvSpPr>
          <p:cNvPr id="15" name="object 11">
            <a:extLst>
              <a:ext uri="{FF2B5EF4-FFF2-40B4-BE49-F238E27FC236}">
                <a16:creationId xmlns:a16="http://schemas.microsoft.com/office/drawing/2014/main" id="{E0BBAA35-5F18-134C-9CF0-8BAB0D6BAD07}"/>
              </a:ext>
            </a:extLst>
          </p:cNvPr>
          <p:cNvSpPr/>
          <p:nvPr/>
        </p:nvSpPr>
        <p:spPr>
          <a:xfrm>
            <a:off x="18586450" y="10355648"/>
            <a:ext cx="1057893" cy="952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1">
            <a:extLst>
              <a:ext uri="{FF2B5EF4-FFF2-40B4-BE49-F238E27FC236}">
                <a16:creationId xmlns:a16="http://schemas.microsoft.com/office/drawing/2014/main" id="{123E50CF-F437-C342-9E08-AE921A1EB47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8815050" y="10539468"/>
            <a:ext cx="661396" cy="5543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algn="r">
              <a:lnSpc>
                <a:spcPts val="4725"/>
              </a:lnSpc>
            </a:pPr>
            <a:fld id="{81D60167-4931-47E6-BA6A-407CBD079E47}" type="slidenum">
              <a:rPr sz="3600" spc="10" dirty="0"/>
              <a:pPr marL="25400" algn="r">
                <a:lnSpc>
                  <a:spcPts val="4725"/>
                </a:lnSpc>
              </a:pPr>
              <a:t>17</a:t>
            </a:fld>
            <a:endParaRPr sz="3600" spc="10" dirty="0"/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721F90B0-1EBC-6E4A-B2A9-079A4B6A5B91}"/>
              </a:ext>
            </a:extLst>
          </p:cNvPr>
          <p:cNvSpPr/>
          <p:nvPr/>
        </p:nvSpPr>
        <p:spPr>
          <a:xfrm>
            <a:off x="0" y="558180"/>
            <a:ext cx="14014450" cy="1661796"/>
          </a:xfrm>
          <a:custGeom>
            <a:avLst/>
            <a:gdLst/>
            <a:ahLst/>
            <a:cxnLst/>
            <a:rect l="l" t="t" r="r" b="b"/>
            <a:pathLst>
              <a:path w="11703050" h="2786379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632647C0-E750-0B4E-B029-6E75E8A13B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613" y="1037268"/>
            <a:ext cx="13120760" cy="12484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lang="ru-RU" sz="4400" b="1" dirty="0">
                <a:solidFill>
                  <a:srgbClr val="1B4B8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Предложения</a:t>
            </a:r>
            <a:br>
              <a:rPr lang="en-US" sz="3600" b="1" dirty="0">
                <a:solidFill>
                  <a:srgbClr val="1B4B8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sz="3600" dirty="0">
              <a:solidFill>
                <a:srgbClr val="25367E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4FF91E-C043-4104-B259-63DDB0A85021}"/>
              </a:ext>
            </a:extLst>
          </p:cNvPr>
          <p:cNvSpPr/>
          <p:nvPr/>
        </p:nvSpPr>
        <p:spPr>
          <a:xfrm>
            <a:off x="403027" y="2443841"/>
            <a:ext cx="17745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1200"/>
              </a:spcAft>
              <a:buAutoNum type="arabicPeriod"/>
            </a:pPr>
            <a:endParaRPr lang="ru-RU" sz="2800" i="1" dirty="0">
              <a:solidFill>
                <a:srgbClr val="25367E"/>
              </a:solidFill>
              <a:latin typeface="Verdana" charset="0"/>
              <a:ea typeface="Verdana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4357B-3287-0170-0188-A89051AF4813}"/>
              </a:ext>
            </a:extLst>
          </p:cNvPr>
          <p:cNvSpPr txBox="1"/>
          <p:nvPr/>
        </p:nvSpPr>
        <p:spPr>
          <a:xfrm flipH="1">
            <a:off x="28484" y="10786265"/>
            <a:ext cx="5251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Фрагмент картины Виктора Васнецова «Богатыри»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DB38BAC-4582-9F37-5899-3D549F27F0E2}"/>
              </a:ext>
            </a:extLst>
          </p:cNvPr>
          <p:cNvSpPr/>
          <p:nvPr/>
        </p:nvSpPr>
        <p:spPr>
          <a:xfrm>
            <a:off x="459613" y="2619333"/>
            <a:ext cx="19476445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1200"/>
              </a:spcAft>
              <a:buAutoNum type="arabicPeriod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Заключить соглашение о сотрудничестве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Обеспечить участие Молодежных советов (организаций) в мероприятиях </a:t>
            </a:r>
            <a:b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области финансовой грамотности для трудовых коллективов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Обеспечить включение в значимые региональные мероприятия, проводимые для населения и предпринимательского сообщества, актуальной тематики по финансовой грамотности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Обеспечить участие региональных волонтерских движений в подготовке волонтеров финансового просвещения во взаимодействии с Ассоциацией развития финансовой грамотности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Рассмотреть возможность участия организаций региона в социальном проекте «Территория финансовой грамотности»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Представить на рассмотрение в АРФГ, лучшие региональные практики в области повышения финансовой грамотности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Участвовать в получении обратной связи от участников мероприятий повышения финансовой грамотности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1387297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9687EF-A88E-FBAD-7595-28D01C02D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45" y="3444875"/>
            <a:ext cx="9521809" cy="67590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32B4AD-57F2-AD71-D283-F8C7859718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1" t="3992" r="4412" b="4287"/>
          <a:stretch/>
        </p:blipFill>
        <p:spPr>
          <a:xfrm>
            <a:off x="792980" y="777875"/>
            <a:ext cx="4019893" cy="39623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921822-B36A-ACC4-1562-73E612A914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227" y="777875"/>
            <a:ext cx="4019893" cy="40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65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79451"/>
            <a:ext cx="14014450" cy="1661796"/>
          </a:xfrm>
          <a:custGeom>
            <a:avLst/>
            <a:gdLst/>
            <a:ahLst/>
            <a:cxnLst/>
            <a:rect l="l" t="t" r="r" b="b"/>
            <a:pathLst>
              <a:path w="11703050" h="2786379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5487" y="771041"/>
            <a:ext cx="12458699" cy="8483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400" spc="-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Учредители и члены АРФГ</a:t>
            </a:r>
            <a:endParaRPr sz="5400" spc="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794845" y="10355648"/>
            <a:ext cx="849498" cy="952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549272" y="2219341"/>
            <a:ext cx="2555240" cy="2174875"/>
          </a:xfrm>
          <a:custGeom>
            <a:avLst/>
            <a:gdLst/>
            <a:ahLst/>
            <a:cxnLst/>
            <a:rect l="l" t="t" r="r" b="b"/>
            <a:pathLst>
              <a:path w="2555240" h="2174875">
                <a:moveTo>
                  <a:pt x="2554826" y="0"/>
                </a:moveTo>
                <a:lnTo>
                  <a:pt x="657831" y="0"/>
                </a:lnTo>
                <a:lnTo>
                  <a:pt x="0" y="1097847"/>
                </a:lnTo>
                <a:lnTo>
                  <a:pt x="644286" y="2174572"/>
                </a:lnTo>
                <a:lnTo>
                  <a:pt x="2554826" y="2174572"/>
                </a:lnTo>
                <a:lnTo>
                  <a:pt x="2554826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316003" y="0"/>
            <a:ext cx="4788535" cy="1661795"/>
          </a:xfrm>
          <a:custGeom>
            <a:avLst/>
            <a:gdLst/>
            <a:ahLst/>
            <a:cxnLst/>
            <a:rect l="l" t="t" r="r" b="b"/>
            <a:pathLst>
              <a:path w="4788534" h="1661795">
                <a:moveTo>
                  <a:pt x="4788095" y="0"/>
                </a:moveTo>
                <a:lnTo>
                  <a:pt x="0" y="0"/>
                </a:lnTo>
                <a:lnTo>
                  <a:pt x="994286" y="1661613"/>
                </a:lnTo>
                <a:lnTo>
                  <a:pt x="4788095" y="1661613"/>
                </a:lnTo>
                <a:lnTo>
                  <a:pt x="4788095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541770" y="287717"/>
            <a:ext cx="4562475" cy="2748280"/>
          </a:xfrm>
          <a:custGeom>
            <a:avLst/>
            <a:gdLst/>
            <a:ahLst/>
            <a:cxnLst/>
            <a:rect l="l" t="t" r="r" b="b"/>
            <a:pathLst>
              <a:path w="4562475" h="274828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4725"/>
              </a:lnSpc>
            </a:pPr>
            <a:fld id="{81D60167-4931-47E6-BA6A-407CBD079E47}" type="slidenum">
              <a:rPr spc="10" dirty="0"/>
              <a:t>2</a:t>
            </a:fld>
            <a:endParaRPr spc="10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8AB8E91-E161-1F4F-B9DB-54184E893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867" y="525332"/>
            <a:ext cx="3127620" cy="22201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0C317B-1B33-0B4E-AEDE-53E8F3F53C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363" b="33276"/>
          <a:stretch/>
        </p:blipFill>
        <p:spPr>
          <a:xfrm>
            <a:off x="263961" y="4084708"/>
            <a:ext cx="3418713" cy="11746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254F69-C5F6-0244-BE5F-37CA6F00B0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597" b="28103"/>
          <a:stretch/>
        </p:blipFill>
        <p:spPr>
          <a:xfrm>
            <a:off x="299457" y="5664493"/>
            <a:ext cx="3347720" cy="14161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7675C5-DBB5-554E-978A-EEF7DBFC5E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380" b="29950"/>
          <a:stretch/>
        </p:blipFill>
        <p:spPr>
          <a:xfrm>
            <a:off x="4058760" y="4084708"/>
            <a:ext cx="3759200" cy="14161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719942-84E5-4D4C-90DA-DEBA4D5D41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5487" y="7155111"/>
            <a:ext cx="1905023" cy="19050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97E43A9-627F-6043-B614-A54EF1A894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878" b="12329"/>
          <a:stretch/>
        </p:blipFill>
        <p:spPr>
          <a:xfrm>
            <a:off x="8915147" y="9057312"/>
            <a:ext cx="2341928" cy="17515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D05DFC0-6A5E-D844-A932-38FB010FE2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1650" b="21690"/>
          <a:stretch/>
        </p:blipFill>
        <p:spPr>
          <a:xfrm>
            <a:off x="385985" y="9025165"/>
            <a:ext cx="3234868" cy="183287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45CAE21-32AF-4548-804B-BBF4EDAF06C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871" t="33108" r="9411" b="27915"/>
          <a:stretch/>
        </p:blipFill>
        <p:spPr>
          <a:xfrm>
            <a:off x="4368396" y="9060022"/>
            <a:ext cx="3612004" cy="16617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990B7CB-CF76-3642-8B29-621A724AB38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7792" b="33024"/>
          <a:stretch/>
        </p:blipFill>
        <p:spPr>
          <a:xfrm>
            <a:off x="-23023" y="7350668"/>
            <a:ext cx="3614084" cy="141610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968A952-6E1D-4D42-890C-94FABE8FAC4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9795" b="27389"/>
          <a:stretch/>
        </p:blipFill>
        <p:spPr>
          <a:xfrm>
            <a:off x="3985725" y="5510963"/>
            <a:ext cx="3881244" cy="166179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9414720-43A0-6D49-AC10-74E8960631F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2616" b="23314"/>
          <a:stretch/>
        </p:blipFill>
        <p:spPr>
          <a:xfrm>
            <a:off x="9320353" y="2249216"/>
            <a:ext cx="3073400" cy="16617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738B5C-98BE-BD47-931A-69C7AC5398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81651" y="4332772"/>
            <a:ext cx="3898817" cy="8494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52BBE9-FAD9-D047-AF25-0B737D4A79A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t="6108" r="5126" b="7961"/>
          <a:stretch/>
        </p:blipFill>
        <p:spPr>
          <a:xfrm>
            <a:off x="160968" y="2361795"/>
            <a:ext cx="4036757" cy="1520892"/>
          </a:xfrm>
          <a:prstGeom prst="rect">
            <a:avLst/>
          </a:prstGeom>
        </p:spPr>
      </p:pic>
      <p:pic>
        <p:nvPicPr>
          <p:cNvPr id="30" name="Picture 2" descr="Сбербанк» поменяет бренд за 2,5 млрд рублей">
            <a:extLst>
              <a:ext uri="{FF2B5EF4-FFF2-40B4-BE49-F238E27FC236}">
                <a16:creationId xmlns:a16="http://schemas.microsoft.com/office/drawing/2014/main" id="{1E97FF3F-4620-3C4C-9E2C-4A3E8B99F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7" b="31452"/>
          <a:stretch/>
        </p:blipFill>
        <p:spPr bwMode="auto">
          <a:xfrm>
            <a:off x="4506431" y="2607656"/>
            <a:ext cx="4456810" cy="106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B485E5-8CC2-874C-B479-5DCBB7BA2BA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746" y="3648809"/>
            <a:ext cx="1994597" cy="19945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5C8E8F-99EA-B949-B2BF-FD9D36C664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597" y="5640858"/>
            <a:ext cx="2810568" cy="1994597"/>
          </a:xfrm>
          <a:prstGeom prst="rect">
            <a:avLst/>
          </a:prstGeom>
        </p:spPr>
      </p:pic>
      <p:pic>
        <p:nvPicPr>
          <p:cNvPr id="1026" name="Picture 2" descr="Срочные займы онлайн под 0% для новых клиентов">
            <a:extLst>
              <a:ext uri="{FF2B5EF4-FFF2-40B4-BE49-F238E27FC236}">
                <a16:creationId xmlns:a16="http://schemas.microsoft.com/office/drawing/2014/main" id="{198D7701-DA72-AE44-8BA3-FE0252E31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7349" r="9725" b="26217"/>
          <a:stretch/>
        </p:blipFill>
        <p:spPr bwMode="auto">
          <a:xfrm>
            <a:off x="13114982" y="7865940"/>
            <a:ext cx="3154391" cy="96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D154938-E0A7-B64B-8E18-51FD24AEA67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330" y="9573980"/>
            <a:ext cx="3877406" cy="96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A017B0D-C71C-AA4C-AFE9-6866704FFC0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769" y="4456863"/>
            <a:ext cx="3187700" cy="10541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E655527-A2B0-3640-92E9-01DDFAEA9EA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140192" y="7635455"/>
            <a:ext cx="3881244" cy="813311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45B58EC2-002A-7541-8BF2-275C74E38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833" y="5841111"/>
            <a:ext cx="2582427" cy="101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956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85870"/>
            <a:ext cx="14217015" cy="1875789"/>
          </a:xfrm>
          <a:custGeom>
            <a:avLst/>
            <a:gdLst/>
            <a:ahLst/>
            <a:cxnLst/>
            <a:rect l="l" t="t" r="r" b="b"/>
            <a:pathLst>
              <a:path w="14217015" h="1875789">
                <a:moveTo>
                  <a:pt x="13192553" y="273"/>
                </a:moveTo>
                <a:lnTo>
                  <a:pt x="0" y="273"/>
                </a:lnTo>
                <a:lnTo>
                  <a:pt x="0" y="1875889"/>
                </a:lnTo>
                <a:lnTo>
                  <a:pt x="13213635" y="1875889"/>
                </a:lnTo>
                <a:lnTo>
                  <a:pt x="14216401" y="947161"/>
                </a:lnTo>
                <a:lnTo>
                  <a:pt x="13192553" y="273"/>
                </a:lnTo>
                <a:close/>
              </a:path>
            </a:pathLst>
          </a:custGeom>
          <a:solidFill>
            <a:srgbClr val="C7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819" y="1000463"/>
            <a:ext cx="1260856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4800" spc="-5" dirty="0">
                <a:solidFill>
                  <a:srgbClr val="1C4A8F"/>
                </a:solidFill>
              </a:rPr>
              <a:t>Ассоциация развития финансовой грамотности</a:t>
            </a:r>
            <a:endParaRPr sz="480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95491" y="10355316"/>
            <a:ext cx="848371" cy="95247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5316200" y="0"/>
            <a:ext cx="4788535" cy="4393565"/>
            <a:chOff x="15316200" y="0"/>
            <a:chExt cx="4788535" cy="4393565"/>
          </a:xfrm>
        </p:grpSpPr>
        <p:sp>
          <p:nvSpPr>
            <p:cNvPr id="6" name="object 6"/>
            <p:cNvSpPr/>
            <p:nvPr/>
          </p:nvSpPr>
          <p:spPr>
            <a:xfrm>
              <a:off x="15315807" y="5"/>
              <a:ext cx="4787900" cy="4393565"/>
            </a:xfrm>
            <a:custGeom>
              <a:avLst/>
              <a:gdLst/>
              <a:ahLst/>
              <a:cxnLst/>
              <a:rect l="l" t="t" r="r" b="b"/>
              <a:pathLst>
                <a:path w="4787900" h="4393565">
                  <a:moveTo>
                    <a:pt x="4787900" y="2218893"/>
                  </a:moveTo>
                  <a:lnTo>
                    <a:pt x="2890570" y="2218893"/>
                  </a:lnTo>
                  <a:lnTo>
                    <a:pt x="2232609" y="3316643"/>
                  </a:lnTo>
                  <a:lnTo>
                    <a:pt x="2876981" y="4393323"/>
                  </a:lnTo>
                  <a:lnTo>
                    <a:pt x="4787900" y="4393323"/>
                  </a:lnTo>
                  <a:lnTo>
                    <a:pt x="4787900" y="2218893"/>
                  </a:lnTo>
                  <a:close/>
                </a:path>
                <a:path w="4787900" h="4393565">
                  <a:moveTo>
                    <a:pt x="4787900" y="0"/>
                  </a:moveTo>
                  <a:lnTo>
                    <a:pt x="0" y="0"/>
                  </a:lnTo>
                  <a:lnTo>
                    <a:pt x="994257" y="1660994"/>
                  </a:lnTo>
                  <a:lnTo>
                    <a:pt x="4787900" y="1660994"/>
                  </a:lnTo>
                  <a:lnTo>
                    <a:pt x="4787900" y="0"/>
                  </a:lnTo>
                  <a:close/>
                </a:path>
              </a:pathLst>
            </a:custGeom>
            <a:solidFill>
              <a:srgbClr val="C7D9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541752" y="287750"/>
              <a:ext cx="4563110" cy="2747645"/>
            </a:xfrm>
            <a:custGeom>
              <a:avLst/>
              <a:gdLst/>
              <a:ahLst/>
              <a:cxnLst/>
              <a:rect l="l" t="t" r="r" b="b"/>
              <a:pathLst>
                <a:path w="4563109" h="2747645">
                  <a:moveTo>
                    <a:pt x="4562220" y="278"/>
                  </a:moveTo>
                  <a:lnTo>
                    <a:pt x="830928" y="278"/>
                  </a:lnTo>
                  <a:lnTo>
                    <a:pt x="-392" y="1387210"/>
                  </a:lnTo>
                  <a:lnTo>
                    <a:pt x="813783" y="2747473"/>
                  </a:lnTo>
                  <a:lnTo>
                    <a:pt x="4562220" y="2747473"/>
                  </a:lnTo>
                  <a:lnTo>
                    <a:pt x="4562220" y="278"/>
                  </a:lnTo>
                  <a:close/>
                </a:path>
              </a:pathLst>
            </a:custGeom>
            <a:solidFill>
              <a:srgbClr val="1B4A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17111" y="525766"/>
              <a:ext cx="3126751" cy="221867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9053581" y="10360600"/>
            <a:ext cx="337820" cy="764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850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48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8536" y="2861786"/>
            <a:ext cx="10680192" cy="376732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500593" y="2992247"/>
            <a:ext cx="46101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073275" algn="l"/>
                <a:tab pos="2661285" algn="l"/>
              </a:tabLst>
            </a:pPr>
            <a:r>
              <a:rPr sz="3200" b="1" spc="-5" dirty="0">
                <a:latin typeface="Verdana"/>
                <a:cs typeface="Verdana"/>
              </a:rPr>
              <a:t>Миссия	</a:t>
            </a:r>
            <a:r>
              <a:rPr sz="3200" dirty="0">
                <a:latin typeface="Verdana"/>
                <a:cs typeface="Verdana"/>
              </a:rPr>
              <a:t>–	</a:t>
            </a:r>
            <a:r>
              <a:rPr sz="3200" spc="-5" dirty="0">
                <a:latin typeface="Verdana"/>
                <a:cs typeface="Verdana"/>
              </a:rPr>
              <a:t>создание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14099" y="2992247"/>
            <a:ext cx="43154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061210" algn="l"/>
                <a:tab pos="3138170" algn="l"/>
              </a:tabLst>
            </a:pPr>
            <a:r>
              <a:rPr sz="3200" dirty="0">
                <a:latin typeface="Verdana"/>
                <a:cs typeface="Verdana"/>
              </a:rPr>
              <a:t>усл</a:t>
            </a:r>
            <a:r>
              <a:rPr sz="3200" spc="-15" dirty="0">
                <a:latin typeface="Verdana"/>
                <a:cs typeface="Verdana"/>
              </a:rPr>
              <a:t>о</a:t>
            </a:r>
            <a:r>
              <a:rPr sz="3200" dirty="0">
                <a:latin typeface="Verdana"/>
                <a:cs typeface="Verdana"/>
              </a:rPr>
              <a:t>вий	</a:t>
            </a:r>
            <a:r>
              <a:rPr sz="3200" spc="-15" dirty="0">
                <a:latin typeface="Verdana"/>
                <a:cs typeface="Verdana"/>
              </a:rPr>
              <a:t>д</a:t>
            </a:r>
            <a:r>
              <a:rPr sz="3200" dirty="0">
                <a:latin typeface="Verdana"/>
                <a:cs typeface="Verdana"/>
              </a:rPr>
              <a:t>ля	</a:t>
            </a:r>
            <a:r>
              <a:rPr sz="3200" spc="-5" dirty="0">
                <a:latin typeface="Verdana"/>
                <a:cs typeface="Verdana"/>
              </a:rPr>
              <a:t>рос</a:t>
            </a:r>
            <a:r>
              <a:rPr sz="3200" spc="-10" dirty="0">
                <a:latin typeface="Verdana"/>
                <a:cs typeface="Verdana"/>
              </a:rPr>
              <a:t>т</a:t>
            </a:r>
            <a:r>
              <a:rPr sz="3200" dirty="0">
                <a:latin typeface="Verdana"/>
                <a:cs typeface="Verdana"/>
              </a:rPr>
              <a:t>а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6248" y="3480473"/>
            <a:ext cx="98253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03145" algn="l"/>
                <a:tab pos="4029710" algn="l"/>
                <a:tab pos="4699000" algn="l"/>
                <a:tab pos="8041005" algn="l"/>
              </a:tabLst>
            </a:pPr>
            <a:r>
              <a:rPr sz="3200" dirty="0">
                <a:latin typeface="Verdana"/>
                <a:cs typeface="Verdana"/>
              </a:rPr>
              <a:t>качест</a:t>
            </a:r>
            <a:r>
              <a:rPr sz="3200" spc="5" dirty="0">
                <a:latin typeface="Verdana"/>
                <a:cs typeface="Verdana"/>
              </a:rPr>
              <a:t>в</a:t>
            </a:r>
            <a:r>
              <a:rPr sz="3200" dirty="0">
                <a:latin typeface="Verdana"/>
                <a:cs typeface="Verdana"/>
              </a:rPr>
              <a:t>а	ж</a:t>
            </a:r>
            <a:r>
              <a:rPr sz="3200" spc="-15" dirty="0">
                <a:latin typeface="Verdana"/>
                <a:cs typeface="Verdana"/>
              </a:rPr>
              <a:t>и</a:t>
            </a:r>
            <a:r>
              <a:rPr sz="3200" spc="-5" dirty="0">
                <a:latin typeface="Verdana"/>
                <a:cs typeface="Verdana"/>
              </a:rPr>
              <a:t>зн</a:t>
            </a:r>
            <a:r>
              <a:rPr sz="3200" dirty="0">
                <a:latin typeface="Verdana"/>
                <a:cs typeface="Verdana"/>
              </a:rPr>
              <a:t>и	и	</a:t>
            </a:r>
            <a:r>
              <a:rPr sz="3200" spc="-5" dirty="0">
                <a:latin typeface="Verdana"/>
                <a:cs typeface="Verdana"/>
              </a:rPr>
              <a:t>бла</a:t>
            </a:r>
            <a:r>
              <a:rPr sz="3200" spc="-15" dirty="0">
                <a:latin typeface="Verdana"/>
                <a:cs typeface="Verdana"/>
              </a:rPr>
              <a:t>г</a:t>
            </a:r>
            <a:r>
              <a:rPr sz="3200" dirty="0">
                <a:latin typeface="Verdana"/>
                <a:cs typeface="Verdana"/>
              </a:rPr>
              <a:t>оп</a:t>
            </a:r>
            <a:r>
              <a:rPr sz="3200" spc="-20" dirty="0">
                <a:latin typeface="Verdana"/>
                <a:cs typeface="Verdana"/>
              </a:rPr>
              <a:t>о</a:t>
            </a:r>
            <a:r>
              <a:rPr sz="3200" dirty="0">
                <a:latin typeface="Verdana"/>
                <a:cs typeface="Verdana"/>
              </a:rPr>
              <a:t>лучия	</a:t>
            </a:r>
            <a:r>
              <a:rPr sz="3200" spc="-5" dirty="0">
                <a:latin typeface="Verdana"/>
                <a:cs typeface="Verdana"/>
              </a:rPr>
              <a:t>г</a:t>
            </a:r>
            <a:r>
              <a:rPr sz="3200" spc="5" dirty="0">
                <a:latin typeface="Verdana"/>
                <a:cs typeface="Verdana"/>
              </a:rPr>
              <a:t>р</a:t>
            </a:r>
            <a:r>
              <a:rPr sz="3200" dirty="0">
                <a:latin typeface="Verdana"/>
                <a:cs typeface="Verdana"/>
              </a:rPr>
              <a:t>ажд</a:t>
            </a:r>
            <a:r>
              <a:rPr sz="3200" spc="-15" dirty="0">
                <a:latin typeface="Verdana"/>
                <a:cs typeface="Verdana"/>
              </a:rPr>
              <a:t>а</a:t>
            </a:r>
            <a:r>
              <a:rPr sz="3200" dirty="0">
                <a:latin typeface="Verdana"/>
                <a:cs typeface="Verdana"/>
              </a:rPr>
              <a:t>н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6248" y="3968141"/>
            <a:ext cx="60801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68065" algn="l"/>
              </a:tabLst>
            </a:pPr>
            <a:r>
              <a:rPr sz="3200" spc="-5" dirty="0">
                <a:latin typeface="Verdana"/>
                <a:cs typeface="Verdana"/>
              </a:rPr>
              <a:t>Российской	Федерации,</a:t>
            </a:r>
            <a:endParaRPr sz="3200" dirty="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06077" y="3968141"/>
            <a:ext cx="26269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Verdana"/>
                <a:cs typeface="Verdana"/>
              </a:rPr>
              <a:t>устойчиво</a:t>
            </a:r>
            <a:r>
              <a:rPr sz="3200" spc="-15" dirty="0">
                <a:latin typeface="Verdana"/>
                <a:cs typeface="Verdana"/>
              </a:rPr>
              <a:t>г</a:t>
            </a:r>
            <a:r>
              <a:rPr sz="3200" dirty="0">
                <a:latin typeface="Verdana"/>
                <a:cs typeface="Verdana"/>
              </a:rPr>
              <a:t>о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6248" y="4455809"/>
            <a:ext cx="775208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59660" algn="l"/>
                <a:tab pos="4791710" algn="l"/>
                <a:tab pos="5480685" algn="l"/>
              </a:tabLst>
            </a:pPr>
            <a:r>
              <a:rPr sz="3200" spc="-5" dirty="0">
                <a:latin typeface="Verdana"/>
                <a:cs typeface="Verdana"/>
              </a:rPr>
              <a:t>р</a:t>
            </a:r>
            <a:r>
              <a:rPr sz="3200" spc="-10" dirty="0">
                <a:latin typeface="Verdana"/>
                <a:cs typeface="Verdana"/>
              </a:rPr>
              <a:t>а</a:t>
            </a:r>
            <a:r>
              <a:rPr sz="3200" spc="-5" dirty="0">
                <a:latin typeface="Verdana"/>
                <a:cs typeface="Verdana"/>
              </a:rPr>
              <a:t>звити</a:t>
            </a:r>
            <a:r>
              <a:rPr sz="3200" dirty="0">
                <a:latin typeface="Verdana"/>
                <a:cs typeface="Verdana"/>
              </a:rPr>
              <a:t>я	о</a:t>
            </a:r>
            <a:r>
              <a:rPr sz="3200" spc="-15" dirty="0">
                <a:latin typeface="Verdana"/>
                <a:cs typeface="Verdana"/>
              </a:rPr>
              <a:t>б</a:t>
            </a:r>
            <a:r>
              <a:rPr sz="3200" dirty="0">
                <a:latin typeface="Verdana"/>
                <a:cs typeface="Verdana"/>
              </a:rPr>
              <a:t>щества	и	</a:t>
            </a:r>
            <a:r>
              <a:rPr sz="3200" spc="-15" dirty="0">
                <a:latin typeface="Verdana"/>
                <a:cs typeface="Verdana"/>
              </a:rPr>
              <a:t>э</a:t>
            </a:r>
            <a:r>
              <a:rPr sz="3200" dirty="0">
                <a:latin typeface="Verdana"/>
                <a:cs typeface="Verdana"/>
              </a:rPr>
              <a:t>кон</a:t>
            </a:r>
            <a:r>
              <a:rPr sz="3200" spc="-20" dirty="0">
                <a:latin typeface="Verdana"/>
                <a:cs typeface="Verdana"/>
              </a:rPr>
              <a:t>о</a:t>
            </a:r>
            <a:r>
              <a:rPr sz="3200" spc="-5" dirty="0">
                <a:latin typeface="Verdana"/>
                <a:cs typeface="Verdana"/>
              </a:rPr>
              <a:t>мики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60077" y="4455809"/>
            <a:ext cx="167132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Verdana"/>
                <a:cs typeface="Verdana"/>
              </a:rPr>
              <a:t>стр</a:t>
            </a:r>
            <a:r>
              <a:rPr sz="3200" spc="-15" dirty="0">
                <a:latin typeface="Verdana"/>
                <a:cs typeface="Verdana"/>
              </a:rPr>
              <a:t>а</a:t>
            </a:r>
            <a:r>
              <a:rPr sz="3200" spc="-5" dirty="0">
                <a:latin typeface="Verdana"/>
                <a:cs typeface="Verdana"/>
              </a:rPr>
              <a:t>ны,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6248" y="4943476"/>
            <a:ext cx="982599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40150" algn="l"/>
                <a:tab pos="7235190" algn="l"/>
              </a:tabLst>
            </a:pPr>
            <a:r>
              <a:rPr sz="3200" spc="-5" dirty="0">
                <a:latin typeface="Verdana"/>
                <a:cs typeface="Verdana"/>
              </a:rPr>
              <a:t>посредством	повышения	финансовой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06248" y="5431525"/>
            <a:ext cx="982408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Verdana"/>
                <a:cs typeface="Verdana"/>
              </a:rPr>
              <a:t>культуры</a:t>
            </a:r>
            <a:r>
              <a:rPr sz="3200" spc="530" dirty="0">
                <a:latin typeface="Verdana"/>
                <a:cs typeface="Verdana"/>
              </a:rPr>
              <a:t> </a:t>
            </a:r>
            <a:r>
              <a:rPr sz="3200" dirty="0">
                <a:latin typeface="Verdana"/>
                <a:cs typeface="Verdana"/>
              </a:rPr>
              <a:t>и</a:t>
            </a:r>
            <a:r>
              <a:rPr sz="3200" spc="540" dirty="0">
                <a:latin typeface="Verdana"/>
                <a:cs typeface="Verdana"/>
              </a:rPr>
              <a:t> </a:t>
            </a:r>
            <a:r>
              <a:rPr sz="3200" dirty="0">
                <a:latin typeface="Verdana"/>
                <a:cs typeface="Verdana"/>
              </a:rPr>
              <a:t>потребительской</a:t>
            </a:r>
            <a:r>
              <a:rPr sz="3200" spc="525" dirty="0">
                <a:latin typeface="Verdana"/>
                <a:cs typeface="Verdana"/>
              </a:rPr>
              <a:t> </a:t>
            </a:r>
            <a:r>
              <a:rPr sz="3200" spc="-5" dirty="0">
                <a:latin typeface="Verdana"/>
                <a:cs typeface="Verdana"/>
              </a:rPr>
              <a:t>грамотности</a:t>
            </a:r>
            <a:r>
              <a:rPr sz="3200" spc="540" dirty="0">
                <a:latin typeface="Verdana"/>
                <a:cs typeface="Verdana"/>
              </a:rPr>
              <a:t> </a:t>
            </a:r>
            <a:r>
              <a:rPr sz="3200" spc="10" dirty="0">
                <a:latin typeface="Verdana"/>
                <a:cs typeface="Verdana"/>
              </a:rPr>
              <a:t>её </a:t>
            </a:r>
            <a:r>
              <a:rPr sz="3200" spc="-1110" dirty="0">
                <a:latin typeface="Verdana"/>
                <a:cs typeface="Verdana"/>
              </a:rPr>
              <a:t> </a:t>
            </a:r>
            <a:r>
              <a:rPr sz="3200" spc="-5" dirty="0">
                <a:latin typeface="Verdana"/>
                <a:cs typeface="Verdana"/>
              </a:rPr>
              <a:t>граждан.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00593" y="7171508"/>
            <a:ext cx="923036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Verdana"/>
                <a:cs typeface="Verdana"/>
              </a:rPr>
              <a:t>Цель</a:t>
            </a:r>
            <a:r>
              <a:rPr sz="3200" b="1" spc="220" dirty="0">
                <a:latin typeface="Verdana"/>
                <a:cs typeface="Verdana"/>
              </a:rPr>
              <a:t> </a:t>
            </a:r>
            <a:r>
              <a:rPr sz="3200" dirty="0">
                <a:latin typeface="Verdana"/>
                <a:cs typeface="Verdana"/>
              </a:rPr>
              <a:t>–</a:t>
            </a:r>
            <a:r>
              <a:rPr sz="3200" spc="210" dirty="0">
                <a:latin typeface="Verdana"/>
                <a:cs typeface="Verdana"/>
              </a:rPr>
              <a:t> </a:t>
            </a:r>
            <a:r>
              <a:rPr sz="3200" spc="-5" dirty="0">
                <a:latin typeface="Verdana"/>
                <a:cs typeface="Verdana"/>
              </a:rPr>
              <a:t>развитие</a:t>
            </a:r>
            <a:r>
              <a:rPr sz="3200" spc="215" dirty="0">
                <a:latin typeface="Verdana"/>
                <a:cs typeface="Verdana"/>
              </a:rPr>
              <a:t> </a:t>
            </a:r>
            <a:r>
              <a:rPr sz="3200" spc="-5" dirty="0">
                <a:latin typeface="Verdana"/>
                <a:cs typeface="Verdana"/>
              </a:rPr>
              <a:t>финансовой</a:t>
            </a:r>
            <a:r>
              <a:rPr sz="3200" spc="195" dirty="0">
                <a:latin typeface="Verdana"/>
                <a:cs typeface="Verdana"/>
              </a:rPr>
              <a:t> </a:t>
            </a:r>
            <a:r>
              <a:rPr sz="3200" spc="-5" dirty="0">
                <a:latin typeface="Verdana"/>
                <a:cs typeface="Verdana"/>
              </a:rPr>
              <a:t>грамотности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06248" y="7659175"/>
            <a:ext cx="239522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Verdana"/>
                <a:cs typeface="Verdana"/>
              </a:rPr>
              <a:t>населения,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6248" y="8146539"/>
            <a:ext cx="3837304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Verdana"/>
                <a:cs typeface="Verdana"/>
              </a:rPr>
              <a:t>просветительских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02911" y="7659175"/>
            <a:ext cx="263715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785" marR="5080" indent="-45720">
              <a:lnSpc>
                <a:spcPct val="100000"/>
              </a:lnSpc>
              <a:spcBef>
                <a:spcPts val="100"/>
              </a:spcBef>
              <a:tabLst>
                <a:tab pos="2406650" algn="l"/>
              </a:tabLst>
            </a:pPr>
            <a:r>
              <a:rPr sz="3200" spc="-5" dirty="0">
                <a:latin typeface="Verdana"/>
                <a:cs typeface="Verdana"/>
              </a:rPr>
              <a:t>через </a:t>
            </a:r>
            <a:r>
              <a:rPr sz="3200" dirty="0">
                <a:latin typeface="Verdana"/>
                <a:cs typeface="Verdana"/>
              </a:rPr>
              <a:t> </a:t>
            </a:r>
            <a:r>
              <a:rPr sz="3200" spc="-5" dirty="0">
                <a:latin typeface="Verdana"/>
                <a:cs typeface="Verdana"/>
              </a:rPr>
              <a:t>пр</a:t>
            </a:r>
            <a:r>
              <a:rPr sz="3200" spc="-15" dirty="0">
                <a:latin typeface="Verdana"/>
                <a:cs typeface="Verdana"/>
              </a:rPr>
              <a:t>о</a:t>
            </a:r>
            <a:r>
              <a:rPr sz="3200" spc="-5" dirty="0">
                <a:latin typeface="Verdana"/>
                <a:cs typeface="Verdana"/>
              </a:rPr>
              <a:t>гр</a:t>
            </a:r>
            <a:r>
              <a:rPr sz="3200" spc="-15" dirty="0">
                <a:latin typeface="Verdana"/>
                <a:cs typeface="Verdana"/>
              </a:rPr>
              <a:t>а</a:t>
            </a:r>
            <a:r>
              <a:rPr sz="3200" spc="5" dirty="0">
                <a:latin typeface="Verdana"/>
                <a:cs typeface="Verdana"/>
              </a:rPr>
              <a:t>м</a:t>
            </a:r>
            <a:r>
              <a:rPr sz="3200" dirty="0">
                <a:latin typeface="Verdana"/>
                <a:cs typeface="Verdana"/>
              </a:rPr>
              <a:t>м	с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27774" y="7659175"/>
            <a:ext cx="280606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4" marR="5080" indent="-2032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Verdana"/>
                <a:cs typeface="Verdana"/>
              </a:rPr>
              <a:t>организ</a:t>
            </a:r>
            <a:r>
              <a:rPr sz="3200" spc="-15" dirty="0">
                <a:latin typeface="Verdana"/>
                <a:cs typeface="Verdana"/>
              </a:rPr>
              <a:t>а</a:t>
            </a:r>
            <a:r>
              <a:rPr sz="3200" dirty="0">
                <a:latin typeface="Verdana"/>
                <a:cs typeface="Verdana"/>
              </a:rPr>
              <a:t>цию  </a:t>
            </a:r>
            <a:r>
              <a:rPr sz="3200" spc="-15" dirty="0">
                <a:latin typeface="Verdana"/>
                <a:cs typeface="Verdana"/>
              </a:rPr>
              <a:t>в</a:t>
            </a:r>
            <a:r>
              <a:rPr sz="3200" dirty="0">
                <a:latin typeface="Verdana"/>
                <a:cs typeface="Verdana"/>
              </a:rPr>
              <a:t>о</a:t>
            </a:r>
            <a:r>
              <a:rPr sz="3200" spc="-15" dirty="0">
                <a:latin typeface="Verdana"/>
                <a:cs typeface="Verdana"/>
              </a:rPr>
              <a:t>в</a:t>
            </a:r>
            <a:r>
              <a:rPr sz="3200" dirty="0">
                <a:latin typeface="Verdana"/>
                <a:cs typeface="Verdana"/>
              </a:rPr>
              <a:t>лечением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6248" y="8634892"/>
            <a:ext cx="617791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61895" algn="l"/>
                <a:tab pos="4036060" algn="l"/>
              </a:tabLst>
            </a:pPr>
            <a:r>
              <a:rPr sz="3200" dirty="0">
                <a:latin typeface="Verdana"/>
                <a:cs typeface="Verdana"/>
              </a:rPr>
              <a:t>широкого	</a:t>
            </a:r>
            <a:r>
              <a:rPr sz="3200" spc="-5" dirty="0">
                <a:latin typeface="Verdana"/>
                <a:cs typeface="Verdana"/>
              </a:rPr>
              <a:t>круга	</a:t>
            </a:r>
            <a:r>
              <a:rPr sz="3200" dirty="0">
                <a:latin typeface="Verdana"/>
                <a:cs typeface="Verdana"/>
              </a:rPr>
              <a:t>экспертов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62966" y="8634892"/>
            <a:ext cx="327088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76910" algn="l"/>
              </a:tabLst>
            </a:pPr>
            <a:r>
              <a:rPr sz="3200" dirty="0">
                <a:latin typeface="Verdana"/>
                <a:cs typeface="Verdana"/>
              </a:rPr>
              <a:t>и	в</a:t>
            </a:r>
            <a:r>
              <a:rPr sz="3200" spc="-10" dirty="0">
                <a:latin typeface="Verdana"/>
                <a:cs typeface="Verdana"/>
              </a:rPr>
              <a:t>о</a:t>
            </a:r>
            <a:r>
              <a:rPr sz="3200" dirty="0">
                <a:latin typeface="Verdana"/>
                <a:cs typeface="Verdana"/>
              </a:rPr>
              <a:t>лон</a:t>
            </a:r>
            <a:r>
              <a:rPr sz="3200" spc="-15" dirty="0">
                <a:latin typeface="Verdana"/>
                <a:cs typeface="Verdana"/>
              </a:rPr>
              <a:t>т</a:t>
            </a:r>
            <a:r>
              <a:rPr sz="3200" dirty="0">
                <a:latin typeface="Verdana"/>
                <a:cs typeface="Verdana"/>
              </a:rPr>
              <a:t>еров,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06248" y="9122560"/>
            <a:ext cx="98234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60545" algn="l"/>
                <a:tab pos="9549765" algn="l"/>
              </a:tabLst>
            </a:pPr>
            <a:r>
              <a:rPr sz="3200" spc="-5" dirty="0">
                <a:latin typeface="Verdana"/>
                <a:cs typeface="Verdana"/>
              </a:rPr>
              <a:t>предст</a:t>
            </a:r>
            <a:r>
              <a:rPr sz="3200" spc="-15" dirty="0">
                <a:latin typeface="Verdana"/>
                <a:cs typeface="Verdana"/>
              </a:rPr>
              <a:t>а</a:t>
            </a:r>
            <a:r>
              <a:rPr sz="3200" dirty="0">
                <a:latin typeface="Verdana"/>
                <a:cs typeface="Verdana"/>
              </a:rPr>
              <a:t>вителей	</a:t>
            </a:r>
            <a:r>
              <a:rPr sz="3200" spc="-5" dirty="0">
                <a:latin typeface="Verdana"/>
                <a:cs typeface="Verdana"/>
              </a:rPr>
              <a:t>проф</a:t>
            </a:r>
            <a:r>
              <a:rPr sz="3200" spc="-15" dirty="0">
                <a:latin typeface="Verdana"/>
                <a:cs typeface="Verdana"/>
              </a:rPr>
              <a:t>е</a:t>
            </a:r>
            <a:r>
              <a:rPr sz="3200" spc="-5" dirty="0">
                <a:latin typeface="Verdana"/>
                <a:cs typeface="Verdana"/>
              </a:rPr>
              <a:t>с</a:t>
            </a:r>
            <a:r>
              <a:rPr sz="3200" spc="5" dirty="0">
                <a:latin typeface="Verdana"/>
                <a:cs typeface="Verdana"/>
              </a:rPr>
              <a:t>с</a:t>
            </a:r>
            <a:r>
              <a:rPr sz="3200" spc="-5" dirty="0">
                <a:latin typeface="Verdana"/>
                <a:cs typeface="Verdana"/>
              </a:rPr>
              <a:t>и</a:t>
            </a:r>
            <a:r>
              <a:rPr sz="3200" spc="-15" dirty="0">
                <a:latin typeface="Verdana"/>
                <a:cs typeface="Verdana"/>
              </a:rPr>
              <a:t>о</a:t>
            </a:r>
            <a:r>
              <a:rPr sz="3200" spc="-5" dirty="0">
                <a:latin typeface="Verdana"/>
                <a:cs typeface="Verdana"/>
              </a:rPr>
              <a:t>нал</a:t>
            </a:r>
            <a:r>
              <a:rPr sz="3200" spc="-15" dirty="0">
                <a:latin typeface="Verdana"/>
                <a:cs typeface="Verdana"/>
              </a:rPr>
              <a:t>ь</a:t>
            </a:r>
            <a:r>
              <a:rPr sz="3200" spc="-5" dirty="0">
                <a:latin typeface="Verdana"/>
                <a:cs typeface="Verdana"/>
              </a:rPr>
              <a:t>но</a:t>
            </a:r>
            <a:r>
              <a:rPr sz="3200" spc="-15" dirty="0">
                <a:latin typeface="Verdana"/>
                <a:cs typeface="Verdana"/>
              </a:rPr>
              <a:t>г</a:t>
            </a:r>
            <a:r>
              <a:rPr sz="3200" dirty="0">
                <a:latin typeface="Verdana"/>
                <a:cs typeface="Verdana"/>
              </a:rPr>
              <a:t>о	и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06248" y="9610228"/>
            <a:ext cx="65976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Verdana"/>
                <a:cs typeface="Verdana"/>
              </a:rPr>
              <a:t>образовательного</a:t>
            </a:r>
            <a:r>
              <a:rPr sz="3200" spc="-20" dirty="0">
                <a:latin typeface="Verdana"/>
                <a:cs typeface="Verdana"/>
              </a:rPr>
              <a:t> </a:t>
            </a:r>
            <a:r>
              <a:rPr sz="3200" spc="-5" dirty="0">
                <a:latin typeface="Verdana"/>
                <a:cs typeface="Verdana"/>
              </a:rPr>
              <a:t>сообщества.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496864" y="3829842"/>
            <a:ext cx="6602730" cy="39643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49680">
              <a:lnSpc>
                <a:spcPct val="100000"/>
              </a:lnSpc>
              <a:spcBef>
                <a:spcPts val="100"/>
              </a:spcBef>
            </a:pPr>
            <a:r>
              <a:rPr sz="3600" b="1" i="1" dirty="0">
                <a:solidFill>
                  <a:srgbClr val="304185"/>
                </a:solidFill>
                <a:latin typeface="Verdana"/>
                <a:cs typeface="Verdana"/>
              </a:rPr>
              <a:t>Участие в </a:t>
            </a:r>
            <a:r>
              <a:rPr sz="3600" b="1" i="1" spc="-5" dirty="0">
                <a:solidFill>
                  <a:srgbClr val="304185"/>
                </a:solidFill>
                <a:latin typeface="Verdana"/>
                <a:cs typeface="Verdana"/>
              </a:rPr>
              <a:t>решении </a:t>
            </a:r>
            <a:r>
              <a:rPr sz="3600" b="1" i="1" dirty="0">
                <a:solidFill>
                  <a:srgbClr val="304185"/>
                </a:solidFill>
                <a:latin typeface="Verdana"/>
                <a:cs typeface="Verdana"/>
              </a:rPr>
              <a:t> общен</a:t>
            </a:r>
            <a:r>
              <a:rPr sz="3600" b="1" i="1" spc="-15" dirty="0">
                <a:solidFill>
                  <a:srgbClr val="304185"/>
                </a:solidFill>
                <a:latin typeface="Verdana"/>
                <a:cs typeface="Verdana"/>
              </a:rPr>
              <a:t>а</a:t>
            </a:r>
            <a:r>
              <a:rPr sz="3600" b="1" i="1" dirty="0">
                <a:solidFill>
                  <a:srgbClr val="304185"/>
                </a:solidFill>
                <a:latin typeface="Verdana"/>
                <a:cs typeface="Verdana"/>
              </a:rPr>
              <a:t>циональных  </a:t>
            </a:r>
            <a:r>
              <a:rPr sz="3600" b="1" i="1" spc="-5" dirty="0">
                <a:solidFill>
                  <a:srgbClr val="304185"/>
                </a:solidFill>
                <a:latin typeface="Verdana"/>
                <a:cs typeface="Verdana"/>
              </a:rPr>
              <a:t>задач</a:t>
            </a:r>
            <a:r>
              <a:rPr sz="3600" b="1" i="1" spc="-35" dirty="0">
                <a:solidFill>
                  <a:srgbClr val="304185"/>
                </a:solidFill>
                <a:latin typeface="Verdana"/>
                <a:cs typeface="Verdana"/>
              </a:rPr>
              <a:t> </a:t>
            </a:r>
            <a:r>
              <a:rPr sz="3600" b="1" i="1" dirty="0">
                <a:solidFill>
                  <a:srgbClr val="304185"/>
                </a:solidFill>
                <a:latin typeface="Verdana"/>
                <a:cs typeface="Verdana"/>
              </a:rPr>
              <a:t>по</a:t>
            </a:r>
            <a:r>
              <a:rPr sz="3600" b="1" i="1" spc="-50" dirty="0">
                <a:solidFill>
                  <a:srgbClr val="304185"/>
                </a:solidFill>
                <a:latin typeface="Verdana"/>
                <a:cs typeface="Verdana"/>
              </a:rPr>
              <a:t> </a:t>
            </a:r>
            <a:r>
              <a:rPr sz="3600" b="1" i="1" spc="-5" dirty="0">
                <a:solidFill>
                  <a:srgbClr val="304185"/>
                </a:solidFill>
                <a:latin typeface="Verdana"/>
                <a:cs typeface="Verdana"/>
              </a:rPr>
              <a:t>развитию:</a:t>
            </a:r>
            <a:endParaRPr sz="3600">
              <a:latin typeface="Verdana"/>
              <a:cs typeface="Verdana"/>
            </a:endParaRPr>
          </a:p>
          <a:p>
            <a:pPr marL="583565" indent="-571500">
              <a:lnSpc>
                <a:spcPct val="100000"/>
              </a:lnSpc>
              <a:spcBef>
                <a:spcPts val="3125"/>
              </a:spcBef>
              <a:buFont typeface="Wingdings"/>
              <a:buChar char=""/>
              <a:tabLst>
                <a:tab pos="583565" algn="l"/>
                <a:tab pos="584200" algn="l"/>
              </a:tabLst>
            </a:pPr>
            <a:r>
              <a:rPr sz="3200" b="1" spc="-5" dirty="0">
                <a:solidFill>
                  <a:srgbClr val="304185"/>
                </a:solidFill>
                <a:latin typeface="Verdana"/>
                <a:cs typeface="Verdana"/>
              </a:rPr>
              <a:t>Финансовой</a:t>
            </a:r>
            <a:endParaRPr sz="3200">
              <a:latin typeface="Verdana"/>
              <a:cs typeface="Verdana"/>
            </a:endParaRPr>
          </a:p>
          <a:p>
            <a:pPr marL="583565">
              <a:lnSpc>
                <a:spcPct val="100000"/>
              </a:lnSpc>
            </a:pPr>
            <a:r>
              <a:rPr sz="3200" spc="-5" dirty="0">
                <a:latin typeface="Verdana"/>
                <a:cs typeface="Verdana"/>
              </a:rPr>
              <a:t>грамотности</a:t>
            </a:r>
            <a:endParaRPr sz="3200">
              <a:latin typeface="Verdana"/>
              <a:cs typeface="Verdana"/>
            </a:endParaRPr>
          </a:p>
          <a:p>
            <a:pPr marL="544195">
              <a:lnSpc>
                <a:spcPct val="100000"/>
              </a:lnSpc>
              <a:spcBef>
                <a:spcPts val="770"/>
              </a:spcBef>
            </a:pPr>
            <a:r>
              <a:rPr sz="1800" spc="-5" dirty="0">
                <a:solidFill>
                  <a:srgbClr val="4481C3"/>
                </a:solidFill>
                <a:latin typeface="Verdana"/>
                <a:cs typeface="Verdana"/>
              </a:rPr>
              <a:t>Участие</a:t>
            </a:r>
            <a:r>
              <a:rPr sz="1800" spc="-10" dirty="0">
                <a:solidFill>
                  <a:srgbClr val="4481C3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4481C3"/>
                </a:solidFill>
                <a:latin typeface="Verdana"/>
                <a:cs typeface="Verdana"/>
              </a:rPr>
              <a:t>в</a:t>
            </a:r>
            <a:r>
              <a:rPr sz="1800" spc="-10" dirty="0">
                <a:solidFill>
                  <a:srgbClr val="4481C3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4481C3"/>
                </a:solidFill>
                <a:latin typeface="Verdana"/>
                <a:cs typeface="Verdana"/>
              </a:rPr>
              <a:t>реализации Стратегии</a:t>
            </a:r>
            <a:r>
              <a:rPr sz="1800" dirty="0">
                <a:solidFill>
                  <a:srgbClr val="4481C3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4481C3"/>
                </a:solidFill>
                <a:latin typeface="Verdana"/>
                <a:cs typeface="Verdana"/>
              </a:rPr>
              <a:t>повышения</a:t>
            </a:r>
            <a:endParaRPr sz="1800">
              <a:latin typeface="Verdana"/>
              <a:cs typeface="Verdana"/>
            </a:endParaRPr>
          </a:p>
          <a:p>
            <a:pPr marL="544195" marR="5080">
              <a:lnSpc>
                <a:spcPct val="100000"/>
              </a:lnSpc>
            </a:pPr>
            <a:r>
              <a:rPr sz="1800" spc="-5" dirty="0">
                <a:solidFill>
                  <a:srgbClr val="4481C3"/>
                </a:solidFill>
                <a:latin typeface="Verdana"/>
                <a:cs typeface="Verdana"/>
              </a:rPr>
              <a:t>финансовой</a:t>
            </a:r>
            <a:r>
              <a:rPr sz="1800" spc="-15" dirty="0">
                <a:solidFill>
                  <a:srgbClr val="4481C3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4481C3"/>
                </a:solidFill>
                <a:latin typeface="Verdana"/>
                <a:cs typeface="Verdana"/>
              </a:rPr>
              <a:t>грамотности</a:t>
            </a:r>
            <a:r>
              <a:rPr sz="1800" spc="10" dirty="0">
                <a:solidFill>
                  <a:srgbClr val="4481C3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4481C3"/>
                </a:solidFill>
                <a:latin typeface="Verdana"/>
                <a:cs typeface="Verdana"/>
              </a:rPr>
              <a:t>в</a:t>
            </a:r>
            <a:r>
              <a:rPr sz="1800" spc="5" dirty="0">
                <a:solidFill>
                  <a:srgbClr val="4481C3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4481C3"/>
                </a:solidFill>
                <a:latin typeface="Verdana"/>
                <a:cs typeface="Verdana"/>
              </a:rPr>
              <a:t>Российской</a:t>
            </a:r>
            <a:r>
              <a:rPr sz="1800" dirty="0">
                <a:solidFill>
                  <a:srgbClr val="4481C3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4481C3"/>
                </a:solidFill>
                <a:latin typeface="Verdana"/>
                <a:cs typeface="Verdana"/>
              </a:rPr>
              <a:t>Федерации </a:t>
            </a:r>
            <a:r>
              <a:rPr sz="1800" spc="-615" dirty="0">
                <a:solidFill>
                  <a:srgbClr val="4481C3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4481C3"/>
                </a:solidFill>
                <a:latin typeface="Verdana"/>
                <a:cs typeface="Verdana"/>
              </a:rPr>
              <a:t>на 2017-2023</a:t>
            </a:r>
            <a:r>
              <a:rPr sz="1800" spc="55" dirty="0">
                <a:solidFill>
                  <a:srgbClr val="4481C3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4481C3"/>
                </a:solidFill>
                <a:latin typeface="Verdana"/>
                <a:cs typeface="Verdana"/>
              </a:rPr>
              <a:t>годы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496864" y="8219485"/>
            <a:ext cx="456120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0865" indent="-570865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570865" algn="l"/>
                <a:tab pos="584200" algn="l"/>
              </a:tabLst>
            </a:pPr>
            <a:r>
              <a:rPr sz="3200" b="1" dirty="0">
                <a:solidFill>
                  <a:srgbClr val="304185"/>
                </a:solidFill>
                <a:latin typeface="Verdana"/>
                <a:cs typeface="Verdana"/>
              </a:rPr>
              <a:t>Инвестиционной</a:t>
            </a:r>
            <a:endParaRPr sz="3200">
              <a:latin typeface="Verdana"/>
              <a:cs typeface="Verdana"/>
            </a:endParaRPr>
          </a:p>
          <a:p>
            <a:pPr marR="777875" algn="ctr">
              <a:lnSpc>
                <a:spcPct val="100000"/>
              </a:lnSpc>
            </a:pPr>
            <a:r>
              <a:rPr sz="3200" spc="-5" dirty="0">
                <a:latin typeface="Verdana"/>
                <a:cs typeface="Verdana"/>
              </a:rPr>
              <a:t>грамотности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496864" y="9652263"/>
            <a:ext cx="320294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0865" marR="153035" indent="-570865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570865" algn="l"/>
                <a:tab pos="584200" algn="l"/>
              </a:tabLst>
            </a:pPr>
            <a:r>
              <a:rPr sz="3200" b="1" dirty="0">
                <a:solidFill>
                  <a:srgbClr val="304185"/>
                </a:solidFill>
                <a:latin typeface="Verdana"/>
                <a:cs typeface="Verdana"/>
              </a:rPr>
              <a:t>Цифровой</a:t>
            </a:r>
            <a:endParaRPr sz="3200">
              <a:latin typeface="Verdana"/>
              <a:cs typeface="Verdana"/>
            </a:endParaRPr>
          </a:p>
          <a:p>
            <a:pPr marL="570865" algn="ctr">
              <a:lnSpc>
                <a:spcPct val="100000"/>
              </a:lnSpc>
            </a:pPr>
            <a:r>
              <a:rPr sz="3200" spc="-5" dirty="0">
                <a:latin typeface="Verdana"/>
                <a:cs typeface="Verdana"/>
              </a:rPr>
              <a:t>грамотности</a:t>
            </a:r>
            <a:endParaRPr sz="3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73678"/>
            <a:ext cx="9747250" cy="1662430"/>
          </a:xfrm>
          <a:custGeom>
            <a:avLst/>
            <a:gdLst/>
            <a:ahLst/>
            <a:cxnLst/>
            <a:rect l="l" t="t" r="r" b="b"/>
            <a:pathLst>
              <a:path w="9747250" h="1662430">
                <a:moveTo>
                  <a:pt x="9044838" y="273"/>
                </a:moveTo>
                <a:lnTo>
                  <a:pt x="0" y="273"/>
                </a:lnTo>
                <a:lnTo>
                  <a:pt x="0" y="1662661"/>
                </a:lnTo>
                <a:lnTo>
                  <a:pt x="9059316" y="1662661"/>
                </a:lnTo>
                <a:lnTo>
                  <a:pt x="9746876" y="839468"/>
                </a:lnTo>
                <a:lnTo>
                  <a:pt x="9044838" y="273"/>
                </a:lnTo>
                <a:close/>
              </a:path>
            </a:pathLst>
          </a:custGeom>
          <a:solidFill>
            <a:srgbClr val="C7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3167" y="508825"/>
            <a:ext cx="6334125" cy="1399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1C4A8F"/>
                </a:solidFill>
              </a:rPr>
              <a:t>Стратегия</a:t>
            </a:r>
            <a:r>
              <a:rPr sz="5400" spc="-120" dirty="0">
                <a:solidFill>
                  <a:srgbClr val="1C4A8F"/>
                </a:solidFill>
              </a:rPr>
              <a:t> </a:t>
            </a:r>
            <a:r>
              <a:rPr sz="5400" spc="-5" dirty="0">
                <a:solidFill>
                  <a:srgbClr val="1C4A8F"/>
                </a:solidFill>
              </a:rPr>
              <a:t>АРФГ</a:t>
            </a:r>
            <a:endParaRPr sz="5400"/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3600" dirty="0">
                <a:solidFill>
                  <a:srgbClr val="1C4A8F"/>
                </a:solidFill>
              </a:rPr>
              <a:t>Ключевые</a:t>
            </a:r>
            <a:r>
              <a:rPr sz="3600" spc="-100" dirty="0">
                <a:solidFill>
                  <a:srgbClr val="1C4A8F"/>
                </a:solidFill>
              </a:rPr>
              <a:t> </a:t>
            </a:r>
            <a:r>
              <a:rPr sz="3600" spc="-5" dirty="0">
                <a:solidFill>
                  <a:srgbClr val="1C4A8F"/>
                </a:solidFill>
              </a:rPr>
              <a:t>задачи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95491" y="10355316"/>
            <a:ext cx="848371" cy="95247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5316200" y="0"/>
            <a:ext cx="4788535" cy="4393565"/>
            <a:chOff x="15316200" y="0"/>
            <a:chExt cx="4788535" cy="4393565"/>
          </a:xfrm>
        </p:grpSpPr>
        <p:sp>
          <p:nvSpPr>
            <p:cNvPr id="6" name="object 6"/>
            <p:cNvSpPr/>
            <p:nvPr/>
          </p:nvSpPr>
          <p:spPr>
            <a:xfrm>
              <a:off x="15315807" y="5"/>
              <a:ext cx="4787900" cy="4393565"/>
            </a:xfrm>
            <a:custGeom>
              <a:avLst/>
              <a:gdLst/>
              <a:ahLst/>
              <a:cxnLst/>
              <a:rect l="l" t="t" r="r" b="b"/>
              <a:pathLst>
                <a:path w="4787900" h="4393565">
                  <a:moveTo>
                    <a:pt x="4787900" y="2218893"/>
                  </a:moveTo>
                  <a:lnTo>
                    <a:pt x="2890570" y="2218893"/>
                  </a:lnTo>
                  <a:lnTo>
                    <a:pt x="2232609" y="3316643"/>
                  </a:lnTo>
                  <a:lnTo>
                    <a:pt x="2876981" y="4393323"/>
                  </a:lnTo>
                  <a:lnTo>
                    <a:pt x="4787900" y="4393323"/>
                  </a:lnTo>
                  <a:lnTo>
                    <a:pt x="4787900" y="2218893"/>
                  </a:lnTo>
                  <a:close/>
                </a:path>
                <a:path w="4787900" h="4393565">
                  <a:moveTo>
                    <a:pt x="4787900" y="0"/>
                  </a:moveTo>
                  <a:lnTo>
                    <a:pt x="0" y="0"/>
                  </a:lnTo>
                  <a:lnTo>
                    <a:pt x="994257" y="1660994"/>
                  </a:lnTo>
                  <a:lnTo>
                    <a:pt x="4787900" y="1660994"/>
                  </a:lnTo>
                  <a:lnTo>
                    <a:pt x="4787900" y="0"/>
                  </a:lnTo>
                  <a:close/>
                </a:path>
              </a:pathLst>
            </a:custGeom>
            <a:solidFill>
              <a:srgbClr val="C7D9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541752" y="287750"/>
              <a:ext cx="4563110" cy="2747645"/>
            </a:xfrm>
            <a:custGeom>
              <a:avLst/>
              <a:gdLst/>
              <a:ahLst/>
              <a:cxnLst/>
              <a:rect l="l" t="t" r="r" b="b"/>
              <a:pathLst>
                <a:path w="4563109" h="2747645">
                  <a:moveTo>
                    <a:pt x="4562220" y="278"/>
                  </a:moveTo>
                  <a:lnTo>
                    <a:pt x="830928" y="278"/>
                  </a:lnTo>
                  <a:lnTo>
                    <a:pt x="-392" y="1387210"/>
                  </a:lnTo>
                  <a:lnTo>
                    <a:pt x="813783" y="2747473"/>
                  </a:lnTo>
                  <a:lnTo>
                    <a:pt x="4562220" y="2747473"/>
                  </a:lnTo>
                  <a:lnTo>
                    <a:pt x="4562220" y="278"/>
                  </a:lnTo>
                  <a:close/>
                </a:path>
              </a:pathLst>
            </a:custGeom>
            <a:solidFill>
              <a:srgbClr val="1B4A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17111" y="525766"/>
              <a:ext cx="3126751" cy="221867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8840862" y="10377974"/>
            <a:ext cx="337820" cy="764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850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4850">
              <a:latin typeface="Calibri"/>
              <a:cs typeface="Calibri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140B3C8-DFD1-CC1C-D5EB-BAF5BDA2A2B8}"/>
              </a:ext>
            </a:extLst>
          </p:cNvPr>
          <p:cNvGrpSpPr/>
          <p:nvPr/>
        </p:nvGrpSpPr>
        <p:grpSpPr>
          <a:xfrm>
            <a:off x="1850077" y="3807602"/>
            <a:ext cx="16403945" cy="6216357"/>
            <a:chOff x="676740" y="2336768"/>
            <a:chExt cx="16403945" cy="6216357"/>
          </a:xfrm>
        </p:grpSpPr>
        <p:sp>
          <p:nvSpPr>
            <p:cNvPr id="11" name="object 11"/>
            <p:cNvSpPr/>
            <p:nvPr/>
          </p:nvSpPr>
          <p:spPr>
            <a:xfrm>
              <a:off x="6203441" y="2336768"/>
              <a:ext cx="2895600" cy="2496820"/>
            </a:xfrm>
            <a:custGeom>
              <a:avLst/>
              <a:gdLst/>
              <a:ahLst/>
              <a:cxnLst/>
              <a:rect l="l" t="t" r="r" b="b"/>
              <a:pathLst>
                <a:path w="2895600" h="2496820">
                  <a:moveTo>
                    <a:pt x="2271307" y="226"/>
                  </a:moveTo>
                  <a:lnTo>
                    <a:pt x="623905" y="226"/>
                  </a:lnTo>
                  <a:lnTo>
                    <a:pt x="-156" y="1248351"/>
                  </a:lnTo>
                  <a:lnTo>
                    <a:pt x="623905" y="2496475"/>
                  </a:lnTo>
                  <a:lnTo>
                    <a:pt x="2271307" y="2496475"/>
                  </a:lnTo>
                  <a:lnTo>
                    <a:pt x="2895370" y="1248351"/>
                  </a:lnTo>
                  <a:lnTo>
                    <a:pt x="2271307" y="226"/>
                  </a:lnTo>
                  <a:close/>
                </a:path>
              </a:pathLst>
            </a:custGeom>
            <a:solidFill>
              <a:srgbClr val="1B4A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03441" y="2336768"/>
              <a:ext cx="2895600" cy="2496820"/>
            </a:xfrm>
            <a:custGeom>
              <a:avLst/>
              <a:gdLst/>
              <a:ahLst/>
              <a:cxnLst/>
              <a:rect l="l" t="t" r="r" b="b"/>
              <a:pathLst>
                <a:path w="2895600" h="2496820">
                  <a:moveTo>
                    <a:pt x="-156" y="1248351"/>
                  </a:moveTo>
                  <a:lnTo>
                    <a:pt x="623905" y="226"/>
                  </a:lnTo>
                  <a:lnTo>
                    <a:pt x="2271307" y="226"/>
                  </a:lnTo>
                  <a:lnTo>
                    <a:pt x="2895370" y="1248351"/>
                  </a:lnTo>
                  <a:lnTo>
                    <a:pt x="2271307" y="2496475"/>
                  </a:lnTo>
                  <a:lnTo>
                    <a:pt x="623905" y="2496475"/>
                  </a:lnTo>
                  <a:lnTo>
                    <a:pt x="-156" y="1248351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916161" y="3830288"/>
              <a:ext cx="2895600" cy="2496820"/>
            </a:xfrm>
            <a:custGeom>
              <a:avLst/>
              <a:gdLst/>
              <a:ahLst/>
              <a:cxnLst/>
              <a:rect l="l" t="t" r="r" b="b"/>
              <a:pathLst>
                <a:path w="2895600" h="2496820">
                  <a:moveTo>
                    <a:pt x="2271239" y="189"/>
                  </a:moveTo>
                  <a:lnTo>
                    <a:pt x="623836" y="189"/>
                  </a:lnTo>
                  <a:lnTo>
                    <a:pt x="-225" y="1248313"/>
                  </a:lnTo>
                  <a:lnTo>
                    <a:pt x="623836" y="2496437"/>
                  </a:lnTo>
                  <a:lnTo>
                    <a:pt x="2271239" y="2496437"/>
                  </a:lnTo>
                  <a:lnTo>
                    <a:pt x="2895301" y="1248313"/>
                  </a:lnTo>
                  <a:lnTo>
                    <a:pt x="2271239" y="189"/>
                  </a:lnTo>
                  <a:close/>
                </a:path>
              </a:pathLst>
            </a:custGeom>
            <a:solidFill>
              <a:srgbClr val="1B4A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916161" y="3830288"/>
              <a:ext cx="2895600" cy="2496820"/>
            </a:xfrm>
            <a:custGeom>
              <a:avLst/>
              <a:gdLst/>
              <a:ahLst/>
              <a:cxnLst/>
              <a:rect l="l" t="t" r="r" b="b"/>
              <a:pathLst>
                <a:path w="2895600" h="2496820">
                  <a:moveTo>
                    <a:pt x="-225" y="1248313"/>
                  </a:moveTo>
                  <a:lnTo>
                    <a:pt x="623836" y="189"/>
                  </a:lnTo>
                  <a:lnTo>
                    <a:pt x="2271239" y="189"/>
                  </a:lnTo>
                  <a:lnTo>
                    <a:pt x="2895301" y="1248313"/>
                  </a:lnTo>
                  <a:lnTo>
                    <a:pt x="2271239" y="2496437"/>
                  </a:lnTo>
                  <a:lnTo>
                    <a:pt x="623836" y="2496437"/>
                  </a:lnTo>
                  <a:lnTo>
                    <a:pt x="-225" y="1248313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203441" y="5279612"/>
              <a:ext cx="2895600" cy="2496820"/>
            </a:xfrm>
            <a:custGeom>
              <a:avLst/>
              <a:gdLst/>
              <a:ahLst/>
              <a:cxnLst/>
              <a:rect l="l" t="t" r="r" b="b"/>
              <a:pathLst>
                <a:path w="2895600" h="2496820">
                  <a:moveTo>
                    <a:pt x="2271307" y="152"/>
                  </a:moveTo>
                  <a:lnTo>
                    <a:pt x="623905" y="152"/>
                  </a:lnTo>
                  <a:lnTo>
                    <a:pt x="-156" y="1248276"/>
                  </a:lnTo>
                  <a:lnTo>
                    <a:pt x="623905" y="2496401"/>
                  </a:lnTo>
                  <a:lnTo>
                    <a:pt x="2271307" y="2496401"/>
                  </a:lnTo>
                  <a:lnTo>
                    <a:pt x="2895370" y="1248276"/>
                  </a:lnTo>
                  <a:lnTo>
                    <a:pt x="2271307" y="152"/>
                  </a:lnTo>
                  <a:close/>
                </a:path>
              </a:pathLst>
            </a:custGeom>
            <a:solidFill>
              <a:srgbClr val="1B4A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203441" y="5279612"/>
              <a:ext cx="2895600" cy="2496820"/>
            </a:xfrm>
            <a:custGeom>
              <a:avLst/>
              <a:gdLst/>
              <a:ahLst/>
              <a:cxnLst/>
              <a:rect l="l" t="t" r="r" b="b"/>
              <a:pathLst>
                <a:path w="2895600" h="2496820">
                  <a:moveTo>
                    <a:pt x="-156" y="1248276"/>
                  </a:moveTo>
                  <a:lnTo>
                    <a:pt x="623905" y="152"/>
                  </a:lnTo>
                  <a:lnTo>
                    <a:pt x="2271307" y="152"/>
                  </a:lnTo>
                  <a:lnTo>
                    <a:pt x="2895370" y="1248276"/>
                  </a:lnTo>
                  <a:lnTo>
                    <a:pt x="2271307" y="2496401"/>
                  </a:lnTo>
                  <a:lnTo>
                    <a:pt x="623905" y="2496401"/>
                  </a:lnTo>
                  <a:lnTo>
                    <a:pt x="-156" y="1248276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779336" y="2766256"/>
              <a:ext cx="3784600" cy="2928620"/>
            </a:xfrm>
            <a:custGeom>
              <a:avLst/>
              <a:gdLst/>
              <a:ahLst/>
              <a:cxnLst/>
              <a:rect l="l" t="t" r="r" b="b"/>
              <a:pathLst>
                <a:path w="3784600" h="2928620">
                  <a:moveTo>
                    <a:pt x="725944" y="929944"/>
                  </a:moveTo>
                  <a:lnTo>
                    <a:pt x="724776" y="915733"/>
                  </a:lnTo>
                  <a:lnTo>
                    <a:pt x="717981" y="902068"/>
                  </a:lnTo>
                  <a:lnTo>
                    <a:pt x="707123" y="892644"/>
                  </a:lnTo>
                  <a:lnTo>
                    <a:pt x="693801" y="888174"/>
                  </a:lnTo>
                  <a:lnTo>
                    <a:pt x="679589" y="889355"/>
                  </a:lnTo>
                  <a:lnTo>
                    <a:pt x="506399" y="934567"/>
                  </a:lnTo>
                  <a:lnTo>
                    <a:pt x="620293" y="872388"/>
                  </a:lnTo>
                  <a:lnTo>
                    <a:pt x="672058" y="844130"/>
                  </a:lnTo>
                  <a:lnTo>
                    <a:pt x="683679" y="834859"/>
                  </a:lnTo>
                  <a:lnTo>
                    <a:pt x="690181" y="822223"/>
                  </a:lnTo>
                  <a:lnTo>
                    <a:pt x="691388" y="807834"/>
                  </a:lnTo>
                  <a:lnTo>
                    <a:pt x="687120" y="793254"/>
                  </a:lnTo>
                  <a:lnTo>
                    <a:pt x="677849" y="781634"/>
                  </a:lnTo>
                  <a:lnTo>
                    <a:pt x="665238" y="775119"/>
                  </a:lnTo>
                  <a:lnTo>
                    <a:pt x="650849" y="773912"/>
                  </a:lnTo>
                  <a:lnTo>
                    <a:pt x="636295" y="778179"/>
                  </a:lnTo>
                  <a:lnTo>
                    <a:pt x="459333" y="872388"/>
                  </a:lnTo>
                  <a:lnTo>
                    <a:pt x="470014" y="862977"/>
                  </a:lnTo>
                  <a:lnTo>
                    <a:pt x="602411" y="746150"/>
                  </a:lnTo>
                  <a:lnTo>
                    <a:pt x="611212" y="734441"/>
                  </a:lnTo>
                  <a:lnTo>
                    <a:pt x="614883" y="720483"/>
                  </a:lnTo>
                  <a:lnTo>
                    <a:pt x="613257" y="706145"/>
                  </a:lnTo>
                  <a:lnTo>
                    <a:pt x="606171" y="693394"/>
                  </a:lnTo>
                  <a:lnTo>
                    <a:pt x="594499" y="684593"/>
                  </a:lnTo>
                  <a:lnTo>
                    <a:pt x="580517" y="680910"/>
                  </a:lnTo>
                  <a:lnTo>
                    <a:pt x="566191" y="682536"/>
                  </a:lnTo>
                  <a:lnTo>
                    <a:pt x="553466" y="689635"/>
                  </a:lnTo>
                  <a:lnTo>
                    <a:pt x="380263" y="840359"/>
                  </a:lnTo>
                  <a:lnTo>
                    <a:pt x="361911" y="848131"/>
                  </a:lnTo>
                  <a:lnTo>
                    <a:pt x="343560" y="854494"/>
                  </a:lnTo>
                  <a:lnTo>
                    <a:pt x="325196" y="859434"/>
                  </a:lnTo>
                  <a:lnTo>
                    <a:pt x="306844" y="862977"/>
                  </a:lnTo>
                  <a:lnTo>
                    <a:pt x="306844" y="861085"/>
                  </a:lnTo>
                  <a:lnTo>
                    <a:pt x="308724" y="861085"/>
                  </a:lnTo>
                  <a:lnTo>
                    <a:pt x="326936" y="819810"/>
                  </a:lnTo>
                  <a:lnTo>
                    <a:pt x="338620" y="776770"/>
                  </a:lnTo>
                  <a:lnTo>
                    <a:pt x="342874" y="734441"/>
                  </a:lnTo>
                  <a:lnTo>
                    <a:pt x="338848" y="695286"/>
                  </a:lnTo>
                  <a:lnTo>
                    <a:pt x="333146" y="682688"/>
                  </a:lnTo>
                  <a:lnTo>
                    <a:pt x="322846" y="673620"/>
                  </a:lnTo>
                  <a:lnTo>
                    <a:pt x="309727" y="668782"/>
                  </a:lnTo>
                  <a:lnTo>
                    <a:pt x="295554" y="668909"/>
                  </a:lnTo>
                  <a:lnTo>
                    <a:pt x="282956" y="674611"/>
                  </a:lnTo>
                  <a:lnTo>
                    <a:pt x="273900" y="684923"/>
                  </a:lnTo>
                  <a:lnTo>
                    <a:pt x="269074" y="698055"/>
                  </a:lnTo>
                  <a:lnTo>
                    <a:pt x="269201" y="732612"/>
                  </a:lnTo>
                  <a:lnTo>
                    <a:pt x="262140" y="756513"/>
                  </a:lnTo>
                  <a:lnTo>
                    <a:pt x="250139" y="783247"/>
                  </a:lnTo>
                  <a:lnTo>
                    <a:pt x="235305" y="812101"/>
                  </a:lnTo>
                  <a:lnTo>
                    <a:pt x="215341" y="850582"/>
                  </a:lnTo>
                  <a:lnTo>
                    <a:pt x="196951" y="892416"/>
                  </a:lnTo>
                  <a:lnTo>
                    <a:pt x="183159" y="937425"/>
                  </a:lnTo>
                  <a:lnTo>
                    <a:pt x="176949" y="985443"/>
                  </a:lnTo>
                  <a:lnTo>
                    <a:pt x="0" y="1081532"/>
                  </a:lnTo>
                  <a:lnTo>
                    <a:pt x="79057" y="1226616"/>
                  </a:lnTo>
                  <a:lnTo>
                    <a:pt x="265430" y="1126756"/>
                  </a:lnTo>
                  <a:lnTo>
                    <a:pt x="305879" y="1140002"/>
                  </a:lnTo>
                  <a:lnTo>
                    <a:pt x="355015" y="1136434"/>
                  </a:lnTo>
                  <a:lnTo>
                    <a:pt x="406120" y="1122273"/>
                  </a:lnTo>
                  <a:lnTo>
                    <a:pt x="452539" y="1103782"/>
                  </a:lnTo>
                  <a:lnTo>
                    <a:pt x="487565" y="1087183"/>
                  </a:lnTo>
                  <a:lnTo>
                    <a:pt x="651357" y="1089075"/>
                  </a:lnTo>
                  <a:lnTo>
                    <a:pt x="660615" y="1087183"/>
                  </a:lnTo>
                  <a:lnTo>
                    <a:pt x="665975" y="1086104"/>
                  </a:lnTo>
                  <a:lnTo>
                    <a:pt x="677938" y="1078001"/>
                  </a:lnTo>
                  <a:lnTo>
                    <a:pt x="686028" y="1066025"/>
                  </a:lnTo>
                  <a:lnTo>
                    <a:pt x="689000" y="1051394"/>
                  </a:lnTo>
                  <a:lnTo>
                    <a:pt x="686028" y="1036751"/>
                  </a:lnTo>
                  <a:lnTo>
                    <a:pt x="677938" y="1024775"/>
                  </a:lnTo>
                  <a:lnTo>
                    <a:pt x="665975" y="1016685"/>
                  </a:lnTo>
                  <a:lnTo>
                    <a:pt x="651357" y="1013701"/>
                  </a:lnTo>
                  <a:lnTo>
                    <a:pt x="498868" y="1011821"/>
                  </a:lnTo>
                  <a:lnTo>
                    <a:pt x="698411" y="960945"/>
                  </a:lnTo>
                  <a:lnTo>
                    <a:pt x="712063" y="954151"/>
                  </a:lnTo>
                  <a:lnTo>
                    <a:pt x="721474" y="943279"/>
                  </a:lnTo>
                  <a:lnTo>
                    <a:pt x="724395" y="934567"/>
                  </a:lnTo>
                  <a:lnTo>
                    <a:pt x="725944" y="929944"/>
                  </a:lnTo>
                  <a:close/>
                </a:path>
                <a:path w="3784600" h="2928620">
                  <a:moveTo>
                    <a:pt x="932091" y="455752"/>
                  </a:moveTo>
                  <a:lnTo>
                    <a:pt x="926998" y="442125"/>
                  </a:lnTo>
                  <a:lnTo>
                    <a:pt x="916787" y="431495"/>
                  </a:lnTo>
                  <a:lnTo>
                    <a:pt x="851839" y="388162"/>
                  </a:lnTo>
                  <a:lnTo>
                    <a:pt x="724776" y="303377"/>
                  </a:lnTo>
                  <a:lnTo>
                    <a:pt x="712736" y="287540"/>
                  </a:lnTo>
                  <a:lnTo>
                    <a:pt x="701941" y="271348"/>
                  </a:lnTo>
                  <a:lnTo>
                    <a:pt x="692213" y="255155"/>
                  </a:lnTo>
                  <a:lnTo>
                    <a:pt x="683361" y="239318"/>
                  </a:lnTo>
                  <a:lnTo>
                    <a:pt x="685241" y="239318"/>
                  </a:lnTo>
                  <a:lnTo>
                    <a:pt x="728891" y="246265"/>
                  </a:lnTo>
                  <a:lnTo>
                    <a:pt x="773252" y="246849"/>
                  </a:lnTo>
                  <a:lnTo>
                    <a:pt x="815492" y="240372"/>
                  </a:lnTo>
                  <a:lnTo>
                    <a:pt x="852792" y="226123"/>
                  </a:lnTo>
                  <a:lnTo>
                    <a:pt x="870254" y="192214"/>
                  </a:lnTo>
                  <a:lnTo>
                    <a:pt x="865962" y="179019"/>
                  </a:lnTo>
                  <a:lnTo>
                    <a:pt x="858951" y="170751"/>
                  </a:lnTo>
                  <a:lnTo>
                    <a:pt x="857021" y="168465"/>
                  </a:lnTo>
                  <a:lnTo>
                    <a:pt x="845261" y="162509"/>
                  </a:lnTo>
                  <a:lnTo>
                    <a:pt x="832078" y="161518"/>
                  </a:lnTo>
                  <a:lnTo>
                    <a:pt x="818896" y="165836"/>
                  </a:lnTo>
                  <a:lnTo>
                    <a:pt x="799782" y="170751"/>
                  </a:lnTo>
                  <a:lnTo>
                    <a:pt x="774661" y="169837"/>
                  </a:lnTo>
                  <a:lnTo>
                    <a:pt x="745299" y="165023"/>
                  </a:lnTo>
                  <a:lnTo>
                    <a:pt x="713473" y="158267"/>
                  </a:lnTo>
                  <a:lnTo>
                    <a:pt x="670915" y="148551"/>
                  </a:lnTo>
                  <a:lnTo>
                    <a:pt x="660984" y="146964"/>
                  </a:lnTo>
                  <a:lnTo>
                    <a:pt x="625703" y="141312"/>
                  </a:lnTo>
                  <a:lnTo>
                    <a:pt x="578726" y="139712"/>
                  </a:lnTo>
                  <a:lnTo>
                    <a:pt x="530872" y="146964"/>
                  </a:lnTo>
                  <a:lnTo>
                    <a:pt x="393446" y="0"/>
                  </a:lnTo>
                  <a:lnTo>
                    <a:pt x="272961" y="113042"/>
                  </a:lnTo>
                  <a:lnTo>
                    <a:pt x="417918" y="267576"/>
                  </a:lnTo>
                  <a:lnTo>
                    <a:pt x="412318" y="310819"/>
                  </a:lnTo>
                  <a:lnTo>
                    <a:pt x="426415" y="358051"/>
                  </a:lnTo>
                  <a:lnTo>
                    <a:pt x="452348" y="404190"/>
                  </a:lnTo>
                  <a:lnTo>
                    <a:pt x="482257" y="444182"/>
                  </a:lnTo>
                  <a:lnTo>
                    <a:pt x="508279" y="472948"/>
                  </a:lnTo>
                  <a:lnTo>
                    <a:pt x="547814" y="631215"/>
                  </a:lnTo>
                  <a:lnTo>
                    <a:pt x="552602" y="642785"/>
                  </a:lnTo>
                  <a:lnTo>
                    <a:pt x="560755" y="651713"/>
                  </a:lnTo>
                  <a:lnTo>
                    <a:pt x="571373" y="657453"/>
                  </a:lnTo>
                  <a:lnTo>
                    <a:pt x="583577" y="659485"/>
                  </a:lnTo>
                  <a:lnTo>
                    <a:pt x="589229" y="659485"/>
                  </a:lnTo>
                  <a:lnTo>
                    <a:pt x="592988" y="657593"/>
                  </a:lnTo>
                  <a:lnTo>
                    <a:pt x="606666" y="651065"/>
                  </a:lnTo>
                  <a:lnTo>
                    <a:pt x="616292" y="640638"/>
                  </a:lnTo>
                  <a:lnTo>
                    <a:pt x="621322" y="627392"/>
                  </a:lnTo>
                  <a:lnTo>
                    <a:pt x="621233" y="612381"/>
                  </a:lnTo>
                  <a:lnTo>
                    <a:pt x="585470" y="463524"/>
                  </a:lnTo>
                  <a:lnTo>
                    <a:pt x="685241" y="642531"/>
                  </a:lnTo>
                  <a:lnTo>
                    <a:pt x="691591" y="651040"/>
                  </a:lnTo>
                  <a:lnTo>
                    <a:pt x="699363" y="656894"/>
                  </a:lnTo>
                  <a:lnTo>
                    <a:pt x="708533" y="660273"/>
                  </a:lnTo>
                  <a:lnTo>
                    <a:pt x="719124" y="661365"/>
                  </a:lnTo>
                  <a:lnTo>
                    <a:pt x="724776" y="661365"/>
                  </a:lnTo>
                  <a:lnTo>
                    <a:pt x="756069" y="633107"/>
                  </a:lnTo>
                  <a:lnTo>
                    <a:pt x="757275" y="618617"/>
                  </a:lnTo>
                  <a:lnTo>
                    <a:pt x="753008" y="604837"/>
                  </a:lnTo>
                  <a:lnTo>
                    <a:pt x="674763" y="463524"/>
                  </a:lnTo>
                  <a:lnTo>
                    <a:pt x="666419" y="448462"/>
                  </a:lnTo>
                  <a:lnTo>
                    <a:pt x="794423" y="586003"/>
                  </a:lnTo>
                  <a:lnTo>
                    <a:pt x="800430" y="590943"/>
                  </a:lnTo>
                  <a:lnTo>
                    <a:pt x="807135" y="594474"/>
                  </a:lnTo>
                  <a:lnTo>
                    <a:pt x="814552" y="596595"/>
                  </a:lnTo>
                  <a:lnTo>
                    <a:pt x="822667" y="597306"/>
                  </a:lnTo>
                  <a:lnTo>
                    <a:pt x="829691" y="596633"/>
                  </a:lnTo>
                  <a:lnTo>
                    <a:pt x="860552" y="561505"/>
                  </a:lnTo>
                  <a:lnTo>
                    <a:pt x="858291" y="547611"/>
                  </a:lnTo>
                  <a:lnTo>
                    <a:pt x="850900" y="535127"/>
                  </a:lnTo>
                  <a:lnTo>
                    <a:pt x="769861" y="448462"/>
                  </a:lnTo>
                  <a:lnTo>
                    <a:pt x="713473" y="388162"/>
                  </a:lnTo>
                  <a:lnTo>
                    <a:pt x="879144" y="499325"/>
                  </a:lnTo>
                  <a:lnTo>
                    <a:pt x="886675" y="501218"/>
                  </a:lnTo>
                  <a:lnTo>
                    <a:pt x="894207" y="501218"/>
                  </a:lnTo>
                  <a:lnTo>
                    <a:pt x="931887" y="470446"/>
                  </a:lnTo>
                  <a:lnTo>
                    <a:pt x="932091" y="455752"/>
                  </a:lnTo>
                  <a:close/>
                </a:path>
                <a:path w="3784600" h="2928620">
                  <a:moveTo>
                    <a:pt x="1156373" y="1057541"/>
                  </a:moveTo>
                  <a:lnTo>
                    <a:pt x="1155166" y="1043152"/>
                  </a:lnTo>
                  <a:lnTo>
                    <a:pt x="1148664" y="1030516"/>
                  </a:lnTo>
                  <a:lnTo>
                    <a:pt x="1137056" y="1021245"/>
                  </a:lnTo>
                  <a:lnTo>
                    <a:pt x="1122489" y="1016977"/>
                  </a:lnTo>
                  <a:lnTo>
                    <a:pt x="1108113" y="1018184"/>
                  </a:lnTo>
                  <a:lnTo>
                    <a:pt x="1095489" y="1024686"/>
                  </a:lnTo>
                  <a:lnTo>
                    <a:pt x="1086218" y="1036320"/>
                  </a:lnTo>
                  <a:lnTo>
                    <a:pt x="1010920" y="1170089"/>
                  </a:lnTo>
                  <a:lnTo>
                    <a:pt x="1018997" y="1138059"/>
                  </a:lnTo>
                  <a:lnTo>
                    <a:pt x="1022324" y="1124877"/>
                  </a:lnTo>
                  <a:lnTo>
                    <a:pt x="1061745" y="968489"/>
                  </a:lnTo>
                  <a:lnTo>
                    <a:pt x="1062634" y="953211"/>
                  </a:lnTo>
                  <a:lnTo>
                    <a:pt x="1057516" y="939520"/>
                  </a:lnTo>
                  <a:lnTo>
                    <a:pt x="1047457" y="929005"/>
                  </a:lnTo>
                  <a:lnTo>
                    <a:pt x="1033513" y="923264"/>
                  </a:lnTo>
                  <a:lnTo>
                    <a:pt x="1018247" y="922388"/>
                  </a:lnTo>
                  <a:lnTo>
                    <a:pt x="1004570" y="927506"/>
                  </a:lnTo>
                  <a:lnTo>
                    <a:pt x="994067" y="937577"/>
                  </a:lnTo>
                  <a:lnTo>
                    <a:pt x="988326" y="951534"/>
                  </a:lnTo>
                  <a:lnTo>
                    <a:pt x="945032" y="1124877"/>
                  </a:lnTo>
                  <a:lnTo>
                    <a:pt x="945032" y="936459"/>
                  </a:lnTo>
                  <a:lnTo>
                    <a:pt x="942060" y="921829"/>
                  </a:lnTo>
                  <a:lnTo>
                    <a:pt x="933970" y="909840"/>
                  </a:lnTo>
                  <a:lnTo>
                    <a:pt x="921994" y="901750"/>
                  </a:lnTo>
                  <a:lnTo>
                    <a:pt x="907376" y="898766"/>
                  </a:lnTo>
                  <a:lnTo>
                    <a:pt x="892759" y="901750"/>
                  </a:lnTo>
                  <a:lnTo>
                    <a:pt x="880783" y="909840"/>
                  </a:lnTo>
                  <a:lnTo>
                    <a:pt x="872705" y="921829"/>
                  </a:lnTo>
                  <a:lnTo>
                    <a:pt x="869734" y="936459"/>
                  </a:lnTo>
                  <a:lnTo>
                    <a:pt x="869734" y="1138059"/>
                  </a:lnTo>
                  <a:lnTo>
                    <a:pt x="826427" y="951534"/>
                  </a:lnTo>
                  <a:lnTo>
                    <a:pt x="820699" y="937844"/>
                  </a:lnTo>
                  <a:lnTo>
                    <a:pt x="810196" y="928217"/>
                  </a:lnTo>
                  <a:lnTo>
                    <a:pt x="796518" y="923175"/>
                  </a:lnTo>
                  <a:lnTo>
                    <a:pt x="781253" y="923264"/>
                  </a:lnTo>
                  <a:lnTo>
                    <a:pt x="767575" y="929005"/>
                  </a:lnTo>
                  <a:lnTo>
                    <a:pt x="757948" y="939520"/>
                  </a:lnTo>
                  <a:lnTo>
                    <a:pt x="752919" y="953211"/>
                  </a:lnTo>
                  <a:lnTo>
                    <a:pt x="753008" y="968489"/>
                  </a:lnTo>
                  <a:lnTo>
                    <a:pt x="805726" y="1192707"/>
                  </a:lnTo>
                  <a:lnTo>
                    <a:pt x="803668" y="1212430"/>
                  </a:lnTo>
                  <a:lnTo>
                    <a:pt x="800544" y="1231798"/>
                  </a:lnTo>
                  <a:lnTo>
                    <a:pt x="796721" y="1250467"/>
                  </a:lnTo>
                  <a:lnTo>
                    <a:pt x="792543" y="1268069"/>
                  </a:lnTo>
                  <a:lnTo>
                    <a:pt x="792543" y="1266190"/>
                  </a:lnTo>
                  <a:lnTo>
                    <a:pt x="790663" y="1266190"/>
                  </a:lnTo>
                  <a:lnTo>
                    <a:pt x="763447" y="1230884"/>
                  </a:lnTo>
                  <a:lnTo>
                    <a:pt x="731126" y="1199997"/>
                  </a:lnTo>
                  <a:lnTo>
                    <a:pt x="695617" y="1175829"/>
                  </a:lnTo>
                  <a:lnTo>
                    <a:pt x="658888" y="1160665"/>
                  </a:lnTo>
                  <a:lnTo>
                    <a:pt x="644969" y="1159459"/>
                  </a:lnTo>
                  <a:lnTo>
                    <a:pt x="632294" y="1163739"/>
                  </a:lnTo>
                  <a:lnTo>
                    <a:pt x="622084" y="1172591"/>
                  </a:lnTo>
                  <a:lnTo>
                    <a:pt x="615581" y="1185164"/>
                  </a:lnTo>
                  <a:lnTo>
                    <a:pt x="614375" y="1199095"/>
                  </a:lnTo>
                  <a:lnTo>
                    <a:pt x="618642" y="1211783"/>
                  </a:lnTo>
                  <a:lnTo>
                    <a:pt x="627494" y="1221994"/>
                  </a:lnTo>
                  <a:lnTo>
                    <a:pt x="658114" y="1237957"/>
                  </a:lnTo>
                  <a:lnTo>
                    <a:pt x="675830" y="1256055"/>
                  </a:lnTo>
                  <a:lnTo>
                    <a:pt x="693534" y="1280172"/>
                  </a:lnTo>
                  <a:lnTo>
                    <a:pt x="711593" y="1307630"/>
                  </a:lnTo>
                  <a:lnTo>
                    <a:pt x="735774" y="1343901"/>
                  </a:lnTo>
                  <a:lnTo>
                    <a:pt x="763841" y="1380172"/>
                  </a:lnTo>
                  <a:lnTo>
                    <a:pt x="796836" y="1413624"/>
                  </a:lnTo>
                  <a:lnTo>
                    <a:pt x="835837" y="1441411"/>
                  </a:lnTo>
                  <a:lnTo>
                    <a:pt x="835837" y="1643011"/>
                  </a:lnTo>
                  <a:lnTo>
                    <a:pt x="1001509" y="1643011"/>
                  </a:lnTo>
                  <a:lnTo>
                    <a:pt x="1001509" y="1430108"/>
                  </a:lnTo>
                  <a:lnTo>
                    <a:pt x="1032624" y="1400162"/>
                  </a:lnTo>
                  <a:lnTo>
                    <a:pt x="1052982" y="1354645"/>
                  </a:lnTo>
                  <a:lnTo>
                    <a:pt x="1064945" y="1302448"/>
                  </a:lnTo>
                  <a:lnTo>
                    <a:pt x="1068997" y="1268069"/>
                  </a:lnTo>
                  <a:lnTo>
                    <a:pt x="1070851" y="1252423"/>
                  </a:lnTo>
                  <a:lnTo>
                    <a:pt x="1073048" y="1213434"/>
                  </a:lnTo>
                  <a:lnTo>
                    <a:pt x="1097292" y="1170089"/>
                  </a:lnTo>
                  <a:lnTo>
                    <a:pt x="1152105" y="1072121"/>
                  </a:lnTo>
                  <a:lnTo>
                    <a:pt x="1156373" y="1057541"/>
                  </a:lnTo>
                  <a:close/>
                </a:path>
                <a:path w="3784600" h="2928620">
                  <a:moveTo>
                    <a:pt x="1571955" y="109270"/>
                  </a:moveTo>
                  <a:lnTo>
                    <a:pt x="1447673" y="0"/>
                  </a:lnTo>
                  <a:lnTo>
                    <a:pt x="1308366" y="160147"/>
                  </a:lnTo>
                  <a:lnTo>
                    <a:pt x="1265224" y="162153"/>
                  </a:lnTo>
                  <a:lnTo>
                    <a:pt x="1219923" y="182981"/>
                  </a:lnTo>
                  <a:lnTo>
                    <a:pt x="1176616" y="214299"/>
                  </a:lnTo>
                  <a:lnTo>
                    <a:pt x="1139444" y="247777"/>
                  </a:lnTo>
                  <a:lnTo>
                    <a:pt x="1112583" y="275120"/>
                  </a:lnTo>
                  <a:lnTo>
                    <a:pt x="958215" y="329755"/>
                  </a:lnTo>
                  <a:lnTo>
                    <a:pt x="945680" y="337680"/>
                  </a:lnTo>
                  <a:lnTo>
                    <a:pt x="937031" y="349300"/>
                  </a:lnTo>
                  <a:lnTo>
                    <a:pt x="933323" y="363410"/>
                  </a:lnTo>
                  <a:lnTo>
                    <a:pt x="935621" y="378739"/>
                  </a:lnTo>
                  <a:lnTo>
                    <a:pt x="942555" y="391109"/>
                  </a:lnTo>
                  <a:lnTo>
                    <a:pt x="951623" y="399935"/>
                  </a:lnTo>
                  <a:lnTo>
                    <a:pt x="962088" y="405244"/>
                  </a:lnTo>
                  <a:lnTo>
                    <a:pt x="973264" y="407009"/>
                  </a:lnTo>
                  <a:lnTo>
                    <a:pt x="980795" y="407009"/>
                  </a:lnTo>
                  <a:lnTo>
                    <a:pt x="986447" y="405117"/>
                  </a:lnTo>
                  <a:lnTo>
                    <a:pt x="1129525" y="354253"/>
                  </a:lnTo>
                  <a:lnTo>
                    <a:pt x="960094" y="471068"/>
                  </a:lnTo>
                  <a:lnTo>
                    <a:pt x="949883" y="481698"/>
                  </a:lnTo>
                  <a:lnTo>
                    <a:pt x="944791" y="495325"/>
                  </a:lnTo>
                  <a:lnTo>
                    <a:pt x="945007" y="510019"/>
                  </a:lnTo>
                  <a:lnTo>
                    <a:pt x="972388" y="539724"/>
                  </a:lnTo>
                  <a:lnTo>
                    <a:pt x="980795" y="540778"/>
                  </a:lnTo>
                  <a:lnTo>
                    <a:pt x="988326" y="540778"/>
                  </a:lnTo>
                  <a:lnTo>
                    <a:pt x="995857" y="538899"/>
                  </a:lnTo>
                  <a:lnTo>
                    <a:pt x="1001509" y="533247"/>
                  </a:lnTo>
                  <a:lnTo>
                    <a:pt x="1148346" y="431495"/>
                  </a:lnTo>
                  <a:lnTo>
                    <a:pt x="1024102" y="572808"/>
                  </a:lnTo>
                  <a:lnTo>
                    <a:pt x="1017003" y="585558"/>
                  </a:lnTo>
                  <a:lnTo>
                    <a:pt x="1015466" y="599186"/>
                  </a:lnTo>
                  <a:lnTo>
                    <a:pt x="1015415" y="599986"/>
                  </a:lnTo>
                  <a:lnTo>
                    <a:pt x="1019073" y="613879"/>
                  </a:lnTo>
                  <a:lnTo>
                    <a:pt x="1052334" y="634987"/>
                  </a:lnTo>
                  <a:lnTo>
                    <a:pt x="1060450" y="634250"/>
                  </a:lnTo>
                  <a:lnTo>
                    <a:pt x="1067866" y="631926"/>
                  </a:lnTo>
                  <a:lnTo>
                    <a:pt x="1074572" y="627837"/>
                  </a:lnTo>
                  <a:lnTo>
                    <a:pt x="1080579" y="621804"/>
                  </a:lnTo>
                  <a:lnTo>
                    <a:pt x="1214234" y="469188"/>
                  </a:lnTo>
                  <a:lnTo>
                    <a:pt x="1123873" y="638759"/>
                  </a:lnTo>
                  <a:lnTo>
                    <a:pt x="1119606" y="653326"/>
                  </a:lnTo>
                  <a:lnTo>
                    <a:pt x="1120813" y="667727"/>
                  </a:lnTo>
                  <a:lnTo>
                    <a:pt x="1127315" y="680351"/>
                  </a:lnTo>
                  <a:lnTo>
                    <a:pt x="1138936" y="689635"/>
                  </a:lnTo>
                  <a:lnTo>
                    <a:pt x="1144587" y="693394"/>
                  </a:lnTo>
                  <a:lnTo>
                    <a:pt x="1155877" y="693394"/>
                  </a:lnTo>
                  <a:lnTo>
                    <a:pt x="1189761" y="672668"/>
                  </a:lnTo>
                  <a:lnTo>
                    <a:pt x="1298956" y="469188"/>
                  </a:lnTo>
                  <a:lnTo>
                    <a:pt x="1313395" y="455726"/>
                  </a:lnTo>
                  <a:lnTo>
                    <a:pt x="1328369" y="443509"/>
                  </a:lnTo>
                  <a:lnTo>
                    <a:pt x="1343685" y="432358"/>
                  </a:lnTo>
                  <a:lnTo>
                    <a:pt x="1344980" y="431495"/>
                  </a:lnTo>
                  <a:lnTo>
                    <a:pt x="1359192" y="422084"/>
                  </a:lnTo>
                  <a:lnTo>
                    <a:pt x="1359192" y="423964"/>
                  </a:lnTo>
                  <a:lnTo>
                    <a:pt x="1356753" y="468680"/>
                  </a:lnTo>
                  <a:lnTo>
                    <a:pt x="1360843" y="513219"/>
                  </a:lnTo>
                  <a:lnTo>
                    <a:pt x="1371638" y="554583"/>
                  </a:lnTo>
                  <a:lnTo>
                    <a:pt x="1389316" y="589775"/>
                  </a:lnTo>
                  <a:lnTo>
                    <a:pt x="1399349" y="599986"/>
                  </a:lnTo>
                  <a:lnTo>
                    <a:pt x="1411668" y="605078"/>
                  </a:lnTo>
                  <a:lnTo>
                    <a:pt x="1425054" y="604875"/>
                  </a:lnTo>
                  <a:lnTo>
                    <a:pt x="1438262" y="599186"/>
                  </a:lnTo>
                  <a:lnTo>
                    <a:pt x="1448460" y="589153"/>
                  </a:lnTo>
                  <a:lnTo>
                    <a:pt x="1453553" y="576821"/>
                  </a:lnTo>
                  <a:lnTo>
                    <a:pt x="1453349" y="563422"/>
                  </a:lnTo>
                  <a:lnTo>
                    <a:pt x="1447673" y="550202"/>
                  </a:lnTo>
                  <a:lnTo>
                    <a:pt x="1441018" y="531037"/>
                  </a:lnTo>
                  <a:lnTo>
                    <a:pt x="1441843" y="475742"/>
                  </a:lnTo>
                  <a:lnTo>
                    <a:pt x="1448308" y="422084"/>
                  </a:lnTo>
                  <a:lnTo>
                    <a:pt x="1451000" y="399935"/>
                  </a:lnTo>
                  <a:lnTo>
                    <a:pt x="1453553" y="354253"/>
                  </a:lnTo>
                  <a:lnTo>
                    <a:pt x="1450822" y="307149"/>
                  </a:lnTo>
                  <a:lnTo>
                    <a:pt x="1440141" y="260045"/>
                  </a:lnTo>
                  <a:lnTo>
                    <a:pt x="1571955" y="109270"/>
                  </a:lnTo>
                  <a:close/>
                </a:path>
                <a:path w="3784600" h="2928620">
                  <a:moveTo>
                    <a:pt x="1747024" y="1213434"/>
                  </a:moveTo>
                  <a:lnTo>
                    <a:pt x="1715998" y="1179512"/>
                  </a:lnTo>
                  <a:lnTo>
                    <a:pt x="1690839" y="1152017"/>
                  </a:lnTo>
                  <a:lnTo>
                    <a:pt x="1626362" y="1081532"/>
                  </a:lnTo>
                  <a:lnTo>
                    <a:pt x="1603959" y="1057046"/>
                  </a:lnTo>
                  <a:lnTo>
                    <a:pt x="1606816" y="1013777"/>
                  </a:lnTo>
                  <a:lnTo>
                    <a:pt x="1591157" y="966457"/>
                  </a:lnTo>
                  <a:lnTo>
                    <a:pt x="1571866" y="932688"/>
                  </a:lnTo>
                  <a:lnTo>
                    <a:pt x="1564640" y="920026"/>
                  </a:lnTo>
                  <a:lnTo>
                    <a:pt x="1534960" y="879475"/>
                  </a:lnTo>
                  <a:lnTo>
                    <a:pt x="1527365" y="870508"/>
                  </a:lnTo>
                  <a:lnTo>
                    <a:pt x="1516189" y="857326"/>
                  </a:lnTo>
                  <a:lnTo>
                    <a:pt x="1509801" y="849782"/>
                  </a:lnTo>
                  <a:lnTo>
                    <a:pt x="1472145" y="691515"/>
                  </a:lnTo>
                  <a:lnTo>
                    <a:pt x="1465618" y="677824"/>
                  </a:lnTo>
                  <a:lnTo>
                    <a:pt x="1455204" y="668197"/>
                  </a:lnTo>
                  <a:lnTo>
                    <a:pt x="1441970" y="663168"/>
                  </a:lnTo>
                  <a:lnTo>
                    <a:pt x="1426959" y="663257"/>
                  </a:lnTo>
                  <a:lnTo>
                    <a:pt x="1413281" y="669785"/>
                  </a:lnTo>
                  <a:lnTo>
                    <a:pt x="1403667" y="680212"/>
                  </a:lnTo>
                  <a:lnTo>
                    <a:pt x="1398638" y="693458"/>
                  </a:lnTo>
                  <a:lnTo>
                    <a:pt x="1398727" y="708469"/>
                  </a:lnTo>
                  <a:lnTo>
                    <a:pt x="1434490" y="857326"/>
                  </a:lnTo>
                  <a:lnTo>
                    <a:pt x="1334719" y="676440"/>
                  </a:lnTo>
                  <a:lnTo>
                    <a:pt x="1325448" y="664806"/>
                  </a:lnTo>
                  <a:lnTo>
                    <a:pt x="1312837" y="658304"/>
                  </a:lnTo>
                  <a:lnTo>
                    <a:pt x="1298448" y="657098"/>
                  </a:lnTo>
                  <a:lnTo>
                    <a:pt x="1283893" y="661365"/>
                  </a:lnTo>
                  <a:lnTo>
                    <a:pt x="1272273" y="670636"/>
                  </a:lnTo>
                  <a:lnTo>
                    <a:pt x="1265770" y="683272"/>
                  </a:lnTo>
                  <a:lnTo>
                    <a:pt x="1264564" y="697661"/>
                  </a:lnTo>
                  <a:lnTo>
                    <a:pt x="1268831" y="712241"/>
                  </a:lnTo>
                  <a:lnTo>
                    <a:pt x="1355432" y="870508"/>
                  </a:lnTo>
                  <a:lnTo>
                    <a:pt x="1227416" y="732967"/>
                  </a:lnTo>
                  <a:lnTo>
                    <a:pt x="1214945" y="724192"/>
                  </a:lnTo>
                  <a:lnTo>
                    <a:pt x="1201051" y="720725"/>
                  </a:lnTo>
                  <a:lnTo>
                    <a:pt x="1187170" y="722896"/>
                  </a:lnTo>
                  <a:lnTo>
                    <a:pt x="1174699" y="731075"/>
                  </a:lnTo>
                  <a:lnTo>
                    <a:pt x="1165936" y="743559"/>
                  </a:lnTo>
                  <a:lnTo>
                    <a:pt x="1162469" y="757466"/>
                  </a:lnTo>
                  <a:lnTo>
                    <a:pt x="1164640" y="771359"/>
                  </a:lnTo>
                  <a:lnTo>
                    <a:pt x="1172819" y="783844"/>
                  </a:lnTo>
                  <a:lnTo>
                    <a:pt x="1310246" y="932688"/>
                  </a:lnTo>
                  <a:lnTo>
                    <a:pt x="1152105" y="825284"/>
                  </a:lnTo>
                  <a:lnTo>
                    <a:pt x="1138313" y="819607"/>
                  </a:lnTo>
                  <a:lnTo>
                    <a:pt x="1123632" y="819404"/>
                  </a:lnTo>
                  <a:lnTo>
                    <a:pt x="1110018" y="824496"/>
                  </a:lnTo>
                  <a:lnTo>
                    <a:pt x="1099400" y="834707"/>
                  </a:lnTo>
                  <a:lnTo>
                    <a:pt x="1093724" y="848512"/>
                  </a:lnTo>
                  <a:lnTo>
                    <a:pt x="1093520" y="863206"/>
                  </a:lnTo>
                  <a:lnTo>
                    <a:pt x="1098600" y="876833"/>
                  </a:lnTo>
                  <a:lnTo>
                    <a:pt x="1108811" y="887463"/>
                  </a:lnTo>
                  <a:lnTo>
                    <a:pt x="1298956" y="1017473"/>
                  </a:lnTo>
                  <a:lnTo>
                    <a:pt x="1310982" y="1033310"/>
                  </a:lnTo>
                  <a:lnTo>
                    <a:pt x="1321777" y="1049502"/>
                  </a:lnTo>
                  <a:lnTo>
                    <a:pt x="1331518" y="1065695"/>
                  </a:lnTo>
                  <a:lnTo>
                    <a:pt x="1340370" y="1081532"/>
                  </a:lnTo>
                  <a:lnTo>
                    <a:pt x="1338478" y="1081532"/>
                  </a:lnTo>
                  <a:lnTo>
                    <a:pt x="1294828" y="1074585"/>
                  </a:lnTo>
                  <a:lnTo>
                    <a:pt x="1250480" y="1074000"/>
                  </a:lnTo>
                  <a:lnTo>
                    <a:pt x="1208239" y="1080477"/>
                  </a:lnTo>
                  <a:lnTo>
                    <a:pt x="1170940" y="1094727"/>
                  </a:lnTo>
                  <a:lnTo>
                    <a:pt x="1151877" y="1128636"/>
                  </a:lnTo>
                  <a:lnTo>
                    <a:pt x="1155877" y="1141831"/>
                  </a:lnTo>
                  <a:lnTo>
                    <a:pt x="1164818" y="1152664"/>
                  </a:lnTo>
                  <a:lnTo>
                    <a:pt x="1176578" y="1159256"/>
                  </a:lnTo>
                  <a:lnTo>
                    <a:pt x="1189761" y="1160907"/>
                  </a:lnTo>
                  <a:lnTo>
                    <a:pt x="1202944" y="1156906"/>
                  </a:lnTo>
                  <a:lnTo>
                    <a:pt x="1222057" y="1152017"/>
                  </a:lnTo>
                  <a:lnTo>
                    <a:pt x="1247178" y="1153134"/>
                  </a:lnTo>
                  <a:lnTo>
                    <a:pt x="1276540" y="1158494"/>
                  </a:lnTo>
                  <a:lnTo>
                    <a:pt x="1308366" y="1166329"/>
                  </a:lnTo>
                  <a:lnTo>
                    <a:pt x="1350924" y="1176070"/>
                  </a:lnTo>
                  <a:lnTo>
                    <a:pt x="1396136" y="1183513"/>
                  </a:lnTo>
                  <a:lnTo>
                    <a:pt x="1443113" y="1185672"/>
                  </a:lnTo>
                  <a:lnTo>
                    <a:pt x="1490967" y="1179512"/>
                  </a:lnTo>
                  <a:lnTo>
                    <a:pt x="1626539" y="1326476"/>
                  </a:lnTo>
                  <a:lnTo>
                    <a:pt x="1747024" y="1213434"/>
                  </a:lnTo>
                  <a:close/>
                </a:path>
                <a:path w="3784600" h="2928620">
                  <a:moveTo>
                    <a:pt x="3782593" y="2870924"/>
                  </a:moveTo>
                  <a:lnTo>
                    <a:pt x="3777792" y="2851531"/>
                  </a:lnTo>
                  <a:lnTo>
                    <a:pt x="3766756" y="2835618"/>
                  </a:lnTo>
                  <a:lnTo>
                    <a:pt x="3750856" y="2824569"/>
                  </a:lnTo>
                  <a:lnTo>
                    <a:pt x="3731476" y="2819768"/>
                  </a:lnTo>
                  <a:lnTo>
                    <a:pt x="3407486" y="2819768"/>
                  </a:lnTo>
                  <a:lnTo>
                    <a:pt x="3386607" y="2825280"/>
                  </a:lnTo>
                  <a:lnTo>
                    <a:pt x="3370034" y="2837954"/>
                  </a:lnTo>
                  <a:lnTo>
                    <a:pt x="3359404" y="2855912"/>
                  </a:lnTo>
                  <a:lnTo>
                    <a:pt x="3356381" y="2877312"/>
                  </a:lnTo>
                  <a:lnTo>
                    <a:pt x="3361182" y="2896705"/>
                  </a:lnTo>
                  <a:lnTo>
                    <a:pt x="3372231" y="2912618"/>
                  </a:lnTo>
                  <a:lnTo>
                    <a:pt x="3388131" y="2923679"/>
                  </a:lnTo>
                  <a:lnTo>
                    <a:pt x="3407486" y="2928493"/>
                  </a:lnTo>
                  <a:lnTo>
                    <a:pt x="3731476" y="2928493"/>
                  </a:lnTo>
                  <a:lnTo>
                    <a:pt x="3752367" y="2922968"/>
                  </a:lnTo>
                  <a:lnTo>
                    <a:pt x="3768941" y="2910294"/>
                  </a:lnTo>
                  <a:lnTo>
                    <a:pt x="3779570" y="2892336"/>
                  </a:lnTo>
                  <a:lnTo>
                    <a:pt x="3782593" y="2870924"/>
                  </a:lnTo>
                  <a:close/>
                </a:path>
                <a:path w="3784600" h="2928620">
                  <a:moveTo>
                    <a:pt x="3784562" y="2210244"/>
                  </a:moveTo>
                  <a:lnTo>
                    <a:pt x="3740137" y="2187829"/>
                  </a:lnTo>
                  <a:lnTo>
                    <a:pt x="3737114" y="2177643"/>
                  </a:lnTo>
                  <a:lnTo>
                    <a:pt x="3733431" y="2167686"/>
                  </a:lnTo>
                  <a:lnTo>
                    <a:pt x="3730206" y="2160498"/>
                  </a:lnTo>
                  <a:lnTo>
                    <a:pt x="3729101" y="2158009"/>
                  </a:lnTo>
                  <a:lnTo>
                    <a:pt x="3724135" y="2148636"/>
                  </a:lnTo>
                  <a:lnTo>
                    <a:pt x="3740137" y="2101151"/>
                  </a:lnTo>
                  <a:lnTo>
                    <a:pt x="3720185" y="2081174"/>
                  </a:lnTo>
                  <a:lnTo>
                    <a:pt x="3719995" y="2080996"/>
                  </a:lnTo>
                  <a:lnTo>
                    <a:pt x="3703993" y="2064969"/>
                  </a:lnTo>
                  <a:lnTo>
                    <a:pt x="3656558" y="2080996"/>
                  </a:lnTo>
                  <a:lnTo>
                    <a:pt x="3647160" y="2076069"/>
                  </a:lnTo>
                  <a:lnTo>
                    <a:pt x="3645065" y="2075141"/>
                  </a:lnTo>
                  <a:lnTo>
                    <a:pt x="3645065" y="2235873"/>
                  </a:lnTo>
                  <a:lnTo>
                    <a:pt x="3639147" y="2265210"/>
                  </a:lnTo>
                  <a:lnTo>
                    <a:pt x="3623018" y="2289162"/>
                  </a:lnTo>
                  <a:lnTo>
                    <a:pt x="3599078" y="2305316"/>
                  </a:lnTo>
                  <a:lnTo>
                    <a:pt x="3569766" y="2311235"/>
                  </a:lnTo>
                  <a:lnTo>
                    <a:pt x="3540455" y="2305316"/>
                  </a:lnTo>
                  <a:lnTo>
                    <a:pt x="3516515" y="2289162"/>
                  </a:lnTo>
                  <a:lnTo>
                    <a:pt x="3500386" y="2265210"/>
                  </a:lnTo>
                  <a:lnTo>
                    <a:pt x="3494468" y="2235873"/>
                  </a:lnTo>
                  <a:lnTo>
                    <a:pt x="3500386" y="2206536"/>
                  </a:lnTo>
                  <a:lnTo>
                    <a:pt x="3540455" y="2166429"/>
                  </a:lnTo>
                  <a:lnTo>
                    <a:pt x="3598888" y="2166709"/>
                  </a:lnTo>
                  <a:lnTo>
                    <a:pt x="3638867" y="2206726"/>
                  </a:lnTo>
                  <a:lnTo>
                    <a:pt x="3645065" y="2235873"/>
                  </a:lnTo>
                  <a:lnTo>
                    <a:pt x="3645065" y="2075141"/>
                  </a:lnTo>
                  <a:lnTo>
                    <a:pt x="3637483" y="2071751"/>
                  </a:lnTo>
                  <a:lnTo>
                    <a:pt x="3627551" y="2068055"/>
                  </a:lnTo>
                  <a:lnTo>
                    <a:pt x="3617391" y="2064969"/>
                  </a:lnTo>
                  <a:lnTo>
                    <a:pt x="3595179" y="2020697"/>
                  </a:lnTo>
                  <a:lnTo>
                    <a:pt x="3544735" y="2020697"/>
                  </a:lnTo>
                  <a:lnTo>
                    <a:pt x="3522332" y="2065159"/>
                  </a:lnTo>
                  <a:lnTo>
                    <a:pt x="3512147" y="2068258"/>
                  </a:lnTo>
                  <a:lnTo>
                    <a:pt x="3502177" y="2071966"/>
                  </a:lnTo>
                  <a:lnTo>
                    <a:pt x="3492449" y="2076272"/>
                  </a:lnTo>
                  <a:lnTo>
                    <a:pt x="3482987" y="2081174"/>
                  </a:lnTo>
                  <a:lnTo>
                    <a:pt x="3435540" y="2065159"/>
                  </a:lnTo>
                  <a:lnTo>
                    <a:pt x="3399396" y="2101342"/>
                  </a:lnTo>
                  <a:lnTo>
                    <a:pt x="3414458" y="2148814"/>
                  </a:lnTo>
                  <a:lnTo>
                    <a:pt x="3409353" y="2158187"/>
                  </a:lnTo>
                  <a:lnTo>
                    <a:pt x="3404882" y="2167864"/>
                  </a:lnTo>
                  <a:lnTo>
                    <a:pt x="3401060" y="2177821"/>
                  </a:lnTo>
                  <a:lnTo>
                    <a:pt x="3397885" y="2188006"/>
                  </a:lnTo>
                  <a:lnTo>
                    <a:pt x="3353460" y="2210244"/>
                  </a:lnTo>
                  <a:lnTo>
                    <a:pt x="3353460" y="2259990"/>
                  </a:lnTo>
                  <a:lnTo>
                    <a:pt x="3397885" y="2282406"/>
                  </a:lnTo>
                  <a:lnTo>
                    <a:pt x="3400958" y="2292566"/>
                  </a:lnTo>
                  <a:lnTo>
                    <a:pt x="3404654" y="2302510"/>
                  </a:lnTo>
                  <a:lnTo>
                    <a:pt x="3408972" y="2312187"/>
                  </a:lnTo>
                  <a:lnTo>
                    <a:pt x="3413887" y="2321598"/>
                  </a:lnTo>
                  <a:lnTo>
                    <a:pt x="3397885" y="2369083"/>
                  </a:lnTo>
                  <a:lnTo>
                    <a:pt x="3435540" y="2405253"/>
                  </a:lnTo>
                  <a:lnTo>
                    <a:pt x="3482987" y="2389047"/>
                  </a:lnTo>
                  <a:lnTo>
                    <a:pt x="3492373" y="2394013"/>
                  </a:lnTo>
                  <a:lnTo>
                    <a:pt x="3502050" y="2398382"/>
                  </a:lnTo>
                  <a:lnTo>
                    <a:pt x="3511981" y="2402128"/>
                  </a:lnTo>
                  <a:lnTo>
                    <a:pt x="3522141" y="2405253"/>
                  </a:lnTo>
                  <a:lnTo>
                    <a:pt x="3544354" y="2449538"/>
                  </a:lnTo>
                  <a:lnTo>
                    <a:pt x="3594811" y="2449538"/>
                  </a:lnTo>
                  <a:lnTo>
                    <a:pt x="3617214" y="2406015"/>
                  </a:lnTo>
                  <a:lnTo>
                    <a:pt x="3627196" y="2402967"/>
                  </a:lnTo>
                  <a:lnTo>
                    <a:pt x="3636975" y="2399334"/>
                  </a:lnTo>
                  <a:lnTo>
                    <a:pt x="3646513" y="2395131"/>
                  </a:lnTo>
                  <a:lnTo>
                    <a:pt x="3655796" y="2390368"/>
                  </a:lnTo>
                  <a:lnTo>
                    <a:pt x="3703053" y="2406573"/>
                  </a:lnTo>
                  <a:lnTo>
                    <a:pt x="3719157" y="2390368"/>
                  </a:lnTo>
                  <a:lnTo>
                    <a:pt x="3720465" y="2389047"/>
                  </a:lnTo>
                  <a:lnTo>
                    <a:pt x="3739197" y="2370213"/>
                  </a:lnTo>
                  <a:lnTo>
                    <a:pt x="3723195" y="2322919"/>
                  </a:lnTo>
                  <a:lnTo>
                    <a:pt x="3728326" y="2313444"/>
                  </a:lnTo>
                  <a:lnTo>
                    <a:pt x="3729355" y="2311235"/>
                  </a:lnTo>
                  <a:lnTo>
                    <a:pt x="3732885" y="2303716"/>
                  </a:lnTo>
                  <a:lnTo>
                    <a:pt x="3736898" y="2293734"/>
                  </a:lnTo>
                  <a:lnTo>
                    <a:pt x="3740327" y="2283536"/>
                  </a:lnTo>
                  <a:lnTo>
                    <a:pt x="3784562" y="2261311"/>
                  </a:lnTo>
                  <a:lnTo>
                    <a:pt x="3784562" y="22102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1262" y="5770105"/>
              <a:ext cx="235130" cy="10871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877719" y="4533339"/>
              <a:ext cx="941705" cy="977900"/>
            </a:xfrm>
            <a:custGeom>
              <a:avLst/>
              <a:gdLst/>
              <a:ahLst/>
              <a:cxnLst/>
              <a:rect l="l" t="t" r="r" b="b"/>
              <a:pathLst>
                <a:path w="941704" h="977900">
                  <a:moveTo>
                    <a:pt x="470637" y="0"/>
                  </a:moveTo>
                  <a:lnTo>
                    <a:pt x="423052" y="2660"/>
                  </a:lnTo>
                  <a:lnTo>
                    <a:pt x="376824" y="9895"/>
                  </a:lnTo>
                  <a:lnTo>
                    <a:pt x="332182" y="21480"/>
                  </a:lnTo>
                  <a:lnTo>
                    <a:pt x="289353" y="37189"/>
                  </a:lnTo>
                  <a:lnTo>
                    <a:pt x="248567" y="56796"/>
                  </a:lnTo>
                  <a:lnTo>
                    <a:pt x="210051" y="80075"/>
                  </a:lnTo>
                  <a:lnTo>
                    <a:pt x="174034" y="106801"/>
                  </a:lnTo>
                  <a:lnTo>
                    <a:pt x="140744" y="136749"/>
                  </a:lnTo>
                  <a:lnTo>
                    <a:pt x="110409" y="169691"/>
                  </a:lnTo>
                  <a:lnTo>
                    <a:pt x="83258" y="205403"/>
                  </a:lnTo>
                  <a:lnTo>
                    <a:pt x="59519" y="243659"/>
                  </a:lnTo>
                  <a:lnTo>
                    <a:pt x="39421" y="284234"/>
                  </a:lnTo>
                  <a:lnTo>
                    <a:pt x="23192" y="326901"/>
                  </a:lnTo>
                  <a:lnTo>
                    <a:pt x="11059" y="371435"/>
                  </a:lnTo>
                  <a:lnTo>
                    <a:pt x="3253" y="417609"/>
                  </a:lnTo>
                  <a:lnTo>
                    <a:pt x="0" y="465200"/>
                  </a:lnTo>
                  <a:lnTo>
                    <a:pt x="0" y="481404"/>
                  </a:lnTo>
                  <a:lnTo>
                    <a:pt x="3040" y="523069"/>
                  </a:lnTo>
                  <a:lnTo>
                    <a:pt x="9542" y="564266"/>
                  </a:lnTo>
                  <a:lnTo>
                    <a:pt x="19462" y="604776"/>
                  </a:lnTo>
                  <a:lnTo>
                    <a:pt x="32756" y="644384"/>
                  </a:lnTo>
                  <a:lnTo>
                    <a:pt x="48644" y="680509"/>
                  </a:lnTo>
                  <a:lnTo>
                    <a:pt x="67636" y="715011"/>
                  </a:lnTo>
                  <a:lnTo>
                    <a:pt x="89614" y="747690"/>
                  </a:lnTo>
                  <a:lnTo>
                    <a:pt x="114459" y="778348"/>
                  </a:lnTo>
                  <a:lnTo>
                    <a:pt x="147097" y="820465"/>
                  </a:lnTo>
                  <a:lnTo>
                    <a:pt x="178245" y="870248"/>
                  </a:lnTo>
                  <a:lnTo>
                    <a:pt x="205037" y="918830"/>
                  </a:lnTo>
                  <a:lnTo>
                    <a:pt x="224588" y="957344"/>
                  </a:lnTo>
                  <a:lnTo>
                    <a:pt x="230293" y="965660"/>
                  </a:lnTo>
                  <a:lnTo>
                    <a:pt x="237924" y="971964"/>
                  </a:lnTo>
                  <a:lnTo>
                    <a:pt x="246982" y="975951"/>
                  </a:lnTo>
                  <a:lnTo>
                    <a:pt x="256967" y="977316"/>
                  </a:lnTo>
                  <a:lnTo>
                    <a:pt x="684306" y="977316"/>
                  </a:lnTo>
                  <a:lnTo>
                    <a:pt x="736264" y="918804"/>
                  </a:lnTo>
                  <a:lnTo>
                    <a:pt x="763112" y="870177"/>
                  </a:lnTo>
                  <a:lnTo>
                    <a:pt x="764335" y="868223"/>
                  </a:lnTo>
                  <a:lnTo>
                    <a:pt x="301207" y="868223"/>
                  </a:lnTo>
                  <a:lnTo>
                    <a:pt x="278367" y="825201"/>
                  </a:lnTo>
                  <a:lnTo>
                    <a:pt x="253073" y="783630"/>
                  </a:lnTo>
                  <a:lnTo>
                    <a:pt x="225397" y="743609"/>
                  </a:lnTo>
                  <a:lnTo>
                    <a:pt x="195408" y="705242"/>
                  </a:lnTo>
                  <a:lnTo>
                    <a:pt x="176901" y="682471"/>
                  </a:lnTo>
                  <a:lnTo>
                    <a:pt x="160504" y="658203"/>
                  </a:lnTo>
                  <a:lnTo>
                    <a:pt x="134414" y="605759"/>
                  </a:lnTo>
                  <a:lnTo>
                    <a:pt x="116206" y="543516"/>
                  </a:lnTo>
                  <a:lnTo>
                    <a:pt x="108479" y="479708"/>
                  </a:lnTo>
                  <a:lnTo>
                    <a:pt x="108466" y="465200"/>
                  </a:lnTo>
                  <a:lnTo>
                    <a:pt x="112483" y="416996"/>
                  </a:lnTo>
                  <a:lnTo>
                    <a:pt x="122665" y="370448"/>
                  </a:lnTo>
                  <a:lnTo>
                    <a:pt x="138564" y="326346"/>
                  </a:lnTo>
                  <a:lnTo>
                    <a:pt x="159762" y="285102"/>
                  </a:lnTo>
                  <a:lnTo>
                    <a:pt x="185842" y="247129"/>
                  </a:lnTo>
                  <a:lnTo>
                    <a:pt x="216387" y="212839"/>
                  </a:lnTo>
                  <a:lnTo>
                    <a:pt x="250980" y="182647"/>
                  </a:lnTo>
                  <a:lnTo>
                    <a:pt x="289204" y="156964"/>
                  </a:lnTo>
                  <a:lnTo>
                    <a:pt x="330643" y="136204"/>
                  </a:lnTo>
                  <a:lnTo>
                    <a:pt x="374878" y="120779"/>
                  </a:lnTo>
                  <a:lnTo>
                    <a:pt x="421494" y="111102"/>
                  </a:lnTo>
                  <a:lnTo>
                    <a:pt x="470072" y="107585"/>
                  </a:lnTo>
                  <a:lnTo>
                    <a:pt x="768116" y="107585"/>
                  </a:lnTo>
                  <a:lnTo>
                    <a:pt x="767245" y="106801"/>
                  </a:lnTo>
                  <a:lnTo>
                    <a:pt x="731227" y="80075"/>
                  </a:lnTo>
                  <a:lnTo>
                    <a:pt x="692710" y="56796"/>
                  </a:lnTo>
                  <a:lnTo>
                    <a:pt x="651923" y="37189"/>
                  </a:lnTo>
                  <a:lnTo>
                    <a:pt x="609093" y="21480"/>
                  </a:lnTo>
                  <a:lnTo>
                    <a:pt x="564450" y="9895"/>
                  </a:lnTo>
                  <a:lnTo>
                    <a:pt x="518222" y="2660"/>
                  </a:lnTo>
                  <a:lnTo>
                    <a:pt x="470637" y="0"/>
                  </a:lnTo>
                  <a:close/>
                </a:path>
                <a:path w="941704" h="977900">
                  <a:moveTo>
                    <a:pt x="768116" y="107585"/>
                  </a:moveTo>
                  <a:lnTo>
                    <a:pt x="470072" y="107585"/>
                  </a:lnTo>
                  <a:lnTo>
                    <a:pt x="518654" y="111102"/>
                  </a:lnTo>
                  <a:lnTo>
                    <a:pt x="565271" y="120779"/>
                  </a:lnTo>
                  <a:lnTo>
                    <a:pt x="609508" y="136204"/>
                  </a:lnTo>
                  <a:lnTo>
                    <a:pt x="650947" y="156964"/>
                  </a:lnTo>
                  <a:lnTo>
                    <a:pt x="689171" y="182647"/>
                  </a:lnTo>
                  <a:lnTo>
                    <a:pt x="723763" y="212839"/>
                  </a:lnTo>
                  <a:lnTo>
                    <a:pt x="754307" y="247129"/>
                  </a:lnTo>
                  <a:lnTo>
                    <a:pt x="780386" y="285102"/>
                  </a:lnTo>
                  <a:lnTo>
                    <a:pt x="801582" y="326346"/>
                  </a:lnTo>
                  <a:lnTo>
                    <a:pt x="817480" y="370448"/>
                  </a:lnTo>
                  <a:lnTo>
                    <a:pt x="827661" y="416996"/>
                  </a:lnTo>
                  <a:lnTo>
                    <a:pt x="831710" y="465577"/>
                  </a:lnTo>
                  <a:lnTo>
                    <a:pt x="832794" y="479143"/>
                  </a:lnTo>
                  <a:lnTo>
                    <a:pt x="832717" y="481404"/>
                  </a:lnTo>
                  <a:lnTo>
                    <a:pt x="825539" y="544046"/>
                  </a:lnTo>
                  <a:lnTo>
                    <a:pt x="807801" y="606324"/>
                  </a:lnTo>
                  <a:lnTo>
                    <a:pt x="781716" y="658768"/>
                  </a:lnTo>
                  <a:lnTo>
                    <a:pt x="746807" y="705808"/>
                  </a:lnTo>
                  <a:lnTo>
                    <a:pt x="716601" y="744009"/>
                  </a:lnTo>
                  <a:lnTo>
                    <a:pt x="688695" y="783883"/>
                  </a:lnTo>
                  <a:lnTo>
                    <a:pt x="663160" y="825323"/>
                  </a:lnTo>
                  <a:lnTo>
                    <a:pt x="640066" y="868223"/>
                  </a:lnTo>
                  <a:lnTo>
                    <a:pt x="764335" y="868223"/>
                  </a:lnTo>
                  <a:lnTo>
                    <a:pt x="794288" y="820385"/>
                  </a:lnTo>
                  <a:lnTo>
                    <a:pt x="826815" y="778348"/>
                  </a:lnTo>
                  <a:lnTo>
                    <a:pt x="851662" y="747690"/>
                  </a:lnTo>
                  <a:lnTo>
                    <a:pt x="873644" y="715011"/>
                  </a:lnTo>
                  <a:lnTo>
                    <a:pt x="892637" y="680509"/>
                  </a:lnTo>
                  <a:lnTo>
                    <a:pt x="908518" y="644384"/>
                  </a:lnTo>
                  <a:lnTo>
                    <a:pt x="921821" y="604776"/>
                  </a:lnTo>
                  <a:lnTo>
                    <a:pt x="931744" y="564266"/>
                  </a:lnTo>
                  <a:lnTo>
                    <a:pt x="938243" y="523069"/>
                  </a:lnTo>
                  <a:lnTo>
                    <a:pt x="941274" y="481404"/>
                  </a:lnTo>
                  <a:lnTo>
                    <a:pt x="941274" y="465200"/>
                  </a:lnTo>
                  <a:lnTo>
                    <a:pt x="938024" y="417609"/>
                  </a:lnTo>
                  <a:lnTo>
                    <a:pt x="930219" y="371435"/>
                  </a:lnTo>
                  <a:lnTo>
                    <a:pt x="918088" y="326901"/>
                  </a:lnTo>
                  <a:lnTo>
                    <a:pt x="901859" y="284234"/>
                  </a:lnTo>
                  <a:lnTo>
                    <a:pt x="881761" y="243659"/>
                  </a:lnTo>
                  <a:lnTo>
                    <a:pt x="858022" y="205403"/>
                  </a:lnTo>
                  <a:lnTo>
                    <a:pt x="830871" y="169691"/>
                  </a:lnTo>
                  <a:lnTo>
                    <a:pt x="800536" y="136749"/>
                  </a:lnTo>
                  <a:lnTo>
                    <a:pt x="768116" y="1075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14847" y="4252190"/>
              <a:ext cx="75301" cy="20728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02795" y="4468651"/>
              <a:ext cx="167015" cy="16739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34820" y="4478376"/>
              <a:ext cx="164734" cy="16499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98354" y="4958783"/>
              <a:ext cx="207075" cy="7536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99538" y="5357449"/>
              <a:ext cx="168264" cy="16946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34438" y="5346970"/>
              <a:ext cx="172823" cy="17313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92601" y="4957464"/>
              <a:ext cx="207111" cy="7536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012762" y="5889935"/>
              <a:ext cx="4218940" cy="2663190"/>
            </a:xfrm>
            <a:custGeom>
              <a:avLst/>
              <a:gdLst/>
              <a:ahLst/>
              <a:cxnLst/>
              <a:rect l="l" t="t" r="r" b="b"/>
              <a:pathLst>
                <a:path w="4218940" h="2663190">
                  <a:moveTo>
                    <a:pt x="150609" y="0"/>
                  </a:moveTo>
                  <a:lnTo>
                    <a:pt x="0" y="0"/>
                  </a:lnTo>
                  <a:lnTo>
                    <a:pt x="0" y="1092809"/>
                  </a:lnTo>
                  <a:lnTo>
                    <a:pt x="150609" y="1092809"/>
                  </a:lnTo>
                  <a:lnTo>
                    <a:pt x="150609" y="0"/>
                  </a:lnTo>
                  <a:close/>
                </a:path>
                <a:path w="4218940" h="2663190">
                  <a:moveTo>
                    <a:pt x="489458" y="113042"/>
                  </a:moveTo>
                  <a:lnTo>
                    <a:pt x="414159" y="113042"/>
                  </a:lnTo>
                  <a:lnTo>
                    <a:pt x="414159" y="188417"/>
                  </a:lnTo>
                  <a:lnTo>
                    <a:pt x="414159" y="301459"/>
                  </a:lnTo>
                  <a:lnTo>
                    <a:pt x="301205" y="301459"/>
                  </a:lnTo>
                  <a:lnTo>
                    <a:pt x="301205" y="188417"/>
                  </a:lnTo>
                  <a:lnTo>
                    <a:pt x="414159" y="188417"/>
                  </a:lnTo>
                  <a:lnTo>
                    <a:pt x="414159" y="113042"/>
                  </a:lnTo>
                  <a:lnTo>
                    <a:pt x="225907" y="113042"/>
                  </a:lnTo>
                  <a:lnTo>
                    <a:pt x="225907" y="1092809"/>
                  </a:lnTo>
                  <a:lnTo>
                    <a:pt x="489458" y="1092809"/>
                  </a:lnTo>
                  <a:lnTo>
                    <a:pt x="489458" y="301459"/>
                  </a:lnTo>
                  <a:lnTo>
                    <a:pt x="489458" y="188417"/>
                  </a:lnTo>
                  <a:lnTo>
                    <a:pt x="489458" y="113042"/>
                  </a:lnTo>
                  <a:close/>
                </a:path>
                <a:path w="4218940" h="2663190">
                  <a:moveTo>
                    <a:pt x="865974" y="263779"/>
                  </a:moveTo>
                  <a:lnTo>
                    <a:pt x="753021" y="263779"/>
                  </a:lnTo>
                  <a:lnTo>
                    <a:pt x="753021" y="376834"/>
                  </a:lnTo>
                  <a:lnTo>
                    <a:pt x="753021" y="979766"/>
                  </a:lnTo>
                  <a:lnTo>
                    <a:pt x="750049" y="994397"/>
                  </a:lnTo>
                  <a:lnTo>
                    <a:pt x="741959" y="1006373"/>
                  </a:lnTo>
                  <a:lnTo>
                    <a:pt x="729983" y="1014476"/>
                  </a:lnTo>
                  <a:lnTo>
                    <a:pt x="715365" y="1017447"/>
                  </a:lnTo>
                  <a:lnTo>
                    <a:pt x="700747" y="1014476"/>
                  </a:lnTo>
                  <a:lnTo>
                    <a:pt x="688784" y="1006373"/>
                  </a:lnTo>
                  <a:lnTo>
                    <a:pt x="680694" y="994397"/>
                  </a:lnTo>
                  <a:lnTo>
                    <a:pt x="677722" y="979766"/>
                  </a:lnTo>
                  <a:lnTo>
                    <a:pt x="680694" y="965123"/>
                  </a:lnTo>
                  <a:lnTo>
                    <a:pt x="688784" y="953147"/>
                  </a:lnTo>
                  <a:lnTo>
                    <a:pt x="700747" y="945057"/>
                  </a:lnTo>
                  <a:lnTo>
                    <a:pt x="715365" y="942073"/>
                  </a:lnTo>
                  <a:lnTo>
                    <a:pt x="729983" y="945057"/>
                  </a:lnTo>
                  <a:lnTo>
                    <a:pt x="741959" y="953147"/>
                  </a:lnTo>
                  <a:lnTo>
                    <a:pt x="750049" y="965123"/>
                  </a:lnTo>
                  <a:lnTo>
                    <a:pt x="753021" y="979766"/>
                  </a:lnTo>
                  <a:lnTo>
                    <a:pt x="753021" y="376834"/>
                  </a:lnTo>
                  <a:lnTo>
                    <a:pt x="750049" y="391464"/>
                  </a:lnTo>
                  <a:lnTo>
                    <a:pt x="741959" y="403440"/>
                  </a:lnTo>
                  <a:lnTo>
                    <a:pt x="729983" y="411543"/>
                  </a:lnTo>
                  <a:lnTo>
                    <a:pt x="715365" y="414515"/>
                  </a:lnTo>
                  <a:lnTo>
                    <a:pt x="700747" y="411543"/>
                  </a:lnTo>
                  <a:lnTo>
                    <a:pt x="688784" y="403440"/>
                  </a:lnTo>
                  <a:lnTo>
                    <a:pt x="680694" y="391464"/>
                  </a:lnTo>
                  <a:lnTo>
                    <a:pt x="677722" y="376834"/>
                  </a:lnTo>
                  <a:lnTo>
                    <a:pt x="680694" y="362191"/>
                  </a:lnTo>
                  <a:lnTo>
                    <a:pt x="688784" y="350215"/>
                  </a:lnTo>
                  <a:lnTo>
                    <a:pt x="700747" y="342125"/>
                  </a:lnTo>
                  <a:lnTo>
                    <a:pt x="715365" y="339140"/>
                  </a:lnTo>
                  <a:lnTo>
                    <a:pt x="729983" y="342125"/>
                  </a:lnTo>
                  <a:lnTo>
                    <a:pt x="741959" y="350215"/>
                  </a:lnTo>
                  <a:lnTo>
                    <a:pt x="750049" y="362191"/>
                  </a:lnTo>
                  <a:lnTo>
                    <a:pt x="753021" y="376834"/>
                  </a:lnTo>
                  <a:lnTo>
                    <a:pt x="753021" y="263779"/>
                  </a:lnTo>
                  <a:lnTo>
                    <a:pt x="564769" y="263779"/>
                  </a:lnTo>
                  <a:lnTo>
                    <a:pt x="564769" y="1092809"/>
                  </a:lnTo>
                  <a:lnTo>
                    <a:pt x="865974" y="1092809"/>
                  </a:lnTo>
                  <a:lnTo>
                    <a:pt x="865974" y="1017447"/>
                  </a:lnTo>
                  <a:lnTo>
                    <a:pt x="865974" y="942073"/>
                  </a:lnTo>
                  <a:lnTo>
                    <a:pt x="865974" y="414515"/>
                  </a:lnTo>
                  <a:lnTo>
                    <a:pt x="865974" y="339140"/>
                  </a:lnTo>
                  <a:lnTo>
                    <a:pt x="865974" y="263779"/>
                  </a:lnTo>
                  <a:close/>
                </a:path>
                <a:path w="4218940" h="2663190">
                  <a:moveTo>
                    <a:pt x="1280134" y="1168184"/>
                  </a:moveTo>
                  <a:lnTo>
                    <a:pt x="0" y="1168184"/>
                  </a:lnTo>
                  <a:lnTo>
                    <a:pt x="0" y="1281226"/>
                  </a:lnTo>
                  <a:lnTo>
                    <a:pt x="1280134" y="1281226"/>
                  </a:lnTo>
                  <a:lnTo>
                    <a:pt x="1280134" y="1168184"/>
                  </a:lnTo>
                  <a:close/>
                </a:path>
                <a:path w="4218940" h="2663190">
                  <a:moveTo>
                    <a:pt x="1280134" y="942073"/>
                  </a:moveTo>
                  <a:lnTo>
                    <a:pt x="941273" y="942073"/>
                  </a:lnTo>
                  <a:lnTo>
                    <a:pt x="941273" y="1092809"/>
                  </a:lnTo>
                  <a:lnTo>
                    <a:pt x="1280134" y="1092809"/>
                  </a:lnTo>
                  <a:lnTo>
                    <a:pt x="1280134" y="942073"/>
                  </a:lnTo>
                  <a:close/>
                </a:path>
                <a:path w="4218940" h="2663190">
                  <a:moveTo>
                    <a:pt x="1280134" y="301459"/>
                  </a:moveTo>
                  <a:lnTo>
                    <a:pt x="941273" y="301459"/>
                  </a:lnTo>
                  <a:lnTo>
                    <a:pt x="941273" y="866711"/>
                  </a:lnTo>
                  <a:lnTo>
                    <a:pt x="1280134" y="866711"/>
                  </a:lnTo>
                  <a:lnTo>
                    <a:pt x="1280134" y="301459"/>
                  </a:lnTo>
                  <a:close/>
                </a:path>
                <a:path w="4218940" h="2663190">
                  <a:moveTo>
                    <a:pt x="1280134" y="75361"/>
                  </a:moveTo>
                  <a:lnTo>
                    <a:pt x="941273" y="75361"/>
                  </a:lnTo>
                  <a:lnTo>
                    <a:pt x="941273" y="226098"/>
                  </a:lnTo>
                  <a:lnTo>
                    <a:pt x="1280134" y="226098"/>
                  </a:lnTo>
                  <a:lnTo>
                    <a:pt x="1280134" y="75361"/>
                  </a:lnTo>
                  <a:close/>
                </a:path>
                <a:path w="4218940" h="2663190">
                  <a:moveTo>
                    <a:pt x="3616274" y="2041410"/>
                  </a:moveTo>
                  <a:lnTo>
                    <a:pt x="3614585" y="2022563"/>
                  </a:lnTo>
                  <a:lnTo>
                    <a:pt x="3612032" y="1993988"/>
                  </a:lnTo>
                  <a:lnTo>
                    <a:pt x="3599789" y="1949361"/>
                  </a:lnTo>
                  <a:lnTo>
                    <a:pt x="3580295" y="1908263"/>
                  </a:lnTo>
                  <a:lnTo>
                    <a:pt x="3573538" y="1898700"/>
                  </a:lnTo>
                  <a:lnTo>
                    <a:pt x="3573538" y="2022563"/>
                  </a:lnTo>
                  <a:lnTo>
                    <a:pt x="3573538" y="2060257"/>
                  </a:lnTo>
                  <a:lnTo>
                    <a:pt x="3564356" y="2107412"/>
                  </a:lnTo>
                  <a:lnTo>
                    <a:pt x="3545725" y="2150541"/>
                  </a:lnTo>
                  <a:lnTo>
                    <a:pt x="3518738" y="2188426"/>
                  </a:lnTo>
                  <a:lnTo>
                    <a:pt x="3484448" y="2219845"/>
                  </a:lnTo>
                  <a:lnTo>
                    <a:pt x="3443948" y="2243594"/>
                  </a:lnTo>
                  <a:lnTo>
                    <a:pt x="3398278" y="2258466"/>
                  </a:lnTo>
                  <a:lnTo>
                    <a:pt x="3421646" y="2231898"/>
                  </a:lnTo>
                  <a:lnTo>
                    <a:pt x="3428098" y="2224570"/>
                  </a:lnTo>
                  <a:lnTo>
                    <a:pt x="3453028" y="2187257"/>
                  </a:lnTo>
                  <a:lnTo>
                    <a:pt x="3472789" y="2147087"/>
                  </a:lnTo>
                  <a:lnTo>
                    <a:pt x="3487128" y="2104580"/>
                  </a:lnTo>
                  <a:lnTo>
                    <a:pt x="3495789" y="2060257"/>
                  </a:lnTo>
                  <a:lnTo>
                    <a:pt x="3573538" y="2060257"/>
                  </a:lnTo>
                  <a:lnTo>
                    <a:pt x="3573538" y="2022563"/>
                  </a:lnTo>
                  <a:lnTo>
                    <a:pt x="3495789" y="2022563"/>
                  </a:lnTo>
                  <a:lnTo>
                    <a:pt x="3484067" y="1967560"/>
                  </a:lnTo>
                  <a:lnTo>
                    <a:pt x="3463671" y="1915541"/>
                  </a:lnTo>
                  <a:lnTo>
                    <a:pt x="3457956" y="1905939"/>
                  </a:lnTo>
                  <a:lnTo>
                    <a:pt x="3457956" y="2022563"/>
                  </a:lnTo>
                  <a:lnTo>
                    <a:pt x="3457956" y="2060257"/>
                  </a:lnTo>
                  <a:lnTo>
                    <a:pt x="3446792" y="2107984"/>
                  </a:lnTo>
                  <a:lnTo>
                    <a:pt x="3428428" y="2152967"/>
                  </a:lnTo>
                  <a:lnTo>
                    <a:pt x="3403206" y="2194560"/>
                  </a:lnTo>
                  <a:lnTo>
                    <a:pt x="3371545" y="2231898"/>
                  </a:lnTo>
                  <a:lnTo>
                    <a:pt x="3371545" y="2229828"/>
                  </a:lnTo>
                  <a:lnTo>
                    <a:pt x="3371545" y="2060257"/>
                  </a:lnTo>
                  <a:lnTo>
                    <a:pt x="3457956" y="2060257"/>
                  </a:lnTo>
                  <a:lnTo>
                    <a:pt x="3457956" y="2022563"/>
                  </a:lnTo>
                  <a:lnTo>
                    <a:pt x="3371545" y="2022563"/>
                  </a:lnTo>
                  <a:lnTo>
                    <a:pt x="3371545" y="1852993"/>
                  </a:lnTo>
                  <a:lnTo>
                    <a:pt x="3371545" y="1850732"/>
                  </a:lnTo>
                  <a:lnTo>
                    <a:pt x="3403231" y="1888096"/>
                  </a:lnTo>
                  <a:lnTo>
                    <a:pt x="3428466" y="1929739"/>
                  </a:lnTo>
                  <a:lnTo>
                    <a:pt x="3446856" y="1974888"/>
                  </a:lnTo>
                  <a:lnTo>
                    <a:pt x="3457956" y="2022563"/>
                  </a:lnTo>
                  <a:lnTo>
                    <a:pt x="3457956" y="1905939"/>
                  </a:lnTo>
                  <a:lnTo>
                    <a:pt x="3435096" y="1867522"/>
                  </a:lnTo>
                  <a:lnTo>
                    <a:pt x="3420922" y="1850732"/>
                  </a:lnTo>
                  <a:lnTo>
                    <a:pt x="3398837" y="1824545"/>
                  </a:lnTo>
                  <a:lnTo>
                    <a:pt x="3444367" y="1839480"/>
                  </a:lnTo>
                  <a:lnTo>
                    <a:pt x="3484740" y="1863242"/>
                  </a:lnTo>
                  <a:lnTo>
                    <a:pt x="3518903" y="1894649"/>
                  </a:lnTo>
                  <a:lnTo>
                    <a:pt x="3545802" y="1932470"/>
                  </a:lnTo>
                  <a:lnTo>
                    <a:pt x="3564369" y="1975510"/>
                  </a:lnTo>
                  <a:lnTo>
                    <a:pt x="3573538" y="2022563"/>
                  </a:lnTo>
                  <a:lnTo>
                    <a:pt x="3573538" y="1898700"/>
                  </a:lnTo>
                  <a:lnTo>
                    <a:pt x="3554298" y="1871459"/>
                  </a:lnTo>
                  <a:lnTo>
                    <a:pt x="3522535" y="1839658"/>
                  </a:lnTo>
                  <a:lnTo>
                    <a:pt x="3501161" y="1824545"/>
                  </a:lnTo>
                  <a:lnTo>
                    <a:pt x="3500094" y="1823783"/>
                  </a:lnTo>
                  <a:lnTo>
                    <a:pt x="3485743" y="1813636"/>
                  </a:lnTo>
                  <a:lnTo>
                    <a:pt x="3444684" y="1794129"/>
                  </a:lnTo>
                  <a:lnTo>
                    <a:pt x="3400094" y="1781873"/>
                  </a:lnTo>
                  <a:lnTo>
                    <a:pt x="3352723" y="1777631"/>
                  </a:lnTo>
                  <a:lnTo>
                    <a:pt x="3333889" y="1779320"/>
                  </a:lnTo>
                  <a:lnTo>
                    <a:pt x="3333889" y="1852993"/>
                  </a:lnTo>
                  <a:lnTo>
                    <a:pt x="3333889" y="2022563"/>
                  </a:lnTo>
                  <a:lnTo>
                    <a:pt x="3333889" y="2060257"/>
                  </a:lnTo>
                  <a:lnTo>
                    <a:pt x="3333889" y="2229828"/>
                  </a:lnTo>
                  <a:lnTo>
                    <a:pt x="3310547" y="2201595"/>
                  </a:lnTo>
                  <a:lnTo>
                    <a:pt x="3310547" y="2259215"/>
                  </a:lnTo>
                  <a:lnTo>
                    <a:pt x="3264128" y="2244775"/>
                  </a:lnTo>
                  <a:lnTo>
                    <a:pt x="3222879" y="2221192"/>
                  </a:lnTo>
                  <a:lnTo>
                    <a:pt x="3187916" y="2189696"/>
                  </a:lnTo>
                  <a:lnTo>
                    <a:pt x="3160357" y="2151557"/>
                  </a:lnTo>
                  <a:lnTo>
                    <a:pt x="3141307" y="2107984"/>
                  </a:lnTo>
                  <a:lnTo>
                    <a:pt x="3131896" y="2060257"/>
                  </a:lnTo>
                  <a:lnTo>
                    <a:pt x="3212465" y="2060257"/>
                  </a:lnTo>
                  <a:lnTo>
                    <a:pt x="3221215" y="2104745"/>
                  </a:lnTo>
                  <a:lnTo>
                    <a:pt x="3235655" y="2147430"/>
                  </a:lnTo>
                  <a:lnTo>
                    <a:pt x="3255530" y="2187752"/>
                  </a:lnTo>
                  <a:lnTo>
                    <a:pt x="3280587" y="2225192"/>
                  </a:lnTo>
                  <a:lnTo>
                    <a:pt x="3310547" y="2259215"/>
                  </a:lnTo>
                  <a:lnTo>
                    <a:pt x="3310547" y="2201595"/>
                  </a:lnTo>
                  <a:lnTo>
                    <a:pt x="3303232" y="2192744"/>
                  </a:lnTo>
                  <a:lnTo>
                    <a:pt x="3278797" y="2151557"/>
                  </a:lnTo>
                  <a:lnTo>
                    <a:pt x="3261042" y="2107171"/>
                  </a:lnTo>
                  <a:lnTo>
                    <a:pt x="3250311" y="2060257"/>
                  </a:lnTo>
                  <a:lnTo>
                    <a:pt x="3333889" y="2060257"/>
                  </a:lnTo>
                  <a:lnTo>
                    <a:pt x="3333889" y="2022563"/>
                  </a:lnTo>
                  <a:lnTo>
                    <a:pt x="3250311" y="2022563"/>
                  </a:lnTo>
                  <a:lnTo>
                    <a:pt x="3260991" y="1975624"/>
                  </a:lnTo>
                  <a:lnTo>
                    <a:pt x="3278746" y="1931174"/>
                  </a:lnTo>
                  <a:lnTo>
                    <a:pt x="3303181" y="1890039"/>
                  </a:lnTo>
                  <a:lnTo>
                    <a:pt x="3333889" y="1852993"/>
                  </a:lnTo>
                  <a:lnTo>
                    <a:pt x="3333889" y="1779320"/>
                  </a:lnTo>
                  <a:lnTo>
                    <a:pt x="3310178" y="1781441"/>
                  </a:lnTo>
                  <a:lnTo>
                    <a:pt x="3310178" y="1823783"/>
                  </a:lnTo>
                  <a:lnTo>
                    <a:pt x="3280333" y="1857819"/>
                  </a:lnTo>
                  <a:lnTo>
                    <a:pt x="3255391" y="1895233"/>
                  </a:lnTo>
                  <a:lnTo>
                    <a:pt x="3235591" y="1935518"/>
                  </a:lnTo>
                  <a:lnTo>
                    <a:pt x="3221190" y="1978139"/>
                  </a:lnTo>
                  <a:lnTo>
                    <a:pt x="3212465" y="2022563"/>
                  </a:lnTo>
                  <a:lnTo>
                    <a:pt x="3131896" y="2022563"/>
                  </a:lnTo>
                  <a:lnTo>
                    <a:pt x="3141281" y="1974837"/>
                  </a:lnTo>
                  <a:lnTo>
                    <a:pt x="3160255" y="1931365"/>
                  </a:lnTo>
                  <a:lnTo>
                    <a:pt x="3187750" y="1893265"/>
                  </a:lnTo>
                  <a:lnTo>
                    <a:pt x="3222650" y="1861794"/>
                  </a:lnTo>
                  <a:lnTo>
                    <a:pt x="3263823" y="1838223"/>
                  </a:lnTo>
                  <a:lnTo>
                    <a:pt x="3310178" y="1823783"/>
                  </a:lnTo>
                  <a:lnTo>
                    <a:pt x="3310178" y="1781441"/>
                  </a:lnTo>
                  <a:lnTo>
                    <a:pt x="3260763" y="1794129"/>
                  </a:lnTo>
                  <a:lnTo>
                    <a:pt x="3219704" y="1813636"/>
                  </a:lnTo>
                  <a:lnTo>
                    <a:pt x="3182912" y="1839658"/>
                  </a:lnTo>
                  <a:lnTo>
                    <a:pt x="3151149" y="1871459"/>
                  </a:lnTo>
                  <a:lnTo>
                    <a:pt x="3125152" y="1908263"/>
                  </a:lnTo>
                  <a:lnTo>
                    <a:pt x="3105658" y="1949361"/>
                  </a:lnTo>
                  <a:lnTo>
                    <a:pt x="3093415" y="1993988"/>
                  </a:lnTo>
                  <a:lnTo>
                    <a:pt x="3089160" y="2041410"/>
                  </a:lnTo>
                  <a:lnTo>
                    <a:pt x="3093415" y="2088819"/>
                  </a:lnTo>
                  <a:lnTo>
                    <a:pt x="3105658" y="2133447"/>
                  </a:lnTo>
                  <a:lnTo>
                    <a:pt x="3125152" y="2174544"/>
                  </a:lnTo>
                  <a:lnTo>
                    <a:pt x="3151149" y="2211362"/>
                  </a:lnTo>
                  <a:lnTo>
                    <a:pt x="3182912" y="2243150"/>
                  </a:lnTo>
                  <a:lnTo>
                    <a:pt x="3219704" y="2269172"/>
                  </a:lnTo>
                  <a:lnTo>
                    <a:pt x="3260763" y="2288692"/>
                  </a:lnTo>
                  <a:lnTo>
                    <a:pt x="3305352" y="2300948"/>
                  </a:lnTo>
                  <a:lnTo>
                    <a:pt x="3352723" y="2305189"/>
                  </a:lnTo>
                  <a:lnTo>
                    <a:pt x="3400094" y="2300948"/>
                  </a:lnTo>
                  <a:lnTo>
                    <a:pt x="3444684" y="2288692"/>
                  </a:lnTo>
                  <a:lnTo>
                    <a:pt x="3485743" y="2269172"/>
                  </a:lnTo>
                  <a:lnTo>
                    <a:pt x="3499815" y="2259215"/>
                  </a:lnTo>
                  <a:lnTo>
                    <a:pt x="3500882" y="2258466"/>
                  </a:lnTo>
                  <a:lnTo>
                    <a:pt x="3554298" y="2211362"/>
                  </a:lnTo>
                  <a:lnTo>
                    <a:pt x="3580295" y="2174544"/>
                  </a:lnTo>
                  <a:lnTo>
                    <a:pt x="3599789" y="2133447"/>
                  </a:lnTo>
                  <a:lnTo>
                    <a:pt x="3612032" y="2088819"/>
                  </a:lnTo>
                  <a:lnTo>
                    <a:pt x="3614585" y="2060257"/>
                  </a:lnTo>
                  <a:lnTo>
                    <a:pt x="3616274" y="2041410"/>
                  </a:lnTo>
                  <a:close/>
                </a:path>
                <a:path w="4218940" h="2663190">
                  <a:moveTo>
                    <a:pt x="3992791" y="1683423"/>
                  </a:moveTo>
                  <a:lnTo>
                    <a:pt x="3986873" y="1654086"/>
                  </a:lnTo>
                  <a:lnTo>
                    <a:pt x="3970731" y="1630121"/>
                  </a:lnTo>
                  <a:lnTo>
                    <a:pt x="3946791" y="1613979"/>
                  </a:lnTo>
                  <a:lnTo>
                    <a:pt x="3917480" y="1608048"/>
                  </a:lnTo>
                  <a:lnTo>
                    <a:pt x="3879837" y="1608048"/>
                  </a:lnTo>
                  <a:lnTo>
                    <a:pt x="3879837" y="1721104"/>
                  </a:lnTo>
                  <a:lnTo>
                    <a:pt x="3879837" y="2361717"/>
                  </a:lnTo>
                  <a:lnTo>
                    <a:pt x="2825610" y="2361717"/>
                  </a:lnTo>
                  <a:lnTo>
                    <a:pt x="2825610" y="1721104"/>
                  </a:lnTo>
                  <a:lnTo>
                    <a:pt x="3879837" y="1721104"/>
                  </a:lnTo>
                  <a:lnTo>
                    <a:pt x="3879837" y="1608048"/>
                  </a:lnTo>
                  <a:lnTo>
                    <a:pt x="2787954" y="1608048"/>
                  </a:lnTo>
                  <a:lnTo>
                    <a:pt x="2758643" y="1613979"/>
                  </a:lnTo>
                  <a:lnTo>
                    <a:pt x="2734703" y="1630121"/>
                  </a:lnTo>
                  <a:lnTo>
                    <a:pt x="2718574" y="1654086"/>
                  </a:lnTo>
                  <a:lnTo>
                    <a:pt x="2712656" y="1683423"/>
                  </a:lnTo>
                  <a:lnTo>
                    <a:pt x="2712656" y="2474772"/>
                  </a:lnTo>
                  <a:lnTo>
                    <a:pt x="3992791" y="2474772"/>
                  </a:lnTo>
                  <a:lnTo>
                    <a:pt x="3992791" y="2361717"/>
                  </a:lnTo>
                  <a:lnTo>
                    <a:pt x="3992791" y="1721104"/>
                  </a:lnTo>
                  <a:lnTo>
                    <a:pt x="3992791" y="1683423"/>
                  </a:lnTo>
                  <a:close/>
                </a:path>
                <a:path w="4218940" h="2663190">
                  <a:moveTo>
                    <a:pt x="4218724" y="2550134"/>
                  </a:moveTo>
                  <a:lnTo>
                    <a:pt x="3465677" y="2550134"/>
                  </a:lnTo>
                  <a:lnTo>
                    <a:pt x="3464737" y="2575941"/>
                  </a:lnTo>
                  <a:lnTo>
                    <a:pt x="3455962" y="2585961"/>
                  </a:lnTo>
                  <a:lnTo>
                    <a:pt x="3446843" y="2587815"/>
                  </a:lnTo>
                  <a:lnTo>
                    <a:pt x="3251631" y="2586875"/>
                  </a:lnTo>
                  <a:lnTo>
                    <a:pt x="3241611" y="2578100"/>
                  </a:lnTo>
                  <a:lnTo>
                    <a:pt x="3239770" y="2550134"/>
                  </a:lnTo>
                  <a:lnTo>
                    <a:pt x="2486749" y="2550134"/>
                  </a:lnTo>
                  <a:lnTo>
                    <a:pt x="2486749" y="2587815"/>
                  </a:lnTo>
                  <a:lnTo>
                    <a:pt x="2492667" y="2617152"/>
                  </a:lnTo>
                  <a:lnTo>
                    <a:pt x="2508808" y="2641104"/>
                  </a:lnTo>
                  <a:lnTo>
                    <a:pt x="2532748" y="2657259"/>
                  </a:lnTo>
                  <a:lnTo>
                    <a:pt x="2562047" y="2663190"/>
                  </a:lnTo>
                  <a:lnTo>
                    <a:pt x="4143425" y="2663190"/>
                  </a:lnTo>
                  <a:lnTo>
                    <a:pt x="4172724" y="2657259"/>
                  </a:lnTo>
                  <a:lnTo>
                    <a:pt x="4196664" y="2641104"/>
                  </a:lnTo>
                  <a:lnTo>
                    <a:pt x="4212806" y="2617152"/>
                  </a:lnTo>
                  <a:lnTo>
                    <a:pt x="4218724" y="2587815"/>
                  </a:lnTo>
                  <a:lnTo>
                    <a:pt x="4218724" y="25501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12115620" y="4637541"/>
              <a:ext cx="4965065" cy="11233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3600" dirty="0">
                  <a:latin typeface="Verdana"/>
                  <a:cs typeface="Verdana"/>
                </a:rPr>
                <a:t>Выявление</a:t>
              </a:r>
              <a:r>
                <a:rPr sz="3600" spc="-55" dirty="0">
                  <a:latin typeface="Verdana"/>
                  <a:cs typeface="Verdana"/>
                </a:rPr>
                <a:t> </a:t>
              </a:r>
              <a:r>
                <a:rPr sz="3600" dirty="0">
                  <a:latin typeface="Verdana"/>
                  <a:cs typeface="Verdana"/>
                </a:rPr>
                <a:t>и</a:t>
              </a:r>
              <a:endParaRPr sz="3600">
                <a:latin typeface="Verdana"/>
                <a:cs typeface="Verdana"/>
              </a:endParaRPr>
            </a:p>
            <a:p>
              <a:pPr marL="12700">
                <a:lnSpc>
                  <a:spcPct val="100000"/>
                </a:lnSpc>
              </a:pPr>
              <a:r>
                <a:rPr sz="3600" spc="-5" dirty="0">
                  <a:latin typeface="Verdana"/>
                  <a:cs typeface="Verdana"/>
                </a:rPr>
                <a:t>поддержка</a:t>
              </a:r>
              <a:r>
                <a:rPr sz="3600" spc="-60" dirty="0">
                  <a:latin typeface="Verdana"/>
                  <a:cs typeface="Verdana"/>
                </a:rPr>
                <a:t> </a:t>
              </a:r>
              <a:r>
                <a:rPr sz="3600" spc="-5" dirty="0">
                  <a:latin typeface="Verdana"/>
                  <a:cs typeface="Verdana"/>
                </a:rPr>
                <a:t>проектов</a:t>
              </a:r>
              <a:endParaRPr sz="3600">
                <a:latin typeface="Verdana"/>
                <a:cs typeface="Verdana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2389952" y="2737796"/>
              <a:ext cx="3495675" cy="16719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715" indent="1323975" algn="r">
                <a:lnSpc>
                  <a:spcPct val="100000"/>
                </a:lnSpc>
                <a:spcBef>
                  <a:spcPts val="100"/>
                </a:spcBef>
              </a:pPr>
              <a:r>
                <a:rPr sz="3600" spc="-5" dirty="0">
                  <a:latin typeface="Verdana"/>
                  <a:cs typeface="Verdana"/>
                </a:rPr>
                <a:t>Раз</a:t>
              </a:r>
              <a:r>
                <a:rPr sz="3600" spc="-15" dirty="0">
                  <a:latin typeface="Verdana"/>
                  <a:cs typeface="Verdana"/>
                </a:rPr>
                <a:t>в</a:t>
              </a:r>
              <a:r>
                <a:rPr sz="3600" spc="-5" dirty="0">
                  <a:latin typeface="Verdana"/>
                  <a:cs typeface="Verdana"/>
                </a:rPr>
                <a:t>итие  </a:t>
              </a:r>
              <a:r>
                <a:rPr sz="3600" dirty="0">
                  <a:latin typeface="Verdana"/>
                  <a:cs typeface="Verdana"/>
                </a:rPr>
                <a:t>вол</a:t>
              </a:r>
              <a:r>
                <a:rPr sz="3600" spc="-10" dirty="0">
                  <a:latin typeface="Verdana"/>
                  <a:cs typeface="Verdana"/>
                </a:rPr>
                <a:t>о</a:t>
              </a:r>
              <a:r>
                <a:rPr sz="3600" spc="-5" dirty="0">
                  <a:latin typeface="Verdana"/>
                  <a:cs typeface="Verdana"/>
                </a:rPr>
                <a:t>нтерского</a:t>
              </a:r>
              <a:endParaRPr sz="3600">
                <a:latin typeface="Verdana"/>
                <a:cs typeface="Verdana"/>
              </a:endParaRPr>
            </a:p>
            <a:p>
              <a:pPr marR="5080" algn="r">
                <a:lnSpc>
                  <a:spcPct val="100000"/>
                </a:lnSpc>
              </a:pPr>
              <a:r>
                <a:rPr sz="3600" spc="-5" dirty="0">
                  <a:latin typeface="Verdana"/>
                  <a:cs typeface="Verdana"/>
                </a:rPr>
                <a:t>движения</a:t>
              </a:r>
              <a:endParaRPr sz="3600">
                <a:latin typeface="Verdana"/>
                <a:cs typeface="Verdana"/>
              </a:endParaRP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676740" y="5496674"/>
              <a:ext cx="5223510" cy="16719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1683385" algn="r">
                <a:lnSpc>
                  <a:spcPct val="100000"/>
                </a:lnSpc>
                <a:spcBef>
                  <a:spcPts val="100"/>
                </a:spcBef>
              </a:pPr>
              <a:r>
                <a:rPr sz="3600" dirty="0">
                  <a:latin typeface="Verdana"/>
                  <a:cs typeface="Verdana"/>
                </a:rPr>
                <a:t>Формирование  </a:t>
              </a:r>
              <a:r>
                <a:rPr sz="3600" spc="-5" dirty="0">
                  <a:latin typeface="Verdana"/>
                  <a:cs typeface="Verdana"/>
                </a:rPr>
                <a:t>научно-методической</a:t>
              </a:r>
              <a:endParaRPr sz="3600">
                <a:latin typeface="Verdana"/>
                <a:cs typeface="Verdana"/>
              </a:endParaRPr>
            </a:p>
            <a:p>
              <a:pPr marR="5080" algn="r">
                <a:lnSpc>
                  <a:spcPct val="100000"/>
                </a:lnSpc>
              </a:pPr>
              <a:r>
                <a:rPr sz="3600" spc="-5" dirty="0">
                  <a:latin typeface="Verdana"/>
                  <a:cs typeface="Verdana"/>
                </a:rPr>
                <a:t>базы</a:t>
              </a:r>
              <a:endParaRPr sz="3600">
                <a:latin typeface="Verdana"/>
                <a:cs typeface="Verdana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BA835EF3-4926-5538-5CE1-290B4D7DC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2" r="24774"/>
          <a:stretch/>
        </p:blipFill>
        <p:spPr bwMode="auto">
          <a:xfrm>
            <a:off x="700" y="2219341"/>
            <a:ext cx="8811334" cy="911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ject 24"/>
          <p:cNvSpPr/>
          <p:nvPr/>
        </p:nvSpPr>
        <p:spPr>
          <a:xfrm>
            <a:off x="17549272" y="2219341"/>
            <a:ext cx="2555240" cy="2174875"/>
          </a:xfrm>
          <a:custGeom>
            <a:avLst/>
            <a:gdLst/>
            <a:ahLst/>
            <a:cxnLst/>
            <a:rect l="l" t="t" r="r" b="b"/>
            <a:pathLst>
              <a:path w="2555240" h="2174875">
                <a:moveTo>
                  <a:pt x="2554826" y="0"/>
                </a:moveTo>
                <a:lnTo>
                  <a:pt x="657831" y="0"/>
                </a:lnTo>
                <a:lnTo>
                  <a:pt x="0" y="1097847"/>
                </a:lnTo>
                <a:lnTo>
                  <a:pt x="644286" y="2174572"/>
                </a:lnTo>
                <a:lnTo>
                  <a:pt x="2554826" y="2174572"/>
                </a:lnTo>
                <a:lnTo>
                  <a:pt x="2554826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316003" y="0"/>
            <a:ext cx="4788535" cy="1661795"/>
          </a:xfrm>
          <a:custGeom>
            <a:avLst/>
            <a:gdLst/>
            <a:ahLst/>
            <a:cxnLst/>
            <a:rect l="l" t="t" r="r" b="b"/>
            <a:pathLst>
              <a:path w="4788534" h="1661795">
                <a:moveTo>
                  <a:pt x="4788095" y="0"/>
                </a:moveTo>
                <a:lnTo>
                  <a:pt x="0" y="0"/>
                </a:lnTo>
                <a:lnTo>
                  <a:pt x="994286" y="1661613"/>
                </a:lnTo>
                <a:lnTo>
                  <a:pt x="4788095" y="1661613"/>
                </a:lnTo>
                <a:lnTo>
                  <a:pt x="4788095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541770" y="287717"/>
            <a:ext cx="4562475" cy="2748280"/>
          </a:xfrm>
          <a:custGeom>
            <a:avLst/>
            <a:gdLst/>
            <a:ahLst/>
            <a:cxnLst/>
            <a:rect l="l" t="t" r="r" b="b"/>
            <a:pathLst>
              <a:path w="4562475" h="274828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8AB8E91-E161-1F4F-B9DB-54184E893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867" y="525332"/>
            <a:ext cx="3127620" cy="2220124"/>
          </a:xfrm>
          <a:prstGeom prst="rect">
            <a:avLst/>
          </a:prstGeom>
        </p:spPr>
      </p:pic>
      <p:sp>
        <p:nvSpPr>
          <p:cNvPr id="15" name="object 11">
            <a:extLst>
              <a:ext uri="{FF2B5EF4-FFF2-40B4-BE49-F238E27FC236}">
                <a16:creationId xmlns:a16="http://schemas.microsoft.com/office/drawing/2014/main" id="{E0BBAA35-5F18-134C-9CF0-8BAB0D6BAD07}"/>
              </a:ext>
            </a:extLst>
          </p:cNvPr>
          <p:cNvSpPr/>
          <p:nvPr/>
        </p:nvSpPr>
        <p:spPr>
          <a:xfrm>
            <a:off x="18586450" y="10355648"/>
            <a:ext cx="1057893" cy="952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1">
            <a:extLst>
              <a:ext uri="{FF2B5EF4-FFF2-40B4-BE49-F238E27FC236}">
                <a16:creationId xmlns:a16="http://schemas.microsoft.com/office/drawing/2014/main" id="{123E50CF-F437-C342-9E08-AE921A1EB47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8815050" y="10539468"/>
            <a:ext cx="661396" cy="5543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algn="r">
              <a:lnSpc>
                <a:spcPts val="4725"/>
              </a:lnSpc>
            </a:pPr>
            <a:fld id="{81D60167-4931-47E6-BA6A-407CBD079E47}" type="slidenum">
              <a:rPr sz="3600" spc="10" dirty="0"/>
              <a:pPr marL="25400" algn="r">
                <a:lnSpc>
                  <a:spcPts val="4725"/>
                </a:lnSpc>
              </a:pPr>
              <a:t>5</a:t>
            </a:fld>
            <a:endParaRPr sz="3600" spc="10" dirty="0"/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721F90B0-1EBC-6E4A-B2A9-079A4B6A5B91}"/>
              </a:ext>
            </a:extLst>
          </p:cNvPr>
          <p:cNvSpPr/>
          <p:nvPr/>
        </p:nvSpPr>
        <p:spPr>
          <a:xfrm>
            <a:off x="0" y="558180"/>
            <a:ext cx="14014450" cy="1661796"/>
          </a:xfrm>
          <a:custGeom>
            <a:avLst/>
            <a:gdLst/>
            <a:ahLst/>
            <a:cxnLst/>
            <a:rect l="l" t="t" r="r" b="b"/>
            <a:pathLst>
              <a:path w="11703050" h="2786379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632647C0-E750-0B4E-B029-6E75E8A13B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613" y="1037268"/>
            <a:ext cx="13120760" cy="12484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lang="ru-RU" sz="4400" b="1" dirty="0">
                <a:solidFill>
                  <a:srgbClr val="1B4B8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Сотрудничество</a:t>
            </a:r>
            <a:br>
              <a:rPr lang="en-US" sz="3600" b="1" dirty="0">
                <a:solidFill>
                  <a:srgbClr val="1B4B8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sz="3600" dirty="0">
              <a:solidFill>
                <a:srgbClr val="25367E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4FF91E-C043-4104-B259-63DDB0A85021}"/>
              </a:ext>
            </a:extLst>
          </p:cNvPr>
          <p:cNvSpPr/>
          <p:nvPr/>
        </p:nvSpPr>
        <p:spPr>
          <a:xfrm>
            <a:off x="403027" y="2443841"/>
            <a:ext cx="17745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1200"/>
              </a:spcAft>
              <a:buAutoNum type="arabicPeriod"/>
            </a:pPr>
            <a:endParaRPr lang="ru-RU" sz="2800" i="1" dirty="0">
              <a:solidFill>
                <a:srgbClr val="25367E"/>
              </a:solidFill>
              <a:latin typeface="Verdana" charset="0"/>
              <a:ea typeface="Verdana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1E2C1B7-32AA-4D10-899D-D9285C07401D}"/>
              </a:ext>
            </a:extLst>
          </p:cNvPr>
          <p:cNvSpPr/>
          <p:nvPr/>
        </p:nvSpPr>
        <p:spPr>
          <a:xfrm>
            <a:off x="9081192" y="5378178"/>
            <a:ext cx="1102290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Соглашение 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Подписание неденежных соглашений о совместной реализации проектов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25367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3200" b="1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Дорожная карта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Формирования плана мероприятий с ответственными организаторами в регионе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25367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3200" b="1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Содержание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Федеральные проекты, региональные проекты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Развитие волонтерского движения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DE1CCA-02BD-D147-D3A1-76AA6115EBB9}"/>
              </a:ext>
            </a:extLst>
          </p:cNvPr>
          <p:cNvSpPr/>
          <p:nvPr/>
        </p:nvSpPr>
        <p:spPr>
          <a:xfrm>
            <a:off x="9048353" y="2276895"/>
            <a:ext cx="90720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Ответственные организации 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АРФГ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Администрация регионов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РЦФГ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Банк России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Волонтерские центры</a:t>
            </a:r>
            <a:b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200" dirty="0">
              <a:solidFill>
                <a:srgbClr val="25367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4357B-3287-0170-0188-A89051AF4813}"/>
              </a:ext>
            </a:extLst>
          </p:cNvPr>
          <p:cNvSpPr txBox="1"/>
          <p:nvPr/>
        </p:nvSpPr>
        <p:spPr>
          <a:xfrm flipH="1">
            <a:off x="28484" y="10786265"/>
            <a:ext cx="5832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Фрагмент картины «Богатыри», худ. Виктор Васнецов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802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17549272" y="2219341"/>
            <a:ext cx="2555240" cy="2174875"/>
          </a:xfrm>
          <a:custGeom>
            <a:avLst/>
            <a:gdLst/>
            <a:ahLst/>
            <a:cxnLst/>
            <a:rect l="l" t="t" r="r" b="b"/>
            <a:pathLst>
              <a:path w="2555240" h="2174875">
                <a:moveTo>
                  <a:pt x="2554826" y="0"/>
                </a:moveTo>
                <a:lnTo>
                  <a:pt x="657831" y="0"/>
                </a:lnTo>
                <a:lnTo>
                  <a:pt x="0" y="1097847"/>
                </a:lnTo>
                <a:lnTo>
                  <a:pt x="644286" y="2174572"/>
                </a:lnTo>
                <a:lnTo>
                  <a:pt x="2554826" y="2174572"/>
                </a:lnTo>
                <a:lnTo>
                  <a:pt x="2554826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316003" y="0"/>
            <a:ext cx="4788535" cy="1661795"/>
          </a:xfrm>
          <a:custGeom>
            <a:avLst/>
            <a:gdLst/>
            <a:ahLst/>
            <a:cxnLst/>
            <a:rect l="l" t="t" r="r" b="b"/>
            <a:pathLst>
              <a:path w="4788534" h="1661795">
                <a:moveTo>
                  <a:pt x="4788095" y="0"/>
                </a:moveTo>
                <a:lnTo>
                  <a:pt x="0" y="0"/>
                </a:lnTo>
                <a:lnTo>
                  <a:pt x="994286" y="1661613"/>
                </a:lnTo>
                <a:lnTo>
                  <a:pt x="4788095" y="1661613"/>
                </a:lnTo>
                <a:lnTo>
                  <a:pt x="4788095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541770" y="287717"/>
            <a:ext cx="4562475" cy="2748280"/>
          </a:xfrm>
          <a:custGeom>
            <a:avLst/>
            <a:gdLst/>
            <a:ahLst/>
            <a:cxnLst/>
            <a:rect l="l" t="t" r="r" b="b"/>
            <a:pathLst>
              <a:path w="4562475" h="274828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8AB8E91-E161-1F4F-B9DB-54184E893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867" y="525332"/>
            <a:ext cx="3127620" cy="2220124"/>
          </a:xfrm>
          <a:prstGeom prst="rect">
            <a:avLst/>
          </a:prstGeom>
        </p:spPr>
      </p:pic>
      <p:sp>
        <p:nvSpPr>
          <p:cNvPr id="15" name="object 11">
            <a:extLst>
              <a:ext uri="{FF2B5EF4-FFF2-40B4-BE49-F238E27FC236}">
                <a16:creationId xmlns:a16="http://schemas.microsoft.com/office/drawing/2014/main" id="{E0BBAA35-5F18-134C-9CF0-8BAB0D6BAD07}"/>
              </a:ext>
            </a:extLst>
          </p:cNvPr>
          <p:cNvSpPr/>
          <p:nvPr/>
        </p:nvSpPr>
        <p:spPr>
          <a:xfrm>
            <a:off x="18586450" y="10355648"/>
            <a:ext cx="1057893" cy="952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1">
            <a:extLst>
              <a:ext uri="{FF2B5EF4-FFF2-40B4-BE49-F238E27FC236}">
                <a16:creationId xmlns:a16="http://schemas.microsoft.com/office/drawing/2014/main" id="{123E50CF-F437-C342-9E08-AE921A1EB47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8815050" y="10539468"/>
            <a:ext cx="661396" cy="5543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algn="r">
              <a:lnSpc>
                <a:spcPts val="4725"/>
              </a:lnSpc>
            </a:pPr>
            <a:fld id="{81D60167-4931-47E6-BA6A-407CBD079E47}" type="slidenum">
              <a:rPr sz="3600" spc="10" dirty="0"/>
              <a:pPr marL="25400" algn="r">
                <a:lnSpc>
                  <a:spcPts val="4725"/>
                </a:lnSpc>
              </a:pPr>
              <a:t>6</a:t>
            </a:fld>
            <a:endParaRPr sz="3600" spc="10" dirty="0"/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721F90B0-1EBC-6E4A-B2A9-079A4B6A5B91}"/>
              </a:ext>
            </a:extLst>
          </p:cNvPr>
          <p:cNvSpPr/>
          <p:nvPr/>
        </p:nvSpPr>
        <p:spPr>
          <a:xfrm>
            <a:off x="0" y="427552"/>
            <a:ext cx="14014450" cy="1661796"/>
          </a:xfrm>
          <a:custGeom>
            <a:avLst/>
            <a:gdLst/>
            <a:ahLst/>
            <a:cxnLst/>
            <a:rect l="l" t="t" r="r" b="b"/>
            <a:pathLst>
              <a:path w="11703050" h="2786379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632647C0-E750-0B4E-B029-6E75E8A13B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3791" y="853948"/>
            <a:ext cx="13120760" cy="12484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lang="ru-RU" sz="4400" b="1" dirty="0">
                <a:solidFill>
                  <a:srgbClr val="1B4B8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Система масштабирования</a:t>
            </a:r>
            <a:br>
              <a:rPr lang="en-US" sz="3600" b="1" dirty="0">
                <a:solidFill>
                  <a:srgbClr val="1B4B8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sz="3600" dirty="0">
              <a:solidFill>
                <a:srgbClr val="25367E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" name="AutoShape 10">
            <a:extLst>
              <a:ext uri="{FF2B5EF4-FFF2-40B4-BE49-F238E27FC236}">
                <a16:creationId xmlns:a16="http://schemas.microsoft.com/office/drawing/2014/main" id="{5683E9FB-C5C4-6BAE-63A1-C885A2A009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99650" y="5502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F705F9BF-B12E-1B16-CC96-5F64B68D4C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52050" y="5654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F1956B-A172-203E-905C-0D3A874A0A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83" t="8553" r="27787" b="8553"/>
          <a:stretch/>
        </p:blipFill>
        <p:spPr>
          <a:xfrm>
            <a:off x="513791" y="2562477"/>
            <a:ext cx="8253322" cy="852735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1E2C1B7-32AA-4D10-899D-D9285C07401D}"/>
              </a:ext>
            </a:extLst>
          </p:cNvPr>
          <p:cNvSpPr/>
          <p:nvPr/>
        </p:nvSpPr>
        <p:spPr>
          <a:xfrm>
            <a:off x="7766050" y="2734536"/>
            <a:ext cx="146788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Выявление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Заявительно</a:t>
            </a:r>
            <a:endParaRPr lang="ru-RU" sz="3200" dirty="0">
              <a:solidFill>
                <a:srgbClr val="25367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Поиском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538E87-CA34-DC70-D3B5-E600CEF28F14}"/>
              </a:ext>
            </a:extLst>
          </p:cNvPr>
          <p:cNvSpPr txBox="1"/>
          <p:nvPr/>
        </p:nvSpPr>
        <p:spPr>
          <a:xfrm>
            <a:off x="8369315" y="5071320"/>
            <a:ext cx="112209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Экспертиза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Проверка на соответствие критериям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25367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3C2BB8-8489-4952-D569-E229F81EF932}"/>
              </a:ext>
            </a:extLst>
          </p:cNvPr>
          <p:cNvSpPr txBox="1"/>
          <p:nvPr/>
        </p:nvSpPr>
        <p:spPr>
          <a:xfrm>
            <a:off x="7254392" y="6841035"/>
            <a:ext cx="1122099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8"/>
            <a:r>
              <a:rPr lang="ru-RU" sz="3200" b="1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Поддержка</a:t>
            </a:r>
          </a:p>
          <a:p>
            <a:pPr marL="457200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Информационная</a:t>
            </a:r>
          </a:p>
          <a:p>
            <a:pPr marL="457200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Административная</a:t>
            </a:r>
          </a:p>
          <a:p>
            <a:pPr marL="457200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Экспертная</a:t>
            </a:r>
          </a:p>
          <a:p>
            <a:pPr marL="457200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Финансовая</a:t>
            </a:r>
          </a:p>
          <a:p>
            <a:pPr marL="0" lvl="8"/>
            <a:endParaRPr lang="ru-RU" sz="1800" b="1" dirty="0">
              <a:solidFill>
                <a:srgbClr val="25367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2075" lvl="8"/>
            <a:endParaRPr lang="ru-RU" sz="1800" dirty="0">
              <a:solidFill>
                <a:srgbClr val="25367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42DDC0-5F99-7674-62F1-DDF9C9ABE716}"/>
              </a:ext>
            </a:extLst>
          </p:cNvPr>
          <p:cNvSpPr txBox="1"/>
          <p:nvPr/>
        </p:nvSpPr>
        <p:spPr>
          <a:xfrm>
            <a:off x="5726492" y="9965498"/>
            <a:ext cx="112209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8"/>
            <a:r>
              <a:rPr lang="ru-RU" sz="3200" b="1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Тиражирование и масштабирование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45029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6FA987E-D8B6-C090-B59F-BCE9B31DECC6}"/>
              </a:ext>
            </a:extLst>
          </p:cNvPr>
          <p:cNvSpPr/>
          <p:nvPr/>
        </p:nvSpPr>
        <p:spPr>
          <a:xfrm>
            <a:off x="403027" y="10007218"/>
            <a:ext cx="17878623" cy="1162385"/>
          </a:xfrm>
          <a:prstGeom prst="roundRect">
            <a:avLst>
              <a:gd name="adj" fmla="val 28006"/>
            </a:avLst>
          </a:prstGeom>
          <a:solidFill>
            <a:srgbClr val="C8D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object 24"/>
          <p:cNvSpPr/>
          <p:nvPr/>
        </p:nvSpPr>
        <p:spPr>
          <a:xfrm>
            <a:off x="17549272" y="2219341"/>
            <a:ext cx="2555240" cy="2174875"/>
          </a:xfrm>
          <a:custGeom>
            <a:avLst/>
            <a:gdLst/>
            <a:ahLst/>
            <a:cxnLst/>
            <a:rect l="l" t="t" r="r" b="b"/>
            <a:pathLst>
              <a:path w="2555240" h="2174875">
                <a:moveTo>
                  <a:pt x="2554826" y="0"/>
                </a:moveTo>
                <a:lnTo>
                  <a:pt x="657831" y="0"/>
                </a:lnTo>
                <a:lnTo>
                  <a:pt x="0" y="1097847"/>
                </a:lnTo>
                <a:lnTo>
                  <a:pt x="644286" y="2174572"/>
                </a:lnTo>
                <a:lnTo>
                  <a:pt x="2554826" y="2174572"/>
                </a:lnTo>
                <a:lnTo>
                  <a:pt x="2554826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316003" y="0"/>
            <a:ext cx="4788535" cy="1661795"/>
          </a:xfrm>
          <a:custGeom>
            <a:avLst/>
            <a:gdLst/>
            <a:ahLst/>
            <a:cxnLst/>
            <a:rect l="l" t="t" r="r" b="b"/>
            <a:pathLst>
              <a:path w="4788534" h="1661795">
                <a:moveTo>
                  <a:pt x="4788095" y="0"/>
                </a:moveTo>
                <a:lnTo>
                  <a:pt x="0" y="0"/>
                </a:lnTo>
                <a:lnTo>
                  <a:pt x="994286" y="1661613"/>
                </a:lnTo>
                <a:lnTo>
                  <a:pt x="4788095" y="1661613"/>
                </a:lnTo>
                <a:lnTo>
                  <a:pt x="4788095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541770" y="287717"/>
            <a:ext cx="4562475" cy="2748280"/>
          </a:xfrm>
          <a:custGeom>
            <a:avLst/>
            <a:gdLst/>
            <a:ahLst/>
            <a:cxnLst/>
            <a:rect l="l" t="t" r="r" b="b"/>
            <a:pathLst>
              <a:path w="4562475" h="274828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8AB8E91-E161-1F4F-B9DB-54184E893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867" y="525332"/>
            <a:ext cx="3127620" cy="2220124"/>
          </a:xfrm>
          <a:prstGeom prst="rect">
            <a:avLst/>
          </a:prstGeom>
        </p:spPr>
      </p:pic>
      <p:sp>
        <p:nvSpPr>
          <p:cNvPr id="15" name="object 11">
            <a:extLst>
              <a:ext uri="{FF2B5EF4-FFF2-40B4-BE49-F238E27FC236}">
                <a16:creationId xmlns:a16="http://schemas.microsoft.com/office/drawing/2014/main" id="{E0BBAA35-5F18-134C-9CF0-8BAB0D6BAD07}"/>
              </a:ext>
            </a:extLst>
          </p:cNvPr>
          <p:cNvSpPr/>
          <p:nvPr/>
        </p:nvSpPr>
        <p:spPr>
          <a:xfrm>
            <a:off x="18586450" y="10355648"/>
            <a:ext cx="1057893" cy="952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1">
            <a:extLst>
              <a:ext uri="{FF2B5EF4-FFF2-40B4-BE49-F238E27FC236}">
                <a16:creationId xmlns:a16="http://schemas.microsoft.com/office/drawing/2014/main" id="{123E50CF-F437-C342-9E08-AE921A1EB47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8815050" y="10539468"/>
            <a:ext cx="661396" cy="5543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algn="r">
              <a:lnSpc>
                <a:spcPts val="4725"/>
              </a:lnSpc>
            </a:pPr>
            <a:fld id="{81D60167-4931-47E6-BA6A-407CBD079E47}" type="slidenum">
              <a:rPr sz="3600" spc="10" dirty="0"/>
              <a:pPr marL="25400" algn="r">
                <a:lnSpc>
                  <a:spcPts val="4725"/>
                </a:lnSpc>
              </a:pPr>
              <a:t>7</a:t>
            </a:fld>
            <a:endParaRPr sz="3600" spc="10" dirty="0"/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721F90B0-1EBC-6E4A-B2A9-079A4B6A5B91}"/>
              </a:ext>
            </a:extLst>
          </p:cNvPr>
          <p:cNvSpPr/>
          <p:nvPr/>
        </p:nvSpPr>
        <p:spPr>
          <a:xfrm>
            <a:off x="0" y="558180"/>
            <a:ext cx="14014450" cy="1661796"/>
          </a:xfrm>
          <a:custGeom>
            <a:avLst/>
            <a:gdLst/>
            <a:ahLst/>
            <a:cxnLst/>
            <a:rect l="l" t="t" r="r" b="b"/>
            <a:pathLst>
              <a:path w="11703050" h="2786379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632647C0-E750-0B4E-B029-6E75E8A13B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613" y="1037268"/>
            <a:ext cx="13120760" cy="12484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lang="ru-RU" sz="4400" b="1" dirty="0">
                <a:solidFill>
                  <a:srgbClr val="1B4B8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Выявление</a:t>
            </a:r>
            <a:br>
              <a:rPr lang="en-US" sz="3600" b="1" dirty="0">
                <a:solidFill>
                  <a:srgbClr val="1B4B8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sz="3600" dirty="0">
              <a:solidFill>
                <a:srgbClr val="25367E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4FF91E-C043-4104-B259-63DDB0A85021}"/>
              </a:ext>
            </a:extLst>
          </p:cNvPr>
          <p:cNvSpPr/>
          <p:nvPr/>
        </p:nvSpPr>
        <p:spPr>
          <a:xfrm>
            <a:off x="403027" y="2443841"/>
            <a:ext cx="17745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1200"/>
              </a:spcAft>
              <a:buAutoNum type="arabicPeriod"/>
            </a:pPr>
            <a:endParaRPr lang="ru-RU" sz="2800" i="1" dirty="0">
              <a:solidFill>
                <a:srgbClr val="25367E"/>
              </a:solidFill>
              <a:latin typeface="Verdana" charset="0"/>
              <a:ea typeface="Verdana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1E2C1B7-32AA-4D10-899D-D9285C07401D}"/>
              </a:ext>
            </a:extLst>
          </p:cNvPr>
          <p:cNvSpPr/>
          <p:nvPr/>
        </p:nvSpPr>
        <p:spPr>
          <a:xfrm>
            <a:off x="627654" y="2213305"/>
            <a:ext cx="19476445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Преакселератор</a:t>
            </a:r>
            <a:endParaRPr lang="ru-RU" sz="3200" b="1" dirty="0">
              <a:solidFill>
                <a:srgbClr val="25367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Программа повышения результативности проектов по финансовой </a:t>
            </a:r>
            <a:b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грамотности, помощи в масштабировании и развитии проектов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25367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3200" b="1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Заявки на сайте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Система отбора, оценки, а также ресурсной поддержки частных и общественных инициатив в области финансовой грамотности </a:t>
            </a:r>
          </a:p>
          <a:p>
            <a:endParaRPr lang="ru-RU" sz="3200" b="1" dirty="0">
              <a:solidFill>
                <a:srgbClr val="25367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3200" b="1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Конкурсы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Всероссийский конкурс программно-методических разработок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Всероссийский конкурс по созданию ресурсных волонтёрских центров финансового просвещения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Всероссийский конкурс проектов по поддержке лучших практик и потенциала центральных региональных и модельных библиотек, библиотек общеобразовательных организаций, учебных заведений среднего профессионального и высшего образования в сфере развития финансовой грамотности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Конкурса региональных проектов по развитию системы поддержки частных </a:t>
            </a:r>
            <a:b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инициатив в сфере финансовой грамотности</a:t>
            </a:r>
          </a:p>
        </p:txBody>
      </p:sp>
    </p:spTree>
    <p:extLst>
      <p:ext uri="{BB962C8B-B14F-4D97-AF65-F5344CB8AC3E}">
        <p14:creationId xmlns:p14="http://schemas.microsoft.com/office/powerpoint/2010/main" val="406637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17549272" y="2219341"/>
            <a:ext cx="2555240" cy="2174875"/>
          </a:xfrm>
          <a:custGeom>
            <a:avLst/>
            <a:gdLst/>
            <a:ahLst/>
            <a:cxnLst/>
            <a:rect l="l" t="t" r="r" b="b"/>
            <a:pathLst>
              <a:path w="2555240" h="2174875">
                <a:moveTo>
                  <a:pt x="2554826" y="0"/>
                </a:moveTo>
                <a:lnTo>
                  <a:pt x="657831" y="0"/>
                </a:lnTo>
                <a:lnTo>
                  <a:pt x="0" y="1097847"/>
                </a:lnTo>
                <a:lnTo>
                  <a:pt x="644286" y="2174572"/>
                </a:lnTo>
                <a:lnTo>
                  <a:pt x="2554826" y="2174572"/>
                </a:lnTo>
                <a:lnTo>
                  <a:pt x="2554826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316003" y="0"/>
            <a:ext cx="4788535" cy="1661795"/>
          </a:xfrm>
          <a:custGeom>
            <a:avLst/>
            <a:gdLst/>
            <a:ahLst/>
            <a:cxnLst/>
            <a:rect l="l" t="t" r="r" b="b"/>
            <a:pathLst>
              <a:path w="4788534" h="1661795">
                <a:moveTo>
                  <a:pt x="4788095" y="0"/>
                </a:moveTo>
                <a:lnTo>
                  <a:pt x="0" y="0"/>
                </a:lnTo>
                <a:lnTo>
                  <a:pt x="994286" y="1661613"/>
                </a:lnTo>
                <a:lnTo>
                  <a:pt x="4788095" y="1661613"/>
                </a:lnTo>
                <a:lnTo>
                  <a:pt x="4788095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541770" y="287717"/>
            <a:ext cx="4562475" cy="2748280"/>
          </a:xfrm>
          <a:custGeom>
            <a:avLst/>
            <a:gdLst/>
            <a:ahLst/>
            <a:cxnLst/>
            <a:rect l="l" t="t" r="r" b="b"/>
            <a:pathLst>
              <a:path w="4562475" h="274828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8AB8E91-E161-1F4F-B9DB-54184E893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867" y="525332"/>
            <a:ext cx="3127620" cy="2220124"/>
          </a:xfrm>
          <a:prstGeom prst="rect">
            <a:avLst/>
          </a:prstGeom>
        </p:spPr>
      </p:pic>
      <p:sp>
        <p:nvSpPr>
          <p:cNvPr id="15" name="object 11">
            <a:extLst>
              <a:ext uri="{FF2B5EF4-FFF2-40B4-BE49-F238E27FC236}">
                <a16:creationId xmlns:a16="http://schemas.microsoft.com/office/drawing/2014/main" id="{E0BBAA35-5F18-134C-9CF0-8BAB0D6BAD07}"/>
              </a:ext>
            </a:extLst>
          </p:cNvPr>
          <p:cNvSpPr/>
          <p:nvPr/>
        </p:nvSpPr>
        <p:spPr>
          <a:xfrm>
            <a:off x="18586450" y="10355648"/>
            <a:ext cx="1057893" cy="952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1">
            <a:extLst>
              <a:ext uri="{FF2B5EF4-FFF2-40B4-BE49-F238E27FC236}">
                <a16:creationId xmlns:a16="http://schemas.microsoft.com/office/drawing/2014/main" id="{123E50CF-F437-C342-9E08-AE921A1EB47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8815050" y="10539468"/>
            <a:ext cx="661396" cy="5543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algn="r">
              <a:lnSpc>
                <a:spcPts val="4725"/>
              </a:lnSpc>
            </a:pPr>
            <a:fld id="{81D60167-4931-47E6-BA6A-407CBD079E47}" type="slidenum">
              <a:rPr sz="3600" spc="10" dirty="0"/>
              <a:pPr marL="25400" algn="r">
                <a:lnSpc>
                  <a:spcPts val="4725"/>
                </a:lnSpc>
              </a:pPr>
              <a:t>8</a:t>
            </a:fld>
            <a:endParaRPr sz="3600" spc="10" dirty="0"/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721F90B0-1EBC-6E4A-B2A9-079A4B6A5B91}"/>
              </a:ext>
            </a:extLst>
          </p:cNvPr>
          <p:cNvSpPr/>
          <p:nvPr/>
        </p:nvSpPr>
        <p:spPr>
          <a:xfrm>
            <a:off x="0" y="558180"/>
            <a:ext cx="14014450" cy="1661796"/>
          </a:xfrm>
          <a:custGeom>
            <a:avLst/>
            <a:gdLst/>
            <a:ahLst/>
            <a:cxnLst/>
            <a:rect l="l" t="t" r="r" b="b"/>
            <a:pathLst>
              <a:path w="11703050" h="2786379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632647C0-E750-0B4E-B029-6E75E8A13B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613" y="1037268"/>
            <a:ext cx="13120760" cy="12484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lang="ru-RU" sz="4400" b="1" dirty="0">
                <a:solidFill>
                  <a:srgbClr val="1B4B8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Экспертиза</a:t>
            </a:r>
            <a:br>
              <a:rPr lang="en-US" sz="3600" b="1" dirty="0">
                <a:solidFill>
                  <a:srgbClr val="1B4B8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sz="3600" dirty="0">
              <a:solidFill>
                <a:srgbClr val="25367E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4FF91E-C043-4104-B259-63DDB0A85021}"/>
              </a:ext>
            </a:extLst>
          </p:cNvPr>
          <p:cNvSpPr/>
          <p:nvPr/>
        </p:nvSpPr>
        <p:spPr>
          <a:xfrm>
            <a:off x="403027" y="2443841"/>
            <a:ext cx="17745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1200"/>
              </a:spcAft>
              <a:buAutoNum type="arabicPeriod"/>
            </a:pPr>
            <a:endParaRPr lang="ru-RU" sz="2800" i="1" dirty="0">
              <a:solidFill>
                <a:srgbClr val="25367E"/>
              </a:solidFill>
              <a:latin typeface="Verdana" charset="0"/>
              <a:ea typeface="Verdana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1E2C1B7-32AA-4D10-899D-D9285C07401D}"/>
              </a:ext>
            </a:extLst>
          </p:cNvPr>
          <p:cNvSpPr/>
          <p:nvPr/>
        </p:nvSpPr>
        <p:spPr>
          <a:xfrm>
            <a:off x="8985250" y="2720122"/>
            <a:ext cx="1001488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Экспертиза проектов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Комиссия АРФГ</a:t>
            </a:r>
          </a:p>
          <a:p>
            <a:endParaRPr lang="ru-RU" sz="3200" b="1" dirty="0">
              <a:solidFill>
                <a:srgbClr val="25367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3200" b="1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Экспертиза программ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Аккредитационная комиссия </a:t>
            </a:r>
            <a:r>
              <a:rPr lang="ru-RU" sz="3200" dirty="0" err="1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физ.лиц</a:t>
            </a: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организаций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Аккредитационная комиссия по программам обучения ИГ</a:t>
            </a:r>
          </a:p>
          <a:p>
            <a:endParaRPr lang="ru-RU" sz="3200" b="1" dirty="0">
              <a:solidFill>
                <a:srgbClr val="25367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3200" b="1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Конкурсы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Конкурсные комиссии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9DB9F99-71A9-CF25-5169-1C68C7BC7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587675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ветлана Владимировна Толкачева. ">
            <a:extLst>
              <a:ext uri="{FF2B5EF4-FFF2-40B4-BE49-F238E27FC236}">
                <a16:creationId xmlns:a16="http://schemas.microsoft.com/office/drawing/2014/main" id="{DAF381DA-3FCB-4F5D-3AB5-4AE9B2E30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87" y="2278052"/>
            <a:ext cx="1800000" cy="184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1BD8036-7703-A067-ECFE-A136A3F4A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66"/>
          <a:stretch/>
        </p:blipFill>
        <p:spPr bwMode="auto">
          <a:xfrm>
            <a:off x="3633771" y="229535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885C300-9258-E6E2-179C-BBE9B810F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450" y="231873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819633C-3245-B04E-C224-783EAD355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/>
          <a:stretch/>
        </p:blipFill>
        <p:spPr bwMode="auto">
          <a:xfrm>
            <a:off x="27669" y="4062467"/>
            <a:ext cx="1800000" cy="179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2B9EECA9-E428-6BF0-1D61-556490BEC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653" y="409313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6D5C4B81-AFDB-F9DD-6C19-B116A661B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769"/>
          <a:stretch/>
        </p:blipFill>
        <p:spPr bwMode="auto">
          <a:xfrm>
            <a:off x="3586454" y="4097903"/>
            <a:ext cx="1800000" cy="178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0143B106-F53B-1456-97E5-47431291B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2"/>
          <a:stretch/>
        </p:blipFill>
        <p:spPr bwMode="auto">
          <a:xfrm>
            <a:off x="5397500" y="4096537"/>
            <a:ext cx="1800000" cy="179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91D3915F-95C9-611E-F096-C73CE4F8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" y="584768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D1787A12-9E51-C49A-4124-E8334E3BF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677" y="586702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ED3E20AE-C6CA-A9DA-5A0B-3EDA325A3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4" r="11315" b="52054"/>
          <a:stretch/>
        </p:blipFill>
        <p:spPr bwMode="auto">
          <a:xfrm>
            <a:off x="20852" y="2301875"/>
            <a:ext cx="1800000" cy="178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C01D3067-0BCD-A287-AA43-20091E996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562" y="5889311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9CE628D8-E0B9-1921-461E-2EDFA9A09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2853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1DFF3863-9B80-3F1D-5162-B59847164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2"/>
          <a:stretch/>
        </p:blipFill>
        <p:spPr bwMode="auto">
          <a:xfrm>
            <a:off x="1746250" y="7612052"/>
            <a:ext cx="1800000" cy="181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CB7CCEC5-8EEB-4035-22A9-61D98E976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763587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>
            <a:extLst>
              <a:ext uri="{FF2B5EF4-FFF2-40B4-BE49-F238E27FC236}">
                <a16:creationId xmlns:a16="http://schemas.microsoft.com/office/drawing/2014/main" id="{DA186864-8492-5C0E-3DB6-AFC6D8981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105" y="7628593"/>
            <a:ext cx="1800000" cy="183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>
            <a:extLst>
              <a:ext uri="{FF2B5EF4-FFF2-40B4-BE49-F238E27FC236}">
                <a16:creationId xmlns:a16="http://schemas.microsoft.com/office/drawing/2014/main" id="{C0B239FF-EE9F-AD37-FFB6-9EFC70601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0" t="3467" r="34616" b="43754"/>
          <a:stretch/>
        </p:blipFill>
        <p:spPr bwMode="auto">
          <a:xfrm>
            <a:off x="1755677" y="9466853"/>
            <a:ext cx="1800000" cy="18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>
            <a:extLst>
              <a:ext uri="{FF2B5EF4-FFF2-40B4-BE49-F238E27FC236}">
                <a16:creationId xmlns:a16="http://schemas.microsoft.com/office/drawing/2014/main" id="{BC502AAC-385B-BF97-E4DB-73FB509C0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6" b="28885"/>
          <a:stretch/>
        </p:blipFill>
        <p:spPr bwMode="auto">
          <a:xfrm>
            <a:off x="-6350" y="9447490"/>
            <a:ext cx="1800000" cy="181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>
            <a:extLst>
              <a:ext uri="{FF2B5EF4-FFF2-40B4-BE49-F238E27FC236}">
                <a16:creationId xmlns:a16="http://schemas.microsoft.com/office/drawing/2014/main" id="{D3524BE2-7C00-93B1-D621-9B8A67BE8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-1" r="22854" b="30744"/>
          <a:stretch/>
        </p:blipFill>
        <p:spPr bwMode="auto">
          <a:xfrm>
            <a:off x="3546250" y="948678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>
            <a:extLst>
              <a:ext uri="{FF2B5EF4-FFF2-40B4-BE49-F238E27FC236}">
                <a16:creationId xmlns:a16="http://schemas.microsoft.com/office/drawing/2014/main" id="{3BD552E2-95D1-ACCC-4D43-1C9E4AFEE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4" b="15544"/>
          <a:stretch/>
        </p:blipFill>
        <p:spPr bwMode="auto">
          <a:xfrm>
            <a:off x="5432650" y="9488882"/>
            <a:ext cx="1800000" cy="179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226046D-7BC1-430C-B12E-BF39DC2BF3A6}"/>
              </a:ext>
            </a:extLst>
          </p:cNvPr>
          <p:cNvSpPr/>
          <p:nvPr/>
        </p:nvSpPr>
        <p:spPr>
          <a:xfrm>
            <a:off x="8299450" y="8589228"/>
            <a:ext cx="9249822" cy="2504624"/>
          </a:xfrm>
          <a:prstGeom prst="roundRect">
            <a:avLst>
              <a:gd name="adj" fmla="val 28006"/>
            </a:avLst>
          </a:prstGeom>
          <a:solidFill>
            <a:srgbClr val="C8D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7632D-E55C-C1FC-FB4B-B4043DFD0492}"/>
              </a:ext>
            </a:extLst>
          </p:cNvPr>
          <p:cNvSpPr txBox="1"/>
          <p:nvPr/>
        </p:nvSpPr>
        <p:spPr>
          <a:xfrm>
            <a:off x="8962571" y="8865509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Возможности региона</a:t>
            </a:r>
          </a:p>
          <a:p>
            <a:pPr marL="549275" lvl="8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5367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Включение в состав экспертных комиссий</a:t>
            </a:r>
          </a:p>
        </p:txBody>
      </p:sp>
    </p:spTree>
    <p:extLst>
      <p:ext uri="{BB962C8B-B14F-4D97-AF65-F5344CB8AC3E}">
        <p14:creationId xmlns:p14="http://schemas.microsoft.com/office/powerpoint/2010/main" val="3411183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41" y="344928"/>
            <a:ext cx="14006586" cy="1660863"/>
          </a:xfrm>
          <a:custGeom>
            <a:avLst/>
            <a:gdLst/>
            <a:ahLst/>
            <a:cxnLst/>
            <a:rect l="l" t="t" r="r" b="b"/>
            <a:pathLst>
              <a:path w="11703050" h="2786379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4997" y="575808"/>
            <a:ext cx="12451708" cy="1124677"/>
          </a:xfrm>
          <a:prstGeom prst="rect">
            <a:avLst/>
          </a:prstGeom>
        </p:spPr>
        <p:txBody>
          <a:bodyPr vert="horz" wrap="square" lIns="0" tIns="17135" rIns="0" bIns="0" rtlCol="0">
            <a:spAutoFit/>
          </a:bodyPr>
          <a:lstStyle/>
          <a:p>
            <a:r>
              <a:rPr lang="ru-RU" sz="3598" dirty="0">
                <a:solidFill>
                  <a:srgbClr val="1B4B8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Научно-практические онлайн-конференции по финансовому просвещению в России </a:t>
            </a:r>
          </a:p>
        </p:txBody>
      </p:sp>
      <p:sp>
        <p:nvSpPr>
          <p:cNvPr id="24" name="object 24"/>
          <p:cNvSpPr/>
          <p:nvPr/>
        </p:nvSpPr>
        <p:spPr>
          <a:xfrm>
            <a:off x="17545065" y="2221270"/>
            <a:ext cx="2553806" cy="2173655"/>
          </a:xfrm>
          <a:custGeom>
            <a:avLst/>
            <a:gdLst/>
            <a:ahLst/>
            <a:cxnLst/>
            <a:rect l="l" t="t" r="r" b="b"/>
            <a:pathLst>
              <a:path w="2555240" h="2174875">
                <a:moveTo>
                  <a:pt x="2554826" y="0"/>
                </a:moveTo>
                <a:lnTo>
                  <a:pt x="657831" y="0"/>
                </a:lnTo>
                <a:lnTo>
                  <a:pt x="0" y="1097847"/>
                </a:lnTo>
                <a:lnTo>
                  <a:pt x="644286" y="2174572"/>
                </a:lnTo>
                <a:lnTo>
                  <a:pt x="2554826" y="2174572"/>
                </a:lnTo>
                <a:lnTo>
                  <a:pt x="2554826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25" name="object 25"/>
          <p:cNvSpPr/>
          <p:nvPr/>
        </p:nvSpPr>
        <p:spPr>
          <a:xfrm>
            <a:off x="15313050" y="3175"/>
            <a:ext cx="4785848" cy="1660862"/>
          </a:xfrm>
          <a:custGeom>
            <a:avLst/>
            <a:gdLst/>
            <a:ahLst/>
            <a:cxnLst/>
            <a:rect l="l" t="t" r="r" b="b"/>
            <a:pathLst>
              <a:path w="4788534" h="1661795">
                <a:moveTo>
                  <a:pt x="4788095" y="0"/>
                </a:moveTo>
                <a:lnTo>
                  <a:pt x="0" y="0"/>
                </a:lnTo>
                <a:lnTo>
                  <a:pt x="994286" y="1661613"/>
                </a:lnTo>
                <a:lnTo>
                  <a:pt x="4788095" y="1661613"/>
                </a:lnTo>
                <a:lnTo>
                  <a:pt x="4788095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26" name="object 26"/>
          <p:cNvSpPr/>
          <p:nvPr/>
        </p:nvSpPr>
        <p:spPr>
          <a:xfrm>
            <a:off x="15538691" y="290729"/>
            <a:ext cx="4559915" cy="2746738"/>
          </a:xfrm>
          <a:custGeom>
            <a:avLst/>
            <a:gdLst/>
            <a:ahLst/>
            <a:cxnLst/>
            <a:rect l="l" t="t" r="r" b="b"/>
            <a:pathLst>
              <a:path w="4562475" h="274828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</p:spPr>
        <p:txBody>
          <a:bodyPr wrap="square" lIns="0" tIns="0" rIns="0" bIns="0" rtlCol="0"/>
          <a:lstStyle/>
          <a:p>
            <a:endParaRPr sz="1799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8AB8E91-E161-1F4F-B9DB-54184E8932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239" y="528210"/>
            <a:ext cx="3125865" cy="2218878"/>
          </a:xfrm>
          <a:prstGeom prst="rect">
            <a:avLst/>
          </a:prstGeom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id="{4196BC1D-AC40-4EBE-9BE3-D5660D5B5703}"/>
              </a:ext>
            </a:extLst>
          </p:cNvPr>
          <p:cNvSpPr/>
          <p:nvPr/>
        </p:nvSpPr>
        <p:spPr>
          <a:xfrm>
            <a:off x="6347" y="524649"/>
            <a:ext cx="13396058" cy="1395581"/>
          </a:xfrm>
          <a:custGeom>
            <a:avLst/>
            <a:gdLst/>
            <a:ahLst/>
            <a:cxnLst/>
            <a:rect l="l" t="t" r="r" b="b"/>
            <a:pathLst>
              <a:path w="13403580" h="1396364">
                <a:moveTo>
                  <a:pt x="12438055" y="0"/>
                </a:moveTo>
                <a:lnTo>
                  <a:pt x="0" y="0"/>
                </a:lnTo>
                <a:lnTo>
                  <a:pt x="0" y="1395953"/>
                </a:lnTo>
                <a:lnTo>
                  <a:pt x="12457929" y="1395953"/>
                </a:lnTo>
                <a:lnTo>
                  <a:pt x="13403317" y="704757"/>
                </a:lnTo>
                <a:lnTo>
                  <a:pt x="12438055" y="0"/>
                </a:lnTo>
                <a:close/>
              </a:path>
            </a:pathLst>
          </a:custGeom>
          <a:solidFill>
            <a:srgbClr val="C8D9EA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38" name="object 24">
            <a:extLst>
              <a:ext uri="{FF2B5EF4-FFF2-40B4-BE49-F238E27FC236}">
                <a16:creationId xmlns:a16="http://schemas.microsoft.com/office/drawing/2014/main" id="{3B611630-4907-4784-8290-9B953EE4ECCD}"/>
              </a:ext>
            </a:extLst>
          </p:cNvPr>
          <p:cNvSpPr txBox="1"/>
          <p:nvPr/>
        </p:nvSpPr>
        <p:spPr>
          <a:xfrm>
            <a:off x="323723" y="731993"/>
            <a:ext cx="8148825" cy="679666"/>
          </a:xfrm>
          <a:prstGeom prst="rect">
            <a:avLst/>
          </a:prstGeom>
        </p:spPr>
        <p:txBody>
          <a:bodyPr vert="horz" wrap="square" lIns="0" tIns="12693" rIns="0" bIns="0" rtlCol="0">
            <a:spAutoFit/>
          </a:bodyPr>
          <a:lstStyle/>
          <a:p>
            <a:pPr marL="12692">
              <a:lnSpc>
                <a:spcPts val="5227"/>
              </a:lnSpc>
              <a:spcBef>
                <a:spcPts val="100"/>
              </a:spcBef>
            </a:pPr>
            <a:r>
              <a:rPr sz="4397" b="1" spc="-10" dirty="0" err="1">
                <a:solidFill>
                  <a:srgbClr val="1C4B8F"/>
                </a:solidFill>
                <a:latin typeface="Verdana"/>
                <a:cs typeface="Verdana"/>
              </a:rPr>
              <a:t>Поддержка</a:t>
            </a:r>
            <a:endParaRPr sz="4397" dirty="0">
              <a:latin typeface="Verdana"/>
              <a:cs typeface="Verdana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659B82E-37A6-7ACB-9E9F-87C322D0903F}"/>
              </a:ext>
            </a:extLst>
          </p:cNvPr>
          <p:cNvGrpSpPr/>
          <p:nvPr/>
        </p:nvGrpSpPr>
        <p:grpSpPr>
          <a:xfrm>
            <a:off x="408111" y="2221270"/>
            <a:ext cx="7862121" cy="3234668"/>
            <a:chOff x="408111" y="2221270"/>
            <a:chExt cx="7862121" cy="3234668"/>
          </a:xfrm>
        </p:grpSpPr>
        <p:pic>
          <p:nvPicPr>
            <p:cNvPr id="33" name="object 19">
              <a:extLst>
                <a:ext uri="{FF2B5EF4-FFF2-40B4-BE49-F238E27FC236}">
                  <a16:creationId xmlns:a16="http://schemas.microsoft.com/office/drawing/2014/main" id="{78FDB560-B359-4946-99D2-06D2B7F68E0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111" y="4978164"/>
              <a:ext cx="411249" cy="408203"/>
            </a:xfrm>
            <a:prstGeom prst="rect">
              <a:avLst/>
            </a:prstGeom>
          </p:spPr>
        </p:pic>
        <p:pic>
          <p:nvPicPr>
            <p:cNvPr id="34" name="object 20">
              <a:extLst>
                <a:ext uri="{FF2B5EF4-FFF2-40B4-BE49-F238E27FC236}">
                  <a16:creationId xmlns:a16="http://schemas.microsoft.com/office/drawing/2014/main" id="{68C24550-1126-40B2-AEF2-27C425C5B13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611" y="2422990"/>
              <a:ext cx="423434" cy="423434"/>
            </a:xfrm>
            <a:prstGeom prst="rect">
              <a:avLst/>
            </a:prstGeom>
          </p:spPr>
        </p:pic>
        <p:pic>
          <p:nvPicPr>
            <p:cNvPr id="35" name="object 21">
              <a:extLst>
                <a:ext uri="{FF2B5EF4-FFF2-40B4-BE49-F238E27FC236}">
                  <a16:creationId xmlns:a16="http://schemas.microsoft.com/office/drawing/2014/main" id="{B568944F-0095-4898-A804-149B4965B76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1797" y="3108269"/>
              <a:ext cx="420388" cy="420388"/>
            </a:xfrm>
            <a:prstGeom prst="rect">
              <a:avLst/>
            </a:prstGeom>
          </p:spPr>
        </p:pic>
        <p:pic>
          <p:nvPicPr>
            <p:cNvPr id="36" name="object 22">
              <a:extLst>
                <a:ext uri="{FF2B5EF4-FFF2-40B4-BE49-F238E27FC236}">
                  <a16:creationId xmlns:a16="http://schemas.microsoft.com/office/drawing/2014/main" id="{608E286F-8B2C-43D8-AAAB-98CBDD196BD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797" y="4366857"/>
              <a:ext cx="420388" cy="423434"/>
            </a:xfrm>
            <a:prstGeom prst="rect">
              <a:avLst/>
            </a:prstGeom>
          </p:spPr>
        </p:pic>
        <p:pic>
          <p:nvPicPr>
            <p:cNvPr id="37" name="object 23">
              <a:extLst>
                <a:ext uri="{FF2B5EF4-FFF2-40B4-BE49-F238E27FC236}">
                  <a16:creationId xmlns:a16="http://schemas.microsoft.com/office/drawing/2014/main" id="{B737B722-AAF9-471A-B91F-89113697416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4843" y="3757257"/>
              <a:ext cx="411249" cy="41124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B6DB4FE-7B83-8AD6-684A-54F0DE451A73}"/>
                </a:ext>
              </a:extLst>
            </p:cNvPr>
            <p:cNvSpPr txBox="1"/>
            <p:nvPr/>
          </p:nvSpPr>
          <p:spPr>
            <a:xfrm>
              <a:off x="1035711" y="2221270"/>
              <a:ext cx="7234521" cy="3234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1596701" indent="-79327">
                <a:lnSpc>
                  <a:spcPct val="150000"/>
                </a:lnSpc>
              </a:pPr>
              <a:r>
                <a:rPr lang="ru-RU" sz="2798" spc="-5" dirty="0">
                  <a:solidFill>
                    <a:srgbClr val="1A4B8F"/>
                  </a:solidFill>
                  <a:latin typeface="Verdana"/>
                </a:rPr>
                <a:t>административная  </a:t>
              </a:r>
            </a:p>
            <a:p>
              <a:pPr marR="1596701" indent="-79327">
                <a:lnSpc>
                  <a:spcPct val="150000"/>
                </a:lnSpc>
              </a:pPr>
              <a:r>
                <a:rPr lang="ru-RU" sz="2798" spc="-5" dirty="0">
                  <a:solidFill>
                    <a:srgbClr val="1A4B8F"/>
                  </a:solidFill>
                  <a:latin typeface="Verdana"/>
                </a:rPr>
                <a:t>методическая  </a:t>
              </a:r>
            </a:p>
            <a:p>
              <a:pPr marR="1596701" indent="-79327">
                <a:lnSpc>
                  <a:spcPct val="150000"/>
                </a:lnSpc>
              </a:pPr>
              <a:r>
                <a:rPr lang="ru-RU" sz="2798" spc="-5" dirty="0">
                  <a:solidFill>
                    <a:srgbClr val="1A4B8F"/>
                  </a:solidFill>
                  <a:latin typeface="Verdana"/>
                </a:rPr>
                <a:t>информационная </a:t>
              </a:r>
            </a:p>
            <a:p>
              <a:pPr marR="1596701" indent="-79327">
                <a:lnSpc>
                  <a:spcPct val="150000"/>
                </a:lnSpc>
              </a:pPr>
              <a:r>
                <a:rPr lang="ru-RU" sz="2798" spc="-5" dirty="0">
                  <a:solidFill>
                    <a:srgbClr val="1A4B8F"/>
                  </a:solidFill>
                  <a:latin typeface="Verdana"/>
                </a:rPr>
                <a:t>экспертная</a:t>
              </a:r>
            </a:p>
            <a:p>
              <a:pPr marR="1596701" indent="-79327">
                <a:lnSpc>
                  <a:spcPct val="150000"/>
                </a:lnSpc>
              </a:pPr>
              <a:r>
                <a:rPr lang="ru-RU" sz="2798" spc="-5" dirty="0">
                  <a:solidFill>
                    <a:srgbClr val="1A4B8F"/>
                  </a:solidFill>
                  <a:latin typeface="Verdana"/>
                </a:rPr>
                <a:t>финансовая и иные форматы</a:t>
              </a:r>
            </a:p>
          </p:txBody>
        </p:sp>
      </p:grpSp>
      <p:sp>
        <p:nvSpPr>
          <p:cNvPr id="40" name="object 11">
            <a:extLst>
              <a:ext uri="{FF2B5EF4-FFF2-40B4-BE49-F238E27FC236}">
                <a16:creationId xmlns:a16="http://schemas.microsoft.com/office/drawing/2014/main" id="{CD991781-4852-E731-E06F-799346C73D21}"/>
              </a:ext>
            </a:extLst>
          </p:cNvPr>
          <p:cNvSpPr txBox="1"/>
          <p:nvPr/>
        </p:nvSpPr>
        <p:spPr>
          <a:xfrm>
            <a:off x="630467" y="5909318"/>
            <a:ext cx="8581652" cy="859203"/>
          </a:xfrm>
          <a:prstGeom prst="rect">
            <a:avLst/>
          </a:prstGeom>
        </p:spPr>
        <p:txBody>
          <a:bodyPr vert="horz" wrap="square" lIns="0" tIns="12693" rIns="0" bIns="0" rtlCol="0">
            <a:spAutoFit/>
          </a:bodyPr>
          <a:lstStyle/>
          <a:p>
            <a:pPr marL="15865">
              <a:lnSpc>
                <a:spcPts val="3333"/>
              </a:lnSpc>
              <a:spcBef>
                <a:spcPts val="100"/>
              </a:spcBef>
            </a:pPr>
            <a:r>
              <a:rPr sz="2798" b="1" dirty="0" err="1">
                <a:solidFill>
                  <a:srgbClr val="1A4B8F"/>
                </a:solidFill>
                <a:latin typeface="Verdana"/>
                <a:cs typeface="Verdana"/>
              </a:rPr>
              <a:t>Поддержка</a:t>
            </a:r>
            <a:r>
              <a:rPr sz="2798" b="1" spc="-5" dirty="0">
                <a:solidFill>
                  <a:srgbClr val="1A4B8F"/>
                </a:solidFill>
                <a:latin typeface="Verdana"/>
                <a:cs typeface="Verdana"/>
              </a:rPr>
              <a:t> </a:t>
            </a:r>
            <a:r>
              <a:rPr lang="ru-RU" sz="2798" b="1" spc="-5" dirty="0">
                <a:solidFill>
                  <a:srgbClr val="1A4B8F"/>
                </a:solidFill>
                <a:latin typeface="Verdana"/>
                <a:cs typeface="Verdana"/>
              </a:rPr>
              <a:t>проектов</a:t>
            </a:r>
            <a:endParaRPr sz="2798" dirty="0">
              <a:latin typeface="Verdana"/>
              <a:cs typeface="Verdana"/>
            </a:endParaRPr>
          </a:p>
          <a:p>
            <a:pPr marL="15865">
              <a:lnSpc>
                <a:spcPts val="3333"/>
              </a:lnSpc>
            </a:pPr>
            <a:r>
              <a:rPr sz="2798" b="1" dirty="0">
                <a:solidFill>
                  <a:srgbClr val="1A4B8F"/>
                </a:solidFill>
                <a:latin typeface="Verdana"/>
                <a:cs typeface="Verdana"/>
              </a:rPr>
              <a:t>через</a:t>
            </a:r>
            <a:r>
              <a:rPr sz="2798" b="1" spc="-5" dirty="0">
                <a:solidFill>
                  <a:srgbClr val="1A4B8F"/>
                </a:solidFill>
                <a:latin typeface="Verdana"/>
                <a:cs typeface="Verdana"/>
              </a:rPr>
              <a:t> </a:t>
            </a:r>
            <a:r>
              <a:rPr sz="2798" b="1" spc="-5" dirty="0" err="1">
                <a:solidFill>
                  <a:srgbClr val="1A4B8F"/>
                </a:solidFill>
                <a:latin typeface="Verdana"/>
                <a:cs typeface="Verdana"/>
              </a:rPr>
              <a:t>систему</a:t>
            </a:r>
            <a:r>
              <a:rPr sz="2798" b="1" dirty="0">
                <a:solidFill>
                  <a:srgbClr val="1A4B8F"/>
                </a:solidFill>
                <a:latin typeface="Verdana"/>
                <a:cs typeface="Verdana"/>
              </a:rPr>
              <a:t> </a:t>
            </a:r>
            <a:r>
              <a:rPr lang="ru-RU" sz="2798" b="1" spc="-5" dirty="0">
                <a:solidFill>
                  <a:srgbClr val="1A4B8F"/>
                </a:solidFill>
                <a:latin typeface="Verdana"/>
                <a:cs typeface="Verdana"/>
              </a:rPr>
              <a:t>конкурсов</a:t>
            </a:r>
            <a:endParaRPr sz="2798" dirty="0">
              <a:latin typeface="Verdana"/>
              <a:cs typeface="Verdana"/>
            </a:endParaRPr>
          </a:p>
        </p:txBody>
      </p:sp>
      <p:sp>
        <p:nvSpPr>
          <p:cNvPr id="44" name="object 9">
            <a:extLst>
              <a:ext uri="{FF2B5EF4-FFF2-40B4-BE49-F238E27FC236}">
                <a16:creationId xmlns:a16="http://schemas.microsoft.com/office/drawing/2014/main" id="{F717E9FD-D61F-2DE2-450E-7C3EC9963736}"/>
              </a:ext>
            </a:extLst>
          </p:cNvPr>
          <p:cNvSpPr txBox="1"/>
          <p:nvPr/>
        </p:nvSpPr>
        <p:spPr>
          <a:xfrm>
            <a:off x="207347" y="6755810"/>
            <a:ext cx="1929317" cy="4638442"/>
          </a:xfrm>
          <a:prstGeom prst="rect">
            <a:avLst/>
          </a:prstGeom>
        </p:spPr>
        <p:txBody>
          <a:bodyPr vert="horz" wrap="square" lIns="0" tIns="12693" rIns="0" bIns="0" rtlCol="0">
            <a:spAutoFit/>
          </a:bodyPr>
          <a:lstStyle/>
          <a:p>
            <a:pPr marR="20308" algn="r">
              <a:lnSpc>
                <a:spcPts val="7545"/>
              </a:lnSpc>
              <a:spcBef>
                <a:spcPts val="100"/>
              </a:spcBef>
            </a:pPr>
            <a:r>
              <a:rPr lang="ru-RU" sz="4800" b="1" spc="-5" dirty="0">
                <a:solidFill>
                  <a:srgbClr val="1A4B8F"/>
                </a:solidFill>
                <a:latin typeface="Verdana"/>
                <a:cs typeface="Verdana"/>
              </a:rPr>
              <a:t>43</a:t>
            </a:r>
            <a:endParaRPr sz="4800" dirty="0">
              <a:latin typeface="Verdana"/>
              <a:cs typeface="Verdana"/>
            </a:endParaRPr>
          </a:p>
          <a:p>
            <a:pPr marL="36808">
              <a:lnSpc>
                <a:spcPts val="2508"/>
              </a:lnSpc>
            </a:pPr>
            <a:r>
              <a:rPr sz="2399" dirty="0">
                <a:solidFill>
                  <a:srgbClr val="4481C3"/>
                </a:solidFill>
                <a:latin typeface="Verdana"/>
                <a:cs typeface="Verdana"/>
              </a:rPr>
              <a:t>в</a:t>
            </a:r>
            <a:r>
              <a:rPr sz="2399" spc="-30" dirty="0">
                <a:solidFill>
                  <a:srgbClr val="4481C3"/>
                </a:solidFill>
                <a:latin typeface="Verdana"/>
                <a:cs typeface="Verdana"/>
              </a:rPr>
              <a:t> </a:t>
            </a:r>
            <a:r>
              <a:rPr sz="2399" spc="-5" dirty="0">
                <a:solidFill>
                  <a:srgbClr val="4481C3"/>
                </a:solidFill>
                <a:latin typeface="Verdana"/>
                <a:cs typeface="Verdana"/>
              </a:rPr>
              <a:t>202</a:t>
            </a:r>
            <a:r>
              <a:rPr lang="ru-RU" sz="2399" spc="-5" dirty="0">
                <a:solidFill>
                  <a:srgbClr val="4481C3"/>
                </a:solidFill>
                <a:latin typeface="Verdana"/>
                <a:cs typeface="Verdana"/>
              </a:rPr>
              <a:t>2</a:t>
            </a:r>
            <a:r>
              <a:rPr sz="2399" spc="-30" dirty="0">
                <a:solidFill>
                  <a:srgbClr val="4481C3"/>
                </a:solidFill>
                <a:latin typeface="Verdana"/>
                <a:cs typeface="Verdana"/>
              </a:rPr>
              <a:t> </a:t>
            </a:r>
            <a:r>
              <a:rPr sz="2399" dirty="0">
                <a:solidFill>
                  <a:srgbClr val="4481C3"/>
                </a:solidFill>
                <a:latin typeface="Verdana"/>
                <a:cs typeface="Verdana"/>
              </a:rPr>
              <a:t>-</a:t>
            </a:r>
            <a:r>
              <a:rPr sz="2399" spc="-30" dirty="0">
                <a:solidFill>
                  <a:srgbClr val="4481C3"/>
                </a:solidFill>
                <a:latin typeface="Verdana"/>
                <a:cs typeface="Verdana"/>
              </a:rPr>
              <a:t> </a:t>
            </a:r>
            <a:r>
              <a:rPr lang="ru-RU" sz="2399" spc="-30" dirty="0">
                <a:solidFill>
                  <a:srgbClr val="4481C3"/>
                </a:solidFill>
                <a:latin typeface="Verdana"/>
                <a:cs typeface="Verdana"/>
              </a:rPr>
              <a:t>1</a:t>
            </a:r>
            <a:r>
              <a:rPr sz="2399" spc="-5" dirty="0">
                <a:solidFill>
                  <a:srgbClr val="4481C3"/>
                </a:solidFill>
                <a:latin typeface="Verdana"/>
                <a:cs typeface="Verdana"/>
              </a:rPr>
              <a:t>8</a:t>
            </a:r>
            <a:endParaRPr sz="2399" dirty="0">
              <a:latin typeface="Verdana"/>
              <a:cs typeface="Verdana"/>
            </a:endParaRPr>
          </a:p>
          <a:p>
            <a:pPr marR="5077" algn="r">
              <a:lnSpc>
                <a:spcPts val="7579"/>
              </a:lnSpc>
              <a:spcBef>
                <a:spcPts val="1559"/>
              </a:spcBef>
            </a:pPr>
            <a:r>
              <a:rPr lang="ru-RU" sz="4800" b="1" spc="-5" dirty="0">
                <a:solidFill>
                  <a:srgbClr val="1A4B8F"/>
                </a:solidFill>
                <a:latin typeface="Verdana"/>
                <a:cs typeface="Verdana"/>
              </a:rPr>
              <a:t>10</a:t>
            </a:r>
            <a:endParaRPr sz="4800" dirty="0">
              <a:latin typeface="Verdana"/>
              <a:cs typeface="Verdana"/>
            </a:endParaRPr>
          </a:p>
          <a:p>
            <a:pPr marR="14595" algn="r">
              <a:lnSpc>
                <a:spcPts val="7650"/>
              </a:lnSpc>
              <a:spcBef>
                <a:spcPts val="1199"/>
              </a:spcBef>
            </a:pPr>
            <a:r>
              <a:rPr sz="4800" b="1" spc="-5" dirty="0">
                <a:solidFill>
                  <a:srgbClr val="1A4B8F"/>
                </a:solidFill>
                <a:latin typeface="Verdana"/>
                <a:cs typeface="Verdana"/>
              </a:rPr>
              <a:t>6</a:t>
            </a:r>
            <a:endParaRPr lang="ru-RU" sz="4800" b="1" spc="-5" dirty="0">
              <a:solidFill>
                <a:srgbClr val="1A4B8F"/>
              </a:solidFill>
              <a:latin typeface="Verdana"/>
              <a:cs typeface="Verdana"/>
            </a:endParaRPr>
          </a:p>
          <a:p>
            <a:pPr marR="14595" algn="r">
              <a:lnSpc>
                <a:spcPts val="7650"/>
              </a:lnSpc>
              <a:spcBef>
                <a:spcPts val="1199"/>
              </a:spcBef>
            </a:pPr>
            <a:r>
              <a:rPr lang="ru-RU" sz="4800" b="1" spc="-5" dirty="0">
                <a:solidFill>
                  <a:srgbClr val="1A4B8F"/>
                </a:solidFill>
                <a:latin typeface="Verdana"/>
                <a:cs typeface="Verdana"/>
              </a:rPr>
              <a:t>4</a:t>
            </a:r>
            <a:endParaRPr sz="4800" dirty="0">
              <a:latin typeface="Verdana"/>
              <a:cs typeface="Verdana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03537D1-5057-9BC7-DDD3-1D878DBC475D}"/>
              </a:ext>
            </a:extLst>
          </p:cNvPr>
          <p:cNvGrpSpPr/>
          <p:nvPr/>
        </p:nvGrpSpPr>
        <p:grpSpPr>
          <a:xfrm>
            <a:off x="10737850" y="3783383"/>
            <a:ext cx="11208810" cy="7387098"/>
            <a:chOff x="10737850" y="3783383"/>
            <a:chExt cx="11208810" cy="7387098"/>
          </a:xfrm>
        </p:grpSpPr>
        <p:sp>
          <p:nvSpPr>
            <p:cNvPr id="17" name="object 9">
              <a:extLst>
                <a:ext uri="{FF2B5EF4-FFF2-40B4-BE49-F238E27FC236}">
                  <a16:creationId xmlns:a16="http://schemas.microsoft.com/office/drawing/2014/main" id="{46CE5227-0082-4F81-8ED4-38AA3A7DDA2C}"/>
                </a:ext>
              </a:extLst>
            </p:cNvPr>
            <p:cNvSpPr txBox="1"/>
            <p:nvPr/>
          </p:nvSpPr>
          <p:spPr>
            <a:xfrm>
              <a:off x="11144181" y="5472650"/>
              <a:ext cx="1929317" cy="5697831"/>
            </a:xfrm>
            <a:prstGeom prst="rect">
              <a:avLst/>
            </a:prstGeom>
          </p:spPr>
          <p:txBody>
            <a:bodyPr vert="horz" wrap="square" lIns="0" tIns="12693" rIns="0" bIns="0" rtlCol="0">
              <a:spAutoFit/>
            </a:bodyPr>
            <a:lstStyle/>
            <a:p>
              <a:pPr marR="20308" algn="r">
                <a:lnSpc>
                  <a:spcPts val="7545"/>
                </a:lnSpc>
                <a:spcBef>
                  <a:spcPts val="100"/>
                </a:spcBef>
              </a:pPr>
              <a:r>
                <a:rPr sz="4800" b="1" spc="-5" dirty="0">
                  <a:solidFill>
                    <a:srgbClr val="1A4B8F"/>
                  </a:solidFill>
                  <a:latin typeface="Verdana"/>
                  <a:cs typeface="Verdana"/>
                </a:rPr>
                <a:t>433</a:t>
              </a:r>
              <a:endParaRPr sz="4800" dirty="0">
                <a:latin typeface="Verdana"/>
                <a:cs typeface="Verdana"/>
              </a:endParaRPr>
            </a:p>
            <a:p>
              <a:pPr marL="36808">
                <a:lnSpc>
                  <a:spcPts val="2508"/>
                </a:lnSpc>
              </a:pPr>
              <a:r>
                <a:rPr sz="2399" dirty="0">
                  <a:solidFill>
                    <a:srgbClr val="4481C3"/>
                  </a:solidFill>
                  <a:latin typeface="Verdana"/>
                  <a:cs typeface="Verdana"/>
                </a:rPr>
                <a:t>в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spc="-5" dirty="0">
                  <a:solidFill>
                    <a:srgbClr val="4481C3"/>
                  </a:solidFill>
                  <a:latin typeface="Verdana"/>
                  <a:cs typeface="Verdana"/>
                </a:rPr>
                <a:t>2021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dirty="0">
                  <a:solidFill>
                    <a:srgbClr val="4481C3"/>
                  </a:solidFill>
                  <a:latin typeface="Verdana"/>
                  <a:cs typeface="Verdana"/>
                </a:rPr>
                <a:t>-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spc="-5" dirty="0">
                  <a:solidFill>
                    <a:srgbClr val="4481C3"/>
                  </a:solidFill>
                  <a:latin typeface="Verdana"/>
                  <a:cs typeface="Verdana"/>
                </a:rPr>
                <a:t>82</a:t>
              </a:r>
              <a:endParaRPr sz="2399" dirty="0">
                <a:latin typeface="Verdana"/>
                <a:cs typeface="Verdana"/>
              </a:endParaRPr>
            </a:p>
            <a:p>
              <a:pPr marR="5077" algn="r">
                <a:lnSpc>
                  <a:spcPts val="7579"/>
                </a:lnSpc>
                <a:spcBef>
                  <a:spcPts val="1559"/>
                </a:spcBef>
              </a:pPr>
              <a:r>
                <a:rPr sz="4800" b="1" spc="-5" dirty="0">
                  <a:solidFill>
                    <a:srgbClr val="1A4B8F"/>
                  </a:solidFill>
                  <a:latin typeface="Verdana"/>
                  <a:cs typeface="Verdana"/>
                </a:rPr>
                <a:t>121</a:t>
              </a:r>
              <a:endParaRPr sz="4800" dirty="0">
                <a:latin typeface="Verdana"/>
                <a:cs typeface="Verdana"/>
              </a:endParaRPr>
            </a:p>
            <a:p>
              <a:pPr marL="91385">
                <a:lnSpc>
                  <a:spcPts val="2543"/>
                </a:lnSpc>
              </a:pPr>
              <a:r>
                <a:rPr sz="2399" dirty="0">
                  <a:solidFill>
                    <a:srgbClr val="4481C3"/>
                  </a:solidFill>
                  <a:latin typeface="Verdana"/>
                  <a:cs typeface="Verdana"/>
                </a:rPr>
                <a:t>в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spc="-5" dirty="0">
                  <a:solidFill>
                    <a:srgbClr val="4481C3"/>
                  </a:solidFill>
                  <a:latin typeface="Verdana"/>
                  <a:cs typeface="Verdana"/>
                </a:rPr>
                <a:t>2021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dirty="0">
                  <a:solidFill>
                    <a:srgbClr val="4481C3"/>
                  </a:solidFill>
                  <a:latin typeface="Verdana"/>
                  <a:cs typeface="Verdana"/>
                </a:rPr>
                <a:t>-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spc="-5" dirty="0">
                  <a:solidFill>
                    <a:srgbClr val="4481C3"/>
                  </a:solidFill>
                  <a:latin typeface="Verdana"/>
                  <a:cs typeface="Verdana"/>
                </a:rPr>
                <a:t>71</a:t>
              </a:r>
              <a:endParaRPr sz="2399" dirty="0">
                <a:latin typeface="Verdana"/>
                <a:cs typeface="Verdana"/>
              </a:endParaRPr>
            </a:p>
            <a:p>
              <a:pPr marR="14595" algn="r">
                <a:lnSpc>
                  <a:spcPts val="7650"/>
                </a:lnSpc>
                <a:spcBef>
                  <a:spcPts val="1199"/>
                </a:spcBef>
              </a:pPr>
              <a:r>
                <a:rPr sz="4800" b="1" spc="-5" dirty="0">
                  <a:solidFill>
                    <a:srgbClr val="1A4B8F"/>
                  </a:solidFill>
                  <a:latin typeface="Verdana"/>
                  <a:cs typeface="Verdana"/>
                </a:rPr>
                <a:t>67</a:t>
              </a:r>
              <a:endParaRPr sz="4800" dirty="0">
                <a:latin typeface="Verdana"/>
                <a:cs typeface="Verdana"/>
              </a:endParaRPr>
            </a:p>
            <a:p>
              <a:pPr marL="36173">
                <a:lnSpc>
                  <a:spcPts val="2613"/>
                </a:lnSpc>
              </a:pPr>
              <a:r>
                <a:rPr sz="2399" dirty="0">
                  <a:solidFill>
                    <a:srgbClr val="4481C3"/>
                  </a:solidFill>
                  <a:latin typeface="Verdana"/>
                  <a:cs typeface="Verdana"/>
                </a:rPr>
                <a:t>в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spc="-5" dirty="0">
                  <a:solidFill>
                    <a:srgbClr val="4481C3"/>
                  </a:solidFill>
                  <a:latin typeface="Verdana"/>
                  <a:cs typeface="Verdana"/>
                </a:rPr>
                <a:t>2021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dirty="0">
                  <a:solidFill>
                    <a:srgbClr val="4481C3"/>
                  </a:solidFill>
                  <a:latin typeface="Verdana"/>
                  <a:cs typeface="Verdana"/>
                </a:rPr>
                <a:t>-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spc="-5" dirty="0">
                  <a:solidFill>
                    <a:srgbClr val="4481C3"/>
                  </a:solidFill>
                  <a:latin typeface="Verdana"/>
                  <a:cs typeface="Verdana"/>
                </a:rPr>
                <a:t>26</a:t>
              </a:r>
              <a:endParaRPr sz="2399" dirty="0">
                <a:latin typeface="Verdana"/>
                <a:cs typeface="Verdana"/>
              </a:endParaRPr>
            </a:p>
            <a:p>
              <a:pPr marR="74250" algn="r">
                <a:lnSpc>
                  <a:spcPts val="7854"/>
                </a:lnSpc>
                <a:spcBef>
                  <a:spcPts val="790"/>
                </a:spcBef>
              </a:pPr>
              <a:r>
                <a:rPr sz="4800" b="1" spc="-5" dirty="0">
                  <a:solidFill>
                    <a:srgbClr val="1A4B8F"/>
                  </a:solidFill>
                  <a:latin typeface="Verdana"/>
                  <a:cs typeface="Verdana"/>
                </a:rPr>
                <a:t>55</a:t>
              </a:r>
              <a:endParaRPr sz="4800" dirty="0">
                <a:latin typeface="Verdana"/>
                <a:cs typeface="Verdana"/>
              </a:endParaRPr>
            </a:p>
            <a:p>
              <a:pPr marL="12692">
                <a:lnSpc>
                  <a:spcPts val="2818"/>
                </a:lnSpc>
              </a:pPr>
              <a:r>
                <a:rPr sz="2399" dirty="0">
                  <a:solidFill>
                    <a:srgbClr val="4481C3"/>
                  </a:solidFill>
                  <a:latin typeface="Verdana"/>
                  <a:cs typeface="Verdana"/>
                </a:rPr>
                <a:t>в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spc="-5" dirty="0">
                  <a:solidFill>
                    <a:srgbClr val="4481C3"/>
                  </a:solidFill>
                  <a:latin typeface="Verdana"/>
                  <a:cs typeface="Verdana"/>
                </a:rPr>
                <a:t>2021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dirty="0">
                  <a:solidFill>
                    <a:srgbClr val="4481C3"/>
                  </a:solidFill>
                  <a:latin typeface="Verdana"/>
                  <a:cs typeface="Verdana"/>
                </a:rPr>
                <a:t>-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spc="-5" dirty="0">
                  <a:solidFill>
                    <a:srgbClr val="4481C3"/>
                  </a:solidFill>
                  <a:latin typeface="Verdana"/>
                  <a:cs typeface="Verdana"/>
                </a:rPr>
                <a:t>35</a:t>
              </a:r>
              <a:endParaRPr sz="2399" dirty="0">
                <a:latin typeface="Verdana"/>
                <a:cs typeface="Verdana"/>
              </a:endParaRPr>
            </a:p>
          </p:txBody>
        </p:sp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18F884CF-B3AC-48C1-805F-BC9E182B71A9}"/>
                </a:ext>
              </a:extLst>
            </p:cNvPr>
            <p:cNvSpPr/>
            <p:nvPr/>
          </p:nvSpPr>
          <p:spPr>
            <a:xfrm>
              <a:off x="13219254" y="5632865"/>
              <a:ext cx="0" cy="5447147"/>
            </a:xfrm>
            <a:custGeom>
              <a:avLst/>
              <a:gdLst/>
              <a:ahLst/>
              <a:cxnLst/>
              <a:rect l="l" t="t" r="r" b="b"/>
              <a:pathLst>
                <a:path h="5450205">
                  <a:moveTo>
                    <a:pt x="0" y="5450180"/>
                  </a:moveTo>
                  <a:lnTo>
                    <a:pt x="0" y="0"/>
                  </a:lnTo>
                </a:path>
              </a:pathLst>
            </a:custGeom>
            <a:ln w="87955">
              <a:solidFill>
                <a:srgbClr val="1A4B8F"/>
              </a:solidFill>
            </a:ln>
          </p:spPr>
          <p:txBody>
            <a:bodyPr wrap="square" lIns="0" tIns="0" rIns="0" bIns="0" rtlCol="0"/>
            <a:lstStyle/>
            <a:p>
              <a:endParaRPr sz="1799" dirty="0"/>
            </a:p>
          </p:txBody>
        </p: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E1ADC303-9189-4063-8256-D12500C571AF}"/>
                </a:ext>
              </a:extLst>
            </p:cNvPr>
            <p:cNvSpPr txBox="1"/>
            <p:nvPr/>
          </p:nvSpPr>
          <p:spPr>
            <a:xfrm>
              <a:off x="10737850" y="3783383"/>
              <a:ext cx="8581652" cy="1527587"/>
            </a:xfrm>
            <a:prstGeom prst="rect">
              <a:avLst/>
            </a:prstGeom>
          </p:spPr>
          <p:txBody>
            <a:bodyPr vert="horz" wrap="square" lIns="0" tIns="12693" rIns="0" bIns="0" rtlCol="0">
              <a:spAutoFit/>
            </a:bodyPr>
            <a:lstStyle/>
            <a:p>
              <a:pPr marL="15865">
                <a:lnSpc>
                  <a:spcPts val="3333"/>
                </a:lnSpc>
                <a:spcBef>
                  <a:spcPts val="100"/>
                </a:spcBef>
              </a:pPr>
              <a:r>
                <a:rPr sz="2798" b="1" dirty="0">
                  <a:solidFill>
                    <a:srgbClr val="1A4B8F"/>
                  </a:solidFill>
                  <a:latin typeface="Verdana"/>
                  <a:cs typeface="Verdana"/>
                </a:rPr>
                <a:t>Поддержка</a:t>
              </a:r>
              <a:r>
                <a:rPr sz="2798" b="1" spc="-5" dirty="0">
                  <a:solidFill>
                    <a:srgbClr val="1A4B8F"/>
                  </a:solidFill>
                  <a:latin typeface="Verdana"/>
                  <a:cs typeface="Verdana"/>
                </a:rPr>
                <a:t> частных </a:t>
              </a:r>
              <a:r>
                <a:rPr sz="2798" b="1" spc="-10" dirty="0">
                  <a:solidFill>
                    <a:srgbClr val="1A4B8F"/>
                  </a:solidFill>
                  <a:latin typeface="Verdana"/>
                  <a:cs typeface="Verdana"/>
                </a:rPr>
                <a:t>инициатив</a:t>
              </a:r>
              <a:endParaRPr sz="2798" dirty="0">
                <a:latin typeface="Verdana"/>
                <a:cs typeface="Verdana"/>
              </a:endParaRPr>
            </a:p>
            <a:p>
              <a:pPr marL="15865">
                <a:lnSpc>
                  <a:spcPts val="3333"/>
                </a:lnSpc>
              </a:pPr>
              <a:r>
                <a:rPr sz="2798" b="1" dirty="0">
                  <a:solidFill>
                    <a:srgbClr val="1A4B8F"/>
                  </a:solidFill>
                  <a:latin typeface="Verdana"/>
                  <a:cs typeface="Verdana"/>
                </a:rPr>
                <a:t>через</a:t>
              </a:r>
              <a:r>
                <a:rPr sz="2798" b="1" spc="-5" dirty="0">
                  <a:solidFill>
                    <a:srgbClr val="1A4B8F"/>
                  </a:solidFill>
                  <a:latin typeface="Verdana"/>
                  <a:cs typeface="Verdana"/>
                </a:rPr>
                <a:t> систему</a:t>
              </a:r>
              <a:r>
                <a:rPr sz="2798" b="1" dirty="0">
                  <a:solidFill>
                    <a:srgbClr val="1A4B8F"/>
                  </a:solidFill>
                  <a:latin typeface="Verdana"/>
                  <a:cs typeface="Verdana"/>
                </a:rPr>
                <a:t> </a:t>
              </a:r>
              <a:r>
                <a:rPr sz="2798" b="1" spc="-5" dirty="0">
                  <a:solidFill>
                    <a:srgbClr val="1A4B8F"/>
                  </a:solidFill>
                  <a:latin typeface="Verdana"/>
                  <a:cs typeface="Verdana"/>
                </a:rPr>
                <a:t>экспертной</a:t>
              </a:r>
              <a:r>
                <a:rPr sz="2798" b="1" spc="-10" dirty="0">
                  <a:solidFill>
                    <a:srgbClr val="1A4B8F"/>
                  </a:solidFill>
                  <a:latin typeface="Verdana"/>
                  <a:cs typeface="Verdana"/>
                </a:rPr>
                <a:t> </a:t>
              </a:r>
              <a:r>
                <a:rPr sz="2798" b="1" spc="-5" dirty="0">
                  <a:solidFill>
                    <a:srgbClr val="1A4B8F"/>
                  </a:solidFill>
                  <a:latin typeface="Verdana"/>
                  <a:cs typeface="Verdana"/>
                </a:rPr>
                <a:t>комиссии </a:t>
              </a:r>
              <a:r>
                <a:rPr sz="2798" b="1" dirty="0">
                  <a:solidFill>
                    <a:srgbClr val="1A4B8F"/>
                  </a:solidFill>
                  <a:latin typeface="Verdana"/>
                  <a:cs typeface="Verdana"/>
                </a:rPr>
                <a:t>и</a:t>
              </a:r>
              <a:r>
                <a:rPr sz="2798" b="1" spc="-5" dirty="0">
                  <a:solidFill>
                    <a:srgbClr val="1A4B8F"/>
                  </a:solidFill>
                  <a:latin typeface="Verdana"/>
                  <a:cs typeface="Verdana"/>
                </a:rPr>
                <a:t> </a:t>
              </a:r>
              <a:r>
                <a:rPr sz="2798" b="1" dirty="0">
                  <a:solidFill>
                    <a:srgbClr val="1A4B8F"/>
                  </a:solidFill>
                  <a:latin typeface="Verdana"/>
                  <a:cs typeface="Verdana"/>
                </a:rPr>
                <a:t>НС</a:t>
              </a:r>
              <a:endParaRPr sz="2798" dirty="0">
                <a:latin typeface="Verdana"/>
                <a:cs typeface="Verdana"/>
              </a:endParaRPr>
            </a:p>
            <a:p>
              <a:pPr marL="12692">
                <a:spcBef>
                  <a:spcPts val="1799"/>
                </a:spcBef>
              </a:pPr>
              <a:r>
                <a:rPr sz="2798" dirty="0">
                  <a:solidFill>
                    <a:srgbClr val="4774AB"/>
                  </a:solidFill>
                  <a:latin typeface="Verdana"/>
                  <a:cs typeface="Verdana"/>
                </a:rPr>
                <a:t>С</a:t>
              </a:r>
              <a:r>
                <a:rPr sz="2798" spc="-30" dirty="0">
                  <a:solidFill>
                    <a:srgbClr val="4774AB"/>
                  </a:solidFill>
                  <a:latin typeface="Verdana"/>
                  <a:cs typeface="Verdana"/>
                </a:rPr>
                <a:t> </a:t>
              </a:r>
              <a:r>
                <a:rPr sz="2798" dirty="0">
                  <a:solidFill>
                    <a:srgbClr val="4774AB"/>
                  </a:solidFill>
                  <a:latin typeface="Verdana"/>
                  <a:cs typeface="Verdana"/>
                </a:rPr>
                <a:t>октября</a:t>
              </a:r>
              <a:r>
                <a:rPr sz="2798" spc="-25" dirty="0">
                  <a:solidFill>
                    <a:srgbClr val="4774AB"/>
                  </a:solidFill>
                  <a:latin typeface="Verdana"/>
                  <a:cs typeface="Verdana"/>
                </a:rPr>
                <a:t> </a:t>
              </a:r>
              <a:r>
                <a:rPr sz="2798" spc="-10" dirty="0">
                  <a:solidFill>
                    <a:srgbClr val="4774AB"/>
                  </a:solidFill>
                  <a:latin typeface="Verdana"/>
                  <a:cs typeface="Verdana"/>
                </a:rPr>
                <a:t>2019</a:t>
              </a:r>
              <a:r>
                <a:rPr sz="2798" spc="-25" dirty="0">
                  <a:solidFill>
                    <a:srgbClr val="4774AB"/>
                  </a:solidFill>
                  <a:latin typeface="Verdana"/>
                  <a:cs typeface="Verdana"/>
                </a:rPr>
                <a:t> </a:t>
              </a:r>
              <a:r>
                <a:rPr sz="2798" dirty="0">
                  <a:solidFill>
                    <a:srgbClr val="4774AB"/>
                  </a:solidFill>
                  <a:latin typeface="Verdana"/>
                  <a:cs typeface="Verdana"/>
                </a:rPr>
                <a:t>г.</a:t>
              </a:r>
              <a:endParaRPr sz="2798" dirty="0">
                <a:latin typeface="Verdana"/>
                <a:cs typeface="Verdana"/>
              </a:endParaRPr>
            </a:p>
          </p:txBody>
        </p:sp>
        <p:sp>
          <p:nvSpPr>
            <p:cNvPr id="39" name="object 8">
              <a:extLst>
                <a:ext uri="{FF2B5EF4-FFF2-40B4-BE49-F238E27FC236}">
                  <a16:creationId xmlns:a16="http://schemas.microsoft.com/office/drawing/2014/main" id="{639A05E4-BE69-4268-975C-4C93ECE875B3}"/>
                </a:ext>
              </a:extLst>
            </p:cNvPr>
            <p:cNvSpPr txBox="1"/>
            <p:nvPr/>
          </p:nvSpPr>
          <p:spPr>
            <a:xfrm>
              <a:off x="13510767" y="5472650"/>
              <a:ext cx="6904476" cy="1160831"/>
            </a:xfrm>
            <a:prstGeom prst="rect">
              <a:avLst/>
            </a:prstGeom>
          </p:spPr>
          <p:txBody>
            <a:bodyPr vert="horz" wrap="square" lIns="0" tIns="33020" rIns="0" bIns="0" rtlCol="0">
              <a:spAutoFit/>
            </a:bodyPr>
            <a:lstStyle/>
            <a:p>
              <a:pPr marL="12700" marR="1440815">
                <a:lnSpc>
                  <a:spcPts val="4300"/>
                </a:lnSpc>
                <a:spcBef>
                  <a:spcPts val="260"/>
                </a:spcBef>
              </a:pPr>
              <a:r>
                <a:rPr sz="2800" spc="-5" dirty="0">
                  <a:latin typeface="Verdana"/>
                  <a:cs typeface="Verdana"/>
                </a:rPr>
                <a:t>количество заявок, </a:t>
              </a:r>
              <a:r>
                <a:rPr sz="2800" dirty="0">
                  <a:latin typeface="Verdana"/>
                  <a:cs typeface="Verdana"/>
                </a:rPr>
                <a:t> поданных</a:t>
              </a:r>
              <a:r>
                <a:rPr sz="2800" spc="-25" dirty="0">
                  <a:latin typeface="Verdana"/>
                  <a:cs typeface="Verdana"/>
                </a:rPr>
                <a:t> </a:t>
              </a:r>
              <a:r>
                <a:rPr sz="2800" dirty="0" err="1">
                  <a:latin typeface="Verdana"/>
                  <a:cs typeface="Verdana"/>
                </a:rPr>
                <a:t>на</a:t>
              </a:r>
              <a:r>
                <a:rPr sz="2800" spc="-15" dirty="0">
                  <a:latin typeface="Verdana"/>
                  <a:cs typeface="Verdana"/>
                </a:rPr>
                <a:t> </a:t>
              </a:r>
              <a:r>
                <a:rPr sz="2800" spc="-5" dirty="0">
                  <a:latin typeface="Verdana"/>
                  <a:cs typeface="Verdana"/>
                </a:rPr>
                <a:t>рассмотрение</a:t>
              </a:r>
              <a:r>
                <a:rPr sz="4800" dirty="0">
                  <a:solidFill>
                    <a:srgbClr val="FFFFFF"/>
                  </a:solidFill>
                  <a:latin typeface="Calibri"/>
                  <a:cs typeface="Calibri"/>
                </a:rPr>
                <a:t>5</a:t>
              </a:r>
              <a:endParaRPr sz="4800" dirty="0">
                <a:latin typeface="Calibri"/>
                <a:cs typeface="Calibri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B35FE7-BAD6-E4EC-C8B1-5D6B5EE9C68E}"/>
                </a:ext>
              </a:extLst>
            </p:cNvPr>
            <p:cNvSpPr txBox="1"/>
            <p:nvPr/>
          </p:nvSpPr>
          <p:spPr>
            <a:xfrm>
              <a:off x="13402390" y="7049120"/>
              <a:ext cx="806281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marR="1460500"/>
              <a:r>
                <a:rPr lang="ru-RU" sz="2800" spc="-5" dirty="0">
                  <a:latin typeface="Verdana"/>
                  <a:cs typeface="Verdana"/>
                </a:rPr>
                <a:t>количество рассмотренных </a:t>
              </a:r>
              <a:r>
                <a:rPr lang="ru-RU" sz="2800" spc="-1255" dirty="0">
                  <a:latin typeface="Verdana"/>
                  <a:cs typeface="Verdana"/>
                </a:rPr>
                <a:t> </a:t>
              </a:r>
              <a:r>
                <a:rPr lang="ru-RU" sz="2800" spc="-5" dirty="0">
                  <a:latin typeface="Verdana"/>
                  <a:cs typeface="Verdana"/>
                </a:rPr>
                <a:t>Экспертной</a:t>
              </a:r>
              <a:r>
                <a:rPr lang="ru-RU" sz="2800" spc="-15" dirty="0">
                  <a:latin typeface="Verdana"/>
                  <a:cs typeface="Verdana"/>
                </a:rPr>
                <a:t> </a:t>
              </a:r>
              <a:r>
                <a:rPr lang="ru-RU" sz="2800" spc="-5" dirty="0">
                  <a:latin typeface="Verdana"/>
                  <a:cs typeface="Verdana"/>
                </a:rPr>
                <a:t>комиссией</a:t>
              </a:r>
            </a:p>
            <a:p>
              <a:pPr marL="12700" marR="1460500"/>
              <a:endParaRPr lang="ru-RU" sz="2800" spc="-5" dirty="0">
                <a:latin typeface="Verdana"/>
                <a:cs typeface="Verdana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DC4F73E-553E-A4E8-97F8-5F00B287DBF1}"/>
                </a:ext>
              </a:extLst>
            </p:cNvPr>
            <p:cNvSpPr txBox="1"/>
            <p:nvPr/>
          </p:nvSpPr>
          <p:spPr>
            <a:xfrm>
              <a:off x="13398217" y="8499335"/>
              <a:ext cx="8180859" cy="1164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/>
              <a:r>
                <a:rPr lang="ru-RU" sz="2800" spc="-5" dirty="0">
                  <a:latin typeface="Verdana"/>
                  <a:cs typeface="Verdana"/>
                </a:rPr>
                <a:t>количество</a:t>
              </a:r>
              <a:r>
                <a:rPr lang="ru-RU" sz="2800" spc="-10" dirty="0">
                  <a:latin typeface="Verdana"/>
                  <a:cs typeface="Verdana"/>
                </a:rPr>
                <a:t> </a:t>
              </a:r>
              <a:r>
                <a:rPr lang="ru-RU" sz="2800" spc="-5" dirty="0">
                  <a:latin typeface="Verdana"/>
                  <a:cs typeface="Verdana"/>
                </a:rPr>
                <a:t>поддержанных</a:t>
              </a:r>
              <a:r>
                <a:rPr lang="ru-RU" sz="2800" spc="-15" dirty="0">
                  <a:latin typeface="Verdana"/>
                  <a:cs typeface="Verdana"/>
                </a:rPr>
                <a:t> </a:t>
              </a:r>
              <a:r>
                <a:rPr lang="ru-RU" sz="2800" dirty="0">
                  <a:latin typeface="Verdana"/>
                  <a:cs typeface="Verdana"/>
                </a:rPr>
                <a:t>на</a:t>
              </a:r>
              <a:r>
                <a:rPr lang="ru-RU" sz="2800" spc="-10" dirty="0">
                  <a:latin typeface="Verdana"/>
                  <a:cs typeface="Verdana"/>
                </a:rPr>
                <a:t> </a:t>
              </a:r>
              <a:r>
                <a:rPr lang="ru-RU" sz="2800" spc="-5" dirty="0">
                  <a:latin typeface="Verdana"/>
                  <a:cs typeface="Verdana"/>
                </a:rPr>
                <a:t>НС</a:t>
              </a:r>
              <a:endParaRPr lang="ru-RU" sz="2800" dirty="0">
                <a:latin typeface="Verdana"/>
                <a:cs typeface="Verdana"/>
              </a:endParaRPr>
            </a:p>
            <a:p>
              <a:pPr marL="48260" marR="2426335">
                <a:lnSpc>
                  <a:spcPts val="2090"/>
                </a:lnSpc>
                <a:spcBef>
                  <a:spcPts val="825"/>
                </a:spcBef>
              </a:pPr>
              <a:r>
                <a:rPr lang="ru-RU" sz="1800" dirty="0">
                  <a:solidFill>
                    <a:srgbClr val="4481C3"/>
                  </a:solidFill>
                  <a:latin typeface="Verdana"/>
                  <a:cs typeface="Verdana"/>
                </a:rPr>
                <a:t>все виды </a:t>
              </a:r>
              <a:r>
                <a:rPr lang="ru-RU" sz="1800" spc="-5" dirty="0">
                  <a:solidFill>
                    <a:srgbClr val="4481C3"/>
                  </a:solidFill>
                  <a:latin typeface="Verdana"/>
                  <a:cs typeface="Verdana"/>
                </a:rPr>
                <a:t>поддержки, </a:t>
              </a:r>
              <a:r>
                <a:rPr lang="ru-RU" sz="1800" dirty="0">
                  <a:solidFill>
                    <a:srgbClr val="4481C3"/>
                  </a:solidFill>
                  <a:latin typeface="Verdana"/>
                  <a:cs typeface="Verdana"/>
                </a:rPr>
                <a:t>в </a:t>
              </a:r>
              <a:r>
                <a:rPr lang="ru-RU" sz="1800" spc="-5" dirty="0">
                  <a:solidFill>
                    <a:srgbClr val="4481C3"/>
                  </a:solidFill>
                  <a:latin typeface="Verdana"/>
                  <a:cs typeface="Verdana"/>
                </a:rPr>
                <a:t>т.ч. информационная. </a:t>
              </a:r>
              <a:r>
                <a:rPr lang="ru-RU" sz="1800" spc="-62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lang="ru-RU" sz="1800" spc="-5" dirty="0">
                  <a:solidFill>
                    <a:srgbClr val="4481C3"/>
                  </a:solidFill>
                  <a:latin typeface="Verdana"/>
                  <a:cs typeface="Verdana"/>
                </a:rPr>
                <a:t>Из</a:t>
              </a:r>
              <a:r>
                <a:rPr lang="ru-RU" sz="1800" spc="5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lang="ru-RU" sz="1800" spc="-5" dirty="0">
                  <a:solidFill>
                    <a:srgbClr val="4481C3"/>
                  </a:solidFill>
                  <a:latin typeface="Verdana"/>
                  <a:cs typeface="Verdana"/>
                </a:rPr>
                <a:t>них</a:t>
              </a:r>
              <a:r>
                <a:rPr lang="ru-RU" sz="180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lang="ru-RU" sz="1800" spc="-5" dirty="0">
                  <a:solidFill>
                    <a:srgbClr val="4481C3"/>
                  </a:solidFill>
                  <a:latin typeface="Verdana"/>
                  <a:cs typeface="Verdana"/>
                </a:rPr>
                <a:t>финансово </a:t>
              </a:r>
              <a:r>
                <a:rPr lang="ru-RU" sz="1800" dirty="0">
                  <a:solidFill>
                    <a:srgbClr val="4481C3"/>
                  </a:solidFill>
                  <a:latin typeface="Verdana"/>
                  <a:cs typeface="Verdana"/>
                </a:rPr>
                <a:t>в</a:t>
              </a:r>
              <a:r>
                <a:rPr lang="ru-RU" sz="1800" spc="5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lang="ru-RU" sz="1800" dirty="0">
                  <a:solidFill>
                    <a:srgbClr val="4481C3"/>
                  </a:solidFill>
                  <a:latin typeface="Verdana"/>
                  <a:cs typeface="Verdana"/>
                </a:rPr>
                <a:t>2021</a:t>
              </a:r>
              <a:r>
                <a:rPr lang="ru-RU" sz="1800" spc="5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lang="ru-RU" sz="1800" dirty="0">
                  <a:solidFill>
                    <a:srgbClr val="4481C3"/>
                  </a:solidFill>
                  <a:latin typeface="Verdana"/>
                  <a:cs typeface="Verdana"/>
                </a:rPr>
                <a:t>–</a:t>
              </a:r>
              <a:r>
                <a:rPr lang="ru-RU" sz="1800" spc="1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lang="ru-RU" sz="1800" dirty="0">
                  <a:solidFill>
                    <a:srgbClr val="4481C3"/>
                  </a:solidFill>
                  <a:latin typeface="Verdana"/>
                  <a:cs typeface="Verdana"/>
                </a:rPr>
                <a:t>23</a:t>
              </a:r>
              <a:r>
                <a:rPr lang="ru-RU" sz="1800" spc="1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lang="ru-RU" sz="1800" spc="-5" dirty="0">
                  <a:solidFill>
                    <a:srgbClr val="4481C3"/>
                  </a:solidFill>
                  <a:latin typeface="Verdana"/>
                  <a:cs typeface="Verdana"/>
                </a:rPr>
                <a:t>проекта.</a:t>
              </a:r>
              <a:endParaRPr lang="ru-RU" sz="1800" dirty="0">
                <a:latin typeface="Verdana"/>
                <a:cs typeface="Verdana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15C86EA-4F6A-FB31-0611-F182816F2D5A}"/>
                </a:ext>
              </a:extLst>
            </p:cNvPr>
            <p:cNvSpPr txBox="1"/>
            <p:nvPr/>
          </p:nvSpPr>
          <p:spPr>
            <a:xfrm>
              <a:off x="13365011" y="9930550"/>
              <a:ext cx="858164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marR="484505"/>
              <a:r>
                <a:rPr lang="ru-RU" sz="2800" spc="-5" dirty="0">
                  <a:latin typeface="Verdana"/>
                  <a:cs typeface="Verdana"/>
                </a:rPr>
                <a:t>количество команд-участников </a:t>
              </a:r>
              <a:r>
                <a:rPr lang="ru-RU" sz="2800" spc="-5" dirty="0" err="1">
                  <a:latin typeface="Verdana"/>
                  <a:cs typeface="Verdana"/>
                </a:rPr>
                <a:t>преакселератора</a:t>
              </a:r>
              <a:endParaRPr lang="ru-RU" sz="2800" dirty="0">
                <a:latin typeface="Verdana"/>
                <a:cs typeface="Verdana"/>
              </a:endParaRPr>
            </a:p>
          </p:txBody>
        </p:sp>
        <p:sp>
          <p:nvSpPr>
            <p:cNvPr id="45" name="object 9">
              <a:extLst>
                <a:ext uri="{FF2B5EF4-FFF2-40B4-BE49-F238E27FC236}">
                  <a16:creationId xmlns:a16="http://schemas.microsoft.com/office/drawing/2014/main" id="{EDA61E73-B41D-023E-282B-C2D0CD7E1F03}"/>
                </a:ext>
              </a:extLst>
            </p:cNvPr>
            <p:cNvSpPr txBox="1"/>
            <p:nvPr/>
          </p:nvSpPr>
          <p:spPr>
            <a:xfrm>
              <a:off x="11144181" y="5446524"/>
              <a:ext cx="1929317" cy="5697831"/>
            </a:xfrm>
            <a:prstGeom prst="rect">
              <a:avLst/>
            </a:prstGeom>
          </p:spPr>
          <p:txBody>
            <a:bodyPr vert="horz" wrap="square" lIns="0" tIns="12693" rIns="0" bIns="0" rtlCol="0">
              <a:spAutoFit/>
            </a:bodyPr>
            <a:lstStyle/>
            <a:p>
              <a:pPr marR="20308" algn="r">
                <a:lnSpc>
                  <a:spcPts val="7545"/>
                </a:lnSpc>
                <a:spcBef>
                  <a:spcPts val="100"/>
                </a:spcBef>
              </a:pPr>
              <a:r>
                <a:rPr sz="4800" b="1" spc="-5" dirty="0">
                  <a:solidFill>
                    <a:srgbClr val="1A4B8F"/>
                  </a:solidFill>
                  <a:latin typeface="Verdana"/>
                  <a:cs typeface="Verdana"/>
                </a:rPr>
                <a:t>433</a:t>
              </a:r>
              <a:endParaRPr sz="4800" dirty="0">
                <a:latin typeface="Verdana"/>
                <a:cs typeface="Verdana"/>
              </a:endParaRPr>
            </a:p>
            <a:p>
              <a:pPr marL="36808">
                <a:lnSpc>
                  <a:spcPts val="2508"/>
                </a:lnSpc>
              </a:pPr>
              <a:r>
                <a:rPr sz="2399" dirty="0">
                  <a:solidFill>
                    <a:srgbClr val="4481C3"/>
                  </a:solidFill>
                  <a:latin typeface="Verdana"/>
                  <a:cs typeface="Verdana"/>
                </a:rPr>
                <a:t>в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spc="-5" dirty="0">
                  <a:solidFill>
                    <a:srgbClr val="4481C3"/>
                  </a:solidFill>
                  <a:latin typeface="Verdana"/>
                  <a:cs typeface="Verdana"/>
                </a:rPr>
                <a:t>2021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dirty="0">
                  <a:solidFill>
                    <a:srgbClr val="4481C3"/>
                  </a:solidFill>
                  <a:latin typeface="Verdana"/>
                  <a:cs typeface="Verdana"/>
                </a:rPr>
                <a:t>-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spc="-5" dirty="0">
                  <a:solidFill>
                    <a:srgbClr val="4481C3"/>
                  </a:solidFill>
                  <a:latin typeface="Verdana"/>
                  <a:cs typeface="Verdana"/>
                </a:rPr>
                <a:t>82</a:t>
              </a:r>
              <a:endParaRPr sz="2399" dirty="0">
                <a:latin typeface="Verdana"/>
                <a:cs typeface="Verdana"/>
              </a:endParaRPr>
            </a:p>
            <a:p>
              <a:pPr marR="5077" algn="r">
                <a:lnSpc>
                  <a:spcPts val="7579"/>
                </a:lnSpc>
                <a:spcBef>
                  <a:spcPts val="1559"/>
                </a:spcBef>
              </a:pPr>
              <a:r>
                <a:rPr sz="4800" b="1" spc="-5" dirty="0">
                  <a:solidFill>
                    <a:srgbClr val="1A4B8F"/>
                  </a:solidFill>
                  <a:latin typeface="Verdana"/>
                  <a:cs typeface="Verdana"/>
                </a:rPr>
                <a:t>121</a:t>
              </a:r>
              <a:endParaRPr sz="4800" dirty="0">
                <a:latin typeface="Verdana"/>
                <a:cs typeface="Verdana"/>
              </a:endParaRPr>
            </a:p>
            <a:p>
              <a:pPr marL="91385">
                <a:lnSpc>
                  <a:spcPts val="2543"/>
                </a:lnSpc>
              </a:pPr>
              <a:r>
                <a:rPr sz="2399" dirty="0">
                  <a:solidFill>
                    <a:srgbClr val="4481C3"/>
                  </a:solidFill>
                  <a:latin typeface="Verdana"/>
                  <a:cs typeface="Verdana"/>
                </a:rPr>
                <a:t>в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spc="-5" dirty="0">
                  <a:solidFill>
                    <a:srgbClr val="4481C3"/>
                  </a:solidFill>
                  <a:latin typeface="Verdana"/>
                  <a:cs typeface="Verdana"/>
                </a:rPr>
                <a:t>2021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dirty="0">
                  <a:solidFill>
                    <a:srgbClr val="4481C3"/>
                  </a:solidFill>
                  <a:latin typeface="Verdana"/>
                  <a:cs typeface="Verdana"/>
                </a:rPr>
                <a:t>-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spc="-5" dirty="0">
                  <a:solidFill>
                    <a:srgbClr val="4481C3"/>
                  </a:solidFill>
                  <a:latin typeface="Verdana"/>
                  <a:cs typeface="Verdana"/>
                </a:rPr>
                <a:t>71</a:t>
              </a:r>
              <a:endParaRPr sz="2399" dirty="0">
                <a:latin typeface="Verdana"/>
                <a:cs typeface="Verdana"/>
              </a:endParaRPr>
            </a:p>
            <a:p>
              <a:pPr marR="14595" algn="r">
                <a:lnSpc>
                  <a:spcPts val="7650"/>
                </a:lnSpc>
                <a:spcBef>
                  <a:spcPts val="1199"/>
                </a:spcBef>
              </a:pPr>
              <a:r>
                <a:rPr sz="4800" b="1" spc="-5" dirty="0">
                  <a:solidFill>
                    <a:srgbClr val="1A4B8F"/>
                  </a:solidFill>
                  <a:latin typeface="Verdana"/>
                  <a:cs typeface="Verdana"/>
                </a:rPr>
                <a:t>67</a:t>
              </a:r>
              <a:endParaRPr sz="4800" dirty="0">
                <a:latin typeface="Verdana"/>
                <a:cs typeface="Verdana"/>
              </a:endParaRPr>
            </a:p>
            <a:p>
              <a:pPr marL="36173">
                <a:lnSpc>
                  <a:spcPts val="2613"/>
                </a:lnSpc>
              </a:pPr>
              <a:r>
                <a:rPr sz="2399" dirty="0">
                  <a:solidFill>
                    <a:srgbClr val="4481C3"/>
                  </a:solidFill>
                  <a:latin typeface="Verdana"/>
                  <a:cs typeface="Verdana"/>
                </a:rPr>
                <a:t>в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spc="-5" dirty="0">
                  <a:solidFill>
                    <a:srgbClr val="4481C3"/>
                  </a:solidFill>
                  <a:latin typeface="Verdana"/>
                  <a:cs typeface="Verdana"/>
                </a:rPr>
                <a:t>2021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dirty="0">
                  <a:solidFill>
                    <a:srgbClr val="4481C3"/>
                  </a:solidFill>
                  <a:latin typeface="Verdana"/>
                  <a:cs typeface="Verdana"/>
                </a:rPr>
                <a:t>-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spc="-5" dirty="0">
                  <a:solidFill>
                    <a:srgbClr val="4481C3"/>
                  </a:solidFill>
                  <a:latin typeface="Verdana"/>
                  <a:cs typeface="Verdana"/>
                </a:rPr>
                <a:t>26</a:t>
              </a:r>
              <a:endParaRPr sz="2399" dirty="0">
                <a:latin typeface="Verdana"/>
                <a:cs typeface="Verdana"/>
              </a:endParaRPr>
            </a:p>
            <a:p>
              <a:pPr marR="74250" algn="r">
                <a:lnSpc>
                  <a:spcPts val="7854"/>
                </a:lnSpc>
                <a:spcBef>
                  <a:spcPts val="790"/>
                </a:spcBef>
              </a:pPr>
              <a:r>
                <a:rPr sz="4800" b="1" spc="-5" dirty="0">
                  <a:solidFill>
                    <a:srgbClr val="1A4B8F"/>
                  </a:solidFill>
                  <a:latin typeface="Verdana"/>
                  <a:cs typeface="Verdana"/>
                </a:rPr>
                <a:t>55</a:t>
              </a:r>
              <a:endParaRPr sz="4800" dirty="0">
                <a:latin typeface="Verdana"/>
                <a:cs typeface="Verdana"/>
              </a:endParaRPr>
            </a:p>
            <a:p>
              <a:pPr marL="12692">
                <a:lnSpc>
                  <a:spcPts val="2818"/>
                </a:lnSpc>
              </a:pPr>
              <a:r>
                <a:rPr sz="2399" dirty="0">
                  <a:solidFill>
                    <a:srgbClr val="4481C3"/>
                  </a:solidFill>
                  <a:latin typeface="Verdana"/>
                  <a:cs typeface="Verdana"/>
                </a:rPr>
                <a:t>в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spc="-5" dirty="0">
                  <a:solidFill>
                    <a:srgbClr val="4481C3"/>
                  </a:solidFill>
                  <a:latin typeface="Verdana"/>
                  <a:cs typeface="Verdana"/>
                </a:rPr>
                <a:t>2021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dirty="0">
                  <a:solidFill>
                    <a:srgbClr val="4481C3"/>
                  </a:solidFill>
                  <a:latin typeface="Verdana"/>
                  <a:cs typeface="Verdana"/>
                </a:rPr>
                <a:t>-</a:t>
              </a:r>
              <a:r>
                <a:rPr sz="2399" spc="-30" dirty="0">
                  <a:solidFill>
                    <a:srgbClr val="4481C3"/>
                  </a:solidFill>
                  <a:latin typeface="Verdana"/>
                  <a:cs typeface="Verdana"/>
                </a:rPr>
                <a:t> </a:t>
              </a:r>
              <a:r>
                <a:rPr sz="2399" spc="-5" dirty="0">
                  <a:solidFill>
                    <a:srgbClr val="4481C3"/>
                  </a:solidFill>
                  <a:latin typeface="Verdana"/>
                  <a:cs typeface="Verdana"/>
                </a:rPr>
                <a:t>35</a:t>
              </a:r>
              <a:endParaRPr sz="2399" dirty="0">
                <a:latin typeface="Verdana"/>
                <a:cs typeface="Verdana"/>
              </a:endParaRPr>
            </a:p>
          </p:txBody>
        </p:sp>
      </p:grpSp>
      <p:sp>
        <p:nvSpPr>
          <p:cNvPr id="47" name="object 10">
            <a:extLst>
              <a:ext uri="{FF2B5EF4-FFF2-40B4-BE49-F238E27FC236}">
                <a16:creationId xmlns:a16="http://schemas.microsoft.com/office/drawing/2014/main" id="{B10E4CDD-B66A-39A4-F654-86553213EC28}"/>
              </a:ext>
            </a:extLst>
          </p:cNvPr>
          <p:cNvSpPr/>
          <p:nvPr/>
        </p:nvSpPr>
        <p:spPr>
          <a:xfrm flipH="1">
            <a:off x="2432000" y="6950075"/>
            <a:ext cx="45719" cy="4194279"/>
          </a:xfrm>
          <a:custGeom>
            <a:avLst/>
            <a:gdLst/>
            <a:ahLst/>
            <a:cxnLst/>
            <a:rect l="l" t="t" r="r" b="b"/>
            <a:pathLst>
              <a:path h="5450205">
                <a:moveTo>
                  <a:pt x="0" y="5450180"/>
                </a:moveTo>
                <a:lnTo>
                  <a:pt x="0" y="0"/>
                </a:lnTo>
              </a:path>
            </a:pathLst>
          </a:custGeom>
          <a:ln w="87955">
            <a:solidFill>
              <a:srgbClr val="1A4B8F"/>
            </a:solidFill>
          </a:ln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48" name="object 8">
            <a:extLst>
              <a:ext uri="{FF2B5EF4-FFF2-40B4-BE49-F238E27FC236}">
                <a16:creationId xmlns:a16="http://schemas.microsoft.com/office/drawing/2014/main" id="{D9BA7387-8663-6107-189B-BE146EF7D64E}"/>
              </a:ext>
            </a:extLst>
          </p:cNvPr>
          <p:cNvSpPr txBox="1"/>
          <p:nvPr/>
        </p:nvSpPr>
        <p:spPr>
          <a:xfrm>
            <a:off x="2766800" y="6962407"/>
            <a:ext cx="6904476" cy="89511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1440815"/>
            <a:r>
              <a:rPr sz="2800" spc="-5" dirty="0" err="1">
                <a:latin typeface="Verdana"/>
                <a:cs typeface="Verdana"/>
              </a:rPr>
              <a:t>количество</a:t>
            </a:r>
            <a:r>
              <a:rPr sz="2800" spc="-5" dirty="0">
                <a:latin typeface="Verdana"/>
                <a:cs typeface="Verdana"/>
              </a:rPr>
              <a:t> </a:t>
            </a:r>
            <a:r>
              <a:rPr lang="ru-RU" sz="2800" spc="-5" dirty="0">
                <a:latin typeface="Verdana"/>
                <a:cs typeface="Verdana"/>
              </a:rPr>
              <a:t>методических разработок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49" name="object 8">
            <a:extLst>
              <a:ext uri="{FF2B5EF4-FFF2-40B4-BE49-F238E27FC236}">
                <a16:creationId xmlns:a16="http://schemas.microsoft.com/office/drawing/2014/main" id="{5D18D77F-9CCF-D291-278D-23363A9B1C75}"/>
              </a:ext>
            </a:extLst>
          </p:cNvPr>
          <p:cNvSpPr txBox="1"/>
          <p:nvPr/>
        </p:nvSpPr>
        <p:spPr>
          <a:xfrm>
            <a:off x="2773059" y="8249840"/>
            <a:ext cx="6904476" cy="89511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1440815"/>
            <a:r>
              <a:rPr lang="ru-RU" sz="2800" spc="-5" dirty="0">
                <a:latin typeface="Verdana"/>
                <a:cs typeface="Verdana"/>
              </a:rPr>
              <a:t>количество проектов библиотек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50" name="object 8">
            <a:extLst>
              <a:ext uri="{FF2B5EF4-FFF2-40B4-BE49-F238E27FC236}">
                <a16:creationId xmlns:a16="http://schemas.microsoft.com/office/drawing/2014/main" id="{C97BBBE6-6F8E-CF1F-D47F-347EAF5F4384}"/>
              </a:ext>
            </a:extLst>
          </p:cNvPr>
          <p:cNvSpPr txBox="1"/>
          <p:nvPr/>
        </p:nvSpPr>
        <p:spPr>
          <a:xfrm>
            <a:off x="2766800" y="9407758"/>
            <a:ext cx="6904476" cy="89511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1440815"/>
            <a:r>
              <a:rPr sz="2800" spc="-5" dirty="0" err="1">
                <a:latin typeface="Verdana"/>
                <a:cs typeface="Verdana"/>
              </a:rPr>
              <a:t>количество</a:t>
            </a:r>
            <a:r>
              <a:rPr sz="2800" spc="-5" dirty="0">
                <a:latin typeface="Verdana"/>
                <a:cs typeface="Verdana"/>
              </a:rPr>
              <a:t> </a:t>
            </a:r>
            <a:r>
              <a:rPr lang="ru-RU" sz="2800" spc="-5" dirty="0">
                <a:latin typeface="Verdana"/>
                <a:cs typeface="Verdana"/>
              </a:rPr>
              <a:t>волонтерских центров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6" name="object 8">
            <a:extLst>
              <a:ext uri="{FF2B5EF4-FFF2-40B4-BE49-F238E27FC236}">
                <a16:creationId xmlns:a16="http://schemas.microsoft.com/office/drawing/2014/main" id="{F58D46A6-B8A4-B889-A0E7-32E9BB0EB7C4}"/>
              </a:ext>
            </a:extLst>
          </p:cNvPr>
          <p:cNvSpPr txBox="1"/>
          <p:nvPr/>
        </p:nvSpPr>
        <p:spPr>
          <a:xfrm>
            <a:off x="2756864" y="10407603"/>
            <a:ext cx="7295186" cy="89511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1440815"/>
            <a:r>
              <a:rPr sz="2800" spc="-5" dirty="0" err="1">
                <a:latin typeface="Verdana"/>
                <a:cs typeface="Verdana"/>
              </a:rPr>
              <a:t>количество</a:t>
            </a:r>
            <a:r>
              <a:rPr sz="2800" spc="-5" dirty="0">
                <a:latin typeface="Verdana"/>
                <a:cs typeface="Verdana"/>
              </a:rPr>
              <a:t> </a:t>
            </a:r>
            <a:r>
              <a:rPr lang="ru-RU" sz="2800" spc="-5" dirty="0">
                <a:latin typeface="Verdana"/>
                <a:cs typeface="Verdana"/>
              </a:rPr>
              <a:t>региональных центров поддержки проектов</a:t>
            </a:r>
            <a:endParaRPr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1239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554CCDB460D6240BBF2DC018959A955" ma:contentTypeVersion="14" ma:contentTypeDescription="Создание документа." ma:contentTypeScope="" ma:versionID="2a71a2dd3657319e6c10424a7ac3969d">
  <xsd:schema xmlns:xsd="http://www.w3.org/2001/XMLSchema" xmlns:xs="http://www.w3.org/2001/XMLSchema" xmlns:p="http://schemas.microsoft.com/office/2006/metadata/properties" xmlns:ns3="eb281cae-6c37-4e70-a0d3-a8decf781086" xmlns:ns4="f7214c30-2dcc-41b3-a0a3-f74f36d989f8" targetNamespace="http://schemas.microsoft.com/office/2006/metadata/properties" ma:root="true" ma:fieldsID="db5e8853696c95fcc1ee95f394d77f6c" ns3:_="" ns4:_="">
    <xsd:import namespace="eb281cae-6c37-4e70-a0d3-a8decf781086"/>
    <xsd:import namespace="f7214c30-2dcc-41b3-a0a3-f74f36d989f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281cae-6c37-4e70-a0d3-a8decf7810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214c30-2dcc-41b3-a0a3-f74f36d989f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4E12F8-C563-48C9-9E2A-45760305DF2B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A0DD2CA5-48C5-4C01-B6C9-B9F05874937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b281cae-6c37-4e70-a0d3-a8decf781086"/>
    <ds:schemaRef ds:uri="f7214c30-2dcc-41b3-a0a3-f74f36d989f8"/>
  </ds:schemaRefs>
</ds:datastoreItem>
</file>

<file path=customXml/itemProps3.xml><?xml version="1.0" encoding="utf-8"?>
<ds:datastoreItem xmlns:ds="http://schemas.openxmlformats.org/officeDocument/2006/customXml" ds:itemID="{1CEBD909-5C78-499F-BD1A-7A6008B521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30258</TotalTime>
  <Words>831</Words>
  <Application>Microsoft Office PowerPoint</Application>
  <PresentationFormat>Произвольный</PresentationFormat>
  <Paragraphs>237</Paragraphs>
  <Slides>18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Презентация PowerPoint</vt:lpstr>
      <vt:lpstr>Учредители и члены АРФГ</vt:lpstr>
      <vt:lpstr>Ассоциация развития финансовой грамотности</vt:lpstr>
      <vt:lpstr>Стратегия АРФГ Ключевые задачи</vt:lpstr>
      <vt:lpstr>Сотрудничество </vt:lpstr>
      <vt:lpstr>Система масштабирования </vt:lpstr>
      <vt:lpstr>Выявление </vt:lpstr>
      <vt:lpstr>Экспертиза </vt:lpstr>
      <vt:lpstr>Научно-практические онлайн-конференции по финансовому просвещению в России </vt:lpstr>
      <vt:lpstr>Презентация PowerPoint</vt:lpstr>
      <vt:lpstr>Презентация PowerPoint</vt:lpstr>
      <vt:lpstr>Презентация PowerPoint</vt:lpstr>
      <vt:lpstr>Примеры </vt:lpstr>
      <vt:lpstr>Примеры </vt:lpstr>
      <vt:lpstr>Награды </vt:lpstr>
      <vt:lpstr>Территория финансовой грамотности </vt:lpstr>
      <vt:lpstr>Предложения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АРФГ 7.06 результаты</dc:title>
  <dc:creator>User</dc:creator>
  <cp:lastModifiedBy>Неизвестный пользователь</cp:lastModifiedBy>
  <cp:revision>350</cp:revision>
  <dcterms:created xsi:type="dcterms:W3CDTF">2020-06-07T10:50:36Z</dcterms:created>
  <dcterms:modified xsi:type="dcterms:W3CDTF">2022-06-28T07:23:57Z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2020-06-07T00:00:00Z</vt:filetime>
  </property>
  <property fmtid="{D5CDD505-2E9C-101B-9397-08002B2CF9AE}" pid="3" name="Creator">
    <vt:lpwstr>Adobe Illustrator CC 23.1 (Macintosh)</vt:lpwstr>
  </property>
  <property fmtid="{D5CDD505-2E9C-101B-9397-08002B2CF9AE}" pid="4" name="LastSaved">
    <vt:filetime>2020-06-07T00:00:00Z</vt:filetime>
  </property>
  <property fmtid="{D5CDD505-2E9C-101B-9397-08002B2CF9AE}" pid="5" name="ContentTypeId">
    <vt:lpwstr>0x0101003554CCDB460D6240BBF2DC018959A955</vt:lpwstr>
  </property>
</Properties>
</file>