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810" r:id="rId2"/>
  </p:sldMasterIdLst>
  <p:notesMasterIdLst>
    <p:notesMasterId r:id="rId49"/>
  </p:notesMasterIdLst>
  <p:sldIdLst>
    <p:sldId id="670" r:id="rId3"/>
    <p:sldId id="671" r:id="rId4"/>
    <p:sldId id="685" r:id="rId5"/>
    <p:sldId id="678" r:id="rId6"/>
    <p:sldId id="676" r:id="rId7"/>
    <p:sldId id="717" r:id="rId8"/>
    <p:sldId id="673" r:id="rId9"/>
    <p:sldId id="691" r:id="rId10"/>
    <p:sldId id="690" r:id="rId11"/>
    <p:sldId id="681" r:id="rId12"/>
    <p:sldId id="679" r:id="rId13"/>
    <p:sldId id="689" r:id="rId14"/>
    <p:sldId id="684" r:id="rId15"/>
    <p:sldId id="675" r:id="rId16"/>
    <p:sldId id="683" r:id="rId17"/>
    <p:sldId id="682" r:id="rId18"/>
    <p:sldId id="1196" r:id="rId19"/>
    <p:sldId id="1190" r:id="rId20"/>
    <p:sldId id="1194" r:id="rId21"/>
    <p:sldId id="1195" r:id="rId22"/>
    <p:sldId id="716" r:id="rId23"/>
    <p:sldId id="718" r:id="rId24"/>
    <p:sldId id="1191" r:id="rId25"/>
    <p:sldId id="840" r:id="rId26"/>
    <p:sldId id="261" r:id="rId27"/>
    <p:sldId id="837" r:id="rId28"/>
    <p:sldId id="836" r:id="rId29"/>
    <p:sldId id="1187" r:id="rId30"/>
    <p:sldId id="707" r:id="rId31"/>
    <p:sldId id="704" r:id="rId32"/>
    <p:sldId id="705" r:id="rId33"/>
    <p:sldId id="1177" r:id="rId34"/>
    <p:sldId id="1192" r:id="rId35"/>
    <p:sldId id="1193" r:id="rId36"/>
    <p:sldId id="697" r:id="rId37"/>
    <p:sldId id="696" r:id="rId38"/>
    <p:sldId id="695" r:id="rId39"/>
    <p:sldId id="694" r:id="rId40"/>
    <p:sldId id="693" r:id="rId41"/>
    <p:sldId id="702" r:id="rId42"/>
    <p:sldId id="701" r:id="rId43"/>
    <p:sldId id="700" r:id="rId44"/>
    <p:sldId id="699" r:id="rId45"/>
    <p:sldId id="698" r:id="rId46"/>
    <p:sldId id="674" r:id="rId47"/>
    <p:sldId id="667" r:id="rId48"/>
  </p:sldIdLst>
  <p:sldSz cx="12192000" cy="6858000"/>
  <p:notesSz cx="6797675" cy="9926638"/>
  <p:embeddedFontLst>
    <p:embeddedFont>
      <p:font typeface="宋体" panose="02010600030101010101" pitchFamily="2" charset="-122"/>
      <p:regular r:id="rId50"/>
    </p:embeddedFont>
    <p:embeddedFont>
      <p:font typeface="Gotham Pro" panose="02000503040000020004" charset="0"/>
      <p:regular r:id="rId51"/>
      <p:bold r:id="rId52"/>
      <p:italic r:id="rId53"/>
      <p:boldItalic r:id="rId54"/>
    </p:embeddedFont>
    <p:embeddedFont>
      <p:font typeface="Malgun Gothic Semilight" panose="020B0502040204020203" pitchFamily="34" charset="-128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Arial Black" panose="020B0A04020102020204" pitchFamily="34" charset="0"/>
      <p:bold r:id="rId6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4913"/>
    <a:srgbClr val="663300"/>
    <a:srgbClr val="2D4513"/>
    <a:srgbClr val="2C4612"/>
    <a:srgbClr val="007FAC"/>
    <a:srgbClr val="263C10"/>
    <a:srgbClr val="FBFBFB"/>
    <a:srgbClr val="D93333"/>
    <a:srgbClr val="FFA015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152" autoAdjust="0"/>
  </p:normalViewPr>
  <p:slideViewPr>
    <p:cSldViewPr snapToGrid="0">
      <p:cViewPr varScale="1">
        <p:scale>
          <a:sx n="109" d="100"/>
          <a:sy n="109" d="100"/>
        </p:scale>
        <p:origin x="82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07951393850357E-2"/>
          <c:y val="2.2333891680625349E-2"/>
          <c:w val="0.92040103286684305"/>
          <c:h val="0.9111853229401600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c:spPr>
          <c:invertIfNegative val="0"/>
          <c:dPt>
            <c:idx val="8"/>
            <c:invertIfNegative val="0"/>
            <c:bubble3D val="0"/>
            <c:spPr>
              <a:solidFill>
                <a:schemeClr val="accent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A0E3-42E4-B480-50FE70FECF1E}"/>
              </c:ext>
            </c:extLst>
          </c:dPt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0E3-42E4-B480-50FE70FECF1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81 779,1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09-47CB-A637-8CA1E3F9581B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/>
                      <a:t>69 520,1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09-47CB-A637-8CA1E3F9581B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/>
                      <a:t>67 417,8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09-47CB-A637-8CA1E3F9581B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83 928,9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09-47CB-A637-8CA1E3F9581B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/>
                      <a:t>87 419,1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09-47CB-A637-8CA1E3F9581B}"/>
                </c:ext>
              </c:extLst>
            </c:dLbl>
            <c:dLbl>
              <c:idx val="15"/>
              <c:layout>
                <c:manualLayout>
                  <c:x val="-1.1567379988433469E-3"/>
                  <c:y val="-2.233389168062534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84 564,2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09-47CB-A637-8CA1E3F958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Лист1!$B$2:$B$17</c:f>
              <c:numCache>
                <c:formatCode>#,##0.0</c:formatCode>
                <c:ptCount val="16"/>
                <c:pt idx="0">
                  <c:v>98168.1</c:v>
                </c:pt>
                <c:pt idx="1">
                  <c:v>76447.7</c:v>
                </c:pt>
                <c:pt idx="2">
                  <c:v>73319.8</c:v>
                </c:pt>
                <c:pt idx="3">
                  <c:v>73257</c:v>
                </c:pt>
                <c:pt idx="4">
                  <c:v>66713.3</c:v>
                </c:pt>
                <c:pt idx="5">
                  <c:v>98866.8</c:v>
                </c:pt>
                <c:pt idx="6">
                  <c:v>81583.5</c:v>
                </c:pt>
                <c:pt idx="7">
                  <c:v>92494.8</c:v>
                </c:pt>
                <c:pt idx="8">
                  <c:v>80992.5</c:v>
                </c:pt>
                <c:pt idx="9">
                  <c:v>72064.800000000003</c:v>
                </c:pt>
                <c:pt idx="10">
                  <c:v>81779.100000000006</c:v>
                </c:pt>
                <c:pt idx="11">
                  <c:v>69520.100000000006</c:v>
                </c:pt>
                <c:pt idx="12">
                  <c:v>67417.8</c:v>
                </c:pt>
                <c:pt idx="13">
                  <c:v>83928.9</c:v>
                </c:pt>
                <c:pt idx="14">
                  <c:v>87419.1</c:v>
                </c:pt>
                <c:pt idx="15">
                  <c:v>84564.2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E3-42E4-B480-50FE70FEC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0477696"/>
        <c:axId val="104595456"/>
      </c:barChart>
      <c:catAx>
        <c:axId val="404776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2D4513"/>
                </a:solidFill>
              </a:defRPr>
            </a:pPr>
            <a:endParaRPr lang="ru-RU"/>
          </a:p>
        </c:txPr>
        <c:crossAx val="104595456"/>
        <c:crosses val="autoZero"/>
        <c:auto val="1"/>
        <c:lblAlgn val="ctr"/>
        <c:lblOffset val="100"/>
        <c:noMultiLvlLbl val="0"/>
      </c:catAx>
      <c:valAx>
        <c:axId val="104595456"/>
        <c:scaling>
          <c:orientation val="minMax"/>
        </c:scaling>
        <c:delete val="0"/>
        <c:axPos val="b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2D4513"/>
                </a:solidFill>
              </a:defRPr>
            </a:pPr>
            <a:endParaRPr lang="ru-RU"/>
          </a:p>
        </c:txPr>
        <c:crossAx val="40477696"/>
        <c:crosses val="autoZero"/>
        <c:crossBetween val="between"/>
      </c:valAx>
      <c:spPr>
        <a:ln w="0">
          <a:solidFill>
            <a:schemeClr val="accent2">
              <a:lumMod val="20000"/>
              <a:lumOff val="80000"/>
            </a:schemeClr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576-484B-BCB3-C83FA479B10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76-484B-BCB3-C83FA479B10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4576-484B-BCB3-C83FA479B10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 организаций</c:v>
                </c:pt>
                <c:pt idx="1">
                  <c:v>Безвозмездные поступления</c:v>
                </c:pt>
                <c:pt idx="2">
                  <c:v>Налог на доходы физических лиц</c:v>
                </c:pt>
                <c:pt idx="3">
                  <c:v>Акцизы по подакцизным товарам (продукции), производимым на территории Российской Федерации</c:v>
                </c:pt>
                <c:pt idx="4">
                  <c:v>Налог на имущество организаций</c:v>
                </c:pt>
                <c:pt idx="5">
                  <c:v>Налоги на совокупный доход</c:v>
                </c:pt>
                <c:pt idx="6">
                  <c:v>Транспортный налог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57312.7</c:v>
                </c:pt>
                <c:pt idx="1">
                  <c:v>19726.2</c:v>
                </c:pt>
                <c:pt idx="2">
                  <c:v>15460.8</c:v>
                </c:pt>
                <c:pt idx="3">
                  <c:v>9121.7000000000007</c:v>
                </c:pt>
                <c:pt idx="4">
                  <c:v>5477.3</c:v>
                </c:pt>
                <c:pt idx="5">
                  <c:v>1987.7</c:v>
                </c:pt>
                <c:pt idx="6">
                  <c:v>1277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576-484B-BCB3-C83FA479B10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shape val="cylinder"/>
        <c:axId val="42586624"/>
        <c:axId val="37563200"/>
        <c:axId val="0"/>
      </c:bar3DChart>
      <c:catAx>
        <c:axId val="4258662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37563200"/>
        <c:crosses val="autoZero"/>
        <c:auto val="1"/>
        <c:lblAlgn val="ctr"/>
        <c:lblOffset val="100"/>
        <c:noMultiLvlLbl val="0"/>
      </c:catAx>
      <c:valAx>
        <c:axId val="37563200"/>
        <c:scaling>
          <c:orientation val="minMax"/>
        </c:scaling>
        <c:delete val="1"/>
        <c:axPos val="l"/>
        <c:majorGridlines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</c:majorGridlines>
        <c:numFmt formatCode="#,##0.00" sourceLinked="1"/>
        <c:majorTickMark val="none"/>
        <c:minorTickMark val="none"/>
        <c:tickLblPos val="nextTo"/>
        <c:crossAx val="42586624"/>
        <c:crosses val="autoZero"/>
        <c:crossBetween val="between"/>
        <c:majorUnit val="3000"/>
      </c:valAx>
    </c:plotArea>
    <c:legend>
      <c:legendPos val="r"/>
      <c:overlay val="0"/>
      <c:txPr>
        <a:bodyPr/>
        <a:lstStyle/>
        <a:p>
          <a:pPr>
            <a:defRPr sz="1400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613014405066493E-2"/>
          <c:y val="4.4250864540931481E-2"/>
          <c:w val="0.71194761092882952"/>
          <c:h val="0.879966200879543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3F57-4067-A56C-26158A9BCA5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57-4067-A56C-26158A9BCA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3F57-4067-A56C-26158A9BCA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57-4067-A56C-26158A9BCA5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15,8%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57-4067-A56C-26158A9BCA5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50,1%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57-4067-A56C-26158A9BCA5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26,6%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57-4067-A56C-26158A9BCA5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7,5%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57-4067-A56C-26158A9BCA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Субвенции</c:v>
                </c:pt>
                <c:pt idx="2">
                  <c:v>Субсидии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4672.5</c:v>
                </c:pt>
                <c:pt idx="1">
                  <c:v>12071.6</c:v>
                </c:pt>
                <c:pt idx="2">
                  <c:v>5698.8</c:v>
                </c:pt>
                <c:pt idx="3">
                  <c:v>2017.1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57-4067-A56C-26158A9BC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15927543847899"/>
          <c:y val="0.9118805358030081"/>
          <c:w val="0.65316733589119824"/>
          <c:h val="7.3065932296641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51647167882521E-3"/>
          <c:y val="0.12932888152048899"/>
          <c:w val="0.95096767675492044"/>
          <c:h val="0.772714923792420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ОМС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12930.5</c:v>
                </c:pt>
                <c:pt idx="1">
                  <c:v>13246</c:v>
                </c:pt>
                <c:pt idx="2">
                  <c:v>15231.88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A-494C-9CC5-77C7D955BF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ассигнования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4742.7</c:v>
                </c:pt>
                <c:pt idx="1">
                  <c:v>6414.3</c:v>
                </c:pt>
                <c:pt idx="2">
                  <c:v>6851.24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A-494C-9CC5-77C7D955BF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61096192"/>
        <c:axId val="160223168"/>
      </c:barChart>
      <c:catAx>
        <c:axId val="16109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0223168"/>
        <c:crosses val="autoZero"/>
        <c:auto val="1"/>
        <c:lblAlgn val="ctr"/>
        <c:lblOffset val="100"/>
        <c:noMultiLvlLbl val="0"/>
      </c:catAx>
      <c:valAx>
        <c:axId val="160223168"/>
        <c:scaling>
          <c:orientation val="minMax"/>
          <c:max val="29000"/>
          <c:min val="100"/>
        </c:scaling>
        <c:delete val="1"/>
        <c:axPos val="l"/>
        <c:numFmt formatCode="#,##0.0" sourceLinked="1"/>
        <c:majorTickMark val="out"/>
        <c:minorTickMark val="none"/>
        <c:tickLblPos val="nextTo"/>
        <c:crossAx val="161096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7.7426253779483327E-3"/>
          <c:y val="0.96025579097212443"/>
          <c:w val="0.93109855542866304"/>
          <c:h val="3.9744273135835943E-2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8177482031143519"/>
          <c:y val="0.25701365106382978"/>
          <c:w val="0.43897806041000048"/>
          <c:h val="0.69014041942152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rgbClr val="2E491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852-412D-8CB2-F19BFF33B568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2E491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852-412D-8CB2-F19BFF33B5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2E491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Младший медицинский персонал</c:v>
                </c:pt>
                <c:pt idx="1">
                  <c:v>Средний медицинский персонал</c:v>
                </c:pt>
                <c:pt idx="2">
                  <c:v>Врачи и иные работники, имеющие ВО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0.93</c:v>
                </c:pt>
                <c:pt idx="1">
                  <c:v>1.02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52-412D-8CB2-F19BFF33B56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2E491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Младший медицинский персонал</c:v>
                </c:pt>
                <c:pt idx="1">
                  <c:v>Средний медицинский персонал</c:v>
                </c:pt>
                <c:pt idx="2">
                  <c:v>Врачи и иные работники, имеющие ВО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52-412D-8CB2-F19BFF33B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0"/>
        <c:overlap val="-20"/>
        <c:axId val="161091072"/>
        <c:axId val="160226624"/>
      </c:barChart>
      <c:catAx>
        <c:axId val="1610910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226624"/>
        <c:crosses val="autoZero"/>
        <c:auto val="1"/>
        <c:lblAlgn val="ctr"/>
        <c:lblOffset val="100"/>
        <c:noMultiLvlLbl val="0"/>
      </c:catAx>
      <c:valAx>
        <c:axId val="160226624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161091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9992202600262102"/>
          <c:y val="0.93134579309417542"/>
          <c:w val="0.16748097127642778"/>
          <c:h val="6.8654192598082642E-2"/>
        </c:manualLayout>
      </c:layout>
      <c:overlay val="0"/>
      <c:txPr>
        <a:bodyPr/>
        <a:lstStyle/>
        <a:p>
          <a:pPr>
            <a:defRPr>
              <a:solidFill>
                <a:srgbClr val="2E4913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933597941324622"/>
          <c:y val="2.1922668338595332E-2"/>
          <c:w val="0.42066402058675384"/>
          <c:h val="0.9690141264327827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Новые значения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954-4E7F-BDD7-132C0E9E19A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954-4E7F-BDD7-132C0E9E19A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2954-4E7F-BDD7-132C0E9E19AC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2954-4E7F-BDD7-132C0E9E19AC}"/>
              </c:ext>
            </c:extLst>
          </c:dPt>
          <c:dPt>
            <c:idx val="4"/>
            <c:invertIfNegative val="0"/>
            <c:bubble3D val="0"/>
            <c:spPr>
              <a:solidFill>
                <a:srgbClr val="00A249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9-2954-4E7F-BDD7-132C0E9E19A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2954-4E7F-BDD7-132C0E9E19A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2954-4E7F-BDD7-132C0E9E19AC}"/>
              </c:ext>
            </c:extLst>
          </c:dPt>
          <c:dLbls>
            <c:dLbl>
              <c:idx val="0"/>
              <c:layout>
                <c:manualLayout>
                  <c:x val="-2.4616924810358126E-2"/>
                  <c:y val="3.34308828248869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54-4E7F-BDD7-132C0E9E19AC}"/>
                </c:ext>
              </c:extLst>
            </c:dLbl>
            <c:dLbl>
              <c:idx val="1"/>
              <c:layout>
                <c:manualLayout>
                  <c:x val="-8.7505733683541601E-2"/>
                  <c:y val="-6.96772992828740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54-4E7F-BDD7-132C0E9E19AC}"/>
                </c:ext>
              </c:extLst>
            </c:dLbl>
            <c:dLbl>
              <c:idx val="2"/>
              <c:layout>
                <c:manualLayout>
                  <c:x val="-6.5387159712278403E-2"/>
                  <c:y val="-2.12262603390331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54-4E7F-BDD7-132C0E9E19AC}"/>
                </c:ext>
              </c:extLst>
            </c:dLbl>
            <c:dLbl>
              <c:idx val="3"/>
              <c:layout>
                <c:manualLayout>
                  <c:x val="-4.797946387616546E-2"/>
                  <c:y val="-3.9379294136173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54-4E7F-BDD7-132C0E9E19AC}"/>
                </c:ext>
              </c:extLst>
            </c:dLbl>
            <c:dLbl>
              <c:idx val="4"/>
              <c:layout>
                <c:manualLayout>
                  <c:x val="-6.6703883273833281E-2"/>
                  <c:y val="-3.93792941361739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54-4E7F-BDD7-132C0E9E19AC}"/>
                </c:ext>
              </c:extLst>
            </c:dLbl>
            <c:dLbl>
              <c:idx val="5"/>
              <c:layout>
                <c:manualLayout>
                  <c:x val="4.66062207836680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954-4E7F-BDD7-132C0E9E19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Содействие занятости женщин</c:v>
                </c:pt>
                <c:pt idx="1">
                  <c:v>Молодые профессионалы</c:v>
                </c:pt>
                <c:pt idx="2">
                  <c:v>Цифровая образовательная среда</c:v>
                </c:pt>
                <c:pt idx="3">
                  <c:v>Успех каждого ребенка</c:v>
                </c:pt>
                <c:pt idx="4">
                  <c:v>Современная школа</c:v>
                </c:pt>
              </c:strCache>
            </c:strRef>
          </c:cat>
          <c:val>
            <c:numRef>
              <c:f>Лист1!$B$2:$B$6</c:f>
              <c:numCache>
                <c:formatCode>0.00</c:formatCode>
                <c:ptCount val="5"/>
                <c:pt idx="0">
                  <c:v>152.19</c:v>
                </c:pt>
                <c:pt idx="1">
                  <c:v>5.8</c:v>
                </c:pt>
                <c:pt idx="2">
                  <c:v>129.65</c:v>
                </c:pt>
                <c:pt idx="3">
                  <c:v>208.58</c:v>
                </c:pt>
                <c:pt idx="4">
                  <c:v>471.89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954-4E7F-BDD7-132C0E9E19A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Прирост</c:v>
                </c:pt>
              </c:strCache>
            </c:strRef>
          </c:tx>
          <c:spPr>
            <a:pattFill prst="dkUpDiag">
              <a:fgClr>
                <a:srgbClr val="0070C0"/>
              </a:fgClr>
              <a:bgClr>
                <a:srgbClr val="002060"/>
              </a:bgClr>
            </a:patt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FF000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F-2954-4E7F-BDD7-132C0E9E19AC}"/>
              </c:ext>
            </c:extLst>
          </c:dPt>
          <c:dPt>
            <c:idx val="1"/>
            <c:invertIfNegative val="0"/>
            <c:bubble3D val="0"/>
            <c:spPr>
              <a:pattFill prst="dkUpDiag">
                <a:fgClr>
                  <a:srgbClr val="FFC000"/>
                </a:fgClr>
                <a:bgClr>
                  <a:srgbClr val="7D4E09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1-2954-4E7F-BDD7-132C0E9E19AC}"/>
              </c:ext>
            </c:extLst>
          </c:dPt>
          <c:dPt>
            <c:idx val="2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00B0F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2-2954-4E7F-BDD7-132C0E9E19AC}"/>
              </c:ext>
            </c:extLst>
          </c:dPt>
          <c:dPt>
            <c:idx val="3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7030A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3-2954-4E7F-BDD7-132C0E9E19AC}"/>
              </c:ext>
            </c:extLst>
          </c:dPt>
          <c:dPt>
            <c:idx val="4"/>
            <c:invertIfNegative val="0"/>
            <c:bubble3D val="0"/>
            <c:spPr>
              <a:pattFill prst="dkUpDiag">
                <a:fgClr>
                  <a:schemeClr val="bg1"/>
                </a:fgClr>
                <a:bgClr>
                  <a:srgbClr val="00B050"/>
                </a:bgClr>
              </a:patt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14-2954-4E7F-BDD7-132C0E9E19A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2954-4E7F-BDD7-132C0E9E19AC}"/>
              </c:ext>
            </c:extLst>
          </c:dPt>
          <c:dLbls>
            <c:dLbl>
              <c:idx val="0"/>
              <c:layout>
                <c:manualLayout>
                  <c:x val="0.20843679430842418"/>
                  <c:y val="-3.310876668889665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(+</a:t>
                    </a:r>
                    <a:fld id="{75444450-EDDB-4783-B8C2-DFC37594255E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954-4E7F-BDD7-132C0E9E19A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954-4E7F-BDD7-132C0E9E19AC}"/>
                </c:ext>
              </c:extLst>
            </c:dLbl>
            <c:dLbl>
              <c:idx val="2"/>
              <c:layout>
                <c:manualLayout>
                  <c:x val="-5.6718109321922894E-2"/>
                  <c:y val="3.030277723760359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(+</a:t>
                    </a:r>
                    <a:fld id="{6EE398DD-F7AA-45BA-B7A5-8F74C48E9271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2954-4E7F-BDD7-132C0E9E19AC}"/>
                </c:ext>
              </c:extLst>
            </c:dLbl>
            <c:dLbl>
              <c:idx val="3"/>
              <c:layout>
                <c:manualLayout>
                  <c:x val="-4.5241936431737219E-2"/>
                  <c:y val="-5.5554449832528156E-17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(+</a:t>
                    </a:r>
                    <a:fld id="{1BB47596-28C2-4F26-B278-FD5B1FE88D7A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2954-4E7F-BDD7-132C0E9E19AC}"/>
                </c:ext>
              </c:extLst>
            </c:dLbl>
            <c:dLbl>
              <c:idx val="4"/>
              <c:layout>
                <c:manualLayout>
                  <c:x val="-6.1444618432082945E-2"/>
                  <c:y val="-3.9379294136173996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(+</a:t>
                    </a:r>
                    <a:fld id="{1A2D0EDF-FB1D-4B81-9B6F-1FF697AD6031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4-2954-4E7F-BDD7-132C0E9E19AC}"/>
                </c:ext>
              </c:extLst>
            </c:dLbl>
            <c:dLbl>
              <c:idx val="5"/>
              <c:layout>
                <c:manualLayout>
                  <c:x val="6.6642174432497009E-2"/>
                  <c:y val="3.937962516798355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(+</a:t>
                    </a:r>
                    <a:fld id="{0558A86A-0020-4219-9328-BED566687B7C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2954-4E7F-BDD7-132C0E9E19A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Содействие занятости женщин</c:v>
                </c:pt>
                <c:pt idx="1">
                  <c:v>Молодые профессионалы</c:v>
                </c:pt>
                <c:pt idx="2">
                  <c:v>Цифровая образовательная среда</c:v>
                </c:pt>
                <c:pt idx="3">
                  <c:v>Успех каждого ребенка</c:v>
                </c:pt>
                <c:pt idx="4">
                  <c:v>Современная школа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7.8400000000000034</c:v>
                </c:pt>
                <c:pt idx="1">
                  <c:v>0</c:v>
                </c:pt>
                <c:pt idx="2">
                  <c:v>1.5800000000000125</c:v>
                </c:pt>
                <c:pt idx="3">
                  <c:v>12.300000000000011</c:v>
                </c:pt>
                <c:pt idx="4">
                  <c:v>19.569999999999993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954-4E7F-BDD7-132C0E9E19A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Осталось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Содействие занятости женщин</c:v>
                </c:pt>
                <c:pt idx="1">
                  <c:v>Молодые профессионалы</c:v>
                </c:pt>
                <c:pt idx="2">
                  <c:v>Цифровая образовательная среда</c:v>
                </c:pt>
                <c:pt idx="3">
                  <c:v>Успех каждого ребенка</c:v>
                </c:pt>
                <c:pt idx="4">
                  <c:v>Современная школа</c:v>
                </c:pt>
              </c:strCache>
            </c:strRef>
          </c:cat>
          <c:val>
            <c:numRef>
              <c:f>Лист1!$D$2:$D$6</c:f>
              <c:numCache>
                <c:formatCode>0.00</c:formatCode>
                <c:ptCount val="5"/>
                <c:pt idx="0">
                  <c:v>39.370000000000005</c:v>
                </c:pt>
                <c:pt idx="1">
                  <c:v>0</c:v>
                </c:pt>
                <c:pt idx="2">
                  <c:v>3</c:v>
                </c:pt>
                <c:pt idx="3">
                  <c:v>12.370000000000005</c:v>
                </c:pt>
                <c:pt idx="4">
                  <c:v>32.259999999999991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2954-4E7F-BDD7-132C0E9E19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100"/>
        <c:axId val="237779200"/>
        <c:axId val="237777664"/>
      </c:barChart>
      <c:valAx>
        <c:axId val="23777766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37779200"/>
        <c:crosses val="autoZero"/>
        <c:crossBetween val="between"/>
      </c:valAx>
      <c:catAx>
        <c:axId val="2377792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minorGridlines>
          <c:spPr>
            <a:ln>
              <a:noFill/>
            </a:ln>
          </c:spPr>
        </c:min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3777766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solidFill>
            <a:srgbClr val="2D4513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788650425036554E-2"/>
          <c:y val="8.9062494521254032E-2"/>
          <c:w val="0.73586386590455333"/>
          <c:h val="0.8254751583738214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00-4C2A-A206-16F231268B4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00-4C2A-A206-16F231268B4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00-4C2A-A206-16F231268B45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00-4C2A-A206-16F231268B45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00-4C2A-A206-16F231268B45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A00-4C2A-A206-16F231268B45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DA00-4C2A-A206-16F231268B45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DA00-4C2A-A206-16F231268B45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DA00-4C2A-A206-16F231268B45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DA00-4C2A-A206-16F231268B45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DA00-4C2A-A206-16F231268B45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DA00-4C2A-A206-16F231268B45}"/>
              </c:ext>
            </c:extLst>
          </c:dPt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5F-4292-B2D7-D6102E0EAE0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solidFill>
                <a:srgbClr val="FFA015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65F-4292-B2D7-D6102E0EAE03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65F-4292-B2D7-D6102E0EAE03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465F-4292-B2D7-D6102E0EAE03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5F-4292-B2D7-D6102E0EAE03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465F-4292-B2D7-D6102E0EAE03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5F-4292-B2D7-D6102E0EAE03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465F-4292-B2D7-D6102E0EAE03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5F-4292-B2D7-D6102E0EAE03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465F-4292-B2D7-D6102E0EAE03}"/>
              </c:ext>
            </c:extLst>
          </c:dPt>
          <c:dPt>
            <c:idx val="9"/>
            <c:bubble3D val="0"/>
            <c:spPr>
              <a:solidFill>
                <a:schemeClr val="accent1">
                  <a:lumMod val="8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65F-4292-B2D7-D6102E0EAE03}"/>
              </c:ext>
            </c:extLst>
          </c:dPt>
          <c:dPt>
            <c:idx val="10"/>
            <c:bubble3D val="0"/>
            <c:spPr>
              <a:solidFill>
                <a:schemeClr val="accent3">
                  <a:lumMod val="8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65F-4292-B2D7-D6102E0EAE03}"/>
              </c:ext>
            </c:extLst>
          </c:dPt>
          <c:dPt>
            <c:idx val="11"/>
            <c:bubble3D val="0"/>
            <c:spPr>
              <a:solidFill>
                <a:schemeClr val="accent5">
                  <a:lumMod val="80000"/>
                </a:schemeClr>
              </a:solidFill>
              <a:ln w="28575">
                <a:solidFill>
                  <a:srgbClr val="FFA015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465F-4292-B2D7-D6102E0EAE03}"/>
              </c:ext>
            </c:extLst>
          </c:dPt>
          <c:dLbls>
            <c:dLbl>
              <c:idx val="0"/>
              <c:layout>
                <c:manualLayout>
                  <c:x val="4.3548145131908876E-2"/>
                  <c:y val="-7.968749509796414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1  </a:t>
                    </a:r>
                  </a:p>
                  <a:p>
                    <a:fld id="{F8CC6D79-6AFA-45B5-A61E-F9DEED606CD4}" type="PERCENTAGE">
                      <a:rPr lang="en-US" baseline="0" smtClean="0"/>
                      <a:pPr/>
                      <a:t>[ПРОЦЕНТ]</a:t>
                    </a:fld>
                    <a:endParaRPr lang="ru-RU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65F-4292-B2D7-D6102E0EAE03}"/>
                </c:ext>
              </c:extLst>
            </c:dLbl>
            <c:dLbl>
              <c:idx val="1"/>
              <c:layout>
                <c:manualLayout>
                  <c:x val="9.3628512033604075E-2"/>
                  <c:y val="-4.218749740480454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65F-4292-B2D7-D6102E0EAE03}"/>
                </c:ext>
              </c:extLst>
            </c:dLbl>
            <c:dLbl>
              <c:idx val="2"/>
              <c:layout>
                <c:manualLayout>
                  <c:x val="0.10016073380339049"/>
                  <c:y val="2.57812484140471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65F-4292-B2D7-D6102E0EAE03}"/>
                </c:ext>
              </c:extLst>
            </c:dLbl>
            <c:dLbl>
              <c:idx val="3"/>
              <c:layout>
                <c:manualLayout>
                  <c:x val="-2.1774072565954438E-3"/>
                  <c:y val="8.671874466543137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65F-4292-B2D7-D6102E0EAE03}"/>
                </c:ext>
              </c:extLst>
            </c:dLbl>
            <c:dLbl>
              <c:idx val="4"/>
              <c:layout>
                <c:manualLayout>
                  <c:x val="-6.0967403184672427E-2"/>
                  <c:y val="3.749999769315967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65F-4292-B2D7-D6102E0EAE03}"/>
                </c:ext>
              </c:extLst>
            </c:dLbl>
            <c:dLbl>
              <c:idx val="5"/>
              <c:layout>
                <c:manualLayout>
                  <c:x val="-8.9513165670154785E-2"/>
                  <c:y val="7.49999953863191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65F-4292-B2D7-D6102E0EAE03}"/>
                </c:ext>
              </c:extLst>
            </c:dLbl>
            <c:dLbl>
              <c:idx val="6"/>
              <c:layout>
                <c:manualLayout>
                  <c:x val="-8.1483436143176574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65F-4292-B2D7-D6102E0EAE03}"/>
                </c:ext>
              </c:extLst>
            </c:dLbl>
            <c:dLbl>
              <c:idx val="7"/>
              <c:layout>
                <c:manualLayout>
                  <c:x val="-5.014365301118559E-2"/>
                  <c:y val="-4.92187469722719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65F-4292-B2D7-D6102E0EAE03}"/>
                </c:ext>
              </c:extLst>
            </c:dLbl>
            <c:dLbl>
              <c:idx val="8"/>
              <c:layout>
                <c:manualLayout>
                  <c:x val="-7.9394117267710521E-2"/>
                  <c:y val="-5.15624968280944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465F-4292-B2D7-D6102E0EAE03}"/>
                </c:ext>
              </c:extLst>
            </c:dLbl>
            <c:dLbl>
              <c:idx val="9"/>
              <c:layout>
                <c:manualLayout>
                  <c:x val="-3.969705863385526E-2"/>
                  <c:y val="-9.374999423289898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465F-4292-B2D7-D6102E0EAE03}"/>
                </c:ext>
              </c:extLst>
            </c:dLbl>
            <c:dLbl>
              <c:idx val="10"/>
              <c:layout>
                <c:manualLayout>
                  <c:x val="-4.1786377509322086E-3"/>
                  <c:y val="-8.671874466543155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465F-4292-B2D7-D6102E0EAE03}"/>
                </c:ext>
              </c:extLst>
            </c:dLbl>
            <c:dLbl>
              <c:idx val="11"/>
              <c:layout>
                <c:manualLayout>
                  <c:x val="3.5518420882923049E-2"/>
                  <c:y val="-8.43749948096090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465F-4292-B2D7-D6102E0EAE03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numRef>
              <c:f>Лист1!$A$2:$A$13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525.9</c:v>
                </c:pt>
                <c:pt idx="1">
                  <c:v>400.5</c:v>
                </c:pt>
                <c:pt idx="2">
                  <c:v>642.5</c:v>
                </c:pt>
                <c:pt idx="3">
                  <c:v>439.7</c:v>
                </c:pt>
                <c:pt idx="4">
                  <c:v>439.7</c:v>
                </c:pt>
                <c:pt idx="5">
                  <c:v>41.8</c:v>
                </c:pt>
                <c:pt idx="6">
                  <c:v>97.1</c:v>
                </c:pt>
                <c:pt idx="7">
                  <c:v>596.6</c:v>
                </c:pt>
                <c:pt idx="8">
                  <c:v>214</c:v>
                </c:pt>
                <c:pt idx="9">
                  <c:v>30.8</c:v>
                </c:pt>
                <c:pt idx="10">
                  <c:v>104</c:v>
                </c:pt>
                <c:pt idx="1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5F-4292-B2D7-D6102E0EAE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2024678566016005"/>
          <c:y val="3.6444572069108512E-2"/>
          <c:w val="7.7282478455474909E-2"/>
          <c:h val="0.86851692491898835"/>
        </c:manualLayout>
      </c:layout>
      <c:overlay val="0"/>
      <c:spPr>
        <a:noFill/>
        <a:ln>
          <a:solidFill>
            <a:srgbClr val="C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solidFill>
                  <a:schemeClr val="accent1"/>
                </a:solidFill>
              </a:ln>
              <a:blipFill dpi="0" rotWithShape="1">
                <a:blip xmlns:r="http://schemas.openxmlformats.org/officeDocument/2006/relationships" r:embed="rId3"/>
                <a:srcRect/>
                <a:tile tx="0" ty="0" sx="100000" sy="100000" flip="y" algn="tl"/>
              </a:blip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55747988041231"/>
          <c:y val="3.3105531640850082E-2"/>
          <c:w val="0.76982110731605569"/>
          <c:h val="0.51294063315595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Гранты "Агростартап"…...........................61,9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34,7%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38-4D5F-BB94-C6833D7269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Гранты кооперативам…..............................42,9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24%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38-4D5F-BB94-C6833D7269B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Гранты на развитие семейных ферм.........38,4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21,5%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38-4D5F-BB94-C6833D7269B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Субсидии кооперативам……........................35,2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19,7%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33-4D4A-B8BE-74EE5CE6F7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3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господдержки, млн. руб.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35.200000000000003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38-4D5F-BB94-C6833D7269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521471216"/>
        <c:axId val="521471872"/>
      </c:barChart>
      <c:catAx>
        <c:axId val="52147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1471872"/>
        <c:crosses val="autoZero"/>
        <c:auto val="1"/>
        <c:lblAlgn val="ctr"/>
        <c:lblOffset val="100"/>
        <c:noMultiLvlLbl val="0"/>
      </c:catAx>
      <c:valAx>
        <c:axId val="52147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147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1401505275416796E-3"/>
          <c:y val="0.65092660068467612"/>
          <c:w val="0.99227047157184822"/>
          <c:h val="0.332930973121377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0.22546</cdr:y>
    </cdr:from>
    <cdr:to>
      <cdr:x>0.23336</cdr:x>
      <cdr:y>0.28844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261534"/>
          <a:ext cx="1728151" cy="3524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5 698,8 млн. руб.</a:t>
          </a:r>
        </a:p>
      </cdr:txBody>
    </cdr:sp>
  </cdr:relSizeAnchor>
  <cdr:relSizeAnchor xmlns:cdr="http://schemas.openxmlformats.org/drawingml/2006/chartDrawing">
    <cdr:from>
      <cdr:x>0.18791</cdr:x>
      <cdr:y>0.10043</cdr:y>
    </cdr:from>
    <cdr:to>
      <cdr:x>0.43334</cdr:x>
      <cdr:y>0.15789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391597" y="513672"/>
          <a:ext cx="1817536" cy="2939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2 017,1 млн. руб.</a:t>
          </a:r>
        </a:p>
      </cdr:txBody>
    </cdr:sp>
  </cdr:relSizeAnchor>
  <cdr:relSizeAnchor xmlns:cdr="http://schemas.openxmlformats.org/drawingml/2006/chartDrawing">
    <cdr:from>
      <cdr:x>0.52797</cdr:x>
      <cdr:y>0.12959</cdr:y>
    </cdr:from>
    <cdr:to>
      <cdr:x>0.76133</cdr:x>
      <cdr:y>0.19427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909922" y="662864"/>
          <a:ext cx="1728151" cy="3308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4 672,5 млн. руб.</a:t>
          </a:r>
        </a:p>
      </cdr:txBody>
    </cdr:sp>
  </cdr:relSizeAnchor>
  <cdr:relSizeAnchor xmlns:cdr="http://schemas.openxmlformats.org/drawingml/2006/chartDrawing">
    <cdr:from>
      <cdr:x>0.34447</cdr:x>
      <cdr:y>0.7654</cdr:y>
    </cdr:from>
    <cdr:to>
      <cdr:x>0.61225</cdr:x>
      <cdr:y>0.85549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99813" y="3874407"/>
          <a:ext cx="1787772" cy="4560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12 071,6 млн. руб.</a:t>
          </a:r>
        </a:p>
      </cdr:txBody>
    </cdr:sp>
  </cdr:relSizeAnchor>
  <cdr:relSizeAnchor xmlns:cdr="http://schemas.openxmlformats.org/drawingml/2006/chartDrawing">
    <cdr:from>
      <cdr:x>0.44891</cdr:x>
      <cdr:y>0.49922</cdr:y>
    </cdr:from>
    <cdr:to>
      <cdr:x>0.52949</cdr:x>
      <cdr:y>0.56237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324419" y="2793368"/>
          <a:ext cx="596706" cy="353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0.1608</cdr:x>
      <cdr:y>0.32483</cdr:y>
    </cdr:from>
    <cdr:to>
      <cdr:x>0.25295</cdr:x>
      <cdr:y>0.37866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190818" y="1817569"/>
          <a:ext cx="682431" cy="3012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0.31643</cdr:x>
      <cdr:y>0.21759</cdr:y>
    </cdr:from>
    <cdr:to>
      <cdr:x>0.38415</cdr:x>
      <cdr:y>0.28334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343327" y="1217505"/>
          <a:ext cx="501501" cy="3678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  <cdr:relSizeAnchor xmlns:cdr="http://schemas.openxmlformats.org/drawingml/2006/chartDrawing">
    <cdr:from>
      <cdr:x>0.45103</cdr:x>
      <cdr:y>0.23461</cdr:y>
    </cdr:from>
    <cdr:to>
      <cdr:x>0.53077</cdr:x>
      <cdr:y>0.29695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340099" y="1312745"/>
          <a:ext cx="590550" cy="3488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0.56703</cdr:x>
      <cdr:y>0.15139</cdr:y>
    </cdr:from>
    <cdr:to>
      <cdr:x>0.76182</cdr:x>
      <cdr:y>0.20663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0587648">
          <a:off x="1547547" y="393567"/>
          <a:ext cx="531627" cy="14360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0.52803</cdr:x>
      <cdr:y>0.07901</cdr:y>
    </cdr:from>
    <cdr:to>
      <cdr:x>0.71614</cdr:x>
      <cdr:y>0.16802</cdr:y>
    </cdr:to>
    <cdr:sp macro="" textlink="">
      <cdr:nvSpPr>
        <cdr:cNvPr id="7" name="Поле 6"/>
        <cdr:cNvSpPr txBox="1"/>
      </cdr:nvSpPr>
      <cdr:spPr>
        <a:xfrm xmlns:a="http://schemas.openxmlformats.org/drawingml/2006/main" rot="20589185">
          <a:off x="1441125" y="205389"/>
          <a:ext cx="513396" cy="2313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b="1">
              <a:solidFill>
                <a:schemeClr val="accent3">
                  <a:lumMod val="50000"/>
                </a:schemeClr>
              </a:solidFill>
            </a:rPr>
            <a:t>12,3%</a:t>
          </a:r>
        </a:p>
      </cdr:txBody>
    </cdr:sp>
  </cdr:relSizeAnchor>
  <cdr:relSizeAnchor xmlns:cdr="http://schemas.openxmlformats.org/drawingml/2006/chartDrawing">
    <cdr:from>
      <cdr:x>0.22289</cdr:x>
      <cdr:y>0.19334</cdr:y>
    </cdr:from>
    <cdr:to>
      <cdr:x>0.41769</cdr:x>
      <cdr:y>0.24858</cdr:y>
    </cdr:to>
    <cdr:sp macro="" textlink="">
      <cdr:nvSpPr>
        <cdr:cNvPr id="14" name="Стрелка вправо 13"/>
        <cdr:cNvSpPr/>
      </cdr:nvSpPr>
      <cdr:spPr>
        <a:xfrm xmlns:a="http://schemas.openxmlformats.org/drawingml/2006/main" rot="20783414">
          <a:off x="608328" y="502635"/>
          <a:ext cx="531654" cy="14360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0">
          <a:schemeClr val="accent3"/>
        </a:lnRef>
        <a:fillRef xmlns:a="http://schemas.openxmlformats.org/drawingml/2006/main" idx="3">
          <a:schemeClr val="accent3"/>
        </a:fillRef>
        <a:effectRef xmlns:a="http://schemas.openxmlformats.org/drawingml/2006/main" idx="3">
          <a:schemeClr val="accent3"/>
        </a:effectRef>
        <a:fontRef xmlns:a="http://schemas.openxmlformats.org/drawingml/2006/main" idx="minor">
          <a:schemeClr val="lt1"/>
        </a:fontRef>
      </cdr:style>
    </cdr:sp>
  </cdr:relSizeAnchor>
  <cdr:relSizeAnchor xmlns:cdr="http://schemas.openxmlformats.org/drawingml/2006/chartDrawing">
    <cdr:from>
      <cdr:x>0.15168</cdr:x>
      <cdr:y>0.12387</cdr:y>
    </cdr:from>
    <cdr:to>
      <cdr:x>0.43681</cdr:x>
      <cdr:y>0.23438</cdr:y>
    </cdr:to>
    <cdr:sp macro="" textlink="">
      <cdr:nvSpPr>
        <cdr:cNvPr id="15" name="Поле 2"/>
        <cdr:cNvSpPr txBox="1"/>
      </cdr:nvSpPr>
      <cdr:spPr>
        <a:xfrm xmlns:a="http://schemas.openxmlformats.org/drawingml/2006/main" rot="20785226">
          <a:off x="413980" y="322034"/>
          <a:ext cx="778185" cy="2872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b="1">
              <a:solidFill>
                <a:schemeClr val="accent3">
                  <a:lumMod val="50000"/>
                </a:schemeClr>
              </a:solidFill>
            </a:rPr>
            <a:t>11,2%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0.01475</cdr:x>
      <cdr:y>0.09649</cdr:y>
    </cdr:from>
    <cdr:to>
      <cdr:x>0.98059</cdr:x>
      <cdr:y>0.25847</cdr:y>
    </cdr:to>
    <cdr:sp macro="" textlink="">
      <cdr:nvSpPr>
        <cdr:cNvPr id="2" name="Поле 1"/>
        <cdr:cNvSpPr txBox="1"/>
      </cdr:nvSpPr>
      <cdr:spPr>
        <a:xfrm xmlns:a="http://schemas.openxmlformats.org/drawingml/2006/main">
          <a:off x="53136" y="483410"/>
          <a:ext cx="3479425" cy="8114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Среднемесячный доход от трудовой </a:t>
          </a:r>
        </a:p>
        <a:p xmlns:a="http://schemas.openxmlformats.org/drawingml/2006/main">
          <a:pPr algn="ctr"/>
          <a:r>
            <a:rPr lang="ru-RU" sz="12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деятельности в области </a:t>
          </a:r>
        </a:p>
        <a:p xmlns:a="http://schemas.openxmlformats.org/drawingml/2006/main">
          <a:pPr algn="ctr"/>
          <a:r>
            <a:rPr lang="ru-RU" sz="12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32</a:t>
          </a:r>
          <a:r>
            <a:rPr lang="ru-RU" sz="1200" b="1" baseline="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947,0</a:t>
          </a:r>
          <a:r>
            <a:rPr lang="ru-RU" sz="12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руб.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0.9933</cdr:x>
      <cdr:y>0.28747</cdr:y>
    </cdr:to>
    <cdr:sp macro="" textlink="">
      <cdr:nvSpPr>
        <cdr:cNvPr id="3" name="Поле 2"/>
        <cdr:cNvSpPr txBox="1"/>
      </cdr:nvSpPr>
      <cdr:spPr>
        <a:xfrm xmlns:a="http://schemas.openxmlformats.org/drawingml/2006/main">
          <a:off x="0" y="0"/>
          <a:ext cx="3578346" cy="1378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Исполнени</a:t>
          </a:r>
          <a:r>
            <a:rPr lang="ru-RU" sz="1400" b="1" baseline="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е </a:t>
          </a:r>
          <a:r>
            <a:rPr lang="ru-RU" sz="14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Указа Президента РФ</a:t>
          </a:r>
        </a:p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от 7 мая 2012 года № 597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0.71712</cdr:x>
      <cdr:y>0.18109</cdr:y>
    </cdr:from>
    <cdr:to>
      <cdr:x>1</cdr:x>
      <cdr:y>0.97482</cdr:y>
    </cdr:to>
    <cdr:sp macro="" textlink="">
      <cdr:nvSpPr>
        <cdr:cNvPr id="4" name="Поле 3"/>
        <cdr:cNvSpPr txBox="1"/>
      </cdr:nvSpPr>
      <cdr:spPr>
        <a:xfrm xmlns:a="http://schemas.openxmlformats.org/drawingml/2006/main">
          <a:off x="2583403" y="810815"/>
          <a:ext cx="1019080" cy="35537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Среднемесячная</a:t>
          </a:r>
        </a:p>
        <a:p xmlns:a="http://schemas.openxmlformats.org/drawingml/2006/main">
          <a:pPr algn="ctr"/>
          <a:r>
            <a:rPr lang="ru-RU" sz="11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заработная </a:t>
          </a:r>
        </a:p>
        <a:p xmlns:a="http://schemas.openxmlformats.org/drawingml/2006/main">
          <a:pPr algn="ctr"/>
          <a:r>
            <a:rPr lang="ru-RU" sz="1100" dirty="0">
              <a:solidFill>
                <a:srgbClr val="2E491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плата</a:t>
          </a:r>
        </a:p>
        <a:p xmlns:a="http://schemas.openxmlformats.org/drawingml/2006/main">
          <a:pPr algn="ctr"/>
          <a:endParaRPr lang="ru-RU" sz="1100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r>
            <a:rPr lang="ru-RU" sz="1100" dirty="0">
              <a:effectLst/>
              <a:latin typeface="+mn-lt"/>
              <a:ea typeface="+mn-ea"/>
              <a:cs typeface="+mn-cs"/>
            </a:rPr>
            <a:t> </a:t>
          </a:r>
          <a:r>
            <a:rPr lang="ru-RU" sz="1200" b="1" dirty="0">
              <a:solidFill>
                <a:srgbClr val="2E4913"/>
              </a:solidFill>
              <a:effectLst/>
            </a:rPr>
            <a:t>65 908,4 руб.</a:t>
          </a: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r>
            <a:rPr lang="ru-RU" sz="1200" b="1" dirty="0">
              <a:solidFill>
                <a:srgbClr val="2E4913"/>
              </a:solidFill>
              <a:effectLst/>
            </a:rPr>
            <a:t>33 717,8 руб.</a:t>
          </a: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dirty="0">
              <a:solidFill>
                <a:srgbClr val="2E4913"/>
              </a:solidFill>
              <a:effectLst/>
            </a:rPr>
            <a:t>30 752,7 руб.</a:t>
          </a:r>
        </a:p>
        <a:p xmlns:a="http://schemas.openxmlformats.org/drawingml/2006/main">
          <a:pPr algn="ctr"/>
          <a:endParaRPr lang="ru-RU" sz="1200" b="1" dirty="0">
            <a:solidFill>
              <a:srgbClr val="2E4913"/>
            </a:solidFill>
            <a:effectLst/>
          </a:endParaRPr>
        </a:p>
        <a:p xmlns:a="http://schemas.openxmlformats.org/drawingml/2006/main">
          <a:pPr algn="ctr"/>
          <a:endParaRPr lang="ru-RU" sz="1100" b="1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endParaRPr lang="ru-RU" sz="1100" b="1" dirty="0">
            <a:effectLst/>
            <a:latin typeface="+mn-lt"/>
            <a:ea typeface="+mn-ea"/>
            <a:cs typeface="+mn-cs"/>
          </a:endParaRPr>
        </a:p>
        <a:p xmlns:a="http://schemas.openxmlformats.org/drawingml/2006/main">
          <a:pPr algn="ctr"/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0.30428</cdr:x>
      <cdr:y>0.27234</cdr:y>
    </cdr:from>
    <cdr:to>
      <cdr:x>0.57722</cdr:x>
      <cdr:y>0.43588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A5B2480-3C91-435E-888C-3078DC78F4F9}"/>
            </a:ext>
          </a:extLst>
        </cdr:cNvPr>
        <cdr:cNvSpPr txBox="1"/>
      </cdr:nvSpPr>
      <cdr:spPr>
        <a:xfrm xmlns:a="http://schemas.openxmlformats.org/drawingml/2006/main">
          <a:off x="1849573" y="1475731"/>
          <a:ext cx="1659059" cy="8861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32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3,6</a:t>
          </a:r>
          <a:r>
            <a:rPr lang="ru-RU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0.48589</cdr:x>
      <cdr:y>0.43866</cdr:y>
    </cdr:from>
    <cdr:to>
      <cdr:x>0.66641</cdr:x>
      <cdr:y>0.5977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359650E-1F0C-4FFF-AC03-2CC8D1BE12B0}"/>
            </a:ext>
          </a:extLst>
        </cdr:cNvPr>
        <cdr:cNvSpPr txBox="1"/>
      </cdr:nvSpPr>
      <cdr:spPr>
        <a:xfrm xmlns:a="http://schemas.openxmlformats.org/drawingml/2006/main">
          <a:off x="2953511" y="2376954"/>
          <a:ext cx="1097280" cy="8617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0.47235</cdr:x>
      <cdr:y>0.5</cdr:y>
    </cdr:from>
    <cdr:to>
      <cdr:x>0.65287</cdr:x>
      <cdr:y>0.78122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0BAE910-1DD6-4E73-B1BC-A271C68D8B9E}"/>
            </a:ext>
          </a:extLst>
        </cdr:cNvPr>
        <cdr:cNvSpPr txBox="1"/>
      </cdr:nvSpPr>
      <cdr:spPr>
        <a:xfrm xmlns:a="http://schemas.openxmlformats.org/drawingml/2006/main">
          <a:off x="2871215" y="2709333"/>
          <a:ext cx="1097280" cy="15238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0,5 </a:t>
          </a:r>
        </a:p>
        <a:p xmlns:a="http://schemas.openxmlformats.org/drawingml/2006/main">
          <a:pPr algn="ctr"/>
          <a:r>
            <a:rPr lang="ru-RU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млрд. руб.</a:t>
          </a:r>
        </a:p>
        <a:p xmlns:a="http://schemas.openxmlformats.org/drawingml/2006/main">
          <a:pPr algn="ctr"/>
          <a:endParaRPr lang="ru-RU" sz="1400" dirty="0">
            <a:solidFill>
              <a:schemeClr val="accent3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</a:t>
          </a:r>
        </a:p>
      </cdr:txBody>
    </cdr:sp>
  </cdr:relSizeAnchor>
  <cdr:relSizeAnchor xmlns:cdr="http://schemas.openxmlformats.org/drawingml/2006/chartDrawing">
    <cdr:from>
      <cdr:x>0.33095</cdr:x>
      <cdr:y>0.44035</cdr:y>
    </cdr:from>
    <cdr:to>
      <cdr:x>0.36705</cdr:x>
      <cdr:y>0.5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1873C0B1-9A6A-47F9-AF4A-357FF2507883}"/>
            </a:ext>
          </a:extLst>
        </cdr:cNvPr>
        <cdr:cNvCxnSpPr/>
      </cdr:nvCxnSpPr>
      <cdr:spPr>
        <a:xfrm xmlns:a="http://schemas.openxmlformats.org/drawingml/2006/main" flipH="1">
          <a:off x="2011679" y="2386098"/>
          <a:ext cx="219456" cy="32323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</cdr:x>
      <cdr:y>0.44372</cdr:y>
    </cdr:from>
    <cdr:to>
      <cdr:x>0.53253</cdr:x>
      <cdr:y>0.5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1CD188E-F219-4C58-AEBD-9F2B4B071152}"/>
            </a:ext>
          </a:extLst>
        </cdr:cNvPr>
        <cdr:cNvCxnSpPr/>
      </cdr:nvCxnSpPr>
      <cdr:spPr>
        <a:xfrm xmlns:a="http://schemas.openxmlformats.org/drawingml/2006/main">
          <a:off x="3039268" y="2404386"/>
          <a:ext cx="197707" cy="3049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8056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8056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3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67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мещающий образ слайда 1">
            <a:extLst>
              <a:ext uri="{FF2B5EF4-FFF2-40B4-BE49-F238E27FC236}">
                <a16:creationId xmlns:a16="http://schemas.microsoft.com/office/drawing/2014/main" id="{5148B61D-9B03-4927-90CD-92D317D4AFA8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24579" name="Замещающий текст 2">
            <a:extLst>
              <a:ext uri="{FF2B5EF4-FFF2-40B4-BE49-F238E27FC236}">
                <a16:creationId xmlns:a16="http://schemas.microsoft.com/office/drawing/2014/main" id="{0AFEAD37-D906-41DB-9585-F4BEF1047E0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843">
              <a:defRPr/>
            </a:pPr>
            <a:fld id="{72D677D9-9AF6-4657-AFE0-54014B3F3A9E}" type="slidenum">
              <a:rPr lang="en-US">
                <a:solidFill>
                  <a:prstClr val="black"/>
                </a:solidFill>
                <a:latin typeface="Calibri"/>
              </a:rPr>
              <a:pPr defTabSz="912843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24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685" indent="-28526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054" indent="-22821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7476" indent="-22821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3897" indent="-22821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0320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66742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3163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79585" indent="-22821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63FF5-FDD3-4A28-8115-4199DFFBD485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Липецкой области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2022 г.</a:t>
            </a:r>
          </a:p>
        </p:txBody>
      </p:sp>
    </p:spTree>
    <p:extLst>
      <p:ext uri="{BB962C8B-B14F-4D97-AF65-F5344CB8AC3E}">
        <p14:creationId xmlns:p14="http://schemas.microsoft.com/office/powerpoint/2010/main" val="17744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567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CC84685-EFA5-4A6F-A2A8-FDB9A0D0A014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72072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 dirty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8326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0"/>
            <a:ext cx="3746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200" b="1" spc="2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FC4421D-A50F-40D9-8738-FE5EE7E958F2}" type="slidenum">
              <a:rPr lang="id-ID" smtClean="0">
                <a:solidFill>
                  <a:schemeClr val="bg1"/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dirty="0">
              <a:solidFill>
                <a:schemeClr val="bg1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9639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50127" y="2041158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800"/>
            </a:lvl1pPr>
          </a:lstStyle>
          <a:p>
            <a:pPr lvl="0"/>
            <a:endParaRPr lang="en-US" noProof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5388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496544" y="2358690"/>
            <a:ext cx="3349924" cy="2581776"/>
          </a:xfrm>
          <a:custGeom>
            <a:avLst/>
            <a:gdLst>
              <a:gd name="connsiteX0" fmla="*/ 3349924 w 3349924"/>
              <a:gd name="connsiteY0" fmla="*/ 0 h 2581776"/>
              <a:gd name="connsiteX1" fmla="*/ 3035599 w 3349924"/>
              <a:gd name="connsiteY1" fmla="*/ 2581776 h 2581776"/>
              <a:gd name="connsiteX2" fmla="*/ 0 w 3349924"/>
              <a:gd name="connsiteY2" fmla="*/ 2181726 h 2581776"/>
              <a:gd name="connsiteX3" fmla="*/ 409575 w 3349924"/>
              <a:gd name="connsiteY3" fmla="*/ 361950 h 258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924" h="2581776">
                <a:moveTo>
                  <a:pt x="3349924" y="0"/>
                </a:moveTo>
                <a:lnTo>
                  <a:pt x="3035599" y="2581776"/>
                </a:lnTo>
                <a:lnTo>
                  <a:pt x="0" y="2181726"/>
                </a:lnTo>
                <a:lnTo>
                  <a:pt x="409575" y="3619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1278840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888434"/>
            <a:ext cx="12192000" cy="2276061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7950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creen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351756" y="2805131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39709" y="1581149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27661" y="2679133"/>
            <a:ext cx="3491945" cy="3491944"/>
          </a:xfrm>
          <a:custGeom>
            <a:avLst/>
            <a:gdLst>
              <a:gd name="connsiteX0" fmla="*/ 1745973 w 3491945"/>
              <a:gd name="connsiteY0" fmla="*/ 0 h 3491944"/>
              <a:gd name="connsiteX1" fmla="*/ 3491945 w 3491945"/>
              <a:gd name="connsiteY1" fmla="*/ 1745972 h 3491944"/>
              <a:gd name="connsiteX2" fmla="*/ 1745973 w 3491945"/>
              <a:gd name="connsiteY2" fmla="*/ 3491944 h 3491944"/>
              <a:gd name="connsiteX3" fmla="*/ 0 w 3491945"/>
              <a:gd name="connsiteY3" fmla="*/ 1745972 h 349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945" h="3491944">
                <a:moveTo>
                  <a:pt x="1745973" y="0"/>
                </a:moveTo>
                <a:lnTo>
                  <a:pt x="3491945" y="1745972"/>
                </a:lnTo>
                <a:lnTo>
                  <a:pt x="1745973" y="3491944"/>
                </a:lnTo>
                <a:lnTo>
                  <a:pt x="0" y="174597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5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998496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1343890" y="1572029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4000780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6657669" y="1572027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9314557" y="1572026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4"/>
          </p:nvPr>
        </p:nvSpPr>
        <p:spPr>
          <a:xfrm>
            <a:off x="1343891" y="4007334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5"/>
          </p:nvPr>
        </p:nvSpPr>
        <p:spPr>
          <a:xfrm>
            <a:off x="4000779" y="4007333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6"/>
          </p:nvPr>
        </p:nvSpPr>
        <p:spPr>
          <a:xfrm>
            <a:off x="6657669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7"/>
          </p:nvPr>
        </p:nvSpPr>
        <p:spPr>
          <a:xfrm>
            <a:off x="9314556" y="4007331"/>
            <a:ext cx="1533554" cy="1533552"/>
          </a:xfrm>
          <a:custGeom>
            <a:avLst/>
            <a:gdLst>
              <a:gd name="connsiteX0" fmla="*/ 766777 w 1533554"/>
              <a:gd name="connsiteY0" fmla="*/ 0 h 1533552"/>
              <a:gd name="connsiteX1" fmla="*/ 1533554 w 1533554"/>
              <a:gd name="connsiteY1" fmla="*/ 766776 h 1533552"/>
              <a:gd name="connsiteX2" fmla="*/ 766777 w 1533554"/>
              <a:gd name="connsiteY2" fmla="*/ 1533552 h 1533552"/>
              <a:gd name="connsiteX3" fmla="*/ 0 w 1533554"/>
              <a:gd name="connsiteY3" fmla="*/ 766776 h 1533552"/>
              <a:gd name="connsiteX4" fmla="*/ 766777 w 1533554"/>
              <a:gd name="connsiteY4" fmla="*/ 0 h 153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554" h="1533552">
                <a:moveTo>
                  <a:pt x="766777" y="0"/>
                </a:moveTo>
                <a:cubicBezTo>
                  <a:pt x="1190256" y="0"/>
                  <a:pt x="1533554" y="343297"/>
                  <a:pt x="1533554" y="766776"/>
                </a:cubicBezTo>
                <a:cubicBezTo>
                  <a:pt x="1533554" y="1190255"/>
                  <a:pt x="1190256" y="1533552"/>
                  <a:pt x="766777" y="1533552"/>
                </a:cubicBezTo>
                <a:cubicBezTo>
                  <a:pt x="343298" y="1533552"/>
                  <a:pt x="0" y="1190255"/>
                  <a:pt x="0" y="766776"/>
                </a:cubicBezTo>
                <a:cubicBezTo>
                  <a:pt x="0" y="343297"/>
                  <a:pt x="343298" y="0"/>
                  <a:pt x="766777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10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576337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280160" y="3207714"/>
            <a:ext cx="3600262" cy="2864487"/>
          </a:xfrm>
          <a:custGeom>
            <a:avLst/>
            <a:gdLst>
              <a:gd name="connsiteX0" fmla="*/ 0 w 3600262"/>
              <a:gd name="connsiteY0" fmla="*/ 0 h 2864487"/>
              <a:gd name="connsiteX1" fmla="*/ 3600262 w 3600262"/>
              <a:gd name="connsiteY1" fmla="*/ 0 h 2864487"/>
              <a:gd name="connsiteX2" fmla="*/ 3600262 w 3600262"/>
              <a:gd name="connsiteY2" fmla="*/ 2864487 h 2864487"/>
              <a:gd name="connsiteX3" fmla="*/ 0 w 3600262"/>
              <a:gd name="connsiteY3" fmla="*/ 2864487 h 286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0262" h="2864487">
                <a:moveTo>
                  <a:pt x="0" y="0"/>
                </a:moveTo>
                <a:lnTo>
                  <a:pt x="3600262" y="0"/>
                </a:lnTo>
                <a:lnTo>
                  <a:pt x="3600262" y="2864487"/>
                </a:lnTo>
                <a:lnTo>
                  <a:pt x="0" y="286448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96562814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475451" y="2314636"/>
            <a:ext cx="2850365" cy="2850365"/>
          </a:xfrm>
          <a:custGeom>
            <a:avLst/>
            <a:gdLst>
              <a:gd name="connsiteX0" fmla="*/ 1015705 w 2031410"/>
              <a:gd name="connsiteY0" fmla="*/ 0 h 2031410"/>
              <a:gd name="connsiteX1" fmla="*/ 2031410 w 2031410"/>
              <a:gd name="connsiteY1" fmla="*/ 1015705 h 2031410"/>
              <a:gd name="connsiteX2" fmla="*/ 1015705 w 2031410"/>
              <a:gd name="connsiteY2" fmla="*/ 2031410 h 2031410"/>
              <a:gd name="connsiteX3" fmla="*/ 0 w 2031410"/>
              <a:gd name="connsiteY3" fmla="*/ 1015705 h 2031410"/>
              <a:gd name="connsiteX4" fmla="*/ 1015705 w 2031410"/>
              <a:gd name="connsiteY4" fmla="*/ 0 h 2031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1410" h="2031410">
                <a:moveTo>
                  <a:pt x="1015705" y="0"/>
                </a:moveTo>
                <a:cubicBezTo>
                  <a:pt x="1576663" y="0"/>
                  <a:pt x="2031410" y="454747"/>
                  <a:pt x="2031410" y="1015705"/>
                </a:cubicBezTo>
                <a:cubicBezTo>
                  <a:pt x="2031410" y="1576663"/>
                  <a:pt x="1576663" y="2031410"/>
                  <a:pt x="1015705" y="2031410"/>
                </a:cubicBezTo>
                <a:cubicBezTo>
                  <a:pt x="454747" y="2031410"/>
                  <a:pt x="0" y="1576663"/>
                  <a:pt x="0" y="1015705"/>
                </a:cubicBezTo>
                <a:cubicBezTo>
                  <a:pt x="0" y="454747"/>
                  <a:pt x="454747" y="0"/>
                  <a:pt x="1015705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472995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85763" y="1857755"/>
            <a:ext cx="2794738" cy="2794738"/>
          </a:xfrm>
          <a:custGeom>
            <a:avLst/>
            <a:gdLst>
              <a:gd name="connsiteX0" fmla="*/ 1397369 w 2794738"/>
              <a:gd name="connsiteY0" fmla="*/ 0 h 2794738"/>
              <a:gd name="connsiteX1" fmla="*/ 2794738 w 2794738"/>
              <a:gd name="connsiteY1" fmla="*/ 1397369 h 2794738"/>
              <a:gd name="connsiteX2" fmla="*/ 1397369 w 2794738"/>
              <a:gd name="connsiteY2" fmla="*/ 2794738 h 2794738"/>
              <a:gd name="connsiteX3" fmla="*/ 0 w 2794738"/>
              <a:gd name="connsiteY3" fmla="*/ 1397369 h 2794738"/>
              <a:gd name="connsiteX4" fmla="*/ 1397369 w 2794738"/>
              <a:gd name="connsiteY4" fmla="*/ 0 h 279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4738" h="2794738">
                <a:moveTo>
                  <a:pt x="1397369" y="0"/>
                </a:moveTo>
                <a:cubicBezTo>
                  <a:pt x="2169115" y="0"/>
                  <a:pt x="2794738" y="625623"/>
                  <a:pt x="2794738" y="1397369"/>
                </a:cubicBezTo>
                <a:cubicBezTo>
                  <a:pt x="2794738" y="2169115"/>
                  <a:pt x="2169115" y="2794738"/>
                  <a:pt x="1397369" y="2794738"/>
                </a:cubicBezTo>
                <a:cubicBezTo>
                  <a:pt x="625623" y="2794738"/>
                  <a:pt x="0" y="2169115"/>
                  <a:pt x="0" y="1397369"/>
                </a:cubicBezTo>
                <a:cubicBezTo>
                  <a:pt x="0" y="625623"/>
                  <a:pt x="625623" y="0"/>
                  <a:pt x="1397369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pic>
        <p:nvPicPr>
          <p:cNvPr id="3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922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423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9600" y="198439"/>
            <a:ext cx="9829800" cy="7413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A30B4-DC2B-45E3-9495-193F2DFE9166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4121A-2ED3-46BE-A81B-630620D77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752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_Mini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09977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41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16"/>
          <p:cNvSpPr/>
          <p:nvPr userDrawn="1"/>
        </p:nvSpPr>
        <p:spPr>
          <a:xfrm>
            <a:off x="6879221" y="1955800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arallelogram 16"/>
          <p:cNvSpPr/>
          <p:nvPr userDrawn="1"/>
        </p:nvSpPr>
        <p:spPr>
          <a:xfrm>
            <a:off x="-4517022" y="-2223407"/>
            <a:ext cx="9688093" cy="7228114"/>
          </a:xfrm>
          <a:prstGeom prst="parallelogram">
            <a:avLst>
              <a:gd name="adj" fmla="val 8854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63"/>
          <p:cNvSpPr>
            <a:spLocks noChangeArrowheads="1"/>
          </p:cNvSpPr>
          <p:nvPr userDrawn="1"/>
        </p:nvSpPr>
        <p:spPr bwMode="auto">
          <a:xfrm>
            <a:off x="935038" y="220663"/>
            <a:ext cx="833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Липецкая </a:t>
            </a:r>
          </a:p>
          <a:p>
            <a:r>
              <a:rPr lang="ru-RU" altLang="ru-RU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область</a:t>
            </a:r>
          </a:p>
        </p:txBody>
      </p:sp>
      <p:pic>
        <p:nvPicPr>
          <p:cNvPr id="8" name="Picture 2" descr="C:\Users\User\Desktop\logowhite.png"/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" y="180181"/>
            <a:ext cx="483039" cy="5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27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430000" y="6394452"/>
            <a:ext cx="374651" cy="276225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00721C5-1279-4305-89FA-1E6D43A63C29}" type="slidenum">
              <a:rPr lang="id-ID" altLang="ru-RU" sz="1200" b="1">
                <a:solidFill>
                  <a:schemeClr val="bg1"/>
                </a:solidFill>
                <a:latin typeface="Calibri" pitchFamily="34" charset="0"/>
              </a:rPr>
              <a:pPr algn="r" eaLnBrk="1" hangingPunct="1"/>
              <a:t>‹#›</a:t>
            </a:fld>
            <a:endParaRPr lang="id-ID" altLang="ru-RU" sz="1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29641" y="2041159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9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350129" y="2041159"/>
            <a:ext cx="4912233" cy="2860117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9061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9C9BD-E956-4108-B04D-D8C19420D1CD}" type="datetime1">
              <a:rPr lang="en-US" smtClean="0"/>
              <a:t>6/1/2022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35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2A2CF9-ABDD-44E4-8FC5-5521D6D9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499E2-724B-4046-BE26-820578DB8A4B}" type="datetime1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31FF0F-3E14-4C16-842F-75C9FB7A6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91508C-A5C7-4AF0-AFE2-555471D2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38961-6A9F-46FE-A553-DBAE431405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9392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CC8F0-8220-41E7-A57F-E65338CE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02C52-40FE-4DD9-9278-27D42762BFCF}" type="datetime1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AB4B6-F2AF-4FF5-908D-372C87E4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B3EA6-03D6-4EBF-A0E1-8C1C28153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57209-860B-40D6-B633-D30FD3E3D1A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759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4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1"/>
          <p:cNvSpPr>
            <a:spLocks noChangeArrowheads="1"/>
          </p:cNvSpPr>
          <p:nvPr userDrawn="1"/>
        </p:nvSpPr>
        <p:spPr bwMode="auto">
          <a:xfrm>
            <a:off x="935037" y="220663"/>
            <a:ext cx="17510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200" dirty="0">
                <a:solidFill>
                  <a:schemeClr val="accent2"/>
                </a:solidFill>
              </a:rPr>
              <a:t>Управление финансов  Липецкая область</a:t>
            </a:r>
          </a:p>
        </p:txBody>
      </p:sp>
      <p:pic>
        <p:nvPicPr>
          <p:cNvPr id="9" name="Picture 2" descr="C:\Users\User\Desktop\lipeckaya_coa_small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9" y="1675721"/>
            <a:ext cx="2786741" cy="3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902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000" dirty="0">
                <a:solidFill>
                  <a:schemeClr val="bg1"/>
                </a:solidFill>
              </a:rPr>
              <a:t>2019 г.</a:t>
            </a:r>
          </a:p>
        </p:txBody>
      </p:sp>
    </p:spTree>
    <p:extLst>
      <p:ext uri="{BB962C8B-B14F-4D97-AF65-F5344CB8AC3E}">
        <p14:creationId xmlns:p14="http://schemas.microsoft.com/office/powerpoint/2010/main" val="4079779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588961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434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46B78A-C760-41DC-AFDB-B6B0E0E43D56}" type="datetime1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Липецкой области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053" y="4904352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358" y="5100692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19ECA-491E-4D16-960E-B92F8E8A56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92" r:id="rId2"/>
    <p:sldLayoutId id="2147483809" r:id="rId3"/>
    <p:sldLayoutId id="2147483829" r:id="rId4"/>
    <p:sldLayoutId id="2147483843" r:id="rId5"/>
    <p:sldLayoutId id="2147483844" r:id="rId6"/>
    <p:sldLayoutId id="2147483845" r:id="rId7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3">
              <a:lumMod val="75000"/>
            </a:schemeClr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1AE6F8-4C14-4501-B415-F8D0A11E6123}" type="datetime1">
              <a:rPr lang="en-US" smtClean="0"/>
              <a:t>6/1/2022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7" name="Picture 2" descr="C:\Users\User\Desktop\logo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98438"/>
            <a:ext cx="450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 userDrawn="1"/>
        </p:nvSpPr>
        <p:spPr bwMode="auto">
          <a:xfrm>
            <a:off x="909637" y="127139"/>
            <a:ext cx="8842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000" dirty="0">
                <a:solidFill>
                  <a:schemeClr val="accent2"/>
                </a:solidFill>
              </a:rPr>
              <a:t>Управление</a:t>
            </a:r>
            <a:r>
              <a:rPr lang="ru-RU" altLang="ru-RU" sz="1000" baseline="0" dirty="0">
                <a:solidFill>
                  <a:schemeClr val="accent2"/>
                </a:solidFill>
              </a:rPr>
              <a:t> финансов </a:t>
            </a:r>
            <a:r>
              <a:rPr lang="ru-RU" altLang="ru-RU" sz="1000" dirty="0">
                <a:solidFill>
                  <a:schemeClr val="accent2"/>
                </a:solidFill>
              </a:rPr>
              <a:t>Липецкая область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40" y="4715666"/>
            <a:ext cx="1925637" cy="174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957" y="4912006"/>
            <a:ext cx="13430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42425" y="6365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64E77-853F-4D4F-A12C-D37084F228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3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5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593907" y="1750516"/>
            <a:ext cx="5723074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ИСПОЛНЕНИЕ ОБЛАСТНОГО БЮДЖЕТА ЗА 2021 ГОД</a:t>
            </a:r>
          </a:p>
          <a:p>
            <a:pPr algn="ctr"/>
            <a:r>
              <a:rPr lang="ru-RU" altLang="ru-RU" sz="3500" b="1" dirty="0">
                <a:solidFill>
                  <a:srgbClr val="FFFFFF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</a:rPr>
              <a:t>отчет для граждан</a:t>
            </a:r>
          </a:p>
          <a:p>
            <a:pPr algn="ctr"/>
            <a:endParaRPr lang="ru-RU" altLang="ru-RU" sz="3500" b="1" dirty="0">
              <a:solidFill>
                <a:srgbClr val="FFFFFF"/>
              </a:solidFill>
              <a:latin typeface="+mj-lt"/>
              <a:ea typeface="Questrial"/>
              <a:cs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91595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132" y="274329"/>
            <a:ext cx="9856344" cy="333374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областного бюджета 2021 года</a:t>
            </a:r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07183" y="3568857"/>
            <a:ext cx="11194293" cy="64633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по Липецкой области характеризуется отношением объема государственного долга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общему объему доходов областного бюджета без учета безвозмездных поступлений.</a:t>
            </a:r>
          </a:p>
          <a:p>
            <a:pPr algn="ctr"/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01.01.2022 года данный показатель составляет  11,7%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71116" y="804340"/>
            <a:ext cx="3666425" cy="30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48605" y="823752"/>
            <a:ext cx="3139863" cy="30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20189" y="849845"/>
            <a:ext cx="3139863" cy="30453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33875" y="1313732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83 642,7 млн.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20189" y="1337397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113 211,5 млн.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63471" y="1209885"/>
            <a:ext cx="3666425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135,4</a:t>
            </a:r>
            <a:r>
              <a:rPr lang="ru-RU" dirty="0"/>
              <a:t>%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3875" y="1745780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19 280,6 млн. руб.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63471" y="1586429"/>
            <a:ext cx="3666425" cy="384928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 межбюджетные трансферты из федерального бюджета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63472" y="2340230"/>
            <a:ext cx="3666425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93,7%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5827" y="2699689"/>
            <a:ext cx="3666427" cy="37776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межбюджетные трансферты, перечисленные нижестоящим бюджетам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63472" y="3174777"/>
            <a:ext cx="3658782" cy="34071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35 504,5 млн. руб.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33875" y="2329113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82 901,3 млн. руб.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520189" y="1769445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18 149,7 млн. руб.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520188" y="2329113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77 707,0 млн. руб.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3875" y="2733251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25 230,6 млн. руб.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520189" y="2784826"/>
            <a:ext cx="3139863" cy="30453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24 460,0 млн. руб.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355829" y="2052039"/>
            <a:ext cx="3666425" cy="2209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graphicFrame>
        <p:nvGraphicFramePr>
          <p:cNvPr id="21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325742"/>
              </p:ext>
            </p:extLst>
          </p:nvPr>
        </p:nvGraphicFramePr>
        <p:xfrm>
          <a:off x="459752" y="4583505"/>
          <a:ext cx="9103348" cy="2079042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558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2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долгового обязательства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01.01.2021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на 01.01.2022 г.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0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ценные бумаги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6 300 000,0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5 000 000,0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в областной бюджет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6 132 672,8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5 828 252,4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полученные от кредитных организаций, иностранных банков и международных финансовых организаций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Государственные гарантии Липецкой области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ru-RU" sz="1200" u="none" strike="noStrike" baseline="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180,0</a:t>
                      </a:r>
                      <a:endParaRPr lang="ru-RU" sz="12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79 488,0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06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79" marR="8279" marT="8279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13 519 852,8</a:t>
                      </a:r>
                      <a:endParaRPr lang="ru-RU" sz="12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10 907 740,4</a:t>
                      </a: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607183" y="4275728"/>
            <a:ext cx="11194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об объеме государственного долга в тысячах рублей</a:t>
            </a:r>
          </a:p>
        </p:txBody>
      </p:sp>
    </p:spTree>
    <p:extLst>
      <p:ext uri="{BB962C8B-B14F-4D97-AF65-F5344CB8AC3E}">
        <p14:creationId xmlns:p14="http://schemas.microsoft.com/office/powerpoint/2010/main" val="14438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90" y="228601"/>
            <a:ext cx="10224610" cy="588961"/>
          </a:xfrm>
        </p:spPr>
        <p:txBody>
          <a:bodyPr/>
          <a:lstStyle/>
          <a:p>
            <a:r>
              <a:rPr lang="ru-RU" sz="28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11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814080F-FD56-4A97-B798-5B2CBF10C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800091"/>
              </p:ext>
            </p:extLst>
          </p:nvPr>
        </p:nvGraphicFramePr>
        <p:xfrm>
          <a:off x="640080" y="952900"/>
          <a:ext cx="7953505" cy="5330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1392">
                  <a:extLst>
                    <a:ext uri="{9D8B030D-6E8A-4147-A177-3AD203B41FA5}">
                      <a16:colId xmlns:a16="http://schemas.microsoft.com/office/drawing/2014/main" val="3131683963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val="1175528858"/>
                    </a:ext>
                  </a:extLst>
                </a:gridCol>
                <a:gridCol w="1162974">
                  <a:extLst>
                    <a:ext uri="{9D8B030D-6E8A-4147-A177-3AD203B41FA5}">
                      <a16:colId xmlns:a16="http://schemas.microsoft.com/office/drawing/2014/main" val="497529150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val="819121948"/>
                    </a:ext>
                  </a:extLst>
                </a:gridCol>
                <a:gridCol w="1012054">
                  <a:extLst>
                    <a:ext uri="{9D8B030D-6E8A-4147-A177-3AD203B41FA5}">
                      <a16:colId xmlns:a16="http://schemas.microsoft.com/office/drawing/2014/main" val="2208374790"/>
                    </a:ext>
                  </a:extLst>
                </a:gridCol>
                <a:gridCol w="958789">
                  <a:extLst>
                    <a:ext uri="{9D8B030D-6E8A-4147-A177-3AD203B41FA5}">
                      <a16:colId xmlns:a16="http://schemas.microsoft.com/office/drawing/2014/main" val="2549339343"/>
                    </a:ext>
                  </a:extLst>
                </a:gridCol>
              </a:tblGrid>
              <a:tr h="98580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доходного источника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2020 году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 2021 года     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  млн. руб.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2021 года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прироста к 2020 году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382583"/>
                  </a:ext>
                </a:extLst>
              </a:tr>
              <a:tr h="36449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БЮДЖЕТА  -  ВСЕГО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73 342,1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83 642,7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113 211,5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55458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r>
                        <a:rPr lang="ru-RU" sz="1200" b="0" i="0" u="none" strike="noStrike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71450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717320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прибыль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18 791,6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32 420,9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57 312,7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886349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15 576,5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14 174,5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15 460,8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198743"/>
                  </a:ext>
                </a:extLst>
              </a:tr>
              <a:tr h="60473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6 380,6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8 805,1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9 121,7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990787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1 987,7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350811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4 796,2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98333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Транспортный налог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1 225,0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537608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23 803,7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20 078,4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19 726,2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681139"/>
                  </a:ext>
                </a:extLst>
              </a:tr>
              <a:tr h="2114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919973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5 984,8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2 325,5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-61,1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474746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8 008,1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8 464,3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7 504,6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777188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30294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</a:p>
                  </a:txBody>
                  <a:tcPr marL="171450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5 763,7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5 158,3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5 024,7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27344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AA1978-D0AA-4A23-8DCD-055FE2EDD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3023525"/>
            <a:ext cx="2733057" cy="18325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815B70-EC59-4A3E-8C71-08CA9FBAA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99" y="952900"/>
            <a:ext cx="2733057" cy="185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7880" y="228601"/>
            <a:ext cx="10260120" cy="588961"/>
          </a:xfrm>
        </p:spPr>
        <p:txBody>
          <a:bodyPr/>
          <a:lstStyle/>
          <a:p>
            <a:r>
              <a:rPr lang="ru-RU" sz="2000" b="1" dirty="0">
                <a:solidFill>
                  <a:srgbClr val="263C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ДОХОДАМ ЗА 2021 ГОД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81834880"/>
              </p:ext>
            </p:extLst>
          </p:nvPr>
        </p:nvGraphicFramePr>
        <p:xfrm>
          <a:off x="461639" y="1332066"/>
          <a:ext cx="11274641" cy="5335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108006" y="817562"/>
            <a:ext cx="6284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областного бюджета 113 211,5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9635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12699"/>
            <a:ext cx="8538265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областного бюджета по расходам по разделам классификации расходов бюджета за 2021 год</a:t>
            </a: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13</a:t>
            </a:fld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400050" y="2138653"/>
            <a:ext cx="354552" cy="4393268"/>
            <a:chOff x="395318" y="3572651"/>
            <a:chExt cx="398018" cy="534078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8" y="3910207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18979" y="4338635"/>
              <a:ext cx="360040" cy="321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357265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4" y="6676361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025" y="70477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3109" y="6345696"/>
              <a:ext cx="354955" cy="35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5319" y="484510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3" y="5194809"/>
              <a:ext cx="353405" cy="35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8415" y="5615825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2" y="5994818"/>
              <a:ext cx="388674" cy="398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7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1345" y="7362853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8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768930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287741">
              <a:off x="411292" y="8093080"/>
              <a:ext cx="360040" cy="360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1"/>
            <p:cNvPicPr>
              <a:picLocks noChangeAspect="1" noChangeArrowheads="1"/>
            </p:cNvPicPr>
            <p:nvPr/>
          </p:nvPicPr>
          <p:blipFill>
            <a:blip r:embed="rId1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404664" y="8553400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aphicFrame>
        <p:nvGraphicFramePr>
          <p:cNvPr id="19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420328"/>
              </p:ext>
            </p:extLst>
          </p:nvPr>
        </p:nvGraphicFramePr>
        <p:xfrm>
          <a:off x="908719" y="952500"/>
          <a:ext cx="9101973" cy="5587598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808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8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4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4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49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2020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Утвержденные бюджетные назначения 2021 года,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в 2021 году, 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 плана 2021 года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прироста к 2020 году,  %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РАСХОДЫ   ВСЕГО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73 948,3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82 901,3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77 707,0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3 017,2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4 341,0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3 488,2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6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15 439,1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16 998,5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15 344,6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9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3 060,2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4 515,9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4 258,6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15 829,7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16 473,1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16 278,9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1 102,2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1 064,9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9 394,8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8 979,9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19 175,7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20 881,9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20 420,4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1 272,5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-12,1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26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ДОЛГА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50" marR="7650" marT="7650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4 229,0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5 821,9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5 138,3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  <a:alpha val="27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73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781215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трансферты, поступившие  из федерального бюджета в 2021 году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14</a:t>
            </a:fld>
            <a:endParaRPr lang="ru-RU" dirty="0"/>
          </a:p>
        </p:txBody>
      </p:sp>
      <p:graphicFrame>
        <p:nvGraphicFramePr>
          <p:cNvPr id="7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892483"/>
              </p:ext>
            </p:extLst>
          </p:nvPr>
        </p:nvGraphicFramePr>
        <p:xfrm>
          <a:off x="772357" y="1251750"/>
          <a:ext cx="5323643" cy="4862526"/>
        </p:xfrm>
        <a:graphic>
          <a:graphicData uri="http://schemas.openxmlformats.org/drawingml/2006/table">
            <a:tbl>
              <a:tblPr/>
              <a:tblGrid>
                <a:gridCol w="3874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85">
                  <a:extLst>
                    <a:ext uri="{9D8B030D-6E8A-4147-A177-3AD203B41FA5}">
                      <a16:colId xmlns:a16="http://schemas.microsoft.com/office/drawing/2014/main" val="3286136740"/>
                    </a:ext>
                  </a:extLst>
                </a:gridCol>
              </a:tblGrid>
              <a:tr h="361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млрд. руб.</a:t>
                      </a:r>
                      <a:endParaRPr lang="ru-RU" sz="2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b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46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межбюджетных трансфертов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2000" b="1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18,1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50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2,3</a:t>
                      </a:r>
                      <a:endParaRPr lang="ru-RU" sz="20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3,3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5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7,5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9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80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5,0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97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них:</a:t>
                      </a: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2000" b="1" i="0" u="none" strike="noStrike" dirty="0">
                        <a:effectLst/>
                        <a:latin typeface="Arial Cyr" panose="020B0604020202020204" pitchFamily="34" charset="0"/>
                        <a:cs typeface="Arial Cyr" panose="020B0604020202020204" pitchFamily="34" charset="0"/>
                      </a:endParaRP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81979"/>
                  </a:ext>
                </a:extLst>
              </a:tr>
              <a:tr h="42108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сельского хозяйства</a:t>
                      </a: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582689"/>
                  </a:ext>
                </a:extLst>
              </a:tr>
              <a:tr h="421089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здравоохранения</a:t>
                      </a:r>
                    </a:p>
                  </a:txBody>
                  <a:tcPr marL="144000" marR="9525" marT="9525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</a:p>
                  </a:txBody>
                  <a:tcPr marL="144000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89584"/>
                  </a:ext>
                </a:extLst>
              </a:tr>
            </a:tbl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DFE809-5E0A-4A4A-9AE4-5913F22F6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51" y="1686755"/>
            <a:ext cx="4648624" cy="30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818964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бюджетам  муниципальных образований в 2021 году - 24 460,0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9173093" y="6356731"/>
            <a:ext cx="2844800" cy="365125"/>
          </a:xfrm>
        </p:spPr>
        <p:txBody>
          <a:bodyPr/>
          <a:lstStyle/>
          <a:p>
            <a:fld id="{FAF64E77-853F-4D4F-A12C-D37084F22861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572080126"/>
              </p:ext>
            </p:extLst>
          </p:nvPr>
        </p:nvGraphicFramePr>
        <p:xfrm>
          <a:off x="306362" y="1377789"/>
          <a:ext cx="7392885" cy="5061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E9813F-8A49-4CC6-B709-5D5F6E251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9" y="3476858"/>
            <a:ext cx="2292339" cy="123689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52390F-3705-42AA-BB6E-81C360CBC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6" y="3476858"/>
            <a:ext cx="2484437" cy="124091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47E7AED-F818-426C-9AA1-A9F619FCF4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9" y="4825005"/>
            <a:ext cx="2914132" cy="153172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9735BDA-7156-488B-8CD8-43A4669DC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614" y="1633762"/>
            <a:ext cx="2484438" cy="17575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1C56B5-6C83-4FBD-81E0-5817CFCD8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8" y="1637640"/>
            <a:ext cx="2292339" cy="17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51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747" y="129713"/>
            <a:ext cx="7702550" cy="588961"/>
          </a:xfrm>
        </p:spPr>
        <p:txBody>
          <a:bodyPr/>
          <a:lstStyle/>
          <a:p>
            <a:pPr font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Меры социальной поддержки, предоставляемые гражданам из областного бюджета в 2021 году (1)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16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34189"/>
              </p:ext>
            </p:extLst>
          </p:nvPr>
        </p:nvGraphicFramePr>
        <p:xfrm>
          <a:off x="656948" y="801958"/>
          <a:ext cx="9309132" cy="5787122"/>
        </p:xfrm>
        <a:graphic>
          <a:graphicData uri="http://schemas.openxmlformats.org/drawingml/2006/table">
            <a:tbl>
              <a:tblPr/>
              <a:tblGrid>
                <a:gridCol w="5005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29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085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 социальной поддержки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5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т. ч. реализуемые дополнительно к федеральному законодательству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11 642,0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5 508,5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6 133,5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894,7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Социальные гарантии семьям с детьми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5 109,6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3 346,0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1 763,6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404,6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Единовременная социальная выплата в связи с рождением (усыновлением) третьего и последующих детей или детей-близнецов (областной материнский капитал)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6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Единовременная социальная выплата женщинам, родившим первого ребенка в возрасте от 18 до 24 лет (включительно)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112,1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Единовременные выплаты при рождении тройни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170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Единовременная социальная выплата лицам из числа детей-сирот и детей, оставшихся без попечения родителей, в связи с рождением ребенка (детей)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341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Ежемесячные денежные выплаты в связи с рождением (усыновлением) третьего и последующих детей до достижения ребенком возраста трех лет в рамках национального проекта «Демография» (софинансирование с ФБ)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495,0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Осуществление ежемесячной выплаты в связи с рождением (усыновлением) первого ребенка в рамках национального проекта «Демография»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877,0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9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Осуществление ежемесячной выплаты на детей в возрасте от 3 до 7 лет включительно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2101,7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588,5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Ежемесячное пособие на ребенка 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1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Ежемесячные пособия на детей от 1,5 до 3 лет из малообеспеченных семей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30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Льготы многодетным семьям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287,9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A26EB2-4B3D-46F5-8179-44EFDEC303C0}"/>
              </a:ext>
            </a:extLst>
          </p:cNvPr>
          <p:cNvSpPr txBox="1"/>
          <p:nvPr/>
        </p:nvSpPr>
        <p:spPr>
          <a:xfrm>
            <a:off x="9046345" y="463404"/>
            <a:ext cx="1059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016406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3634" y="142204"/>
            <a:ext cx="7702550" cy="588961"/>
          </a:xfrm>
        </p:spPr>
        <p:txBody>
          <a:bodyPr/>
          <a:lstStyle/>
          <a:p>
            <a:pPr font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/>
              </a:rPr>
              <a:t>Меры социальной поддержки, предоставляемые гражданам из областного бюджета в 2021 году (2)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17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284482"/>
              </p:ext>
            </p:extLst>
          </p:nvPr>
        </p:nvGraphicFramePr>
        <p:xfrm>
          <a:off x="656948" y="1012255"/>
          <a:ext cx="9215022" cy="5550667"/>
        </p:xfrm>
        <a:graphic>
          <a:graphicData uri="http://schemas.openxmlformats.org/drawingml/2006/table">
            <a:tbl>
              <a:tblPr/>
              <a:tblGrid>
                <a:gridCol w="4723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448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Меры социальной поддержки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9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т. ч. реализуемые дополнительно к федеральному законодательству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5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Приемным и опекунским семьям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308,0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8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Детей - сирот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Школьников и студентов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823,2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273,8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9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Региональным льготникам (ветераны труда, ветераны труда Липецкой области, труженики тыла, репрессированные и реабилитированные гражданам) и федеральным льготникам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2 302,7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951,5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1351,2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Малоимущих граждан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531,7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2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Пожилых граждан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180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Льготы по оплате жилья, коммунальных услуг, работникам социально-культурной сферы на селе, меры социальной поддержки медицинских работников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9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 линии здравоохранения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1 162,6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472,3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690,3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553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Организация летнего отдыха, оздоровление детей</a:t>
                      </a:r>
                    </a:p>
                  </a:txBody>
                  <a:tcPr marL="108000" marR="0" marT="0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2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Льготный проезд региональным льготникам и инвалидам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203,9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6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Социальная помощь отдельным категориям граждан</a:t>
                      </a:r>
                    </a:p>
                  </a:txBody>
                  <a:tcPr marL="10800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5,7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CA26EB2-4B3D-46F5-8179-44EFDEC303C0}"/>
              </a:ext>
            </a:extLst>
          </p:cNvPr>
          <p:cNvSpPr txBox="1"/>
          <p:nvPr/>
        </p:nvSpPr>
        <p:spPr>
          <a:xfrm>
            <a:off x="8812290" y="673701"/>
            <a:ext cx="1059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681918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8DA4D-F5CE-4C66-BF06-8965F153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003" y="127000"/>
            <a:ext cx="8904180" cy="588961"/>
          </a:xfrm>
        </p:spPr>
        <p:txBody>
          <a:bodyPr/>
          <a:lstStyle/>
          <a:p>
            <a:r>
              <a:rPr lang="ru-RU" sz="32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обслуживание населения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A60685-6B2F-4E7F-B28A-FCC77DE3A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ADF152-15B6-486A-B2ED-977A5E539F3A}"/>
              </a:ext>
            </a:extLst>
          </p:cNvPr>
          <p:cNvSpPr/>
          <p:nvPr/>
        </p:nvSpPr>
        <p:spPr>
          <a:xfrm>
            <a:off x="784195" y="855022"/>
            <a:ext cx="103353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заключено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5 678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контрактов, в том числе: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поиск работы – 2 241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личного подсобного хозяйства – 347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трудной жизненной ситуации – 1113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u="sng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индивидуальной предпринимательской деятельности – 1977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 в рамках социального контракта в 2021 году израсходовано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643,7 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том                           числе из федерального бюджета – 463,5 млн. руб., из областного бюджета – 180,2 млн. руб.</a:t>
            </a:r>
          </a:p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</a:rPr>
              <a:t>В 2021 году услуги в форме социального обслуживания на дому оказаны </a:t>
            </a:r>
            <a:r>
              <a:rPr lang="ru-RU" b="1" dirty="0">
                <a:solidFill>
                  <a:srgbClr val="2E4913"/>
                </a:solidFill>
                <a:latin typeface="Times New Roman" panose="02020603050405020304" pitchFamily="18" charset="0"/>
              </a:rPr>
              <a:t>14,5</a:t>
            </a: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</a:rPr>
              <a:t> тыс. гражданам пожилого возраста и инвалидам, в том числе 2 127 гражданам услуги предоставлены негосударственными организациями.</a:t>
            </a:r>
            <a:endParaRPr lang="ru-RU" dirty="0">
              <a:solidFill>
                <a:srgbClr val="2E491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6195" marR="36195" indent="449580" algn="just">
              <a:spcAft>
                <a:spcPts val="0"/>
              </a:spcAft>
            </a:pPr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Предоставление социальных услуг на дому в период действия ограничительных мероприятий осуществлялось в полном объеме.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216C82-1787-4539-85F5-CE5DB6D10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66" y="4308803"/>
            <a:ext cx="7871534" cy="242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80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0B238-EE29-4241-AFF6-C3B68DBC7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0616" y="175671"/>
            <a:ext cx="7014809" cy="460575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DB1296-F220-4491-92AF-541F81BA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8880" y="6351401"/>
            <a:ext cx="396536" cy="365125"/>
          </a:xfrm>
        </p:spPr>
        <p:txBody>
          <a:bodyPr/>
          <a:lstStyle/>
          <a:p>
            <a:fld id="{C6EF2572-C151-4D2B-8E21-0C572B027588}" type="slidenum">
              <a:rPr lang="ru-RU" smtClean="0"/>
              <a:pPr/>
              <a:t>19</a:t>
            </a:fld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07E74FC-1651-410F-86DD-6D7793C2C1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842429"/>
              </p:ext>
            </p:extLst>
          </p:nvPr>
        </p:nvGraphicFramePr>
        <p:xfrm>
          <a:off x="438717" y="1583539"/>
          <a:ext cx="3280541" cy="4295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A4FA8D1-DB05-4A01-A02C-76462A1DD73B}"/>
              </a:ext>
            </a:extLst>
          </p:cNvPr>
          <p:cNvSpPr txBox="1"/>
          <p:nvPr/>
        </p:nvSpPr>
        <p:spPr>
          <a:xfrm>
            <a:off x="475678" y="1038593"/>
            <a:ext cx="32435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здравоохранения, млн. руб.</a:t>
            </a:r>
          </a:p>
          <a:p>
            <a:pPr algn="ctr"/>
            <a:endParaRPr lang="ru-RU" sz="1600" dirty="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58F24F-EDDF-4EEC-89E2-193791A1F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404" y="1038593"/>
            <a:ext cx="3843291" cy="2692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4B9E0D-516A-4117-9D9F-62547249E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10" y="4005095"/>
            <a:ext cx="3850085" cy="2528869"/>
          </a:xfrm>
          <a:prstGeom prst="rect">
            <a:avLst/>
          </a:prstGeom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90F2556-7EC4-4D1D-87EF-B8531E34D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2883703"/>
              </p:ext>
            </p:extLst>
          </p:nvPr>
        </p:nvGraphicFramePr>
        <p:xfrm>
          <a:off x="8006397" y="636246"/>
          <a:ext cx="3602483" cy="5009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9046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7444414" cy="588961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17096" y="834189"/>
            <a:ext cx="4515852" cy="575911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Бюджет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(от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старонормандского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–кошель, сумка, кожаный мешок) – форма образования и расходования денежных средств, предназначенных для финансового обеспечения задач и  функций государства и местного самоуправления.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Доходы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– это поступающие в бюджет денежные средства (налоги юридических и физических лиц, административные платежи и сборы, безвозмездные поступления).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Расходы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-  это выплачиваемые из бюджета денежные средства (социальные выплаты населению, содержание государственных и муниципальных учреждений (образование, ЖКХ, культура и другие), капитальное строительство и другое).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Профицит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– положительный остаток бюджета, образованный в результате  превышения доходов над расходами.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Дефицит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 - отрицательный остаток бюджета, образованный в результате  превышения расходной части над доходной.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271C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29729-5862-4707-A66A-92FA6B20A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2" y="1141482"/>
            <a:ext cx="5968458" cy="371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9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0B238-EE29-4241-AFF6-C3B68DBC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759" y="43233"/>
            <a:ext cx="8611216" cy="588961"/>
          </a:xfrm>
        </p:spPr>
        <p:txBody>
          <a:bodyPr/>
          <a:lstStyle/>
          <a:p>
            <a:r>
              <a:rPr lang="ru-RU" sz="2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«ЗДРАВООХРАНЕНИЕ»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DB1296-F220-4491-92AF-541F81BA0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10" name="Таблица 11">
            <a:extLst>
              <a:ext uri="{FF2B5EF4-FFF2-40B4-BE49-F238E27FC236}">
                <a16:creationId xmlns:a16="http://schemas.microsoft.com/office/drawing/2014/main" id="{04369AD7-3C75-45CC-BF24-C9DAF4A1FB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745195"/>
              </p:ext>
            </p:extLst>
          </p:nvPr>
        </p:nvGraphicFramePr>
        <p:xfrm>
          <a:off x="789405" y="790113"/>
          <a:ext cx="9875420" cy="58415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57517">
                  <a:extLst>
                    <a:ext uri="{9D8B030D-6E8A-4147-A177-3AD203B41FA5}">
                      <a16:colId xmlns:a16="http://schemas.microsoft.com/office/drawing/2014/main" val="1988078267"/>
                    </a:ext>
                  </a:extLst>
                </a:gridCol>
                <a:gridCol w="1233996">
                  <a:extLst>
                    <a:ext uri="{9D8B030D-6E8A-4147-A177-3AD203B41FA5}">
                      <a16:colId xmlns:a16="http://schemas.microsoft.com/office/drawing/2014/main" val="3440320963"/>
                    </a:ext>
                  </a:extLst>
                </a:gridCol>
                <a:gridCol w="1118586">
                  <a:extLst>
                    <a:ext uri="{9D8B030D-6E8A-4147-A177-3AD203B41FA5}">
                      <a16:colId xmlns:a16="http://schemas.microsoft.com/office/drawing/2014/main" val="923786983"/>
                    </a:ext>
                  </a:extLst>
                </a:gridCol>
                <a:gridCol w="1065321">
                  <a:extLst>
                    <a:ext uri="{9D8B030D-6E8A-4147-A177-3AD203B41FA5}">
                      <a16:colId xmlns:a16="http://schemas.microsoft.com/office/drawing/2014/main" val="4070072683"/>
                    </a:ext>
                  </a:extLst>
                </a:gridCol>
              </a:tblGrid>
              <a:tr h="634016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мероприятия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План, </a:t>
                      </a:r>
                    </a:p>
                    <a:p>
                      <a:pPr algn="ctr"/>
                      <a:r>
                        <a:rPr lang="ru-RU" sz="1200" dirty="0"/>
                        <a:t>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Исполнение,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%  исполнения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46758819"/>
                  </a:ext>
                </a:extLst>
              </a:tr>
              <a:tr h="845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оказания первичной медико-санитарной помощи: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 вылетов санитарной авиации (при плане 40),эвакуация 58 пациентов, в т.ч. 2 детей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21,6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57958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сердечно-сосудистыми заболеваниями: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переоснащение 2-х региональных сосудистых центров (закуплено 20 единиц медоборудования)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801564"/>
                  </a:ext>
                </a:extLst>
              </a:tr>
              <a:tr h="594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Борьба с онкозаболеваниями: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закуплено 6 единиц медицинского оборудования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135,9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966121"/>
                  </a:ext>
                </a:extLst>
              </a:tr>
              <a:tr h="563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операционного корпуса онкологического диспансера: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оснащение оборудованием, частичный перенос средств на 2022 год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389875"/>
                  </a:ext>
                </a:extLst>
              </a:tr>
              <a:tr h="845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единого цифрового контура на основе ЕГИС здравоохранения: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и развитие информационно-аналитической системы (РИАМС) 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141,0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03940"/>
                  </a:ext>
                </a:extLst>
              </a:tr>
              <a:tr h="1167924"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первичного звена здравоохранения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 строительство: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начато строительство 2-х поликлинических корпусов, детской поликлиники и женской консультации в г. Чаплыгин, 2-х отделений семейной медицины, 4-х ФАП. Строительство продолжается. 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501804"/>
                  </a:ext>
                </a:extLst>
              </a:tr>
              <a:tr h="6279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 капитальный ремонт: </a:t>
                      </a:r>
                      <a:r>
                        <a:rPr lang="ru-RU" sz="14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районных поликлиник, Липецкая горбольница №4 </a:t>
                      </a:r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2E49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2E49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777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050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4434" y="206264"/>
            <a:ext cx="8708871" cy="683580"/>
          </a:xfrm>
        </p:spPr>
        <p:txBody>
          <a:bodyPr/>
          <a:lstStyle/>
          <a:p>
            <a:r>
              <a:rPr lang="ru-RU" sz="28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объекты здравоохранения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9125" y="889844"/>
            <a:ext cx="1100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C3BC9-D580-4518-A0F5-16691F764079}"/>
              </a:ext>
            </a:extLst>
          </p:cNvPr>
          <p:cNvSpPr txBox="1"/>
          <p:nvPr/>
        </p:nvSpPr>
        <p:spPr>
          <a:xfrm>
            <a:off x="777246" y="1233350"/>
            <a:ext cx="10883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объектов здравоохранения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585,5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руб.: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стационарно-поликлинический корпус в с. Доброе;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поликлинический корпус ГУЗ «Липецкая городская детская больница»;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детская поликлиника и женская консультация в г. Чаплыгин;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отделения общей врачебной практики (семейной медицины);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фельдшерско-акушерских пункта. </a:t>
            </a:r>
          </a:p>
          <a:p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продолжается в 2022 году.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51B947-E541-43A5-86E0-75DC2AC72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11" y="3257333"/>
            <a:ext cx="2511287" cy="1477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BF96FE-845A-42AA-ABC9-C3A3E7724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9" y="3828240"/>
            <a:ext cx="3948865" cy="25545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3294FB-C41C-4D60-BEE1-4485E4F15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27" y="3826835"/>
            <a:ext cx="3728621" cy="255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9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9CA90-EF22-4074-964C-702CED4D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127001"/>
            <a:ext cx="10250424" cy="646332"/>
          </a:xfrm>
        </p:spPr>
        <p:txBody>
          <a:bodyPr/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Культура.  Национальные проекты России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8878F2-80B7-4DF3-B8D0-F427FEC6E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AD797-5C0D-47A4-A5DE-77E938911DA8}"/>
              </a:ext>
            </a:extLst>
          </p:cNvPr>
          <p:cNvSpPr txBox="1"/>
          <p:nvPr/>
        </p:nvSpPr>
        <p:spPr>
          <a:xfrm>
            <a:off x="5200513" y="1294032"/>
            <a:ext cx="428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ДШИ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1D2BE02-67F4-49AA-98EE-4C31018FE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513" y="1658243"/>
            <a:ext cx="6359036" cy="212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ДШИ и ремонт ДШИ «Маяк» (2021-2022 гг.) на сумму 92,0 млн.руб., из них: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- 65,0 млн.руб.,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- 25,3 млн.руб.,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18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бюджет - 1,7млн.руб.</a:t>
            </a:r>
          </a:p>
        </p:txBody>
      </p:sp>
      <p:pic>
        <p:nvPicPr>
          <p:cNvPr id="15" name="Рисунок 24">
            <a:extLst>
              <a:ext uri="{FF2B5EF4-FFF2-40B4-BE49-F238E27FC236}">
                <a16:creationId xmlns:a16="http://schemas.microsoft.com/office/drawing/2014/main" id="{1A60A641-1311-484C-B6D2-8BB092AD3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15625" r="21094" b="29166"/>
          <a:stretch>
            <a:fillRect/>
          </a:stretch>
        </p:blipFill>
        <p:spPr bwMode="auto">
          <a:xfrm>
            <a:off x="3385637" y="1311966"/>
            <a:ext cx="15779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2">
            <a:extLst>
              <a:ext uri="{FF2B5EF4-FFF2-40B4-BE49-F238E27FC236}">
                <a16:creationId xmlns:a16="http://schemas.microsoft.com/office/drawing/2014/main" id="{5FAA2A40-7906-4803-B7C0-B56CCF433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r="5162" b="15930"/>
          <a:stretch>
            <a:fillRect/>
          </a:stretch>
        </p:blipFill>
        <p:spPr bwMode="auto">
          <a:xfrm>
            <a:off x="262667" y="1311966"/>
            <a:ext cx="3101113" cy="26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7105EE-B1A9-4CCB-AE66-923E4DC55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36" y="2572107"/>
            <a:ext cx="1577976" cy="13556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3947E1-14E4-407F-8AD8-64FA7286258A}"/>
              </a:ext>
            </a:extLst>
          </p:cNvPr>
          <p:cNvSpPr txBox="1"/>
          <p:nvPr/>
        </p:nvSpPr>
        <p:spPr>
          <a:xfrm>
            <a:off x="166978" y="3989307"/>
            <a:ext cx="617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РЕМОНТНО-РЕСТАВРАЦИОННЫЕ РАБОТЫ</a:t>
            </a:r>
          </a:p>
          <a:p>
            <a:pPr algn="ctr"/>
            <a:r>
              <a:rPr lang="ru-RU" alt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ЛИПЕЦКОГО ГОСУДАРСТВЕННОГО ТЕАТРА КУКОЛ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8EB49-7172-4336-B598-E639F2346B2C}"/>
              </a:ext>
            </a:extLst>
          </p:cNvPr>
          <p:cNvSpPr txBox="1"/>
          <p:nvPr/>
        </p:nvSpPr>
        <p:spPr>
          <a:xfrm>
            <a:off x="636104" y="4741833"/>
            <a:ext cx="52160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defRPr/>
            </a:pPr>
            <a:r>
              <a:rPr lang="ru-RU" sz="2400" b="1" spc="-40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28,5 </a:t>
            </a:r>
            <a:r>
              <a:rPr lang="ru-RU" altLang="en-US" sz="2400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млн.руб.</a:t>
            </a:r>
          </a:p>
          <a:p>
            <a:pPr eaLnBrk="1" hangingPunct="1">
              <a:defRPr/>
            </a:pPr>
            <a:endParaRPr lang="ru-RU" altLang="en-US" sz="2400" b="1" noProof="1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en-US" b="1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 федеральный бюджет -  20,0 млн.руб., областной бюджет – 8,5 млн.руб.</a:t>
            </a:r>
            <a:r>
              <a:rPr lang="ru-RU" sz="2800" b="1" spc="-40" noProof="1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FC9A804-3ECC-4BB7-85E9-0C4D898B6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6" y="3989307"/>
            <a:ext cx="3630753" cy="26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40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4DCE4-6DE6-4417-B454-6AD361FC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700" y="228601"/>
            <a:ext cx="8122412" cy="588961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ДОМА КУЛЬТУРЫ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937A0E5-021D-4D1B-8E04-0DEFB44E6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7874C-7ED1-4242-8BBB-B6C368B71649}"/>
              </a:ext>
            </a:extLst>
          </p:cNvPr>
          <p:cNvSpPr txBox="1"/>
          <p:nvPr/>
        </p:nvSpPr>
        <p:spPr>
          <a:xfrm>
            <a:off x="5404104" y="865354"/>
            <a:ext cx="528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Ратчино Добровского района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FA00DFF-7F89-4AC6-8750-B2C050F93410}"/>
              </a:ext>
            </a:extLst>
          </p:cNvPr>
          <p:cNvSpPr/>
          <p:nvPr/>
        </p:nvSpPr>
        <p:spPr>
          <a:xfrm>
            <a:off x="877824" y="1390264"/>
            <a:ext cx="1325880" cy="24502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33,5</a:t>
            </a:r>
          </a:p>
          <a:p>
            <a:pPr algn="ctr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2071B7-F224-4134-905E-1673F1F7A638}"/>
              </a:ext>
            </a:extLst>
          </p:cNvPr>
          <p:cNvSpPr txBox="1"/>
          <p:nvPr/>
        </p:nvSpPr>
        <p:spPr>
          <a:xfrm>
            <a:off x="2405981" y="1374811"/>
            <a:ext cx="38130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21,9 млн. руб.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 млн. руб.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БЮДЖЕТ:</a:t>
            </a:r>
          </a:p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 млн. руб.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оснащение ДК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3F8CCA-D953-450A-8998-08BD52A04A12}"/>
              </a:ext>
            </a:extLst>
          </p:cNvPr>
          <p:cNvSpPr txBox="1"/>
          <p:nvPr/>
        </p:nvSpPr>
        <p:spPr>
          <a:xfrm>
            <a:off x="2478024" y="388325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ПОДРЯДЧИК: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«ЖИЛСТРОЙ»</a:t>
            </a:r>
          </a:p>
        </p:txBody>
      </p:sp>
      <p:pic>
        <p:nvPicPr>
          <p:cNvPr id="10" name="Рисунок 1">
            <a:extLst>
              <a:ext uri="{FF2B5EF4-FFF2-40B4-BE49-F238E27FC236}">
                <a16:creationId xmlns:a16="http://schemas.microsoft.com/office/drawing/2014/main" id="{15146BFD-27D8-436E-BF78-F3B6FDD2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68" y="1362705"/>
            <a:ext cx="274002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>
            <a:extLst>
              <a:ext uri="{FF2B5EF4-FFF2-40B4-BE49-F238E27FC236}">
                <a16:creationId xmlns:a16="http://schemas.microsoft.com/office/drawing/2014/main" id="{DE8BDD30-701C-4523-AF0F-E52922FFA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737" y="1362705"/>
            <a:ext cx="162877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3">
            <a:extLst>
              <a:ext uri="{FF2B5EF4-FFF2-40B4-BE49-F238E27FC236}">
                <a16:creationId xmlns:a16="http://schemas.microsoft.com/office/drawing/2014/main" id="{032F1D3B-0775-43F6-B77B-DC185D7A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04" y="3587148"/>
            <a:ext cx="272573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1">
            <a:extLst>
              <a:ext uri="{FF2B5EF4-FFF2-40B4-BE49-F238E27FC236}">
                <a16:creationId xmlns:a16="http://schemas.microsoft.com/office/drawing/2014/main" id="{C0BE2E15-8163-4C16-995E-339367CA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119" y="3587148"/>
            <a:ext cx="1628775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">
            <a:extLst>
              <a:ext uri="{FF2B5EF4-FFF2-40B4-BE49-F238E27FC236}">
                <a16:creationId xmlns:a16="http://schemas.microsoft.com/office/drawing/2014/main" id="{A5B8A939-C672-4C45-8219-290C8DCB2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0" y="4838413"/>
            <a:ext cx="2571488" cy="178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9">
            <a:extLst>
              <a:ext uri="{FF2B5EF4-FFF2-40B4-BE49-F238E27FC236}">
                <a16:creationId xmlns:a16="http://schemas.microsoft.com/office/drawing/2014/main" id="{AA0A21F6-BCC8-477D-875C-FA0EE9618F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3"/>
          <a:stretch>
            <a:fillRect/>
          </a:stretch>
        </p:blipFill>
        <p:spPr bwMode="auto">
          <a:xfrm>
            <a:off x="3256015" y="4847916"/>
            <a:ext cx="1617714" cy="17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481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DAAE4B8-1881-450A-9720-755030CDC339}"/>
              </a:ext>
            </a:extLst>
          </p:cNvPr>
          <p:cNvSpPr txBox="1">
            <a:spLocks/>
          </p:cNvSpPr>
          <p:nvPr/>
        </p:nvSpPr>
        <p:spPr bwMode="auto">
          <a:xfrm>
            <a:off x="2500313" y="138112"/>
            <a:ext cx="8518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309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</a:t>
            </a:r>
            <a:r>
              <a:rPr lang="ru-RU" sz="2800" b="1" dirty="0">
                <a:solidFill>
                  <a:srgbClr val="3C33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СПЕЦИАЛИЗИРОВАННОГО АВТОТРАНСПОРТА (6 АВТОКЛУБОВ)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4F179F2F-A239-41D8-B040-F2ED505AE4EF}"/>
              </a:ext>
            </a:extLst>
          </p:cNvPr>
          <p:cNvSpPr txBox="1">
            <a:spLocks/>
          </p:cNvSpPr>
          <p:nvPr/>
        </p:nvSpPr>
        <p:spPr bwMode="auto">
          <a:xfrm>
            <a:off x="1688306" y="3717265"/>
            <a:ext cx="9480556" cy="7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 fontScale="975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309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ВИРТУАЛЬНОГО КОНЦЕРТНОГО ЗАЛА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E426750-E8C0-4966-B26F-9E97196B3576}"/>
              </a:ext>
            </a:extLst>
          </p:cNvPr>
          <p:cNvSpPr/>
          <p:nvPr/>
        </p:nvSpPr>
        <p:spPr>
          <a:xfrm>
            <a:off x="10056019" y="979157"/>
            <a:ext cx="1925638" cy="189706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37,4</a:t>
            </a:r>
            <a:r>
              <a:rPr lang="ru-R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pic>
        <p:nvPicPr>
          <p:cNvPr id="17414" name="Рисунок 2">
            <a:extLst>
              <a:ext uri="{FF2B5EF4-FFF2-40B4-BE49-F238E27FC236}">
                <a16:creationId xmlns:a16="http://schemas.microsoft.com/office/drawing/2014/main" id="{C7697CE5-0D2A-4287-9EA2-81AEF0F5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04" y="4546393"/>
            <a:ext cx="3015742" cy="20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Угол 12">
            <a:extLst>
              <a:ext uri="{FF2B5EF4-FFF2-40B4-BE49-F238E27FC236}">
                <a16:creationId xmlns:a16="http://schemas.microsoft.com/office/drawing/2014/main" id="{4023E3A0-773C-4E2A-8232-3B559B7E3B7E}"/>
              </a:ext>
            </a:extLst>
          </p:cNvPr>
          <p:cNvSpPr/>
          <p:nvPr/>
        </p:nvSpPr>
        <p:spPr>
          <a:xfrm>
            <a:off x="652403" y="4495467"/>
            <a:ext cx="2215911" cy="6762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 ГОД: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6" name="TextBox 2">
            <a:extLst>
              <a:ext uri="{FF2B5EF4-FFF2-40B4-BE49-F238E27FC236}">
                <a16:creationId xmlns:a16="http://schemas.microsoft.com/office/drawing/2014/main" id="{6F51A58B-5538-4BEF-A581-C1D8BBF70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03" y="5429323"/>
            <a:ext cx="11477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None/>
            </a:pPr>
            <a:r>
              <a:rPr lang="ru-RU" altLang="zh-CN" sz="1800">
                <a:solidFill>
                  <a:srgbClr val="1F4E79"/>
                </a:solidFill>
              </a:rPr>
              <a:t>г. Данков</a:t>
            </a:r>
            <a:endParaRPr lang="ru-RU" altLang="zh-CN" sz="1800">
              <a:solidFill>
                <a:srgbClr val="000000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362B0AFC-8E66-4201-8DD3-3FCDA8321F56}"/>
              </a:ext>
            </a:extLst>
          </p:cNvPr>
          <p:cNvSpPr/>
          <p:nvPr/>
        </p:nvSpPr>
        <p:spPr>
          <a:xfrm>
            <a:off x="2405590" y="4829701"/>
            <a:ext cx="1740282" cy="15952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pic>
        <p:nvPicPr>
          <p:cNvPr id="17418" name="Рисунок 1">
            <a:extLst>
              <a:ext uri="{FF2B5EF4-FFF2-40B4-BE49-F238E27FC236}">
                <a16:creationId xmlns:a16="http://schemas.microsoft.com/office/drawing/2014/main" id="{CD2ACC81-08A0-4FEC-AD40-AA2D2500F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5"/>
          <a:stretch>
            <a:fillRect/>
          </a:stretch>
        </p:blipFill>
        <p:spPr bwMode="auto">
          <a:xfrm>
            <a:off x="678656" y="1001959"/>
            <a:ext cx="201930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Угол 5">
            <a:extLst>
              <a:ext uri="{FF2B5EF4-FFF2-40B4-BE49-F238E27FC236}">
                <a16:creationId xmlns:a16="http://schemas.microsoft.com/office/drawing/2014/main" id="{AED414F5-4F82-4DCF-9B8C-52A08CE7845D}"/>
              </a:ext>
            </a:extLst>
          </p:cNvPr>
          <p:cNvSpPr/>
          <p:nvPr/>
        </p:nvSpPr>
        <p:spPr>
          <a:xfrm>
            <a:off x="652403" y="3161697"/>
            <a:ext cx="8249107" cy="617538"/>
          </a:xfrm>
          <a:prstGeom prst="rect">
            <a:avLst/>
          </a:prstGeom>
          <a:solidFill>
            <a:srgbClr val="4D7E9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en-US" kern="0" noProof="1">
                <a:solidFill>
                  <a:prstClr val="white"/>
                </a:solidFill>
                <a:latin typeface="Calibri"/>
              </a:rPr>
              <a:t>Специализированный автотранспорт поступил в Добринский, Елецкий, Задонский, Липецкий, Усманский и Чаплыгинский районы. </a:t>
            </a:r>
          </a:p>
        </p:txBody>
      </p:sp>
      <p:pic>
        <p:nvPicPr>
          <p:cNvPr id="17420" name="Рисунок 4">
            <a:extLst>
              <a:ext uri="{FF2B5EF4-FFF2-40B4-BE49-F238E27FC236}">
                <a16:creationId xmlns:a16="http://schemas.microsoft.com/office/drawing/2014/main" id="{C80868C6-F758-4342-BF79-45B9360F1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r="5992" b="38992"/>
          <a:stretch>
            <a:fillRect/>
          </a:stretch>
        </p:blipFill>
        <p:spPr bwMode="auto">
          <a:xfrm>
            <a:off x="2860279" y="993445"/>
            <a:ext cx="2665412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Рисунок 6">
            <a:extLst>
              <a:ext uri="{FF2B5EF4-FFF2-40B4-BE49-F238E27FC236}">
                <a16:creationId xmlns:a16="http://schemas.microsoft.com/office/drawing/2014/main" id="{9D356F08-E24C-4166-AF4B-CCB26F0E7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85" y="979157"/>
            <a:ext cx="31083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Овал 31">
            <a:extLst>
              <a:ext uri="{FF2B5EF4-FFF2-40B4-BE49-F238E27FC236}">
                <a16:creationId xmlns:a16="http://schemas.microsoft.com/office/drawing/2014/main" id="{B3D79B34-AE93-4DE9-BBA9-8241400E106B}"/>
              </a:ext>
            </a:extLst>
          </p:cNvPr>
          <p:cNvSpPr/>
          <p:nvPr/>
        </p:nvSpPr>
        <p:spPr>
          <a:xfrm>
            <a:off x="9094762" y="2317171"/>
            <a:ext cx="1524000" cy="151923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110 590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</a:t>
            </a:r>
          </a:p>
          <a:p>
            <a:pPr algn="ctr" eaLnBrk="1" hangingPunct="1">
              <a:defRPr/>
            </a:pP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охват населения</a:t>
            </a:r>
          </a:p>
        </p:txBody>
      </p:sp>
      <p:pic>
        <p:nvPicPr>
          <p:cNvPr id="17423" name="Рисунок 3">
            <a:extLst>
              <a:ext uri="{FF2B5EF4-FFF2-40B4-BE49-F238E27FC236}">
                <a16:creationId xmlns:a16="http://schemas.microsoft.com/office/drawing/2014/main" id="{1FD2E7D3-C361-4EB5-8F32-7A0177C3D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60" y="4546393"/>
            <a:ext cx="2898085" cy="202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C76C20C-F6E0-403A-8E4B-5517913F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38961-6A9F-46FE-A553-DBAE4314052D}" type="slidenum">
              <a:rPr lang="en-US" altLang="ru-RU" smtClean="0"/>
              <a:pPr/>
              <a:t>24</a:t>
            </a:fld>
            <a:endParaRPr lang="en-US" alt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Заголовок 1">
            <a:extLst>
              <a:ext uri="{FF2B5EF4-FFF2-40B4-BE49-F238E27FC236}">
                <a16:creationId xmlns:a16="http://schemas.microsoft.com/office/drawing/2014/main" id="{B9EA2841-3480-4602-BF49-08DB246E5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9927" y="237744"/>
            <a:ext cx="10203467" cy="850170"/>
          </a:xfrm>
        </p:spPr>
        <p:txBody>
          <a:bodyPr/>
          <a:lstStyle/>
          <a:p>
            <a:pPr>
              <a:lnSpc>
                <a:spcPts val="3900"/>
              </a:lnSpc>
              <a:defRPr/>
            </a:pPr>
            <a:r>
              <a:rPr lang="ru-RU" altLang="ru-RU" sz="3200" b="1" dirty="0">
                <a:solidFill>
                  <a:srgbClr val="2E4913"/>
                </a:solidFill>
                <a:latin typeface="Times New Roman" panose="02020603050405020304" pitchFamily="18" charset="0"/>
                <a:ea typeface="DengXian" charset="-122"/>
                <a:cs typeface="Times New Roman" panose="02020603050405020304" pitchFamily="18" charset="0"/>
              </a:rPr>
              <a:t>СОЗДАНИЕ МОДЕЛЬНЫХ БИБЛИОТЕК В </a:t>
            </a:r>
            <a:r>
              <a:rPr lang="ru-RU" altLang="ru-RU" sz="3200" b="1" dirty="0">
                <a:solidFill>
                  <a:srgbClr val="2E4913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2021г.</a:t>
            </a:r>
            <a:r>
              <a:rPr lang="ru-RU" altLang="ru-RU" sz="3200" b="1" dirty="0">
                <a:solidFill>
                  <a:srgbClr val="2E4913"/>
                </a:solidFill>
                <a:latin typeface="Times New Roman" panose="02020603050405020304" pitchFamily="18" charset="0"/>
                <a:ea typeface="DengXian" charset="-122"/>
                <a:cs typeface="Times New Roman" panose="02020603050405020304" pitchFamily="18" charset="0"/>
              </a:rPr>
              <a:t> </a:t>
            </a:r>
            <a:endParaRPr lang="ru-RU" altLang="ru-RU" sz="3200" dirty="0">
              <a:solidFill>
                <a:srgbClr val="2E4913"/>
              </a:solidFill>
              <a:latin typeface="Times New Roman" panose="02020603050405020304" pitchFamily="18" charset="0"/>
              <a:ea typeface="DengXian" charset="-122"/>
              <a:cs typeface="Times New Roman" panose="02020603050405020304" pitchFamily="18" charset="0"/>
            </a:endParaRPr>
          </a:p>
        </p:txBody>
      </p:sp>
      <p:pic>
        <p:nvPicPr>
          <p:cNvPr id="18436" name="Изображение 3" descr="NC-State-Libraries-Header-Photo-1500x844">
            <a:extLst>
              <a:ext uri="{FF2B5EF4-FFF2-40B4-BE49-F238E27FC236}">
                <a16:creationId xmlns:a16="http://schemas.microsoft.com/office/drawing/2014/main" id="{9449BE41-61BC-48CA-A27B-D38A1CE9A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16579" r="11189" b="66582"/>
          <a:stretch>
            <a:fillRect/>
          </a:stretch>
        </p:blipFill>
        <p:spPr bwMode="auto">
          <a:xfrm>
            <a:off x="1587" y="3241201"/>
            <a:ext cx="12190413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object 16">
            <a:extLst>
              <a:ext uri="{FF2B5EF4-FFF2-40B4-BE49-F238E27FC236}">
                <a16:creationId xmlns:a16="http://schemas.microsoft.com/office/drawing/2014/main" id="{A2EE3023-0E0A-4E43-89AF-70F81F2FD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120" y="1392238"/>
            <a:ext cx="2073275" cy="13255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EBA11C-6CE6-4FF6-B798-0F45D3C89D8A}"/>
              </a:ext>
            </a:extLst>
          </p:cNvPr>
          <p:cNvSpPr txBox="1"/>
          <p:nvPr/>
        </p:nvSpPr>
        <p:spPr>
          <a:xfrm>
            <a:off x="1837914" y="5240284"/>
            <a:ext cx="4773198" cy="61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defRPr/>
            </a:pPr>
            <a:r>
              <a:rPr lang="ru-RU" noProof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 - </a:t>
            </a:r>
            <a:r>
              <a:rPr lang="ru-RU" sz="2400" b="1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400" noProof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млн.руб.</a:t>
            </a:r>
          </a:p>
          <a:p>
            <a:pPr fontAlgn="auto">
              <a:lnSpc>
                <a:spcPts val="1000"/>
              </a:lnSpc>
              <a:defRPr/>
            </a:pPr>
            <a:endParaRPr lang="ru-RU" noProof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441" name="TextBox 2">
            <a:extLst>
              <a:ext uri="{FF2B5EF4-FFF2-40B4-BE49-F238E27FC236}">
                <a16:creationId xmlns:a16="http://schemas.microsoft.com/office/drawing/2014/main" id="{6219BE4B-531B-4072-B778-BA294F0E7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654" y="1195710"/>
            <a:ext cx="4510248" cy="189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модельных библиотек: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Добринск</a:t>
            </a:r>
            <a:r>
              <a:rPr lang="ru-RU" altLang="en-US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en-US" altLang="en-US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район, </a:t>
            </a:r>
            <a:r>
              <a:rPr lang="ru-RU" altLang="zh-CN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Лев-Толстовский район, </a:t>
            </a:r>
            <a:r>
              <a:rPr lang="ru-RU" altLang="zh-CN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Измалковский</a:t>
            </a:r>
            <a:r>
              <a:rPr lang="ru-RU" altLang="zh-CN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altLang="zh-CN" sz="2000" b="1" dirty="0" err="1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Чаплыгинский</a:t>
            </a:r>
            <a:r>
              <a:rPr lang="ru-RU" altLang="zh-CN" sz="2000" b="1" dirty="0">
                <a:solidFill>
                  <a:srgbClr val="1F4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г. Чаплыгин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4521278-2D09-4B80-B8EE-372266716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7209-860B-40D6-B633-D30FD3E3D1A1}" type="slidenum">
              <a:rPr lang="en-US" altLang="ru-RU" smtClean="0"/>
              <a:pPr/>
              <a:t>25</a:t>
            </a:fld>
            <a:endParaRPr lang="en-US" alt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321F8CB-96ED-4E99-87B8-A18F131F9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8396" y="201614"/>
            <a:ext cx="9374820" cy="750887"/>
          </a:xfrm>
        </p:spPr>
        <p:txBody>
          <a:bodyPr vert="horz" wrap="square" lIns="91440" tIns="13331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2698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3000" b="1" spc="-1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sz="3000" b="1" spc="-7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</a:t>
            </a:r>
            <a:r>
              <a:rPr sz="3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000" b="1" spc="1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</a:t>
            </a:r>
            <a:r>
              <a:rPr lang="ru-RU" sz="3000" b="1" spc="1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sz="3000" b="1" spc="-2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РОДИНЫ»</a:t>
            </a:r>
            <a:r>
              <a:rPr lang="ru-RU" sz="3000" b="1" spc="-2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2021 г.</a:t>
            </a:r>
            <a:endParaRPr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object 14">
            <a:extLst>
              <a:ext uri="{FF2B5EF4-FFF2-40B4-BE49-F238E27FC236}">
                <a16:creationId xmlns:a16="http://schemas.microsoft.com/office/drawing/2014/main" id="{4A6A7B24-8713-4E76-91DE-2A1F1069E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944" y="1408113"/>
            <a:ext cx="6512272" cy="186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696" rIns="0" bIns="0">
            <a:spAutoFit/>
          </a:bodyPr>
          <a:lstStyle>
            <a:lvl1pPr marL="9525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rgbClr val="548599"/>
                </a:solidFill>
                <a:latin typeface="Times New Roman" panose="02020603050405020304" pitchFamily="18" charset="0"/>
                <a:ea typeface="Arial Black" panose="020B0A04020102020204" pitchFamily="34" charset="0"/>
                <a:cs typeface="Times New Roman" panose="02020603050405020304" pitchFamily="18" charset="0"/>
              </a:rPr>
              <a:t>УЛУЧШЕНИЕ МАТЕРИАЛЬНО-ТЕХНИЧЕСКОЙ БАЗЫ ДОМОВ КУЛЬТУРЫ 104 ПОСЕЛЕНИЙ</a:t>
            </a:r>
          </a:p>
          <a:p>
            <a:pPr algn="ctr">
              <a:spcBef>
                <a:spcPts val="100"/>
              </a:spcBef>
            </a:pPr>
            <a:endParaRPr lang="ru-RU" altLang="ru-RU" sz="1400" b="1" dirty="0">
              <a:solidFill>
                <a:srgbClr val="548599"/>
              </a:solidFill>
              <a:latin typeface="Times New Roman" panose="02020603050405020304" pitchFamily="18" charset="0"/>
              <a:ea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rgbClr val="548599"/>
                </a:solidFill>
                <a:latin typeface="Times New Roman" panose="02020603050405020304" pitchFamily="18" charset="0"/>
                <a:ea typeface="Arial Black" panose="020B0A04020102020204" pitchFamily="34" charset="0"/>
                <a:cs typeface="Times New Roman" panose="02020603050405020304" pitchFamily="18" charset="0"/>
              </a:rPr>
              <a:t>(приобретение звукового, светового, проекционного оборудования, театральных кресел, одежды сцены, сценических костюмов и обуви и др.)</a:t>
            </a:r>
          </a:p>
          <a:p>
            <a:pPr algn="ctr">
              <a:spcBef>
                <a:spcPts val="100"/>
              </a:spcBef>
            </a:pP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  <a:ea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08" name="object 17">
            <a:extLst>
              <a:ext uri="{FF2B5EF4-FFF2-40B4-BE49-F238E27FC236}">
                <a16:creationId xmlns:a16="http://schemas.microsoft.com/office/drawing/2014/main" id="{D1A8F2C7-9EDB-4435-9C7C-5E43AAA86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045" y="3429001"/>
            <a:ext cx="6405563" cy="163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1" rIns="0" bIns="0">
            <a:spAutoFit/>
          </a:bodyPr>
          <a:lstStyle>
            <a:lvl1pPr marL="9525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24,7 млн. руб.,</a:t>
            </a:r>
          </a:p>
          <a:p>
            <a:pPr algn="ctr">
              <a:spcBef>
                <a:spcPts val="100"/>
              </a:spcBef>
            </a:pPr>
            <a:r>
              <a:rPr lang="ru-RU" alt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т.ч.</a:t>
            </a: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– 15,8 млн. руб.</a:t>
            </a: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– 6,2 млн. руб.</a:t>
            </a:r>
          </a:p>
          <a:p>
            <a:pPr algn="ctr">
              <a:spcBef>
                <a:spcPts val="100"/>
              </a:spcBef>
            </a:pP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бюджеты – 2,7 млн. руб.</a:t>
            </a:r>
          </a:p>
        </p:txBody>
      </p:sp>
      <p:sp>
        <p:nvSpPr>
          <p:cNvPr id="21509" name="object 24">
            <a:extLst>
              <a:ext uri="{FF2B5EF4-FFF2-40B4-BE49-F238E27FC236}">
                <a16:creationId xmlns:a16="http://schemas.microsoft.com/office/drawing/2014/main" id="{0BE2BAF5-80E4-4935-ABBE-95FA8C09AB90}"/>
              </a:ext>
            </a:extLst>
          </p:cNvPr>
          <p:cNvSpPr>
            <a:spLocks/>
          </p:cNvSpPr>
          <p:nvPr/>
        </p:nvSpPr>
        <p:spPr bwMode="auto">
          <a:xfrm>
            <a:off x="-45290" y="-253207"/>
            <a:ext cx="12187238" cy="6856413"/>
          </a:xfrm>
          <a:custGeom>
            <a:avLst/>
            <a:gdLst>
              <a:gd name="T0" fmla="*/ 0 w 12190730"/>
              <a:gd name="T1" fmla="*/ 0 h 6856730"/>
              <a:gd name="T2" fmla="*/ 12170173 w 12190730"/>
              <a:gd name="T3" fmla="*/ 0 h 6856730"/>
              <a:gd name="T4" fmla="*/ 12170173 w 12190730"/>
              <a:gd name="T5" fmla="*/ 6852730 h 6856730"/>
              <a:gd name="T6" fmla="*/ 0 w 12190730"/>
              <a:gd name="T7" fmla="*/ 6852730 h 6856730"/>
              <a:gd name="T8" fmla="*/ 0 w 12190730"/>
              <a:gd name="T9" fmla="*/ 0 h 6856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0730" h="6856730">
                <a:moveTo>
                  <a:pt x="0" y="0"/>
                </a:moveTo>
                <a:lnTo>
                  <a:pt x="12190476" y="0"/>
                </a:lnTo>
                <a:lnTo>
                  <a:pt x="12190476" y="6856476"/>
                </a:lnTo>
                <a:lnTo>
                  <a:pt x="0" y="685647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537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1511" name="Рисунок 3">
            <a:extLst>
              <a:ext uri="{FF2B5EF4-FFF2-40B4-BE49-F238E27FC236}">
                <a16:creationId xmlns:a16="http://schemas.microsoft.com/office/drawing/2014/main" id="{A83ACF7E-9F92-45BA-BF1B-3598E88A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" y="3683000"/>
            <a:ext cx="47625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5">
            <a:extLst>
              <a:ext uri="{FF2B5EF4-FFF2-40B4-BE49-F238E27FC236}">
                <a16:creationId xmlns:a16="http://schemas.microsoft.com/office/drawing/2014/main" id="{5B080B25-BB4F-4111-B90F-623600A1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" y="1235076"/>
            <a:ext cx="476408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33F5D3-B122-49E2-A2C0-A90715F9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7209-860B-40D6-B633-D30FD3E3D1A1}" type="slidenum">
              <a:rPr lang="en-US" altLang="ru-RU" smtClean="0"/>
              <a:pPr/>
              <a:t>26</a:t>
            </a:fld>
            <a:endParaRPr lang="en-US" alt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1CB2822-27EC-420B-8BF5-E23DF5B773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18544" y="195263"/>
            <a:ext cx="8072551" cy="750887"/>
          </a:xfrm>
        </p:spPr>
        <p:txBody>
          <a:bodyPr vert="horz" wrap="square" lIns="91440" tIns="13333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2699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lang="ru-RU" sz="2400" b="1" spc="-1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400" b="1" spc="-7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МАЛОЙ </a:t>
            </a:r>
            <a:r>
              <a:rPr lang="ru-RU" sz="2400" b="1" spc="-2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РОДИНЫ» в 2021 г.</a:t>
            </a:r>
            <a:endParaRPr sz="2400" dirty="0"/>
          </a:p>
        </p:txBody>
      </p:sp>
      <p:sp>
        <p:nvSpPr>
          <p:cNvPr id="22531" name="object 3">
            <a:extLst>
              <a:ext uri="{FF2B5EF4-FFF2-40B4-BE49-F238E27FC236}">
                <a16:creationId xmlns:a16="http://schemas.microsoft.com/office/drawing/2014/main" id="{82518D8B-5F58-4E1D-B34F-1BA248DB7243}"/>
              </a:ext>
            </a:extLst>
          </p:cNvPr>
          <p:cNvSpPr>
            <a:spLocks/>
          </p:cNvSpPr>
          <p:nvPr/>
        </p:nvSpPr>
        <p:spPr bwMode="auto">
          <a:xfrm>
            <a:off x="5558995" y="1200150"/>
            <a:ext cx="36513" cy="5141913"/>
          </a:xfrm>
          <a:custGeom>
            <a:avLst/>
            <a:gdLst>
              <a:gd name="T0" fmla="*/ 36513 w 38100"/>
              <a:gd name="T1" fmla="*/ 5028269 h 5142865"/>
              <a:gd name="T2" fmla="*/ 0 w 38100"/>
              <a:gd name="T3" fmla="*/ 4952083 h 5142865"/>
              <a:gd name="T4" fmla="*/ 0 w 38100"/>
              <a:gd name="T5" fmla="*/ 4913990 h 5142865"/>
              <a:gd name="T6" fmla="*/ 36513 w 38100"/>
              <a:gd name="T7" fmla="*/ 4837804 h 5142865"/>
              <a:gd name="T8" fmla="*/ 36513 w 38100"/>
              <a:gd name="T9" fmla="*/ 4723525 h 5142865"/>
              <a:gd name="T10" fmla="*/ 36513 w 38100"/>
              <a:gd name="T11" fmla="*/ 4571154 h 5142865"/>
              <a:gd name="T12" fmla="*/ 0 w 38100"/>
              <a:gd name="T13" fmla="*/ 4494968 h 5142865"/>
              <a:gd name="T14" fmla="*/ 0 w 38100"/>
              <a:gd name="T15" fmla="*/ 4456875 h 5142865"/>
              <a:gd name="T16" fmla="*/ 36513 w 38100"/>
              <a:gd name="T17" fmla="*/ 4380689 h 5142865"/>
              <a:gd name="T18" fmla="*/ 36513 w 38100"/>
              <a:gd name="T19" fmla="*/ 4266410 h 5142865"/>
              <a:gd name="T20" fmla="*/ 36513 w 38100"/>
              <a:gd name="T21" fmla="*/ 4114038 h 5142865"/>
              <a:gd name="T22" fmla="*/ 0 w 38100"/>
              <a:gd name="T23" fmla="*/ 4037852 h 5142865"/>
              <a:gd name="T24" fmla="*/ 0 w 38100"/>
              <a:gd name="T25" fmla="*/ 3999759 h 5142865"/>
              <a:gd name="T26" fmla="*/ 36513 w 38100"/>
              <a:gd name="T27" fmla="*/ 3923574 h 5142865"/>
              <a:gd name="T28" fmla="*/ 36513 w 38100"/>
              <a:gd name="T29" fmla="*/ 3809295 h 5142865"/>
              <a:gd name="T30" fmla="*/ 36513 w 38100"/>
              <a:gd name="T31" fmla="*/ 3656923 h 5142865"/>
              <a:gd name="T32" fmla="*/ 0 w 38100"/>
              <a:gd name="T33" fmla="*/ 3580737 h 5142865"/>
              <a:gd name="T34" fmla="*/ 0 w 38100"/>
              <a:gd name="T35" fmla="*/ 3542644 h 5142865"/>
              <a:gd name="T36" fmla="*/ 36513 w 38100"/>
              <a:gd name="T37" fmla="*/ 3466458 h 5142865"/>
              <a:gd name="T38" fmla="*/ 36513 w 38100"/>
              <a:gd name="T39" fmla="*/ 3352179 h 5142865"/>
              <a:gd name="T40" fmla="*/ 36513 w 38100"/>
              <a:gd name="T41" fmla="*/ 3199808 h 5142865"/>
              <a:gd name="T42" fmla="*/ 0 w 38100"/>
              <a:gd name="T43" fmla="*/ 3123622 h 5142865"/>
              <a:gd name="T44" fmla="*/ 0 w 38100"/>
              <a:gd name="T45" fmla="*/ 3085529 h 5142865"/>
              <a:gd name="T46" fmla="*/ 36513 w 38100"/>
              <a:gd name="T47" fmla="*/ 3009343 h 5142865"/>
              <a:gd name="T48" fmla="*/ 36513 w 38100"/>
              <a:gd name="T49" fmla="*/ 2895064 h 5142865"/>
              <a:gd name="T50" fmla="*/ 36513 w 38100"/>
              <a:gd name="T51" fmla="*/ 2742692 h 5142865"/>
              <a:gd name="T52" fmla="*/ 0 w 38100"/>
              <a:gd name="T53" fmla="*/ 2666506 h 5142865"/>
              <a:gd name="T54" fmla="*/ 0 w 38100"/>
              <a:gd name="T55" fmla="*/ 2628413 h 5142865"/>
              <a:gd name="T56" fmla="*/ 36513 w 38100"/>
              <a:gd name="T57" fmla="*/ 2552227 h 5142865"/>
              <a:gd name="T58" fmla="*/ 36513 w 38100"/>
              <a:gd name="T59" fmla="*/ 2437949 h 5142865"/>
              <a:gd name="T60" fmla="*/ 36513 w 38100"/>
              <a:gd name="T61" fmla="*/ 2285577 h 5142865"/>
              <a:gd name="T62" fmla="*/ 0 w 38100"/>
              <a:gd name="T63" fmla="*/ 2209391 h 5142865"/>
              <a:gd name="T64" fmla="*/ 0 w 38100"/>
              <a:gd name="T65" fmla="*/ 2171298 h 5142865"/>
              <a:gd name="T66" fmla="*/ 36513 w 38100"/>
              <a:gd name="T67" fmla="*/ 2095112 h 5142865"/>
              <a:gd name="T68" fmla="*/ 36513 w 38100"/>
              <a:gd name="T69" fmla="*/ 1980833 h 5142865"/>
              <a:gd name="T70" fmla="*/ 36513 w 38100"/>
              <a:gd name="T71" fmla="*/ 1828461 h 5142865"/>
              <a:gd name="T72" fmla="*/ 0 w 38100"/>
              <a:gd name="T73" fmla="*/ 1752276 h 5142865"/>
              <a:gd name="T74" fmla="*/ 0 w 38100"/>
              <a:gd name="T75" fmla="*/ 1714183 h 5142865"/>
              <a:gd name="T76" fmla="*/ 36513 w 38100"/>
              <a:gd name="T77" fmla="*/ 1637997 h 5142865"/>
              <a:gd name="T78" fmla="*/ 36513 w 38100"/>
              <a:gd name="T79" fmla="*/ 1523718 h 5142865"/>
              <a:gd name="T80" fmla="*/ 36513 w 38100"/>
              <a:gd name="T81" fmla="*/ 1371346 h 5142865"/>
              <a:gd name="T82" fmla="*/ 0 w 38100"/>
              <a:gd name="T83" fmla="*/ 1295160 h 5142865"/>
              <a:gd name="T84" fmla="*/ 0 w 38100"/>
              <a:gd name="T85" fmla="*/ 1257067 h 5142865"/>
              <a:gd name="T86" fmla="*/ 36513 w 38100"/>
              <a:gd name="T87" fmla="*/ 1180881 h 5142865"/>
              <a:gd name="T88" fmla="*/ 36513 w 38100"/>
              <a:gd name="T89" fmla="*/ 1066603 h 5142865"/>
              <a:gd name="T90" fmla="*/ 36513 w 38100"/>
              <a:gd name="T91" fmla="*/ 914231 h 5142865"/>
              <a:gd name="T92" fmla="*/ 0 w 38100"/>
              <a:gd name="T93" fmla="*/ 838045 h 5142865"/>
              <a:gd name="T94" fmla="*/ 0 w 38100"/>
              <a:gd name="T95" fmla="*/ 799952 h 5142865"/>
              <a:gd name="T96" fmla="*/ 36513 w 38100"/>
              <a:gd name="T97" fmla="*/ 723766 h 5142865"/>
              <a:gd name="T98" fmla="*/ 36513 w 38100"/>
              <a:gd name="T99" fmla="*/ 609487 h 5142865"/>
              <a:gd name="T100" fmla="*/ 36513 w 38100"/>
              <a:gd name="T101" fmla="*/ 457115 h 5142865"/>
              <a:gd name="T102" fmla="*/ 0 w 38100"/>
              <a:gd name="T103" fmla="*/ 380929 h 5142865"/>
              <a:gd name="T104" fmla="*/ 0 w 38100"/>
              <a:gd name="T105" fmla="*/ 342837 h 5142865"/>
              <a:gd name="T106" fmla="*/ 36513 w 38100"/>
              <a:gd name="T107" fmla="*/ 266651 h 5142865"/>
              <a:gd name="T108" fmla="*/ 36513 w 38100"/>
              <a:gd name="T109" fmla="*/ 152372 h 5142865"/>
              <a:gd name="T110" fmla="*/ 36513 w 38100"/>
              <a:gd name="T111" fmla="*/ 0 h 51428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38100" h="5142865">
                <a:moveTo>
                  <a:pt x="38100" y="5105400"/>
                </a:moveTo>
                <a:lnTo>
                  <a:pt x="0" y="5105400"/>
                </a:lnTo>
                <a:lnTo>
                  <a:pt x="0" y="5142865"/>
                </a:lnTo>
                <a:lnTo>
                  <a:pt x="38100" y="5142865"/>
                </a:lnTo>
                <a:lnTo>
                  <a:pt x="38100" y="5105400"/>
                </a:lnTo>
                <a:close/>
              </a:path>
              <a:path w="38100" h="5142865">
                <a:moveTo>
                  <a:pt x="38100" y="5029200"/>
                </a:moveTo>
                <a:lnTo>
                  <a:pt x="0" y="5029200"/>
                </a:lnTo>
                <a:lnTo>
                  <a:pt x="0" y="5067300"/>
                </a:lnTo>
                <a:lnTo>
                  <a:pt x="38100" y="5067300"/>
                </a:lnTo>
                <a:lnTo>
                  <a:pt x="38100" y="5029200"/>
                </a:lnTo>
                <a:close/>
              </a:path>
              <a:path w="38100" h="5142865">
                <a:moveTo>
                  <a:pt x="38100" y="4953000"/>
                </a:moveTo>
                <a:lnTo>
                  <a:pt x="0" y="4953000"/>
                </a:lnTo>
                <a:lnTo>
                  <a:pt x="0" y="4991100"/>
                </a:lnTo>
                <a:lnTo>
                  <a:pt x="38100" y="4991100"/>
                </a:lnTo>
                <a:lnTo>
                  <a:pt x="38100" y="4953000"/>
                </a:lnTo>
                <a:close/>
              </a:path>
              <a:path w="38100" h="5142865">
                <a:moveTo>
                  <a:pt x="38100" y="4876800"/>
                </a:moveTo>
                <a:lnTo>
                  <a:pt x="0" y="4876800"/>
                </a:lnTo>
                <a:lnTo>
                  <a:pt x="0" y="4914900"/>
                </a:lnTo>
                <a:lnTo>
                  <a:pt x="38100" y="4914900"/>
                </a:lnTo>
                <a:lnTo>
                  <a:pt x="38100" y="4876800"/>
                </a:lnTo>
                <a:close/>
              </a:path>
              <a:path w="38100" h="5142865">
                <a:moveTo>
                  <a:pt x="38100" y="4800600"/>
                </a:moveTo>
                <a:lnTo>
                  <a:pt x="0" y="4800600"/>
                </a:lnTo>
                <a:lnTo>
                  <a:pt x="0" y="4838700"/>
                </a:lnTo>
                <a:lnTo>
                  <a:pt x="38100" y="4838700"/>
                </a:lnTo>
                <a:lnTo>
                  <a:pt x="38100" y="4800600"/>
                </a:lnTo>
                <a:close/>
              </a:path>
              <a:path w="38100" h="5142865">
                <a:moveTo>
                  <a:pt x="38100" y="4724400"/>
                </a:moveTo>
                <a:lnTo>
                  <a:pt x="0" y="4724400"/>
                </a:lnTo>
                <a:lnTo>
                  <a:pt x="0" y="4762500"/>
                </a:lnTo>
                <a:lnTo>
                  <a:pt x="38100" y="4762500"/>
                </a:lnTo>
                <a:lnTo>
                  <a:pt x="38100" y="4724400"/>
                </a:lnTo>
                <a:close/>
              </a:path>
              <a:path w="38100" h="5142865">
                <a:moveTo>
                  <a:pt x="38100" y="4648200"/>
                </a:moveTo>
                <a:lnTo>
                  <a:pt x="0" y="4648200"/>
                </a:lnTo>
                <a:lnTo>
                  <a:pt x="0" y="4686300"/>
                </a:lnTo>
                <a:lnTo>
                  <a:pt x="38100" y="4686300"/>
                </a:lnTo>
                <a:lnTo>
                  <a:pt x="38100" y="4648200"/>
                </a:lnTo>
                <a:close/>
              </a:path>
              <a:path w="38100" h="5142865">
                <a:moveTo>
                  <a:pt x="38100" y="4572000"/>
                </a:moveTo>
                <a:lnTo>
                  <a:pt x="0" y="4572000"/>
                </a:lnTo>
                <a:lnTo>
                  <a:pt x="0" y="4610100"/>
                </a:lnTo>
                <a:lnTo>
                  <a:pt x="38100" y="4610100"/>
                </a:lnTo>
                <a:lnTo>
                  <a:pt x="38100" y="4572000"/>
                </a:lnTo>
                <a:close/>
              </a:path>
              <a:path w="38100" h="5142865">
                <a:moveTo>
                  <a:pt x="38100" y="4495800"/>
                </a:moveTo>
                <a:lnTo>
                  <a:pt x="0" y="4495800"/>
                </a:lnTo>
                <a:lnTo>
                  <a:pt x="0" y="4533900"/>
                </a:lnTo>
                <a:lnTo>
                  <a:pt x="38100" y="4533900"/>
                </a:lnTo>
                <a:lnTo>
                  <a:pt x="38100" y="4495800"/>
                </a:lnTo>
                <a:close/>
              </a:path>
              <a:path w="38100" h="5142865">
                <a:moveTo>
                  <a:pt x="38100" y="4419600"/>
                </a:moveTo>
                <a:lnTo>
                  <a:pt x="0" y="4419600"/>
                </a:lnTo>
                <a:lnTo>
                  <a:pt x="0" y="4457700"/>
                </a:lnTo>
                <a:lnTo>
                  <a:pt x="38100" y="4457700"/>
                </a:lnTo>
                <a:lnTo>
                  <a:pt x="38100" y="4419600"/>
                </a:lnTo>
                <a:close/>
              </a:path>
              <a:path w="38100" h="5142865">
                <a:moveTo>
                  <a:pt x="38100" y="4343400"/>
                </a:moveTo>
                <a:lnTo>
                  <a:pt x="0" y="4343400"/>
                </a:lnTo>
                <a:lnTo>
                  <a:pt x="0" y="4381500"/>
                </a:lnTo>
                <a:lnTo>
                  <a:pt x="38100" y="4381500"/>
                </a:lnTo>
                <a:lnTo>
                  <a:pt x="38100" y="4343400"/>
                </a:lnTo>
                <a:close/>
              </a:path>
              <a:path w="38100" h="5142865">
                <a:moveTo>
                  <a:pt x="38100" y="4267200"/>
                </a:moveTo>
                <a:lnTo>
                  <a:pt x="0" y="4267200"/>
                </a:lnTo>
                <a:lnTo>
                  <a:pt x="0" y="4305300"/>
                </a:lnTo>
                <a:lnTo>
                  <a:pt x="38100" y="4305300"/>
                </a:lnTo>
                <a:lnTo>
                  <a:pt x="38100" y="4267200"/>
                </a:lnTo>
                <a:close/>
              </a:path>
              <a:path w="38100" h="5142865">
                <a:moveTo>
                  <a:pt x="38100" y="4191000"/>
                </a:moveTo>
                <a:lnTo>
                  <a:pt x="0" y="4191000"/>
                </a:lnTo>
                <a:lnTo>
                  <a:pt x="0" y="4229100"/>
                </a:lnTo>
                <a:lnTo>
                  <a:pt x="38100" y="4229100"/>
                </a:lnTo>
                <a:lnTo>
                  <a:pt x="38100" y="4191000"/>
                </a:lnTo>
                <a:close/>
              </a:path>
              <a:path w="38100" h="5142865">
                <a:moveTo>
                  <a:pt x="38100" y="4114800"/>
                </a:moveTo>
                <a:lnTo>
                  <a:pt x="0" y="4114800"/>
                </a:lnTo>
                <a:lnTo>
                  <a:pt x="0" y="4152900"/>
                </a:lnTo>
                <a:lnTo>
                  <a:pt x="38100" y="4152900"/>
                </a:lnTo>
                <a:lnTo>
                  <a:pt x="38100" y="4114800"/>
                </a:lnTo>
                <a:close/>
              </a:path>
              <a:path w="38100" h="5142865">
                <a:moveTo>
                  <a:pt x="38100" y="4038600"/>
                </a:moveTo>
                <a:lnTo>
                  <a:pt x="0" y="4038600"/>
                </a:lnTo>
                <a:lnTo>
                  <a:pt x="0" y="4076700"/>
                </a:lnTo>
                <a:lnTo>
                  <a:pt x="38100" y="4076700"/>
                </a:lnTo>
                <a:lnTo>
                  <a:pt x="38100" y="4038600"/>
                </a:lnTo>
                <a:close/>
              </a:path>
              <a:path w="38100" h="5142865">
                <a:moveTo>
                  <a:pt x="38100" y="3962400"/>
                </a:moveTo>
                <a:lnTo>
                  <a:pt x="0" y="3962400"/>
                </a:lnTo>
                <a:lnTo>
                  <a:pt x="0" y="4000500"/>
                </a:lnTo>
                <a:lnTo>
                  <a:pt x="38100" y="4000500"/>
                </a:lnTo>
                <a:lnTo>
                  <a:pt x="38100" y="3962400"/>
                </a:lnTo>
                <a:close/>
              </a:path>
              <a:path w="38100" h="5142865">
                <a:moveTo>
                  <a:pt x="38100" y="3886200"/>
                </a:moveTo>
                <a:lnTo>
                  <a:pt x="0" y="3886200"/>
                </a:lnTo>
                <a:lnTo>
                  <a:pt x="0" y="3924300"/>
                </a:lnTo>
                <a:lnTo>
                  <a:pt x="38100" y="3924300"/>
                </a:lnTo>
                <a:lnTo>
                  <a:pt x="38100" y="3886200"/>
                </a:lnTo>
                <a:close/>
              </a:path>
              <a:path w="38100" h="5142865">
                <a:moveTo>
                  <a:pt x="38100" y="3810000"/>
                </a:moveTo>
                <a:lnTo>
                  <a:pt x="0" y="3810000"/>
                </a:lnTo>
                <a:lnTo>
                  <a:pt x="0" y="3848100"/>
                </a:lnTo>
                <a:lnTo>
                  <a:pt x="38100" y="3848100"/>
                </a:lnTo>
                <a:lnTo>
                  <a:pt x="38100" y="3810000"/>
                </a:lnTo>
                <a:close/>
              </a:path>
              <a:path w="38100" h="5142865">
                <a:moveTo>
                  <a:pt x="38100" y="3733800"/>
                </a:moveTo>
                <a:lnTo>
                  <a:pt x="0" y="3733800"/>
                </a:lnTo>
                <a:lnTo>
                  <a:pt x="0" y="3771900"/>
                </a:lnTo>
                <a:lnTo>
                  <a:pt x="38100" y="3771900"/>
                </a:lnTo>
                <a:lnTo>
                  <a:pt x="38100" y="3733800"/>
                </a:lnTo>
                <a:close/>
              </a:path>
              <a:path w="38100" h="5142865">
                <a:moveTo>
                  <a:pt x="38100" y="3657600"/>
                </a:moveTo>
                <a:lnTo>
                  <a:pt x="0" y="3657600"/>
                </a:lnTo>
                <a:lnTo>
                  <a:pt x="0" y="3695700"/>
                </a:lnTo>
                <a:lnTo>
                  <a:pt x="38100" y="3695700"/>
                </a:lnTo>
                <a:lnTo>
                  <a:pt x="38100" y="3657600"/>
                </a:lnTo>
                <a:close/>
              </a:path>
              <a:path w="38100" h="5142865">
                <a:moveTo>
                  <a:pt x="38100" y="3581400"/>
                </a:moveTo>
                <a:lnTo>
                  <a:pt x="0" y="3581400"/>
                </a:lnTo>
                <a:lnTo>
                  <a:pt x="0" y="3619500"/>
                </a:lnTo>
                <a:lnTo>
                  <a:pt x="38100" y="3619500"/>
                </a:lnTo>
                <a:lnTo>
                  <a:pt x="38100" y="3581400"/>
                </a:lnTo>
                <a:close/>
              </a:path>
              <a:path w="38100" h="5142865">
                <a:moveTo>
                  <a:pt x="38100" y="3505200"/>
                </a:moveTo>
                <a:lnTo>
                  <a:pt x="0" y="3505200"/>
                </a:lnTo>
                <a:lnTo>
                  <a:pt x="0" y="3543300"/>
                </a:lnTo>
                <a:lnTo>
                  <a:pt x="38100" y="3543300"/>
                </a:lnTo>
                <a:lnTo>
                  <a:pt x="38100" y="3505200"/>
                </a:lnTo>
                <a:close/>
              </a:path>
              <a:path w="38100" h="5142865">
                <a:moveTo>
                  <a:pt x="38100" y="3429000"/>
                </a:moveTo>
                <a:lnTo>
                  <a:pt x="0" y="3429000"/>
                </a:lnTo>
                <a:lnTo>
                  <a:pt x="0" y="3467100"/>
                </a:lnTo>
                <a:lnTo>
                  <a:pt x="38100" y="3467100"/>
                </a:lnTo>
                <a:lnTo>
                  <a:pt x="38100" y="3429000"/>
                </a:lnTo>
                <a:close/>
              </a:path>
              <a:path w="38100" h="5142865">
                <a:moveTo>
                  <a:pt x="38100" y="3352800"/>
                </a:moveTo>
                <a:lnTo>
                  <a:pt x="0" y="3352800"/>
                </a:lnTo>
                <a:lnTo>
                  <a:pt x="0" y="3390900"/>
                </a:lnTo>
                <a:lnTo>
                  <a:pt x="38100" y="3390900"/>
                </a:lnTo>
                <a:lnTo>
                  <a:pt x="38100" y="3352800"/>
                </a:lnTo>
                <a:close/>
              </a:path>
              <a:path w="38100" h="5142865">
                <a:moveTo>
                  <a:pt x="38100" y="3276600"/>
                </a:moveTo>
                <a:lnTo>
                  <a:pt x="0" y="3276600"/>
                </a:lnTo>
                <a:lnTo>
                  <a:pt x="0" y="3314700"/>
                </a:lnTo>
                <a:lnTo>
                  <a:pt x="38100" y="3314700"/>
                </a:lnTo>
                <a:lnTo>
                  <a:pt x="38100" y="3276600"/>
                </a:lnTo>
                <a:close/>
              </a:path>
              <a:path w="38100" h="5142865">
                <a:moveTo>
                  <a:pt x="38100" y="3200400"/>
                </a:moveTo>
                <a:lnTo>
                  <a:pt x="0" y="3200400"/>
                </a:lnTo>
                <a:lnTo>
                  <a:pt x="0" y="3238500"/>
                </a:lnTo>
                <a:lnTo>
                  <a:pt x="38100" y="3238500"/>
                </a:lnTo>
                <a:lnTo>
                  <a:pt x="38100" y="3200400"/>
                </a:lnTo>
                <a:close/>
              </a:path>
              <a:path w="38100" h="5142865">
                <a:moveTo>
                  <a:pt x="38100" y="3124200"/>
                </a:moveTo>
                <a:lnTo>
                  <a:pt x="0" y="3124200"/>
                </a:lnTo>
                <a:lnTo>
                  <a:pt x="0" y="3162300"/>
                </a:lnTo>
                <a:lnTo>
                  <a:pt x="38100" y="3162300"/>
                </a:lnTo>
                <a:lnTo>
                  <a:pt x="38100" y="3124200"/>
                </a:lnTo>
                <a:close/>
              </a:path>
              <a:path w="38100" h="5142865">
                <a:moveTo>
                  <a:pt x="38100" y="3048000"/>
                </a:moveTo>
                <a:lnTo>
                  <a:pt x="0" y="3048000"/>
                </a:lnTo>
                <a:lnTo>
                  <a:pt x="0" y="3086100"/>
                </a:lnTo>
                <a:lnTo>
                  <a:pt x="38100" y="3086100"/>
                </a:lnTo>
                <a:lnTo>
                  <a:pt x="38100" y="3048000"/>
                </a:lnTo>
                <a:close/>
              </a:path>
              <a:path w="38100" h="5142865">
                <a:moveTo>
                  <a:pt x="38100" y="2971800"/>
                </a:moveTo>
                <a:lnTo>
                  <a:pt x="0" y="2971800"/>
                </a:lnTo>
                <a:lnTo>
                  <a:pt x="0" y="3009900"/>
                </a:lnTo>
                <a:lnTo>
                  <a:pt x="38100" y="3009900"/>
                </a:lnTo>
                <a:lnTo>
                  <a:pt x="38100" y="2971800"/>
                </a:lnTo>
                <a:close/>
              </a:path>
              <a:path w="38100" h="5142865">
                <a:moveTo>
                  <a:pt x="38100" y="2895600"/>
                </a:moveTo>
                <a:lnTo>
                  <a:pt x="0" y="2895600"/>
                </a:lnTo>
                <a:lnTo>
                  <a:pt x="0" y="2933700"/>
                </a:lnTo>
                <a:lnTo>
                  <a:pt x="38100" y="2933700"/>
                </a:lnTo>
                <a:lnTo>
                  <a:pt x="38100" y="2895600"/>
                </a:lnTo>
                <a:close/>
              </a:path>
              <a:path w="38100" h="5142865">
                <a:moveTo>
                  <a:pt x="38100" y="2819400"/>
                </a:moveTo>
                <a:lnTo>
                  <a:pt x="0" y="2819400"/>
                </a:lnTo>
                <a:lnTo>
                  <a:pt x="0" y="2857500"/>
                </a:lnTo>
                <a:lnTo>
                  <a:pt x="38100" y="2857500"/>
                </a:lnTo>
                <a:lnTo>
                  <a:pt x="38100" y="2819400"/>
                </a:lnTo>
                <a:close/>
              </a:path>
              <a:path w="38100" h="5142865">
                <a:moveTo>
                  <a:pt x="38100" y="2743200"/>
                </a:moveTo>
                <a:lnTo>
                  <a:pt x="0" y="2743200"/>
                </a:lnTo>
                <a:lnTo>
                  <a:pt x="0" y="2781300"/>
                </a:lnTo>
                <a:lnTo>
                  <a:pt x="38100" y="2781300"/>
                </a:lnTo>
                <a:lnTo>
                  <a:pt x="38100" y="2743200"/>
                </a:lnTo>
                <a:close/>
              </a:path>
              <a:path w="38100" h="5142865">
                <a:moveTo>
                  <a:pt x="38100" y="2667000"/>
                </a:moveTo>
                <a:lnTo>
                  <a:pt x="0" y="2667000"/>
                </a:lnTo>
                <a:lnTo>
                  <a:pt x="0" y="2705100"/>
                </a:lnTo>
                <a:lnTo>
                  <a:pt x="38100" y="2705100"/>
                </a:lnTo>
                <a:lnTo>
                  <a:pt x="38100" y="2667000"/>
                </a:lnTo>
                <a:close/>
              </a:path>
              <a:path w="38100" h="5142865">
                <a:moveTo>
                  <a:pt x="38100" y="2590800"/>
                </a:moveTo>
                <a:lnTo>
                  <a:pt x="0" y="2590800"/>
                </a:lnTo>
                <a:lnTo>
                  <a:pt x="0" y="2628900"/>
                </a:lnTo>
                <a:lnTo>
                  <a:pt x="38100" y="2628900"/>
                </a:lnTo>
                <a:lnTo>
                  <a:pt x="38100" y="2590800"/>
                </a:lnTo>
                <a:close/>
              </a:path>
              <a:path w="38100" h="5142865">
                <a:moveTo>
                  <a:pt x="38100" y="2514600"/>
                </a:moveTo>
                <a:lnTo>
                  <a:pt x="0" y="2514600"/>
                </a:lnTo>
                <a:lnTo>
                  <a:pt x="0" y="2552700"/>
                </a:lnTo>
                <a:lnTo>
                  <a:pt x="38100" y="2552700"/>
                </a:lnTo>
                <a:lnTo>
                  <a:pt x="38100" y="2514600"/>
                </a:lnTo>
                <a:close/>
              </a:path>
              <a:path w="38100" h="5142865">
                <a:moveTo>
                  <a:pt x="38100" y="2438400"/>
                </a:moveTo>
                <a:lnTo>
                  <a:pt x="0" y="2438400"/>
                </a:lnTo>
                <a:lnTo>
                  <a:pt x="0" y="2476500"/>
                </a:lnTo>
                <a:lnTo>
                  <a:pt x="38100" y="2476500"/>
                </a:lnTo>
                <a:lnTo>
                  <a:pt x="38100" y="2438400"/>
                </a:lnTo>
                <a:close/>
              </a:path>
              <a:path w="38100" h="5142865">
                <a:moveTo>
                  <a:pt x="38100" y="2362200"/>
                </a:moveTo>
                <a:lnTo>
                  <a:pt x="0" y="2362200"/>
                </a:lnTo>
                <a:lnTo>
                  <a:pt x="0" y="2400300"/>
                </a:lnTo>
                <a:lnTo>
                  <a:pt x="38100" y="2400300"/>
                </a:lnTo>
                <a:lnTo>
                  <a:pt x="38100" y="2362200"/>
                </a:lnTo>
                <a:close/>
              </a:path>
              <a:path w="38100" h="5142865">
                <a:moveTo>
                  <a:pt x="38100" y="2286000"/>
                </a:moveTo>
                <a:lnTo>
                  <a:pt x="0" y="2286000"/>
                </a:lnTo>
                <a:lnTo>
                  <a:pt x="0" y="2324100"/>
                </a:lnTo>
                <a:lnTo>
                  <a:pt x="38100" y="2324100"/>
                </a:lnTo>
                <a:lnTo>
                  <a:pt x="38100" y="2286000"/>
                </a:lnTo>
                <a:close/>
              </a:path>
              <a:path w="38100" h="5142865">
                <a:moveTo>
                  <a:pt x="38100" y="2209800"/>
                </a:moveTo>
                <a:lnTo>
                  <a:pt x="0" y="2209800"/>
                </a:lnTo>
                <a:lnTo>
                  <a:pt x="0" y="2247900"/>
                </a:lnTo>
                <a:lnTo>
                  <a:pt x="38100" y="2247900"/>
                </a:lnTo>
                <a:lnTo>
                  <a:pt x="38100" y="2209800"/>
                </a:lnTo>
                <a:close/>
              </a:path>
              <a:path w="38100" h="5142865">
                <a:moveTo>
                  <a:pt x="38100" y="2133600"/>
                </a:moveTo>
                <a:lnTo>
                  <a:pt x="0" y="2133600"/>
                </a:lnTo>
                <a:lnTo>
                  <a:pt x="0" y="2171700"/>
                </a:lnTo>
                <a:lnTo>
                  <a:pt x="38100" y="2171700"/>
                </a:lnTo>
                <a:lnTo>
                  <a:pt x="38100" y="2133600"/>
                </a:lnTo>
                <a:close/>
              </a:path>
              <a:path w="38100" h="5142865">
                <a:moveTo>
                  <a:pt x="38100" y="2057400"/>
                </a:moveTo>
                <a:lnTo>
                  <a:pt x="0" y="2057400"/>
                </a:lnTo>
                <a:lnTo>
                  <a:pt x="0" y="2095500"/>
                </a:lnTo>
                <a:lnTo>
                  <a:pt x="38100" y="2095500"/>
                </a:lnTo>
                <a:lnTo>
                  <a:pt x="38100" y="2057400"/>
                </a:lnTo>
                <a:close/>
              </a:path>
              <a:path w="38100" h="5142865">
                <a:moveTo>
                  <a:pt x="38100" y="1981200"/>
                </a:moveTo>
                <a:lnTo>
                  <a:pt x="0" y="1981200"/>
                </a:lnTo>
                <a:lnTo>
                  <a:pt x="0" y="2019300"/>
                </a:lnTo>
                <a:lnTo>
                  <a:pt x="38100" y="2019300"/>
                </a:lnTo>
                <a:lnTo>
                  <a:pt x="38100" y="1981200"/>
                </a:lnTo>
                <a:close/>
              </a:path>
              <a:path w="38100" h="5142865">
                <a:moveTo>
                  <a:pt x="38100" y="1905000"/>
                </a:moveTo>
                <a:lnTo>
                  <a:pt x="0" y="1905000"/>
                </a:lnTo>
                <a:lnTo>
                  <a:pt x="0" y="1943100"/>
                </a:lnTo>
                <a:lnTo>
                  <a:pt x="38100" y="1943100"/>
                </a:lnTo>
                <a:lnTo>
                  <a:pt x="38100" y="1905000"/>
                </a:lnTo>
                <a:close/>
              </a:path>
              <a:path w="38100" h="5142865">
                <a:moveTo>
                  <a:pt x="38100" y="1828800"/>
                </a:moveTo>
                <a:lnTo>
                  <a:pt x="0" y="1828800"/>
                </a:lnTo>
                <a:lnTo>
                  <a:pt x="0" y="1866900"/>
                </a:lnTo>
                <a:lnTo>
                  <a:pt x="38100" y="1866900"/>
                </a:lnTo>
                <a:lnTo>
                  <a:pt x="38100" y="1828800"/>
                </a:lnTo>
                <a:close/>
              </a:path>
              <a:path w="38100" h="5142865">
                <a:moveTo>
                  <a:pt x="38100" y="1752600"/>
                </a:moveTo>
                <a:lnTo>
                  <a:pt x="0" y="1752600"/>
                </a:lnTo>
                <a:lnTo>
                  <a:pt x="0" y="1790700"/>
                </a:lnTo>
                <a:lnTo>
                  <a:pt x="38100" y="1790700"/>
                </a:lnTo>
                <a:lnTo>
                  <a:pt x="38100" y="1752600"/>
                </a:lnTo>
                <a:close/>
              </a:path>
              <a:path w="38100" h="5142865">
                <a:moveTo>
                  <a:pt x="38100" y="1676400"/>
                </a:moveTo>
                <a:lnTo>
                  <a:pt x="0" y="1676400"/>
                </a:lnTo>
                <a:lnTo>
                  <a:pt x="0" y="1714500"/>
                </a:lnTo>
                <a:lnTo>
                  <a:pt x="38100" y="1714500"/>
                </a:lnTo>
                <a:lnTo>
                  <a:pt x="38100" y="1676400"/>
                </a:lnTo>
                <a:close/>
              </a:path>
              <a:path w="38100" h="5142865">
                <a:moveTo>
                  <a:pt x="38100" y="1600200"/>
                </a:moveTo>
                <a:lnTo>
                  <a:pt x="0" y="1600200"/>
                </a:lnTo>
                <a:lnTo>
                  <a:pt x="0" y="1638300"/>
                </a:lnTo>
                <a:lnTo>
                  <a:pt x="38100" y="1638300"/>
                </a:lnTo>
                <a:lnTo>
                  <a:pt x="38100" y="1600200"/>
                </a:lnTo>
                <a:close/>
              </a:path>
              <a:path w="38100" h="5142865">
                <a:moveTo>
                  <a:pt x="38100" y="1524000"/>
                </a:moveTo>
                <a:lnTo>
                  <a:pt x="0" y="1524000"/>
                </a:lnTo>
                <a:lnTo>
                  <a:pt x="0" y="1562100"/>
                </a:lnTo>
                <a:lnTo>
                  <a:pt x="38100" y="1562100"/>
                </a:lnTo>
                <a:lnTo>
                  <a:pt x="38100" y="1524000"/>
                </a:lnTo>
                <a:close/>
              </a:path>
              <a:path w="38100" h="5142865">
                <a:moveTo>
                  <a:pt x="38100" y="1447800"/>
                </a:moveTo>
                <a:lnTo>
                  <a:pt x="0" y="1447800"/>
                </a:lnTo>
                <a:lnTo>
                  <a:pt x="0" y="1485900"/>
                </a:lnTo>
                <a:lnTo>
                  <a:pt x="38100" y="1485900"/>
                </a:lnTo>
                <a:lnTo>
                  <a:pt x="38100" y="1447800"/>
                </a:lnTo>
                <a:close/>
              </a:path>
              <a:path w="38100" h="5142865">
                <a:moveTo>
                  <a:pt x="38100" y="1371600"/>
                </a:moveTo>
                <a:lnTo>
                  <a:pt x="0" y="1371600"/>
                </a:lnTo>
                <a:lnTo>
                  <a:pt x="0" y="1409700"/>
                </a:lnTo>
                <a:lnTo>
                  <a:pt x="38100" y="1409700"/>
                </a:lnTo>
                <a:lnTo>
                  <a:pt x="38100" y="1371600"/>
                </a:lnTo>
                <a:close/>
              </a:path>
              <a:path w="38100" h="5142865">
                <a:moveTo>
                  <a:pt x="38100" y="1295400"/>
                </a:moveTo>
                <a:lnTo>
                  <a:pt x="0" y="1295400"/>
                </a:lnTo>
                <a:lnTo>
                  <a:pt x="0" y="1333500"/>
                </a:lnTo>
                <a:lnTo>
                  <a:pt x="38100" y="1333500"/>
                </a:lnTo>
                <a:lnTo>
                  <a:pt x="38100" y="1295400"/>
                </a:lnTo>
                <a:close/>
              </a:path>
              <a:path w="38100" h="5142865">
                <a:moveTo>
                  <a:pt x="38100" y="1219200"/>
                </a:moveTo>
                <a:lnTo>
                  <a:pt x="0" y="1219200"/>
                </a:lnTo>
                <a:lnTo>
                  <a:pt x="0" y="1257300"/>
                </a:lnTo>
                <a:lnTo>
                  <a:pt x="38100" y="1257300"/>
                </a:lnTo>
                <a:lnTo>
                  <a:pt x="38100" y="1219200"/>
                </a:lnTo>
                <a:close/>
              </a:path>
              <a:path w="38100" h="5142865">
                <a:moveTo>
                  <a:pt x="38100" y="1143000"/>
                </a:moveTo>
                <a:lnTo>
                  <a:pt x="0" y="1143000"/>
                </a:lnTo>
                <a:lnTo>
                  <a:pt x="0" y="1181100"/>
                </a:lnTo>
                <a:lnTo>
                  <a:pt x="38100" y="1181100"/>
                </a:lnTo>
                <a:lnTo>
                  <a:pt x="38100" y="1143000"/>
                </a:lnTo>
                <a:close/>
              </a:path>
              <a:path w="38100" h="5142865">
                <a:moveTo>
                  <a:pt x="38100" y="1066800"/>
                </a:moveTo>
                <a:lnTo>
                  <a:pt x="0" y="1066800"/>
                </a:lnTo>
                <a:lnTo>
                  <a:pt x="0" y="1104900"/>
                </a:lnTo>
                <a:lnTo>
                  <a:pt x="38100" y="1104900"/>
                </a:lnTo>
                <a:lnTo>
                  <a:pt x="38100" y="1066800"/>
                </a:lnTo>
                <a:close/>
              </a:path>
              <a:path w="38100" h="5142865">
                <a:moveTo>
                  <a:pt x="38100" y="990600"/>
                </a:moveTo>
                <a:lnTo>
                  <a:pt x="0" y="990600"/>
                </a:lnTo>
                <a:lnTo>
                  <a:pt x="0" y="1028700"/>
                </a:lnTo>
                <a:lnTo>
                  <a:pt x="38100" y="1028700"/>
                </a:lnTo>
                <a:lnTo>
                  <a:pt x="38100" y="990600"/>
                </a:lnTo>
                <a:close/>
              </a:path>
              <a:path w="38100" h="5142865">
                <a:moveTo>
                  <a:pt x="38100" y="914400"/>
                </a:moveTo>
                <a:lnTo>
                  <a:pt x="0" y="914400"/>
                </a:lnTo>
                <a:lnTo>
                  <a:pt x="0" y="952500"/>
                </a:lnTo>
                <a:lnTo>
                  <a:pt x="38100" y="952500"/>
                </a:lnTo>
                <a:lnTo>
                  <a:pt x="38100" y="914400"/>
                </a:lnTo>
                <a:close/>
              </a:path>
              <a:path w="38100" h="5142865">
                <a:moveTo>
                  <a:pt x="38100" y="838200"/>
                </a:moveTo>
                <a:lnTo>
                  <a:pt x="0" y="838200"/>
                </a:lnTo>
                <a:lnTo>
                  <a:pt x="0" y="876300"/>
                </a:lnTo>
                <a:lnTo>
                  <a:pt x="38100" y="876300"/>
                </a:lnTo>
                <a:lnTo>
                  <a:pt x="38100" y="838200"/>
                </a:lnTo>
                <a:close/>
              </a:path>
              <a:path w="38100" h="5142865">
                <a:moveTo>
                  <a:pt x="38100" y="762000"/>
                </a:moveTo>
                <a:lnTo>
                  <a:pt x="0" y="762000"/>
                </a:lnTo>
                <a:lnTo>
                  <a:pt x="0" y="800100"/>
                </a:lnTo>
                <a:lnTo>
                  <a:pt x="38100" y="800100"/>
                </a:lnTo>
                <a:lnTo>
                  <a:pt x="38100" y="762000"/>
                </a:lnTo>
                <a:close/>
              </a:path>
              <a:path w="38100" h="5142865">
                <a:moveTo>
                  <a:pt x="38100" y="685800"/>
                </a:moveTo>
                <a:lnTo>
                  <a:pt x="0" y="685800"/>
                </a:lnTo>
                <a:lnTo>
                  <a:pt x="0" y="723900"/>
                </a:lnTo>
                <a:lnTo>
                  <a:pt x="38100" y="723900"/>
                </a:lnTo>
                <a:lnTo>
                  <a:pt x="38100" y="685800"/>
                </a:lnTo>
                <a:close/>
              </a:path>
              <a:path w="38100" h="5142865">
                <a:moveTo>
                  <a:pt x="38100" y="609600"/>
                </a:moveTo>
                <a:lnTo>
                  <a:pt x="0" y="609600"/>
                </a:lnTo>
                <a:lnTo>
                  <a:pt x="0" y="647700"/>
                </a:lnTo>
                <a:lnTo>
                  <a:pt x="38100" y="647700"/>
                </a:lnTo>
                <a:lnTo>
                  <a:pt x="38100" y="609600"/>
                </a:lnTo>
                <a:close/>
              </a:path>
              <a:path w="38100" h="5142865">
                <a:moveTo>
                  <a:pt x="38100" y="533400"/>
                </a:moveTo>
                <a:lnTo>
                  <a:pt x="0" y="533400"/>
                </a:lnTo>
                <a:lnTo>
                  <a:pt x="0" y="571500"/>
                </a:lnTo>
                <a:lnTo>
                  <a:pt x="38100" y="571500"/>
                </a:lnTo>
                <a:lnTo>
                  <a:pt x="38100" y="533400"/>
                </a:lnTo>
                <a:close/>
              </a:path>
              <a:path w="38100" h="5142865">
                <a:moveTo>
                  <a:pt x="38100" y="457200"/>
                </a:moveTo>
                <a:lnTo>
                  <a:pt x="0" y="457200"/>
                </a:lnTo>
                <a:lnTo>
                  <a:pt x="0" y="495300"/>
                </a:lnTo>
                <a:lnTo>
                  <a:pt x="38100" y="495300"/>
                </a:lnTo>
                <a:lnTo>
                  <a:pt x="38100" y="457200"/>
                </a:lnTo>
                <a:close/>
              </a:path>
              <a:path w="38100" h="5142865">
                <a:moveTo>
                  <a:pt x="38100" y="381000"/>
                </a:moveTo>
                <a:lnTo>
                  <a:pt x="0" y="381000"/>
                </a:lnTo>
                <a:lnTo>
                  <a:pt x="0" y="419100"/>
                </a:lnTo>
                <a:lnTo>
                  <a:pt x="38100" y="419100"/>
                </a:lnTo>
                <a:lnTo>
                  <a:pt x="38100" y="381000"/>
                </a:lnTo>
                <a:close/>
              </a:path>
              <a:path w="38100" h="5142865">
                <a:moveTo>
                  <a:pt x="38100" y="304800"/>
                </a:moveTo>
                <a:lnTo>
                  <a:pt x="0" y="304800"/>
                </a:lnTo>
                <a:lnTo>
                  <a:pt x="0" y="342900"/>
                </a:lnTo>
                <a:lnTo>
                  <a:pt x="38100" y="342900"/>
                </a:lnTo>
                <a:lnTo>
                  <a:pt x="38100" y="304800"/>
                </a:lnTo>
                <a:close/>
              </a:path>
              <a:path w="38100" h="5142865">
                <a:moveTo>
                  <a:pt x="38100" y="228600"/>
                </a:moveTo>
                <a:lnTo>
                  <a:pt x="0" y="228600"/>
                </a:lnTo>
                <a:lnTo>
                  <a:pt x="0" y="266700"/>
                </a:lnTo>
                <a:lnTo>
                  <a:pt x="38100" y="266700"/>
                </a:lnTo>
                <a:lnTo>
                  <a:pt x="38100" y="228600"/>
                </a:lnTo>
                <a:close/>
              </a:path>
              <a:path w="38100" h="5142865">
                <a:moveTo>
                  <a:pt x="38100" y="152400"/>
                </a:moveTo>
                <a:lnTo>
                  <a:pt x="0" y="152400"/>
                </a:lnTo>
                <a:lnTo>
                  <a:pt x="0" y="190500"/>
                </a:lnTo>
                <a:lnTo>
                  <a:pt x="38100" y="190500"/>
                </a:lnTo>
                <a:lnTo>
                  <a:pt x="38100" y="152400"/>
                </a:lnTo>
                <a:close/>
              </a:path>
              <a:path w="38100" h="5142865">
                <a:moveTo>
                  <a:pt x="38100" y="76200"/>
                </a:moveTo>
                <a:lnTo>
                  <a:pt x="0" y="76200"/>
                </a:lnTo>
                <a:lnTo>
                  <a:pt x="0" y="114300"/>
                </a:lnTo>
                <a:lnTo>
                  <a:pt x="38100" y="114300"/>
                </a:lnTo>
                <a:lnTo>
                  <a:pt x="38100" y="76200"/>
                </a:lnTo>
                <a:close/>
              </a:path>
              <a:path w="38100" h="5142865">
                <a:moveTo>
                  <a:pt x="38100" y="0"/>
                </a:moveTo>
                <a:lnTo>
                  <a:pt x="0" y="0"/>
                </a:lnTo>
                <a:lnTo>
                  <a:pt x="0" y="38100"/>
                </a:lnTo>
                <a:lnTo>
                  <a:pt x="38100" y="38100"/>
                </a:lnTo>
                <a:lnTo>
                  <a:pt x="38100" y="0"/>
                </a:lnTo>
                <a:close/>
              </a:path>
            </a:pathLst>
          </a:custGeom>
          <a:solidFill>
            <a:srgbClr val="E3990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2" name="object 14">
            <a:extLst>
              <a:ext uri="{FF2B5EF4-FFF2-40B4-BE49-F238E27FC236}">
                <a16:creationId xmlns:a16="http://schemas.microsoft.com/office/drawing/2014/main" id="{B8A62F10-E9BD-4A82-82FB-8A30FCBFA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621" y="1185526"/>
            <a:ext cx="33083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698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sz="1400" dirty="0">
                <a:solidFill>
                  <a:srgbClr val="548599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ДРАМАТИЧЕСКИЙ ТЕАТР</a:t>
            </a:r>
            <a:endParaRPr lang="ru-RU" altLang="ru-RU" sz="1400" dirty="0">
              <a:solidFill>
                <a:srgbClr val="000000"/>
              </a:solidFill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  <a:p>
            <a:pPr eaLnBrk="1" hangingPunct="1"/>
            <a:r>
              <a:rPr lang="ru-RU" altLang="ru-RU" sz="1400" dirty="0">
                <a:solidFill>
                  <a:srgbClr val="548599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«БЕНЕФИС» (Г. ЕЛЕЦ)</a:t>
            </a:r>
            <a:endParaRPr lang="ru-RU" altLang="ru-RU" sz="1400" dirty="0">
              <a:solidFill>
                <a:srgbClr val="000000"/>
              </a:solidFill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533" name="object 15">
            <a:extLst>
              <a:ext uri="{FF2B5EF4-FFF2-40B4-BE49-F238E27FC236}">
                <a16:creationId xmlns:a16="http://schemas.microsoft.com/office/drawing/2014/main" id="{0873390F-0CB8-4259-B5CC-F17F677DA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783" y="1200150"/>
            <a:ext cx="34702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698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sz="1400">
                <a:solidFill>
                  <a:srgbClr val="548599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ГОСУДАРСТВЕННЫЙ  ТЕАТР КУКОЛ (Г. ЛИПЕЦК)</a:t>
            </a:r>
            <a:endParaRPr lang="ru-RU" altLang="ru-RU" sz="1400">
              <a:solidFill>
                <a:srgbClr val="000000"/>
              </a:solidFill>
              <a:latin typeface="Arial Black" panose="020B0A04020102020204" pitchFamily="34" charset="0"/>
              <a:ea typeface="Arial Black" panose="020B0A04020102020204" pitchFamily="34" charset="0"/>
              <a:cs typeface="Arial Black" panose="020B0A04020102020204" pitchFamily="34" charset="0"/>
            </a:endParaRPr>
          </a:p>
        </p:txBody>
      </p:sp>
      <p:sp>
        <p:nvSpPr>
          <p:cNvPr id="22534" name="object 17">
            <a:extLst>
              <a:ext uri="{FF2B5EF4-FFF2-40B4-BE49-F238E27FC236}">
                <a16:creationId xmlns:a16="http://schemas.microsoft.com/office/drawing/2014/main" id="{91BBF05D-7F27-4E03-B52E-826009571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320" y="4542174"/>
            <a:ext cx="412917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3333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3 740,14 тыс. руб. 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</a:t>
            </a:r>
            <a:r>
              <a:rPr lang="ru-RU" altLang="ru-RU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3 740,14 тыс. руб. – 100%</a:t>
            </a:r>
          </a:p>
          <a:p>
            <a:pPr>
              <a:spcBef>
                <a:spcPts val="100"/>
              </a:spcBef>
            </a:pPr>
            <a:endParaRPr lang="ru-RU" altLang="ru-RU" b="1" dirty="0">
              <a:solidFill>
                <a:srgbClr val="404040"/>
              </a:solidFill>
              <a:cs typeface="Calibri" panose="020F0502020204030204" pitchFamily="34" charset="0"/>
            </a:endParaRPr>
          </a:p>
        </p:txBody>
      </p:sp>
      <p:sp>
        <p:nvSpPr>
          <p:cNvPr id="22535" name="object 18">
            <a:extLst>
              <a:ext uri="{FF2B5EF4-FFF2-40B4-BE49-F238E27FC236}">
                <a16:creationId xmlns:a16="http://schemas.microsoft.com/office/drawing/2014/main" id="{2808AC42-3540-494B-B014-56C3C167E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758" y="4424784"/>
            <a:ext cx="5181600" cy="164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3" rIns="0" bIns="0">
            <a:spAutoFit/>
          </a:bodyPr>
          <a:lstStyle>
            <a:lvl1pPr marL="11113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4 460,28 тыс. руб.</a:t>
            </a:r>
          </a:p>
          <a:p>
            <a:pPr>
              <a:spcBef>
                <a:spcPts val="100"/>
              </a:spcBef>
            </a:pPr>
            <a:r>
              <a:rPr lang="ru-RU" alt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– 4 460,28 тыс. руб. – 100 %</a:t>
            </a:r>
          </a:p>
          <a:p>
            <a:pPr>
              <a:spcBef>
                <a:spcPts val="100"/>
              </a:spcBef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выделено на укрепление МТБ</a:t>
            </a:r>
          </a:p>
          <a:p>
            <a:pPr>
              <a:spcBef>
                <a:spcPts val="100"/>
              </a:spcBef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 -  358,2 тыс. руб.</a:t>
            </a:r>
          </a:p>
          <a:p>
            <a:pPr>
              <a:spcBef>
                <a:spcPts val="100"/>
              </a:spcBef>
            </a:pPr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бюджет -  139,3 тыс. руб.</a:t>
            </a:r>
          </a:p>
        </p:txBody>
      </p:sp>
      <p:sp>
        <p:nvSpPr>
          <p:cNvPr id="22536" name="object 24">
            <a:extLst>
              <a:ext uri="{FF2B5EF4-FFF2-40B4-BE49-F238E27FC236}">
                <a16:creationId xmlns:a16="http://schemas.microsoft.com/office/drawing/2014/main" id="{D0A25592-8A7C-469F-98B4-54CCF8BAD70E}"/>
              </a:ext>
            </a:extLst>
          </p:cNvPr>
          <p:cNvSpPr>
            <a:spLocks/>
          </p:cNvSpPr>
          <p:nvPr/>
        </p:nvSpPr>
        <p:spPr bwMode="auto">
          <a:xfrm>
            <a:off x="-151606" y="-304800"/>
            <a:ext cx="12188825" cy="6856413"/>
          </a:xfrm>
          <a:custGeom>
            <a:avLst/>
            <a:gdLst>
              <a:gd name="T0" fmla="*/ 0 w 12190730"/>
              <a:gd name="T1" fmla="*/ 0 h 6856730"/>
              <a:gd name="T2" fmla="*/ 12188571 w 12190730"/>
              <a:gd name="T3" fmla="*/ 0 h 6856730"/>
              <a:gd name="T4" fmla="*/ 12188571 w 12190730"/>
              <a:gd name="T5" fmla="*/ 6856159 h 6856730"/>
              <a:gd name="T6" fmla="*/ 0 w 12190730"/>
              <a:gd name="T7" fmla="*/ 6856159 h 6856730"/>
              <a:gd name="T8" fmla="*/ 0 w 12190730"/>
              <a:gd name="T9" fmla="*/ 0 h 68567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0730" h="6856730">
                <a:moveTo>
                  <a:pt x="0" y="0"/>
                </a:moveTo>
                <a:lnTo>
                  <a:pt x="12190476" y="0"/>
                </a:lnTo>
                <a:lnTo>
                  <a:pt x="12190476" y="6856476"/>
                </a:lnTo>
                <a:lnTo>
                  <a:pt x="0" y="685647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537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2050" name="Picture 2" descr="http://benefis-yelets.ru/wp-content/uploads/2021/05/%D0%A1%D0%BB%D0%B0%D0%B9%D0%B4-630%D1%85350-%D0%A0%D0%BE%D0%BC%D0%B5%D0%BE-%D0%B8-%D0%94%D0%B6%D1%83%D0%BB%D1%8C%D0%B5%D1%82%D1%82%D0%B0.jpg">
            <a:extLst>
              <a:ext uri="{FF2B5EF4-FFF2-40B4-BE49-F238E27FC236}">
                <a16:creationId xmlns:a16="http://schemas.microsoft.com/office/drawing/2014/main" id="{9831C08B-B2FD-4A70-B28B-227EDFC16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6320" y="2000250"/>
            <a:ext cx="3908425" cy="2171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0.userapi.com/impg/2yuFWyT_G6r8UPYdJeiKZ0sZTm-E7iVf3fSdCQ/lhDkpab4HEA.jpg?size=1280x640&amp;quality=96&amp;sign=59f0699128f43949609ce6ac431d85cc&amp;type=album">
            <a:extLst>
              <a:ext uri="{FF2B5EF4-FFF2-40B4-BE49-F238E27FC236}">
                <a16:creationId xmlns:a16="http://schemas.microsoft.com/office/drawing/2014/main" id="{97F972B1-9E42-40C8-9E05-68047AB4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9758" y="2012156"/>
            <a:ext cx="4297363" cy="2147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CF60C7D-1CE7-4EA1-8FCE-28DD3712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57209-860B-40D6-B633-D30FD3E3D1A1}" type="slidenum">
              <a:rPr lang="en-US" altLang="ru-RU" smtClean="0"/>
              <a:pPr/>
              <a:t>27</a:t>
            </a:fld>
            <a:endParaRPr lang="en-US" alt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868054"/>
              </p:ext>
            </p:extLst>
          </p:nvPr>
        </p:nvGraphicFramePr>
        <p:xfrm>
          <a:off x="2874861" y="2441448"/>
          <a:ext cx="3426008" cy="3956154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701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9050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484,47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891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208,65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326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131,07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430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5,8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0457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>
                          <a:solidFill>
                            <a:srgbClr val="2D4513"/>
                          </a:solidFill>
                        </a:rPr>
                        <a:t>183,72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5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624340" y="2165374"/>
            <a:ext cx="813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млн. руб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25552" y="154799"/>
            <a:ext cx="9034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«Образование» и «Демография»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413863"/>
              </p:ext>
            </p:extLst>
          </p:nvPr>
        </p:nvGraphicFramePr>
        <p:xfrm>
          <a:off x="6957391" y="1080418"/>
          <a:ext cx="5077649" cy="1863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13212">
                  <a:extLst>
                    <a:ext uri="{9D8B030D-6E8A-4147-A177-3AD203B41FA5}">
                      <a16:colId xmlns:a16="http://schemas.microsoft.com/office/drawing/2014/main" val="2513470985"/>
                    </a:ext>
                  </a:extLst>
                </a:gridCol>
                <a:gridCol w="1664437">
                  <a:extLst>
                    <a:ext uri="{9D8B030D-6E8A-4147-A177-3AD203B41FA5}">
                      <a16:colId xmlns:a16="http://schemas.microsoft.com/office/drawing/2014/main" val="2102866837"/>
                    </a:ext>
                  </a:extLst>
                </a:gridCol>
              </a:tblGrid>
              <a:tr h="3200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Строительство школ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школа в г. Грязи </a:t>
                      </a:r>
                    </a:p>
                    <a:p>
                      <a:pPr algn="ctr" fontAlgn="ctr"/>
                      <a:r>
                        <a:rPr lang="ru-RU" sz="105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800 мест (2022 год)</a:t>
                      </a:r>
                      <a:endParaRPr lang="ru-RU" sz="105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636714"/>
                  </a:ext>
                </a:extLst>
              </a:tr>
              <a:tr h="3200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Строительство школ в сельской местности 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в с. Пятницкое </a:t>
                      </a:r>
                    </a:p>
                    <a:p>
                      <a:pPr algn="ctr" fontAlgn="ctr"/>
                      <a:r>
                        <a:rPr lang="ru-RU" sz="105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100 мест (2021 год)</a:t>
                      </a:r>
                      <a:endParaRPr lang="ru-RU" sz="105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074136"/>
                  </a:ext>
                </a:extLst>
              </a:tr>
              <a:tr h="227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центров «Точка роста»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школ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680795"/>
                  </a:ext>
                </a:extLst>
              </a:tr>
              <a:tr h="305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Поддержка образования для детей с ОВЗ (приобретение 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оборудования)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школы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212768"/>
                  </a:ext>
                </a:extLst>
              </a:tr>
              <a:tr h="227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"Кванториумов" на базе школы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кванториум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388984"/>
                  </a:ext>
                </a:extLst>
              </a:tr>
              <a:tr h="450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Функционирование единой системы научно-методического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сопровождения педработников и управленческих кадров 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центр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4096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904469"/>
              </p:ext>
            </p:extLst>
          </p:nvPr>
        </p:nvGraphicFramePr>
        <p:xfrm>
          <a:off x="6957391" y="3117666"/>
          <a:ext cx="5032858" cy="701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22477">
                  <a:extLst>
                    <a:ext uri="{9D8B030D-6E8A-4147-A177-3AD203B41FA5}">
                      <a16:colId xmlns:a16="http://schemas.microsoft.com/office/drawing/2014/main" val="2325048653"/>
                    </a:ext>
                  </a:extLst>
                </a:gridCol>
                <a:gridCol w="1710381">
                  <a:extLst>
                    <a:ext uri="{9D8B030D-6E8A-4147-A177-3AD203B41FA5}">
                      <a16:colId xmlns:a16="http://schemas.microsoft.com/office/drawing/2014/main" val="2656681997"/>
                    </a:ext>
                  </a:extLst>
                </a:gridCol>
              </a:tblGrid>
              <a:tr h="3532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baseline="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спортзалов школ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спортзала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963963"/>
                  </a:ext>
                </a:extLst>
              </a:tr>
              <a:tr h="348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Создание центров выявления и поддержки одаренных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детей (создание 2 филиалов ГОАУ "Стратегия")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центр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768565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30427"/>
              </p:ext>
            </p:extLst>
          </p:nvPr>
        </p:nvGraphicFramePr>
        <p:xfrm>
          <a:off x="6957391" y="4101124"/>
          <a:ext cx="5077647" cy="461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6272">
                  <a:extLst>
                    <a:ext uri="{9D8B030D-6E8A-4147-A177-3AD203B41FA5}">
                      <a16:colId xmlns:a16="http://schemas.microsoft.com/office/drawing/2014/main" val="3975610299"/>
                    </a:ext>
                  </a:extLst>
                </a:gridCol>
                <a:gridCol w="1701375">
                  <a:extLst>
                    <a:ext uri="{9D8B030D-6E8A-4147-A177-3AD203B41FA5}">
                      <a16:colId xmlns:a16="http://schemas.microsoft.com/office/drawing/2014/main" val="1229407407"/>
                    </a:ext>
                  </a:extLst>
                </a:gridCol>
              </a:tblGrid>
              <a:tr h="4292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baseline="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образовательных организаций материально-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технической базой для внедрения цифровой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образовательной среды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школ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0261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521481"/>
              </p:ext>
            </p:extLst>
          </p:nvPr>
        </p:nvGraphicFramePr>
        <p:xfrm>
          <a:off x="6977144" y="5687781"/>
          <a:ext cx="5057895" cy="4470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6520">
                  <a:extLst>
                    <a:ext uri="{9D8B030D-6E8A-4147-A177-3AD203B41FA5}">
                      <a16:colId xmlns:a16="http://schemas.microsoft.com/office/drawing/2014/main" val="3207176730"/>
                    </a:ext>
                  </a:extLst>
                </a:gridCol>
                <a:gridCol w="1701375">
                  <a:extLst>
                    <a:ext uri="{9D8B030D-6E8A-4147-A177-3AD203B41FA5}">
                      <a16:colId xmlns:a16="http://schemas.microsoft.com/office/drawing/2014/main" val="2367008215"/>
                    </a:ext>
                  </a:extLst>
                </a:gridCol>
              </a:tblGrid>
              <a:tr h="22354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Детский сад (стр. №25) в 32-33 микрорайонах г. Липецка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>
                    <a:lnL w="3810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мест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654576"/>
                  </a:ext>
                </a:extLst>
              </a:tr>
              <a:tr h="22354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Корпус яслей для МБДОУ детский сад п. Солидарность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>
                    <a:lnL w="38100" cap="flat" cmpd="sng" algn="ctr">
                      <a:solidFill>
                        <a:srgbClr val="FF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мест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00199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97650"/>
              </p:ext>
            </p:extLst>
          </p:nvPr>
        </p:nvGraphicFramePr>
        <p:xfrm>
          <a:off x="6977144" y="4841857"/>
          <a:ext cx="5057894" cy="4292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6519">
                  <a:extLst>
                    <a:ext uri="{9D8B030D-6E8A-4147-A177-3AD203B41FA5}">
                      <a16:colId xmlns:a16="http://schemas.microsoft.com/office/drawing/2014/main" val="35124572"/>
                    </a:ext>
                  </a:extLst>
                </a:gridCol>
                <a:gridCol w="1701375">
                  <a:extLst>
                    <a:ext uri="{9D8B030D-6E8A-4147-A177-3AD203B41FA5}">
                      <a16:colId xmlns:a16="http://schemas.microsoft.com/office/drawing/2014/main" val="1356878121"/>
                    </a:ext>
                  </a:extLst>
                </a:gridCol>
              </a:tblGrid>
              <a:tr h="4292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Формирование сети мастерских, оснащенных современным </a:t>
                      </a:r>
                    </a:p>
                    <a:p>
                      <a:pPr algn="l" fontAlgn="ctr"/>
                      <a:r>
                        <a:rPr lang="ru-RU" sz="100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оборудованием</a:t>
                      </a:r>
                      <a:endParaRPr lang="ru-RU" sz="1000" b="0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мастерских</a:t>
                      </a:r>
                      <a:endParaRPr lang="ru-RU" sz="1050" b="1" i="0" u="none" strike="noStrike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71" marR="4471" marT="447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279457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6344301" y="2660460"/>
            <a:ext cx="540000" cy="0"/>
          </a:xfrm>
          <a:prstGeom prst="line">
            <a:avLst/>
          </a:prstGeom>
          <a:ln>
            <a:solidFill>
              <a:srgbClr val="00A249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344301" y="3484070"/>
            <a:ext cx="540000" cy="0"/>
          </a:xfrm>
          <a:prstGeom prst="line">
            <a:avLst/>
          </a:prstGeom>
          <a:ln>
            <a:solidFill>
              <a:srgbClr val="7030A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344301" y="4307146"/>
            <a:ext cx="540000" cy="0"/>
          </a:xfrm>
          <a:prstGeom prst="line">
            <a:avLst/>
          </a:prstGeom>
          <a:ln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350279" y="5056461"/>
            <a:ext cx="540000" cy="0"/>
          </a:xfrm>
          <a:prstGeom prst="line">
            <a:avLst/>
          </a:prstGeom>
          <a:ln>
            <a:solidFill>
              <a:srgbClr val="FFC00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356257" y="5925618"/>
            <a:ext cx="540000" cy="0"/>
          </a:xfrm>
          <a:prstGeom prst="line">
            <a:avLst/>
          </a:prstGeom>
          <a:ln>
            <a:solidFill>
              <a:srgbClr val="FF7C8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646279476"/>
              </p:ext>
            </p:extLst>
          </p:nvPr>
        </p:nvGraphicFramePr>
        <p:xfrm>
          <a:off x="-36545" y="2660460"/>
          <a:ext cx="5373945" cy="3737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E29E4-1CF4-42AE-B3A5-1C902C766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5" y="978408"/>
            <a:ext cx="2406228" cy="16820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C9E39D-8936-40B3-B572-96548BCB7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83" y="978408"/>
            <a:ext cx="2524001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1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555" y="113458"/>
            <a:ext cx="9916357" cy="79899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 И ГОРОДСКАЯ СРЕДА в 2021 г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85850" y="1069539"/>
            <a:ext cx="9782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65D41-9ECB-46B4-9D4D-4740AFC0A592}"/>
              </a:ext>
            </a:extLst>
          </p:cNvPr>
          <p:cNvSpPr txBox="1"/>
          <p:nvPr/>
        </p:nvSpPr>
        <p:spPr>
          <a:xfrm>
            <a:off x="7080296" y="1083339"/>
            <a:ext cx="44066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  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и по 01.01.2022 года в рамках областной адресной программы по переселению граждан из аварийного жилищного фонда, расположенного на территории Липецкой области расселено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35,3 тыс. кв. м.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аварийных жилых помещений,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2297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Липецкой области улучшили свои жилищные условия.</a:t>
            </a:r>
          </a:p>
          <a:p>
            <a:pPr algn="just"/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Финансирование мероприятий за счет средств Фонда содействия реформированию жилищно-коммунального хозяйства на мероприятия по переселению граждан из аварийного жилья в Липецкой области составило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 млрд. руб.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областного и местного бюджетов –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658,0 млн. руб.</a:t>
            </a:r>
          </a:p>
          <a:p>
            <a:pPr algn="just"/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Выполнение целевого показателя, установленного для Липецкой области Минстроем России, составило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102,6%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E049A7-D2FA-47DD-9F78-2AD5A7FE9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9" y="4752363"/>
            <a:ext cx="3161934" cy="18158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2A910D-7127-4B03-9F13-A8C9E64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00" y="4752364"/>
            <a:ext cx="3161934" cy="1815883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EBE0C0BD-210E-42A0-99B7-B17F98F03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79586"/>
              </p:ext>
            </p:extLst>
          </p:nvPr>
        </p:nvGraphicFramePr>
        <p:xfrm>
          <a:off x="466924" y="1234440"/>
          <a:ext cx="6431026" cy="3286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9672">
                  <a:extLst>
                    <a:ext uri="{9D8B030D-6E8A-4147-A177-3AD203B41FA5}">
                      <a16:colId xmlns:a16="http://schemas.microsoft.com/office/drawing/2014/main" val="2896975143"/>
                    </a:ext>
                  </a:extLst>
                </a:gridCol>
                <a:gridCol w="902065">
                  <a:extLst>
                    <a:ext uri="{9D8B030D-6E8A-4147-A177-3AD203B41FA5}">
                      <a16:colId xmlns:a16="http://schemas.microsoft.com/office/drawing/2014/main" val="3357679495"/>
                    </a:ext>
                  </a:extLst>
                </a:gridCol>
                <a:gridCol w="1080691">
                  <a:extLst>
                    <a:ext uri="{9D8B030D-6E8A-4147-A177-3AD203B41FA5}">
                      <a16:colId xmlns:a16="http://schemas.microsoft.com/office/drawing/2014/main" val="419748490"/>
                    </a:ext>
                  </a:extLst>
                </a:gridCol>
                <a:gridCol w="1088598">
                  <a:extLst>
                    <a:ext uri="{9D8B030D-6E8A-4147-A177-3AD203B41FA5}">
                      <a16:colId xmlns:a16="http://schemas.microsoft.com/office/drawing/2014/main" val="2511410903"/>
                    </a:ext>
                  </a:extLst>
                </a:gridCol>
              </a:tblGrid>
              <a:tr h="759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раздела, подраздела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 </a:t>
                      </a:r>
                      <a:endParaRPr lang="ru-RU" sz="15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5962387"/>
                  </a:ext>
                </a:extLst>
              </a:tr>
              <a:tr h="517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4 515,9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4 258,6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94,3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79703052"/>
                  </a:ext>
                </a:extLst>
              </a:tr>
              <a:tr h="263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gradFill flip="none" rotWithShape="1">
                      <a:gsLst>
                        <a:gs pos="0">
                          <a:schemeClr val="accent3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07596082"/>
                  </a:ext>
                </a:extLst>
              </a:tr>
              <a:tr h="358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1 232,1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1 221,1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297752"/>
                  </a:ext>
                </a:extLst>
              </a:tr>
              <a:tr h="513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1 972,7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1 758,9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89,2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726074"/>
                  </a:ext>
                </a:extLst>
              </a:tr>
              <a:tr h="466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1 112,1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1 081,9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355131"/>
                  </a:ext>
                </a:extLst>
              </a:tr>
              <a:tr h="4063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ЖКХ</a:t>
                      </a:r>
                      <a:endParaRPr lang="ru-RU" sz="1600" b="0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57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199,0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u="none" strike="noStrike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196,7</a:t>
                      </a:r>
                      <a:endParaRPr lang="ru-RU" sz="1600" b="1" i="0" u="none" strike="noStrike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98,8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3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2972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599" y="111957"/>
            <a:ext cx="7738028" cy="588961"/>
          </a:xfrm>
        </p:spPr>
        <p:txBody>
          <a:bodyPr/>
          <a:lstStyle/>
          <a:p>
            <a:r>
              <a:rPr lang="ru-RU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71278" y="1020932"/>
            <a:ext cx="6195268" cy="5603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Бюджетный процесс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– ежегодное составление, рассмотрение, утверждение и исполнение бюджета, а также рассмотрение и утверждение бюджетной отчетности.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Межбюджетные трансферты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– денежные средства, перечисляемые из одного бюджета бюджетной системы Российской Федерации другому.</a:t>
            </a:r>
          </a:p>
          <a:p>
            <a:pPr marL="274320" marR="0" lvl="0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Виды межбюджетных трансфертов: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- дотации (от латинского – дар, пожертвование) – предоставляются бюджету на безвозмездной и безвозвратной основе без установления направлений и (или) условий их использования.</a:t>
            </a: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-субвенции (от латинского - приходить на помощь, помогать) – предоставляются бюджету в целях финансового обеспечения расходных обязательств муниципального образования, возникших при выполнении «переданных» ему государственных полномочий.</a:t>
            </a: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594360" marR="0" lvl="1" indent="-27432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</a:rPr>
              <a:t>- субсидии (от латинского – поддержка) -  предоставляются бюджету в целях софинансирования расходных обязательств, возникающих при выполнении полномочий местного значения.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/>
            </a:endParaRPr>
          </a:p>
          <a:p>
            <a:pPr lvl="1" algn="just" fontAlgn="auto">
              <a:spcAft>
                <a:spcPts val="0"/>
              </a:spcAft>
              <a:buClr>
                <a:srgbClr val="922122"/>
              </a:buClr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иные межбюджетные трансферты - предоставляются бюджету в целях 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софинансирования, в том числе в полном объеме, расходных обязательств, возникающих при выполнении государственных полномочий 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полномочий местного значения.</a:t>
            </a:r>
          </a:p>
          <a:p>
            <a:pPr marL="320040" marR="0" lvl="1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None/>
              <a:tabLst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863BA-8581-400D-8671-ABDF38D55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4" y="1120361"/>
            <a:ext cx="4394432" cy="2929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63C189-749C-4F7E-A2F8-BC4BE16E9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73" y="4469425"/>
            <a:ext cx="2834327" cy="19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8273" y="175478"/>
            <a:ext cx="7845425" cy="588961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жильем детей-сирот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09796" y="943714"/>
            <a:ext cx="977327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2D4513"/>
                </a:solidFill>
              </a:rPr>
              <a:t>      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на мероприятия по обеспечению жилыми помещениями детей-сирот, детей, оставшихся без попечения родителей и  лиц из их числа жилыми помещениями специализированного жилищного фонда направлено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309,5 млн. рублей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за счет федерального бюджета - 63 млн. рублей.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За счет указанных денежных средств детям – сиротам предоставлено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квартиры.</a:t>
            </a:r>
          </a:p>
          <a:p>
            <a:pPr algn="just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CC445-CB12-45F8-9D40-F102AF93B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65" y="3595543"/>
            <a:ext cx="4443350" cy="29091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6613EE-5246-4E0F-913B-5E26A0C60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86" y="4967844"/>
            <a:ext cx="2699654" cy="1536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91319C-1FBB-4D4C-B190-7AA92D346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986" y="3595543"/>
            <a:ext cx="2699654" cy="11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67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105" y="33906"/>
            <a:ext cx="10347644" cy="885713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БЕЗОПАСНЫЕ И КАЧЕСТВЕННЫЕ АВТОМОБИЛЬНЫЕ ДОРОГИ в 2021 году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410" y="1012714"/>
            <a:ext cx="10927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0F0624C-4B0B-41FE-AB60-BD991E2039F1}"/>
              </a:ext>
            </a:extLst>
          </p:cNvPr>
          <p:cNvSpPr/>
          <p:nvPr/>
        </p:nvSpPr>
        <p:spPr>
          <a:xfrm>
            <a:off x="148251" y="909807"/>
            <a:ext cx="1167898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региональных автомобильных дорог и сооружений на них, мероприятия по безопасности дорожного движения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1  529,52 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Капитальный  ремонт 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278,7  млн. руб.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т.ч. в рамках БКАД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188,3 млн. руб. 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мостов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83,75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региональных автодорог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3 418,84 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т.ч. в рамках БКАД – 2 288,73 млн. руб. 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региональных автодорог и сооружений на них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750,35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руб.,   в т.ч. в рамках БКАД – 354,23 млн. руб.</a:t>
            </a:r>
          </a:p>
          <a:p>
            <a:pPr marL="6286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 программе «Комплексное развитие сельских</a:t>
            </a:r>
          </a:p>
          <a:p>
            <a:pPr marL="342900" algn="just">
              <a:spcAft>
                <a:spcPts val="0"/>
              </a:spcAft>
            </a:pP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территорий» – </a:t>
            </a:r>
            <a:r>
              <a:rPr lang="ru-RU" sz="20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161,8</a:t>
            </a:r>
            <a:r>
              <a:rPr lang="ru-RU" sz="2000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2D45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algn="just">
              <a:spcAft>
                <a:spcPts val="0"/>
              </a:spcAft>
            </a:pPr>
            <a:endParaRPr lang="ru-RU" sz="1200" dirty="0">
              <a:solidFill>
                <a:srgbClr val="2D451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E34C6-99FD-415E-B559-4C7C75695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8" y="4230092"/>
            <a:ext cx="3654302" cy="23376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2C4935-B9D6-4454-942F-B4FA72AAF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177" y="3429000"/>
            <a:ext cx="4704064" cy="14721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E6C8C9-C851-46FC-B4DB-0C612658D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32" y="4230092"/>
            <a:ext cx="3495929" cy="233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3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1751" y="168676"/>
            <a:ext cx="1084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АГРОПРОМЫШЛЕННОГО КОМПЛЕКСА  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351" y="845213"/>
            <a:ext cx="4989252" cy="5762621"/>
          </a:xfrm>
          <a:prstGeom prst="rect">
            <a:avLst/>
          </a:prstGeom>
          <a:noFill/>
        </p:spPr>
        <p:txBody>
          <a:bodyPr wrap="square" numCol="2" spcCol="180000" rtlCol="0">
            <a:noAutofit/>
          </a:bodyPr>
          <a:lstStyle/>
          <a:p>
            <a:pPr marL="8550" lv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150000"/>
              <a:defRPr/>
            </a:pPr>
            <a:endParaRPr lang="ru-RU" sz="110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Pct val="150000"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B906DD32-7E96-4B9B-98E4-1EF4359A172E}"/>
              </a:ext>
            </a:extLst>
          </p:cNvPr>
          <p:cNvGraphicFramePr/>
          <p:nvPr/>
        </p:nvGraphicFramePr>
        <p:xfrm>
          <a:off x="91441" y="841734"/>
          <a:ext cx="607853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CCDA78-BC87-47E5-AD54-8AD1D7F77326}"/>
              </a:ext>
            </a:extLst>
          </p:cNvPr>
          <p:cNvSpPr txBox="1"/>
          <p:nvPr/>
        </p:nvSpPr>
        <p:spPr>
          <a:xfrm>
            <a:off x="6338656" y="967666"/>
            <a:ext cx="4740676" cy="516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8DD9162D-0DA7-45E1-A27D-119678160458}"/>
              </a:ext>
            </a:extLst>
          </p:cNvPr>
          <p:cNvGraphicFramePr>
            <a:graphicFrameLocks noGrp="1"/>
          </p:cNvGraphicFramePr>
          <p:nvPr/>
        </p:nvGraphicFramePr>
        <p:xfrm>
          <a:off x="6420951" y="1037844"/>
          <a:ext cx="4978422" cy="4624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59241">
                  <a:extLst>
                    <a:ext uri="{9D8B030D-6E8A-4147-A177-3AD203B41FA5}">
                      <a16:colId xmlns:a16="http://schemas.microsoft.com/office/drawing/2014/main" val="2887386789"/>
                    </a:ext>
                  </a:extLst>
                </a:gridCol>
                <a:gridCol w="719181">
                  <a:extLst>
                    <a:ext uri="{9D8B030D-6E8A-4147-A177-3AD203B41FA5}">
                      <a16:colId xmlns:a16="http://schemas.microsoft.com/office/drawing/2014/main" val="315254647"/>
                    </a:ext>
                  </a:extLst>
                </a:gridCol>
              </a:tblGrid>
              <a:tr h="3327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КОМПЕНСИРУЮЩАЯ СУБСИДИЯ   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D9333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525,9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921028"/>
                  </a:ext>
                </a:extLst>
              </a:tr>
              <a:tr h="38819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СТИМУЛИРУЮЩАЯ СУБСИДИЯ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400,5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030761"/>
                  </a:ext>
                </a:extLst>
              </a:tr>
              <a:tr h="369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ВОЗМЕЩЕНИЕ ЧАСТИ ПРОЦЕНТНОЙ СТАВКИ ПО ИНВЕСТИЦИОННЫМ КРЕДИТАМ (ЗАЙМАМ)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7FA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642,5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931320"/>
                  </a:ext>
                </a:extLst>
              </a:tr>
              <a:tr h="39524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САРЕХ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439,7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429368"/>
                  </a:ext>
                </a:extLst>
              </a:tr>
              <a:tr h="369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КОМПЛЕКСНОЕ РАЗВИТИЕ СЕЛЬСКИХ ТЕРРИТОРИЙ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486,5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682591"/>
                  </a:ext>
                </a:extLst>
              </a:tr>
              <a:tr h="4066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ПРОВЕДЕНИЕ ГИДРОМЕЛИОРАТИВНЫХ ПРЕДПРИЯТИЙ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41,8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95250"/>
                  </a:ext>
                </a:extLst>
              </a:tr>
              <a:tr h="3974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РЕГИОНАЛЬНЫЙ ПРОЕКТ "АКСЕЛЕРАЦИЯ СУБЪЕКТОВ МСП"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97,1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937699"/>
                  </a:ext>
                </a:extLst>
              </a:tr>
              <a:tr h="4066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ОТДЕЛЬНЫХ ОТРАСЛЕЙ ПИЩЕВОЙ И ПЕРЕРАБАТЫВАЮЩЕЙ ПРОМЫШЛЕННОСТИ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596,6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049126"/>
                  </a:ext>
                </a:extLst>
              </a:tr>
              <a:tr h="3974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ПРОИЗВОДСТВА И РЕАЛИЗАЦИИ ЗЕРНОВЫХ КУЛЬТУР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214,0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176497"/>
                  </a:ext>
                </a:extLst>
              </a:tr>
              <a:tr h="3512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ПРОИЗВОДСТВА МАСЛИЧНЫХ КУЛЬТУР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30,8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829958"/>
                  </a:ext>
                </a:extLst>
              </a:tr>
              <a:tr h="40734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ПОДДЕРЖКА ПРИОБРЕТЕНИЯ КОРМОВ ДЛЯ МОЛОЧНОГО КРС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104,0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724596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</a:rPr>
                        <a:t>РЕГИОНАЛЬНАЯ ПОДДЕРЖКА</a:t>
                      </a:r>
                      <a:endParaRPr lang="ru-RU" sz="11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</a:rPr>
                        <a:t>24,0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60066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2D7BC91-DBA8-4D2B-AC38-347188C829E4}"/>
              </a:ext>
            </a:extLst>
          </p:cNvPr>
          <p:cNvSpPr txBox="1"/>
          <p:nvPr/>
        </p:nvSpPr>
        <p:spPr>
          <a:xfrm>
            <a:off x="1413325" y="3551067"/>
            <a:ext cx="10972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</a:t>
            </a:r>
          </a:p>
          <a:p>
            <a:pPr algn="ctr"/>
            <a:endParaRPr lang="ru-RU" sz="1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ФБ</a:t>
            </a:r>
          </a:p>
          <a:p>
            <a:pPr algn="ctr"/>
            <a:r>
              <a:rPr lang="ru-RU" sz="1400" dirty="0"/>
              <a:t> </a:t>
            </a:r>
          </a:p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629E87-2D41-4F79-B151-6E3D5A6D88D2}"/>
              </a:ext>
            </a:extLst>
          </p:cNvPr>
          <p:cNvSpPr txBox="1"/>
          <p:nvPr/>
        </p:nvSpPr>
        <p:spPr>
          <a:xfrm>
            <a:off x="10149839" y="681604"/>
            <a:ext cx="124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A43AA2-BE1D-49E8-9CC8-B7A39AE4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685" y="6425271"/>
            <a:ext cx="387927" cy="365125"/>
          </a:xfrm>
        </p:spPr>
        <p:txBody>
          <a:bodyPr/>
          <a:lstStyle/>
          <a:p>
            <a:fld id="{C6EF2572-C151-4D2B-8E21-0C572B027588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850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5B256B8-4978-482F-9F20-F43C3D7E1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3277745"/>
            <a:ext cx="6405624" cy="34437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11923-05FE-4140-8E7D-A1A78CB50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1992" y="135787"/>
            <a:ext cx="9518904" cy="521843"/>
          </a:xfrm>
        </p:spPr>
        <p:txBody>
          <a:bodyPr/>
          <a:lstStyle/>
          <a:p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фермеров и развития кооперации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3CC2BE-5F08-4EB4-9D3C-0AFBEA092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4424" y="2057399"/>
            <a:ext cx="617220" cy="346379"/>
          </a:xfrm>
        </p:spPr>
        <p:txBody>
          <a:bodyPr/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187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99B68E-2910-483F-B786-12B7CFC3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7818" y="6382327"/>
            <a:ext cx="400258" cy="339148"/>
          </a:xfrm>
        </p:spPr>
        <p:txBody>
          <a:bodyPr/>
          <a:lstStyle/>
          <a:p>
            <a:fld id="{C6EF2572-C151-4D2B-8E21-0C572B027588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32D19-FD6C-4389-BDA5-2B34CE78F65B}"/>
              </a:ext>
            </a:extLst>
          </p:cNvPr>
          <p:cNvSpPr txBox="1"/>
          <p:nvPr/>
        </p:nvSpPr>
        <p:spPr>
          <a:xfrm>
            <a:off x="684276" y="968264"/>
            <a:ext cx="3209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Господдержка в 2021 году</a:t>
            </a:r>
          </a:p>
          <a:p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178,4 </a:t>
            </a:r>
            <a:r>
              <a:rPr lang="ru-RU" sz="12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руб., в т.ч. </a:t>
            </a:r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150,8 </a:t>
            </a:r>
            <a:r>
              <a:rPr lang="ru-RU" sz="12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  <a:r>
              <a:rPr lang="ru-RU" sz="16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rgbClr val="2E49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федерального бюджета</a:t>
            </a:r>
            <a:endParaRPr lang="ru-RU" sz="1600" b="1" dirty="0">
              <a:solidFill>
                <a:srgbClr val="2E49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3265A-739C-4D5C-9965-914EEB2C8D04}"/>
              </a:ext>
            </a:extLst>
          </p:cNvPr>
          <p:cNvSpPr txBox="1"/>
          <p:nvPr/>
        </p:nvSpPr>
        <p:spPr>
          <a:xfrm>
            <a:off x="4526280" y="745532"/>
            <a:ext cx="696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C46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показателей Регионального проекта в 2021 году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B5002AD-0567-44F8-AE6D-7B9E7AA55F31}"/>
              </a:ext>
            </a:extLst>
          </p:cNvPr>
          <p:cNvSpPr/>
          <p:nvPr/>
        </p:nvSpPr>
        <p:spPr>
          <a:xfrm>
            <a:off x="4530852" y="1202034"/>
            <a:ext cx="75072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поддержку ИП и СПоК, ед.</a:t>
            </a: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новых основных членов СПоК, ед.</a:t>
            </a: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рабочих мест КФХ грантополучателями «Агростартап», ед.</a:t>
            </a:r>
          </a:p>
          <a:p>
            <a:endParaRPr 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8A779D-C6CE-4E2C-B252-2B6F79972B62}"/>
              </a:ext>
            </a:extLst>
          </p:cNvPr>
          <p:cNvSpPr/>
          <p:nvPr/>
        </p:nvSpPr>
        <p:spPr>
          <a:xfrm>
            <a:off x="4681728" y="1524615"/>
            <a:ext cx="950976" cy="1121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2AEA02-1B27-4B69-8D52-920F90FB63BE}"/>
              </a:ext>
            </a:extLst>
          </p:cNvPr>
          <p:cNvSpPr/>
          <p:nvPr/>
        </p:nvSpPr>
        <p:spPr>
          <a:xfrm>
            <a:off x="4681728" y="2157984"/>
            <a:ext cx="3127248" cy="1121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5ACBC4-3128-4BCF-8517-E58BC30CA7A5}"/>
              </a:ext>
            </a:extLst>
          </p:cNvPr>
          <p:cNvSpPr/>
          <p:nvPr/>
        </p:nvSpPr>
        <p:spPr>
          <a:xfrm>
            <a:off x="4681728" y="2821483"/>
            <a:ext cx="1124712" cy="11216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02F2A5A-5589-4487-9C81-546FF32370BE}"/>
              </a:ext>
            </a:extLst>
          </p:cNvPr>
          <p:cNvSpPr/>
          <p:nvPr/>
        </p:nvSpPr>
        <p:spPr>
          <a:xfrm>
            <a:off x="4681728" y="1666202"/>
            <a:ext cx="740664" cy="8055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BF09D2-4600-4E88-B7E7-BF03DE94E43D}"/>
              </a:ext>
            </a:extLst>
          </p:cNvPr>
          <p:cNvSpPr/>
          <p:nvPr/>
        </p:nvSpPr>
        <p:spPr>
          <a:xfrm>
            <a:off x="4681728" y="2305170"/>
            <a:ext cx="2468880" cy="9860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4A80E04-58EF-462D-8D99-B57DC186B0B8}"/>
              </a:ext>
            </a:extLst>
          </p:cNvPr>
          <p:cNvSpPr/>
          <p:nvPr/>
        </p:nvSpPr>
        <p:spPr>
          <a:xfrm>
            <a:off x="4672584" y="2979277"/>
            <a:ext cx="676656" cy="1121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7B35019-21AC-427F-9DDF-2FDBC47EB56D}"/>
              </a:ext>
            </a:extLst>
          </p:cNvPr>
          <p:cNvSpPr/>
          <p:nvPr/>
        </p:nvSpPr>
        <p:spPr>
          <a:xfrm>
            <a:off x="9756648" y="1186699"/>
            <a:ext cx="146304" cy="1337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26B29C-DDDF-4482-A5A1-961D7E126238}"/>
              </a:ext>
            </a:extLst>
          </p:cNvPr>
          <p:cNvSpPr txBox="1"/>
          <p:nvPr/>
        </p:nvSpPr>
        <p:spPr>
          <a:xfrm>
            <a:off x="9951720" y="1091570"/>
            <a:ext cx="22052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значение показателя Регионального проекта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6CA9C31-5717-4F85-9A10-F7B2A23EB215}"/>
              </a:ext>
            </a:extLst>
          </p:cNvPr>
          <p:cNvSpPr/>
          <p:nvPr/>
        </p:nvSpPr>
        <p:spPr>
          <a:xfrm>
            <a:off x="9756648" y="1898154"/>
            <a:ext cx="138684" cy="1337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ADAC04-E3DC-46E3-BA29-1F51ABE263C2}"/>
              </a:ext>
            </a:extLst>
          </p:cNvPr>
          <p:cNvSpPr txBox="1"/>
          <p:nvPr/>
        </p:nvSpPr>
        <p:spPr>
          <a:xfrm>
            <a:off x="9971530" y="1830234"/>
            <a:ext cx="1984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Плановое значение показателя Регионального проекта</a:t>
            </a:r>
          </a:p>
          <a:p>
            <a:endParaRPr lang="ru-RU" dirty="0"/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2F66256B-EA2B-4C18-B879-9CF9EBA53459}"/>
              </a:ext>
            </a:extLst>
          </p:cNvPr>
          <p:cNvGraphicFramePr/>
          <p:nvPr/>
        </p:nvGraphicFramePr>
        <p:xfrm>
          <a:off x="667258" y="1746761"/>
          <a:ext cx="3387852" cy="482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82486B4-A8A7-4F91-B8CF-27738D9A64B2}"/>
              </a:ext>
            </a:extLst>
          </p:cNvPr>
          <p:cNvSpPr txBox="1"/>
          <p:nvPr/>
        </p:nvSpPr>
        <p:spPr>
          <a:xfrm>
            <a:off x="4117085" y="4512048"/>
            <a:ext cx="1147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получателей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355FBC7-DFD7-4362-BD43-E932FEC3BD19}"/>
              </a:ext>
            </a:extLst>
          </p:cNvPr>
          <p:cNvSpPr/>
          <p:nvPr/>
        </p:nvSpPr>
        <p:spPr>
          <a:xfrm>
            <a:off x="4071366" y="4828032"/>
            <a:ext cx="45719" cy="179913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6" name="Таблица 26">
            <a:extLst>
              <a:ext uri="{FF2B5EF4-FFF2-40B4-BE49-F238E27FC236}">
                <a16:creationId xmlns:a16="http://schemas.microsoft.com/office/drawing/2014/main" id="{6CCA3F15-5CB0-4B8D-A1FE-24260DA4020D}"/>
              </a:ext>
            </a:extLst>
          </p:cNvPr>
          <p:cNvGraphicFramePr>
            <a:graphicFrameLocks noGrp="1"/>
          </p:cNvGraphicFramePr>
          <p:nvPr/>
        </p:nvGraphicFramePr>
        <p:xfrm>
          <a:off x="4213607" y="5028395"/>
          <a:ext cx="978409" cy="1460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409">
                  <a:extLst>
                    <a:ext uri="{9D8B030D-6E8A-4147-A177-3AD203B41FA5}">
                      <a16:colId xmlns:a16="http://schemas.microsoft.com/office/drawing/2014/main" val="3882243878"/>
                    </a:ext>
                  </a:extLst>
                </a:gridCol>
              </a:tblGrid>
              <a:tr h="374982">
                <a:tc>
                  <a:txBody>
                    <a:bodyPr/>
                    <a:lstStyle/>
                    <a:p>
                      <a:r>
                        <a:rPr lang="ru-RU" sz="1600" dirty="0"/>
                        <a:t>26 ИП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085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/>
                        <a:t>6 СПоК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320010"/>
                  </a:ext>
                </a:extLst>
              </a:tr>
              <a:tr h="374982">
                <a:tc>
                  <a:txBody>
                    <a:bodyPr/>
                    <a:lstStyle/>
                    <a:p>
                      <a:r>
                        <a:rPr lang="ru-RU" sz="1600" dirty="0"/>
                        <a:t>8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589481"/>
                  </a:ext>
                </a:extLst>
              </a:tr>
              <a:tr h="374982">
                <a:tc>
                  <a:txBody>
                    <a:bodyPr/>
                    <a:lstStyle/>
                    <a:p>
                      <a:r>
                        <a:rPr lang="ru-RU" sz="1600" dirty="0"/>
                        <a:t>12 СПоК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05303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57818E5A-430D-46AB-AE5E-B940F9AF9364}"/>
              </a:ext>
            </a:extLst>
          </p:cNvPr>
          <p:cNvSpPr txBox="1"/>
          <p:nvPr/>
        </p:nvSpPr>
        <p:spPr>
          <a:xfrm>
            <a:off x="5550154" y="1547673"/>
            <a:ext cx="420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3D79A5-A518-4A20-A3EF-EE465AFA8519}"/>
              </a:ext>
            </a:extLst>
          </p:cNvPr>
          <p:cNvSpPr txBox="1"/>
          <p:nvPr/>
        </p:nvSpPr>
        <p:spPr>
          <a:xfrm>
            <a:off x="5833872" y="1378396"/>
            <a:ext cx="522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A89546-98FA-4828-9BF3-199A61B024CC}"/>
              </a:ext>
            </a:extLst>
          </p:cNvPr>
          <p:cNvSpPr txBox="1"/>
          <p:nvPr/>
        </p:nvSpPr>
        <p:spPr>
          <a:xfrm>
            <a:off x="7374636" y="2200585"/>
            <a:ext cx="49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BCF448-D9B4-47ED-8114-EE990D149419}"/>
              </a:ext>
            </a:extLst>
          </p:cNvPr>
          <p:cNvSpPr txBox="1"/>
          <p:nvPr/>
        </p:nvSpPr>
        <p:spPr>
          <a:xfrm>
            <a:off x="5998464" y="2705497"/>
            <a:ext cx="493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65E7EE-6BE4-4AEA-B418-4997D4ADCF0E}"/>
              </a:ext>
            </a:extLst>
          </p:cNvPr>
          <p:cNvSpPr txBox="1"/>
          <p:nvPr/>
        </p:nvSpPr>
        <p:spPr>
          <a:xfrm>
            <a:off x="5513578" y="2870063"/>
            <a:ext cx="493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endParaRPr lang="ru-RU" sz="14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BB8D0C-CFAC-4BAD-AEF6-E488DA04BEB6}"/>
              </a:ext>
            </a:extLst>
          </p:cNvPr>
          <p:cNvSpPr txBox="1"/>
          <p:nvPr/>
        </p:nvSpPr>
        <p:spPr>
          <a:xfrm>
            <a:off x="8035290" y="2031930"/>
            <a:ext cx="49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</a:p>
        </p:txBody>
      </p:sp>
    </p:spTree>
    <p:extLst>
      <p:ext uri="{BB962C8B-B14F-4D97-AF65-F5344CB8AC3E}">
        <p14:creationId xmlns:p14="http://schemas.microsoft.com/office/powerpoint/2010/main" val="923773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637A0-FFE7-4481-A527-0784F8506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7463" y="0"/>
            <a:ext cx="9960864" cy="620459"/>
          </a:xfrm>
        </p:spPr>
        <p:txBody>
          <a:bodyPr/>
          <a:lstStyle/>
          <a:p>
            <a:r>
              <a:rPr lang="ru-RU" sz="2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агропромышленный комплекс Липецкой области</a:t>
            </a:r>
            <a:endParaRPr lang="ru-RU" sz="26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72BA32-D270-4089-9C44-BFA097F5C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4780" y="725184"/>
            <a:ext cx="6147816" cy="615553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ИНВЕСТИЦИЙ В АГРОПРОМЫШЛЕННЫЙ КОМПЛЕКС В 2021 Г.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AFBFD6-9BE9-4117-A292-2E44ABE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F2572-C151-4D2B-8E21-0C572B027588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36ADC-A26A-404D-98DA-A2F84A565465}"/>
              </a:ext>
            </a:extLst>
          </p:cNvPr>
          <p:cNvSpPr txBox="1"/>
          <p:nvPr/>
        </p:nvSpPr>
        <p:spPr>
          <a:xfrm>
            <a:off x="2769109" y="725184"/>
            <a:ext cx="1185671" cy="615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34,3</a:t>
            </a:r>
          </a:p>
          <a:p>
            <a:pPr algn="ctr"/>
            <a:r>
              <a:rPr lang="ru-RU" sz="14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млрд.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0CC3F-2B93-4C35-9FC9-5E2D2CD6C895}"/>
              </a:ext>
            </a:extLst>
          </p:cNvPr>
          <p:cNvSpPr txBox="1"/>
          <p:nvPr/>
        </p:nvSpPr>
        <p:spPr>
          <a:xfrm>
            <a:off x="630936" y="1445679"/>
            <a:ext cx="726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РЕАЛИЗОВАННЫЕ ИНВЕСТИЦИОННЫЕ ПРОЕКТЫ В 2021 г</a:t>
            </a:r>
            <a:r>
              <a:rPr lang="ru-RU" sz="1600" b="1" dirty="0">
                <a:solidFill>
                  <a:srgbClr val="2D4513"/>
                </a:solidFill>
              </a:rPr>
              <a:t>.</a:t>
            </a:r>
            <a:endParaRPr lang="ru-RU" sz="1600" dirty="0">
              <a:solidFill>
                <a:srgbClr val="2D4513"/>
              </a:solidFill>
            </a:endParaRPr>
          </a:p>
        </p:txBody>
      </p:sp>
      <p:graphicFrame>
        <p:nvGraphicFramePr>
          <p:cNvPr id="17" name="Таблица 17">
            <a:extLst>
              <a:ext uri="{FF2B5EF4-FFF2-40B4-BE49-F238E27FC236}">
                <a16:creationId xmlns:a16="http://schemas.microsoft.com/office/drawing/2014/main" id="{263EFC07-D426-4513-8E9F-C41AFE17D77B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1784233"/>
          <a:ext cx="7022591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750">
                  <a:extLst>
                    <a:ext uri="{9D8B030D-6E8A-4147-A177-3AD203B41FA5}">
                      <a16:colId xmlns:a16="http://schemas.microsoft.com/office/drawing/2014/main" val="3729165110"/>
                    </a:ext>
                  </a:extLst>
                </a:gridCol>
                <a:gridCol w="4031355">
                  <a:extLst>
                    <a:ext uri="{9D8B030D-6E8A-4147-A177-3AD203B41FA5}">
                      <a16:colId xmlns:a16="http://schemas.microsoft.com/office/drawing/2014/main" val="4129924654"/>
                    </a:ext>
                  </a:extLst>
                </a:gridCol>
                <a:gridCol w="1850486">
                  <a:extLst>
                    <a:ext uri="{9D8B030D-6E8A-4147-A177-3AD203B41FA5}">
                      <a16:colId xmlns:a16="http://schemas.microsoft.com/office/drawing/2014/main" val="2590756859"/>
                    </a:ext>
                  </a:extLst>
                </a:gridCol>
              </a:tblGrid>
              <a:tr h="55774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проектов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АГРОПРОМЫШЛЕННОМ КОМПЛЕКСЕ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92566092"/>
                  </a:ext>
                </a:extLst>
              </a:tr>
              <a:tr h="398388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проектов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РАСТЕНИЕВОДСТВЕ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</a:t>
                      </a:r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88559187"/>
                  </a:ext>
                </a:extLst>
              </a:tr>
              <a:tr h="58430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ЖИВОТНОВОДСТВЕ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0,895</a:t>
                      </a:r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80341606"/>
                  </a:ext>
                </a:extLst>
              </a:tr>
              <a:tr h="6374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проекта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ПИЩЕВОЙ И ПЕРЕРАБАТЫВАЮЩЕЙ ПРОМЫШЛЕННОСТИ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</a:t>
                      </a:r>
                      <a:r>
                        <a:rPr lang="ru-RU" b="1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млрд. руб.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4480813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0CE2172-89A1-4BDA-8F00-8A7A5D25292F}"/>
              </a:ext>
            </a:extLst>
          </p:cNvPr>
          <p:cNvSpPr txBox="1"/>
          <p:nvPr/>
        </p:nvSpPr>
        <p:spPr>
          <a:xfrm>
            <a:off x="630935" y="4720927"/>
            <a:ext cx="7022591" cy="20005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инвестиционных проектов в 2021 г.: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введено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 теплиц;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28,7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тонн хранения плодов и ягод;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хранения картофеля;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элеваторные мощности выросли на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единовременного хранения;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</a:t>
            </a:r>
            <a:r>
              <a:rPr lang="ru-RU" sz="1600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819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 сельхозтехники на сумму </a:t>
            </a:r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млрд. руб.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3F108D-AC66-47BE-8BEB-AABD61366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4" y="3856355"/>
            <a:ext cx="4370832" cy="286512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F5039EE-F024-4ADD-B746-29939160A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4" y="1445462"/>
            <a:ext cx="4370832" cy="2375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CD083-4BD2-449D-B888-550DBCD7FC52}"/>
              </a:ext>
            </a:extLst>
          </p:cNvPr>
          <p:cNvSpPr txBox="1"/>
          <p:nvPr/>
        </p:nvSpPr>
        <p:spPr>
          <a:xfrm>
            <a:off x="11664697" y="6356350"/>
            <a:ext cx="441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65353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4534" y="168275"/>
            <a:ext cx="10058277" cy="922338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(1)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35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616505"/>
              </p:ext>
            </p:extLst>
          </p:nvPr>
        </p:nvGraphicFramePr>
        <p:xfrm>
          <a:off x="473075" y="1090613"/>
          <a:ext cx="9324975" cy="519588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6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0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41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27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№ п/п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"Социальная поддержка граждан, реализация семейно-демографической политики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13 618 662,2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13 188 588,8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мер социальной поддержки отдельных категорий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4 139 665,1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4 064 329,4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жизни пожилых людей, развитие системы социального обслуживания населения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2 118 077,8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2 102 095,6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5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"Укрепление материально-технической базы учреждений социального обслуживания населения и оказание адресной социальной помощи неработающим пенсионерам, являющимся получателями трудовых пенсий по старости и по инвалидности,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89 867,7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85 283,8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демографической ситуации и положения семей с детьми"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6 410 500,2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6 122 568,9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жилыми помещениями детей-сирот, детей, оставшихся без попечения родителей, и лиц из их числа"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352 949,7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312 387,1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"Доступная среда"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31 025,3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28 910,1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2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"Благополучная семья - стабильность в регионе"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450 183,4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446 695,9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системы комплексной реабилитации и абилитации инвалидов, в том числе детей-инвалидов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26 393,0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26 318,1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571" y="2638424"/>
            <a:ext cx="1790699" cy="179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190872"/>
            <a:ext cx="10010775" cy="867487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(2)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36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343420"/>
              </p:ext>
            </p:extLst>
          </p:nvPr>
        </p:nvGraphicFramePr>
        <p:xfrm>
          <a:off x="532660" y="1096088"/>
          <a:ext cx="9360578" cy="553331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73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5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2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4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75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№ п/п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рынка труда и содействие занятости населения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607 699,8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586 970,4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рынка труда и социальная поддержка безработных граждан"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563 945,2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545 969,1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трудоустройству незанятых инвалидов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1 354,7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"Оказание содействия добровольному переселению в Липецкую область соотечественников, проживающих за рубежом"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29 401,0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27 567,0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7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условий и охраны труда"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12 918,7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12 079,6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здравоохранения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14 592 518,5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13 754 564,7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заболеваний и формирование здорового образа жизни. Развитие первичной медико-санитарной помощи"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6 639 792,4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6 619 316,8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4 228 542,7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3 823 394,3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здоровья матери и ребенка"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383 915,6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381 483,2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медицинской реабилитации и санаторно-курортного лечения, в том числе детей"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324 089,3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301 360,4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оказания паллиативной медицинской помощи, в том числе детям"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352 351,5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351 495,2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"Кадровое обеспечение системы здравоохранения"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399 790,3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331 201,3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9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лекарственного обеспечения, в том числе в амбулаторных условиях"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1 198 982,4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1 198 772,1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информатизации в здравоохранении"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161 631,4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154 852,4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550" y="2505074"/>
            <a:ext cx="168592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772" y="165894"/>
            <a:ext cx="9904061" cy="964494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(3)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835840"/>
              </p:ext>
            </p:extLst>
          </p:nvPr>
        </p:nvGraphicFramePr>
        <p:xfrm>
          <a:off x="612559" y="1130388"/>
          <a:ext cx="8987498" cy="535639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56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2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80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здравоохранения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98 261,9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95 710,7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первичного звена здравоохранения Липецкой области в 2021-2025 годах"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805 161,0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496 978,3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1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физической культуры и спорта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1 115 000,9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1 035 855,7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физической культуры и массового спорта"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325 146,2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246 063,1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75,7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3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спорта высших достижений и системы подготовки спортивного резерва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789 854,7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789 792,7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1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образования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15 778 038,6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15 641 370,5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5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"Ресурсное обеспечение развития образования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13 410 771,9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13 316 489,3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эффективности профессионального образования в обеспечении отраслей экономики востребованными кадрами"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1 726 906,6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1 708 184,8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69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мер по обучению, воспитанию, содержанию детей-сирот и детей, оставшихся без попечения родителей, и психолого-педагогическая помощь детям"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98 212,8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98 098,2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9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"Отдых и оздоровление детей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126 582,0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125 833,0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1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современной образовательной среды для школьников"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411 994,1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389 194,1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6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Подпрограмма "Повышение финансового образования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3 571,2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098" name="Picture 2" descr="ÐÐ°ÑÑÐ¸Ð½ÐºÐ¸ Ð¿Ð¾ Ð·Ð°Ð¿ÑÐ¾ÑÑ Ð¾Ð±ÑÐ°Ð·Ð¾Ð²Ð°Ð½Ð¸Ðµ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4" y="2387601"/>
            <a:ext cx="2051048" cy="2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10020300" cy="762653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(4)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38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043669"/>
              </p:ext>
            </p:extLst>
          </p:nvPr>
        </p:nvGraphicFramePr>
        <p:xfrm>
          <a:off x="719091" y="1098529"/>
          <a:ext cx="9013886" cy="546669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20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1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1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54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7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культуры и туризма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1 558 098,6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1 517 028,3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сохранение культуры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1 438 078,7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1 397 267,2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туризма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1 122,1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0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и использование документов Архивного фонда Российской Федерации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118 897,7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118 639,0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кооперации и коллективных форм собственности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115 165,3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115 162,2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сети кооперативов всех направлений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18 067,8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18 064,8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регионально значимых направлений в сфере сельскохозяйственной кооперации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97 097,4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97 097,4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343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населения Липецкой области качественным жильем, социальной инфраструктурой и услугами ЖКХ"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4 538 455,9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4 059 014,3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"Ипотечное жилищное кредитование"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66 226,9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66 136,1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0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"Свой Дом"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80 694,5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80 694,1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0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государственной поддержке в обеспечении жильем молодых семей"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221 987,3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219 618,3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122" name="Picture 2" descr="ÐÐÐ¡ ÐÐÐ¥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2571750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247" y="194668"/>
            <a:ext cx="9185922" cy="773302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 Липецкой области за 2021г. (5)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39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37009"/>
              </p:ext>
            </p:extLst>
          </p:nvPr>
        </p:nvGraphicFramePr>
        <p:xfrm>
          <a:off x="612559" y="1220789"/>
          <a:ext cx="9173686" cy="545553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79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17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"Стимулирование жилищного строительства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805 216,0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635 085,3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9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 условий проживания населения области за счет обеспечения населенных пунктов области социальной инфраструктурой"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288 075,4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205 599,2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3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качества жилищного фонда, развитие и модернизация коммунальной инфраструктуры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2 849 350,0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2 624 975,6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5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качества водоснабжения населения Липецкой области в рамках регионального проекта "Чистая вода"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226 905,7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226 905,7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6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общественной безопасности населения и территории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1 253 326,8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1 245 424,6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3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"Профилактика правонарушений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169 567,4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164 224,6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безопасности дорожного движения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 противодействии коррупции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32 690,0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32 638,8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"Комплексные меры по профилактике терроризма и экстремизма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9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мировой юстиции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309 009,5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306 690,2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аппаратно-программного комплекса "Безопасный город"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741 026,9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740 844,9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76" y="2405062"/>
            <a:ext cx="2124074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1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Липецкой области в 202</a:t>
            </a:r>
            <a:r>
              <a:rPr lang="en-US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71499" y="1221178"/>
            <a:ext cx="5181599" cy="466471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Улучшение условий жизни  населения Липецкой области, адресное решение социальных проблем, повышение качества государственных и муниципальных услуг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Оказание поддержки реальному сектору экономики	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D451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Стимулирование инновационного развития экономики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Проведение политики сдерживания роста бюджетных расходов при безусловном исполнении  законодательно установленных публично-нормативных и иных социально значимых обязательств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	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D45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Ограничение бюджетного дефицита до  уровня не более 10 процентов от суммы доходов бюджета без учета объема безвозмездных поступлений			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2359" y="1221178"/>
            <a:ext cx="4822468" cy="36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699" y="235871"/>
            <a:ext cx="9398986" cy="776183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(6)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40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53719"/>
              </p:ext>
            </p:extLst>
          </p:nvPr>
        </p:nvGraphicFramePr>
        <p:xfrm>
          <a:off x="781235" y="1262190"/>
          <a:ext cx="9228893" cy="515632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50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2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0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84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2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"Реализация внутренней политики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416 129,8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407 828,8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"Содействие развитию гражданского общества, патриотического воспитания  населения Липецкой области и реализации молодежной политики"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160 746,9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153 701,2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оперативного получения населением области информации о деятельности исполнительных органов государственной власти и социально-экономическом развитии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246 186,0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245 073,0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"Реализация государственной национальной политики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9 196,9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9 054,6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"Модернизация и инновационное развитие экономики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439 561,8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437 621,2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"Модернизация и развитие промышленности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63 655,2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63 631,8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"Повышение конкурентоспособности и производительности труда в машиностроительном комплексе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инновационной деятельности в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49" y="2491883"/>
            <a:ext cx="1838325" cy="1822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127001"/>
            <a:ext cx="8975201" cy="814032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(7)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41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199066"/>
              </p:ext>
            </p:extLst>
          </p:nvPr>
        </p:nvGraphicFramePr>
        <p:xfrm>
          <a:off x="460375" y="1276161"/>
          <a:ext cx="9499292" cy="52722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65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30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7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57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малого и среднего предпринимательства в Липецкой области на 2014-2024 годы"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369 906,6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367 989,4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"Энергоэффективность и развитие энергетики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302 248,2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278 682,4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"Энергосбережение и повышение энергетической эффективности"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287 052,1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263 738,5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12.2.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и модернизация электроэнергетики"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15 196,1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14 944,0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8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сельского хозяйства и регулирование рынков сельскохозяйственной продукции, сырья и продовольствия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3 523 668,9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3 515 146,4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растениеводства, переработки и реализации продукции растениеводства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1 144 515,5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1 142 977,0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8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отрасли животноводства, переработки и реализации продукции животноводства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1 195 203,8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1 192 192,4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"Поддержка малых форм хозяйствования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107 952,9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107 952,9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9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"Обеспечение эпизоотического и ветеринарно-санитарного благополучия на территории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368 830,2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367 264,8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6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торговли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37 811,2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35 404,1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AutoShape 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0" y="2544887"/>
            <a:ext cx="1903121" cy="193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901" y="228601"/>
            <a:ext cx="9614516" cy="765698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(подпрограмм) и непрограммных расходов Липецкой области за 2021 г. (8)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42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877818"/>
              </p:ext>
            </p:extLst>
          </p:nvPr>
        </p:nvGraphicFramePr>
        <p:xfrm>
          <a:off x="559293" y="1158583"/>
          <a:ext cx="9279339" cy="547081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08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5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5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2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комплексной системы защиты прав потребителей и качества товаров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мелиорации сельскохозяйственных земель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41 818,1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13.11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отраслей агропромышленного комплекса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627 437,3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627 437,2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2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"Развитие транспортной системы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10 340 757,0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8 969 751,5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8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дорожного комплекса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9 203 001,7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7 980 511,3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86,7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пассажирского транспорта общего пользования"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957 097,5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892 378,2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5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"Расширение использования природного газа в качестве моторного топлива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180 657,8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96 862,1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"Обеспечение инвестиционной привлекательности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66 689,3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"Улучшение инвестиционного климата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66 689,3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65 004,2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1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"Охрана окружающей среды, воспроизводство и рациональное использование природных ресурсов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431 193,3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424 059,3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"Охрана окружающей среды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211 748,2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210 717,6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87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"Обращение с отходами на территории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108 620,1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103 963,4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63" y="2552700"/>
            <a:ext cx="1995487" cy="178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9427962" cy="836719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 (подпрограмм) и непрограммных расходов  Липецкой области за 2021 г. (9)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43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51134"/>
              </p:ext>
            </p:extLst>
          </p:nvPr>
        </p:nvGraphicFramePr>
        <p:xfrm>
          <a:off x="745724" y="1369658"/>
          <a:ext cx="9138940" cy="487587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7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8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8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3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"Формирование электронного правительства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571 167,3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570 641,9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"Совершенствование системы управления областным имуществом и земельными участками"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145 649,1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141 430,8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"Управление государственными финансами и государственным долгом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5 842 461,4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5 401 258,2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"Долгосрочное бюджетное планирование, совершенствование организации бюджетного процесса"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378 942,4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348 379,3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"Управление государственным долгом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430 600,0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430 348,6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5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повышения финансовой устойчивости местных бюджетов"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5 032 919,0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4 622 530,4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"Формирование современной городской среды в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1 112 227,4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1 081 678,8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"Развитие благоустройства территорий муниципальных образований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1 112 227,4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1 081 678,8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97,3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20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Государственная программа Липецкой области "Комплексное развитие сельских территорий Липецкой области"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737 692,8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486 486,0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7170394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973" y="2276474"/>
            <a:ext cx="1994406" cy="211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9472350" cy="774576"/>
          </a:xfrm>
        </p:spPr>
        <p:txBody>
          <a:bodyPr/>
          <a:lstStyle/>
          <a:p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государственных программ  (подпрограмм) и непрограммных расходов Липецкой области за 2021 г. (10)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44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897379"/>
              </p:ext>
            </p:extLst>
          </p:nvPr>
        </p:nvGraphicFramePr>
        <p:xfrm>
          <a:off x="559293" y="1235829"/>
          <a:ext cx="9217456" cy="549517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4889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05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1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09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Наименование государственной программы Липецкой области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Годовой план,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Кассовый расход, тыс. руб.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исполнения годового плана</a:t>
                      </a:r>
                      <a:endParaRPr lang="ru-RU" sz="14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условий для обеспечения доступным и комфортным жильем сельского населения"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46 968,5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Подпрограмма "Создание и развитие инфраструктуры на сельских территориях"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690 724,3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439 517,5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Непрограммные расходы областного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4 855 982,0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3 846 923,2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79,2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0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председателя, депутатов (членов) законодательного органа государственной власти Липецкой области, высшего должностного лица Липецкой области (руководителя высшего исполнительного органа государственной власти Липецкой области) и его заместителей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60 978,3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56 059,9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Резервные фонды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1 250 000,0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468 883,4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Обеспечение деятельности в сфере государственной регистрации актов гражданского состояния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92 847,1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92 742,2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03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Расходы на финансовое обеспечение мероприятий, связанных с предотвращением влияния ухудшения экономической ситуации на развитие отраслей экономики, с профилактикой и устранением последствий распространения коронавирусной инфекции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1 661 977,8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1 537 144,5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Иные непрограммные мероприятия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1 790 178,8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1 692 093,3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1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РАСХОДОВ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82 901 276,8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77 707 031,5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93,7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712" y="2219325"/>
            <a:ext cx="1937151" cy="211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32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7700" y="228601"/>
            <a:ext cx="8948568" cy="588961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управлении финансов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45</a:t>
            </a:fld>
            <a:endParaRPr lang="ru-RU" dirty="0"/>
          </a:p>
        </p:txBody>
      </p:sp>
      <p:graphicFrame>
        <p:nvGraphicFramePr>
          <p:cNvPr id="3" name="Содержимое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383707"/>
              </p:ext>
            </p:extLst>
          </p:nvPr>
        </p:nvGraphicFramePr>
        <p:xfrm>
          <a:off x="722233" y="2574534"/>
          <a:ext cx="7872490" cy="361270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69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8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08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 информация</a:t>
                      </a:r>
                    </a:p>
                  </a:txBody>
                  <a:tcPr marL="144000" marR="7243" marT="7242" marB="0" anchor="ctr"/>
                </a:tc>
                <a:tc hMerge="1">
                  <a:txBody>
                    <a:bodyPr/>
                    <a:lstStyle/>
                    <a:p>
                      <a:endParaRPr lang="ru-RU" sz="2400" b="1" dirty="0"/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398000, г. Липецк пл. Плеханова, 4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42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368-470, 368-427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57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 бюджетной системы Липецкой области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http://ufin48.ru/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970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obl@fin.lipetsk.ru</a:t>
                      </a:r>
                      <a:endParaRPr lang="en-US" sz="1600" b="1" i="0" u="sng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8-30 до 13-00, с 14-00 до 17-30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граждан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Каждая первая среда месяца с 11:00 до 14:00,</a:t>
                      </a:r>
                    </a:p>
                    <a:p>
                      <a:pPr algn="l" fontAlgn="b"/>
                      <a:r>
                        <a:rPr lang="ru-RU" sz="1600" u="none" strike="noStrike" baseline="0" dirty="0">
                          <a:solidFill>
                            <a:srgbClr val="2D451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пл. Ленина- Соборная, 1 (Администрация Липецкой области), каб.128</a:t>
                      </a:r>
                      <a:endParaRPr lang="ru-RU" sz="1600" b="1" i="0" u="none" strike="noStrike" dirty="0">
                        <a:solidFill>
                          <a:srgbClr val="2D451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4000" marR="7243" marT="7242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9135980" y="4037970"/>
            <a:ext cx="30560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– </a:t>
            </a:r>
          </a:p>
          <a:p>
            <a:pPr fontAlgn="b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Щеглеватых </a:t>
            </a:r>
          </a:p>
          <a:p>
            <a:pPr fontAlgn="b"/>
            <a:r>
              <a:rPr lang="ru-RU" b="1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 Михайлович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9493" y="934476"/>
            <a:ext cx="2211252" cy="3112968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3081" y="1065991"/>
            <a:ext cx="8196649" cy="1260114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>
                <a:solidFill>
                  <a:srgbClr val="2D451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Управление финансов области – 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153"/>
          <p:cNvSpPr txBox="1"/>
          <p:nvPr/>
        </p:nvSpPr>
        <p:spPr>
          <a:xfrm>
            <a:off x="3172770" y="2438400"/>
            <a:ext cx="584647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ru-RU" altLang="ru-RU" sz="4800" dirty="0">
                <a:solidFill>
                  <a:srgbClr val="595959"/>
                </a:solidFill>
                <a:ea typeface="Montserrat"/>
                <a:cs typeface="Montserrat"/>
              </a:rPr>
              <a:t>Спасибо за внимание</a:t>
            </a:r>
            <a:endParaRPr lang="en-US" altLang="ru-RU" sz="4800" dirty="0">
              <a:solidFill>
                <a:srgbClr val="595959"/>
              </a:solidFill>
              <a:ea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41317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власти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352926" y="941893"/>
            <a:ext cx="11526253" cy="267560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wrap="square" lIns="36576" tIns="32004" rIns="0" bIns="0" anchor="t" upright="1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 sz="1000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Основными приоритетами налоговой политики области в 2021-2023 годах являются сохранение инвестиционных налоговых льгот, преференций субъектам малого бизнеса, обеспечение равных условий налогообложения, создание конкурентной среды.</a:t>
            </a:r>
          </a:p>
          <a:p>
            <a:pPr>
              <a:defRPr sz="1000"/>
            </a:pPr>
            <a:r>
              <a:rPr lang="ru-RU" sz="1600" dirty="0">
                <a:solidFill>
                  <a:srgbClr val="2D45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увеличению налогооблагаемой базы и повышению собираемости доходов - легализация субъектов и объектов налогообложения, пресечение нарушений трудового и налогового законодательства, принятие мер административного воздействия, обеспечение полноты и своевременности перечислений в бюджет налогов и неналоговых платежей.</a:t>
            </a:r>
            <a:endParaRPr lang="ru-RU" sz="1000" b="0" i="0" u="none" strike="noStrike" baseline="0" dirty="0">
              <a:solidFill>
                <a:srgbClr val="2D45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lipetskmedia.ru/images/news_/106/5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49" y="3825592"/>
            <a:ext cx="4886325" cy="284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390" y="228601"/>
            <a:ext cx="10224610" cy="907741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РЕГИОНАЛЬНЫМИ ФИНАНСАМИ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1984" y="1381216"/>
            <a:ext cx="710565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Липецкая область по результатам проведенной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Министерством финансов Российской Федерации оценки качества управления региональными финансами за 20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отнесена к субъектам Российской Федерации с </a:t>
            </a:r>
            <a:r>
              <a:rPr lang="ru-RU" sz="2800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надлежащим качеством </a:t>
            </a:r>
          </a:p>
          <a:p>
            <a:pPr algn="ctr">
              <a:lnSpc>
                <a:spcPct val="150000"/>
              </a:lnSpc>
            </a:pPr>
            <a:r>
              <a:rPr lang="ru-RU" b="1" u="sng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региональными финансами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92" y="450809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283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589" y="127001"/>
            <a:ext cx="10242885" cy="795180"/>
          </a:xfrm>
        </p:spPr>
        <p:txBody>
          <a:bodyPr/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Липецкой области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71499" y="858254"/>
            <a:ext cx="11323721" cy="81012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922122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F271C"/>
                </a:solidFill>
                <a:effectLst/>
                <a:uLnTx/>
                <a:uFillTx/>
                <a:latin typeface="Times New Roman"/>
              </a:rPr>
              <a:t>Липецкая область входит в состав Центрального федерального округа. Система органов государственной власти определяется Уставом Липецкой области. Государственную власть осуществляют Липецкий областной Совет депутатов, администрация области, иные органы государственной власти, образуемые в соответствии с Уставом Липецкой области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174337"/>
              </p:ext>
            </p:extLst>
          </p:nvPr>
        </p:nvGraphicFramePr>
        <p:xfrm>
          <a:off x="3495890" y="1796716"/>
          <a:ext cx="4889853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89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Консолидированный бюджет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Липецкой области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114939"/>
              </p:ext>
            </p:extLst>
          </p:nvPr>
        </p:nvGraphicFramePr>
        <p:xfrm>
          <a:off x="403391" y="2598821"/>
          <a:ext cx="5010819" cy="513347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501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33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 Липецкой области (областной бюджет)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27151"/>
              </p:ext>
            </p:extLst>
          </p:nvPr>
        </p:nvGraphicFramePr>
        <p:xfrm>
          <a:off x="6737684" y="2590800"/>
          <a:ext cx="4827920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27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3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 </a:t>
                      </a:r>
                      <a:r>
                        <a:rPr lang="ru-RU" sz="1600" b="1" u="none" strike="noStrike" baseline="0" dirty="0">
                          <a:effectLst/>
                        </a:rPr>
                        <a:t>т</a:t>
                      </a:r>
                      <a:r>
                        <a:rPr lang="ru-RU" sz="1600" b="1" u="none" strike="noStrike" dirty="0">
                          <a:effectLst/>
                        </a:rPr>
                        <a:t>ерриториального фонда</a:t>
                      </a:r>
                      <a:r>
                        <a:rPr lang="ru-RU" sz="1600" b="1" u="none" strike="noStrike" baseline="0" dirty="0"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effectLst/>
                        </a:rPr>
                        <a:t>обязательного медицинского страхования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56855"/>
              </p:ext>
            </p:extLst>
          </p:nvPr>
        </p:nvGraphicFramePr>
        <p:xfrm>
          <a:off x="3576100" y="3379440"/>
          <a:ext cx="4848881" cy="49720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FEB80A">
                        <a:tint val="37000"/>
                        <a:hueMod val="100000"/>
                        <a:satMod val="200000"/>
                        <a:lumMod val="88000"/>
                      </a:srgbClr>
                    </a:gs>
                    <a:gs pos="100000">
                      <a:srgbClr val="FEB80A">
                        <a:tint val="53000"/>
                        <a:shade val="100000"/>
                        <a:hueMod val="100000"/>
                        <a:satMod val="350000"/>
                        <a:lumMod val="79000"/>
                      </a:srgbClr>
                    </a:gs>
                  </a:gsLst>
                  <a:lin ang="5400000" scaled="1"/>
                </a:gradFill>
                <a:effectLst>
                  <a:outerShdw blurRad="50800" dist="12700" dir="5280000" rotWithShape="0">
                    <a:srgbClr val="000000">
                      <a:alpha val="40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Бюджеты муниципальных образований  </a:t>
                      </a:r>
                      <a:endParaRPr lang="en-US" sz="16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312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FEB80A"/>
                      </a:solidFill>
                      <a:prstDash val="solid"/>
                    </a:lnL>
                    <a:lnR w="15875" cap="flat" cmpd="sng" algn="ctr">
                      <a:solidFill>
                        <a:srgbClr val="FEB80A"/>
                      </a:solidFill>
                      <a:prstDash val="solid"/>
                    </a:lnR>
                    <a:lnT w="15875" cap="flat" cmpd="sng" algn="ctr">
                      <a:solidFill>
                        <a:srgbClr val="FEB80A"/>
                      </a:solidFill>
                      <a:prstDash val="solid"/>
                    </a:lnT>
                    <a:lnB w="15875" cap="flat" cmpd="sng" algn="ctr">
                      <a:solidFill>
                        <a:srgbClr val="FEB80A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19097"/>
              </p:ext>
            </p:extLst>
          </p:nvPr>
        </p:nvGraphicFramePr>
        <p:xfrm>
          <a:off x="772361" y="4068144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муниципальных районов  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799435"/>
              </p:ext>
            </p:extLst>
          </p:nvPr>
        </p:nvGraphicFramePr>
        <p:xfrm>
          <a:off x="6524219" y="4050486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 городских округов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799514"/>
              </p:ext>
            </p:extLst>
          </p:nvPr>
        </p:nvGraphicFramePr>
        <p:xfrm>
          <a:off x="772361" y="5204411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сельских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286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343536"/>
              </p:ext>
            </p:extLst>
          </p:nvPr>
        </p:nvGraphicFramePr>
        <p:xfrm>
          <a:off x="6532240" y="5194775"/>
          <a:ext cx="4848881" cy="741045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964305">
                        <a:tint val="83000"/>
                        <a:shade val="100000"/>
                        <a:alpha val="100000"/>
                        <a:hueMod val="100000"/>
                        <a:satMod val="220000"/>
                        <a:lumMod val="90000"/>
                      </a:srgbClr>
                    </a:gs>
                    <a:gs pos="76000">
                      <a:srgbClr val="964305">
                        <a:shade val="100000"/>
                      </a:srgbClr>
                    </a:gs>
                    <a:gs pos="100000">
                      <a:srgbClr val="964305">
                        <a:shade val="93000"/>
                        <a:alpha val="100000"/>
                        <a:satMod val="100000"/>
                        <a:lumMod val="93000"/>
                      </a:srgbClr>
                    </a:gs>
                  </a:gsLst>
                  <a:path path="circle">
                    <a:fillToRect l="15000" t="15000" r="100000" b="100000"/>
                  </a:path>
                </a:gradFill>
                <a:effectLst>
                  <a:outerShdw blurRad="38100" dist="38100" dir="5400000" rotWithShape="0">
                    <a:srgbClr val="000000">
                      <a:alpha val="35000"/>
                    </a:srgbClr>
                  </a:outerShdw>
                </a:effectLst>
              </a:tblPr>
              <a:tblGrid>
                <a:gridCol w="4848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Times New Roman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Бюджеты 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городских поселений</a:t>
                      </a:r>
                      <a:endParaRPr lang="en-US" sz="16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L>
                    <a:lnR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R>
                    <a:lnT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T>
                    <a:lnB w="15875" cap="flat" cmpd="sng" algn="ctr">
                      <a:solidFill>
                        <a:srgbClr val="964305">
                          <a:tint val="50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49" y="426127"/>
            <a:ext cx="10277475" cy="745725"/>
          </a:xfrm>
        </p:spPr>
        <p:txBody>
          <a:bodyPr/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СОЦИАЛЬНО-ЭКОНОМИЧЕСКОГО РАЗВИТИЯ ЛИПЕЦКОЙ ОБЛАСТИ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659220"/>
              </p:ext>
            </p:extLst>
          </p:nvPr>
        </p:nvGraphicFramePr>
        <p:xfrm>
          <a:off x="736847" y="1548848"/>
          <a:ext cx="8948690" cy="4200394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5859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4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6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2021год (план)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2021год (факт)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Валовой региональный продукт, млн. руб.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705 346,0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Прибыль прибыльных организаций, млн. руб.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404 875,4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области (среднегодовая), тыс. чел.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1 120,9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93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 цен на товары и услуги ( на конец года к декабрю предыдущего года), %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8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 %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плата, руб.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39 733,2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40 242,0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8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Прожиточный минимум, руб./мес.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жилищного строительства, тыс. кв. м</a:t>
                      </a:r>
                      <a:endParaRPr lang="ru-RU" sz="1600" dirty="0">
                        <a:solidFill>
                          <a:srgbClr val="2D4513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1 270,0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2D451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49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расходы  на душу населения по ЦФО за 202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год, руб./чел.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F64E77-853F-4D4F-A12C-D37084F22861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80705691"/>
              </p:ext>
            </p:extLst>
          </p:nvPr>
        </p:nvGraphicFramePr>
        <p:xfrm>
          <a:off x="886968" y="876300"/>
          <a:ext cx="9573768" cy="568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648205"/>
      </p:ext>
    </p:extLst>
  </p:cSld>
  <p:clrMapOvr>
    <a:masterClrMapping/>
  </p:clrMapOvr>
</p:sld>
</file>

<file path=ppt/theme/theme1.xml><?xml version="1.0" encoding="utf-8"?>
<a:theme xmlns:a="http://schemas.openxmlformats.org/drawingml/2006/main" name="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10498</TotalTime>
  <Words>5990</Words>
  <Application>Microsoft Office PowerPoint</Application>
  <PresentationFormat>Широкоэкранный</PresentationFormat>
  <Paragraphs>1514</Paragraphs>
  <Slides>46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58" baseType="lpstr">
      <vt:lpstr>宋体</vt:lpstr>
      <vt:lpstr>Gotham Pro</vt:lpstr>
      <vt:lpstr>Malgun Gothic Semilight</vt:lpstr>
      <vt:lpstr>Montserrat</vt:lpstr>
      <vt:lpstr>Calibri</vt:lpstr>
      <vt:lpstr>DengXian</vt:lpstr>
      <vt:lpstr>Questrial</vt:lpstr>
      <vt:lpstr>Times New Roman</vt:lpstr>
      <vt:lpstr>Arial Black</vt:lpstr>
      <vt:lpstr>Arial</vt:lpstr>
      <vt:lpstr>Lipeck</vt:lpstr>
      <vt:lpstr>1_Lipeck</vt:lpstr>
      <vt:lpstr>Презентация PowerPoint</vt:lpstr>
      <vt:lpstr>Глоссарий</vt:lpstr>
      <vt:lpstr>Глоссарий</vt:lpstr>
      <vt:lpstr>Основные задачи и приоритетные направления бюджетной политики Липецкой области в 2021 году</vt:lpstr>
      <vt:lpstr>Деятельность органов власти</vt:lpstr>
      <vt:lpstr>ОЦЕНКА КАЧЕСТВА УПРАВЛЕНИЯ РЕГИОНАЛЬНЫМИ ФИНАНСАМИ</vt:lpstr>
      <vt:lpstr>Административно-территориальное деление  Липецкой области</vt:lpstr>
      <vt:lpstr>ПОКАЗАТЕЛИ СОЦИАЛЬНО-ЭКОНОМИЧЕСКОГО РАЗВИТИЯ ЛИПЕЦКОЙ ОБЛАСТИ</vt:lpstr>
      <vt:lpstr>Бюджетные расходы  на душу населения по ЦФО за 2021 год, руб./чел.</vt:lpstr>
      <vt:lpstr>Основные характеристики областного бюджета 2021 года</vt:lpstr>
      <vt:lpstr>ИСПОЛНЕНИЕ ОБЛАСТНОГО БЮДЖЕТА ПО ДОХОДАМ</vt:lpstr>
      <vt:lpstr>ИСПОЛНЕНИЕ ОБЛАСТНОГО БЮДЖЕТА ПО ДОХОДАМ ЗА 2021 ГОД</vt:lpstr>
      <vt:lpstr>Исполнение областного бюджета по расходам по разделам классификации расходов бюджета за 2021 год</vt:lpstr>
      <vt:lpstr>Межбюджетные  трансферты, поступившие  из федерального бюджета в 2021 году</vt:lpstr>
      <vt:lpstr>Финансовая помощь бюджетам  муниципальных образований в 2021 году - 24 460,0 млн. руб.</vt:lpstr>
      <vt:lpstr>Меры социальной поддержки, предоставляемые гражданам из областного бюджета в 2021 году (1)</vt:lpstr>
      <vt:lpstr>Меры социальной поддержки, предоставляемые гражданам из областного бюджета в 2021 году (2)</vt:lpstr>
      <vt:lpstr>Социальное обслуживание населения</vt:lpstr>
      <vt:lpstr>ЗДРАВООХРАНЕНИЕ</vt:lpstr>
      <vt:lpstr>НАЦИОНАЛЬНЫЙ ПРОЕКТ «ЗДРАВООХРАНЕНИЕ»</vt:lpstr>
      <vt:lpstr>Общественно значимые объекты здравоохранения</vt:lpstr>
      <vt:lpstr>Культура.  Национальные проекты России</vt:lpstr>
      <vt:lpstr>СТРОИТЕЛЬСТВО ДОМА КУЛЬТУРЫ</vt:lpstr>
      <vt:lpstr>Презентация PowerPoint</vt:lpstr>
      <vt:lpstr>СОЗДАНИЕ МОДЕЛЬНЫХ БИБЛИОТЕК В 2021г. </vt:lpstr>
      <vt:lpstr>ПРОЕКТ «КУЛЬТУРА МАЛОЙ РОДИНЫ» в 2021 г.</vt:lpstr>
      <vt:lpstr>ПРОЕКТ «КУЛЬТУРА МАЛОЙ РОДИНЫ» в 2021 г.</vt:lpstr>
      <vt:lpstr>Презентация PowerPoint</vt:lpstr>
      <vt:lpstr>Национальный проект  ЖИЛЬЕ И ГОРОДСКАЯ СРЕДА в 2021 г</vt:lpstr>
      <vt:lpstr>Обеспечение жильем детей-сирот</vt:lpstr>
      <vt:lpstr>Национальный проект БЕЗОПАСНЫЕ И КАЧЕСТВЕННЫЕ АВТОМОБИЛЬНЫЕ ДОРОГИ в 2021 году</vt:lpstr>
      <vt:lpstr>Презентация PowerPoint</vt:lpstr>
      <vt:lpstr>Поддержка фермеров и развития кооперации</vt:lpstr>
      <vt:lpstr>Инвестиции в агропромышленный комплекс Липецкой области</vt:lpstr>
      <vt:lpstr>Исполнение государственных программ (подпрограмм) и непрограммных расходов Липецкой области за 2021 г. (1)</vt:lpstr>
      <vt:lpstr>Исполнение государственных программ (подпрограмм) и непрограммных расходов Липецкой области за 2021 г. (2)</vt:lpstr>
      <vt:lpstr>Исполнение государственных программ (подпрограмм) и непрограммных расходов Липецкой области за 2021 г. (3)</vt:lpstr>
      <vt:lpstr>Исполнение государственных программ (подпрограмм) и непрограммных расходов Липецкой области за 2021 г. (4)</vt:lpstr>
      <vt:lpstr>Исполнение государственных программ (подпрограмм) и непрограммных расходов  Липецкой области за 2021г. (5)</vt:lpstr>
      <vt:lpstr>Исполнение государственных программ (подпрограмм) и непрограммных расходов Липецкой области за 2021 г. (6)</vt:lpstr>
      <vt:lpstr>Исполнение государственных программ (подпрограмм) и непрограммных расходов Липецкой области за 2021 г. (7)</vt:lpstr>
      <vt:lpstr>Исполнение государственных программ (подпрограмм) и непрограммных расходов Липецкой области за 2021 г. (8)</vt:lpstr>
      <vt:lpstr>Исполнение государственных программ  (подпрограмм) и непрограммных расходов  Липецкой области за 2021 г. (9)</vt:lpstr>
      <vt:lpstr>Исполнение государственных программ  (подпрограмм) и непрограммных расходов Липецкой области за 2021 г. (10)</vt:lpstr>
      <vt:lpstr>Об управлении финансов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u1496</cp:lastModifiedBy>
  <cp:revision>552</cp:revision>
  <cp:lastPrinted>2022-04-05T12:37:13Z</cp:lastPrinted>
  <dcterms:created xsi:type="dcterms:W3CDTF">2018-01-21T18:20:29Z</dcterms:created>
  <dcterms:modified xsi:type="dcterms:W3CDTF">2022-06-01T05:10:28Z</dcterms:modified>
</cp:coreProperties>
</file>