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91" r:id="rId5"/>
    <p:sldId id="337" r:id="rId6"/>
    <p:sldId id="356" r:id="rId7"/>
    <p:sldId id="357" r:id="rId8"/>
    <p:sldId id="359" r:id="rId9"/>
    <p:sldId id="360" r:id="rId10"/>
    <p:sldId id="358" r:id="rId11"/>
    <p:sldId id="361" r:id="rId12"/>
    <p:sldId id="318" r:id="rId13"/>
    <p:sldId id="329" r:id="rId14"/>
    <p:sldId id="333" r:id="rId15"/>
    <p:sldId id="335" r:id="rId16"/>
    <p:sldId id="321" r:id="rId17"/>
    <p:sldId id="292" r:id="rId18"/>
    <p:sldId id="342" r:id="rId19"/>
    <p:sldId id="301" r:id="rId20"/>
    <p:sldId id="316" r:id="rId21"/>
    <p:sldId id="338" r:id="rId22"/>
    <p:sldId id="334" r:id="rId23"/>
    <p:sldId id="336" r:id="rId24"/>
    <p:sldId id="330" r:id="rId25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377"/>
    <a:srgbClr val="C9428A"/>
    <a:srgbClr val="8DB170"/>
    <a:srgbClr val="B3ADCA"/>
    <a:srgbClr val="5B5963"/>
    <a:srgbClr val="888692"/>
    <a:srgbClr val="608260"/>
    <a:srgbClr val="90AD90"/>
    <a:srgbClr val="B0B6F2"/>
    <a:srgbClr val="FBC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66765" autoAdjust="0"/>
  </p:normalViewPr>
  <p:slideViewPr>
    <p:cSldViewPr snapToGrid="0">
      <p:cViewPr varScale="1">
        <p:scale>
          <a:sx n="77" d="100"/>
          <a:sy n="77" d="100"/>
        </p:scale>
        <p:origin x="-19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304" y="7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lex-\OneDrive\&#1044;&#1086;&#1082;&#1091;&#1084;&#1077;&#1085;&#1090;&#1099;\&#1054;&#1083;&#1103;\&#1062;&#1041;\_&#1059;&#1076;&#1072;&#1083;&#1077;&#1085;&#1082;&#1072;\2022_&#1055;&#1088;&#1086;&#1077;&#1082;&#1090;&#1099;\&#1058;&#1077;&#1084;&#1072;&#1090;&#1080;&#1095;&#1077;&#1089;&#1082;&#1080;&#1077;%20&#1060;&#1080;&#1085;&#1047;&#1072;&#1095;&#1077;&#1090;&#1099;\&#1050;&#1088;&#1077;&#1076;&#1080;&#1090;&#1086;&#1074;&#1072;&#1085;&#1080;&#1077;_&#1072;&#1085;&#1072;&#1083;&#1080;&#107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lex-\OneDrive\&#1044;&#1086;&#1082;&#1091;&#1084;&#1077;&#1085;&#1090;&#1099;\&#1054;&#1083;&#1103;\&#1062;&#1041;\_&#1059;&#1076;&#1072;&#1083;&#1077;&#1085;&#1082;&#1072;\2022_&#1055;&#1088;&#1086;&#1077;&#1082;&#1090;&#1099;\&#1058;&#1077;&#1084;&#1072;&#1090;&#1080;&#1095;&#1077;&#1089;&#1082;&#1080;&#1077;%20&#1060;&#1080;&#1085;&#1047;&#1072;&#1095;&#1077;&#1090;&#1099;\&#1050;&#1088;&#1077;&#1076;&#1080;&#1090;&#1086;&#1074;&#1072;&#1085;&#1080;&#1077;_&#1072;&#1085;&#1072;&#1083;&#1080;&#107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alex-\OneDrive\&#1044;&#1086;&#1082;&#1091;&#1084;&#1077;&#1085;&#1090;&#1099;\&#1054;&#1083;&#1103;\&#1062;&#1041;\_&#1059;&#1076;&#1072;&#1083;&#1077;&#1085;&#1082;&#1072;\2022_&#1055;&#1088;&#1086;&#1077;&#1082;&#1090;&#1099;\&#1058;&#1077;&#1084;&#1072;&#1090;&#1080;&#1095;&#1077;&#1089;&#1082;&#1080;&#1077;%20&#1060;&#1080;&#1085;&#1047;&#1072;&#1095;&#1077;&#1090;&#1099;\&#1050;&#1088;&#1077;&#1076;&#1080;&#1090;&#1086;&#1074;&#1072;&#1085;&#1080;&#1077;_&#1072;&#1085;&#1072;&#1083;&#1080;&#1079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alex-\OneDrive\&#1044;&#1086;&#1082;&#1091;&#1084;&#1077;&#1085;&#1090;&#1099;\&#1054;&#1083;&#1103;\&#1062;&#1041;\_&#1059;&#1076;&#1072;&#1083;&#1077;&#1085;&#1082;&#1072;\2022_&#1055;&#1088;&#1086;&#1077;&#1082;&#1090;&#1099;\&#1058;&#1077;&#1084;&#1072;&#1090;&#1080;&#1095;&#1077;&#1089;&#1082;&#1080;&#1077;%20&#1060;&#1080;&#1085;&#1047;&#1072;&#1095;&#1077;&#1090;&#1099;\&#1050;&#1088;&#1077;&#1076;&#1080;&#1090;&#1086;&#1074;&#1072;&#1085;&#1080;&#1077;_&#1072;&#1085;&#1072;&#1083;&#1080;&#1079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alex-\OneDrive\&#1044;&#1086;&#1082;&#1091;&#1084;&#1077;&#1085;&#1090;&#1099;\&#1054;&#1083;&#1103;\&#1062;&#1041;\_&#1059;&#1076;&#1072;&#1083;&#1077;&#1085;&#1082;&#1072;\2022_&#1055;&#1088;&#1086;&#1077;&#1082;&#1090;&#1099;\&#1058;&#1077;&#1084;&#1072;&#1090;&#1080;&#1095;&#1077;&#1089;&#1082;&#1080;&#1077;%20&#1060;&#1080;&#1085;&#1047;&#1072;&#1095;&#1077;&#1090;&#1099;\&#1050;&#1088;&#1077;&#1076;&#1080;&#1090;&#1086;&#1074;&#1072;&#1085;&#1080;&#1077;_&#1072;&#1085;&#1072;&#1083;&#1080;&#1079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alex-\OneDrive\&#1044;&#1086;&#1082;&#1091;&#1084;&#1077;&#1085;&#1090;&#1099;\&#1054;&#1083;&#1103;\&#1062;&#1041;\_&#1059;&#1076;&#1072;&#1083;&#1077;&#1085;&#1082;&#1072;\2022_&#1055;&#1088;&#1086;&#1077;&#1082;&#1090;&#1099;\&#1058;&#1077;&#1084;&#1072;&#1090;&#1080;&#1095;&#1077;&#1089;&#1082;&#1080;&#1077;%20&#1060;&#1080;&#1085;&#1047;&#1072;&#1095;&#1077;&#1090;&#1099;\&#1050;&#1088;&#1077;&#1076;&#1080;&#1090;&#1086;&#1074;&#1072;&#1085;&#1080;&#1077;_&#1072;&#1085;&#1072;&#1083;&#1080;&#10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68961050090351E-2"/>
          <c:y val="7.4269005847953217E-3"/>
          <c:w val="0.94806207789981933"/>
          <c:h val="0.918304093567251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9AD6B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4337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0C4-464F-A0CE-F50EACB5A493}"/>
              </c:ext>
            </c:extLst>
          </c:dPt>
          <c:dPt>
            <c:idx val="2"/>
            <c:invertIfNegative val="0"/>
            <c:bubble3D val="0"/>
            <c:spPr>
              <a:solidFill>
                <a:srgbClr val="BFB19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C4-464F-A0CE-F50EACB5A4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Графики!$F$31:$F$33</c:f>
              <c:strCache>
                <c:ptCount val="3"/>
                <c:pt idx="0">
                  <c:v>Отличники (9-10 баллов)</c:v>
                </c:pt>
                <c:pt idx="1">
                  <c:v>Хорошисты (6-8 баллов)</c:v>
                </c:pt>
                <c:pt idx="2">
                  <c:v>Нужно подучиться (5 баллов и менее)</c:v>
                </c:pt>
              </c:strCache>
            </c:strRef>
          </c:cat>
          <c:val>
            <c:numRef>
              <c:f>Графики!$G$31:$G$33</c:f>
              <c:numCache>
                <c:formatCode>#,##0</c:formatCode>
                <c:ptCount val="3"/>
                <c:pt idx="0">
                  <c:v>1120</c:v>
                </c:pt>
                <c:pt idx="1">
                  <c:v>2561</c:v>
                </c:pt>
                <c:pt idx="2">
                  <c:v>3391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C4-464F-A0CE-F50EACB5A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27"/>
        <c:axId val="129786368"/>
        <c:axId val="99906048"/>
      </c:barChart>
      <c:catAx>
        <c:axId val="129786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906048"/>
        <c:crosses val="autoZero"/>
        <c:auto val="1"/>
        <c:lblAlgn val="ctr"/>
        <c:lblOffset val="100"/>
        <c:noMultiLvlLbl val="0"/>
      </c:catAx>
      <c:valAx>
        <c:axId val="999060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978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C448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C1-4E1E-8F19-27C0A33380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C1-4E1E-8F19-27C0A333804D}"/>
              </c:ext>
            </c:extLst>
          </c:dPt>
          <c:dLbls>
            <c:dLbl>
              <c:idx val="0"/>
              <c:layout>
                <c:manualLayout>
                  <c:x val="-0.15622671238901872"/>
                  <c:y val="-0.25436046892739805"/>
                </c:manualLayout>
              </c:layout>
              <c:tx>
                <c:rich>
                  <a:bodyPr/>
                  <a:lstStyle/>
                  <a:p>
                    <a:fld id="{B6D68B66-1E72-4F97-8A46-4D71F22BF124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6508608C-4D7C-4967-9075-1BE9C165876F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C1-4E1E-8F19-27C0A333804D}"/>
                </c:ext>
              </c:extLst>
            </c:dLbl>
            <c:dLbl>
              <c:idx val="1"/>
              <c:layout>
                <c:manualLayout>
                  <c:x val="0.16983956228688749"/>
                  <c:y val="0.24632716364999829"/>
                </c:manualLayout>
              </c:layout>
              <c:tx>
                <c:rich>
                  <a:bodyPr/>
                  <a:lstStyle/>
                  <a:p>
                    <a:fld id="{AD975404-C4E6-4EFB-9884-D0184ECCC5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fld id="{71482B97-0DE4-4732-B761-995FBFA1DEAD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C1-4E1E-8F19-27C0A33380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Графики!$A$2:$A$3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Графики!$B$2:$B$3</c:f>
              <c:numCache>
                <c:formatCode>General</c:formatCode>
                <c:ptCount val="2"/>
                <c:pt idx="0">
                  <c:v>5388</c:v>
                </c:pt>
                <c:pt idx="1">
                  <c:v>1684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C1-4E1E-8F19-27C0A3338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800" b="1" dirty="0"/>
              <a:t>Количество участников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1467063492063491"/>
          <c:y val="9.4317586694975225E-2"/>
          <c:w val="0.61106035923141189"/>
          <c:h val="0.88096549893842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Графики!$W$6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89A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Графики!$V$8:$V$27</c:f>
              <c:strCache>
                <c:ptCount val="20"/>
                <c:pt idx="0">
                  <c:v>г. Елец</c:v>
                </c:pt>
                <c:pt idx="1">
                  <c:v>Грязинский</c:v>
                </c:pt>
                <c:pt idx="2">
                  <c:v>Лебедянский</c:v>
                </c:pt>
                <c:pt idx="3">
                  <c:v>г. Липецк</c:v>
                </c:pt>
                <c:pt idx="4">
                  <c:v>Усманский</c:v>
                </c:pt>
                <c:pt idx="5">
                  <c:v>Измалковский</c:v>
                </c:pt>
                <c:pt idx="6">
                  <c:v>Елецкий</c:v>
                </c:pt>
                <c:pt idx="7">
                  <c:v>Липецкий</c:v>
                </c:pt>
                <c:pt idx="8">
                  <c:v>Добринский</c:v>
                </c:pt>
                <c:pt idx="9">
                  <c:v>Долгоруковский</c:v>
                </c:pt>
                <c:pt idx="10">
                  <c:v>Задонский</c:v>
                </c:pt>
                <c:pt idx="11">
                  <c:v>Хлевенский</c:v>
                </c:pt>
                <c:pt idx="12">
                  <c:v>Воловский</c:v>
                </c:pt>
                <c:pt idx="13">
                  <c:v>Краснинский</c:v>
                </c:pt>
                <c:pt idx="14">
                  <c:v>Тербунский</c:v>
                </c:pt>
                <c:pt idx="15">
                  <c:v>Данковский</c:v>
                </c:pt>
                <c:pt idx="16">
                  <c:v>Становлянский</c:v>
                </c:pt>
                <c:pt idx="17">
                  <c:v>Добровский</c:v>
                </c:pt>
                <c:pt idx="18">
                  <c:v>Чаплыгинский</c:v>
                </c:pt>
                <c:pt idx="19">
                  <c:v>Лев-Толстовский</c:v>
                </c:pt>
              </c:strCache>
            </c:strRef>
          </c:cat>
          <c:val>
            <c:numRef>
              <c:f>Графики!$W$8:$W$27</c:f>
              <c:numCache>
                <c:formatCode>#,##0</c:formatCode>
                <c:ptCount val="20"/>
                <c:pt idx="0">
                  <c:v>3763</c:v>
                </c:pt>
                <c:pt idx="1">
                  <c:v>883</c:v>
                </c:pt>
                <c:pt idx="2">
                  <c:v>507</c:v>
                </c:pt>
                <c:pt idx="3">
                  <c:v>391</c:v>
                </c:pt>
                <c:pt idx="4">
                  <c:v>236</c:v>
                </c:pt>
                <c:pt idx="5">
                  <c:v>215</c:v>
                </c:pt>
                <c:pt idx="6">
                  <c:v>182</c:v>
                </c:pt>
                <c:pt idx="7">
                  <c:v>173</c:v>
                </c:pt>
                <c:pt idx="8">
                  <c:v>149</c:v>
                </c:pt>
                <c:pt idx="9">
                  <c:v>141</c:v>
                </c:pt>
                <c:pt idx="10">
                  <c:v>116</c:v>
                </c:pt>
                <c:pt idx="11">
                  <c:v>63</c:v>
                </c:pt>
                <c:pt idx="12">
                  <c:v>62</c:v>
                </c:pt>
                <c:pt idx="13">
                  <c:v>48</c:v>
                </c:pt>
                <c:pt idx="14">
                  <c:v>48</c:v>
                </c:pt>
                <c:pt idx="15">
                  <c:v>45</c:v>
                </c:pt>
                <c:pt idx="16">
                  <c:v>28</c:v>
                </c:pt>
                <c:pt idx="17">
                  <c:v>9</c:v>
                </c:pt>
                <c:pt idx="18">
                  <c:v>7</c:v>
                </c:pt>
                <c:pt idx="19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DB-46D0-8F85-B57DE65F9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5753088"/>
        <c:axId val="100867392"/>
      </c:barChart>
      <c:catAx>
        <c:axId val="145753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00867392"/>
        <c:crosses val="autoZero"/>
        <c:auto val="1"/>
        <c:lblAlgn val="ctr"/>
        <c:lblOffset val="100"/>
        <c:noMultiLvlLbl val="0"/>
      </c:catAx>
      <c:valAx>
        <c:axId val="100867392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14575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Лист1!$D$6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rgbClr val="89A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Лист1!$A$7:$A$27</c:f>
              <c:strCache>
                <c:ptCount val="21"/>
                <c:pt idx="0">
                  <c:v>Липецкая область (среднее)</c:v>
                </c:pt>
                <c:pt idx="1">
                  <c:v>Добринский</c:v>
                </c:pt>
                <c:pt idx="2">
                  <c:v>Лев-Толстовский</c:v>
                </c:pt>
                <c:pt idx="3">
                  <c:v>Данковский</c:v>
                </c:pt>
                <c:pt idx="4">
                  <c:v>Хлевенский</c:v>
                </c:pt>
                <c:pt idx="5">
                  <c:v>Краснинский</c:v>
                </c:pt>
                <c:pt idx="6">
                  <c:v>Тербунский</c:v>
                </c:pt>
                <c:pt idx="7">
                  <c:v>Грязинский</c:v>
                </c:pt>
                <c:pt idx="8">
                  <c:v>Долгоруковский</c:v>
                </c:pt>
                <c:pt idx="9">
                  <c:v>Воловский</c:v>
                </c:pt>
                <c:pt idx="10">
                  <c:v>Лебедянский</c:v>
                </c:pt>
                <c:pt idx="11">
                  <c:v>Измалковский</c:v>
                </c:pt>
                <c:pt idx="12">
                  <c:v>г. Липецк</c:v>
                </c:pt>
                <c:pt idx="13">
                  <c:v>Задонский</c:v>
                </c:pt>
                <c:pt idx="14">
                  <c:v>Добровский</c:v>
                </c:pt>
                <c:pt idx="15">
                  <c:v>Чаплыгинский</c:v>
                </c:pt>
                <c:pt idx="16">
                  <c:v>г. Елец</c:v>
                </c:pt>
                <c:pt idx="17">
                  <c:v>Елецкий</c:v>
                </c:pt>
                <c:pt idx="18">
                  <c:v>Становлянский</c:v>
                </c:pt>
                <c:pt idx="19">
                  <c:v>Липецкий</c:v>
                </c:pt>
                <c:pt idx="20">
                  <c:v>Усманский</c:v>
                </c:pt>
              </c:strCache>
            </c:strRef>
          </c:cat>
          <c:val>
            <c:numRef>
              <c:f>Лист1!$D$7:$D$27</c:f>
              <c:numCache>
                <c:formatCode>0.00</c:formatCode>
                <c:ptCount val="21"/>
                <c:pt idx="0">
                  <c:v>5.6657239819004523</c:v>
                </c:pt>
                <c:pt idx="1">
                  <c:v>7.9060402684563762</c:v>
                </c:pt>
                <c:pt idx="2">
                  <c:v>7.666666666666667</c:v>
                </c:pt>
                <c:pt idx="3">
                  <c:v>7.3555555555555552</c:v>
                </c:pt>
                <c:pt idx="4">
                  <c:v>7.0634920634920633</c:v>
                </c:pt>
                <c:pt idx="5">
                  <c:v>6.8125</c:v>
                </c:pt>
                <c:pt idx="6">
                  <c:v>6.333333333333333</c:v>
                </c:pt>
                <c:pt idx="7">
                  <c:v>6.2989807474518686</c:v>
                </c:pt>
                <c:pt idx="8">
                  <c:v>6.2836879432624118</c:v>
                </c:pt>
                <c:pt idx="9">
                  <c:v>6.274193548387097</c:v>
                </c:pt>
                <c:pt idx="10">
                  <c:v>6.1242603550295858</c:v>
                </c:pt>
                <c:pt idx="11">
                  <c:v>6.0790697674418608</c:v>
                </c:pt>
                <c:pt idx="12">
                  <c:v>5.828644501278772</c:v>
                </c:pt>
                <c:pt idx="13">
                  <c:v>5.5948275862068968</c:v>
                </c:pt>
                <c:pt idx="14">
                  <c:v>5.4444444444444446</c:v>
                </c:pt>
                <c:pt idx="15">
                  <c:v>5.4285714285714288</c:v>
                </c:pt>
                <c:pt idx="16">
                  <c:v>5.3433430773319159</c:v>
                </c:pt>
                <c:pt idx="17">
                  <c:v>5.2802197802197801</c:v>
                </c:pt>
                <c:pt idx="18">
                  <c:v>5.25</c:v>
                </c:pt>
                <c:pt idx="19">
                  <c:v>4.9884393063583818</c:v>
                </c:pt>
                <c:pt idx="20">
                  <c:v>4.6398305084745761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B5-4987-B37D-728E64E93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0003712"/>
        <c:axId val="134628480"/>
      </c:barChart>
      <c:catAx>
        <c:axId val="150003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34628480"/>
        <c:crosses val="autoZero"/>
        <c:auto val="1"/>
        <c:lblAlgn val="ctr"/>
        <c:lblOffset val="100"/>
        <c:noMultiLvlLbl val="0"/>
      </c:catAx>
      <c:valAx>
        <c:axId val="134628480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15000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89AD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Ответы_графики!$B$3:$B$5</c:f>
              <c:strCache>
                <c:ptCount val="3"/>
                <c:pt idx="0">
                  <c:v>Вопрос 10. Вы планируете купить квартиру в ипотеку. В каком случае вероятность получить одобрение от банка будет выше?</c:v>
                </c:pt>
                <c:pt idx="1">
                  <c:v>Вопрос 5. Если вы взяли кредит (не ипотечный) на большую сумму, а потом потеряли работу и испытываете финансовые затруднения, то:</c:v>
                </c:pt>
                <c:pt idx="2">
                  <c:v>Вопрос 2. Необеспеченные кредиты предлагают:</c:v>
                </c:pt>
              </c:strCache>
            </c:strRef>
          </c:cat>
          <c:val>
            <c:numRef>
              <c:f>Ответы_графики!$D$3:$D$5</c:f>
              <c:numCache>
                <c:formatCode>0.0%</c:formatCode>
                <c:ptCount val="3"/>
                <c:pt idx="0">
                  <c:v>0.8410633484162896</c:v>
                </c:pt>
                <c:pt idx="1">
                  <c:v>0.79270361990950222</c:v>
                </c:pt>
                <c:pt idx="2">
                  <c:v>0.73911199095022628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A5-4E40-ABFB-EC499B51A7AB}"/>
            </c:ext>
          </c:extLst>
        </c:ser>
        <c:ser>
          <c:idx val="1"/>
          <c:order val="1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Ответы_графики!$B$3:$B$5</c:f>
              <c:strCache>
                <c:ptCount val="3"/>
                <c:pt idx="0">
                  <c:v>Вопрос 10. Вы планируете купить квартиру в ипотеку. В каком случае вероятность получить одобрение от банка будет выше?</c:v>
                </c:pt>
                <c:pt idx="1">
                  <c:v>Вопрос 5. Если вы взяли кредит (не ипотечный) на большую сумму, а потом потеряли работу и испытываете финансовые затруднения, то:</c:v>
                </c:pt>
                <c:pt idx="2">
                  <c:v>Вопрос 2. Необеспеченные кредиты предлагают:</c:v>
                </c:pt>
              </c:strCache>
            </c:strRef>
          </c:cat>
          <c:val>
            <c:numRef>
              <c:f>Ответы_графики!$E$3:$E$5</c:f>
              <c:numCache>
                <c:formatCode>0.0%</c:formatCode>
                <c:ptCount val="3"/>
                <c:pt idx="0">
                  <c:v>0.1589366515837104</c:v>
                </c:pt>
                <c:pt idx="1">
                  <c:v>0.20729638009049778</c:v>
                </c:pt>
                <c:pt idx="2">
                  <c:v>0.26088800904977372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A5-4E40-ABFB-EC499B51A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883840"/>
        <c:axId val="134630784"/>
      </c:barChart>
      <c:catAx>
        <c:axId val="15088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34630784"/>
        <c:crosses val="autoZero"/>
        <c:auto val="1"/>
        <c:lblAlgn val="ctr"/>
        <c:lblOffset val="100"/>
        <c:noMultiLvlLbl val="0"/>
      </c:catAx>
      <c:valAx>
        <c:axId val="1346307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088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Ответы_графики!$B$10:$B$12</c:f>
              <c:strCache>
                <c:ptCount val="3"/>
                <c:pt idx="0">
                  <c:v>Вопрос 7.  Если вы решили взять кредит, на что в первую очередь следует обратить внимание?
</c:v>
                </c:pt>
                <c:pt idx="1">
                  <c:v>Вопрос 6.   Полная стоимость погашения и обслуживания кредита может включать в себя:</c:v>
                </c:pt>
                <c:pt idx="2">
                  <c:v>Вопрос 8.   Если нет возможности выплачивать существующие кредиты, то для скорейшего выхода из долгов и улучшения финансовой ситуации, необходимо:</c:v>
                </c:pt>
              </c:strCache>
            </c:strRef>
          </c:cat>
          <c:val>
            <c:numRef>
              <c:f>Ответы_графики!$D$10:$D$12</c:f>
              <c:numCache>
                <c:formatCode>0.0%</c:formatCode>
                <c:ptCount val="3"/>
                <c:pt idx="0">
                  <c:v>0.4315610859728507</c:v>
                </c:pt>
                <c:pt idx="1">
                  <c:v>0.2526866515837104</c:v>
                </c:pt>
                <c:pt idx="2">
                  <c:v>0.12754524886877827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DE-49D9-823E-CA2BA5458A33}"/>
            </c:ext>
          </c:extLst>
        </c:ser>
        <c:ser>
          <c:idx val="1"/>
          <c:order val="1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Ответы_графики!$B$10:$B$12</c:f>
              <c:strCache>
                <c:ptCount val="3"/>
                <c:pt idx="0">
                  <c:v>Вопрос 7.  Если вы решили взять кредит, на что в первую очередь следует обратить внимание?
</c:v>
                </c:pt>
                <c:pt idx="1">
                  <c:v>Вопрос 6.   Полная стоимость погашения и обслуживания кредита может включать в себя:</c:v>
                </c:pt>
                <c:pt idx="2">
                  <c:v>Вопрос 8.   Если нет возможности выплачивать существующие кредиты, то для скорейшего выхода из долгов и улучшения финансовой ситуации, необходимо:</c:v>
                </c:pt>
              </c:strCache>
            </c:strRef>
          </c:cat>
          <c:val>
            <c:numRef>
              <c:f>Ответы_графики!$E$10:$E$12</c:f>
              <c:numCache>
                <c:formatCode>0.0%</c:formatCode>
                <c:ptCount val="3"/>
                <c:pt idx="0">
                  <c:v>0.5684389140271493</c:v>
                </c:pt>
                <c:pt idx="1">
                  <c:v>0.7473133484162896</c:v>
                </c:pt>
                <c:pt idx="2">
                  <c:v>0.87245475113122173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DE-49D9-823E-CA2BA5458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918656"/>
        <c:axId val="134633088"/>
      </c:barChart>
      <c:catAx>
        <c:axId val="15091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34633088"/>
        <c:crosses val="autoZero"/>
        <c:auto val="1"/>
        <c:lblAlgn val="ctr"/>
        <c:lblOffset val="100"/>
        <c:noMultiLvlLbl val="0"/>
      </c:catAx>
      <c:valAx>
        <c:axId val="1346330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091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dni-fg.ru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dni-fg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97763-7197-4558-A271-401A441F3206}" type="doc">
      <dgm:prSet loTypeId="urn:microsoft.com/office/officeart/2005/8/layout/matrix3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88480E-6035-4BDA-98F0-EA0D22C20851}">
      <dgm:prSet phldrT="[Текст]" custT="1"/>
      <dgm:spPr>
        <a:solidFill>
          <a:srgbClr val="B3ADC9"/>
        </a:solidFill>
      </dgm:spPr>
      <dgm:t>
        <a:bodyPr/>
        <a:lstStyle/>
        <a:p>
          <a:r>
            <a:rPr lang="ru-RU" sz="2000" b="1" dirty="0"/>
            <a:t>Онлайн-уроки</a:t>
          </a:r>
        </a:p>
        <a:p>
          <a:r>
            <a:rPr lang="ru-RU" sz="1800" dirty="0"/>
            <a:t>100% ОО</a:t>
          </a:r>
        </a:p>
        <a:p>
          <a:r>
            <a:rPr lang="ru-RU" sz="1800" dirty="0"/>
            <a:t>100% ПОО</a:t>
          </a:r>
        </a:p>
        <a:p>
          <a:r>
            <a:rPr lang="ru-RU" sz="1800" dirty="0"/>
            <a:t>50% организаций для детей-сирот</a:t>
          </a:r>
        </a:p>
      </dgm:t>
    </dgm:pt>
    <dgm:pt modelId="{324E9FB3-BF39-4824-8006-C582122BBCF1}" type="parTrans" cxnId="{A4628A28-213E-4C70-81E0-65D0D836E8EF}">
      <dgm:prSet/>
      <dgm:spPr/>
      <dgm:t>
        <a:bodyPr/>
        <a:lstStyle/>
        <a:p>
          <a:endParaRPr lang="ru-RU"/>
        </a:p>
      </dgm:t>
    </dgm:pt>
    <dgm:pt modelId="{7D672AF1-64FF-4E72-AA3A-23379DF3ECC5}" type="sibTrans" cxnId="{A4628A28-213E-4C70-81E0-65D0D836E8EF}">
      <dgm:prSet/>
      <dgm:spPr/>
      <dgm:t>
        <a:bodyPr/>
        <a:lstStyle/>
        <a:p>
          <a:endParaRPr lang="ru-RU"/>
        </a:p>
      </dgm:t>
    </dgm:pt>
    <dgm:pt modelId="{E3AE49EB-2D5E-4848-A299-E76E3715AD98}">
      <dgm:prSet phldrT="[Текст]" custT="1"/>
      <dgm:spPr>
        <a:solidFill>
          <a:srgbClr val="CD4287"/>
        </a:solidFill>
      </dgm:spPr>
      <dgm:t>
        <a:bodyPr/>
        <a:lstStyle/>
        <a:p>
          <a:r>
            <a:rPr lang="ru-RU" sz="2000" dirty="0">
              <a:solidFill>
                <a:schemeClr val="bg1"/>
              </a:solidFill>
            </a:rPr>
            <a:t>Финансовый тест «Узнай свой уровень финансовой грамотности – 2022»</a:t>
          </a:r>
        </a:p>
      </dgm:t>
    </dgm:pt>
    <dgm:pt modelId="{62EDD114-D075-4870-A077-EB2D714CEBB6}" type="parTrans" cxnId="{2C4EE195-F059-4722-A9CB-DA0FA4F6E501}">
      <dgm:prSet/>
      <dgm:spPr/>
      <dgm:t>
        <a:bodyPr/>
        <a:lstStyle/>
        <a:p>
          <a:endParaRPr lang="ru-RU"/>
        </a:p>
      </dgm:t>
    </dgm:pt>
    <dgm:pt modelId="{6EA138A0-28B2-4662-9FB3-7953928AF4D0}" type="sibTrans" cxnId="{2C4EE195-F059-4722-A9CB-DA0FA4F6E501}">
      <dgm:prSet/>
      <dgm:spPr/>
      <dgm:t>
        <a:bodyPr/>
        <a:lstStyle/>
        <a:p>
          <a:endParaRPr lang="ru-RU"/>
        </a:p>
      </dgm:t>
    </dgm:pt>
    <dgm:pt modelId="{396AD849-9382-43AC-8D97-BD782655547D}">
      <dgm:prSet phldrT="[Текст]" custT="1"/>
      <dgm:spPr>
        <a:solidFill>
          <a:srgbClr val="8EB070"/>
        </a:solidFill>
      </dgm:spPr>
      <dgm:t>
        <a:bodyPr/>
        <a:lstStyle/>
        <a:p>
          <a:r>
            <a:rPr lang="ru-RU" sz="2000" b="1" dirty="0"/>
            <a:t>ДОЛ-игра</a:t>
          </a:r>
        </a:p>
        <a:p>
          <a:r>
            <a:rPr lang="ru-RU" sz="1800" dirty="0"/>
            <a:t>50% в ОО </a:t>
          </a:r>
        </a:p>
        <a:p>
          <a:r>
            <a:rPr lang="ru-RU" sz="1800" dirty="0"/>
            <a:t>50% в ДОЛ</a:t>
          </a:r>
        </a:p>
        <a:p>
          <a:r>
            <a:rPr lang="ru-RU" sz="1800" dirty="0"/>
            <a:t>50% организаций для детей-сирот</a:t>
          </a:r>
        </a:p>
      </dgm:t>
    </dgm:pt>
    <dgm:pt modelId="{7D5346B5-A943-4D7A-955C-83B140EDB697}" type="parTrans" cxnId="{2AC589F5-5E97-425F-B75E-44E1A11F46C0}">
      <dgm:prSet/>
      <dgm:spPr/>
      <dgm:t>
        <a:bodyPr/>
        <a:lstStyle/>
        <a:p>
          <a:endParaRPr lang="ru-RU"/>
        </a:p>
      </dgm:t>
    </dgm:pt>
    <dgm:pt modelId="{B75256B7-24E7-403D-AA6A-8ACBF8889129}" type="sibTrans" cxnId="{2AC589F5-5E97-425F-B75E-44E1A11F46C0}">
      <dgm:prSet/>
      <dgm:spPr/>
      <dgm:t>
        <a:bodyPr/>
        <a:lstStyle/>
        <a:p>
          <a:endParaRPr lang="ru-RU"/>
        </a:p>
      </dgm:t>
    </dgm:pt>
    <dgm:pt modelId="{AB284CBD-2265-452A-9838-472B013D27CD}">
      <dgm:prSet phldrT="[Текст]" custT="1"/>
      <dgm:spPr>
        <a:solidFill>
          <a:srgbClr val="433379"/>
        </a:solidFill>
      </dgm:spPr>
      <dgm:t>
        <a:bodyPr/>
        <a:lstStyle/>
        <a:p>
          <a:r>
            <a:rPr lang="ru-RU" sz="2000" b="0" dirty="0">
              <a:solidFill>
                <a:schemeClr val="bg1"/>
              </a:solidFill>
            </a:rPr>
            <a:t>Неделя финансовой грамотности Липецкой области</a:t>
          </a:r>
        </a:p>
      </dgm:t>
    </dgm:pt>
    <dgm:pt modelId="{9E7903AA-F3E3-4E19-A7D9-BD892984A42E}" type="sibTrans" cxnId="{08F8A57B-A74D-472C-BCA8-D0CA4486D9CB}">
      <dgm:prSet/>
      <dgm:spPr/>
      <dgm:t>
        <a:bodyPr/>
        <a:lstStyle/>
        <a:p>
          <a:endParaRPr lang="ru-RU"/>
        </a:p>
      </dgm:t>
    </dgm:pt>
    <dgm:pt modelId="{E594D1FE-31E2-43E2-9CD7-F999F48DF943}" type="parTrans" cxnId="{08F8A57B-A74D-472C-BCA8-D0CA4486D9CB}">
      <dgm:prSet/>
      <dgm:spPr/>
      <dgm:t>
        <a:bodyPr/>
        <a:lstStyle/>
        <a:p>
          <a:endParaRPr lang="ru-RU"/>
        </a:p>
      </dgm:t>
    </dgm:pt>
    <dgm:pt modelId="{735EE5BA-CD67-4CBC-97B7-97FE46FA818C}" type="pres">
      <dgm:prSet presAssocID="{2CA97763-7197-4558-A271-401A441F320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FC36E9-1461-4D83-846A-4CD7E1628C4E}" type="pres">
      <dgm:prSet presAssocID="{2CA97763-7197-4558-A271-401A441F3206}" presName="diamond" presStyleLbl="bgShp" presStyleIdx="0" presStyleCnt="1"/>
      <dgm:spPr>
        <a:solidFill>
          <a:srgbClr val="BFAF8E">
            <a:alpha val="27000"/>
          </a:srgbClr>
        </a:solidFill>
      </dgm:spPr>
    </dgm:pt>
    <dgm:pt modelId="{68BB394D-4977-4431-BD35-6DEDC236A94C}" type="pres">
      <dgm:prSet presAssocID="{2CA97763-7197-4558-A271-401A441F3206}" presName="quad1" presStyleLbl="node1" presStyleIdx="0" presStyleCnt="4" custScaleX="119246" custLinFactNeighborX="-11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8E215-31AB-48A2-82D5-15BEE5753393}" type="pres">
      <dgm:prSet presAssocID="{2CA97763-7197-4558-A271-401A441F3206}" presName="quad2" presStyleLbl="node1" presStyleIdx="1" presStyleCnt="4" custScaleX="119246" custLinFactNeighborX="11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00964-9B79-475C-8691-F3EF5A35BBA3}" type="pres">
      <dgm:prSet presAssocID="{2CA97763-7197-4558-A271-401A441F3206}" presName="quad3" presStyleLbl="node1" presStyleIdx="2" presStyleCnt="4" custScaleX="119246" custLinFactNeighborX="-11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5F03C-46BB-4B54-87B1-FC3A040641E5}" type="pres">
      <dgm:prSet presAssocID="{2CA97763-7197-4558-A271-401A441F3206}" presName="quad4" presStyleLbl="node1" presStyleIdx="3" presStyleCnt="4" custScaleX="119246" custLinFactNeighborX="11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C2B7F4-7242-438A-B893-5B03AD7BEDA3}" type="presOf" srcId="{2CA97763-7197-4558-A271-401A441F3206}" destId="{735EE5BA-CD67-4CBC-97B7-97FE46FA818C}" srcOrd="0" destOrd="0" presId="urn:microsoft.com/office/officeart/2005/8/layout/matrix3"/>
    <dgm:cxn modelId="{08F8A57B-A74D-472C-BCA8-D0CA4486D9CB}" srcId="{2CA97763-7197-4558-A271-401A441F3206}" destId="{AB284CBD-2265-452A-9838-472B013D27CD}" srcOrd="3" destOrd="0" parTransId="{E594D1FE-31E2-43E2-9CD7-F999F48DF943}" sibTransId="{9E7903AA-F3E3-4E19-A7D9-BD892984A42E}"/>
    <dgm:cxn modelId="{A4628A28-213E-4C70-81E0-65D0D836E8EF}" srcId="{2CA97763-7197-4558-A271-401A441F3206}" destId="{3B88480E-6035-4BDA-98F0-EA0D22C20851}" srcOrd="0" destOrd="0" parTransId="{324E9FB3-BF39-4824-8006-C582122BBCF1}" sibTransId="{7D672AF1-64FF-4E72-AA3A-23379DF3ECC5}"/>
    <dgm:cxn modelId="{615930E5-321E-4423-B21C-88B4D71C9BC2}" type="presOf" srcId="{E3AE49EB-2D5E-4848-A299-E76E3715AD98}" destId="{BA900964-9B79-475C-8691-F3EF5A35BBA3}" srcOrd="0" destOrd="0" presId="urn:microsoft.com/office/officeart/2005/8/layout/matrix3"/>
    <dgm:cxn modelId="{D32F4113-0F63-4FDD-A8CF-D9FF04EDBCA0}" type="presOf" srcId="{396AD849-9382-43AC-8D97-BD782655547D}" destId="{0CC8E215-31AB-48A2-82D5-15BEE5753393}" srcOrd="0" destOrd="0" presId="urn:microsoft.com/office/officeart/2005/8/layout/matrix3"/>
    <dgm:cxn modelId="{2AC589F5-5E97-425F-B75E-44E1A11F46C0}" srcId="{2CA97763-7197-4558-A271-401A441F3206}" destId="{396AD849-9382-43AC-8D97-BD782655547D}" srcOrd="1" destOrd="0" parTransId="{7D5346B5-A943-4D7A-955C-83B140EDB697}" sibTransId="{B75256B7-24E7-403D-AA6A-8ACBF8889129}"/>
    <dgm:cxn modelId="{462983E1-6496-4A10-87BD-E4A4D5DC5265}" type="presOf" srcId="{AB284CBD-2265-452A-9838-472B013D27CD}" destId="{3185F03C-46BB-4B54-87B1-FC3A040641E5}" srcOrd="0" destOrd="0" presId="urn:microsoft.com/office/officeart/2005/8/layout/matrix3"/>
    <dgm:cxn modelId="{6D456585-71B8-4D15-B62A-D0BB479C0271}" type="presOf" srcId="{3B88480E-6035-4BDA-98F0-EA0D22C20851}" destId="{68BB394D-4977-4431-BD35-6DEDC236A94C}" srcOrd="0" destOrd="0" presId="urn:microsoft.com/office/officeart/2005/8/layout/matrix3"/>
    <dgm:cxn modelId="{2C4EE195-F059-4722-A9CB-DA0FA4F6E501}" srcId="{2CA97763-7197-4558-A271-401A441F3206}" destId="{E3AE49EB-2D5E-4848-A299-E76E3715AD98}" srcOrd="2" destOrd="0" parTransId="{62EDD114-D075-4870-A077-EB2D714CEBB6}" sibTransId="{6EA138A0-28B2-4662-9FB3-7953928AF4D0}"/>
    <dgm:cxn modelId="{195C5C79-D083-44D6-9748-FE4B68E852AA}" type="presParOf" srcId="{735EE5BA-CD67-4CBC-97B7-97FE46FA818C}" destId="{E7FC36E9-1461-4D83-846A-4CD7E1628C4E}" srcOrd="0" destOrd="0" presId="urn:microsoft.com/office/officeart/2005/8/layout/matrix3"/>
    <dgm:cxn modelId="{45AD17B5-FCC1-44BE-8D72-2B0BF3CD6F2E}" type="presParOf" srcId="{735EE5BA-CD67-4CBC-97B7-97FE46FA818C}" destId="{68BB394D-4977-4431-BD35-6DEDC236A94C}" srcOrd="1" destOrd="0" presId="urn:microsoft.com/office/officeart/2005/8/layout/matrix3"/>
    <dgm:cxn modelId="{E4344E66-969C-4209-9C50-179CEC65A403}" type="presParOf" srcId="{735EE5BA-CD67-4CBC-97B7-97FE46FA818C}" destId="{0CC8E215-31AB-48A2-82D5-15BEE5753393}" srcOrd="2" destOrd="0" presId="urn:microsoft.com/office/officeart/2005/8/layout/matrix3"/>
    <dgm:cxn modelId="{F83395E9-B6B2-4F7D-AB3C-133400F55BD2}" type="presParOf" srcId="{735EE5BA-CD67-4CBC-97B7-97FE46FA818C}" destId="{BA900964-9B79-475C-8691-F3EF5A35BBA3}" srcOrd="3" destOrd="0" presId="urn:microsoft.com/office/officeart/2005/8/layout/matrix3"/>
    <dgm:cxn modelId="{67DB0F93-748B-4AEC-A37C-E83B7E63C8EA}" type="presParOf" srcId="{735EE5BA-CD67-4CBC-97B7-97FE46FA818C}" destId="{3185F03C-46BB-4B54-87B1-FC3A040641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F1CF7-D6F4-450F-8DC2-06893FEF0AA7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A766C8-8C75-4123-BB2F-A143041D0E45}">
      <dgm:prSet phldrT="[Текст]" custT="1"/>
      <dgm:spPr>
        <a:solidFill>
          <a:srgbClr val="B3ADCA"/>
        </a:solidFill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Calibri" panose="020F0502020204030204" pitchFamily="34" charset="0"/>
            </a:rPr>
            <a:t>669</a:t>
          </a:r>
        </a:p>
      </dgm:t>
    </dgm:pt>
    <dgm:pt modelId="{E857C633-6745-4E32-9BE9-621BD50B34DA}" type="parTrans" cxnId="{BEDBE132-42E9-45BA-A3AB-F348263314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84254E-F4ED-4CB3-B961-B90B84B2484B}" type="sibTrans" cxnId="{BEDBE132-42E9-45BA-A3AB-F348263314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CC8F42B-870D-4706-BC9D-954C6F0E83A2}">
      <dgm:prSet phldrT="[Текст]" custT="1"/>
      <dgm:spPr>
        <a:solidFill>
          <a:srgbClr val="AFABAB">
            <a:alpha val="90000"/>
          </a:srgb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Calibri" panose="020F0502020204030204" pitchFamily="34" charset="0"/>
            </a:rPr>
            <a:t>Подключений к онлайн-урокам</a:t>
          </a:r>
        </a:p>
      </dgm:t>
    </dgm:pt>
    <dgm:pt modelId="{D147A4BD-B611-4C2F-8AC0-7E6858B3B2B7}" type="parTrans" cxnId="{E0E84B42-DF44-44E9-B118-4915F09173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3F7A5A-12C8-4B34-854F-0A780ED8694D}" type="sibTrans" cxnId="{E0E84B42-DF44-44E9-B118-4915F09173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CF94B5C-23E3-47EB-AE59-1381A45FC0DB}">
      <dgm:prSet phldrT="[Текст]" custT="1"/>
      <dgm:spPr>
        <a:solidFill>
          <a:srgbClr val="B3ADCA"/>
        </a:solidFill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Calibri" panose="020F0502020204030204" pitchFamily="34" charset="0"/>
            </a:rPr>
            <a:t>123</a:t>
          </a:r>
        </a:p>
      </dgm:t>
    </dgm:pt>
    <dgm:pt modelId="{603B11B4-5357-435B-AF6A-6F7E76DF366B}" type="parTrans" cxnId="{9149D818-F10C-411C-A86B-83CFE94A1C9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89F2EC-F097-43D4-90BA-821FCD701BF5}" type="sibTrans" cxnId="{9149D818-F10C-411C-A86B-83CFE94A1C9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D4EF62-5A3F-48EC-8B1C-AFA4CE899626}">
      <dgm:prSet phldrT="[Текст]" custT="1"/>
      <dgm:spPr>
        <a:solidFill>
          <a:srgbClr val="AFABAB">
            <a:alpha val="90000"/>
          </a:srgbClr>
        </a:solidFill>
      </dgm:spPr>
      <dgm:t>
        <a:bodyPr/>
        <a:lstStyle/>
        <a:p>
          <a:r>
            <a:rPr lang="ru-RU" sz="1200" dirty="0">
              <a:solidFill>
                <a:schemeClr val="tx1"/>
              </a:solidFill>
              <a:latin typeface="Calibri" panose="020F0502020204030204" pitchFamily="34" charset="0"/>
            </a:rPr>
            <a:t>Участников (школы, ОДО, учреждения профессионального образования)</a:t>
          </a:r>
        </a:p>
      </dgm:t>
    </dgm:pt>
    <dgm:pt modelId="{9ED0F5C4-FBB4-4B56-B345-2CCEF4623EB6}" type="parTrans" cxnId="{0EE56048-35A6-4585-B4AD-3F976E5485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671190-8327-407A-84FC-4B91338FBFBF}" type="sibTrans" cxnId="{0EE56048-35A6-4585-B4AD-3F976E5485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9FFF57-76B9-45C7-B1F5-4E52ECA0736D}">
      <dgm:prSet phldrT="[Текст]" custT="1"/>
      <dgm:spPr>
        <a:solidFill>
          <a:srgbClr val="B3ADCA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Calibri" panose="020F0502020204030204" pitchFamily="34" charset="0"/>
            </a:rPr>
            <a:t>11195</a:t>
          </a:r>
        </a:p>
      </dgm:t>
    </dgm:pt>
    <dgm:pt modelId="{BE881939-4FC0-4218-BAB3-E239390FB87C}" type="parTrans" cxnId="{D4EC9DD5-B059-4BD5-8A08-60BD2CA25E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682C1A-0BC8-4266-B202-4D99DA88DD7C}" type="sibTrans" cxnId="{D4EC9DD5-B059-4BD5-8A08-60BD2CA25E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F17F18-E653-4D9B-8456-4492EAE40104}">
      <dgm:prSet phldrT="[Текст]"/>
      <dgm:spPr>
        <a:solidFill>
          <a:srgbClr val="AFABAB">
            <a:alpha val="90000"/>
          </a:srgb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Calibri" panose="020F0502020204030204" pitchFamily="34" charset="0"/>
            </a:rPr>
            <a:t>Слушателей</a:t>
          </a:r>
        </a:p>
      </dgm:t>
    </dgm:pt>
    <dgm:pt modelId="{78C97ACF-316D-4E43-A5D1-08E1C9E6C460}" type="parTrans" cxnId="{33674307-893A-48E5-9B9A-DFB0CB7671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CD4BE1A-0889-437F-B4C0-37C2146F5F54}" type="sibTrans" cxnId="{33674307-893A-48E5-9B9A-DFB0CB7671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6E50AC-6514-40FB-876E-BF31B1F5DEC1}" type="pres">
      <dgm:prSet presAssocID="{73DF1CF7-D6F4-450F-8DC2-06893FEF0AA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332DD24-BFC3-4014-A533-459DB8B0333F}" type="pres">
      <dgm:prSet presAssocID="{E8A766C8-8C75-4123-BB2F-A143041D0E45}" presName="posSpace" presStyleCnt="0"/>
      <dgm:spPr/>
    </dgm:pt>
    <dgm:pt modelId="{9FA64034-A9F0-4A5E-9D7B-3DFED6C23BFC}" type="pres">
      <dgm:prSet presAssocID="{E8A766C8-8C75-4123-BB2F-A143041D0E45}" presName="vertFlow" presStyleCnt="0"/>
      <dgm:spPr/>
    </dgm:pt>
    <dgm:pt modelId="{E2091A93-D965-41C0-A13B-B356F3362F36}" type="pres">
      <dgm:prSet presAssocID="{E8A766C8-8C75-4123-BB2F-A143041D0E45}" presName="topSpace" presStyleCnt="0"/>
      <dgm:spPr/>
    </dgm:pt>
    <dgm:pt modelId="{4B787B3F-1EE8-48A8-B106-943B531253E5}" type="pres">
      <dgm:prSet presAssocID="{E8A766C8-8C75-4123-BB2F-A143041D0E45}" presName="firstComp" presStyleCnt="0"/>
      <dgm:spPr/>
    </dgm:pt>
    <dgm:pt modelId="{99653F62-3371-43A1-80AC-E825BD2F630A}" type="pres">
      <dgm:prSet presAssocID="{E8A766C8-8C75-4123-BB2F-A143041D0E45}" presName="firstChild" presStyleLbl="bgAccFollowNode1" presStyleIdx="0" presStyleCnt="3" custLinFactY="-21129" custLinFactNeighborX="-4488" custLinFactNeighborY="-100000"/>
      <dgm:spPr/>
      <dgm:t>
        <a:bodyPr/>
        <a:lstStyle/>
        <a:p>
          <a:endParaRPr lang="ru-RU"/>
        </a:p>
      </dgm:t>
    </dgm:pt>
    <dgm:pt modelId="{413A0708-DFD5-4296-8221-21DCCA9C5F50}" type="pres">
      <dgm:prSet presAssocID="{E8A766C8-8C75-4123-BB2F-A143041D0E45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EB5C9-CB38-4443-8262-1E7C51C1B339}" type="pres">
      <dgm:prSet presAssocID="{E8A766C8-8C75-4123-BB2F-A143041D0E45}" presName="negSpace" presStyleCnt="0"/>
      <dgm:spPr/>
    </dgm:pt>
    <dgm:pt modelId="{80109191-0E1B-4AB5-B60D-0641C2153081}" type="pres">
      <dgm:prSet presAssocID="{E8A766C8-8C75-4123-BB2F-A143041D0E45}" presName="circle" presStyleLbl="node1" presStyleIdx="0" presStyleCnt="3" custLinFactY="-37736" custLinFactNeighborX="-904" custLinFactNeighborY="-100000"/>
      <dgm:spPr/>
      <dgm:t>
        <a:bodyPr/>
        <a:lstStyle/>
        <a:p>
          <a:endParaRPr lang="ru-RU"/>
        </a:p>
      </dgm:t>
    </dgm:pt>
    <dgm:pt modelId="{AFA07082-2FD1-4A54-872F-8F32844F22C6}" type="pres">
      <dgm:prSet presAssocID="{DD84254E-F4ED-4CB3-B961-B90B84B2484B}" presName="transSpace" presStyleCnt="0"/>
      <dgm:spPr/>
    </dgm:pt>
    <dgm:pt modelId="{362B6E24-5830-4FFE-B25A-D94D166FEAFD}" type="pres">
      <dgm:prSet presAssocID="{2CF94B5C-23E3-47EB-AE59-1381A45FC0DB}" presName="posSpace" presStyleCnt="0"/>
      <dgm:spPr/>
    </dgm:pt>
    <dgm:pt modelId="{AE45E435-C22B-4D59-B78D-0E5BE5946DB6}" type="pres">
      <dgm:prSet presAssocID="{2CF94B5C-23E3-47EB-AE59-1381A45FC0DB}" presName="vertFlow" presStyleCnt="0"/>
      <dgm:spPr/>
    </dgm:pt>
    <dgm:pt modelId="{6BE44FC4-1DF7-467E-BAC9-84A0DCA00086}" type="pres">
      <dgm:prSet presAssocID="{2CF94B5C-23E3-47EB-AE59-1381A45FC0DB}" presName="topSpace" presStyleCnt="0"/>
      <dgm:spPr/>
    </dgm:pt>
    <dgm:pt modelId="{D292AA3C-0E96-4A4B-81F1-082F866E8DD4}" type="pres">
      <dgm:prSet presAssocID="{2CF94B5C-23E3-47EB-AE59-1381A45FC0DB}" presName="firstComp" presStyleCnt="0"/>
      <dgm:spPr/>
    </dgm:pt>
    <dgm:pt modelId="{4E82238B-5F70-4785-A833-95242B0E9016}" type="pres">
      <dgm:prSet presAssocID="{2CF94B5C-23E3-47EB-AE59-1381A45FC0DB}" presName="firstChild" presStyleLbl="bgAccFollowNode1" presStyleIdx="1" presStyleCnt="3" custLinFactX="-69663" custLinFactNeighborX="-100000" custLinFactNeighborY="27670"/>
      <dgm:spPr/>
      <dgm:t>
        <a:bodyPr/>
        <a:lstStyle/>
        <a:p>
          <a:endParaRPr lang="ru-RU"/>
        </a:p>
      </dgm:t>
    </dgm:pt>
    <dgm:pt modelId="{F9B5E3DC-AB44-499F-9D56-700649D40661}" type="pres">
      <dgm:prSet presAssocID="{2CF94B5C-23E3-47EB-AE59-1381A45FC0DB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49AED-F3D4-454F-BC85-4E682ABCFE86}" type="pres">
      <dgm:prSet presAssocID="{2CF94B5C-23E3-47EB-AE59-1381A45FC0DB}" presName="negSpace" presStyleCnt="0"/>
      <dgm:spPr/>
    </dgm:pt>
    <dgm:pt modelId="{E7D04812-B3EF-4BB5-AC59-542AE3B7329C}" type="pres">
      <dgm:prSet presAssocID="{2CF94B5C-23E3-47EB-AE59-1381A45FC0DB}" presName="circle" presStyleLbl="node1" presStyleIdx="1" presStyleCnt="3" custLinFactX="-100000" custLinFactNeighborX="-100904" custLinFactNeighborY="21099"/>
      <dgm:spPr/>
      <dgm:t>
        <a:bodyPr/>
        <a:lstStyle/>
        <a:p>
          <a:endParaRPr lang="ru-RU"/>
        </a:p>
      </dgm:t>
    </dgm:pt>
    <dgm:pt modelId="{72D663B7-8FF0-45E0-8F62-4D95DB8577E8}" type="pres">
      <dgm:prSet presAssocID="{F489F2EC-F097-43D4-90BA-821FCD701BF5}" presName="transSpace" presStyleCnt="0"/>
      <dgm:spPr/>
    </dgm:pt>
    <dgm:pt modelId="{FD6C6DE7-174B-4AC1-89C6-57156585E0DA}" type="pres">
      <dgm:prSet presAssocID="{CD9FFF57-76B9-45C7-B1F5-4E52ECA0736D}" presName="posSpace" presStyleCnt="0"/>
      <dgm:spPr/>
    </dgm:pt>
    <dgm:pt modelId="{7B589584-35B3-401A-AB56-5BA2DE30F2F9}" type="pres">
      <dgm:prSet presAssocID="{CD9FFF57-76B9-45C7-B1F5-4E52ECA0736D}" presName="vertFlow" presStyleCnt="0"/>
      <dgm:spPr/>
    </dgm:pt>
    <dgm:pt modelId="{AFF30CFB-3B24-48DA-8BD0-313B61C4D583}" type="pres">
      <dgm:prSet presAssocID="{CD9FFF57-76B9-45C7-B1F5-4E52ECA0736D}" presName="topSpace" presStyleCnt="0"/>
      <dgm:spPr/>
    </dgm:pt>
    <dgm:pt modelId="{42A0649B-4864-4B20-8B80-84C150097FC0}" type="pres">
      <dgm:prSet presAssocID="{CD9FFF57-76B9-45C7-B1F5-4E52ECA0736D}" presName="firstComp" presStyleCnt="0"/>
      <dgm:spPr/>
    </dgm:pt>
    <dgm:pt modelId="{5C347C65-27FC-4845-9CD6-DBABF27F4860}" type="pres">
      <dgm:prSet presAssocID="{CD9FFF57-76B9-45C7-B1F5-4E52ECA0736D}" presName="firstChild" presStyleLbl="bgAccFollowNode1" presStyleIdx="2" presStyleCnt="3" custLinFactX="-135738" custLinFactY="97843" custLinFactNeighborX="-200000" custLinFactNeighborY="100000"/>
      <dgm:spPr/>
      <dgm:t>
        <a:bodyPr/>
        <a:lstStyle/>
        <a:p>
          <a:endParaRPr lang="ru-RU"/>
        </a:p>
      </dgm:t>
    </dgm:pt>
    <dgm:pt modelId="{EC90E19E-3E95-4917-8B4F-BE44F748BCCE}" type="pres">
      <dgm:prSet presAssocID="{CD9FFF57-76B9-45C7-B1F5-4E52ECA0736D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FAF7E-B3DE-4DF1-AFE3-6D479AA02BED}" type="pres">
      <dgm:prSet presAssocID="{CD9FFF57-76B9-45C7-B1F5-4E52ECA0736D}" presName="negSpace" presStyleCnt="0"/>
      <dgm:spPr/>
    </dgm:pt>
    <dgm:pt modelId="{5322085A-0191-4C6C-9AD4-0C8FF335D41E}" type="pres">
      <dgm:prSet presAssocID="{CD9FFF57-76B9-45C7-B1F5-4E52ECA0736D}" presName="circle" presStyleLbl="node1" presStyleIdx="2" presStyleCnt="3" custLinFactX="-100000" custLinFactY="81783" custLinFactNeighborX="-174503" custLinFactNeighborY="100000"/>
      <dgm:spPr/>
      <dgm:t>
        <a:bodyPr/>
        <a:lstStyle/>
        <a:p>
          <a:endParaRPr lang="ru-RU"/>
        </a:p>
      </dgm:t>
    </dgm:pt>
  </dgm:ptLst>
  <dgm:cxnLst>
    <dgm:cxn modelId="{AAE2A7F9-D4E5-4518-A411-5CAC813FD972}" type="presOf" srcId="{D3D4EF62-5A3F-48EC-8B1C-AFA4CE899626}" destId="{F9B5E3DC-AB44-499F-9D56-700649D40661}" srcOrd="1" destOrd="0" presId="urn:microsoft.com/office/officeart/2005/8/layout/hList9"/>
    <dgm:cxn modelId="{5833A362-A81F-45E9-9020-719A8B032248}" type="presOf" srcId="{D3D4EF62-5A3F-48EC-8B1C-AFA4CE899626}" destId="{4E82238B-5F70-4785-A833-95242B0E9016}" srcOrd="0" destOrd="0" presId="urn:microsoft.com/office/officeart/2005/8/layout/hList9"/>
    <dgm:cxn modelId="{E0E84B42-DF44-44E9-B118-4915F09173C3}" srcId="{E8A766C8-8C75-4123-BB2F-A143041D0E45}" destId="{8CC8F42B-870D-4706-BC9D-954C6F0E83A2}" srcOrd="0" destOrd="0" parTransId="{D147A4BD-B611-4C2F-8AC0-7E6858B3B2B7}" sibTransId="{F13F7A5A-12C8-4B34-854F-0A780ED8694D}"/>
    <dgm:cxn modelId="{617C08C8-23D9-427B-ACC9-361CCB21204C}" type="presOf" srcId="{2CF94B5C-23E3-47EB-AE59-1381A45FC0DB}" destId="{E7D04812-B3EF-4BB5-AC59-542AE3B7329C}" srcOrd="0" destOrd="0" presId="urn:microsoft.com/office/officeart/2005/8/layout/hList9"/>
    <dgm:cxn modelId="{A43BC5F3-DAD3-4E1C-9790-700521CDCF80}" type="presOf" srcId="{A0F17F18-E653-4D9B-8456-4492EAE40104}" destId="{5C347C65-27FC-4845-9CD6-DBABF27F4860}" srcOrd="0" destOrd="0" presId="urn:microsoft.com/office/officeart/2005/8/layout/hList9"/>
    <dgm:cxn modelId="{D4EC9DD5-B059-4BD5-8A08-60BD2CA25ED9}" srcId="{73DF1CF7-D6F4-450F-8DC2-06893FEF0AA7}" destId="{CD9FFF57-76B9-45C7-B1F5-4E52ECA0736D}" srcOrd="2" destOrd="0" parTransId="{BE881939-4FC0-4218-BAB3-E239390FB87C}" sibTransId="{DC682C1A-0BC8-4266-B202-4D99DA88DD7C}"/>
    <dgm:cxn modelId="{18CC57A6-C1EE-468C-88F7-3DC661CB142A}" type="presOf" srcId="{8CC8F42B-870D-4706-BC9D-954C6F0E83A2}" destId="{413A0708-DFD5-4296-8221-21DCCA9C5F50}" srcOrd="1" destOrd="0" presId="urn:microsoft.com/office/officeart/2005/8/layout/hList9"/>
    <dgm:cxn modelId="{0EE56048-35A6-4585-B4AD-3F976E5485A6}" srcId="{2CF94B5C-23E3-47EB-AE59-1381A45FC0DB}" destId="{D3D4EF62-5A3F-48EC-8B1C-AFA4CE899626}" srcOrd="0" destOrd="0" parTransId="{9ED0F5C4-FBB4-4B56-B345-2CCEF4623EB6}" sibTransId="{FE671190-8327-407A-84FC-4B91338FBFBF}"/>
    <dgm:cxn modelId="{251C6E13-4601-4952-AEB1-97936043AB01}" type="presOf" srcId="{E8A766C8-8C75-4123-BB2F-A143041D0E45}" destId="{80109191-0E1B-4AB5-B60D-0641C2153081}" srcOrd="0" destOrd="0" presId="urn:microsoft.com/office/officeart/2005/8/layout/hList9"/>
    <dgm:cxn modelId="{DE2F903E-659D-4FBC-B7DD-BD19C59BC08A}" type="presOf" srcId="{73DF1CF7-D6F4-450F-8DC2-06893FEF0AA7}" destId="{706E50AC-6514-40FB-876E-BF31B1F5DEC1}" srcOrd="0" destOrd="0" presId="urn:microsoft.com/office/officeart/2005/8/layout/hList9"/>
    <dgm:cxn modelId="{BEDBE132-42E9-45BA-A3AB-F3482633141A}" srcId="{73DF1CF7-D6F4-450F-8DC2-06893FEF0AA7}" destId="{E8A766C8-8C75-4123-BB2F-A143041D0E45}" srcOrd="0" destOrd="0" parTransId="{E857C633-6745-4E32-9BE9-621BD50B34DA}" sibTransId="{DD84254E-F4ED-4CB3-B961-B90B84B2484B}"/>
    <dgm:cxn modelId="{C0F63318-42BF-4176-90D8-CA0B6FBB0AAC}" type="presOf" srcId="{A0F17F18-E653-4D9B-8456-4492EAE40104}" destId="{EC90E19E-3E95-4917-8B4F-BE44F748BCCE}" srcOrd="1" destOrd="0" presId="urn:microsoft.com/office/officeart/2005/8/layout/hList9"/>
    <dgm:cxn modelId="{210D3EF4-24F3-43A2-B69C-0A4CE30D4215}" type="presOf" srcId="{8CC8F42B-870D-4706-BC9D-954C6F0E83A2}" destId="{99653F62-3371-43A1-80AC-E825BD2F630A}" srcOrd="0" destOrd="0" presId="urn:microsoft.com/office/officeart/2005/8/layout/hList9"/>
    <dgm:cxn modelId="{33674307-893A-48E5-9B9A-DFB0CB767163}" srcId="{CD9FFF57-76B9-45C7-B1F5-4E52ECA0736D}" destId="{A0F17F18-E653-4D9B-8456-4492EAE40104}" srcOrd="0" destOrd="0" parTransId="{78C97ACF-316D-4E43-A5D1-08E1C9E6C460}" sibTransId="{FCD4BE1A-0889-437F-B4C0-37C2146F5F54}"/>
    <dgm:cxn modelId="{5A35AB1A-55EF-4C38-B312-E6179E770118}" type="presOf" srcId="{CD9FFF57-76B9-45C7-B1F5-4E52ECA0736D}" destId="{5322085A-0191-4C6C-9AD4-0C8FF335D41E}" srcOrd="0" destOrd="0" presId="urn:microsoft.com/office/officeart/2005/8/layout/hList9"/>
    <dgm:cxn modelId="{9149D818-F10C-411C-A86B-83CFE94A1C9C}" srcId="{73DF1CF7-D6F4-450F-8DC2-06893FEF0AA7}" destId="{2CF94B5C-23E3-47EB-AE59-1381A45FC0DB}" srcOrd="1" destOrd="0" parTransId="{603B11B4-5357-435B-AF6A-6F7E76DF366B}" sibTransId="{F489F2EC-F097-43D4-90BA-821FCD701BF5}"/>
    <dgm:cxn modelId="{1341A012-9647-4AF0-8F17-A77FDBF8E0D0}" type="presParOf" srcId="{706E50AC-6514-40FB-876E-BF31B1F5DEC1}" destId="{A332DD24-BFC3-4014-A533-459DB8B0333F}" srcOrd="0" destOrd="0" presId="urn:microsoft.com/office/officeart/2005/8/layout/hList9"/>
    <dgm:cxn modelId="{4F43654F-FE35-4FF4-BB81-37807957C032}" type="presParOf" srcId="{706E50AC-6514-40FB-876E-BF31B1F5DEC1}" destId="{9FA64034-A9F0-4A5E-9D7B-3DFED6C23BFC}" srcOrd="1" destOrd="0" presId="urn:microsoft.com/office/officeart/2005/8/layout/hList9"/>
    <dgm:cxn modelId="{017A4025-4869-458E-9EC2-BCDCE649160C}" type="presParOf" srcId="{9FA64034-A9F0-4A5E-9D7B-3DFED6C23BFC}" destId="{E2091A93-D965-41C0-A13B-B356F3362F36}" srcOrd="0" destOrd="0" presId="urn:microsoft.com/office/officeart/2005/8/layout/hList9"/>
    <dgm:cxn modelId="{0C500211-C5B2-437E-A48C-AD8D0A9D48EC}" type="presParOf" srcId="{9FA64034-A9F0-4A5E-9D7B-3DFED6C23BFC}" destId="{4B787B3F-1EE8-48A8-B106-943B531253E5}" srcOrd="1" destOrd="0" presId="urn:microsoft.com/office/officeart/2005/8/layout/hList9"/>
    <dgm:cxn modelId="{37796895-2FD3-4438-80B0-C03454EA7491}" type="presParOf" srcId="{4B787B3F-1EE8-48A8-B106-943B531253E5}" destId="{99653F62-3371-43A1-80AC-E825BD2F630A}" srcOrd="0" destOrd="0" presId="urn:microsoft.com/office/officeart/2005/8/layout/hList9"/>
    <dgm:cxn modelId="{56D45EBA-13A3-45B2-933A-DFB15B1F01FA}" type="presParOf" srcId="{4B787B3F-1EE8-48A8-B106-943B531253E5}" destId="{413A0708-DFD5-4296-8221-21DCCA9C5F50}" srcOrd="1" destOrd="0" presId="urn:microsoft.com/office/officeart/2005/8/layout/hList9"/>
    <dgm:cxn modelId="{47BC9B99-9E62-4076-A57A-B9CBB01E3CFA}" type="presParOf" srcId="{706E50AC-6514-40FB-876E-BF31B1F5DEC1}" destId="{3ABEB5C9-CB38-4443-8262-1E7C51C1B339}" srcOrd="2" destOrd="0" presId="urn:microsoft.com/office/officeart/2005/8/layout/hList9"/>
    <dgm:cxn modelId="{838BDD63-8DDD-4141-8A8B-9115361CF8F9}" type="presParOf" srcId="{706E50AC-6514-40FB-876E-BF31B1F5DEC1}" destId="{80109191-0E1B-4AB5-B60D-0641C2153081}" srcOrd="3" destOrd="0" presId="urn:microsoft.com/office/officeart/2005/8/layout/hList9"/>
    <dgm:cxn modelId="{7383706A-5112-4BBC-A648-3EA8663FF5F2}" type="presParOf" srcId="{706E50AC-6514-40FB-876E-BF31B1F5DEC1}" destId="{AFA07082-2FD1-4A54-872F-8F32844F22C6}" srcOrd="4" destOrd="0" presId="urn:microsoft.com/office/officeart/2005/8/layout/hList9"/>
    <dgm:cxn modelId="{E9C164C8-F018-4235-A076-8D7D5523000B}" type="presParOf" srcId="{706E50AC-6514-40FB-876E-BF31B1F5DEC1}" destId="{362B6E24-5830-4FFE-B25A-D94D166FEAFD}" srcOrd="5" destOrd="0" presId="urn:microsoft.com/office/officeart/2005/8/layout/hList9"/>
    <dgm:cxn modelId="{16D52E82-3237-465B-9FAA-BDF523C7D2A2}" type="presParOf" srcId="{706E50AC-6514-40FB-876E-BF31B1F5DEC1}" destId="{AE45E435-C22B-4D59-B78D-0E5BE5946DB6}" srcOrd="6" destOrd="0" presId="urn:microsoft.com/office/officeart/2005/8/layout/hList9"/>
    <dgm:cxn modelId="{B622421F-5B7C-449F-815F-CEEB43B84FD7}" type="presParOf" srcId="{AE45E435-C22B-4D59-B78D-0E5BE5946DB6}" destId="{6BE44FC4-1DF7-467E-BAC9-84A0DCA00086}" srcOrd="0" destOrd="0" presId="urn:microsoft.com/office/officeart/2005/8/layout/hList9"/>
    <dgm:cxn modelId="{5FA9F299-E036-4C9A-9B73-9689752CAD3E}" type="presParOf" srcId="{AE45E435-C22B-4D59-B78D-0E5BE5946DB6}" destId="{D292AA3C-0E96-4A4B-81F1-082F866E8DD4}" srcOrd="1" destOrd="0" presId="urn:microsoft.com/office/officeart/2005/8/layout/hList9"/>
    <dgm:cxn modelId="{83F7A2D9-FB59-4DDE-A531-F002953A522B}" type="presParOf" srcId="{D292AA3C-0E96-4A4B-81F1-082F866E8DD4}" destId="{4E82238B-5F70-4785-A833-95242B0E9016}" srcOrd="0" destOrd="0" presId="urn:microsoft.com/office/officeart/2005/8/layout/hList9"/>
    <dgm:cxn modelId="{5A7D0A13-FF7E-495B-AF7F-66FA638DA875}" type="presParOf" srcId="{D292AA3C-0E96-4A4B-81F1-082F866E8DD4}" destId="{F9B5E3DC-AB44-499F-9D56-700649D40661}" srcOrd="1" destOrd="0" presId="urn:microsoft.com/office/officeart/2005/8/layout/hList9"/>
    <dgm:cxn modelId="{5A91FA72-D1A8-4435-949F-D30726D92576}" type="presParOf" srcId="{706E50AC-6514-40FB-876E-BF31B1F5DEC1}" destId="{9B549AED-F3D4-454F-BC85-4E682ABCFE86}" srcOrd="7" destOrd="0" presId="urn:microsoft.com/office/officeart/2005/8/layout/hList9"/>
    <dgm:cxn modelId="{5CE92FD4-7566-4A70-B406-BCF71FB57555}" type="presParOf" srcId="{706E50AC-6514-40FB-876E-BF31B1F5DEC1}" destId="{E7D04812-B3EF-4BB5-AC59-542AE3B7329C}" srcOrd="8" destOrd="0" presId="urn:microsoft.com/office/officeart/2005/8/layout/hList9"/>
    <dgm:cxn modelId="{775CD7C8-E5B9-4860-8265-A8A96F263F29}" type="presParOf" srcId="{706E50AC-6514-40FB-876E-BF31B1F5DEC1}" destId="{72D663B7-8FF0-45E0-8F62-4D95DB8577E8}" srcOrd="9" destOrd="0" presId="urn:microsoft.com/office/officeart/2005/8/layout/hList9"/>
    <dgm:cxn modelId="{A3F8127E-3CF7-4FE3-8E2F-D72E968BC9EB}" type="presParOf" srcId="{706E50AC-6514-40FB-876E-BF31B1F5DEC1}" destId="{FD6C6DE7-174B-4AC1-89C6-57156585E0DA}" srcOrd="10" destOrd="0" presId="urn:microsoft.com/office/officeart/2005/8/layout/hList9"/>
    <dgm:cxn modelId="{651324F3-F77B-40D5-8D8B-F97880B5923B}" type="presParOf" srcId="{706E50AC-6514-40FB-876E-BF31B1F5DEC1}" destId="{7B589584-35B3-401A-AB56-5BA2DE30F2F9}" srcOrd="11" destOrd="0" presId="urn:microsoft.com/office/officeart/2005/8/layout/hList9"/>
    <dgm:cxn modelId="{AB5ACA35-4E53-4F10-923C-CC941F38F719}" type="presParOf" srcId="{7B589584-35B3-401A-AB56-5BA2DE30F2F9}" destId="{AFF30CFB-3B24-48DA-8BD0-313B61C4D583}" srcOrd="0" destOrd="0" presId="urn:microsoft.com/office/officeart/2005/8/layout/hList9"/>
    <dgm:cxn modelId="{924D2FA8-DB6D-4BFB-9C74-46E4DB10C550}" type="presParOf" srcId="{7B589584-35B3-401A-AB56-5BA2DE30F2F9}" destId="{42A0649B-4864-4B20-8B80-84C150097FC0}" srcOrd="1" destOrd="0" presId="urn:microsoft.com/office/officeart/2005/8/layout/hList9"/>
    <dgm:cxn modelId="{B996B9C5-CB74-4638-8260-3909751821BA}" type="presParOf" srcId="{42A0649B-4864-4B20-8B80-84C150097FC0}" destId="{5C347C65-27FC-4845-9CD6-DBABF27F4860}" srcOrd="0" destOrd="0" presId="urn:microsoft.com/office/officeart/2005/8/layout/hList9"/>
    <dgm:cxn modelId="{56A3F0F6-D7A1-4824-95DA-1B3B77051C4E}" type="presParOf" srcId="{42A0649B-4864-4B20-8B80-84C150097FC0}" destId="{EC90E19E-3E95-4917-8B4F-BE44F748BCCE}" srcOrd="1" destOrd="0" presId="urn:microsoft.com/office/officeart/2005/8/layout/hList9"/>
    <dgm:cxn modelId="{0361BCA0-FBD9-456A-82FA-B05E6F93E732}" type="presParOf" srcId="{706E50AC-6514-40FB-876E-BF31B1F5DEC1}" destId="{FF9FAF7E-B3DE-4DF1-AFE3-6D479AA02BED}" srcOrd="12" destOrd="0" presId="urn:microsoft.com/office/officeart/2005/8/layout/hList9"/>
    <dgm:cxn modelId="{79F26729-C440-4586-8FE5-4939EE9B606C}" type="presParOf" srcId="{706E50AC-6514-40FB-876E-BF31B1F5DEC1}" destId="{5322085A-0191-4C6C-9AD4-0C8FF335D41E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DF1CF7-D6F4-450F-8DC2-06893FEF0AA7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A766C8-8C75-4123-BB2F-A143041D0E45}">
      <dgm:prSet phldrT="[Текст]" custT="1"/>
      <dgm:spPr>
        <a:solidFill>
          <a:srgbClr val="8DB170"/>
        </a:solidFill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Calibri" panose="020F0502020204030204" pitchFamily="34" charset="0"/>
            </a:rPr>
            <a:t>198</a:t>
          </a:r>
        </a:p>
      </dgm:t>
    </dgm:pt>
    <dgm:pt modelId="{E857C633-6745-4E32-9BE9-621BD50B34DA}" type="parTrans" cxnId="{BEDBE132-42E9-45BA-A3AB-F348263314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84254E-F4ED-4CB3-B961-B90B84B2484B}" type="sibTrans" cxnId="{BEDBE132-42E9-45BA-A3AB-F348263314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CC8F42B-870D-4706-BC9D-954C6F0E83A2}">
      <dgm:prSet phldrT="[Текст]" custT="1"/>
      <dgm:spPr>
        <a:solidFill>
          <a:srgbClr val="AFABAB">
            <a:alpha val="90000"/>
          </a:srgbClr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Calibri" panose="020F0502020204030204" pitchFamily="34" charset="0"/>
            </a:rPr>
            <a:t>Игр</a:t>
          </a:r>
        </a:p>
      </dgm:t>
    </dgm:pt>
    <dgm:pt modelId="{D147A4BD-B611-4C2F-8AC0-7E6858B3B2B7}" type="parTrans" cxnId="{E0E84B42-DF44-44E9-B118-4915F09173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3F7A5A-12C8-4B34-854F-0A780ED8694D}" type="sibTrans" cxnId="{E0E84B42-DF44-44E9-B118-4915F09173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CF94B5C-23E3-47EB-AE59-1381A45FC0DB}">
      <dgm:prSet phldrT="[Текст]" custT="1"/>
      <dgm:spPr>
        <a:solidFill>
          <a:srgbClr val="8DB170"/>
        </a:solidFill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Calibri" panose="020F0502020204030204" pitchFamily="34" charset="0"/>
            </a:rPr>
            <a:t>267</a:t>
          </a:r>
        </a:p>
      </dgm:t>
    </dgm:pt>
    <dgm:pt modelId="{603B11B4-5357-435B-AF6A-6F7E76DF366B}" type="parTrans" cxnId="{9149D818-F10C-411C-A86B-83CFE94A1C9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89F2EC-F097-43D4-90BA-821FCD701BF5}" type="sibTrans" cxnId="{9149D818-F10C-411C-A86B-83CFE94A1C9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D4EF62-5A3F-48EC-8B1C-AFA4CE899626}">
      <dgm:prSet phldrT="[Текст]" custT="1"/>
      <dgm:spPr>
        <a:solidFill>
          <a:srgbClr val="AFABAB">
            <a:alpha val="90000"/>
          </a:srgbClr>
        </a:solidFill>
      </dgm:spPr>
      <dgm:t>
        <a:bodyPr/>
        <a:lstStyle/>
        <a:p>
          <a:r>
            <a:rPr lang="ru-RU" sz="1200" dirty="0">
              <a:solidFill>
                <a:schemeClr val="tx1"/>
              </a:solidFill>
              <a:latin typeface="Calibri" panose="020F0502020204030204" pitchFamily="34" charset="0"/>
            </a:rPr>
            <a:t>Организаци1 (школы, ОДО, учреждения профессионального образования)</a:t>
          </a:r>
        </a:p>
      </dgm:t>
    </dgm:pt>
    <dgm:pt modelId="{9ED0F5C4-FBB4-4B56-B345-2CCEF4623EB6}" type="parTrans" cxnId="{0EE56048-35A6-4585-B4AD-3F976E5485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671190-8327-407A-84FC-4B91338FBFBF}" type="sibTrans" cxnId="{0EE56048-35A6-4585-B4AD-3F976E5485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9FFF57-76B9-45C7-B1F5-4E52ECA0736D}">
      <dgm:prSet phldrT="[Текст]" custT="1"/>
      <dgm:spPr>
        <a:solidFill>
          <a:srgbClr val="8DB170"/>
        </a:solidFill>
      </dgm:spPr>
      <dgm:t>
        <a:bodyPr/>
        <a:lstStyle/>
        <a:p>
          <a:r>
            <a:rPr lang="ru-RU" sz="2800" b="1" dirty="0">
              <a:solidFill>
                <a:schemeClr val="tx1"/>
              </a:solidFill>
              <a:latin typeface="Calibri" panose="020F0502020204030204" pitchFamily="34" charset="0"/>
            </a:rPr>
            <a:t>2113</a:t>
          </a:r>
        </a:p>
      </dgm:t>
    </dgm:pt>
    <dgm:pt modelId="{BE881939-4FC0-4218-BAB3-E239390FB87C}" type="parTrans" cxnId="{D4EC9DD5-B059-4BD5-8A08-60BD2CA25E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682C1A-0BC8-4266-B202-4D99DA88DD7C}" type="sibTrans" cxnId="{D4EC9DD5-B059-4BD5-8A08-60BD2CA25E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F17F18-E653-4D9B-8456-4492EAE40104}">
      <dgm:prSet phldrT="[Текст]"/>
      <dgm:spPr>
        <a:solidFill>
          <a:srgbClr val="AFABAB">
            <a:alpha val="90000"/>
          </a:srgb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Calibri" panose="020F0502020204030204" pitchFamily="34" charset="0"/>
            </a:rPr>
            <a:t>Участников</a:t>
          </a:r>
        </a:p>
      </dgm:t>
    </dgm:pt>
    <dgm:pt modelId="{78C97ACF-316D-4E43-A5D1-08E1C9E6C460}" type="parTrans" cxnId="{33674307-893A-48E5-9B9A-DFB0CB7671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CD4BE1A-0889-437F-B4C0-37C2146F5F54}" type="sibTrans" cxnId="{33674307-893A-48E5-9B9A-DFB0CB7671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6E50AC-6514-40FB-876E-BF31B1F5DEC1}" type="pres">
      <dgm:prSet presAssocID="{73DF1CF7-D6F4-450F-8DC2-06893FEF0AA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332DD24-BFC3-4014-A533-459DB8B0333F}" type="pres">
      <dgm:prSet presAssocID="{E8A766C8-8C75-4123-BB2F-A143041D0E45}" presName="posSpace" presStyleCnt="0"/>
      <dgm:spPr/>
    </dgm:pt>
    <dgm:pt modelId="{9FA64034-A9F0-4A5E-9D7B-3DFED6C23BFC}" type="pres">
      <dgm:prSet presAssocID="{E8A766C8-8C75-4123-BB2F-A143041D0E45}" presName="vertFlow" presStyleCnt="0"/>
      <dgm:spPr/>
    </dgm:pt>
    <dgm:pt modelId="{E2091A93-D965-41C0-A13B-B356F3362F36}" type="pres">
      <dgm:prSet presAssocID="{E8A766C8-8C75-4123-BB2F-A143041D0E45}" presName="topSpace" presStyleCnt="0"/>
      <dgm:spPr/>
    </dgm:pt>
    <dgm:pt modelId="{4B787B3F-1EE8-48A8-B106-943B531253E5}" type="pres">
      <dgm:prSet presAssocID="{E8A766C8-8C75-4123-BB2F-A143041D0E45}" presName="firstComp" presStyleCnt="0"/>
      <dgm:spPr/>
    </dgm:pt>
    <dgm:pt modelId="{99653F62-3371-43A1-80AC-E825BD2F630A}" type="pres">
      <dgm:prSet presAssocID="{E8A766C8-8C75-4123-BB2F-A143041D0E45}" presName="firstChild" presStyleLbl="bgAccFollowNode1" presStyleIdx="0" presStyleCnt="3" custLinFactY="-21129" custLinFactNeighborX="-4488" custLinFactNeighborY="-100000"/>
      <dgm:spPr/>
      <dgm:t>
        <a:bodyPr/>
        <a:lstStyle/>
        <a:p>
          <a:endParaRPr lang="ru-RU"/>
        </a:p>
      </dgm:t>
    </dgm:pt>
    <dgm:pt modelId="{413A0708-DFD5-4296-8221-21DCCA9C5F50}" type="pres">
      <dgm:prSet presAssocID="{E8A766C8-8C75-4123-BB2F-A143041D0E45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EB5C9-CB38-4443-8262-1E7C51C1B339}" type="pres">
      <dgm:prSet presAssocID="{E8A766C8-8C75-4123-BB2F-A143041D0E45}" presName="negSpace" presStyleCnt="0"/>
      <dgm:spPr/>
    </dgm:pt>
    <dgm:pt modelId="{80109191-0E1B-4AB5-B60D-0641C2153081}" type="pres">
      <dgm:prSet presAssocID="{E8A766C8-8C75-4123-BB2F-A143041D0E45}" presName="circle" presStyleLbl="node1" presStyleIdx="0" presStyleCnt="3" custLinFactY="-37736" custLinFactNeighborX="-904" custLinFactNeighborY="-100000"/>
      <dgm:spPr/>
      <dgm:t>
        <a:bodyPr/>
        <a:lstStyle/>
        <a:p>
          <a:endParaRPr lang="ru-RU"/>
        </a:p>
      </dgm:t>
    </dgm:pt>
    <dgm:pt modelId="{AFA07082-2FD1-4A54-872F-8F32844F22C6}" type="pres">
      <dgm:prSet presAssocID="{DD84254E-F4ED-4CB3-B961-B90B84B2484B}" presName="transSpace" presStyleCnt="0"/>
      <dgm:spPr/>
    </dgm:pt>
    <dgm:pt modelId="{362B6E24-5830-4FFE-B25A-D94D166FEAFD}" type="pres">
      <dgm:prSet presAssocID="{2CF94B5C-23E3-47EB-AE59-1381A45FC0DB}" presName="posSpace" presStyleCnt="0"/>
      <dgm:spPr/>
    </dgm:pt>
    <dgm:pt modelId="{AE45E435-C22B-4D59-B78D-0E5BE5946DB6}" type="pres">
      <dgm:prSet presAssocID="{2CF94B5C-23E3-47EB-AE59-1381A45FC0DB}" presName="vertFlow" presStyleCnt="0"/>
      <dgm:spPr/>
    </dgm:pt>
    <dgm:pt modelId="{6BE44FC4-1DF7-467E-BAC9-84A0DCA00086}" type="pres">
      <dgm:prSet presAssocID="{2CF94B5C-23E3-47EB-AE59-1381A45FC0DB}" presName="topSpace" presStyleCnt="0"/>
      <dgm:spPr/>
    </dgm:pt>
    <dgm:pt modelId="{D292AA3C-0E96-4A4B-81F1-082F866E8DD4}" type="pres">
      <dgm:prSet presAssocID="{2CF94B5C-23E3-47EB-AE59-1381A45FC0DB}" presName="firstComp" presStyleCnt="0"/>
      <dgm:spPr/>
    </dgm:pt>
    <dgm:pt modelId="{4E82238B-5F70-4785-A833-95242B0E9016}" type="pres">
      <dgm:prSet presAssocID="{2CF94B5C-23E3-47EB-AE59-1381A45FC0DB}" presName="firstChild" presStyleLbl="bgAccFollowNode1" presStyleIdx="1" presStyleCnt="3" custLinFactX="-69663" custLinFactNeighborX="-100000" custLinFactNeighborY="27670"/>
      <dgm:spPr/>
      <dgm:t>
        <a:bodyPr/>
        <a:lstStyle/>
        <a:p>
          <a:endParaRPr lang="ru-RU"/>
        </a:p>
      </dgm:t>
    </dgm:pt>
    <dgm:pt modelId="{F9B5E3DC-AB44-499F-9D56-700649D40661}" type="pres">
      <dgm:prSet presAssocID="{2CF94B5C-23E3-47EB-AE59-1381A45FC0DB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49AED-F3D4-454F-BC85-4E682ABCFE86}" type="pres">
      <dgm:prSet presAssocID="{2CF94B5C-23E3-47EB-AE59-1381A45FC0DB}" presName="negSpace" presStyleCnt="0"/>
      <dgm:spPr/>
    </dgm:pt>
    <dgm:pt modelId="{E7D04812-B3EF-4BB5-AC59-542AE3B7329C}" type="pres">
      <dgm:prSet presAssocID="{2CF94B5C-23E3-47EB-AE59-1381A45FC0DB}" presName="circle" presStyleLbl="node1" presStyleIdx="1" presStyleCnt="3" custLinFactX="-100000" custLinFactNeighborX="-100904" custLinFactNeighborY="21099"/>
      <dgm:spPr/>
      <dgm:t>
        <a:bodyPr/>
        <a:lstStyle/>
        <a:p>
          <a:endParaRPr lang="ru-RU"/>
        </a:p>
      </dgm:t>
    </dgm:pt>
    <dgm:pt modelId="{72D663B7-8FF0-45E0-8F62-4D95DB8577E8}" type="pres">
      <dgm:prSet presAssocID="{F489F2EC-F097-43D4-90BA-821FCD701BF5}" presName="transSpace" presStyleCnt="0"/>
      <dgm:spPr/>
    </dgm:pt>
    <dgm:pt modelId="{FD6C6DE7-174B-4AC1-89C6-57156585E0DA}" type="pres">
      <dgm:prSet presAssocID="{CD9FFF57-76B9-45C7-B1F5-4E52ECA0736D}" presName="posSpace" presStyleCnt="0"/>
      <dgm:spPr/>
    </dgm:pt>
    <dgm:pt modelId="{7B589584-35B3-401A-AB56-5BA2DE30F2F9}" type="pres">
      <dgm:prSet presAssocID="{CD9FFF57-76B9-45C7-B1F5-4E52ECA0736D}" presName="vertFlow" presStyleCnt="0"/>
      <dgm:spPr/>
    </dgm:pt>
    <dgm:pt modelId="{AFF30CFB-3B24-48DA-8BD0-313B61C4D583}" type="pres">
      <dgm:prSet presAssocID="{CD9FFF57-76B9-45C7-B1F5-4E52ECA0736D}" presName="topSpace" presStyleCnt="0"/>
      <dgm:spPr/>
    </dgm:pt>
    <dgm:pt modelId="{42A0649B-4864-4B20-8B80-84C150097FC0}" type="pres">
      <dgm:prSet presAssocID="{CD9FFF57-76B9-45C7-B1F5-4E52ECA0736D}" presName="firstComp" presStyleCnt="0"/>
      <dgm:spPr/>
    </dgm:pt>
    <dgm:pt modelId="{5C347C65-27FC-4845-9CD6-DBABF27F4860}" type="pres">
      <dgm:prSet presAssocID="{CD9FFF57-76B9-45C7-B1F5-4E52ECA0736D}" presName="firstChild" presStyleLbl="bgAccFollowNode1" presStyleIdx="2" presStyleCnt="3" custLinFactX="-135738" custLinFactY="97843" custLinFactNeighborX="-200000" custLinFactNeighborY="100000"/>
      <dgm:spPr/>
      <dgm:t>
        <a:bodyPr/>
        <a:lstStyle/>
        <a:p>
          <a:endParaRPr lang="ru-RU"/>
        </a:p>
      </dgm:t>
    </dgm:pt>
    <dgm:pt modelId="{EC90E19E-3E95-4917-8B4F-BE44F748BCCE}" type="pres">
      <dgm:prSet presAssocID="{CD9FFF57-76B9-45C7-B1F5-4E52ECA0736D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FAF7E-B3DE-4DF1-AFE3-6D479AA02BED}" type="pres">
      <dgm:prSet presAssocID="{CD9FFF57-76B9-45C7-B1F5-4E52ECA0736D}" presName="negSpace" presStyleCnt="0"/>
      <dgm:spPr/>
    </dgm:pt>
    <dgm:pt modelId="{5322085A-0191-4C6C-9AD4-0C8FF335D41E}" type="pres">
      <dgm:prSet presAssocID="{CD9FFF57-76B9-45C7-B1F5-4E52ECA0736D}" presName="circle" presStyleLbl="node1" presStyleIdx="2" presStyleCnt="3" custLinFactX="-100000" custLinFactY="81783" custLinFactNeighborX="-174503" custLinFactNeighborY="100000"/>
      <dgm:spPr/>
      <dgm:t>
        <a:bodyPr/>
        <a:lstStyle/>
        <a:p>
          <a:endParaRPr lang="ru-RU"/>
        </a:p>
      </dgm:t>
    </dgm:pt>
  </dgm:ptLst>
  <dgm:cxnLst>
    <dgm:cxn modelId="{AAE2A7F9-D4E5-4518-A411-5CAC813FD972}" type="presOf" srcId="{D3D4EF62-5A3F-48EC-8B1C-AFA4CE899626}" destId="{F9B5E3DC-AB44-499F-9D56-700649D40661}" srcOrd="1" destOrd="0" presId="urn:microsoft.com/office/officeart/2005/8/layout/hList9"/>
    <dgm:cxn modelId="{5833A362-A81F-45E9-9020-719A8B032248}" type="presOf" srcId="{D3D4EF62-5A3F-48EC-8B1C-AFA4CE899626}" destId="{4E82238B-5F70-4785-A833-95242B0E9016}" srcOrd="0" destOrd="0" presId="urn:microsoft.com/office/officeart/2005/8/layout/hList9"/>
    <dgm:cxn modelId="{E0E84B42-DF44-44E9-B118-4915F09173C3}" srcId="{E8A766C8-8C75-4123-BB2F-A143041D0E45}" destId="{8CC8F42B-870D-4706-BC9D-954C6F0E83A2}" srcOrd="0" destOrd="0" parTransId="{D147A4BD-B611-4C2F-8AC0-7E6858B3B2B7}" sibTransId="{F13F7A5A-12C8-4B34-854F-0A780ED8694D}"/>
    <dgm:cxn modelId="{617C08C8-23D9-427B-ACC9-361CCB21204C}" type="presOf" srcId="{2CF94B5C-23E3-47EB-AE59-1381A45FC0DB}" destId="{E7D04812-B3EF-4BB5-AC59-542AE3B7329C}" srcOrd="0" destOrd="0" presId="urn:microsoft.com/office/officeart/2005/8/layout/hList9"/>
    <dgm:cxn modelId="{A43BC5F3-DAD3-4E1C-9790-700521CDCF80}" type="presOf" srcId="{A0F17F18-E653-4D9B-8456-4492EAE40104}" destId="{5C347C65-27FC-4845-9CD6-DBABF27F4860}" srcOrd="0" destOrd="0" presId="urn:microsoft.com/office/officeart/2005/8/layout/hList9"/>
    <dgm:cxn modelId="{D4EC9DD5-B059-4BD5-8A08-60BD2CA25ED9}" srcId="{73DF1CF7-D6F4-450F-8DC2-06893FEF0AA7}" destId="{CD9FFF57-76B9-45C7-B1F5-4E52ECA0736D}" srcOrd="2" destOrd="0" parTransId="{BE881939-4FC0-4218-BAB3-E239390FB87C}" sibTransId="{DC682C1A-0BC8-4266-B202-4D99DA88DD7C}"/>
    <dgm:cxn modelId="{18CC57A6-C1EE-468C-88F7-3DC661CB142A}" type="presOf" srcId="{8CC8F42B-870D-4706-BC9D-954C6F0E83A2}" destId="{413A0708-DFD5-4296-8221-21DCCA9C5F50}" srcOrd="1" destOrd="0" presId="urn:microsoft.com/office/officeart/2005/8/layout/hList9"/>
    <dgm:cxn modelId="{0EE56048-35A6-4585-B4AD-3F976E5485A6}" srcId="{2CF94B5C-23E3-47EB-AE59-1381A45FC0DB}" destId="{D3D4EF62-5A3F-48EC-8B1C-AFA4CE899626}" srcOrd="0" destOrd="0" parTransId="{9ED0F5C4-FBB4-4B56-B345-2CCEF4623EB6}" sibTransId="{FE671190-8327-407A-84FC-4B91338FBFBF}"/>
    <dgm:cxn modelId="{251C6E13-4601-4952-AEB1-97936043AB01}" type="presOf" srcId="{E8A766C8-8C75-4123-BB2F-A143041D0E45}" destId="{80109191-0E1B-4AB5-B60D-0641C2153081}" srcOrd="0" destOrd="0" presId="urn:microsoft.com/office/officeart/2005/8/layout/hList9"/>
    <dgm:cxn modelId="{DE2F903E-659D-4FBC-B7DD-BD19C59BC08A}" type="presOf" srcId="{73DF1CF7-D6F4-450F-8DC2-06893FEF0AA7}" destId="{706E50AC-6514-40FB-876E-BF31B1F5DEC1}" srcOrd="0" destOrd="0" presId="urn:microsoft.com/office/officeart/2005/8/layout/hList9"/>
    <dgm:cxn modelId="{BEDBE132-42E9-45BA-A3AB-F3482633141A}" srcId="{73DF1CF7-D6F4-450F-8DC2-06893FEF0AA7}" destId="{E8A766C8-8C75-4123-BB2F-A143041D0E45}" srcOrd="0" destOrd="0" parTransId="{E857C633-6745-4E32-9BE9-621BD50B34DA}" sibTransId="{DD84254E-F4ED-4CB3-B961-B90B84B2484B}"/>
    <dgm:cxn modelId="{C0F63318-42BF-4176-90D8-CA0B6FBB0AAC}" type="presOf" srcId="{A0F17F18-E653-4D9B-8456-4492EAE40104}" destId="{EC90E19E-3E95-4917-8B4F-BE44F748BCCE}" srcOrd="1" destOrd="0" presId="urn:microsoft.com/office/officeart/2005/8/layout/hList9"/>
    <dgm:cxn modelId="{210D3EF4-24F3-43A2-B69C-0A4CE30D4215}" type="presOf" srcId="{8CC8F42B-870D-4706-BC9D-954C6F0E83A2}" destId="{99653F62-3371-43A1-80AC-E825BD2F630A}" srcOrd="0" destOrd="0" presId="urn:microsoft.com/office/officeart/2005/8/layout/hList9"/>
    <dgm:cxn modelId="{33674307-893A-48E5-9B9A-DFB0CB767163}" srcId="{CD9FFF57-76B9-45C7-B1F5-4E52ECA0736D}" destId="{A0F17F18-E653-4D9B-8456-4492EAE40104}" srcOrd="0" destOrd="0" parTransId="{78C97ACF-316D-4E43-A5D1-08E1C9E6C460}" sibTransId="{FCD4BE1A-0889-437F-B4C0-37C2146F5F54}"/>
    <dgm:cxn modelId="{5A35AB1A-55EF-4C38-B312-E6179E770118}" type="presOf" srcId="{CD9FFF57-76B9-45C7-B1F5-4E52ECA0736D}" destId="{5322085A-0191-4C6C-9AD4-0C8FF335D41E}" srcOrd="0" destOrd="0" presId="urn:microsoft.com/office/officeart/2005/8/layout/hList9"/>
    <dgm:cxn modelId="{9149D818-F10C-411C-A86B-83CFE94A1C9C}" srcId="{73DF1CF7-D6F4-450F-8DC2-06893FEF0AA7}" destId="{2CF94B5C-23E3-47EB-AE59-1381A45FC0DB}" srcOrd="1" destOrd="0" parTransId="{603B11B4-5357-435B-AF6A-6F7E76DF366B}" sibTransId="{F489F2EC-F097-43D4-90BA-821FCD701BF5}"/>
    <dgm:cxn modelId="{1341A012-9647-4AF0-8F17-A77FDBF8E0D0}" type="presParOf" srcId="{706E50AC-6514-40FB-876E-BF31B1F5DEC1}" destId="{A332DD24-BFC3-4014-A533-459DB8B0333F}" srcOrd="0" destOrd="0" presId="urn:microsoft.com/office/officeart/2005/8/layout/hList9"/>
    <dgm:cxn modelId="{4F43654F-FE35-4FF4-BB81-37807957C032}" type="presParOf" srcId="{706E50AC-6514-40FB-876E-BF31B1F5DEC1}" destId="{9FA64034-A9F0-4A5E-9D7B-3DFED6C23BFC}" srcOrd="1" destOrd="0" presId="urn:microsoft.com/office/officeart/2005/8/layout/hList9"/>
    <dgm:cxn modelId="{017A4025-4869-458E-9EC2-BCDCE649160C}" type="presParOf" srcId="{9FA64034-A9F0-4A5E-9D7B-3DFED6C23BFC}" destId="{E2091A93-D965-41C0-A13B-B356F3362F36}" srcOrd="0" destOrd="0" presId="urn:microsoft.com/office/officeart/2005/8/layout/hList9"/>
    <dgm:cxn modelId="{0C500211-C5B2-437E-A48C-AD8D0A9D48EC}" type="presParOf" srcId="{9FA64034-A9F0-4A5E-9D7B-3DFED6C23BFC}" destId="{4B787B3F-1EE8-48A8-B106-943B531253E5}" srcOrd="1" destOrd="0" presId="urn:microsoft.com/office/officeart/2005/8/layout/hList9"/>
    <dgm:cxn modelId="{37796895-2FD3-4438-80B0-C03454EA7491}" type="presParOf" srcId="{4B787B3F-1EE8-48A8-B106-943B531253E5}" destId="{99653F62-3371-43A1-80AC-E825BD2F630A}" srcOrd="0" destOrd="0" presId="urn:microsoft.com/office/officeart/2005/8/layout/hList9"/>
    <dgm:cxn modelId="{56D45EBA-13A3-45B2-933A-DFB15B1F01FA}" type="presParOf" srcId="{4B787B3F-1EE8-48A8-B106-943B531253E5}" destId="{413A0708-DFD5-4296-8221-21DCCA9C5F50}" srcOrd="1" destOrd="0" presId="urn:microsoft.com/office/officeart/2005/8/layout/hList9"/>
    <dgm:cxn modelId="{47BC9B99-9E62-4076-A57A-B9CBB01E3CFA}" type="presParOf" srcId="{706E50AC-6514-40FB-876E-BF31B1F5DEC1}" destId="{3ABEB5C9-CB38-4443-8262-1E7C51C1B339}" srcOrd="2" destOrd="0" presId="urn:microsoft.com/office/officeart/2005/8/layout/hList9"/>
    <dgm:cxn modelId="{838BDD63-8DDD-4141-8A8B-9115361CF8F9}" type="presParOf" srcId="{706E50AC-6514-40FB-876E-BF31B1F5DEC1}" destId="{80109191-0E1B-4AB5-B60D-0641C2153081}" srcOrd="3" destOrd="0" presId="urn:microsoft.com/office/officeart/2005/8/layout/hList9"/>
    <dgm:cxn modelId="{7383706A-5112-4BBC-A648-3EA8663FF5F2}" type="presParOf" srcId="{706E50AC-6514-40FB-876E-BF31B1F5DEC1}" destId="{AFA07082-2FD1-4A54-872F-8F32844F22C6}" srcOrd="4" destOrd="0" presId="urn:microsoft.com/office/officeart/2005/8/layout/hList9"/>
    <dgm:cxn modelId="{E9C164C8-F018-4235-A076-8D7D5523000B}" type="presParOf" srcId="{706E50AC-6514-40FB-876E-BF31B1F5DEC1}" destId="{362B6E24-5830-4FFE-B25A-D94D166FEAFD}" srcOrd="5" destOrd="0" presId="urn:microsoft.com/office/officeart/2005/8/layout/hList9"/>
    <dgm:cxn modelId="{16D52E82-3237-465B-9FAA-BDF523C7D2A2}" type="presParOf" srcId="{706E50AC-6514-40FB-876E-BF31B1F5DEC1}" destId="{AE45E435-C22B-4D59-B78D-0E5BE5946DB6}" srcOrd="6" destOrd="0" presId="urn:microsoft.com/office/officeart/2005/8/layout/hList9"/>
    <dgm:cxn modelId="{B622421F-5B7C-449F-815F-CEEB43B84FD7}" type="presParOf" srcId="{AE45E435-C22B-4D59-B78D-0E5BE5946DB6}" destId="{6BE44FC4-1DF7-467E-BAC9-84A0DCA00086}" srcOrd="0" destOrd="0" presId="urn:microsoft.com/office/officeart/2005/8/layout/hList9"/>
    <dgm:cxn modelId="{5FA9F299-E036-4C9A-9B73-9689752CAD3E}" type="presParOf" srcId="{AE45E435-C22B-4D59-B78D-0E5BE5946DB6}" destId="{D292AA3C-0E96-4A4B-81F1-082F866E8DD4}" srcOrd="1" destOrd="0" presId="urn:microsoft.com/office/officeart/2005/8/layout/hList9"/>
    <dgm:cxn modelId="{83F7A2D9-FB59-4DDE-A531-F002953A522B}" type="presParOf" srcId="{D292AA3C-0E96-4A4B-81F1-082F866E8DD4}" destId="{4E82238B-5F70-4785-A833-95242B0E9016}" srcOrd="0" destOrd="0" presId="urn:microsoft.com/office/officeart/2005/8/layout/hList9"/>
    <dgm:cxn modelId="{5A7D0A13-FF7E-495B-AF7F-66FA638DA875}" type="presParOf" srcId="{D292AA3C-0E96-4A4B-81F1-082F866E8DD4}" destId="{F9B5E3DC-AB44-499F-9D56-700649D40661}" srcOrd="1" destOrd="0" presId="urn:microsoft.com/office/officeart/2005/8/layout/hList9"/>
    <dgm:cxn modelId="{5A91FA72-D1A8-4435-949F-D30726D92576}" type="presParOf" srcId="{706E50AC-6514-40FB-876E-BF31B1F5DEC1}" destId="{9B549AED-F3D4-454F-BC85-4E682ABCFE86}" srcOrd="7" destOrd="0" presId="urn:microsoft.com/office/officeart/2005/8/layout/hList9"/>
    <dgm:cxn modelId="{5CE92FD4-7566-4A70-B406-BCF71FB57555}" type="presParOf" srcId="{706E50AC-6514-40FB-876E-BF31B1F5DEC1}" destId="{E7D04812-B3EF-4BB5-AC59-542AE3B7329C}" srcOrd="8" destOrd="0" presId="urn:microsoft.com/office/officeart/2005/8/layout/hList9"/>
    <dgm:cxn modelId="{775CD7C8-E5B9-4860-8265-A8A96F263F29}" type="presParOf" srcId="{706E50AC-6514-40FB-876E-BF31B1F5DEC1}" destId="{72D663B7-8FF0-45E0-8F62-4D95DB8577E8}" srcOrd="9" destOrd="0" presId="urn:microsoft.com/office/officeart/2005/8/layout/hList9"/>
    <dgm:cxn modelId="{A3F8127E-3CF7-4FE3-8E2F-D72E968BC9EB}" type="presParOf" srcId="{706E50AC-6514-40FB-876E-BF31B1F5DEC1}" destId="{FD6C6DE7-174B-4AC1-89C6-57156585E0DA}" srcOrd="10" destOrd="0" presId="urn:microsoft.com/office/officeart/2005/8/layout/hList9"/>
    <dgm:cxn modelId="{651324F3-F77B-40D5-8D8B-F97880B5923B}" type="presParOf" srcId="{706E50AC-6514-40FB-876E-BF31B1F5DEC1}" destId="{7B589584-35B3-401A-AB56-5BA2DE30F2F9}" srcOrd="11" destOrd="0" presId="urn:microsoft.com/office/officeart/2005/8/layout/hList9"/>
    <dgm:cxn modelId="{AB5ACA35-4E53-4F10-923C-CC941F38F719}" type="presParOf" srcId="{7B589584-35B3-401A-AB56-5BA2DE30F2F9}" destId="{AFF30CFB-3B24-48DA-8BD0-313B61C4D583}" srcOrd="0" destOrd="0" presId="urn:microsoft.com/office/officeart/2005/8/layout/hList9"/>
    <dgm:cxn modelId="{924D2FA8-DB6D-4BFB-9C74-46E4DB10C550}" type="presParOf" srcId="{7B589584-35B3-401A-AB56-5BA2DE30F2F9}" destId="{42A0649B-4864-4B20-8B80-84C150097FC0}" srcOrd="1" destOrd="0" presId="urn:microsoft.com/office/officeart/2005/8/layout/hList9"/>
    <dgm:cxn modelId="{B996B9C5-CB74-4638-8260-3909751821BA}" type="presParOf" srcId="{42A0649B-4864-4B20-8B80-84C150097FC0}" destId="{5C347C65-27FC-4845-9CD6-DBABF27F4860}" srcOrd="0" destOrd="0" presId="urn:microsoft.com/office/officeart/2005/8/layout/hList9"/>
    <dgm:cxn modelId="{56A3F0F6-D7A1-4824-95DA-1B3B77051C4E}" type="presParOf" srcId="{42A0649B-4864-4B20-8B80-84C150097FC0}" destId="{EC90E19E-3E95-4917-8B4F-BE44F748BCCE}" srcOrd="1" destOrd="0" presId="urn:microsoft.com/office/officeart/2005/8/layout/hList9"/>
    <dgm:cxn modelId="{0361BCA0-FBD9-456A-82FA-B05E6F93E732}" type="presParOf" srcId="{706E50AC-6514-40FB-876E-BF31B1F5DEC1}" destId="{FF9FAF7E-B3DE-4DF1-AFE3-6D479AA02BED}" srcOrd="12" destOrd="0" presId="urn:microsoft.com/office/officeart/2005/8/layout/hList9"/>
    <dgm:cxn modelId="{79F26729-C440-4586-8FE5-4939EE9B606C}" type="presParOf" srcId="{706E50AC-6514-40FB-876E-BF31B1F5DEC1}" destId="{5322085A-0191-4C6C-9AD4-0C8FF335D41E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A95D0A-3289-4BCF-8FE2-E4E5911104A5}" type="doc">
      <dgm:prSet loTypeId="urn:microsoft.com/office/officeart/2005/8/layout/vList3" loCatId="list" qsTypeId="urn:microsoft.com/office/officeart/2005/8/quickstyle/simple5" qsCatId="simple" csTypeId="urn:microsoft.com/office/officeart/2005/8/colors/accent1_1" csCatId="accent1" phldr="1"/>
      <dgm:spPr/>
    </dgm:pt>
    <dgm:pt modelId="{2D50245F-FF1A-4CA8-A806-5947F72E05DE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2000" b="1" u="sng" dirty="0"/>
            <a:t>общеобразовательных</a:t>
          </a:r>
          <a:r>
            <a:rPr lang="ru-RU" sz="2000" dirty="0"/>
            <a:t> и </a:t>
          </a:r>
          <a:r>
            <a:rPr lang="ru-RU" sz="2000" b="1" u="sng" dirty="0"/>
            <a:t>профессиональных образовательных организаций</a:t>
          </a:r>
          <a:r>
            <a:rPr lang="ru-RU" sz="2000" dirty="0"/>
            <a:t> приняли участие в просмотре онлайн-уроков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000" b="1" u="sng" dirty="0"/>
            <a:t>до 22.04.22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000" dirty="0"/>
            <a:t>(</a:t>
          </a:r>
          <a:r>
            <a:rPr lang="en-US" sz="2000" dirty="0">
              <a:hlinkClick xmlns:r="http://schemas.openxmlformats.org/officeDocument/2006/relationships" r:id="rId1"/>
            </a:rPr>
            <a:t>https://dni-fg.ru</a:t>
          </a:r>
          <a:r>
            <a:rPr lang="en-US" sz="2000" dirty="0"/>
            <a:t>)</a:t>
          </a:r>
          <a:endParaRPr lang="ru-RU" sz="2000" dirty="0"/>
        </a:p>
      </dgm:t>
    </dgm:pt>
    <dgm:pt modelId="{4C74C2E9-484F-4CAA-BD75-BB2E1E8A20FD}" type="parTrans" cxnId="{FA61C3F2-C238-44DB-9990-5C5E23672C53}">
      <dgm:prSet/>
      <dgm:spPr/>
      <dgm:t>
        <a:bodyPr/>
        <a:lstStyle/>
        <a:p>
          <a:endParaRPr lang="ru-RU"/>
        </a:p>
      </dgm:t>
    </dgm:pt>
    <dgm:pt modelId="{A3CE30F0-3CEE-4D25-86FF-15AEEFC6EDB9}" type="sibTrans" cxnId="{FA61C3F2-C238-44DB-9990-5C5E23672C53}">
      <dgm:prSet/>
      <dgm:spPr/>
      <dgm:t>
        <a:bodyPr/>
        <a:lstStyle/>
        <a:p>
          <a:endParaRPr lang="ru-RU"/>
        </a:p>
      </dgm:t>
    </dgm:pt>
    <dgm:pt modelId="{5198F159-A7B6-4240-B2CB-5A0A80986D09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2000" dirty="0"/>
            <a:t>организаций, ответственных за воспитание детей-сирот и детей, оставшихся без попечения родителей, приняли участие в просмотре онлайн-уроков </a:t>
          </a:r>
          <a:r>
            <a:rPr lang="ru-RU" sz="2000" b="1" u="sng" dirty="0"/>
            <a:t>до 22.04.22</a:t>
          </a:r>
          <a:endParaRPr lang="ru-RU" sz="2000" dirty="0"/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000" dirty="0"/>
            <a:t>(</a:t>
          </a:r>
          <a:r>
            <a:rPr lang="en-US" sz="2000" dirty="0">
              <a:hlinkClick xmlns:r="http://schemas.openxmlformats.org/officeDocument/2006/relationships" r:id="rId1"/>
            </a:rPr>
            <a:t>https://dni-fg.ru</a:t>
          </a:r>
          <a:r>
            <a:rPr lang="en-US" sz="2000" dirty="0"/>
            <a:t>)</a:t>
          </a:r>
          <a:endParaRPr lang="ru-RU" sz="2000" dirty="0"/>
        </a:p>
      </dgm:t>
    </dgm:pt>
    <dgm:pt modelId="{77E37382-DF4C-4D5F-BF6F-B4338B5892C9}" type="parTrans" cxnId="{BA320ACB-4FCB-4681-BB4D-9095BC8F3625}">
      <dgm:prSet/>
      <dgm:spPr/>
      <dgm:t>
        <a:bodyPr/>
        <a:lstStyle/>
        <a:p>
          <a:endParaRPr lang="ru-RU"/>
        </a:p>
      </dgm:t>
    </dgm:pt>
    <dgm:pt modelId="{85AA3B5D-9558-46B2-A419-A0224632EC81}" type="sibTrans" cxnId="{BA320ACB-4FCB-4681-BB4D-9095BC8F3625}">
      <dgm:prSet/>
      <dgm:spPr/>
      <dgm:t>
        <a:bodyPr/>
        <a:lstStyle/>
        <a:p>
          <a:endParaRPr lang="ru-RU"/>
        </a:p>
      </dgm:t>
    </dgm:pt>
    <dgm:pt modelId="{54B60B74-1098-47BB-811C-EF3CC0B1E596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2000" b="1" u="sng" dirty="0"/>
            <a:t>общеобразовательных</a:t>
          </a:r>
          <a:r>
            <a:rPr lang="ru-RU" sz="2000" dirty="0"/>
            <a:t> и </a:t>
          </a:r>
          <a:r>
            <a:rPr lang="ru-RU" sz="2000" b="1" u="sng" dirty="0"/>
            <a:t>профессиональных образовательных организаций</a:t>
          </a:r>
          <a:r>
            <a:rPr lang="ru-RU" sz="2000" dirty="0"/>
            <a:t> приняли участие в онлайн-уроках </a:t>
          </a:r>
          <a:r>
            <a:rPr lang="ru-RU" sz="2000" b="1" u="sng" dirty="0"/>
            <a:t>4 апреля 2022 г.</a:t>
          </a:r>
          <a:r>
            <a:rPr lang="ru-RU" sz="2000" dirty="0"/>
            <a:t> в рамках Недели финансовой грамотности Липецкой области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000" dirty="0"/>
            <a:t>(</a:t>
          </a:r>
          <a:r>
            <a:rPr lang="en-US" sz="2000" dirty="0">
              <a:hlinkClick xmlns:r="http://schemas.openxmlformats.org/officeDocument/2006/relationships" r:id="rId1"/>
            </a:rPr>
            <a:t>https://dni-fg.ru</a:t>
          </a:r>
          <a:r>
            <a:rPr lang="en-US" sz="2000" dirty="0"/>
            <a:t>)</a:t>
          </a:r>
          <a:endParaRPr lang="ru-RU" sz="2000" dirty="0"/>
        </a:p>
      </dgm:t>
    </dgm:pt>
    <dgm:pt modelId="{BDB24A72-6B45-4D98-B906-B3D692EA0606}" type="parTrans" cxnId="{C96C4BAD-F127-40C0-8FBC-FD762A032348}">
      <dgm:prSet/>
      <dgm:spPr/>
      <dgm:t>
        <a:bodyPr/>
        <a:lstStyle/>
        <a:p>
          <a:endParaRPr lang="ru-RU"/>
        </a:p>
      </dgm:t>
    </dgm:pt>
    <dgm:pt modelId="{2033F00A-B657-4EE4-8E2D-5B4A774122D2}" type="sibTrans" cxnId="{C96C4BAD-F127-40C0-8FBC-FD762A032348}">
      <dgm:prSet/>
      <dgm:spPr/>
      <dgm:t>
        <a:bodyPr/>
        <a:lstStyle/>
        <a:p>
          <a:endParaRPr lang="ru-RU"/>
        </a:p>
      </dgm:t>
    </dgm:pt>
    <dgm:pt modelId="{770FD8A0-021F-45D7-89FA-47B820AE56F5}" type="pres">
      <dgm:prSet presAssocID="{BDA95D0A-3289-4BCF-8FE2-E4E5911104A5}" presName="linearFlow" presStyleCnt="0">
        <dgm:presLayoutVars>
          <dgm:dir/>
          <dgm:resizeHandles val="exact"/>
        </dgm:presLayoutVars>
      </dgm:prSet>
      <dgm:spPr/>
    </dgm:pt>
    <dgm:pt modelId="{B0964075-D7B4-42E4-B494-BD2DECE505B9}" type="pres">
      <dgm:prSet presAssocID="{2D50245F-FF1A-4CA8-A806-5947F72E05DE}" presName="composite" presStyleCnt="0"/>
      <dgm:spPr/>
    </dgm:pt>
    <dgm:pt modelId="{E80BCD05-831A-4B20-A064-54FB319CB6B1}" type="pres">
      <dgm:prSet presAssocID="{2D50245F-FF1A-4CA8-A806-5947F72E05DE}" presName="imgShp" presStyleLbl="fgImgPlace1" presStyleIdx="0" presStyleCnt="3" custLinFactNeighborX="-94290" custLinFactNeighborY="-296"/>
      <dgm:spPr/>
    </dgm:pt>
    <dgm:pt modelId="{DE67FCC6-8868-41E0-AFC8-2ADCA2462B9C}" type="pres">
      <dgm:prSet presAssocID="{2D50245F-FF1A-4CA8-A806-5947F72E05DE}" presName="txShp" presStyleLbl="node1" presStyleIdx="0" presStyleCnt="3" custScaleX="127357" custLinFactY="-4407" custLinFactNeighborX="40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2F505-E3C8-445F-8CD0-C8FED962583A}" type="pres">
      <dgm:prSet presAssocID="{A3CE30F0-3CEE-4D25-86FF-15AEEFC6EDB9}" presName="spacing" presStyleCnt="0"/>
      <dgm:spPr/>
    </dgm:pt>
    <dgm:pt modelId="{A8823400-8464-49F3-93DE-6FAE62FFC5CD}" type="pres">
      <dgm:prSet presAssocID="{5198F159-A7B6-4240-B2CB-5A0A80986D09}" presName="composite" presStyleCnt="0"/>
      <dgm:spPr/>
    </dgm:pt>
    <dgm:pt modelId="{7811F078-9779-450A-8401-B9915CDB5EF0}" type="pres">
      <dgm:prSet presAssocID="{5198F159-A7B6-4240-B2CB-5A0A80986D09}" presName="imgShp" presStyleLbl="fgImgPlace1" presStyleIdx="1" presStyleCnt="3" custLinFactNeighborX="-94250" custLinFactNeighborY="-12203"/>
      <dgm:spPr/>
    </dgm:pt>
    <dgm:pt modelId="{60A6BFCA-04BB-4971-94E2-09C59FB79AD1}" type="pres">
      <dgm:prSet presAssocID="{5198F159-A7B6-4240-B2CB-5A0A80986D09}" presName="txShp" presStyleLbl="node1" presStyleIdx="1" presStyleCnt="3" custScaleX="127357" custLinFactNeighborX="409" custLinFactNeighborY="-9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62944-BDF1-4AAB-AAC2-868AACF317DE}" type="pres">
      <dgm:prSet presAssocID="{85AA3B5D-9558-46B2-A419-A0224632EC81}" presName="spacing" presStyleCnt="0"/>
      <dgm:spPr/>
    </dgm:pt>
    <dgm:pt modelId="{64DFB823-52E4-4B4D-BB13-5B46EA64D06A}" type="pres">
      <dgm:prSet presAssocID="{54B60B74-1098-47BB-811C-EF3CC0B1E596}" presName="composite" presStyleCnt="0"/>
      <dgm:spPr/>
    </dgm:pt>
    <dgm:pt modelId="{85578C27-BABD-4167-813E-FCB6B48BC81F}" type="pres">
      <dgm:prSet presAssocID="{54B60B74-1098-47BB-811C-EF3CC0B1E596}" presName="imgShp" presStyleLbl="fgImgPlace1" presStyleIdx="2" presStyleCnt="3" custLinFactNeighborX="-94290" custLinFactNeighborY="-23051"/>
      <dgm:spPr/>
    </dgm:pt>
    <dgm:pt modelId="{0A11B6A9-C6A8-4D4B-AF19-C429783F0E19}" type="pres">
      <dgm:prSet presAssocID="{54B60B74-1098-47BB-811C-EF3CC0B1E596}" presName="txShp" presStyleLbl="node1" presStyleIdx="2" presStyleCnt="3" custScaleX="127372" custLinFactNeighborX="417" custLinFactNeighborY="-21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A0D4A4-CACB-4DB2-8977-BB13900AB90B}" type="presOf" srcId="{54B60B74-1098-47BB-811C-EF3CC0B1E596}" destId="{0A11B6A9-C6A8-4D4B-AF19-C429783F0E19}" srcOrd="0" destOrd="0" presId="urn:microsoft.com/office/officeart/2005/8/layout/vList3"/>
    <dgm:cxn modelId="{5E1097A7-ED85-4C7E-9A79-1FD5E09C0D28}" type="presOf" srcId="{2D50245F-FF1A-4CA8-A806-5947F72E05DE}" destId="{DE67FCC6-8868-41E0-AFC8-2ADCA2462B9C}" srcOrd="0" destOrd="0" presId="urn:microsoft.com/office/officeart/2005/8/layout/vList3"/>
    <dgm:cxn modelId="{D120C909-2FB2-4B36-89A2-CE8166F2521A}" type="presOf" srcId="{BDA95D0A-3289-4BCF-8FE2-E4E5911104A5}" destId="{770FD8A0-021F-45D7-89FA-47B820AE56F5}" srcOrd="0" destOrd="0" presId="urn:microsoft.com/office/officeart/2005/8/layout/vList3"/>
    <dgm:cxn modelId="{BA320ACB-4FCB-4681-BB4D-9095BC8F3625}" srcId="{BDA95D0A-3289-4BCF-8FE2-E4E5911104A5}" destId="{5198F159-A7B6-4240-B2CB-5A0A80986D09}" srcOrd="1" destOrd="0" parTransId="{77E37382-DF4C-4D5F-BF6F-B4338B5892C9}" sibTransId="{85AA3B5D-9558-46B2-A419-A0224632EC81}"/>
    <dgm:cxn modelId="{A649D282-FB6D-43F8-862D-D6CB05E46937}" type="presOf" srcId="{5198F159-A7B6-4240-B2CB-5A0A80986D09}" destId="{60A6BFCA-04BB-4971-94E2-09C59FB79AD1}" srcOrd="0" destOrd="0" presId="urn:microsoft.com/office/officeart/2005/8/layout/vList3"/>
    <dgm:cxn modelId="{C96C4BAD-F127-40C0-8FBC-FD762A032348}" srcId="{BDA95D0A-3289-4BCF-8FE2-E4E5911104A5}" destId="{54B60B74-1098-47BB-811C-EF3CC0B1E596}" srcOrd="2" destOrd="0" parTransId="{BDB24A72-6B45-4D98-B906-B3D692EA0606}" sibTransId="{2033F00A-B657-4EE4-8E2D-5B4A774122D2}"/>
    <dgm:cxn modelId="{FA61C3F2-C238-44DB-9990-5C5E23672C53}" srcId="{BDA95D0A-3289-4BCF-8FE2-E4E5911104A5}" destId="{2D50245F-FF1A-4CA8-A806-5947F72E05DE}" srcOrd="0" destOrd="0" parTransId="{4C74C2E9-484F-4CAA-BD75-BB2E1E8A20FD}" sibTransId="{A3CE30F0-3CEE-4D25-86FF-15AEEFC6EDB9}"/>
    <dgm:cxn modelId="{F8C404F0-3B98-4477-82B1-92B66D61E317}" type="presParOf" srcId="{770FD8A0-021F-45D7-89FA-47B820AE56F5}" destId="{B0964075-D7B4-42E4-B494-BD2DECE505B9}" srcOrd="0" destOrd="0" presId="urn:microsoft.com/office/officeart/2005/8/layout/vList3"/>
    <dgm:cxn modelId="{A3093F77-0F6C-40DA-A816-D0BDB15D7044}" type="presParOf" srcId="{B0964075-D7B4-42E4-B494-BD2DECE505B9}" destId="{E80BCD05-831A-4B20-A064-54FB319CB6B1}" srcOrd="0" destOrd="0" presId="urn:microsoft.com/office/officeart/2005/8/layout/vList3"/>
    <dgm:cxn modelId="{5E6B7BEA-CC73-4B2C-A347-29AED1B64202}" type="presParOf" srcId="{B0964075-D7B4-42E4-B494-BD2DECE505B9}" destId="{DE67FCC6-8868-41E0-AFC8-2ADCA2462B9C}" srcOrd="1" destOrd="0" presId="urn:microsoft.com/office/officeart/2005/8/layout/vList3"/>
    <dgm:cxn modelId="{03CCAB51-8C65-4291-ACB5-8CC0A4FB1CEC}" type="presParOf" srcId="{770FD8A0-021F-45D7-89FA-47B820AE56F5}" destId="{DC72F505-E3C8-445F-8CD0-C8FED962583A}" srcOrd="1" destOrd="0" presId="urn:microsoft.com/office/officeart/2005/8/layout/vList3"/>
    <dgm:cxn modelId="{F2F61CFF-52BE-467F-81A5-CE16245AF795}" type="presParOf" srcId="{770FD8A0-021F-45D7-89FA-47B820AE56F5}" destId="{A8823400-8464-49F3-93DE-6FAE62FFC5CD}" srcOrd="2" destOrd="0" presId="urn:microsoft.com/office/officeart/2005/8/layout/vList3"/>
    <dgm:cxn modelId="{664D6671-DECD-4034-941A-37AFDBB9F9AE}" type="presParOf" srcId="{A8823400-8464-49F3-93DE-6FAE62FFC5CD}" destId="{7811F078-9779-450A-8401-B9915CDB5EF0}" srcOrd="0" destOrd="0" presId="urn:microsoft.com/office/officeart/2005/8/layout/vList3"/>
    <dgm:cxn modelId="{1397DCDA-5689-4755-903C-E0A22F699890}" type="presParOf" srcId="{A8823400-8464-49F3-93DE-6FAE62FFC5CD}" destId="{60A6BFCA-04BB-4971-94E2-09C59FB79AD1}" srcOrd="1" destOrd="0" presId="urn:microsoft.com/office/officeart/2005/8/layout/vList3"/>
    <dgm:cxn modelId="{58D50EA9-3593-45E0-9A36-F6D521684CFF}" type="presParOf" srcId="{770FD8A0-021F-45D7-89FA-47B820AE56F5}" destId="{65862944-BDF1-4AAB-AAC2-868AACF317DE}" srcOrd="3" destOrd="0" presId="urn:microsoft.com/office/officeart/2005/8/layout/vList3"/>
    <dgm:cxn modelId="{FA30145B-4C68-431C-ADBB-9542F7BE323E}" type="presParOf" srcId="{770FD8A0-021F-45D7-89FA-47B820AE56F5}" destId="{64DFB823-52E4-4B4D-BB13-5B46EA64D06A}" srcOrd="4" destOrd="0" presId="urn:microsoft.com/office/officeart/2005/8/layout/vList3"/>
    <dgm:cxn modelId="{87B568F5-9A03-42C3-8C42-5F46B5DAD8E7}" type="presParOf" srcId="{64DFB823-52E4-4B4D-BB13-5B46EA64D06A}" destId="{85578C27-BABD-4167-813E-FCB6B48BC81F}" srcOrd="0" destOrd="0" presId="urn:microsoft.com/office/officeart/2005/8/layout/vList3"/>
    <dgm:cxn modelId="{9D0E8C94-9253-48E8-9653-F38A17C8CD2D}" type="presParOf" srcId="{64DFB823-52E4-4B4D-BB13-5B46EA64D06A}" destId="{0A11B6A9-C6A8-4D4B-AF19-C429783F0E1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C36E9-1461-4D83-846A-4CD7E1628C4E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rgbClr val="BFAF8E">
            <a:alpha val="27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BB394D-4977-4431-BD35-6DEDC236A94C}">
      <dsp:nvSpPr>
        <dsp:cNvPr id="0" name=""/>
        <dsp:cNvSpPr/>
      </dsp:nvSpPr>
      <dsp:spPr>
        <a:xfrm>
          <a:off x="1416606" y="514773"/>
          <a:ext cx="2520002" cy="2113280"/>
        </a:xfrm>
        <a:prstGeom prst="roundRect">
          <a:avLst/>
        </a:prstGeom>
        <a:solidFill>
          <a:srgbClr val="B3ADC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Онлайн-уроки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100% ОО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100% ПОО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50% организаций для детей-сирот</a:t>
          </a:r>
        </a:p>
      </dsp:txBody>
      <dsp:txXfrm>
        <a:off x="1519768" y="617935"/>
        <a:ext cx="2313678" cy="1906956"/>
      </dsp:txXfrm>
    </dsp:sp>
    <dsp:sp modelId="{0CC8E215-31AB-48A2-82D5-15BEE5753393}">
      <dsp:nvSpPr>
        <dsp:cNvPr id="0" name=""/>
        <dsp:cNvSpPr/>
      </dsp:nvSpPr>
      <dsp:spPr>
        <a:xfrm>
          <a:off x="4191391" y="514773"/>
          <a:ext cx="2520002" cy="2113280"/>
        </a:xfrm>
        <a:prstGeom prst="roundRect">
          <a:avLst/>
        </a:prstGeom>
        <a:solidFill>
          <a:srgbClr val="8EB07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ДОЛ-игра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50% в ОО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50% в ДОЛ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50% организаций для детей-сирот</a:t>
          </a:r>
        </a:p>
      </dsp:txBody>
      <dsp:txXfrm>
        <a:off x="4294553" y="617935"/>
        <a:ext cx="2313678" cy="1906956"/>
      </dsp:txXfrm>
    </dsp:sp>
    <dsp:sp modelId="{BA900964-9B79-475C-8691-F3EF5A35BBA3}">
      <dsp:nvSpPr>
        <dsp:cNvPr id="0" name=""/>
        <dsp:cNvSpPr/>
      </dsp:nvSpPr>
      <dsp:spPr>
        <a:xfrm>
          <a:off x="1416606" y="2790613"/>
          <a:ext cx="2520002" cy="2113280"/>
        </a:xfrm>
        <a:prstGeom prst="roundRect">
          <a:avLst/>
        </a:prstGeom>
        <a:solidFill>
          <a:srgbClr val="CD428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</a:rPr>
            <a:t>Финансовый тест «Узнай свой уровень финансовой грамотности – 2022»</a:t>
          </a:r>
        </a:p>
      </dsp:txBody>
      <dsp:txXfrm>
        <a:off x="1519768" y="2893775"/>
        <a:ext cx="2313678" cy="1906956"/>
      </dsp:txXfrm>
    </dsp:sp>
    <dsp:sp modelId="{3185F03C-46BB-4B54-87B1-FC3A040641E5}">
      <dsp:nvSpPr>
        <dsp:cNvPr id="0" name=""/>
        <dsp:cNvSpPr/>
      </dsp:nvSpPr>
      <dsp:spPr>
        <a:xfrm>
          <a:off x="4191391" y="2790613"/>
          <a:ext cx="2520002" cy="2113280"/>
        </a:xfrm>
        <a:prstGeom prst="roundRect">
          <a:avLst/>
        </a:prstGeom>
        <a:solidFill>
          <a:srgbClr val="4333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>
              <a:solidFill>
                <a:schemeClr val="bg1"/>
              </a:solidFill>
            </a:rPr>
            <a:t>Неделя финансовой грамотности Липецкой области</a:t>
          </a:r>
        </a:p>
      </dsp:txBody>
      <dsp:txXfrm>
        <a:off x="4294553" y="2893775"/>
        <a:ext cx="2313678" cy="1906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53F62-3371-43A1-80AC-E825BD2F630A}">
      <dsp:nvSpPr>
        <dsp:cNvPr id="0" name=""/>
        <dsp:cNvSpPr/>
      </dsp:nvSpPr>
      <dsp:spPr>
        <a:xfrm>
          <a:off x="816339" y="1025960"/>
          <a:ext cx="1669851" cy="1113790"/>
        </a:xfrm>
        <a:prstGeom prst="rect">
          <a:avLst/>
        </a:prstGeom>
        <a:solidFill>
          <a:srgbClr val="AFABA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Calibri" panose="020F0502020204030204" pitchFamily="34" charset="0"/>
            </a:rPr>
            <a:t>Подключений к онлайн-урокам</a:t>
          </a:r>
        </a:p>
      </dsp:txBody>
      <dsp:txXfrm>
        <a:off x="1083515" y="1025960"/>
        <a:ext cx="1402675" cy="1113790"/>
      </dsp:txXfrm>
    </dsp:sp>
    <dsp:sp modelId="{80109191-0E1B-4AB5-B60D-0641C2153081}">
      <dsp:nvSpPr>
        <dsp:cNvPr id="0" name=""/>
        <dsp:cNvSpPr/>
      </dsp:nvSpPr>
      <dsp:spPr>
        <a:xfrm>
          <a:off x="0" y="396466"/>
          <a:ext cx="1113234" cy="1113234"/>
        </a:xfrm>
        <a:prstGeom prst="ellipse">
          <a:avLst/>
        </a:prstGeom>
        <a:solidFill>
          <a:srgbClr val="B3AD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  <a:latin typeface="Calibri" panose="020F0502020204030204" pitchFamily="34" charset="0"/>
            </a:rPr>
            <a:t>669</a:t>
          </a:r>
        </a:p>
      </dsp:txBody>
      <dsp:txXfrm>
        <a:off x="163029" y="559495"/>
        <a:ext cx="787176" cy="787176"/>
      </dsp:txXfrm>
    </dsp:sp>
    <dsp:sp modelId="{4E82238B-5F70-4785-A833-95242B0E9016}">
      <dsp:nvSpPr>
        <dsp:cNvPr id="0" name=""/>
        <dsp:cNvSpPr/>
      </dsp:nvSpPr>
      <dsp:spPr>
        <a:xfrm>
          <a:off x="841247" y="2683270"/>
          <a:ext cx="1669851" cy="1113790"/>
        </a:xfrm>
        <a:prstGeom prst="rect">
          <a:avLst/>
        </a:prstGeom>
        <a:solidFill>
          <a:srgbClr val="AFABA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  <a:latin typeface="Calibri" panose="020F0502020204030204" pitchFamily="34" charset="0"/>
            </a:rPr>
            <a:t>Участников (школы, ОДО, учреждения профессионального образования)</a:t>
          </a:r>
        </a:p>
      </dsp:txBody>
      <dsp:txXfrm>
        <a:off x="1108423" y="2683270"/>
        <a:ext cx="1402675" cy="1113790"/>
      </dsp:txXfrm>
    </dsp:sp>
    <dsp:sp modelId="{E7D04812-B3EF-4BB5-AC59-542AE3B7329C}">
      <dsp:nvSpPr>
        <dsp:cNvPr id="0" name=""/>
        <dsp:cNvSpPr/>
      </dsp:nvSpPr>
      <dsp:spPr>
        <a:xfrm>
          <a:off x="0" y="2164672"/>
          <a:ext cx="1113234" cy="1113234"/>
        </a:xfrm>
        <a:prstGeom prst="ellipse">
          <a:avLst/>
        </a:prstGeom>
        <a:solidFill>
          <a:srgbClr val="B3AD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  <a:latin typeface="Calibri" panose="020F0502020204030204" pitchFamily="34" charset="0"/>
            </a:rPr>
            <a:t>123</a:t>
          </a:r>
        </a:p>
      </dsp:txBody>
      <dsp:txXfrm>
        <a:off x="163029" y="2327701"/>
        <a:ext cx="787176" cy="787176"/>
      </dsp:txXfrm>
    </dsp:sp>
    <dsp:sp modelId="{5C347C65-27FC-4845-9CD6-DBABF27F4860}">
      <dsp:nvSpPr>
        <dsp:cNvPr id="0" name=""/>
        <dsp:cNvSpPr/>
      </dsp:nvSpPr>
      <dsp:spPr>
        <a:xfrm>
          <a:off x="851127" y="4304876"/>
          <a:ext cx="1669851" cy="1113790"/>
        </a:xfrm>
        <a:prstGeom prst="rect">
          <a:avLst/>
        </a:prstGeom>
        <a:solidFill>
          <a:srgbClr val="AFABA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  <a:latin typeface="Calibri" panose="020F0502020204030204" pitchFamily="34" charset="0"/>
            </a:rPr>
            <a:t>Слушателей</a:t>
          </a:r>
        </a:p>
      </dsp:txBody>
      <dsp:txXfrm>
        <a:off x="1118303" y="4304876"/>
        <a:ext cx="1402675" cy="1113790"/>
      </dsp:txXfrm>
    </dsp:sp>
    <dsp:sp modelId="{5322085A-0191-4C6C-9AD4-0C8FF335D41E}">
      <dsp:nvSpPr>
        <dsp:cNvPr id="0" name=""/>
        <dsp:cNvSpPr/>
      </dsp:nvSpPr>
      <dsp:spPr>
        <a:xfrm>
          <a:off x="0" y="3953461"/>
          <a:ext cx="1113234" cy="1113234"/>
        </a:xfrm>
        <a:prstGeom prst="ellipse">
          <a:avLst/>
        </a:prstGeom>
        <a:solidFill>
          <a:srgbClr val="B3AD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Calibri" panose="020F0502020204030204" pitchFamily="34" charset="0"/>
            </a:rPr>
            <a:t>11195</a:t>
          </a:r>
        </a:p>
      </dsp:txBody>
      <dsp:txXfrm>
        <a:off x="163029" y="4116490"/>
        <a:ext cx="787176" cy="787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53F62-3371-43A1-80AC-E825BD2F630A}">
      <dsp:nvSpPr>
        <dsp:cNvPr id="0" name=""/>
        <dsp:cNvSpPr/>
      </dsp:nvSpPr>
      <dsp:spPr>
        <a:xfrm>
          <a:off x="816339" y="1025960"/>
          <a:ext cx="1669851" cy="1113790"/>
        </a:xfrm>
        <a:prstGeom prst="rect">
          <a:avLst/>
        </a:prstGeom>
        <a:solidFill>
          <a:srgbClr val="AFABA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Calibri" panose="020F0502020204030204" pitchFamily="34" charset="0"/>
            </a:rPr>
            <a:t>Игр</a:t>
          </a:r>
        </a:p>
      </dsp:txBody>
      <dsp:txXfrm>
        <a:off x="1083515" y="1025960"/>
        <a:ext cx="1402675" cy="1113790"/>
      </dsp:txXfrm>
    </dsp:sp>
    <dsp:sp modelId="{80109191-0E1B-4AB5-B60D-0641C2153081}">
      <dsp:nvSpPr>
        <dsp:cNvPr id="0" name=""/>
        <dsp:cNvSpPr/>
      </dsp:nvSpPr>
      <dsp:spPr>
        <a:xfrm>
          <a:off x="0" y="396466"/>
          <a:ext cx="1113234" cy="1113234"/>
        </a:xfrm>
        <a:prstGeom prst="ellipse">
          <a:avLst/>
        </a:prstGeom>
        <a:solidFill>
          <a:srgbClr val="8DB1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  <a:latin typeface="Calibri" panose="020F0502020204030204" pitchFamily="34" charset="0"/>
            </a:rPr>
            <a:t>198</a:t>
          </a:r>
        </a:p>
      </dsp:txBody>
      <dsp:txXfrm>
        <a:off x="163029" y="559495"/>
        <a:ext cx="787176" cy="787176"/>
      </dsp:txXfrm>
    </dsp:sp>
    <dsp:sp modelId="{4E82238B-5F70-4785-A833-95242B0E9016}">
      <dsp:nvSpPr>
        <dsp:cNvPr id="0" name=""/>
        <dsp:cNvSpPr/>
      </dsp:nvSpPr>
      <dsp:spPr>
        <a:xfrm>
          <a:off x="841247" y="2683270"/>
          <a:ext cx="1669851" cy="1113790"/>
        </a:xfrm>
        <a:prstGeom prst="rect">
          <a:avLst/>
        </a:prstGeom>
        <a:solidFill>
          <a:srgbClr val="AFABA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  <a:latin typeface="Calibri" panose="020F0502020204030204" pitchFamily="34" charset="0"/>
            </a:rPr>
            <a:t>Организаци1 (школы, ОДО, учреждения профессионального образования)</a:t>
          </a:r>
        </a:p>
      </dsp:txBody>
      <dsp:txXfrm>
        <a:off x="1108423" y="2683270"/>
        <a:ext cx="1402675" cy="1113790"/>
      </dsp:txXfrm>
    </dsp:sp>
    <dsp:sp modelId="{E7D04812-B3EF-4BB5-AC59-542AE3B7329C}">
      <dsp:nvSpPr>
        <dsp:cNvPr id="0" name=""/>
        <dsp:cNvSpPr/>
      </dsp:nvSpPr>
      <dsp:spPr>
        <a:xfrm>
          <a:off x="0" y="2164672"/>
          <a:ext cx="1113234" cy="1113234"/>
        </a:xfrm>
        <a:prstGeom prst="ellipse">
          <a:avLst/>
        </a:prstGeom>
        <a:solidFill>
          <a:srgbClr val="8DB1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  <a:latin typeface="Calibri" panose="020F0502020204030204" pitchFamily="34" charset="0"/>
            </a:rPr>
            <a:t>267</a:t>
          </a:r>
        </a:p>
      </dsp:txBody>
      <dsp:txXfrm>
        <a:off x="163029" y="2327701"/>
        <a:ext cx="787176" cy="787176"/>
      </dsp:txXfrm>
    </dsp:sp>
    <dsp:sp modelId="{5C347C65-27FC-4845-9CD6-DBABF27F4860}">
      <dsp:nvSpPr>
        <dsp:cNvPr id="0" name=""/>
        <dsp:cNvSpPr/>
      </dsp:nvSpPr>
      <dsp:spPr>
        <a:xfrm>
          <a:off x="851127" y="4304876"/>
          <a:ext cx="1669851" cy="1113790"/>
        </a:xfrm>
        <a:prstGeom prst="rect">
          <a:avLst/>
        </a:prstGeom>
        <a:solidFill>
          <a:srgbClr val="AFABA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alibri" panose="020F0502020204030204" pitchFamily="34" charset="0"/>
            </a:rPr>
            <a:t>Участников</a:t>
          </a:r>
        </a:p>
      </dsp:txBody>
      <dsp:txXfrm>
        <a:off x="1118303" y="4304876"/>
        <a:ext cx="1402675" cy="1113790"/>
      </dsp:txXfrm>
    </dsp:sp>
    <dsp:sp modelId="{5322085A-0191-4C6C-9AD4-0C8FF335D41E}">
      <dsp:nvSpPr>
        <dsp:cNvPr id="0" name=""/>
        <dsp:cNvSpPr/>
      </dsp:nvSpPr>
      <dsp:spPr>
        <a:xfrm>
          <a:off x="0" y="3953461"/>
          <a:ext cx="1113234" cy="1113234"/>
        </a:xfrm>
        <a:prstGeom prst="ellipse">
          <a:avLst/>
        </a:prstGeom>
        <a:solidFill>
          <a:srgbClr val="8DB1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  <a:latin typeface="Calibri" panose="020F0502020204030204" pitchFamily="34" charset="0"/>
            </a:rPr>
            <a:t>2113</a:t>
          </a:r>
        </a:p>
      </dsp:txBody>
      <dsp:txXfrm>
        <a:off x="163029" y="4116490"/>
        <a:ext cx="787176" cy="787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7FCC6-8868-41E0-AFC8-2ADCA2462B9C}">
      <dsp:nvSpPr>
        <dsp:cNvPr id="0" name=""/>
        <dsp:cNvSpPr/>
      </dsp:nvSpPr>
      <dsp:spPr>
        <a:xfrm rot="10800000">
          <a:off x="892707" y="0"/>
          <a:ext cx="9539986" cy="150535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382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/>
            <a:t>общеобразовательных</a:t>
          </a:r>
          <a:r>
            <a:rPr lang="ru-RU" sz="2000" kern="1200" dirty="0"/>
            <a:t> и </a:t>
          </a:r>
          <a:r>
            <a:rPr lang="ru-RU" sz="2000" b="1" u="sng" kern="1200" dirty="0"/>
            <a:t>профессиональных образовательных организаций</a:t>
          </a:r>
          <a:r>
            <a:rPr lang="ru-RU" sz="2000" kern="1200" dirty="0"/>
            <a:t> приняли участие в просмотре онлайн-уроков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/>
            <a:t>до 22.04.22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/>
            <a:t>(</a:t>
          </a:r>
          <a:r>
            <a:rPr lang="en-US" sz="2000" kern="1200" dirty="0">
              <a:hlinkClick xmlns:r="http://schemas.openxmlformats.org/officeDocument/2006/relationships" r:id="rId1"/>
            </a:rPr>
            <a:t>https://dni-fg.ru</a:t>
          </a:r>
          <a:r>
            <a:rPr lang="en-US" sz="2000" kern="1200" dirty="0"/>
            <a:t>)</a:t>
          </a:r>
          <a:endParaRPr lang="ru-RU" sz="2000" kern="1200" dirty="0"/>
        </a:p>
      </dsp:txBody>
      <dsp:txXfrm rot="10800000">
        <a:off x="1269047" y="0"/>
        <a:ext cx="9163646" cy="1505359"/>
      </dsp:txXfrm>
    </dsp:sp>
    <dsp:sp modelId="{E80BCD05-831A-4B20-A064-54FB319CB6B1}">
      <dsp:nvSpPr>
        <dsp:cNvPr id="0" name=""/>
        <dsp:cNvSpPr/>
      </dsp:nvSpPr>
      <dsp:spPr>
        <a:xfrm>
          <a:off x="0" y="0"/>
          <a:ext cx="1505359" cy="15053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0A6BFCA-04BB-4971-94E2-09C59FB79AD1}">
      <dsp:nvSpPr>
        <dsp:cNvPr id="0" name=""/>
        <dsp:cNvSpPr/>
      </dsp:nvSpPr>
      <dsp:spPr>
        <a:xfrm rot="10800000">
          <a:off x="892782" y="1813780"/>
          <a:ext cx="9539986" cy="150535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382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/>
            <a:t>организаций, ответственных за воспитание детей-сирот и детей, оставшихся без попечения родителей, приняли участие в просмотре онлайн-уроков </a:t>
          </a:r>
          <a:r>
            <a:rPr lang="ru-RU" sz="2000" b="1" u="sng" kern="1200" dirty="0"/>
            <a:t>до 22.04.22</a:t>
          </a:r>
          <a:endParaRPr lang="ru-RU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/>
            <a:t>(</a:t>
          </a:r>
          <a:r>
            <a:rPr lang="en-US" sz="2000" kern="1200" dirty="0">
              <a:hlinkClick xmlns:r="http://schemas.openxmlformats.org/officeDocument/2006/relationships" r:id="rId1"/>
            </a:rPr>
            <a:t>https://dni-fg.ru</a:t>
          </a:r>
          <a:r>
            <a:rPr lang="en-US" sz="2000" kern="1200" dirty="0"/>
            <a:t>)</a:t>
          </a:r>
          <a:endParaRPr lang="ru-RU" sz="2000" kern="1200" dirty="0"/>
        </a:p>
      </dsp:txBody>
      <dsp:txXfrm rot="10800000">
        <a:off x="1269122" y="1813780"/>
        <a:ext cx="9163646" cy="1505359"/>
      </dsp:txXfrm>
    </dsp:sp>
    <dsp:sp modelId="{7811F078-9779-450A-8401-B9915CDB5EF0}">
      <dsp:nvSpPr>
        <dsp:cNvPr id="0" name=""/>
        <dsp:cNvSpPr/>
      </dsp:nvSpPr>
      <dsp:spPr>
        <a:xfrm>
          <a:off x="0" y="1772954"/>
          <a:ext cx="1505359" cy="15053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11B6A9-C6A8-4D4B-AF19-C429783F0E19}">
      <dsp:nvSpPr>
        <dsp:cNvPr id="0" name=""/>
        <dsp:cNvSpPr/>
      </dsp:nvSpPr>
      <dsp:spPr>
        <a:xfrm rot="10800000">
          <a:off x="892819" y="3584786"/>
          <a:ext cx="9541109" cy="150535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382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kern="1200" dirty="0"/>
            <a:t>общеобразовательных</a:t>
          </a:r>
          <a:r>
            <a:rPr lang="ru-RU" sz="2000" kern="1200" dirty="0"/>
            <a:t> и </a:t>
          </a:r>
          <a:r>
            <a:rPr lang="ru-RU" sz="2000" b="1" u="sng" kern="1200" dirty="0"/>
            <a:t>профессиональных образовательных организаций</a:t>
          </a:r>
          <a:r>
            <a:rPr lang="ru-RU" sz="2000" kern="1200" dirty="0"/>
            <a:t> приняли участие в онлайн-уроках </a:t>
          </a:r>
          <a:r>
            <a:rPr lang="ru-RU" sz="2000" b="1" u="sng" kern="1200" dirty="0"/>
            <a:t>4 апреля 2022 г.</a:t>
          </a:r>
          <a:r>
            <a:rPr lang="ru-RU" sz="2000" kern="1200" dirty="0"/>
            <a:t> в рамках Недели финансовой грамотности Липецкой области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/>
            <a:t>(</a:t>
          </a:r>
          <a:r>
            <a:rPr lang="en-US" sz="2000" kern="1200" dirty="0">
              <a:hlinkClick xmlns:r="http://schemas.openxmlformats.org/officeDocument/2006/relationships" r:id="rId1"/>
            </a:rPr>
            <a:t>https://dni-fg.ru</a:t>
          </a:r>
          <a:r>
            <a:rPr lang="en-US" sz="2000" kern="1200" dirty="0"/>
            <a:t>)</a:t>
          </a:r>
          <a:endParaRPr lang="ru-RU" sz="2000" kern="1200" dirty="0"/>
        </a:p>
      </dsp:txBody>
      <dsp:txXfrm rot="10800000">
        <a:off x="1269159" y="3584786"/>
        <a:ext cx="9164769" cy="1505359"/>
      </dsp:txXfrm>
    </dsp:sp>
    <dsp:sp modelId="{85578C27-BABD-4167-813E-FCB6B48BC81F}">
      <dsp:nvSpPr>
        <dsp:cNvPr id="0" name=""/>
        <dsp:cNvSpPr/>
      </dsp:nvSpPr>
      <dsp:spPr>
        <a:xfrm>
          <a:off x="0" y="3564373"/>
          <a:ext cx="1505359" cy="15053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FA49E-F521-48E0-88D8-A168FA3DDA32}" type="datetimeFigureOut">
              <a:rPr lang="ru-RU" smtClean="0"/>
              <a:t>17.03.2022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A0FB-76DD-44C5-A8B9-888B16866F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528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метки 8"/>
          <p:cNvSpPr>
            <a:spLocks noGrp="1"/>
          </p:cNvSpPr>
          <p:nvPr>
            <p:ph type="body" sz="quarter" idx="3"/>
          </p:nvPr>
        </p:nvSpPr>
        <p:spPr>
          <a:xfrm>
            <a:off x="679768" y="2472770"/>
            <a:ext cx="5438140" cy="713218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раз слайда 9"/>
          <p:cNvSpPr>
            <a:spLocks noGrp="1" noRot="1" noChangeAspect="1"/>
          </p:cNvSpPr>
          <p:nvPr>
            <p:ph type="sldImg" idx="2"/>
          </p:nvPr>
        </p:nvSpPr>
        <p:spPr>
          <a:xfrm>
            <a:off x="539750" y="381000"/>
            <a:ext cx="3403600" cy="1914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396875"/>
            <a:ext cx="5921375" cy="33321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1060" y="3934739"/>
            <a:ext cx="6523021" cy="5640291"/>
          </a:xfrm>
          <a:prstGeom prst="rect">
            <a:avLst/>
          </a:prstGeom>
        </p:spPr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4252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261938"/>
            <a:ext cx="5921375" cy="3332162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3719674"/>
            <a:ext cx="5438140" cy="38879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484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992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192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8938" y="366713"/>
            <a:ext cx="5921375" cy="3332162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24686" y="4048816"/>
            <a:ext cx="5438140" cy="3887986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716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01656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322263"/>
            <a:ext cx="5921375" cy="33321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809441"/>
            <a:ext cx="5438140" cy="388798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dirty="0"/>
              <a:t>Банком России разработан ряд проектов. Начнем с информационных ресурсов: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Функционирует</a:t>
            </a:r>
            <a:r>
              <a:rPr lang="ru-RU" baseline="0" dirty="0"/>
              <a:t> </a:t>
            </a:r>
            <a:r>
              <a:rPr lang="ru-RU" b="1" baseline="0" dirty="0"/>
              <a:t>м</a:t>
            </a:r>
            <a:r>
              <a:rPr lang="ru-RU" b="1" dirty="0"/>
              <a:t>обильное приложение «ЦБ-онлайн»</a:t>
            </a:r>
            <a:r>
              <a:rPr lang="ru-RU" dirty="0"/>
              <a:t>,</a:t>
            </a:r>
            <a:r>
              <a:rPr lang="ru-RU" baseline="0" dirty="0"/>
              <a:t> Вы можете получить ответ на любой интересующий Вас вопрос о банковских продуктах и услугах</a:t>
            </a:r>
            <a:endParaRPr lang="ru-RU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Специалистами Банка России регулярно обновляется справочно-методическая информация на </a:t>
            </a:r>
            <a:r>
              <a:rPr lang="ru-RU" b="1" dirty="0"/>
              <a:t>просветительском ресурсе «Финансовая культура»</a:t>
            </a:r>
            <a:r>
              <a:rPr lang="ru-RU" dirty="0"/>
              <a:t> (fincult.info).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 предназначен для самой широкой аудитории, обладающей разным объемом знаний об экономике и разными финансовыми возможностями. </a:t>
            </a:r>
          </a:p>
          <a:p>
            <a:pPr algn="just"/>
            <a:endParaRPr lang="ru-RU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Проекты Банка России, которые могут быть полезны педагогам во время проведения занятий по финансовой грамотности:</a:t>
            </a:r>
            <a:endParaRPr lang="en-US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Это, в первую очередь, проект </a:t>
            </a:r>
            <a:r>
              <a:rPr lang="ru-RU" b="1" dirty="0"/>
              <a:t>«Онлайн-уроки по финансовой грамотности»</a:t>
            </a:r>
            <a:r>
              <a:rPr lang="ru-RU" dirty="0"/>
              <a:t>. Уроки доступны на территории всей страны и принять участие в них могут все образовательные организации, имеющие доступ в Интернет. </a:t>
            </a:r>
            <a:endParaRPr lang="en-US" dirty="0"/>
          </a:p>
          <a:p>
            <a:pPr algn="just"/>
            <a:endParaRPr lang="ru-RU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Проект «ДОЛ-игра»</a:t>
            </a:r>
            <a:r>
              <a:rPr lang="ru-RU" dirty="0"/>
              <a:t> хорошо вам знаком.</a:t>
            </a:r>
            <a:r>
              <a:rPr lang="ru-RU" baseline="0" dirty="0"/>
              <a:t> Доступ к играм открыт постоянно. В настоящее время доступны к скачиванию 6 игр для детей в возрасте от 6 до 17 лет. (</a:t>
            </a:r>
            <a:r>
              <a:rPr lang="ru-RU" dirty="0"/>
              <a:t>6 игр: «Мои финансы» 12-15 лет, «Отчаянные домохозяйства» 13-16 лет, «Финансовая безопасность» 13-17 лет, «Финансики» – 13-17 лет, «Ребусы» – 9-15 лет, «Шаги к успеху» – 6-8 лет)</a:t>
            </a:r>
            <a:endParaRPr lang="x-none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Узнать</a:t>
            </a:r>
            <a:r>
              <a:rPr lang="ru-RU" baseline="0" dirty="0"/>
              <a:t> об основах инвестирования старшеклассники и студенты могут, приняв участие в </a:t>
            </a:r>
            <a:r>
              <a:rPr lang="ru-RU" b="1" baseline="0" dirty="0"/>
              <a:t>проекте «Грамотный инвестор»</a:t>
            </a:r>
            <a:r>
              <a:rPr lang="ru-RU" baseline="0" dirty="0"/>
              <a:t>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/>
              <a:t>Проект </a:t>
            </a:r>
            <a:r>
              <a:rPr lang="en-US" b="1" baseline="0" dirty="0"/>
              <a:t>Pension GF</a:t>
            </a:r>
            <a:r>
              <a:rPr lang="ru-RU" b="1" baseline="0" dirty="0"/>
              <a:t> </a:t>
            </a:r>
            <a:r>
              <a:rPr lang="ru-RU" baseline="0" dirty="0"/>
              <a:t>посвящен финансовой грамотности взрослого населения, будет полезен самим педагогам.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703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Существуют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другие проекты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Банка России, которые могут быть полезны педагогам для проведения занятий по финансовой грамотности. Например,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упомянутый ранее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просветительский ресурс Банка России «Финансовая культура» (fincult.info)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Сайт регулярно обновляется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содержит много полезной информации, которая поможет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педагогу в простой и понятной форме донести до ребят суть различных явлений из мира финансов и наполнить занятия новой интересной информацией.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Отдельный раздел Fincult.info предназначен непосредственно для педагогов. Здесь размещены учебно-методические материалы, рекомендации, информация о специальных мероприятиях. В частности, на сайте можно найти программы по преподаванию финансовой грамотности, победившие во Всероссийском конкурсе на лучшую образовательную программу в этой области.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 мобильное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приложение «ЦБ-онлайн».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приложении можно: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режиме онлайн получить ответ на вопросы о финансовых продуктах и услугах;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проверить финансовую организацию на наличие лицензии, узнать, оказывает ли она нужные Вам услуги, и найти на карте её ближайший офис;</a:t>
            </a:r>
          </a:p>
          <a:p>
            <a:pPr marL="171450" indent="-171450" algn="just">
              <a:buFont typeface="Calibri" panose="020F0502020204030204" pitchFamily="34" charset="0"/>
              <a:buChar char="—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прочитать новости и полезные статьи о финансах.</a:t>
            </a:r>
          </a:p>
        </p:txBody>
      </p:sp>
    </p:spTree>
    <p:extLst>
      <p:ext uri="{BB962C8B-B14F-4D97-AF65-F5344CB8AC3E}">
        <p14:creationId xmlns:p14="http://schemas.microsoft.com/office/powerpoint/2010/main" val="4156783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dirty="0"/>
              <a:t>Преимущества онлайн-уроков:</a:t>
            </a:r>
          </a:p>
          <a:p>
            <a:pPr lvl="0" algn="just"/>
            <a:r>
              <a:rPr lang="ru-RU" b="1" dirty="0"/>
              <a:t>Доступность</a:t>
            </a:r>
            <a:r>
              <a:rPr lang="ru-RU" dirty="0"/>
              <a:t>. Подключиться могут  школьники на территории всей страны, от Калининграда до Петропавловска-Камчатского.</a:t>
            </a:r>
          </a:p>
          <a:p>
            <a:pPr lvl="0" algn="just"/>
            <a:r>
              <a:rPr lang="ru-RU" b="1" dirty="0"/>
              <a:t>Стандарты</a:t>
            </a:r>
            <a:r>
              <a:rPr lang="ru-RU" dirty="0"/>
              <a:t>. Информационные продукты разработаны по единым стандартам с учетом особенностей целевой аудитории. </a:t>
            </a:r>
          </a:p>
          <a:p>
            <a:pPr lvl="0" algn="just"/>
            <a:r>
              <a:rPr lang="ru-RU" b="1" dirty="0"/>
              <a:t>Интеграция</a:t>
            </a:r>
            <a:r>
              <a:rPr lang="ru-RU" dirty="0"/>
              <a:t>. Темы соответствуют учебникам по финансовой грамотности (Банка России и Минфина России), что позволяет легко встроить уроки в школьную программу.</a:t>
            </a:r>
          </a:p>
          <a:p>
            <a:pPr lvl="0" algn="just"/>
            <a:r>
              <a:rPr lang="ru-RU" b="1" dirty="0"/>
              <a:t>«Живые коммуникации»</a:t>
            </a:r>
            <a:r>
              <a:rPr lang="ru-RU" dirty="0"/>
              <a:t>. Возможность задать вопрос и получить ответ профессионала в прямом эфире.</a:t>
            </a:r>
          </a:p>
          <a:p>
            <a:pPr lvl="0" algn="just"/>
            <a:endParaRPr lang="ru-RU" dirty="0"/>
          </a:p>
          <a:p>
            <a:pPr algn="just"/>
            <a:r>
              <a:rPr lang="ru-RU" dirty="0"/>
              <a:t>Принять участие в проекте просто:</a:t>
            </a:r>
            <a:r>
              <a:rPr lang="ru-RU" baseline="0" dirty="0"/>
              <a:t> необходимо выполнить 5 шагов:</a:t>
            </a:r>
          </a:p>
          <a:p>
            <a:pPr lvl="0" algn="just"/>
            <a:endParaRPr lang="en-US" dirty="0"/>
          </a:p>
          <a:p>
            <a:pPr lvl="0" algn="just"/>
            <a:r>
              <a:rPr lang="en-US" dirty="0"/>
              <a:t>1.</a:t>
            </a:r>
            <a:r>
              <a:rPr lang="ru-RU" baseline="0" dirty="0"/>
              <a:t> </a:t>
            </a:r>
            <a:r>
              <a:rPr lang="ru-RU" dirty="0"/>
              <a:t>Выбрать тему, дату и  время урока на сайте http://dni-fg.ru.</a:t>
            </a:r>
          </a:p>
          <a:p>
            <a:pPr lvl="0" algn="just"/>
            <a:r>
              <a:rPr lang="ru-RU" dirty="0"/>
              <a:t>2.</a:t>
            </a:r>
            <a:r>
              <a:rPr lang="ru-RU" baseline="0" dirty="0"/>
              <a:t> </a:t>
            </a:r>
            <a:r>
              <a:rPr lang="ru-RU" dirty="0"/>
              <a:t>Подать заявку для предварительной регистрации.</a:t>
            </a:r>
          </a:p>
          <a:p>
            <a:pPr lvl="0" algn="just"/>
            <a:r>
              <a:rPr lang="ru-RU" dirty="0"/>
              <a:t>3. Принять участие в онлайн-уроке, накануне проверить оборудование.</a:t>
            </a:r>
          </a:p>
          <a:p>
            <a:pPr lvl="0" algn="just"/>
            <a:r>
              <a:rPr lang="ru-RU" dirty="0"/>
              <a:t>4. Отправить отзыв организаторам.</a:t>
            </a:r>
          </a:p>
          <a:p>
            <a:pPr lvl="0" algn="just"/>
            <a:r>
              <a:rPr lang="ru-RU" dirty="0"/>
              <a:t>5. Получить сертификат после обработки отзыва.</a:t>
            </a:r>
          </a:p>
        </p:txBody>
      </p:sp>
    </p:spTree>
    <p:extLst>
      <p:ext uri="{BB962C8B-B14F-4D97-AF65-F5344CB8AC3E}">
        <p14:creationId xmlns:p14="http://schemas.microsoft.com/office/powerpoint/2010/main" val="3852186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Цель проекта ДОЛ-игра –</a:t>
            </a:r>
            <a:r>
              <a:rPr lang="ru-RU" baseline="0" dirty="0"/>
              <a:t> а</a:t>
            </a:r>
            <a:r>
              <a:rPr lang="ru-RU" dirty="0"/>
              <a:t>ккумулирование лучшего игрового контента по финансовой грамотности, адаптация и преобразование его в готовый набор материалов для дальнейшего распространения. </a:t>
            </a:r>
          </a:p>
          <a:p>
            <a:pPr algn="just"/>
            <a:endParaRPr lang="ru-RU" dirty="0"/>
          </a:p>
          <a:p>
            <a:pPr algn="just"/>
            <a:r>
              <a:rPr lang="ru-RU" sz="1200" dirty="0"/>
              <a:t>Вожатым, методистам ДОЛ, педагогам образовательных организаций для участия необходимо скачать понравившуюся игру на сайте http://doligra.ru. Комплект материалов предоставляется безвозмездно, в электронном виде и содержит: описание целей игры, задач, базовых понятий, подробный сценарий и раздаточный материал (если предусмотрено правилами). </a:t>
            </a:r>
          </a:p>
          <a:p>
            <a:pPr algn="just"/>
            <a:r>
              <a:rPr lang="ru-RU" sz="1200" dirty="0"/>
              <a:t>Также в набор входит шаблон формы отзыва для предоставления обратной связи. </a:t>
            </a:r>
          </a:p>
          <a:p>
            <a:pPr algn="just"/>
            <a:r>
              <a:rPr lang="ru-RU" sz="1200" dirty="0"/>
              <a:t>После проведения игры заполненную форму отчета и несколько фотографий игрового процесса необходимо направить на адрес otchet@doligra.ru. В ответ поступит именной электронный сертификат.</a:t>
            </a:r>
            <a:endParaRPr lang="x-none" sz="1200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Согласно «Плану мероприятий</a:t>
            </a:r>
            <a:r>
              <a:rPr lang="ru-RU" baseline="0" dirty="0"/>
              <a:t> по повышению финансовой грамотности населения Липецкой области в 2021 году», охват организаций в регионе, которые провели игры по финансовой грамотности, должен составить не менее: 20% в ОО, 20% в ДОЛ и 10% в организациях для детей-сирот и детей, оставшихся без попечения родителей.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885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dirty="0"/>
              <a:t>Вебинары «Грамотный инвестор» по инвестиционной грамотности для взрослых и студентов помогут разобраться в принципах инвестирования и формировании портфеля, в финансовом планировании, особенностях финансовых инструментов</a:t>
            </a:r>
            <a:r>
              <a:rPr lang="ru-RU" baseline="0" dirty="0"/>
              <a:t> в правилах совершения сделок: от выбора посредника до налогов на инвестиции. </a:t>
            </a:r>
          </a:p>
          <a:p>
            <a:pPr algn="just"/>
            <a:endParaRPr lang="ru-RU" baseline="0" dirty="0"/>
          </a:p>
          <a:p>
            <a:pPr algn="l"/>
            <a:r>
              <a:rPr lang="ru-RU" baseline="0" dirty="0"/>
              <a:t>В сентябре курс пополнился тремя модулями, теперь их 4:</a:t>
            </a:r>
          </a:p>
          <a:p>
            <a:pPr algn="l"/>
            <a:r>
              <a:rPr lang="ru-RU" baseline="0" dirty="0"/>
              <a:t/>
            </a:r>
            <a:br>
              <a:rPr lang="ru-RU" baseline="0" dirty="0"/>
            </a:br>
            <a:r>
              <a:rPr lang="ru-RU" baseline="0" dirty="0"/>
              <a:t>1. Грамотный инвестор – руководство к действию (вводная информация, общие понятия)</a:t>
            </a:r>
          </a:p>
          <a:p>
            <a:pPr algn="l"/>
            <a:r>
              <a:rPr lang="ru-RU" baseline="0" dirty="0"/>
              <a:t>2. Введение в инвестирование</a:t>
            </a:r>
          </a:p>
          <a:p>
            <a:pPr algn="l"/>
            <a:r>
              <a:rPr lang="ru-RU" baseline="0" dirty="0"/>
              <a:t>3. Инвестиционные продукты: от простых к сложным</a:t>
            </a:r>
          </a:p>
          <a:p>
            <a:pPr algn="l"/>
            <a:r>
              <a:rPr lang="ru-RU" baseline="0" dirty="0"/>
              <a:t>4. Выбираем посредника, совершаем сделки, платим налоги.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9015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429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dirty="0"/>
              <a:t>Банк России проводит дистанционные занятия по финансовой грамотности для граждан пенсионного и предпенсионного</a:t>
            </a:r>
            <a:r>
              <a:rPr lang="ru-RU" baseline="0" dirty="0"/>
              <a:t> возраста. </a:t>
            </a:r>
          </a:p>
          <a:p>
            <a:pPr algn="just"/>
            <a:r>
              <a:rPr lang="ru-RU" baseline="0" dirty="0"/>
              <a:t>Подключиться к занятиям можно как в индивидуальном порядке, так и группой слушателей. </a:t>
            </a:r>
          </a:p>
          <a:p>
            <a:pPr algn="just"/>
            <a:r>
              <a:rPr lang="ru-RU" baseline="0" dirty="0"/>
              <a:t>Необходимо предварительно зарегистрироваться, выбрав удобную дату и время.</a:t>
            </a:r>
          </a:p>
          <a:p>
            <a:pPr algn="just"/>
            <a:r>
              <a:rPr lang="ru-RU" baseline="0" dirty="0"/>
              <a:t>Продолжительность занятия – 45 минут.</a:t>
            </a:r>
          </a:p>
          <a:p>
            <a:pPr algn="just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7650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«Финансовый тест 2022» ориентирован на темы, вызвавшие наибольшие затруднения у участников предыдущего регионального онлайн-зачета, который состоялся осенью 2021 года.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и в 2021 году организаторами фин.теста выступают Отделение Липецк Банка России, Региональный центр финансовой грамотности Липецкой области, НИФИ Минфина.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Проверить свои знания в области финансовой грамотности жители Липецкой области смогут по следующим темам: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01.01.2022 по 28.02.2022 – кредитование;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01.03.2022 по 31.05.2022 – финансовая безопасность;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01.06.2022 по 31.08.2022 – инвестирование;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01.09.2022 по 30.11.2022 – финансовое планирование, пенсионное обеспечение.</a:t>
            </a:r>
          </a:p>
          <a:p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07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Среди участников финансового теста наибольшую активность продемонстрировали женщины (более 76%), они же оказались и более просвещенными в сфере кредитования.</a:t>
            </a:r>
          </a:p>
          <a:p>
            <a:endParaRPr lang="ru-RU" dirty="0" smtClean="0"/>
          </a:p>
          <a:p>
            <a:r>
              <a:rPr lang="ru-RU" dirty="0" smtClean="0"/>
              <a:t>16% респондентов набрали справились с вопросами на «отлично» (дали 9 или 10 верных ответов)</a:t>
            </a:r>
          </a:p>
          <a:p>
            <a:r>
              <a:rPr lang="ru-RU" dirty="0" smtClean="0"/>
              <a:t>36% участников набрали от 6 до 8 баллов</a:t>
            </a:r>
          </a:p>
          <a:p>
            <a:r>
              <a:rPr lang="ru-RU" dirty="0" smtClean="0"/>
              <a:t>Остальные участники ответили верно на 5 и менее вопросов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461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74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38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718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01.03.2022 по 31.05.2022 продлится финансовый тест на актуальную тему финансовой безопасности.</a:t>
            </a:r>
          </a:p>
          <a:p>
            <a:endParaRPr lang="ru-RU" dirty="0"/>
          </a:p>
          <a:p>
            <a:r>
              <a:rPr lang="ru-RU" dirty="0"/>
              <a:t>Просим ответственных за повышение финансовой грамотности в муниципалитетах, а также педагогических работников привлекать к участию в фин.тесте учащихся, студентов, взрослое население.</a:t>
            </a:r>
          </a:p>
        </p:txBody>
      </p:sp>
    </p:spTree>
    <p:extLst>
      <p:ext uri="{BB962C8B-B14F-4D97-AF65-F5344CB8AC3E}">
        <p14:creationId xmlns:p14="http://schemas.microsoft.com/office/powerpoint/2010/main" val="2310999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8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71" r:id="rId3"/>
    <p:sldLayoutId id="2147483672" r:id="rId4"/>
    <p:sldLayoutId id="2147483658" r:id="rId5"/>
    <p:sldLayoutId id="2147483657" r:id="rId6"/>
    <p:sldLayoutId id="2147483650" r:id="rId7"/>
    <p:sldLayoutId id="2147483651" r:id="rId8"/>
    <p:sldLayoutId id="2147483652" r:id="rId9"/>
    <p:sldLayoutId id="2147483669" r:id="rId10"/>
    <p:sldLayoutId id="2147483653" r:id="rId11"/>
    <p:sldLayoutId id="2147483654" r:id="rId12"/>
    <p:sldLayoutId id="2147483655" r:id="rId13"/>
    <p:sldLayoutId id="2147483656" r:id="rId14"/>
    <p:sldLayoutId id="2147483668" r:id="rId15"/>
    <p:sldLayoutId id="2147483662" r:id="rId16"/>
    <p:sldLayoutId id="2147483673" r:id="rId17"/>
    <p:sldLayoutId id="2147483674" r:id="rId18"/>
    <p:sldLayoutId id="2147483663" r:id="rId19"/>
    <p:sldLayoutId id="2147483675" r:id="rId20"/>
    <p:sldLayoutId id="2147483676" r:id="rId21"/>
    <p:sldLayoutId id="2147483666" r:id="rId22"/>
    <p:sldLayoutId id="2147483667" r:id="rId23"/>
    <p:sldLayoutId id="2147483664" r:id="rId24"/>
    <p:sldLayoutId id="2147483665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em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5" Type="http://schemas.openxmlformats.org/officeDocument/2006/relationships/image" Target="../media/image17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4.sv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apple.com/us/app/id1438012805" TargetMode="External"/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hyperlink" Target="http://fincult.info/" TargetMode="External"/><Relationship Id="rId4" Type="http://schemas.openxmlformats.org/officeDocument/2006/relationships/image" Target="../media/image26.png"/><Relationship Id="rId9" Type="http://schemas.openxmlformats.org/officeDocument/2006/relationships/hyperlink" Target="https://play.google.com/store/apps/details?id=ru.finassist" TargetMode="External"/><Relationship Id="rId14" Type="http://schemas.openxmlformats.org/officeDocument/2006/relationships/image" Target="../media/image3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ni-fg.r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oligra.r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hyperlink" Target="mailto:otchet@doligr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ni-fg.ru/wi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hyperlink" Target="http://dni-fg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6D32CE10-D78F-4CAF-B675-5D537BB17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6339" y="3796479"/>
            <a:ext cx="9200716" cy="2117725"/>
          </a:xfrm>
        </p:spPr>
        <p:txBody>
          <a:bodyPr/>
          <a:lstStyle/>
          <a:p>
            <a:r>
              <a:rPr lang="ru-RU" sz="2800" dirty="0"/>
              <a:t>УЧАСТИЕ Образовательных организаций липецкой области в проектах банка России по повышению финансовой грамотности</a:t>
            </a:r>
          </a:p>
          <a:p>
            <a:endParaRPr lang="ru-RU" sz="2800" cap="none" spc="0" dirty="0"/>
          </a:p>
          <a:p>
            <a:r>
              <a:rPr lang="ru-RU" sz="2800" cap="none" spc="0" dirty="0"/>
              <a:t>ФОКУСЫ НА 1 полугодие 2022 </a:t>
            </a:r>
            <a:r>
              <a:rPr lang="ru-RU" sz="2800" cap="none" spc="0" dirty="0" smtClean="0"/>
              <a:t>ГОДА</a:t>
            </a:r>
            <a:endParaRPr lang="ru-RU" sz="2000" cap="none" spc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FE3864-6570-415C-B3DA-EE5E1FDABE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17 марта 2022 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D5282A-C058-7143-A2F5-9396C16483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187" y="629706"/>
            <a:ext cx="5716072" cy="279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8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1645" y="300236"/>
            <a:ext cx="11555542" cy="8873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5" name="Picture 1" descr="5a65f0eb-dbcf-4c4b-b508-a03598bf9970@cb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6"/>
            <a:ext cx="7275226" cy="680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130" y="580576"/>
            <a:ext cx="11325225" cy="6069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Промежуточные результаты участия в онлайн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-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уроках </a:t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финансовой грамотности  (весенняя сессия 2022г.)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C1DE405-B78F-48E1-A666-8A4C08A99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21" y="1468184"/>
            <a:ext cx="11437689" cy="48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9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1648" y="431801"/>
            <a:ext cx="11555542" cy="8873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5" name="Picture 1" descr="5a65f0eb-dbcf-4c4b-b508-a03598bf9970@c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0"/>
            <a:ext cx="7275226" cy="680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68570733"/>
              </p:ext>
            </p:extLst>
          </p:nvPr>
        </p:nvGraphicFramePr>
        <p:xfrm>
          <a:off x="549649" y="7558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404807" y="321535"/>
            <a:ext cx="11353804" cy="7978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Промежуточные результаты по проекту ДОЛ-игра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на 16.03.2022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638477"/>
              </p:ext>
            </p:extLst>
          </p:nvPr>
        </p:nvGraphicFramePr>
        <p:xfrm>
          <a:off x="3857492" y="1429401"/>
          <a:ext cx="7929698" cy="42835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7549">
                  <a:extLst>
                    <a:ext uri="{9D8B030D-6E8A-4147-A177-3AD203B41FA5}">
                      <a16:colId xmlns:a16="http://schemas.microsoft.com/office/drawing/2014/main" xmlns="" val="2583976565"/>
                    </a:ext>
                  </a:extLst>
                </a:gridCol>
                <a:gridCol w="2289874">
                  <a:extLst>
                    <a:ext uri="{9D8B030D-6E8A-4147-A177-3AD203B41FA5}">
                      <a16:colId xmlns:a16="http://schemas.microsoft.com/office/drawing/2014/main" xmlns="" val="175816390"/>
                    </a:ext>
                  </a:extLst>
                </a:gridCol>
                <a:gridCol w="863724">
                  <a:extLst>
                    <a:ext uri="{9D8B030D-6E8A-4147-A177-3AD203B41FA5}">
                      <a16:colId xmlns:a16="http://schemas.microsoft.com/office/drawing/2014/main" xmlns="" val="3877853154"/>
                    </a:ext>
                  </a:extLst>
                </a:gridCol>
                <a:gridCol w="703031">
                  <a:extLst>
                    <a:ext uri="{9D8B030D-6E8A-4147-A177-3AD203B41FA5}">
                      <a16:colId xmlns:a16="http://schemas.microsoft.com/office/drawing/2014/main" xmlns="" val="2749331208"/>
                    </a:ext>
                  </a:extLst>
                </a:gridCol>
                <a:gridCol w="1216769">
                  <a:extLst>
                    <a:ext uri="{9D8B030D-6E8A-4147-A177-3AD203B41FA5}">
                      <a16:colId xmlns:a16="http://schemas.microsoft.com/office/drawing/2014/main" xmlns="" val="2957115301"/>
                    </a:ext>
                  </a:extLst>
                </a:gridCol>
                <a:gridCol w="1049231">
                  <a:extLst>
                    <a:ext uri="{9D8B030D-6E8A-4147-A177-3AD203B41FA5}">
                      <a16:colId xmlns:a16="http://schemas.microsoft.com/office/drawing/2014/main" xmlns="" val="3190203996"/>
                    </a:ext>
                  </a:extLst>
                </a:gridCol>
                <a:gridCol w="581330">
                  <a:extLst>
                    <a:ext uri="{9D8B030D-6E8A-4147-A177-3AD203B41FA5}">
                      <a16:colId xmlns:a16="http://schemas.microsoft.com/office/drawing/2014/main" xmlns="" val="3853088522"/>
                    </a:ext>
                  </a:extLst>
                </a:gridCol>
                <a:gridCol w="808190">
                  <a:extLst>
                    <a:ext uri="{9D8B030D-6E8A-4147-A177-3AD203B41FA5}">
                      <a16:colId xmlns:a16="http://schemas.microsoft.com/office/drawing/2014/main" xmlns="" val="1317129540"/>
                    </a:ext>
                  </a:extLst>
                </a:gridCol>
              </a:tblGrid>
              <a:tr h="829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DB1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Регион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DB1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Участ-ники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DB1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Игры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DB1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ДД-участники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DB1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Школы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DB1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ПОО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DB1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Иные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DB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8366877"/>
                  </a:ext>
                </a:extLst>
              </a:tr>
              <a:tr h="3454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Краснодарский край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36516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/>
                </a:tc>
                <a:extLst>
                  <a:ext uri="{0D108BD9-81ED-4DB2-BD59-A6C34878D82A}">
                    <a16:rowId xmlns:a16="http://schemas.microsoft.com/office/drawing/2014/main" xmlns="" val="3647240123"/>
                  </a:ext>
                </a:extLst>
              </a:tr>
              <a:tr h="345446">
                <a:tc vMerge="1"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охват, %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5440570"/>
                  </a:ext>
                </a:extLst>
              </a:tr>
              <a:tr h="3454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Волгоградская область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5240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898684868"/>
                  </a:ext>
                </a:extLst>
              </a:tr>
              <a:tr h="345446"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охват, %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0479448"/>
                  </a:ext>
                </a:extLst>
              </a:tr>
              <a:tr h="3454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Липецкая область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2113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063958986"/>
                  </a:ext>
                </a:extLst>
              </a:tr>
              <a:tr h="345446"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охват, %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970348"/>
                  </a:ext>
                </a:extLst>
              </a:tr>
              <a:tr h="3454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Омская область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1900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023637984"/>
                  </a:ext>
                </a:extLst>
              </a:tr>
              <a:tr h="345446"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охват, %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5312621"/>
                  </a:ext>
                </a:extLst>
              </a:tr>
              <a:tr h="3454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Владимирская область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1834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485519263"/>
                  </a:ext>
                </a:extLst>
              </a:tr>
              <a:tr h="345446"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охват, %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4" marR="5824" marT="5824" marB="0" anchor="b"/>
                </a:tc>
                <a:extLst>
                  <a:ext uri="{0D108BD9-81ED-4DB2-BD59-A6C34878D82A}">
                    <a16:rowId xmlns:a16="http://schemas.microsoft.com/office/drawing/2014/main" xmlns="" val="1451155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60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1648" y="431801"/>
            <a:ext cx="11555542" cy="8873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5" name="Picture 1" descr="5a65f0eb-dbcf-4c4b-b508-a03598bf9970@c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0"/>
            <a:ext cx="7275226" cy="680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04807" y="321535"/>
            <a:ext cx="11353804" cy="7978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3200" b="1" dirty="0">
                <a:solidFill>
                  <a:srgbClr val="443377"/>
                </a:solidFill>
                <a:latin typeface="Calibri" panose="020F0502020204030204" pitchFamily="34" charset="0"/>
              </a:rPr>
              <a:t>Промежуточные результаты по проекту ДОЛ-игра</a:t>
            </a:r>
          </a:p>
          <a:p>
            <a:r>
              <a:rPr lang="ru-RU" sz="2000" b="1" dirty="0">
                <a:solidFill>
                  <a:srgbClr val="443377"/>
                </a:solidFill>
                <a:latin typeface="Calibri" panose="020F0502020204030204" pitchFamily="34" charset="0"/>
              </a:rPr>
              <a:t>на 16.03.2022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5D8378-9328-463F-8AF1-FC4B7C62E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895" y="1161337"/>
            <a:ext cx="9287048" cy="53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2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6" y="264471"/>
            <a:ext cx="11325225" cy="813148"/>
          </a:xfrm>
          <a:solidFill>
            <a:schemeClr val="bg1"/>
          </a:solidFill>
        </p:spPr>
        <p:txBody>
          <a:bodyPr/>
          <a:lstStyle/>
          <a:p>
            <a:r>
              <a:rPr lang="ru-RU" sz="4800" dirty="0">
                <a:solidFill>
                  <a:srgbClr val="FAA61A"/>
                </a:solidFill>
                <a:latin typeface="Calibri" panose="020F0502020204030204" pitchFamily="34" charset="0"/>
              </a:rPr>
              <a:t>Фокусы на 1 полугодие 2022 год: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57247428"/>
              </p:ext>
            </p:extLst>
          </p:nvPr>
        </p:nvGraphicFramePr>
        <p:xfrm>
          <a:off x="944875" y="1182457"/>
          <a:ext cx="112642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944874" y="1182457"/>
            <a:ext cx="1504800" cy="5087828"/>
            <a:chOff x="0" y="1250161"/>
            <a:chExt cx="1105200" cy="4327948"/>
          </a:xfrm>
          <a:solidFill>
            <a:srgbClr val="FAA61A"/>
          </a:solidFill>
        </p:grpSpPr>
        <p:sp>
          <p:nvSpPr>
            <p:cNvPr id="6" name="Овал 5"/>
            <p:cNvSpPr/>
            <p:nvPr/>
          </p:nvSpPr>
          <p:spPr>
            <a:xfrm>
              <a:off x="0" y="1250161"/>
              <a:ext cx="1105200" cy="1280054"/>
            </a:xfrm>
            <a:prstGeom prst="ellipse">
              <a:avLst/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0" y="2779629"/>
              <a:ext cx="1105200" cy="1280054"/>
            </a:xfrm>
            <a:prstGeom prst="ellipse">
              <a:avLst/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0" y="4298055"/>
              <a:ext cx="1105200" cy="1280054"/>
            </a:xfrm>
            <a:prstGeom prst="ellipse">
              <a:avLst/>
            </a:prstGeom>
            <a:grpFill/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4143" y="1627229"/>
            <a:ext cx="114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100%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5104" y="3333949"/>
            <a:ext cx="1141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FF"/>
                </a:solidFill>
                <a:latin typeface="Calibri" panose="020F0502020204030204" pitchFamily="34" charset="0"/>
              </a:rPr>
              <a:t>50%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5103" y="5225402"/>
            <a:ext cx="1004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62656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20BD7F-4CE7-1441-87F1-33BB8F836350}"/>
              </a:ext>
            </a:extLst>
          </p:cNvPr>
          <p:cNvSpPr txBox="1"/>
          <p:nvPr/>
        </p:nvSpPr>
        <p:spPr>
          <a:xfrm>
            <a:off x="1012576" y="3717757"/>
            <a:ext cx="5083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Начните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внедрять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финансовую грамотность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сейчас</a:t>
            </a:r>
          </a:p>
        </p:txBody>
      </p:sp>
      <p:sp>
        <p:nvSpPr>
          <p:cNvPr id="14" name="Прямоугольник 7">
            <a:extLst>
              <a:ext uri="{FF2B5EF4-FFF2-40B4-BE49-F238E27FC236}">
                <a16:creationId xmlns:a16="http://schemas.microsoft.com/office/drawing/2014/main" xmlns="" id="{78A41CC7-951D-C340-B731-C20EF50F199C}"/>
              </a:ext>
            </a:extLst>
          </p:cNvPr>
          <p:cNvSpPr/>
          <p:nvPr/>
        </p:nvSpPr>
        <p:spPr>
          <a:xfrm>
            <a:off x="1012576" y="4440297"/>
            <a:ext cx="4864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актуальная информация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в социальных сетях</a:t>
            </a:r>
          </a:p>
        </p:txBody>
      </p:sp>
      <p:sp>
        <p:nvSpPr>
          <p:cNvPr id="15" name="Прямоугольник 7">
            <a:extLst>
              <a:ext uri="{FF2B5EF4-FFF2-40B4-BE49-F238E27FC236}">
                <a16:creationId xmlns:a16="http://schemas.microsoft.com/office/drawing/2014/main" xmlns="" id="{6DE7FB3B-A99E-5540-B64D-DC44F34A52EB}"/>
              </a:ext>
            </a:extLst>
          </p:cNvPr>
          <p:cNvSpPr/>
          <p:nvPr/>
        </p:nvSpPr>
        <p:spPr>
          <a:xfrm>
            <a:off x="1519298" y="5001023"/>
            <a:ext cx="3847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https://www.facebook.com/groups/finprosvet/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7">
            <a:extLst>
              <a:ext uri="{FF2B5EF4-FFF2-40B4-BE49-F238E27FC236}">
                <a16:creationId xmlns:a16="http://schemas.microsoft.com/office/drawing/2014/main" xmlns="" id="{753BA516-6898-B94E-AEA4-95F6A5416B92}"/>
              </a:ext>
            </a:extLst>
          </p:cNvPr>
          <p:cNvSpPr/>
          <p:nvPr/>
        </p:nvSpPr>
        <p:spPr>
          <a:xfrm>
            <a:off x="1519298" y="5484103"/>
            <a:ext cx="3847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https://vk.com/finprosv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xmlns="" id="{0C16D19D-F1D7-DD4F-9190-66A63214435A}"/>
              </a:ext>
            </a:extLst>
          </p:cNvPr>
          <p:cNvSpPr/>
          <p:nvPr/>
        </p:nvSpPr>
        <p:spPr>
          <a:xfrm>
            <a:off x="1519298" y="5975811"/>
            <a:ext cx="3847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https://ok.ru/group/finprosvet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E283354C-5B89-C748-ABFA-BF03BCF923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8834" y="5028911"/>
            <a:ext cx="252000" cy="252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126BD910-E21C-FE4E-928C-83AED695F8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8834" y="5511991"/>
            <a:ext cx="252000" cy="252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C7A5BDA6-800C-2D4A-A4CC-AA966FB0ED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48834" y="6003699"/>
            <a:ext cx="252000" cy="252000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8022748" y="5107741"/>
            <a:ext cx="4941999" cy="1545310"/>
            <a:chOff x="7870348" y="4726686"/>
            <a:chExt cx="4941999" cy="1482944"/>
          </a:xfrm>
        </p:grpSpPr>
        <p:sp>
          <p:nvSpPr>
            <p:cNvPr id="22" name="Прямоугольник 7">
              <a:extLst>
                <a:ext uri="{FF2B5EF4-FFF2-40B4-BE49-F238E27FC236}">
                  <a16:creationId xmlns:a16="http://schemas.microsoft.com/office/drawing/2014/main" xmlns="" id="{2B34A0B3-1F63-0748-910A-25CA9D56DD17}"/>
                </a:ext>
              </a:extLst>
            </p:cNvPr>
            <p:cNvSpPr/>
            <p:nvPr/>
          </p:nvSpPr>
          <p:spPr>
            <a:xfrm>
              <a:off x="7947986" y="4726686"/>
              <a:ext cx="486436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Любар Ольга Александровна, </a:t>
              </a:r>
            </a:p>
            <a:p>
              <a:pPr algn="just"/>
              <a:r>
                <a:rPr lang="ru-RU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ведущий экономист </a:t>
              </a:r>
            </a:p>
            <a:p>
              <a:pPr algn="just"/>
              <a:r>
                <a:rPr lang="ru-RU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отдела</a:t>
              </a:r>
            </a:p>
          </p:txBody>
        </p:sp>
        <p:sp>
          <p:nvSpPr>
            <p:cNvPr id="23" name="Прямоугольник 8">
              <a:extLst>
                <a:ext uri="{FF2B5EF4-FFF2-40B4-BE49-F238E27FC236}">
                  <a16:creationId xmlns:a16="http://schemas.microsoft.com/office/drawing/2014/main" xmlns="" id="{49F6CB30-9C73-AC4C-AD65-86E1B40DEC29}"/>
                </a:ext>
              </a:extLst>
            </p:cNvPr>
            <p:cNvSpPr/>
            <p:nvPr/>
          </p:nvSpPr>
          <p:spPr>
            <a:xfrm>
              <a:off x="7870348" y="5461766"/>
              <a:ext cx="2843663" cy="456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тел. (4742) 42-07-83</a:t>
              </a:r>
            </a:p>
          </p:txBody>
        </p:sp>
        <p:sp>
          <p:nvSpPr>
            <p:cNvPr id="24" name="Прямоугольник 9">
              <a:extLst>
                <a:ext uri="{FF2B5EF4-FFF2-40B4-BE49-F238E27FC236}">
                  <a16:creationId xmlns:a16="http://schemas.microsoft.com/office/drawing/2014/main" xmlns="" id="{63F8E2A9-CE0A-3F48-BC1C-DD2879B253E7}"/>
                </a:ext>
              </a:extLst>
            </p:cNvPr>
            <p:cNvSpPr/>
            <p:nvPr/>
          </p:nvSpPr>
          <p:spPr>
            <a:xfrm>
              <a:off x="7947986" y="5753095"/>
              <a:ext cx="2095205" cy="456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42nadzor@cbr.ru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022748" y="3546252"/>
            <a:ext cx="4941999" cy="1941608"/>
            <a:chOff x="7870348" y="4726686"/>
            <a:chExt cx="4941999" cy="1863248"/>
          </a:xfrm>
        </p:grpSpPr>
        <p:sp>
          <p:nvSpPr>
            <p:cNvPr id="26" name="Прямоугольник 7">
              <a:extLst>
                <a:ext uri="{FF2B5EF4-FFF2-40B4-BE49-F238E27FC236}">
                  <a16:creationId xmlns:a16="http://schemas.microsoft.com/office/drawing/2014/main" xmlns="" id="{2B34A0B3-1F63-0748-910A-25CA9D56DD17}"/>
                </a:ext>
              </a:extLst>
            </p:cNvPr>
            <p:cNvSpPr/>
            <p:nvPr/>
          </p:nvSpPr>
          <p:spPr>
            <a:xfrm>
              <a:off x="7947986" y="4726686"/>
              <a:ext cx="4864361" cy="886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Прилуцкий Юрий Михайлович, </a:t>
              </a:r>
            </a:p>
            <a:p>
              <a:pPr algn="just"/>
              <a:r>
                <a:rPr lang="ru-RU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Главный экономист</a:t>
              </a:r>
            </a:p>
            <a:p>
              <a:pPr algn="just"/>
              <a:r>
                <a:rPr lang="ru-RU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отдела</a:t>
              </a:r>
            </a:p>
          </p:txBody>
        </p:sp>
        <p:sp>
          <p:nvSpPr>
            <p:cNvPr id="27" name="Прямоугольник 8">
              <a:extLst>
                <a:ext uri="{FF2B5EF4-FFF2-40B4-BE49-F238E27FC236}">
                  <a16:creationId xmlns:a16="http://schemas.microsoft.com/office/drawing/2014/main" xmlns="" id="{49F6CB30-9C73-AC4C-AD65-86E1B40DEC29}"/>
                </a:ext>
              </a:extLst>
            </p:cNvPr>
            <p:cNvSpPr/>
            <p:nvPr/>
          </p:nvSpPr>
          <p:spPr>
            <a:xfrm>
              <a:off x="7870348" y="5461766"/>
              <a:ext cx="2843663" cy="438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тел. (4742) 42-06-16</a:t>
              </a:r>
            </a:p>
          </p:txBody>
        </p:sp>
        <p:sp>
          <p:nvSpPr>
            <p:cNvPr id="28" name="Прямоугольник 9">
              <a:extLst>
                <a:ext uri="{FF2B5EF4-FFF2-40B4-BE49-F238E27FC236}">
                  <a16:creationId xmlns:a16="http://schemas.microsoft.com/office/drawing/2014/main" xmlns="" id="{63F8E2A9-CE0A-3F48-BC1C-DD2879B253E7}"/>
                </a:ext>
              </a:extLst>
            </p:cNvPr>
            <p:cNvSpPr/>
            <p:nvPr/>
          </p:nvSpPr>
          <p:spPr>
            <a:xfrm>
              <a:off x="7947986" y="5753094"/>
              <a:ext cx="2095205" cy="836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42fininfo@cbr.ru</a:t>
              </a:r>
            </a:p>
            <a:p>
              <a:pPr>
                <a:lnSpc>
                  <a:spcPct val="150000"/>
                </a:lnSpc>
              </a:pP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98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22E495-AE79-47EA-8EA5-3C7BDF86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3545176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800" b="1" dirty="0"/>
              <a:t>Приложение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18D5206-6230-4B2B-988F-14A68ACE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6B549F-33CC-4E0B-896B-AC85BA3F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308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04547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Проекты Банка России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16</a:t>
            </a:fld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130400" y="1908000"/>
            <a:ext cx="3124200" cy="1981200"/>
            <a:chOff x="1130059" y="1940163"/>
            <a:chExt cx="3124200" cy="198120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1D641275-AD5A-1B44-88AD-F710FD51F0C6}"/>
                </a:ext>
              </a:extLst>
            </p:cNvPr>
            <p:cNvSpPr/>
            <p:nvPr/>
          </p:nvSpPr>
          <p:spPr>
            <a:xfrm>
              <a:off x="1130059" y="1940163"/>
              <a:ext cx="3124200" cy="1981200"/>
            </a:xfrm>
            <a:prstGeom prst="roundRect">
              <a:avLst>
                <a:gd name="adj" fmla="val 64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93E1D4D6-B1BE-EB46-98FC-B4EB1A3706D4}"/>
                </a:ext>
              </a:extLst>
            </p:cNvPr>
            <p:cNvSpPr/>
            <p:nvPr/>
          </p:nvSpPr>
          <p:spPr>
            <a:xfrm>
              <a:off x="1228544" y="2033137"/>
              <a:ext cx="2924115" cy="75879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xmlns="" id="{909C59BC-BA69-3546-BE7E-526F3B220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848928" y="2193275"/>
              <a:ext cx="1667691" cy="4719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AEA11F4-9099-0541-8416-2AFB49A753E7}"/>
                </a:ext>
              </a:extLst>
            </p:cNvPr>
            <p:cNvSpPr txBox="1"/>
            <p:nvPr/>
          </p:nvSpPr>
          <p:spPr>
            <a:xfrm>
              <a:off x="1186444" y="2987317"/>
              <a:ext cx="300831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dirty="0"/>
                <a:t>Просветительский ресурс</a:t>
              </a:r>
              <a:br>
                <a:rPr lang="ru-RU" sz="1400" dirty="0"/>
              </a:br>
              <a:r>
                <a:rPr lang="ru-RU" sz="1400" dirty="0"/>
                <a:t>«Финансовая культура»</a:t>
              </a:r>
              <a:br>
                <a:rPr lang="ru-RU" sz="1400" dirty="0"/>
              </a:br>
              <a:r>
                <a:rPr lang="en-GB" sz="1400" dirty="0"/>
                <a:t>fincult.info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866D2C63-4CF1-3D4B-B9EC-15E17706DA68}"/>
              </a:ext>
            </a:extLst>
          </p:cNvPr>
          <p:cNvSpPr/>
          <p:nvPr/>
        </p:nvSpPr>
        <p:spPr>
          <a:xfrm>
            <a:off x="2692159" y="4364966"/>
            <a:ext cx="2924115" cy="758798"/>
          </a:xfrm>
          <a:prstGeom prst="roundRect">
            <a:avLst>
              <a:gd name="adj" fmla="val 148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" name="Группа 4"/>
          <p:cNvGrpSpPr/>
          <p:nvPr/>
        </p:nvGrpSpPr>
        <p:grpSpPr>
          <a:xfrm>
            <a:off x="4641010" y="4248000"/>
            <a:ext cx="3124200" cy="1981200"/>
            <a:chOff x="1130059" y="4269295"/>
            <a:chExt cx="3124200" cy="1981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C8A9FEEF-7F40-C943-8762-3B4CD13AC1A7}"/>
                </a:ext>
              </a:extLst>
            </p:cNvPr>
            <p:cNvSpPr/>
            <p:nvPr/>
          </p:nvSpPr>
          <p:spPr>
            <a:xfrm>
              <a:off x="1130059" y="4269295"/>
              <a:ext cx="3124200" cy="1981200"/>
            </a:xfrm>
            <a:prstGeom prst="roundRect">
              <a:avLst>
                <a:gd name="adj" fmla="val 64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F4CA93D-D761-674B-8C78-6F2F0718FA86}"/>
                </a:ext>
              </a:extLst>
            </p:cNvPr>
            <p:cNvSpPr txBox="1"/>
            <p:nvPr/>
          </p:nvSpPr>
          <p:spPr>
            <a:xfrm>
              <a:off x="1186444" y="5537674"/>
              <a:ext cx="30083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dirty="0"/>
                <a:t>ДОЛ-игра</a:t>
              </a:r>
              <a:endParaRPr lang="en-GB" sz="1400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54F60E1C-6ABF-5B43-9E4A-026C41ED9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8544" y="4362269"/>
              <a:ext cx="2924115" cy="758798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1130400" y="4248000"/>
            <a:ext cx="3124200" cy="1981200"/>
            <a:chOff x="4632384" y="4269295"/>
            <a:chExt cx="3124200" cy="198120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316E3B78-5481-4940-9AE0-E7BD7B00B994}"/>
                </a:ext>
              </a:extLst>
            </p:cNvPr>
            <p:cNvSpPr/>
            <p:nvPr/>
          </p:nvSpPr>
          <p:spPr>
            <a:xfrm>
              <a:off x="4632384" y="4269295"/>
              <a:ext cx="3124200" cy="1981200"/>
            </a:xfrm>
            <a:prstGeom prst="roundRect">
              <a:avLst>
                <a:gd name="adj" fmla="val 64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4328C56-53BB-7048-B08C-5818EDA8EDBF}"/>
                </a:ext>
              </a:extLst>
            </p:cNvPr>
            <p:cNvSpPr txBox="1"/>
            <p:nvPr/>
          </p:nvSpPr>
          <p:spPr>
            <a:xfrm>
              <a:off x="4688769" y="5435010"/>
              <a:ext cx="300831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dirty="0"/>
                <a:t>Мобильное приложение</a:t>
              </a:r>
              <a:br>
                <a:rPr lang="ru-RU" sz="1400" dirty="0"/>
              </a:br>
              <a:r>
                <a:rPr lang="ru-RU" sz="1400" dirty="0"/>
                <a:t>«ЦБ-онлайн»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21F95AC8-9BCF-EC4B-9BD2-808F8ABE8B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39495" y="4362270"/>
              <a:ext cx="2915489" cy="780476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4641010" y="1908000"/>
            <a:ext cx="3124200" cy="1981200"/>
            <a:chOff x="4641010" y="1940163"/>
            <a:chExt cx="3124200" cy="198120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EE520D9C-250D-D444-9B03-FF7B78F27D26}"/>
                </a:ext>
              </a:extLst>
            </p:cNvPr>
            <p:cNvSpPr/>
            <p:nvPr/>
          </p:nvSpPr>
          <p:spPr>
            <a:xfrm>
              <a:off x="4641010" y="1940163"/>
              <a:ext cx="3124200" cy="1981200"/>
            </a:xfrm>
            <a:prstGeom prst="roundRect">
              <a:avLst>
                <a:gd name="adj" fmla="val 64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6688FB1-F9D6-AD45-9B1A-633792C81437}"/>
                </a:ext>
              </a:extLst>
            </p:cNvPr>
            <p:cNvSpPr txBox="1"/>
            <p:nvPr/>
          </p:nvSpPr>
          <p:spPr>
            <a:xfrm>
              <a:off x="4697395" y="3095039"/>
              <a:ext cx="300831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dirty="0"/>
                <a:t>Онлайн-уроки по финансовой грамотности</a:t>
              </a:r>
              <a:endParaRPr lang="en-GB" sz="1400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C47D5E44-2D65-5747-B604-86C0A3490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30869" y="2033136"/>
              <a:ext cx="2915490" cy="769638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8151961" y="1908000"/>
            <a:ext cx="3124200" cy="1981200"/>
            <a:chOff x="1130059" y="4269295"/>
            <a:chExt cx="3124200" cy="1981200"/>
          </a:xfrm>
        </p:grpSpPr>
        <p:sp>
          <p:nvSpPr>
            <p:cNvPr id="25" name="Rounded Rectangle 15">
              <a:extLst>
                <a:ext uri="{FF2B5EF4-FFF2-40B4-BE49-F238E27FC236}">
                  <a16:creationId xmlns:a16="http://schemas.microsoft.com/office/drawing/2014/main" xmlns="" id="{C8A9FEEF-7F40-C943-8762-3B4CD13AC1A7}"/>
                </a:ext>
              </a:extLst>
            </p:cNvPr>
            <p:cNvSpPr/>
            <p:nvPr/>
          </p:nvSpPr>
          <p:spPr>
            <a:xfrm>
              <a:off x="1130059" y="4269295"/>
              <a:ext cx="3124200" cy="1981200"/>
            </a:xfrm>
            <a:prstGeom prst="roundRect">
              <a:avLst>
                <a:gd name="adj" fmla="val 64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F4CA93D-D761-674B-8C78-6F2F0718FA86}"/>
                </a:ext>
              </a:extLst>
            </p:cNvPr>
            <p:cNvSpPr txBox="1"/>
            <p:nvPr/>
          </p:nvSpPr>
          <p:spPr>
            <a:xfrm>
              <a:off x="1186444" y="5537674"/>
              <a:ext cx="30083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400" dirty="0"/>
                <a:t>Грамотный инвестор</a:t>
              </a:r>
              <a:endParaRPr lang="en-GB" sz="1400" dirty="0"/>
            </a:p>
          </p:txBody>
        </p:sp>
        <p:pic>
          <p:nvPicPr>
            <p:cNvPr id="28" name="Picture 21">
              <a:extLst>
                <a:ext uri="{FF2B5EF4-FFF2-40B4-BE49-F238E27FC236}">
                  <a16:creationId xmlns:a16="http://schemas.microsoft.com/office/drawing/2014/main" xmlns="" id="{54F60E1C-6ABF-5B43-9E4A-026C41ED9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8544" y="4362269"/>
              <a:ext cx="2924115" cy="758798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8151961" y="4248000"/>
            <a:ext cx="3124200" cy="1981200"/>
            <a:chOff x="1130059" y="4269295"/>
            <a:chExt cx="3124200" cy="1981200"/>
          </a:xfrm>
        </p:grpSpPr>
        <p:sp>
          <p:nvSpPr>
            <p:cNvPr id="30" name="Rounded Rectangle 15">
              <a:extLst>
                <a:ext uri="{FF2B5EF4-FFF2-40B4-BE49-F238E27FC236}">
                  <a16:creationId xmlns:a16="http://schemas.microsoft.com/office/drawing/2014/main" xmlns="" id="{C8A9FEEF-7F40-C943-8762-3B4CD13AC1A7}"/>
                </a:ext>
              </a:extLst>
            </p:cNvPr>
            <p:cNvSpPr/>
            <p:nvPr/>
          </p:nvSpPr>
          <p:spPr>
            <a:xfrm>
              <a:off x="1130059" y="4269295"/>
              <a:ext cx="3124200" cy="1981200"/>
            </a:xfrm>
            <a:prstGeom prst="roundRect">
              <a:avLst>
                <a:gd name="adj" fmla="val 64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F4CA93D-D761-674B-8C78-6F2F0718FA86}"/>
                </a:ext>
              </a:extLst>
            </p:cNvPr>
            <p:cNvSpPr txBox="1"/>
            <p:nvPr/>
          </p:nvSpPr>
          <p:spPr>
            <a:xfrm>
              <a:off x="1186444" y="5537674"/>
              <a:ext cx="30083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dirty="0"/>
                <a:t>Pension FG</a:t>
              </a:r>
              <a:endParaRPr lang="en-GB" sz="1400" dirty="0"/>
            </a:p>
          </p:txBody>
        </p:sp>
        <p:pic>
          <p:nvPicPr>
            <p:cNvPr id="32" name="Picture 21">
              <a:extLst>
                <a:ext uri="{FF2B5EF4-FFF2-40B4-BE49-F238E27FC236}">
                  <a16:creationId xmlns:a16="http://schemas.microsoft.com/office/drawing/2014/main" xmlns="" id="{54F60E1C-6ABF-5B43-9E4A-026C41ED9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8544" y="4362269"/>
              <a:ext cx="2924115" cy="758798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/>
          <a:srcRect l="8286" t="32042" r="62232" b="54389"/>
          <a:stretch/>
        </p:blipFill>
        <p:spPr>
          <a:xfrm>
            <a:off x="8250446" y="4341686"/>
            <a:ext cx="2934244" cy="7596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8250446" y="2005553"/>
            <a:ext cx="2923200" cy="757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306bbbff-518a-4a36-95ac-cefc93fc46a2@cb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346" y="2004039"/>
            <a:ext cx="1139400" cy="7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63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04547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Проекты Банка России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17</a:t>
            </a:fld>
            <a:endParaRPr lang="ru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9F0C984-21CE-3D42-A1D5-89851C4A28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29115"/>
          <a:stretch/>
        </p:blipFill>
        <p:spPr>
          <a:xfrm>
            <a:off x="7600632" y="3672720"/>
            <a:ext cx="2765532" cy="41555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5DAB016-E8CB-3A49-908A-345C2C905B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187" y="5249898"/>
            <a:ext cx="1218057" cy="3595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FE6ED95-04E5-C447-AE32-EDBF93BDFB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158" y="5240630"/>
            <a:ext cx="1079829" cy="3688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AF479F8-5C07-C84C-A689-88BB9ADC7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017" y="3881133"/>
            <a:ext cx="1150957" cy="11603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CABD948-46E5-FC4A-989C-12F7D9CEAA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264" y="3881133"/>
            <a:ext cx="1155615" cy="11603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A3BB133-4288-E44E-8664-3ECE4B9C9F64}"/>
              </a:ext>
            </a:extLst>
          </p:cNvPr>
          <p:cNvSpPr txBox="1"/>
          <p:nvPr/>
        </p:nvSpPr>
        <p:spPr>
          <a:xfrm>
            <a:off x="6805187" y="2398506"/>
            <a:ext cx="538681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/>
              <a:t>Мобильное приложение «ЦБ онлайн»</a:t>
            </a:r>
            <a:endParaRPr lang="en-US" b="1" dirty="0"/>
          </a:p>
          <a:p>
            <a:pPr>
              <a:spcAft>
                <a:spcPts val="600"/>
              </a:spcAft>
            </a:pPr>
            <a:r>
              <a:rPr lang="ru-RU" dirty="0"/>
              <a:t>Доступно</a:t>
            </a:r>
            <a:r>
              <a:rPr lang="en-US" dirty="0"/>
              <a:t> </a:t>
            </a:r>
            <a:r>
              <a:rPr lang="ru-RU" dirty="0"/>
              <a:t>для скачивания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 </a:t>
            </a:r>
            <a:r>
              <a:rPr lang="ru-RU" u="sng" dirty="0">
                <a:hlinkClick r:id="rId8"/>
              </a:rPr>
              <a:t>App Store</a:t>
            </a:r>
            <a:r>
              <a:rPr lang="ru-RU" dirty="0"/>
              <a:t> и </a:t>
            </a:r>
            <a:r>
              <a:rPr lang="ru-RU" u="sng" dirty="0">
                <a:hlinkClick r:id="rId9"/>
              </a:rPr>
              <a:t>Google Play</a:t>
            </a:r>
            <a:endParaRPr lang="ru-RU" dirty="0">
              <a:solidFill>
                <a:srgbClr val="111214"/>
              </a:solidFill>
              <a:latin typeface="PT_Russia-Tex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B5C457-DE6D-0542-9FF7-312AE63FAF4E}"/>
              </a:ext>
            </a:extLst>
          </p:cNvPr>
          <p:cNvSpPr txBox="1"/>
          <p:nvPr/>
        </p:nvSpPr>
        <p:spPr>
          <a:xfrm>
            <a:off x="780905" y="2398506"/>
            <a:ext cx="5386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/>
              <a:t>Информационно-просветительский ресурс</a:t>
            </a:r>
          </a:p>
          <a:p>
            <a:pPr>
              <a:spcAft>
                <a:spcPts val="600"/>
              </a:spcAft>
            </a:pPr>
            <a:r>
              <a:rPr lang="ru-RU" b="1" dirty="0"/>
              <a:t>«Финансовая культура»</a:t>
            </a:r>
          </a:p>
          <a:p>
            <a:r>
              <a:rPr lang="en-US" dirty="0">
                <a:hlinkClick r:id="rId10"/>
              </a:rPr>
              <a:t>www.</a:t>
            </a:r>
            <a:r>
              <a:rPr lang="ru-RU" dirty="0">
                <a:hlinkClick r:id="rId10"/>
              </a:rPr>
              <a:t>fincult.info</a:t>
            </a:r>
            <a:endParaRPr lang="ru-R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9FC75298-6D2B-9E41-B34F-BE09F557E0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80905" y="3815326"/>
            <a:ext cx="1150958" cy="115095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A29250A-FEB0-064B-93F0-B276AF7ECF55}"/>
              </a:ext>
            </a:extLst>
          </p:cNvPr>
          <p:cNvGrpSpPr/>
          <p:nvPr/>
        </p:nvGrpSpPr>
        <p:grpSpPr>
          <a:xfrm>
            <a:off x="1500592" y="3672721"/>
            <a:ext cx="2765532" cy="4155541"/>
            <a:chOff x="3022781" y="3672723"/>
            <a:chExt cx="2765532" cy="415554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F0C2FBF3-319F-AA4B-9A15-8712379D6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-29115"/>
            <a:stretch/>
          </p:blipFill>
          <p:spPr>
            <a:xfrm>
              <a:off x="3022781" y="3672723"/>
              <a:ext cx="2765532" cy="415554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A72EB41-3AF0-DD47-A1C7-BE779F18653E}"/>
                </a:ext>
              </a:extLst>
            </p:cNvPr>
            <p:cNvSpPr/>
            <p:nvPr/>
          </p:nvSpPr>
          <p:spPr>
            <a:xfrm>
              <a:off x="3947823" y="4678007"/>
              <a:ext cx="1510747" cy="1838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xmlns="" id="{4A52FF13-9916-474E-856B-E28754486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4119012" y="5405990"/>
              <a:ext cx="1222782" cy="382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7161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04547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Онлайн-уроки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18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7F9606-3EBC-DB42-B6BC-BAC67F493259}"/>
              </a:ext>
            </a:extLst>
          </p:cNvPr>
          <p:cNvSpPr txBox="1"/>
          <p:nvPr/>
        </p:nvSpPr>
        <p:spPr>
          <a:xfrm>
            <a:off x="433387" y="2476184"/>
            <a:ext cx="76754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Выбрать тему, дату и  время урока на сайте </a:t>
            </a:r>
            <a:r>
              <a:rPr lang="en-GB" b="1" dirty="0">
                <a:solidFill>
                  <a:prstClr val="black"/>
                </a:solidFill>
                <a:cs typeface="Calibri" panose="020F0502020204030204" pitchFamily="34" charset="0"/>
                <a:hlinkClick r:id="rId3"/>
              </a:rPr>
              <a:t>http://dni-fg.ru</a:t>
            </a:r>
            <a:endParaRPr lang="en-GB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en-GB" b="1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Подать заявку для предварительной регистрации</a:t>
            </a: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ru-RU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Принять участие в онлайн-уроке, накануне проверить оборудование</a:t>
            </a: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ru-RU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Отправить отзыв организаторам</a:t>
            </a: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ru-RU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Получить сертификат после обработки отзыва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FF69F9-C34A-DA43-A748-78A21C5EC740}"/>
              </a:ext>
            </a:extLst>
          </p:cNvPr>
          <p:cNvSpPr txBox="1"/>
          <p:nvPr/>
        </p:nvSpPr>
        <p:spPr>
          <a:xfrm>
            <a:off x="433387" y="1764360"/>
            <a:ext cx="2896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/>
              <a:t>Как принять участие?</a:t>
            </a:r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A81E0-4AAB-B646-AAB3-A695F6740B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283" y="1919064"/>
            <a:ext cx="5894717" cy="341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8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04547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Дол-игра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19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99C2E5-FB5E-E248-990D-A765778212F4}"/>
              </a:ext>
            </a:extLst>
          </p:cNvPr>
          <p:cNvSpPr txBox="1"/>
          <p:nvPr/>
        </p:nvSpPr>
        <p:spPr>
          <a:xfrm flipH="1">
            <a:off x="345078" y="2341232"/>
            <a:ext cx="65905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Скачать игру на сайте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hlinkClick r:id="rId3"/>
              </a:rPr>
              <a:t>http://doligra.ru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endParaRPr lang="en-US" b="1" dirty="0">
              <a:solidFill>
                <a:prstClr val="black"/>
              </a:solidFill>
              <a:latin typeface="Arial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cs typeface="Calibri" panose="020F0502020204030204" pitchFamily="34" charset="0"/>
              </a:rPr>
              <a:t>Провести игру с учениками или отдыхающими ДОЛ</a:t>
            </a: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/>
              </a:buClr>
              <a:buFont typeface="+mj-lt"/>
              <a:buAutoNum type="arabicPeriod"/>
              <a:defRPr/>
            </a:pP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cs typeface="Calibri" panose="020F0502020204030204" pitchFamily="34" charset="0"/>
              </a:rPr>
              <a:t>Отправить организаторам заполненную форму отчета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</a:br>
            <a:r>
              <a:rPr lang="ru-RU" dirty="0">
                <a:solidFill>
                  <a:prstClr val="black"/>
                </a:solidFill>
                <a:cs typeface="Calibri" panose="020F0502020204030204" pitchFamily="34" charset="0"/>
              </a:rPr>
              <a:t>и несколько фотографий процесса игры по адресу </a:t>
            </a:r>
            <a:r>
              <a:rPr lang="ru-RU" b="1" dirty="0">
                <a:solidFill>
                  <a:prstClr val="black"/>
                </a:solidFill>
                <a:cs typeface="Calibri" panose="020F0502020204030204" pitchFamily="34" charset="0"/>
                <a:hlinkClick r:id="rId4"/>
              </a:rPr>
              <a:t>otchet@doligra.ru</a:t>
            </a:r>
            <a:endParaRPr lang="en-US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/>
              </a:buClr>
              <a:buFont typeface="+mj-lt"/>
              <a:buAutoNum type="arabicPeriod"/>
              <a:defRPr/>
            </a:pPr>
            <a:endParaRPr lang="en-US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>
                <a:solidFill>
                  <a:prstClr val="black"/>
                </a:solidFill>
                <a:cs typeface="Calibri" panose="020F0502020204030204" pitchFamily="34" charset="0"/>
              </a:rPr>
              <a:t>После обработки отчета в ответ будет направлен сертификат участника</a:t>
            </a:r>
            <a:endParaRPr lang="en-US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B394B1C-0425-7943-8D4E-6827F443D352}"/>
              </a:ext>
            </a:extLst>
          </p:cNvPr>
          <p:cNvSpPr txBox="1">
            <a:spLocks/>
          </p:cNvSpPr>
          <p:nvPr/>
        </p:nvSpPr>
        <p:spPr>
          <a:xfrm>
            <a:off x="433387" y="1878403"/>
            <a:ext cx="9974703" cy="3738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sz="2000" b="1" dirty="0">
                <a:solidFill>
                  <a:schemeClr val="tx1"/>
                </a:solidFill>
                <a:latin typeface="Arial"/>
              </a:rPr>
              <a:t>Как принять участие?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5B4711B-D4C7-7D4E-B9D4-D95D8689B5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119" y="1919064"/>
            <a:ext cx="4711881" cy="341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2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9925" y="350799"/>
            <a:ext cx="9928686" cy="486002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ru-RU" dirty="0"/>
              <a:t>План мероприятий 2022. Фокусы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89349097"/>
              </p:ext>
            </p:extLst>
          </p:nvPr>
        </p:nvGraphicFramePr>
        <p:xfrm>
          <a:off x="1709255" y="10379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9853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04547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Грамотный инвестор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20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99C2E5-FB5E-E248-990D-A765778212F4}"/>
              </a:ext>
            </a:extLst>
          </p:cNvPr>
          <p:cNvSpPr txBox="1"/>
          <p:nvPr/>
        </p:nvSpPr>
        <p:spPr>
          <a:xfrm flipH="1">
            <a:off x="345077" y="2341232"/>
            <a:ext cx="73620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Выбрать тему, дату и  время урока на сайте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  <a:hlinkClick r:id="rId3"/>
              </a:rPr>
              <a:t>http://dni-fg.ru/wiw</a:t>
            </a:r>
            <a:endParaRPr lang="en-GB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en-GB" b="1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Подать заявку для предварительной регистрации</a:t>
            </a: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ru-RU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Принять участие в онлайн-уроке, накануне проверить оборудование</a:t>
            </a: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ru-RU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Отправить отзыв организаторам</a:t>
            </a: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ru-RU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Получить сертификат после обработки отзыва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B394B1C-0425-7943-8D4E-6827F443D352}"/>
              </a:ext>
            </a:extLst>
          </p:cNvPr>
          <p:cNvSpPr txBox="1">
            <a:spLocks/>
          </p:cNvSpPr>
          <p:nvPr/>
        </p:nvSpPr>
        <p:spPr>
          <a:xfrm>
            <a:off x="433387" y="1878403"/>
            <a:ext cx="9974703" cy="3738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sz="2000" b="1" dirty="0">
                <a:solidFill>
                  <a:schemeClr val="tx1"/>
                </a:solidFill>
                <a:latin typeface="Arial"/>
              </a:rPr>
              <a:t>Как принять участие?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5B4711B-D4C7-7D4E-B9D4-D95D8689B5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119" y="1919064"/>
            <a:ext cx="4711881" cy="34194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13486" y="2148114"/>
            <a:ext cx="4078514" cy="280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xmlns="" id="{9514C6BF-881C-474A-8788-9CEF4CE587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476925" y="2206170"/>
            <a:ext cx="3506783" cy="271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2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04547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Pension FG  - </a:t>
            </a:r>
            <a:r>
              <a:rPr lang="ru-RU" dirty="0">
                <a:solidFill>
                  <a:schemeClr val="accent3"/>
                </a:solidFill>
              </a:rPr>
              <a:t>Финансовая грамотность для старшего поколения</a:t>
            </a:r>
            <a:br>
              <a:rPr lang="ru-RU" dirty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08D42E-326B-214C-8372-045BA933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Внедрение финансовой грамотности в образовательный процесс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68C76-3F06-9D49-B143-E2855933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21</a:t>
            </a:fld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B394B1C-0425-7943-8D4E-6827F443D352}"/>
              </a:ext>
            </a:extLst>
          </p:cNvPr>
          <p:cNvSpPr txBox="1">
            <a:spLocks/>
          </p:cNvSpPr>
          <p:nvPr/>
        </p:nvSpPr>
        <p:spPr>
          <a:xfrm>
            <a:off x="433387" y="1878403"/>
            <a:ext cx="9974703" cy="3738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sz="2000" b="1" dirty="0">
                <a:solidFill>
                  <a:schemeClr val="tx1"/>
                </a:solidFill>
                <a:latin typeface="Arial"/>
              </a:rPr>
              <a:t>Как принять участие?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5B4711B-D4C7-7D4E-B9D4-D95D8689B5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119" y="1919064"/>
            <a:ext cx="4711881" cy="3419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7F9606-3EBC-DB42-B6BC-BAC67F493259}"/>
              </a:ext>
            </a:extLst>
          </p:cNvPr>
          <p:cNvSpPr txBox="1"/>
          <p:nvPr/>
        </p:nvSpPr>
        <p:spPr>
          <a:xfrm>
            <a:off x="433387" y="2476184"/>
            <a:ext cx="76754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Выбрать тему, дату и  время урока на сайте </a:t>
            </a:r>
            <a:r>
              <a:rPr lang="en-GB" b="1" dirty="0">
                <a:solidFill>
                  <a:prstClr val="black"/>
                </a:solidFill>
                <a:cs typeface="Calibri" panose="020F0502020204030204" pitchFamily="34" charset="0"/>
                <a:hlinkClick r:id="rId4"/>
              </a:rPr>
              <a:t>http://pensionfg.ru</a:t>
            </a:r>
            <a:endParaRPr lang="en-GB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en-GB" b="1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Подать заявку для предварительной регистрации</a:t>
            </a: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ru-RU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Принять участие в онлайн-уроке, накануне проверить оборудование</a:t>
            </a: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ru-RU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Отправить отзыв организаторам</a:t>
            </a:r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endParaRPr lang="ru-RU" dirty="0"/>
          </a:p>
          <a:p>
            <a:pPr marL="342900" indent="-342900">
              <a:lnSpc>
                <a:spcPct val="10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Получить сертификат после обработки отзыва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4827" t="18460" r="34573" b="8529"/>
          <a:stretch/>
        </p:blipFill>
        <p:spPr>
          <a:xfrm>
            <a:off x="8101716" y="2173264"/>
            <a:ext cx="4090284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8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FF1447A-5C3C-4034-A8F1-85DF088F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1F951E-0004-43E6-ABA0-C8C8209C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282263FE-2701-4D46-8DEF-D4BE9121F8DF}"/>
              </a:ext>
            </a:extLst>
          </p:cNvPr>
          <p:cNvGrpSpPr/>
          <p:nvPr/>
        </p:nvGrpSpPr>
        <p:grpSpPr>
          <a:xfrm>
            <a:off x="2841674" y="755801"/>
            <a:ext cx="6218744" cy="6163560"/>
            <a:chOff x="2841674" y="694440"/>
            <a:chExt cx="6218744" cy="6163560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D07F86FB-82AA-45CA-9597-F3227CBA3399}"/>
                </a:ext>
              </a:extLst>
            </p:cNvPr>
            <p:cNvGrpSpPr/>
            <p:nvPr/>
          </p:nvGrpSpPr>
          <p:grpSpPr>
            <a:xfrm>
              <a:off x="2841674" y="694440"/>
              <a:ext cx="6218744" cy="6163560"/>
              <a:chOff x="434662" y="1418320"/>
              <a:chExt cx="4685057" cy="4657423"/>
            </a:xfrm>
          </p:grpSpPr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xmlns="" id="{13F45A12-2C01-42CF-B86F-355505DC8789}"/>
                  </a:ext>
                </a:extLst>
              </p:cNvPr>
              <p:cNvGrpSpPr/>
              <p:nvPr/>
            </p:nvGrpSpPr>
            <p:grpSpPr>
              <a:xfrm>
                <a:off x="434662" y="1418324"/>
                <a:ext cx="3073778" cy="3073778"/>
                <a:chOff x="-282108" y="2328932"/>
                <a:chExt cx="3073778" cy="3073778"/>
              </a:xfrm>
            </p:grpSpPr>
            <p:pic>
              <p:nvPicPr>
                <p:cNvPr id="31" name="Рисунок 30">
                  <a:extLst>
                    <a:ext uri="{FF2B5EF4-FFF2-40B4-BE49-F238E27FC236}">
                      <a16:creationId xmlns:a16="http://schemas.microsoft.com/office/drawing/2014/main" xmlns="" id="{E04278DF-7932-402D-ACCE-8C30ABBF9F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82108" y="2328932"/>
                  <a:ext cx="3073778" cy="3073778"/>
                </a:xfrm>
                <a:prstGeom prst="rect">
                  <a:avLst/>
                </a:prstGeom>
              </p:spPr>
            </p:pic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96DFE83D-82BE-4F84-B8B0-CE4588A7AF5E}"/>
                    </a:ext>
                  </a:extLst>
                </p:cNvPr>
                <p:cNvSpPr txBox="1"/>
                <p:nvPr/>
              </p:nvSpPr>
              <p:spPr>
                <a:xfrm>
                  <a:off x="543662" y="3574607"/>
                  <a:ext cx="1396444" cy="6139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Кредиты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ru-RU" sz="600" b="1" dirty="0">
                    <a:solidFill>
                      <a:schemeClr val="bg1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ru-RU" sz="600" b="1" dirty="0">
                    <a:solidFill>
                      <a:schemeClr val="bg1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01.01.22</a:t>
                  </a:r>
                </a:p>
              </p:txBody>
            </p:sp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77D2E65B-EB4C-480E-B037-30E68841F00A}"/>
                  </a:ext>
                </a:extLst>
              </p:cNvPr>
              <p:cNvGrpSpPr/>
              <p:nvPr/>
            </p:nvGrpSpPr>
            <p:grpSpPr>
              <a:xfrm>
                <a:off x="2045941" y="3001964"/>
                <a:ext cx="3073778" cy="3073778"/>
                <a:chOff x="3732472" y="2322057"/>
                <a:chExt cx="3073778" cy="3073778"/>
              </a:xfrm>
            </p:grpSpPr>
            <p:pic>
              <p:nvPicPr>
                <p:cNvPr id="29" name="Рисунок 28">
                  <a:extLst>
                    <a:ext uri="{FF2B5EF4-FFF2-40B4-BE49-F238E27FC236}">
                      <a16:creationId xmlns:a16="http://schemas.microsoft.com/office/drawing/2014/main" xmlns="" id="{8C211823-E661-4855-84B0-4A6773E6A9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732472" y="2322057"/>
                  <a:ext cx="3073778" cy="3073778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860050D8-6C6C-440B-A5E9-E1E53A39B8C4}"/>
                    </a:ext>
                  </a:extLst>
                </p:cNvPr>
                <p:cNvSpPr txBox="1"/>
                <p:nvPr/>
              </p:nvSpPr>
              <p:spPr>
                <a:xfrm>
                  <a:off x="4515453" y="3445547"/>
                  <a:ext cx="1396444" cy="634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Инвестиции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ru-RU" sz="700" b="1" dirty="0">
                    <a:solidFill>
                      <a:schemeClr val="bg1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en-US" sz="700" b="1" dirty="0">
                    <a:solidFill>
                      <a:schemeClr val="bg1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01.06.22</a:t>
                  </a: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B1784399-E747-44BF-B838-593197683C1B}"/>
                  </a:ext>
                </a:extLst>
              </p:cNvPr>
              <p:cNvGrpSpPr/>
              <p:nvPr/>
            </p:nvGrpSpPr>
            <p:grpSpPr>
              <a:xfrm>
                <a:off x="2037161" y="1418320"/>
                <a:ext cx="3073778" cy="3073778"/>
                <a:chOff x="1757610" y="421183"/>
                <a:chExt cx="3073778" cy="3073778"/>
              </a:xfrm>
            </p:grpSpPr>
            <p:pic>
              <p:nvPicPr>
                <p:cNvPr id="27" name="Рисунок 26">
                  <a:extLst>
                    <a:ext uri="{FF2B5EF4-FFF2-40B4-BE49-F238E27FC236}">
                      <a16:creationId xmlns:a16="http://schemas.microsoft.com/office/drawing/2014/main" xmlns="" id="{95879A77-EB6A-4476-B2CC-B93C37332B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757610" y="421183"/>
                  <a:ext cx="3073778" cy="3073778"/>
                </a:xfrm>
                <a:prstGeom prst="rect">
                  <a:avLst/>
                </a:prstGeom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536BF2BD-025F-493D-BD57-EED0C2FA2914}"/>
                    </a:ext>
                  </a:extLst>
                </p:cNvPr>
                <p:cNvSpPr txBox="1"/>
                <p:nvPr/>
              </p:nvSpPr>
              <p:spPr>
                <a:xfrm>
                  <a:off x="2553626" y="1603082"/>
                  <a:ext cx="1501032" cy="7709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Фин. безопасность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ru-RU" sz="700" b="1" dirty="0">
                    <a:solidFill>
                      <a:schemeClr val="bg1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01.03.22</a:t>
                  </a: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711941B9-DC1F-4EE4-9291-8E41864DD921}"/>
                  </a:ext>
                </a:extLst>
              </p:cNvPr>
              <p:cNvGrpSpPr/>
              <p:nvPr/>
            </p:nvGrpSpPr>
            <p:grpSpPr>
              <a:xfrm>
                <a:off x="434662" y="3001965"/>
                <a:ext cx="3073778" cy="3073778"/>
                <a:chOff x="1692000" y="4190022"/>
                <a:chExt cx="3073778" cy="3073778"/>
              </a:xfrm>
            </p:grpSpPr>
            <p:pic>
              <p:nvPicPr>
                <p:cNvPr id="25" name="Рисунок 24">
                  <a:extLst>
                    <a:ext uri="{FF2B5EF4-FFF2-40B4-BE49-F238E27FC236}">
                      <a16:creationId xmlns:a16="http://schemas.microsoft.com/office/drawing/2014/main" xmlns="" id="{525221C0-24E3-4AA8-8223-D3FD2F6846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692000" y="4190022"/>
                  <a:ext cx="3073778" cy="3073778"/>
                </a:xfrm>
                <a:prstGeom prst="rect">
                  <a:avLst/>
                </a:prstGeom>
              </p:spPr>
            </p:pic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4F78DD95-8C66-4831-8850-8D59474DAFEB}"/>
                    </a:ext>
                  </a:extLst>
                </p:cNvPr>
                <p:cNvSpPr txBox="1"/>
                <p:nvPr/>
              </p:nvSpPr>
              <p:spPr>
                <a:xfrm>
                  <a:off x="2540518" y="5313511"/>
                  <a:ext cx="1396444" cy="893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Пенсии,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финансовый план</a:t>
                  </a:r>
                </a:p>
                <a:p>
                  <a:pPr algn="ctr">
                    <a:lnSpc>
                      <a:spcPct val="80000"/>
                    </a:lnSpc>
                  </a:pPr>
                  <a:endParaRPr lang="ru-RU" sz="800" b="1" dirty="0">
                    <a:solidFill>
                      <a:schemeClr val="bg1"/>
                    </a:solidFill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01.09.22</a:t>
                  </a:r>
                </a:p>
              </p:txBody>
            </p:sp>
          </p:grpSp>
        </p:grp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6F55166D-6EB9-4D8A-8E31-15CE721D4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9518" y="3140362"/>
              <a:ext cx="1260000" cy="126000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456F4-A6D5-4C85-A67F-959B2FF3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289" y="106162"/>
            <a:ext cx="9312074" cy="606994"/>
          </a:xfrm>
          <a:solidFill>
            <a:schemeClr val="bg1"/>
          </a:solidFill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Региональный финансовый тест «Узнай свой уровень финансовой грамотности – 2022»</a:t>
            </a:r>
          </a:p>
        </p:txBody>
      </p:sp>
    </p:spTree>
    <p:extLst>
      <p:ext uri="{BB962C8B-B14F-4D97-AF65-F5344CB8AC3E}">
        <p14:creationId xmlns:p14="http://schemas.microsoft.com/office/powerpoint/2010/main" val="409336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FF1447A-5C3C-4034-A8F1-85DF088F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1F951E-0004-43E6-ABA0-C8C8209C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456F4-A6D5-4C85-A67F-959B2FF3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289" y="106162"/>
            <a:ext cx="9312074" cy="606994"/>
          </a:xfrm>
          <a:solidFill>
            <a:schemeClr val="bg1"/>
          </a:solidFill>
        </p:spPr>
        <p:txBody>
          <a:bodyPr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Региональный финансовый тест «Узнай свой уровень финансовой грамотности – 2022»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«Кредитование»</a:t>
            </a:r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xmlns="" id="{B97B6B19-A2B2-4620-A845-5BE47838F949}"/>
              </a:ext>
            </a:extLst>
          </p:cNvPr>
          <p:cNvSpPr txBox="1">
            <a:spLocks/>
          </p:cNvSpPr>
          <p:nvPr/>
        </p:nvSpPr>
        <p:spPr>
          <a:xfrm>
            <a:off x="1957289" y="1079310"/>
            <a:ext cx="9312074" cy="60699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Количество участников – 7072 человека</a:t>
            </a:r>
          </a:p>
          <a:p>
            <a:pPr algn="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Средний балл – 5,7</a:t>
            </a:r>
          </a:p>
        </p:txBody>
      </p: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xmlns="" id="{3126F369-C143-488F-A29B-16B7D4722790}"/>
              </a:ext>
            </a:extLst>
          </p:cNvPr>
          <p:cNvSpPr txBox="1">
            <a:spLocks/>
          </p:cNvSpPr>
          <p:nvPr/>
        </p:nvSpPr>
        <p:spPr>
          <a:xfrm>
            <a:off x="1663754" y="1843327"/>
            <a:ext cx="2991191" cy="80373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Средний балл:</a:t>
            </a: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5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5,2                      5,8</a:t>
            </a:r>
          </a:p>
        </p:txBody>
      </p:sp>
      <p:graphicFrame>
        <p:nvGraphicFramePr>
          <p:cNvPr id="51" name="Диаграмма 50">
            <a:extLst>
              <a:ext uri="{FF2B5EF4-FFF2-40B4-BE49-F238E27FC236}">
                <a16:creationId xmlns:a16="http://schemas.microsoft.com/office/drawing/2014/main" xmlns="" id="{DA02D0D6-1393-4610-94DB-BD6983FA7971}"/>
              </a:ext>
            </a:extLst>
          </p:cNvPr>
          <p:cNvGraphicFramePr>
            <a:graphicFrameLocks/>
          </p:cNvGraphicFramePr>
          <p:nvPr/>
        </p:nvGraphicFramePr>
        <p:xfrm>
          <a:off x="6156093" y="2028490"/>
          <a:ext cx="5379499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3401B4C-5E51-4A37-8DC0-97AE104A56B4}"/>
              </a:ext>
            </a:extLst>
          </p:cNvPr>
          <p:cNvGrpSpPr/>
          <p:nvPr/>
        </p:nvGrpSpPr>
        <p:grpSpPr>
          <a:xfrm>
            <a:off x="6461015" y="5411914"/>
            <a:ext cx="5123345" cy="830997"/>
            <a:chOff x="6451600" y="5574015"/>
            <a:chExt cx="5123345" cy="8309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7BDA724-3241-41F6-9458-7E5686CE9531}"/>
                </a:ext>
              </a:extLst>
            </p:cNvPr>
            <p:cNvSpPr txBox="1"/>
            <p:nvPr/>
          </p:nvSpPr>
          <p:spPr>
            <a:xfrm>
              <a:off x="6451600" y="5574015"/>
              <a:ext cx="1384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u="none" strike="noStrike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Отличники (9-10 баллов)</a:t>
              </a:r>
              <a:endParaRPr lang="ru-RU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6A70E40F-317F-4328-95C9-694615A09814}"/>
                </a:ext>
              </a:extLst>
            </p:cNvPr>
            <p:cNvSpPr txBox="1"/>
            <p:nvPr/>
          </p:nvSpPr>
          <p:spPr>
            <a:xfrm>
              <a:off x="8153692" y="5574205"/>
              <a:ext cx="1384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u="none" strike="noStrike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Хорошисты (6-8 баллов)</a:t>
              </a:r>
              <a:endParaRPr lang="ru-RU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F3CC94E6-A45A-4D53-A901-D05875E19777}"/>
                </a:ext>
              </a:extLst>
            </p:cNvPr>
            <p:cNvSpPr txBox="1"/>
            <p:nvPr/>
          </p:nvSpPr>
          <p:spPr>
            <a:xfrm>
              <a:off x="9606624" y="5574015"/>
              <a:ext cx="19683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ru-RU" sz="1600" u="none" strike="noStrike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Нужно </a:t>
              </a:r>
            </a:p>
            <a:p>
              <a:pPr algn="ctr" fontAlgn="b"/>
              <a:r>
                <a:rPr lang="ru-RU" sz="1600" u="none" strike="noStrike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подтянуть знания </a:t>
              </a:r>
            </a:p>
            <a:p>
              <a:pPr algn="ctr" fontAlgn="b"/>
              <a:r>
                <a:rPr lang="ru-RU" sz="1600" u="none" strike="noStrike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(5 баллов и менее)</a:t>
              </a:r>
              <a:endParaRPr lang="ru-RU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55" name="Диаграмма 54">
            <a:extLst>
              <a:ext uri="{FF2B5EF4-FFF2-40B4-BE49-F238E27FC236}">
                <a16:creationId xmlns:a16="http://schemas.microsoft.com/office/drawing/2014/main" xmlns="" id="{6C1E4637-FBFF-4CF1-8F30-385F21228199}"/>
              </a:ext>
            </a:extLst>
          </p:cNvPr>
          <p:cNvGraphicFramePr>
            <a:graphicFrameLocks/>
          </p:cNvGraphicFramePr>
          <p:nvPr/>
        </p:nvGraphicFramePr>
        <p:xfrm>
          <a:off x="331944" y="2239476"/>
          <a:ext cx="5654809" cy="3539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954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FF1447A-5C3C-4034-A8F1-85DF088F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1F951E-0004-43E6-ABA0-C8C8209C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456F4-A6D5-4C85-A67F-959B2FF3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289" y="106162"/>
            <a:ext cx="9312074" cy="606994"/>
          </a:xfrm>
          <a:solidFill>
            <a:schemeClr val="bg1"/>
          </a:solidFill>
        </p:spPr>
        <p:txBody>
          <a:bodyPr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Региональный финансовый тест «Узнай свой уровень финансовой грамотности – 2022»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«Кредитование»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xmlns="" id="{3E25F2AD-E4A7-4CC7-A563-8B153FDDCEA0}"/>
              </a:ext>
            </a:extLst>
          </p:cNvPr>
          <p:cNvGraphicFramePr>
            <a:graphicFrameLocks/>
          </p:cNvGraphicFramePr>
          <p:nvPr/>
        </p:nvGraphicFramePr>
        <p:xfrm>
          <a:off x="677504" y="942410"/>
          <a:ext cx="4788000" cy="56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BB8210A3-42B2-4ADA-B511-F23EC4D50A7E}"/>
              </a:ext>
            </a:extLst>
          </p:cNvPr>
          <p:cNvGraphicFramePr>
            <a:graphicFrameLocks noGrp="1"/>
          </p:cNvGraphicFramePr>
          <p:nvPr/>
        </p:nvGraphicFramePr>
        <p:xfrm>
          <a:off x="5465504" y="1038794"/>
          <a:ext cx="6433887" cy="564653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84192">
                  <a:extLst>
                    <a:ext uri="{9D8B030D-6E8A-4147-A177-3AD203B41FA5}">
                      <a16:colId xmlns:a16="http://schemas.microsoft.com/office/drawing/2014/main" xmlns="" val="314069816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xmlns="" val="1629705031"/>
                    </a:ext>
                  </a:extLst>
                </a:gridCol>
                <a:gridCol w="1072896">
                  <a:extLst>
                    <a:ext uri="{9D8B030D-6E8A-4147-A177-3AD203B41FA5}">
                      <a16:colId xmlns:a16="http://schemas.microsoft.com/office/drawing/2014/main" xmlns="" val="3550672384"/>
                    </a:ext>
                  </a:extLst>
                </a:gridCol>
                <a:gridCol w="1036319">
                  <a:extLst>
                    <a:ext uri="{9D8B030D-6E8A-4147-A177-3AD203B41FA5}">
                      <a16:colId xmlns:a16="http://schemas.microsoft.com/office/drawing/2014/main" xmlns="" val="2917137026"/>
                    </a:ext>
                  </a:extLst>
                </a:gridCol>
              </a:tblGrid>
              <a:tr h="490177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участников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Средний балл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8096597"/>
                  </a:ext>
                </a:extLst>
              </a:tr>
              <a:tr h="3325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ГОБПОУ «Елецкий колледж экономики, промышленности и отраслевых технологий»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6794907"/>
                  </a:ext>
                </a:extLst>
              </a:tr>
              <a:tr h="331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ГОБПОУ «Усманский многопрофильный колледж»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46251226"/>
                  </a:ext>
                </a:extLst>
              </a:tr>
              <a:tr h="169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МБОУ «Гимназия 97 города Ельца»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02052652"/>
                  </a:ext>
                </a:extLst>
              </a:tr>
              <a:tr h="3325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ГАПОУ «Елецкий медицинский колледж им. К.С. Константиновой»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61402847"/>
                  </a:ext>
                </a:extLst>
              </a:tr>
              <a:tr h="331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ГОБПОУ «Лебедянский педагогические колледж»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7,73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56176063"/>
                  </a:ext>
                </a:extLst>
              </a:tr>
              <a:tr h="169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МАОУ СШ №12 г. Ельца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9357974"/>
                  </a:ext>
                </a:extLst>
              </a:tr>
              <a:tr h="169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МБОУ СОШ №10 с УИОП г. Ельца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16431762"/>
                  </a:ext>
                </a:extLst>
              </a:tr>
              <a:tr h="3325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ГОБПОУ «Лебедянский торгово-экономический техникум»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41392031"/>
                  </a:ext>
                </a:extLst>
              </a:tr>
              <a:tr h="3325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ГОБПОУ «Елецкий железнодорожный техникум эксплуатации и сервиса»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74991400"/>
                  </a:ext>
                </a:extLst>
              </a:tr>
              <a:tr h="169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ООО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МБОУ гимназия №3 г. Грязи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84949002"/>
                  </a:ext>
                </a:extLst>
              </a:tr>
              <a:tr h="169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МБОУ «ОШ 17 им. Т.Н. Хренникова»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11311349"/>
                  </a:ext>
                </a:extLst>
              </a:tr>
              <a:tr h="169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ВУЗ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ЕГУ им. И.А. Бунина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35434518"/>
                  </a:ext>
                </a:extLst>
              </a:tr>
              <a:tr h="169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МБОУ СШ 1 им. М. М. Пришвина г. Ельца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92205986"/>
                  </a:ext>
                </a:extLst>
              </a:tr>
              <a:tr h="169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ООО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МБОУ СОШ №4 г. Грязи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91666718"/>
                  </a:ext>
                </a:extLst>
              </a:tr>
              <a:tr h="169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МБОУ СОШ №9 г. Грязи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96315997"/>
                  </a:ext>
                </a:extLst>
              </a:tr>
              <a:tr h="169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МБОУ СШ N24 г. Ельца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71897116"/>
                  </a:ext>
                </a:extLst>
              </a:tr>
              <a:tr h="498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ООО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ГОБПОУ «Липецкий колледж строительства, архитектуры и отраслевых технологий»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6,48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9" marR="3899" marT="389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66173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66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FF1447A-5C3C-4034-A8F1-85DF088F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1F951E-0004-43E6-ABA0-C8C8209C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456F4-A6D5-4C85-A67F-959B2FF3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289" y="106162"/>
            <a:ext cx="9312074" cy="606994"/>
          </a:xfrm>
          <a:solidFill>
            <a:schemeClr val="bg1"/>
          </a:solidFill>
        </p:spPr>
        <p:txBody>
          <a:bodyPr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Региональный финансовый тест «Узнай свой уровень финансовой грамотности – 2022»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«Кредитование»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82479992-8B81-4D5E-8F2D-8C70C166F46D}"/>
              </a:ext>
            </a:extLst>
          </p:cNvPr>
          <p:cNvCxnSpPr>
            <a:cxnSpLocks/>
          </p:cNvCxnSpPr>
          <p:nvPr/>
        </p:nvCxnSpPr>
        <p:spPr>
          <a:xfrm>
            <a:off x="3517900" y="1489884"/>
            <a:ext cx="0" cy="508069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Диаграмма 53">
            <a:extLst>
              <a:ext uri="{FF2B5EF4-FFF2-40B4-BE49-F238E27FC236}">
                <a16:creationId xmlns:a16="http://schemas.microsoft.com/office/drawing/2014/main" xmlns="" id="{6544D456-9E09-4B15-88DB-51CD4393A52E}"/>
              </a:ext>
            </a:extLst>
          </p:cNvPr>
          <p:cNvGraphicFramePr>
            <a:graphicFrameLocks/>
          </p:cNvGraphicFramePr>
          <p:nvPr/>
        </p:nvGraphicFramePr>
        <p:xfrm>
          <a:off x="366944" y="1038794"/>
          <a:ext cx="4212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FF2DC82D-B581-41E4-8E54-9D8E80A0E6F2}"/>
              </a:ext>
            </a:extLst>
          </p:cNvPr>
          <p:cNvGraphicFramePr>
            <a:graphicFrameLocks noGrp="1"/>
          </p:cNvGraphicFramePr>
          <p:nvPr/>
        </p:nvGraphicFramePr>
        <p:xfrm>
          <a:off x="5280808" y="1526619"/>
          <a:ext cx="6355883" cy="4532349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826638">
                  <a:extLst>
                    <a:ext uri="{9D8B030D-6E8A-4147-A177-3AD203B41FA5}">
                      <a16:colId xmlns:a16="http://schemas.microsoft.com/office/drawing/2014/main" xmlns="" val="1340695450"/>
                    </a:ext>
                  </a:extLst>
                </a:gridCol>
                <a:gridCol w="1816136">
                  <a:extLst>
                    <a:ext uri="{9D8B030D-6E8A-4147-A177-3AD203B41FA5}">
                      <a16:colId xmlns:a16="http://schemas.microsoft.com/office/drawing/2014/main" xmlns="" val="2730703263"/>
                    </a:ext>
                  </a:extLst>
                </a:gridCol>
                <a:gridCol w="1713109">
                  <a:extLst>
                    <a:ext uri="{9D8B030D-6E8A-4147-A177-3AD203B41FA5}">
                      <a16:colId xmlns:a16="http://schemas.microsoft.com/office/drawing/2014/main" xmlns="" val="4683249"/>
                    </a:ext>
                  </a:extLst>
                </a:gridCol>
              </a:tblGrid>
              <a:tr h="777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Район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участников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Средний балл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6285817"/>
                  </a:ext>
                </a:extLst>
              </a:tr>
              <a:tr h="2396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Школы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2 226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73507893"/>
                  </a:ext>
                </a:extLst>
              </a:tr>
              <a:tr h="470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Профессиональные образовательные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49501143"/>
                  </a:ext>
                </a:extLst>
              </a:tr>
              <a:tr h="470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Сотрудники дошкольных образовательных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06929409"/>
                  </a:ext>
                </a:extLst>
              </a:tr>
              <a:tr h="2396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Сотрудник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7077195"/>
                  </a:ext>
                </a:extLst>
              </a:tr>
              <a:tr h="2396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Высшие учебные заведения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15886716"/>
                  </a:ext>
                </a:extLst>
              </a:tr>
              <a:tr h="470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Служащие государственных учреждений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46168645"/>
                  </a:ext>
                </a:extLst>
              </a:tr>
              <a:tr h="2396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Временно неработающие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52919843"/>
                  </a:ext>
                </a:extLst>
              </a:tr>
              <a:tr h="470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Индивидуальные предприниматели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19311064"/>
                  </a:ext>
                </a:extLst>
              </a:tr>
              <a:tr h="2396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Самозанятый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28381055"/>
                  </a:ext>
                </a:extLst>
              </a:tr>
              <a:tr h="2396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Организации дополнительного образования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26977350"/>
                  </a:ext>
                </a:extLst>
              </a:tr>
              <a:tr h="2396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Пенсионер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66" marR="6766" marT="676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49675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08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FF1447A-5C3C-4034-A8F1-85DF088F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1F951E-0004-43E6-ABA0-C8C8209C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456F4-A6D5-4C85-A67F-959B2FF3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289" y="106162"/>
            <a:ext cx="9312074" cy="606994"/>
          </a:xfrm>
          <a:solidFill>
            <a:schemeClr val="bg1"/>
          </a:solidFill>
        </p:spPr>
        <p:txBody>
          <a:bodyPr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Региональный финансовый тест «Узнай свой уровень финансовой грамотности – 2022»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«Кредитование»</a:t>
            </a:r>
          </a:p>
        </p:txBody>
      </p:sp>
      <p:graphicFrame>
        <p:nvGraphicFramePr>
          <p:cNvPr id="58" name="Диаграмма 57">
            <a:extLst>
              <a:ext uri="{FF2B5EF4-FFF2-40B4-BE49-F238E27FC236}">
                <a16:creationId xmlns:a16="http://schemas.microsoft.com/office/drawing/2014/main" xmlns="" id="{8BA141FB-A025-4737-A223-7441AC715F73}"/>
              </a:ext>
            </a:extLst>
          </p:cNvPr>
          <p:cNvGraphicFramePr>
            <a:graphicFrameLocks/>
          </p:cNvGraphicFramePr>
          <p:nvPr/>
        </p:nvGraphicFramePr>
        <p:xfrm>
          <a:off x="496935" y="1512000"/>
          <a:ext cx="5400000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E19018-860C-4347-8363-00DA4F82CB01}"/>
              </a:ext>
            </a:extLst>
          </p:cNvPr>
          <p:cNvSpPr txBox="1"/>
          <p:nvPr/>
        </p:nvSpPr>
        <p:spPr>
          <a:xfrm>
            <a:off x="585216" y="972000"/>
            <a:ext cx="52234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8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800" b="1" dirty="0"/>
              <a:t>Вопросы, </a:t>
            </a:r>
            <a:r>
              <a:rPr lang="ru-RU" sz="1800" b="1" u="sng" dirty="0"/>
              <a:t>не вызвавшие затруднений </a:t>
            </a:r>
            <a:r>
              <a:rPr lang="ru-RU" sz="1800" b="1" dirty="0"/>
              <a:t>при ответе </a:t>
            </a:r>
          </a:p>
          <a:p>
            <a:pPr algn="ctr" rtl="0">
              <a:defRPr sz="18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600" b="1" dirty="0"/>
              <a:t>(доля верных ответов)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82AC73E-DAB9-4DAD-BBE3-EF476C1F1D08}"/>
              </a:ext>
            </a:extLst>
          </p:cNvPr>
          <p:cNvSpPr txBox="1"/>
          <p:nvPr/>
        </p:nvSpPr>
        <p:spPr>
          <a:xfrm>
            <a:off x="6102064" y="972000"/>
            <a:ext cx="52234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8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800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Вопросы, </a:t>
            </a:r>
            <a:r>
              <a:rPr lang="ru-RU" sz="1800" b="1" i="0" u="sng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вызвавшие затруднения </a:t>
            </a:r>
            <a:r>
              <a:rPr lang="ru-RU" sz="1800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ответе </a:t>
            </a:r>
            <a:r>
              <a:rPr lang="ru-RU" sz="1600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(доля верных ответов) </a:t>
            </a:r>
            <a:endParaRPr lang="ru-RU" sz="18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2" name="Диаграмма 61">
            <a:extLst>
              <a:ext uri="{FF2B5EF4-FFF2-40B4-BE49-F238E27FC236}">
                <a16:creationId xmlns:a16="http://schemas.microsoft.com/office/drawing/2014/main" xmlns="" id="{99304551-B5E9-4AB5-96F6-47BECF0E9377}"/>
              </a:ext>
            </a:extLst>
          </p:cNvPr>
          <p:cNvGraphicFramePr>
            <a:graphicFrameLocks/>
          </p:cNvGraphicFramePr>
          <p:nvPr/>
        </p:nvGraphicFramePr>
        <p:xfrm>
          <a:off x="5925502" y="1587553"/>
          <a:ext cx="5400000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697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FF1447A-5C3C-4034-A8F1-85DF088F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1F951E-0004-43E6-ABA0-C8C8209C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8</a:t>
            </a:fld>
            <a:endParaRPr lang="ru-RU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282263FE-2701-4D46-8DEF-D4BE9121F8DF}"/>
              </a:ext>
            </a:extLst>
          </p:cNvPr>
          <p:cNvGrpSpPr/>
          <p:nvPr/>
        </p:nvGrpSpPr>
        <p:grpSpPr>
          <a:xfrm>
            <a:off x="-600868" y="755801"/>
            <a:ext cx="6218744" cy="6163560"/>
            <a:chOff x="2841674" y="694440"/>
            <a:chExt cx="6218744" cy="6163560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D07F86FB-82AA-45CA-9597-F3227CBA3399}"/>
                </a:ext>
              </a:extLst>
            </p:cNvPr>
            <p:cNvGrpSpPr/>
            <p:nvPr/>
          </p:nvGrpSpPr>
          <p:grpSpPr>
            <a:xfrm>
              <a:off x="2841674" y="694440"/>
              <a:ext cx="6218744" cy="6163560"/>
              <a:chOff x="434662" y="1418320"/>
              <a:chExt cx="4685057" cy="4657423"/>
            </a:xfrm>
          </p:grpSpPr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xmlns="" id="{13F45A12-2C01-42CF-B86F-355505DC8789}"/>
                  </a:ext>
                </a:extLst>
              </p:cNvPr>
              <p:cNvGrpSpPr/>
              <p:nvPr/>
            </p:nvGrpSpPr>
            <p:grpSpPr>
              <a:xfrm>
                <a:off x="434662" y="1418324"/>
                <a:ext cx="3073778" cy="3073778"/>
                <a:chOff x="-282108" y="2328932"/>
                <a:chExt cx="3073778" cy="3073778"/>
              </a:xfrm>
            </p:grpSpPr>
            <p:pic>
              <p:nvPicPr>
                <p:cNvPr id="31" name="Рисунок 30">
                  <a:extLst>
                    <a:ext uri="{FF2B5EF4-FFF2-40B4-BE49-F238E27FC236}">
                      <a16:creationId xmlns:a16="http://schemas.microsoft.com/office/drawing/2014/main" xmlns="" id="{E04278DF-7932-402D-ACCE-8C30ABBF9F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82108" y="2328932"/>
                  <a:ext cx="3073778" cy="3073778"/>
                </a:xfrm>
                <a:prstGeom prst="rect">
                  <a:avLst/>
                </a:prstGeom>
              </p:spPr>
            </p:pic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96DFE83D-82BE-4F84-B8B0-CE4588A7AF5E}"/>
                    </a:ext>
                  </a:extLst>
                </p:cNvPr>
                <p:cNvSpPr txBox="1"/>
                <p:nvPr/>
              </p:nvSpPr>
              <p:spPr>
                <a:xfrm>
                  <a:off x="543662" y="3574607"/>
                  <a:ext cx="1396444" cy="6139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Кредиты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ru-RU" sz="600" b="1" dirty="0">
                    <a:solidFill>
                      <a:schemeClr val="bg1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ru-RU" sz="600" b="1" dirty="0">
                    <a:solidFill>
                      <a:schemeClr val="bg1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01.01.22</a:t>
                  </a:r>
                </a:p>
              </p:txBody>
            </p:sp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77D2E65B-EB4C-480E-B037-30E68841F00A}"/>
                  </a:ext>
                </a:extLst>
              </p:cNvPr>
              <p:cNvGrpSpPr/>
              <p:nvPr/>
            </p:nvGrpSpPr>
            <p:grpSpPr>
              <a:xfrm>
                <a:off x="2045941" y="3001964"/>
                <a:ext cx="3073778" cy="3073778"/>
                <a:chOff x="3732472" y="2322057"/>
                <a:chExt cx="3073778" cy="3073778"/>
              </a:xfrm>
            </p:grpSpPr>
            <p:pic>
              <p:nvPicPr>
                <p:cNvPr id="29" name="Рисунок 28">
                  <a:extLst>
                    <a:ext uri="{FF2B5EF4-FFF2-40B4-BE49-F238E27FC236}">
                      <a16:creationId xmlns:a16="http://schemas.microsoft.com/office/drawing/2014/main" xmlns="" id="{8C211823-E661-4855-84B0-4A6773E6A9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732472" y="2322057"/>
                  <a:ext cx="3073778" cy="3073778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860050D8-6C6C-440B-A5E9-E1E53A39B8C4}"/>
                    </a:ext>
                  </a:extLst>
                </p:cNvPr>
                <p:cNvSpPr txBox="1"/>
                <p:nvPr/>
              </p:nvSpPr>
              <p:spPr>
                <a:xfrm>
                  <a:off x="4515453" y="3445547"/>
                  <a:ext cx="1396444" cy="634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Инвестиции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ru-RU" sz="700" b="1" dirty="0">
                    <a:solidFill>
                      <a:schemeClr val="bg1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en-US" sz="700" b="1" dirty="0">
                    <a:solidFill>
                      <a:schemeClr val="bg1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01.06.22</a:t>
                  </a: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B1784399-E747-44BF-B838-593197683C1B}"/>
                  </a:ext>
                </a:extLst>
              </p:cNvPr>
              <p:cNvGrpSpPr/>
              <p:nvPr/>
            </p:nvGrpSpPr>
            <p:grpSpPr>
              <a:xfrm>
                <a:off x="2037161" y="1418320"/>
                <a:ext cx="3073778" cy="3073778"/>
                <a:chOff x="1757610" y="421183"/>
                <a:chExt cx="3073778" cy="3073778"/>
              </a:xfrm>
            </p:grpSpPr>
            <p:pic>
              <p:nvPicPr>
                <p:cNvPr id="27" name="Рисунок 26">
                  <a:extLst>
                    <a:ext uri="{FF2B5EF4-FFF2-40B4-BE49-F238E27FC236}">
                      <a16:creationId xmlns:a16="http://schemas.microsoft.com/office/drawing/2014/main" xmlns="" id="{95879A77-EB6A-4476-B2CC-B93C37332B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757610" y="421183"/>
                  <a:ext cx="3073778" cy="3073778"/>
                </a:xfrm>
                <a:prstGeom prst="rect">
                  <a:avLst/>
                </a:prstGeom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536BF2BD-025F-493D-BD57-EED0C2FA2914}"/>
                    </a:ext>
                  </a:extLst>
                </p:cNvPr>
                <p:cNvSpPr txBox="1"/>
                <p:nvPr/>
              </p:nvSpPr>
              <p:spPr>
                <a:xfrm>
                  <a:off x="2553626" y="1603082"/>
                  <a:ext cx="1501032" cy="7709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Фин. безопасность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ru-RU" sz="700" b="1" dirty="0">
                    <a:solidFill>
                      <a:schemeClr val="bg1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01.03.22</a:t>
                  </a: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xmlns="" id="{711941B9-DC1F-4EE4-9291-8E41864DD921}"/>
                  </a:ext>
                </a:extLst>
              </p:cNvPr>
              <p:cNvGrpSpPr/>
              <p:nvPr/>
            </p:nvGrpSpPr>
            <p:grpSpPr>
              <a:xfrm>
                <a:off x="434662" y="3001965"/>
                <a:ext cx="3073778" cy="3073778"/>
                <a:chOff x="1692000" y="4190022"/>
                <a:chExt cx="3073778" cy="3073778"/>
              </a:xfrm>
            </p:grpSpPr>
            <p:pic>
              <p:nvPicPr>
                <p:cNvPr id="25" name="Рисунок 24">
                  <a:extLst>
                    <a:ext uri="{FF2B5EF4-FFF2-40B4-BE49-F238E27FC236}">
                      <a16:creationId xmlns:a16="http://schemas.microsoft.com/office/drawing/2014/main" xmlns="" id="{525221C0-24E3-4AA8-8223-D3FD2F6846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692000" y="4190022"/>
                  <a:ext cx="3073778" cy="3073778"/>
                </a:xfrm>
                <a:prstGeom prst="rect">
                  <a:avLst/>
                </a:prstGeom>
              </p:spPr>
            </p:pic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4F78DD95-8C66-4831-8850-8D59474DAFEB}"/>
                    </a:ext>
                  </a:extLst>
                </p:cNvPr>
                <p:cNvSpPr txBox="1"/>
                <p:nvPr/>
              </p:nvSpPr>
              <p:spPr>
                <a:xfrm>
                  <a:off x="2540518" y="5313511"/>
                  <a:ext cx="1396444" cy="893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Пенсии,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финансовый план</a:t>
                  </a:r>
                </a:p>
                <a:p>
                  <a:pPr algn="ctr">
                    <a:lnSpc>
                      <a:spcPct val="80000"/>
                    </a:lnSpc>
                  </a:pPr>
                  <a:endParaRPr lang="ru-RU" sz="800" b="1" dirty="0">
                    <a:solidFill>
                      <a:schemeClr val="bg1"/>
                    </a:solidFill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ru-RU" sz="2000" b="1" dirty="0">
                      <a:solidFill>
                        <a:schemeClr val="bg1"/>
                      </a:solidFill>
                    </a:rPr>
                    <a:t>01.09.22</a:t>
                  </a:r>
                </a:p>
              </p:txBody>
            </p:sp>
          </p:grpSp>
        </p:grp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6F55166D-6EB9-4D8A-8E31-15CE721D4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9518" y="3140362"/>
              <a:ext cx="1260000" cy="126000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456F4-A6D5-4C85-A67F-959B2FF3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289" y="106162"/>
            <a:ext cx="9312074" cy="606994"/>
          </a:xfrm>
          <a:solidFill>
            <a:schemeClr val="bg1"/>
          </a:solidFill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Региональный финансовый тест «Узнай свой уровень финансовой грамотности – 2022»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C1EA913-220C-4148-A7D3-90E4148CF935}"/>
              </a:ext>
            </a:extLst>
          </p:cNvPr>
          <p:cNvGrpSpPr>
            <a:grpSpLocks noChangeAspect="1"/>
          </p:cNvGrpSpPr>
          <p:nvPr/>
        </p:nvGrpSpPr>
        <p:grpSpPr>
          <a:xfrm>
            <a:off x="5364412" y="2180141"/>
            <a:ext cx="6181411" cy="3090706"/>
            <a:chOff x="5681405" y="2238494"/>
            <a:chExt cx="5040000" cy="25200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7634BE28-D5C9-4102-85ED-3A5B58EB8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1405" y="2238494"/>
              <a:ext cx="2520000" cy="2520000"/>
            </a:xfrm>
            <a:prstGeom prst="rect">
              <a:avLst/>
            </a:prstGeom>
            <a:ln>
              <a:solidFill>
                <a:srgbClr val="B4ADC9"/>
              </a:solidFill>
            </a:ln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A63EB2FD-E5F4-4D20-98B3-B2B3FCC41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405" y="2238494"/>
              <a:ext cx="2520000" cy="2520000"/>
            </a:xfrm>
            <a:prstGeom prst="rect">
              <a:avLst/>
            </a:prstGeom>
            <a:ln>
              <a:solidFill>
                <a:srgbClr val="B4ADC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6007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1645" y="300236"/>
            <a:ext cx="11555542" cy="8873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5" name="Picture 1" descr="5a65f0eb-dbcf-4c4b-b508-a03598bf9970@cb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6"/>
            <a:ext cx="7275226" cy="680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2" y="348223"/>
            <a:ext cx="11325225" cy="6069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Промежуточные результаты участия в онлайн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-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уроках </a:t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финансовой грамотности  (весенняя сессия 2022г.)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86820755"/>
              </p:ext>
            </p:extLst>
          </p:nvPr>
        </p:nvGraphicFramePr>
        <p:xfrm>
          <a:off x="1016650" y="7439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915963"/>
              </p:ext>
            </p:extLst>
          </p:nvPr>
        </p:nvGraphicFramePr>
        <p:xfrm>
          <a:off x="6009416" y="1832041"/>
          <a:ext cx="5584079" cy="3689243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689184">
                  <a:extLst>
                    <a:ext uri="{9D8B030D-6E8A-4147-A177-3AD203B41FA5}">
                      <a16:colId xmlns:a16="http://schemas.microsoft.com/office/drawing/2014/main" xmlns="" val="1926195441"/>
                    </a:ext>
                  </a:extLst>
                </a:gridCol>
                <a:gridCol w="1118579">
                  <a:extLst>
                    <a:ext uri="{9D8B030D-6E8A-4147-A177-3AD203B41FA5}">
                      <a16:colId xmlns:a16="http://schemas.microsoft.com/office/drawing/2014/main" xmlns="" val="1275213375"/>
                    </a:ext>
                  </a:extLst>
                </a:gridCol>
                <a:gridCol w="1787391">
                  <a:extLst>
                    <a:ext uri="{9D8B030D-6E8A-4147-A177-3AD203B41FA5}">
                      <a16:colId xmlns:a16="http://schemas.microsoft.com/office/drawing/2014/main" xmlns="" val="508654031"/>
                    </a:ext>
                  </a:extLst>
                </a:gridCol>
                <a:gridCol w="988925">
                  <a:extLst>
                    <a:ext uri="{9D8B030D-6E8A-4147-A177-3AD203B41FA5}">
                      <a16:colId xmlns:a16="http://schemas.microsoft.com/office/drawing/2014/main" xmlns="" val="954978244"/>
                    </a:ext>
                  </a:extLst>
                </a:gridCol>
              </a:tblGrid>
              <a:tr h="899529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Школы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Учреждения для детей-сирот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ПОО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9650776"/>
                  </a:ext>
                </a:extLst>
              </a:tr>
              <a:tr h="41703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Онлайн-уроки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3726774"/>
                  </a:ext>
                </a:extLst>
              </a:tr>
              <a:tr h="4414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Учреждений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5308224"/>
                  </a:ext>
                </a:extLst>
              </a:tr>
              <a:tr h="42566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Слушателей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11023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72617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Охват, %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72015"/>
                  </a:ext>
                </a:extLst>
              </a:tr>
              <a:tr h="44143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Место в рейтинге РФ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3366820"/>
                  </a:ext>
                </a:extLst>
              </a:tr>
              <a:tr h="40485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Цель по охвату</a:t>
                      </a:r>
                      <a:endParaRPr lang="en-US" sz="2000" b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19855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09416" y="5473263"/>
            <a:ext cx="5584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сессия Онлайн-уроков финансовой грамотности для школьников </a:t>
            </a:r>
            <a:r>
              <a:rPr lang="ru-RU" b="1" u="sng" dirty="0"/>
              <a:t>продлится до 22 апреля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295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56F92085EA59D46B56AD74CA55CD5EC" ma:contentTypeVersion="0" ma:contentTypeDescription="Создание документа." ma:contentTypeScope="" ma:versionID="6a85664af4947822114da268f52c85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56E3D5-E39D-444D-9600-2B9B0AD40D17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09912FC-05EA-4316-834B-20287B30E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6081</TotalTime>
  <Words>1761</Words>
  <Application>Microsoft Office PowerPoint</Application>
  <PresentationFormat>Произвольный</PresentationFormat>
  <Paragraphs>492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План мероприятий 2022. Фокусы</vt:lpstr>
      <vt:lpstr>Региональный финансовый тест «Узнай свой уровень финансовой грамотности – 2022»</vt:lpstr>
      <vt:lpstr>Региональный финансовый тест «Узнай свой уровень финансовой грамотности – 2022»  «Кредитование»</vt:lpstr>
      <vt:lpstr>Региональный финансовый тест «Узнай свой уровень финансовой грамотности – 2022»  «Кредитование»</vt:lpstr>
      <vt:lpstr>Региональный финансовый тест «Узнай свой уровень финансовой грамотности – 2022»  «Кредитование»</vt:lpstr>
      <vt:lpstr>Региональный финансовый тест «Узнай свой уровень финансовой грамотности – 2022»  «Кредитование»</vt:lpstr>
      <vt:lpstr>Региональный финансовый тест «Узнай свой уровень финансовой грамотности – 2022»</vt:lpstr>
      <vt:lpstr>Промежуточные результаты участия в онлайн-уроках  финансовой грамотности  (весенняя сессия 2022г.)</vt:lpstr>
      <vt:lpstr>Промежуточные результаты участия в онлайн-уроках  финансовой грамотности  (весенняя сессия 2022г.)</vt:lpstr>
      <vt:lpstr>Презентация PowerPoint</vt:lpstr>
      <vt:lpstr>Презентация PowerPoint</vt:lpstr>
      <vt:lpstr>Фокусы на 1 полугодие 2022 год:</vt:lpstr>
      <vt:lpstr>Презентация PowerPoint</vt:lpstr>
      <vt:lpstr>     Приложение</vt:lpstr>
      <vt:lpstr>Проекты Банка России</vt:lpstr>
      <vt:lpstr>Проекты Банка России </vt:lpstr>
      <vt:lpstr>Онлайн-уроки</vt:lpstr>
      <vt:lpstr>Дол-игра</vt:lpstr>
      <vt:lpstr>Грамотный инвестор</vt:lpstr>
      <vt:lpstr>Pension FG  - Финансовая грамотность для старшего поколения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u2051n18</cp:lastModifiedBy>
  <cp:revision>275</cp:revision>
  <cp:lastPrinted>2021-10-14T09:35:07Z</cp:lastPrinted>
  <dcterms:created xsi:type="dcterms:W3CDTF">2018-11-05T17:34:13Z</dcterms:created>
  <dcterms:modified xsi:type="dcterms:W3CDTF">2022-03-17T09:33:23Z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0x010100A56F92085EA59D46B56AD74CA55CD5EC</vt:lpwstr>
  </property>
</Properties>
</file>