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custDataLst>
    <p:tags r:id="rId1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5E0E9E-5305-4BA8-83BD-BB631EF5F939}" type="doc">
      <dgm:prSet loTypeId="urn:microsoft.com/office/officeart/2005/8/layout/p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86B9B75-BBAD-49A2-932C-820699CCFA5C}">
      <dgm:prSet/>
      <dgm:spPr/>
      <dgm:t>
        <a:bodyPr/>
        <a:lstStyle/>
        <a:p>
          <a:pPr rtl="0"/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квалификации педагогических работников </a:t>
          </a:r>
          <a:endParaRPr lang="ru-RU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BC37BD-7A95-4763-8A11-81947D860504}" type="parTrans" cxnId="{D33A96F9-B539-4437-BB62-790C5CAEA2D3}">
      <dgm:prSet/>
      <dgm:spPr/>
      <dgm:t>
        <a:bodyPr/>
        <a:lstStyle/>
        <a:p>
          <a:endParaRPr lang="ru-RU"/>
        </a:p>
      </dgm:t>
    </dgm:pt>
    <dgm:pt modelId="{A0EC9161-7CFE-416F-ACEE-D2210003DD4F}" type="sibTrans" cxnId="{D33A96F9-B539-4437-BB62-790C5CAEA2D3}">
      <dgm:prSet/>
      <dgm:spPr/>
      <dgm:t>
        <a:bodyPr/>
        <a:lstStyle/>
        <a:p>
          <a:endParaRPr lang="ru-RU"/>
        </a:p>
      </dgm:t>
    </dgm:pt>
    <dgm:pt modelId="{74B23194-6701-4909-AD49-1201C9BF91B6}" type="pres">
      <dgm:prSet presAssocID="{995E0E9E-5305-4BA8-83BD-BB631EF5F9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CF6FC-4919-4CFF-ACFA-5D079A56B6E1}" type="pres">
      <dgm:prSet presAssocID="{E86B9B75-BBAD-49A2-932C-820699CCFA5C}" presName="compNode" presStyleCnt="0"/>
      <dgm:spPr/>
    </dgm:pt>
    <dgm:pt modelId="{7367AACB-9F28-4F80-92D9-63D80480FD2F}" type="pres">
      <dgm:prSet presAssocID="{E86B9B75-BBAD-49A2-932C-820699CCFA5C}" presName="pictRect" presStyleLbl="node1" presStyleIdx="0" presStyleCnt="1" custScaleX="112398" custScaleY="90327" custLinFactNeighborX="476" custLinFactNeighborY="333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6BFC5AC-0B9B-479D-9178-EF276412DD0E}" type="pres">
      <dgm:prSet presAssocID="{E86B9B75-BBAD-49A2-932C-820699CCFA5C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A96F9-B539-4437-BB62-790C5CAEA2D3}" srcId="{995E0E9E-5305-4BA8-83BD-BB631EF5F939}" destId="{E86B9B75-BBAD-49A2-932C-820699CCFA5C}" srcOrd="0" destOrd="0" parTransId="{73BC37BD-7A95-4763-8A11-81947D860504}" sibTransId="{A0EC9161-7CFE-416F-ACEE-D2210003DD4F}"/>
    <dgm:cxn modelId="{CEF6072F-53B2-46AD-89D1-5BDF31324871}" type="presOf" srcId="{E86B9B75-BBAD-49A2-932C-820699CCFA5C}" destId="{06BFC5AC-0B9B-479D-9178-EF276412DD0E}" srcOrd="0" destOrd="0" presId="urn:microsoft.com/office/officeart/2005/8/layout/pList1"/>
    <dgm:cxn modelId="{EAE3EF2E-2BC5-4FC2-857A-F995087653FE}" type="presOf" srcId="{995E0E9E-5305-4BA8-83BD-BB631EF5F939}" destId="{74B23194-6701-4909-AD49-1201C9BF91B6}" srcOrd="0" destOrd="0" presId="urn:microsoft.com/office/officeart/2005/8/layout/pList1"/>
    <dgm:cxn modelId="{96C603E0-ABBC-40E7-B80A-86F74C0785B1}" type="presParOf" srcId="{74B23194-6701-4909-AD49-1201C9BF91B6}" destId="{7A2CF6FC-4919-4CFF-ACFA-5D079A56B6E1}" srcOrd="0" destOrd="0" presId="urn:microsoft.com/office/officeart/2005/8/layout/pList1"/>
    <dgm:cxn modelId="{F03338B1-3B3D-4EB3-BBE7-0FFD6D96A2B9}" type="presParOf" srcId="{7A2CF6FC-4919-4CFF-ACFA-5D079A56B6E1}" destId="{7367AACB-9F28-4F80-92D9-63D80480FD2F}" srcOrd="0" destOrd="0" presId="urn:microsoft.com/office/officeart/2005/8/layout/pList1"/>
    <dgm:cxn modelId="{73E563B9-86EC-4674-A31A-21C05F13AED6}" type="presParOf" srcId="{7A2CF6FC-4919-4CFF-ACFA-5D079A56B6E1}" destId="{06BFC5AC-0B9B-479D-9178-EF276412DD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5E0E9E-5305-4BA8-83BD-BB631EF5F939}" type="doc">
      <dgm:prSet loTypeId="urn:microsoft.com/office/officeart/2005/8/layout/p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86B9B75-BBAD-49A2-932C-820699CCFA5C}">
      <dgm:prSet/>
      <dgm:spPr/>
      <dgm:t>
        <a:bodyPr/>
        <a:lstStyle/>
        <a:p>
          <a:pPr rtl="0"/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Реализация дополнительных общеразвивающих программ «Юный финансист», «Финансовая грамотность»</a:t>
          </a:r>
          <a:endParaRPr lang="ru-RU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BC37BD-7A95-4763-8A11-81947D860504}" type="parTrans" cxnId="{D33A96F9-B539-4437-BB62-790C5CAEA2D3}">
      <dgm:prSet/>
      <dgm:spPr/>
      <dgm:t>
        <a:bodyPr/>
        <a:lstStyle/>
        <a:p>
          <a:endParaRPr lang="ru-RU"/>
        </a:p>
      </dgm:t>
    </dgm:pt>
    <dgm:pt modelId="{A0EC9161-7CFE-416F-ACEE-D2210003DD4F}" type="sibTrans" cxnId="{D33A96F9-B539-4437-BB62-790C5CAEA2D3}">
      <dgm:prSet/>
      <dgm:spPr/>
      <dgm:t>
        <a:bodyPr/>
        <a:lstStyle/>
        <a:p>
          <a:endParaRPr lang="ru-RU"/>
        </a:p>
      </dgm:t>
    </dgm:pt>
    <dgm:pt modelId="{74B23194-6701-4909-AD49-1201C9BF91B6}" type="pres">
      <dgm:prSet presAssocID="{995E0E9E-5305-4BA8-83BD-BB631EF5F93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CF6FC-4919-4CFF-ACFA-5D079A56B6E1}" type="pres">
      <dgm:prSet presAssocID="{E86B9B75-BBAD-49A2-932C-820699CCFA5C}" presName="compNode" presStyleCnt="0"/>
      <dgm:spPr/>
    </dgm:pt>
    <dgm:pt modelId="{7367AACB-9F28-4F80-92D9-63D80480FD2F}" type="pres">
      <dgm:prSet presAssocID="{E86B9B75-BBAD-49A2-932C-820699CCFA5C}" presName="pictRect" presStyleLbl="node1" presStyleIdx="0" presStyleCnt="1" custScaleX="103253" custScaleY="97199" custLinFactNeighborX="218" custLinFactNeighborY="33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6BFC5AC-0B9B-479D-9178-EF276412DD0E}" type="pres">
      <dgm:prSet presAssocID="{E86B9B75-BBAD-49A2-932C-820699CCFA5C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A96F9-B539-4437-BB62-790C5CAEA2D3}" srcId="{995E0E9E-5305-4BA8-83BD-BB631EF5F939}" destId="{E86B9B75-BBAD-49A2-932C-820699CCFA5C}" srcOrd="0" destOrd="0" parTransId="{73BC37BD-7A95-4763-8A11-81947D860504}" sibTransId="{A0EC9161-7CFE-416F-ACEE-D2210003DD4F}"/>
    <dgm:cxn modelId="{2DFBBE25-6D3B-45AE-A83C-E510BD42D59C}" type="presOf" srcId="{E86B9B75-BBAD-49A2-932C-820699CCFA5C}" destId="{06BFC5AC-0B9B-479D-9178-EF276412DD0E}" srcOrd="0" destOrd="0" presId="urn:microsoft.com/office/officeart/2005/8/layout/pList1"/>
    <dgm:cxn modelId="{E5D94883-09FF-41BE-A17B-F9FA121B55AC}" type="presOf" srcId="{995E0E9E-5305-4BA8-83BD-BB631EF5F939}" destId="{74B23194-6701-4909-AD49-1201C9BF91B6}" srcOrd="0" destOrd="0" presId="urn:microsoft.com/office/officeart/2005/8/layout/pList1"/>
    <dgm:cxn modelId="{9773A0CF-319A-4CD1-9B2E-0A61C3C4C903}" type="presParOf" srcId="{74B23194-6701-4909-AD49-1201C9BF91B6}" destId="{7A2CF6FC-4919-4CFF-ACFA-5D079A56B6E1}" srcOrd="0" destOrd="0" presId="urn:microsoft.com/office/officeart/2005/8/layout/pList1"/>
    <dgm:cxn modelId="{D9EA83C2-10D5-472A-9A83-555EB358F6E3}" type="presParOf" srcId="{7A2CF6FC-4919-4CFF-ACFA-5D079A56B6E1}" destId="{7367AACB-9F28-4F80-92D9-63D80480FD2F}" srcOrd="0" destOrd="0" presId="urn:microsoft.com/office/officeart/2005/8/layout/pList1"/>
    <dgm:cxn modelId="{1236B109-D860-4E0F-A6AA-B0E3D7E63066}" type="presParOf" srcId="{7A2CF6FC-4919-4CFF-ACFA-5D079A56B6E1}" destId="{06BFC5AC-0B9B-479D-9178-EF276412DD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7AACB-9F28-4F80-92D9-63D80480FD2F}">
      <dsp:nvSpPr>
        <dsp:cNvPr id="0" name=""/>
        <dsp:cNvSpPr/>
      </dsp:nvSpPr>
      <dsp:spPr>
        <a:xfrm>
          <a:off x="1122454" y="73243"/>
          <a:ext cx="3545763" cy="196330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BFC5AC-0B9B-479D-9178-EF276412DD0E}">
      <dsp:nvSpPr>
        <dsp:cNvPr id="0" name=""/>
        <dsp:cNvSpPr/>
      </dsp:nvSpPr>
      <dsp:spPr>
        <a:xfrm>
          <a:off x="1302994" y="2069207"/>
          <a:ext cx="3154650" cy="117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квалификации педагогических работников </a:t>
          </a:r>
          <a:endParaRPr lang="ru-RU" sz="19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2994" y="2069207"/>
        <a:ext cx="3154650" cy="11703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7AACB-9F28-4F80-92D9-63D80480FD2F}">
      <dsp:nvSpPr>
        <dsp:cNvPr id="0" name=""/>
        <dsp:cNvSpPr/>
      </dsp:nvSpPr>
      <dsp:spPr>
        <a:xfrm>
          <a:off x="1189181" y="75480"/>
          <a:ext cx="3396619" cy="2203054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BFC5AC-0B9B-479D-9178-EF276412DD0E}">
      <dsp:nvSpPr>
        <dsp:cNvPr id="0" name=""/>
        <dsp:cNvSpPr/>
      </dsp:nvSpPr>
      <dsp:spPr>
        <a:xfrm>
          <a:off x="1235515" y="2235368"/>
          <a:ext cx="3289608" cy="1220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Реализация дополнительных общеразвивающих программ «Юный финансист», «Финансовая грамотность»</a:t>
          </a:r>
          <a:endParaRPr lang="ru-RU" sz="18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5515" y="2235368"/>
        <a:ext cx="3289608" cy="1220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64502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09262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7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56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67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5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62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20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8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59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00459-0878-4086-9BDF-90E482B47D96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29093-120B-4C50-B562-9427B13E53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1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6" y="2780928"/>
            <a:ext cx="6219830" cy="414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470025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повышения 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населения 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Краснинском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008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(из опыта работы </a:t>
            </a:r>
          </a:p>
          <a:p>
            <a:r>
              <a:rPr lang="ru-RU" dirty="0"/>
              <a:t>МБОУ СОШ с. Красное)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6554" y="4221088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Лазарева Е.Ю., </a:t>
            </a:r>
          </a:p>
          <a:p>
            <a:r>
              <a:rPr lang="ru-RU" dirty="0"/>
              <a:t>заместитель директора по УВР </a:t>
            </a:r>
          </a:p>
          <a:p>
            <a:r>
              <a:rPr lang="ru-RU" dirty="0"/>
              <a:t>МБОУ СОШ с. Красное</a:t>
            </a:r>
          </a:p>
        </p:txBody>
      </p:sp>
    </p:spTree>
    <p:extLst>
      <p:ext uri="{BB962C8B-B14F-4D97-AF65-F5344CB8AC3E}">
        <p14:creationId xmlns:p14="http://schemas.microsoft.com/office/powerpoint/2010/main" val="28105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i="1" spc="-66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открыты к диалогу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645" t="5198" r="15206" b="13365"/>
          <a:stretch/>
        </p:blipFill>
        <p:spPr>
          <a:xfrm>
            <a:off x="827584" y="1484784"/>
            <a:ext cx="7416824" cy="4775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767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ФУНКЦИОНАЛЬНАЯ ГРАМОТНОСТЬ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535807" y="2174141"/>
            <a:ext cx="4104456" cy="844516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562062" y="3585756"/>
            <a:ext cx="4107968" cy="93109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b="1" dirty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230313" y="5205437"/>
            <a:ext cx="6653212" cy="10318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 flipV="1">
            <a:off x="611560" y="2886175"/>
            <a:ext cx="8280920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 flipV="1">
            <a:off x="564148" y="1781827"/>
            <a:ext cx="8211765" cy="362946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 flipV="1">
            <a:off x="1349375" y="4538687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Picture 9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20118" y="2172554"/>
            <a:ext cx="674688" cy="574675"/>
          </a:xfrm>
          <a:prstGeom prst="rect">
            <a:avLst/>
          </a:prstGeom>
          <a:noFill/>
        </p:spPr>
      </p:pic>
      <p:pic>
        <p:nvPicPr>
          <p:cNvPr id="10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01663" y="3575328"/>
            <a:ext cx="676275" cy="573088"/>
          </a:xfrm>
          <a:prstGeom prst="rect">
            <a:avLst/>
          </a:prstGeom>
          <a:noFill/>
        </p:spPr>
      </p:pic>
      <p:pic>
        <p:nvPicPr>
          <p:cNvPr id="11" name="Picture 11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7938" y="5246712"/>
            <a:ext cx="674687" cy="573088"/>
          </a:xfrm>
          <a:prstGeom prst="rect">
            <a:avLst/>
          </a:prstGeom>
          <a:noFill/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gray">
          <a:xfrm>
            <a:off x="2000250" y="5459764"/>
            <a:ext cx="6019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МЫШЛЕНИЕ </a:t>
            </a:r>
            <a:endParaRPr lang="en-US" sz="28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gray">
          <a:xfrm>
            <a:off x="523837" y="2299323"/>
            <a:ext cx="3970784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</a:t>
            </a:r>
          </a:p>
          <a:p>
            <a:pPr algn="ctr">
              <a:lnSpc>
                <a:spcPct val="120000"/>
              </a:lnSpc>
            </a:pP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gray">
          <a:xfrm>
            <a:off x="4718869" y="2191620"/>
            <a:ext cx="4104456" cy="844516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ЕСТЕСТВЕННО-НАУЧНАЯ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7643" y="37920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gray">
          <a:xfrm>
            <a:off x="4707478" y="3582807"/>
            <a:ext cx="4107968" cy="93109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860032" y="3730468"/>
            <a:ext cx="382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НАПРАВЛЕНИЯ РАБОТЫ ПО ФОРМИРОВАНИЮ </a:t>
            </a:r>
            <a:br>
              <a:rPr lang="ru-RU" sz="2400" b="1" dirty="0"/>
            </a:br>
            <a:r>
              <a:rPr lang="ru-RU" sz="2400" b="1" dirty="0"/>
              <a:t>ФИНАНСОВОЙ ГРАМОТНОСТИ В МБОУ СОШ С.КРАСНОЕ</a:t>
            </a:r>
          </a:p>
        </p:txBody>
      </p:sp>
      <p:sp>
        <p:nvSpPr>
          <p:cNvPr id="5" name="Line 253"/>
          <p:cNvSpPr>
            <a:spLocks noChangeShapeType="1"/>
          </p:cNvSpPr>
          <p:nvPr/>
        </p:nvSpPr>
        <p:spPr bwMode="gray">
          <a:xfrm>
            <a:off x="2362200" y="5133921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254"/>
          <p:cNvSpPr>
            <a:spLocks noChangeArrowheads="1"/>
          </p:cNvSpPr>
          <p:nvPr/>
        </p:nvSpPr>
        <p:spPr bwMode="gray">
          <a:xfrm rot="3419336">
            <a:off x="2078037" y="4557659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Text Box 255"/>
          <p:cNvSpPr txBox="1">
            <a:spLocks noChangeArrowheads="1"/>
          </p:cNvSpPr>
          <p:nvPr/>
        </p:nvSpPr>
        <p:spPr bwMode="gray">
          <a:xfrm>
            <a:off x="2133600" y="4600521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8" name="Line 256"/>
          <p:cNvSpPr>
            <a:spLocks noChangeShapeType="1"/>
          </p:cNvSpPr>
          <p:nvPr/>
        </p:nvSpPr>
        <p:spPr bwMode="gray">
          <a:xfrm>
            <a:off x="2362200" y="2619321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257"/>
          <p:cNvSpPr>
            <a:spLocks noChangeArrowheads="1"/>
          </p:cNvSpPr>
          <p:nvPr/>
        </p:nvSpPr>
        <p:spPr bwMode="gray">
          <a:xfrm rot="3419336">
            <a:off x="2078037" y="2043059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" name="Text Box 258"/>
          <p:cNvSpPr txBox="1">
            <a:spLocks noChangeArrowheads="1"/>
          </p:cNvSpPr>
          <p:nvPr/>
        </p:nvSpPr>
        <p:spPr bwMode="gray">
          <a:xfrm>
            <a:off x="2831433" y="2111619"/>
            <a:ext cx="43886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/>
              <a:t>курсовая подготовка педагогов</a:t>
            </a:r>
          </a:p>
        </p:txBody>
      </p:sp>
      <p:sp>
        <p:nvSpPr>
          <p:cNvPr id="11" name="Text Box 259"/>
          <p:cNvSpPr txBox="1">
            <a:spLocks noChangeArrowheads="1"/>
          </p:cNvSpPr>
          <p:nvPr/>
        </p:nvSpPr>
        <p:spPr bwMode="gray">
          <a:xfrm>
            <a:off x="2133600" y="2085921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2" name="Line 260"/>
          <p:cNvSpPr>
            <a:spLocks noChangeShapeType="1"/>
          </p:cNvSpPr>
          <p:nvPr/>
        </p:nvSpPr>
        <p:spPr bwMode="gray">
          <a:xfrm>
            <a:off x="2362200" y="3457521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261"/>
          <p:cNvSpPr>
            <a:spLocks noChangeArrowheads="1"/>
          </p:cNvSpPr>
          <p:nvPr/>
        </p:nvSpPr>
        <p:spPr bwMode="gray">
          <a:xfrm rot="3419336">
            <a:off x="2078037" y="2881259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4" name="Text Box 262"/>
          <p:cNvSpPr txBox="1">
            <a:spLocks noChangeArrowheads="1"/>
          </p:cNvSpPr>
          <p:nvPr/>
        </p:nvSpPr>
        <p:spPr bwMode="gray">
          <a:xfrm>
            <a:off x="2133600" y="2924121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5" name="Line 263"/>
          <p:cNvSpPr>
            <a:spLocks noChangeShapeType="1"/>
          </p:cNvSpPr>
          <p:nvPr/>
        </p:nvSpPr>
        <p:spPr bwMode="gray">
          <a:xfrm>
            <a:off x="2363788" y="4294134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264"/>
          <p:cNvSpPr>
            <a:spLocks noChangeArrowheads="1"/>
          </p:cNvSpPr>
          <p:nvPr/>
        </p:nvSpPr>
        <p:spPr bwMode="gray">
          <a:xfrm rot="3419336">
            <a:off x="2078037" y="3719459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7" name="Text Box 265"/>
          <p:cNvSpPr txBox="1">
            <a:spLocks noChangeArrowheads="1"/>
          </p:cNvSpPr>
          <p:nvPr/>
        </p:nvSpPr>
        <p:spPr bwMode="gray">
          <a:xfrm>
            <a:off x="2133600" y="3762321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8" name="Line 266"/>
          <p:cNvSpPr>
            <a:spLocks noChangeShapeType="1"/>
          </p:cNvSpPr>
          <p:nvPr/>
        </p:nvSpPr>
        <p:spPr bwMode="gray">
          <a:xfrm>
            <a:off x="2362200" y="599434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267"/>
          <p:cNvSpPr>
            <a:spLocks noChangeArrowheads="1"/>
          </p:cNvSpPr>
          <p:nvPr/>
        </p:nvSpPr>
        <p:spPr bwMode="ltGray">
          <a:xfrm rot="3419336">
            <a:off x="2078037" y="5418084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0" name="Text Box 268"/>
          <p:cNvSpPr txBox="1">
            <a:spLocks noChangeArrowheads="1"/>
          </p:cNvSpPr>
          <p:nvPr/>
        </p:nvSpPr>
        <p:spPr bwMode="gray">
          <a:xfrm>
            <a:off x="2133600" y="5460946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1" name="Text Box 269"/>
          <p:cNvSpPr txBox="1">
            <a:spLocks noChangeArrowheads="1"/>
          </p:cNvSpPr>
          <p:nvPr/>
        </p:nvSpPr>
        <p:spPr bwMode="gray">
          <a:xfrm>
            <a:off x="2831433" y="2693744"/>
            <a:ext cx="4588564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/>
              <a:t>участие в онлайн-уроках </a:t>
            </a:r>
          </a:p>
          <a:p>
            <a:pPr algn="ctr"/>
            <a:r>
              <a:rPr lang="ru-RU" sz="2400" b="1" dirty="0"/>
              <a:t>в рамках проекта Банка России</a:t>
            </a:r>
          </a:p>
          <a:p>
            <a:pPr eaLnBrk="0" hangingPunct="0"/>
            <a:endParaRPr lang="en-US" sz="2400" dirty="0">
              <a:latin typeface="Arial" charset="0"/>
            </a:endParaRPr>
          </a:p>
        </p:txBody>
      </p:sp>
      <p:sp>
        <p:nvSpPr>
          <p:cNvPr id="22" name="Text Box 270"/>
          <p:cNvSpPr txBox="1">
            <a:spLocks noChangeArrowheads="1"/>
          </p:cNvSpPr>
          <p:nvPr/>
        </p:nvSpPr>
        <p:spPr bwMode="gray">
          <a:xfrm>
            <a:off x="2771800" y="3552996"/>
            <a:ext cx="613308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/>
              <a:t>проведение классных часов в </a:t>
            </a:r>
            <a:endParaRPr lang="ru-RU" sz="2400" b="1" dirty="0" smtClean="0"/>
          </a:p>
          <a:p>
            <a:r>
              <a:rPr lang="ru-RU" sz="2400" b="1" dirty="0" smtClean="0"/>
              <a:t>рамках </a:t>
            </a:r>
            <a:r>
              <a:rPr lang="ru-RU" sz="2400" b="1" dirty="0"/>
              <a:t>реализации Программы воспитания</a:t>
            </a:r>
          </a:p>
        </p:txBody>
      </p:sp>
      <p:sp>
        <p:nvSpPr>
          <p:cNvPr id="23" name="Text Box 271"/>
          <p:cNvSpPr txBox="1">
            <a:spLocks noChangeArrowheads="1"/>
          </p:cNvSpPr>
          <p:nvPr/>
        </p:nvSpPr>
        <p:spPr bwMode="gray">
          <a:xfrm>
            <a:off x="2880980" y="4374703"/>
            <a:ext cx="414908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/>
              <a:t>проведение тематических </a:t>
            </a:r>
            <a:endParaRPr lang="ru-RU" sz="2400" b="1" dirty="0" smtClean="0"/>
          </a:p>
          <a:p>
            <a:r>
              <a:rPr lang="ru-RU" sz="2400" b="1" dirty="0" smtClean="0"/>
              <a:t>уроков </a:t>
            </a:r>
            <a:r>
              <a:rPr lang="ru-RU" sz="2400" b="1" dirty="0"/>
              <a:t>и предметных недель</a:t>
            </a:r>
          </a:p>
        </p:txBody>
      </p:sp>
      <p:sp>
        <p:nvSpPr>
          <p:cNvPr id="24" name="Text Box 272"/>
          <p:cNvSpPr txBox="1">
            <a:spLocks noChangeArrowheads="1"/>
          </p:cNvSpPr>
          <p:nvPr/>
        </p:nvSpPr>
        <p:spPr bwMode="gray">
          <a:xfrm>
            <a:off x="2666666" y="5216022"/>
            <a:ext cx="57362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подготовка к участию в международном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сравнительном </a:t>
            </a:r>
            <a:r>
              <a:rPr lang="ru-RU" sz="2400" b="1" dirty="0"/>
              <a:t>исследовании PISA-2022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23" y="1645995"/>
            <a:ext cx="1685218" cy="224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00" y="4280485"/>
            <a:ext cx="1618607" cy="17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7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26914519"/>
              </p:ext>
            </p:extLst>
          </p:nvPr>
        </p:nvGraphicFramePr>
        <p:xfrm>
          <a:off x="-396552" y="260648"/>
          <a:ext cx="5760640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27205330"/>
              </p:ext>
            </p:extLst>
          </p:nvPr>
        </p:nvGraphicFramePr>
        <p:xfrm>
          <a:off x="3707904" y="2924944"/>
          <a:ext cx="576064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332656"/>
            <a:ext cx="2417163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20" y="3356992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9765" y="3370380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2200" y="1268760"/>
            <a:ext cx="2394115" cy="179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584" y="4867921"/>
            <a:ext cx="3446555" cy="1814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27984" y="1564177"/>
            <a:ext cx="1636801" cy="16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6546" y="332656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онлайн – уроках финансовой грамотности 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700072"/>
            <a:ext cx="598712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9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24" y="3899016"/>
            <a:ext cx="2969102" cy="22268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34" y="1826769"/>
            <a:ext cx="2549576" cy="1700049"/>
          </a:xfrm>
          <a:prstGeom prst="rect">
            <a:avLst/>
          </a:prstGeom>
        </p:spPr>
      </p:pic>
      <p:sp>
        <p:nvSpPr>
          <p:cNvPr id="3" name="Freeform 3"/>
          <p:cNvSpPr>
            <a:spLocks/>
          </p:cNvSpPr>
          <p:nvPr/>
        </p:nvSpPr>
        <p:spPr bwMode="gray">
          <a:xfrm>
            <a:off x="504282" y="1283217"/>
            <a:ext cx="3744878" cy="2223701"/>
          </a:xfrm>
          <a:custGeom>
            <a:avLst/>
            <a:gdLst/>
            <a:ahLst/>
            <a:cxnLst>
              <a:cxn ang="0">
                <a:pos x="2304" y="691"/>
              </a:cxn>
              <a:cxn ang="0">
                <a:pos x="1991" y="833"/>
              </a:cxn>
              <a:cxn ang="0">
                <a:pos x="1817" y="1184"/>
              </a:cxn>
              <a:cxn ang="0">
                <a:pos x="0" y="1184"/>
              </a:cxn>
              <a:cxn ang="0">
                <a:pos x="0" y="1"/>
              </a:cxn>
              <a:cxn ang="0">
                <a:pos x="2305" y="0"/>
              </a:cxn>
              <a:cxn ang="0">
                <a:pos x="2304" y="691"/>
              </a:cxn>
            </a:cxnLst>
            <a:rect l="0" t="0" r="r" b="b"/>
            <a:pathLst>
              <a:path w="2305" h="1184">
                <a:moveTo>
                  <a:pt x="2304" y="691"/>
                </a:moveTo>
                <a:cubicBezTo>
                  <a:pt x="2183" y="700"/>
                  <a:pt x="2056" y="766"/>
                  <a:pt x="1991" y="833"/>
                </a:cubicBezTo>
                <a:cubicBezTo>
                  <a:pt x="1926" y="900"/>
                  <a:pt x="1835" y="1007"/>
                  <a:pt x="1817" y="1184"/>
                </a:cubicBezTo>
                <a:lnTo>
                  <a:pt x="0" y="1184"/>
                </a:lnTo>
                <a:lnTo>
                  <a:pt x="0" y="1"/>
                </a:lnTo>
                <a:lnTo>
                  <a:pt x="2305" y="0"/>
                </a:lnTo>
                <a:lnTo>
                  <a:pt x="2304" y="691"/>
                </a:lnTo>
                <a:close/>
              </a:path>
            </a:pathLst>
          </a:custGeom>
          <a:solidFill>
            <a:schemeClr val="accent2">
              <a:alpha val="14999"/>
            </a:schemeClr>
          </a:soli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25" y="3775550"/>
            <a:ext cx="3259186" cy="2444390"/>
          </a:xfrm>
          <a:prstGeom prst="rect">
            <a:avLst/>
          </a:prstGeom>
        </p:spPr>
      </p:pic>
      <p:pic>
        <p:nvPicPr>
          <p:cNvPr id="1032" name="Picture 8" descr="https://sun9-9.userapi.com/impg/DKmcO3u2sexfAyz2R1_Juywtv7mEfhdKwuLnTg/hwdvp7oPBHI.jpg?size=1600x1200&amp;quality=96&amp;sign=8b2eb634526ccd8bbba2618bd8acb03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82" y="1446257"/>
            <a:ext cx="2800916" cy="21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Проведение классных часов </a:t>
            </a:r>
            <a:endParaRPr lang="ru-RU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gray">
          <a:xfrm>
            <a:off x="585005" y="1397218"/>
            <a:ext cx="3652838" cy="422275"/>
          </a:xfrm>
          <a:prstGeom prst="rect">
            <a:avLst/>
          </a:prstGeom>
          <a:gradFill rotWithShape="1">
            <a:gsLst>
              <a:gs pos="0">
                <a:schemeClr val="accent2">
                  <a:alpha val="80000"/>
                </a:schemeClr>
              </a:gs>
              <a:gs pos="50000">
                <a:schemeClr val="accent2">
                  <a:gamma/>
                  <a:shade val="89020"/>
                  <a:invGamma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>
            <a:off x="4455636" y="1286619"/>
            <a:ext cx="3709631" cy="2234940"/>
          </a:xfrm>
          <a:custGeom>
            <a:avLst/>
            <a:gdLst/>
            <a:ahLst/>
            <a:cxnLst>
              <a:cxn ang="0">
                <a:pos x="1" y="691"/>
              </a:cxn>
              <a:cxn ang="0">
                <a:pos x="314" y="833"/>
              </a:cxn>
              <a:cxn ang="0">
                <a:pos x="481" y="1182"/>
              </a:cxn>
              <a:cxn ang="0">
                <a:pos x="2305" y="1184"/>
              </a:cxn>
              <a:cxn ang="0">
                <a:pos x="2305" y="1"/>
              </a:cxn>
              <a:cxn ang="0">
                <a:pos x="0" y="0"/>
              </a:cxn>
              <a:cxn ang="0">
                <a:pos x="1" y="691"/>
              </a:cxn>
            </a:cxnLst>
            <a:rect l="0" t="0" r="r" b="b"/>
            <a:pathLst>
              <a:path w="2305" h="1184">
                <a:moveTo>
                  <a:pt x="1" y="691"/>
                </a:moveTo>
                <a:cubicBezTo>
                  <a:pt x="122" y="700"/>
                  <a:pt x="249" y="766"/>
                  <a:pt x="314" y="833"/>
                </a:cubicBezTo>
                <a:cubicBezTo>
                  <a:pt x="379" y="900"/>
                  <a:pt x="463" y="1005"/>
                  <a:pt x="481" y="1182"/>
                </a:cubicBezTo>
                <a:lnTo>
                  <a:pt x="2305" y="1184"/>
                </a:lnTo>
                <a:lnTo>
                  <a:pt x="2305" y="1"/>
                </a:lnTo>
                <a:lnTo>
                  <a:pt x="0" y="0"/>
                </a:lnTo>
                <a:lnTo>
                  <a:pt x="1" y="691"/>
                </a:lnTo>
                <a:close/>
              </a:path>
            </a:pathLst>
          </a:custGeom>
          <a:solidFill>
            <a:schemeClr val="folHlink">
              <a:alpha val="14999"/>
            </a:schemeClr>
          </a:soli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 flipH="1">
            <a:off x="4455636" y="1382205"/>
            <a:ext cx="3663950" cy="422275"/>
          </a:xfrm>
          <a:prstGeom prst="rect">
            <a:avLst/>
          </a:prstGeom>
          <a:gradFill rotWithShape="1">
            <a:gsLst>
              <a:gs pos="0">
                <a:schemeClr val="folHlink">
                  <a:alpha val="80000"/>
                </a:schemeClr>
              </a:gs>
              <a:gs pos="50000">
                <a:schemeClr val="folHlink">
                  <a:gamma/>
                  <a:shade val="89020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Freeform 7"/>
          <p:cNvSpPr>
            <a:spLocks/>
          </p:cNvSpPr>
          <p:nvPr/>
        </p:nvSpPr>
        <p:spPr bwMode="blackGray">
          <a:xfrm>
            <a:off x="504282" y="3608429"/>
            <a:ext cx="3767681" cy="2636716"/>
          </a:xfrm>
          <a:custGeom>
            <a:avLst/>
            <a:gdLst/>
            <a:ahLst/>
            <a:cxnLst>
              <a:cxn ang="0">
                <a:pos x="2304" y="493"/>
              </a:cxn>
              <a:cxn ang="0">
                <a:pos x="1991" y="351"/>
              </a:cxn>
              <a:cxn ang="0">
                <a:pos x="1813" y="1"/>
              </a:cxn>
              <a:cxn ang="0">
                <a:pos x="0" y="0"/>
              </a:cxn>
              <a:cxn ang="0">
                <a:pos x="0" y="1183"/>
              </a:cxn>
              <a:cxn ang="0">
                <a:pos x="2305" y="1184"/>
              </a:cxn>
              <a:cxn ang="0">
                <a:pos x="2304" y="493"/>
              </a:cxn>
            </a:cxnLst>
            <a:rect l="0" t="0" r="r" b="b"/>
            <a:pathLst>
              <a:path w="2305" h="1184">
                <a:moveTo>
                  <a:pt x="2304" y="493"/>
                </a:moveTo>
                <a:cubicBezTo>
                  <a:pt x="2183" y="484"/>
                  <a:pt x="2056" y="418"/>
                  <a:pt x="1991" y="351"/>
                </a:cubicBezTo>
                <a:cubicBezTo>
                  <a:pt x="1926" y="284"/>
                  <a:pt x="1831" y="178"/>
                  <a:pt x="1813" y="1"/>
                </a:cubicBezTo>
                <a:lnTo>
                  <a:pt x="0" y="0"/>
                </a:lnTo>
                <a:lnTo>
                  <a:pt x="0" y="1183"/>
                </a:lnTo>
                <a:lnTo>
                  <a:pt x="2305" y="1184"/>
                </a:lnTo>
                <a:lnTo>
                  <a:pt x="2304" y="493"/>
                </a:lnTo>
                <a:close/>
              </a:path>
            </a:pathLst>
          </a:custGeom>
          <a:solidFill>
            <a:schemeClr val="accent1">
              <a:alpha val="14999"/>
            </a:schemeClr>
          </a:soli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" name="Freeform 8"/>
          <p:cNvSpPr>
            <a:spLocks/>
          </p:cNvSpPr>
          <p:nvPr/>
        </p:nvSpPr>
        <p:spPr bwMode="gray">
          <a:xfrm>
            <a:off x="4414838" y="3615207"/>
            <a:ext cx="3733401" cy="2629938"/>
          </a:xfrm>
          <a:custGeom>
            <a:avLst/>
            <a:gdLst/>
            <a:ahLst/>
            <a:cxnLst>
              <a:cxn ang="0">
                <a:pos x="1" y="494"/>
              </a:cxn>
              <a:cxn ang="0">
                <a:pos x="314" y="352"/>
              </a:cxn>
              <a:cxn ang="0">
                <a:pos x="483" y="0"/>
              </a:cxn>
              <a:cxn ang="0">
                <a:pos x="2305" y="1"/>
              </a:cxn>
              <a:cxn ang="0">
                <a:pos x="2305" y="1184"/>
              </a:cxn>
              <a:cxn ang="0">
                <a:pos x="0" y="1185"/>
              </a:cxn>
              <a:cxn ang="0">
                <a:pos x="1" y="494"/>
              </a:cxn>
            </a:cxnLst>
            <a:rect l="0" t="0" r="r" b="b"/>
            <a:pathLst>
              <a:path w="2305" h="1185">
                <a:moveTo>
                  <a:pt x="1" y="494"/>
                </a:moveTo>
                <a:cubicBezTo>
                  <a:pt x="122" y="485"/>
                  <a:pt x="249" y="419"/>
                  <a:pt x="314" y="352"/>
                </a:cubicBezTo>
                <a:cubicBezTo>
                  <a:pt x="379" y="285"/>
                  <a:pt x="465" y="177"/>
                  <a:pt x="483" y="0"/>
                </a:cubicBezTo>
                <a:lnTo>
                  <a:pt x="2305" y="1"/>
                </a:lnTo>
                <a:lnTo>
                  <a:pt x="2305" y="1184"/>
                </a:lnTo>
                <a:lnTo>
                  <a:pt x="0" y="1185"/>
                </a:lnTo>
                <a:lnTo>
                  <a:pt x="1" y="494"/>
                </a:lnTo>
                <a:close/>
              </a:path>
            </a:pathLst>
          </a:custGeom>
          <a:solidFill>
            <a:schemeClr val="hlink">
              <a:alpha val="14999"/>
            </a:schemeClr>
          </a:solidFill>
          <a:ln w="9525" cap="flat" cmpd="sng">
            <a:prstDash val="solid"/>
            <a:round/>
            <a:headEnd/>
            <a:tailEnd/>
          </a:ln>
          <a:effectLst/>
          <a:scene3d>
            <a:camera prst="legacyPerspectiveFron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9" name="Freeform 9"/>
          <p:cNvSpPr>
            <a:spLocks/>
          </p:cNvSpPr>
          <p:nvPr/>
        </p:nvSpPr>
        <p:spPr bwMode="gray">
          <a:xfrm>
            <a:off x="4962126" y="3704329"/>
            <a:ext cx="3186113" cy="461963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80000"/>
                </a:schemeClr>
              </a:gs>
              <a:gs pos="50000">
                <a:schemeClr val="hlink">
                  <a:gamma/>
                  <a:shade val="89020"/>
                  <a:invGamma/>
                </a:schemeClr>
              </a:gs>
              <a:gs pos="100000">
                <a:schemeClr val="hlink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Freeform 10"/>
          <p:cNvSpPr>
            <a:spLocks/>
          </p:cNvSpPr>
          <p:nvPr/>
        </p:nvSpPr>
        <p:spPr bwMode="gray">
          <a:xfrm flipH="1">
            <a:off x="499461" y="3725398"/>
            <a:ext cx="3165475" cy="461962"/>
          </a:xfrm>
          <a:custGeom>
            <a:avLst/>
            <a:gdLst/>
            <a:ahLst/>
            <a:cxnLst>
              <a:cxn ang="0">
                <a:pos x="176" y="3"/>
              </a:cxn>
              <a:cxn ang="0">
                <a:pos x="0" y="291"/>
              </a:cxn>
              <a:cxn ang="0">
                <a:pos x="2007" y="291"/>
              </a:cxn>
              <a:cxn ang="0">
                <a:pos x="2007" y="0"/>
              </a:cxn>
              <a:cxn ang="0">
                <a:pos x="176" y="3"/>
              </a:cxn>
            </a:cxnLst>
            <a:rect l="0" t="0" r="r" b="b"/>
            <a:pathLst>
              <a:path w="2007" h="291">
                <a:moveTo>
                  <a:pt x="176" y="3"/>
                </a:moveTo>
                <a:cubicBezTo>
                  <a:pt x="133" y="163"/>
                  <a:pt x="72" y="214"/>
                  <a:pt x="0" y="291"/>
                </a:cubicBezTo>
                <a:lnTo>
                  <a:pt x="2007" y="291"/>
                </a:lnTo>
                <a:lnTo>
                  <a:pt x="2007" y="0"/>
                </a:lnTo>
                <a:lnTo>
                  <a:pt x="176" y="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973931" y="1384728"/>
            <a:ext cx="29368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</a:rPr>
              <a:t>«Нескучные финансы»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gray">
          <a:xfrm>
            <a:off x="585005" y="3743504"/>
            <a:ext cx="280535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</a:rPr>
              <a:t>«Финансист – кто он?»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gray">
          <a:xfrm>
            <a:off x="4038600" y="1230350"/>
            <a:ext cx="435488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FF"/>
                </a:solidFill>
              </a:rPr>
              <a:t>«История денег – история человечества»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gray">
          <a:xfrm>
            <a:off x="5262265" y="3698961"/>
            <a:ext cx="269115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rgbClr val="FFFFFF"/>
                </a:solidFill>
              </a:rPr>
              <a:t>«Семья и государство» 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19" name="Group 35"/>
          <p:cNvGrpSpPr>
            <a:grpSpLocks/>
          </p:cNvGrpSpPr>
          <p:nvPr/>
        </p:nvGrpSpPr>
        <p:grpSpPr bwMode="auto">
          <a:xfrm>
            <a:off x="3501479" y="2775271"/>
            <a:ext cx="1682750" cy="1682750"/>
            <a:chOff x="2350" y="2010"/>
            <a:chExt cx="1060" cy="1060"/>
          </a:xfrm>
        </p:grpSpPr>
        <p:sp>
          <p:nvSpPr>
            <p:cNvPr id="20" name="Oval 29"/>
            <p:cNvSpPr>
              <a:spLocks noChangeArrowheads="1"/>
            </p:cNvSpPr>
            <p:nvPr/>
          </p:nvSpPr>
          <p:spPr bwMode="gray">
            <a:xfrm>
              <a:off x="2350" y="2010"/>
              <a:ext cx="1060" cy="106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" name="Group 30"/>
            <p:cNvGrpSpPr>
              <a:grpSpLocks/>
            </p:cNvGrpSpPr>
            <p:nvPr/>
          </p:nvGrpSpPr>
          <p:grpSpPr bwMode="auto">
            <a:xfrm rot="-2288454">
              <a:off x="2439" y="2081"/>
              <a:ext cx="887" cy="907"/>
              <a:chOff x="887" y="2040"/>
              <a:chExt cx="433" cy="422"/>
            </a:xfrm>
          </p:grpSpPr>
          <p:pic>
            <p:nvPicPr>
              <p:cNvPr id="23" name="Picture 31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</p:spPr>
          </p:pic>
          <p:sp>
            <p:nvSpPr>
              <p:cNvPr id="24" name="Oval 32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F6600">
                  <a:alpha val="75000"/>
                </a:srgb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5" name="Picture 33" descr="Picture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</p:spPr>
          </p:pic>
        </p:grpSp>
        <p:pic>
          <p:nvPicPr>
            <p:cNvPr id="22" name="Picture 34"/>
            <p:cNvPicPr>
              <a:picLocks noChangeAspect="1" noChangeArrowheads="1"/>
            </p:cNvPicPr>
            <p:nvPr/>
          </p:nvPicPr>
          <p:blipFill>
            <a:blip r:embed="rId8" cstate="print"/>
            <a:srcRect l="12015" t="9302" r="12404" b="12598"/>
            <a:stretch>
              <a:fillRect/>
            </a:stretch>
          </p:blipFill>
          <p:spPr bwMode="gray">
            <a:xfrm>
              <a:off x="2428" y="2053"/>
              <a:ext cx="91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26" name="Picture 2" descr="https://p7.hiclipart.com/preview/110/530/475/payment-bank-finance-debt-management-ban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5" b="96625" l="1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31" y="2861627"/>
            <a:ext cx="1465417" cy="146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7667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по финансовой грамотности, финансовому рынку и защите прав потребителей финансовых услуг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Финатлон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183620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4173745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68" y="1961995"/>
            <a:ext cx="3051316" cy="306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09" y="4244912"/>
            <a:ext cx="2929447" cy="219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5330"/>
          <a:stretch/>
        </p:blipFill>
        <p:spPr>
          <a:xfrm>
            <a:off x="6808278" y="1556792"/>
            <a:ext cx="169055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5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финансовой грамотности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91404">
            <a:off x="425068" y="1518427"/>
            <a:ext cx="2374492" cy="213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98" y="1556792"/>
            <a:ext cx="2429537" cy="179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4366">
            <a:off x="5933262" y="1479148"/>
            <a:ext cx="2867606" cy="2150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7570">
            <a:off x="239347" y="4439031"/>
            <a:ext cx="2943981" cy="1872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6025">
            <a:off x="5868144" y="4179210"/>
            <a:ext cx="2836830" cy="202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817" y="3352130"/>
            <a:ext cx="2268464" cy="302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8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федеральном проекте «Школа грамотного потребителя»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447" y="2420888"/>
            <a:ext cx="2509945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00808"/>
            <a:ext cx="1728192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9492"/>
          <a:stretch/>
        </p:blipFill>
        <p:spPr>
          <a:xfrm>
            <a:off x="6457042" y="3573016"/>
            <a:ext cx="2002303" cy="2541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536" y="3861048"/>
            <a:ext cx="4248472" cy="2832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1417638"/>
            <a:ext cx="2169270" cy="23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6436e9f2b4cdf58a97bfe1cb18b8dce3be67f13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156</Words>
  <Application>Microsoft Office PowerPoint</Application>
  <PresentationFormat>Экран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Практика повышения  финансовой грамотности населения  в Краснинском муниципальном районе </vt:lpstr>
      <vt:lpstr>ФУНКЦИОНАЛЬНАЯ ГРАМОТНОСТЬ</vt:lpstr>
      <vt:lpstr>НАПРАВЛЕНИЯ РАБОТЫ ПО ФОРМИРОВАНИЮ  ФИНАНСОВОЙ ГРАМОТНОСТИ В МБОУ СОШ С.КРАСНОЕ</vt:lpstr>
      <vt:lpstr>Презентация PowerPoint</vt:lpstr>
      <vt:lpstr>Презентация PowerPoint</vt:lpstr>
      <vt:lpstr>Проведение классных часов </vt:lpstr>
      <vt:lpstr>Презентация PowerPoint</vt:lpstr>
      <vt:lpstr>Неделя финансовой грамотности</vt:lpstr>
      <vt:lpstr>Участие в федеральном проекте «Школа грамотного потребителя»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Пбстракция из зеленого, синего и оранжевого фона - шаблон презентации с сайта http://presentation-creation.ru</dc:title>
  <dc:creator>obstinate</dc:creator>
  <cp:keywords>шаблон презентациии, тема оформления презентации</cp:keywords>
  <dc:description>Шаблон презентации с сайта http://presentation-creation.ru/</dc:description>
  <cp:lastModifiedBy>1</cp:lastModifiedBy>
  <cp:revision>24</cp:revision>
  <dcterms:created xsi:type="dcterms:W3CDTF">2017-09-03T18:10:31Z</dcterms:created>
  <dcterms:modified xsi:type="dcterms:W3CDTF">2022-03-16T08:37:07Z</dcterms:modified>
</cp:coreProperties>
</file>