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7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8.xml" ContentType="application/vnd.openxmlformats-officedocument.drawingml.chart+xml"/>
  <Override PartName="/ppt/drawings/drawing2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9.xml" ContentType="application/vnd.openxmlformats-officedocument.drawingml.chart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notesSlides/notesSlide9.xml" ContentType="application/vnd.openxmlformats-officedocument.presentationml.notesSlide+xml"/>
  <Override PartName="/ppt/charts/chart11.xml" ContentType="application/vnd.openxmlformats-officedocument.drawingml.chart+xml"/>
  <Override PartName="/ppt/drawings/drawing3.xml" ContentType="application/vnd.openxmlformats-officedocument.drawingml.chartshapes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4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5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6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7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18.xml" ContentType="application/vnd.openxmlformats-officedocument.drawingml.chart+xml"/>
  <Override PartName="/ppt/drawings/drawing4.xml" ContentType="application/vnd.openxmlformats-officedocument.drawingml.chartshapes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19.xml" ContentType="application/vnd.openxmlformats-officedocument.drawingml.chart+xml"/>
  <Override PartName="/ppt/notesSlides/notesSlide37.xml" ContentType="application/vnd.openxmlformats-officedocument.presentationml.notesSlide+xml"/>
  <Override PartName="/ppt/charts/chart20.xml" ContentType="application/vnd.openxmlformats-officedocument.drawingml.chart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rts/chart21.xml" ContentType="application/vnd.openxmlformats-officedocument.drawingml.chart+xml"/>
  <Override PartName="/ppt/drawings/drawing5.xml" ContentType="application/vnd.openxmlformats-officedocument.drawingml.chartshapes+xml"/>
  <Override PartName="/ppt/charts/chart22.xml" ContentType="application/vnd.openxmlformats-officedocument.drawingml.chart+xml"/>
  <Override PartName="/ppt/theme/themeOverride1.xml" ContentType="application/vnd.openxmlformats-officedocument.themeOverride+xml"/>
  <Override PartName="/ppt/drawings/drawing6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821" r:id="rId1"/>
    <p:sldMasterId id="2147483836" r:id="rId2"/>
  </p:sldMasterIdLst>
  <p:notesMasterIdLst>
    <p:notesMasterId r:id="rId105"/>
  </p:notesMasterIdLst>
  <p:handoutMasterIdLst>
    <p:handoutMasterId r:id="rId106"/>
  </p:handoutMasterIdLst>
  <p:sldIdLst>
    <p:sldId id="752" r:id="rId3"/>
    <p:sldId id="1051" r:id="rId4"/>
    <p:sldId id="753" r:id="rId5"/>
    <p:sldId id="754" r:id="rId6"/>
    <p:sldId id="755" r:id="rId7"/>
    <p:sldId id="756" r:id="rId8"/>
    <p:sldId id="1050" r:id="rId9"/>
    <p:sldId id="759" r:id="rId10"/>
    <p:sldId id="757" r:id="rId11"/>
    <p:sldId id="1063" r:id="rId12"/>
    <p:sldId id="1159" r:id="rId13"/>
    <p:sldId id="1012" r:id="rId14"/>
    <p:sldId id="1013" r:id="rId15"/>
    <p:sldId id="1014" r:id="rId16"/>
    <p:sldId id="1015" r:id="rId17"/>
    <p:sldId id="1098" r:id="rId18"/>
    <p:sldId id="1202" r:id="rId19"/>
    <p:sldId id="903" r:id="rId20"/>
    <p:sldId id="1129" r:id="rId21"/>
    <p:sldId id="768" r:id="rId22"/>
    <p:sldId id="1141" r:id="rId23"/>
    <p:sldId id="1142" r:id="rId24"/>
    <p:sldId id="1143" r:id="rId25"/>
    <p:sldId id="1144" r:id="rId26"/>
    <p:sldId id="1147" r:id="rId27"/>
    <p:sldId id="1148" r:id="rId28"/>
    <p:sldId id="1149" r:id="rId29"/>
    <p:sldId id="1146" r:id="rId30"/>
    <p:sldId id="1145" r:id="rId31"/>
    <p:sldId id="1061" r:id="rId32"/>
    <p:sldId id="787" r:id="rId33"/>
    <p:sldId id="1210" r:id="rId34"/>
    <p:sldId id="1057" r:id="rId35"/>
    <p:sldId id="1211" r:id="rId36"/>
    <p:sldId id="1058" r:id="rId37"/>
    <p:sldId id="1212" r:id="rId38"/>
    <p:sldId id="1059" r:id="rId39"/>
    <p:sldId id="1060" r:id="rId40"/>
    <p:sldId id="1213" r:id="rId41"/>
    <p:sldId id="1009" r:id="rId42"/>
    <p:sldId id="950" r:id="rId43"/>
    <p:sldId id="1162" r:id="rId44"/>
    <p:sldId id="1152" r:id="rId45"/>
    <p:sldId id="1153" r:id="rId46"/>
    <p:sldId id="1198" r:id="rId47"/>
    <p:sldId id="1199" r:id="rId48"/>
    <p:sldId id="1160" r:id="rId49"/>
    <p:sldId id="1161" r:id="rId50"/>
    <p:sldId id="1163" r:id="rId51"/>
    <p:sldId id="1164" r:id="rId52"/>
    <p:sldId id="1150" r:id="rId53"/>
    <p:sldId id="1151" r:id="rId54"/>
    <p:sldId id="1165" r:id="rId55"/>
    <p:sldId id="1203" r:id="rId56"/>
    <p:sldId id="1201" r:id="rId57"/>
    <p:sldId id="1166" r:id="rId58"/>
    <p:sldId id="1167" r:id="rId59"/>
    <p:sldId id="1168" r:id="rId60"/>
    <p:sldId id="1169" r:id="rId61"/>
    <p:sldId id="1170" r:id="rId62"/>
    <p:sldId id="1171" r:id="rId63"/>
    <p:sldId id="1172" r:id="rId64"/>
    <p:sldId id="1173" r:id="rId65"/>
    <p:sldId id="1174" r:id="rId66"/>
    <p:sldId id="1175" r:id="rId67"/>
    <p:sldId id="1176" r:id="rId68"/>
    <p:sldId id="976" r:id="rId69"/>
    <p:sldId id="1113" r:id="rId70"/>
    <p:sldId id="1204" r:id="rId71"/>
    <p:sldId id="1205" r:id="rId72"/>
    <p:sldId id="1186" r:id="rId73"/>
    <p:sldId id="1187" r:id="rId74"/>
    <p:sldId id="1188" r:id="rId75"/>
    <p:sldId id="1189" r:id="rId76"/>
    <p:sldId id="1190" r:id="rId77"/>
    <p:sldId id="1191" r:id="rId78"/>
    <p:sldId id="1192" r:id="rId79"/>
    <p:sldId id="1193" r:id="rId80"/>
    <p:sldId id="1194" r:id="rId81"/>
    <p:sldId id="1195" r:id="rId82"/>
    <p:sldId id="1214" r:id="rId83"/>
    <p:sldId id="1197" r:id="rId84"/>
    <p:sldId id="1177" r:id="rId85"/>
    <p:sldId id="1178" r:id="rId86"/>
    <p:sldId id="1154" r:id="rId87"/>
    <p:sldId id="1155" r:id="rId88"/>
    <p:sldId id="1156" r:id="rId89"/>
    <p:sldId id="1157" r:id="rId90"/>
    <p:sldId id="1158" r:id="rId91"/>
    <p:sldId id="1215" r:id="rId92"/>
    <p:sldId id="1216" r:id="rId93"/>
    <p:sldId id="1185" r:id="rId94"/>
    <p:sldId id="1200" r:id="rId95"/>
    <p:sldId id="1181" r:id="rId96"/>
    <p:sldId id="1182" r:id="rId97"/>
    <p:sldId id="1183" r:id="rId98"/>
    <p:sldId id="1184" r:id="rId99"/>
    <p:sldId id="1206" r:id="rId100"/>
    <p:sldId id="1207" r:id="rId101"/>
    <p:sldId id="1208" r:id="rId102"/>
    <p:sldId id="1209" r:id="rId103"/>
    <p:sldId id="781" r:id="rId104"/>
  </p:sldIdLst>
  <p:sldSz cx="12192000" cy="6858000"/>
  <p:notesSz cx="6808788" cy="9940925"/>
  <p:embeddedFontLst>
    <p:embeddedFont>
      <p:font typeface="Gotham Pro" panose="02000503040000020004" charset="0"/>
      <p:regular r:id="rId107"/>
      <p:bold r:id="rId108"/>
      <p:italic r:id="rId109"/>
      <p:boldItalic r:id="rId110"/>
    </p:embeddedFont>
    <p:embeddedFont>
      <p:font typeface="Andalus" panose="02020603050405020304" pitchFamily="18" charset="-78"/>
      <p:regular r:id="rId111"/>
    </p:embeddedFont>
    <p:embeddedFont>
      <p:font typeface="Arial Cyr" panose="020B0604020202020204" pitchFamily="34" charset="0"/>
      <p:regular r:id="rId112"/>
      <p:bold r:id="rId113"/>
      <p:italic r:id="rId114"/>
      <p:boldItalic r:id="rId115"/>
    </p:embeddedFont>
    <p:embeddedFont>
      <p:font typeface="Wingdings 2" panose="05020102010507070707" pitchFamily="18" charset="2"/>
      <p:regular r:id="rId116"/>
    </p:embeddedFont>
    <p:embeddedFont>
      <p:font typeface="Cambria Math" panose="02040503050406030204" pitchFamily="18" charset="0"/>
      <p:regular r:id="rId117"/>
    </p:embeddedFont>
    <p:embeddedFont>
      <p:font typeface="Calibri" panose="020F0502020204030204" pitchFamily="34" charset="0"/>
      <p:regular r:id="rId118"/>
      <p:bold r:id="rId119"/>
      <p:italic r:id="rId120"/>
      <p:boldItalic r:id="rId121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4343"/>
    <a:srgbClr val="EF9715"/>
    <a:srgbClr val="534F4F"/>
    <a:srgbClr val="F5BF6F"/>
    <a:srgbClr val="DF8B0F"/>
    <a:srgbClr val="494545"/>
    <a:srgbClr val="005F81"/>
    <a:srgbClr val="394659"/>
    <a:srgbClr val="6EAA2E"/>
    <a:srgbClr val="D0C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 autoAdjust="0"/>
    <p:restoredTop sz="97112" autoAdjust="0"/>
  </p:normalViewPr>
  <p:slideViewPr>
    <p:cSldViewPr snapToGrid="0">
      <p:cViewPr varScale="1">
        <p:scale>
          <a:sx n="83" d="100"/>
          <a:sy n="83" d="100"/>
        </p:scale>
        <p:origin x="-629" y="-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7032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9" d="100"/>
          <a:sy n="79" d="100"/>
        </p:scale>
        <p:origin x="-3936" y="-96"/>
      </p:cViewPr>
      <p:guideLst>
        <p:guide orient="horz" pos="3131"/>
        <p:guide pos="214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font" Target="fonts/font11.fntdata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font" Target="fonts/font6.fntdata"/><Relationship Id="rId16" Type="http://schemas.openxmlformats.org/officeDocument/2006/relationships/slide" Target="slides/slide14.xml"/><Relationship Id="rId107" Type="http://schemas.openxmlformats.org/officeDocument/2006/relationships/font" Target="fonts/font1.fntdata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viewProps" Target="viewProp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font" Target="fonts/font7.fntdata"/><Relationship Id="rId118" Type="http://schemas.openxmlformats.org/officeDocument/2006/relationships/font" Target="fonts/font12.fntdata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font" Target="fonts/font2.fntdata"/><Relationship Id="rId124" Type="http://schemas.openxmlformats.org/officeDocument/2006/relationships/theme" Target="theme/theme1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font" Target="fonts/font8.fntdata"/><Relationship Id="rId119" Type="http://schemas.openxmlformats.org/officeDocument/2006/relationships/font" Target="fonts/font13.fntdata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font" Target="fonts/font3.fntdata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font" Target="fonts/font14.fntdata"/><Relationship Id="rId125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font" Target="fonts/font4.fntdata"/><Relationship Id="rId115" Type="http://schemas.openxmlformats.org/officeDocument/2006/relationships/font" Target="fonts/font9.fntdata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font" Target="fonts/font15.fntdata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font" Target="fonts/font10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font" Target="fonts/font5.fntdata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2\&#1050;%20&#1087;&#1088;&#1086;&#1077;&#1082;&#1090;&#1091;%20&#1047;&#1072;&#1082;&#1086;&#1085;&#1072;%202022\&#1088;&#1072;&#1089;&#1095;&#1077;&#1090;&#1099;\&#1059;&#1069;\__&#1054;&#1057;&#1053;&#1054;&#1042;&#1053;&#1067;&#1045;%20&#1055;&#1054;&#1050;&#1040;&#1047;&#1040;&#1058;&#1045;&#1051;&#1048;%20&#1055;&#1056;&#1054;&#1043;&#1053;&#1054;&#1047;&#1040;%20&#1076;&#1083;&#1103;%20&#1073;&#1102;&#1076;&#1078;&#1077;&#1090;&#1072;%202022.xls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2\&#1050;%20&#1087;&#1088;&#1086;&#1077;&#1082;&#1090;&#1091;%20&#1047;&#1072;&#1082;&#1086;&#1085;&#1072;%202022\&#1088;&#1072;&#1089;&#1095;&#1077;&#1090;&#1099;\&#1052;&#1041;&#1058;%20%20&#1052;&#1054;%20%202022-2024.xlsx" TargetMode="Externa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2\&#1050;%20&#1087;&#1088;&#1086;&#1077;&#1082;&#1090;&#1091;%20&#1047;&#1072;&#1082;&#1086;&#1085;&#1072;%202022\&#1088;&#1072;&#1089;&#1095;&#1077;&#1090;&#1099;\_&#1055;&#1088;&#1080;&#1083;&#1086;&#1078;&#1077;&#1085;&#1080;&#1077;%208%20(&#1060;&#1050;&#1056;%203%20&#1075;&#1086;&#1076;&#1072;)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2\&#1050;%20&#1087;&#1088;&#1086;&#1077;&#1082;&#1090;&#1091;%20&#1047;&#1072;&#1082;&#1086;&#1085;&#1072;%202022\&#1088;&#1072;&#1089;&#1095;&#1077;&#1090;&#1099;\_&#1055;&#1088;&#1080;&#1083;&#1086;&#1078;&#1077;&#1085;&#1080;&#1077;%208%20(&#1060;&#1050;&#1056;%203%20&#1075;&#1086;&#1076;&#1072;)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2\&#1050;%20&#1087;&#1088;&#1086;&#1077;&#1082;&#1090;&#1091;%20&#1047;&#1072;&#1082;&#1086;&#1085;&#1072;%202022\&#1088;&#1072;&#1089;&#1095;&#1077;&#1090;&#1099;\_&#1055;&#1088;&#1080;&#1083;&#1086;&#1078;&#1077;&#1085;&#1080;&#1077;%208%20(&#1060;&#1050;&#1056;%203%20&#1075;&#1086;&#1076;&#1072;)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2\&#1050;%20&#1087;&#1088;&#1086;&#1077;&#1082;&#1090;&#1091;%20&#1047;&#1072;&#1082;&#1086;&#1085;&#1072;%202022\&#1088;&#1072;&#1089;&#1095;&#1077;&#1090;&#1099;\_&#1055;&#1088;&#1080;&#1083;&#1086;&#1078;&#1077;&#1085;&#1080;&#1077;%208%20(&#1060;&#1050;&#1056;%203%20&#1075;&#1086;&#1076;&#1072;)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2\&#1050;%20&#1087;&#1088;&#1086;&#1077;&#1082;&#1090;&#1091;%20&#1047;&#1072;&#1082;&#1086;&#1085;&#1072;%202022\&#1088;&#1072;&#1089;&#1095;&#1077;&#1090;&#1099;\_&#1055;&#1088;&#1080;&#1083;&#1086;&#1078;&#1077;&#1085;&#1080;&#1077;%208%20(&#1060;&#1050;&#1056;%203%20&#1075;&#1086;&#1076;&#1072;)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2\&#1050;%20&#1087;&#1088;&#1086;&#1077;&#1082;&#1090;&#1091;%20&#1047;&#1072;&#1082;&#1086;&#1085;&#1072;%202022\&#1088;&#1072;&#1089;&#1095;&#1077;&#1090;&#1099;\_&#1055;&#1088;&#1080;&#1083;&#1086;&#1078;&#1077;&#1085;&#1080;&#1077;%208%20(&#1060;&#1050;&#1056;%203%20&#1075;&#1086;&#1076;&#1072;)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2\&#1050;%20&#1087;&#1088;&#1086;&#1077;&#1082;&#1090;&#1091;%20&#1047;&#1072;&#1082;&#1086;&#1085;&#1072;%202022\&#1088;&#1072;&#1089;&#1095;&#1077;&#1090;&#1099;\_&#1055;&#1088;&#1080;&#1083;&#1086;&#1078;&#1077;&#1085;&#1080;&#1077;%208%20(&#1060;&#1050;&#1056;%203%20&#1075;&#1086;&#1076;&#1072;).xlsx" TargetMode="Externa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3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2\&#1050;%20&#1087;&#1088;&#1086;&#1077;&#1082;&#1090;&#1091;%20&#1047;&#1072;&#1082;&#1086;&#1085;&#1072;%202022\&#1088;&#1072;&#1089;&#1095;&#1077;&#1090;&#1099;\&#1059;&#1069;\__&#1054;&#1057;&#1053;&#1054;&#1042;&#1053;&#1067;&#1045;%20&#1055;&#1054;&#1050;&#1040;&#1047;&#1040;&#1058;&#1045;&#1051;&#1048;%20&#1055;&#1056;&#1054;&#1043;&#1053;&#1054;&#1047;&#1040;%20&#1076;&#1083;&#1103;%20&#1073;&#1102;&#1076;&#1078;&#1077;&#1090;&#1072;%202022.xls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4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6.xml"/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2\&#1050;%20&#1087;&#1088;&#1086;&#1077;&#1082;&#1090;&#1091;%20&#1047;&#1072;&#1082;&#1086;&#1085;&#1072;%202022\&#1088;&#1072;&#1089;&#1095;&#1077;&#1090;&#1099;\&#1059;&#1069;\__&#1054;&#1057;&#1053;&#1054;&#1042;&#1053;&#1067;&#1045;%20&#1055;&#1054;&#1050;&#1040;&#1047;&#1040;&#1058;&#1045;&#1051;&#1048;%20&#1055;&#1056;&#1054;&#1043;&#1053;&#1054;&#1047;&#1040;%20&#1076;&#1083;&#1103;%20&#1073;&#1102;&#1076;&#1078;&#1077;&#1090;&#1072;%202022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2\&#1050;%20&#1087;&#1088;&#1086;&#1077;&#1082;&#1090;&#1091;%20&#1047;&#1072;&#1082;&#1086;&#1085;&#1072;%202022\&#1088;&#1072;&#1089;&#1095;&#1077;&#1090;&#1099;\&#1059;&#1069;\__&#1054;&#1057;&#1053;&#1054;&#1042;&#1053;&#1067;&#1045;%20&#1055;&#1054;&#1050;&#1040;&#1047;&#1040;&#1058;&#1045;&#1051;&#1048;%20&#1055;&#1056;&#1054;&#1043;&#1053;&#1054;&#1047;&#1040;%20&#1076;&#1083;&#1103;%20&#1073;&#1102;&#1076;&#1078;&#1077;&#1090;&#1072;%202022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2\&#1050;%20&#1087;&#1088;&#1086;&#1077;&#1082;&#1090;&#1091;%20&#1047;&#1072;&#1082;&#1086;&#1085;&#1072;%202022\&#1088;&#1072;&#1089;&#1095;&#1077;&#1090;&#1099;\&#1059;&#1069;\__&#1054;&#1057;&#1053;&#1054;&#1042;&#1053;&#1067;&#1045;%20&#1055;&#1054;&#1050;&#1040;&#1047;&#1040;&#1058;&#1045;&#1051;&#1048;%20&#1055;&#1056;&#1054;&#1043;&#1053;&#1054;&#1047;&#1040;%20&#1076;&#1083;&#1103;%20&#1073;&#1102;&#1076;&#1078;&#1077;&#1090;&#1072;%202022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2\&#1050;%20&#1087;&#1088;&#1086;&#1077;&#1082;&#1090;&#1091;%20&#1047;&#1072;&#1082;&#1086;&#1085;&#1072;%202022\&#1088;&#1072;&#1089;&#1095;&#1077;&#1090;&#1099;\&#1059;&#1069;\__&#1054;&#1057;&#1053;&#1054;&#1042;&#1053;&#1067;&#1045;%20&#1055;&#1054;&#1050;&#1040;&#1047;&#1040;&#1058;&#1045;&#1051;&#1048;%20&#1055;&#1056;&#1054;&#1043;&#1053;&#1054;&#1047;&#1040;%20&#1076;&#1083;&#1103;%20&#1073;&#1102;&#1076;&#1078;&#1077;&#1090;&#1072;%202022.xls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2\&#1050;%20&#1087;&#1088;&#1086;&#1077;&#1082;&#1090;&#1091;%20&#1047;&#1072;&#1082;&#1086;&#1085;&#1072;%202022\&#1088;&#1072;&#1089;&#1095;&#1077;&#1090;&#1099;\&#1052;&#1041;&#1058;%20%20&#1060;&#1041;%20%202022-202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0000">
                  <a:srgbClr val="EF9715"/>
                </a:gs>
                <a:gs pos="100000">
                  <a:srgbClr val="EF9715"/>
                </a:gs>
              </a:gsLst>
              <a:lin ang="5400000" scaled="0"/>
            </a:gradFill>
          </c:spPr>
          <c:invertIfNegative val="0"/>
          <c:dPt>
            <c:idx val="3"/>
            <c:invertIfNegative val="0"/>
            <c:bubble3D val="0"/>
            <c:spPr>
              <a:gradFill>
                <a:gsLst>
                  <a:gs pos="0">
                    <a:schemeClr val="accent3">
                      <a:lumMod val="60000"/>
                      <a:lumOff val="40000"/>
                    </a:schemeClr>
                  </a:gs>
                  <a:gs pos="50000">
                    <a:srgbClr val="92D050"/>
                  </a:gs>
                  <a:gs pos="100000">
                    <a:srgbClr val="92D050"/>
                  </a:gs>
                </a:gsLst>
                <a:lin ang="5400000" scaled="0"/>
              </a:gradFill>
            </c:spPr>
          </c:dPt>
          <c:dLbls>
            <c:dLbl>
              <c:idx val="0"/>
              <c:layout>
                <c:manualLayout>
                  <c:x val="1.6420359317895716E-2"/>
                  <c:y val="-1.68422134090663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1942079503924083E-2"/>
                  <c:y val="-8.35926680673375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6420359317895632E-2"/>
                  <c:y val="-2.78642226891125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6420359317895688E-2"/>
                  <c:y val="-1.69657094153648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9405879193876721E-2"/>
                  <c:y val="-1.114588149205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2.6869678883829198E-2"/>
                  <c:y val="-1.1145689075645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solidFill>
                      <a:srgbClr val="534F4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врп!$D$2:$I$2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врп!$D$3:$I$3</c:f>
              <c:numCache>
                <c:formatCode>_-* #,##0.0_р_._-;\-* #,##0.0_р_._-;_-* "-"??_р_._-;_-@_-</c:formatCode>
                <c:ptCount val="6"/>
                <c:pt idx="0">
                  <c:v>570.4</c:v>
                </c:pt>
                <c:pt idx="1">
                  <c:v>619</c:v>
                </c:pt>
                <c:pt idx="2">
                  <c:v>705.6</c:v>
                </c:pt>
                <c:pt idx="3">
                  <c:v>756.3</c:v>
                </c:pt>
                <c:pt idx="4">
                  <c:v>809.7</c:v>
                </c:pt>
                <c:pt idx="5">
                  <c:v>865.7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2641152"/>
        <c:axId val="43510592"/>
        <c:axId val="0"/>
      </c:bar3DChart>
      <c:catAx>
        <c:axId val="1026411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rgbClr val="534F4F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43510592"/>
        <c:crossesAt val="0"/>
        <c:auto val="1"/>
        <c:lblAlgn val="ctr"/>
        <c:lblOffset val="100"/>
        <c:noMultiLvlLbl val="0"/>
      </c:catAx>
      <c:valAx>
        <c:axId val="43510592"/>
        <c:scaling>
          <c:orientation val="minMax"/>
          <c:min val="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rgbClr val="534F4F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0264115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млрд!$A$9</c:f>
              <c:strCache>
                <c:ptCount val="1"/>
                <c:pt idx="0">
                  <c:v>Дотации и гранты 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35000">
                  <a:schemeClr val="accent1">
                    <a:lumMod val="40000"/>
                    <a:lumOff val="60000"/>
                  </a:schemeClr>
                </a:gs>
              </a:gsLst>
              <a:lin ang="5400000" scaled="0"/>
            </a:gradFill>
          </c:spPr>
          <c:invertIfNegative val="0"/>
          <c:dLbls>
            <c:txPr>
              <a:bodyPr/>
              <a:lstStyle/>
              <a:p>
                <a:pPr>
                  <a:defRPr sz="1600" b="1">
                    <a:solidFill>
                      <a:srgbClr val="534F4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млрд!$B$7:$F$7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2022*</c:v>
                </c:pt>
                <c:pt idx="3">
                  <c:v>2023*</c:v>
                </c:pt>
                <c:pt idx="4">
                  <c:v>2024*</c:v>
                </c:pt>
              </c:strCache>
            </c:strRef>
          </c:cat>
          <c:val>
            <c:numRef>
              <c:f>млрд!$B$9:$F$9</c:f>
              <c:numCache>
                <c:formatCode>#,##0.0</c:formatCode>
                <c:ptCount val="5"/>
                <c:pt idx="0">
                  <c:v>3.5793625920000003</c:v>
                </c:pt>
                <c:pt idx="1">
                  <c:v>5.0329190305800005</c:v>
                </c:pt>
                <c:pt idx="2">
                  <c:v>3.2355757089999999</c:v>
                </c:pt>
                <c:pt idx="3">
                  <c:v>0.870996769</c:v>
                </c:pt>
                <c:pt idx="4">
                  <c:v>0.79829855199999999</c:v>
                </c:pt>
              </c:numCache>
            </c:numRef>
          </c:val>
        </c:ser>
        <c:ser>
          <c:idx val="1"/>
          <c:order val="1"/>
          <c:tx>
            <c:strRef>
              <c:f>млрд!$A$10</c:f>
              <c:strCache>
                <c:ptCount val="1"/>
                <c:pt idx="0">
                  <c:v>Субвенции </c:v>
                </c:pt>
              </c:strCache>
            </c:strRef>
          </c:tx>
          <c:spPr>
            <a:gradFill>
              <a:gsLst>
                <a:gs pos="0">
                  <a:schemeClr val="bg1">
                    <a:lumMod val="65000"/>
                  </a:schemeClr>
                </a:gs>
                <a:gs pos="35000">
                  <a:schemeClr val="bg1">
                    <a:lumMod val="75000"/>
                  </a:schemeClr>
                </a:gs>
              </a:gsLst>
              <a:lin ang="5400000" scaled="0"/>
            </a:gradFill>
          </c:spPr>
          <c:invertIfNegative val="0"/>
          <c:dLbls>
            <c:txPr>
              <a:bodyPr/>
              <a:lstStyle/>
              <a:p>
                <a:pPr>
                  <a:defRPr sz="1600" b="1">
                    <a:solidFill>
                      <a:srgbClr val="534F4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млрд!$B$7:$F$7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2022*</c:v>
                </c:pt>
                <c:pt idx="3">
                  <c:v>2023*</c:v>
                </c:pt>
                <c:pt idx="4">
                  <c:v>2024*</c:v>
                </c:pt>
              </c:strCache>
            </c:strRef>
          </c:cat>
          <c:val>
            <c:numRef>
              <c:f>млрд!$B$10:$F$10</c:f>
              <c:numCache>
                <c:formatCode>#,##0.0</c:formatCode>
                <c:ptCount val="5"/>
                <c:pt idx="0">
                  <c:v>11.346958595890001</c:v>
                </c:pt>
                <c:pt idx="1">
                  <c:v>12.274004483220001</c:v>
                </c:pt>
                <c:pt idx="2">
                  <c:v>12.90474896752</c:v>
                </c:pt>
                <c:pt idx="3">
                  <c:v>12.95988646817</c:v>
                </c:pt>
                <c:pt idx="4">
                  <c:v>12.973836018170003</c:v>
                </c:pt>
              </c:numCache>
            </c:numRef>
          </c:val>
        </c:ser>
        <c:ser>
          <c:idx val="2"/>
          <c:order val="2"/>
          <c:tx>
            <c:strRef>
              <c:f>млрд!$A$11</c:f>
              <c:strCache>
                <c:ptCount val="1"/>
                <c:pt idx="0">
                  <c:v>Иные межбюджетные трансферты </c:v>
                </c:pt>
              </c:strCache>
            </c:strRef>
          </c:tx>
          <c:spPr>
            <a:gradFill>
              <a:gsLst>
                <a:gs pos="0">
                  <a:schemeClr val="accent3"/>
                </a:gs>
                <a:gs pos="35000">
                  <a:schemeClr val="accent3">
                    <a:lumMod val="60000"/>
                    <a:lumOff val="40000"/>
                  </a:schemeClr>
                </a:gs>
              </a:gsLst>
              <a:lin ang="5400000" scaled="0"/>
            </a:gradFill>
          </c:spPr>
          <c:invertIfNegative val="0"/>
          <c:dLbls>
            <c:txPr>
              <a:bodyPr/>
              <a:lstStyle/>
              <a:p>
                <a:pPr>
                  <a:defRPr sz="1600" b="1">
                    <a:solidFill>
                      <a:srgbClr val="534F4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млрд!$B$7:$F$7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2022*</c:v>
                </c:pt>
                <c:pt idx="3">
                  <c:v>2023*</c:v>
                </c:pt>
                <c:pt idx="4">
                  <c:v>2024*</c:v>
                </c:pt>
              </c:strCache>
            </c:strRef>
          </c:cat>
          <c:val>
            <c:numRef>
              <c:f>млрд!$B$11:$F$11</c:f>
              <c:numCache>
                <c:formatCode>#,##0.0</c:formatCode>
                <c:ptCount val="5"/>
                <c:pt idx="0">
                  <c:v>1.69151078815</c:v>
                </c:pt>
                <c:pt idx="1">
                  <c:v>2.2279699125300003</c:v>
                </c:pt>
                <c:pt idx="2">
                  <c:v>1.31550329684</c:v>
                </c:pt>
                <c:pt idx="3">
                  <c:v>0.69942079584000005</c:v>
                </c:pt>
                <c:pt idx="4">
                  <c:v>0.73772268735999991</c:v>
                </c:pt>
              </c:numCache>
            </c:numRef>
          </c:val>
        </c:ser>
        <c:ser>
          <c:idx val="3"/>
          <c:order val="3"/>
          <c:tx>
            <c:strRef>
              <c:f>млрд!$A$12</c:f>
              <c:strCache>
                <c:ptCount val="1"/>
                <c:pt idx="0">
                  <c:v>Субсидии </c:v>
                </c:pt>
              </c:strCache>
            </c:strRef>
          </c:tx>
          <c:spPr>
            <a:gradFill>
              <a:gsLst>
                <a:gs pos="0">
                  <a:schemeClr val="accent2"/>
                </a:gs>
                <a:gs pos="35000">
                  <a:schemeClr val="accent2">
                    <a:lumMod val="60000"/>
                    <a:lumOff val="40000"/>
                  </a:schemeClr>
                </a:gs>
              </a:gsLst>
              <a:lin ang="5400000" scaled="0"/>
            </a:gradFill>
            <a:ln w="6350"/>
          </c:spPr>
          <c:invertIfNegative val="0"/>
          <c:dLbls>
            <c:txPr>
              <a:bodyPr/>
              <a:lstStyle/>
              <a:p>
                <a:pPr>
                  <a:defRPr sz="1600" b="1">
                    <a:solidFill>
                      <a:srgbClr val="534F4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млрд!$B$7:$F$7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2022*</c:v>
                </c:pt>
                <c:pt idx="3">
                  <c:v>2023*</c:v>
                </c:pt>
                <c:pt idx="4">
                  <c:v>2024*</c:v>
                </c:pt>
              </c:strCache>
            </c:strRef>
          </c:cat>
          <c:val>
            <c:numRef>
              <c:f>млрд!$B$12:$F$12</c:f>
              <c:numCache>
                <c:formatCode>#,##0.0</c:formatCode>
                <c:ptCount val="5"/>
                <c:pt idx="0">
                  <c:v>6.02565745335</c:v>
                </c:pt>
                <c:pt idx="1">
                  <c:v>6.2756541114899997</c:v>
                </c:pt>
                <c:pt idx="2">
                  <c:v>6.3007879283299992</c:v>
                </c:pt>
                <c:pt idx="3">
                  <c:v>5.4689664347899996</c:v>
                </c:pt>
                <c:pt idx="4">
                  <c:v>4.6539382648999998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16384768"/>
        <c:axId val="117655808"/>
        <c:axId val="0"/>
      </c:bar3DChart>
      <c:catAx>
        <c:axId val="1163847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rgbClr val="534F4F"/>
                </a:solidFill>
              </a:defRPr>
            </a:pPr>
            <a:endParaRPr lang="ru-RU"/>
          </a:p>
        </c:txPr>
        <c:crossAx val="117655808"/>
        <c:crossesAt val="0"/>
        <c:auto val="1"/>
        <c:lblAlgn val="ctr"/>
        <c:lblOffset val="100"/>
        <c:noMultiLvlLbl val="0"/>
      </c:catAx>
      <c:valAx>
        <c:axId val="117655808"/>
        <c:scaling>
          <c:orientation val="minMax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rgbClr val="534F4F"/>
                </a:solidFill>
              </a:defRPr>
            </a:pPr>
            <a:endParaRPr lang="ru-RU"/>
          </a:p>
        </c:txPr>
        <c:crossAx val="116384768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400" b="1">
              <a:solidFill>
                <a:srgbClr val="534F4F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50800">
              <a:solidFill>
                <a:srgbClr val="C00000"/>
              </a:solidFill>
            </a:ln>
          </c:spPr>
          <c:marker>
            <c:spPr>
              <a:solidFill>
                <a:srgbClr val="C00000"/>
              </a:solidFill>
            </c:spPr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b="1" smtClean="0"/>
                      <a:t>63,74</a:t>
                    </a:r>
                    <a:r>
                      <a:rPr lang="ru-RU" b="1" smtClean="0"/>
                      <a:t>%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b="1" smtClean="0"/>
                      <a:t>63,43</a:t>
                    </a:r>
                    <a:r>
                      <a:rPr lang="ru-RU" sz="1600" b="1" i="0" u="none" strike="noStrike" baseline="0" smtClean="0">
                        <a:effectLst/>
                      </a:rPr>
                      <a:t>%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7.6846588388005468E-2"/>
                  <c:y val="0.117688070790561"/>
                </c:manualLayout>
              </c:layout>
              <c:tx>
                <c:rich>
                  <a:bodyPr/>
                  <a:lstStyle/>
                  <a:p>
                    <a:r>
                      <a:rPr lang="en-US" b="1" smtClean="0"/>
                      <a:t>64,28</a:t>
                    </a:r>
                    <a:r>
                      <a:rPr lang="ru-RU" sz="1600" b="1" i="0" u="none" strike="noStrike" baseline="0" smtClean="0">
                        <a:effectLst/>
                      </a:rPr>
                      <a:t>%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'В слайд'!$G$19:$I$19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слайд'!$G$21:$I$21</c:f>
              <c:numCache>
                <c:formatCode>#,##0.00</c:formatCode>
                <c:ptCount val="3"/>
                <c:pt idx="0">
                  <c:v>63.738907147774285</c:v>
                </c:pt>
                <c:pt idx="1">
                  <c:v>63.426091393504471</c:v>
                </c:pt>
                <c:pt idx="2">
                  <c:v>64.282402062991125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7767168"/>
        <c:axId val="117656960"/>
      </c:lineChart>
      <c:catAx>
        <c:axId val="117767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7656960"/>
        <c:crosses val="autoZero"/>
        <c:auto val="1"/>
        <c:lblAlgn val="ctr"/>
        <c:lblOffset val="100"/>
        <c:noMultiLvlLbl val="0"/>
      </c:catAx>
      <c:valAx>
        <c:axId val="117656960"/>
        <c:scaling>
          <c:orientation val="minMax"/>
          <c:max val="65"/>
          <c:min val="63"/>
        </c:scaling>
        <c:delete val="1"/>
        <c:axPos val="l"/>
        <c:numFmt formatCode="#,##0.00" sourceLinked="1"/>
        <c:majorTickMark val="out"/>
        <c:minorTickMark val="none"/>
        <c:tickLblPos val="nextTo"/>
        <c:crossAx val="117767168"/>
        <c:crosses val="autoZero"/>
        <c:crossBetween val="between"/>
        <c:majorUnit val="1"/>
      </c:valAx>
    </c:plotArea>
    <c:plotVisOnly val="1"/>
    <c:dispBlanksAs val="gap"/>
    <c:showDLblsOverMax val="0"/>
  </c:chart>
  <c:txPr>
    <a:bodyPr/>
    <a:lstStyle/>
    <a:p>
      <a:pPr>
        <a:defRPr sz="1400" b="1">
          <a:solidFill>
            <a:srgbClr val="534F4F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50800"/>
          </c:spPr>
          <c:dLbls>
            <c:dLbl>
              <c:idx val="0"/>
              <c:layout>
                <c:manualLayout>
                  <c:x val="-7.9486220472440972E-2"/>
                  <c:y val="-0.1897462994123508"/>
                </c:manualLayout>
              </c:layout>
              <c:tx>
                <c:rich>
                  <a:bodyPr/>
                  <a:lstStyle/>
                  <a:p>
                    <a:r>
                      <a:rPr lang="en-US" sz="1600" smtClean="0"/>
                      <a:t>24,51</a:t>
                    </a:r>
                    <a:r>
                      <a:rPr lang="ru-RU" sz="1600" smtClean="0"/>
                      <a:t>%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8.4993219597550254E-2"/>
                  <c:y val="0.14837047149515684"/>
                </c:manualLayout>
              </c:layout>
              <c:tx>
                <c:rich>
                  <a:bodyPr/>
                  <a:lstStyle/>
                  <a:p>
                    <a:r>
                      <a:rPr lang="en-US" sz="1600" smtClean="0"/>
                      <a:t>26,12</a:t>
                    </a:r>
                    <a:r>
                      <a:rPr lang="ru-RU" sz="1600" b="1" i="0" u="none" strike="noStrike" baseline="0" smtClean="0">
                        <a:effectLst/>
                      </a:rPr>
                      <a:t>%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600" smtClean="0"/>
                      <a:t>24,51</a:t>
                    </a:r>
                    <a:r>
                      <a:rPr lang="ru-RU" sz="1600" b="1" i="0" u="none" strike="noStrike" baseline="0" smtClean="0">
                        <a:effectLst/>
                      </a:rPr>
                      <a:t>%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rgbClr val="534F4F"/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'В слайд'!$G$19:$I$19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слайд'!$G$22:$I$22</c:f>
              <c:numCache>
                <c:formatCode>#,##0.00</c:formatCode>
                <c:ptCount val="3"/>
                <c:pt idx="0">
                  <c:v>24.509165480985338</c:v>
                </c:pt>
                <c:pt idx="1">
                  <c:v>26.11904031768622</c:v>
                </c:pt>
                <c:pt idx="2">
                  <c:v>24.505150196061791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6370944"/>
        <c:axId val="117658688"/>
      </c:lineChart>
      <c:catAx>
        <c:axId val="1163709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534F4F"/>
                </a:solidFill>
                <a:latin typeface="+mn-lt"/>
              </a:defRPr>
            </a:pPr>
            <a:endParaRPr lang="ru-RU"/>
          </a:p>
        </c:txPr>
        <c:crossAx val="117658688"/>
        <c:crosses val="autoZero"/>
        <c:auto val="1"/>
        <c:lblAlgn val="ctr"/>
        <c:lblOffset val="100"/>
        <c:noMultiLvlLbl val="0"/>
      </c:catAx>
      <c:valAx>
        <c:axId val="117658688"/>
        <c:scaling>
          <c:orientation val="minMax"/>
          <c:max val="27"/>
          <c:min val="24"/>
        </c:scaling>
        <c:delete val="1"/>
        <c:axPos val="l"/>
        <c:numFmt formatCode="#,##0.00" sourceLinked="1"/>
        <c:majorTickMark val="out"/>
        <c:minorTickMark val="none"/>
        <c:tickLblPos val="nextTo"/>
        <c:crossAx val="116370944"/>
        <c:crosses val="autoZero"/>
        <c:crossBetween val="between"/>
        <c:majorUnit val="1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50800"/>
          </c:spPr>
          <c:dLbls>
            <c:dLbl>
              <c:idx val="0"/>
              <c:layout>
                <c:manualLayout>
                  <c:x val="-2.0819772528433946E-2"/>
                  <c:y val="-8.3968260851946308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smtClean="0"/>
                      <a:t>11,75</a:t>
                    </a:r>
                    <a:r>
                      <a:rPr lang="ru-RU" sz="1600" b="1" i="0" u="none" strike="noStrike" baseline="0" dirty="0" smtClean="0">
                        <a:effectLst/>
                      </a:rPr>
                      <a:t>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7.1104330708661415E-2"/>
                  <c:y val="-0.15841207572066085"/>
                </c:manualLayout>
              </c:layout>
              <c:tx>
                <c:rich>
                  <a:bodyPr/>
                  <a:lstStyle/>
                  <a:p>
                    <a:r>
                      <a:rPr lang="en-US" sz="1600" smtClean="0"/>
                      <a:t>10,45</a:t>
                    </a:r>
                    <a:r>
                      <a:rPr lang="ru-RU" sz="1600" smtClean="0"/>
                      <a:t>%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600" smtClean="0"/>
                      <a:t>11,21</a:t>
                    </a:r>
                    <a:r>
                      <a:rPr lang="ru-RU" sz="1600" b="1" i="0" u="none" strike="noStrike" baseline="0" smtClean="0">
                        <a:effectLst/>
                      </a:rPr>
                      <a:t>%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rgbClr val="534F4F"/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'В слайд'!$G$19:$I$19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слайд'!$G$23:$I$23</c:f>
              <c:numCache>
                <c:formatCode>#,##0.00</c:formatCode>
                <c:ptCount val="3"/>
                <c:pt idx="0">
                  <c:v>11.75192737124036</c:v>
                </c:pt>
                <c:pt idx="1">
                  <c:v>10.454868288809321</c:v>
                </c:pt>
                <c:pt idx="2">
                  <c:v>11.212447740947091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0274944"/>
        <c:axId val="117660416"/>
      </c:lineChart>
      <c:catAx>
        <c:axId val="1202749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534F4F"/>
                </a:solidFill>
              </a:defRPr>
            </a:pPr>
            <a:endParaRPr lang="ru-RU"/>
          </a:p>
        </c:txPr>
        <c:crossAx val="117660416"/>
        <c:crosses val="autoZero"/>
        <c:auto val="1"/>
        <c:lblAlgn val="ctr"/>
        <c:lblOffset val="100"/>
        <c:noMultiLvlLbl val="0"/>
      </c:catAx>
      <c:valAx>
        <c:axId val="117660416"/>
        <c:scaling>
          <c:orientation val="minMax"/>
          <c:max val="12"/>
          <c:min val="10"/>
        </c:scaling>
        <c:delete val="1"/>
        <c:axPos val="l"/>
        <c:numFmt formatCode="#,##0.00" sourceLinked="1"/>
        <c:majorTickMark val="out"/>
        <c:minorTickMark val="none"/>
        <c:tickLblPos val="nextTo"/>
        <c:crossAx val="120274944"/>
        <c:crosses val="autoZero"/>
        <c:crossBetween val="between"/>
        <c:majorUnit val="1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доли'!$B$1:$B$23</c:f>
            </c:numRef>
          </c:val>
        </c:ser>
        <c:ser>
          <c:idx val="1"/>
          <c:order val="1"/>
          <c:invertIfNegative val="0"/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доли'!$C$1:$C$23</c:f>
            </c:numRef>
          </c:val>
        </c:ser>
        <c:ser>
          <c:idx val="2"/>
          <c:order val="2"/>
          <c:invertIfNegative val="0"/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доли'!$D$1:$D$23</c:f>
            </c:numRef>
          </c:val>
        </c:ser>
        <c:ser>
          <c:idx val="3"/>
          <c:order val="3"/>
          <c:invertIfNegative val="0"/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доли'!$E$1:$E$23</c:f>
            </c:numRef>
          </c:val>
        </c:ser>
        <c:ser>
          <c:idx val="4"/>
          <c:order val="4"/>
          <c:invertIfNegative val="0"/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доли'!$F$1:$F$23</c:f>
            </c:numRef>
          </c:val>
        </c:ser>
        <c:ser>
          <c:idx val="5"/>
          <c:order val="5"/>
          <c:tx>
            <c:strRef>
              <c:f>'В слайд новый доли'!$A$1</c:f>
              <c:strCache>
                <c:ptCount val="1"/>
                <c:pt idx="0">
                  <c:v>ОБРАЗОВАНИЕ</c:v>
                </c:pt>
              </c:strCache>
            </c:strRef>
          </c:tx>
          <c:spPr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50000">
                  <a:srgbClr val="92D050"/>
                </a:gs>
                <a:gs pos="100000">
                  <a:srgbClr val="92D050"/>
                </a:gs>
              </a:gsLst>
              <a:lin ang="5400000" scaled="0"/>
            </a:gradFill>
          </c:spPr>
          <c:invertIfNegative val="0"/>
          <c:dLbls>
            <c:dLbl>
              <c:idx val="0"/>
              <c:layout>
                <c:manualLayout>
                  <c:x val="3.2302972082365287E-2"/>
                  <c:y val="-1.8588714089110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5380815795390286E-2"/>
                  <c:y val="-2.09123033502497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3073551487403709E-2"/>
                  <c:y val="-2.32358926113886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доли'!$J$1:$L$1</c:f>
              <c:numCache>
                <c:formatCode>#,##0.00</c:formatCode>
                <c:ptCount val="3"/>
                <c:pt idx="0">
                  <c:v>21.363159704066128</c:v>
                </c:pt>
                <c:pt idx="1">
                  <c:v>21.545671059142077</c:v>
                </c:pt>
                <c:pt idx="2">
                  <c:v>21.265508895382752</c:v>
                </c:pt>
              </c:numCache>
            </c:numRef>
          </c:val>
        </c:ser>
        <c:ser>
          <c:idx val="6"/>
          <c:order val="6"/>
          <c:tx>
            <c:strRef>
              <c:f>'В слайд новый доли'!$A$3</c:f>
              <c:strCache>
                <c:ptCount val="1"/>
                <c:pt idx="0">
                  <c:v>ЗДРАВООХРАНЕНИЕ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5400000" scaled="0"/>
            </a:gradFill>
          </c:spPr>
          <c:invertIfNegative val="0"/>
          <c:dLbls>
            <c:dLbl>
              <c:idx val="0"/>
              <c:layout>
                <c:manualLayout>
                  <c:x val="3.4610327231105652E-2"/>
                  <c:y val="-1.62651248279720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8841939359254741E-2"/>
                  <c:y val="-2.32358926113887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4227229061773815E-2"/>
                  <c:y val="-2.32358926113886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доли'!$J$3:$L$3</c:f>
              <c:numCache>
                <c:formatCode>#,##0.00</c:formatCode>
                <c:ptCount val="3"/>
                <c:pt idx="0">
                  <c:v>8.8642328109340323</c:v>
                </c:pt>
                <c:pt idx="1">
                  <c:v>7.5639786731802845</c:v>
                </c:pt>
                <c:pt idx="2">
                  <c:v>7.4891444460055716</c:v>
                </c:pt>
              </c:numCache>
            </c:numRef>
          </c:val>
        </c:ser>
        <c:ser>
          <c:idx val="7"/>
          <c:order val="7"/>
          <c:tx>
            <c:strRef>
              <c:f>'В слайд новый доли'!$A$2</c:f>
              <c:strCache>
                <c:ptCount val="1"/>
                <c:pt idx="0">
                  <c:v>КУЛЬТУРА, КИНЕМАТОГРАФИЯ</c:v>
                </c:pt>
              </c:strCache>
            </c:strRef>
          </c:tx>
          <c:spPr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0000">
                  <a:srgbClr val="EF9715"/>
                </a:gs>
                <a:gs pos="100000">
                  <a:srgbClr val="EF9715"/>
                </a:gs>
              </a:gsLst>
              <a:lin ang="5400000" scaled="0"/>
            </a:gradFill>
          </c:spPr>
          <c:invertIfNegative val="0"/>
          <c:dLbls>
            <c:dLbl>
              <c:idx val="0"/>
              <c:layout>
                <c:manualLayout>
                  <c:x val="2.0766196338663372E-2"/>
                  <c:y val="-1.62651248279720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3073551487403796E-2"/>
                  <c:y val="-2.32358926113886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7688261784884552E-2"/>
                  <c:y val="-2.7883071133666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доли'!$J$2:$L$2</c:f>
              <c:numCache>
                <c:formatCode>#,##0.00</c:formatCode>
                <c:ptCount val="3"/>
                <c:pt idx="0">
                  <c:v>2.0468295600620623</c:v>
                </c:pt>
                <c:pt idx="1">
                  <c:v>1.749726682264197</c:v>
                </c:pt>
                <c:pt idx="2">
                  <c:v>1.9761470363998139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0496640"/>
        <c:axId val="42911424"/>
        <c:axId val="0"/>
      </c:bar3DChart>
      <c:catAx>
        <c:axId val="120496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74343"/>
                </a:solidFill>
              </a:defRPr>
            </a:pPr>
            <a:endParaRPr lang="ru-RU"/>
          </a:p>
        </c:txPr>
        <c:crossAx val="42911424"/>
        <c:crossesAt val="0"/>
        <c:auto val="1"/>
        <c:lblAlgn val="ctr"/>
        <c:lblOffset val="100"/>
        <c:noMultiLvlLbl val="0"/>
      </c:catAx>
      <c:valAx>
        <c:axId val="42911424"/>
        <c:scaling>
          <c:orientation val="minMax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74343"/>
                </a:solidFill>
              </a:defRPr>
            </a:pPr>
            <a:endParaRPr lang="ru-RU"/>
          </a:p>
        </c:txPr>
        <c:crossAx val="120496640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b="1">
              <a:solidFill>
                <a:srgbClr val="474343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доли'!$B$1:$B$23</c:f>
            </c:numRef>
          </c:val>
        </c:ser>
        <c:ser>
          <c:idx val="1"/>
          <c:order val="1"/>
          <c:invertIfNegative val="0"/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доли'!$C$1:$C$23</c:f>
            </c:numRef>
          </c:val>
        </c:ser>
        <c:ser>
          <c:idx val="2"/>
          <c:order val="2"/>
          <c:invertIfNegative val="0"/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доли'!$D$1:$D$23</c:f>
            </c:numRef>
          </c:val>
        </c:ser>
        <c:ser>
          <c:idx val="3"/>
          <c:order val="3"/>
          <c:invertIfNegative val="0"/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доли'!$E$1:$E$23</c:f>
            </c:numRef>
          </c:val>
        </c:ser>
        <c:ser>
          <c:idx val="4"/>
          <c:order val="4"/>
          <c:invertIfNegative val="0"/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доли'!$F$1:$F$23</c:f>
            </c:numRef>
          </c:val>
        </c:ser>
        <c:ser>
          <c:idx val="5"/>
          <c:order val="5"/>
          <c:tx>
            <c:strRef>
              <c:f>'В слайд новый доли'!$A$4</c:f>
              <c:strCache>
                <c:ptCount val="1"/>
                <c:pt idx="0">
                  <c:v>СОЦИАЛЬНАЯ ПОЛИТИКА</c:v>
                </c:pt>
              </c:strCache>
            </c:strRef>
          </c:tx>
          <c:spPr>
            <a:gradFill>
              <a:gsLst>
                <a:gs pos="0">
                  <a:srgbClr val="FFFF00"/>
                </a:gs>
                <a:gs pos="50000">
                  <a:srgbClr val="FFFF00"/>
                </a:gs>
                <a:gs pos="100000">
                  <a:srgbClr val="FFFF00"/>
                </a:gs>
              </a:gsLst>
              <a:lin ang="5400000" scaled="0"/>
            </a:gradFill>
          </c:spPr>
          <c:invertIfNegative val="0"/>
          <c:dLbls>
            <c:dLbl>
              <c:idx val="0"/>
              <c:layout>
                <c:manualLayout>
                  <c:x val="2.6528583232448125E-2"/>
                  <c:y val="-2.19258378389203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97120132203419E-2"/>
                  <c:y val="-1.97332540550283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6528583232448125E-2"/>
                  <c:y val="-1.97332540550283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доли'!$J$4:$L$4</c:f>
              <c:numCache>
                <c:formatCode>#,##0.00</c:formatCode>
                <c:ptCount val="3"/>
                <c:pt idx="0">
                  <c:v>26.655831058693419</c:v>
                </c:pt>
                <c:pt idx="1">
                  <c:v>28.830801209810303</c:v>
                </c:pt>
                <c:pt idx="2">
                  <c:v>28.633971355214417</c:v>
                </c:pt>
              </c:numCache>
            </c:numRef>
          </c:val>
        </c:ser>
        <c:ser>
          <c:idx val="6"/>
          <c:order val="6"/>
          <c:tx>
            <c:strRef>
              <c:f>'В слайд новый доли'!$A$5</c:f>
              <c:strCache>
                <c:ptCount val="1"/>
                <c:pt idx="0">
                  <c:v>ФИЗИЧЕСКАЯ КУЛЬТУРА И СПОРТ</c:v>
                </c:pt>
              </c:strCache>
            </c:strRef>
          </c:tx>
          <c:spPr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50000">
                  <a:srgbClr val="92D050"/>
                </a:gs>
                <a:gs pos="100000">
                  <a:srgbClr val="92D050"/>
                </a:gs>
              </a:gsLst>
              <a:lin ang="5400000" scaled="0"/>
            </a:gradFill>
          </c:spPr>
          <c:invertIfNegative val="0"/>
          <c:dLbls>
            <c:dLbl>
              <c:idx val="0"/>
              <c:layout>
                <c:manualLayout>
                  <c:x val="2.2284009915256385E-2"/>
                  <c:y val="-2.19258378389202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7589726561746051E-2"/>
                  <c:y val="-2.19258378389203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5467439903150202E-2"/>
                  <c:y val="-1.53480864872443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доли'!$J$5:$L$5</c:f>
              <c:numCache>
                <c:formatCode>#,##0.00</c:formatCode>
                <c:ptCount val="3"/>
                <c:pt idx="0">
                  <c:v>4.5388438527092765</c:v>
                </c:pt>
                <c:pt idx="1">
                  <c:v>3.4520793008706376</c:v>
                </c:pt>
                <c:pt idx="2">
                  <c:v>4.6427816085686864</c:v>
                </c:pt>
              </c:numCache>
            </c:numRef>
          </c:val>
        </c:ser>
        <c:ser>
          <c:idx val="7"/>
          <c:order val="7"/>
          <c:tx>
            <c:strRef>
              <c:f>'В слайд новый доли'!$A$6</c:f>
              <c:strCache>
                <c:ptCount val="1"/>
                <c:pt idx="0">
                  <c:v>СРЕДСТВА МАССОВОЙ ИНФОРМАЦИИ</c:v>
                </c:pt>
              </c:strCache>
            </c:strRef>
          </c:tx>
          <c:spPr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0">
                  <a:schemeClr val="accent5">
                    <a:lumMod val="60000"/>
                    <a:lumOff val="40000"/>
                  </a:schemeClr>
                </a:gs>
                <a:gs pos="50000">
                  <a:srgbClr val="00B0F0"/>
                </a:gs>
                <a:gs pos="100000">
                  <a:srgbClr val="00B0F0"/>
                </a:gs>
              </a:gsLst>
              <a:lin ang="5400000" scaled="0"/>
            </a:gradFill>
          </c:spPr>
          <c:invertIfNegative val="0"/>
          <c:dLbls>
            <c:dLbl>
              <c:idx val="0"/>
              <c:layout>
                <c:manualLayout>
                  <c:x val="2.1222866585958462E-2"/>
                  <c:y val="-2.19258378389203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2284009915256347E-2"/>
                  <c:y val="-2.19258378389204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12228665859585E-2"/>
                  <c:y val="-2.19258378389204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доли'!$J$6:$L$6</c:f>
              <c:numCache>
                <c:formatCode>#,##0.00</c:formatCode>
                <c:ptCount val="3"/>
                <c:pt idx="0">
                  <c:v>0.27001016130937006</c:v>
                </c:pt>
                <c:pt idx="1">
                  <c:v>0.28383446823697245</c:v>
                </c:pt>
                <c:pt idx="2">
                  <c:v>0.27484872141988531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1269248"/>
        <c:axId val="42913728"/>
        <c:axId val="0"/>
      </c:bar3DChart>
      <c:catAx>
        <c:axId val="1212692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74343"/>
                </a:solidFill>
              </a:defRPr>
            </a:pPr>
            <a:endParaRPr lang="ru-RU"/>
          </a:p>
        </c:txPr>
        <c:crossAx val="42913728"/>
        <c:crossesAt val="0"/>
        <c:auto val="1"/>
        <c:lblAlgn val="ctr"/>
        <c:lblOffset val="100"/>
        <c:noMultiLvlLbl val="0"/>
      </c:catAx>
      <c:valAx>
        <c:axId val="42913728"/>
        <c:scaling>
          <c:orientation val="minMax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74343"/>
                </a:solidFill>
              </a:defRPr>
            </a:pPr>
            <a:endParaRPr lang="ru-RU"/>
          </a:p>
        </c:txPr>
        <c:crossAx val="121269248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800" b="1">
              <a:solidFill>
                <a:srgbClr val="474343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доли'!$B$1:$B$23</c:f>
            </c:numRef>
          </c:val>
        </c:ser>
        <c:ser>
          <c:idx val="1"/>
          <c:order val="1"/>
          <c:invertIfNegative val="0"/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доли'!$C$1:$C$23</c:f>
            </c:numRef>
          </c:val>
        </c:ser>
        <c:ser>
          <c:idx val="2"/>
          <c:order val="2"/>
          <c:invertIfNegative val="0"/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доли'!$D$1:$D$23</c:f>
            </c:numRef>
          </c:val>
        </c:ser>
        <c:ser>
          <c:idx val="3"/>
          <c:order val="3"/>
          <c:invertIfNegative val="0"/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доли'!$E$1:$E$23</c:f>
            </c:numRef>
          </c:val>
        </c:ser>
        <c:ser>
          <c:idx val="4"/>
          <c:order val="4"/>
          <c:invertIfNegative val="0"/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доли'!$F$1:$F$23</c:f>
            </c:numRef>
          </c:val>
        </c:ser>
        <c:ser>
          <c:idx val="5"/>
          <c:order val="5"/>
          <c:tx>
            <c:strRef>
              <c:f>'В слайд новый доли'!$A$7</c:f>
              <c:strCache>
                <c:ptCount val="1"/>
                <c:pt idx="0">
                  <c:v>НАЦИОНАЛЬНАЯ ЭКОНОМИКА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0"/>
            </a:gradFill>
          </c:spPr>
          <c:invertIfNegative val="0"/>
          <c:dLbls>
            <c:dLbl>
              <c:idx val="0"/>
              <c:layout>
                <c:manualLayout>
                  <c:x val="2.0511193688570548E-2"/>
                  <c:y val="-2.8030046308149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9431657178645704E-2"/>
                  <c:y val="-1.07807870415958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2670266708420001E-2"/>
                  <c:y val="-1.94054166748725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доли'!$J$7:$L$7</c:f>
              <c:numCache>
                <c:formatCode>#,##0.00</c:formatCode>
                <c:ptCount val="3"/>
                <c:pt idx="0">
                  <c:v>20.442644936713229</c:v>
                </c:pt>
                <c:pt idx="1">
                  <c:v>21.950513634473527</c:v>
                </c:pt>
                <c:pt idx="2">
                  <c:v>21.669448748986238</c:v>
                </c:pt>
              </c:numCache>
            </c:numRef>
          </c:val>
        </c:ser>
        <c:ser>
          <c:idx val="6"/>
          <c:order val="6"/>
          <c:tx>
            <c:strRef>
              <c:f>'В слайд новый доли'!$A$8</c:f>
              <c:strCache>
                <c:ptCount val="1"/>
                <c:pt idx="0">
                  <c:v>ЖИЛИЩНО-КОММУНАЛЬНОЕ ХОЗЯЙСТВО</c:v>
                </c:pt>
              </c:strCache>
            </c:strRef>
          </c:tx>
          <c:spPr>
            <a:gradFill>
              <a:gsLst>
                <a:gs pos="10000">
                  <a:srgbClr val="F9D8A8"/>
                </a:gs>
                <a:gs pos="0">
                  <a:schemeClr val="accent2">
                    <a:lumMod val="40000"/>
                    <a:lumOff val="60000"/>
                  </a:schemeClr>
                </a:gs>
                <a:gs pos="2000">
                  <a:schemeClr val="accent2">
                    <a:lumMod val="60000"/>
                    <a:lumOff val="40000"/>
                  </a:schemeClr>
                </a:gs>
                <a:gs pos="50000">
                  <a:srgbClr val="FFC000"/>
                </a:gs>
                <a:gs pos="100000">
                  <a:srgbClr val="FFC000"/>
                </a:gs>
              </a:gsLst>
              <a:lin ang="5400000" scaled="0"/>
            </a:gradFill>
          </c:spPr>
          <c:invertIfNegative val="0"/>
          <c:dLbls>
            <c:dLbl>
              <c:idx val="0"/>
              <c:layout>
                <c:manualLayout>
                  <c:x val="2.3749803218344846E-2"/>
                  <c:y val="-2.15615740831917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9147485767968672E-2"/>
                  <c:y val="-1.94054166748725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0511193688570548E-2"/>
                  <c:y val="-2.37177314915108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доли'!$J$8:$L$8</c:f>
              <c:numCache>
                <c:formatCode>#,##0.00</c:formatCode>
                <c:ptCount val="3"/>
                <c:pt idx="0">
                  <c:v>3.9207314919259044</c:v>
                </c:pt>
                <c:pt idx="1">
                  <c:v>4.0369926269582113</c:v>
                </c:pt>
                <c:pt idx="2">
                  <c:v>2.7083315493697842</c:v>
                </c:pt>
              </c:numCache>
            </c:numRef>
          </c:val>
        </c:ser>
        <c:ser>
          <c:idx val="7"/>
          <c:order val="7"/>
          <c:tx>
            <c:strRef>
              <c:f>'В слайд новый доли'!$A$9</c:f>
              <c:strCache>
                <c:ptCount val="1"/>
                <c:pt idx="0">
                  <c:v>ОХРАНА ОКРУЖАЮЩЕЙ СРЕДЫ</c:v>
                </c:pt>
              </c:strCache>
            </c:strRef>
          </c:tx>
          <c:spPr>
            <a:gradFill>
              <a:gsLst>
                <a:gs pos="3350">
                  <a:srgbClr val="AAB7C8"/>
                </a:gs>
                <a:gs pos="0">
                  <a:schemeClr val="tx2">
                    <a:lumMod val="40000"/>
                    <a:lumOff val="60000"/>
                  </a:schemeClr>
                </a:gs>
                <a:gs pos="0">
                  <a:schemeClr val="accent3">
                    <a:lumMod val="60000"/>
                    <a:lumOff val="40000"/>
                  </a:schemeClr>
                </a:gs>
                <a:gs pos="0">
                  <a:schemeClr val="tx2">
                    <a:lumMod val="40000"/>
                    <a:lumOff val="60000"/>
                  </a:schemeClr>
                </a:gs>
                <a:gs pos="50000">
                  <a:schemeClr val="tx2">
                    <a:lumMod val="60000"/>
                    <a:lumOff val="4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</a:gradFill>
          </c:spPr>
          <c:invertIfNegative val="0"/>
          <c:dLbls>
            <c:dLbl>
              <c:idx val="0"/>
              <c:layout>
                <c:manualLayout>
                  <c:x val="2.6988412748119143E-2"/>
                  <c:y val="-2.37177314915109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9147485767968752E-2"/>
                  <c:y val="-3.01862037164683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8067949258043907E-2"/>
                  <c:y val="-2.587388889983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доли'!$J$9:$L$9</c:f>
              <c:numCache>
                <c:formatCode>#,##0.00</c:formatCode>
                <c:ptCount val="3"/>
                <c:pt idx="0">
                  <c:v>0.14578905234620246</c:v>
                </c:pt>
                <c:pt idx="1">
                  <c:v>0.13153405625448006</c:v>
                </c:pt>
                <c:pt idx="2">
                  <c:v>0.12736989770577106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3525632"/>
        <c:axId val="42916032"/>
        <c:axId val="0"/>
      </c:bar3DChart>
      <c:catAx>
        <c:axId val="1235256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74343"/>
                </a:solidFill>
              </a:defRPr>
            </a:pPr>
            <a:endParaRPr lang="ru-RU"/>
          </a:p>
        </c:txPr>
        <c:crossAx val="42916032"/>
        <c:crossesAt val="0"/>
        <c:auto val="1"/>
        <c:lblAlgn val="ctr"/>
        <c:lblOffset val="100"/>
        <c:noMultiLvlLbl val="0"/>
      </c:catAx>
      <c:valAx>
        <c:axId val="42916032"/>
        <c:scaling>
          <c:orientation val="minMax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74343"/>
                </a:solidFill>
              </a:defRPr>
            </a:pPr>
            <a:endParaRPr lang="ru-RU"/>
          </a:p>
        </c:txPr>
        <c:crossAx val="123525632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600" b="1">
              <a:solidFill>
                <a:srgbClr val="474343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доли'!$B$1:$B$23</c:f>
            </c:numRef>
          </c:val>
        </c:ser>
        <c:ser>
          <c:idx val="1"/>
          <c:order val="1"/>
          <c:invertIfNegative val="0"/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доли'!$C$1:$C$23</c:f>
            </c:numRef>
          </c:val>
        </c:ser>
        <c:ser>
          <c:idx val="2"/>
          <c:order val="2"/>
          <c:invertIfNegative val="0"/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доли'!$D$1:$D$23</c:f>
            </c:numRef>
          </c:val>
        </c:ser>
        <c:ser>
          <c:idx val="3"/>
          <c:order val="3"/>
          <c:invertIfNegative val="0"/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доли'!$E$1:$E$23</c:f>
            </c:numRef>
          </c:val>
        </c:ser>
        <c:ser>
          <c:idx val="4"/>
          <c:order val="4"/>
          <c:invertIfNegative val="0"/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доли'!$F$1:$F$23</c:f>
            </c:numRef>
          </c:val>
        </c:ser>
        <c:ser>
          <c:idx val="5"/>
          <c:order val="5"/>
          <c:tx>
            <c:strRef>
              <c:f>'В слайд новый доли'!$A$10</c:f>
              <c:strCache>
                <c:ptCount val="1"/>
                <c:pt idx="0">
                  <c:v>ОБЩЕГОСУДАРСТВЕННЫЕ ВОПРОСЫ</c:v>
                </c:pt>
              </c:strCache>
            </c:strRef>
          </c:tx>
          <c:spPr>
            <a:gradFill>
              <a:gsLst>
                <a:gs pos="3350">
                  <a:schemeClr val="tx2">
                    <a:lumMod val="40000"/>
                    <a:lumOff val="60000"/>
                  </a:schemeClr>
                </a:gs>
                <a:gs pos="0">
                  <a:schemeClr val="tx2">
                    <a:lumMod val="40000"/>
                    <a:lumOff val="60000"/>
                  </a:schemeClr>
                </a:gs>
                <a:gs pos="0">
                  <a:schemeClr val="accent3">
                    <a:lumMod val="60000"/>
                    <a:lumOff val="40000"/>
                  </a:schemeClr>
                </a:gs>
                <a:gs pos="0">
                  <a:schemeClr val="tx2">
                    <a:lumMod val="20000"/>
                    <a:lumOff val="80000"/>
                  </a:schemeClr>
                </a:gs>
                <a:gs pos="55650">
                  <a:schemeClr val="tx2">
                    <a:lumMod val="60000"/>
                    <a:lumOff val="40000"/>
                  </a:schemeClr>
                </a:gs>
                <a:gs pos="50000">
                  <a:schemeClr val="tx2">
                    <a:lumMod val="60000"/>
                    <a:lumOff val="4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</a:gradFill>
          </c:spPr>
          <c:invertIfNegative val="0"/>
          <c:dLbls>
            <c:dLbl>
              <c:idx val="0"/>
              <c:layout>
                <c:manualLayout>
                  <c:x val="1.8039436598064725E-2"/>
                  <c:y val="-1.50304395989358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1672576622277175E-2"/>
                  <c:y val="-1.28832339419449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4855923055578093E-2"/>
                  <c:y val="-1.07360282849541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2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доли'!$J$10:$L$10</c:f>
              <c:numCache>
                <c:formatCode>#,##0.00</c:formatCode>
                <c:ptCount val="3"/>
                <c:pt idx="0">
                  <c:v>5.5167561793255393</c:v>
                </c:pt>
                <c:pt idx="1">
                  <c:v>3.7463150819358124</c:v>
                </c:pt>
                <c:pt idx="2">
                  <c:v>3.5885822979142024</c:v>
                </c:pt>
              </c:numCache>
            </c:numRef>
          </c:val>
        </c:ser>
        <c:ser>
          <c:idx val="6"/>
          <c:order val="6"/>
          <c:tx>
            <c:strRef>
              <c:f>'В слайд новый доли'!$A$14</c:f>
              <c:strCache>
                <c:ptCount val="1"/>
                <c:pt idx="0">
                  <c:v>МЕЖБЮДЖЕТНЫЕ ТРАНСФЕРТЫ ОБЩЕГО ХАРАКТЕРА БЮДЖЕТАМ БЮДЖЕТНОЙ СИСТЕМЫ РОССИЙСКОЙ ФЕДЕРАЦИИ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917149939468876E-2"/>
                  <c:y val="-1.9325019984229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6978293268766879E-2"/>
                  <c:y val="-1.07360282849541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485600661017095E-2"/>
                  <c:y val="-1.28832339419449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2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доли'!$J$14:$L$14</c:f>
              <c:numCache>
                <c:formatCode>#,##0.00</c:formatCode>
                <c:ptCount val="3"/>
                <c:pt idx="0">
                  <c:v>4.1933817928294754</c:v>
                </c:pt>
                <c:pt idx="1">
                  <c:v>1.3172011612920185</c:v>
                </c:pt>
                <c:pt idx="2">
                  <c:v>1.2105289165647597</c:v>
                </c:pt>
              </c:numCache>
            </c:numRef>
          </c:val>
        </c:ser>
        <c:ser>
          <c:idx val="7"/>
          <c:order val="7"/>
          <c:tx>
            <c:strRef>
              <c:f>'В слайд новый доли'!$A$12</c:f>
              <c:strCache>
                <c:ptCount val="1"/>
                <c:pt idx="0">
                  <c:v>НАЦИОНАЛЬНАЯ БЕЗОПАСНОСТЬ И ПРАВООХРАНИТЕЛЬНАЯ ДЕЯТЕЛЬНОСТЬ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485600661017095E-2"/>
                  <c:y val="-2.36192622268991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3345153244554349E-2"/>
                  <c:y val="-8.58899169927496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2284009915256427E-2"/>
                  <c:y val="-8.58882262796331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2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доли'!$J$12:$L$12</c:f>
              <c:numCache>
                <c:formatCode>#,##0.00</c:formatCode>
                <c:ptCount val="3"/>
                <c:pt idx="0">
                  <c:v>1.1182279911476423</c:v>
                </c:pt>
                <c:pt idx="1">
                  <c:v>1.1041559074529543</c:v>
                </c:pt>
                <c:pt idx="2">
                  <c:v>1.0718182209383769</c:v>
                </c:pt>
              </c:numCache>
            </c:numRef>
          </c:val>
        </c:ser>
        <c:ser>
          <c:idx val="8"/>
          <c:order val="8"/>
          <c:tx>
            <c:strRef>
              <c:f>'В слайд новый доли'!$A$13</c:f>
              <c:strCache>
                <c:ptCount val="1"/>
                <c:pt idx="0">
                  <c:v>ОБСЛУЖИВАНИЕ ГОСУДАРСТВЕННОГО И МУНИЦИПАЛЬНОГО ДОЛГА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8039436598064687E-2"/>
                  <c:y val="-1.07363664275772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4406213019259416E-2"/>
                  <c:y val="-6.44161697097248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6528583232448125E-2"/>
                  <c:y val="-8.58882262796331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2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доли'!$J$13:$L$13</c:f>
              <c:numCache>
                <c:formatCode>#,##0.00</c:formatCode>
                <c:ptCount val="3"/>
                <c:pt idx="0">
                  <c:v>0.70810571066610883</c:v>
                </c:pt>
                <c:pt idx="1">
                  <c:v>0.75741911382568328</c:v>
                </c:pt>
                <c:pt idx="2">
                  <c:v>0.74608595673895639</c:v>
                </c:pt>
              </c:numCache>
            </c:numRef>
          </c:val>
        </c:ser>
        <c:ser>
          <c:idx val="9"/>
          <c:order val="9"/>
          <c:tx>
            <c:strRef>
              <c:f>'В слайд новый доли'!$A$11</c:f>
              <c:strCache>
                <c:ptCount val="1"/>
                <c:pt idx="0">
                  <c:v>НАЦИОНАЛЬНАЯ ОБОРОНА</c:v>
                </c:pt>
              </c:strCache>
            </c:strRef>
          </c:tx>
          <c:spPr>
            <a:gradFill>
              <a:gsLst>
                <a:gs pos="3350">
                  <a:srgbClr val="FFFF00"/>
                </a:gs>
                <a:gs pos="0">
                  <a:schemeClr val="tx2">
                    <a:lumMod val="40000"/>
                    <a:lumOff val="60000"/>
                  </a:schemeClr>
                </a:gs>
                <a:gs pos="0">
                  <a:schemeClr val="accent3">
                    <a:lumMod val="60000"/>
                    <a:lumOff val="40000"/>
                  </a:schemeClr>
                </a:gs>
                <a:gs pos="0">
                  <a:srgbClr val="FFFF00"/>
                </a:gs>
                <a:gs pos="55650">
                  <a:srgbClr val="FFFF00"/>
                </a:gs>
                <a:gs pos="50000">
                  <a:srgbClr val="FFFF00"/>
                </a:gs>
                <a:gs pos="100000">
                  <a:srgbClr val="FFFF00"/>
                </a:gs>
              </a:gsLst>
              <a:lin ang="5400000" scaled="0"/>
            </a:gradFill>
          </c:spPr>
          <c:invertIfNegative val="0"/>
          <c:dLbls>
            <c:dLbl>
              <c:idx val="0"/>
              <c:layout>
                <c:manualLayout>
                  <c:x val="2.4406296573852276E-2"/>
                  <c:y val="-6.44161697097248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7589726561746127E-2"/>
                  <c:y val="-1.71776452559266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7589726561745895E-2"/>
                  <c:y val="-1.93248509129174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2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доли'!$J$11:$L$11</c:f>
              <c:numCache>
                <c:formatCode>#,##0.00</c:formatCode>
                <c:ptCount val="3"/>
                <c:pt idx="0">
                  <c:v>0.21545569727159306</c:v>
                </c:pt>
                <c:pt idx="1">
                  <c:v>4.6756526612478491E-2</c:v>
                </c:pt>
                <c:pt idx="2">
                  <c:v>4.8337391674154129E-2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3679744"/>
        <c:axId val="120447552"/>
        <c:axId val="0"/>
      </c:bar3DChart>
      <c:catAx>
        <c:axId val="1236797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900" b="1">
                <a:solidFill>
                  <a:srgbClr val="474343"/>
                </a:solidFill>
              </a:defRPr>
            </a:pPr>
            <a:endParaRPr lang="ru-RU"/>
          </a:p>
        </c:txPr>
        <c:crossAx val="120447552"/>
        <c:crossesAt val="0"/>
        <c:auto val="1"/>
        <c:lblAlgn val="ctr"/>
        <c:lblOffset val="100"/>
        <c:noMultiLvlLbl val="0"/>
      </c:catAx>
      <c:valAx>
        <c:axId val="120447552"/>
        <c:scaling>
          <c:orientation val="minMax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rgbClr val="474343"/>
                </a:solidFill>
              </a:defRPr>
            </a:pPr>
            <a:endParaRPr lang="ru-RU"/>
          </a:p>
        </c:txPr>
        <c:crossAx val="123679744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600" b="1">
              <a:solidFill>
                <a:srgbClr val="474343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43877825726281E-2"/>
          <c:y val="0"/>
          <c:w val="0.70535654307144158"/>
          <c:h val="0.8920685691785880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E67-422D-8DB7-6885910F070C}"/>
              </c:ext>
            </c:extLst>
          </c:dPt>
          <c:dPt>
            <c:idx val="1"/>
            <c:bubble3D val="0"/>
            <c:spPr>
              <a:solidFill>
                <a:srgbClr val="F2AC4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E67-422D-8DB7-6885910F070C}"/>
              </c:ext>
            </c:extLst>
          </c:dPt>
          <c:dLbls>
            <c:dLbl>
              <c:idx val="0"/>
              <c:layout>
                <c:manualLayout>
                  <c:x val="5.2994831134438368E-4"/>
                  <c:y val="2.395615283695361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9.2249393775026722E-2"/>
                      <c:h val="0.1133816306798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E67-422D-8DB7-6885910F070C}"/>
                </c:ext>
              </c:extLst>
            </c:dLbl>
            <c:dLbl>
              <c:idx val="1"/>
              <c:layout>
                <c:manualLayout>
                  <c:x val="3.7905263388797322E-3"/>
                  <c:y val="-4.8886844529743255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0174658599620312"/>
                      <c:h val="0.1060855154494761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E67-422D-8DB7-6885910F07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0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ТФОМС по Липецкой области</c:v>
                </c:pt>
                <c:pt idx="1">
                  <c:v>Областной бюджет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 formatCode="General">
                  <c:v>10769212</c:v>
                </c:pt>
                <c:pt idx="1">
                  <c:v>11752076.41561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E67-422D-8DB7-6885910F07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b"/>
      <c:layout>
        <c:manualLayout>
          <c:xMode val="edge"/>
          <c:yMode val="edge"/>
          <c:x val="0"/>
          <c:y val="0.89688827387893078"/>
          <c:w val="0.89999996770384683"/>
          <c:h val="7.1987712149630428E-2"/>
        </c:manualLayout>
      </c:layout>
      <c:overlay val="0"/>
      <c:txPr>
        <a:bodyPr/>
        <a:lstStyle/>
        <a:p>
          <a:pPr>
            <a:defRPr sz="2000">
              <a:solidFill>
                <a:srgbClr val="474343"/>
              </a:solidFill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0"/>
      <c:rotY val="32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1"/>
          <c:h val="0.99537037037037035"/>
        </c:manualLayout>
      </c:layout>
      <c:pie3DChart>
        <c:varyColors val="1"/>
        <c:ser>
          <c:idx val="0"/>
          <c:order val="0"/>
          <c:explosion val="5"/>
          <c:dPt>
            <c:idx val="0"/>
            <c:bubble3D val="0"/>
            <c:spPr>
              <a:gradFill>
                <a:gsLst>
                  <a:gs pos="14000">
                    <a:schemeClr val="accent3">
                      <a:lumMod val="75000"/>
                      <a:alpha val="70000"/>
                    </a:schemeClr>
                  </a:gs>
                  <a:gs pos="87000">
                    <a:schemeClr val="accent3">
                      <a:lumMod val="40000"/>
                      <a:lumOff val="60000"/>
                      <a:alpha val="90000"/>
                    </a:schemeClr>
                  </a:gs>
                </a:gsLst>
                <a:lin ang="5400000" scaled="0"/>
              </a:gra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F06-47A4-81AA-B334BC2C28DF}"/>
              </c:ext>
            </c:extLst>
          </c:dPt>
          <c:dPt>
            <c:idx val="1"/>
            <c:bubble3D val="0"/>
            <c:spPr>
              <a:gradFill>
                <a:gsLst>
                  <a:gs pos="55000">
                    <a:schemeClr val="accent2">
                      <a:lumMod val="75000"/>
                      <a:alpha val="80000"/>
                    </a:schemeClr>
                  </a:gs>
                  <a:gs pos="100000">
                    <a:schemeClr val="accent2">
                      <a:lumMod val="40000"/>
                      <a:lumOff val="60000"/>
                      <a:alpha val="90000"/>
                    </a:schemeClr>
                  </a:gs>
                </a:gsLst>
                <a:lin ang="5400000" scaled="0"/>
              </a:gra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F06-47A4-81AA-B334BC2C28DF}"/>
              </c:ext>
            </c:extLst>
          </c:dPt>
          <c:dPt>
            <c:idx val="2"/>
            <c:bubble3D val="0"/>
            <c:spPr>
              <a:gradFill>
                <a:gsLst>
                  <a:gs pos="59000">
                    <a:schemeClr val="accent3">
                      <a:lumMod val="75000"/>
                      <a:alpha val="80000"/>
                    </a:schemeClr>
                  </a:gs>
                  <a:gs pos="100000">
                    <a:schemeClr val="accent3">
                      <a:lumMod val="40000"/>
                      <a:lumOff val="60000"/>
                      <a:alpha val="95000"/>
                    </a:schemeClr>
                  </a:gs>
                </a:gsLst>
                <a:lin ang="5400000" scaled="0"/>
              </a:gra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F06-47A4-81AA-B334BC2C28DF}"/>
              </c:ext>
            </c:extLst>
          </c:dPt>
          <c:val>
            <c:numRef>
              <c:f>Лист1!$C$4:$C$6</c:f>
              <c:numCache>
                <c:formatCode>General</c:formatCode>
                <c:ptCount val="3"/>
                <c:pt idx="0">
                  <c:v>372.1</c:v>
                </c:pt>
                <c:pt idx="1">
                  <c:v>70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CF06-47A4-81AA-B334BC2C28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rgbClr val="F5BF6F"/>
                </a:gs>
                <a:gs pos="50000">
                  <a:srgbClr val="EF9715"/>
                </a:gs>
                <a:gs pos="100000">
                  <a:srgbClr val="EF9715"/>
                </a:gs>
              </a:gsLst>
              <a:lin ang="5400000" scaled="0"/>
            </a:gradFill>
          </c:spPr>
          <c:invertIfNegative val="0"/>
          <c:dPt>
            <c:idx val="3"/>
            <c:invertIfNegative val="0"/>
            <c:bubble3D val="0"/>
            <c:spPr>
              <a:gradFill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50000">
                    <a:srgbClr val="92D050"/>
                  </a:gs>
                  <a:gs pos="100000">
                    <a:srgbClr val="92D050"/>
                  </a:gs>
                </a:gsLst>
                <a:lin ang="5400000" scaled="0"/>
              </a:gradFill>
            </c:spPr>
          </c:dPt>
          <c:dLbls>
            <c:dLbl>
              <c:idx val="0"/>
              <c:layout>
                <c:manualLayout>
                  <c:x val="1.2388693804897094E-2"/>
                  <c:y val="-2.5406504065040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2388693804897037E-2"/>
                  <c:y val="-5.64588979223130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8583040707345642E-2"/>
                  <c:y val="-8.46883468834693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3937280530509117E-2"/>
                  <c:y val="-8.46883468834688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7034453981733505E-2"/>
                  <c:y val="-1.69376693766937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5485867256121368E-2"/>
                  <c:y val="-2.822944896115627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solidFill>
                      <a:srgbClr val="534F4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врп!$D$2:$I$2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врп!$D$19:$I$19</c:f>
              <c:numCache>
                <c:formatCode>_-* #,##0.0\ _₽_-;\-* #,##0.0\ _₽_-;_-* "-"?\ _₽_-;_-@_-</c:formatCode>
                <c:ptCount val="6"/>
                <c:pt idx="0">
                  <c:v>498.60139860139861</c:v>
                </c:pt>
                <c:pt idx="1">
                  <c:v>543.2683868702826</c:v>
                </c:pt>
                <c:pt idx="2">
                  <c:v>625.42102464102106</c:v>
                </c:pt>
                <c:pt idx="3">
                  <c:v>680.24824608742585</c:v>
                </c:pt>
                <c:pt idx="4">
                  <c:v>738.77737226277372</c:v>
                </c:pt>
                <c:pt idx="5">
                  <c:v>800.09242144177449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0967936"/>
        <c:axId val="43513472"/>
        <c:axId val="0"/>
      </c:bar3DChart>
      <c:catAx>
        <c:axId val="1009679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rgbClr val="534F4F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43513472"/>
        <c:crosses val="autoZero"/>
        <c:auto val="1"/>
        <c:lblAlgn val="ctr"/>
        <c:lblOffset val="100"/>
        <c:noMultiLvlLbl val="0"/>
      </c:catAx>
      <c:valAx>
        <c:axId val="43513472"/>
        <c:scaling>
          <c:orientation val="minMax"/>
          <c:min val="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rgbClr val="534F4F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0096793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0"/>
      <c:rotY val="22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pie3DChart>
        <c:varyColors val="1"/>
        <c:ser>
          <c:idx val="0"/>
          <c:order val="0"/>
          <c:explosion val="5"/>
          <c:dPt>
            <c:idx val="0"/>
            <c:bubble3D val="0"/>
            <c:spPr>
              <a:gradFill>
                <a:gsLst>
                  <a:gs pos="35000">
                    <a:schemeClr val="accent3">
                      <a:lumMod val="75000"/>
                      <a:alpha val="80000"/>
                    </a:schemeClr>
                  </a:gs>
                  <a:gs pos="100000">
                    <a:schemeClr val="accent3">
                      <a:lumMod val="40000"/>
                      <a:lumOff val="60000"/>
                      <a:alpha val="90000"/>
                    </a:schemeClr>
                  </a:gs>
                </a:gsLst>
                <a:lin ang="5400000" scaled="0"/>
              </a:gra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DED-426F-9896-3B50A5B95C10}"/>
              </c:ext>
            </c:extLst>
          </c:dPt>
          <c:dPt>
            <c:idx val="1"/>
            <c:bubble3D val="0"/>
            <c:spPr>
              <a:gradFill>
                <a:gsLst>
                  <a:gs pos="53000">
                    <a:schemeClr val="accent2">
                      <a:lumMod val="75000"/>
                      <a:alpha val="80000"/>
                    </a:schemeClr>
                  </a:gs>
                  <a:gs pos="100000">
                    <a:schemeClr val="accent2">
                      <a:lumMod val="40000"/>
                      <a:lumOff val="60000"/>
                      <a:alpha val="90000"/>
                    </a:schemeClr>
                  </a:gs>
                </a:gsLst>
                <a:lin ang="5400000" scaled="0"/>
              </a:gra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DED-426F-9896-3B50A5B95C10}"/>
              </c:ext>
            </c:extLst>
          </c:dPt>
          <c:dPt>
            <c:idx val="2"/>
            <c:bubble3D val="0"/>
            <c:spPr>
              <a:gradFill>
                <a:gsLst>
                  <a:gs pos="59000">
                    <a:schemeClr val="accent3">
                      <a:lumMod val="75000"/>
                      <a:alpha val="80000"/>
                    </a:schemeClr>
                  </a:gs>
                  <a:gs pos="100000">
                    <a:schemeClr val="accent3">
                      <a:lumMod val="40000"/>
                      <a:lumOff val="60000"/>
                      <a:alpha val="95000"/>
                    </a:schemeClr>
                  </a:gs>
                </a:gsLst>
                <a:lin ang="5400000" scaled="0"/>
              </a:gra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DED-426F-9896-3B50A5B95C10}"/>
              </c:ext>
            </c:extLst>
          </c:dPt>
          <c:val>
            <c:numRef>
              <c:f>Лист1!$C$4:$C$6</c:f>
              <c:numCache>
                <c:formatCode>General</c:formatCode>
                <c:ptCount val="3"/>
                <c:pt idx="0">
                  <c:v>200</c:v>
                </c:pt>
                <c:pt idx="1">
                  <c:v>605.5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7DED-426F-9896-3B50A5B95C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zero"/>
    <c:showDLblsOverMax val="0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3"/>
    </mc:Choice>
    <mc:Fallback>
      <c:style val="13"/>
    </mc:Fallback>
  </mc:AlternateContent>
  <c:chart>
    <c:autoTitleDeleted val="1"/>
    <c:view3D>
      <c:rotX val="10"/>
      <c:rotY val="20"/>
      <c:depthPercent val="10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26795242782152229"/>
          <c:y val="4.0599359767368261E-2"/>
          <c:w val="0.73120956364829415"/>
          <c:h val="0.84888852051388353"/>
        </c:manualLayout>
      </c:layout>
      <c:bar3DChart>
        <c:barDir val="col"/>
        <c:grouping val="stacked"/>
        <c:varyColors val="0"/>
        <c:ser>
          <c:idx val="1"/>
          <c:order val="0"/>
          <c:tx>
            <c:strRef>
              <c:f>Лист1!$B$9</c:f>
              <c:strCache>
                <c:ptCount val="1"/>
                <c:pt idx="0">
                  <c:v>в том числе верхний предел долга по государственным гарантиям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315452755905512E-3"/>
                  <c:y val="2.8430776592327698E-4"/>
                </c:manualLayout>
              </c:layout>
              <c:spPr/>
              <c:txPr>
                <a:bodyPr/>
                <a:lstStyle/>
                <a:p>
                  <a:pPr>
                    <a:defRPr sz="1800" b="1" baseline="0">
                      <a:solidFill>
                        <a:srgbClr val="474343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2314632545932522E-3"/>
                  <c:y val="2.8430776592327698E-4"/>
                </c:manualLayout>
              </c:layout>
              <c:tx>
                <c:rich>
                  <a:bodyPr/>
                  <a:lstStyle/>
                  <a:p>
                    <a:r>
                      <a:rPr lang="ru-RU" sz="1800" baseline="0" dirty="0" smtClean="0"/>
                      <a:t>1 447</a:t>
                    </a:r>
                    <a:endParaRPr lang="en-US" sz="1800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4630905511811023E-3"/>
                  <c:y val="3.5737407128984293E-3"/>
                </c:manualLayout>
              </c:layout>
              <c:tx>
                <c:rich>
                  <a:bodyPr/>
                  <a:lstStyle/>
                  <a:p>
                    <a:r>
                      <a:rPr lang="ru-RU" sz="1800" baseline="0" dirty="0" smtClean="0"/>
                      <a:t>1 689</a:t>
                    </a:r>
                    <a:endParaRPr lang="en-US" sz="1800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44927</c:v>
                </c:pt>
                <c:pt idx="1">
                  <c:v>45292</c:v>
                </c:pt>
                <c:pt idx="2">
                  <c:v>45658</c:v>
                </c:pt>
              </c:numCache>
            </c:numRef>
          </c:cat>
          <c:val>
            <c:numRef>
              <c:f>Лист1!$C$9:$Q$9</c:f>
              <c:numCache>
                <c:formatCode>#,##0</c:formatCode>
                <c:ptCount val="3"/>
                <c:pt idx="0">
                  <c:v>1204.4000000000001</c:v>
                </c:pt>
                <c:pt idx="1">
                  <c:v>1446.7</c:v>
                </c:pt>
                <c:pt idx="2">
                  <c:v>1688.97</c:v>
                </c:pt>
              </c:numCache>
            </c:numRef>
          </c:val>
        </c:ser>
        <c:ser>
          <c:idx val="3"/>
          <c:order val="2"/>
          <c:tx>
            <c:strRef>
              <c:f>Лист1!$B$10</c:f>
              <c:strCache>
                <c:ptCount val="1"/>
                <c:pt idx="0">
                  <c:v>Верхний предел государственного долга области, всего </c:v>
                </c:pt>
              </c:strCache>
            </c:strRef>
          </c:tx>
          <c:spPr>
            <a:gradFill>
              <a:gsLst>
                <a:gs pos="0">
                  <a:schemeClr val="accent3">
                    <a:lumMod val="75000"/>
                    <a:alpha val="86000"/>
                  </a:schemeClr>
                </a:gs>
                <a:gs pos="100000">
                  <a:schemeClr val="accent3">
                    <a:lumMod val="40000"/>
                    <a:lumOff val="60000"/>
                    <a:alpha val="83000"/>
                  </a:schemeClr>
                </a:gs>
              </a:gsLst>
              <a:lin ang="5400000" scaled="0"/>
            </a:gra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1.647670603674533E-2"/>
                  <c:y val="-0.34213132805453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3541584645669291E-2"/>
                  <c:y val="-0.255555792698270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4583333333333486E-2"/>
                  <c:y val="-0.370126289035337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44927</c:v>
                </c:pt>
                <c:pt idx="1">
                  <c:v>45292</c:v>
                </c:pt>
                <c:pt idx="2">
                  <c:v>45658</c:v>
                </c:pt>
              </c:numCache>
            </c:numRef>
          </c:cat>
          <c:val>
            <c:numRef>
              <c:f>Лист1!$C$10:$Q$10</c:f>
              <c:numCache>
                <c:formatCode>#,##0</c:formatCode>
                <c:ptCount val="3"/>
                <c:pt idx="0">
                  <c:v>10428.200000000001</c:v>
                </c:pt>
                <c:pt idx="1">
                  <c:v>9066.1</c:v>
                </c:pt>
                <c:pt idx="2">
                  <c:v>13403.97</c:v>
                </c:pt>
              </c:numCache>
            </c:numRef>
          </c:val>
        </c:ser>
        <c:ser>
          <c:idx val="4"/>
          <c:order val="3"/>
          <c:tx>
            <c:strRef>
              <c:f>Лист1!$B$12</c:f>
              <c:strCache>
                <c:ptCount val="1"/>
              </c:strCache>
            </c:strRef>
          </c:tx>
          <c:invertIfNegative val="0"/>
          <c:cat>
            <c:numRef>
              <c:f>Лист1!$C$8:$Q$8</c:f>
              <c:numCache>
                <c:formatCode>m/d/yyyy</c:formatCode>
                <c:ptCount val="3"/>
                <c:pt idx="0">
                  <c:v>44927</c:v>
                </c:pt>
                <c:pt idx="1">
                  <c:v>45292</c:v>
                </c:pt>
                <c:pt idx="2">
                  <c:v>45658</c:v>
                </c:pt>
              </c:numCache>
            </c:numRef>
          </c:cat>
          <c:val>
            <c:numRef>
              <c:f>Лист1!$C$12:$Q$12</c:f>
              <c:numCache>
                <c:formatCode>General</c:formatCode>
                <c:ptCount val="3"/>
              </c:numCache>
            </c:numRef>
          </c:val>
        </c:ser>
        <c:ser>
          <c:idx val="2"/>
          <c:order val="1"/>
          <c:tx>
            <c:strRef>
              <c:f>Лист1!$B$13</c:f>
              <c:strCache>
                <c:ptCount val="1"/>
              </c:strCache>
            </c:strRef>
          </c:tx>
          <c:invertIfNegative val="0"/>
          <c:cat>
            <c:numRef>
              <c:f>Лист1!$C$8:$Q$8</c:f>
              <c:numCache>
                <c:formatCode>m/d/yyyy</c:formatCode>
                <c:ptCount val="3"/>
                <c:pt idx="0">
                  <c:v>44927</c:v>
                </c:pt>
                <c:pt idx="1">
                  <c:v>45292</c:v>
                </c:pt>
                <c:pt idx="2">
                  <c:v>45658</c:v>
                </c:pt>
              </c:numCache>
            </c:numRef>
          </c:cat>
          <c:val>
            <c:numRef>
              <c:f>Лист1!$C$13:$Q$13</c:f>
              <c:numCache>
                <c:formatCode>General</c:formatCode>
                <c:ptCount val="3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shape val="box"/>
        <c:axId val="239392256"/>
        <c:axId val="198801024"/>
        <c:axId val="0"/>
      </c:bar3DChart>
      <c:catAx>
        <c:axId val="239392256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800" b="1">
                <a:solidFill>
                  <a:srgbClr val="474343"/>
                </a:solidFill>
              </a:defRPr>
            </a:pPr>
            <a:endParaRPr lang="ru-RU"/>
          </a:p>
        </c:txPr>
        <c:crossAx val="198801024"/>
        <c:crosses val="autoZero"/>
        <c:auto val="0"/>
        <c:lblAlgn val="ctr"/>
        <c:lblOffset val="100"/>
        <c:noMultiLvlLbl val="0"/>
      </c:catAx>
      <c:valAx>
        <c:axId val="198801024"/>
        <c:scaling>
          <c:orientation val="minMax"/>
          <c:max val="18000"/>
          <c:min val="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 sz="1600">
                    <a:solidFill>
                      <a:srgbClr val="474343"/>
                    </a:solidFill>
                  </a:defRPr>
                </a:pPr>
                <a:r>
                  <a:rPr lang="ru-RU" sz="1600" dirty="0">
                    <a:solidFill>
                      <a:srgbClr val="474343"/>
                    </a:solidFill>
                  </a:rPr>
                  <a:t>млн. руб.</a:t>
                </a:r>
              </a:p>
            </c:rich>
          </c:tx>
          <c:layout>
            <c:manualLayout>
              <c:xMode val="edge"/>
              <c:yMode val="edge"/>
              <c:x val="0.20410867782152228"/>
              <c:y val="1.5908060296433667E-2"/>
            </c:manualLayout>
          </c:layout>
          <c:overlay val="0"/>
        </c:title>
        <c:numFmt formatCode="#,##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400" b="1">
                <a:solidFill>
                  <a:srgbClr val="494545"/>
                </a:solidFill>
              </a:defRPr>
            </a:pPr>
            <a:endParaRPr lang="ru-RU"/>
          </a:p>
        </c:txPr>
        <c:crossAx val="239392256"/>
        <c:crosses val="autoZero"/>
        <c:crossBetween val="between"/>
        <c:majorUnit val="2000"/>
      </c:valAx>
    </c:plotArea>
    <c:legend>
      <c:legendPos val="r"/>
      <c:legendEntry>
        <c:idx val="0"/>
        <c:delete val="1"/>
      </c:legendEntry>
      <c:legendEntry>
        <c:idx val="1"/>
        <c:delete val="1"/>
      </c:legendEntry>
      <c:layout>
        <c:manualLayout>
          <c:xMode val="edge"/>
          <c:yMode val="edge"/>
          <c:x val="8.4661853234665064E-3"/>
          <c:y val="0.18109403420072237"/>
          <c:w val="0.19735900469337883"/>
          <c:h val="0.60109038220291355"/>
        </c:manualLayout>
      </c:layout>
      <c:overlay val="0"/>
      <c:txPr>
        <a:bodyPr/>
        <a:lstStyle/>
        <a:p>
          <a:pPr>
            <a:defRPr sz="1600" b="1">
              <a:solidFill>
                <a:srgbClr val="494545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4586606618913328E-2"/>
          <c:y val="2.649302170562013E-2"/>
          <c:w val="0.91569334732034913"/>
          <c:h val="0.69976152980877393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Лист1!$B$9</c:f>
              <c:strCache>
                <c:ptCount val="1"/>
                <c:pt idx="0">
                  <c:v>Государственные ценные бумаги Липецкой области</c:v>
                </c:pt>
              </c:strCache>
            </c:strRef>
          </c:tx>
          <c:spPr>
            <a:solidFill>
              <a:srgbClr val="92D050">
                <a:lumMod val="40000"/>
                <a:lumOff val="60000"/>
              </a:srgbClr>
            </a:solidFill>
            <a:ln w="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4876760383480741E-3"/>
                  <c:y val="-3.179033062746311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9.5871907224985998E-4"/>
                  <c:y val="-2.378527651449039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3198329288336007E-3"/>
                  <c:y val="-1.350525447682794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44927</c:v>
                </c:pt>
                <c:pt idx="1">
                  <c:v>45292</c:v>
                </c:pt>
                <c:pt idx="2">
                  <c:v>45658</c:v>
                </c:pt>
              </c:numCache>
            </c:numRef>
          </c:cat>
          <c:val>
            <c:numRef>
              <c:f>Лист1!$C$9:$Q$9</c:f>
              <c:numCache>
                <c:formatCode>#,##0</c:formatCode>
                <c:ptCount val="3"/>
                <c:pt idx="0">
                  <c:v>3700</c:v>
                </c:pt>
                <c:pt idx="1">
                  <c:v>2400</c:v>
                </c:pt>
                <c:pt idx="2">
                  <c:v>3450</c:v>
                </c:pt>
              </c:numCache>
            </c:numRef>
          </c:val>
        </c:ser>
        <c:ser>
          <c:idx val="0"/>
          <c:order val="1"/>
          <c:tx>
            <c:strRef>
              <c:f>Лист1!$B$11</c:f>
              <c:strCache>
                <c:ptCount val="1"/>
                <c:pt idx="0">
                  <c:v>Кредиты кредитных организаций в валюте Российской Федерации</c:v>
                </c:pt>
              </c:strCache>
            </c:strRef>
          </c:tx>
          <c:spPr>
            <a:solidFill>
              <a:srgbClr val="F2AC44">
                <a:lumMod val="20000"/>
                <a:lumOff val="80000"/>
              </a:srgbClr>
            </a:solidFill>
            <a:ln w="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000" dirty="0" smtClean="0"/>
                      <a:t>0</a:t>
                    </a:r>
                    <a:endParaRPr lang="en-US" sz="10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000" dirty="0" smtClean="0"/>
                      <a:t>0</a:t>
                    </a:r>
                    <a:endParaRPr lang="en-US" sz="10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44927</c:v>
                </c:pt>
                <c:pt idx="1">
                  <c:v>45292</c:v>
                </c:pt>
                <c:pt idx="2">
                  <c:v>45658</c:v>
                </c:pt>
              </c:numCache>
            </c:numRef>
          </c:cat>
          <c:val>
            <c:numRef>
              <c:f>Лист1!$C$11:$Q$11</c:f>
              <c:numCache>
                <c:formatCode>#,##0</c:formatCode>
                <c:ptCount val="3"/>
                <c:pt idx="0">
                  <c:v>500</c:v>
                </c:pt>
                <c:pt idx="1">
                  <c:v>500</c:v>
                </c:pt>
                <c:pt idx="2">
                  <c:v>3350</c:v>
                </c:pt>
              </c:numCache>
            </c:numRef>
          </c:val>
        </c:ser>
        <c:ser>
          <c:idx val="3"/>
          <c:order val="3"/>
          <c:tx>
            <c:strRef>
              <c:f>Лист1!$B$10</c:f>
              <c:strCache>
                <c:ptCount val="1"/>
                <c:pt idx="0">
                  <c:v>Бюджетные кредиты, полученные из федерального бюджета</c:v>
                </c:pt>
              </c:strCache>
            </c:strRef>
          </c:tx>
          <c:spPr>
            <a:solidFill>
              <a:srgbClr val="C0504D">
                <a:lumMod val="20000"/>
                <a:lumOff val="80000"/>
              </a:srgbClr>
            </a:solidFill>
            <a:ln w="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1622501162250141E-3"/>
                  <c:y val="-1.755313506281076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4.1767069329717499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1208776727176903E-3"/>
                  <c:y val="-5.1075020446433809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6.8301227991542793E-3"/>
                  <c:y val="-2.0883534664858749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44927</c:v>
                </c:pt>
                <c:pt idx="1">
                  <c:v>45292</c:v>
                </c:pt>
                <c:pt idx="2">
                  <c:v>45658</c:v>
                </c:pt>
              </c:numCache>
            </c:numRef>
          </c:cat>
          <c:val>
            <c:numRef>
              <c:f>Лист1!$C$10:$Q$10</c:f>
              <c:numCache>
                <c:formatCode>#,##0</c:formatCode>
                <c:ptCount val="3"/>
                <c:pt idx="0">
                  <c:v>5523.8</c:v>
                </c:pt>
                <c:pt idx="1">
                  <c:v>5219.3999999999996</c:v>
                </c:pt>
                <c:pt idx="2">
                  <c:v>4914.99</c:v>
                </c:pt>
              </c:numCache>
            </c:numRef>
          </c:val>
        </c:ser>
        <c:ser>
          <c:idx val="4"/>
          <c:order val="4"/>
          <c:tx>
            <c:strRef>
              <c:f>Лист1!$B$12</c:f>
              <c:strCache>
                <c:ptCount val="1"/>
                <c:pt idx="0">
                  <c:v>Государственные гарантии Липецкой области</c:v>
                </c:pt>
              </c:strCache>
            </c:strRef>
          </c:tx>
          <c:spPr>
            <a:solidFill>
              <a:srgbClr val="8064A2">
                <a:lumMod val="20000"/>
                <a:lumOff val="80000"/>
              </a:srgbClr>
            </a:solidFill>
            <a:ln w="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1.2507060035217123E-3"/>
                  <c:y val="-4.103820355788861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083956277617201E-4"/>
                  <c:y val="-2.1490647002458045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9315579183175377E-3"/>
                  <c:y val="-2.348873057534477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7319415586728483E-3"/>
                  <c:y val="-1.6443728082565973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5.4640982393234158E-3"/>
                  <c:y val="-2.0883534664858749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44927</c:v>
                </c:pt>
                <c:pt idx="1">
                  <c:v>45292</c:v>
                </c:pt>
                <c:pt idx="2">
                  <c:v>45658</c:v>
                </c:pt>
              </c:numCache>
            </c:numRef>
          </c:cat>
          <c:val>
            <c:numRef>
              <c:f>Лист1!$C$12:$Q$12</c:f>
              <c:numCache>
                <c:formatCode>#,##0</c:formatCode>
                <c:ptCount val="3"/>
                <c:pt idx="0">
                  <c:v>1204.4000000000001</c:v>
                </c:pt>
                <c:pt idx="1">
                  <c:v>1446.7</c:v>
                </c:pt>
                <c:pt idx="2">
                  <c:v>1688.97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40625664"/>
        <c:axId val="240207552"/>
      </c:barChart>
      <c:lineChart>
        <c:grouping val="standard"/>
        <c:varyColors val="0"/>
        <c:ser>
          <c:idx val="2"/>
          <c:order val="2"/>
          <c:tx>
            <c:strRef>
              <c:f>Лист1!$B$13</c:f>
              <c:strCache>
                <c:ptCount val="1"/>
                <c:pt idx="0">
                  <c:v>Отношение государственного долга области к налоговым и неналоговым доходам областного бюджета</c:v>
                </c:pt>
              </c:strCache>
            </c:strRef>
          </c:tx>
          <c:spPr>
            <a:ln w="38100">
              <a:solidFill>
                <a:srgbClr val="007FAC">
                  <a:lumMod val="75000"/>
                </a:srgbClr>
              </a:solidFill>
              <a:prstDash val="solid"/>
            </a:ln>
          </c:spPr>
          <c:marker>
            <c:symbol val="triangle"/>
            <c:size val="13"/>
            <c:spPr>
              <a:solidFill>
                <a:srgbClr val="44546A">
                  <a:lumMod val="60000"/>
                  <a:lumOff val="40000"/>
                </a:srgbClr>
              </a:solidFill>
              <a:ln>
                <a:solidFill>
                  <a:srgbClr val="007FAC">
                    <a:lumMod val="75000"/>
                  </a:srgbClr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3.2307879132856217E-2"/>
                  <c:y val="-3.5868046317377791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/>
                      <a:t>17,6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9772881744974836E-2"/>
                  <c:y val="-3.843178796273061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6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0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7.9358142141517547E-3"/>
                  <c:y val="-3.7618464358621838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24,1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4150613995771351E-2"/>
                  <c:y val="-4.38554227962033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4150613995771247E-2"/>
                  <c:y val="-4.8032129729175074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2</a:t>
                    </a:r>
                    <a:r>
                      <a:rPr lang="en-US" sz="1600" dirty="0" smtClean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8,</a:t>
                    </a:r>
                    <a:r>
                      <a:rPr lang="ru-RU" sz="1600" dirty="0" smtClean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7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0.0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44927</c:v>
                </c:pt>
                <c:pt idx="1">
                  <c:v>45292</c:v>
                </c:pt>
                <c:pt idx="2">
                  <c:v>45658</c:v>
                </c:pt>
              </c:numCache>
            </c:numRef>
          </c:cat>
          <c:val>
            <c:numRef>
              <c:f>Лист1!$C$13:$Q$13</c:f>
              <c:numCache>
                <c:formatCode>General</c:formatCode>
                <c:ptCount val="3"/>
                <c:pt idx="0">
                  <c:v>17.2</c:v>
                </c:pt>
                <c:pt idx="1">
                  <c:v>15.2</c:v>
                </c:pt>
                <c:pt idx="2">
                  <c:v>22.8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0626176"/>
        <c:axId val="240208128"/>
      </c:lineChart>
      <c:catAx>
        <c:axId val="240625664"/>
        <c:scaling>
          <c:orientation val="minMax"/>
        </c:scaling>
        <c:delete val="0"/>
        <c:axPos val="b"/>
        <c:numFmt formatCode="m/d/yyyy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/>
            </a:pPr>
            <a:endParaRPr lang="ru-RU"/>
          </a:p>
        </c:txPr>
        <c:crossAx val="240207552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240207552"/>
        <c:scaling>
          <c:orientation val="minMax"/>
          <c:max val="18000"/>
        </c:scaling>
        <c:delete val="0"/>
        <c:axPos val="l"/>
        <c:title>
          <c:tx>
            <c:rich>
              <a:bodyPr rot="0" vert="horz"/>
              <a:lstStyle/>
              <a:p>
                <a:pPr algn="ctr">
                  <a:defRPr sz="1800">
                    <a:solidFill>
                      <a:srgbClr val="494545"/>
                    </a:solidFill>
                  </a:defRPr>
                </a:pPr>
                <a:r>
                  <a:rPr lang="ru-RU" sz="1800" dirty="0">
                    <a:solidFill>
                      <a:srgbClr val="494545"/>
                    </a:solidFill>
                  </a:rPr>
                  <a:t>млн</a:t>
                </a:r>
                <a:r>
                  <a:rPr lang="ru-RU" sz="1800" dirty="0" smtClean="0">
                    <a:solidFill>
                      <a:srgbClr val="494545"/>
                    </a:solidFill>
                  </a:rPr>
                  <a:t>. руб</a:t>
                </a:r>
                <a:r>
                  <a:rPr lang="ru-RU" sz="1800" dirty="0">
                    <a:solidFill>
                      <a:srgbClr val="494545"/>
                    </a:solidFill>
                  </a:rPr>
                  <a:t>.</a:t>
                </a:r>
              </a:p>
            </c:rich>
          </c:tx>
          <c:layout>
            <c:manualLayout>
              <c:xMode val="edge"/>
              <c:yMode val="edge"/>
              <c:x val="6.6087577660387378E-2"/>
              <c:y val="3.8885639295088106E-2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/>
            </a:pPr>
            <a:endParaRPr lang="ru-RU"/>
          </a:p>
        </c:txPr>
        <c:crossAx val="240625664"/>
        <c:crosses val="autoZero"/>
        <c:crossBetween val="between"/>
      </c:valAx>
      <c:valAx>
        <c:axId val="240208128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240626176"/>
        <c:crosses val="max"/>
        <c:crossBetween val="between"/>
      </c:valAx>
      <c:catAx>
        <c:axId val="240626176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240208128"/>
        <c:crosses val="autoZero"/>
        <c:auto val="0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4.8032935717559948E-2"/>
          <c:y val="0.7972590092905053"/>
          <c:w val="0.91613289734163961"/>
          <c:h val="0.17734416531266925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0">
              <a:solidFill>
                <a:srgbClr val="534F4F"/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200" b="1" i="0" u="none" strike="noStrike" baseline="0">
          <a:solidFill>
            <a:srgbClr val="474343"/>
          </a:solidFill>
          <a:latin typeface="+mn-lt"/>
          <a:ea typeface="Arial"/>
          <a:cs typeface="Arial"/>
        </a:defRPr>
      </a:pPr>
      <a:endParaRPr lang="ru-RU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1806628885454234E-2"/>
          <c:y val="0"/>
          <c:w val="0.9763867422290915"/>
          <c:h val="0.79686588655584722"/>
        </c:manualLayout>
      </c:layout>
      <c:lineChart>
        <c:grouping val="standard"/>
        <c:varyColors val="0"/>
        <c:ser>
          <c:idx val="0"/>
          <c:order val="0"/>
          <c:spPr>
            <a:ln w="57150">
              <a:solidFill>
                <a:schemeClr val="accent2">
                  <a:lumMod val="50000"/>
                </a:schemeClr>
              </a:solidFill>
            </a:ln>
          </c:spPr>
          <c:marker>
            <c:symbol val="diamond"/>
            <c:size val="11"/>
            <c:spPr>
              <a:solidFill>
                <a:schemeClr val="accent2">
                  <a:lumMod val="50000"/>
                </a:schemeClr>
              </a:solidFill>
              <a:ln w="57150">
                <a:solidFill>
                  <a:schemeClr val="accent2">
                    <a:lumMod val="5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3.9991353220925202E-2"/>
                  <c:y val="0.157094693217566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5667963683527884E-2"/>
                  <c:y val="0.150810905488863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1072285711367791E-2"/>
                  <c:y val="0.15709469321756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0263726761781237E-2"/>
                  <c:y val="-0.12567575457405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4587116299178558E-2"/>
                  <c:y val="-0.12567575457405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1072200605274535E-2"/>
                  <c:y val="-0.131959542302755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Числ!$D$5:$I$5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Числ!$D$6:$I$6</c:f>
              <c:numCache>
                <c:formatCode>_-* #,##0.0_р_._-;\-* #,##0.0_р_._-;_-* "-"??_р_._-;_-@_-</c:formatCode>
                <c:ptCount val="6"/>
                <c:pt idx="0">
                  <c:v>1141.7</c:v>
                </c:pt>
                <c:pt idx="1">
                  <c:v>1133.8</c:v>
                </c:pt>
                <c:pt idx="2">
                  <c:v>1120</c:v>
                </c:pt>
                <c:pt idx="3">
                  <c:v>1098.7</c:v>
                </c:pt>
                <c:pt idx="4">
                  <c:v>1088.8</c:v>
                </c:pt>
                <c:pt idx="5">
                  <c:v>1076.0999999999999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5449984"/>
        <c:axId val="43515200"/>
      </c:lineChart>
      <c:catAx>
        <c:axId val="1054499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74343"/>
                </a:solidFill>
              </a:defRPr>
            </a:pPr>
            <a:endParaRPr lang="ru-RU"/>
          </a:p>
        </c:txPr>
        <c:crossAx val="43515200"/>
        <c:crosses val="autoZero"/>
        <c:auto val="1"/>
        <c:lblAlgn val="ctr"/>
        <c:lblOffset val="100"/>
        <c:noMultiLvlLbl val="0"/>
      </c:catAx>
      <c:valAx>
        <c:axId val="43515200"/>
        <c:scaling>
          <c:orientation val="minMax"/>
        </c:scaling>
        <c:delete val="1"/>
        <c:axPos val="l"/>
        <c:numFmt formatCode="_-* #,##0.0_р_._-;\-* #,##0.0_р_._-;_-* &quot;-&quot;??_р_._-;_-@_-" sourceLinked="1"/>
        <c:majorTickMark val="out"/>
        <c:minorTickMark val="none"/>
        <c:tickLblPos val="nextTo"/>
        <c:crossAx val="1054499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3832141641130405E-2"/>
          <c:y val="4.9808787025898429E-2"/>
          <c:w val="0.97659176029962547"/>
          <c:h val="0.75271416887068465"/>
        </c:manualLayout>
      </c:layout>
      <c:lineChart>
        <c:grouping val="standard"/>
        <c:varyColors val="0"/>
        <c:ser>
          <c:idx val="0"/>
          <c:order val="0"/>
          <c:spPr>
            <a:ln w="57150">
              <a:solidFill>
                <a:schemeClr val="accent2">
                  <a:lumMod val="50000"/>
                </a:schemeClr>
              </a:solidFill>
            </a:ln>
          </c:spPr>
          <c:marker>
            <c:spPr>
              <a:solidFill>
                <a:schemeClr val="accent2">
                  <a:lumMod val="50000"/>
                </a:schemeClr>
              </a:solidFill>
              <a:ln w="57150">
                <a:solidFill>
                  <a:schemeClr val="accent2">
                    <a:lumMod val="5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3.2984337759618655E-2"/>
                  <c:y val="8.15052878605610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766428328226081E-2"/>
                  <c:y val="9.96175740517968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6176370446033369E-2"/>
                  <c:y val="0.10414564559960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5536261491317672E-2"/>
                  <c:y val="-9.50895025039879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6176370446033446E-2"/>
                  <c:y val="7.6977216312752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4048348655090231E-2"/>
                  <c:y val="-8.15052878605611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 i="0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Числ!$D$5:$I$5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Числ!$D$7:$I$7</c:f>
              <c:numCache>
                <c:formatCode>_-* #,##0.0_р_._-;\-* #,##0.0_р_._-;_-* "-"??_р_._-;_-@_-</c:formatCode>
                <c:ptCount val="6"/>
                <c:pt idx="0">
                  <c:v>102.9</c:v>
                </c:pt>
                <c:pt idx="1">
                  <c:v>106.1</c:v>
                </c:pt>
                <c:pt idx="2">
                  <c:v>107.7</c:v>
                </c:pt>
                <c:pt idx="3">
                  <c:v>105.2</c:v>
                </c:pt>
                <c:pt idx="4">
                  <c:v>104.5</c:v>
                </c:pt>
                <c:pt idx="5">
                  <c:v>104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5451008"/>
        <c:axId val="107644032"/>
      </c:lineChart>
      <c:catAx>
        <c:axId val="1054510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74343"/>
                </a:solidFill>
              </a:defRPr>
            </a:pPr>
            <a:endParaRPr lang="ru-RU"/>
          </a:p>
        </c:txPr>
        <c:crossAx val="107644032"/>
        <c:crosses val="autoZero"/>
        <c:auto val="1"/>
        <c:lblAlgn val="ctr"/>
        <c:lblOffset val="100"/>
        <c:noMultiLvlLbl val="0"/>
      </c:catAx>
      <c:valAx>
        <c:axId val="107644032"/>
        <c:scaling>
          <c:orientation val="minMax"/>
        </c:scaling>
        <c:delete val="1"/>
        <c:axPos val="l"/>
        <c:numFmt formatCode="_-* #,##0.0_р_._-;\-* #,##0.0_р_._-;_-* &quot;-&quot;??_р_._-;_-@_-" sourceLinked="1"/>
        <c:majorTickMark val="out"/>
        <c:minorTickMark val="none"/>
        <c:tickLblPos val="nextTo"/>
        <c:crossAx val="10545100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жил.дом!$F$17:$K$17</c:f>
              <c:strCache>
                <c:ptCount val="1"/>
                <c:pt idx="0">
                  <c:v>1253,9 1231,8 1270 1328,9 1374,7 1419,4</c:v>
                </c:pt>
              </c:strCache>
            </c:strRef>
          </c:tx>
          <c:spPr>
            <a:ln w="57150">
              <a:solidFill>
                <a:schemeClr val="accent2">
                  <a:lumMod val="50000"/>
                </a:schemeClr>
              </a:solidFill>
            </a:ln>
          </c:spPr>
          <c:marker>
            <c:spPr>
              <a:solidFill>
                <a:schemeClr val="accent2">
                  <a:lumMod val="50000"/>
                </a:schemeClr>
              </a:solidFill>
              <a:ln w="57150">
                <a:solidFill>
                  <a:schemeClr val="accent2">
                    <a:lumMod val="5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4.4143064965716496E-2"/>
                  <c:y val="-0.111328557309004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6606373815676184E-2"/>
                  <c:y val="-0.100195701578104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1989664082687339E-2"/>
                  <c:y val="-0.116895423475861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0913006029285097E-2"/>
                  <c:y val="0.111328557309004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6606458591900821E-2"/>
                  <c:y val="0.105762129443554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6296296296296453E-2"/>
                  <c:y val="0.100195701578104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0" sourceLinked="0"/>
            <c:txPr>
              <a:bodyPr/>
              <a:lstStyle/>
              <a:p>
                <a:pPr>
                  <a:defRPr sz="20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жил.дом!$F$16:$K$16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жил.дом!$F$17:$K$17</c:f>
              <c:numCache>
                <c:formatCode>General</c:formatCode>
                <c:ptCount val="6"/>
                <c:pt idx="0">
                  <c:v>1253.9000000000001</c:v>
                </c:pt>
                <c:pt idx="1">
                  <c:v>1231.8</c:v>
                </c:pt>
                <c:pt idx="2">
                  <c:v>1270</c:v>
                </c:pt>
                <c:pt idx="3">
                  <c:v>1328.9</c:v>
                </c:pt>
                <c:pt idx="4">
                  <c:v>1374.7</c:v>
                </c:pt>
                <c:pt idx="5">
                  <c:v>1419.4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7699712"/>
        <c:axId val="107646336"/>
      </c:lineChart>
      <c:catAx>
        <c:axId val="107699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74343"/>
                </a:solidFill>
              </a:defRPr>
            </a:pPr>
            <a:endParaRPr lang="ru-RU"/>
          </a:p>
        </c:txPr>
        <c:crossAx val="107646336"/>
        <c:crosses val="autoZero"/>
        <c:auto val="1"/>
        <c:lblAlgn val="ctr"/>
        <c:lblOffset val="100"/>
        <c:noMultiLvlLbl val="0"/>
      </c:catAx>
      <c:valAx>
        <c:axId val="1076463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76997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жил.дом!$F$18:$K$18</c:f>
              <c:strCache>
                <c:ptCount val="1"/>
                <c:pt idx="0">
                  <c:v>155 167,1 177,2 184,5 198 204,5</c:v>
                </c:pt>
              </c:strCache>
            </c:strRef>
          </c:tx>
          <c:spPr>
            <a:ln w="57150">
              <a:solidFill>
                <a:schemeClr val="accent2">
                  <a:lumMod val="50000"/>
                </a:schemeClr>
              </a:solidFill>
            </a:ln>
          </c:spPr>
          <c:marker>
            <c:spPr>
              <a:solidFill>
                <a:schemeClr val="accent2">
                  <a:lumMod val="50000"/>
                </a:schemeClr>
              </a:solidFill>
              <a:ln w="57150">
                <a:solidFill>
                  <a:schemeClr val="accent2">
                    <a:lumMod val="5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2.7650161647098871E-2"/>
                  <c:y val="-0.113843351548269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9777097158414118E-2"/>
                  <c:y val="-7.28597449908925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1904032669729451E-2"/>
                  <c:y val="-9.1074681238615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0840564914071805E-2"/>
                  <c:y val="0.100182149362477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5523226135783564E-2"/>
                  <c:y val="0.100182149362477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1904032669729451E-2"/>
                  <c:y val="8.65209471766849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жил.дом!$F$16:$K$16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жил.дом!$F$18:$K$18</c:f>
              <c:numCache>
                <c:formatCode>General</c:formatCode>
                <c:ptCount val="6"/>
                <c:pt idx="0">
                  <c:v>155</c:v>
                </c:pt>
                <c:pt idx="1">
                  <c:v>167.1</c:v>
                </c:pt>
                <c:pt idx="2">
                  <c:v>177.2</c:v>
                </c:pt>
                <c:pt idx="3">
                  <c:v>184.5</c:v>
                </c:pt>
                <c:pt idx="4">
                  <c:v>198</c:v>
                </c:pt>
                <c:pt idx="5">
                  <c:v>204.5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5687424"/>
        <c:axId val="107648064"/>
      </c:lineChart>
      <c:catAx>
        <c:axId val="1156874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74343"/>
                </a:solidFill>
              </a:defRPr>
            </a:pPr>
            <a:endParaRPr lang="ru-RU"/>
          </a:p>
        </c:txPr>
        <c:crossAx val="107648064"/>
        <c:crosses val="autoZero"/>
        <c:auto val="1"/>
        <c:lblAlgn val="ctr"/>
        <c:lblOffset val="100"/>
        <c:noMultiLvlLbl val="0"/>
      </c:catAx>
      <c:valAx>
        <c:axId val="107648064"/>
        <c:scaling>
          <c:orientation val="minMax"/>
          <c:min val="150"/>
        </c:scaling>
        <c:delete val="1"/>
        <c:axPos val="l"/>
        <c:numFmt formatCode="General" sourceLinked="1"/>
        <c:majorTickMark val="out"/>
        <c:minorTickMark val="none"/>
        <c:tickLblPos val="nextTo"/>
        <c:crossAx val="1156874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</c:spPr>
    </c:floor>
    <c:sideWall>
      <c:thickness val="0"/>
      <c:spPr>
        <a:noFill/>
      </c:spPr>
    </c:sideWall>
    <c:backWall>
      <c:thickness val="0"/>
      <c:spPr>
        <a:noFill/>
      </c:spPr>
    </c:backWall>
    <c:plotArea>
      <c:layout>
        <c:manualLayout>
          <c:layoutTarget val="inner"/>
          <c:xMode val="edge"/>
          <c:yMode val="edge"/>
          <c:x val="3.6457361980865202E-2"/>
          <c:y val="3.1323017422211864E-2"/>
          <c:w val="0.95163495774435636"/>
          <c:h val="0.8181185176552849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Лист2!$B$17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gradFill>
              <a:gsLst>
                <a:gs pos="86000">
                  <a:schemeClr val="bg2">
                    <a:lumMod val="50000"/>
                  </a:schemeClr>
                </a:gs>
                <a:gs pos="0">
                  <a:schemeClr val="accent2">
                    <a:lumMod val="40000"/>
                    <a:lumOff val="60000"/>
                  </a:schemeClr>
                </a:gs>
              </a:gsLst>
              <a:lin ang="5400000" scaled="0"/>
            </a:gradFill>
            <a:effectLst>
              <a:innerShdw blurRad="114300">
                <a:prstClr val="black"/>
              </a:innerShdw>
            </a:effectLst>
          </c:spPr>
          <c:invertIfNegative val="0"/>
          <c:dPt>
            <c:idx val="1"/>
            <c:invertIfNegative val="0"/>
            <c:bubble3D val="0"/>
            <c:spPr>
              <a:gradFill>
                <a:gsLst>
                  <a:gs pos="86000">
                    <a:schemeClr val="bg2">
                      <a:lumMod val="50000"/>
                    </a:schemeClr>
                  </a:gs>
                  <a:gs pos="0">
                    <a:schemeClr val="accent2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innerShdw blurRad="114300">
                  <a:prstClr val="black"/>
                </a:innerShdw>
              </a:effectLst>
            </c:spPr>
          </c:dPt>
          <c:dPt>
            <c:idx val="2"/>
            <c:invertIfNegative val="0"/>
            <c:bubble3D val="0"/>
            <c:spPr>
              <a:gradFill>
                <a:gsLst>
                  <a:gs pos="86000">
                    <a:schemeClr val="bg2">
                      <a:lumMod val="50000"/>
                    </a:schemeClr>
                  </a:gs>
                  <a:gs pos="0">
                    <a:schemeClr val="accent2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innerShdw blurRad="114300">
                  <a:prstClr val="black"/>
                </a:innerShdw>
              </a:effectLst>
            </c:spPr>
          </c:dPt>
          <c:dPt>
            <c:idx val="3"/>
            <c:invertIfNegative val="0"/>
            <c:bubble3D val="0"/>
            <c:spPr>
              <a:gradFill>
                <a:gsLst>
                  <a:gs pos="86000">
                    <a:schemeClr val="bg2">
                      <a:lumMod val="50000"/>
                    </a:schemeClr>
                  </a:gs>
                  <a:gs pos="0">
                    <a:schemeClr val="accent2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innerShdw blurRad="114300">
                  <a:prstClr val="black"/>
                </a:innerShdw>
              </a:effectLst>
            </c:spPr>
          </c:dPt>
          <c:dPt>
            <c:idx val="4"/>
            <c:invertIfNegative val="0"/>
            <c:bubble3D val="0"/>
            <c:spPr>
              <a:gradFill>
                <a:gsLst>
                  <a:gs pos="86000">
                    <a:schemeClr val="bg2">
                      <a:lumMod val="50000"/>
                    </a:schemeClr>
                  </a:gs>
                  <a:gs pos="0">
                    <a:schemeClr val="accent2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innerShdw blurRad="114300">
                  <a:prstClr val="black"/>
                </a:innerShdw>
              </a:effectLst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800" b="1" dirty="0" smtClean="0">
                        <a:solidFill>
                          <a:srgbClr val="474343"/>
                        </a:solidFill>
                      </a:rPr>
                      <a:t>49,5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1.8500174804801307E-2"/>
                </c:manualLayout>
              </c:layout>
              <c:tx>
                <c:rich>
                  <a:bodyPr/>
                  <a:lstStyle/>
                  <a:p>
                    <a:r>
                      <a:rPr lang="ru-RU" sz="1800" b="1" dirty="0" smtClean="0">
                        <a:solidFill>
                          <a:srgbClr val="474343"/>
                        </a:solidFill>
                      </a:rPr>
                      <a:t>83,4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9.2500874024005683E-3"/>
                </c:manualLayout>
              </c:layout>
              <c:tx>
                <c:rich>
                  <a:bodyPr/>
                  <a:lstStyle/>
                  <a:p>
                    <a:r>
                      <a:rPr lang="ru-RU" sz="1800" b="1" dirty="0" smtClean="0">
                        <a:solidFill>
                          <a:srgbClr val="474343"/>
                        </a:solidFill>
                      </a:rPr>
                      <a:t>59,2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2.0812696655401468E-2"/>
                </c:manualLayout>
              </c:layout>
              <c:tx>
                <c:rich>
                  <a:bodyPr/>
                  <a:lstStyle/>
                  <a:p>
                    <a:r>
                      <a:rPr lang="ru-RU" sz="1800" b="1" dirty="0" smtClean="0">
                        <a:solidFill>
                          <a:srgbClr val="474343"/>
                        </a:solidFill>
                      </a:rPr>
                      <a:t>56,5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0825163886162236E-3"/>
                  <c:y val="3.4687827759002449E-2"/>
                </c:manualLayout>
              </c:layout>
              <c:tx>
                <c:rich>
                  <a:bodyPr/>
                  <a:lstStyle/>
                  <a:p>
                    <a:r>
                      <a:rPr lang="ru-RU" sz="1800" b="1" dirty="0" smtClean="0">
                        <a:solidFill>
                          <a:srgbClr val="474343"/>
                        </a:solidFill>
                      </a:rPr>
                      <a:t>55,6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 i="0" u="none" strike="noStrike" baseline="0">
                    <a:solidFill>
                      <a:srgbClr val="474343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Лист2!$C$16:$G$16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Лист2!$C$17:$G$17</c:f>
              <c:numCache>
                <c:formatCode>General</c:formatCode>
                <c:ptCount val="5"/>
                <c:pt idx="0">
                  <c:v>49538</c:v>
                </c:pt>
                <c:pt idx="1">
                  <c:v>83405</c:v>
                </c:pt>
                <c:pt idx="2">
                  <c:v>59198</c:v>
                </c:pt>
                <c:pt idx="3">
                  <c:v>56504</c:v>
                </c:pt>
                <c:pt idx="4">
                  <c:v>55613</c:v>
                </c:pt>
              </c:numCache>
            </c:numRef>
          </c:val>
        </c:ser>
        <c:ser>
          <c:idx val="1"/>
          <c:order val="1"/>
          <c:tx>
            <c:strRef>
              <c:f>Лист2!$B$18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>
              <a:gsLst>
                <a:gs pos="72000">
                  <a:schemeClr val="accent3">
                    <a:lumMod val="75000"/>
                  </a:schemeClr>
                </a:gs>
                <a:gs pos="0">
                  <a:schemeClr val="accent2">
                    <a:lumMod val="20000"/>
                    <a:lumOff val="80000"/>
                  </a:schemeClr>
                </a:gs>
              </a:gsLst>
              <a:lin ang="5400000" scaled="0"/>
            </a:gra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800" dirty="0" smtClean="0">
                        <a:solidFill>
                          <a:srgbClr val="474343"/>
                        </a:solidFill>
                      </a:rPr>
                      <a:t>23,8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800" dirty="0" smtClean="0">
                        <a:solidFill>
                          <a:srgbClr val="474343"/>
                        </a:solidFill>
                      </a:rPr>
                      <a:t>19,4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800" dirty="0" smtClean="0">
                        <a:solidFill>
                          <a:srgbClr val="474343"/>
                        </a:solidFill>
                      </a:rPr>
                      <a:t>14,1*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z="1800" dirty="0" smtClean="0">
                        <a:solidFill>
                          <a:srgbClr val="474343"/>
                        </a:solidFill>
                      </a:rPr>
                      <a:t>14,5*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sz="1800" dirty="0" smtClean="0">
                        <a:solidFill>
                          <a:srgbClr val="474343"/>
                        </a:solidFill>
                      </a:rPr>
                      <a:t>13,7*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 i="0" u="none" strike="noStrike" baseline="0">
                    <a:solidFill>
                      <a:srgbClr val="474343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Лист2!$C$16:$G$16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Лист2!$C$18:$G$18</c:f>
              <c:numCache>
                <c:formatCode>General</c:formatCode>
                <c:ptCount val="5"/>
                <c:pt idx="0">
                  <c:v>23804</c:v>
                </c:pt>
                <c:pt idx="1">
                  <c:v>19438</c:v>
                </c:pt>
                <c:pt idx="2">
                  <c:v>14115</c:v>
                </c:pt>
                <c:pt idx="3">
                  <c:v>14482</c:v>
                </c:pt>
                <c:pt idx="4">
                  <c:v>13722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8375808"/>
        <c:axId val="166659200"/>
        <c:axId val="0"/>
      </c:bar3DChart>
      <c:catAx>
        <c:axId val="1683758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rgbClr val="474343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66659200"/>
        <c:crosses val="autoZero"/>
        <c:auto val="1"/>
        <c:lblAlgn val="ctr"/>
        <c:lblOffset val="100"/>
        <c:noMultiLvlLbl val="0"/>
      </c:catAx>
      <c:valAx>
        <c:axId val="166659200"/>
        <c:scaling>
          <c:orientation val="minMax"/>
          <c:max val="1000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400" b="1" i="0" u="none" strike="noStrike" baseline="0">
                <a:solidFill>
                  <a:srgbClr val="474343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68375808"/>
        <c:crosses val="autoZero"/>
        <c:crossBetween val="between"/>
        <c:dispUnits>
          <c:builtInUnit val="thousands"/>
        </c:dispUnits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14035521875555027"/>
          <c:y val="0.92988854349118244"/>
          <c:w val="0.71806747840730423"/>
          <c:h val="5.6113907605236796E-2"/>
        </c:manualLayout>
      </c:layout>
      <c:overlay val="0"/>
      <c:txPr>
        <a:bodyPr/>
        <a:lstStyle/>
        <a:p>
          <a:pPr>
            <a:defRPr sz="1400" b="1" i="0" u="none" strike="noStrike" baseline="0">
              <a:solidFill>
                <a:srgbClr val="474343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gap"/>
    <c:showDLblsOverMax val="0"/>
  </c:chart>
  <c:spPr>
    <a:noFill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view3D>
      <c:rotX val="10"/>
      <c:rotY val="20"/>
      <c:depthPercent val="7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9395151170933618E-2"/>
          <c:y val="4.4725700324828609E-2"/>
          <c:w val="0.9347920283224177"/>
          <c:h val="0.8223102737444126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'данные для стр-ры'!$L$16</c:f>
              <c:strCache>
                <c:ptCount val="1"/>
                <c:pt idx="0">
                  <c:v>прочие налоговые и неналоговые доходы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0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0"/>
            </a:gradFill>
            <a:ln w="38100">
              <a:solidFill>
                <a:schemeClr val="bg1">
                  <a:lumMod val="95000"/>
                </a:schemeClr>
              </a:solidFill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2000" b="1" dirty="0" smtClean="0">
                        <a:solidFill>
                          <a:schemeClr val="tx1"/>
                        </a:solidFill>
                      </a:rPr>
                      <a:t>10,3</a:t>
                    </a:r>
                    <a:endParaRPr lang="ru-RU" sz="1800" b="1" dirty="0" smtClean="0">
                      <a:solidFill>
                        <a:schemeClr val="bg1">
                          <a:lumMod val="85000"/>
                        </a:schemeClr>
                      </a:solidFill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2000" b="1" dirty="0" smtClean="0">
                        <a:solidFill>
                          <a:schemeClr val="tx1"/>
                        </a:solidFill>
                      </a:rPr>
                      <a:t>13,7</a:t>
                    </a:r>
                    <a:endParaRPr lang="ru-RU" sz="1800" dirty="0" smtClean="0">
                      <a:solidFill>
                        <a:schemeClr val="bg1">
                          <a:lumMod val="85000"/>
                        </a:schemeClr>
                      </a:solidFill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2000" b="1" dirty="0" smtClean="0">
                        <a:solidFill>
                          <a:schemeClr val="tx1"/>
                        </a:solidFill>
                      </a:rPr>
                      <a:t>13,4</a:t>
                    </a:r>
                    <a:endParaRPr lang="ru-RU" sz="1800" b="1" dirty="0" smtClean="0">
                      <a:solidFill>
                        <a:schemeClr val="bg1">
                          <a:lumMod val="85000"/>
                        </a:schemeClr>
                      </a:solidFill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z="2000" b="1" dirty="0" smtClean="0">
                        <a:solidFill>
                          <a:schemeClr val="tx1"/>
                        </a:solidFill>
                      </a:rPr>
                      <a:t>13,7</a:t>
                    </a:r>
                    <a:endParaRPr lang="ru-RU" sz="1800" b="1" dirty="0" smtClean="0">
                      <a:solidFill>
                        <a:schemeClr val="bg1">
                          <a:lumMod val="85000"/>
                        </a:schemeClr>
                      </a:solidFill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sz="2000" b="1" dirty="0" smtClean="0">
                        <a:solidFill>
                          <a:schemeClr val="tx1"/>
                        </a:solidFill>
                      </a:rPr>
                      <a:t>14,4</a:t>
                    </a:r>
                    <a:endParaRPr lang="ru-RU" sz="1800" b="1" dirty="0" smtClean="0">
                      <a:solidFill>
                        <a:schemeClr val="bg1">
                          <a:lumMod val="85000"/>
                        </a:schemeClr>
                      </a:solidFill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'данные для стр-ры'!$M$15:$Q$15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'данные для стр-ры'!$M$16:$Q$16</c:f>
              <c:numCache>
                <c:formatCode>General</c:formatCode>
                <c:ptCount val="5"/>
                <c:pt idx="0">
                  <c:v>10.3</c:v>
                </c:pt>
                <c:pt idx="1">
                  <c:v>13.700000000000006</c:v>
                </c:pt>
                <c:pt idx="2">
                  <c:v>13.400000000000006</c:v>
                </c:pt>
                <c:pt idx="3">
                  <c:v>13.7</c:v>
                </c:pt>
                <c:pt idx="4">
                  <c:v>14.4</c:v>
                </c:pt>
              </c:numCache>
            </c:numRef>
          </c:val>
        </c:ser>
        <c:ser>
          <c:idx val="1"/>
          <c:order val="1"/>
          <c:tx>
            <c:strRef>
              <c:f>'данные для стр-ры'!$L$17</c:f>
              <c:strCache>
                <c:ptCount val="1"/>
                <c:pt idx="0">
                  <c:v>налог на имущество организаций</c:v>
                </c:pt>
              </c:strCache>
            </c:strRef>
          </c:tx>
          <c:spPr>
            <a:gradFill>
              <a:gsLst>
                <a:gs pos="0">
                  <a:schemeClr val="accent2">
                    <a:lumMod val="75000"/>
                  </a:schemeClr>
                </a:gs>
                <a:gs pos="50000">
                  <a:schemeClr val="accent2">
                    <a:lumMod val="40000"/>
                    <a:lumOff val="60000"/>
                  </a:schemeClr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5400000" scaled="0"/>
            </a:gradFill>
            <a:ln w="38100">
              <a:solidFill>
                <a:schemeClr val="bg1">
                  <a:lumMod val="95000"/>
                </a:schemeClr>
              </a:solidFill>
            </a:ln>
          </c:spPr>
          <c:invertIfNegative val="0"/>
          <c:dLbls>
            <c:dLbl>
              <c:idx val="0"/>
              <c:layout>
                <c:manualLayout>
                  <c:x val="1.0806038752813761E-3"/>
                  <c:y val="-3.6647325022912727E-4"/>
                </c:manualLayout>
              </c:layout>
              <c:tx>
                <c:rich>
                  <a:bodyPr/>
                  <a:lstStyle/>
                  <a:p>
                    <a:r>
                      <a:rPr lang="ru-RU" sz="2000" b="1" dirty="0" smtClean="0"/>
                      <a:t>4,8</a:t>
                    </a:r>
                    <a:endParaRPr lang="ru-RU" sz="1800" b="1" dirty="0" smtClean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8.5100320938840357E-8"/>
                  <c:y val="6.2970237929981399E-3"/>
                </c:manualLayout>
              </c:layout>
              <c:tx>
                <c:rich>
                  <a:bodyPr/>
                  <a:lstStyle/>
                  <a:p>
                    <a:r>
                      <a:rPr lang="ru-RU" sz="2000" b="1" dirty="0" smtClean="0"/>
                      <a:t>5,0</a:t>
                    </a:r>
                    <a:endParaRPr lang="ru-RU" sz="1800" b="0" dirty="0" smtClean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161548151846545E-3"/>
                  <c:y val="6.4018295899386434E-3"/>
                </c:manualLayout>
              </c:layout>
              <c:tx>
                <c:rich>
                  <a:bodyPr/>
                  <a:lstStyle/>
                  <a:p>
                    <a:r>
                      <a:rPr lang="ru-RU" sz="2000" b="1" dirty="0" smtClean="0"/>
                      <a:t>5,2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3230112033721523E-3"/>
                  <c:y val="2.0990657708432471E-3"/>
                </c:manualLayout>
              </c:layout>
              <c:tx>
                <c:rich>
                  <a:bodyPr/>
                  <a:lstStyle/>
                  <a:p>
                    <a:r>
                      <a:rPr lang="ru-RU" sz="2000" b="1" dirty="0" smtClean="0"/>
                      <a:t>5,3</a:t>
                    </a:r>
                    <a:endParaRPr lang="ru-RU" sz="1800" b="1" dirty="0" smtClean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7.5654185314629075E-3"/>
                  <c:y val="-2.0926455481829034E-4"/>
                </c:manualLayout>
              </c:layout>
              <c:tx>
                <c:rich>
                  <a:bodyPr/>
                  <a:lstStyle/>
                  <a:p>
                    <a:r>
                      <a:rPr lang="ru-RU" sz="2000" b="1" dirty="0" smtClean="0"/>
                      <a:t>5,4</a:t>
                    </a:r>
                    <a:endParaRPr lang="ru-RU" sz="1800" b="1" dirty="0" smtClean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'данные для стр-ры'!$M$15:$Q$15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'данные для стр-ры'!$M$17:$Q$17</c:f>
              <c:numCache>
                <c:formatCode>General</c:formatCode>
                <c:ptCount val="5"/>
                <c:pt idx="0">
                  <c:v>4.8</c:v>
                </c:pt>
                <c:pt idx="1">
                  <c:v>5</c:v>
                </c:pt>
                <c:pt idx="2" formatCode="0.0">
                  <c:v>5.2</c:v>
                </c:pt>
                <c:pt idx="3">
                  <c:v>5.3</c:v>
                </c:pt>
                <c:pt idx="4">
                  <c:v>5.4</c:v>
                </c:pt>
              </c:numCache>
            </c:numRef>
          </c:val>
        </c:ser>
        <c:ser>
          <c:idx val="2"/>
          <c:order val="2"/>
          <c:tx>
            <c:strRef>
              <c:f>'данные для стр-ры'!$L$18</c:f>
              <c:strCache>
                <c:ptCount val="1"/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/>
                      <a:t>3,1     9%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ru-RU"/>
                      <a:t>3,1     9%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ru-RU"/>
                      <a:t>4,0       11%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'данные для стр-ры'!$M$15:$Q$15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'данные для стр-ры'!$M$18:$Q$18</c:f>
            </c:numRef>
          </c:val>
        </c:ser>
        <c:ser>
          <c:idx val="3"/>
          <c:order val="3"/>
          <c:tx>
            <c:strRef>
              <c:f>'данные для стр-ры'!$L$19</c:f>
              <c:strCache>
                <c:ptCount val="1"/>
                <c:pt idx="0">
                  <c:v>НДФЛ</c:v>
                </c:pt>
              </c:strCache>
            </c:strRef>
          </c:tx>
          <c:spPr>
            <a:gradFill>
              <a:gsLst>
                <a:gs pos="0">
                  <a:schemeClr val="accent3">
                    <a:lumMod val="75000"/>
                  </a:schemeClr>
                </a:gs>
                <a:gs pos="50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lumMod val="20000"/>
                    <a:lumOff val="80000"/>
                  </a:schemeClr>
                </a:gs>
              </a:gsLst>
              <a:lin ang="5400000" scaled="0"/>
            </a:gradFill>
            <a:ln w="38100">
              <a:solidFill>
                <a:schemeClr val="bg1">
                  <a:lumMod val="95000"/>
                </a:schemeClr>
              </a:solidFill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2000" b="1" dirty="0" smtClean="0"/>
                      <a:t>15,6</a:t>
                    </a:r>
                    <a:endParaRPr lang="ru-RU" sz="1800" b="1" dirty="0" smtClean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2000" b="1" dirty="0" smtClean="0"/>
                      <a:t>14,7</a:t>
                    </a:r>
                    <a:endParaRPr lang="ru-RU" sz="1800" b="1" dirty="0" smtClean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2000" b="1" dirty="0" smtClean="0"/>
                      <a:t>15,2</a:t>
                    </a:r>
                    <a:endParaRPr lang="ru-RU" sz="1800" b="1" dirty="0" smtClean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2000" b="1" dirty="0" smtClean="0"/>
                      <a:t>1</a:t>
                    </a:r>
                    <a:r>
                      <a:rPr lang="ru-RU" sz="2000" b="1" dirty="0" smtClean="0"/>
                      <a:t>8,1</a:t>
                    </a:r>
                    <a:endParaRPr lang="ru-RU" sz="1800" b="1" dirty="0" smtClean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2000" b="1" dirty="0" smtClean="0"/>
                      <a:t>1</a:t>
                    </a:r>
                    <a:r>
                      <a:rPr lang="ru-RU" sz="2000" b="1" dirty="0" smtClean="0"/>
                      <a:t>9,3</a:t>
                    </a:r>
                    <a:endParaRPr lang="ru-RU" sz="1800" b="1" dirty="0" smtClean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'данные для стр-ры'!$M$15:$Q$15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'данные для стр-ры'!$M$19:$Q$19</c:f>
              <c:numCache>
                <c:formatCode>General</c:formatCode>
                <c:ptCount val="5"/>
                <c:pt idx="0">
                  <c:v>15.6</c:v>
                </c:pt>
                <c:pt idx="1">
                  <c:v>14.7</c:v>
                </c:pt>
                <c:pt idx="2" formatCode="0.0">
                  <c:v>15.2</c:v>
                </c:pt>
                <c:pt idx="3">
                  <c:v>18.100000000000001</c:v>
                </c:pt>
                <c:pt idx="4">
                  <c:v>19.3</c:v>
                </c:pt>
              </c:numCache>
            </c:numRef>
          </c:val>
        </c:ser>
        <c:ser>
          <c:idx val="4"/>
          <c:order val="4"/>
          <c:tx>
            <c:strRef>
              <c:f>'данные для стр-ры'!$L$20</c:f>
              <c:strCache>
                <c:ptCount val="1"/>
                <c:pt idx="0">
                  <c:v>налог на прибыль</c:v>
                </c:pt>
              </c:strCache>
            </c:strRef>
          </c:tx>
          <c:spPr>
            <a:gradFill>
              <a:gsLst>
                <a:gs pos="0">
                  <a:schemeClr val="accent4">
                    <a:lumMod val="60000"/>
                    <a:lumOff val="40000"/>
                  </a:schemeClr>
                </a:gs>
                <a:gs pos="50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5400000" scaled="0"/>
            </a:gradFill>
            <a:ln w="38100">
              <a:solidFill>
                <a:schemeClr val="bg1">
                  <a:lumMod val="95000"/>
                </a:schemeClr>
              </a:solidFill>
            </a:ln>
          </c:spPr>
          <c:invertIfNegative val="0"/>
          <c:dLbls>
            <c:dLbl>
              <c:idx val="0"/>
              <c:layout>
                <c:manualLayout>
                  <c:x val="-1.3808340237503477E-3"/>
                  <c:y val="-2.264492753623192E-3"/>
                </c:manualLayout>
              </c:layout>
              <c:tx>
                <c:rich>
                  <a:bodyPr/>
                  <a:lstStyle/>
                  <a:p>
                    <a:r>
                      <a:rPr lang="ru-RU" sz="2000" b="1" dirty="0" smtClean="0"/>
                      <a:t>18,8</a:t>
                    </a:r>
                    <a:endParaRPr lang="ru-RU" sz="1800" b="1" dirty="0" smtClean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2000" b="1" dirty="0" smtClean="0"/>
                      <a:t>50,0</a:t>
                    </a:r>
                    <a:endParaRPr lang="ru-RU" sz="1800" b="1" dirty="0" smtClean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2000" b="1" dirty="0" smtClean="0"/>
                      <a:t>25,4</a:t>
                    </a:r>
                    <a:endParaRPr lang="ru-RU" sz="1800" b="1" dirty="0" smtClean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z="2000" b="1" dirty="0" smtClean="0"/>
                      <a:t>19,4</a:t>
                    </a:r>
                    <a:endParaRPr lang="ru-RU" sz="1800" b="1" dirty="0" smtClean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sz="2000" b="1" dirty="0" smtClean="0"/>
                      <a:t>16,5</a:t>
                    </a:r>
                    <a:endParaRPr lang="ru-RU" sz="1800" b="1" dirty="0" smtClean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'данные для стр-ры'!$M$15:$Q$15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'данные для стр-ры'!$M$20:$Q$20</c:f>
              <c:numCache>
                <c:formatCode>General</c:formatCode>
                <c:ptCount val="5"/>
                <c:pt idx="0">
                  <c:v>18.8</c:v>
                </c:pt>
                <c:pt idx="1">
                  <c:v>50</c:v>
                </c:pt>
                <c:pt idx="2">
                  <c:v>25.4</c:v>
                </c:pt>
                <c:pt idx="3">
                  <c:v>19.399999999999999</c:v>
                </c:pt>
                <c:pt idx="4">
                  <c:v>16.5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8241408"/>
        <c:axId val="166663232"/>
        <c:axId val="0"/>
      </c:bar3DChart>
      <c:catAx>
        <c:axId val="1882414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b="1">
                <a:solidFill>
                  <a:srgbClr val="474343"/>
                </a:solidFill>
              </a:defRPr>
            </a:pPr>
            <a:endParaRPr lang="ru-RU"/>
          </a:p>
        </c:txPr>
        <c:crossAx val="166663232"/>
        <c:crosses val="autoZero"/>
        <c:auto val="1"/>
        <c:lblAlgn val="ctr"/>
        <c:lblOffset val="100"/>
        <c:noMultiLvlLbl val="0"/>
      </c:catAx>
      <c:valAx>
        <c:axId val="166663232"/>
        <c:scaling>
          <c:orientation val="minMax"/>
          <c:max val="9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b="1">
                <a:solidFill>
                  <a:srgbClr val="474343"/>
                </a:solidFill>
              </a:defRPr>
            </a:pPr>
            <a:endParaRPr lang="ru-RU"/>
          </a:p>
        </c:txPr>
        <c:crossAx val="188241408"/>
        <c:crosses val="autoZero"/>
        <c:crossBetween val="between"/>
        <c:majorUnit val="10"/>
      </c:valAx>
    </c:plotArea>
    <c:legend>
      <c:legendPos val="b"/>
      <c:layout>
        <c:manualLayout>
          <c:xMode val="edge"/>
          <c:yMode val="edge"/>
          <c:x val="0"/>
          <c:y val="0.93229637593086856"/>
          <c:w val="0.89999997446990421"/>
          <c:h val="5.582990921458119E-2"/>
        </c:manualLayout>
      </c:layout>
      <c:overlay val="0"/>
      <c:txPr>
        <a:bodyPr/>
        <a:lstStyle/>
        <a:p>
          <a:pPr>
            <a:defRPr sz="1600">
              <a:solidFill>
                <a:srgbClr val="474343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млрд!$A$6</c:f>
              <c:strCache>
                <c:ptCount val="1"/>
                <c:pt idx="0">
                  <c:v>Дотации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5400000" scaled="0"/>
            </a:gradFill>
          </c:spPr>
          <c:invertIfNegative val="0"/>
          <c:dLbls>
            <c:txPr>
              <a:bodyPr/>
              <a:lstStyle/>
              <a:p>
                <a:pPr>
                  <a:defRPr sz="16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млрд!$B$4:$F$4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2022*</c:v>
                </c:pt>
                <c:pt idx="3">
                  <c:v>2023*</c:v>
                </c:pt>
                <c:pt idx="4">
                  <c:v>2024*</c:v>
                </c:pt>
              </c:strCache>
            </c:strRef>
          </c:cat>
          <c:val>
            <c:numRef>
              <c:f>млрд!$B$6:$F$6</c:f>
              <c:numCache>
                <c:formatCode>#,##0.0</c:formatCode>
                <c:ptCount val="5"/>
                <c:pt idx="0">
                  <c:v>5.9848052000000003</c:v>
                </c:pt>
                <c:pt idx="1">
                  <c:v>1.5340458000000001</c:v>
                </c:pt>
                <c:pt idx="2">
                  <c:v>0.71246959999999993</c:v>
                </c:pt>
                <c:pt idx="3">
                  <c:v>0.4749797</c:v>
                </c:pt>
                <c:pt idx="4">
                  <c:v>0.2374899</c:v>
                </c:pt>
              </c:numCache>
            </c:numRef>
          </c:val>
        </c:ser>
        <c:ser>
          <c:idx val="1"/>
          <c:order val="1"/>
          <c:tx>
            <c:strRef>
              <c:f>млрд!$A$7</c:f>
              <c:strCache>
                <c:ptCount val="1"/>
                <c:pt idx="0">
                  <c:v>Субвенции </c:v>
                </c:pt>
              </c:strCache>
            </c:strRef>
          </c:tx>
          <c:spPr>
            <a:gradFill>
              <a:gsLst>
                <a:gs pos="0">
                  <a:schemeClr val="bg2">
                    <a:lumMod val="90000"/>
                  </a:schemeClr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</c:spPr>
          <c:invertIfNegative val="0"/>
          <c:dLbls>
            <c:txPr>
              <a:bodyPr/>
              <a:lstStyle/>
              <a:p>
                <a:pPr>
                  <a:defRPr sz="16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млрд!$B$4:$F$4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2022*</c:v>
                </c:pt>
                <c:pt idx="3">
                  <c:v>2023*</c:v>
                </c:pt>
                <c:pt idx="4">
                  <c:v>2024*</c:v>
                </c:pt>
              </c:strCache>
            </c:strRef>
          </c:cat>
          <c:val>
            <c:numRef>
              <c:f>млрд!$B$7:$F$7</c:f>
              <c:numCache>
                <c:formatCode>#,##0.0</c:formatCode>
                <c:ptCount val="5"/>
                <c:pt idx="0">
                  <c:v>3.4628972999999998</c:v>
                </c:pt>
                <c:pt idx="1">
                  <c:v>3.5131885</c:v>
                </c:pt>
                <c:pt idx="2">
                  <c:v>2.8360477999999998</c:v>
                </c:pt>
                <c:pt idx="3">
                  <c:v>3.031514</c:v>
                </c:pt>
                <c:pt idx="4">
                  <c:v>3.1018117999999997</c:v>
                </c:pt>
              </c:numCache>
            </c:numRef>
          </c:val>
        </c:ser>
        <c:ser>
          <c:idx val="2"/>
          <c:order val="2"/>
          <c:tx>
            <c:strRef>
              <c:f>млрд!$A$9</c:f>
              <c:strCache>
                <c:ptCount val="1"/>
                <c:pt idx="0">
                  <c:v>Иные межбюджетные трансферты </c:v>
                </c:pt>
              </c:strCache>
            </c:strRef>
          </c:tx>
          <c:spPr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50000">
                  <a:schemeClr val="accent3">
                    <a:lumMod val="60000"/>
                    <a:lumOff val="4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  <a:lin ang="5400000" scaled="0"/>
            </a:gradFill>
          </c:spPr>
          <c:invertIfNegative val="0"/>
          <c:dLbls>
            <c:txPr>
              <a:bodyPr/>
              <a:lstStyle/>
              <a:p>
                <a:pPr>
                  <a:defRPr sz="16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млрд!$B$4:$F$4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2022*</c:v>
                </c:pt>
                <c:pt idx="3">
                  <c:v>2023*</c:v>
                </c:pt>
                <c:pt idx="4">
                  <c:v>2024*</c:v>
                </c:pt>
              </c:strCache>
            </c:strRef>
          </c:cat>
          <c:val>
            <c:numRef>
              <c:f>млрд!$B$9:$F$9</c:f>
              <c:numCache>
                <c:formatCode>#,##0.0</c:formatCode>
                <c:ptCount val="5"/>
                <c:pt idx="0">
                  <c:v>5.7637419000000003</c:v>
                </c:pt>
                <c:pt idx="1">
                  <c:v>4.4921620999999998</c:v>
                </c:pt>
                <c:pt idx="2">
                  <c:v>2.0404075000000002</c:v>
                </c:pt>
                <c:pt idx="3">
                  <c:v>1.7008246</c:v>
                </c:pt>
                <c:pt idx="4">
                  <c:v>0.59870559999999995</c:v>
                </c:pt>
              </c:numCache>
            </c:numRef>
          </c:val>
        </c:ser>
        <c:ser>
          <c:idx val="3"/>
          <c:order val="3"/>
          <c:tx>
            <c:strRef>
              <c:f>млрд!$A$10</c:f>
              <c:strCache>
                <c:ptCount val="1"/>
                <c:pt idx="0">
                  <c:v>поступления от Фонда содействия реформированию ЖКХ</c:v>
                </c:pt>
              </c:strCache>
            </c:strRef>
          </c:tx>
          <c:spPr>
            <a:gradFill>
              <a:gsLst>
                <a:gs pos="0">
                  <a:schemeClr val="accent4">
                    <a:lumMod val="40000"/>
                    <a:lumOff val="60000"/>
                  </a:schemeClr>
                </a:gs>
                <a:gs pos="50000">
                  <a:schemeClr val="accent4">
                    <a:lumMod val="40000"/>
                    <a:lumOff val="60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</c:spPr>
          <c:invertIfNegative val="0"/>
          <c:dLbls>
            <c:dLbl>
              <c:idx val="4"/>
              <c:layout>
                <c:manualLayout>
                  <c:x val="1.5499847976392632E-2"/>
                  <c:y val="-2.706726410920411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-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млрд!$B$4:$F$4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2022*</c:v>
                </c:pt>
                <c:pt idx="3">
                  <c:v>2023*</c:v>
                </c:pt>
                <c:pt idx="4">
                  <c:v>2024*</c:v>
                </c:pt>
              </c:strCache>
            </c:strRef>
          </c:cat>
          <c:val>
            <c:numRef>
              <c:f>млрд!$B$10:$F$10</c:f>
              <c:numCache>
                <c:formatCode>#,##0.0</c:formatCode>
                <c:ptCount val="5"/>
                <c:pt idx="0">
                  <c:v>0.45023849999999999</c:v>
                </c:pt>
                <c:pt idx="1">
                  <c:v>1.0043576999999999</c:v>
                </c:pt>
                <c:pt idx="2">
                  <c:v>0.51848349999999999</c:v>
                </c:pt>
                <c:pt idx="3">
                  <c:v>0.89871250000000003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7634560"/>
        <c:axId val="107649792"/>
        <c:axId val="0"/>
      </c:bar3DChart>
      <c:catAx>
        <c:axId val="11763456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rgbClr val="534F4F"/>
                </a:solidFill>
              </a:defRPr>
            </a:pPr>
            <a:endParaRPr lang="ru-RU"/>
          </a:p>
        </c:txPr>
        <c:crossAx val="107649792"/>
        <c:crosses val="autoZero"/>
        <c:auto val="1"/>
        <c:lblAlgn val="ctr"/>
        <c:lblOffset val="100"/>
        <c:noMultiLvlLbl val="0"/>
      </c:catAx>
      <c:valAx>
        <c:axId val="107649792"/>
        <c:scaling>
          <c:orientation val="minMax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rgbClr val="534F4F"/>
                </a:solidFill>
              </a:defRPr>
            </a:pPr>
            <a:endParaRPr lang="ru-RU"/>
          </a:p>
        </c:txPr>
        <c:crossAx val="117634560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400" b="1">
              <a:solidFill>
                <a:srgbClr val="534F4F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0B95C6-2FF8-43F8-957E-8C9B44A3DCB8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295660D5-50C0-457B-9F69-2908F6A3A681}">
      <dgm:prSet phldrT="[Текст]" custT="1"/>
      <dgm:spPr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r>
            <a:rPr lang="ru-RU" sz="2400" dirty="0" smtClean="0">
              <a:solidFill>
                <a:srgbClr val="474343"/>
              </a:solidFill>
            </a:rPr>
            <a:t>Повышение благосостояния и качества жизни населения, формирование здорового образа жизни</a:t>
          </a:r>
          <a:endParaRPr lang="ru-RU" sz="2400" dirty="0">
            <a:solidFill>
              <a:srgbClr val="474343"/>
            </a:solidFill>
          </a:endParaRPr>
        </a:p>
      </dgm:t>
    </dgm:pt>
    <dgm:pt modelId="{E3EF3A58-EEA0-4666-9C9E-B9BD36AFD3DF}" type="parTrans" cxnId="{34C20668-4A88-4113-8CC9-9F920118DF6C}">
      <dgm:prSet/>
      <dgm:spPr/>
      <dgm:t>
        <a:bodyPr/>
        <a:lstStyle/>
        <a:p>
          <a:endParaRPr lang="ru-RU"/>
        </a:p>
      </dgm:t>
    </dgm:pt>
    <dgm:pt modelId="{9B4F7897-22A4-4D7E-8D7D-DB2EDE013FE6}" type="sibTrans" cxnId="{34C20668-4A88-4113-8CC9-9F920118DF6C}">
      <dgm:prSet/>
      <dgm:spPr>
        <a:ln w="38100">
          <a:solidFill>
            <a:schemeClr val="accent3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D5AA0822-A3F1-4DA5-8BDE-45D34B1B4FB5}">
      <dgm:prSet phldrT="[Текст]" custT="1"/>
      <dgm:spPr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r>
            <a:rPr lang="ru-RU" sz="2400" dirty="0" smtClean="0">
              <a:solidFill>
                <a:srgbClr val="474343"/>
              </a:solidFill>
            </a:rPr>
            <a:t>Создание инновационной и конкурентоспособной экономики в регионе</a:t>
          </a:r>
          <a:endParaRPr lang="ru-RU" sz="2400" dirty="0">
            <a:solidFill>
              <a:srgbClr val="474343"/>
            </a:solidFill>
          </a:endParaRPr>
        </a:p>
      </dgm:t>
    </dgm:pt>
    <dgm:pt modelId="{CDD49E21-4198-4FF0-B9B4-632E78D9B583}" type="parTrans" cxnId="{0B3F8A86-832C-4187-ADC5-CA870C1F4FA0}">
      <dgm:prSet/>
      <dgm:spPr/>
      <dgm:t>
        <a:bodyPr/>
        <a:lstStyle/>
        <a:p>
          <a:endParaRPr lang="ru-RU"/>
        </a:p>
      </dgm:t>
    </dgm:pt>
    <dgm:pt modelId="{AC41C428-EE42-47B3-8E55-C25BD25CA48D}" type="sibTrans" cxnId="{0B3F8A86-832C-4187-ADC5-CA870C1F4FA0}">
      <dgm:prSet/>
      <dgm:spPr/>
      <dgm:t>
        <a:bodyPr/>
        <a:lstStyle/>
        <a:p>
          <a:endParaRPr lang="ru-RU"/>
        </a:p>
      </dgm:t>
    </dgm:pt>
    <dgm:pt modelId="{2C250395-8D0F-4A51-914E-2EA588E46356}">
      <dgm:prSet phldrT="[Текст]" custT="1"/>
      <dgm:spPr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r>
            <a:rPr lang="ru-RU" sz="2400" dirty="0" smtClean="0">
              <a:solidFill>
                <a:srgbClr val="474343"/>
              </a:solidFill>
            </a:rPr>
            <a:t>Улучшение экологической обстановки и качества окружающей среды</a:t>
          </a:r>
          <a:endParaRPr lang="ru-RU" sz="2400" dirty="0">
            <a:solidFill>
              <a:srgbClr val="474343"/>
            </a:solidFill>
          </a:endParaRPr>
        </a:p>
      </dgm:t>
    </dgm:pt>
    <dgm:pt modelId="{E26A2F83-5595-4E19-94D1-6330A18280EE}" type="parTrans" cxnId="{04F59660-CE6F-407D-9D0E-DC7BD49CDA64}">
      <dgm:prSet/>
      <dgm:spPr/>
      <dgm:t>
        <a:bodyPr/>
        <a:lstStyle/>
        <a:p>
          <a:endParaRPr lang="ru-RU"/>
        </a:p>
      </dgm:t>
    </dgm:pt>
    <dgm:pt modelId="{22543539-4891-4EE8-88CF-ABC4D6A0B391}" type="sibTrans" cxnId="{04F59660-CE6F-407D-9D0E-DC7BD49CDA64}">
      <dgm:prSet/>
      <dgm:spPr/>
      <dgm:t>
        <a:bodyPr/>
        <a:lstStyle/>
        <a:p>
          <a:endParaRPr lang="ru-RU"/>
        </a:p>
      </dgm:t>
    </dgm:pt>
    <dgm:pt modelId="{0283A296-534E-47A1-8E7D-62215FCAFC9C}">
      <dgm:prSet phldrT="[Текст]" custT="1"/>
      <dgm:spPr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r>
            <a:rPr lang="ru-RU" sz="2400" dirty="0" smtClean="0">
              <a:solidFill>
                <a:srgbClr val="474343"/>
              </a:solidFill>
              <a:latin typeface="+mn-lt"/>
            </a:rPr>
            <a:t>Создание и внедрение системы эффективного государственного управления</a:t>
          </a:r>
          <a:endParaRPr lang="ru-RU" sz="2400" dirty="0">
            <a:solidFill>
              <a:srgbClr val="474343"/>
            </a:solidFill>
            <a:latin typeface="+mn-lt"/>
          </a:endParaRPr>
        </a:p>
      </dgm:t>
    </dgm:pt>
    <dgm:pt modelId="{66CC8D62-F92C-4EDA-B146-4335359C8E26}" type="parTrans" cxnId="{6095F17F-FD8E-49D5-A3AA-3FCE37CE049E}">
      <dgm:prSet/>
      <dgm:spPr/>
      <dgm:t>
        <a:bodyPr/>
        <a:lstStyle/>
        <a:p>
          <a:endParaRPr lang="ru-RU"/>
        </a:p>
      </dgm:t>
    </dgm:pt>
    <dgm:pt modelId="{73F21F56-E553-4438-9912-DFB8E4A8FE4A}" type="sibTrans" cxnId="{6095F17F-FD8E-49D5-A3AA-3FCE37CE049E}">
      <dgm:prSet/>
      <dgm:spPr/>
      <dgm:t>
        <a:bodyPr/>
        <a:lstStyle/>
        <a:p>
          <a:endParaRPr lang="ru-RU"/>
        </a:p>
      </dgm:t>
    </dgm:pt>
    <dgm:pt modelId="{6102E8F5-C194-4AC2-909A-6F467E4F98DD}" type="pres">
      <dgm:prSet presAssocID="{440B95C6-2FF8-43F8-957E-8C9B44A3DCB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5625FF7C-8235-4A2F-865B-06B566A7DD54}" type="pres">
      <dgm:prSet presAssocID="{440B95C6-2FF8-43F8-957E-8C9B44A3DCB8}" presName="Name1" presStyleCnt="0"/>
      <dgm:spPr/>
    </dgm:pt>
    <dgm:pt modelId="{4DC99C31-1D03-4259-A184-3D32BC1581B7}" type="pres">
      <dgm:prSet presAssocID="{440B95C6-2FF8-43F8-957E-8C9B44A3DCB8}" presName="cycle" presStyleCnt="0"/>
      <dgm:spPr/>
    </dgm:pt>
    <dgm:pt modelId="{8FED3438-3BFF-4B8C-9C3D-DF3B0EAA1CA5}" type="pres">
      <dgm:prSet presAssocID="{440B95C6-2FF8-43F8-957E-8C9B44A3DCB8}" presName="srcNode" presStyleLbl="node1" presStyleIdx="0" presStyleCnt="4"/>
      <dgm:spPr/>
    </dgm:pt>
    <dgm:pt modelId="{2CD34791-EA14-47B1-A1E8-682EC4D9E1B6}" type="pres">
      <dgm:prSet presAssocID="{440B95C6-2FF8-43F8-957E-8C9B44A3DCB8}" presName="conn" presStyleLbl="parChTrans1D2" presStyleIdx="0" presStyleCnt="1"/>
      <dgm:spPr/>
      <dgm:t>
        <a:bodyPr/>
        <a:lstStyle/>
        <a:p>
          <a:endParaRPr lang="ru-RU"/>
        </a:p>
      </dgm:t>
    </dgm:pt>
    <dgm:pt modelId="{71BF57A5-3ED7-481B-9D80-8D38BB1727BB}" type="pres">
      <dgm:prSet presAssocID="{440B95C6-2FF8-43F8-957E-8C9B44A3DCB8}" presName="extraNode" presStyleLbl="node1" presStyleIdx="0" presStyleCnt="4"/>
      <dgm:spPr/>
    </dgm:pt>
    <dgm:pt modelId="{4BD0D328-2345-4211-BE41-58A81E6F3350}" type="pres">
      <dgm:prSet presAssocID="{440B95C6-2FF8-43F8-957E-8C9B44A3DCB8}" presName="dstNode" presStyleLbl="node1" presStyleIdx="0" presStyleCnt="4"/>
      <dgm:spPr/>
    </dgm:pt>
    <dgm:pt modelId="{84A14E12-9897-4770-8ED0-303EFC1F0BFE}" type="pres">
      <dgm:prSet presAssocID="{295660D5-50C0-457B-9F69-2908F6A3A681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F21F5E-50F0-4126-9060-C8FFC47963D6}" type="pres">
      <dgm:prSet presAssocID="{295660D5-50C0-457B-9F69-2908F6A3A681}" presName="accent_1" presStyleCnt="0"/>
      <dgm:spPr/>
    </dgm:pt>
    <dgm:pt modelId="{72DEF424-373E-4F13-96DB-14108CE10D59}" type="pres">
      <dgm:prSet presAssocID="{295660D5-50C0-457B-9F69-2908F6A3A681}" presName="accentRepeatNode" presStyleLbl="solidFgAcc1" presStyleIdx="0" presStyleCnt="4"/>
      <dgm:spPr>
        <a:ln w="38100">
          <a:solidFill>
            <a:schemeClr val="accent3">
              <a:lumMod val="50000"/>
            </a:schemeClr>
          </a:solidFill>
        </a:ln>
      </dgm:spPr>
    </dgm:pt>
    <dgm:pt modelId="{254C753F-29B8-4802-8DA4-BF834F259FA4}" type="pres">
      <dgm:prSet presAssocID="{D5AA0822-A3F1-4DA5-8BDE-45D34B1B4FB5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EAC6EE-70F7-48FC-B2E2-F21BD8FBA521}" type="pres">
      <dgm:prSet presAssocID="{D5AA0822-A3F1-4DA5-8BDE-45D34B1B4FB5}" presName="accent_2" presStyleCnt="0"/>
      <dgm:spPr/>
    </dgm:pt>
    <dgm:pt modelId="{98A578EE-C0AB-4297-B8DB-C7BAA8EF41B7}" type="pres">
      <dgm:prSet presAssocID="{D5AA0822-A3F1-4DA5-8BDE-45D34B1B4FB5}" presName="accentRepeatNode" presStyleLbl="solidFgAcc1" presStyleIdx="1" presStyleCnt="4"/>
      <dgm:spPr>
        <a:ln w="38100">
          <a:solidFill>
            <a:schemeClr val="accent3">
              <a:lumMod val="50000"/>
            </a:schemeClr>
          </a:solidFill>
        </a:ln>
      </dgm:spPr>
    </dgm:pt>
    <dgm:pt modelId="{1AC2927A-5C18-4111-A5E0-50C51598A0EC}" type="pres">
      <dgm:prSet presAssocID="{2C250395-8D0F-4A51-914E-2EA588E46356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374BB4-3060-466D-BA56-5940835D2050}" type="pres">
      <dgm:prSet presAssocID="{2C250395-8D0F-4A51-914E-2EA588E46356}" presName="accent_3" presStyleCnt="0"/>
      <dgm:spPr/>
    </dgm:pt>
    <dgm:pt modelId="{EBBEA12A-B6DC-4797-AE00-B33632D66F56}" type="pres">
      <dgm:prSet presAssocID="{2C250395-8D0F-4A51-914E-2EA588E46356}" presName="accentRepeatNode" presStyleLbl="solidFgAcc1" presStyleIdx="2" presStyleCnt="4"/>
      <dgm:spPr>
        <a:ln w="38100">
          <a:solidFill>
            <a:schemeClr val="accent3">
              <a:lumMod val="50000"/>
            </a:schemeClr>
          </a:solidFill>
        </a:ln>
      </dgm:spPr>
    </dgm:pt>
    <dgm:pt modelId="{4C74B351-A755-4859-BBBD-947E043810A7}" type="pres">
      <dgm:prSet presAssocID="{0283A296-534E-47A1-8E7D-62215FCAFC9C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140A1D-BABC-433C-B9F4-EA070527CC4B}" type="pres">
      <dgm:prSet presAssocID="{0283A296-534E-47A1-8E7D-62215FCAFC9C}" presName="accent_4" presStyleCnt="0"/>
      <dgm:spPr/>
    </dgm:pt>
    <dgm:pt modelId="{6659AD73-16AC-44A1-99DE-878E5D9039D6}" type="pres">
      <dgm:prSet presAssocID="{0283A296-534E-47A1-8E7D-62215FCAFC9C}" presName="accentRepeatNode" presStyleLbl="solidFgAcc1" presStyleIdx="3" presStyleCnt="4"/>
      <dgm:spPr>
        <a:ln w="38100">
          <a:solidFill>
            <a:schemeClr val="accent3">
              <a:lumMod val="50000"/>
            </a:schemeClr>
          </a:solidFill>
        </a:ln>
      </dgm:spPr>
    </dgm:pt>
  </dgm:ptLst>
  <dgm:cxnLst>
    <dgm:cxn modelId="{79B6B861-720A-4BD4-AAD0-7D11F6D54E8C}" type="presOf" srcId="{0283A296-534E-47A1-8E7D-62215FCAFC9C}" destId="{4C74B351-A755-4859-BBBD-947E043810A7}" srcOrd="0" destOrd="0" presId="urn:microsoft.com/office/officeart/2008/layout/VerticalCurvedList"/>
    <dgm:cxn modelId="{04F59660-CE6F-407D-9D0E-DC7BD49CDA64}" srcId="{440B95C6-2FF8-43F8-957E-8C9B44A3DCB8}" destId="{2C250395-8D0F-4A51-914E-2EA588E46356}" srcOrd="2" destOrd="0" parTransId="{E26A2F83-5595-4E19-94D1-6330A18280EE}" sibTransId="{22543539-4891-4EE8-88CF-ABC4D6A0B391}"/>
    <dgm:cxn modelId="{36AB4B2A-44BB-455B-BD97-0FC73EC5C173}" type="presOf" srcId="{9B4F7897-22A4-4D7E-8D7D-DB2EDE013FE6}" destId="{2CD34791-EA14-47B1-A1E8-682EC4D9E1B6}" srcOrd="0" destOrd="0" presId="urn:microsoft.com/office/officeart/2008/layout/VerticalCurvedList"/>
    <dgm:cxn modelId="{D657DF98-3EE6-48CE-B0AA-0D59C68AFD76}" type="presOf" srcId="{2C250395-8D0F-4A51-914E-2EA588E46356}" destId="{1AC2927A-5C18-4111-A5E0-50C51598A0EC}" srcOrd="0" destOrd="0" presId="urn:microsoft.com/office/officeart/2008/layout/VerticalCurvedList"/>
    <dgm:cxn modelId="{AECCEBCE-2191-48EC-B647-D4959651E38A}" type="presOf" srcId="{295660D5-50C0-457B-9F69-2908F6A3A681}" destId="{84A14E12-9897-4770-8ED0-303EFC1F0BFE}" srcOrd="0" destOrd="0" presId="urn:microsoft.com/office/officeart/2008/layout/VerticalCurvedList"/>
    <dgm:cxn modelId="{34C20668-4A88-4113-8CC9-9F920118DF6C}" srcId="{440B95C6-2FF8-43F8-957E-8C9B44A3DCB8}" destId="{295660D5-50C0-457B-9F69-2908F6A3A681}" srcOrd="0" destOrd="0" parTransId="{E3EF3A58-EEA0-4666-9C9E-B9BD36AFD3DF}" sibTransId="{9B4F7897-22A4-4D7E-8D7D-DB2EDE013FE6}"/>
    <dgm:cxn modelId="{0B3F8A86-832C-4187-ADC5-CA870C1F4FA0}" srcId="{440B95C6-2FF8-43F8-957E-8C9B44A3DCB8}" destId="{D5AA0822-A3F1-4DA5-8BDE-45D34B1B4FB5}" srcOrd="1" destOrd="0" parTransId="{CDD49E21-4198-4FF0-B9B4-632E78D9B583}" sibTransId="{AC41C428-EE42-47B3-8E55-C25BD25CA48D}"/>
    <dgm:cxn modelId="{715F2EFD-4B87-4613-B144-3CC7616E1371}" type="presOf" srcId="{440B95C6-2FF8-43F8-957E-8C9B44A3DCB8}" destId="{6102E8F5-C194-4AC2-909A-6F467E4F98DD}" srcOrd="0" destOrd="0" presId="urn:microsoft.com/office/officeart/2008/layout/VerticalCurvedList"/>
    <dgm:cxn modelId="{45A8B995-CC4F-43E6-8070-E7A8C3DC2EE9}" type="presOf" srcId="{D5AA0822-A3F1-4DA5-8BDE-45D34B1B4FB5}" destId="{254C753F-29B8-4802-8DA4-BF834F259FA4}" srcOrd="0" destOrd="0" presId="urn:microsoft.com/office/officeart/2008/layout/VerticalCurvedList"/>
    <dgm:cxn modelId="{6095F17F-FD8E-49D5-A3AA-3FCE37CE049E}" srcId="{440B95C6-2FF8-43F8-957E-8C9B44A3DCB8}" destId="{0283A296-534E-47A1-8E7D-62215FCAFC9C}" srcOrd="3" destOrd="0" parTransId="{66CC8D62-F92C-4EDA-B146-4335359C8E26}" sibTransId="{73F21F56-E553-4438-9912-DFB8E4A8FE4A}"/>
    <dgm:cxn modelId="{DEFC5EB4-CC6B-4145-93B5-B32ADD7FD290}" type="presParOf" srcId="{6102E8F5-C194-4AC2-909A-6F467E4F98DD}" destId="{5625FF7C-8235-4A2F-865B-06B566A7DD54}" srcOrd="0" destOrd="0" presId="urn:microsoft.com/office/officeart/2008/layout/VerticalCurvedList"/>
    <dgm:cxn modelId="{7F38AA58-ECB8-4B44-AAD8-315D2C796722}" type="presParOf" srcId="{5625FF7C-8235-4A2F-865B-06B566A7DD54}" destId="{4DC99C31-1D03-4259-A184-3D32BC1581B7}" srcOrd="0" destOrd="0" presId="urn:microsoft.com/office/officeart/2008/layout/VerticalCurvedList"/>
    <dgm:cxn modelId="{FEB77795-761F-4189-8438-D5EEA108AFF7}" type="presParOf" srcId="{4DC99C31-1D03-4259-A184-3D32BC1581B7}" destId="{8FED3438-3BFF-4B8C-9C3D-DF3B0EAA1CA5}" srcOrd="0" destOrd="0" presId="urn:microsoft.com/office/officeart/2008/layout/VerticalCurvedList"/>
    <dgm:cxn modelId="{105DAEC2-DF21-4DBD-B093-437DD85312C4}" type="presParOf" srcId="{4DC99C31-1D03-4259-A184-3D32BC1581B7}" destId="{2CD34791-EA14-47B1-A1E8-682EC4D9E1B6}" srcOrd="1" destOrd="0" presId="urn:microsoft.com/office/officeart/2008/layout/VerticalCurvedList"/>
    <dgm:cxn modelId="{6E2D0200-CA4D-43C5-A8E7-5B3E1F181220}" type="presParOf" srcId="{4DC99C31-1D03-4259-A184-3D32BC1581B7}" destId="{71BF57A5-3ED7-481B-9D80-8D38BB1727BB}" srcOrd="2" destOrd="0" presId="urn:microsoft.com/office/officeart/2008/layout/VerticalCurvedList"/>
    <dgm:cxn modelId="{38713B95-AF0C-44B5-8E72-007BFBE0B594}" type="presParOf" srcId="{4DC99C31-1D03-4259-A184-3D32BC1581B7}" destId="{4BD0D328-2345-4211-BE41-58A81E6F3350}" srcOrd="3" destOrd="0" presId="urn:microsoft.com/office/officeart/2008/layout/VerticalCurvedList"/>
    <dgm:cxn modelId="{E9B9DA21-7A1D-4BB6-B182-8EFE24459170}" type="presParOf" srcId="{5625FF7C-8235-4A2F-865B-06B566A7DD54}" destId="{84A14E12-9897-4770-8ED0-303EFC1F0BFE}" srcOrd="1" destOrd="0" presId="urn:microsoft.com/office/officeart/2008/layout/VerticalCurvedList"/>
    <dgm:cxn modelId="{8BB46F28-49EB-41ED-9C4E-A52B0781A024}" type="presParOf" srcId="{5625FF7C-8235-4A2F-865B-06B566A7DD54}" destId="{26F21F5E-50F0-4126-9060-C8FFC47963D6}" srcOrd="2" destOrd="0" presId="urn:microsoft.com/office/officeart/2008/layout/VerticalCurvedList"/>
    <dgm:cxn modelId="{13EC4014-E297-4B38-ACEF-4B4BFE29D4E9}" type="presParOf" srcId="{26F21F5E-50F0-4126-9060-C8FFC47963D6}" destId="{72DEF424-373E-4F13-96DB-14108CE10D59}" srcOrd="0" destOrd="0" presId="urn:microsoft.com/office/officeart/2008/layout/VerticalCurvedList"/>
    <dgm:cxn modelId="{75D61B1E-4D40-47DC-94B3-61BD73F34C45}" type="presParOf" srcId="{5625FF7C-8235-4A2F-865B-06B566A7DD54}" destId="{254C753F-29B8-4802-8DA4-BF834F259FA4}" srcOrd="3" destOrd="0" presId="urn:microsoft.com/office/officeart/2008/layout/VerticalCurvedList"/>
    <dgm:cxn modelId="{6D191563-9478-4479-9CA4-30C80C1EE2EC}" type="presParOf" srcId="{5625FF7C-8235-4A2F-865B-06B566A7DD54}" destId="{C7EAC6EE-70F7-48FC-B2E2-F21BD8FBA521}" srcOrd="4" destOrd="0" presId="urn:microsoft.com/office/officeart/2008/layout/VerticalCurvedList"/>
    <dgm:cxn modelId="{55B07197-DF25-4F2D-94BB-F0328E7C965B}" type="presParOf" srcId="{C7EAC6EE-70F7-48FC-B2E2-F21BD8FBA521}" destId="{98A578EE-C0AB-4297-B8DB-C7BAA8EF41B7}" srcOrd="0" destOrd="0" presId="urn:microsoft.com/office/officeart/2008/layout/VerticalCurvedList"/>
    <dgm:cxn modelId="{FF80FBA6-A44D-4A74-9CFE-A78C202C3E35}" type="presParOf" srcId="{5625FF7C-8235-4A2F-865B-06B566A7DD54}" destId="{1AC2927A-5C18-4111-A5E0-50C51598A0EC}" srcOrd="5" destOrd="0" presId="urn:microsoft.com/office/officeart/2008/layout/VerticalCurvedList"/>
    <dgm:cxn modelId="{CC4E538A-C18B-415C-BE5F-21B99F16CD8C}" type="presParOf" srcId="{5625FF7C-8235-4A2F-865B-06B566A7DD54}" destId="{17374BB4-3060-466D-BA56-5940835D2050}" srcOrd="6" destOrd="0" presId="urn:microsoft.com/office/officeart/2008/layout/VerticalCurvedList"/>
    <dgm:cxn modelId="{B0810ED1-0892-485F-8444-8507DD0C108A}" type="presParOf" srcId="{17374BB4-3060-466D-BA56-5940835D2050}" destId="{EBBEA12A-B6DC-4797-AE00-B33632D66F56}" srcOrd="0" destOrd="0" presId="urn:microsoft.com/office/officeart/2008/layout/VerticalCurvedList"/>
    <dgm:cxn modelId="{D9C5F019-D828-42D6-B560-B2D7D4684D03}" type="presParOf" srcId="{5625FF7C-8235-4A2F-865B-06B566A7DD54}" destId="{4C74B351-A755-4859-BBBD-947E043810A7}" srcOrd="7" destOrd="0" presId="urn:microsoft.com/office/officeart/2008/layout/VerticalCurvedList"/>
    <dgm:cxn modelId="{E740D115-1CB4-41F0-9E09-FEB72923D4B5}" type="presParOf" srcId="{5625FF7C-8235-4A2F-865B-06B566A7DD54}" destId="{09140A1D-BABC-433C-B9F4-EA070527CC4B}" srcOrd="8" destOrd="0" presId="urn:microsoft.com/office/officeart/2008/layout/VerticalCurvedList"/>
    <dgm:cxn modelId="{0F90D29D-B9C2-4B74-B7C7-E84195916494}" type="presParOf" srcId="{09140A1D-BABC-433C-B9F4-EA070527CC4B}" destId="{6659AD73-16AC-44A1-99DE-878E5D9039D6}" srcOrd="0" destOrd="0" presId="urn:microsoft.com/office/officeart/2008/layout/VerticalCurved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E853283-DE9F-4575-91B5-50D13E09A129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32 947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4A47DB2A-6C58-4A0B-A859-D1CF6FCA0E05}" type="parTrans" cxnId="{AE92E435-1697-4E05-8A1F-54ECB0D6C963}">
      <dgm:prSet/>
      <dgm:spPr/>
      <dgm:t>
        <a:bodyPr/>
        <a:lstStyle/>
        <a:p>
          <a:endParaRPr lang="ru-RU"/>
        </a:p>
      </dgm:t>
    </dgm:pt>
    <dgm:pt modelId="{2C8A0C4B-50E5-4D0E-9821-D63E1DA472C8}" type="sibTrans" cxnId="{AE92E435-1697-4E05-8A1F-54ECB0D6C963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34 924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D9952A6E-51E9-46F5-AA97-003063CFD45C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39 240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C073A452-445F-4A18-8D2E-42B7FD9D4B83}" type="parTrans" cxnId="{4381B2AF-621B-418A-851A-54D9070FC90F}">
      <dgm:prSet/>
      <dgm:spPr/>
      <dgm:t>
        <a:bodyPr/>
        <a:lstStyle/>
        <a:p>
          <a:endParaRPr lang="ru-RU"/>
        </a:p>
      </dgm:t>
    </dgm:pt>
    <dgm:pt modelId="{D5AECA59-E706-49BD-A85A-F2FFE3203BC0}" type="sibTrans" cxnId="{4381B2AF-621B-418A-851A-54D9070FC90F}">
      <dgm:prSet/>
      <dgm:spPr/>
      <dgm:t>
        <a:bodyPr/>
        <a:lstStyle/>
        <a:p>
          <a:endParaRPr lang="ru-RU"/>
        </a:p>
      </dgm:t>
    </dgm:pt>
    <dgm:pt modelId="{57528B99-E608-4D43-8BCB-8B2813661BEC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37 019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89700A54-7356-48E2-8F2A-468F087CAA58}" type="parTrans" cxnId="{E4150C43-C7D1-4D39-AC1A-26029573D8F4}">
      <dgm:prSet/>
      <dgm:spPr/>
      <dgm:t>
        <a:bodyPr/>
        <a:lstStyle/>
        <a:p>
          <a:endParaRPr lang="ru-RU"/>
        </a:p>
      </dgm:t>
    </dgm:pt>
    <dgm:pt modelId="{4E36DB8B-914E-42BA-95A1-C1C4F46293C2}" type="sibTrans" cxnId="{E4150C43-C7D1-4D39-AC1A-26029573D8F4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3801B51-3C8A-4144-9300-DD4FFF871AEC}" type="pres">
      <dgm:prSet presAssocID="{8E853283-DE9F-4575-91B5-50D13E09A129}" presName="composite" presStyleCnt="0"/>
      <dgm:spPr/>
    </dgm:pt>
    <dgm:pt modelId="{0F98B4A9-900D-4D3A-917D-1B448D3EABEF}" type="pres">
      <dgm:prSet presAssocID="{8E853283-DE9F-4575-91B5-50D13E09A129}" presName="LShape" presStyleLbl="alignNode1" presStyleIdx="0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E7CE4A3-BB67-4B35-8CCE-1A31A01EBFCA}" type="pres">
      <dgm:prSet presAssocID="{8E853283-DE9F-4575-91B5-50D13E09A129}" presName="ParentText" presStyleLbl="revTx" presStyleIdx="0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ED36D8-9297-439E-8833-47CB3FCF921F}" type="pres">
      <dgm:prSet presAssocID="{8E853283-DE9F-4575-91B5-50D13E09A129}" presName="Triangle" presStyleLbl="alignNode1" presStyleIdx="1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FC89241E-0F22-4FEE-A867-166C8B8B31E1}" type="pres">
      <dgm:prSet presAssocID="{2C8A0C4B-50E5-4D0E-9821-D63E1DA472C8}" presName="sibTrans" presStyleCnt="0"/>
      <dgm:spPr/>
    </dgm:pt>
    <dgm:pt modelId="{652BFF31-ADA5-4A5F-AC0B-C11DAA825A46}" type="pres">
      <dgm:prSet presAssocID="{2C8A0C4B-50E5-4D0E-9821-D63E1DA472C8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95227-F50B-4095-B7BC-B5F16E06E7FC}" type="pres">
      <dgm:prSet presAssocID="{F16646FC-6848-418B-B1E3-96138E0FEEA5}" presName="Triangle" presStyleLbl="alignNode1" presStyleIdx="3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4C63162-EC8F-4014-89C2-1C168EB4B320}" type="pres">
      <dgm:prSet presAssocID="{26662AE8-F865-4E39-A7B4-73E3AE608107}" presName="sibTrans" presStyleCnt="0"/>
      <dgm:spPr/>
    </dgm:pt>
    <dgm:pt modelId="{A6B68433-B7F7-4B95-90BC-BDD2D3550D71}" type="pres">
      <dgm:prSet presAssocID="{26662AE8-F865-4E39-A7B4-73E3AE608107}" presName="space" presStyleCnt="0"/>
      <dgm:spPr/>
    </dgm:pt>
    <dgm:pt modelId="{47CE394F-B1AB-4A59-BC63-5BB603E54DA5}" type="pres">
      <dgm:prSet presAssocID="{57528B99-E608-4D43-8BCB-8B2813661BEC}" presName="composite" presStyleCnt="0"/>
      <dgm:spPr/>
    </dgm:pt>
    <dgm:pt modelId="{FCEC2791-FE35-4FC7-8A1F-D2E37EC5EF35}" type="pres">
      <dgm:prSet presAssocID="{57528B99-E608-4D43-8BCB-8B2813661BEC}" presName="LShape" presStyleLbl="alignNode1" presStyleIdx="4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D85F1854-E5F6-41B9-9EFC-2FE85720D240}" type="pres">
      <dgm:prSet presAssocID="{57528B99-E608-4D43-8BCB-8B2813661BEC}" presName="ParentText" presStyleLbl="revTx" presStyleIdx="2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3CF80-B4CD-40C7-9A31-0B7539CC2751}" type="pres">
      <dgm:prSet presAssocID="{57528B99-E608-4D43-8BCB-8B2813661BEC}" presName="Triangle" presStyleLbl="alignNode1" presStyleIdx="5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4A38246-BECB-4200-B1D8-2BBD9FFC0E31}" type="pres">
      <dgm:prSet presAssocID="{4E36DB8B-914E-42BA-95A1-C1C4F46293C2}" presName="sibTrans" presStyleCnt="0"/>
      <dgm:spPr/>
    </dgm:pt>
    <dgm:pt modelId="{00863FDF-6092-4FB3-B4A3-016D61185CF2}" type="pres">
      <dgm:prSet presAssocID="{4E36DB8B-914E-42BA-95A1-C1C4F46293C2}" presName="space" presStyleCnt="0"/>
      <dgm:spPr/>
    </dgm:pt>
    <dgm:pt modelId="{B6275954-390C-4373-9A48-2CA3F28F5808}" type="pres">
      <dgm:prSet presAssocID="{D9952A6E-51E9-46F5-AA97-003063CFD45C}" presName="composite" presStyleCnt="0"/>
      <dgm:spPr/>
    </dgm:pt>
    <dgm:pt modelId="{58BF2D5C-5BA9-407A-8A9B-C40257F52DE5}" type="pres">
      <dgm:prSet presAssocID="{D9952A6E-51E9-46F5-AA97-003063CFD45C}" presName="LShape" presStyleLbl="alignNode1" presStyleIdx="6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1EB1F125-C213-44F7-995F-770C58E2B83A}" type="pres">
      <dgm:prSet presAssocID="{D9952A6E-51E9-46F5-AA97-003063CFD45C}" presName="ParentText" presStyleLbl="revTx" presStyleIdx="3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E7DD8CE-CB4D-4A2B-9E75-FA0D01EC1B68}" type="presOf" srcId="{4E7F4808-C894-40ED-B5BE-06D9FCD46DB9}" destId="{59E6176D-A2F1-45D4-A790-2A9C57E110E9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4381B2AF-621B-418A-851A-54D9070FC90F}" srcId="{4E7F4808-C894-40ED-B5BE-06D9FCD46DB9}" destId="{D9952A6E-51E9-46F5-AA97-003063CFD45C}" srcOrd="3" destOrd="0" parTransId="{C073A452-445F-4A18-8D2E-42B7FD9D4B83}" sibTransId="{D5AECA59-E706-49BD-A85A-F2FFE3203BC0}"/>
    <dgm:cxn modelId="{C1B38B35-481B-41FC-AC94-213BCEDA16C3}" type="presOf" srcId="{F16646FC-6848-418B-B1E3-96138E0FEEA5}" destId="{2AF64C49-9E45-4F3C-9BA6-D0A64ABAC6D7}" srcOrd="0" destOrd="0" presId="urn:microsoft.com/office/officeart/2009/3/layout/StepUpProcess"/>
    <dgm:cxn modelId="{E4150C43-C7D1-4D39-AC1A-26029573D8F4}" srcId="{4E7F4808-C894-40ED-B5BE-06D9FCD46DB9}" destId="{57528B99-E608-4D43-8BCB-8B2813661BEC}" srcOrd="2" destOrd="0" parTransId="{89700A54-7356-48E2-8F2A-468F087CAA58}" sibTransId="{4E36DB8B-914E-42BA-95A1-C1C4F46293C2}"/>
    <dgm:cxn modelId="{C18103C8-E097-46CE-BBFE-AB11FEC5AD6A}" type="presOf" srcId="{57528B99-E608-4D43-8BCB-8B2813661BEC}" destId="{D85F1854-E5F6-41B9-9EFC-2FE85720D240}" srcOrd="0" destOrd="0" presId="urn:microsoft.com/office/officeart/2009/3/layout/StepUpProcess"/>
    <dgm:cxn modelId="{AE92E435-1697-4E05-8A1F-54ECB0D6C963}" srcId="{4E7F4808-C894-40ED-B5BE-06D9FCD46DB9}" destId="{8E853283-DE9F-4575-91B5-50D13E09A129}" srcOrd="0" destOrd="0" parTransId="{4A47DB2A-6C58-4A0B-A859-D1CF6FCA0E05}" sibTransId="{2C8A0C4B-50E5-4D0E-9821-D63E1DA472C8}"/>
    <dgm:cxn modelId="{37288CA7-9DFE-4E53-B2EC-8E661ADA8ACD}" type="presOf" srcId="{D9952A6E-51E9-46F5-AA97-003063CFD45C}" destId="{1EB1F125-C213-44F7-995F-770C58E2B83A}" srcOrd="0" destOrd="0" presId="urn:microsoft.com/office/officeart/2009/3/layout/StepUpProcess"/>
    <dgm:cxn modelId="{B5E9386F-7844-4FD6-82AF-2C727C0B9F00}" type="presOf" srcId="{8E853283-DE9F-4575-91B5-50D13E09A129}" destId="{3E7CE4A3-BB67-4B35-8CCE-1A31A01EBFCA}" srcOrd="0" destOrd="0" presId="urn:microsoft.com/office/officeart/2009/3/layout/StepUpProcess"/>
    <dgm:cxn modelId="{D5F59864-052A-4E70-BE79-B976AD372CB9}" type="presParOf" srcId="{59E6176D-A2F1-45D4-A790-2A9C57E110E9}" destId="{F3801B51-3C8A-4144-9300-DD4FFF871AEC}" srcOrd="0" destOrd="0" presId="urn:microsoft.com/office/officeart/2009/3/layout/StepUpProcess"/>
    <dgm:cxn modelId="{6E9B1B45-F42C-498F-9242-5FD1EDEE3BF2}" type="presParOf" srcId="{F3801B51-3C8A-4144-9300-DD4FFF871AEC}" destId="{0F98B4A9-900D-4D3A-917D-1B448D3EABEF}" srcOrd="0" destOrd="0" presId="urn:microsoft.com/office/officeart/2009/3/layout/StepUpProcess"/>
    <dgm:cxn modelId="{12663830-511E-4193-9974-8FD2474AAFF1}" type="presParOf" srcId="{F3801B51-3C8A-4144-9300-DD4FFF871AEC}" destId="{3E7CE4A3-BB67-4B35-8CCE-1A31A01EBFCA}" srcOrd="1" destOrd="0" presId="urn:microsoft.com/office/officeart/2009/3/layout/StepUpProcess"/>
    <dgm:cxn modelId="{783F9F56-F835-44BE-9A2C-191D766473FD}" type="presParOf" srcId="{F3801B51-3C8A-4144-9300-DD4FFF871AEC}" destId="{EFED36D8-9297-439E-8833-47CB3FCF921F}" srcOrd="2" destOrd="0" presId="urn:microsoft.com/office/officeart/2009/3/layout/StepUpProcess"/>
    <dgm:cxn modelId="{F0699589-5FB0-4524-8BDC-934890C368B7}" type="presParOf" srcId="{59E6176D-A2F1-45D4-A790-2A9C57E110E9}" destId="{FC89241E-0F22-4FEE-A867-166C8B8B31E1}" srcOrd="1" destOrd="0" presId="urn:microsoft.com/office/officeart/2009/3/layout/StepUpProcess"/>
    <dgm:cxn modelId="{7AD8A1A7-B332-4D50-8DC4-BDBC6B7573CB}" type="presParOf" srcId="{FC89241E-0F22-4FEE-A867-166C8B8B31E1}" destId="{652BFF31-ADA5-4A5F-AC0B-C11DAA825A46}" srcOrd="0" destOrd="0" presId="urn:microsoft.com/office/officeart/2009/3/layout/StepUpProcess"/>
    <dgm:cxn modelId="{7B9B7F3E-CAD7-4904-8B29-0A2CE0E6DE9A}" type="presParOf" srcId="{59E6176D-A2F1-45D4-A790-2A9C57E110E9}" destId="{56C143B6-1C15-4DE4-9866-D697EF85A06B}" srcOrd="2" destOrd="0" presId="urn:microsoft.com/office/officeart/2009/3/layout/StepUpProcess"/>
    <dgm:cxn modelId="{F7FBE738-B96A-4180-AFDD-AA04FA6573C3}" type="presParOf" srcId="{56C143B6-1C15-4DE4-9866-D697EF85A06B}" destId="{39FB82EE-FE53-4555-9BD1-160163DEE653}" srcOrd="0" destOrd="0" presId="urn:microsoft.com/office/officeart/2009/3/layout/StepUpProcess"/>
    <dgm:cxn modelId="{64BBA209-CB05-4195-A99C-669106157A39}" type="presParOf" srcId="{56C143B6-1C15-4DE4-9866-D697EF85A06B}" destId="{2AF64C49-9E45-4F3C-9BA6-D0A64ABAC6D7}" srcOrd="1" destOrd="0" presId="urn:microsoft.com/office/officeart/2009/3/layout/StepUpProcess"/>
    <dgm:cxn modelId="{31AEF350-F92A-41FA-9D6A-656396ABDDB9}" type="presParOf" srcId="{56C143B6-1C15-4DE4-9866-D697EF85A06B}" destId="{F3595227-F50B-4095-B7BC-B5F16E06E7FC}" srcOrd="2" destOrd="0" presId="urn:microsoft.com/office/officeart/2009/3/layout/StepUpProcess"/>
    <dgm:cxn modelId="{F9D98B9E-4D24-4B12-B457-48FBA6A49B9A}" type="presParOf" srcId="{59E6176D-A2F1-45D4-A790-2A9C57E110E9}" destId="{E4C63162-EC8F-4014-89C2-1C168EB4B320}" srcOrd="3" destOrd="0" presId="urn:microsoft.com/office/officeart/2009/3/layout/StepUpProcess"/>
    <dgm:cxn modelId="{038E230B-4147-4367-9C45-76B96B8C2869}" type="presParOf" srcId="{E4C63162-EC8F-4014-89C2-1C168EB4B320}" destId="{A6B68433-B7F7-4B95-90BC-BDD2D3550D71}" srcOrd="0" destOrd="0" presId="urn:microsoft.com/office/officeart/2009/3/layout/StepUpProcess"/>
    <dgm:cxn modelId="{687CB50F-2296-4DE3-B6A9-232B6B323D98}" type="presParOf" srcId="{59E6176D-A2F1-45D4-A790-2A9C57E110E9}" destId="{47CE394F-B1AB-4A59-BC63-5BB603E54DA5}" srcOrd="4" destOrd="0" presId="urn:microsoft.com/office/officeart/2009/3/layout/StepUpProcess"/>
    <dgm:cxn modelId="{44B507E1-4BBE-4BDF-9DB5-14C762147D79}" type="presParOf" srcId="{47CE394F-B1AB-4A59-BC63-5BB603E54DA5}" destId="{FCEC2791-FE35-4FC7-8A1F-D2E37EC5EF35}" srcOrd="0" destOrd="0" presId="urn:microsoft.com/office/officeart/2009/3/layout/StepUpProcess"/>
    <dgm:cxn modelId="{6FA6DDEF-A5DF-4E5F-B469-28C64D012D46}" type="presParOf" srcId="{47CE394F-B1AB-4A59-BC63-5BB603E54DA5}" destId="{D85F1854-E5F6-41B9-9EFC-2FE85720D240}" srcOrd="1" destOrd="0" presId="urn:microsoft.com/office/officeart/2009/3/layout/StepUpProcess"/>
    <dgm:cxn modelId="{1A06AE89-FC41-4D06-A990-8F427740FAFA}" type="presParOf" srcId="{47CE394F-B1AB-4A59-BC63-5BB603E54DA5}" destId="{CFD3CF80-B4CD-40C7-9A31-0B7539CC2751}" srcOrd="2" destOrd="0" presId="urn:microsoft.com/office/officeart/2009/3/layout/StepUpProcess"/>
    <dgm:cxn modelId="{477331B2-CCDC-4A78-82EB-4292F7D90251}" type="presParOf" srcId="{59E6176D-A2F1-45D4-A790-2A9C57E110E9}" destId="{34A38246-BECB-4200-B1D8-2BBD9FFC0E31}" srcOrd="5" destOrd="0" presId="urn:microsoft.com/office/officeart/2009/3/layout/StepUpProcess"/>
    <dgm:cxn modelId="{54FF6CF8-9165-425A-B5E8-E95F736C3810}" type="presParOf" srcId="{34A38246-BECB-4200-B1D8-2BBD9FFC0E31}" destId="{00863FDF-6092-4FB3-B4A3-016D61185CF2}" srcOrd="0" destOrd="0" presId="urn:microsoft.com/office/officeart/2009/3/layout/StepUpProcess"/>
    <dgm:cxn modelId="{2A30F8C2-3944-41A6-BA73-6727F23CCFDA}" type="presParOf" srcId="{59E6176D-A2F1-45D4-A790-2A9C57E110E9}" destId="{B6275954-390C-4373-9A48-2CA3F28F5808}" srcOrd="6" destOrd="0" presId="urn:microsoft.com/office/officeart/2009/3/layout/StepUpProcess"/>
    <dgm:cxn modelId="{11020551-73FD-4FC0-8FEE-467D30F2F480}" type="presParOf" srcId="{B6275954-390C-4373-9A48-2CA3F28F5808}" destId="{58BF2D5C-5BA9-407A-8A9B-C40257F52DE5}" srcOrd="0" destOrd="0" presId="urn:microsoft.com/office/officeart/2009/3/layout/StepUpProcess"/>
    <dgm:cxn modelId="{B81E577A-A2CB-4990-94FA-CDCE1E98A7DF}" type="presParOf" srcId="{B6275954-390C-4373-9A48-2CA3F28F5808}" destId="{1EB1F125-C213-44F7-995F-770C58E2B83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EEC0A97-5585-4474-9E7F-DA482FC59478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8FCAFD37-AD26-47A8-81D3-2E5FB496B309}">
      <dgm:prSet phldrT="[Текст]" custT="1"/>
      <dgm:spPr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pPr marL="180975" indent="0"/>
          <a:r>
            <a:rPr lang="ru-RU" sz="2200" b="1" dirty="0" smtClean="0">
              <a:solidFill>
                <a:srgbClr val="474343"/>
              </a:solidFill>
              <a:latin typeface="+mn-lt"/>
              <a:cs typeface="Arial" charset="0"/>
            </a:rPr>
            <a:t>Социальные выплаты на питание школьников и студентов</a:t>
          </a:r>
          <a:endParaRPr lang="ru-RU" sz="2200" dirty="0">
            <a:solidFill>
              <a:srgbClr val="474343"/>
            </a:solidFill>
            <a:latin typeface="+mn-lt"/>
          </a:endParaRPr>
        </a:p>
      </dgm:t>
    </dgm:pt>
    <dgm:pt modelId="{746982BA-E5AF-4E26-AD5A-A2CBB22ECCC3}" type="parTrans" cxnId="{F5417A4A-C9F6-45F8-AC23-30F37C188A74}">
      <dgm:prSet/>
      <dgm:spPr/>
      <dgm:t>
        <a:bodyPr/>
        <a:lstStyle/>
        <a:p>
          <a:endParaRPr lang="ru-RU"/>
        </a:p>
      </dgm:t>
    </dgm:pt>
    <dgm:pt modelId="{4B808550-F9E1-4C6A-94B9-DF7E7BE345D2}" type="sibTrans" cxnId="{F5417A4A-C9F6-45F8-AC23-30F37C188A74}">
      <dgm:prSet/>
      <dgm:spPr>
        <a:ln w="76200"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endParaRPr lang="ru-RU"/>
        </a:p>
      </dgm:t>
    </dgm:pt>
    <dgm:pt modelId="{4593FCC2-6F03-40E1-AB05-E533CC4D0D80}">
      <dgm:prSet phldrT="[Текст]" custT="1"/>
      <dgm:spPr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pPr marL="180975" indent="0"/>
          <a:r>
            <a:rPr lang="ru-RU" sz="2200" b="1" dirty="0" smtClean="0">
              <a:solidFill>
                <a:srgbClr val="474343"/>
              </a:solidFill>
              <a:latin typeface="+mn-lt"/>
              <a:cs typeface="Arial" charset="0"/>
            </a:rPr>
            <a:t>Стипендии учащимся в областных  профессиональных образовательных организациях</a:t>
          </a:r>
          <a:endParaRPr lang="ru-RU" sz="2200" dirty="0">
            <a:solidFill>
              <a:srgbClr val="474343"/>
            </a:solidFill>
            <a:latin typeface="+mn-lt"/>
          </a:endParaRPr>
        </a:p>
      </dgm:t>
    </dgm:pt>
    <dgm:pt modelId="{086D4C7F-21FC-45BA-AD16-7DE3890D384A}" type="parTrans" cxnId="{89D7F9B7-A5F8-4AD6-9BC1-6F735ECB8134}">
      <dgm:prSet/>
      <dgm:spPr/>
      <dgm:t>
        <a:bodyPr/>
        <a:lstStyle/>
        <a:p>
          <a:endParaRPr lang="ru-RU"/>
        </a:p>
      </dgm:t>
    </dgm:pt>
    <dgm:pt modelId="{96C6721C-A0C1-4484-B438-913C1A0DA2C1}" type="sibTrans" cxnId="{89D7F9B7-A5F8-4AD6-9BC1-6F735ECB8134}">
      <dgm:prSet/>
      <dgm:spPr/>
      <dgm:t>
        <a:bodyPr/>
        <a:lstStyle/>
        <a:p>
          <a:endParaRPr lang="ru-RU"/>
        </a:p>
      </dgm:t>
    </dgm:pt>
    <dgm:pt modelId="{C38F5AC5-DFB9-4509-A22E-D9CA19EFD33C}">
      <dgm:prSet phldrT="[Текст]" custT="1"/>
      <dgm:spPr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pPr marL="180975" indent="0"/>
          <a:r>
            <a:rPr lang="ru-RU" sz="2200" b="1" dirty="0" smtClean="0">
              <a:solidFill>
                <a:srgbClr val="474343"/>
              </a:solidFill>
              <a:latin typeface="+mn-lt"/>
              <a:cs typeface="Times New Roman" pitchFamily="18" charset="0"/>
            </a:rPr>
            <a:t>Денежная выплата на проезд в автомобильном транспорте муниципального сообщения школьникам и студентам (300 руб. в месяц) </a:t>
          </a:r>
          <a:endParaRPr lang="ru-RU" sz="2200" dirty="0">
            <a:solidFill>
              <a:srgbClr val="474343"/>
            </a:solidFill>
            <a:latin typeface="+mn-lt"/>
          </a:endParaRPr>
        </a:p>
      </dgm:t>
    </dgm:pt>
    <dgm:pt modelId="{B50DAEB2-E7A4-4AB5-A194-F8CCC9B44F4F}" type="parTrans" cxnId="{A338E35F-1622-4AA3-B028-F0F1FFCE6F31}">
      <dgm:prSet/>
      <dgm:spPr/>
      <dgm:t>
        <a:bodyPr/>
        <a:lstStyle/>
        <a:p>
          <a:endParaRPr lang="ru-RU"/>
        </a:p>
      </dgm:t>
    </dgm:pt>
    <dgm:pt modelId="{AFF8E48E-3454-441F-96F3-B029796BA20D}" type="sibTrans" cxnId="{A338E35F-1622-4AA3-B028-F0F1FFCE6F31}">
      <dgm:prSet/>
      <dgm:spPr/>
      <dgm:t>
        <a:bodyPr/>
        <a:lstStyle/>
        <a:p>
          <a:endParaRPr lang="ru-RU"/>
        </a:p>
      </dgm:t>
    </dgm:pt>
    <dgm:pt modelId="{CBF8B448-AE06-4F1D-B556-91D30DFBC592}">
      <dgm:prSet phldrT="[Текст]" custT="1"/>
      <dgm:spPr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pPr marL="180975" indent="0"/>
          <a:r>
            <a:rPr lang="ru-RU" sz="2200" b="1" dirty="0" smtClean="0">
              <a:solidFill>
                <a:srgbClr val="474343"/>
              </a:solidFill>
              <a:latin typeface="+mn-lt"/>
              <a:cs typeface="Arial" charset="0"/>
            </a:rPr>
            <a:t>Организация летнего отдыха и оздоровления детей</a:t>
          </a:r>
          <a:endParaRPr lang="ru-RU" sz="2200" dirty="0">
            <a:solidFill>
              <a:srgbClr val="474343"/>
            </a:solidFill>
            <a:latin typeface="+mn-lt"/>
          </a:endParaRPr>
        </a:p>
      </dgm:t>
    </dgm:pt>
    <dgm:pt modelId="{A9BBF70E-DC95-4D5E-888F-70E852B2ECBB}" type="parTrans" cxnId="{3057827A-D4E4-4ACB-AEE5-1127AFADADCD}">
      <dgm:prSet/>
      <dgm:spPr/>
      <dgm:t>
        <a:bodyPr/>
        <a:lstStyle/>
        <a:p>
          <a:endParaRPr lang="ru-RU"/>
        </a:p>
      </dgm:t>
    </dgm:pt>
    <dgm:pt modelId="{7F3F2041-7C85-4057-8630-7CC812EEE783}" type="sibTrans" cxnId="{3057827A-D4E4-4ACB-AEE5-1127AFADADCD}">
      <dgm:prSet/>
      <dgm:spPr/>
      <dgm:t>
        <a:bodyPr/>
        <a:lstStyle/>
        <a:p>
          <a:endParaRPr lang="ru-RU"/>
        </a:p>
      </dgm:t>
    </dgm:pt>
    <dgm:pt modelId="{0A1A7CE6-5F64-4652-8374-824FEF2E0A45}" type="pres">
      <dgm:prSet presAssocID="{5EEC0A97-5585-4474-9E7F-DA482FC5947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6B44136-C436-4867-980A-43DAC0C517CA}" type="pres">
      <dgm:prSet presAssocID="{5EEC0A97-5585-4474-9E7F-DA482FC59478}" presName="Name1" presStyleCnt="0"/>
      <dgm:spPr/>
    </dgm:pt>
    <dgm:pt modelId="{717E9CBB-539A-4770-B2EF-BA5E80742F4F}" type="pres">
      <dgm:prSet presAssocID="{5EEC0A97-5585-4474-9E7F-DA482FC59478}" presName="cycle" presStyleCnt="0"/>
      <dgm:spPr/>
    </dgm:pt>
    <dgm:pt modelId="{A9F34A93-89A5-4960-81C9-CB07780B8CB6}" type="pres">
      <dgm:prSet presAssocID="{5EEC0A97-5585-4474-9E7F-DA482FC59478}" presName="srcNode" presStyleLbl="node1" presStyleIdx="0" presStyleCnt="4"/>
      <dgm:spPr/>
    </dgm:pt>
    <dgm:pt modelId="{4EDC28E9-A35A-484E-B3F3-DF3AEFAF1776}" type="pres">
      <dgm:prSet presAssocID="{5EEC0A97-5585-4474-9E7F-DA482FC59478}" presName="conn" presStyleLbl="parChTrans1D2" presStyleIdx="0" presStyleCnt="1"/>
      <dgm:spPr/>
      <dgm:t>
        <a:bodyPr/>
        <a:lstStyle/>
        <a:p>
          <a:endParaRPr lang="ru-RU"/>
        </a:p>
      </dgm:t>
    </dgm:pt>
    <dgm:pt modelId="{CA3F3228-3599-4742-B104-F729E85ACA90}" type="pres">
      <dgm:prSet presAssocID="{5EEC0A97-5585-4474-9E7F-DA482FC59478}" presName="extraNode" presStyleLbl="node1" presStyleIdx="0" presStyleCnt="4"/>
      <dgm:spPr/>
    </dgm:pt>
    <dgm:pt modelId="{BDCE9C75-6B1E-471F-B9AF-E68DC9A38817}" type="pres">
      <dgm:prSet presAssocID="{5EEC0A97-5585-4474-9E7F-DA482FC59478}" presName="dstNode" presStyleLbl="node1" presStyleIdx="0" presStyleCnt="4"/>
      <dgm:spPr/>
    </dgm:pt>
    <dgm:pt modelId="{9B419F7B-0E29-4837-A139-F73F32B02462}" type="pres">
      <dgm:prSet presAssocID="{8FCAFD37-AD26-47A8-81D3-2E5FB496B309}" presName="text_1" presStyleLbl="node1" presStyleIdx="0" presStyleCnt="4" custLinFactNeighborX="-1248" custLinFactNeighborY="-126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5DDFF4-8440-4505-BBA0-CC3453422666}" type="pres">
      <dgm:prSet presAssocID="{8FCAFD37-AD26-47A8-81D3-2E5FB496B309}" presName="accent_1" presStyleCnt="0"/>
      <dgm:spPr/>
    </dgm:pt>
    <dgm:pt modelId="{4E53794A-6DAD-4E6F-AA51-FC167C715F2E}" type="pres">
      <dgm:prSet presAssocID="{8FCAFD37-AD26-47A8-81D3-2E5FB496B309}" presName="accentRepeatNode" presStyleLbl="solidFgAcc1" presStyleIdx="0" presStyleCnt="4" custScaleX="118833" custScaleY="109122" custLinFactNeighborX="-8394" custLinFactNeighborY="-10126"/>
      <dgm:spPr>
        <a:solidFill>
          <a:schemeClr val="accent2">
            <a:lumMod val="20000"/>
            <a:lumOff val="80000"/>
          </a:schemeClr>
        </a:solidFill>
        <a:ln w="127000">
          <a:solidFill>
            <a:schemeClr val="tx2">
              <a:lumMod val="40000"/>
              <a:lumOff val="60000"/>
            </a:schemeClr>
          </a:solidFill>
        </a:ln>
      </dgm:spPr>
    </dgm:pt>
    <dgm:pt modelId="{6054B92C-E3AA-49CB-BF9F-DCC6DE3ADE02}" type="pres">
      <dgm:prSet presAssocID="{4593FCC2-6F03-40E1-AB05-E533CC4D0D80}" presName="text_2" presStyleLbl="node1" presStyleIdx="1" presStyleCnt="4" custLinFactNeighborX="-442" custLinFactNeighborY="-107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F609FB-86FE-48B1-93ED-9615BF8B772C}" type="pres">
      <dgm:prSet presAssocID="{4593FCC2-6F03-40E1-AB05-E533CC4D0D80}" presName="accent_2" presStyleCnt="0"/>
      <dgm:spPr/>
    </dgm:pt>
    <dgm:pt modelId="{001A828D-BA8C-4570-9BEF-C1391588FA46}" type="pres">
      <dgm:prSet presAssocID="{4593FCC2-6F03-40E1-AB05-E533CC4D0D80}" presName="accentRepeatNode" presStyleLbl="solidFgAcc1" presStyleIdx="1" presStyleCnt="4" custScaleX="118833" custScaleY="109122" custLinFactNeighborX="-2772" custLinFactNeighborY="-8604"/>
      <dgm:spPr>
        <a:solidFill>
          <a:schemeClr val="accent2">
            <a:lumMod val="20000"/>
            <a:lumOff val="80000"/>
          </a:schemeClr>
        </a:solidFill>
        <a:ln w="127000">
          <a:solidFill>
            <a:schemeClr val="tx2">
              <a:lumMod val="40000"/>
              <a:lumOff val="60000"/>
            </a:schemeClr>
          </a:solidFill>
        </a:ln>
      </dgm:spPr>
    </dgm:pt>
    <dgm:pt modelId="{AB911214-1412-44E6-97B7-B135980325F2}" type="pres">
      <dgm:prSet presAssocID="{C38F5AC5-DFB9-4509-A22E-D9CA19EFD33C}" presName="text_3" presStyleLbl="node1" presStyleIdx="2" presStyleCnt="4" custLinFactNeighborX="-442" custLinFactNeighborY="78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3E66E8-2003-4603-8133-2EBD84AA085D}" type="pres">
      <dgm:prSet presAssocID="{C38F5AC5-DFB9-4509-A22E-D9CA19EFD33C}" presName="accent_3" presStyleCnt="0"/>
      <dgm:spPr/>
    </dgm:pt>
    <dgm:pt modelId="{573D6AA8-EE03-46B4-851E-EC8AEF11A324}" type="pres">
      <dgm:prSet presAssocID="{C38F5AC5-DFB9-4509-A22E-D9CA19EFD33C}" presName="accentRepeatNode" presStyleLbl="solidFgAcc1" presStyleIdx="2" presStyleCnt="4" custScaleX="118833" custScaleY="109122" custLinFactNeighborX="-2772" custLinFactNeighborY="6267"/>
      <dgm:spPr>
        <a:solidFill>
          <a:schemeClr val="accent2">
            <a:lumMod val="20000"/>
            <a:lumOff val="80000"/>
          </a:schemeClr>
        </a:solidFill>
        <a:ln w="127000">
          <a:solidFill>
            <a:schemeClr val="tx2">
              <a:lumMod val="40000"/>
              <a:lumOff val="60000"/>
            </a:schemeClr>
          </a:solidFill>
        </a:ln>
      </dgm:spPr>
    </dgm:pt>
    <dgm:pt modelId="{F9A2B237-724F-40B4-8EB7-33ABE366F6E3}" type="pres">
      <dgm:prSet presAssocID="{CBF8B448-AE06-4F1D-B556-91D30DFBC592}" presName="text_4" presStyleLbl="node1" presStyleIdx="3" presStyleCnt="4" custLinFactNeighborX="-1248" custLinFactNeighborY="94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07C235-BE43-4D2C-842B-DD08A1CD4508}" type="pres">
      <dgm:prSet presAssocID="{CBF8B448-AE06-4F1D-B556-91D30DFBC592}" presName="accent_4" presStyleCnt="0"/>
      <dgm:spPr/>
    </dgm:pt>
    <dgm:pt modelId="{3CC04E6F-F693-473A-9480-FAF6218496C5}" type="pres">
      <dgm:prSet presAssocID="{CBF8B448-AE06-4F1D-B556-91D30DFBC592}" presName="accentRepeatNode" presStyleLbl="solidFgAcc1" presStyleIdx="3" presStyleCnt="4" custScaleX="118833" custScaleY="109122" custLinFactNeighborX="-8394" custLinFactNeighborY="7558"/>
      <dgm:spPr>
        <a:solidFill>
          <a:schemeClr val="accent2">
            <a:lumMod val="20000"/>
            <a:lumOff val="80000"/>
          </a:schemeClr>
        </a:solidFill>
        <a:ln w="127000">
          <a:solidFill>
            <a:schemeClr val="tx2">
              <a:lumMod val="40000"/>
              <a:lumOff val="60000"/>
            </a:schemeClr>
          </a:solidFill>
        </a:ln>
      </dgm:spPr>
    </dgm:pt>
  </dgm:ptLst>
  <dgm:cxnLst>
    <dgm:cxn modelId="{89D7F9B7-A5F8-4AD6-9BC1-6F735ECB8134}" srcId="{5EEC0A97-5585-4474-9E7F-DA482FC59478}" destId="{4593FCC2-6F03-40E1-AB05-E533CC4D0D80}" srcOrd="1" destOrd="0" parTransId="{086D4C7F-21FC-45BA-AD16-7DE3890D384A}" sibTransId="{96C6721C-A0C1-4484-B438-913C1A0DA2C1}"/>
    <dgm:cxn modelId="{84461A17-6DA9-4DF8-A8BA-13DDF4764813}" type="presOf" srcId="{4B808550-F9E1-4C6A-94B9-DF7E7BE345D2}" destId="{4EDC28E9-A35A-484E-B3F3-DF3AEFAF1776}" srcOrd="0" destOrd="0" presId="urn:microsoft.com/office/officeart/2008/layout/VerticalCurvedList"/>
    <dgm:cxn modelId="{59507780-9EC9-4654-8F7F-CB011FCF289E}" type="presOf" srcId="{4593FCC2-6F03-40E1-AB05-E533CC4D0D80}" destId="{6054B92C-E3AA-49CB-BF9F-DCC6DE3ADE02}" srcOrd="0" destOrd="0" presId="urn:microsoft.com/office/officeart/2008/layout/VerticalCurvedList"/>
    <dgm:cxn modelId="{AF96080E-25DF-412A-96E3-B58544871CFE}" type="presOf" srcId="{C38F5AC5-DFB9-4509-A22E-D9CA19EFD33C}" destId="{AB911214-1412-44E6-97B7-B135980325F2}" srcOrd="0" destOrd="0" presId="urn:microsoft.com/office/officeart/2008/layout/VerticalCurvedList"/>
    <dgm:cxn modelId="{426BA310-9EEE-468A-B29B-C85CD6466EFF}" type="presOf" srcId="{8FCAFD37-AD26-47A8-81D3-2E5FB496B309}" destId="{9B419F7B-0E29-4837-A139-F73F32B02462}" srcOrd="0" destOrd="0" presId="urn:microsoft.com/office/officeart/2008/layout/VerticalCurvedList"/>
    <dgm:cxn modelId="{F5417A4A-C9F6-45F8-AC23-30F37C188A74}" srcId="{5EEC0A97-5585-4474-9E7F-DA482FC59478}" destId="{8FCAFD37-AD26-47A8-81D3-2E5FB496B309}" srcOrd="0" destOrd="0" parTransId="{746982BA-E5AF-4E26-AD5A-A2CBB22ECCC3}" sibTransId="{4B808550-F9E1-4C6A-94B9-DF7E7BE345D2}"/>
    <dgm:cxn modelId="{A338E35F-1622-4AA3-B028-F0F1FFCE6F31}" srcId="{5EEC0A97-5585-4474-9E7F-DA482FC59478}" destId="{C38F5AC5-DFB9-4509-A22E-D9CA19EFD33C}" srcOrd="2" destOrd="0" parTransId="{B50DAEB2-E7A4-4AB5-A194-F8CCC9B44F4F}" sibTransId="{AFF8E48E-3454-441F-96F3-B029796BA20D}"/>
    <dgm:cxn modelId="{8112B5E8-6DEA-4A25-9224-B100C912D699}" type="presOf" srcId="{5EEC0A97-5585-4474-9E7F-DA482FC59478}" destId="{0A1A7CE6-5F64-4652-8374-824FEF2E0A45}" srcOrd="0" destOrd="0" presId="urn:microsoft.com/office/officeart/2008/layout/VerticalCurvedList"/>
    <dgm:cxn modelId="{050B2165-E346-43C2-8867-890AFD2C700B}" type="presOf" srcId="{CBF8B448-AE06-4F1D-B556-91D30DFBC592}" destId="{F9A2B237-724F-40B4-8EB7-33ABE366F6E3}" srcOrd="0" destOrd="0" presId="urn:microsoft.com/office/officeart/2008/layout/VerticalCurvedList"/>
    <dgm:cxn modelId="{3057827A-D4E4-4ACB-AEE5-1127AFADADCD}" srcId="{5EEC0A97-5585-4474-9E7F-DA482FC59478}" destId="{CBF8B448-AE06-4F1D-B556-91D30DFBC592}" srcOrd="3" destOrd="0" parTransId="{A9BBF70E-DC95-4D5E-888F-70E852B2ECBB}" sibTransId="{7F3F2041-7C85-4057-8630-7CC812EEE783}"/>
    <dgm:cxn modelId="{6C9BAA95-203E-4758-A097-17F02FE6001D}" type="presParOf" srcId="{0A1A7CE6-5F64-4652-8374-824FEF2E0A45}" destId="{16B44136-C436-4867-980A-43DAC0C517CA}" srcOrd="0" destOrd="0" presId="urn:microsoft.com/office/officeart/2008/layout/VerticalCurvedList"/>
    <dgm:cxn modelId="{52CC595A-0E1D-4BF2-882F-8997C4C15C35}" type="presParOf" srcId="{16B44136-C436-4867-980A-43DAC0C517CA}" destId="{717E9CBB-539A-4770-B2EF-BA5E80742F4F}" srcOrd="0" destOrd="0" presId="urn:microsoft.com/office/officeart/2008/layout/VerticalCurvedList"/>
    <dgm:cxn modelId="{A6C1C83A-D3DE-4A09-8389-96121984168E}" type="presParOf" srcId="{717E9CBB-539A-4770-B2EF-BA5E80742F4F}" destId="{A9F34A93-89A5-4960-81C9-CB07780B8CB6}" srcOrd="0" destOrd="0" presId="urn:microsoft.com/office/officeart/2008/layout/VerticalCurvedList"/>
    <dgm:cxn modelId="{A3A5ACF5-D0D7-417F-A104-3B3A483CCA43}" type="presParOf" srcId="{717E9CBB-539A-4770-B2EF-BA5E80742F4F}" destId="{4EDC28E9-A35A-484E-B3F3-DF3AEFAF1776}" srcOrd="1" destOrd="0" presId="urn:microsoft.com/office/officeart/2008/layout/VerticalCurvedList"/>
    <dgm:cxn modelId="{E211D8A1-CEC5-4EFF-991B-2C5C9F387F93}" type="presParOf" srcId="{717E9CBB-539A-4770-B2EF-BA5E80742F4F}" destId="{CA3F3228-3599-4742-B104-F729E85ACA90}" srcOrd="2" destOrd="0" presId="urn:microsoft.com/office/officeart/2008/layout/VerticalCurvedList"/>
    <dgm:cxn modelId="{BCC8A45B-8A37-4285-9D26-95DE5E796F64}" type="presParOf" srcId="{717E9CBB-539A-4770-B2EF-BA5E80742F4F}" destId="{BDCE9C75-6B1E-471F-B9AF-E68DC9A38817}" srcOrd="3" destOrd="0" presId="urn:microsoft.com/office/officeart/2008/layout/VerticalCurvedList"/>
    <dgm:cxn modelId="{A05FFD52-52E4-4020-8FA4-9C316B977FDE}" type="presParOf" srcId="{16B44136-C436-4867-980A-43DAC0C517CA}" destId="{9B419F7B-0E29-4837-A139-F73F32B02462}" srcOrd="1" destOrd="0" presId="urn:microsoft.com/office/officeart/2008/layout/VerticalCurvedList"/>
    <dgm:cxn modelId="{649FFC9A-60CB-4811-BBF2-3C1DF1229928}" type="presParOf" srcId="{16B44136-C436-4867-980A-43DAC0C517CA}" destId="{175DDFF4-8440-4505-BBA0-CC3453422666}" srcOrd="2" destOrd="0" presId="urn:microsoft.com/office/officeart/2008/layout/VerticalCurvedList"/>
    <dgm:cxn modelId="{EBA8DF9F-807A-41C0-B8D8-E33AF645E1AC}" type="presParOf" srcId="{175DDFF4-8440-4505-BBA0-CC3453422666}" destId="{4E53794A-6DAD-4E6F-AA51-FC167C715F2E}" srcOrd="0" destOrd="0" presId="urn:microsoft.com/office/officeart/2008/layout/VerticalCurvedList"/>
    <dgm:cxn modelId="{AA6CA157-7F49-4B4F-A089-C52038286030}" type="presParOf" srcId="{16B44136-C436-4867-980A-43DAC0C517CA}" destId="{6054B92C-E3AA-49CB-BF9F-DCC6DE3ADE02}" srcOrd="3" destOrd="0" presId="urn:microsoft.com/office/officeart/2008/layout/VerticalCurvedList"/>
    <dgm:cxn modelId="{7C6A5E0A-17CE-4B00-A0BE-45DC31C57470}" type="presParOf" srcId="{16B44136-C436-4867-980A-43DAC0C517CA}" destId="{FCF609FB-86FE-48B1-93ED-9615BF8B772C}" srcOrd="4" destOrd="0" presId="urn:microsoft.com/office/officeart/2008/layout/VerticalCurvedList"/>
    <dgm:cxn modelId="{63459706-68D3-49C4-90FE-BF3C2490C55A}" type="presParOf" srcId="{FCF609FB-86FE-48B1-93ED-9615BF8B772C}" destId="{001A828D-BA8C-4570-9BEF-C1391588FA46}" srcOrd="0" destOrd="0" presId="urn:microsoft.com/office/officeart/2008/layout/VerticalCurvedList"/>
    <dgm:cxn modelId="{5456E26D-4DAE-431B-8A31-80F0B81D1A11}" type="presParOf" srcId="{16B44136-C436-4867-980A-43DAC0C517CA}" destId="{AB911214-1412-44E6-97B7-B135980325F2}" srcOrd="5" destOrd="0" presId="urn:microsoft.com/office/officeart/2008/layout/VerticalCurvedList"/>
    <dgm:cxn modelId="{62FD3154-459D-4739-B7EE-93DA306728DD}" type="presParOf" srcId="{16B44136-C436-4867-980A-43DAC0C517CA}" destId="{803E66E8-2003-4603-8133-2EBD84AA085D}" srcOrd="6" destOrd="0" presId="urn:microsoft.com/office/officeart/2008/layout/VerticalCurvedList"/>
    <dgm:cxn modelId="{69970193-15AD-442D-800F-FD93066043AF}" type="presParOf" srcId="{803E66E8-2003-4603-8133-2EBD84AA085D}" destId="{573D6AA8-EE03-46B4-851E-EC8AEF11A324}" srcOrd="0" destOrd="0" presId="urn:microsoft.com/office/officeart/2008/layout/VerticalCurvedList"/>
    <dgm:cxn modelId="{5E468DCD-2115-4764-A0C9-A5EA28690C07}" type="presParOf" srcId="{16B44136-C436-4867-980A-43DAC0C517CA}" destId="{F9A2B237-724F-40B4-8EB7-33ABE366F6E3}" srcOrd="7" destOrd="0" presId="urn:microsoft.com/office/officeart/2008/layout/VerticalCurvedList"/>
    <dgm:cxn modelId="{C75D2F06-824A-4B47-9998-690D935AE8ED}" type="presParOf" srcId="{16B44136-C436-4867-980A-43DAC0C517CA}" destId="{5C07C235-BE43-4D2C-842B-DD08A1CD4508}" srcOrd="8" destOrd="0" presId="urn:microsoft.com/office/officeart/2008/layout/VerticalCurvedList"/>
    <dgm:cxn modelId="{F029975F-3C1C-4FD5-90CC-52ADBC802DD1}" type="presParOf" srcId="{5C07C235-BE43-4D2C-842B-DD08A1CD4508}" destId="{3CC04E6F-F693-473A-9480-FAF6218496C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C058D7D-814F-47C7-A39B-2CA92328FAE1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F35C349-0017-4F13-9057-00380EC08841}">
      <dgm:prSet/>
      <dgm:spPr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 smtClean="0">
              <a:solidFill>
                <a:srgbClr val="494545"/>
              </a:solidFill>
            </a:rPr>
            <a:t>многодетные семьи</a:t>
          </a:r>
          <a:endParaRPr lang="ru-RU" dirty="0">
            <a:solidFill>
              <a:srgbClr val="494545"/>
            </a:solidFill>
          </a:endParaRPr>
        </a:p>
      </dgm:t>
    </dgm:pt>
    <dgm:pt modelId="{69BD5B9C-F130-494B-98DE-253BB7D4F5AD}" type="parTrans" cxnId="{F761DFDF-641B-4552-A0B5-7C9A85FB8B94}">
      <dgm:prSet/>
      <dgm:spPr/>
      <dgm:t>
        <a:bodyPr/>
        <a:lstStyle/>
        <a:p>
          <a:endParaRPr lang="ru-RU"/>
        </a:p>
      </dgm:t>
    </dgm:pt>
    <dgm:pt modelId="{58ECCF86-7F97-4385-A808-0F80A1254BDF}" type="sibTrans" cxnId="{F761DFDF-641B-4552-A0B5-7C9A85FB8B94}">
      <dgm:prSet/>
      <dgm:spPr/>
      <dgm:t>
        <a:bodyPr/>
        <a:lstStyle/>
        <a:p>
          <a:endParaRPr lang="ru-RU"/>
        </a:p>
      </dgm:t>
    </dgm:pt>
    <dgm:pt modelId="{10FD7BE8-B274-4BDF-808B-4612884E16EF}">
      <dgm:prSet/>
      <dgm:spPr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 smtClean="0">
              <a:solidFill>
                <a:srgbClr val="494545"/>
              </a:solidFill>
            </a:rPr>
            <a:t>семьи одиноких матерей</a:t>
          </a:r>
          <a:endParaRPr lang="ru-RU" dirty="0">
            <a:solidFill>
              <a:srgbClr val="494545"/>
            </a:solidFill>
          </a:endParaRPr>
        </a:p>
      </dgm:t>
    </dgm:pt>
    <dgm:pt modelId="{657798A7-1AD1-4BA7-B401-99FD8BBEE20B}" type="parTrans" cxnId="{F380D741-D740-4BB3-99B4-5D3F9E2513B9}">
      <dgm:prSet/>
      <dgm:spPr/>
      <dgm:t>
        <a:bodyPr/>
        <a:lstStyle/>
        <a:p>
          <a:endParaRPr lang="ru-RU"/>
        </a:p>
      </dgm:t>
    </dgm:pt>
    <dgm:pt modelId="{BAF79F40-ADBB-4FC3-8A10-B4CCB0EEBED7}" type="sibTrans" cxnId="{F380D741-D740-4BB3-99B4-5D3F9E2513B9}">
      <dgm:prSet/>
      <dgm:spPr/>
      <dgm:t>
        <a:bodyPr/>
        <a:lstStyle/>
        <a:p>
          <a:endParaRPr lang="ru-RU"/>
        </a:p>
      </dgm:t>
    </dgm:pt>
    <dgm:pt modelId="{B9A48880-4984-4858-92F2-C38D659A6F11}">
      <dgm:prSet/>
      <dgm:spPr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 smtClean="0">
              <a:solidFill>
                <a:srgbClr val="494545"/>
              </a:solidFill>
            </a:rPr>
            <a:t>семьи, имеющие в своем составе получателей пенсий по потери кормильца</a:t>
          </a:r>
          <a:endParaRPr lang="ru-RU" dirty="0">
            <a:solidFill>
              <a:srgbClr val="494545"/>
            </a:solidFill>
          </a:endParaRPr>
        </a:p>
      </dgm:t>
    </dgm:pt>
    <dgm:pt modelId="{FB9E2974-E520-404E-BA77-42251B3F5253}" type="parTrans" cxnId="{887E0BDC-5C9C-40F2-92C0-AE89EF3F7214}">
      <dgm:prSet/>
      <dgm:spPr/>
      <dgm:t>
        <a:bodyPr/>
        <a:lstStyle/>
        <a:p>
          <a:endParaRPr lang="ru-RU"/>
        </a:p>
      </dgm:t>
    </dgm:pt>
    <dgm:pt modelId="{4D397B89-4EDC-476D-A1A9-99261B1F96C9}" type="sibTrans" cxnId="{887E0BDC-5C9C-40F2-92C0-AE89EF3F7214}">
      <dgm:prSet/>
      <dgm:spPr/>
      <dgm:t>
        <a:bodyPr/>
        <a:lstStyle/>
        <a:p>
          <a:endParaRPr lang="ru-RU"/>
        </a:p>
      </dgm:t>
    </dgm:pt>
    <dgm:pt modelId="{778BF3AA-9928-42F2-BC3D-23422361A372}">
      <dgm:prSet/>
      <dgm:spPr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 smtClean="0">
              <a:solidFill>
                <a:srgbClr val="494545"/>
              </a:solidFill>
            </a:rPr>
            <a:t>одиноко проживающие пенсионеры</a:t>
          </a:r>
          <a:endParaRPr lang="ru-RU" dirty="0">
            <a:solidFill>
              <a:srgbClr val="494545"/>
            </a:solidFill>
          </a:endParaRPr>
        </a:p>
      </dgm:t>
    </dgm:pt>
    <dgm:pt modelId="{1E746BD6-BC64-45B4-98EA-95E738A79164}" type="parTrans" cxnId="{F322D06B-DD25-4ABD-8600-5C12C77ABDB9}">
      <dgm:prSet/>
      <dgm:spPr/>
      <dgm:t>
        <a:bodyPr/>
        <a:lstStyle/>
        <a:p>
          <a:endParaRPr lang="ru-RU"/>
        </a:p>
      </dgm:t>
    </dgm:pt>
    <dgm:pt modelId="{ED298522-35BB-47B8-AB4F-61AB2892F3ED}" type="sibTrans" cxnId="{F322D06B-DD25-4ABD-8600-5C12C77ABDB9}">
      <dgm:prSet/>
      <dgm:spPr/>
      <dgm:t>
        <a:bodyPr/>
        <a:lstStyle/>
        <a:p>
          <a:endParaRPr lang="ru-RU"/>
        </a:p>
      </dgm:t>
    </dgm:pt>
    <dgm:pt modelId="{9DD83FF4-1EA4-4C71-B0F9-56DB705B5214}">
      <dgm:prSet/>
      <dgm:spPr>
        <a:gradFill rotWithShape="0">
          <a:gsLst>
            <a:gs pos="19000">
              <a:schemeClr val="accent3">
                <a:lumMod val="60000"/>
                <a:lumOff val="40000"/>
                <a:alpha val="38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 smtClean="0">
              <a:solidFill>
                <a:srgbClr val="494545"/>
              </a:solidFill>
            </a:rPr>
            <a:t>семьи, имеющие в своем составе детей-инвалидов</a:t>
          </a:r>
          <a:endParaRPr lang="ru-RU" dirty="0">
            <a:solidFill>
              <a:srgbClr val="494545"/>
            </a:solidFill>
          </a:endParaRPr>
        </a:p>
      </dgm:t>
    </dgm:pt>
    <dgm:pt modelId="{341E0D2F-2725-40AF-BE49-BADC99D9BA1E}" type="parTrans" cxnId="{A2352C56-38DC-40CE-8466-06634AB3E86D}">
      <dgm:prSet/>
      <dgm:spPr/>
      <dgm:t>
        <a:bodyPr/>
        <a:lstStyle/>
        <a:p>
          <a:endParaRPr lang="ru-RU"/>
        </a:p>
      </dgm:t>
    </dgm:pt>
    <dgm:pt modelId="{1050CE36-4EAA-4DCE-AA15-957A21014D5F}" type="sibTrans" cxnId="{A2352C56-38DC-40CE-8466-06634AB3E86D}">
      <dgm:prSet/>
      <dgm:spPr/>
      <dgm:t>
        <a:bodyPr/>
        <a:lstStyle/>
        <a:p>
          <a:endParaRPr lang="ru-RU"/>
        </a:p>
      </dgm:t>
    </dgm:pt>
    <dgm:pt modelId="{976D5580-9F95-40AD-A769-B3CDEF41E43C}">
      <dgm:prSet/>
      <dgm:spPr/>
      <dgm:t>
        <a:bodyPr/>
        <a:lstStyle/>
        <a:p>
          <a:pPr rtl="0"/>
          <a:endParaRPr lang="ru-RU"/>
        </a:p>
      </dgm:t>
    </dgm:pt>
    <dgm:pt modelId="{534D5E9D-AB7C-4028-B465-2F99871DC6AE}" type="parTrans" cxnId="{A148DA03-B84E-42E3-8A96-EA0B1B6179E7}">
      <dgm:prSet/>
      <dgm:spPr/>
      <dgm:t>
        <a:bodyPr/>
        <a:lstStyle/>
        <a:p>
          <a:endParaRPr lang="ru-RU"/>
        </a:p>
      </dgm:t>
    </dgm:pt>
    <dgm:pt modelId="{63552EA8-7835-4A1C-BE2A-4D3E5D8798A8}" type="sibTrans" cxnId="{A148DA03-B84E-42E3-8A96-EA0B1B6179E7}">
      <dgm:prSet/>
      <dgm:spPr/>
      <dgm:t>
        <a:bodyPr/>
        <a:lstStyle/>
        <a:p>
          <a:endParaRPr lang="ru-RU"/>
        </a:p>
      </dgm:t>
    </dgm:pt>
    <dgm:pt modelId="{982004FB-623B-4E1A-8F11-0F5B88A3D2A5}">
      <dgm:prSet/>
      <dgm:spPr/>
      <dgm:t>
        <a:bodyPr/>
        <a:lstStyle/>
        <a:p>
          <a:pPr rtl="0"/>
          <a:endParaRPr lang="ru-RU"/>
        </a:p>
      </dgm:t>
    </dgm:pt>
    <dgm:pt modelId="{48C02F22-200C-4D1A-B4BA-357770071575}" type="parTrans" cxnId="{C0871254-DB24-418C-A5D8-6AD70817816B}">
      <dgm:prSet/>
      <dgm:spPr/>
      <dgm:t>
        <a:bodyPr/>
        <a:lstStyle/>
        <a:p>
          <a:endParaRPr lang="ru-RU"/>
        </a:p>
      </dgm:t>
    </dgm:pt>
    <dgm:pt modelId="{593B9ED9-ACE7-4902-B949-A4F0A3E8699B}" type="sibTrans" cxnId="{C0871254-DB24-418C-A5D8-6AD70817816B}">
      <dgm:prSet/>
      <dgm:spPr/>
      <dgm:t>
        <a:bodyPr/>
        <a:lstStyle/>
        <a:p>
          <a:endParaRPr lang="ru-RU"/>
        </a:p>
      </dgm:t>
    </dgm:pt>
    <dgm:pt modelId="{507954F7-93DF-462E-B929-102B3B343C03}">
      <dgm:prSet/>
      <dgm:spPr/>
      <dgm:t>
        <a:bodyPr/>
        <a:lstStyle/>
        <a:p>
          <a:pPr rtl="0"/>
          <a:endParaRPr lang="ru-RU"/>
        </a:p>
      </dgm:t>
    </dgm:pt>
    <dgm:pt modelId="{3FE12B46-2F23-4581-9CCF-821935F9BE8B}" type="parTrans" cxnId="{ACEE7037-30BE-44C6-9A60-A860F60E728A}">
      <dgm:prSet/>
      <dgm:spPr/>
      <dgm:t>
        <a:bodyPr/>
        <a:lstStyle/>
        <a:p>
          <a:endParaRPr lang="ru-RU"/>
        </a:p>
      </dgm:t>
    </dgm:pt>
    <dgm:pt modelId="{4F249B64-5557-45FF-8654-41D959B1B975}" type="sibTrans" cxnId="{ACEE7037-30BE-44C6-9A60-A860F60E728A}">
      <dgm:prSet/>
      <dgm:spPr/>
      <dgm:t>
        <a:bodyPr/>
        <a:lstStyle/>
        <a:p>
          <a:endParaRPr lang="ru-RU"/>
        </a:p>
      </dgm:t>
    </dgm:pt>
    <dgm:pt modelId="{173C445B-43DF-41E1-AD78-638FC5DD16E8}">
      <dgm:prSet/>
      <dgm:spPr/>
      <dgm:t>
        <a:bodyPr/>
        <a:lstStyle/>
        <a:p>
          <a:pPr rtl="0"/>
          <a:endParaRPr lang="ru-RU" dirty="0"/>
        </a:p>
      </dgm:t>
    </dgm:pt>
    <dgm:pt modelId="{32AF1B2B-9F99-4B33-8C2D-2827CBB7871E}" type="parTrans" cxnId="{B49CC142-4285-43B9-BA50-EDB720320DC2}">
      <dgm:prSet/>
      <dgm:spPr/>
      <dgm:t>
        <a:bodyPr/>
        <a:lstStyle/>
        <a:p>
          <a:endParaRPr lang="ru-RU"/>
        </a:p>
      </dgm:t>
    </dgm:pt>
    <dgm:pt modelId="{18DAF860-63B6-4771-9DD6-5EB766A7F7AB}" type="sibTrans" cxnId="{B49CC142-4285-43B9-BA50-EDB720320DC2}">
      <dgm:prSet/>
      <dgm:spPr/>
      <dgm:t>
        <a:bodyPr/>
        <a:lstStyle/>
        <a:p>
          <a:endParaRPr lang="ru-RU"/>
        </a:p>
      </dgm:t>
    </dgm:pt>
    <dgm:pt modelId="{8D405251-E712-41B7-A8EE-A1B185D322AD}">
      <dgm:prSet/>
      <dgm:spPr/>
      <dgm:t>
        <a:bodyPr/>
        <a:lstStyle/>
        <a:p>
          <a:pPr rtl="0"/>
          <a:endParaRPr lang="ru-RU" dirty="0"/>
        </a:p>
      </dgm:t>
    </dgm:pt>
    <dgm:pt modelId="{F6CEFFAA-A112-4881-81C2-4CCF7DE001E0}" type="parTrans" cxnId="{4765D7BF-040C-496F-9AC6-64D1D80D2C9C}">
      <dgm:prSet/>
      <dgm:spPr/>
      <dgm:t>
        <a:bodyPr/>
        <a:lstStyle/>
        <a:p>
          <a:endParaRPr lang="ru-RU"/>
        </a:p>
      </dgm:t>
    </dgm:pt>
    <dgm:pt modelId="{3898E4F4-4145-420A-BDBF-19BE9CC6E340}" type="sibTrans" cxnId="{4765D7BF-040C-496F-9AC6-64D1D80D2C9C}">
      <dgm:prSet/>
      <dgm:spPr/>
      <dgm:t>
        <a:bodyPr/>
        <a:lstStyle/>
        <a:p>
          <a:endParaRPr lang="ru-RU"/>
        </a:p>
      </dgm:t>
    </dgm:pt>
    <dgm:pt modelId="{8E63B8CE-E9B4-4B64-A059-AE603116C562}" type="pres">
      <dgm:prSet presAssocID="{8C058D7D-814F-47C7-A39B-2CA92328FAE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D63EC5C-2F49-4C68-BDA7-957D5E8B4251}" type="pres">
      <dgm:prSet presAssocID="{976D5580-9F95-40AD-A769-B3CDEF41E43C}" presName="composite" presStyleCnt="0"/>
      <dgm:spPr/>
    </dgm:pt>
    <dgm:pt modelId="{10ED6CD1-A407-4C77-8E07-382F394AE98F}" type="pres">
      <dgm:prSet presAssocID="{976D5580-9F95-40AD-A769-B3CDEF41E43C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0370CA-6E58-42A1-B0A0-A6E5B28554BE}" type="pres">
      <dgm:prSet presAssocID="{976D5580-9F95-40AD-A769-B3CDEF41E43C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DF5EE1-B889-4F90-9064-9C91B763570E}" type="pres">
      <dgm:prSet presAssocID="{63552EA8-7835-4A1C-BE2A-4D3E5D8798A8}" presName="sp" presStyleCnt="0"/>
      <dgm:spPr/>
    </dgm:pt>
    <dgm:pt modelId="{C468C02B-24C3-432C-92C9-A080610E9C56}" type="pres">
      <dgm:prSet presAssocID="{982004FB-623B-4E1A-8F11-0F5B88A3D2A5}" presName="composite" presStyleCnt="0"/>
      <dgm:spPr/>
    </dgm:pt>
    <dgm:pt modelId="{4A646B63-A71B-4D11-872A-0F7FAA969745}" type="pres">
      <dgm:prSet presAssocID="{982004FB-623B-4E1A-8F11-0F5B88A3D2A5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9C7D28-433D-42DA-956C-43611CA8A97E}" type="pres">
      <dgm:prSet presAssocID="{982004FB-623B-4E1A-8F11-0F5B88A3D2A5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0216D9-5769-4C5B-AC64-8816F0470596}" type="pres">
      <dgm:prSet presAssocID="{593B9ED9-ACE7-4902-B949-A4F0A3E8699B}" presName="sp" presStyleCnt="0"/>
      <dgm:spPr/>
    </dgm:pt>
    <dgm:pt modelId="{C6BA90C4-0761-4C7E-A701-99D34E1EDCF9}" type="pres">
      <dgm:prSet presAssocID="{507954F7-93DF-462E-B929-102B3B343C03}" presName="composite" presStyleCnt="0"/>
      <dgm:spPr/>
    </dgm:pt>
    <dgm:pt modelId="{D846726A-E631-40D2-951C-50EB09DF9818}" type="pres">
      <dgm:prSet presAssocID="{507954F7-93DF-462E-B929-102B3B343C03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92BB21-7A9F-43DF-8A3D-BFDBC866B1D8}" type="pres">
      <dgm:prSet presAssocID="{507954F7-93DF-462E-B929-102B3B343C03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260771-7D56-47E1-B06B-BBC5F312DE6B}" type="pres">
      <dgm:prSet presAssocID="{4F249B64-5557-45FF-8654-41D959B1B975}" presName="sp" presStyleCnt="0"/>
      <dgm:spPr/>
    </dgm:pt>
    <dgm:pt modelId="{8C6F7283-151F-4DB4-B360-259A8F2D3CB1}" type="pres">
      <dgm:prSet presAssocID="{173C445B-43DF-41E1-AD78-638FC5DD16E8}" presName="composite" presStyleCnt="0"/>
      <dgm:spPr/>
    </dgm:pt>
    <dgm:pt modelId="{7CB85A0C-4C16-4E6E-ABE5-0A29B01B5DAE}" type="pres">
      <dgm:prSet presAssocID="{173C445B-43DF-41E1-AD78-638FC5DD16E8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5B68A7-C829-49FC-BD19-C5B6BD74B06D}" type="pres">
      <dgm:prSet presAssocID="{173C445B-43DF-41E1-AD78-638FC5DD16E8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B8221A-7AEE-4EFE-94D5-3A5A32643436}" type="pres">
      <dgm:prSet presAssocID="{18DAF860-63B6-4771-9DD6-5EB766A7F7AB}" presName="sp" presStyleCnt="0"/>
      <dgm:spPr/>
    </dgm:pt>
    <dgm:pt modelId="{A46B585C-B2C2-4289-BC7D-C9510D2958FC}" type="pres">
      <dgm:prSet presAssocID="{8D405251-E712-41B7-A8EE-A1B185D322AD}" presName="composite" presStyleCnt="0"/>
      <dgm:spPr/>
    </dgm:pt>
    <dgm:pt modelId="{11C6DC8C-E550-49B0-A867-FAC0390739C4}" type="pres">
      <dgm:prSet presAssocID="{8D405251-E712-41B7-A8EE-A1B185D322AD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C8ABDA-7428-4396-9033-DE7CA1EBC857}" type="pres">
      <dgm:prSet presAssocID="{8D405251-E712-41B7-A8EE-A1B185D322AD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87E0BDC-5C9C-40F2-92C0-AE89EF3F7214}" srcId="{507954F7-93DF-462E-B929-102B3B343C03}" destId="{B9A48880-4984-4858-92F2-C38D659A6F11}" srcOrd="0" destOrd="0" parTransId="{FB9E2974-E520-404E-BA77-42251B3F5253}" sibTransId="{4D397B89-4EDC-476D-A1A9-99261B1F96C9}"/>
    <dgm:cxn modelId="{8D69CBA9-9536-45B6-BDDB-C96FE462E6BD}" type="presOf" srcId="{507954F7-93DF-462E-B929-102B3B343C03}" destId="{D846726A-E631-40D2-951C-50EB09DF9818}" srcOrd="0" destOrd="0" presId="urn:microsoft.com/office/officeart/2005/8/layout/chevron2"/>
    <dgm:cxn modelId="{6D34C6CA-508B-4B4C-8FCF-A806C27C50CF}" type="presOf" srcId="{B9A48880-4984-4858-92F2-C38D659A6F11}" destId="{3592BB21-7A9F-43DF-8A3D-BFDBC866B1D8}" srcOrd="0" destOrd="0" presId="urn:microsoft.com/office/officeart/2005/8/layout/chevron2"/>
    <dgm:cxn modelId="{CC38C1FB-2E66-492D-887D-E00B180BD76E}" type="presOf" srcId="{10FD7BE8-B274-4BDF-808B-4612884E16EF}" destId="{499C7D28-433D-42DA-956C-43611CA8A97E}" srcOrd="0" destOrd="0" presId="urn:microsoft.com/office/officeart/2005/8/layout/chevron2"/>
    <dgm:cxn modelId="{731E3FF4-86AB-4E25-9725-9D3BF0D799F5}" type="presOf" srcId="{8D405251-E712-41B7-A8EE-A1B185D322AD}" destId="{11C6DC8C-E550-49B0-A867-FAC0390739C4}" srcOrd="0" destOrd="0" presId="urn:microsoft.com/office/officeart/2005/8/layout/chevron2"/>
    <dgm:cxn modelId="{F380D741-D740-4BB3-99B4-5D3F9E2513B9}" srcId="{982004FB-623B-4E1A-8F11-0F5B88A3D2A5}" destId="{10FD7BE8-B274-4BDF-808B-4612884E16EF}" srcOrd="0" destOrd="0" parTransId="{657798A7-1AD1-4BA7-B401-99FD8BBEE20B}" sibTransId="{BAF79F40-ADBB-4FC3-8A10-B4CCB0EEBED7}"/>
    <dgm:cxn modelId="{ACEE7037-30BE-44C6-9A60-A860F60E728A}" srcId="{8C058D7D-814F-47C7-A39B-2CA92328FAE1}" destId="{507954F7-93DF-462E-B929-102B3B343C03}" srcOrd="2" destOrd="0" parTransId="{3FE12B46-2F23-4581-9CCF-821935F9BE8B}" sibTransId="{4F249B64-5557-45FF-8654-41D959B1B975}"/>
    <dgm:cxn modelId="{6C8B71CE-C876-458D-B72E-2CB50241BC98}" type="presOf" srcId="{982004FB-623B-4E1A-8F11-0F5B88A3D2A5}" destId="{4A646B63-A71B-4D11-872A-0F7FAA969745}" srcOrd="0" destOrd="0" presId="urn:microsoft.com/office/officeart/2005/8/layout/chevron2"/>
    <dgm:cxn modelId="{85491EF9-90B8-4CDD-BCCB-5E4877DCC4FC}" type="presOf" srcId="{9DD83FF4-1EA4-4C71-B0F9-56DB705B5214}" destId="{FEC8ABDA-7428-4396-9033-DE7CA1EBC857}" srcOrd="0" destOrd="0" presId="urn:microsoft.com/office/officeart/2005/8/layout/chevron2"/>
    <dgm:cxn modelId="{77EB37E5-38EF-43EE-9EDD-2F4C0226B0C1}" type="presOf" srcId="{778BF3AA-9928-42F2-BC3D-23422361A372}" destId="{265B68A7-C829-49FC-BD19-C5B6BD74B06D}" srcOrd="0" destOrd="0" presId="urn:microsoft.com/office/officeart/2005/8/layout/chevron2"/>
    <dgm:cxn modelId="{B49CC142-4285-43B9-BA50-EDB720320DC2}" srcId="{8C058D7D-814F-47C7-A39B-2CA92328FAE1}" destId="{173C445B-43DF-41E1-AD78-638FC5DD16E8}" srcOrd="3" destOrd="0" parTransId="{32AF1B2B-9F99-4B33-8C2D-2827CBB7871E}" sibTransId="{18DAF860-63B6-4771-9DD6-5EB766A7F7AB}"/>
    <dgm:cxn modelId="{7039815C-B459-44AD-813A-7C923D4E157B}" type="presOf" srcId="{173C445B-43DF-41E1-AD78-638FC5DD16E8}" destId="{7CB85A0C-4C16-4E6E-ABE5-0A29B01B5DAE}" srcOrd="0" destOrd="0" presId="urn:microsoft.com/office/officeart/2005/8/layout/chevron2"/>
    <dgm:cxn modelId="{4765D7BF-040C-496F-9AC6-64D1D80D2C9C}" srcId="{8C058D7D-814F-47C7-A39B-2CA92328FAE1}" destId="{8D405251-E712-41B7-A8EE-A1B185D322AD}" srcOrd="4" destOrd="0" parTransId="{F6CEFFAA-A112-4881-81C2-4CCF7DE001E0}" sibTransId="{3898E4F4-4145-420A-BDBF-19BE9CC6E340}"/>
    <dgm:cxn modelId="{A148DA03-B84E-42E3-8A96-EA0B1B6179E7}" srcId="{8C058D7D-814F-47C7-A39B-2CA92328FAE1}" destId="{976D5580-9F95-40AD-A769-B3CDEF41E43C}" srcOrd="0" destOrd="0" parTransId="{534D5E9D-AB7C-4028-B465-2F99871DC6AE}" sibTransId="{63552EA8-7835-4A1C-BE2A-4D3E5D8798A8}"/>
    <dgm:cxn modelId="{CCB55523-FD95-47A1-AA82-3D5C03AFC5AD}" type="presOf" srcId="{976D5580-9F95-40AD-A769-B3CDEF41E43C}" destId="{10ED6CD1-A407-4C77-8E07-382F394AE98F}" srcOrd="0" destOrd="0" presId="urn:microsoft.com/office/officeart/2005/8/layout/chevron2"/>
    <dgm:cxn modelId="{A2352C56-38DC-40CE-8466-06634AB3E86D}" srcId="{8D405251-E712-41B7-A8EE-A1B185D322AD}" destId="{9DD83FF4-1EA4-4C71-B0F9-56DB705B5214}" srcOrd="0" destOrd="0" parTransId="{341E0D2F-2725-40AF-BE49-BADC99D9BA1E}" sibTransId="{1050CE36-4EAA-4DCE-AA15-957A21014D5F}"/>
    <dgm:cxn modelId="{F322D06B-DD25-4ABD-8600-5C12C77ABDB9}" srcId="{173C445B-43DF-41E1-AD78-638FC5DD16E8}" destId="{778BF3AA-9928-42F2-BC3D-23422361A372}" srcOrd="0" destOrd="0" parTransId="{1E746BD6-BC64-45B4-98EA-95E738A79164}" sibTransId="{ED298522-35BB-47B8-AB4F-61AB2892F3ED}"/>
    <dgm:cxn modelId="{0A6E7A59-7B99-4643-9C35-E4DE9AB04658}" type="presOf" srcId="{8C058D7D-814F-47C7-A39B-2CA92328FAE1}" destId="{8E63B8CE-E9B4-4B64-A059-AE603116C562}" srcOrd="0" destOrd="0" presId="urn:microsoft.com/office/officeart/2005/8/layout/chevron2"/>
    <dgm:cxn modelId="{F761DFDF-641B-4552-A0B5-7C9A85FB8B94}" srcId="{976D5580-9F95-40AD-A769-B3CDEF41E43C}" destId="{CF35C349-0017-4F13-9057-00380EC08841}" srcOrd="0" destOrd="0" parTransId="{69BD5B9C-F130-494B-98DE-253BB7D4F5AD}" sibTransId="{58ECCF86-7F97-4385-A808-0F80A1254BDF}"/>
    <dgm:cxn modelId="{57AB761E-8BB9-4D35-B3B9-6D3B3EC28FEB}" type="presOf" srcId="{CF35C349-0017-4F13-9057-00380EC08841}" destId="{4F0370CA-6E58-42A1-B0A0-A6E5B28554BE}" srcOrd="0" destOrd="0" presId="urn:microsoft.com/office/officeart/2005/8/layout/chevron2"/>
    <dgm:cxn modelId="{C0871254-DB24-418C-A5D8-6AD70817816B}" srcId="{8C058D7D-814F-47C7-A39B-2CA92328FAE1}" destId="{982004FB-623B-4E1A-8F11-0F5B88A3D2A5}" srcOrd="1" destOrd="0" parTransId="{48C02F22-200C-4D1A-B4BA-357770071575}" sibTransId="{593B9ED9-ACE7-4902-B949-A4F0A3E8699B}"/>
    <dgm:cxn modelId="{C517A6E1-E93D-47B4-A6C6-4D128E3A44FF}" type="presParOf" srcId="{8E63B8CE-E9B4-4B64-A059-AE603116C562}" destId="{8D63EC5C-2F49-4C68-BDA7-957D5E8B4251}" srcOrd="0" destOrd="0" presId="urn:microsoft.com/office/officeart/2005/8/layout/chevron2"/>
    <dgm:cxn modelId="{DF01AC77-1932-4365-9550-74A32E4E82D7}" type="presParOf" srcId="{8D63EC5C-2F49-4C68-BDA7-957D5E8B4251}" destId="{10ED6CD1-A407-4C77-8E07-382F394AE98F}" srcOrd="0" destOrd="0" presId="urn:microsoft.com/office/officeart/2005/8/layout/chevron2"/>
    <dgm:cxn modelId="{53D75192-AC04-425C-8E8E-AD3C04C986E9}" type="presParOf" srcId="{8D63EC5C-2F49-4C68-BDA7-957D5E8B4251}" destId="{4F0370CA-6E58-42A1-B0A0-A6E5B28554BE}" srcOrd="1" destOrd="0" presId="urn:microsoft.com/office/officeart/2005/8/layout/chevron2"/>
    <dgm:cxn modelId="{024F2B96-0DF8-47CE-8414-6C136596C85C}" type="presParOf" srcId="{8E63B8CE-E9B4-4B64-A059-AE603116C562}" destId="{63DF5EE1-B889-4F90-9064-9C91B763570E}" srcOrd="1" destOrd="0" presId="urn:microsoft.com/office/officeart/2005/8/layout/chevron2"/>
    <dgm:cxn modelId="{DDADBA90-9B70-466F-86A3-B660F6B58688}" type="presParOf" srcId="{8E63B8CE-E9B4-4B64-A059-AE603116C562}" destId="{C468C02B-24C3-432C-92C9-A080610E9C56}" srcOrd="2" destOrd="0" presId="urn:microsoft.com/office/officeart/2005/8/layout/chevron2"/>
    <dgm:cxn modelId="{097714A6-3089-4AD8-B168-F750A75B4AAD}" type="presParOf" srcId="{C468C02B-24C3-432C-92C9-A080610E9C56}" destId="{4A646B63-A71B-4D11-872A-0F7FAA969745}" srcOrd="0" destOrd="0" presId="urn:microsoft.com/office/officeart/2005/8/layout/chevron2"/>
    <dgm:cxn modelId="{F715D474-2CDD-40A2-AEC2-71FC8A93B8F0}" type="presParOf" srcId="{C468C02B-24C3-432C-92C9-A080610E9C56}" destId="{499C7D28-433D-42DA-956C-43611CA8A97E}" srcOrd="1" destOrd="0" presId="urn:microsoft.com/office/officeart/2005/8/layout/chevron2"/>
    <dgm:cxn modelId="{B7DE7DB5-4353-42B6-BE5A-21EF65181AA9}" type="presParOf" srcId="{8E63B8CE-E9B4-4B64-A059-AE603116C562}" destId="{5B0216D9-5769-4C5B-AC64-8816F0470596}" srcOrd="3" destOrd="0" presId="urn:microsoft.com/office/officeart/2005/8/layout/chevron2"/>
    <dgm:cxn modelId="{E87B6C01-5414-4D1D-B522-0C8B3501697F}" type="presParOf" srcId="{8E63B8CE-E9B4-4B64-A059-AE603116C562}" destId="{C6BA90C4-0761-4C7E-A701-99D34E1EDCF9}" srcOrd="4" destOrd="0" presId="urn:microsoft.com/office/officeart/2005/8/layout/chevron2"/>
    <dgm:cxn modelId="{7506F419-1C6B-475B-AA88-28141A52B2DC}" type="presParOf" srcId="{C6BA90C4-0761-4C7E-A701-99D34E1EDCF9}" destId="{D846726A-E631-40D2-951C-50EB09DF9818}" srcOrd="0" destOrd="0" presId="urn:microsoft.com/office/officeart/2005/8/layout/chevron2"/>
    <dgm:cxn modelId="{1154CB6A-D11D-4AA8-9CFF-266213E386CB}" type="presParOf" srcId="{C6BA90C4-0761-4C7E-A701-99D34E1EDCF9}" destId="{3592BB21-7A9F-43DF-8A3D-BFDBC866B1D8}" srcOrd="1" destOrd="0" presId="urn:microsoft.com/office/officeart/2005/8/layout/chevron2"/>
    <dgm:cxn modelId="{8EB9B583-7884-445B-97D2-FBE6D113B348}" type="presParOf" srcId="{8E63B8CE-E9B4-4B64-A059-AE603116C562}" destId="{1A260771-7D56-47E1-B06B-BBC5F312DE6B}" srcOrd="5" destOrd="0" presId="urn:microsoft.com/office/officeart/2005/8/layout/chevron2"/>
    <dgm:cxn modelId="{9A24C43B-D279-413E-9ADE-ECEF8EF78BA1}" type="presParOf" srcId="{8E63B8CE-E9B4-4B64-A059-AE603116C562}" destId="{8C6F7283-151F-4DB4-B360-259A8F2D3CB1}" srcOrd="6" destOrd="0" presId="urn:microsoft.com/office/officeart/2005/8/layout/chevron2"/>
    <dgm:cxn modelId="{73B7A5D0-0D76-45D1-AE80-37C67AE447D8}" type="presParOf" srcId="{8C6F7283-151F-4DB4-B360-259A8F2D3CB1}" destId="{7CB85A0C-4C16-4E6E-ABE5-0A29B01B5DAE}" srcOrd="0" destOrd="0" presId="urn:microsoft.com/office/officeart/2005/8/layout/chevron2"/>
    <dgm:cxn modelId="{6AAAD6B2-51A8-4D2E-B1A0-A607F32BAE3D}" type="presParOf" srcId="{8C6F7283-151F-4DB4-B360-259A8F2D3CB1}" destId="{265B68A7-C829-49FC-BD19-C5B6BD74B06D}" srcOrd="1" destOrd="0" presId="urn:microsoft.com/office/officeart/2005/8/layout/chevron2"/>
    <dgm:cxn modelId="{1D079DC7-C622-4F61-9A22-9EA31632952B}" type="presParOf" srcId="{8E63B8CE-E9B4-4B64-A059-AE603116C562}" destId="{6BB8221A-7AEE-4EFE-94D5-3A5A32643436}" srcOrd="7" destOrd="0" presId="urn:microsoft.com/office/officeart/2005/8/layout/chevron2"/>
    <dgm:cxn modelId="{B899AA12-E7E2-4B93-BE67-6A40A4F4BAB7}" type="presParOf" srcId="{8E63B8CE-E9B4-4B64-A059-AE603116C562}" destId="{A46B585C-B2C2-4289-BC7D-C9510D2958FC}" srcOrd="8" destOrd="0" presId="urn:microsoft.com/office/officeart/2005/8/layout/chevron2"/>
    <dgm:cxn modelId="{895736B7-BC8C-4258-AEAB-AE36B6FA8CA3}" type="presParOf" srcId="{A46B585C-B2C2-4289-BC7D-C9510D2958FC}" destId="{11C6DC8C-E550-49B0-A867-FAC0390739C4}" srcOrd="0" destOrd="0" presId="urn:microsoft.com/office/officeart/2005/8/layout/chevron2"/>
    <dgm:cxn modelId="{1948D19C-1C4C-4CCD-9754-A15912381FE7}" type="presParOf" srcId="{A46B585C-B2C2-4289-BC7D-C9510D2958FC}" destId="{FEC8ABDA-7428-4396-9033-DE7CA1EBC85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C058D7D-814F-47C7-A39B-2CA92328FAE1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F35C349-0017-4F13-9057-00380EC08841}">
      <dgm:prSet custT="1"/>
      <dgm:spPr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 smtClean="0">
              <a:solidFill>
                <a:srgbClr val="534F4F"/>
              </a:solidFill>
              <a:latin typeface="+mn-lt"/>
            </a:rPr>
            <a:t>По заболеваниям, входящим в базовую программу </a:t>
          </a:r>
          <a:r>
            <a:rPr lang="ru-RU" sz="1800" dirty="0" err="1" smtClean="0">
              <a:solidFill>
                <a:srgbClr val="534F4F"/>
              </a:solidFill>
              <a:latin typeface="+mn-lt"/>
            </a:rPr>
            <a:t>ОМС</a:t>
          </a:r>
          <a:endParaRPr lang="ru-RU" sz="1800" dirty="0">
            <a:solidFill>
              <a:srgbClr val="534F4F"/>
            </a:solidFill>
            <a:latin typeface="+mn-lt"/>
          </a:endParaRPr>
        </a:p>
      </dgm:t>
    </dgm:pt>
    <dgm:pt modelId="{69BD5B9C-F130-494B-98DE-253BB7D4F5AD}" type="parTrans" cxnId="{F761DFDF-641B-4552-A0B5-7C9A85FB8B94}">
      <dgm:prSet/>
      <dgm:spPr/>
      <dgm:t>
        <a:bodyPr/>
        <a:lstStyle/>
        <a:p>
          <a:endParaRPr lang="ru-RU"/>
        </a:p>
      </dgm:t>
    </dgm:pt>
    <dgm:pt modelId="{58ECCF86-7F97-4385-A808-0F80A1254BDF}" type="sibTrans" cxnId="{F761DFDF-641B-4552-A0B5-7C9A85FB8B94}">
      <dgm:prSet/>
      <dgm:spPr/>
      <dgm:t>
        <a:bodyPr/>
        <a:lstStyle/>
        <a:p>
          <a:endParaRPr lang="ru-RU"/>
        </a:p>
      </dgm:t>
    </dgm:pt>
    <dgm:pt modelId="{10FD7BE8-B274-4BDF-808B-4612884E16EF}">
      <dgm:prSet custT="1"/>
      <dgm:spPr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 smtClean="0">
              <a:solidFill>
                <a:srgbClr val="534F4F"/>
              </a:solidFill>
              <a:latin typeface="+mn-lt"/>
            </a:rPr>
            <a:t>Первичная медико-санитарная помощь, включая профилактическую помощь</a:t>
          </a:r>
          <a:endParaRPr lang="ru-RU" sz="1800" dirty="0">
            <a:solidFill>
              <a:srgbClr val="534F4F"/>
            </a:solidFill>
            <a:latin typeface="+mn-lt"/>
          </a:endParaRPr>
        </a:p>
      </dgm:t>
    </dgm:pt>
    <dgm:pt modelId="{657798A7-1AD1-4BA7-B401-99FD8BBEE20B}" type="parTrans" cxnId="{F380D741-D740-4BB3-99B4-5D3F9E2513B9}">
      <dgm:prSet/>
      <dgm:spPr/>
      <dgm:t>
        <a:bodyPr/>
        <a:lstStyle/>
        <a:p>
          <a:endParaRPr lang="ru-RU"/>
        </a:p>
      </dgm:t>
    </dgm:pt>
    <dgm:pt modelId="{BAF79F40-ADBB-4FC3-8A10-B4CCB0EEBED7}" type="sibTrans" cxnId="{F380D741-D740-4BB3-99B4-5D3F9E2513B9}">
      <dgm:prSet/>
      <dgm:spPr/>
      <dgm:t>
        <a:bodyPr/>
        <a:lstStyle/>
        <a:p>
          <a:endParaRPr lang="ru-RU"/>
        </a:p>
      </dgm:t>
    </dgm:pt>
    <dgm:pt modelId="{B9A48880-4984-4858-92F2-C38D659A6F11}">
      <dgm:prSet custT="1"/>
      <dgm:spPr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 smtClean="0">
              <a:solidFill>
                <a:srgbClr val="534F4F"/>
              </a:solidFill>
              <a:latin typeface="+mn-lt"/>
            </a:rPr>
            <a:t>Специализированная медицинская помощь</a:t>
          </a:r>
          <a:endParaRPr lang="ru-RU" sz="1800" dirty="0">
            <a:solidFill>
              <a:srgbClr val="534F4F"/>
            </a:solidFill>
            <a:latin typeface="+mn-lt"/>
          </a:endParaRPr>
        </a:p>
      </dgm:t>
    </dgm:pt>
    <dgm:pt modelId="{FB9E2974-E520-404E-BA77-42251B3F5253}" type="parTrans" cxnId="{887E0BDC-5C9C-40F2-92C0-AE89EF3F7214}">
      <dgm:prSet/>
      <dgm:spPr/>
      <dgm:t>
        <a:bodyPr/>
        <a:lstStyle/>
        <a:p>
          <a:endParaRPr lang="ru-RU"/>
        </a:p>
      </dgm:t>
    </dgm:pt>
    <dgm:pt modelId="{4D397B89-4EDC-476D-A1A9-99261B1F96C9}" type="sibTrans" cxnId="{887E0BDC-5C9C-40F2-92C0-AE89EF3F7214}">
      <dgm:prSet/>
      <dgm:spPr/>
      <dgm:t>
        <a:bodyPr/>
        <a:lstStyle/>
        <a:p>
          <a:endParaRPr lang="ru-RU"/>
        </a:p>
      </dgm:t>
    </dgm:pt>
    <dgm:pt modelId="{778BF3AA-9928-42F2-BC3D-23422361A372}">
      <dgm:prSet custT="1"/>
      <dgm:spPr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 smtClean="0">
              <a:solidFill>
                <a:srgbClr val="534F4F"/>
              </a:solidFill>
              <a:latin typeface="+mn-lt"/>
            </a:rPr>
            <a:t>Скорая медицинская помощь</a:t>
          </a:r>
          <a:endParaRPr lang="ru-RU" sz="1800" dirty="0">
            <a:solidFill>
              <a:srgbClr val="534F4F"/>
            </a:solidFill>
            <a:latin typeface="+mn-lt"/>
          </a:endParaRPr>
        </a:p>
      </dgm:t>
    </dgm:pt>
    <dgm:pt modelId="{1E746BD6-BC64-45B4-98EA-95E738A79164}" type="parTrans" cxnId="{F322D06B-DD25-4ABD-8600-5C12C77ABDB9}">
      <dgm:prSet/>
      <dgm:spPr/>
      <dgm:t>
        <a:bodyPr/>
        <a:lstStyle/>
        <a:p>
          <a:endParaRPr lang="ru-RU"/>
        </a:p>
      </dgm:t>
    </dgm:pt>
    <dgm:pt modelId="{ED298522-35BB-47B8-AB4F-61AB2892F3ED}" type="sibTrans" cxnId="{F322D06B-DD25-4ABD-8600-5C12C77ABDB9}">
      <dgm:prSet/>
      <dgm:spPr/>
      <dgm:t>
        <a:bodyPr/>
        <a:lstStyle/>
        <a:p>
          <a:endParaRPr lang="ru-RU"/>
        </a:p>
      </dgm:t>
    </dgm:pt>
    <dgm:pt modelId="{9DD83FF4-1EA4-4C71-B0F9-56DB705B5214}">
      <dgm:prSet custT="1"/>
      <dgm:spPr>
        <a:gradFill rotWithShape="0">
          <a:gsLst>
            <a:gs pos="19000">
              <a:schemeClr val="accent3">
                <a:lumMod val="60000"/>
                <a:lumOff val="40000"/>
                <a:alpha val="38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 smtClean="0">
              <a:solidFill>
                <a:srgbClr val="534F4F"/>
              </a:solidFill>
              <a:latin typeface="+mn-lt"/>
            </a:rPr>
            <a:t>Высокотехнологичная медицинская помощь</a:t>
          </a:r>
          <a:endParaRPr lang="ru-RU" sz="1800" dirty="0">
            <a:solidFill>
              <a:srgbClr val="534F4F"/>
            </a:solidFill>
            <a:latin typeface="+mn-lt"/>
          </a:endParaRPr>
        </a:p>
      </dgm:t>
    </dgm:pt>
    <dgm:pt modelId="{341E0D2F-2725-40AF-BE49-BADC99D9BA1E}" type="parTrans" cxnId="{A2352C56-38DC-40CE-8466-06634AB3E86D}">
      <dgm:prSet/>
      <dgm:spPr/>
      <dgm:t>
        <a:bodyPr/>
        <a:lstStyle/>
        <a:p>
          <a:endParaRPr lang="ru-RU"/>
        </a:p>
      </dgm:t>
    </dgm:pt>
    <dgm:pt modelId="{1050CE36-4EAA-4DCE-AA15-957A21014D5F}" type="sibTrans" cxnId="{A2352C56-38DC-40CE-8466-06634AB3E86D}">
      <dgm:prSet/>
      <dgm:spPr/>
      <dgm:t>
        <a:bodyPr/>
        <a:lstStyle/>
        <a:p>
          <a:endParaRPr lang="ru-RU"/>
        </a:p>
      </dgm:t>
    </dgm:pt>
    <dgm:pt modelId="{976D5580-9F95-40AD-A769-B3CDEF41E43C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534D5E9D-AB7C-4028-B465-2F99871DC6AE}" type="parTrans" cxnId="{A148DA03-B84E-42E3-8A96-EA0B1B6179E7}">
      <dgm:prSet/>
      <dgm:spPr/>
      <dgm:t>
        <a:bodyPr/>
        <a:lstStyle/>
        <a:p>
          <a:endParaRPr lang="ru-RU"/>
        </a:p>
      </dgm:t>
    </dgm:pt>
    <dgm:pt modelId="{63552EA8-7835-4A1C-BE2A-4D3E5D8798A8}" type="sibTrans" cxnId="{A148DA03-B84E-42E3-8A96-EA0B1B6179E7}">
      <dgm:prSet/>
      <dgm:spPr/>
      <dgm:t>
        <a:bodyPr/>
        <a:lstStyle/>
        <a:p>
          <a:endParaRPr lang="ru-RU"/>
        </a:p>
      </dgm:t>
    </dgm:pt>
    <dgm:pt modelId="{982004FB-623B-4E1A-8F11-0F5B88A3D2A5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48C02F22-200C-4D1A-B4BA-357770071575}" type="parTrans" cxnId="{C0871254-DB24-418C-A5D8-6AD70817816B}">
      <dgm:prSet/>
      <dgm:spPr/>
      <dgm:t>
        <a:bodyPr/>
        <a:lstStyle/>
        <a:p>
          <a:endParaRPr lang="ru-RU"/>
        </a:p>
      </dgm:t>
    </dgm:pt>
    <dgm:pt modelId="{593B9ED9-ACE7-4902-B949-A4F0A3E8699B}" type="sibTrans" cxnId="{C0871254-DB24-418C-A5D8-6AD70817816B}">
      <dgm:prSet/>
      <dgm:spPr/>
      <dgm:t>
        <a:bodyPr/>
        <a:lstStyle/>
        <a:p>
          <a:endParaRPr lang="ru-RU"/>
        </a:p>
      </dgm:t>
    </dgm:pt>
    <dgm:pt modelId="{507954F7-93DF-462E-B929-102B3B343C03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3FE12B46-2F23-4581-9CCF-821935F9BE8B}" type="parTrans" cxnId="{ACEE7037-30BE-44C6-9A60-A860F60E728A}">
      <dgm:prSet/>
      <dgm:spPr/>
      <dgm:t>
        <a:bodyPr/>
        <a:lstStyle/>
        <a:p>
          <a:endParaRPr lang="ru-RU"/>
        </a:p>
      </dgm:t>
    </dgm:pt>
    <dgm:pt modelId="{4F249B64-5557-45FF-8654-41D959B1B975}" type="sibTrans" cxnId="{ACEE7037-30BE-44C6-9A60-A860F60E728A}">
      <dgm:prSet/>
      <dgm:spPr/>
      <dgm:t>
        <a:bodyPr/>
        <a:lstStyle/>
        <a:p>
          <a:endParaRPr lang="ru-RU"/>
        </a:p>
      </dgm:t>
    </dgm:pt>
    <dgm:pt modelId="{173C445B-43DF-41E1-AD78-638FC5DD16E8}">
      <dgm:prSet/>
      <dgm:spPr/>
      <dgm:t>
        <a:bodyPr/>
        <a:lstStyle/>
        <a:p>
          <a:pPr rtl="0"/>
          <a:endParaRPr lang="ru-RU" dirty="0">
            <a:solidFill>
              <a:srgbClr val="534F4F"/>
            </a:solidFill>
          </a:endParaRPr>
        </a:p>
      </dgm:t>
    </dgm:pt>
    <dgm:pt modelId="{32AF1B2B-9F99-4B33-8C2D-2827CBB7871E}" type="parTrans" cxnId="{B49CC142-4285-43B9-BA50-EDB720320DC2}">
      <dgm:prSet/>
      <dgm:spPr/>
      <dgm:t>
        <a:bodyPr/>
        <a:lstStyle/>
        <a:p>
          <a:endParaRPr lang="ru-RU"/>
        </a:p>
      </dgm:t>
    </dgm:pt>
    <dgm:pt modelId="{18DAF860-63B6-4771-9DD6-5EB766A7F7AB}" type="sibTrans" cxnId="{B49CC142-4285-43B9-BA50-EDB720320DC2}">
      <dgm:prSet/>
      <dgm:spPr/>
      <dgm:t>
        <a:bodyPr/>
        <a:lstStyle/>
        <a:p>
          <a:endParaRPr lang="ru-RU"/>
        </a:p>
      </dgm:t>
    </dgm:pt>
    <dgm:pt modelId="{8D405251-E712-41B7-A8EE-A1B185D322AD}">
      <dgm:prSet/>
      <dgm:spPr/>
      <dgm:t>
        <a:bodyPr/>
        <a:lstStyle/>
        <a:p>
          <a:pPr rtl="0"/>
          <a:endParaRPr lang="ru-RU" dirty="0">
            <a:solidFill>
              <a:srgbClr val="534F4F"/>
            </a:solidFill>
          </a:endParaRPr>
        </a:p>
      </dgm:t>
    </dgm:pt>
    <dgm:pt modelId="{F6CEFFAA-A112-4881-81C2-4CCF7DE001E0}" type="parTrans" cxnId="{4765D7BF-040C-496F-9AC6-64D1D80D2C9C}">
      <dgm:prSet/>
      <dgm:spPr/>
      <dgm:t>
        <a:bodyPr/>
        <a:lstStyle/>
        <a:p>
          <a:endParaRPr lang="ru-RU"/>
        </a:p>
      </dgm:t>
    </dgm:pt>
    <dgm:pt modelId="{3898E4F4-4145-420A-BDBF-19BE9CC6E340}" type="sibTrans" cxnId="{4765D7BF-040C-496F-9AC6-64D1D80D2C9C}">
      <dgm:prSet/>
      <dgm:spPr/>
      <dgm:t>
        <a:bodyPr/>
        <a:lstStyle/>
        <a:p>
          <a:endParaRPr lang="ru-RU"/>
        </a:p>
      </dgm:t>
    </dgm:pt>
    <dgm:pt modelId="{8E63B8CE-E9B4-4B64-A059-AE603116C562}" type="pres">
      <dgm:prSet presAssocID="{8C058D7D-814F-47C7-A39B-2CA92328FAE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D63EC5C-2F49-4C68-BDA7-957D5E8B4251}" type="pres">
      <dgm:prSet presAssocID="{976D5580-9F95-40AD-A769-B3CDEF41E43C}" presName="composite" presStyleCnt="0"/>
      <dgm:spPr/>
    </dgm:pt>
    <dgm:pt modelId="{10ED6CD1-A407-4C77-8E07-382F394AE98F}" type="pres">
      <dgm:prSet presAssocID="{976D5580-9F95-40AD-A769-B3CDEF41E43C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0370CA-6E58-42A1-B0A0-A6E5B28554BE}" type="pres">
      <dgm:prSet presAssocID="{976D5580-9F95-40AD-A769-B3CDEF41E43C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DF5EE1-B889-4F90-9064-9C91B763570E}" type="pres">
      <dgm:prSet presAssocID="{63552EA8-7835-4A1C-BE2A-4D3E5D8798A8}" presName="sp" presStyleCnt="0"/>
      <dgm:spPr/>
    </dgm:pt>
    <dgm:pt modelId="{C468C02B-24C3-432C-92C9-A080610E9C56}" type="pres">
      <dgm:prSet presAssocID="{982004FB-623B-4E1A-8F11-0F5B88A3D2A5}" presName="composite" presStyleCnt="0"/>
      <dgm:spPr/>
    </dgm:pt>
    <dgm:pt modelId="{4A646B63-A71B-4D11-872A-0F7FAA969745}" type="pres">
      <dgm:prSet presAssocID="{982004FB-623B-4E1A-8F11-0F5B88A3D2A5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9C7D28-433D-42DA-956C-43611CA8A97E}" type="pres">
      <dgm:prSet presAssocID="{982004FB-623B-4E1A-8F11-0F5B88A3D2A5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0216D9-5769-4C5B-AC64-8816F0470596}" type="pres">
      <dgm:prSet presAssocID="{593B9ED9-ACE7-4902-B949-A4F0A3E8699B}" presName="sp" presStyleCnt="0"/>
      <dgm:spPr/>
    </dgm:pt>
    <dgm:pt modelId="{C6BA90C4-0761-4C7E-A701-99D34E1EDCF9}" type="pres">
      <dgm:prSet presAssocID="{507954F7-93DF-462E-B929-102B3B343C03}" presName="composite" presStyleCnt="0"/>
      <dgm:spPr/>
    </dgm:pt>
    <dgm:pt modelId="{D846726A-E631-40D2-951C-50EB09DF9818}" type="pres">
      <dgm:prSet presAssocID="{507954F7-93DF-462E-B929-102B3B343C03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92BB21-7A9F-43DF-8A3D-BFDBC866B1D8}" type="pres">
      <dgm:prSet presAssocID="{507954F7-93DF-462E-B929-102B3B343C03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260771-7D56-47E1-B06B-BBC5F312DE6B}" type="pres">
      <dgm:prSet presAssocID="{4F249B64-5557-45FF-8654-41D959B1B975}" presName="sp" presStyleCnt="0"/>
      <dgm:spPr/>
    </dgm:pt>
    <dgm:pt modelId="{8C6F7283-151F-4DB4-B360-259A8F2D3CB1}" type="pres">
      <dgm:prSet presAssocID="{173C445B-43DF-41E1-AD78-638FC5DD16E8}" presName="composite" presStyleCnt="0"/>
      <dgm:spPr/>
    </dgm:pt>
    <dgm:pt modelId="{7CB85A0C-4C16-4E6E-ABE5-0A29B01B5DAE}" type="pres">
      <dgm:prSet presAssocID="{173C445B-43DF-41E1-AD78-638FC5DD16E8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5B68A7-C829-49FC-BD19-C5B6BD74B06D}" type="pres">
      <dgm:prSet presAssocID="{173C445B-43DF-41E1-AD78-638FC5DD16E8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B8221A-7AEE-4EFE-94D5-3A5A32643436}" type="pres">
      <dgm:prSet presAssocID="{18DAF860-63B6-4771-9DD6-5EB766A7F7AB}" presName="sp" presStyleCnt="0"/>
      <dgm:spPr/>
    </dgm:pt>
    <dgm:pt modelId="{A46B585C-B2C2-4289-BC7D-C9510D2958FC}" type="pres">
      <dgm:prSet presAssocID="{8D405251-E712-41B7-A8EE-A1B185D322AD}" presName="composite" presStyleCnt="0"/>
      <dgm:spPr/>
    </dgm:pt>
    <dgm:pt modelId="{11C6DC8C-E550-49B0-A867-FAC0390739C4}" type="pres">
      <dgm:prSet presAssocID="{8D405251-E712-41B7-A8EE-A1B185D322AD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C8ABDA-7428-4396-9033-DE7CA1EBC857}" type="pres">
      <dgm:prSet presAssocID="{8D405251-E712-41B7-A8EE-A1B185D322AD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87E0BDC-5C9C-40F2-92C0-AE89EF3F7214}" srcId="{507954F7-93DF-462E-B929-102B3B343C03}" destId="{B9A48880-4984-4858-92F2-C38D659A6F11}" srcOrd="0" destOrd="0" parTransId="{FB9E2974-E520-404E-BA77-42251B3F5253}" sibTransId="{4D397B89-4EDC-476D-A1A9-99261B1F96C9}"/>
    <dgm:cxn modelId="{918B98E0-FBAC-4AAE-B434-C4DAF5D385E8}" type="presOf" srcId="{10FD7BE8-B274-4BDF-808B-4612884E16EF}" destId="{499C7D28-433D-42DA-956C-43611CA8A97E}" srcOrd="0" destOrd="0" presId="urn:microsoft.com/office/officeart/2005/8/layout/chevron2"/>
    <dgm:cxn modelId="{F380D741-D740-4BB3-99B4-5D3F9E2513B9}" srcId="{982004FB-623B-4E1A-8F11-0F5B88A3D2A5}" destId="{10FD7BE8-B274-4BDF-808B-4612884E16EF}" srcOrd="0" destOrd="0" parTransId="{657798A7-1AD1-4BA7-B401-99FD8BBEE20B}" sibTransId="{BAF79F40-ADBB-4FC3-8A10-B4CCB0EEBED7}"/>
    <dgm:cxn modelId="{ACEE7037-30BE-44C6-9A60-A860F60E728A}" srcId="{8C058D7D-814F-47C7-A39B-2CA92328FAE1}" destId="{507954F7-93DF-462E-B929-102B3B343C03}" srcOrd="2" destOrd="0" parTransId="{3FE12B46-2F23-4581-9CCF-821935F9BE8B}" sibTransId="{4F249B64-5557-45FF-8654-41D959B1B975}"/>
    <dgm:cxn modelId="{7187BE99-F052-460B-AD03-A8C4CC45D3D0}" type="presOf" srcId="{976D5580-9F95-40AD-A769-B3CDEF41E43C}" destId="{10ED6CD1-A407-4C77-8E07-382F394AE98F}" srcOrd="0" destOrd="0" presId="urn:microsoft.com/office/officeart/2005/8/layout/chevron2"/>
    <dgm:cxn modelId="{72E2DC79-9DF5-437E-9885-DB26CED3F284}" type="presOf" srcId="{173C445B-43DF-41E1-AD78-638FC5DD16E8}" destId="{7CB85A0C-4C16-4E6E-ABE5-0A29B01B5DAE}" srcOrd="0" destOrd="0" presId="urn:microsoft.com/office/officeart/2005/8/layout/chevron2"/>
    <dgm:cxn modelId="{19D0E3E3-792D-4830-B7C5-38A71278FC8B}" type="presOf" srcId="{507954F7-93DF-462E-B929-102B3B343C03}" destId="{D846726A-E631-40D2-951C-50EB09DF9818}" srcOrd="0" destOrd="0" presId="urn:microsoft.com/office/officeart/2005/8/layout/chevron2"/>
    <dgm:cxn modelId="{09136A8D-AAE5-43A6-8E8F-853BC82E4BD8}" type="presOf" srcId="{8C058D7D-814F-47C7-A39B-2CA92328FAE1}" destId="{8E63B8CE-E9B4-4B64-A059-AE603116C562}" srcOrd="0" destOrd="0" presId="urn:microsoft.com/office/officeart/2005/8/layout/chevron2"/>
    <dgm:cxn modelId="{669B7A4A-E0D6-4340-8D6D-00CBB25CE5B1}" type="presOf" srcId="{8D405251-E712-41B7-A8EE-A1B185D322AD}" destId="{11C6DC8C-E550-49B0-A867-FAC0390739C4}" srcOrd="0" destOrd="0" presId="urn:microsoft.com/office/officeart/2005/8/layout/chevron2"/>
    <dgm:cxn modelId="{489003C8-278C-4D4A-8BBA-2DB850E4D37C}" type="presOf" srcId="{CF35C349-0017-4F13-9057-00380EC08841}" destId="{4F0370CA-6E58-42A1-B0A0-A6E5B28554BE}" srcOrd="0" destOrd="0" presId="urn:microsoft.com/office/officeart/2005/8/layout/chevron2"/>
    <dgm:cxn modelId="{9F1387C6-8CDC-42AF-A47D-5768DFEB24DF}" type="presOf" srcId="{778BF3AA-9928-42F2-BC3D-23422361A372}" destId="{265B68A7-C829-49FC-BD19-C5B6BD74B06D}" srcOrd="0" destOrd="0" presId="urn:microsoft.com/office/officeart/2005/8/layout/chevron2"/>
    <dgm:cxn modelId="{B49CC142-4285-43B9-BA50-EDB720320DC2}" srcId="{8C058D7D-814F-47C7-A39B-2CA92328FAE1}" destId="{173C445B-43DF-41E1-AD78-638FC5DD16E8}" srcOrd="3" destOrd="0" parTransId="{32AF1B2B-9F99-4B33-8C2D-2827CBB7871E}" sibTransId="{18DAF860-63B6-4771-9DD6-5EB766A7F7AB}"/>
    <dgm:cxn modelId="{4765D7BF-040C-496F-9AC6-64D1D80D2C9C}" srcId="{8C058D7D-814F-47C7-A39B-2CA92328FAE1}" destId="{8D405251-E712-41B7-A8EE-A1B185D322AD}" srcOrd="4" destOrd="0" parTransId="{F6CEFFAA-A112-4881-81C2-4CCF7DE001E0}" sibTransId="{3898E4F4-4145-420A-BDBF-19BE9CC6E340}"/>
    <dgm:cxn modelId="{181B897F-0469-4A4C-AB84-C84832F6A39E}" type="presOf" srcId="{B9A48880-4984-4858-92F2-C38D659A6F11}" destId="{3592BB21-7A9F-43DF-8A3D-BFDBC866B1D8}" srcOrd="0" destOrd="0" presId="urn:microsoft.com/office/officeart/2005/8/layout/chevron2"/>
    <dgm:cxn modelId="{A148DA03-B84E-42E3-8A96-EA0B1B6179E7}" srcId="{8C058D7D-814F-47C7-A39B-2CA92328FAE1}" destId="{976D5580-9F95-40AD-A769-B3CDEF41E43C}" srcOrd="0" destOrd="0" parTransId="{534D5E9D-AB7C-4028-B465-2F99871DC6AE}" sibTransId="{63552EA8-7835-4A1C-BE2A-4D3E5D8798A8}"/>
    <dgm:cxn modelId="{9A49DE7C-06B9-40CE-A758-69F90FFC3834}" type="presOf" srcId="{982004FB-623B-4E1A-8F11-0F5B88A3D2A5}" destId="{4A646B63-A71B-4D11-872A-0F7FAA969745}" srcOrd="0" destOrd="0" presId="urn:microsoft.com/office/officeart/2005/8/layout/chevron2"/>
    <dgm:cxn modelId="{A2352C56-38DC-40CE-8466-06634AB3E86D}" srcId="{8D405251-E712-41B7-A8EE-A1B185D322AD}" destId="{9DD83FF4-1EA4-4C71-B0F9-56DB705B5214}" srcOrd="0" destOrd="0" parTransId="{341E0D2F-2725-40AF-BE49-BADC99D9BA1E}" sibTransId="{1050CE36-4EAA-4DCE-AA15-957A21014D5F}"/>
    <dgm:cxn modelId="{F322D06B-DD25-4ABD-8600-5C12C77ABDB9}" srcId="{173C445B-43DF-41E1-AD78-638FC5DD16E8}" destId="{778BF3AA-9928-42F2-BC3D-23422361A372}" srcOrd="0" destOrd="0" parTransId="{1E746BD6-BC64-45B4-98EA-95E738A79164}" sibTransId="{ED298522-35BB-47B8-AB4F-61AB2892F3ED}"/>
    <dgm:cxn modelId="{F761DFDF-641B-4552-A0B5-7C9A85FB8B94}" srcId="{976D5580-9F95-40AD-A769-B3CDEF41E43C}" destId="{CF35C349-0017-4F13-9057-00380EC08841}" srcOrd="0" destOrd="0" parTransId="{69BD5B9C-F130-494B-98DE-253BB7D4F5AD}" sibTransId="{58ECCF86-7F97-4385-A808-0F80A1254BDF}"/>
    <dgm:cxn modelId="{62E62B20-76B3-4147-BE87-655F2E12D18B}" type="presOf" srcId="{9DD83FF4-1EA4-4C71-B0F9-56DB705B5214}" destId="{FEC8ABDA-7428-4396-9033-DE7CA1EBC857}" srcOrd="0" destOrd="0" presId="urn:microsoft.com/office/officeart/2005/8/layout/chevron2"/>
    <dgm:cxn modelId="{C0871254-DB24-418C-A5D8-6AD70817816B}" srcId="{8C058D7D-814F-47C7-A39B-2CA92328FAE1}" destId="{982004FB-623B-4E1A-8F11-0F5B88A3D2A5}" srcOrd="1" destOrd="0" parTransId="{48C02F22-200C-4D1A-B4BA-357770071575}" sibTransId="{593B9ED9-ACE7-4902-B949-A4F0A3E8699B}"/>
    <dgm:cxn modelId="{794C6645-16BB-44FE-8E2D-43E410508D38}" type="presParOf" srcId="{8E63B8CE-E9B4-4B64-A059-AE603116C562}" destId="{8D63EC5C-2F49-4C68-BDA7-957D5E8B4251}" srcOrd="0" destOrd="0" presId="urn:microsoft.com/office/officeart/2005/8/layout/chevron2"/>
    <dgm:cxn modelId="{FA3FF085-8620-427E-9C60-402425943EEC}" type="presParOf" srcId="{8D63EC5C-2F49-4C68-BDA7-957D5E8B4251}" destId="{10ED6CD1-A407-4C77-8E07-382F394AE98F}" srcOrd="0" destOrd="0" presId="urn:microsoft.com/office/officeart/2005/8/layout/chevron2"/>
    <dgm:cxn modelId="{E1E8CC11-0050-4FCC-A328-1076AF0D149D}" type="presParOf" srcId="{8D63EC5C-2F49-4C68-BDA7-957D5E8B4251}" destId="{4F0370CA-6E58-42A1-B0A0-A6E5B28554BE}" srcOrd="1" destOrd="0" presId="urn:microsoft.com/office/officeart/2005/8/layout/chevron2"/>
    <dgm:cxn modelId="{4F5C9AE2-7B48-4179-94C1-1C0B29C0013F}" type="presParOf" srcId="{8E63B8CE-E9B4-4B64-A059-AE603116C562}" destId="{63DF5EE1-B889-4F90-9064-9C91B763570E}" srcOrd="1" destOrd="0" presId="urn:microsoft.com/office/officeart/2005/8/layout/chevron2"/>
    <dgm:cxn modelId="{7D8A896E-7903-4186-8B2B-2DD16C37FEBD}" type="presParOf" srcId="{8E63B8CE-E9B4-4B64-A059-AE603116C562}" destId="{C468C02B-24C3-432C-92C9-A080610E9C56}" srcOrd="2" destOrd="0" presId="urn:microsoft.com/office/officeart/2005/8/layout/chevron2"/>
    <dgm:cxn modelId="{56DA486E-7CF5-46FF-AC83-80E09BFE899C}" type="presParOf" srcId="{C468C02B-24C3-432C-92C9-A080610E9C56}" destId="{4A646B63-A71B-4D11-872A-0F7FAA969745}" srcOrd="0" destOrd="0" presId="urn:microsoft.com/office/officeart/2005/8/layout/chevron2"/>
    <dgm:cxn modelId="{8F3A36EB-14D9-4F16-AD81-5FF21F5D0B2E}" type="presParOf" srcId="{C468C02B-24C3-432C-92C9-A080610E9C56}" destId="{499C7D28-433D-42DA-956C-43611CA8A97E}" srcOrd="1" destOrd="0" presId="urn:microsoft.com/office/officeart/2005/8/layout/chevron2"/>
    <dgm:cxn modelId="{16B0133F-141B-4146-8719-849B23A3EF89}" type="presParOf" srcId="{8E63B8CE-E9B4-4B64-A059-AE603116C562}" destId="{5B0216D9-5769-4C5B-AC64-8816F0470596}" srcOrd="3" destOrd="0" presId="urn:microsoft.com/office/officeart/2005/8/layout/chevron2"/>
    <dgm:cxn modelId="{754E144F-3187-4852-A1EB-4E892BCBF4EB}" type="presParOf" srcId="{8E63B8CE-E9B4-4B64-A059-AE603116C562}" destId="{C6BA90C4-0761-4C7E-A701-99D34E1EDCF9}" srcOrd="4" destOrd="0" presId="urn:microsoft.com/office/officeart/2005/8/layout/chevron2"/>
    <dgm:cxn modelId="{9CDC16CF-91B3-442A-BDE9-7FEF74F937DB}" type="presParOf" srcId="{C6BA90C4-0761-4C7E-A701-99D34E1EDCF9}" destId="{D846726A-E631-40D2-951C-50EB09DF9818}" srcOrd="0" destOrd="0" presId="urn:microsoft.com/office/officeart/2005/8/layout/chevron2"/>
    <dgm:cxn modelId="{52DA582E-2AFA-404F-9D3C-4ED2ABB4BA10}" type="presParOf" srcId="{C6BA90C4-0761-4C7E-A701-99D34E1EDCF9}" destId="{3592BB21-7A9F-43DF-8A3D-BFDBC866B1D8}" srcOrd="1" destOrd="0" presId="urn:microsoft.com/office/officeart/2005/8/layout/chevron2"/>
    <dgm:cxn modelId="{F1DFB62C-26FC-415F-BDE2-9DFB138D2C40}" type="presParOf" srcId="{8E63B8CE-E9B4-4B64-A059-AE603116C562}" destId="{1A260771-7D56-47E1-B06B-BBC5F312DE6B}" srcOrd="5" destOrd="0" presId="urn:microsoft.com/office/officeart/2005/8/layout/chevron2"/>
    <dgm:cxn modelId="{8865885E-77F9-4655-89EB-754B35D992E1}" type="presParOf" srcId="{8E63B8CE-E9B4-4B64-A059-AE603116C562}" destId="{8C6F7283-151F-4DB4-B360-259A8F2D3CB1}" srcOrd="6" destOrd="0" presId="urn:microsoft.com/office/officeart/2005/8/layout/chevron2"/>
    <dgm:cxn modelId="{4F1CA5D6-346B-480F-9FA8-467A934E9CEC}" type="presParOf" srcId="{8C6F7283-151F-4DB4-B360-259A8F2D3CB1}" destId="{7CB85A0C-4C16-4E6E-ABE5-0A29B01B5DAE}" srcOrd="0" destOrd="0" presId="urn:microsoft.com/office/officeart/2005/8/layout/chevron2"/>
    <dgm:cxn modelId="{9CB686C1-2561-4863-A14F-FE8C458AC624}" type="presParOf" srcId="{8C6F7283-151F-4DB4-B360-259A8F2D3CB1}" destId="{265B68A7-C829-49FC-BD19-C5B6BD74B06D}" srcOrd="1" destOrd="0" presId="urn:microsoft.com/office/officeart/2005/8/layout/chevron2"/>
    <dgm:cxn modelId="{0024BCC3-4D61-4D1A-A797-CAE86199365F}" type="presParOf" srcId="{8E63B8CE-E9B4-4B64-A059-AE603116C562}" destId="{6BB8221A-7AEE-4EFE-94D5-3A5A32643436}" srcOrd="7" destOrd="0" presId="urn:microsoft.com/office/officeart/2005/8/layout/chevron2"/>
    <dgm:cxn modelId="{895314A2-0056-43A8-B6A0-49D63F68A85A}" type="presParOf" srcId="{8E63B8CE-E9B4-4B64-A059-AE603116C562}" destId="{A46B585C-B2C2-4289-BC7D-C9510D2958FC}" srcOrd="8" destOrd="0" presId="urn:microsoft.com/office/officeart/2005/8/layout/chevron2"/>
    <dgm:cxn modelId="{596AEA0C-18FD-47CC-A002-0FA41E7F92D9}" type="presParOf" srcId="{A46B585C-B2C2-4289-BC7D-C9510D2958FC}" destId="{11C6DC8C-E550-49B0-A867-FAC0390739C4}" srcOrd="0" destOrd="0" presId="urn:microsoft.com/office/officeart/2005/8/layout/chevron2"/>
    <dgm:cxn modelId="{CF8E0DA1-67D2-4C84-A61F-D21AF2238DC7}" type="presParOf" srcId="{A46B585C-B2C2-4289-BC7D-C9510D2958FC}" destId="{FEC8ABDA-7428-4396-9033-DE7CA1EBC85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C058D7D-814F-47C7-A39B-2CA92328FAE1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778BF3AA-9928-42F2-BC3D-23422361A372}">
      <dgm:prSet custT="1"/>
      <dgm:spPr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 smtClean="0">
              <a:solidFill>
                <a:srgbClr val="534F4F"/>
              </a:solidFill>
              <a:latin typeface="+mn-lt"/>
            </a:rPr>
            <a:t>Паллиативная медицинская помощь</a:t>
          </a:r>
          <a:endParaRPr lang="ru-RU" sz="1800" dirty="0">
            <a:solidFill>
              <a:srgbClr val="534F4F"/>
            </a:solidFill>
            <a:latin typeface="+mn-lt"/>
          </a:endParaRPr>
        </a:p>
      </dgm:t>
    </dgm:pt>
    <dgm:pt modelId="{173C445B-43DF-41E1-AD78-638FC5DD16E8}">
      <dgm:prSet/>
      <dgm:spPr/>
      <dgm:t>
        <a:bodyPr/>
        <a:lstStyle/>
        <a:p>
          <a:pPr rtl="0"/>
          <a:endParaRPr lang="ru-RU" dirty="0">
            <a:solidFill>
              <a:srgbClr val="534F4F"/>
            </a:solidFill>
          </a:endParaRPr>
        </a:p>
      </dgm:t>
    </dgm:pt>
    <dgm:pt modelId="{18DAF860-63B6-4771-9DD6-5EB766A7F7AB}" type="sibTrans" cxnId="{B49CC142-4285-43B9-BA50-EDB720320DC2}">
      <dgm:prSet/>
      <dgm:spPr/>
      <dgm:t>
        <a:bodyPr/>
        <a:lstStyle/>
        <a:p>
          <a:endParaRPr lang="ru-RU"/>
        </a:p>
      </dgm:t>
    </dgm:pt>
    <dgm:pt modelId="{32AF1B2B-9F99-4B33-8C2D-2827CBB7871E}" type="parTrans" cxnId="{B49CC142-4285-43B9-BA50-EDB720320DC2}">
      <dgm:prSet/>
      <dgm:spPr/>
      <dgm:t>
        <a:bodyPr/>
        <a:lstStyle/>
        <a:p>
          <a:endParaRPr lang="ru-RU"/>
        </a:p>
      </dgm:t>
    </dgm:pt>
    <dgm:pt modelId="{ED298522-35BB-47B8-AB4F-61AB2892F3ED}" type="sibTrans" cxnId="{F322D06B-DD25-4ABD-8600-5C12C77ABDB9}">
      <dgm:prSet/>
      <dgm:spPr/>
      <dgm:t>
        <a:bodyPr/>
        <a:lstStyle/>
        <a:p>
          <a:endParaRPr lang="ru-RU"/>
        </a:p>
      </dgm:t>
    </dgm:pt>
    <dgm:pt modelId="{1E746BD6-BC64-45B4-98EA-95E738A79164}" type="parTrans" cxnId="{F322D06B-DD25-4ABD-8600-5C12C77ABDB9}">
      <dgm:prSet/>
      <dgm:spPr/>
      <dgm:t>
        <a:bodyPr/>
        <a:lstStyle/>
        <a:p>
          <a:endParaRPr lang="ru-RU"/>
        </a:p>
      </dgm:t>
    </dgm:pt>
    <dgm:pt modelId="{B9A48880-4984-4858-92F2-C38D659A6F11}">
      <dgm:prSet custT="1"/>
      <dgm:spPr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 smtClean="0">
              <a:solidFill>
                <a:srgbClr val="534F4F"/>
              </a:solidFill>
              <a:latin typeface="+mn-lt"/>
            </a:rPr>
            <a:t>Высокотехнологичная медицинская помощь</a:t>
          </a:r>
          <a:endParaRPr lang="ru-RU" sz="1800" dirty="0">
            <a:solidFill>
              <a:srgbClr val="534F4F"/>
            </a:solidFill>
            <a:latin typeface="+mn-lt"/>
          </a:endParaRPr>
        </a:p>
      </dgm:t>
    </dgm:pt>
    <dgm:pt modelId="{507954F7-93DF-462E-B929-102B3B343C03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4F249B64-5557-45FF-8654-41D959B1B975}" type="sibTrans" cxnId="{ACEE7037-30BE-44C6-9A60-A860F60E728A}">
      <dgm:prSet/>
      <dgm:spPr/>
      <dgm:t>
        <a:bodyPr/>
        <a:lstStyle/>
        <a:p>
          <a:endParaRPr lang="ru-RU"/>
        </a:p>
      </dgm:t>
    </dgm:pt>
    <dgm:pt modelId="{3FE12B46-2F23-4581-9CCF-821935F9BE8B}" type="parTrans" cxnId="{ACEE7037-30BE-44C6-9A60-A860F60E728A}">
      <dgm:prSet/>
      <dgm:spPr/>
      <dgm:t>
        <a:bodyPr/>
        <a:lstStyle/>
        <a:p>
          <a:endParaRPr lang="ru-RU"/>
        </a:p>
      </dgm:t>
    </dgm:pt>
    <dgm:pt modelId="{4D397B89-4EDC-476D-A1A9-99261B1F96C9}" type="sibTrans" cxnId="{887E0BDC-5C9C-40F2-92C0-AE89EF3F7214}">
      <dgm:prSet/>
      <dgm:spPr/>
      <dgm:t>
        <a:bodyPr/>
        <a:lstStyle/>
        <a:p>
          <a:endParaRPr lang="ru-RU"/>
        </a:p>
      </dgm:t>
    </dgm:pt>
    <dgm:pt modelId="{FB9E2974-E520-404E-BA77-42251B3F5253}" type="parTrans" cxnId="{887E0BDC-5C9C-40F2-92C0-AE89EF3F7214}">
      <dgm:prSet/>
      <dgm:spPr/>
      <dgm:t>
        <a:bodyPr/>
        <a:lstStyle/>
        <a:p>
          <a:endParaRPr lang="ru-RU"/>
        </a:p>
      </dgm:t>
    </dgm:pt>
    <dgm:pt modelId="{10FD7BE8-B274-4BDF-808B-4612884E16EF}">
      <dgm:prSet custT="1"/>
      <dgm:spPr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 smtClean="0">
              <a:solidFill>
                <a:srgbClr val="534F4F"/>
              </a:solidFill>
              <a:latin typeface="+mn-lt"/>
            </a:rPr>
            <a:t>Специализированная (санитарно-авиационная) скорая медицинская помощь</a:t>
          </a:r>
          <a:endParaRPr lang="ru-RU" sz="1800" dirty="0">
            <a:solidFill>
              <a:srgbClr val="534F4F"/>
            </a:solidFill>
            <a:latin typeface="+mn-lt"/>
          </a:endParaRPr>
        </a:p>
      </dgm:t>
    </dgm:pt>
    <dgm:pt modelId="{982004FB-623B-4E1A-8F11-0F5B88A3D2A5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593B9ED9-ACE7-4902-B949-A4F0A3E8699B}" type="sibTrans" cxnId="{C0871254-DB24-418C-A5D8-6AD70817816B}">
      <dgm:prSet/>
      <dgm:spPr/>
      <dgm:t>
        <a:bodyPr/>
        <a:lstStyle/>
        <a:p>
          <a:endParaRPr lang="ru-RU"/>
        </a:p>
      </dgm:t>
    </dgm:pt>
    <dgm:pt modelId="{48C02F22-200C-4D1A-B4BA-357770071575}" type="parTrans" cxnId="{C0871254-DB24-418C-A5D8-6AD70817816B}">
      <dgm:prSet/>
      <dgm:spPr/>
      <dgm:t>
        <a:bodyPr/>
        <a:lstStyle/>
        <a:p>
          <a:endParaRPr lang="ru-RU"/>
        </a:p>
      </dgm:t>
    </dgm:pt>
    <dgm:pt modelId="{BAF79F40-ADBB-4FC3-8A10-B4CCB0EEBED7}" type="sibTrans" cxnId="{F380D741-D740-4BB3-99B4-5D3F9E2513B9}">
      <dgm:prSet/>
      <dgm:spPr/>
      <dgm:t>
        <a:bodyPr/>
        <a:lstStyle/>
        <a:p>
          <a:endParaRPr lang="ru-RU"/>
        </a:p>
      </dgm:t>
    </dgm:pt>
    <dgm:pt modelId="{657798A7-1AD1-4BA7-B401-99FD8BBEE20B}" type="parTrans" cxnId="{F380D741-D740-4BB3-99B4-5D3F9E2513B9}">
      <dgm:prSet/>
      <dgm:spPr/>
      <dgm:t>
        <a:bodyPr/>
        <a:lstStyle/>
        <a:p>
          <a:endParaRPr lang="ru-RU"/>
        </a:p>
      </dgm:t>
    </dgm:pt>
    <dgm:pt modelId="{CF35C349-0017-4F13-9057-00380EC08841}">
      <dgm:prSet custT="1"/>
      <dgm:spPr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 smtClean="0">
              <a:solidFill>
                <a:srgbClr val="534F4F"/>
              </a:solidFill>
              <a:latin typeface="+mn-lt"/>
            </a:rPr>
            <a:t>При заболеваниях и состояниях, не входящих в базовую программу </a:t>
          </a:r>
          <a:r>
            <a:rPr lang="ru-RU" sz="1800" dirty="0" err="1" smtClean="0">
              <a:solidFill>
                <a:srgbClr val="534F4F"/>
              </a:solidFill>
              <a:latin typeface="+mn-lt"/>
            </a:rPr>
            <a:t>ОМС</a:t>
          </a:r>
          <a:endParaRPr lang="ru-RU" sz="1800" dirty="0">
            <a:solidFill>
              <a:srgbClr val="534F4F"/>
            </a:solidFill>
            <a:latin typeface="+mn-lt"/>
          </a:endParaRPr>
        </a:p>
      </dgm:t>
    </dgm:pt>
    <dgm:pt modelId="{976D5580-9F95-40AD-A769-B3CDEF41E43C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63552EA8-7835-4A1C-BE2A-4D3E5D8798A8}" type="sibTrans" cxnId="{A148DA03-B84E-42E3-8A96-EA0B1B6179E7}">
      <dgm:prSet/>
      <dgm:spPr/>
      <dgm:t>
        <a:bodyPr/>
        <a:lstStyle/>
        <a:p>
          <a:endParaRPr lang="ru-RU"/>
        </a:p>
      </dgm:t>
    </dgm:pt>
    <dgm:pt modelId="{534D5E9D-AB7C-4028-B465-2F99871DC6AE}" type="parTrans" cxnId="{A148DA03-B84E-42E3-8A96-EA0B1B6179E7}">
      <dgm:prSet/>
      <dgm:spPr/>
      <dgm:t>
        <a:bodyPr/>
        <a:lstStyle/>
        <a:p>
          <a:endParaRPr lang="ru-RU"/>
        </a:p>
      </dgm:t>
    </dgm:pt>
    <dgm:pt modelId="{58ECCF86-7F97-4385-A808-0F80A1254BDF}" type="sibTrans" cxnId="{F761DFDF-641B-4552-A0B5-7C9A85FB8B94}">
      <dgm:prSet/>
      <dgm:spPr/>
      <dgm:t>
        <a:bodyPr/>
        <a:lstStyle/>
        <a:p>
          <a:endParaRPr lang="ru-RU"/>
        </a:p>
      </dgm:t>
    </dgm:pt>
    <dgm:pt modelId="{69BD5B9C-F130-494B-98DE-253BB7D4F5AD}" type="parTrans" cxnId="{F761DFDF-641B-4552-A0B5-7C9A85FB8B94}">
      <dgm:prSet/>
      <dgm:spPr/>
      <dgm:t>
        <a:bodyPr/>
        <a:lstStyle/>
        <a:p>
          <a:endParaRPr lang="ru-RU"/>
        </a:p>
      </dgm:t>
    </dgm:pt>
    <dgm:pt modelId="{8E63B8CE-E9B4-4B64-A059-AE603116C562}" type="pres">
      <dgm:prSet presAssocID="{8C058D7D-814F-47C7-A39B-2CA92328FAE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D63EC5C-2F49-4C68-BDA7-957D5E8B4251}" type="pres">
      <dgm:prSet presAssocID="{976D5580-9F95-40AD-A769-B3CDEF41E43C}" presName="composite" presStyleCnt="0"/>
      <dgm:spPr/>
    </dgm:pt>
    <dgm:pt modelId="{10ED6CD1-A407-4C77-8E07-382F394AE98F}" type="pres">
      <dgm:prSet presAssocID="{976D5580-9F95-40AD-A769-B3CDEF41E43C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0370CA-6E58-42A1-B0A0-A6E5B28554BE}" type="pres">
      <dgm:prSet presAssocID="{976D5580-9F95-40AD-A769-B3CDEF41E43C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DF5EE1-B889-4F90-9064-9C91B763570E}" type="pres">
      <dgm:prSet presAssocID="{63552EA8-7835-4A1C-BE2A-4D3E5D8798A8}" presName="sp" presStyleCnt="0"/>
      <dgm:spPr/>
    </dgm:pt>
    <dgm:pt modelId="{C468C02B-24C3-432C-92C9-A080610E9C56}" type="pres">
      <dgm:prSet presAssocID="{982004FB-623B-4E1A-8F11-0F5B88A3D2A5}" presName="composite" presStyleCnt="0"/>
      <dgm:spPr/>
    </dgm:pt>
    <dgm:pt modelId="{4A646B63-A71B-4D11-872A-0F7FAA969745}" type="pres">
      <dgm:prSet presAssocID="{982004FB-623B-4E1A-8F11-0F5B88A3D2A5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9C7D28-433D-42DA-956C-43611CA8A97E}" type="pres">
      <dgm:prSet presAssocID="{982004FB-623B-4E1A-8F11-0F5B88A3D2A5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0216D9-5769-4C5B-AC64-8816F0470596}" type="pres">
      <dgm:prSet presAssocID="{593B9ED9-ACE7-4902-B949-A4F0A3E8699B}" presName="sp" presStyleCnt="0"/>
      <dgm:spPr/>
    </dgm:pt>
    <dgm:pt modelId="{C6BA90C4-0761-4C7E-A701-99D34E1EDCF9}" type="pres">
      <dgm:prSet presAssocID="{507954F7-93DF-462E-B929-102B3B343C03}" presName="composite" presStyleCnt="0"/>
      <dgm:spPr/>
    </dgm:pt>
    <dgm:pt modelId="{D846726A-E631-40D2-951C-50EB09DF9818}" type="pres">
      <dgm:prSet presAssocID="{507954F7-93DF-462E-B929-102B3B343C03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92BB21-7A9F-43DF-8A3D-BFDBC866B1D8}" type="pres">
      <dgm:prSet presAssocID="{507954F7-93DF-462E-B929-102B3B343C03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260771-7D56-47E1-B06B-BBC5F312DE6B}" type="pres">
      <dgm:prSet presAssocID="{4F249B64-5557-45FF-8654-41D959B1B975}" presName="sp" presStyleCnt="0"/>
      <dgm:spPr/>
    </dgm:pt>
    <dgm:pt modelId="{8C6F7283-151F-4DB4-B360-259A8F2D3CB1}" type="pres">
      <dgm:prSet presAssocID="{173C445B-43DF-41E1-AD78-638FC5DD16E8}" presName="composite" presStyleCnt="0"/>
      <dgm:spPr/>
    </dgm:pt>
    <dgm:pt modelId="{7CB85A0C-4C16-4E6E-ABE5-0A29B01B5DAE}" type="pres">
      <dgm:prSet presAssocID="{173C445B-43DF-41E1-AD78-638FC5DD16E8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5B68A7-C829-49FC-BD19-C5B6BD74B06D}" type="pres">
      <dgm:prSet presAssocID="{173C445B-43DF-41E1-AD78-638FC5DD16E8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87E0BDC-5C9C-40F2-92C0-AE89EF3F7214}" srcId="{507954F7-93DF-462E-B929-102B3B343C03}" destId="{B9A48880-4984-4858-92F2-C38D659A6F11}" srcOrd="0" destOrd="0" parTransId="{FB9E2974-E520-404E-BA77-42251B3F5253}" sibTransId="{4D397B89-4EDC-476D-A1A9-99261B1F96C9}"/>
    <dgm:cxn modelId="{CD875473-D173-4E29-AAF4-1F56F22D4D16}" type="presOf" srcId="{B9A48880-4984-4858-92F2-C38D659A6F11}" destId="{3592BB21-7A9F-43DF-8A3D-BFDBC866B1D8}" srcOrd="0" destOrd="0" presId="urn:microsoft.com/office/officeart/2005/8/layout/chevron2"/>
    <dgm:cxn modelId="{F380D741-D740-4BB3-99B4-5D3F9E2513B9}" srcId="{982004FB-623B-4E1A-8F11-0F5B88A3D2A5}" destId="{10FD7BE8-B274-4BDF-808B-4612884E16EF}" srcOrd="0" destOrd="0" parTransId="{657798A7-1AD1-4BA7-B401-99FD8BBEE20B}" sibTransId="{BAF79F40-ADBB-4FC3-8A10-B4CCB0EEBED7}"/>
    <dgm:cxn modelId="{E58ADE8E-784E-4F92-9272-5DCC654F6E5E}" type="presOf" srcId="{10FD7BE8-B274-4BDF-808B-4612884E16EF}" destId="{499C7D28-433D-42DA-956C-43611CA8A97E}" srcOrd="0" destOrd="0" presId="urn:microsoft.com/office/officeart/2005/8/layout/chevron2"/>
    <dgm:cxn modelId="{ACEE7037-30BE-44C6-9A60-A860F60E728A}" srcId="{8C058D7D-814F-47C7-A39B-2CA92328FAE1}" destId="{507954F7-93DF-462E-B929-102B3B343C03}" srcOrd="2" destOrd="0" parTransId="{3FE12B46-2F23-4581-9CCF-821935F9BE8B}" sibTransId="{4F249B64-5557-45FF-8654-41D959B1B975}"/>
    <dgm:cxn modelId="{CA2240C7-7B4F-4E5C-AA89-93499EFD2B5E}" type="presOf" srcId="{976D5580-9F95-40AD-A769-B3CDEF41E43C}" destId="{10ED6CD1-A407-4C77-8E07-382F394AE98F}" srcOrd="0" destOrd="0" presId="urn:microsoft.com/office/officeart/2005/8/layout/chevron2"/>
    <dgm:cxn modelId="{7D4EAF67-4241-4E2A-A7DB-ACEE37FD6627}" type="presOf" srcId="{173C445B-43DF-41E1-AD78-638FC5DD16E8}" destId="{7CB85A0C-4C16-4E6E-ABE5-0A29B01B5DAE}" srcOrd="0" destOrd="0" presId="urn:microsoft.com/office/officeart/2005/8/layout/chevron2"/>
    <dgm:cxn modelId="{6348DDE4-271D-4D1F-9FE1-FEB63224CA21}" type="presOf" srcId="{8C058D7D-814F-47C7-A39B-2CA92328FAE1}" destId="{8E63B8CE-E9B4-4B64-A059-AE603116C562}" srcOrd="0" destOrd="0" presId="urn:microsoft.com/office/officeart/2005/8/layout/chevron2"/>
    <dgm:cxn modelId="{CABE713F-C029-4621-AFEF-4C7FEF15C572}" type="presOf" srcId="{507954F7-93DF-462E-B929-102B3B343C03}" destId="{D846726A-E631-40D2-951C-50EB09DF9818}" srcOrd="0" destOrd="0" presId="urn:microsoft.com/office/officeart/2005/8/layout/chevron2"/>
    <dgm:cxn modelId="{A87BA31F-91EE-467C-B8F8-0BF697E1D927}" type="presOf" srcId="{CF35C349-0017-4F13-9057-00380EC08841}" destId="{4F0370CA-6E58-42A1-B0A0-A6E5B28554BE}" srcOrd="0" destOrd="0" presId="urn:microsoft.com/office/officeart/2005/8/layout/chevron2"/>
    <dgm:cxn modelId="{B49CC142-4285-43B9-BA50-EDB720320DC2}" srcId="{8C058D7D-814F-47C7-A39B-2CA92328FAE1}" destId="{173C445B-43DF-41E1-AD78-638FC5DD16E8}" srcOrd="3" destOrd="0" parTransId="{32AF1B2B-9F99-4B33-8C2D-2827CBB7871E}" sibTransId="{18DAF860-63B6-4771-9DD6-5EB766A7F7AB}"/>
    <dgm:cxn modelId="{F7BBE82C-F9F9-4943-8631-532CFC4331A6}" type="presOf" srcId="{982004FB-623B-4E1A-8F11-0F5B88A3D2A5}" destId="{4A646B63-A71B-4D11-872A-0F7FAA969745}" srcOrd="0" destOrd="0" presId="urn:microsoft.com/office/officeart/2005/8/layout/chevron2"/>
    <dgm:cxn modelId="{A148DA03-B84E-42E3-8A96-EA0B1B6179E7}" srcId="{8C058D7D-814F-47C7-A39B-2CA92328FAE1}" destId="{976D5580-9F95-40AD-A769-B3CDEF41E43C}" srcOrd="0" destOrd="0" parTransId="{534D5E9D-AB7C-4028-B465-2F99871DC6AE}" sibTransId="{63552EA8-7835-4A1C-BE2A-4D3E5D8798A8}"/>
    <dgm:cxn modelId="{F322D06B-DD25-4ABD-8600-5C12C77ABDB9}" srcId="{173C445B-43DF-41E1-AD78-638FC5DD16E8}" destId="{778BF3AA-9928-42F2-BC3D-23422361A372}" srcOrd="0" destOrd="0" parTransId="{1E746BD6-BC64-45B4-98EA-95E738A79164}" sibTransId="{ED298522-35BB-47B8-AB4F-61AB2892F3ED}"/>
    <dgm:cxn modelId="{F761DFDF-641B-4552-A0B5-7C9A85FB8B94}" srcId="{976D5580-9F95-40AD-A769-B3CDEF41E43C}" destId="{CF35C349-0017-4F13-9057-00380EC08841}" srcOrd="0" destOrd="0" parTransId="{69BD5B9C-F130-494B-98DE-253BB7D4F5AD}" sibTransId="{58ECCF86-7F97-4385-A808-0F80A1254BDF}"/>
    <dgm:cxn modelId="{E7347DA6-A58F-4339-BDB9-E840FD04F344}" type="presOf" srcId="{778BF3AA-9928-42F2-BC3D-23422361A372}" destId="{265B68A7-C829-49FC-BD19-C5B6BD74B06D}" srcOrd="0" destOrd="0" presId="urn:microsoft.com/office/officeart/2005/8/layout/chevron2"/>
    <dgm:cxn modelId="{C0871254-DB24-418C-A5D8-6AD70817816B}" srcId="{8C058D7D-814F-47C7-A39B-2CA92328FAE1}" destId="{982004FB-623B-4E1A-8F11-0F5B88A3D2A5}" srcOrd="1" destOrd="0" parTransId="{48C02F22-200C-4D1A-B4BA-357770071575}" sibTransId="{593B9ED9-ACE7-4902-B949-A4F0A3E8699B}"/>
    <dgm:cxn modelId="{B0026A8D-1907-40BD-A3F5-D35EEE08B3ED}" type="presParOf" srcId="{8E63B8CE-E9B4-4B64-A059-AE603116C562}" destId="{8D63EC5C-2F49-4C68-BDA7-957D5E8B4251}" srcOrd="0" destOrd="0" presId="urn:microsoft.com/office/officeart/2005/8/layout/chevron2"/>
    <dgm:cxn modelId="{E840B40F-691E-4F5E-A763-8C90CAEBFFF4}" type="presParOf" srcId="{8D63EC5C-2F49-4C68-BDA7-957D5E8B4251}" destId="{10ED6CD1-A407-4C77-8E07-382F394AE98F}" srcOrd="0" destOrd="0" presId="urn:microsoft.com/office/officeart/2005/8/layout/chevron2"/>
    <dgm:cxn modelId="{EBAD46CD-5789-4521-9FA4-A193710EC7CB}" type="presParOf" srcId="{8D63EC5C-2F49-4C68-BDA7-957D5E8B4251}" destId="{4F0370CA-6E58-42A1-B0A0-A6E5B28554BE}" srcOrd="1" destOrd="0" presId="urn:microsoft.com/office/officeart/2005/8/layout/chevron2"/>
    <dgm:cxn modelId="{209F5E2F-495F-4753-BB50-F60F57983CEB}" type="presParOf" srcId="{8E63B8CE-E9B4-4B64-A059-AE603116C562}" destId="{63DF5EE1-B889-4F90-9064-9C91B763570E}" srcOrd="1" destOrd="0" presId="urn:microsoft.com/office/officeart/2005/8/layout/chevron2"/>
    <dgm:cxn modelId="{A1826A71-BC34-4D7E-94F8-1F935BAB1491}" type="presParOf" srcId="{8E63B8CE-E9B4-4B64-A059-AE603116C562}" destId="{C468C02B-24C3-432C-92C9-A080610E9C56}" srcOrd="2" destOrd="0" presId="urn:microsoft.com/office/officeart/2005/8/layout/chevron2"/>
    <dgm:cxn modelId="{C23D1E4C-574C-49AD-B13B-31086F812280}" type="presParOf" srcId="{C468C02B-24C3-432C-92C9-A080610E9C56}" destId="{4A646B63-A71B-4D11-872A-0F7FAA969745}" srcOrd="0" destOrd="0" presId="urn:microsoft.com/office/officeart/2005/8/layout/chevron2"/>
    <dgm:cxn modelId="{D4D4D45D-0BFE-4D21-9515-253E4D8D79C5}" type="presParOf" srcId="{C468C02B-24C3-432C-92C9-A080610E9C56}" destId="{499C7D28-433D-42DA-956C-43611CA8A97E}" srcOrd="1" destOrd="0" presId="urn:microsoft.com/office/officeart/2005/8/layout/chevron2"/>
    <dgm:cxn modelId="{CCF2AFFB-BE49-4ACA-8D4F-5C2B59822255}" type="presParOf" srcId="{8E63B8CE-E9B4-4B64-A059-AE603116C562}" destId="{5B0216D9-5769-4C5B-AC64-8816F0470596}" srcOrd="3" destOrd="0" presId="urn:microsoft.com/office/officeart/2005/8/layout/chevron2"/>
    <dgm:cxn modelId="{A22B3057-7182-438D-8BE5-2947A624AA27}" type="presParOf" srcId="{8E63B8CE-E9B4-4B64-A059-AE603116C562}" destId="{C6BA90C4-0761-4C7E-A701-99D34E1EDCF9}" srcOrd="4" destOrd="0" presId="urn:microsoft.com/office/officeart/2005/8/layout/chevron2"/>
    <dgm:cxn modelId="{2C8B8604-7977-4E6C-AED9-AE6D1DECAA70}" type="presParOf" srcId="{C6BA90C4-0761-4C7E-A701-99D34E1EDCF9}" destId="{D846726A-E631-40D2-951C-50EB09DF9818}" srcOrd="0" destOrd="0" presId="urn:microsoft.com/office/officeart/2005/8/layout/chevron2"/>
    <dgm:cxn modelId="{0F7D4BF0-80A0-48A4-B497-193ECD428545}" type="presParOf" srcId="{C6BA90C4-0761-4C7E-A701-99D34E1EDCF9}" destId="{3592BB21-7A9F-43DF-8A3D-BFDBC866B1D8}" srcOrd="1" destOrd="0" presId="urn:microsoft.com/office/officeart/2005/8/layout/chevron2"/>
    <dgm:cxn modelId="{25BC45E6-CFC3-4650-8EE8-BA4BE98A0E4C}" type="presParOf" srcId="{8E63B8CE-E9B4-4B64-A059-AE603116C562}" destId="{1A260771-7D56-47E1-B06B-BBC5F312DE6B}" srcOrd="5" destOrd="0" presId="urn:microsoft.com/office/officeart/2005/8/layout/chevron2"/>
    <dgm:cxn modelId="{577C0C84-6FE4-4A23-B9DC-ADD4E090501B}" type="presParOf" srcId="{8E63B8CE-E9B4-4B64-A059-AE603116C562}" destId="{8C6F7283-151F-4DB4-B360-259A8F2D3CB1}" srcOrd="6" destOrd="0" presId="urn:microsoft.com/office/officeart/2005/8/layout/chevron2"/>
    <dgm:cxn modelId="{1F36CEE6-C376-40E9-B6F3-44F5DA363B2F}" type="presParOf" srcId="{8C6F7283-151F-4DB4-B360-259A8F2D3CB1}" destId="{7CB85A0C-4C16-4E6E-ABE5-0A29B01B5DAE}" srcOrd="0" destOrd="0" presId="urn:microsoft.com/office/officeart/2005/8/layout/chevron2"/>
    <dgm:cxn modelId="{19727868-3FC9-4A95-AB08-A9D809E37A55}" type="presParOf" srcId="{8C6F7283-151F-4DB4-B360-259A8F2D3CB1}" destId="{265B68A7-C829-49FC-BD19-C5B6BD74B06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C058D7D-814F-47C7-A39B-2CA92328FAE1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F35C349-0017-4F13-9057-00380EC08841}">
      <dgm:prSet custT="1"/>
      <dgm:spPr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 smtClean="0">
              <a:solidFill>
                <a:srgbClr val="534F4F"/>
              </a:solidFill>
              <a:latin typeface="+mn-lt"/>
            </a:rPr>
            <a:t>По заболеваниям, входящим в базовую программу </a:t>
          </a:r>
          <a:r>
            <a:rPr lang="ru-RU" sz="1800" dirty="0" err="1" smtClean="0">
              <a:solidFill>
                <a:srgbClr val="534F4F"/>
              </a:solidFill>
              <a:latin typeface="+mn-lt"/>
            </a:rPr>
            <a:t>ОМС</a:t>
          </a:r>
          <a:endParaRPr lang="ru-RU" sz="1800" dirty="0">
            <a:solidFill>
              <a:srgbClr val="534F4F"/>
            </a:solidFill>
            <a:latin typeface="+mn-lt"/>
          </a:endParaRPr>
        </a:p>
      </dgm:t>
    </dgm:pt>
    <dgm:pt modelId="{976D5580-9F95-40AD-A769-B3CDEF41E43C}">
      <dgm:prSet/>
      <dgm:spPr/>
      <dgm:t>
        <a:bodyPr/>
        <a:lstStyle/>
        <a:p>
          <a:pPr rtl="0"/>
          <a:endParaRPr lang="ru-RU"/>
        </a:p>
      </dgm:t>
    </dgm:pt>
    <dgm:pt modelId="{63552EA8-7835-4A1C-BE2A-4D3E5D8798A8}" type="sibTrans" cxnId="{A148DA03-B84E-42E3-8A96-EA0B1B6179E7}">
      <dgm:prSet/>
      <dgm:spPr/>
      <dgm:t>
        <a:bodyPr/>
        <a:lstStyle/>
        <a:p>
          <a:endParaRPr lang="ru-RU"/>
        </a:p>
      </dgm:t>
    </dgm:pt>
    <dgm:pt modelId="{534D5E9D-AB7C-4028-B465-2F99871DC6AE}" type="parTrans" cxnId="{A148DA03-B84E-42E3-8A96-EA0B1B6179E7}">
      <dgm:prSet/>
      <dgm:spPr/>
      <dgm:t>
        <a:bodyPr/>
        <a:lstStyle/>
        <a:p>
          <a:endParaRPr lang="ru-RU"/>
        </a:p>
      </dgm:t>
    </dgm:pt>
    <dgm:pt modelId="{58ECCF86-7F97-4385-A808-0F80A1254BDF}" type="sibTrans" cxnId="{F761DFDF-641B-4552-A0B5-7C9A85FB8B94}">
      <dgm:prSet/>
      <dgm:spPr/>
      <dgm:t>
        <a:bodyPr/>
        <a:lstStyle/>
        <a:p>
          <a:endParaRPr lang="ru-RU"/>
        </a:p>
      </dgm:t>
    </dgm:pt>
    <dgm:pt modelId="{69BD5B9C-F130-494B-98DE-253BB7D4F5AD}" type="parTrans" cxnId="{F761DFDF-641B-4552-A0B5-7C9A85FB8B94}">
      <dgm:prSet/>
      <dgm:spPr/>
      <dgm:t>
        <a:bodyPr/>
        <a:lstStyle/>
        <a:p>
          <a:endParaRPr lang="ru-RU"/>
        </a:p>
      </dgm:t>
    </dgm:pt>
    <dgm:pt modelId="{8E63B8CE-E9B4-4B64-A059-AE603116C562}" type="pres">
      <dgm:prSet presAssocID="{8C058D7D-814F-47C7-A39B-2CA92328FAE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D63EC5C-2F49-4C68-BDA7-957D5E8B4251}" type="pres">
      <dgm:prSet presAssocID="{976D5580-9F95-40AD-A769-B3CDEF41E43C}" presName="composite" presStyleCnt="0"/>
      <dgm:spPr/>
    </dgm:pt>
    <dgm:pt modelId="{10ED6CD1-A407-4C77-8E07-382F394AE98F}" type="pres">
      <dgm:prSet presAssocID="{976D5580-9F95-40AD-A769-B3CDEF41E43C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0370CA-6E58-42A1-B0A0-A6E5B28554BE}" type="pres">
      <dgm:prSet presAssocID="{976D5580-9F95-40AD-A769-B3CDEF41E43C}" presName="descendantText" presStyleLbl="alignAcc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5DD9A01-03E8-4306-9064-B31AE56A950F}" type="presOf" srcId="{CF35C349-0017-4F13-9057-00380EC08841}" destId="{4F0370CA-6E58-42A1-B0A0-A6E5B28554BE}" srcOrd="0" destOrd="0" presId="urn:microsoft.com/office/officeart/2005/8/layout/chevron2"/>
    <dgm:cxn modelId="{F761DFDF-641B-4552-A0B5-7C9A85FB8B94}" srcId="{976D5580-9F95-40AD-A769-B3CDEF41E43C}" destId="{CF35C349-0017-4F13-9057-00380EC08841}" srcOrd="0" destOrd="0" parTransId="{69BD5B9C-F130-494B-98DE-253BB7D4F5AD}" sibTransId="{58ECCF86-7F97-4385-A808-0F80A1254BDF}"/>
    <dgm:cxn modelId="{61C17E81-8ED3-4F11-8364-904868CC30DC}" type="presOf" srcId="{8C058D7D-814F-47C7-A39B-2CA92328FAE1}" destId="{8E63B8CE-E9B4-4B64-A059-AE603116C562}" srcOrd="0" destOrd="0" presId="urn:microsoft.com/office/officeart/2005/8/layout/chevron2"/>
    <dgm:cxn modelId="{A148DA03-B84E-42E3-8A96-EA0B1B6179E7}" srcId="{8C058D7D-814F-47C7-A39B-2CA92328FAE1}" destId="{976D5580-9F95-40AD-A769-B3CDEF41E43C}" srcOrd="0" destOrd="0" parTransId="{534D5E9D-AB7C-4028-B465-2F99871DC6AE}" sibTransId="{63552EA8-7835-4A1C-BE2A-4D3E5D8798A8}"/>
    <dgm:cxn modelId="{C6CDFACC-B6CD-4CC4-BF7E-77F9430E2C33}" type="presOf" srcId="{976D5580-9F95-40AD-A769-B3CDEF41E43C}" destId="{10ED6CD1-A407-4C77-8E07-382F394AE98F}" srcOrd="0" destOrd="0" presId="urn:microsoft.com/office/officeart/2005/8/layout/chevron2"/>
    <dgm:cxn modelId="{BBAE322E-721D-4907-8035-442FC21D07DB}" type="presParOf" srcId="{8E63B8CE-E9B4-4B64-A059-AE603116C562}" destId="{8D63EC5C-2F49-4C68-BDA7-957D5E8B4251}" srcOrd="0" destOrd="0" presId="urn:microsoft.com/office/officeart/2005/8/layout/chevron2"/>
    <dgm:cxn modelId="{790948CB-20EC-4F15-A816-4013FEDB2C6E}" type="presParOf" srcId="{8D63EC5C-2F49-4C68-BDA7-957D5E8B4251}" destId="{10ED6CD1-A407-4C77-8E07-382F394AE98F}" srcOrd="0" destOrd="0" presId="urn:microsoft.com/office/officeart/2005/8/layout/chevron2"/>
    <dgm:cxn modelId="{5B94386A-EC23-4E11-B502-35428D8B57D9}" type="presParOf" srcId="{8D63EC5C-2F49-4C68-BDA7-957D5E8B4251}" destId="{4F0370CA-6E58-42A1-B0A0-A6E5B28554B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34 924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D9952A6E-51E9-46F5-AA97-003063CFD45C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39 240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C073A452-445F-4A18-8D2E-42B7FD9D4B83}" type="parTrans" cxnId="{4381B2AF-621B-418A-851A-54D9070FC90F}">
      <dgm:prSet/>
      <dgm:spPr/>
      <dgm:t>
        <a:bodyPr/>
        <a:lstStyle/>
        <a:p>
          <a:endParaRPr lang="ru-RU"/>
        </a:p>
      </dgm:t>
    </dgm:pt>
    <dgm:pt modelId="{D5AECA59-E706-49BD-A85A-F2FFE3203BC0}" type="sibTrans" cxnId="{4381B2AF-621B-418A-851A-54D9070FC90F}">
      <dgm:prSet/>
      <dgm:spPr/>
      <dgm:t>
        <a:bodyPr/>
        <a:lstStyle/>
        <a:p>
          <a:endParaRPr lang="ru-RU"/>
        </a:p>
      </dgm:t>
    </dgm:pt>
    <dgm:pt modelId="{57528B99-E608-4D43-8BCB-8B2813661BEC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37 019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89700A54-7356-48E2-8F2A-468F087CAA58}" type="parTrans" cxnId="{E4150C43-C7D1-4D39-AC1A-26029573D8F4}">
      <dgm:prSet/>
      <dgm:spPr/>
      <dgm:t>
        <a:bodyPr/>
        <a:lstStyle/>
        <a:p>
          <a:endParaRPr lang="ru-RU"/>
        </a:p>
      </dgm:t>
    </dgm:pt>
    <dgm:pt modelId="{4E36DB8B-914E-42BA-95A1-C1C4F46293C2}" type="sibTrans" cxnId="{E4150C43-C7D1-4D39-AC1A-26029573D8F4}">
      <dgm:prSet/>
      <dgm:spPr/>
      <dgm:t>
        <a:bodyPr/>
        <a:lstStyle/>
        <a:p>
          <a:endParaRPr lang="ru-RU"/>
        </a:p>
      </dgm:t>
    </dgm:pt>
    <dgm:pt modelId="{78B007E3-3A39-4585-A51E-EF3B5C893869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32 947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C26BDCFF-8E34-4457-BC29-7AF0A9DB20BA}" type="sibTrans" cxnId="{4E1473C5-F46C-4968-853B-378112D7B838}">
      <dgm:prSet/>
      <dgm:spPr/>
      <dgm:t>
        <a:bodyPr/>
        <a:lstStyle/>
        <a:p>
          <a:endParaRPr lang="ru-RU"/>
        </a:p>
      </dgm:t>
    </dgm:pt>
    <dgm:pt modelId="{F0771D66-62B1-4C9C-AEE9-3D358EA8393C}" type="parTrans" cxnId="{4E1473C5-F46C-4968-853B-378112D7B838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1408DB2-FBD4-485C-BC8E-EB65B28797BE}" type="pres">
      <dgm:prSet presAssocID="{78B007E3-3A39-4585-A51E-EF3B5C893869}" presName="composite" presStyleCnt="0"/>
      <dgm:spPr/>
    </dgm:pt>
    <dgm:pt modelId="{71E6C355-13EB-4EBD-AC8F-05A4053FCF9E}" type="pres">
      <dgm:prSet presAssocID="{78B007E3-3A39-4585-A51E-EF3B5C893869}" presName="LShape" presStyleLbl="alignNode1" presStyleIdx="0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F1764DB-FE8F-4E89-9B6E-91A2DC3A6EB5}" type="pres">
      <dgm:prSet presAssocID="{78B007E3-3A39-4585-A51E-EF3B5C893869}" presName="ParentText" presStyleLbl="revTx" presStyleIdx="0" presStyleCnt="4" custScaleX="481909" custScaleY="168793" custLinFactX="-1327" custLinFactNeighborX="-100000" custLinFactNeighborY="59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B5FF4F-4946-49D1-9FAB-BEB33C3E8D94}" type="pres">
      <dgm:prSet presAssocID="{78B007E3-3A39-4585-A51E-EF3B5C893869}" presName="Triangle" presStyleLbl="alignNode1" presStyleIdx="1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5A5AE98-0177-47ED-8AF6-C64D0ADAE841}" type="pres">
      <dgm:prSet presAssocID="{C26BDCFF-8E34-4457-BC29-7AF0A9DB20BA}" presName="sibTrans" presStyleCnt="0"/>
      <dgm:spPr/>
    </dgm:pt>
    <dgm:pt modelId="{26A766B6-D3A0-44F0-92C1-F3B751BB4BAD}" type="pres">
      <dgm:prSet presAssocID="{C26BDCFF-8E34-4457-BC29-7AF0A9DB20BA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7" custScaleX="631495" custScaleY="258264" custLinFactNeighborX="-37493" custLinFactNeighborY="7658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4" custScaleX="482518" custLinFactNeighborX="-92355" custLinFactNeighborY="-314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95227-F50B-4095-B7BC-B5F16E06E7FC}" type="pres">
      <dgm:prSet presAssocID="{F16646FC-6848-418B-B1E3-96138E0FEEA5}" presName="Triangle" presStyleLbl="alignNode1" presStyleIdx="3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4C63162-EC8F-4014-89C2-1C168EB4B320}" type="pres">
      <dgm:prSet presAssocID="{26662AE8-F865-4E39-A7B4-73E3AE608107}" presName="sibTrans" presStyleCnt="0"/>
      <dgm:spPr/>
    </dgm:pt>
    <dgm:pt modelId="{A6B68433-B7F7-4B95-90BC-BDD2D3550D71}" type="pres">
      <dgm:prSet presAssocID="{26662AE8-F865-4E39-A7B4-73E3AE608107}" presName="space" presStyleCnt="0"/>
      <dgm:spPr/>
    </dgm:pt>
    <dgm:pt modelId="{47CE394F-B1AB-4A59-BC63-5BB603E54DA5}" type="pres">
      <dgm:prSet presAssocID="{57528B99-E608-4D43-8BCB-8B2813661BEC}" presName="composite" presStyleCnt="0"/>
      <dgm:spPr/>
    </dgm:pt>
    <dgm:pt modelId="{FCEC2791-FE35-4FC7-8A1F-D2E37EC5EF35}" type="pres">
      <dgm:prSet presAssocID="{57528B99-E608-4D43-8BCB-8B2813661BEC}" presName="LShape" presStyleLbl="alignNode1" presStyleIdx="4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D85F1854-E5F6-41B9-9EFC-2FE85720D240}" type="pres">
      <dgm:prSet presAssocID="{57528B99-E608-4D43-8BCB-8B2813661BEC}" presName="ParentText" presStyleLbl="revTx" presStyleIdx="2" presStyleCnt="4" custScaleX="482518" custLinFactNeighborX="-92355" custLinFactNeighborY="-314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3CF80-B4CD-40C7-9A31-0B7539CC2751}" type="pres">
      <dgm:prSet presAssocID="{57528B99-E608-4D43-8BCB-8B2813661BEC}" presName="Triangle" presStyleLbl="alignNode1" presStyleIdx="5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4A38246-BECB-4200-B1D8-2BBD9FFC0E31}" type="pres">
      <dgm:prSet presAssocID="{4E36DB8B-914E-42BA-95A1-C1C4F46293C2}" presName="sibTrans" presStyleCnt="0"/>
      <dgm:spPr/>
    </dgm:pt>
    <dgm:pt modelId="{00863FDF-6092-4FB3-B4A3-016D61185CF2}" type="pres">
      <dgm:prSet presAssocID="{4E36DB8B-914E-42BA-95A1-C1C4F46293C2}" presName="space" presStyleCnt="0"/>
      <dgm:spPr/>
    </dgm:pt>
    <dgm:pt modelId="{B6275954-390C-4373-9A48-2CA3F28F5808}" type="pres">
      <dgm:prSet presAssocID="{D9952A6E-51E9-46F5-AA97-003063CFD45C}" presName="composite" presStyleCnt="0"/>
      <dgm:spPr/>
    </dgm:pt>
    <dgm:pt modelId="{58BF2D5C-5BA9-407A-8A9B-C40257F52DE5}" type="pres">
      <dgm:prSet presAssocID="{D9952A6E-51E9-46F5-AA97-003063CFD45C}" presName="LShape" presStyleLbl="alignNode1" presStyleIdx="6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1EB1F125-C213-44F7-995F-770C58E2B83A}" type="pres">
      <dgm:prSet presAssocID="{D9952A6E-51E9-46F5-AA97-003063CFD45C}" presName="ParentText" presStyleLbl="revTx" presStyleIdx="3" presStyleCnt="4" custScaleX="482518" custLinFactNeighborX="-92355" custLinFactNeighborY="-314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8E1AAEB-3E6B-4E76-B012-0EA6AEC78F1E}" type="presOf" srcId="{57528B99-E608-4D43-8BCB-8B2813661BEC}" destId="{D85F1854-E5F6-41B9-9EFC-2FE85720D240}" srcOrd="0" destOrd="0" presId="urn:microsoft.com/office/officeart/2009/3/layout/StepUpProcess"/>
    <dgm:cxn modelId="{D56E18F8-D230-4A1D-97E8-A54C003B829A}" type="presOf" srcId="{D9952A6E-51E9-46F5-AA97-003063CFD45C}" destId="{1EB1F125-C213-44F7-995F-770C58E2B83A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4381B2AF-621B-418A-851A-54D9070FC90F}" srcId="{4E7F4808-C894-40ED-B5BE-06D9FCD46DB9}" destId="{D9952A6E-51E9-46F5-AA97-003063CFD45C}" srcOrd="3" destOrd="0" parTransId="{C073A452-445F-4A18-8D2E-42B7FD9D4B83}" sibTransId="{D5AECA59-E706-49BD-A85A-F2FFE3203BC0}"/>
    <dgm:cxn modelId="{C57FF79F-835B-4060-B7E8-0E42C43F54F1}" type="presOf" srcId="{F16646FC-6848-418B-B1E3-96138E0FEEA5}" destId="{2AF64C49-9E45-4F3C-9BA6-D0A64ABAC6D7}" srcOrd="0" destOrd="0" presId="urn:microsoft.com/office/officeart/2009/3/layout/StepUpProcess"/>
    <dgm:cxn modelId="{E4150C43-C7D1-4D39-AC1A-26029573D8F4}" srcId="{4E7F4808-C894-40ED-B5BE-06D9FCD46DB9}" destId="{57528B99-E608-4D43-8BCB-8B2813661BEC}" srcOrd="2" destOrd="0" parTransId="{89700A54-7356-48E2-8F2A-468F087CAA58}" sibTransId="{4E36DB8B-914E-42BA-95A1-C1C4F46293C2}"/>
    <dgm:cxn modelId="{4E1473C5-F46C-4968-853B-378112D7B838}" srcId="{4E7F4808-C894-40ED-B5BE-06D9FCD46DB9}" destId="{78B007E3-3A39-4585-A51E-EF3B5C893869}" srcOrd="0" destOrd="0" parTransId="{F0771D66-62B1-4C9C-AEE9-3D358EA8393C}" sibTransId="{C26BDCFF-8E34-4457-BC29-7AF0A9DB20BA}"/>
    <dgm:cxn modelId="{0362F044-BAF8-4830-824C-00A02DCB9BF4}" type="presOf" srcId="{78B007E3-3A39-4585-A51E-EF3B5C893869}" destId="{EF1764DB-FE8F-4E89-9B6E-91A2DC3A6EB5}" srcOrd="0" destOrd="0" presId="urn:microsoft.com/office/officeart/2009/3/layout/StepUpProcess"/>
    <dgm:cxn modelId="{F29769FB-0186-4C51-BFAD-4EF18E8C276D}" type="presOf" srcId="{4E7F4808-C894-40ED-B5BE-06D9FCD46DB9}" destId="{59E6176D-A2F1-45D4-A790-2A9C57E110E9}" srcOrd="0" destOrd="0" presId="urn:microsoft.com/office/officeart/2009/3/layout/StepUpProcess"/>
    <dgm:cxn modelId="{8EC4F126-A0C5-4C79-BB88-844D02F291B7}" type="presParOf" srcId="{59E6176D-A2F1-45D4-A790-2A9C57E110E9}" destId="{71408DB2-FBD4-485C-BC8E-EB65B28797BE}" srcOrd="0" destOrd="0" presId="urn:microsoft.com/office/officeart/2009/3/layout/StepUpProcess"/>
    <dgm:cxn modelId="{290B1702-77D3-469A-A121-6AF1426E3069}" type="presParOf" srcId="{71408DB2-FBD4-485C-BC8E-EB65B28797BE}" destId="{71E6C355-13EB-4EBD-AC8F-05A4053FCF9E}" srcOrd="0" destOrd="0" presId="urn:microsoft.com/office/officeart/2009/3/layout/StepUpProcess"/>
    <dgm:cxn modelId="{63F23D2D-A58E-4D7F-858D-A3B16FA5F166}" type="presParOf" srcId="{71408DB2-FBD4-485C-BC8E-EB65B28797BE}" destId="{EF1764DB-FE8F-4E89-9B6E-91A2DC3A6EB5}" srcOrd="1" destOrd="0" presId="urn:microsoft.com/office/officeart/2009/3/layout/StepUpProcess"/>
    <dgm:cxn modelId="{1C6EC8C9-3C02-4A36-B319-D17B269EFD35}" type="presParOf" srcId="{71408DB2-FBD4-485C-BC8E-EB65B28797BE}" destId="{12B5FF4F-4946-49D1-9FAB-BEB33C3E8D94}" srcOrd="2" destOrd="0" presId="urn:microsoft.com/office/officeart/2009/3/layout/StepUpProcess"/>
    <dgm:cxn modelId="{B7DE4983-71B8-486E-9BAC-20F6441E68E2}" type="presParOf" srcId="{59E6176D-A2F1-45D4-A790-2A9C57E110E9}" destId="{E5A5AE98-0177-47ED-8AF6-C64D0ADAE841}" srcOrd="1" destOrd="0" presId="urn:microsoft.com/office/officeart/2009/3/layout/StepUpProcess"/>
    <dgm:cxn modelId="{B71B98CF-CA8E-4761-8160-C747E2EADA40}" type="presParOf" srcId="{E5A5AE98-0177-47ED-8AF6-C64D0ADAE841}" destId="{26A766B6-D3A0-44F0-92C1-F3B751BB4BAD}" srcOrd="0" destOrd="0" presId="urn:microsoft.com/office/officeart/2009/3/layout/StepUpProcess"/>
    <dgm:cxn modelId="{8FC5FF16-7666-4D70-9D98-31F797D331C3}" type="presParOf" srcId="{59E6176D-A2F1-45D4-A790-2A9C57E110E9}" destId="{56C143B6-1C15-4DE4-9866-D697EF85A06B}" srcOrd="2" destOrd="0" presId="urn:microsoft.com/office/officeart/2009/3/layout/StepUpProcess"/>
    <dgm:cxn modelId="{AD502BAC-9D5E-4B4E-9512-93DF0780F0F1}" type="presParOf" srcId="{56C143B6-1C15-4DE4-9866-D697EF85A06B}" destId="{39FB82EE-FE53-4555-9BD1-160163DEE653}" srcOrd="0" destOrd="0" presId="urn:microsoft.com/office/officeart/2009/3/layout/StepUpProcess"/>
    <dgm:cxn modelId="{1DF1DB8F-A526-4D14-A2C2-6DF0D9372351}" type="presParOf" srcId="{56C143B6-1C15-4DE4-9866-D697EF85A06B}" destId="{2AF64C49-9E45-4F3C-9BA6-D0A64ABAC6D7}" srcOrd="1" destOrd="0" presId="urn:microsoft.com/office/officeart/2009/3/layout/StepUpProcess"/>
    <dgm:cxn modelId="{95F1243A-F4B0-4E73-97C8-E02B3EE956B8}" type="presParOf" srcId="{56C143B6-1C15-4DE4-9866-D697EF85A06B}" destId="{F3595227-F50B-4095-B7BC-B5F16E06E7FC}" srcOrd="2" destOrd="0" presId="urn:microsoft.com/office/officeart/2009/3/layout/StepUpProcess"/>
    <dgm:cxn modelId="{7A579E5E-CCEC-49A2-B0C0-6872E14BE273}" type="presParOf" srcId="{59E6176D-A2F1-45D4-A790-2A9C57E110E9}" destId="{E4C63162-EC8F-4014-89C2-1C168EB4B320}" srcOrd="3" destOrd="0" presId="urn:microsoft.com/office/officeart/2009/3/layout/StepUpProcess"/>
    <dgm:cxn modelId="{AC19454C-F60B-48C0-9700-CB98443170E1}" type="presParOf" srcId="{E4C63162-EC8F-4014-89C2-1C168EB4B320}" destId="{A6B68433-B7F7-4B95-90BC-BDD2D3550D71}" srcOrd="0" destOrd="0" presId="urn:microsoft.com/office/officeart/2009/3/layout/StepUpProcess"/>
    <dgm:cxn modelId="{B69DAD4D-2199-4FEB-8BB3-2F65EE3FC580}" type="presParOf" srcId="{59E6176D-A2F1-45D4-A790-2A9C57E110E9}" destId="{47CE394F-B1AB-4A59-BC63-5BB603E54DA5}" srcOrd="4" destOrd="0" presId="urn:microsoft.com/office/officeart/2009/3/layout/StepUpProcess"/>
    <dgm:cxn modelId="{4AAF2F3A-9CC8-4496-B883-2E2BB7EFF820}" type="presParOf" srcId="{47CE394F-B1AB-4A59-BC63-5BB603E54DA5}" destId="{FCEC2791-FE35-4FC7-8A1F-D2E37EC5EF35}" srcOrd="0" destOrd="0" presId="urn:microsoft.com/office/officeart/2009/3/layout/StepUpProcess"/>
    <dgm:cxn modelId="{EC8A18C1-993D-4E1A-96BF-926F45A0254A}" type="presParOf" srcId="{47CE394F-B1AB-4A59-BC63-5BB603E54DA5}" destId="{D85F1854-E5F6-41B9-9EFC-2FE85720D240}" srcOrd="1" destOrd="0" presId="urn:microsoft.com/office/officeart/2009/3/layout/StepUpProcess"/>
    <dgm:cxn modelId="{79A7D80B-0236-4A2D-9F33-DC51015438CE}" type="presParOf" srcId="{47CE394F-B1AB-4A59-BC63-5BB603E54DA5}" destId="{CFD3CF80-B4CD-40C7-9A31-0B7539CC2751}" srcOrd="2" destOrd="0" presId="urn:microsoft.com/office/officeart/2009/3/layout/StepUpProcess"/>
    <dgm:cxn modelId="{EF79E542-A9A1-440A-B2A9-6F3F4268326D}" type="presParOf" srcId="{59E6176D-A2F1-45D4-A790-2A9C57E110E9}" destId="{34A38246-BECB-4200-B1D8-2BBD9FFC0E31}" srcOrd="5" destOrd="0" presId="urn:microsoft.com/office/officeart/2009/3/layout/StepUpProcess"/>
    <dgm:cxn modelId="{E53FB762-73C3-484D-A19A-2FDA704A6FBD}" type="presParOf" srcId="{34A38246-BECB-4200-B1D8-2BBD9FFC0E31}" destId="{00863FDF-6092-4FB3-B4A3-016D61185CF2}" srcOrd="0" destOrd="0" presId="urn:microsoft.com/office/officeart/2009/3/layout/StepUpProcess"/>
    <dgm:cxn modelId="{6A634439-CB13-4ED8-AAA0-7F6C8B2F3E1B}" type="presParOf" srcId="{59E6176D-A2F1-45D4-A790-2A9C57E110E9}" destId="{B6275954-390C-4373-9A48-2CA3F28F5808}" srcOrd="6" destOrd="0" presId="urn:microsoft.com/office/officeart/2009/3/layout/StepUpProcess"/>
    <dgm:cxn modelId="{50D8BB59-865A-4A21-867B-C43078F613DA}" type="presParOf" srcId="{B6275954-390C-4373-9A48-2CA3F28F5808}" destId="{58BF2D5C-5BA9-407A-8A9B-C40257F52DE5}" srcOrd="0" destOrd="0" presId="urn:microsoft.com/office/officeart/2009/3/layout/StepUpProcess"/>
    <dgm:cxn modelId="{9F91C332-E000-4EA9-976A-D01E6F6A48E1}" type="presParOf" srcId="{B6275954-390C-4373-9A48-2CA3F28F5808}" destId="{1EB1F125-C213-44F7-995F-770C58E2B83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78B007E3-3A39-4585-A51E-EF3B5C893869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30 925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F0771D66-62B1-4C9C-AEE9-3D358EA8393C}" type="parTrans" cxnId="{4E1473C5-F46C-4968-853B-378112D7B838}">
      <dgm:prSet/>
      <dgm:spPr/>
      <dgm:t>
        <a:bodyPr/>
        <a:lstStyle/>
        <a:p>
          <a:endParaRPr lang="ru-RU"/>
        </a:p>
      </dgm:t>
    </dgm:pt>
    <dgm:pt modelId="{C26BDCFF-8E34-4457-BC29-7AF0A9DB20BA}" type="sibTrans" cxnId="{4E1473C5-F46C-4968-853B-378112D7B838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32 968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D9952A6E-51E9-46F5-AA97-003063CFD45C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 37 043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C073A452-445F-4A18-8D2E-42B7FD9D4B83}" type="parTrans" cxnId="{4381B2AF-621B-418A-851A-54D9070FC90F}">
      <dgm:prSet/>
      <dgm:spPr/>
      <dgm:t>
        <a:bodyPr/>
        <a:lstStyle/>
        <a:p>
          <a:endParaRPr lang="ru-RU"/>
        </a:p>
      </dgm:t>
    </dgm:pt>
    <dgm:pt modelId="{D5AECA59-E706-49BD-A85A-F2FFE3203BC0}" type="sibTrans" cxnId="{4381B2AF-621B-418A-851A-54D9070FC90F}">
      <dgm:prSet/>
      <dgm:spPr/>
      <dgm:t>
        <a:bodyPr/>
        <a:lstStyle/>
        <a:p>
          <a:endParaRPr lang="ru-RU"/>
        </a:p>
      </dgm:t>
    </dgm:pt>
    <dgm:pt modelId="{57528B99-E608-4D43-8BCB-8B2813661BEC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34 946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89700A54-7356-48E2-8F2A-468F087CAA58}" type="parTrans" cxnId="{E4150C43-C7D1-4D39-AC1A-26029573D8F4}">
      <dgm:prSet/>
      <dgm:spPr/>
      <dgm:t>
        <a:bodyPr/>
        <a:lstStyle/>
        <a:p>
          <a:endParaRPr lang="ru-RU"/>
        </a:p>
      </dgm:t>
    </dgm:pt>
    <dgm:pt modelId="{4E36DB8B-914E-42BA-95A1-C1C4F46293C2}" type="sibTrans" cxnId="{E4150C43-C7D1-4D39-AC1A-26029573D8F4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1408DB2-FBD4-485C-BC8E-EB65B28797BE}" type="pres">
      <dgm:prSet presAssocID="{78B007E3-3A39-4585-A51E-EF3B5C893869}" presName="composite" presStyleCnt="0"/>
      <dgm:spPr/>
    </dgm:pt>
    <dgm:pt modelId="{71E6C355-13EB-4EBD-AC8F-05A4053FCF9E}" type="pres">
      <dgm:prSet presAssocID="{78B007E3-3A39-4585-A51E-EF3B5C893869}" presName="LShape" presStyleLbl="alignNode1" presStyleIdx="0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F1764DB-FE8F-4E89-9B6E-91A2DC3A6EB5}" type="pres">
      <dgm:prSet presAssocID="{78B007E3-3A39-4585-A51E-EF3B5C893869}" presName="ParentText" presStyleLbl="revTx" presStyleIdx="0" presStyleCnt="4" custScaleX="456574" custLinFactNeighborX="-88668" custLinFactNeighborY="-520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B5FF4F-4946-49D1-9FAB-BEB33C3E8D94}" type="pres">
      <dgm:prSet presAssocID="{78B007E3-3A39-4585-A51E-EF3B5C893869}" presName="Triangle" presStyleLbl="alignNode1" presStyleIdx="1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5A5AE98-0177-47ED-8AF6-C64D0ADAE841}" type="pres">
      <dgm:prSet presAssocID="{C26BDCFF-8E34-4457-BC29-7AF0A9DB20BA}" presName="sibTrans" presStyleCnt="0"/>
      <dgm:spPr/>
    </dgm:pt>
    <dgm:pt modelId="{26A766B6-D3A0-44F0-92C1-F3B751BB4BAD}" type="pres">
      <dgm:prSet presAssocID="{C26BDCFF-8E34-4457-BC29-7AF0A9DB20BA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4" custScaleX="456574" custLinFactNeighborX="-88668" custLinFactNeighborY="-520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95227-F50B-4095-B7BC-B5F16E06E7FC}" type="pres">
      <dgm:prSet presAssocID="{F16646FC-6848-418B-B1E3-96138E0FEEA5}" presName="Triangle" presStyleLbl="alignNode1" presStyleIdx="3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4C63162-EC8F-4014-89C2-1C168EB4B320}" type="pres">
      <dgm:prSet presAssocID="{26662AE8-F865-4E39-A7B4-73E3AE608107}" presName="sibTrans" presStyleCnt="0"/>
      <dgm:spPr/>
    </dgm:pt>
    <dgm:pt modelId="{A6B68433-B7F7-4B95-90BC-BDD2D3550D71}" type="pres">
      <dgm:prSet presAssocID="{26662AE8-F865-4E39-A7B4-73E3AE608107}" presName="space" presStyleCnt="0"/>
      <dgm:spPr/>
    </dgm:pt>
    <dgm:pt modelId="{47CE394F-B1AB-4A59-BC63-5BB603E54DA5}" type="pres">
      <dgm:prSet presAssocID="{57528B99-E608-4D43-8BCB-8B2813661BEC}" presName="composite" presStyleCnt="0"/>
      <dgm:spPr/>
    </dgm:pt>
    <dgm:pt modelId="{FCEC2791-FE35-4FC7-8A1F-D2E37EC5EF35}" type="pres">
      <dgm:prSet presAssocID="{57528B99-E608-4D43-8BCB-8B2813661BEC}" presName="LShape" presStyleLbl="alignNode1" presStyleIdx="4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D85F1854-E5F6-41B9-9EFC-2FE85720D240}" type="pres">
      <dgm:prSet presAssocID="{57528B99-E608-4D43-8BCB-8B2813661BEC}" presName="ParentText" presStyleLbl="revTx" presStyleIdx="2" presStyleCnt="4" custScaleX="456574" custLinFactNeighborX="-88668" custLinFactNeighborY="-520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3CF80-B4CD-40C7-9A31-0B7539CC2751}" type="pres">
      <dgm:prSet presAssocID="{57528B99-E608-4D43-8BCB-8B2813661BEC}" presName="Triangle" presStyleLbl="alignNode1" presStyleIdx="5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4A38246-BECB-4200-B1D8-2BBD9FFC0E31}" type="pres">
      <dgm:prSet presAssocID="{4E36DB8B-914E-42BA-95A1-C1C4F46293C2}" presName="sibTrans" presStyleCnt="0"/>
      <dgm:spPr/>
    </dgm:pt>
    <dgm:pt modelId="{00863FDF-6092-4FB3-B4A3-016D61185CF2}" type="pres">
      <dgm:prSet presAssocID="{4E36DB8B-914E-42BA-95A1-C1C4F46293C2}" presName="space" presStyleCnt="0"/>
      <dgm:spPr/>
    </dgm:pt>
    <dgm:pt modelId="{B6275954-390C-4373-9A48-2CA3F28F5808}" type="pres">
      <dgm:prSet presAssocID="{D9952A6E-51E9-46F5-AA97-003063CFD45C}" presName="composite" presStyleCnt="0"/>
      <dgm:spPr/>
    </dgm:pt>
    <dgm:pt modelId="{58BF2D5C-5BA9-407A-8A9B-C40257F52DE5}" type="pres">
      <dgm:prSet presAssocID="{D9952A6E-51E9-46F5-AA97-003063CFD45C}" presName="LShape" presStyleLbl="alignNode1" presStyleIdx="6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1EB1F125-C213-44F7-995F-770C58E2B83A}" type="pres">
      <dgm:prSet presAssocID="{D9952A6E-51E9-46F5-AA97-003063CFD45C}" presName="ParentText" presStyleLbl="revTx" presStyleIdx="3" presStyleCnt="4" custScaleX="456574" custLinFactNeighborX="-88668" custLinFactNeighborY="-520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DB75969-896C-4C08-9424-DBAA6E54F7B7}" type="presOf" srcId="{D9952A6E-51E9-46F5-AA97-003063CFD45C}" destId="{1EB1F125-C213-44F7-995F-770C58E2B83A}" srcOrd="0" destOrd="0" presId="urn:microsoft.com/office/officeart/2009/3/layout/StepUpProcess"/>
    <dgm:cxn modelId="{B07A2D18-4642-40DC-8B3B-641BEFF8ABAC}" type="presOf" srcId="{F16646FC-6848-418B-B1E3-96138E0FEEA5}" destId="{2AF64C49-9E45-4F3C-9BA6-D0A64ABAC6D7}" srcOrd="0" destOrd="0" presId="urn:microsoft.com/office/officeart/2009/3/layout/StepUpProcess"/>
    <dgm:cxn modelId="{C15F6D37-DE60-4620-BBB8-C98D9F8666DD}" type="presOf" srcId="{78B007E3-3A39-4585-A51E-EF3B5C893869}" destId="{EF1764DB-FE8F-4E89-9B6E-91A2DC3A6EB5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4381B2AF-621B-418A-851A-54D9070FC90F}" srcId="{4E7F4808-C894-40ED-B5BE-06D9FCD46DB9}" destId="{D9952A6E-51E9-46F5-AA97-003063CFD45C}" srcOrd="3" destOrd="0" parTransId="{C073A452-445F-4A18-8D2E-42B7FD9D4B83}" sibTransId="{D5AECA59-E706-49BD-A85A-F2FFE3203BC0}"/>
    <dgm:cxn modelId="{B13F08D6-8CD8-41DF-B823-1C0BB7997939}" type="presOf" srcId="{4E7F4808-C894-40ED-B5BE-06D9FCD46DB9}" destId="{59E6176D-A2F1-45D4-A790-2A9C57E110E9}" srcOrd="0" destOrd="0" presId="urn:microsoft.com/office/officeart/2009/3/layout/StepUpProcess"/>
    <dgm:cxn modelId="{E4150C43-C7D1-4D39-AC1A-26029573D8F4}" srcId="{4E7F4808-C894-40ED-B5BE-06D9FCD46DB9}" destId="{57528B99-E608-4D43-8BCB-8B2813661BEC}" srcOrd="2" destOrd="0" parTransId="{89700A54-7356-48E2-8F2A-468F087CAA58}" sibTransId="{4E36DB8B-914E-42BA-95A1-C1C4F46293C2}"/>
    <dgm:cxn modelId="{4E1473C5-F46C-4968-853B-378112D7B838}" srcId="{4E7F4808-C894-40ED-B5BE-06D9FCD46DB9}" destId="{78B007E3-3A39-4585-A51E-EF3B5C893869}" srcOrd="0" destOrd="0" parTransId="{F0771D66-62B1-4C9C-AEE9-3D358EA8393C}" sibTransId="{C26BDCFF-8E34-4457-BC29-7AF0A9DB20BA}"/>
    <dgm:cxn modelId="{9DC584CF-832E-4A9E-BCF5-7E12B397C87F}" type="presOf" srcId="{57528B99-E608-4D43-8BCB-8B2813661BEC}" destId="{D85F1854-E5F6-41B9-9EFC-2FE85720D240}" srcOrd="0" destOrd="0" presId="urn:microsoft.com/office/officeart/2009/3/layout/StepUpProcess"/>
    <dgm:cxn modelId="{C9CE47DF-9C9F-4E45-9109-6262928E8A3F}" type="presParOf" srcId="{59E6176D-A2F1-45D4-A790-2A9C57E110E9}" destId="{71408DB2-FBD4-485C-BC8E-EB65B28797BE}" srcOrd="0" destOrd="0" presId="urn:microsoft.com/office/officeart/2009/3/layout/StepUpProcess"/>
    <dgm:cxn modelId="{34B1446F-C8AF-4389-8B8D-2025676C433F}" type="presParOf" srcId="{71408DB2-FBD4-485C-BC8E-EB65B28797BE}" destId="{71E6C355-13EB-4EBD-AC8F-05A4053FCF9E}" srcOrd="0" destOrd="0" presId="urn:microsoft.com/office/officeart/2009/3/layout/StepUpProcess"/>
    <dgm:cxn modelId="{1EF80D01-BE18-46DF-B57D-36FFF5ECD395}" type="presParOf" srcId="{71408DB2-FBD4-485C-BC8E-EB65B28797BE}" destId="{EF1764DB-FE8F-4E89-9B6E-91A2DC3A6EB5}" srcOrd="1" destOrd="0" presId="urn:microsoft.com/office/officeart/2009/3/layout/StepUpProcess"/>
    <dgm:cxn modelId="{16DB6841-B0E8-4E83-B1A2-91420E489AC8}" type="presParOf" srcId="{71408DB2-FBD4-485C-BC8E-EB65B28797BE}" destId="{12B5FF4F-4946-49D1-9FAB-BEB33C3E8D94}" srcOrd="2" destOrd="0" presId="urn:microsoft.com/office/officeart/2009/3/layout/StepUpProcess"/>
    <dgm:cxn modelId="{2AD25E32-4F46-421E-801B-254961CA70CF}" type="presParOf" srcId="{59E6176D-A2F1-45D4-A790-2A9C57E110E9}" destId="{E5A5AE98-0177-47ED-8AF6-C64D0ADAE841}" srcOrd="1" destOrd="0" presId="urn:microsoft.com/office/officeart/2009/3/layout/StepUpProcess"/>
    <dgm:cxn modelId="{ED88A993-9242-4F06-B133-00CC9F518970}" type="presParOf" srcId="{E5A5AE98-0177-47ED-8AF6-C64D0ADAE841}" destId="{26A766B6-D3A0-44F0-92C1-F3B751BB4BAD}" srcOrd="0" destOrd="0" presId="urn:microsoft.com/office/officeart/2009/3/layout/StepUpProcess"/>
    <dgm:cxn modelId="{599EFBEA-C4E4-4280-9529-AE7EFC53A0E0}" type="presParOf" srcId="{59E6176D-A2F1-45D4-A790-2A9C57E110E9}" destId="{56C143B6-1C15-4DE4-9866-D697EF85A06B}" srcOrd="2" destOrd="0" presId="urn:microsoft.com/office/officeart/2009/3/layout/StepUpProcess"/>
    <dgm:cxn modelId="{0D4BD7EB-0DB9-4E9D-9CB7-5590D4DDFA99}" type="presParOf" srcId="{56C143B6-1C15-4DE4-9866-D697EF85A06B}" destId="{39FB82EE-FE53-4555-9BD1-160163DEE653}" srcOrd="0" destOrd="0" presId="urn:microsoft.com/office/officeart/2009/3/layout/StepUpProcess"/>
    <dgm:cxn modelId="{1B455B79-F4EA-4017-9411-CD5C0DCC8240}" type="presParOf" srcId="{56C143B6-1C15-4DE4-9866-D697EF85A06B}" destId="{2AF64C49-9E45-4F3C-9BA6-D0A64ABAC6D7}" srcOrd="1" destOrd="0" presId="urn:microsoft.com/office/officeart/2009/3/layout/StepUpProcess"/>
    <dgm:cxn modelId="{6D87CCAB-EB46-4D8B-9258-797BFB870125}" type="presParOf" srcId="{56C143B6-1C15-4DE4-9866-D697EF85A06B}" destId="{F3595227-F50B-4095-B7BC-B5F16E06E7FC}" srcOrd="2" destOrd="0" presId="urn:microsoft.com/office/officeart/2009/3/layout/StepUpProcess"/>
    <dgm:cxn modelId="{6860C9D1-A49A-438A-B8AA-1C2C9149A631}" type="presParOf" srcId="{59E6176D-A2F1-45D4-A790-2A9C57E110E9}" destId="{E4C63162-EC8F-4014-89C2-1C168EB4B320}" srcOrd="3" destOrd="0" presId="urn:microsoft.com/office/officeart/2009/3/layout/StepUpProcess"/>
    <dgm:cxn modelId="{D71F7097-23B8-40B5-9E87-420EFFAABE61}" type="presParOf" srcId="{E4C63162-EC8F-4014-89C2-1C168EB4B320}" destId="{A6B68433-B7F7-4B95-90BC-BDD2D3550D71}" srcOrd="0" destOrd="0" presId="urn:microsoft.com/office/officeart/2009/3/layout/StepUpProcess"/>
    <dgm:cxn modelId="{325E1B07-FFB9-46B7-8B95-D1FA12794815}" type="presParOf" srcId="{59E6176D-A2F1-45D4-A790-2A9C57E110E9}" destId="{47CE394F-B1AB-4A59-BC63-5BB603E54DA5}" srcOrd="4" destOrd="0" presId="urn:microsoft.com/office/officeart/2009/3/layout/StepUpProcess"/>
    <dgm:cxn modelId="{2B04B019-6827-44D7-ACC0-FA0A0B7B0844}" type="presParOf" srcId="{47CE394F-B1AB-4A59-BC63-5BB603E54DA5}" destId="{FCEC2791-FE35-4FC7-8A1F-D2E37EC5EF35}" srcOrd="0" destOrd="0" presId="urn:microsoft.com/office/officeart/2009/3/layout/StepUpProcess"/>
    <dgm:cxn modelId="{2E9243D6-B601-4565-83E3-04F8B95AFD21}" type="presParOf" srcId="{47CE394F-B1AB-4A59-BC63-5BB603E54DA5}" destId="{D85F1854-E5F6-41B9-9EFC-2FE85720D240}" srcOrd="1" destOrd="0" presId="urn:microsoft.com/office/officeart/2009/3/layout/StepUpProcess"/>
    <dgm:cxn modelId="{CB093164-9FD4-490C-81CA-240DA3E80A28}" type="presParOf" srcId="{47CE394F-B1AB-4A59-BC63-5BB603E54DA5}" destId="{CFD3CF80-B4CD-40C7-9A31-0B7539CC2751}" srcOrd="2" destOrd="0" presId="urn:microsoft.com/office/officeart/2009/3/layout/StepUpProcess"/>
    <dgm:cxn modelId="{F3AB817F-6733-475C-88BD-7661EFB9291B}" type="presParOf" srcId="{59E6176D-A2F1-45D4-A790-2A9C57E110E9}" destId="{34A38246-BECB-4200-B1D8-2BBD9FFC0E31}" srcOrd="5" destOrd="0" presId="urn:microsoft.com/office/officeart/2009/3/layout/StepUpProcess"/>
    <dgm:cxn modelId="{18B6CCDF-20E0-4AC4-84EA-F44312C98630}" type="presParOf" srcId="{34A38246-BECB-4200-B1D8-2BBD9FFC0E31}" destId="{00863FDF-6092-4FB3-B4A3-016D61185CF2}" srcOrd="0" destOrd="0" presId="urn:microsoft.com/office/officeart/2009/3/layout/StepUpProcess"/>
    <dgm:cxn modelId="{39D09FC5-29AD-42E3-99B9-04F5563B81BD}" type="presParOf" srcId="{59E6176D-A2F1-45D4-A790-2A9C57E110E9}" destId="{B6275954-390C-4373-9A48-2CA3F28F5808}" srcOrd="6" destOrd="0" presId="urn:microsoft.com/office/officeart/2009/3/layout/StepUpProcess"/>
    <dgm:cxn modelId="{F76FBE7A-3D6A-4CA1-913F-1E379E4F6687}" type="presParOf" srcId="{B6275954-390C-4373-9A48-2CA3F28F5808}" destId="{58BF2D5C-5BA9-407A-8A9B-C40257F52DE5}" srcOrd="0" destOrd="0" presId="urn:microsoft.com/office/officeart/2009/3/layout/StepUpProcess"/>
    <dgm:cxn modelId="{1A5C1C7A-8825-4ACC-A006-49177F6E9297}" type="presParOf" srcId="{B6275954-390C-4373-9A48-2CA3F28F5808}" destId="{1EB1F125-C213-44F7-995F-770C58E2B83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78B007E3-3A39-4585-A51E-EF3B5C893869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35 950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F0771D66-62B1-4C9C-AEE9-3D358EA8393C}" type="parTrans" cxnId="{4E1473C5-F46C-4968-853B-378112D7B838}">
      <dgm:prSet/>
      <dgm:spPr/>
      <dgm:t>
        <a:bodyPr/>
        <a:lstStyle/>
        <a:p>
          <a:endParaRPr lang="ru-RU"/>
        </a:p>
      </dgm:t>
    </dgm:pt>
    <dgm:pt modelId="{C26BDCFF-8E34-4457-BC29-7AF0A9DB20BA}" type="sibTrans" cxnId="{4E1473C5-F46C-4968-853B-378112D7B838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38 731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D9952A6E-51E9-46F5-AA97-003063CFD45C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43 517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C073A452-445F-4A18-8D2E-42B7FD9D4B83}" type="parTrans" cxnId="{4381B2AF-621B-418A-851A-54D9070FC90F}">
      <dgm:prSet/>
      <dgm:spPr/>
      <dgm:t>
        <a:bodyPr/>
        <a:lstStyle/>
        <a:p>
          <a:endParaRPr lang="ru-RU"/>
        </a:p>
      </dgm:t>
    </dgm:pt>
    <dgm:pt modelId="{D5AECA59-E706-49BD-A85A-F2FFE3203BC0}" type="sibTrans" cxnId="{4381B2AF-621B-418A-851A-54D9070FC90F}">
      <dgm:prSet/>
      <dgm:spPr/>
      <dgm:t>
        <a:bodyPr/>
        <a:lstStyle/>
        <a:p>
          <a:endParaRPr lang="ru-RU"/>
        </a:p>
      </dgm:t>
    </dgm:pt>
    <dgm:pt modelId="{57528B99-E608-4D43-8BCB-8B2813661BEC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41 054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89700A54-7356-48E2-8F2A-468F087CAA58}" type="parTrans" cxnId="{E4150C43-C7D1-4D39-AC1A-26029573D8F4}">
      <dgm:prSet/>
      <dgm:spPr/>
      <dgm:t>
        <a:bodyPr/>
        <a:lstStyle/>
        <a:p>
          <a:endParaRPr lang="ru-RU"/>
        </a:p>
      </dgm:t>
    </dgm:pt>
    <dgm:pt modelId="{4E36DB8B-914E-42BA-95A1-C1C4F46293C2}" type="sibTrans" cxnId="{E4150C43-C7D1-4D39-AC1A-26029573D8F4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1408DB2-FBD4-485C-BC8E-EB65B28797BE}" type="pres">
      <dgm:prSet presAssocID="{78B007E3-3A39-4585-A51E-EF3B5C893869}" presName="composite" presStyleCnt="0"/>
      <dgm:spPr/>
    </dgm:pt>
    <dgm:pt modelId="{71E6C355-13EB-4EBD-AC8F-05A4053FCF9E}" type="pres">
      <dgm:prSet presAssocID="{78B007E3-3A39-4585-A51E-EF3B5C893869}" presName="LShape" presStyleLbl="alignNode1" presStyleIdx="0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F1764DB-FE8F-4E89-9B6E-91A2DC3A6EB5}" type="pres">
      <dgm:prSet presAssocID="{78B007E3-3A39-4585-A51E-EF3B5C893869}" presName="ParentText" presStyleLbl="revTx" presStyleIdx="0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B5FF4F-4946-49D1-9FAB-BEB33C3E8D94}" type="pres">
      <dgm:prSet presAssocID="{78B007E3-3A39-4585-A51E-EF3B5C893869}" presName="Triangle" presStyleLbl="alignNode1" presStyleIdx="1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5A5AE98-0177-47ED-8AF6-C64D0ADAE841}" type="pres">
      <dgm:prSet presAssocID="{C26BDCFF-8E34-4457-BC29-7AF0A9DB20BA}" presName="sibTrans" presStyleCnt="0"/>
      <dgm:spPr/>
    </dgm:pt>
    <dgm:pt modelId="{26A766B6-D3A0-44F0-92C1-F3B751BB4BAD}" type="pres">
      <dgm:prSet presAssocID="{C26BDCFF-8E34-4457-BC29-7AF0A9DB20BA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95227-F50B-4095-B7BC-B5F16E06E7FC}" type="pres">
      <dgm:prSet presAssocID="{F16646FC-6848-418B-B1E3-96138E0FEEA5}" presName="Triangle" presStyleLbl="alignNode1" presStyleIdx="3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4C63162-EC8F-4014-89C2-1C168EB4B320}" type="pres">
      <dgm:prSet presAssocID="{26662AE8-F865-4E39-A7B4-73E3AE608107}" presName="sibTrans" presStyleCnt="0"/>
      <dgm:spPr/>
    </dgm:pt>
    <dgm:pt modelId="{A6B68433-B7F7-4B95-90BC-BDD2D3550D71}" type="pres">
      <dgm:prSet presAssocID="{26662AE8-F865-4E39-A7B4-73E3AE608107}" presName="space" presStyleCnt="0"/>
      <dgm:spPr/>
    </dgm:pt>
    <dgm:pt modelId="{47CE394F-B1AB-4A59-BC63-5BB603E54DA5}" type="pres">
      <dgm:prSet presAssocID="{57528B99-E608-4D43-8BCB-8B2813661BEC}" presName="composite" presStyleCnt="0"/>
      <dgm:spPr/>
    </dgm:pt>
    <dgm:pt modelId="{FCEC2791-FE35-4FC7-8A1F-D2E37EC5EF35}" type="pres">
      <dgm:prSet presAssocID="{57528B99-E608-4D43-8BCB-8B2813661BEC}" presName="LShape" presStyleLbl="alignNode1" presStyleIdx="4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D85F1854-E5F6-41B9-9EFC-2FE85720D240}" type="pres">
      <dgm:prSet presAssocID="{57528B99-E608-4D43-8BCB-8B2813661BEC}" presName="ParentText" presStyleLbl="revTx" presStyleIdx="2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3CF80-B4CD-40C7-9A31-0B7539CC2751}" type="pres">
      <dgm:prSet presAssocID="{57528B99-E608-4D43-8BCB-8B2813661BEC}" presName="Triangle" presStyleLbl="alignNode1" presStyleIdx="5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4A38246-BECB-4200-B1D8-2BBD9FFC0E31}" type="pres">
      <dgm:prSet presAssocID="{4E36DB8B-914E-42BA-95A1-C1C4F46293C2}" presName="sibTrans" presStyleCnt="0"/>
      <dgm:spPr/>
    </dgm:pt>
    <dgm:pt modelId="{00863FDF-6092-4FB3-B4A3-016D61185CF2}" type="pres">
      <dgm:prSet presAssocID="{4E36DB8B-914E-42BA-95A1-C1C4F46293C2}" presName="space" presStyleCnt="0"/>
      <dgm:spPr/>
    </dgm:pt>
    <dgm:pt modelId="{B6275954-390C-4373-9A48-2CA3F28F5808}" type="pres">
      <dgm:prSet presAssocID="{D9952A6E-51E9-46F5-AA97-003063CFD45C}" presName="composite" presStyleCnt="0"/>
      <dgm:spPr/>
    </dgm:pt>
    <dgm:pt modelId="{58BF2D5C-5BA9-407A-8A9B-C40257F52DE5}" type="pres">
      <dgm:prSet presAssocID="{D9952A6E-51E9-46F5-AA97-003063CFD45C}" presName="LShape" presStyleLbl="alignNode1" presStyleIdx="6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1EB1F125-C213-44F7-995F-770C58E2B83A}" type="pres">
      <dgm:prSet presAssocID="{D9952A6E-51E9-46F5-AA97-003063CFD45C}" presName="ParentText" presStyleLbl="revTx" presStyleIdx="3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C3F561-CE3A-46AA-87E5-65B198DF5CAC}" type="presOf" srcId="{F16646FC-6848-418B-B1E3-96138E0FEEA5}" destId="{2AF64C49-9E45-4F3C-9BA6-D0A64ABAC6D7}" srcOrd="0" destOrd="0" presId="urn:microsoft.com/office/officeart/2009/3/layout/StepUpProcess"/>
    <dgm:cxn modelId="{DF63A509-1CEA-4A40-859B-755CE0304A07}" type="presOf" srcId="{57528B99-E608-4D43-8BCB-8B2813661BEC}" destId="{D85F1854-E5F6-41B9-9EFC-2FE85720D240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4381B2AF-621B-418A-851A-54D9070FC90F}" srcId="{4E7F4808-C894-40ED-B5BE-06D9FCD46DB9}" destId="{D9952A6E-51E9-46F5-AA97-003063CFD45C}" srcOrd="3" destOrd="0" parTransId="{C073A452-445F-4A18-8D2E-42B7FD9D4B83}" sibTransId="{D5AECA59-E706-49BD-A85A-F2FFE3203BC0}"/>
    <dgm:cxn modelId="{E4150C43-C7D1-4D39-AC1A-26029573D8F4}" srcId="{4E7F4808-C894-40ED-B5BE-06D9FCD46DB9}" destId="{57528B99-E608-4D43-8BCB-8B2813661BEC}" srcOrd="2" destOrd="0" parTransId="{89700A54-7356-48E2-8F2A-468F087CAA58}" sibTransId="{4E36DB8B-914E-42BA-95A1-C1C4F46293C2}"/>
    <dgm:cxn modelId="{4E1473C5-F46C-4968-853B-378112D7B838}" srcId="{4E7F4808-C894-40ED-B5BE-06D9FCD46DB9}" destId="{78B007E3-3A39-4585-A51E-EF3B5C893869}" srcOrd="0" destOrd="0" parTransId="{F0771D66-62B1-4C9C-AEE9-3D358EA8393C}" sibTransId="{C26BDCFF-8E34-4457-BC29-7AF0A9DB20BA}"/>
    <dgm:cxn modelId="{99DBA030-3767-44EC-9378-1F8C3978AF88}" type="presOf" srcId="{4E7F4808-C894-40ED-B5BE-06D9FCD46DB9}" destId="{59E6176D-A2F1-45D4-A790-2A9C57E110E9}" srcOrd="0" destOrd="0" presId="urn:microsoft.com/office/officeart/2009/3/layout/StepUpProcess"/>
    <dgm:cxn modelId="{A67DF596-C4DD-46FF-B942-9EF02BBEA0F9}" type="presOf" srcId="{D9952A6E-51E9-46F5-AA97-003063CFD45C}" destId="{1EB1F125-C213-44F7-995F-770C58E2B83A}" srcOrd="0" destOrd="0" presId="urn:microsoft.com/office/officeart/2009/3/layout/StepUpProcess"/>
    <dgm:cxn modelId="{9DADE7CD-73ED-473F-9555-C952E8E19A9B}" type="presOf" srcId="{78B007E3-3A39-4585-A51E-EF3B5C893869}" destId="{EF1764DB-FE8F-4E89-9B6E-91A2DC3A6EB5}" srcOrd="0" destOrd="0" presId="urn:microsoft.com/office/officeart/2009/3/layout/StepUpProcess"/>
    <dgm:cxn modelId="{CBC6518A-DF24-4CC1-AEBC-0DCB2286AF3E}" type="presParOf" srcId="{59E6176D-A2F1-45D4-A790-2A9C57E110E9}" destId="{71408DB2-FBD4-485C-BC8E-EB65B28797BE}" srcOrd="0" destOrd="0" presId="urn:microsoft.com/office/officeart/2009/3/layout/StepUpProcess"/>
    <dgm:cxn modelId="{33B5D614-5D7C-4569-A536-691EC5F543FF}" type="presParOf" srcId="{71408DB2-FBD4-485C-BC8E-EB65B28797BE}" destId="{71E6C355-13EB-4EBD-AC8F-05A4053FCF9E}" srcOrd="0" destOrd="0" presId="urn:microsoft.com/office/officeart/2009/3/layout/StepUpProcess"/>
    <dgm:cxn modelId="{907FDBAA-546C-4F20-82DD-5E37B703377E}" type="presParOf" srcId="{71408DB2-FBD4-485C-BC8E-EB65B28797BE}" destId="{EF1764DB-FE8F-4E89-9B6E-91A2DC3A6EB5}" srcOrd="1" destOrd="0" presId="urn:microsoft.com/office/officeart/2009/3/layout/StepUpProcess"/>
    <dgm:cxn modelId="{0C568BD6-FD22-4FD5-832D-1459313B3228}" type="presParOf" srcId="{71408DB2-FBD4-485C-BC8E-EB65B28797BE}" destId="{12B5FF4F-4946-49D1-9FAB-BEB33C3E8D94}" srcOrd="2" destOrd="0" presId="urn:microsoft.com/office/officeart/2009/3/layout/StepUpProcess"/>
    <dgm:cxn modelId="{618F8A5C-59A0-43D8-A7C3-5544C47965FA}" type="presParOf" srcId="{59E6176D-A2F1-45D4-A790-2A9C57E110E9}" destId="{E5A5AE98-0177-47ED-8AF6-C64D0ADAE841}" srcOrd="1" destOrd="0" presId="urn:microsoft.com/office/officeart/2009/3/layout/StepUpProcess"/>
    <dgm:cxn modelId="{3F27C780-2456-48BF-9611-DDA00785F3FF}" type="presParOf" srcId="{E5A5AE98-0177-47ED-8AF6-C64D0ADAE841}" destId="{26A766B6-D3A0-44F0-92C1-F3B751BB4BAD}" srcOrd="0" destOrd="0" presId="urn:microsoft.com/office/officeart/2009/3/layout/StepUpProcess"/>
    <dgm:cxn modelId="{344116E0-A352-4D4B-B96D-A77F77301A9F}" type="presParOf" srcId="{59E6176D-A2F1-45D4-A790-2A9C57E110E9}" destId="{56C143B6-1C15-4DE4-9866-D697EF85A06B}" srcOrd="2" destOrd="0" presId="urn:microsoft.com/office/officeart/2009/3/layout/StepUpProcess"/>
    <dgm:cxn modelId="{29A51E19-F3AE-4AE0-AC0B-55B61E723447}" type="presParOf" srcId="{56C143B6-1C15-4DE4-9866-D697EF85A06B}" destId="{39FB82EE-FE53-4555-9BD1-160163DEE653}" srcOrd="0" destOrd="0" presId="urn:microsoft.com/office/officeart/2009/3/layout/StepUpProcess"/>
    <dgm:cxn modelId="{598C6F07-E306-45DB-9644-D21ED0BA4490}" type="presParOf" srcId="{56C143B6-1C15-4DE4-9866-D697EF85A06B}" destId="{2AF64C49-9E45-4F3C-9BA6-D0A64ABAC6D7}" srcOrd="1" destOrd="0" presId="urn:microsoft.com/office/officeart/2009/3/layout/StepUpProcess"/>
    <dgm:cxn modelId="{B308D06C-3BCB-41D4-8474-31795876E248}" type="presParOf" srcId="{56C143B6-1C15-4DE4-9866-D697EF85A06B}" destId="{F3595227-F50B-4095-B7BC-B5F16E06E7FC}" srcOrd="2" destOrd="0" presId="urn:microsoft.com/office/officeart/2009/3/layout/StepUpProcess"/>
    <dgm:cxn modelId="{4A7D8CC2-54F3-4BF5-BDCC-4965D6B8A4D4}" type="presParOf" srcId="{59E6176D-A2F1-45D4-A790-2A9C57E110E9}" destId="{E4C63162-EC8F-4014-89C2-1C168EB4B320}" srcOrd="3" destOrd="0" presId="urn:microsoft.com/office/officeart/2009/3/layout/StepUpProcess"/>
    <dgm:cxn modelId="{57748B6A-4CF6-43C5-97CE-29876241C137}" type="presParOf" srcId="{E4C63162-EC8F-4014-89C2-1C168EB4B320}" destId="{A6B68433-B7F7-4B95-90BC-BDD2D3550D71}" srcOrd="0" destOrd="0" presId="urn:microsoft.com/office/officeart/2009/3/layout/StepUpProcess"/>
    <dgm:cxn modelId="{FC20AC7F-FCE3-4EDE-9E6C-AAE4FDA4874C}" type="presParOf" srcId="{59E6176D-A2F1-45D4-A790-2A9C57E110E9}" destId="{47CE394F-B1AB-4A59-BC63-5BB603E54DA5}" srcOrd="4" destOrd="0" presId="urn:microsoft.com/office/officeart/2009/3/layout/StepUpProcess"/>
    <dgm:cxn modelId="{AA03EDC5-359C-474E-8BDC-7CEE549F5D7D}" type="presParOf" srcId="{47CE394F-B1AB-4A59-BC63-5BB603E54DA5}" destId="{FCEC2791-FE35-4FC7-8A1F-D2E37EC5EF35}" srcOrd="0" destOrd="0" presId="urn:microsoft.com/office/officeart/2009/3/layout/StepUpProcess"/>
    <dgm:cxn modelId="{01B18EF4-4423-44A9-9CDA-110DF72DA52C}" type="presParOf" srcId="{47CE394F-B1AB-4A59-BC63-5BB603E54DA5}" destId="{D85F1854-E5F6-41B9-9EFC-2FE85720D240}" srcOrd="1" destOrd="0" presId="urn:microsoft.com/office/officeart/2009/3/layout/StepUpProcess"/>
    <dgm:cxn modelId="{65DD58B0-1361-4847-90F6-0AC581C32293}" type="presParOf" srcId="{47CE394F-B1AB-4A59-BC63-5BB603E54DA5}" destId="{CFD3CF80-B4CD-40C7-9A31-0B7539CC2751}" srcOrd="2" destOrd="0" presId="urn:microsoft.com/office/officeart/2009/3/layout/StepUpProcess"/>
    <dgm:cxn modelId="{2C8E83A6-9951-4203-9D1A-98B2BB457CA5}" type="presParOf" srcId="{59E6176D-A2F1-45D4-A790-2A9C57E110E9}" destId="{34A38246-BECB-4200-B1D8-2BBD9FFC0E31}" srcOrd="5" destOrd="0" presId="urn:microsoft.com/office/officeart/2009/3/layout/StepUpProcess"/>
    <dgm:cxn modelId="{51C5EFBE-9D2F-4724-8C26-5A4789A9698A}" type="presParOf" srcId="{34A38246-BECB-4200-B1D8-2BBD9FFC0E31}" destId="{00863FDF-6092-4FB3-B4A3-016D61185CF2}" srcOrd="0" destOrd="0" presId="urn:microsoft.com/office/officeart/2009/3/layout/StepUpProcess"/>
    <dgm:cxn modelId="{89023C76-3B3D-4556-95FC-17C14F7C777A}" type="presParOf" srcId="{59E6176D-A2F1-45D4-A790-2A9C57E110E9}" destId="{B6275954-390C-4373-9A48-2CA3F28F5808}" srcOrd="6" destOrd="0" presId="urn:microsoft.com/office/officeart/2009/3/layout/StepUpProcess"/>
    <dgm:cxn modelId="{5ACD84A9-5F36-4DF6-95B5-605F97BE6912}" type="presParOf" srcId="{B6275954-390C-4373-9A48-2CA3F28F5808}" destId="{58BF2D5C-5BA9-407A-8A9B-C40257F52DE5}" srcOrd="0" destOrd="0" presId="urn:microsoft.com/office/officeart/2009/3/layout/StepUpProcess"/>
    <dgm:cxn modelId="{4288CDE5-B843-405D-B10B-7C3DCE0DAC06}" type="presParOf" srcId="{B6275954-390C-4373-9A48-2CA3F28F5808}" destId="{1EB1F125-C213-44F7-995F-770C58E2B83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78B007E3-3A39-4585-A51E-EF3B5C893869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32 947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F0771D66-62B1-4C9C-AEE9-3D358EA8393C}" type="parTrans" cxnId="{4E1473C5-F46C-4968-853B-378112D7B838}">
      <dgm:prSet/>
      <dgm:spPr/>
      <dgm:t>
        <a:bodyPr/>
        <a:lstStyle/>
        <a:p>
          <a:endParaRPr lang="ru-RU"/>
        </a:p>
      </dgm:t>
    </dgm:pt>
    <dgm:pt modelId="{C26BDCFF-8E34-4457-BC29-7AF0A9DB20BA}" type="sibTrans" cxnId="{4E1473C5-F46C-4968-853B-378112D7B838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34 924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D9952A6E-51E9-46F5-AA97-003063CFD45C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39 240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C073A452-445F-4A18-8D2E-42B7FD9D4B83}" type="parTrans" cxnId="{4381B2AF-621B-418A-851A-54D9070FC90F}">
      <dgm:prSet/>
      <dgm:spPr/>
      <dgm:t>
        <a:bodyPr/>
        <a:lstStyle/>
        <a:p>
          <a:endParaRPr lang="ru-RU"/>
        </a:p>
      </dgm:t>
    </dgm:pt>
    <dgm:pt modelId="{D5AECA59-E706-49BD-A85A-F2FFE3203BC0}" type="sibTrans" cxnId="{4381B2AF-621B-418A-851A-54D9070FC90F}">
      <dgm:prSet/>
      <dgm:spPr/>
      <dgm:t>
        <a:bodyPr/>
        <a:lstStyle/>
        <a:p>
          <a:endParaRPr lang="ru-RU"/>
        </a:p>
      </dgm:t>
    </dgm:pt>
    <dgm:pt modelId="{57528B99-E608-4D43-8BCB-8B2813661BEC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37 019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89700A54-7356-48E2-8F2A-468F087CAA58}" type="parTrans" cxnId="{E4150C43-C7D1-4D39-AC1A-26029573D8F4}">
      <dgm:prSet/>
      <dgm:spPr/>
      <dgm:t>
        <a:bodyPr/>
        <a:lstStyle/>
        <a:p>
          <a:endParaRPr lang="ru-RU"/>
        </a:p>
      </dgm:t>
    </dgm:pt>
    <dgm:pt modelId="{4E36DB8B-914E-42BA-95A1-C1C4F46293C2}" type="sibTrans" cxnId="{E4150C43-C7D1-4D39-AC1A-26029573D8F4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1408DB2-FBD4-485C-BC8E-EB65B28797BE}" type="pres">
      <dgm:prSet presAssocID="{78B007E3-3A39-4585-A51E-EF3B5C893869}" presName="composite" presStyleCnt="0"/>
      <dgm:spPr/>
    </dgm:pt>
    <dgm:pt modelId="{71E6C355-13EB-4EBD-AC8F-05A4053FCF9E}" type="pres">
      <dgm:prSet presAssocID="{78B007E3-3A39-4585-A51E-EF3B5C893869}" presName="LShape" presStyleLbl="alignNode1" presStyleIdx="0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F1764DB-FE8F-4E89-9B6E-91A2DC3A6EB5}" type="pres">
      <dgm:prSet presAssocID="{78B007E3-3A39-4585-A51E-EF3B5C893869}" presName="ParentText" presStyleLbl="revTx" presStyleIdx="0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B5FF4F-4946-49D1-9FAB-BEB33C3E8D94}" type="pres">
      <dgm:prSet presAssocID="{78B007E3-3A39-4585-A51E-EF3B5C893869}" presName="Triangle" presStyleLbl="alignNode1" presStyleIdx="1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5A5AE98-0177-47ED-8AF6-C64D0ADAE841}" type="pres">
      <dgm:prSet presAssocID="{C26BDCFF-8E34-4457-BC29-7AF0A9DB20BA}" presName="sibTrans" presStyleCnt="0"/>
      <dgm:spPr/>
    </dgm:pt>
    <dgm:pt modelId="{26A766B6-D3A0-44F0-92C1-F3B751BB4BAD}" type="pres">
      <dgm:prSet presAssocID="{C26BDCFF-8E34-4457-BC29-7AF0A9DB20BA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95227-F50B-4095-B7BC-B5F16E06E7FC}" type="pres">
      <dgm:prSet presAssocID="{F16646FC-6848-418B-B1E3-96138E0FEEA5}" presName="Triangle" presStyleLbl="alignNode1" presStyleIdx="3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4C63162-EC8F-4014-89C2-1C168EB4B320}" type="pres">
      <dgm:prSet presAssocID="{26662AE8-F865-4E39-A7B4-73E3AE608107}" presName="sibTrans" presStyleCnt="0"/>
      <dgm:spPr/>
    </dgm:pt>
    <dgm:pt modelId="{A6B68433-B7F7-4B95-90BC-BDD2D3550D71}" type="pres">
      <dgm:prSet presAssocID="{26662AE8-F865-4E39-A7B4-73E3AE608107}" presName="space" presStyleCnt="0"/>
      <dgm:spPr/>
    </dgm:pt>
    <dgm:pt modelId="{47CE394F-B1AB-4A59-BC63-5BB603E54DA5}" type="pres">
      <dgm:prSet presAssocID="{57528B99-E608-4D43-8BCB-8B2813661BEC}" presName="composite" presStyleCnt="0"/>
      <dgm:spPr/>
    </dgm:pt>
    <dgm:pt modelId="{FCEC2791-FE35-4FC7-8A1F-D2E37EC5EF35}" type="pres">
      <dgm:prSet presAssocID="{57528B99-E608-4D43-8BCB-8B2813661BEC}" presName="LShape" presStyleLbl="alignNode1" presStyleIdx="4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D85F1854-E5F6-41B9-9EFC-2FE85720D240}" type="pres">
      <dgm:prSet presAssocID="{57528B99-E608-4D43-8BCB-8B2813661BEC}" presName="ParentText" presStyleLbl="revTx" presStyleIdx="2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3CF80-B4CD-40C7-9A31-0B7539CC2751}" type="pres">
      <dgm:prSet presAssocID="{57528B99-E608-4D43-8BCB-8B2813661BEC}" presName="Triangle" presStyleLbl="alignNode1" presStyleIdx="5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4A38246-BECB-4200-B1D8-2BBD9FFC0E31}" type="pres">
      <dgm:prSet presAssocID="{4E36DB8B-914E-42BA-95A1-C1C4F46293C2}" presName="sibTrans" presStyleCnt="0"/>
      <dgm:spPr/>
    </dgm:pt>
    <dgm:pt modelId="{00863FDF-6092-4FB3-B4A3-016D61185CF2}" type="pres">
      <dgm:prSet presAssocID="{4E36DB8B-914E-42BA-95A1-C1C4F46293C2}" presName="space" presStyleCnt="0"/>
      <dgm:spPr/>
    </dgm:pt>
    <dgm:pt modelId="{B6275954-390C-4373-9A48-2CA3F28F5808}" type="pres">
      <dgm:prSet presAssocID="{D9952A6E-51E9-46F5-AA97-003063CFD45C}" presName="composite" presStyleCnt="0"/>
      <dgm:spPr/>
    </dgm:pt>
    <dgm:pt modelId="{58BF2D5C-5BA9-407A-8A9B-C40257F52DE5}" type="pres">
      <dgm:prSet presAssocID="{D9952A6E-51E9-46F5-AA97-003063CFD45C}" presName="LShape" presStyleLbl="alignNode1" presStyleIdx="6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1EB1F125-C213-44F7-995F-770C58E2B83A}" type="pres">
      <dgm:prSet presAssocID="{D9952A6E-51E9-46F5-AA97-003063CFD45C}" presName="ParentText" presStyleLbl="revTx" presStyleIdx="3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8DCE92A-E815-40DE-9A04-33594EF78B06}" type="presOf" srcId="{57528B99-E608-4D43-8BCB-8B2813661BEC}" destId="{D85F1854-E5F6-41B9-9EFC-2FE85720D240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4381B2AF-621B-418A-851A-54D9070FC90F}" srcId="{4E7F4808-C894-40ED-B5BE-06D9FCD46DB9}" destId="{D9952A6E-51E9-46F5-AA97-003063CFD45C}" srcOrd="3" destOrd="0" parTransId="{C073A452-445F-4A18-8D2E-42B7FD9D4B83}" sibTransId="{D5AECA59-E706-49BD-A85A-F2FFE3203BC0}"/>
    <dgm:cxn modelId="{A23BB89E-1F12-4375-AB2E-2C42FE074436}" type="presOf" srcId="{78B007E3-3A39-4585-A51E-EF3B5C893869}" destId="{EF1764DB-FE8F-4E89-9B6E-91A2DC3A6EB5}" srcOrd="0" destOrd="0" presId="urn:microsoft.com/office/officeart/2009/3/layout/StepUpProcess"/>
    <dgm:cxn modelId="{E4150C43-C7D1-4D39-AC1A-26029573D8F4}" srcId="{4E7F4808-C894-40ED-B5BE-06D9FCD46DB9}" destId="{57528B99-E608-4D43-8BCB-8B2813661BEC}" srcOrd="2" destOrd="0" parTransId="{89700A54-7356-48E2-8F2A-468F087CAA58}" sibTransId="{4E36DB8B-914E-42BA-95A1-C1C4F46293C2}"/>
    <dgm:cxn modelId="{4E1473C5-F46C-4968-853B-378112D7B838}" srcId="{4E7F4808-C894-40ED-B5BE-06D9FCD46DB9}" destId="{78B007E3-3A39-4585-A51E-EF3B5C893869}" srcOrd="0" destOrd="0" parTransId="{F0771D66-62B1-4C9C-AEE9-3D358EA8393C}" sibTransId="{C26BDCFF-8E34-4457-BC29-7AF0A9DB20BA}"/>
    <dgm:cxn modelId="{64FACE70-D98A-4773-AEE0-D12D2E41012D}" type="presOf" srcId="{D9952A6E-51E9-46F5-AA97-003063CFD45C}" destId="{1EB1F125-C213-44F7-995F-770C58E2B83A}" srcOrd="0" destOrd="0" presId="urn:microsoft.com/office/officeart/2009/3/layout/StepUpProcess"/>
    <dgm:cxn modelId="{051CBFFE-CF0D-4DC2-954A-DDCB6C1F4B38}" type="presOf" srcId="{F16646FC-6848-418B-B1E3-96138E0FEEA5}" destId="{2AF64C49-9E45-4F3C-9BA6-D0A64ABAC6D7}" srcOrd="0" destOrd="0" presId="urn:microsoft.com/office/officeart/2009/3/layout/StepUpProcess"/>
    <dgm:cxn modelId="{723C8878-F8D1-4DE9-B35D-8DF04D95DB6C}" type="presOf" srcId="{4E7F4808-C894-40ED-B5BE-06D9FCD46DB9}" destId="{59E6176D-A2F1-45D4-A790-2A9C57E110E9}" srcOrd="0" destOrd="0" presId="urn:microsoft.com/office/officeart/2009/3/layout/StepUpProcess"/>
    <dgm:cxn modelId="{BFDF7884-88B4-4EE4-AF68-16336E845F17}" type="presParOf" srcId="{59E6176D-A2F1-45D4-A790-2A9C57E110E9}" destId="{71408DB2-FBD4-485C-BC8E-EB65B28797BE}" srcOrd="0" destOrd="0" presId="urn:microsoft.com/office/officeart/2009/3/layout/StepUpProcess"/>
    <dgm:cxn modelId="{7C2B9D4B-8D80-4D22-A3E3-6632B63FE14E}" type="presParOf" srcId="{71408DB2-FBD4-485C-BC8E-EB65B28797BE}" destId="{71E6C355-13EB-4EBD-AC8F-05A4053FCF9E}" srcOrd="0" destOrd="0" presId="urn:microsoft.com/office/officeart/2009/3/layout/StepUpProcess"/>
    <dgm:cxn modelId="{A7C40A08-C570-460D-8BA2-2F2CF53F5ACF}" type="presParOf" srcId="{71408DB2-FBD4-485C-BC8E-EB65B28797BE}" destId="{EF1764DB-FE8F-4E89-9B6E-91A2DC3A6EB5}" srcOrd="1" destOrd="0" presId="urn:microsoft.com/office/officeart/2009/3/layout/StepUpProcess"/>
    <dgm:cxn modelId="{FF88E231-AD05-46CD-ADE8-D1B842C0BEDE}" type="presParOf" srcId="{71408DB2-FBD4-485C-BC8E-EB65B28797BE}" destId="{12B5FF4F-4946-49D1-9FAB-BEB33C3E8D94}" srcOrd="2" destOrd="0" presId="urn:microsoft.com/office/officeart/2009/3/layout/StepUpProcess"/>
    <dgm:cxn modelId="{F127000F-DD99-423D-8266-F23A460D40D9}" type="presParOf" srcId="{59E6176D-A2F1-45D4-A790-2A9C57E110E9}" destId="{E5A5AE98-0177-47ED-8AF6-C64D0ADAE841}" srcOrd="1" destOrd="0" presId="urn:microsoft.com/office/officeart/2009/3/layout/StepUpProcess"/>
    <dgm:cxn modelId="{F7B62F4B-E1F7-4D21-A91D-5463DE3BD698}" type="presParOf" srcId="{E5A5AE98-0177-47ED-8AF6-C64D0ADAE841}" destId="{26A766B6-D3A0-44F0-92C1-F3B751BB4BAD}" srcOrd="0" destOrd="0" presId="urn:microsoft.com/office/officeart/2009/3/layout/StepUpProcess"/>
    <dgm:cxn modelId="{B5A7071F-6DE5-4D02-B793-5DF828EEEFC7}" type="presParOf" srcId="{59E6176D-A2F1-45D4-A790-2A9C57E110E9}" destId="{56C143B6-1C15-4DE4-9866-D697EF85A06B}" srcOrd="2" destOrd="0" presId="urn:microsoft.com/office/officeart/2009/3/layout/StepUpProcess"/>
    <dgm:cxn modelId="{3F2053E7-DFA5-43B2-B5B3-98CF8F938AEF}" type="presParOf" srcId="{56C143B6-1C15-4DE4-9866-D697EF85A06B}" destId="{39FB82EE-FE53-4555-9BD1-160163DEE653}" srcOrd="0" destOrd="0" presId="urn:microsoft.com/office/officeart/2009/3/layout/StepUpProcess"/>
    <dgm:cxn modelId="{43F1453A-710A-4B22-9D00-40EB051CF8A4}" type="presParOf" srcId="{56C143B6-1C15-4DE4-9866-D697EF85A06B}" destId="{2AF64C49-9E45-4F3C-9BA6-D0A64ABAC6D7}" srcOrd="1" destOrd="0" presId="urn:microsoft.com/office/officeart/2009/3/layout/StepUpProcess"/>
    <dgm:cxn modelId="{E4BEC908-2573-4EDF-83E5-C943AEF8B6C5}" type="presParOf" srcId="{56C143B6-1C15-4DE4-9866-D697EF85A06B}" destId="{F3595227-F50B-4095-B7BC-B5F16E06E7FC}" srcOrd="2" destOrd="0" presId="urn:microsoft.com/office/officeart/2009/3/layout/StepUpProcess"/>
    <dgm:cxn modelId="{7D904BD8-2276-4632-B8CF-1AB775D33A53}" type="presParOf" srcId="{59E6176D-A2F1-45D4-A790-2A9C57E110E9}" destId="{E4C63162-EC8F-4014-89C2-1C168EB4B320}" srcOrd="3" destOrd="0" presId="urn:microsoft.com/office/officeart/2009/3/layout/StepUpProcess"/>
    <dgm:cxn modelId="{044B8CEA-3DBA-47C8-9584-02D36317AD86}" type="presParOf" srcId="{E4C63162-EC8F-4014-89C2-1C168EB4B320}" destId="{A6B68433-B7F7-4B95-90BC-BDD2D3550D71}" srcOrd="0" destOrd="0" presId="urn:microsoft.com/office/officeart/2009/3/layout/StepUpProcess"/>
    <dgm:cxn modelId="{640A5203-E72D-4CEF-AD12-F5D522B0C9E8}" type="presParOf" srcId="{59E6176D-A2F1-45D4-A790-2A9C57E110E9}" destId="{47CE394F-B1AB-4A59-BC63-5BB603E54DA5}" srcOrd="4" destOrd="0" presId="urn:microsoft.com/office/officeart/2009/3/layout/StepUpProcess"/>
    <dgm:cxn modelId="{7636C567-776F-4195-AE1B-8A01FEFE9A56}" type="presParOf" srcId="{47CE394F-B1AB-4A59-BC63-5BB603E54DA5}" destId="{FCEC2791-FE35-4FC7-8A1F-D2E37EC5EF35}" srcOrd="0" destOrd="0" presId="urn:microsoft.com/office/officeart/2009/3/layout/StepUpProcess"/>
    <dgm:cxn modelId="{C298A27A-7C13-4F8F-899F-FC872538FA24}" type="presParOf" srcId="{47CE394F-B1AB-4A59-BC63-5BB603E54DA5}" destId="{D85F1854-E5F6-41B9-9EFC-2FE85720D240}" srcOrd="1" destOrd="0" presId="urn:microsoft.com/office/officeart/2009/3/layout/StepUpProcess"/>
    <dgm:cxn modelId="{B851C945-5CBC-438E-9836-6C2F35BF4B3C}" type="presParOf" srcId="{47CE394F-B1AB-4A59-BC63-5BB603E54DA5}" destId="{CFD3CF80-B4CD-40C7-9A31-0B7539CC2751}" srcOrd="2" destOrd="0" presId="urn:microsoft.com/office/officeart/2009/3/layout/StepUpProcess"/>
    <dgm:cxn modelId="{2578845D-23BC-4360-817E-42AF080159DC}" type="presParOf" srcId="{59E6176D-A2F1-45D4-A790-2A9C57E110E9}" destId="{34A38246-BECB-4200-B1D8-2BBD9FFC0E31}" srcOrd="5" destOrd="0" presId="urn:microsoft.com/office/officeart/2009/3/layout/StepUpProcess"/>
    <dgm:cxn modelId="{DFBE6E99-F03E-4E4E-B34F-985D16D45121}" type="presParOf" srcId="{34A38246-BECB-4200-B1D8-2BBD9FFC0E31}" destId="{00863FDF-6092-4FB3-B4A3-016D61185CF2}" srcOrd="0" destOrd="0" presId="urn:microsoft.com/office/officeart/2009/3/layout/StepUpProcess"/>
    <dgm:cxn modelId="{49E6844F-DD0B-414B-9396-93D9319A9E48}" type="presParOf" srcId="{59E6176D-A2F1-45D4-A790-2A9C57E110E9}" destId="{B6275954-390C-4373-9A48-2CA3F28F5808}" srcOrd="6" destOrd="0" presId="urn:microsoft.com/office/officeart/2009/3/layout/StepUpProcess"/>
    <dgm:cxn modelId="{E134CFE9-80B1-4CA0-B270-4A3AE36A9A69}" type="presParOf" srcId="{B6275954-390C-4373-9A48-2CA3F28F5808}" destId="{58BF2D5C-5BA9-407A-8A9B-C40257F52DE5}" srcOrd="0" destOrd="0" presId="urn:microsoft.com/office/officeart/2009/3/layout/StepUpProcess"/>
    <dgm:cxn modelId="{E2EEC073-F990-4BBD-9AC3-38F2555B83F5}" type="presParOf" srcId="{B6275954-390C-4373-9A48-2CA3F28F5808}" destId="{1EB1F125-C213-44F7-995F-770C58E2B83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E853283-DE9F-4575-91B5-50D13E09A129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65 894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4A47DB2A-6C58-4A0B-A859-D1CF6FCA0E05}" type="parTrans" cxnId="{AE92E435-1697-4E05-8A1F-54ECB0D6C963}">
      <dgm:prSet/>
      <dgm:spPr/>
      <dgm:t>
        <a:bodyPr/>
        <a:lstStyle/>
        <a:p>
          <a:endParaRPr lang="ru-RU"/>
        </a:p>
      </dgm:t>
    </dgm:pt>
    <dgm:pt modelId="{2C8A0C4B-50E5-4D0E-9821-D63E1DA472C8}" type="sibTrans" cxnId="{AE92E435-1697-4E05-8A1F-54ECB0D6C963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69 848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D9952A6E-51E9-46F5-AA97-003063CFD45C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78 480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C073A452-445F-4A18-8D2E-42B7FD9D4B83}" type="parTrans" cxnId="{4381B2AF-621B-418A-851A-54D9070FC90F}">
      <dgm:prSet/>
      <dgm:spPr/>
      <dgm:t>
        <a:bodyPr/>
        <a:lstStyle/>
        <a:p>
          <a:endParaRPr lang="ru-RU"/>
        </a:p>
      </dgm:t>
    </dgm:pt>
    <dgm:pt modelId="{D5AECA59-E706-49BD-A85A-F2FFE3203BC0}" type="sibTrans" cxnId="{4381B2AF-621B-418A-851A-54D9070FC90F}">
      <dgm:prSet/>
      <dgm:spPr/>
      <dgm:t>
        <a:bodyPr/>
        <a:lstStyle/>
        <a:p>
          <a:endParaRPr lang="ru-RU"/>
        </a:p>
      </dgm:t>
    </dgm:pt>
    <dgm:pt modelId="{57528B99-E608-4D43-8BCB-8B2813661BEC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74 038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89700A54-7356-48E2-8F2A-468F087CAA58}" type="parTrans" cxnId="{E4150C43-C7D1-4D39-AC1A-26029573D8F4}">
      <dgm:prSet/>
      <dgm:spPr/>
      <dgm:t>
        <a:bodyPr/>
        <a:lstStyle/>
        <a:p>
          <a:endParaRPr lang="ru-RU"/>
        </a:p>
      </dgm:t>
    </dgm:pt>
    <dgm:pt modelId="{4E36DB8B-914E-42BA-95A1-C1C4F46293C2}" type="sibTrans" cxnId="{E4150C43-C7D1-4D39-AC1A-26029573D8F4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3801B51-3C8A-4144-9300-DD4FFF871AEC}" type="pres">
      <dgm:prSet presAssocID="{8E853283-DE9F-4575-91B5-50D13E09A129}" presName="composite" presStyleCnt="0"/>
      <dgm:spPr/>
    </dgm:pt>
    <dgm:pt modelId="{0F98B4A9-900D-4D3A-917D-1B448D3EABEF}" type="pres">
      <dgm:prSet presAssocID="{8E853283-DE9F-4575-91B5-50D13E09A129}" presName="LShape" presStyleLbl="alignNode1" presStyleIdx="0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E7CE4A3-BB67-4B35-8CCE-1A31A01EBFCA}" type="pres">
      <dgm:prSet presAssocID="{8E853283-DE9F-4575-91B5-50D13E09A129}" presName="ParentText" presStyleLbl="revTx" presStyleIdx="0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ED36D8-9297-439E-8833-47CB3FCF921F}" type="pres">
      <dgm:prSet presAssocID="{8E853283-DE9F-4575-91B5-50D13E09A129}" presName="Triangle" presStyleLbl="alignNode1" presStyleIdx="1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FC89241E-0F22-4FEE-A867-166C8B8B31E1}" type="pres">
      <dgm:prSet presAssocID="{2C8A0C4B-50E5-4D0E-9821-D63E1DA472C8}" presName="sibTrans" presStyleCnt="0"/>
      <dgm:spPr/>
    </dgm:pt>
    <dgm:pt modelId="{652BFF31-ADA5-4A5F-AC0B-C11DAA825A46}" type="pres">
      <dgm:prSet presAssocID="{2C8A0C4B-50E5-4D0E-9821-D63E1DA472C8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95227-F50B-4095-B7BC-B5F16E06E7FC}" type="pres">
      <dgm:prSet presAssocID="{F16646FC-6848-418B-B1E3-96138E0FEEA5}" presName="Triangle" presStyleLbl="alignNode1" presStyleIdx="3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4C63162-EC8F-4014-89C2-1C168EB4B320}" type="pres">
      <dgm:prSet presAssocID="{26662AE8-F865-4E39-A7B4-73E3AE608107}" presName="sibTrans" presStyleCnt="0"/>
      <dgm:spPr/>
    </dgm:pt>
    <dgm:pt modelId="{A6B68433-B7F7-4B95-90BC-BDD2D3550D71}" type="pres">
      <dgm:prSet presAssocID="{26662AE8-F865-4E39-A7B4-73E3AE608107}" presName="space" presStyleCnt="0"/>
      <dgm:spPr/>
    </dgm:pt>
    <dgm:pt modelId="{47CE394F-B1AB-4A59-BC63-5BB603E54DA5}" type="pres">
      <dgm:prSet presAssocID="{57528B99-E608-4D43-8BCB-8B2813661BEC}" presName="composite" presStyleCnt="0"/>
      <dgm:spPr/>
    </dgm:pt>
    <dgm:pt modelId="{FCEC2791-FE35-4FC7-8A1F-D2E37EC5EF35}" type="pres">
      <dgm:prSet presAssocID="{57528B99-E608-4D43-8BCB-8B2813661BEC}" presName="LShape" presStyleLbl="alignNode1" presStyleIdx="4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D85F1854-E5F6-41B9-9EFC-2FE85720D240}" type="pres">
      <dgm:prSet presAssocID="{57528B99-E608-4D43-8BCB-8B2813661BEC}" presName="ParentText" presStyleLbl="revTx" presStyleIdx="2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3CF80-B4CD-40C7-9A31-0B7539CC2751}" type="pres">
      <dgm:prSet presAssocID="{57528B99-E608-4D43-8BCB-8B2813661BEC}" presName="Triangle" presStyleLbl="alignNode1" presStyleIdx="5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4A38246-BECB-4200-B1D8-2BBD9FFC0E31}" type="pres">
      <dgm:prSet presAssocID="{4E36DB8B-914E-42BA-95A1-C1C4F46293C2}" presName="sibTrans" presStyleCnt="0"/>
      <dgm:spPr/>
    </dgm:pt>
    <dgm:pt modelId="{00863FDF-6092-4FB3-B4A3-016D61185CF2}" type="pres">
      <dgm:prSet presAssocID="{4E36DB8B-914E-42BA-95A1-C1C4F46293C2}" presName="space" presStyleCnt="0"/>
      <dgm:spPr/>
    </dgm:pt>
    <dgm:pt modelId="{B6275954-390C-4373-9A48-2CA3F28F5808}" type="pres">
      <dgm:prSet presAssocID="{D9952A6E-51E9-46F5-AA97-003063CFD45C}" presName="composite" presStyleCnt="0"/>
      <dgm:spPr/>
    </dgm:pt>
    <dgm:pt modelId="{58BF2D5C-5BA9-407A-8A9B-C40257F52DE5}" type="pres">
      <dgm:prSet presAssocID="{D9952A6E-51E9-46F5-AA97-003063CFD45C}" presName="LShape" presStyleLbl="alignNode1" presStyleIdx="6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1EB1F125-C213-44F7-995F-770C58E2B83A}" type="pres">
      <dgm:prSet presAssocID="{D9952A6E-51E9-46F5-AA97-003063CFD45C}" presName="ParentText" presStyleLbl="revTx" presStyleIdx="3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D50C963-1F75-455E-B02D-FE13AC1C8C26}" type="presOf" srcId="{F16646FC-6848-418B-B1E3-96138E0FEEA5}" destId="{2AF64C49-9E45-4F3C-9BA6-D0A64ABAC6D7}" srcOrd="0" destOrd="0" presId="urn:microsoft.com/office/officeart/2009/3/layout/StepUpProcess"/>
    <dgm:cxn modelId="{EA304B4E-4AE3-4E5E-ABC7-83DF6878B49A}" type="presOf" srcId="{8E853283-DE9F-4575-91B5-50D13E09A129}" destId="{3E7CE4A3-BB67-4B35-8CCE-1A31A01EBFCA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4381B2AF-621B-418A-851A-54D9070FC90F}" srcId="{4E7F4808-C894-40ED-B5BE-06D9FCD46DB9}" destId="{D9952A6E-51E9-46F5-AA97-003063CFD45C}" srcOrd="3" destOrd="0" parTransId="{C073A452-445F-4A18-8D2E-42B7FD9D4B83}" sibTransId="{D5AECA59-E706-49BD-A85A-F2FFE3203BC0}"/>
    <dgm:cxn modelId="{B07BBE98-2F9B-49CC-BA7E-FB4CFEAA7FFF}" type="presOf" srcId="{4E7F4808-C894-40ED-B5BE-06D9FCD46DB9}" destId="{59E6176D-A2F1-45D4-A790-2A9C57E110E9}" srcOrd="0" destOrd="0" presId="urn:microsoft.com/office/officeart/2009/3/layout/StepUpProcess"/>
    <dgm:cxn modelId="{E4150C43-C7D1-4D39-AC1A-26029573D8F4}" srcId="{4E7F4808-C894-40ED-B5BE-06D9FCD46DB9}" destId="{57528B99-E608-4D43-8BCB-8B2813661BEC}" srcOrd="2" destOrd="0" parTransId="{89700A54-7356-48E2-8F2A-468F087CAA58}" sibTransId="{4E36DB8B-914E-42BA-95A1-C1C4F46293C2}"/>
    <dgm:cxn modelId="{C44BF798-C6C0-4C9E-AB68-F9D0D3E37281}" type="presOf" srcId="{57528B99-E608-4D43-8BCB-8B2813661BEC}" destId="{D85F1854-E5F6-41B9-9EFC-2FE85720D240}" srcOrd="0" destOrd="0" presId="urn:microsoft.com/office/officeart/2009/3/layout/StepUpProcess"/>
    <dgm:cxn modelId="{3113CB95-EEEA-4703-8ED3-7199BDB9F70F}" type="presOf" srcId="{D9952A6E-51E9-46F5-AA97-003063CFD45C}" destId="{1EB1F125-C213-44F7-995F-770C58E2B83A}" srcOrd="0" destOrd="0" presId="urn:microsoft.com/office/officeart/2009/3/layout/StepUpProcess"/>
    <dgm:cxn modelId="{AE92E435-1697-4E05-8A1F-54ECB0D6C963}" srcId="{4E7F4808-C894-40ED-B5BE-06D9FCD46DB9}" destId="{8E853283-DE9F-4575-91B5-50D13E09A129}" srcOrd="0" destOrd="0" parTransId="{4A47DB2A-6C58-4A0B-A859-D1CF6FCA0E05}" sibTransId="{2C8A0C4B-50E5-4D0E-9821-D63E1DA472C8}"/>
    <dgm:cxn modelId="{3FB54F8A-5830-4A30-8A55-51B340C013EE}" type="presParOf" srcId="{59E6176D-A2F1-45D4-A790-2A9C57E110E9}" destId="{F3801B51-3C8A-4144-9300-DD4FFF871AEC}" srcOrd="0" destOrd="0" presId="urn:microsoft.com/office/officeart/2009/3/layout/StepUpProcess"/>
    <dgm:cxn modelId="{097DEEC0-CAC6-4AB7-97B4-E2873D246884}" type="presParOf" srcId="{F3801B51-3C8A-4144-9300-DD4FFF871AEC}" destId="{0F98B4A9-900D-4D3A-917D-1B448D3EABEF}" srcOrd="0" destOrd="0" presId="urn:microsoft.com/office/officeart/2009/3/layout/StepUpProcess"/>
    <dgm:cxn modelId="{C39F4C22-0EEC-45EA-9655-958154FBC3F4}" type="presParOf" srcId="{F3801B51-3C8A-4144-9300-DD4FFF871AEC}" destId="{3E7CE4A3-BB67-4B35-8CCE-1A31A01EBFCA}" srcOrd="1" destOrd="0" presId="urn:microsoft.com/office/officeart/2009/3/layout/StepUpProcess"/>
    <dgm:cxn modelId="{8D35A999-013C-4831-917E-2DDAEBB2AB33}" type="presParOf" srcId="{F3801B51-3C8A-4144-9300-DD4FFF871AEC}" destId="{EFED36D8-9297-439E-8833-47CB3FCF921F}" srcOrd="2" destOrd="0" presId="urn:microsoft.com/office/officeart/2009/3/layout/StepUpProcess"/>
    <dgm:cxn modelId="{8CE556BE-D611-4F84-A0A9-4B05E3FB714D}" type="presParOf" srcId="{59E6176D-A2F1-45D4-A790-2A9C57E110E9}" destId="{FC89241E-0F22-4FEE-A867-166C8B8B31E1}" srcOrd="1" destOrd="0" presId="urn:microsoft.com/office/officeart/2009/3/layout/StepUpProcess"/>
    <dgm:cxn modelId="{04EF408D-FD81-4A0B-BD7C-4D9ABBB33402}" type="presParOf" srcId="{FC89241E-0F22-4FEE-A867-166C8B8B31E1}" destId="{652BFF31-ADA5-4A5F-AC0B-C11DAA825A46}" srcOrd="0" destOrd="0" presId="urn:microsoft.com/office/officeart/2009/3/layout/StepUpProcess"/>
    <dgm:cxn modelId="{3674FC55-4A3D-449A-8BD4-1B08C09E0B52}" type="presParOf" srcId="{59E6176D-A2F1-45D4-A790-2A9C57E110E9}" destId="{56C143B6-1C15-4DE4-9866-D697EF85A06B}" srcOrd="2" destOrd="0" presId="urn:microsoft.com/office/officeart/2009/3/layout/StepUpProcess"/>
    <dgm:cxn modelId="{4FB51FBB-C8FB-4182-AB85-AC9915C030A4}" type="presParOf" srcId="{56C143B6-1C15-4DE4-9866-D697EF85A06B}" destId="{39FB82EE-FE53-4555-9BD1-160163DEE653}" srcOrd="0" destOrd="0" presId="urn:microsoft.com/office/officeart/2009/3/layout/StepUpProcess"/>
    <dgm:cxn modelId="{2E920453-8F8F-4567-91AD-888F5811D66D}" type="presParOf" srcId="{56C143B6-1C15-4DE4-9866-D697EF85A06B}" destId="{2AF64C49-9E45-4F3C-9BA6-D0A64ABAC6D7}" srcOrd="1" destOrd="0" presId="urn:microsoft.com/office/officeart/2009/3/layout/StepUpProcess"/>
    <dgm:cxn modelId="{DDB073DE-E4D2-4DBA-9479-6A23FA06EAF9}" type="presParOf" srcId="{56C143B6-1C15-4DE4-9866-D697EF85A06B}" destId="{F3595227-F50B-4095-B7BC-B5F16E06E7FC}" srcOrd="2" destOrd="0" presId="urn:microsoft.com/office/officeart/2009/3/layout/StepUpProcess"/>
    <dgm:cxn modelId="{86FA7945-05B4-4D5C-871F-301F9232C76A}" type="presParOf" srcId="{59E6176D-A2F1-45D4-A790-2A9C57E110E9}" destId="{E4C63162-EC8F-4014-89C2-1C168EB4B320}" srcOrd="3" destOrd="0" presId="urn:microsoft.com/office/officeart/2009/3/layout/StepUpProcess"/>
    <dgm:cxn modelId="{F16954F5-3175-435D-BB10-DD6D9B27F9FE}" type="presParOf" srcId="{E4C63162-EC8F-4014-89C2-1C168EB4B320}" destId="{A6B68433-B7F7-4B95-90BC-BDD2D3550D71}" srcOrd="0" destOrd="0" presId="urn:microsoft.com/office/officeart/2009/3/layout/StepUpProcess"/>
    <dgm:cxn modelId="{38EA8304-9310-4B9D-86E7-4D7C85D4E7F6}" type="presParOf" srcId="{59E6176D-A2F1-45D4-A790-2A9C57E110E9}" destId="{47CE394F-B1AB-4A59-BC63-5BB603E54DA5}" srcOrd="4" destOrd="0" presId="urn:microsoft.com/office/officeart/2009/3/layout/StepUpProcess"/>
    <dgm:cxn modelId="{1CB43141-C8CD-447F-8E5E-A908DD8F4770}" type="presParOf" srcId="{47CE394F-B1AB-4A59-BC63-5BB603E54DA5}" destId="{FCEC2791-FE35-4FC7-8A1F-D2E37EC5EF35}" srcOrd="0" destOrd="0" presId="urn:microsoft.com/office/officeart/2009/3/layout/StepUpProcess"/>
    <dgm:cxn modelId="{BB65A7EE-E675-43AC-B189-74D7FF1C65D3}" type="presParOf" srcId="{47CE394F-B1AB-4A59-BC63-5BB603E54DA5}" destId="{D85F1854-E5F6-41B9-9EFC-2FE85720D240}" srcOrd="1" destOrd="0" presId="urn:microsoft.com/office/officeart/2009/3/layout/StepUpProcess"/>
    <dgm:cxn modelId="{FC7362F1-358F-4C56-8077-16F4E1BFEC27}" type="presParOf" srcId="{47CE394F-B1AB-4A59-BC63-5BB603E54DA5}" destId="{CFD3CF80-B4CD-40C7-9A31-0B7539CC2751}" srcOrd="2" destOrd="0" presId="urn:microsoft.com/office/officeart/2009/3/layout/StepUpProcess"/>
    <dgm:cxn modelId="{2B4AF69D-272E-49FF-BBAE-405E17DA27DE}" type="presParOf" srcId="{59E6176D-A2F1-45D4-A790-2A9C57E110E9}" destId="{34A38246-BECB-4200-B1D8-2BBD9FFC0E31}" srcOrd="5" destOrd="0" presId="urn:microsoft.com/office/officeart/2009/3/layout/StepUpProcess"/>
    <dgm:cxn modelId="{C9DA6E91-2A5E-496A-BBFB-62D8155A4477}" type="presParOf" srcId="{34A38246-BECB-4200-B1D8-2BBD9FFC0E31}" destId="{00863FDF-6092-4FB3-B4A3-016D61185CF2}" srcOrd="0" destOrd="0" presId="urn:microsoft.com/office/officeart/2009/3/layout/StepUpProcess"/>
    <dgm:cxn modelId="{6FECCEEB-B2FC-4341-9A67-736B6545E650}" type="presParOf" srcId="{59E6176D-A2F1-45D4-A790-2A9C57E110E9}" destId="{B6275954-390C-4373-9A48-2CA3F28F5808}" srcOrd="6" destOrd="0" presId="urn:microsoft.com/office/officeart/2009/3/layout/StepUpProcess"/>
    <dgm:cxn modelId="{F588A4FD-3E58-43DC-9E44-5722686C07A0}" type="presParOf" srcId="{B6275954-390C-4373-9A48-2CA3F28F5808}" destId="{58BF2D5C-5BA9-407A-8A9B-C40257F52DE5}" srcOrd="0" destOrd="0" presId="urn:microsoft.com/office/officeart/2009/3/layout/StepUpProcess"/>
    <dgm:cxn modelId="{7EED1CBD-E371-4F06-B35A-06C4FF196D99}" type="presParOf" srcId="{B6275954-390C-4373-9A48-2CA3F28F5808}" destId="{1EB1F125-C213-44F7-995F-770C58E2B83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E853283-DE9F-4575-91B5-50D13E09A129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32 947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4A47DB2A-6C58-4A0B-A859-D1CF6FCA0E05}" type="parTrans" cxnId="{AE92E435-1697-4E05-8A1F-54ECB0D6C963}">
      <dgm:prSet/>
      <dgm:spPr/>
      <dgm:t>
        <a:bodyPr/>
        <a:lstStyle/>
        <a:p>
          <a:endParaRPr lang="ru-RU"/>
        </a:p>
      </dgm:t>
    </dgm:pt>
    <dgm:pt modelId="{2C8A0C4B-50E5-4D0E-9821-D63E1DA472C8}" type="sibTrans" cxnId="{AE92E435-1697-4E05-8A1F-54ECB0D6C963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34 924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D9952A6E-51E9-46F5-AA97-003063CFD45C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39 240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C073A452-445F-4A18-8D2E-42B7FD9D4B83}" type="parTrans" cxnId="{4381B2AF-621B-418A-851A-54D9070FC90F}">
      <dgm:prSet/>
      <dgm:spPr/>
      <dgm:t>
        <a:bodyPr/>
        <a:lstStyle/>
        <a:p>
          <a:endParaRPr lang="ru-RU"/>
        </a:p>
      </dgm:t>
    </dgm:pt>
    <dgm:pt modelId="{D5AECA59-E706-49BD-A85A-F2FFE3203BC0}" type="sibTrans" cxnId="{4381B2AF-621B-418A-851A-54D9070FC90F}">
      <dgm:prSet/>
      <dgm:spPr/>
      <dgm:t>
        <a:bodyPr/>
        <a:lstStyle/>
        <a:p>
          <a:endParaRPr lang="ru-RU"/>
        </a:p>
      </dgm:t>
    </dgm:pt>
    <dgm:pt modelId="{57528B99-E608-4D43-8BCB-8B2813661BEC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37 019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89700A54-7356-48E2-8F2A-468F087CAA58}" type="parTrans" cxnId="{E4150C43-C7D1-4D39-AC1A-26029573D8F4}">
      <dgm:prSet/>
      <dgm:spPr/>
      <dgm:t>
        <a:bodyPr/>
        <a:lstStyle/>
        <a:p>
          <a:endParaRPr lang="ru-RU"/>
        </a:p>
      </dgm:t>
    </dgm:pt>
    <dgm:pt modelId="{4E36DB8B-914E-42BA-95A1-C1C4F46293C2}" type="sibTrans" cxnId="{E4150C43-C7D1-4D39-AC1A-26029573D8F4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3801B51-3C8A-4144-9300-DD4FFF871AEC}" type="pres">
      <dgm:prSet presAssocID="{8E853283-DE9F-4575-91B5-50D13E09A129}" presName="composite" presStyleCnt="0"/>
      <dgm:spPr/>
    </dgm:pt>
    <dgm:pt modelId="{0F98B4A9-900D-4D3A-917D-1B448D3EABEF}" type="pres">
      <dgm:prSet presAssocID="{8E853283-DE9F-4575-91B5-50D13E09A129}" presName="LShape" presStyleLbl="alignNode1" presStyleIdx="0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E7CE4A3-BB67-4B35-8CCE-1A31A01EBFCA}" type="pres">
      <dgm:prSet presAssocID="{8E853283-DE9F-4575-91B5-50D13E09A129}" presName="ParentText" presStyleLbl="revTx" presStyleIdx="0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ED36D8-9297-439E-8833-47CB3FCF921F}" type="pres">
      <dgm:prSet presAssocID="{8E853283-DE9F-4575-91B5-50D13E09A129}" presName="Triangle" presStyleLbl="alignNode1" presStyleIdx="1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FC89241E-0F22-4FEE-A867-166C8B8B31E1}" type="pres">
      <dgm:prSet presAssocID="{2C8A0C4B-50E5-4D0E-9821-D63E1DA472C8}" presName="sibTrans" presStyleCnt="0"/>
      <dgm:spPr/>
    </dgm:pt>
    <dgm:pt modelId="{652BFF31-ADA5-4A5F-AC0B-C11DAA825A46}" type="pres">
      <dgm:prSet presAssocID="{2C8A0C4B-50E5-4D0E-9821-D63E1DA472C8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95227-F50B-4095-B7BC-B5F16E06E7FC}" type="pres">
      <dgm:prSet presAssocID="{F16646FC-6848-418B-B1E3-96138E0FEEA5}" presName="Triangle" presStyleLbl="alignNode1" presStyleIdx="3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4C63162-EC8F-4014-89C2-1C168EB4B320}" type="pres">
      <dgm:prSet presAssocID="{26662AE8-F865-4E39-A7B4-73E3AE608107}" presName="sibTrans" presStyleCnt="0"/>
      <dgm:spPr/>
    </dgm:pt>
    <dgm:pt modelId="{A6B68433-B7F7-4B95-90BC-BDD2D3550D71}" type="pres">
      <dgm:prSet presAssocID="{26662AE8-F865-4E39-A7B4-73E3AE608107}" presName="space" presStyleCnt="0"/>
      <dgm:spPr/>
    </dgm:pt>
    <dgm:pt modelId="{47CE394F-B1AB-4A59-BC63-5BB603E54DA5}" type="pres">
      <dgm:prSet presAssocID="{57528B99-E608-4D43-8BCB-8B2813661BEC}" presName="composite" presStyleCnt="0"/>
      <dgm:spPr/>
    </dgm:pt>
    <dgm:pt modelId="{FCEC2791-FE35-4FC7-8A1F-D2E37EC5EF35}" type="pres">
      <dgm:prSet presAssocID="{57528B99-E608-4D43-8BCB-8B2813661BEC}" presName="LShape" presStyleLbl="alignNode1" presStyleIdx="4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D85F1854-E5F6-41B9-9EFC-2FE85720D240}" type="pres">
      <dgm:prSet presAssocID="{57528B99-E608-4D43-8BCB-8B2813661BEC}" presName="ParentText" presStyleLbl="revTx" presStyleIdx="2" presStyleCnt="4" custScaleX="506935" custScaleY="103659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3CF80-B4CD-40C7-9A31-0B7539CC2751}" type="pres">
      <dgm:prSet presAssocID="{57528B99-E608-4D43-8BCB-8B2813661BEC}" presName="Triangle" presStyleLbl="alignNode1" presStyleIdx="5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4A38246-BECB-4200-B1D8-2BBD9FFC0E31}" type="pres">
      <dgm:prSet presAssocID="{4E36DB8B-914E-42BA-95A1-C1C4F46293C2}" presName="sibTrans" presStyleCnt="0"/>
      <dgm:spPr/>
    </dgm:pt>
    <dgm:pt modelId="{00863FDF-6092-4FB3-B4A3-016D61185CF2}" type="pres">
      <dgm:prSet presAssocID="{4E36DB8B-914E-42BA-95A1-C1C4F46293C2}" presName="space" presStyleCnt="0"/>
      <dgm:spPr/>
    </dgm:pt>
    <dgm:pt modelId="{B6275954-390C-4373-9A48-2CA3F28F5808}" type="pres">
      <dgm:prSet presAssocID="{D9952A6E-51E9-46F5-AA97-003063CFD45C}" presName="composite" presStyleCnt="0"/>
      <dgm:spPr/>
    </dgm:pt>
    <dgm:pt modelId="{58BF2D5C-5BA9-407A-8A9B-C40257F52DE5}" type="pres">
      <dgm:prSet presAssocID="{D9952A6E-51E9-46F5-AA97-003063CFD45C}" presName="LShape" presStyleLbl="alignNode1" presStyleIdx="6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1EB1F125-C213-44F7-995F-770C58E2B83A}" type="pres">
      <dgm:prSet presAssocID="{D9952A6E-51E9-46F5-AA97-003063CFD45C}" presName="ParentText" presStyleLbl="revTx" presStyleIdx="3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EDD723C-5168-4D0E-98DE-B18CEE0C6236}" type="presOf" srcId="{8E853283-DE9F-4575-91B5-50D13E09A129}" destId="{3E7CE4A3-BB67-4B35-8CCE-1A31A01EBFCA}" srcOrd="0" destOrd="0" presId="urn:microsoft.com/office/officeart/2009/3/layout/StepUpProcess"/>
    <dgm:cxn modelId="{8F59F6AC-1411-4FF9-AE89-A9FF0C445390}" type="presOf" srcId="{F16646FC-6848-418B-B1E3-96138E0FEEA5}" destId="{2AF64C49-9E45-4F3C-9BA6-D0A64ABAC6D7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38B8CC04-615C-4D54-B30B-A194CF40976E}" type="presOf" srcId="{D9952A6E-51E9-46F5-AA97-003063CFD45C}" destId="{1EB1F125-C213-44F7-995F-770C58E2B83A}" srcOrd="0" destOrd="0" presId="urn:microsoft.com/office/officeart/2009/3/layout/StepUpProcess"/>
    <dgm:cxn modelId="{4381B2AF-621B-418A-851A-54D9070FC90F}" srcId="{4E7F4808-C894-40ED-B5BE-06D9FCD46DB9}" destId="{D9952A6E-51E9-46F5-AA97-003063CFD45C}" srcOrd="3" destOrd="0" parTransId="{C073A452-445F-4A18-8D2E-42B7FD9D4B83}" sibTransId="{D5AECA59-E706-49BD-A85A-F2FFE3203BC0}"/>
    <dgm:cxn modelId="{FA83E003-3445-4C66-A2E0-9A79DE44B16B}" type="presOf" srcId="{57528B99-E608-4D43-8BCB-8B2813661BEC}" destId="{D85F1854-E5F6-41B9-9EFC-2FE85720D240}" srcOrd="0" destOrd="0" presId="urn:microsoft.com/office/officeart/2009/3/layout/StepUpProcess"/>
    <dgm:cxn modelId="{4A7E362A-8B00-4E93-9D0E-EFC0190C7F12}" type="presOf" srcId="{4E7F4808-C894-40ED-B5BE-06D9FCD46DB9}" destId="{59E6176D-A2F1-45D4-A790-2A9C57E110E9}" srcOrd="0" destOrd="0" presId="urn:microsoft.com/office/officeart/2009/3/layout/StepUpProcess"/>
    <dgm:cxn modelId="{E4150C43-C7D1-4D39-AC1A-26029573D8F4}" srcId="{4E7F4808-C894-40ED-B5BE-06D9FCD46DB9}" destId="{57528B99-E608-4D43-8BCB-8B2813661BEC}" srcOrd="2" destOrd="0" parTransId="{89700A54-7356-48E2-8F2A-468F087CAA58}" sibTransId="{4E36DB8B-914E-42BA-95A1-C1C4F46293C2}"/>
    <dgm:cxn modelId="{AE92E435-1697-4E05-8A1F-54ECB0D6C963}" srcId="{4E7F4808-C894-40ED-B5BE-06D9FCD46DB9}" destId="{8E853283-DE9F-4575-91B5-50D13E09A129}" srcOrd="0" destOrd="0" parTransId="{4A47DB2A-6C58-4A0B-A859-D1CF6FCA0E05}" sibTransId="{2C8A0C4B-50E5-4D0E-9821-D63E1DA472C8}"/>
    <dgm:cxn modelId="{F62ACEE0-E818-445E-866B-7BBBBA6B8C8C}" type="presParOf" srcId="{59E6176D-A2F1-45D4-A790-2A9C57E110E9}" destId="{F3801B51-3C8A-4144-9300-DD4FFF871AEC}" srcOrd="0" destOrd="0" presId="urn:microsoft.com/office/officeart/2009/3/layout/StepUpProcess"/>
    <dgm:cxn modelId="{6B2D3440-4533-44BA-AE36-26ECEFF7ADD3}" type="presParOf" srcId="{F3801B51-3C8A-4144-9300-DD4FFF871AEC}" destId="{0F98B4A9-900D-4D3A-917D-1B448D3EABEF}" srcOrd="0" destOrd="0" presId="urn:microsoft.com/office/officeart/2009/3/layout/StepUpProcess"/>
    <dgm:cxn modelId="{B9635236-2997-4DF5-B748-7B680F2493E0}" type="presParOf" srcId="{F3801B51-3C8A-4144-9300-DD4FFF871AEC}" destId="{3E7CE4A3-BB67-4B35-8CCE-1A31A01EBFCA}" srcOrd="1" destOrd="0" presId="urn:microsoft.com/office/officeart/2009/3/layout/StepUpProcess"/>
    <dgm:cxn modelId="{918445F7-3319-4074-BEDB-39368308BF16}" type="presParOf" srcId="{F3801B51-3C8A-4144-9300-DD4FFF871AEC}" destId="{EFED36D8-9297-439E-8833-47CB3FCF921F}" srcOrd="2" destOrd="0" presId="urn:microsoft.com/office/officeart/2009/3/layout/StepUpProcess"/>
    <dgm:cxn modelId="{91E58241-74BC-4341-9633-A84589E198BA}" type="presParOf" srcId="{59E6176D-A2F1-45D4-A790-2A9C57E110E9}" destId="{FC89241E-0F22-4FEE-A867-166C8B8B31E1}" srcOrd="1" destOrd="0" presId="urn:microsoft.com/office/officeart/2009/3/layout/StepUpProcess"/>
    <dgm:cxn modelId="{2E1EAB8F-135B-4838-AD5E-2832F88AAB24}" type="presParOf" srcId="{FC89241E-0F22-4FEE-A867-166C8B8B31E1}" destId="{652BFF31-ADA5-4A5F-AC0B-C11DAA825A46}" srcOrd="0" destOrd="0" presId="urn:microsoft.com/office/officeart/2009/3/layout/StepUpProcess"/>
    <dgm:cxn modelId="{4C3992AF-0260-44FA-80B8-4DF4F2804BD2}" type="presParOf" srcId="{59E6176D-A2F1-45D4-A790-2A9C57E110E9}" destId="{56C143B6-1C15-4DE4-9866-D697EF85A06B}" srcOrd="2" destOrd="0" presId="urn:microsoft.com/office/officeart/2009/3/layout/StepUpProcess"/>
    <dgm:cxn modelId="{67C53F9A-0105-48C0-9C08-A94802B596C3}" type="presParOf" srcId="{56C143B6-1C15-4DE4-9866-D697EF85A06B}" destId="{39FB82EE-FE53-4555-9BD1-160163DEE653}" srcOrd="0" destOrd="0" presId="urn:microsoft.com/office/officeart/2009/3/layout/StepUpProcess"/>
    <dgm:cxn modelId="{C69BB591-2B35-47A6-A846-5B6B6EA4F12F}" type="presParOf" srcId="{56C143B6-1C15-4DE4-9866-D697EF85A06B}" destId="{2AF64C49-9E45-4F3C-9BA6-D0A64ABAC6D7}" srcOrd="1" destOrd="0" presId="urn:microsoft.com/office/officeart/2009/3/layout/StepUpProcess"/>
    <dgm:cxn modelId="{963FBBF8-5094-4E63-A1D0-9E901753DAF9}" type="presParOf" srcId="{56C143B6-1C15-4DE4-9866-D697EF85A06B}" destId="{F3595227-F50B-4095-B7BC-B5F16E06E7FC}" srcOrd="2" destOrd="0" presId="urn:microsoft.com/office/officeart/2009/3/layout/StepUpProcess"/>
    <dgm:cxn modelId="{4A405495-F7DD-4701-8352-CE67C81EB050}" type="presParOf" srcId="{59E6176D-A2F1-45D4-A790-2A9C57E110E9}" destId="{E4C63162-EC8F-4014-89C2-1C168EB4B320}" srcOrd="3" destOrd="0" presId="urn:microsoft.com/office/officeart/2009/3/layout/StepUpProcess"/>
    <dgm:cxn modelId="{E1194302-35C7-4001-BD00-F8AAF7670BF6}" type="presParOf" srcId="{E4C63162-EC8F-4014-89C2-1C168EB4B320}" destId="{A6B68433-B7F7-4B95-90BC-BDD2D3550D71}" srcOrd="0" destOrd="0" presId="urn:microsoft.com/office/officeart/2009/3/layout/StepUpProcess"/>
    <dgm:cxn modelId="{75982B1D-F144-4ED6-84A3-08867E1FEA1F}" type="presParOf" srcId="{59E6176D-A2F1-45D4-A790-2A9C57E110E9}" destId="{47CE394F-B1AB-4A59-BC63-5BB603E54DA5}" srcOrd="4" destOrd="0" presId="urn:microsoft.com/office/officeart/2009/3/layout/StepUpProcess"/>
    <dgm:cxn modelId="{D9C3D97A-19B2-4579-8A3A-BB743266B5A8}" type="presParOf" srcId="{47CE394F-B1AB-4A59-BC63-5BB603E54DA5}" destId="{FCEC2791-FE35-4FC7-8A1F-D2E37EC5EF35}" srcOrd="0" destOrd="0" presId="urn:microsoft.com/office/officeart/2009/3/layout/StepUpProcess"/>
    <dgm:cxn modelId="{488A4EC7-2F5D-487E-BCF9-9C0D9A2AB232}" type="presParOf" srcId="{47CE394F-B1AB-4A59-BC63-5BB603E54DA5}" destId="{D85F1854-E5F6-41B9-9EFC-2FE85720D240}" srcOrd="1" destOrd="0" presId="urn:microsoft.com/office/officeart/2009/3/layout/StepUpProcess"/>
    <dgm:cxn modelId="{0446A4FF-2E53-4A1E-B06C-2C505567222F}" type="presParOf" srcId="{47CE394F-B1AB-4A59-BC63-5BB603E54DA5}" destId="{CFD3CF80-B4CD-40C7-9A31-0B7539CC2751}" srcOrd="2" destOrd="0" presId="urn:microsoft.com/office/officeart/2009/3/layout/StepUpProcess"/>
    <dgm:cxn modelId="{D13D0ABC-0EDE-45FB-8405-51879A2FF613}" type="presParOf" srcId="{59E6176D-A2F1-45D4-A790-2A9C57E110E9}" destId="{34A38246-BECB-4200-B1D8-2BBD9FFC0E31}" srcOrd="5" destOrd="0" presId="urn:microsoft.com/office/officeart/2009/3/layout/StepUpProcess"/>
    <dgm:cxn modelId="{8BF37ED1-3C2E-4533-930D-89BA49F1AF3D}" type="presParOf" srcId="{34A38246-BECB-4200-B1D8-2BBD9FFC0E31}" destId="{00863FDF-6092-4FB3-B4A3-016D61185CF2}" srcOrd="0" destOrd="0" presId="urn:microsoft.com/office/officeart/2009/3/layout/StepUpProcess"/>
    <dgm:cxn modelId="{8FA1774E-3775-49F2-A03C-CC35A5F3DC9A}" type="presParOf" srcId="{59E6176D-A2F1-45D4-A790-2A9C57E110E9}" destId="{B6275954-390C-4373-9A48-2CA3F28F5808}" srcOrd="6" destOrd="0" presId="urn:microsoft.com/office/officeart/2009/3/layout/StepUpProcess"/>
    <dgm:cxn modelId="{D76B4B0B-B326-4F84-B86C-908B55D035D2}" type="presParOf" srcId="{B6275954-390C-4373-9A48-2CA3F28F5808}" destId="{58BF2D5C-5BA9-407A-8A9B-C40257F52DE5}" srcOrd="0" destOrd="0" presId="urn:microsoft.com/office/officeart/2009/3/layout/StepUpProcess"/>
    <dgm:cxn modelId="{ED67854A-96F9-4DC4-986E-8CC949E18167}" type="presParOf" srcId="{B6275954-390C-4373-9A48-2CA3F28F5808}" destId="{1EB1F125-C213-44F7-995F-770C58E2B83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E853283-DE9F-4575-91B5-50D13E09A129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32 947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4A47DB2A-6C58-4A0B-A859-D1CF6FCA0E05}" type="parTrans" cxnId="{AE92E435-1697-4E05-8A1F-54ECB0D6C963}">
      <dgm:prSet/>
      <dgm:spPr/>
      <dgm:t>
        <a:bodyPr/>
        <a:lstStyle/>
        <a:p>
          <a:endParaRPr lang="ru-RU"/>
        </a:p>
      </dgm:t>
    </dgm:pt>
    <dgm:pt modelId="{2C8A0C4B-50E5-4D0E-9821-D63E1DA472C8}" type="sibTrans" cxnId="{AE92E435-1697-4E05-8A1F-54ECB0D6C963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34 924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D9952A6E-51E9-46F5-AA97-003063CFD45C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39 240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C073A452-445F-4A18-8D2E-42B7FD9D4B83}" type="parTrans" cxnId="{4381B2AF-621B-418A-851A-54D9070FC90F}">
      <dgm:prSet/>
      <dgm:spPr/>
      <dgm:t>
        <a:bodyPr/>
        <a:lstStyle/>
        <a:p>
          <a:endParaRPr lang="ru-RU"/>
        </a:p>
      </dgm:t>
    </dgm:pt>
    <dgm:pt modelId="{D5AECA59-E706-49BD-A85A-F2FFE3203BC0}" type="sibTrans" cxnId="{4381B2AF-621B-418A-851A-54D9070FC90F}">
      <dgm:prSet/>
      <dgm:spPr/>
      <dgm:t>
        <a:bodyPr/>
        <a:lstStyle/>
        <a:p>
          <a:endParaRPr lang="ru-RU"/>
        </a:p>
      </dgm:t>
    </dgm:pt>
    <dgm:pt modelId="{57528B99-E608-4D43-8BCB-8B2813661BEC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37 019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89700A54-7356-48E2-8F2A-468F087CAA58}" type="parTrans" cxnId="{E4150C43-C7D1-4D39-AC1A-26029573D8F4}">
      <dgm:prSet/>
      <dgm:spPr/>
      <dgm:t>
        <a:bodyPr/>
        <a:lstStyle/>
        <a:p>
          <a:endParaRPr lang="ru-RU"/>
        </a:p>
      </dgm:t>
    </dgm:pt>
    <dgm:pt modelId="{4E36DB8B-914E-42BA-95A1-C1C4F46293C2}" type="sibTrans" cxnId="{E4150C43-C7D1-4D39-AC1A-26029573D8F4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3801B51-3C8A-4144-9300-DD4FFF871AEC}" type="pres">
      <dgm:prSet presAssocID="{8E853283-DE9F-4575-91B5-50D13E09A129}" presName="composite" presStyleCnt="0"/>
      <dgm:spPr/>
    </dgm:pt>
    <dgm:pt modelId="{0F98B4A9-900D-4D3A-917D-1B448D3EABEF}" type="pres">
      <dgm:prSet presAssocID="{8E853283-DE9F-4575-91B5-50D13E09A129}" presName="LShape" presStyleLbl="alignNode1" presStyleIdx="0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E7CE4A3-BB67-4B35-8CCE-1A31A01EBFCA}" type="pres">
      <dgm:prSet presAssocID="{8E853283-DE9F-4575-91B5-50D13E09A129}" presName="ParentText" presStyleLbl="revTx" presStyleIdx="0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ED36D8-9297-439E-8833-47CB3FCF921F}" type="pres">
      <dgm:prSet presAssocID="{8E853283-DE9F-4575-91B5-50D13E09A129}" presName="Triangle" presStyleLbl="alignNode1" presStyleIdx="1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FC89241E-0F22-4FEE-A867-166C8B8B31E1}" type="pres">
      <dgm:prSet presAssocID="{2C8A0C4B-50E5-4D0E-9821-D63E1DA472C8}" presName="sibTrans" presStyleCnt="0"/>
      <dgm:spPr/>
    </dgm:pt>
    <dgm:pt modelId="{652BFF31-ADA5-4A5F-AC0B-C11DAA825A46}" type="pres">
      <dgm:prSet presAssocID="{2C8A0C4B-50E5-4D0E-9821-D63E1DA472C8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95227-F50B-4095-B7BC-B5F16E06E7FC}" type="pres">
      <dgm:prSet presAssocID="{F16646FC-6848-418B-B1E3-96138E0FEEA5}" presName="Triangle" presStyleLbl="alignNode1" presStyleIdx="3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4C63162-EC8F-4014-89C2-1C168EB4B320}" type="pres">
      <dgm:prSet presAssocID="{26662AE8-F865-4E39-A7B4-73E3AE608107}" presName="sibTrans" presStyleCnt="0"/>
      <dgm:spPr/>
    </dgm:pt>
    <dgm:pt modelId="{A6B68433-B7F7-4B95-90BC-BDD2D3550D71}" type="pres">
      <dgm:prSet presAssocID="{26662AE8-F865-4E39-A7B4-73E3AE608107}" presName="space" presStyleCnt="0"/>
      <dgm:spPr/>
    </dgm:pt>
    <dgm:pt modelId="{47CE394F-B1AB-4A59-BC63-5BB603E54DA5}" type="pres">
      <dgm:prSet presAssocID="{57528B99-E608-4D43-8BCB-8B2813661BEC}" presName="composite" presStyleCnt="0"/>
      <dgm:spPr/>
    </dgm:pt>
    <dgm:pt modelId="{FCEC2791-FE35-4FC7-8A1F-D2E37EC5EF35}" type="pres">
      <dgm:prSet presAssocID="{57528B99-E608-4D43-8BCB-8B2813661BEC}" presName="LShape" presStyleLbl="alignNode1" presStyleIdx="4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D85F1854-E5F6-41B9-9EFC-2FE85720D240}" type="pres">
      <dgm:prSet presAssocID="{57528B99-E608-4D43-8BCB-8B2813661BEC}" presName="ParentText" presStyleLbl="revTx" presStyleIdx="2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3CF80-B4CD-40C7-9A31-0B7539CC2751}" type="pres">
      <dgm:prSet presAssocID="{57528B99-E608-4D43-8BCB-8B2813661BEC}" presName="Triangle" presStyleLbl="alignNode1" presStyleIdx="5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4A38246-BECB-4200-B1D8-2BBD9FFC0E31}" type="pres">
      <dgm:prSet presAssocID="{4E36DB8B-914E-42BA-95A1-C1C4F46293C2}" presName="sibTrans" presStyleCnt="0"/>
      <dgm:spPr/>
    </dgm:pt>
    <dgm:pt modelId="{00863FDF-6092-4FB3-B4A3-016D61185CF2}" type="pres">
      <dgm:prSet presAssocID="{4E36DB8B-914E-42BA-95A1-C1C4F46293C2}" presName="space" presStyleCnt="0"/>
      <dgm:spPr/>
    </dgm:pt>
    <dgm:pt modelId="{B6275954-390C-4373-9A48-2CA3F28F5808}" type="pres">
      <dgm:prSet presAssocID="{D9952A6E-51E9-46F5-AA97-003063CFD45C}" presName="composite" presStyleCnt="0"/>
      <dgm:spPr/>
    </dgm:pt>
    <dgm:pt modelId="{58BF2D5C-5BA9-407A-8A9B-C40257F52DE5}" type="pres">
      <dgm:prSet presAssocID="{D9952A6E-51E9-46F5-AA97-003063CFD45C}" presName="LShape" presStyleLbl="alignNode1" presStyleIdx="6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1EB1F125-C213-44F7-995F-770C58E2B83A}" type="pres">
      <dgm:prSet presAssocID="{D9952A6E-51E9-46F5-AA97-003063CFD45C}" presName="ParentText" presStyleLbl="revTx" presStyleIdx="3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5B306C-3BE1-4DE2-92B6-FB27E2A3336E}" type="presOf" srcId="{4E7F4808-C894-40ED-B5BE-06D9FCD46DB9}" destId="{59E6176D-A2F1-45D4-A790-2A9C57E110E9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4381B2AF-621B-418A-851A-54D9070FC90F}" srcId="{4E7F4808-C894-40ED-B5BE-06D9FCD46DB9}" destId="{D9952A6E-51E9-46F5-AA97-003063CFD45C}" srcOrd="3" destOrd="0" parTransId="{C073A452-445F-4A18-8D2E-42B7FD9D4B83}" sibTransId="{D5AECA59-E706-49BD-A85A-F2FFE3203BC0}"/>
    <dgm:cxn modelId="{16D9B721-3573-4352-B3F8-20AE88153691}" type="presOf" srcId="{F16646FC-6848-418B-B1E3-96138E0FEEA5}" destId="{2AF64C49-9E45-4F3C-9BA6-D0A64ABAC6D7}" srcOrd="0" destOrd="0" presId="urn:microsoft.com/office/officeart/2009/3/layout/StepUpProcess"/>
    <dgm:cxn modelId="{0A31C525-619A-44A3-AD34-6E9E6BF538CB}" type="presOf" srcId="{D9952A6E-51E9-46F5-AA97-003063CFD45C}" destId="{1EB1F125-C213-44F7-995F-770C58E2B83A}" srcOrd="0" destOrd="0" presId="urn:microsoft.com/office/officeart/2009/3/layout/StepUpProcess"/>
    <dgm:cxn modelId="{E660E8B1-8B6C-40E4-B5F2-B9EF1710F599}" type="presOf" srcId="{8E853283-DE9F-4575-91B5-50D13E09A129}" destId="{3E7CE4A3-BB67-4B35-8CCE-1A31A01EBFCA}" srcOrd="0" destOrd="0" presId="urn:microsoft.com/office/officeart/2009/3/layout/StepUpProcess"/>
    <dgm:cxn modelId="{E4150C43-C7D1-4D39-AC1A-26029573D8F4}" srcId="{4E7F4808-C894-40ED-B5BE-06D9FCD46DB9}" destId="{57528B99-E608-4D43-8BCB-8B2813661BEC}" srcOrd="2" destOrd="0" parTransId="{89700A54-7356-48E2-8F2A-468F087CAA58}" sibTransId="{4E36DB8B-914E-42BA-95A1-C1C4F46293C2}"/>
    <dgm:cxn modelId="{AE92E435-1697-4E05-8A1F-54ECB0D6C963}" srcId="{4E7F4808-C894-40ED-B5BE-06D9FCD46DB9}" destId="{8E853283-DE9F-4575-91B5-50D13E09A129}" srcOrd="0" destOrd="0" parTransId="{4A47DB2A-6C58-4A0B-A859-D1CF6FCA0E05}" sibTransId="{2C8A0C4B-50E5-4D0E-9821-D63E1DA472C8}"/>
    <dgm:cxn modelId="{D91C18CC-7A8B-4515-9701-0C71C8C7D928}" type="presOf" srcId="{57528B99-E608-4D43-8BCB-8B2813661BEC}" destId="{D85F1854-E5F6-41B9-9EFC-2FE85720D240}" srcOrd="0" destOrd="0" presId="urn:microsoft.com/office/officeart/2009/3/layout/StepUpProcess"/>
    <dgm:cxn modelId="{ECA364E0-4458-4424-883D-DC7D1949665F}" type="presParOf" srcId="{59E6176D-A2F1-45D4-A790-2A9C57E110E9}" destId="{F3801B51-3C8A-4144-9300-DD4FFF871AEC}" srcOrd="0" destOrd="0" presId="urn:microsoft.com/office/officeart/2009/3/layout/StepUpProcess"/>
    <dgm:cxn modelId="{9D6F40D2-2877-4D91-88CA-404D7FA22EA5}" type="presParOf" srcId="{F3801B51-3C8A-4144-9300-DD4FFF871AEC}" destId="{0F98B4A9-900D-4D3A-917D-1B448D3EABEF}" srcOrd="0" destOrd="0" presId="urn:microsoft.com/office/officeart/2009/3/layout/StepUpProcess"/>
    <dgm:cxn modelId="{A1E9C34D-441B-48DD-84B6-BA9501E06E57}" type="presParOf" srcId="{F3801B51-3C8A-4144-9300-DD4FFF871AEC}" destId="{3E7CE4A3-BB67-4B35-8CCE-1A31A01EBFCA}" srcOrd="1" destOrd="0" presId="urn:microsoft.com/office/officeart/2009/3/layout/StepUpProcess"/>
    <dgm:cxn modelId="{E6E8BA21-6363-4A5D-92BD-FEBB3F37B85B}" type="presParOf" srcId="{F3801B51-3C8A-4144-9300-DD4FFF871AEC}" destId="{EFED36D8-9297-439E-8833-47CB3FCF921F}" srcOrd="2" destOrd="0" presId="urn:microsoft.com/office/officeart/2009/3/layout/StepUpProcess"/>
    <dgm:cxn modelId="{0F0ECDAC-44A0-405B-9662-447D3D4ECDEB}" type="presParOf" srcId="{59E6176D-A2F1-45D4-A790-2A9C57E110E9}" destId="{FC89241E-0F22-4FEE-A867-166C8B8B31E1}" srcOrd="1" destOrd="0" presId="urn:microsoft.com/office/officeart/2009/3/layout/StepUpProcess"/>
    <dgm:cxn modelId="{46757FA1-2A37-4AAE-92C9-9F6EB116DAA2}" type="presParOf" srcId="{FC89241E-0F22-4FEE-A867-166C8B8B31E1}" destId="{652BFF31-ADA5-4A5F-AC0B-C11DAA825A46}" srcOrd="0" destOrd="0" presId="urn:microsoft.com/office/officeart/2009/3/layout/StepUpProcess"/>
    <dgm:cxn modelId="{34D72E62-E040-4C1B-B76E-AA57658859EF}" type="presParOf" srcId="{59E6176D-A2F1-45D4-A790-2A9C57E110E9}" destId="{56C143B6-1C15-4DE4-9866-D697EF85A06B}" srcOrd="2" destOrd="0" presId="urn:microsoft.com/office/officeart/2009/3/layout/StepUpProcess"/>
    <dgm:cxn modelId="{FE2B3611-A329-4DB1-909D-B86AC728C102}" type="presParOf" srcId="{56C143B6-1C15-4DE4-9866-D697EF85A06B}" destId="{39FB82EE-FE53-4555-9BD1-160163DEE653}" srcOrd="0" destOrd="0" presId="urn:microsoft.com/office/officeart/2009/3/layout/StepUpProcess"/>
    <dgm:cxn modelId="{966427D9-ED80-4482-807E-B44A3A19825B}" type="presParOf" srcId="{56C143B6-1C15-4DE4-9866-D697EF85A06B}" destId="{2AF64C49-9E45-4F3C-9BA6-D0A64ABAC6D7}" srcOrd="1" destOrd="0" presId="urn:microsoft.com/office/officeart/2009/3/layout/StepUpProcess"/>
    <dgm:cxn modelId="{58EACBD9-D34E-4BC7-9FE7-B68284E1CA7B}" type="presParOf" srcId="{56C143B6-1C15-4DE4-9866-D697EF85A06B}" destId="{F3595227-F50B-4095-B7BC-B5F16E06E7FC}" srcOrd="2" destOrd="0" presId="urn:microsoft.com/office/officeart/2009/3/layout/StepUpProcess"/>
    <dgm:cxn modelId="{A8608F44-26F7-4A88-A671-120CEB432E7D}" type="presParOf" srcId="{59E6176D-A2F1-45D4-A790-2A9C57E110E9}" destId="{E4C63162-EC8F-4014-89C2-1C168EB4B320}" srcOrd="3" destOrd="0" presId="urn:microsoft.com/office/officeart/2009/3/layout/StepUpProcess"/>
    <dgm:cxn modelId="{BBB40197-6F0E-4032-B887-1234AD42236A}" type="presParOf" srcId="{E4C63162-EC8F-4014-89C2-1C168EB4B320}" destId="{A6B68433-B7F7-4B95-90BC-BDD2D3550D71}" srcOrd="0" destOrd="0" presId="urn:microsoft.com/office/officeart/2009/3/layout/StepUpProcess"/>
    <dgm:cxn modelId="{78777F38-FF69-41CD-85CC-0AC124AD5E5C}" type="presParOf" srcId="{59E6176D-A2F1-45D4-A790-2A9C57E110E9}" destId="{47CE394F-B1AB-4A59-BC63-5BB603E54DA5}" srcOrd="4" destOrd="0" presId="urn:microsoft.com/office/officeart/2009/3/layout/StepUpProcess"/>
    <dgm:cxn modelId="{EE721462-FEFA-4B44-8BE6-2650F5D7E1CD}" type="presParOf" srcId="{47CE394F-B1AB-4A59-BC63-5BB603E54DA5}" destId="{FCEC2791-FE35-4FC7-8A1F-D2E37EC5EF35}" srcOrd="0" destOrd="0" presId="urn:microsoft.com/office/officeart/2009/3/layout/StepUpProcess"/>
    <dgm:cxn modelId="{6D2664A3-97BC-451A-88AC-2EA8C763D7F0}" type="presParOf" srcId="{47CE394F-B1AB-4A59-BC63-5BB603E54DA5}" destId="{D85F1854-E5F6-41B9-9EFC-2FE85720D240}" srcOrd="1" destOrd="0" presId="urn:microsoft.com/office/officeart/2009/3/layout/StepUpProcess"/>
    <dgm:cxn modelId="{AF1B8B17-BE18-4706-8322-131CE8EBF9D0}" type="presParOf" srcId="{47CE394F-B1AB-4A59-BC63-5BB603E54DA5}" destId="{CFD3CF80-B4CD-40C7-9A31-0B7539CC2751}" srcOrd="2" destOrd="0" presId="urn:microsoft.com/office/officeart/2009/3/layout/StepUpProcess"/>
    <dgm:cxn modelId="{FCAF4641-1ED9-42E1-899F-BBED6BB93FA1}" type="presParOf" srcId="{59E6176D-A2F1-45D4-A790-2A9C57E110E9}" destId="{34A38246-BECB-4200-B1D8-2BBD9FFC0E31}" srcOrd="5" destOrd="0" presId="urn:microsoft.com/office/officeart/2009/3/layout/StepUpProcess"/>
    <dgm:cxn modelId="{EA457B0B-19F7-48EF-8EC3-963D52FA6354}" type="presParOf" srcId="{34A38246-BECB-4200-B1D8-2BBD9FFC0E31}" destId="{00863FDF-6092-4FB3-B4A3-016D61185CF2}" srcOrd="0" destOrd="0" presId="urn:microsoft.com/office/officeart/2009/3/layout/StepUpProcess"/>
    <dgm:cxn modelId="{2669BC10-71EA-4B0D-858D-A6E20FCD9EBC}" type="presParOf" srcId="{59E6176D-A2F1-45D4-A790-2A9C57E110E9}" destId="{B6275954-390C-4373-9A48-2CA3F28F5808}" srcOrd="6" destOrd="0" presId="urn:microsoft.com/office/officeart/2009/3/layout/StepUpProcess"/>
    <dgm:cxn modelId="{D4800E06-B9FA-48C6-87DA-8ED9D224DA4F}" type="presParOf" srcId="{B6275954-390C-4373-9A48-2CA3F28F5808}" destId="{58BF2D5C-5BA9-407A-8A9B-C40257F52DE5}" srcOrd="0" destOrd="0" presId="urn:microsoft.com/office/officeart/2009/3/layout/StepUpProcess"/>
    <dgm:cxn modelId="{591A4C5A-AC0C-43E9-AEC0-7AA1B6D1C1F8}" type="presParOf" srcId="{B6275954-390C-4373-9A48-2CA3F28F5808}" destId="{1EB1F125-C213-44F7-995F-770C58E2B83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E853283-DE9F-4575-91B5-50D13E09A129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32 947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4A47DB2A-6C58-4A0B-A859-D1CF6FCA0E05}" type="parTrans" cxnId="{AE92E435-1697-4E05-8A1F-54ECB0D6C963}">
      <dgm:prSet/>
      <dgm:spPr/>
      <dgm:t>
        <a:bodyPr/>
        <a:lstStyle/>
        <a:p>
          <a:endParaRPr lang="ru-RU"/>
        </a:p>
      </dgm:t>
    </dgm:pt>
    <dgm:pt modelId="{2C8A0C4B-50E5-4D0E-9821-D63E1DA472C8}" type="sibTrans" cxnId="{AE92E435-1697-4E05-8A1F-54ECB0D6C963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34 924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D9952A6E-51E9-46F5-AA97-003063CFD45C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39 240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C073A452-445F-4A18-8D2E-42B7FD9D4B83}" type="parTrans" cxnId="{4381B2AF-621B-418A-851A-54D9070FC90F}">
      <dgm:prSet/>
      <dgm:spPr/>
      <dgm:t>
        <a:bodyPr/>
        <a:lstStyle/>
        <a:p>
          <a:endParaRPr lang="ru-RU"/>
        </a:p>
      </dgm:t>
    </dgm:pt>
    <dgm:pt modelId="{D5AECA59-E706-49BD-A85A-F2FFE3203BC0}" type="sibTrans" cxnId="{4381B2AF-621B-418A-851A-54D9070FC90F}">
      <dgm:prSet/>
      <dgm:spPr/>
      <dgm:t>
        <a:bodyPr/>
        <a:lstStyle/>
        <a:p>
          <a:endParaRPr lang="ru-RU"/>
        </a:p>
      </dgm:t>
    </dgm:pt>
    <dgm:pt modelId="{57528B99-E608-4D43-8BCB-8B2813661BEC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37 019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89700A54-7356-48E2-8F2A-468F087CAA58}" type="parTrans" cxnId="{E4150C43-C7D1-4D39-AC1A-26029573D8F4}">
      <dgm:prSet/>
      <dgm:spPr/>
      <dgm:t>
        <a:bodyPr/>
        <a:lstStyle/>
        <a:p>
          <a:endParaRPr lang="ru-RU"/>
        </a:p>
      </dgm:t>
    </dgm:pt>
    <dgm:pt modelId="{4E36DB8B-914E-42BA-95A1-C1C4F46293C2}" type="sibTrans" cxnId="{E4150C43-C7D1-4D39-AC1A-26029573D8F4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3801B51-3C8A-4144-9300-DD4FFF871AEC}" type="pres">
      <dgm:prSet presAssocID="{8E853283-DE9F-4575-91B5-50D13E09A129}" presName="composite" presStyleCnt="0"/>
      <dgm:spPr/>
    </dgm:pt>
    <dgm:pt modelId="{0F98B4A9-900D-4D3A-917D-1B448D3EABEF}" type="pres">
      <dgm:prSet presAssocID="{8E853283-DE9F-4575-91B5-50D13E09A129}" presName="LShape" presStyleLbl="alignNode1" presStyleIdx="0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E7CE4A3-BB67-4B35-8CCE-1A31A01EBFCA}" type="pres">
      <dgm:prSet presAssocID="{8E853283-DE9F-4575-91B5-50D13E09A129}" presName="ParentText" presStyleLbl="revTx" presStyleIdx="0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ED36D8-9297-439E-8833-47CB3FCF921F}" type="pres">
      <dgm:prSet presAssocID="{8E853283-DE9F-4575-91B5-50D13E09A129}" presName="Triangle" presStyleLbl="alignNode1" presStyleIdx="1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FC89241E-0F22-4FEE-A867-166C8B8B31E1}" type="pres">
      <dgm:prSet presAssocID="{2C8A0C4B-50E5-4D0E-9821-D63E1DA472C8}" presName="sibTrans" presStyleCnt="0"/>
      <dgm:spPr/>
    </dgm:pt>
    <dgm:pt modelId="{652BFF31-ADA5-4A5F-AC0B-C11DAA825A46}" type="pres">
      <dgm:prSet presAssocID="{2C8A0C4B-50E5-4D0E-9821-D63E1DA472C8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95227-F50B-4095-B7BC-B5F16E06E7FC}" type="pres">
      <dgm:prSet presAssocID="{F16646FC-6848-418B-B1E3-96138E0FEEA5}" presName="Triangle" presStyleLbl="alignNode1" presStyleIdx="3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4C63162-EC8F-4014-89C2-1C168EB4B320}" type="pres">
      <dgm:prSet presAssocID="{26662AE8-F865-4E39-A7B4-73E3AE608107}" presName="sibTrans" presStyleCnt="0"/>
      <dgm:spPr/>
    </dgm:pt>
    <dgm:pt modelId="{A6B68433-B7F7-4B95-90BC-BDD2D3550D71}" type="pres">
      <dgm:prSet presAssocID="{26662AE8-F865-4E39-A7B4-73E3AE608107}" presName="space" presStyleCnt="0"/>
      <dgm:spPr/>
    </dgm:pt>
    <dgm:pt modelId="{47CE394F-B1AB-4A59-BC63-5BB603E54DA5}" type="pres">
      <dgm:prSet presAssocID="{57528B99-E608-4D43-8BCB-8B2813661BEC}" presName="composite" presStyleCnt="0"/>
      <dgm:spPr/>
    </dgm:pt>
    <dgm:pt modelId="{FCEC2791-FE35-4FC7-8A1F-D2E37EC5EF35}" type="pres">
      <dgm:prSet presAssocID="{57528B99-E608-4D43-8BCB-8B2813661BEC}" presName="LShape" presStyleLbl="alignNode1" presStyleIdx="4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D85F1854-E5F6-41B9-9EFC-2FE85720D240}" type="pres">
      <dgm:prSet presAssocID="{57528B99-E608-4D43-8BCB-8B2813661BEC}" presName="ParentText" presStyleLbl="revTx" presStyleIdx="2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3CF80-B4CD-40C7-9A31-0B7539CC2751}" type="pres">
      <dgm:prSet presAssocID="{57528B99-E608-4D43-8BCB-8B2813661BEC}" presName="Triangle" presStyleLbl="alignNode1" presStyleIdx="5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4A38246-BECB-4200-B1D8-2BBD9FFC0E31}" type="pres">
      <dgm:prSet presAssocID="{4E36DB8B-914E-42BA-95A1-C1C4F46293C2}" presName="sibTrans" presStyleCnt="0"/>
      <dgm:spPr/>
    </dgm:pt>
    <dgm:pt modelId="{00863FDF-6092-4FB3-B4A3-016D61185CF2}" type="pres">
      <dgm:prSet presAssocID="{4E36DB8B-914E-42BA-95A1-C1C4F46293C2}" presName="space" presStyleCnt="0"/>
      <dgm:spPr/>
    </dgm:pt>
    <dgm:pt modelId="{B6275954-390C-4373-9A48-2CA3F28F5808}" type="pres">
      <dgm:prSet presAssocID="{D9952A6E-51E9-46F5-AA97-003063CFD45C}" presName="composite" presStyleCnt="0"/>
      <dgm:spPr/>
    </dgm:pt>
    <dgm:pt modelId="{58BF2D5C-5BA9-407A-8A9B-C40257F52DE5}" type="pres">
      <dgm:prSet presAssocID="{D9952A6E-51E9-46F5-AA97-003063CFD45C}" presName="LShape" presStyleLbl="alignNode1" presStyleIdx="6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1EB1F125-C213-44F7-995F-770C58E2B83A}" type="pres">
      <dgm:prSet presAssocID="{D9952A6E-51E9-46F5-AA97-003063CFD45C}" presName="ParentText" presStyleLbl="revTx" presStyleIdx="3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0A8CC4-BBDE-4E2A-9C79-61EC43B8FE97}" type="presOf" srcId="{4E7F4808-C894-40ED-B5BE-06D9FCD46DB9}" destId="{59E6176D-A2F1-45D4-A790-2A9C57E110E9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9E25408B-75A5-4182-9EAC-7DF7491F33F4}" type="presOf" srcId="{F16646FC-6848-418B-B1E3-96138E0FEEA5}" destId="{2AF64C49-9E45-4F3C-9BA6-D0A64ABAC6D7}" srcOrd="0" destOrd="0" presId="urn:microsoft.com/office/officeart/2009/3/layout/StepUpProcess"/>
    <dgm:cxn modelId="{4381B2AF-621B-418A-851A-54D9070FC90F}" srcId="{4E7F4808-C894-40ED-B5BE-06D9FCD46DB9}" destId="{D9952A6E-51E9-46F5-AA97-003063CFD45C}" srcOrd="3" destOrd="0" parTransId="{C073A452-445F-4A18-8D2E-42B7FD9D4B83}" sibTransId="{D5AECA59-E706-49BD-A85A-F2FFE3203BC0}"/>
    <dgm:cxn modelId="{67DBE171-AFDC-46CE-89A2-B72C61D100C0}" type="presOf" srcId="{57528B99-E608-4D43-8BCB-8B2813661BEC}" destId="{D85F1854-E5F6-41B9-9EFC-2FE85720D240}" srcOrd="0" destOrd="0" presId="urn:microsoft.com/office/officeart/2009/3/layout/StepUpProcess"/>
    <dgm:cxn modelId="{080D187B-F1CA-4D65-9FA8-4430AAD47B13}" type="presOf" srcId="{8E853283-DE9F-4575-91B5-50D13E09A129}" destId="{3E7CE4A3-BB67-4B35-8CCE-1A31A01EBFCA}" srcOrd="0" destOrd="0" presId="urn:microsoft.com/office/officeart/2009/3/layout/StepUpProcess"/>
    <dgm:cxn modelId="{E4150C43-C7D1-4D39-AC1A-26029573D8F4}" srcId="{4E7F4808-C894-40ED-B5BE-06D9FCD46DB9}" destId="{57528B99-E608-4D43-8BCB-8B2813661BEC}" srcOrd="2" destOrd="0" parTransId="{89700A54-7356-48E2-8F2A-468F087CAA58}" sibTransId="{4E36DB8B-914E-42BA-95A1-C1C4F46293C2}"/>
    <dgm:cxn modelId="{AE92E435-1697-4E05-8A1F-54ECB0D6C963}" srcId="{4E7F4808-C894-40ED-B5BE-06D9FCD46DB9}" destId="{8E853283-DE9F-4575-91B5-50D13E09A129}" srcOrd="0" destOrd="0" parTransId="{4A47DB2A-6C58-4A0B-A859-D1CF6FCA0E05}" sibTransId="{2C8A0C4B-50E5-4D0E-9821-D63E1DA472C8}"/>
    <dgm:cxn modelId="{E61072C5-0DAF-4B06-BE29-B071BEA31B1A}" type="presOf" srcId="{D9952A6E-51E9-46F5-AA97-003063CFD45C}" destId="{1EB1F125-C213-44F7-995F-770C58E2B83A}" srcOrd="0" destOrd="0" presId="urn:microsoft.com/office/officeart/2009/3/layout/StepUpProcess"/>
    <dgm:cxn modelId="{0681CF45-CBEC-4224-A2BC-99D082237504}" type="presParOf" srcId="{59E6176D-A2F1-45D4-A790-2A9C57E110E9}" destId="{F3801B51-3C8A-4144-9300-DD4FFF871AEC}" srcOrd="0" destOrd="0" presId="urn:microsoft.com/office/officeart/2009/3/layout/StepUpProcess"/>
    <dgm:cxn modelId="{075B2811-2CAD-4B51-BF95-843440FE0159}" type="presParOf" srcId="{F3801B51-3C8A-4144-9300-DD4FFF871AEC}" destId="{0F98B4A9-900D-4D3A-917D-1B448D3EABEF}" srcOrd="0" destOrd="0" presId="urn:microsoft.com/office/officeart/2009/3/layout/StepUpProcess"/>
    <dgm:cxn modelId="{A332E187-6619-4A79-8A26-DB333D50A227}" type="presParOf" srcId="{F3801B51-3C8A-4144-9300-DD4FFF871AEC}" destId="{3E7CE4A3-BB67-4B35-8CCE-1A31A01EBFCA}" srcOrd="1" destOrd="0" presId="urn:microsoft.com/office/officeart/2009/3/layout/StepUpProcess"/>
    <dgm:cxn modelId="{995CE8A9-D654-4EB5-8382-49C46E1A5F43}" type="presParOf" srcId="{F3801B51-3C8A-4144-9300-DD4FFF871AEC}" destId="{EFED36D8-9297-439E-8833-47CB3FCF921F}" srcOrd="2" destOrd="0" presId="urn:microsoft.com/office/officeart/2009/3/layout/StepUpProcess"/>
    <dgm:cxn modelId="{AAC4F5F3-B036-4004-9FAE-70F10609972F}" type="presParOf" srcId="{59E6176D-A2F1-45D4-A790-2A9C57E110E9}" destId="{FC89241E-0F22-4FEE-A867-166C8B8B31E1}" srcOrd="1" destOrd="0" presId="urn:microsoft.com/office/officeart/2009/3/layout/StepUpProcess"/>
    <dgm:cxn modelId="{7264073E-030F-4B5A-B7D4-7FBE5BAF5EB5}" type="presParOf" srcId="{FC89241E-0F22-4FEE-A867-166C8B8B31E1}" destId="{652BFF31-ADA5-4A5F-AC0B-C11DAA825A46}" srcOrd="0" destOrd="0" presId="urn:microsoft.com/office/officeart/2009/3/layout/StepUpProcess"/>
    <dgm:cxn modelId="{3820D5BA-237E-4AAF-83F0-28218C24D5CC}" type="presParOf" srcId="{59E6176D-A2F1-45D4-A790-2A9C57E110E9}" destId="{56C143B6-1C15-4DE4-9866-D697EF85A06B}" srcOrd="2" destOrd="0" presId="urn:microsoft.com/office/officeart/2009/3/layout/StepUpProcess"/>
    <dgm:cxn modelId="{AF227FBA-0BE7-4721-ADA5-54B115AAACA9}" type="presParOf" srcId="{56C143B6-1C15-4DE4-9866-D697EF85A06B}" destId="{39FB82EE-FE53-4555-9BD1-160163DEE653}" srcOrd="0" destOrd="0" presId="urn:microsoft.com/office/officeart/2009/3/layout/StepUpProcess"/>
    <dgm:cxn modelId="{F57BC876-E526-4C8D-9C92-34B4AFC49474}" type="presParOf" srcId="{56C143B6-1C15-4DE4-9866-D697EF85A06B}" destId="{2AF64C49-9E45-4F3C-9BA6-D0A64ABAC6D7}" srcOrd="1" destOrd="0" presId="urn:microsoft.com/office/officeart/2009/3/layout/StepUpProcess"/>
    <dgm:cxn modelId="{E234DC27-A496-47A1-BBB2-39007FD8C1AC}" type="presParOf" srcId="{56C143B6-1C15-4DE4-9866-D697EF85A06B}" destId="{F3595227-F50B-4095-B7BC-B5F16E06E7FC}" srcOrd="2" destOrd="0" presId="urn:microsoft.com/office/officeart/2009/3/layout/StepUpProcess"/>
    <dgm:cxn modelId="{AF9856EF-F618-4C72-944A-D3B9CE51700C}" type="presParOf" srcId="{59E6176D-A2F1-45D4-A790-2A9C57E110E9}" destId="{E4C63162-EC8F-4014-89C2-1C168EB4B320}" srcOrd="3" destOrd="0" presId="urn:microsoft.com/office/officeart/2009/3/layout/StepUpProcess"/>
    <dgm:cxn modelId="{4E975F99-1298-46C9-BC23-18088B88AF65}" type="presParOf" srcId="{E4C63162-EC8F-4014-89C2-1C168EB4B320}" destId="{A6B68433-B7F7-4B95-90BC-BDD2D3550D71}" srcOrd="0" destOrd="0" presId="urn:microsoft.com/office/officeart/2009/3/layout/StepUpProcess"/>
    <dgm:cxn modelId="{A940F328-6B3C-44FC-ABFE-0058313D44FA}" type="presParOf" srcId="{59E6176D-A2F1-45D4-A790-2A9C57E110E9}" destId="{47CE394F-B1AB-4A59-BC63-5BB603E54DA5}" srcOrd="4" destOrd="0" presId="urn:microsoft.com/office/officeart/2009/3/layout/StepUpProcess"/>
    <dgm:cxn modelId="{2031BEAD-D8E7-4DDA-8CA5-F0F3AC7FE3D1}" type="presParOf" srcId="{47CE394F-B1AB-4A59-BC63-5BB603E54DA5}" destId="{FCEC2791-FE35-4FC7-8A1F-D2E37EC5EF35}" srcOrd="0" destOrd="0" presId="urn:microsoft.com/office/officeart/2009/3/layout/StepUpProcess"/>
    <dgm:cxn modelId="{27EE1CA1-E288-4406-B940-E656CDF065B7}" type="presParOf" srcId="{47CE394F-B1AB-4A59-BC63-5BB603E54DA5}" destId="{D85F1854-E5F6-41B9-9EFC-2FE85720D240}" srcOrd="1" destOrd="0" presId="urn:microsoft.com/office/officeart/2009/3/layout/StepUpProcess"/>
    <dgm:cxn modelId="{2F0677C8-BA95-4185-82CC-3833F44ACD34}" type="presParOf" srcId="{47CE394F-B1AB-4A59-BC63-5BB603E54DA5}" destId="{CFD3CF80-B4CD-40C7-9A31-0B7539CC2751}" srcOrd="2" destOrd="0" presId="urn:microsoft.com/office/officeart/2009/3/layout/StepUpProcess"/>
    <dgm:cxn modelId="{087BCD68-6DAE-4470-932A-FC295B22BE1E}" type="presParOf" srcId="{59E6176D-A2F1-45D4-A790-2A9C57E110E9}" destId="{34A38246-BECB-4200-B1D8-2BBD9FFC0E31}" srcOrd="5" destOrd="0" presId="urn:microsoft.com/office/officeart/2009/3/layout/StepUpProcess"/>
    <dgm:cxn modelId="{2B346ED9-FC9D-44BC-B512-70E1331C9D66}" type="presParOf" srcId="{34A38246-BECB-4200-B1D8-2BBD9FFC0E31}" destId="{00863FDF-6092-4FB3-B4A3-016D61185CF2}" srcOrd="0" destOrd="0" presId="urn:microsoft.com/office/officeart/2009/3/layout/StepUpProcess"/>
    <dgm:cxn modelId="{48CBA3DD-A6C9-4F34-A271-990C8FB145DE}" type="presParOf" srcId="{59E6176D-A2F1-45D4-A790-2A9C57E110E9}" destId="{B6275954-390C-4373-9A48-2CA3F28F5808}" srcOrd="6" destOrd="0" presId="urn:microsoft.com/office/officeart/2009/3/layout/StepUpProcess"/>
    <dgm:cxn modelId="{CDCF6CBF-1653-45C7-956C-66B4D651F393}" type="presParOf" srcId="{B6275954-390C-4373-9A48-2CA3F28F5808}" destId="{58BF2D5C-5BA9-407A-8A9B-C40257F52DE5}" srcOrd="0" destOrd="0" presId="urn:microsoft.com/office/officeart/2009/3/layout/StepUpProcess"/>
    <dgm:cxn modelId="{78DDC816-6B43-4903-887C-AE2116A5298B}" type="presParOf" srcId="{B6275954-390C-4373-9A48-2CA3F28F5808}" destId="{1EB1F125-C213-44F7-995F-770C58E2B83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D34791-EA14-47B1-A1E8-682EC4D9E1B6}">
      <dsp:nvSpPr>
        <dsp:cNvPr id="0" name=""/>
        <dsp:cNvSpPr/>
      </dsp:nvSpPr>
      <dsp:spPr>
        <a:xfrm>
          <a:off x="-5600134" y="-857316"/>
          <a:ext cx="6667632" cy="6667632"/>
        </a:xfrm>
        <a:prstGeom prst="blockArc">
          <a:avLst>
            <a:gd name="adj1" fmla="val 18900000"/>
            <a:gd name="adj2" fmla="val 2700000"/>
            <a:gd name="adj3" fmla="val 324"/>
          </a:avLst>
        </a:prstGeom>
        <a:noFill/>
        <a:ln w="381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A14E12-9897-4770-8ED0-303EFC1F0BFE}">
      <dsp:nvSpPr>
        <dsp:cNvPr id="0" name=""/>
        <dsp:cNvSpPr/>
      </dsp:nvSpPr>
      <dsp:spPr>
        <a:xfrm>
          <a:off x="558813" y="380786"/>
          <a:ext cx="7602514" cy="761969"/>
        </a:xfrm>
        <a:prstGeom prst="rect">
          <a:avLst/>
        </a:prstGeom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481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474343"/>
              </a:solidFill>
            </a:rPr>
            <a:t>Повышение благосостояния и качества жизни населения, формирование здорового образа жизни</a:t>
          </a:r>
          <a:endParaRPr lang="ru-RU" sz="2400" kern="1200" dirty="0">
            <a:solidFill>
              <a:srgbClr val="474343"/>
            </a:solidFill>
          </a:endParaRPr>
        </a:p>
      </dsp:txBody>
      <dsp:txXfrm>
        <a:off x="558813" y="380786"/>
        <a:ext cx="7602514" cy="761969"/>
      </dsp:txXfrm>
    </dsp:sp>
    <dsp:sp modelId="{72DEF424-373E-4F13-96DB-14108CE10D59}">
      <dsp:nvSpPr>
        <dsp:cNvPr id="0" name=""/>
        <dsp:cNvSpPr/>
      </dsp:nvSpPr>
      <dsp:spPr>
        <a:xfrm>
          <a:off x="82582" y="285540"/>
          <a:ext cx="952461" cy="9524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4C753F-29B8-4802-8DA4-BF834F259FA4}">
      <dsp:nvSpPr>
        <dsp:cNvPr id="0" name=""/>
        <dsp:cNvSpPr/>
      </dsp:nvSpPr>
      <dsp:spPr>
        <a:xfrm>
          <a:off x="995667" y="1523939"/>
          <a:ext cx="7165659" cy="761969"/>
        </a:xfrm>
        <a:prstGeom prst="rect">
          <a:avLst/>
        </a:prstGeom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481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474343"/>
              </a:solidFill>
            </a:rPr>
            <a:t>Создание инновационной и конкурентоспособной экономики в регионе</a:t>
          </a:r>
          <a:endParaRPr lang="ru-RU" sz="2400" kern="1200" dirty="0">
            <a:solidFill>
              <a:srgbClr val="474343"/>
            </a:solidFill>
          </a:endParaRPr>
        </a:p>
      </dsp:txBody>
      <dsp:txXfrm>
        <a:off x="995667" y="1523939"/>
        <a:ext cx="7165659" cy="761969"/>
      </dsp:txXfrm>
    </dsp:sp>
    <dsp:sp modelId="{98A578EE-C0AB-4297-B8DB-C7BAA8EF41B7}">
      <dsp:nvSpPr>
        <dsp:cNvPr id="0" name=""/>
        <dsp:cNvSpPr/>
      </dsp:nvSpPr>
      <dsp:spPr>
        <a:xfrm>
          <a:off x="519436" y="1428692"/>
          <a:ext cx="952461" cy="9524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C2927A-5C18-4111-A5E0-50C51598A0EC}">
      <dsp:nvSpPr>
        <dsp:cNvPr id="0" name=""/>
        <dsp:cNvSpPr/>
      </dsp:nvSpPr>
      <dsp:spPr>
        <a:xfrm>
          <a:off x="995667" y="2667091"/>
          <a:ext cx="7165659" cy="761969"/>
        </a:xfrm>
        <a:prstGeom prst="rect">
          <a:avLst/>
        </a:prstGeom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481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474343"/>
              </a:solidFill>
            </a:rPr>
            <a:t>Улучшение экологической обстановки и качества окружающей среды</a:t>
          </a:r>
          <a:endParaRPr lang="ru-RU" sz="2400" kern="1200" dirty="0">
            <a:solidFill>
              <a:srgbClr val="474343"/>
            </a:solidFill>
          </a:endParaRPr>
        </a:p>
      </dsp:txBody>
      <dsp:txXfrm>
        <a:off x="995667" y="2667091"/>
        <a:ext cx="7165659" cy="761969"/>
      </dsp:txXfrm>
    </dsp:sp>
    <dsp:sp modelId="{EBBEA12A-B6DC-4797-AE00-B33632D66F56}">
      <dsp:nvSpPr>
        <dsp:cNvPr id="0" name=""/>
        <dsp:cNvSpPr/>
      </dsp:nvSpPr>
      <dsp:spPr>
        <a:xfrm>
          <a:off x="519436" y="2571845"/>
          <a:ext cx="952461" cy="9524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74B351-A755-4859-BBBD-947E043810A7}">
      <dsp:nvSpPr>
        <dsp:cNvPr id="0" name=""/>
        <dsp:cNvSpPr/>
      </dsp:nvSpPr>
      <dsp:spPr>
        <a:xfrm>
          <a:off x="558813" y="3810243"/>
          <a:ext cx="7602514" cy="761969"/>
        </a:xfrm>
        <a:prstGeom prst="rect">
          <a:avLst/>
        </a:prstGeom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481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474343"/>
              </a:solidFill>
              <a:latin typeface="+mn-lt"/>
            </a:rPr>
            <a:t>Создание и внедрение системы эффективного государственного управления</a:t>
          </a:r>
          <a:endParaRPr lang="ru-RU" sz="2400" kern="1200" dirty="0">
            <a:solidFill>
              <a:srgbClr val="474343"/>
            </a:solidFill>
            <a:latin typeface="+mn-lt"/>
          </a:endParaRPr>
        </a:p>
      </dsp:txBody>
      <dsp:txXfrm>
        <a:off x="558813" y="3810243"/>
        <a:ext cx="7602514" cy="761969"/>
      </dsp:txXfrm>
    </dsp:sp>
    <dsp:sp modelId="{6659AD73-16AC-44A1-99DE-878E5D9039D6}">
      <dsp:nvSpPr>
        <dsp:cNvPr id="0" name=""/>
        <dsp:cNvSpPr/>
      </dsp:nvSpPr>
      <dsp:spPr>
        <a:xfrm>
          <a:off x="82582" y="3714997"/>
          <a:ext cx="952461" cy="9524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8B4A9-900D-4D3A-917D-1B448D3EABEF}">
      <dsp:nvSpPr>
        <dsp:cNvPr id="0" name=""/>
        <dsp:cNvSpPr/>
      </dsp:nvSpPr>
      <dsp:spPr>
        <a:xfrm rot="5400000">
          <a:off x="950084" y="-131886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CE4A3-BB67-4B35-8CCE-1A31A01EBFCA}">
      <dsp:nvSpPr>
        <dsp:cNvPr id="0" name=""/>
        <dsp:cNvSpPr/>
      </dsp:nvSpPr>
      <dsp:spPr>
        <a:xfrm>
          <a:off x="220423" y="722314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534F4F"/>
              </a:solidFill>
            </a:rPr>
            <a:t>32 947 руб.</a:t>
          </a:r>
          <a:endParaRPr lang="ru-RU" sz="1600" b="1" kern="1200" dirty="0">
            <a:solidFill>
              <a:srgbClr val="534F4F"/>
            </a:solidFill>
          </a:endParaRPr>
        </a:p>
      </dsp:txBody>
      <dsp:txXfrm>
        <a:off x="220423" y="722314"/>
        <a:ext cx="1531812" cy="264870"/>
      </dsp:txXfrm>
    </dsp:sp>
    <dsp:sp modelId="{EFED36D8-9297-439E-8833-47CB3FCF921F}">
      <dsp:nvSpPr>
        <dsp:cNvPr id="0" name=""/>
        <dsp:cNvSpPr/>
      </dsp:nvSpPr>
      <dsp:spPr>
        <a:xfrm>
          <a:off x="1968349" y="407056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3098258" y="-353394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2368597" y="500806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534F4F"/>
              </a:solidFill>
            </a:rPr>
            <a:t>34 924 руб.</a:t>
          </a:r>
          <a:endParaRPr lang="ru-RU" sz="1600" b="1" kern="1200" dirty="0">
            <a:solidFill>
              <a:srgbClr val="534F4F"/>
            </a:solidFill>
          </a:endParaRPr>
        </a:p>
      </dsp:txBody>
      <dsp:txXfrm>
        <a:off x="2368597" y="500806"/>
        <a:ext cx="1531812" cy="264870"/>
      </dsp:txXfrm>
    </dsp:sp>
    <dsp:sp modelId="{F3595227-F50B-4095-B7BC-B5F16E06E7FC}">
      <dsp:nvSpPr>
        <dsp:cNvPr id="0" name=""/>
        <dsp:cNvSpPr/>
      </dsp:nvSpPr>
      <dsp:spPr>
        <a:xfrm>
          <a:off x="4116523" y="185548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C2791-FE35-4FC7-8A1F-D2E37EC5EF35}">
      <dsp:nvSpPr>
        <dsp:cNvPr id="0" name=""/>
        <dsp:cNvSpPr/>
      </dsp:nvSpPr>
      <dsp:spPr>
        <a:xfrm rot="5400000">
          <a:off x="5246432" y="-574902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F1854-E5F6-41B9-9EFC-2FE85720D240}">
      <dsp:nvSpPr>
        <dsp:cNvPr id="0" name=""/>
        <dsp:cNvSpPr/>
      </dsp:nvSpPr>
      <dsp:spPr>
        <a:xfrm>
          <a:off x="4516771" y="279298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534F4F"/>
              </a:solidFill>
            </a:rPr>
            <a:t>37 019 руб.</a:t>
          </a:r>
          <a:endParaRPr lang="ru-RU" sz="1600" b="1" kern="1200" dirty="0">
            <a:solidFill>
              <a:srgbClr val="534F4F"/>
            </a:solidFill>
          </a:endParaRPr>
        </a:p>
      </dsp:txBody>
      <dsp:txXfrm>
        <a:off x="4516771" y="279298"/>
        <a:ext cx="1531812" cy="264870"/>
      </dsp:txXfrm>
    </dsp:sp>
    <dsp:sp modelId="{CFD3CF80-B4CD-40C7-9A31-0B7539CC2751}">
      <dsp:nvSpPr>
        <dsp:cNvPr id="0" name=""/>
        <dsp:cNvSpPr/>
      </dsp:nvSpPr>
      <dsp:spPr>
        <a:xfrm>
          <a:off x="6264697" y="0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F2D5C-5BA9-407A-8A9B-C40257F52DE5}">
      <dsp:nvSpPr>
        <dsp:cNvPr id="0" name=""/>
        <dsp:cNvSpPr/>
      </dsp:nvSpPr>
      <dsp:spPr>
        <a:xfrm rot="5400000">
          <a:off x="7394606" y="-796411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1F125-C213-44F7-995F-770C58E2B83A}">
      <dsp:nvSpPr>
        <dsp:cNvPr id="0" name=""/>
        <dsp:cNvSpPr/>
      </dsp:nvSpPr>
      <dsp:spPr>
        <a:xfrm>
          <a:off x="6664945" y="57789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534F4F"/>
              </a:solidFill>
            </a:rPr>
            <a:t>39 240 руб.</a:t>
          </a:r>
          <a:endParaRPr lang="ru-RU" sz="1600" b="1" kern="1200" dirty="0">
            <a:solidFill>
              <a:srgbClr val="534F4F"/>
            </a:solidFill>
          </a:endParaRPr>
        </a:p>
      </dsp:txBody>
      <dsp:txXfrm>
        <a:off x="6664945" y="57789"/>
        <a:ext cx="1531812" cy="26487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DC28E9-A35A-484E-B3F3-DF3AEFAF1776}">
      <dsp:nvSpPr>
        <dsp:cNvPr id="0" name=""/>
        <dsp:cNvSpPr/>
      </dsp:nvSpPr>
      <dsp:spPr>
        <a:xfrm>
          <a:off x="-6663603" y="-1026215"/>
          <a:ext cx="7987405" cy="7987405"/>
        </a:xfrm>
        <a:prstGeom prst="blockArc">
          <a:avLst>
            <a:gd name="adj1" fmla="val 18900000"/>
            <a:gd name="adj2" fmla="val 2700000"/>
            <a:gd name="adj3" fmla="val 270"/>
          </a:avLst>
        </a:prstGeom>
        <a:noFill/>
        <a:ln w="762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419F7B-0E29-4837-A139-F73F32B02462}">
      <dsp:nvSpPr>
        <dsp:cNvPr id="0" name=""/>
        <dsp:cNvSpPr/>
      </dsp:nvSpPr>
      <dsp:spPr>
        <a:xfrm>
          <a:off x="619567" y="340708"/>
          <a:ext cx="7673776" cy="913036"/>
        </a:xfrm>
        <a:prstGeom prst="rect">
          <a:avLst/>
        </a:prstGeom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4723" tIns="55880" rIns="55880" bIns="55880" numCol="1" spcCol="1270" anchor="ctr" anchorCtr="0">
          <a:noAutofit/>
        </a:bodyPr>
        <a:lstStyle/>
        <a:p>
          <a:pPr marL="180975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474343"/>
              </a:solidFill>
              <a:latin typeface="+mn-lt"/>
              <a:cs typeface="Arial" charset="0"/>
            </a:rPr>
            <a:t>Социальные выплаты на питание школьников и студентов</a:t>
          </a:r>
          <a:endParaRPr lang="ru-RU" sz="2200" kern="1200" dirty="0">
            <a:solidFill>
              <a:srgbClr val="474343"/>
            </a:solidFill>
            <a:latin typeface="+mn-lt"/>
          </a:endParaRPr>
        </a:p>
      </dsp:txBody>
      <dsp:txXfrm>
        <a:off x="619567" y="340708"/>
        <a:ext cx="7673776" cy="913036"/>
      </dsp:txXfrm>
    </dsp:sp>
    <dsp:sp modelId="{4E53794A-6DAD-4E6F-AA51-FC167C715F2E}">
      <dsp:nvSpPr>
        <dsp:cNvPr id="0" name=""/>
        <dsp:cNvSpPr/>
      </dsp:nvSpPr>
      <dsp:spPr>
        <a:xfrm>
          <a:off x="0" y="174529"/>
          <a:ext cx="1356235" cy="1245404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270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54B92C-E3AA-49CB-BF9F-DCC6DE3ADE02}">
      <dsp:nvSpPr>
        <dsp:cNvPr id="0" name=""/>
        <dsp:cNvSpPr/>
      </dsp:nvSpPr>
      <dsp:spPr>
        <a:xfrm>
          <a:off x="1207196" y="1727875"/>
          <a:ext cx="7150311" cy="913036"/>
        </a:xfrm>
        <a:prstGeom prst="rect">
          <a:avLst/>
        </a:prstGeom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4723" tIns="55880" rIns="55880" bIns="55880" numCol="1" spcCol="1270" anchor="ctr" anchorCtr="0">
          <a:noAutofit/>
        </a:bodyPr>
        <a:lstStyle/>
        <a:p>
          <a:pPr marL="180975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474343"/>
              </a:solidFill>
              <a:latin typeface="+mn-lt"/>
              <a:cs typeface="Arial" charset="0"/>
            </a:rPr>
            <a:t>Стипендии учащимся в областных  профессиональных образовательных организациях</a:t>
          </a:r>
          <a:endParaRPr lang="ru-RU" sz="2200" kern="1200" dirty="0">
            <a:solidFill>
              <a:srgbClr val="474343"/>
            </a:solidFill>
            <a:latin typeface="+mn-lt"/>
          </a:endParaRPr>
        </a:p>
      </dsp:txBody>
      <dsp:txXfrm>
        <a:off x="1207196" y="1727875"/>
        <a:ext cx="7150311" cy="913036"/>
      </dsp:txXfrm>
    </dsp:sp>
    <dsp:sp modelId="{001A828D-BA8C-4570-9BEF-C1391588FA46}">
      <dsp:nvSpPr>
        <dsp:cNvPr id="0" name=""/>
        <dsp:cNvSpPr/>
      </dsp:nvSpPr>
      <dsp:spPr>
        <a:xfrm>
          <a:off x="529046" y="1561691"/>
          <a:ext cx="1356235" cy="1245404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270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911214-1412-44E6-97B7-B135980325F2}">
      <dsp:nvSpPr>
        <dsp:cNvPr id="0" name=""/>
        <dsp:cNvSpPr/>
      </dsp:nvSpPr>
      <dsp:spPr>
        <a:xfrm>
          <a:off x="1207196" y="3267392"/>
          <a:ext cx="7150311" cy="913036"/>
        </a:xfrm>
        <a:prstGeom prst="rect">
          <a:avLst/>
        </a:prstGeom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4723" tIns="55880" rIns="55880" bIns="55880" numCol="1" spcCol="1270" anchor="ctr" anchorCtr="0">
          <a:noAutofit/>
        </a:bodyPr>
        <a:lstStyle/>
        <a:p>
          <a:pPr marL="180975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474343"/>
              </a:solidFill>
              <a:latin typeface="+mn-lt"/>
              <a:cs typeface="Times New Roman" pitchFamily="18" charset="0"/>
            </a:rPr>
            <a:t>Денежная выплата на проезд в автомобильном транспорте муниципального сообщения школьникам и студентам (300 руб. в месяц) </a:t>
          </a:r>
          <a:endParaRPr lang="ru-RU" sz="2200" kern="1200" dirty="0">
            <a:solidFill>
              <a:srgbClr val="474343"/>
            </a:solidFill>
            <a:latin typeface="+mn-lt"/>
          </a:endParaRPr>
        </a:p>
      </dsp:txBody>
      <dsp:txXfrm>
        <a:off x="1207196" y="3267392"/>
        <a:ext cx="7150311" cy="913036"/>
      </dsp:txXfrm>
    </dsp:sp>
    <dsp:sp modelId="{573D6AA8-EE03-46B4-851E-EC8AEF11A324}">
      <dsp:nvSpPr>
        <dsp:cNvPr id="0" name=""/>
        <dsp:cNvSpPr/>
      </dsp:nvSpPr>
      <dsp:spPr>
        <a:xfrm>
          <a:off x="529046" y="3101205"/>
          <a:ext cx="1356235" cy="1245404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270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A2B237-724F-40B4-8EB7-33ABE366F6E3}">
      <dsp:nvSpPr>
        <dsp:cNvPr id="0" name=""/>
        <dsp:cNvSpPr/>
      </dsp:nvSpPr>
      <dsp:spPr>
        <a:xfrm>
          <a:off x="619567" y="4651920"/>
          <a:ext cx="7673776" cy="913036"/>
        </a:xfrm>
        <a:prstGeom prst="rect">
          <a:avLst/>
        </a:prstGeom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4723" tIns="55880" rIns="55880" bIns="55880" numCol="1" spcCol="1270" anchor="ctr" anchorCtr="0">
          <a:noAutofit/>
        </a:bodyPr>
        <a:lstStyle/>
        <a:p>
          <a:pPr marL="180975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474343"/>
              </a:solidFill>
              <a:latin typeface="+mn-lt"/>
              <a:cs typeface="Arial" charset="0"/>
            </a:rPr>
            <a:t>Организация летнего отдыха и оздоровления детей</a:t>
          </a:r>
          <a:endParaRPr lang="ru-RU" sz="2200" kern="1200" dirty="0">
            <a:solidFill>
              <a:srgbClr val="474343"/>
            </a:solidFill>
            <a:latin typeface="+mn-lt"/>
          </a:endParaRPr>
        </a:p>
      </dsp:txBody>
      <dsp:txXfrm>
        <a:off x="619567" y="4651920"/>
        <a:ext cx="7673776" cy="913036"/>
      </dsp:txXfrm>
    </dsp:sp>
    <dsp:sp modelId="{3CC04E6F-F693-473A-9480-FAF6218496C5}">
      <dsp:nvSpPr>
        <dsp:cNvPr id="0" name=""/>
        <dsp:cNvSpPr/>
      </dsp:nvSpPr>
      <dsp:spPr>
        <a:xfrm>
          <a:off x="0" y="4485731"/>
          <a:ext cx="1356235" cy="1245404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270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D6CD1-A407-4C77-8E07-382F394AE98F}">
      <dsp:nvSpPr>
        <dsp:cNvPr id="0" name=""/>
        <dsp:cNvSpPr/>
      </dsp:nvSpPr>
      <dsp:spPr>
        <a:xfrm rot="5400000">
          <a:off x="-120001" y="121714"/>
          <a:ext cx="800012" cy="56000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-5400000">
        <a:off x="1" y="281716"/>
        <a:ext cx="560008" cy="240004"/>
      </dsp:txXfrm>
    </dsp:sp>
    <dsp:sp modelId="{4F0370CA-6E58-42A1-B0A0-A6E5B28554BE}">
      <dsp:nvSpPr>
        <dsp:cNvPr id="0" name=""/>
        <dsp:cNvSpPr/>
      </dsp:nvSpPr>
      <dsp:spPr>
        <a:xfrm rot="5400000">
          <a:off x="4956190" y="-4394469"/>
          <a:ext cx="520007" cy="9312372"/>
        </a:xfrm>
        <a:prstGeom prst="round2SameRect">
          <a:avLst/>
        </a:prstGeom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>
              <a:solidFill>
                <a:srgbClr val="494545"/>
              </a:solidFill>
            </a:rPr>
            <a:t>многодетные семьи</a:t>
          </a:r>
          <a:endParaRPr lang="ru-RU" sz="2100" kern="1200" dirty="0">
            <a:solidFill>
              <a:srgbClr val="494545"/>
            </a:solidFill>
          </a:endParaRPr>
        </a:p>
      </dsp:txBody>
      <dsp:txXfrm rot="-5400000">
        <a:off x="560008" y="27098"/>
        <a:ext cx="9286987" cy="469237"/>
      </dsp:txXfrm>
    </dsp:sp>
    <dsp:sp modelId="{4A646B63-A71B-4D11-872A-0F7FAA969745}">
      <dsp:nvSpPr>
        <dsp:cNvPr id="0" name=""/>
        <dsp:cNvSpPr/>
      </dsp:nvSpPr>
      <dsp:spPr>
        <a:xfrm rot="5400000">
          <a:off x="-120001" y="799838"/>
          <a:ext cx="800012" cy="560008"/>
        </a:xfrm>
        <a:prstGeom prst="chevron">
          <a:avLst/>
        </a:prstGeom>
        <a:solidFill>
          <a:schemeClr val="accent2">
            <a:hueOff val="798017"/>
            <a:satOff val="-7335"/>
            <a:lumOff val="-1078"/>
            <a:alphaOff val="0"/>
          </a:schemeClr>
        </a:solidFill>
        <a:ln w="25400" cap="flat" cmpd="sng" algn="ctr">
          <a:solidFill>
            <a:schemeClr val="accent2">
              <a:hueOff val="798017"/>
              <a:satOff val="-7335"/>
              <a:lumOff val="-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-5400000">
        <a:off x="1" y="959840"/>
        <a:ext cx="560008" cy="240004"/>
      </dsp:txXfrm>
    </dsp:sp>
    <dsp:sp modelId="{499C7D28-433D-42DA-956C-43611CA8A97E}">
      <dsp:nvSpPr>
        <dsp:cNvPr id="0" name=""/>
        <dsp:cNvSpPr/>
      </dsp:nvSpPr>
      <dsp:spPr>
        <a:xfrm rot="5400000">
          <a:off x="4956190" y="-3716345"/>
          <a:ext cx="520007" cy="9312372"/>
        </a:xfrm>
        <a:prstGeom prst="round2SameRect">
          <a:avLst/>
        </a:prstGeom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>
              <a:solidFill>
                <a:srgbClr val="494545"/>
              </a:solidFill>
            </a:rPr>
            <a:t>семьи одиноких матерей</a:t>
          </a:r>
          <a:endParaRPr lang="ru-RU" sz="2100" kern="1200" dirty="0">
            <a:solidFill>
              <a:srgbClr val="494545"/>
            </a:solidFill>
          </a:endParaRPr>
        </a:p>
      </dsp:txBody>
      <dsp:txXfrm rot="-5400000">
        <a:off x="560008" y="705222"/>
        <a:ext cx="9286987" cy="469237"/>
      </dsp:txXfrm>
    </dsp:sp>
    <dsp:sp modelId="{D846726A-E631-40D2-951C-50EB09DF9818}">
      <dsp:nvSpPr>
        <dsp:cNvPr id="0" name=""/>
        <dsp:cNvSpPr/>
      </dsp:nvSpPr>
      <dsp:spPr>
        <a:xfrm rot="5400000">
          <a:off x="-120001" y="1477962"/>
          <a:ext cx="800012" cy="560008"/>
        </a:xfrm>
        <a:prstGeom prst="chevron">
          <a:avLst/>
        </a:prstGeom>
        <a:solidFill>
          <a:schemeClr val="accent2">
            <a:hueOff val="1596033"/>
            <a:satOff val="-14671"/>
            <a:lumOff val="-2157"/>
            <a:alphaOff val="0"/>
          </a:schemeClr>
        </a:solidFill>
        <a:ln w="25400" cap="flat" cmpd="sng" algn="ctr">
          <a:solidFill>
            <a:schemeClr val="accent2">
              <a:hueOff val="1596033"/>
              <a:satOff val="-14671"/>
              <a:lumOff val="-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-5400000">
        <a:off x="1" y="1637964"/>
        <a:ext cx="560008" cy="240004"/>
      </dsp:txXfrm>
    </dsp:sp>
    <dsp:sp modelId="{3592BB21-7A9F-43DF-8A3D-BFDBC866B1D8}">
      <dsp:nvSpPr>
        <dsp:cNvPr id="0" name=""/>
        <dsp:cNvSpPr/>
      </dsp:nvSpPr>
      <dsp:spPr>
        <a:xfrm rot="5400000">
          <a:off x="4956190" y="-3038221"/>
          <a:ext cx="520007" cy="9312372"/>
        </a:xfrm>
        <a:prstGeom prst="round2SameRect">
          <a:avLst/>
        </a:prstGeom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>
              <a:solidFill>
                <a:srgbClr val="494545"/>
              </a:solidFill>
            </a:rPr>
            <a:t>семьи, имеющие в своем составе получателей пенсий по потери кормильца</a:t>
          </a:r>
          <a:endParaRPr lang="ru-RU" sz="2100" kern="1200" dirty="0">
            <a:solidFill>
              <a:srgbClr val="494545"/>
            </a:solidFill>
          </a:endParaRPr>
        </a:p>
      </dsp:txBody>
      <dsp:txXfrm rot="-5400000">
        <a:off x="560008" y="1383346"/>
        <a:ext cx="9286987" cy="469237"/>
      </dsp:txXfrm>
    </dsp:sp>
    <dsp:sp modelId="{7CB85A0C-4C16-4E6E-ABE5-0A29B01B5DAE}">
      <dsp:nvSpPr>
        <dsp:cNvPr id="0" name=""/>
        <dsp:cNvSpPr/>
      </dsp:nvSpPr>
      <dsp:spPr>
        <a:xfrm rot="5400000">
          <a:off x="-120001" y="2156086"/>
          <a:ext cx="800012" cy="560008"/>
        </a:xfrm>
        <a:prstGeom prst="chevron">
          <a:avLst/>
        </a:prstGeom>
        <a:solidFill>
          <a:schemeClr val="accent2">
            <a:hueOff val="2394050"/>
            <a:satOff val="-22006"/>
            <a:lumOff val="-3235"/>
            <a:alphaOff val="0"/>
          </a:schemeClr>
        </a:solidFill>
        <a:ln w="25400" cap="flat" cmpd="sng" algn="ctr">
          <a:solidFill>
            <a:schemeClr val="accent2">
              <a:hueOff val="2394050"/>
              <a:satOff val="-22006"/>
              <a:lumOff val="-32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 rot="-5400000">
        <a:off x="1" y="2316088"/>
        <a:ext cx="560008" cy="240004"/>
      </dsp:txXfrm>
    </dsp:sp>
    <dsp:sp modelId="{265B68A7-C829-49FC-BD19-C5B6BD74B06D}">
      <dsp:nvSpPr>
        <dsp:cNvPr id="0" name=""/>
        <dsp:cNvSpPr/>
      </dsp:nvSpPr>
      <dsp:spPr>
        <a:xfrm rot="5400000">
          <a:off x="4956190" y="-2360097"/>
          <a:ext cx="520007" cy="9312372"/>
        </a:xfrm>
        <a:prstGeom prst="round2SameRect">
          <a:avLst/>
        </a:prstGeom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>
              <a:solidFill>
                <a:srgbClr val="494545"/>
              </a:solidFill>
            </a:rPr>
            <a:t>одиноко проживающие пенсионеры</a:t>
          </a:r>
          <a:endParaRPr lang="ru-RU" sz="2100" kern="1200" dirty="0">
            <a:solidFill>
              <a:srgbClr val="494545"/>
            </a:solidFill>
          </a:endParaRPr>
        </a:p>
      </dsp:txBody>
      <dsp:txXfrm rot="-5400000">
        <a:off x="560008" y="2061470"/>
        <a:ext cx="9286987" cy="469237"/>
      </dsp:txXfrm>
    </dsp:sp>
    <dsp:sp modelId="{11C6DC8C-E550-49B0-A867-FAC0390739C4}">
      <dsp:nvSpPr>
        <dsp:cNvPr id="0" name=""/>
        <dsp:cNvSpPr/>
      </dsp:nvSpPr>
      <dsp:spPr>
        <a:xfrm rot="5400000">
          <a:off x="-120001" y="2834210"/>
          <a:ext cx="800012" cy="560008"/>
        </a:xfrm>
        <a:prstGeom prst="chevron">
          <a:avLst/>
        </a:prstGeom>
        <a:solidFill>
          <a:schemeClr val="accent2">
            <a:hueOff val="3192067"/>
            <a:satOff val="-29341"/>
            <a:lumOff val="-4314"/>
            <a:alphaOff val="0"/>
          </a:schemeClr>
        </a:solidFill>
        <a:ln w="25400" cap="flat" cmpd="sng" algn="ctr">
          <a:solidFill>
            <a:schemeClr val="accent2">
              <a:hueOff val="3192067"/>
              <a:satOff val="-29341"/>
              <a:lumOff val="-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 rot="-5400000">
        <a:off x="1" y="2994212"/>
        <a:ext cx="560008" cy="240004"/>
      </dsp:txXfrm>
    </dsp:sp>
    <dsp:sp modelId="{FEC8ABDA-7428-4396-9033-DE7CA1EBC857}">
      <dsp:nvSpPr>
        <dsp:cNvPr id="0" name=""/>
        <dsp:cNvSpPr/>
      </dsp:nvSpPr>
      <dsp:spPr>
        <a:xfrm rot="5400000">
          <a:off x="4956190" y="-1681973"/>
          <a:ext cx="520007" cy="9312372"/>
        </a:xfrm>
        <a:prstGeom prst="round2SameRect">
          <a:avLst/>
        </a:prstGeom>
        <a:gradFill rotWithShape="0">
          <a:gsLst>
            <a:gs pos="19000">
              <a:schemeClr val="accent3">
                <a:lumMod val="60000"/>
                <a:lumOff val="40000"/>
                <a:alpha val="38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>
              <a:solidFill>
                <a:srgbClr val="494545"/>
              </a:solidFill>
            </a:rPr>
            <a:t>семьи, имеющие в своем составе детей-инвалидов</a:t>
          </a:r>
          <a:endParaRPr lang="ru-RU" sz="2100" kern="1200" dirty="0">
            <a:solidFill>
              <a:srgbClr val="494545"/>
            </a:solidFill>
          </a:endParaRPr>
        </a:p>
      </dsp:txBody>
      <dsp:txXfrm rot="-5400000">
        <a:off x="560008" y="2739594"/>
        <a:ext cx="9286987" cy="46923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D6CD1-A407-4C77-8E07-382F394AE98F}">
      <dsp:nvSpPr>
        <dsp:cNvPr id="0" name=""/>
        <dsp:cNvSpPr/>
      </dsp:nvSpPr>
      <dsp:spPr>
        <a:xfrm rot="5400000">
          <a:off x="-144426" y="146516"/>
          <a:ext cx="962843" cy="67399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solidFill>
              <a:srgbClr val="534F4F"/>
            </a:solidFill>
          </a:endParaRPr>
        </a:p>
      </dsp:txBody>
      <dsp:txXfrm rot="-5400000">
        <a:off x="1" y="339084"/>
        <a:ext cx="673990" cy="288853"/>
      </dsp:txXfrm>
    </dsp:sp>
    <dsp:sp modelId="{4F0370CA-6E58-42A1-B0A0-A6E5B28554BE}">
      <dsp:nvSpPr>
        <dsp:cNvPr id="0" name=""/>
        <dsp:cNvSpPr/>
      </dsp:nvSpPr>
      <dsp:spPr>
        <a:xfrm rot="5400000">
          <a:off x="2845715" y="-2169634"/>
          <a:ext cx="625848" cy="4969297"/>
        </a:xfrm>
        <a:prstGeom prst="round2SameRect">
          <a:avLst/>
        </a:prstGeom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rgbClr val="534F4F"/>
              </a:solidFill>
              <a:latin typeface="+mn-lt"/>
            </a:rPr>
            <a:t>По заболеваниям, входящим в базовую программу </a:t>
          </a:r>
          <a:r>
            <a:rPr lang="ru-RU" sz="1800" kern="1200" dirty="0" err="1" smtClean="0">
              <a:solidFill>
                <a:srgbClr val="534F4F"/>
              </a:solidFill>
              <a:latin typeface="+mn-lt"/>
            </a:rPr>
            <a:t>ОМС</a:t>
          </a:r>
          <a:endParaRPr lang="ru-RU" sz="1800" kern="1200" dirty="0">
            <a:solidFill>
              <a:srgbClr val="534F4F"/>
            </a:solidFill>
            <a:latin typeface="+mn-lt"/>
          </a:endParaRPr>
        </a:p>
      </dsp:txBody>
      <dsp:txXfrm rot="-5400000">
        <a:off x="673991" y="32641"/>
        <a:ext cx="4938746" cy="564746"/>
      </dsp:txXfrm>
    </dsp:sp>
    <dsp:sp modelId="{4A646B63-A71B-4D11-872A-0F7FAA969745}">
      <dsp:nvSpPr>
        <dsp:cNvPr id="0" name=""/>
        <dsp:cNvSpPr/>
      </dsp:nvSpPr>
      <dsp:spPr>
        <a:xfrm rot="5400000">
          <a:off x="-144426" y="990610"/>
          <a:ext cx="962843" cy="673990"/>
        </a:xfrm>
        <a:prstGeom prst="chevron">
          <a:avLst/>
        </a:prstGeom>
        <a:solidFill>
          <a:schemeClr val="accent2">
            <a:hueOff val="798017"/>
            <a:satOff val="-7335"/>
            <a:lumOff val="-1078"/>
            <a:alphaOff val="0"/>
          </a:schemeClr>
        </a:solidFill>
        <a:ln w="25400" cap="flat" cmpd="sng" algn="ctr">
          <a:solidFill>
            <a:schemeClr val="accent2">
              <a:hueOff val="798017"/>
              <a:satOff val="-7335"/>
              <a:lumOff val="-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solidFill>
              <a:srgbClr val="534F4F"/>
            </a:solidFill>
          </a:endParaRPr>
        </a:p>
      </dsp:txBody>
      <dsp:txXfrm rot="-5400000">
        <a:off x="1" y="1183178"/>
        <a:ext cx="673990" cy="288853"/>
      </dsp:txXfrm>
    </dsp:sp>
    <dsp:sp modelId="{499C7D28-433D-42DA-956C-43611CA8A97E}">
      <dsp:nvSpPr>
        <dsp:cNvPr id="0" name=""/>
        <dsp:cNvSpPr/>
      </dsp:nvSpPr>
      <dsp:spPr>
        <a:xfrm rot="5400000">
          <a:off x="2845715" y="-1325540"/>
          <a:ext cx="625848" cy="4969297"/>
        </a:xfrm>
        <a:prstGeom prst="round2SameRect">
          <a:avLst/>
        </a:prstGeom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rgbClr val="534F4F"/>
              </a:solidFill>
              <a:latin typeface="+mn-lt"/>
            </a:rPr>
            <a:t>Первичная медико-санитарная помощь, включая профилактическую помощь</a:t>
          </a:r>
          <a:endParaRPr lang="ru-RU" sz="1800" kern="1200" dirty="0">
            <a:solidFill>
              <a:srgbClr val="534F4F"/>
            </a:solidFill>
            <a:latin typeface="+mn-lt"/>
          </a:endParaRPr>
        </a:p>
      </dsp:txBody>
      <dsp:txXfrm rot="-5400000">
        <a:off x="673991" y="876735"/>
        <a:ext cx="4938746" cy="564746"/>
      </dsp:txXfrm>
    </dsp:sp>
    <dsp:sp modelId="{D846726A-E631-40D2-951C-50EB09DF9818}">
      <dsp:nvSpPr>
        <dsp:cNvPr id="0" name=""/>
        <dsp:cNvSpPr/>
      </dsp:nvSpPr>
      <dsp:spPr>
        <a:xfrm rot="5400000">
          <a:off x="-144426" y="1834704"/>
          <a:ext cx="962843" cy="673990"/>
        </a:xfrm>
        <a:prstGeom prst="chevron">
          <a:avLst/>
        </a:prstGeom>
        <a:solidFill>
          <a:schemeClr val="accent2">
            <a:hueOff val="1596033"/>
            <a:satOff val="-14671"/>
            <a:lumOff val="-2157"/>
            <a:alphaOff val="0"/>
          </a:schemeClr>
        </a:solidFill>
        <a:ln w="25400" cap="flat" cmpd="sng" algn="ctr">
          <a:solidFill>
            <a:schemeClr val="accent2">
              <a:hueOff val="1596033"/>
              <a:satOff val="-14671"/>
              <a:lumOff val="-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solidFill>
              <a:srgbClr val="534F4F"/>
            </a:solidFill>
          </a:endParaRPr>
        </a:p>
      </dsp:txBody>
      <dsp:txXfrm rot="-5400000">
        <a:off x="1" y="2027272"/>
        <a:ext cx="673990" cy="288853"/>
      </dsp:txXfrm>
    </dsp:sp>
    <dsp:sp modelId="{3592BB21-7A9F-43DF-8A3D-BFDBC866B1D8}">
      <dsp:nvSpPr>
        <dsp:cNvPr id="0" name=""/>
        <dsp:cNvSpPr/>
      </dsp:nvSpPr>
      <dsp:spPr>
        <a:xfrm rot="5400000">
          <a:off x="2845715" y="-481446"/>
          <a:ext cx="625848" cy="4969297"/>
        </a:xfrm>
        <a:prstGeom prst="round2SameRect">
          <a:avLst/>
        </a:prstGeom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rgbClr val="534F4F"/>
              </a:solidFill>
              <a:latin typeface="+mn-lt"/>
            </a:rPr>
            <a:t>Специализированная медицинская помощь</a:t>
          </a:r>
          <a:endParaRPr lang="ru-RU" sz="1800" kern="1200" dirty="0">
            <a:solidFill>
              <a:srgbClr val="534F4F"/>
            </a:solidFill>
            <a:latin typeface="+mn-lt"/>
          </a:endParaRPr>
        </a:p>
      </dsp:txBody>
      <dsp:txXfrm rot="-5400000">
        <a:off x="673991" y="1720829"/>
        <a:ext cx="4938746" cy="564746"/>
      </dsp:txXfrm>
    </dsp:sp>
    <dsp:sp modelId="{7CB85A0C-4C16-4E6E-ABE5-0A29B01B5DAE}">
      <dsp:nvSpPr>
        <dsp:cNvPr id="0" name=""/>
        <dsp:cNvSpPr/>
      </dsp:nvSpPr>
      <dsp:spPr>
        <a:xfrm rot="5400000">
          <a:off x="-144426" y="2678798"/>
          <a:ext cx="962843" cy="673990"/>
        </a:xfrm>
        <a:prstGeom prst="chevron">
          <a:avLst/>
        </a:prstGeom>
        <a:solidFill>
          <a:schemeClr val="accent2">
            <a:hueOff val="2394050"/>
            <a:satOff val="-22006"/>
            <a:lumOff val="-3235"/>
            <a:alphaOff val="0"/>
          </a:schemeClr>
        </a:solidFill>
        <a:ln w="25400" cap="flat" cmpd="sng" algn="ctr">
          <a:solidFill>
            <a:schemeClr val="accent2">
              <a:hueOff val="2394050"/>
              <a:satOff val="-22006"/>
              <a:lumOff val="-32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solidFill>
              <a:srgbClr val="534F4F"/>
            </a:solidFill>
          </a:endParaRPr>
        </a:p>
      </dsp:txBody>
      <dsp:txXfrm rot="-5400000">
        <a:off x="1" y="2871366"/>
        <a:ext cx="673990" cy="288853"/>
      </dsp:txXfrm>
    </dsp:sp>
    <dsp:sp modelId="{265B68A7-C829-49FC-BD19-C5B6BD74B06D}">
      <dsp:nvSpPr>
        <dsp:cNvPr id="0" name=""/>
        <dsp:cNvSpPr/>
      </dsp:nvSpPr>
      <dsp:spPr>
        <a:xfrm rot="5400000">
          <a:off x="2845715" y="362647"/>
          <a:ext cx="625848" cy="4969297"/>
        </a:xfrm>
        <a:prstGeom prst="round2SameRect">
          <a:avLst/>
        </a:prstGeom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rgbClr val="534F4F"/>
              </a:solidFill>
              <a:latin typeface="+mn-lt"/>
            </a:rPr>
            <a:t>Скорая медицинская помощь</a:t>
          </a:r>
          <a:endParaRPr lang="ru-RU" sz="1800" kern="1200" dirty="0">
            <a:solidFill>
              <a:srgbClr val="534F4F"/>
            </a:solidFill>
            <a:latin typeface="+mn-lt"/>
          </a:endParaRPr>
        </a:p>
      </dsp:txBody>
      <dsp:txXfrm rot="-5400000">
        <a:off x="673991" y="2564923"/>
        <a:ext cx="4938746" cy="564746"/>
      </dsp:txXfrm>
    </dsp:sp>
    <dsp:sp modelId="{11C6DC8C-E550-49B0-A867-FAC0390739C4}">
      <dsp:nvSpPr>
        <dsp:cNvPr id="0" name=""/>
        <dsp:cNvSpPr/>
      </dsp:nvSpPr>
      <dsp:spPr>
        <a:xfrm rot="5400000">
          <a:off x="-144426" y="3522893"/>
          <a:ext cx="962843" cy="673990"/>
        </a:xfrm>
        <a:prstGeom prst="chevron">
          <a:avLst/>
        </a:prstGeom>
        <a:solidFill>
          <a:schemeClr val="accent2">
            <a:hueOff val="3192067"/>
            <a:satOff val="-29341"/>
            <a:lumOff val="-4314"/>
            <a:alphaOff val="0"/>
          </a:schemeClr>
        </a:solidFill>
        <a:ln w="25400" cap="flat" cmpd="sng" algn="ctr">
          <a:solidFill>
            <a:schemeClr val="accent2">
              <a:hueOff val="3192067"/>
              <a:satOff val="-29341"/>
              <a:lumOff val="-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solidFill>
              <a:srgbClr val="534F4F"/>
            </a:solidFill>
          </a:endParaRPr>
        </a:p>
      </dsp:txBody>
      <dsp:txXfrm rot="-5400000">
        <a:off x="1" y="3715461"/>
        <a:ext cx="673990" cy="288853"/>
      </dsp:txXfrm>
    </dsp:sp>
    <dsp:sp modelId="{FEC8ABDA-7428-4396-9033-DE7CA1EBC857}">
      <dsp:nvSpPr>
        <dsp:cNvPr id="0" name=""/>
        <dsp:cNvSpPr/>
      </dsp:nvSpPr>
      <dsp:spPr>
        <a:xfrm rot="5400000">
          <a:off x="2845715" y="1206741"/>
          <a:ext cx="625848" cy="4969297"/>
        </a:xfrm>
        <a:prstGeom prst="round2SameRect">
          <a:avLst/>
        </a:prstGeom>
        <a:gradFill rotWithShape="0">
          <a:gsLst>
            <a:gs pos="19000">
              <a:schemeClr val="accent3">
                <a:lumMod val="60000"/>
                <a:lumOff val="40000"/>
                <a:alpha val="38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rgbClr val="534F4F"/>
              </a:solidFill>
              <a:latin typeface="+mn-lt"/>
            </a:rPr>
            <a:t>Высокотехнологичная медицинская помощь</a:t>
          </a:r>
          <a:endParaRPr lang="ru-RU" sz="1800" kern="1200" dirty="0">
            <a:solidFill>
              <a:srgbClr val="534F4F"/>
            </a:solidFill>
            <a:latin typeface="+mn-lt"/>
          </a:endParaRPr>
        </a:p>
      </dsp:txBody>
      <dsp:txXfrm rot="-5400000">
        <a:off x="673991" y="3409017"/>
        <a:ext cx="4938746" cy="56474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D6CD1-A407-4C77-8E07-382F394AE98F}">
      <dsp:nvSpPr>
        <dsp:cNvPr id="0" name=""/>
        <dsp:cNvSpPr/>
      </dsp:nvSpPr>
      <dsp:spPr>
        <a:xfrm rot="5400000">
          <a:off x="-127541" y="129124"/>
          <a:ext cx="850278" cy="595195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solidFill>
              <a:srgbClr val="534F4F"/>
            </a:solidFill>
          </a:endParaRPr>
        </a:p>
      </dsp:txBody>
      <dsp:txXfrm rot="-5400000">
        <a:off x="1" y="299181"/>
        <a:ext cx="595195" cy="255083"/>
      </dsp:txXfrm>
    </dsp:sp>
    <dsp:sp modelId="{4F0370CA-6E58-42A1-B0A0-A6E5B28554BE}">
      <dsp:nvSpPr>
        <dsp:cNvPr id="0" name=""/>
        <dsp:cNvSpPr/>
      </dsp:nvSpPr>
      <dsp:spPr>
        <a:xfrm rot="5400000">
          <a:off x="2888281" y="-2291504"/>
          <a:ext cx="552681" cy="5138854"/>
        </a:xfrm>
        <a:prstGeom prst="round2SameRect">
          <a:avLst/>
        </a:prstGeom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rgbClr val="534F4F"/>
              </a:solidFill>
              <a:latin typeface="+mn-lt"/>
            </a:rPr>
            <a:t>При заболеваниях и состояниях, не входящих в базовую программу </a:t>
          </a:r>
          <a:r>
            <a:rPr lang="ru-RU" sz="1800" kern="1200" dirty="0" err="1" smtClean="0">
              <a:solidFill>
                <a:srgbClr val="534F4F"/>
              </a:solidFill>
              <a:latin typeface="+mn-lt"/>
            </a:rPr>
            <a:t>ОМС</a:t>
          </a:r>
          <a:endParaRPr lang="ru-RU" sz="1800" kern="1200" dirty="0">
            <a:solidFill>
              <a:srgbClr val="534F4F"/>
            </a:solidFill>
            <a:latin typeface="+mn-lt"/>
          </a:endParaRPr>
        </a:p>
      </dsp:txBody>
      <dsp:txXfrm rot="-5400000">
        <a:off x="595195" y="28562"/>
        <a:ext cx="5111874" cy="498721"/>
      </dsp:txXfrm>
    </dsp:sp>
    <dsp:sp modelId="{4A646B63-A71B-4D11-872A-0F7FAA969745}">
      <dsp:nvSpPr>
        <dsp:cNvPr id="0" name=""/>
        <dsp:cNvSpPr/>
      </dsp:nvSpPr>
      <dsp:spPr>
        <a:xfrm rot="5400000">
          <a:off x="-127541" y="824448"/>
          <a:ext cx="850278" cy="595195"/>
        </a:xfrm>
        <a:prstGeom prst="chevron">
          <a:avLst/>
        </a:prstGeom>
        <a:solidFill>
          <a:schemeClr val="accent2">
            <a:hueOff val="1064022"/>
            <a:satOff val="-9780"/>
            <a:lumOff val="-1438"/>
            <a:alphaOff val="0"/>
          </a:schemeClr>
        </a:solidFill>
        <a:ln w="25400" cap="flat" cmpd="sng" algn="ctr">
          <a:solidFill>
            <a:schemeClr val="accent2">
              <a:hueOff val="1064022"/>
              <a:satOff val="-9780"/>
              <a:lumOff val="-14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solidFill>
              <a:srgbClr val="534F4F"/>
            </a:solidFill>
          </a:endParaRPr>
        </a:p>
      </dsp:txBody>
      <dsp:txXfrm rot="-5400000">
        <a:off x="1" y="994505"/>
        <a:ext cx="595195" cy="255083"/>
      </dsp:txXfrm>
    </dsp:sp>
    <dsp:sp modelId="{499C7D28-433D-42DA-956C-43611CA8A97E}">
      <dsp:nvSpPr>
        <dsp:cNvPr id="0" name=""/>
        <dsp:cNvSpPr/>
      </dsp:nvSpPr>
      <dsp:spPr>
        <a:xfrm rot="5400000">
          <a:off x="2888281" y="-1596180"/>
          <a:ext cx="552681" cy="5138854"/>
        </a:xfrm>
        <a:prstGeom prst="round2SameRect">
          <a:avLst/>
        </a:prstGeom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rgbClr val="534F4F"/>
              </a:solidFill>
              <a:latin typeface="+mn-lt"/>
            </a:rPr>
            <a:t>Специализированная (санитарно-авиационная) скорая медицинская помощь</a:t>
          </a:r>
          <a:endParaRPr lang="ru-RU" sz="1800" kern="1200" dirty="0">
            <a:solidFill>
              <a:srgbClr val="534F4F"/>
            </a:solidFill>
            <a:latin typeface="+mn-lt"/>
          </a:endParaRPr>
        </a:p>
      </dsp:txBody>
      <dsp:txXfrm rot="-5400000">
        <a:off x="595195" y="723886"/>
        <a:ext cx="5111874" cy="498721"/>
      </dsp:txXfrm>
    </dsp:sp>
    <dsp:sp modelId="{D846726A-E631-40D2-951C-50EB09DF9818}">
      <dsp:nvSpPr>
        <dsp:cNvPr id="0" name=""/>
        <dsp:cNvSpPr/>
      </dsp:nvSpPr>
      <dsp:spPr>
        <a:xfrm rot="5400000">
          <a:off x="-127541" y="1519771"/>
          <a:ext cx="850278" cy="595195"/>
        </a:xfrm>
        <a:prstGeom prst="chevron">
          <a:avLst/>
        </a:prstGeom>
        <a:solidFill>
          <a:schemeClr val="accent2">
            <a:hueOff val="2128045"/>
            <a:satOff val="-19561"/>
            <a:lumOff val="-2876"/>
            <a:alphaOff val="0"/>
          </a:schemeClr>
        </a:solidFill>
        <a:ln w="25400" cap="flat" cmpd="sng" algn="ctr">
          <a:solidFill>
            <a:schemeClr val="accent2">
              <a:hueOff val="2128045"/>
              <a:satOff val="-19561"/>
              <a:lumOff val="-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solidFill>
              <a:srgbClr val="534F4F"/>
            </a:solidFill>
          </a:endParaRPr>
        </a:p>
      </dsp:txBody>
      <dsp:txXfrm rot="-5400000">
        <a:off x="1" y="1689828"/>
        <a:ext cx="595195" cy="255083"/>
      </dsp:txXfrm>
    </dsp:sp>
    <dsp:sp modelId="{3592BB21-7A9F-43DF-8A3D-BFDBC866B1D8}">
      <dsp:nvSpPr>
        <dsp:cNvPr id="0" name=""/>
        <dsp:cNvSpPr/>
      </dsp:nvSpPr>
      <dsp:spPr>
        <a:xfrm rot="5400000">
          <a:off x="2888281" y="-900856"/>
          <a:ext cx="552681" cy="5138854"/>
        </a:xfrm>
        <a:prstGeom prst="round2SameRect">
          <a:avLst/>
        </a:prstGeom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rgbClr val="534F4F"/>
              </a:solidFill>
              <a:latin typeface="+mn-lt"/>
            </a:rPr>
            <a:t>Высокотехнологичная медицинская помощь</a:t>
          </a:r>
          <a:endParaRPr lang="ru-RU" sz="1800" kern="1200" dirty="0">
            <a:solidFill>
              <a:srgbClr val="534F4F"/>
            </a:solidFill>
            <a:latin typeface="+mn-lt"/>
          </a:endParaRPr>
        </a:p>
      </dsp:txBody>
      <dsp:txXfrm rot="-5400000">
        <a:off x="595195" y="1419210"/>
        <a:ext cx="5111874" cy="498721"/>
      </dsp:txXfrm>
    </dsp:sp>
    <dsp:sp modelId="{7CB85A0C-4C16-4E6E-ABE5-0A29B01B5DAE}">
      <dsp:nvSpPr>
        <dsp:cNvPr id="0" name=""/>
        <dsp:cNvSpPr/>
      </dsp:nvSpPr>
      <dsp:spPr>
        <a:xfrm rot="5400000">
          <a:off x="-127541" y="2215095"/>
          <a:ext cx="850278" cy="595195"/>
        </a:xfrm>
        <a:prstGeom prst="chevron">
          <a:avLst/>
        </a:prstGeom>
        <a:solidFill>
          <a:schemeClr val="accent2">
            <a:hueOff val="3192067"/>
            <a:satOff val="-29341"/>
            <a:lumOff val="-4314"/>
            <a:alphaOff val="0"/>
          </a:schemeClr>
        </a:solidFill>
        <a:ln w="25400" cap="flat" cmpd="sng" algn="ctr">
          <a:solidFill>
            <a:schemeClr val="accent2">
              <a:hueOff val="3192067"/>
              <a:satOff val="-29341"/>
              <a:lumOff val="-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solidFill>
              <a:srgbClr val="534F4F"/>
            </a:solidFill>
          </a:endParaRPr>
        </a:p>
      </dsp:txBody>
      <dsp:txXfrm rot="-5400000">
        <a:off x="1" y="2385152"/>
        <a:ext cx="595195" cy="255083"/>
      </dsp:txXfrm>
    </dsp:sp>
    <dsp:sp modelId="{265B68A7-C829-49FC-BD19-C5B6BD74B06D}">
      <dsp:nvSpPr>
        <dsp:cNvPr id="0" name=""/>
        <dsp:cNvSpPr/>
      </dsp:nvSpPr>
      <dsp:spPr>
        <a:xfrm rot="5400000">
          <a:off x="2888281" y="-205533"/>
          <a:ext cx="552681" cy="5138854"/>
        </a:xfrm>
        <a:prstGeom prst="round2SameRect">
          <a:avLst/>
        </a:prstGeom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rgbClr val="534F4F"/>
              </a:solidFill>
              <a:latin typeface="+mn-lt"/>
            </a:rPr>
            <a:t>Паллиативная медицинская помощь</a:t>
          </a:r>
          <a:endParaRPr lang="ru-RU" sz="1800" kern="1200" dirty="0">
            <a:solidFill>
              <a:srgbClr val="534F4F"/>
            </a:solidFill>
            <a:latin typeface="+mn-lt"/>
          </a:endParaRPr>
        </a:p>
      </dsp:txBody>
      <dsp:txXfrm rot="-5400000">
        <a:off x="595195" y="2114533"/>
        <a:ext cx="5111874" cy="49872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D6CD1-A407-4C77-8E07-382F394AE98F}">
      <dsp:nvSpPr>
        <dsp:cNvPr id="0" name=""/>
        <dsp:cNvSpPr/>
      </dsp:nvSpPr>
      <dsp:spPr>
        <a:xfrm rot="5400000">
          <a:off x="-113506" y="114246"/>
          <a:ext cx="756710" cy="52969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-5400000">
        <a:off x="1" y="265589"/>
        <a:ext cx="529697" cy="227013"/>
      </dsp:txXfrm>
    </dsp:sp>
    <dsp:sp modelId="{4F0370CA-6E58-42A1-B0A0-A6E5B28554BE}">
      <dsp:nvSpPr>
        <dsp:cNvPr id="0" name=""/>
        <dsp:cNvSpPr/>
      </dsp:nvSpPr>
      <dsp:spPr>
        <a:xfrm rot="5400000">
          <a:off x="2885942" y="-2355505"/>
          <a:ext cx="491862" cy="5204352"/>
        </a:xfrm>
        <a:prstGeom prst="round2SameRect">
          <a:avLst/>
        </a:prstGeom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rgbClr val="534F4F"/>
              </a:solidFill>
              <a:latin typeface="+mn-lt"/>
            </a:rPr>
            <a:t>По заболеваниям, входящим в базовую программу </a:t>
          </a:r>
          <a:r>
            <a:rPr lang="ru-RU" sz="1800" kern="1200" dirty="0" err="1" smtClean="0">
              <a:solidFill>
                <a:srgbClr val="534F4F"/>
              </a:solidFill>
              <a:latin typeface="+mn-lt"/>
            </a:rPr>
            <a:t>ОМС</a:t>
          </a:r>
          <a:endParaRPr lang="ru-RU" sz="1800" kern="1200" dirty="0">
            <a:solidFill>
              <a:srgbClr val="534F4F"/>
            </a:solidFill>
            <a:latin typeface="+mn-lt"/>
          </a:endParaRPr>
        </a:p>
      </dsp:txBody>
      <dsp:txXfrm rot="-5400000">
        <a:off x="529698" y="24750"/>
        <a:ext cx="5180341" cy="4438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6C355-13EB-4EBD-AC8F-05A4053FCF9E}">
      <dsp:nvSpPr>
        <dsp:cNvPr id="0" name=""/>
        <dsp:cNvSpPr/>
      </dsp:nvSpPr>
      <dsp:spPr>
        <a:xfrm rot="5400000">
          <a:off x="1032865" y="-128760"/>
          <a:ext cx="507137" cy="206338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764DB-FE8F-4E89-9B6E-91A2DC3A6EB5}">
      <dsp:nvSpPr>
        <dsp:cNvPr id="0" name=""/>
        <dsp:cNvSpPr/>
      </dsp:nvSpPr>
      <dsp:spPr>
        <a:xfrm>
          <a:off x="293280" y="748878"/>
          <a:ext cx="1421571" cy="436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534F4F"/>
              </a:solidFill>
            </a:rPr>
            <a:t>32 947 руб.</a:t>
          </a:r>
          <a:endParaRPr lang="ru-RU" sz="1600" b="1" kern="1200" dirty="0">
            <a:solidFill>
              <a:srgbClr val="534F4F"/>
            </a:solidFill>
          </a:endParaRPr>
        </a:p>
      </dsp:txBody>
      <dsp:txXfrm>
        <a:off x="293280" y="748878"/>
        <a:ext cx="1421571" cy="436454"/>
      </dsp:txXfrm>
    </dsp:sp>
    <dsp:sp modelId="{12B5FF4F-4946-49D1-9FAB-BEB33C3E8D94}">
      <dsp:nvSpPr>
        <dsp:cNvPr id="0" name=""/>
        <dsp:cNvSpPr/>
      </dsp:nvSpPr>
      <dsp:spPr>
        <a:xfrm>
          <a:off x="2026922" y="397369"/>
          <a:ext cx="274449" cy="187794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3007462" y="-329964"/>
          <a:ext cx="507137" cy="206338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2415951" y="539540"/>
          <a:ext cx="1423368" cy="258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534F4F"/>
              </a:solidFill>
            </a:rPr>
            <a:t>34 924 руб.</a:t>
          </a:r>
          <a:endParaRPr lang="ru-RU" sz="1600" b="1" kern="1200" dirty="0">
            <a:solidFill>
              <a:srgbClr val="534F4F"/>
            </a:solidFill>
          </a:endParaRPr>
        </a:p>
      </dsp:txBody>
      <dsp:txXfrm>
        <a:off x="2415951" y="539540"/>
        <a:ext cx="1423368" cy="258573"/>
      </dsp:txXfrm>
    </dsp:sp>
    <dsp:sp modelId="{F3595227-F50B-4095-B7BC-B5F16E06E7FC}">
      <dsp:nvSpPr>
        <dsp:cNvPr id="0" name=""/>
        <dsp:cNvSpPr/>
      </dsp:nvSpPr>
      <dsp:spPr>
        <a:xfrm>
          <a:off x="4124025" y="181127"/>
          <a:ext cx="274449" cy="187794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C2791-FE35-4FC7-8A1F-D2E37EC5EF35}">
      <dsp:nvSpPr>
        <dsp:cNvPr id="0" name=""/>
        <dsp:cNvSpPr/>
      </dsp:nvSpPr>
      <dsp:spPr>
        <a:xfrm rot="5400000">
          <a:off x="5227072" y="-561244"/>
          <a:ext cx="507137" cy="206338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F1854-E5F6-41B9-9EFC-2FE85720D240}">
      <dsp:nvSpPr>
        <dsp:cNvPr id="0" name=""/>
        <dsp:cNvSpPr/>
      </dsp:nvSpPr>
      <dsp:spPr>
        <a:xfrm>
          <a:off x="4513054" y="323297"/>
          <a:ext cx="1423368" cy="258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534F4F"/>
              </a:solidFill>
            </a:rPr>
            <a:t>37 019 руб.</a:t>
          </a:r>
          <a:endParaRPr lang="ru-RU" sz="1600" b="1" kern="1200" dirty="0">
            <a:solidFill>
              <a:srgbClr val="534F4F"/>
            </a:solidFill>
          </a:endParaRPr>
        </a:p>
      </dsp:txBody>
      <dsp:txXfrm>
        <a:off x="4513054" y="323297"/>
        <a:ext cx="1423368" cy="258573"/>
      </dsp:txXfrm>
    </dsp:sp>
    <dsp:sp modelId="{CFD3CF80-B4CD-40C7-9A31-0B7539CC2751}">
      <dsp:nvSpPr>
        <dsp:cNvPr id="0" name=""/>
        <dsp:cNvSpPr/>
      </dsp:nvSpPr>
      <dsp:spPr>
        <a:xfrm>
          <a:off x="6221128" y="0"/>
          <a:ext cx="274449" cy="187794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F2D5C-5BA9-407A-8A9B-C40257F52DE5}">
      <dsp:nvSpPr>
        <dsp:cNvPr id="0" name=""/>
        <dsp:cNvSpPr/>
      </dsp:nvSpPr>
      <dsp:spPr>
        <a:xfrm rot="5400000">
          <a:off x="7324175" y="-777486"/>
          <a:ext cx="507137" cy="206338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1F125-C213-44F7-995F-770C58E2B83A}">
      <dsp:nvSpPr>
        <dsp:cNvPr id="0" name=""/>
        <dsp:cNvSpPr/>
      </dsp:nvSpPr>
      <dsp:spPr>
        <a:xfrm>
          <a:off x="6610157" y="107055"/>
          <a:ext cx="1423368" cy="258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534F4F"/>
              </a:solidFill>
            </a:rPr>
            <a:t>39 240 руб.</a:t>
          </a:r>
          <a:endParaRPr lang="ru-RU" sz="1600" b="1" kern="1200" dirty="0">
            <a:solidFill>
              <a:srgbClr val="534F4F"/>
            </a:solidFill>
          </a:endParaRPr>
        </a:p>
      </dsp:txBody>
      <dsp:txXfrm>
        <a:off x="6610157" y="107055"/>
        <a:ext cx="1423368" cy="2585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6C355-13EB-4EBD-AC8F-05A4053FCF9E}">
      <dsp:nvSpPr>
        <dsp:cNvPr id="0" name=""/>
        <dsp:cNvSpPr/>
      </dsp:nvSpPr>
      <dsp:spPr>
        <a:xfrm rot="5400000">
          <a:off x="827475" y="-67571"/>
          <a:ext cx="537780" cy="2188056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764DB-FE8F-4E89-9B6E-91A2DC3A6EB5}">
      <dsp:nvSpPr>
        <dsp:cNvPr id="0" name=""/>
        <dsp:cNvSpPr/>
      </dsp:nvSpPr>
      <dsp:spPr>
        <a:xfrm>
          <a:off x="122426" y="814149"/>
          <a:ext cx="1428216" cy="274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534F4F"/>
              </a:solidFill>
            </a:rPr>
            <a:t>30 925 руб.</a:t>
          </a:r>
          <a:endParaRPr lang="ru-RU" sz="1600" b="1" kern="1200" dirty="0">
            <a:solidFill>
              <a:srgbClr val="534F4F"/>
            </a:solidFill>
          </a:endParaRPr>
        </a:p>
      </dsp:txBody>
      <dsp:txXfrm>
        <a:off x="122426" y="814149"/>
        <a:ext cx="1428216" cy="274197"/>
      </dsp:txXfrm>
    </dsp:sp>
    <dsp:sp modelId="{12B5FF4F-4946-49D1-9FAB-BEB33C3E8D94}">
      <dsp:nvSpPr>
        <dsp:cNvPr id="0" name=""/>
        <dsp:cNvSpPr/>
      </dsp:nvSpPr>
      <dsp:spPr>
        <a:xfrm>
          <a:off x="1881595" y="490349"/>
          <a:ext cx="291032" cy="199141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3051291" y="-296879"/>
          <a:ext cx="537780" cy="2188056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2346242" y="584841"/>
          <a:ext cx="1428216" cy="274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534F4F"/>
              </a:solidFill>
            </a:rPr>
            <a:t>32 968 руб.</a:t>
          </a:r>
          <a:endParaRPr lang="ru-RU" sz="1600" b="1" kern="1200" dirty="0">
            <a:solidFill>
              <a:srgbClr val="534F4F"/>
            </a:solidFill>
          </a:endParaRPr>
        </a:p>
      </dsp:txBody>
      <dsp:txXfrm>
        <a:off x="2346242" y="584841"/>
        <a:ext cx="1428216" cy="274197"/>
      </dsp:txXfrm>
    </dsp:sp>
    <dsp:sp modelId="{F3595227-F50B-4095-B7BC-B5F16E06E7FC}">
      <dsp:nvSpPr>
        <dsp:cNvPr id="0" name=""/>
        <dsp:cNvSpPr/>
      </dsp:nvSpPr>
      <dsp:spPr>
        <a:xfrm>
          <a:off x="4105411" y="261041"/>
          <a:ext cx="291032" cy="199141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C2791-FE35-4FC7-8A1F-D2E37EC5EF35}">
      <dsp:nvSpPr>
        <dsp:cNvPr id="0" name=""/>
        <dsp:cNvSpPr/>
      </dsp:nvSpPr>
      <dsp:spPr>
        <a:xfrm rot="5400000">
          <a:off x="5275107" y="-526187"/>
          <a:ext cx="537780" cy="2188056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F1854-E5F6-41B9-9EFC-2FE85720D240}">
      <dsp:nvSpPr>
        <dsp:cNvPr id="0" name=""/>
        <dsp:cNvSpPr/>
      </dsp:nvSpPr>
      <dsp:spPr>
        <a:xfrm>
          <a:off x="4570058" y="355533"/>
          <a:ext cx="1428216" cy="274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534F4F"/>
              </a:solidFill>
            </a:rPr>
            <a:t>34 946 руб.</a:t>
          </a:r>
          <a:endParaRPr lang="ru-RU" sz="1600" b="1" kern="1200" dirty="0">
            <a:solidFill>
              <a:srgbClr val="534F4F"/>
            </a:solidFill>
          </a:endParaRPr>
        </a:p>
      </dsp:txBody>
      <dsp:txXfrm>
        <a:off x="4570058" y="355533"/>
        <a:ext cx="1428216" cy="274197"/>
      </dsp:txXfrm>
    </dsp:sp>
    <dsp:sp modelId="{CFD3CF80-B4CD-40C7-9A31-0B7539CC2751}">
      <dsp:nvSpPr>
        <dsp:cNvPr id="0" name=""/>
        <dsp:cNvSpPr/>
      </dsp:nvSpPr>
      <dsp:spPr>
        <a:xfrm>
          <a:off x="6329227" y="31733"/>
          <a:ext cx="291032" cy="199141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F2D5C-5BA9-407A-8A9B-C40257F52DE5}">
      <dsp:nvSpPr>
        <dsp:cNvPr id="0" name=""/>
        <dsp:cNvSpPr/>
      </dsp:nvSpPr>
      <dsp:spPr>
        <a:xfrm rot="5400000">
          <a:off x="7498923" y="-755495"/>
          <a:ext cx="537780" cy="2188056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1F125-C213-44F7-995F-770C58E2B83A}">
      <dsp:nvSpPr>
        <dsp:cNvPr id="0" name=""/>
        <dsp:cNvSpPr/>
      </dsp:nvSpPr>
      <dsp:spPr>
        <a:xfrm>
          <a:off x="6793874" y="126225"/>
          <a:ext cx="1428216" cy="274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534F4F"/>
              </a:solidFill>
            </a:rPr>
            <a:t> 37 043 руб.</a:t>
          </a:r>
          <a:endParaRPr lang="ru-RU" sz="1600" b="1" kern="1200" dirty="0">
            <a:solidFill>
              <a:srgbClr val="534F4F"/>
            </a:solidFill>
          </a:endParaRPr>
        </a:p>
      </dsp:txBody>
      <dsp:txXfrm>
        <a:off x="6793874" y="126225"/>
        <a:ext cx="1428216" cy="27419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6C355-13EB-4EBD-AC8F-05A4053FCF9E}">
      <dsp:nvSpPr>
        <dsp:cNvPr id="0" name=""/>
        <dsp:cNvSpPr/>
      </dsp:nvSpPr>
      <dsp:spPr>
        <a:xfrm rot="5400000">
          <a:off x="830837" y="-103788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764DB-FE8F-4E89-9B6E-91A2DC3A6EB5}">
      <dsp:nvSpPr>
        <dsp:cNvPr id="0" name=""/>
        <dsp:cNvSpPr/>
      </dsp:nvSpPr>
      <dsp:spPr>
        <a:xfrm>
          <a:off x="105847" y="805402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534F4F"/>
              </a:solidFill>
            </a:rPr>
            <a:t>35 950 руб.</a:t>
          </a:r>
          <a:endParaRPr lang="ru-RU" sz="1600" b="1" kern="1200" dirty="0">
            <a:solidFill>
              <a:srgbClr val="534F4F"/>
            </a:solidFill>
          </a:endParaRPr>
        </a:p>
      </dsp:txBody>
      <dsp:txXfrm>
        <a:off x="105847" y="805402"/>
        <a:ext cx="1603314" cy="273941"/>
      </dsp:txXfrm>
    </dsp:sp>
    <dsp:sp modelId="{12B5FF4F-4946-49D1-9FAB-BEB33C3E8D94}">
      <dsp:nvSpPr>
        <dsp:cNvPr id="0" name=""/>
        <dsp:cNvSpPr/>
      </dsp:nvSpPr>
      <dsp:spPr>
        <a:xfrm>
          <a:off x="1883974" y="453611"/>
          <a:ext cx="290760" cy="198956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3052579" y="-332882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2327589" y="576308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534F4F"/>
              </a:solidFill>
            </a:rPr>
            <a:t>38 731 руб.</a:t>
          </a:r>
          <a:endParaRPr lang="ru-RU" sz="1600" b="1" kern="1200" dirty="0">
            <a:solidFill>
              <a:srgbClr val="534F4F"/>
            </a:solidFill>
          </a:endParaRPr>
        </a:p>
      </dsp:txBody>
      <dsp:txXfrm>
        <a:off x="2327589" y="576308"/>
        <a:ext cx="1603314" cy="273941"/>
      </dsp:txXfrm>
    </dsp:sp>
    <dsp:sp modelId="{F3595227-F50B-4095-B7BC-B5F16E06E7FC}">
      <dsp:nvSpPr>
        <dsp:cNvPr id="0" name=""/>
        <dsp:cNvSpPr/>
      </dsp:nvSpPr>
      <dsp:spPr>
        <a:xfrm>
          <a:off x="4105716" y="224517"/>
          <a:ext cx="290760" cy="198956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C2791-FE35-4FC7-8A1F-D2E37EC5EF35}">
      <dsp:nvSpPr>
        <dsp:cNvPr id="0" name=""/>
        <dsp:cNvSpPr/>
      </dsp:nvSpPr>
      <dsp:spPr>
        <a:xfrm rot="5400000">
          <a:off x="5274321" y="-561976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F1854-E5F6-41B9-9EFC-2FE85720D240}">
      <dsp:nvSpPr>
        <dsp:cNvPr id="0" name=""/>
        <dsp:cNvSpPr/>
      </dsp:nvSpPr>
      <dsp:spPr>
        <a:xfrm>
          <a:off x="4549331" y="347214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534F4F"/>
              </a:solidFill>
            </a:rPr>
            <a:t>41 054 руб.</a:t>
          </a:r>
          <a:endParaRPr lang="ru-RU" sz="1600" b="1" kern="1200" dirty="0">
            <a:solidFill>
              <a:srgbClr val="534F4F"/>
            </a:solidFill>
          </a:endParaRPr>
        </a:p>
      </dsp:txBody>
      <dsp:txXfrm>
        <a:off x="4549331" y="347214"/>
        <a:ext cx="1603314" cy="273941"/>
      </dsp:txXfrm>
    </dsp:sp>
    <dsp:sp modelId="{CFD3CF80-B4CD-40C7-9A31-0B7539CC2751}">
      <dsp:nvSpPr>
        <dsp:cNvPr id="0" name=""/>
        <dsp:cNvSpPr/>
      </dsp:nvSpPr>
      <dsp:spPr>
        <a:xfrm>
          <a:off x="6327457" y="0"/>
          <a:ext cx="290760" cy="198956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F2D5C-5BA9-407A-8A9B-C40257F52DE5}">
      <dsp:nvSpPr>
        <dsp:cNvPr id="0" name=""/>
        <dsp:cNvSpPr/>
      </dsp:nvSpPr>
      <dsp:spPr>
        <a:xfrm rot="5400000">
          <a:off x="7496062" y="-791070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1F125-C213-44F7-995F-770C58E2B83A}">
      <dsp:nvSpPr>
        <dsp:cNvPr id="0" name=""/>
        <dsp:cNvSpPr/>
      </dsp:nvSpPr>
      <dsp:spPr>
        <a:xfrm>
          <a:off x="6771073" y="118120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534F4F"/>
              </a:solidFill>
            </a:rPr>
            <a:t>43 517 руб.</a:t>
          </a:r>
          <a:endParaRPr lang="ru-RU" sz="1600" b="1" kern="1200" dirty="0">
            <a:solidFill>
              <a:srgbClr val="534F4F"/>
            </a:solidFill>
          </a:endParaRPr>
        </a:p>
      </dsp:txBody>
      <dsp:txXfrm>
        <a:off x="6771073" y="118120"/>
        <a:ext cx="1603314" cy="27394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6C355-13EB-4EBD-AC8F-05A4053FCF9E}">
      <dsp:nvSpPr>
        <dsp:cNvPr id="0" name=""/>
        <dsp:cNvSpPr/>
      </dsp:nvSpPr>
      <dsp:spPr>
        <a:xfrm rot="5400000">
          <a:off x="950084" y="-131886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764DB-FE8F-4E89-9B6E-91A2DC3A6EB5}">
      <dsp:nvSpPr>
        <dsp:cNvPr id="0" name=""/>
        <dsp:cNvSpPr/>
      </dsp:nvSpPr>
      <dsp:spPr>
        <a:xfrm>
          <a:off x="220423" y="722314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534F4F"/>
              </a:solidFill>
            </a:rPr>
            <a:t>32 947 руб.</a:t>
          </a:r>
          <a:endParaRPr lang="ru-RU" sz="1600" b="1" kern="1200" dirty="0">
            <a:solidFill>
              <a:srgbClr val="534F4F"/>
            </a:solidFill>
          </a:endParaRPr>
        </a:p>
      </dsp:txBody>
      <dsp:txXfrm>
        <a:off x="220423" y="722314"/>
        <a:ext cx="1531812" cy="264870"/>
      </dsp:txXfrm>
    </dsp:sp>
    <dsp:sp modelId="{12B5FF4F-4946-49D1-9FAB-BEB33C3E8D94}">
      <dsp:nvSpPr>
        <dsp:cNvPr id="0" name=""/>
        <dsp:cNvSpPr/>
      </dsp:nvSpPr>
      <dsp:spPr>
        <a:xfrm>
          <a:off x="1968349" y="407056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3098258" y="-353394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2368597" y="500806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534F4F"/>
              </a:solidFill>
            </a:rPr>
            <a:t>34 924 руб.</a:t>
          </a:r>
          <a:endParaRPr lang="ru-RU" sz="1600" b="1" kern="1200" dirty="0">
            <a:solidFill>
              <a:srgbClr val="534F4F"/>
            </a:solidFill>
          </a:endParaRPr>
        </a:p>
      </dsp:txBody>
      <dsp:txXfrm>
        <a:off x="2368597" y="500806"/>
        <a:ext cx="1531812" cy="264870"/>
      </dsp:txXfrm>
    </dsp:sp>
    <dsp:sp modelId="{F3595227-F50B-4095-B7BC-B5F16E06E7FC}">
      <dsp:nvSpPr>
        <dsp:cNvPr id="0" name=""/>
        <dsp:cNvSpPr/>
      </dsp:nvSpPr>
      <dsp:spPr>
        <a:xfrm>
          <a:off x="4116523" y="185548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C2791-FE35-4FC7-8A1F-D2E37EC5EF35}">
      <dsp:nvSpPr>
        <dsp:cNvPr id="0" name=""/>
        <dsp:cNvSpPr/>
      </dsp:nvSpPr>
      <dsp:spPr>
        <a:xfrm rot="5400000">
          <a:off x="5246432" y="-574902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F1854-E5F6-41B9-9EFC-2FE85720D240}">
      <dsp:nvSpPr>
        <dsp:cNvPr id="0" name=""/>
        <dsp:cNvSpPr/>
      </dsp:nvSpPr>
      <dsp:spPr>
        <a:xfrm>
          <a:off x="4516771" y="279298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534F4F"/>
              </a:solidFill>
            </a:rPr>
            <a:t>37 019 руб.</a:t>
          </a:r>
          <a:endParaRPr lang="ru-RU" sz="1600" b="1" kern="1200" dirty="0">
            <a:solidFill>
              <a:srgbClr val="534F4F"/>
            </a:solidFill>
          </a:endParaRPr>
        </a:p>
      </dsp:txBody>
      <dsp:txXfrm>
        <a:off x="4516771" y="279298"/>
        <a:ext cx="1531812" cy="264870"/>
      </dsp:txXfrm>
    </dsp:sp>
    <dsp:sp modelId="{CFD3CF80-B4CD-40C7-9A31-0B7539CC2751}">
      <dsp:nvSpPr>
        <dsp:cNvPr id="0" name=""/>
        <dsp:cNvSpPr/>
      </dsp:nvSpPr>
      <dsp:spPr>
        <a:xfrm>
          <a:off x="6264697" y="0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F2D5C-5BA9-407A-8A9B-C40257F52DE5}">
      <dsp:nvSpPr>
        <dsp:cNvPr id="0" name=""/>
        <dsp:cNvSpPr/>
      </dsp:nvSpPr>
      <dsp:spPr>
        <a:xfrm rot="5400000">
          <a:off x="7394606" y="-796411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1F125-C213-44F7-995F-770C58E2B83A}">
      <dsp:nvSpPr>
        <dsp:cNvPr id="0" name=""/>
        <dsp:cNvSpPr/>
      </dsp:nvSpPr>
      <dsp:spPr>
        <a:xfrm>
          <a:off x="6664945" y="57789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534F4F"/>
              </a:solidFill>
            </a:rPr>
            <a:t>39 240 руб.</a:t>
          </a:r>
          <a:endParaRPr lang="ru-RU" sz="1600" b="1" kern="1200" dirty="0">
            <a:solidFill>
              <a:srgbClr val="534F4F"/>
            </a:solidFill>
          </a:endParaRPr>
        </a:p>
      </dsp:txBody>
      <dsp:txXfrm>
        <a:off x="6664945" y="57789"/>
        <a:ext cx="1531812" cy="26487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8B4A9-900D-4D3A-917D-1B448D3EABEF}">
      <dsp:nvSpPr>
        <dsp:cNvPr id="0" name=""/>
        <dsp:cNvSpPr/>
      </dsp:nvSpPr>
      <dsp:spPr>
        <a:xfrm rot="5400000">
          <a:off x="830837" y="-103788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CE4A3-BB67-4B35-8CCE-1A31A01EBFCA}">
      <dsp:nvSpPr>
        <dsp:cNvPr id="0" name=""/>
        <dsp:cNvSpPr/>
      </dsp:nvSpPr>
      <dsp:spPr>
        <a:xfrm>
          <a:off x="105847" y="805402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534F4F"/>
              </a:solidFill>
            </a:rPr>
            <a:t>65 894 руб.</a:t>
          </a:r>
          <a:endParaRPr lang="ru-RU" sz="1600" b="1" kern="1200" dirty="0">
            <a:solidFill>
              <a:srgbClr val="534F4F"/>
            </a:solidFill>
          </a:endParaRPr>
        </a:p>
      </dsp:txBody>
      <dsp:txXfrm>
        <a:off x="105847" y="805402"/>
        <a:ext cx="1603314" cy="273941"/>
      </dsp:txXfrm>
    </dsp:sp>
    <dsp:sp modelId="{EFED36D8-9297-439E-8833-47CB3FCF921F}">
      <dsp:nvSpPr>
        <dsp:cNvPr id="0" name=""/>
        <dsp:cNvSpPr/>
      </dsp:nvSpPr>
      <dsp:spPr>
        <a:xfrm>
          <a:off x="1883974" y="453611"/>
          <a:ext cx="290760" cy="198956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3052579" y="-332882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2327589" y="576308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534F4F"/>
              </a:solidFill>
            </a:rPr>
            <a:t>69 848 руб.</a:t>
          </a:r>
          <a:endParaRPr lang="ru-RU" sz="1600" b="1" kern="1200" dirty="0">
            <a:solidFill>
              <a:srgbClr val="534F4F"/>
            </a:solidFill>
          </a:endParaRPr>
        </a:p>
      </dsp:txBody>
      <dsp:txXfrm>
        <a:off x="2327589" y="576308"/>
        <a:ext cx="1603314" cy="273941"/>
      </dsp:txXfrm>
    </dsp:sp>
    <dsp:sp modelId="{F3595227-F50B-4095-B7BC-B5F16E06E7FC}">
      <dsp:nvSpPr>
        <dsp:cNvPr id="0" name=""/>
        <dsp:cNvSpPr/>
      </dsp:nvSpPr>
      <dsp:spPr>
        <a:xfrm>
          <a:off x="4105716" y="224517"/>
          <a:ext cx="290760" cy="198956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C2791-FE35-4FC7-8A1F-D2E37EC5EF35}">
      <dsp:nvSpPr>
        <dsp:cNvPr id="0" name=""/>
        <dsp:cNvSpPr/>
      </dsp:nvSpPr>
      <dsp:spPr>
        <a:xfrm rot="5400000">
          <a:off x="5274321" y="-561976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F1854-E5F6-41B9-9EFC-2FE85720D240}">
      <dsp:nvSpPr>
        <dsp:cNvPr id="0" name=""/>
        <dsp:cNvSpPr/>
      </dsp:nvSpPr>
      <dsp:spPr>
        <a:xfrm>
          <a:off x="4549331" y="347214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534F4F"/>
              </a:solidFill>
            </a:rPr>
            <a:t>74 038 руб.</a:t>
          </a:r>
          <a:endParaRPr lang="ru-RU" sz="1600" b="1" kern="1200" dirty="0">
            <a:solidFill>
              <a:srgbClr val="534F4F"/>
            </a:solidFill>
          </a:endParaRPr>
        </a:p>
      </dsp:txBody>
      <dsp:txXfrm>
        <a:off x="4549331" y="347214"/>
        <a:ext cx="1603314" cy="273941"/>
      </dsp:txXfrm>
    </dsp:sp>
    <dsp:sp modelId="{CFD3CF80-B4CD-40C7-9A31-0B7539CC2751}">
      <dsp:nvSpPr>
        <dsp:cNvPr id="0" name=""/>
        <dsp:cNvSpPr/>
      </dsp:nvSpPr>
      <dsp:spPr>
        <a:xfrm>
          <a:off x="6327457" y="0"/>
          <a:ext cx="290760" cy="198956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F2D5C-5BA9-407A-8A9B-C40257F52DE5}">
      <dsp:nvSpPr>
        <dsp:cNvPr id="0" name=""/>
        <dsp:cNvSpPr/>
      </dsp:nvSpPr>
      <dsp:spPr>
        <a:xfrm rot="5400000">
          <a:off x="7496062" y="-791070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1F125-C213-44F7-995F-770C58E2B83A}">
      <dsp:nvSpPr>
        <dsp:cNvPr id="0" name=""/>
        <dsp:cNvSpPr/>
      </dsp:nvSpPr>
      <dsp:spPr>
        <a:xfrm>
          <a:off x="6771073" y="118120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534F4F"/>
              </a:solidFill>
            </a:rPr>
            <a:t>78 480 руб.</a:t>
          </a:r>
          <a:endParaRPr lang="ru-RU" sz="1600" b="1" kern="1200" dirty="0">
            <a:solidFill>
              <a:srgbClr val="534F4F"/>
            </a:solidFill>
          </a:endParaRPr>
        </a:p>
      </dsp:txBody>
      <dsp:txXfrm>
        <a:off x="6771073" y="118120"/>
        <a:ext cx="1603314" cy="27394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8B4A9-900D-4D3A-917D-1B448D3EABEF}">
      <dsp:nvSpPr>
        <dsp:cNvPr id="0" name=""/>
        <dsp:cNvSpPr/>
      </dsp:nvSpPr>
      <dsp:spPr>
        <a:xfrm rot="5400000">
          <a:off x="950084" y="-131886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CE4A3-BB67-4B35-8CCE-1A31A01EBFCA}">
      <dsp:nvSpPr>
        <dsp:cNvPr id="0" name=""/>
        <dsp:cNvSpPr/>
      </dsp:nvSpPr>
      <dsp:spPr>
        <a:xfrm>
          <a:off x="220423" y="722314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534F4F"/>
              </a:solidFill>
            </a:rPr>
            <a:t>32 947 руб.</a:t>
          </a:r>
          <a:endParaRPr lang="ru-RU" sz="1600" b="1" kern="1200" dirty="0">
            <a:solidFill>
              <a:srgbClr val="534F4F"/>
            </a:solidFill>
          </a:endParaRPr>
        </a:p>
      </dsp:txBody>
      <dsp:txXfrm>
        <a:off x="220423" y="722314"/>
        <a:ext cx="1531812" cy="264870"/>
      </dsp:txXfrm>
    </dsp:sp>
    <dsp:sp modelId="{EFED36D8-9297-439E-8833-47CB3FCF921F}">
      <dsp:nvSpPr>
        <dsp:cNvPr id="0" name=""/>
        <dsp:cNvSpPr/>
      </dsp:nvSpPr>
      <dsp:spPr>
        <a:xfrm>
          <a:off x="1968349" y="407056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3098258" y="-353394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2368597" y="500806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534F4F"/>
              </a:solidFill>
            </a:rPr>
            <a:t>34 924 руб.</a:t>
          </a:r>
          <a:endParaRPr lang="ru-RU" sz="1600" b="1" kern="1200" dirty="0">
            <a:solidFill>
              <a:srgbClr val="534F4F"/>
            </a:solidFill>
          </a:endParaRPr>
        </a:p>
      </dsp:txBody>
      <dsp:txXfrm>
        <a:off x="2368597" y="500806"/>
        <a:ext cx="1531812" cy="264870"/>
      </dsp:txXfrm>
    </dsp:sp>
    <dsp:sp modelId="{F3595227-F50B-4095-B7BC-B5F16E06E7FC}">
      <dsp:nvSpPr>
        <dsp:cNvPr id="0" name=""/>
        <dsp:cNvSpPr/>
      </dsp:nvSpPr>
      <dsp:spPr>
        <a:xfrm>
          <a:off x="4116523" y="185548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C2791-FE35-4FC7-8A1F-D2E37EC5EF35}">
      <dsp:nvSpPr>
        <dsp:cNvPr id="0" name=""/>
        <dsp:cNvSpPr/>
      </dsp:nvSpPr>
      <dsp:spPr>
        <a:xfrm rot="5400000">
          <a:off x="5246432" y="-574902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F1854-E5F6-41B9-9EFC-2FE85720D240}">
      <dsp:nvSpPr>
        <dsp:cNvPr id="0" name=""/>
        <dsp:cNvSpPr/>
      </dsp:nvSpPr>
      <dsp:spPr>
        <a:xfrm>
          <a:off x="4516771" y="274452"/>
          <a:ext cx="1531812" cy="274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534F4F"/>
              </a:solidFill>
            </a:rPr>
            <a:t>37 019 руб.</a:t>
          </a:r>
          <a:endParaRPr lang="ru-RU" sz="1600" b="1" kern="1200" dirty="0">
            <a:solidFill>
              <a:srgbClr val="534F4F"/>
            </a:solidFill>
          </a:endParaRPr>
        </a:p>
      </dsp:txBody>
      <dsp:txXfrm>
        <a:off x="4516771" y="274452"/>
        <a:ext cx="1531812" cy="274562"/>
      </dsp:txXfrm>
    </dsp:sp>
    <dsp:sp modelId="{CFD3CF80-B4CD-40C7-9A31-0B7539CC2751}">
      <dsp:nvSpPr>
        <dsp:cNvPr id="0" name=""/>
        <dsp:cNvSpPr/>
      </dsp:nvSpPr>
      <dsp:spPr>
        <a:xfrm>
          <a:off x="6264697" y="0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F2D5C-5BA9-407A-8A9B-C40257F52DE5}">
      <dsp:nvSpPr>
        <dsp:cNvPr id="0" name=""/>
        <dsp:cNvSpPr/>
      </dsp:nvSpPr>
      <dsp:spPr>
        <a:xfrm rot="5400000">
          <a:off x="7394606" y="-796411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1F125-C213-44F7-995F-770C58E2B83A}">
      <dsp:nvSpPr>
        <dsp:cNvPr id="0" name=""/>
        <dsp:cNvSpPr/>
      </dsp:nvSpPr>
      <dsp:spPr>
        <a:xfrm>
          <a:off x="6664945" y="57789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534F4F"/>
              </a:solidFill>
            </a:rPr>
            <a:t>39 240 руб.</a:t>
          </a:r>
          <a:endParaRPr lang="ru-RU" sz="1600" b="1" kern="1200" dirty="0">
            <a:solidFill>
              <a:srgbClr val="534F4F"/>
            </a:solidFill>
          </a:endParaRPr>
        </a:p>
      </dsp:txBody>
      <dsp:txXfrm>
        <a:off x="6664945" y="57789"/>
        <a:ext cx="1531812" cy="26487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8B4A9-900D-4D3A-917D-1B448D3EABEF}">
      <dsp:nvSpPr>
        <dsp:cNvPr id="0" name=""/>
        <dsp:cNvSpPr/>
      </dsp:nvSpPr>
      <dsp:spPr>
        <a:xfrm rot="5400000">
          <a:off x="950084" y="-131886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CE4A3-BB67-4B35-8CCE-1A31A01EBFCA}">
      <dsp:nvSpPr>
        <dsp:cNvPr id="0" name=""/>
        <dsp:cNvSpPr/>
      </dsp:nvSpPr>
      <dsp:spPr>
        <a:xfrm>
          <a:off x="220423" y="722314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534F4F"/>
              </a:solidFill>
            </a:rPr>
            <a:t>32 947 руб.</a:t>
          </a:r>
          <a:endParaRPr lang="ru-RU" sz="1600" b="1" kern="1200" dirty="0">
            <a:solidFill>
              <a:srgbClr val="534F4F"/>
            </a:solidFill>
          </a:endParaRPr>
        </a:p>
      </dsp:txBody>
      <dsp:txXfrm>
        <a:off x="220423" y="722314"/>
        <a:ext cx="1531812" cy="264870"/>
      </dsp:txXfrm>
    </dsp:sp>
    <dsp:sp modelId="{EFED36D8-9297-439E-8833-47CB3FCF921F}">
      <dsp:nvSpPr>
        <dsp:cNvPr id="0" name=""/>
        <dsp:cNvSpPr/>
      </dsp:nvSpPr>
      <dsp:spPr>
        <a:xfrm>
          <a:off x="1968349" y="407056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3098258" y="-353394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2368597" y="500806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534F4F"/>
              </a:solidFill>
            </a:rPr>
            <a:t>34 924 руб.</a:t>
          </a:r>
          <a:endParaRPr lang="ru-RU" sz="1600" b="1" kern="1200" dirty="0">
            <a:solidFill>
              <a:srgbClr val="534F4F"/>
            </a:solidFill>
          </a:endParaRPr>
        </a:p>
      </dsp:txBody>
      <dsp:txXfrm>
        <a:off x="2368597" y="500806"/>
        <a:ext cx="1531812" cy="264870"/>
      </dsp:txXfrm>
    </dsp:sp>
    <dsp:sp modelId="{F3595227-F50B-4095-B7BC-B5F16E06E7FC}">
      <dsp:nvSpPr>
        <dsp:cNvPr id="0" name=""/>
        <dsp:cNvSpPr/>
      </dsp:nvSpPr>
      <dsp:spPr>
        <a:xfrm>
          <a:off x="4116523" y="185548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C2791-FE35-4FC7-8A1F-D2E37EC5EF35}">
      <dsp:nvSpPr>
        <dsp:cNvPr id="0" name=""/>
        <dsp:cNvSpPr/>
      </dsp:nvSpPr>
      <dsp:spPr>
        <a:xfrm rot="5400000">
          <a:off x="5246432" y="-574902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F1854-E5F6-41B9-9EFC-2FE85720D240}">
      <dsp:nvSpPr>
        <dsp:cNvPr id="0" name=""/>
        <dsp:cNvSpPr/>
      </dsp:nvSpPr>
      <dsp:spPr>
        <a:xfrm>
          <a:off x="4516771" y="279298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534F4F"/>
              </a:solidFill>
            </a:rPr>
            <a:t>37 019 руб.</a:t>
          </a:r>
          <a:endParaRPr lang="ru-RU" sz="1600" b="1" kern="1200" dirty="0">
            <a:solidFill>
              <a:srgbClr val="534F4F"/>
            </a:solidFill>
          </a:endParaRPr>
        </a:p>
      </dsp:txBody>
      <dsp:txXfrm>
        <a:off x="4516771" y="279298"/>
        <a:ext cx="1531812" cy="264870"/>
      </dsp:txXfrm>
    </dsp:sp>
    <dsp:sp modelId="{CFD3CF80-B4CD-40C7-9A31-0B7539CC2751}">
      <dsp:nvSpPr>
        <dsp:cNvPr id="0" name=""/>
        <dsp:cNvSpPr/>
      </dsp:nvSpPr>
      <dsp:spPr>
        <a:xfrm>
          <a:off x="6264697" y="0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F2D5C-5BA9-407A-8A9B-C40257F52DE5}">
      <dsp:nvSpPr>
        <dsp:cNvPr id="0" name=""/>
        <dsp:cNvSpPr/>
      </dsp:nvSpPr>
      <dsp:spPr>
        <a:xfrm rot="5400000">
          <a:off x="7394606" y="-796411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1F125-C213-44F7-995F-770C58E2B83A}">
      <dsp:nvSpPr>
        <dsp:cNvPr id="0" name=""/>
        <dsp:cNvSpPr/>
      </dsp:nvSpPr>
      <dsp:spPr>
        <a:xfrm>
          <a:off x="6664945" y="57789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534F4F"/>
              </a:solidFill>
            </a:rPr>
            <a:t>39 240 руб.</a:t>
          </a:r>
          <a:endParaRPr lang="ru-RU" sz="1600" b="1" kern="1200" dirty="0">
            <a:solidFill>
              <a:srgbClr val="534F4F"/>
            </a:solidFill>
          </a:endParaRPr>
        </a:p>
      </dsp:txBody>
      <dsp:txXfrm>
        <a:off x="6664945" y="57789"/>
        <a:ext cx="1531812" cy="26487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8B4A9-900D-4D3A-917D-1B448D3EABEF}">
      <dsp:nvSpPr>
        <dsp:cNvPr id="0" name=""/>
        <dsp:cNvSpPr/>
      </dsp:nvSpPr>
      <dsp:spPr>
        <a:xfrm rot="5400000">
          <a:off x="830837" y="-103788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CE4A3-BB67-4B35-8CCE-1A31A01EBFCA}">
      <dsp:nvSpPr>
        <dsp:cNvPr id="0" name=""/>
        <dsp:cNvSpPr/>
      </dsp:nvSpPr>
      <dsp:spPr>
        <a:xfrm>
          <a:off x="105847" y="805402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534F4F"/>
              </a:solidFill>
            </a:rPr>
            <a:t>32 947 руб.</a:t>
          </a:r>
          <a:endParaRPr lang="ru-RU" sz="1600" b="1" kern="1200" dirty="0">
            <a:solidFill>
              <a:srgbClr val="534F4F"/>
            </a:solidFill>
          </a:endParaRPr>
        </a:p>
      </dsp:txBody>
      <dsp:txXfrm>
        <a:off x="105847" y="805402"/>
        <a:ext cx="1603314" cy="273941"/>
      </dsp:txXfrm>
    </dsp:sp>
    <dsp:sp modelId="{EFED36D8-9297-439E-8833-47CB3FCF921F}">
      <dsp:nvSpPr>
        <dsp:cNvPr id="0" name=""/>
        <dsp:cNvSpPr/>
      </dsp:nvSpPr>
      <dsp:spPr>
        <a:xfrm>
          <a:off x="1883974" y="453611"/>
          <a:ext cx="290760" cy="198956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3052579" y="-332882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2327589" y="576308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534F4F"/>
              </a:solidFill>
            </a:rPr>
            <a:t>34 924 руб.</a:t>
          </a:r>
          <a:endParaRPr lang="ru-RU" sz="1600" b="1" kern="1200" dirty="0">
            <a:solidFill>
              <a:srgbClr val="534F4F"/>
            </a:solidFill>
          </a:endParaRPr>
        </a:p>
      </dsp:txBody>
      <dsp:txXfrm>
        <a:off x="2327589" y="576308"/>
        <a:ext cx="1603314" cy="273941"/>
      </dsp:txXfrm>
    </dsp:sp>
    <dsp:sp modelId="{F3595227-F50B-4095-B7BC-B5F16E06E7FC}">
      <dsp:nvSpPr>
        <dsp:cNvPr id="0" name=""/>
        <dsp:cNvSpPr/>
      </dsp:nvSpPr>
      <dsp:spPr>
        <a:xfrm>
          <a:off x="4105716" y="224517"/>
          <a:ext cx="290760" cy="198956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C2791-FE35-4FC7-8A1F-D2E37EC5EF35}">
      <dsp:nvSpPr>
        <dsp:cNvPr id="0" name=""/>
        <dsp:cNvSpPr/>
      </dsp:nvSpPr>
      <dsp:spPr>
        <a:xfrm rot="5400000">
          <a:off x="5274321" y="-561976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F1854-E5F6-41B9-9EFC-2FE85720D240}">
      <dsp:nvSpPr>
        <dsp:cNvPr id="0" name=""/>
        <dsp:cNvSpPr/>
      </dsp:nvSpPr>
      <dsp:spPr>
        <a:xfrm>
          <a:off x="4549331" y="347214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534F4F"/>
              </a:solidFill>
            </a:rPr>
            <a:t>37 019 руб.</a:t>
          </a:r>
          <a:endParaRPr lang="ru-RU" sz="1600" b="1" kern="1200" dirty="0">
            <a:solidFill>
              <a:srgbClr val="534F4F"/>
            </a:solidFill>
          </a:endParaRPr>
        </a:p>
      </dsp:txBody>
      <dsp:txXfrm>
        <a:off x="4549331" y="347214"/>
        <a:ext cx="1603314" cy="273941"/>
      </dsp:txXfrm>
    </dsp:sp>
    <dsp:sp modelId="{CFD3CF80-B4CD-40C7-9A31-0B7539CC2751}">
      <dsp:nvSpPr>
        <dsp:cNvPr id="0" name=""/>
        <dsp:cNvSpPr/>
      </dsp:nvSpPr>
      <dsp:spPr>
        <a:xfrm>
          <a:off x="6327457" y="0"/>
          <a:ext cx="290760" cy="198956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F2D5C-5BA9-407A-8A9B-C40257F52DE5}">
      <dsp:nvSpPr>
        <dsp:cNvPr id="0" name=""/>
        <dsp:cNvSpPr/>
      </dsp:nvSpPr>
      <dsp:spPr>
        <a:xfrm rot="5400000">
          <a:off x="7496062" y="-791070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1F125-C213-44F7-995F-770C58E2B83A}">
      <dsp:nvSpPr>
        <dsp:cNvPr id="0" name=""/>
        <dsp:cNvSpPr/>
      </dsp:nvSpPr>
      <dsp:spPr>
        <a:xfrm>
          <a:off x="6771073" y="118120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534F4F"/>
              </a:solidFill>
            </a:rPr>
            <a:t>39 240 руб.</a:t>
          </a:r>
          <a:endParaRPr lang="ru-RU" sz="1600" b="1" kern="1200" dirty="0">
            <a:solidFill>
              <a:srgbClr val="534F4F"/>
            </a:solidFill>
          </a:endParaRPr>
        </a:p>
      </dsp:txBody>
      <dsp:txXfrm>
        <a:off x="6771073" y="118120"/>
        <a:ext cx="1603314" cy="2739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0.15096</cdr:x>
      <cdr:y>0.50602</cdr:y>
    </cdr:from>
    <cdr:to>
      <cdr:x>0.24177</cdr:x>
      <cdr:y>0.65232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13460" y="2240280"/>
          <a:ext cx="609600" cy="647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0.582</cdr:x>
      <cdr:y>0.13645</cdr:y>
    </cdr:from>
    <cdr:to>
      <cdr:x>0.75997</cdr:x>
      <cdr:y>0.25401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5357445" y="902676"/>
          <a:ext cx="1630002" cy="64950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0.59754</cdr:x>
      <cdr:y>0.12646</cdr:y>
    </cdr:from>
    <cdr:to>
      <cdr:x>0.74016</cdr:x>
      <cdr:y>0.25212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5498123" y="838200"/>
          <a:ext cx="1307124" cy="70338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cmpd="sng">
          <a:noFill/>
        </a:ln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0.28719</cdr:x>
      <cdr:y>0.16621</cdr:y>
    </cdr:from>
    <cdr:to>
      <cdr:x>0.36419</cdr:x>
      <cdr:y>0.224</cdr:y>
    </cdr:to>
    <cdr:sp macro="" textlink="">
      <cdr:nvSpPr>
        <cdr:cNvPr id="3" name="WordArt 2"/>
        <cdr:cNvSpPr>
          <a:spLocks xmlns:a="http://schemas.openxmlformats.org/drawingml/2006/main" noChangeArrowheads="1" noChangeShapeType="1" noTextEdit="1"/>
        </cdr:cNvSpPr>
      </cdr:nvSpPr>
      <cdr:spPr bwMode="auto">
        <a:xfrm xmlns:a="http://schemas.openxmlformats.org/drawingml/2006/main">
          <a:off x="2905928" y="1099662"/>
          <a:ext cx="779123" cy="38238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none" fromWordArt="1">
          <a:prstTxWarp prst="textPlain">
            <a:avLst>
              <a:gd name="adj" fmla="val 50000"/>
            </a:avLst>
          </a:prstTxWarp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0.582</cdr:x>
      <cdr:y>0.13645</cdr:y>
    </cdr:from>
    <cdr:to>
      <cdr:x>0.75997</cdr:x>
      <cdr:y>0.25401</cdr:y>
    </cdr:to>
    <cdr:sp macro="" textlink="">
      <cdr:nvSpPr>
        <cdr:cNvPr id="5" name="Прямоугольник 5"/>
        <cdr:cNvSpPr/>
      </cdr:nvSpPr>
      <cdr:spPr>
        <a:xfrm xmlns:a="http://schemas.openxmlformats.org/drawingml/2006/main">
          <a:off x="5357445" y="902676"/>
          <a:ext cx="1630002" cy="64950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0.59754</cdr:x>
      <cdr:y>0.12646</cdr:y>
    </cdr:from>
    <cdr:to>
      <cdr:x>0.74016</cdr:x>
      <cdr:y>0.25212</cdr:y>
    </cdr:to>
    <cdr:sp macro="" textlink="">
      <cdr:nvSpPr>
        <cdr:cNvPr id="11" name="Прямоугольник 6"/>
        <cdr:cNvSpPr/>
      </cdr:nvSpPr>
      <cdr:spPr>
        <a:xfrm xmlns:a="http://schemas.openxmlformats.org/drawingml/2006/main">
          <a:off x="5498123" y="838200"/>
          <a:ext cx="1307124" cy="70338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cmpd="sng">
          <a:noFill/>
        </a:ln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0.582</cdr:x>
      <cdr:y>0.13645</cdr:y>
    </cdr:from>
    <cdr:to>
      <cdr:x>0.75997</cdr:x>
      <cdr:y>0.25401</cdr:y>
    </cdr:to>
    <cdr:sp macro="" textlink="">
      <cdr:nvSpPr>
        <cdr:cNvPr id="17" name="Прямоугольник 5"/>
        <cdr:cNvSpPr/>
      </cdr:nvSpPr>
      <cdr:spPr>
        <a:xfrm xmlns:a="http://schemas.openxmlformats.org/drawingml/2006/main">
          <a:off x="5357445" y="902676"/>
          <a:ext cx="1630002" cy="64950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0.59754</cdr:x>
      <cdr:y>0.12646</cdr:y>
    </cdr:from>
    <cdr:to>
      <cdr:x>0.74016</cdr:x>
      <cdr:y>0.25212</cdr:y>
    </cdr:to>
    <cdr:sp macro="" textlink="">
      <cdr:nvSpPr>
        <cdr:cNvPr id="18" name="Прямоугольник 6"/>
        <cdr:cNvSpPr/>
      </cdr:nvSpPr>
      <cdr:spPr>
        <a:xfrm xmlns:a="http://schemas.openxmlformats.org/drawingml/2006/main">
          <a:off x="5498123" y="838200"/>
          <a:ext cx="1307124" cy="70338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cmpd="sng">
          <a:noFill/>
        </a:ln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0.28791</cdr:x>
      <cdr:y>0.11158</cdr:y>
    </cdr:from>
    <cdr:to>
      <cdr:x>0.36491</cdr:x>
      <cdr:y>0.16937</cdr:y>
    </cdr:to>
    <cdr:sp macro="" textlink="">
      <cdr:nvSpPr>
        <cdr:cNvPr id="22" name="WordArt 2"/>
        <cdr:cNvSpPr>
          <a:spLocks xmlns:a="http://schemas.openxmlformats.org/drawingml/2006/main" noChangeArrowheads="1" noChangeShapeType="1" noTextEdit="1"/>
        </cdr:cNvSpPr>
      </cdr:nvSpPr>
      <cdr:spPr bwMode="auto">
        <a:xfrm xmlns:a="http://schemas.openxmlformats.org/drawingml/2006/main">
          <a:off x="2912412" y="733355"/>
          <a:ext cx="778897" cy="3798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none" fromWordArt="1">
          <a:prstTxWarp prst="textPlain">
            <a:avLst>
              <a:gd name="adj" fmla="val 50000"/>
            </a:avLst>
          </a:prstTxWarp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0.46938</cdr:x>
      <cdr:y>0.22472</cdr:y>
    </cdr:from>
    <cdr:to>
      <cdr:x>0.54196</cdr:x>
      <cdr:y>0.28875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5515666" y="1295058"/>
          <a:ext cx="852876" cy="3690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400" b="1" dirty="0" smtClean="0">
              <a:solidFill>
                <a:srgbClr val="4743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59,2</a:t>
          </a:r>
          <a:endParaRPr lang="ru-RU" sz="2400" b="1" dirty="0">
            <a:solidFill>
              <a:srgbClr val="47434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0.29295</cdr:x>
      <cdr:y>0.03738</cdr:y>
    </cdr:from>
    <cdr:to>
      <cdr:x>0.36552</cdr:x>
      <cdr:y>0.10142</cdr:y>
    </cdr:to>
    <cdr:sp macro="" textlink="">
      <cdr:nvSpPr>
        <cdr:cNvPr id="27" name="TextBox 1"/>
        <cdr:cNvSpPr txBox="1"/>
      </cdr:nvSpPr>
      <cdr:spPr>
        <a:xfrm xmlns:a="http://schemas.openxmlformats.org/drawingml/2006/main">
          <a:off x="3442408" y="215444"/>
          <a:ext cx="852758" cy="3690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 smtClean="0">
              <a:solidFill>
                <a:srgbClr val="4743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83,4</a:t>
          </a:r>
          <a:endParaRPr lang="ru-RU" sz="2400" b="1" dirty="0">
            <a:solidFill>
              <a:srgbClr val="47434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0.12398</cdr:x>
      <cdr:y>0.30075</cdr:y>
    </cdr:from>
    <cdr:to>
      <cdr:x>0.19656</cdr:x>
      <cdr:y>0.36478</cdr:y>
    </cdr:to>
    <cdr:sp macro="" textlink="">
      <cdr:nvSpPr>
        <cdr:cNvPr id="28" name="TextBox 1"/>
        <cdr:cNvSpPr txBox="1"/>
      </cdr:nvSpPr>
      <cdr:spPr>
        <a:xfrm xmlns:a="http://schemas.openxmlformats.org/drawingml/2006/main">
          <a:off x="1456812" y="1733254"/>
          <a:ext cx="852876" cy="3690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 smtClean="0">
              <a:solidFill>
                <a:srgbClr val="4743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49,5</a:t>
          </a:r>
          <a:endParaRPr lang="ru-RU" sz="2400" b="1" dirty="0">
            <a:solidFill>
              <a:srgbClr val="47434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0.64423</cdr:x>
      <cdr:y>0.23717</cdr:y>
    </cdr:from>
    <cdr:to>
      <cdr:x>0.71681</cdr:x>
      <cdr:y>0.3012</cdr:y>
    </cdr:to>
    <cdr:sp macro="" textlink="">
      <cdr:nvSpPr>
        <cdr:cNvPr id="29" name="TextBox 1"/>
        <cdr:cNvSpPr txBox="1"/>
      </cdr:nvSpPr>
      <cdr:spPr>
        <a:xfrm xmlns:a="http://schemas.openxmlformats.org/drawingml/2006/main">
          <a:off x="7570297" y="1366795"/>
          <a:ext cx="852876" cy="3690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 smtClean="0">
              <a:solidFill>
                <a:srgbClr val="4743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56,5</a:t>
          </a:r>
          <a:endParaRPr lang="ru-RU" sz="2400" b="1" dirty="0">
            <a:solidFill>
              <a:srgbClr val="47434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0.82017</cdr:x>
      <cdr:y>0.24496</cdr:y>
    </cdr:from>
    <cdr:to>
      <cdr:x>0.89275</cdr:x>
      <cdr:y>0.309</cdr:y>
    </cdr:to>
    <cdr:sp macro="" textlink="">
      <cdr:nvSpPr>
        <cdr:cNvPr id="30" name="TextBox 1"/>
        <cdr:cNvSpPr txBox="1"/>
      </cdr:nvSpPr>
      <cdr:spPr>
        <a:xfrm xmlns:a="http://schemas.openxmlformats.org/drawingml/2006/main">
          <a:off x="9637714" y="1411687"/>
          <a:ext cx="852876" cy="3690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 smtClean="0">
              <a:solidFill>
                <a:srgbClr val="4743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55,6</a:t>
          </a:r>
          <a:endParaRPr lang="ru-RU" sz="2400" b="1" dirty="0">
            <a:solidFill>
              <a:srgbClr val="47434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0.68165</cdr:x>
      <cdr:y>0.40474</cdr:y>
    </cdr:from>
    <cdr:to>
      <cdr:x>0.88201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110901" y="71031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0.3324</cdr:x>
      <cdr:y>0.34381</cdr:y>
    </cdr:from>
    <cdr:to>
      <cdr:x>0.5287</cdr:x>
      <cdr:y>0.5254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667001" y="1795341"/>
          <a:ext cx="1575004" cy="9482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3000" b="1" dirty="0" smtClean="0">
              <a:solidFill>
                <a:srgbClr val="494545"/>
              </a:solidFill>
              <a:latin typeface="+mn-lt"/>
            </a:rPr>
            <a:t>22,5</a:t>
          </a:r>
        </a:p>
        <a:p xmlns:a="http://schemas.openxmlformats.org/drawingml/2006/main">
          <a:pPr algn="ctr"/>
          <a:r>
            <a:rPr lang="ru-RU" sz="2400" b="1" dirty="0" smtClean="0">
              <a:solidFill>
                <a:srgbClr val="494545"/>
              </a:solidFill>
              <a:latin typeface="+mn-lt"/>
            </a:rPr>
            <a:t>млрд. руб.</a:t>
          </a:r>
          <a:endParaRPr lang="ru-RU" sz="2400" b="1" dirty="0">
            <a:solidFill>
              <a:srgbClr val="494545"/>
            </a:solidFill>
            <a:latin typeface="+mn-lt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5120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5120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2457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0.92255</cdr:x>
      <cdr:y>0.12276</cdr:y>
    </cdr:from>
    <cdr:to>
      <cdr:x>0.92409</cdr:x>
      <cdr:y>0.15225</cdr:y>
    </cdr:to>
    <cdr:sp macro="" textlink="">
      <cdr:nvSpPr>
        <cdr:cNvPr id="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07140" y="736629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5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0.88568</cdr:x>
      <cdr:y>0.03547</cdr:y>
    </cdr:from>
    <cdr:to>
      <cdr:x>0.88722</cdr:x>
      <cdr:y>0.06496</cdr:y>
    </cdr:to>
    <cdr:sp macro="" textlink="">
      <cdr:nvSpPr>
        <cdr:cNvPr id="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663256" y="21284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0.88937</cdr:x>
      <cdr:y>0.1701</cdr:y>
    </cdr:from>
    <cdr:to>
      <cdr:x>0.89091</cdr:x>
      <cdr:y>0.19959</cdr:y>
    </cdr:to>
    <cdr:sp macro="" textlink="">
      <cdr:nvSpPr>
        <cdr:cNvPr id="10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707644" y="1020714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0.46773</cdr:x>
      <cdr:y>0.25841</cdr:y>
    </cdr:from>
    <cdr:to>
      <cdr:x>0.56658</cdr:x>
      <cdr:y>0.43212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4355449" y="1506090"/>
          <a:ext cx="914400" cy="1060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0.47386</cdr:x>
      <cdr:y>0.35193</cdr:y>
    </cdr:from>
    <cdr:to>
      <cdr:x>0.57809</cdr:x>
      <cdr:y>0.41605</cdr:y>
    </cdr:to>
    <cdr:sp macro="" textlink="">
      <cdr:nvSpPr>
        <cdr:cNvPr id="19" name="TextBox 18"/>
        <cdr:cNvSpPr txBox="1"/>
      </cdr:nvSpPr>
      <cdr:spPr>
        <a:xfrm xmlns:a="http://schemas.openxmlformats.org/drawingml/2006/main">
          <a:off x="4403958" y="2136204"/>
          <a:ext cx="968692" cy="3891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0.57411</cdr:x>
      <cdr:y>0.29368</cdr:y>
    </cdr:from>
    <cdr:to>
      <cdr:x>0.62781</cdr:x>
      <cdr:y>0.3381</cdr:y>
    </cdr:to>
    <cdr:sp macro="" textlink="">
      <cdr:nvSpPr>
        <cdr:cNvPr id="21" name="TextBox 20"/>
        <cdr:cNvSpPr txBox="1"/>
      </cdr:nvSpPr>
      <cdr:spPr>
        <a:xfrm xmlns:a="http://schemas.openxmlformats.org/drawingml/2006/main">
          <a:off x="6912055" y="1762310"/>
          <a:ext cx="646541" cy="2665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22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23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0.87615</cdr:x>
      <cdr:y>0.29072</cdr:y>
    </cdr:from>
    <cdr:to>
      <cdr:x>0.93382</cdr:x>
      <cdr:y>0.33968</cdr:y>
    </cdr:to>
    <cdr:sp macro="" textlink="">
      <cdr:nvSpPr>
        <cdr:cNvPr id="24" name="TextBox 23"/>
        <cdr:cNvSpPr txBox="1"/>
      </cdr:nvSpPr>
      <cdr:spPr>
        <a:xfrm xmlns:a="http://schemas.openxmlformats.org/drawingml/2006/main">
          <a:off x="10548496" y="1744555"/>
          <a:ext cx="694333" cy="2937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1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13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0.9314</cdr:x>
      <cdr:y>0.17158</cdr:y>
    </cdr:from>
    <cdr:to>
      <cdr:x>0.93294</cdr:x>
      <cdr:y>0.20107</cdr:y>
    </cdr:to>
    <cdr:sp macro="" textlink="">
      <cdr:nvSpPr>
        <cdr:cNvPr id="14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213671" y="1029592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28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2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30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3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3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35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0.37603</cdr:x>
      <cdr:y>0.33392</cdr:y>
    </cdr:from>
    <cdr:to>
      <cdr:x>0.41797</cdr:x>
      <cdr:y>0.38197</cdr:y>
    </cdr:to>
    <cdr:sp macro="" textlink="">
      <cdr:nvSpPr>
        <cdr:cNvPr id="37" name="TextBox 16"/>
        <cdr:cNvSpPr txBox="1"/>
      </cdr:nvSpPr>
      <cdr:spPr>
        <a:xfrm xmlns:a="http://schemas.openxmlformats.org/drawingml/2006/main">
          <a:off x="3303415" y="1999280"/>
          <a:ext cx="368441" cy="2876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0.46773</cdr:x>
      <cdr:y>0.25841</cdr:y>
    </cdr:from>
    <cdr:to>
      <cdr:x>0.56658</cdr:x>
      <cdr:y>0.43212</cdr:y>
    </cdr:to>
    <cdr:sp macro="" textlink="">
      <cdr:nvSpPr>
        <cdr:cNvPr id="38" name="TextBox 17"/>
        <cdr:cNvSpPr txBox="1"/>
      </cdr:nvSpPr>
      <cdr:spPr>
        <a:xfrm xmlns:a="http://schemas.openxmlformats.org/drawingml/2006/main">
          <a:off x="4355449" y="1506090"/>
          <a:ext cx="914400" cy="1060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0.5155</cdr:x>
      <cdr:y>0.33392</cdr:y>
    </cdr:from>
    <cdr:to>
      <cdr:x>0.57809</cdr:x>
      <cdr:y>0.41605</cdr:y>
    </cdr:to>
    <cdr:sp macro="" textlink="">
      <cdr:nvSpPr>
        <cdr:cNvPr id="39" name="TextBox 18"/>
        <cdr:cNvSpPr txBox="1"/>
      </cdr:nvSpPr>
      <cdr:spPr>
        <a:xfrm xmlns:a="http://schemas.openxmlformats.org/drawingml/2006/main">
          <a:off x="4790912" y="2026863"/>
          <a:ext cx="581737" cy="4985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4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0.65496</cdr:x>
      <cdr:y>0.33392</cdr:y>
    </cdr:from>
    <cdr:to>
      <cdr:x>0.77158</cdr:x>
      <cdr:y>0.41923</cdr:y>
    </cdr:to>
    <cdr:sp macro="" textlink="">
      <cdr:nvSpPr>
        <cdr:cNvPr id="41" name="TextBox 20"/>
        <cdr:cNvSpPr txBox="1"/>
      </cdr:nvSpPr>
      <cdr:spPr>
        <a:xfrm xmlns:a="http://schemas.openxmlformats.org/drawingml/2006/main">
          <a:off x="7885456" y="2003770"/>
          <a:ext cx="1404059" cy="5119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42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43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0.80289</cdr:x>
      <cdr:y>0.3404</cdr:y>
    </cdr:from>
    <cdr:to>
      <cdr:x>0.91218</cdr:x>
      <cdr:y>0.4254</cdr:y>
    </cdr:to>
    <cdr:sp macro="" textlink="">
      <cdr:nvSpPr>
        <cdr:cNvPr id="44" name="TextBox 23"/>
        <cdr:cNvSpPr txBox="1"/>
      </cdr:nvSpPr>
      <cdr:spPr>
        <a:xfrm xmlns:a="http://schemas.openxmlformats.org/drawingml/2006/main">
          <a:off x="9421772" y="1608203"/>
          <a:ext cx="1282497" cy="4015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0.17024</cdr:x>
      <cdr:y>0.17496</cdr:y>
    </cdr:from>
    <cdr:to>
      <cdr:x>0.70056</cdr:x>
      <cdr:y>0.28498</cdr:y>
    </cdr:to>
    <cdr:sp macro="" textlink="">
      <cdr:nvSpPr>
        <cdr:cNvPr id="45" name="TextBox 44"/>
        <cdr:cNvSpPr txBox="1"/>
      </cdr:nvSpPr>
      <cdr:spPr>
        <a:xfrm xmlns:a="http://schemas.openxmlformats.org/drawingml/2006/main">
          <a:off x="1876611" y="657694"/>
          <a:ext cx="5846036" cy="4135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</cdr:x>
      <cdr:y>0.02934</cdr:y>
    </cdr:from>
    <cdr:to>
      <cdr:x>0.48361</cdr:x>
      <cdr:y>0.18206</cdr:y>
    </cdr:to>
    <cdr:sp macro="" textlink="">
      <cdr:nvSpPr>
        <cdr:cNvPr id="46" name="TextBox 45"/>
        <cdr:cNvSpPr txBox="1"/>
      </cdr:nvSpPr>
      <cdr:spPr>
        <a:xfrm xmlns:a="http://schemas.openxmlformats.org/drawingml/2006/main">
          <a:off x="-171732" y="138593"/>
          <a:ext cx="5675067" cy="7215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4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0.92255</cdr:x>
      <cdr:y>0.12276</cdr:y>
    </cdr:from>
    <cdr:to>
      <cdr:x>0.92409</cdr:x>
      <cdr:y>0.15225</cdr:y>
    </cdr:to>
    <cdr:sp macro="" textlink="">
      <cdr:nvSpPr>
        <cdr:cNvPr id="8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07140" y="736629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11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1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0.88568</cdr:x>
      <cdr:y>0.03547</cdr:y>
    </cdr:from>
    <cdr:to>
      <cdr:x>0.88722</cdr:x>
      <cdr:y>0.06496</cdr:y>
    </cdr:to>
    <cdr:sp macro="" textlink="">
      <cdr:nvSpPr>
        <cdr:cNvPr id="1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663256" y="21284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0.88937</cdr:x>
      <cdr:y>0.1701</cdr:y>
    </cdr:from>
    <cdr:to>
      <cdr:x>0.89091</cdr:x>
      <cdr:y>0.19959</cdr:y>
    </cdr:to>
    <cdr:sp macro="" textlink="">
      <cdr:nvSpPr>
        <cdr:cNvPr id="2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707644" y="1020714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27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0.46773</cdr:x>
      <cdr:y>0.25841</cdr:y>
    </cdr:from>
    <cdr:to>
      <cdr:x>0.56658</cdr:x>
      <cdr:y>0.43212</cdr:y>
    </cdr:to>
    <cdr:sp macro="" textlink="">
      <cdr:nvSpPr>
        <cdr:cNvPr id="32" name="TextBox 17"/>
        <cdr:cNvSpPr txBox="1"/>
      </cdr:nvSpPr>
      <cdr:spPr>
        <a:xfrm xmlns:a="http://schemas.openxmlformats.org/drawingml/2006/main">
          <a:off x="4355449" y="1506090"/>
          <a:ext cx="914400" cy="1060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0.47386</cdr:x>
      <cdr:y>0.35193</cdr:y>
    </cdr:from>
    <cdr:to>
      <cdr:x>0.57809</cdr:x>
      <cdr:y>0.41605</cdr:y>
    </cdr:to>
    <cdr:sp macro="" textlink="">
      <cdr:nvSpPr>
        <cdr:cNvPr id="34" name="TextBox 18"/>
        <cdr:cNvSpPr txBox="1"/>
      </cdr:nvSpPr>
      <cdr:spPr>
        <a:xfrm xmlns:a="http://schemas.openxmlformats.org/drawingml/2006/main">
          <a:off x="4403958" y="2136204"/>
          <a:ext cx="968692" cy="3891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36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0.57411</cdr:x>
      <cdr:y>0.29368</cdr:y>
    </cdr:from>
    <cdr:to>
      <cdr:x>0.62781</cdr:x>
      <cdr:y>0.3381</cdr:y>
    </cdr:to>
    <cdr:sp macro="" textlink="">
      <cdr:nvSpPr>
        <cdr:cNvPr id="47" name="TextBox 20"/>
        <cdr:cNvSpPr txBox="1"/>
      </cdr:nvSpPr>
      <cdr:spPr>
        <a:xfrm xmlns:a="http://schemas.openxmlformats.org/drawingml/2006/main">
          <a:off x="6912055" y="1762310"/>
          <a:ext cx="646541" cy="2665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48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49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0.87615</cdr:x>
      <cdr:y>0.29072</cdr:y>
    </cdr:from>
    <cdr:to>
      <cdr:x>0.93382</cdr:x>
      <cdr:y>0.33968</cdr:y>
    </cdr:to>
    <cdr:sp macro="" textlink="">
      <cdr:nvSpPr>
        <cdr:cNvPr id="50" name="TextBox 23"/>
        <cdr:cNvSpPr txBox="1"/>
      </cdr:nvSpPr>
      <cdr:spPr>
        <a:xfrm xmlns:a="http://schemas.openxmlformats.org/drawingml/2006/main">
          <a:off x="10548496" y="1744555"/>
          <a:ext cx="694333" cy="2937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5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5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0.9314</cdr:x>
      <cdr:y>0.17158</cdr:y>
    </cdr:from>
    <cdr:to>
      <cdr:x>0.93294</cdr:x>
      <cdr:y>0.20107</cdr:y>
    </cdr:to>
    <cdr:sp macro="" textlink="">
      <cdr:nvSpPr>
        <cdr:cNvPr id="5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213671" y="1029592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54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55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5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5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58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5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60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0.37603</cdr:x>
      <cdr:y>0.33392</cdr:y>
    </cdr:from>
    <cdr:to>
      <cdr:x>0.41797</cdr:x>
      <cdr:y>0.38197</cdr:y>
    </cdr:to>
    <cdr:sp macro="" textlink="">
      <cdr:nvSpPr>
        <cdr:cNvPr id="61" name="TextBox 16"/>
        <cdr:cNvSpPr txBox="1"/>
      </cdr:nvSpPr>
      <cdr:spPr>
        <a:xfrm xmlns:a="http://schemas.openxmlformats.org/drawingml/2006/main">
          <a:off x="3303415" y="1999280"/>
          <a:ext cx="368441" cy="2876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0.46773</cdr:x>
      <cdr:y>0.25841</cdr:y>
    </cdr:from>
    <cdr:to>
      <cdr:x>0.56658</cdr:x>
      <cdr:y>0.43212</cdr:y>
    </cdr:to>
    <cdr:sp macro="" textlink="">
      <cdr:nvSpPr>
        <cdr:cNvPr id="62" name="TextBox 17"/>
        <cdr:cNvSpPr txBox="1"/>
      </cdr:nvSpPr>
      <cdr:spPr>
        <a:xfrm xmlns:a="http://schemas.openxmlformats.org/drawingml/2006/main">
          <a:off x="4355449" y="1506090"/>
          <a:ext cx="914400" cy="1060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0.5155</cdr:x>
      <cdr:y>0.33392</cdr:y>
    </cdr:from>
    <cdr:to>
      <cdr:x>0.57809</cdr:x>
      <cdr:y>0.41605</cdr:y>
    </cdr:to>
    <cdr:sp macro="" textlink="">
      <cdr:nvSpPr>
        <cdr:cNvPr id="63" name="TextBox 18"/>
        <cdr:cNvSpPr txBox="1"/>
      </cdr:nvSpPr>
      <cdr:spPr>
        <a:xfrm xmlns:a="http://schemas.openxmlformats.org/drawingml/2006/main">
          <a:off x="4790912" y="2026863"/>
          <a:ext cx="581737" cy="4985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5120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0.65496</cdr:x>
      <cdr:y>0.33392</cdr:y>
    </cdr:from>
    <cdr:to>
      <cdr:x>0.77158</cdr:x>
      <cdr:y>0.41923</cdr:y>
    </cdr:to>
    <cdr:sp macro="" textlink="">
      <cdr:nvSpPr>
        <cdr:cNvPr id="51203" name="TextBox 20"/>
        <cdr:cNvSpPr txBox="1"/>
      </cdr:nvSpPr>
      <cdr:spPr>
        <a:xfrm xmlns:a="http://schemas.openxmlformats.org/drawingml/2006/main">
          <a:off x="6087057" y="2026863"/>
          <a:ext cx="1083842" cy="5178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51204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51205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0.20265</cdr:x>
      <cdr:y>0.01277</cdr:y>
    </cdr:from>
    <cdr:to>
      <cdr:x>0.31194</cdr:x>
      <cdr:y>0.09777</cdr:y>
    </cdr:to>
    <cdr:sp macro="" textlink="">
      <cdr:nvSpPr>
        <cdr:cNvPr id="51206" name="TextBox 23"/>
        <cdr:cNvSpPr txBox="1"/>
      </cdr:nvSpPr>
      <cdr:spPr>
        <a:xfrm xmlns:a="http://schemas.openxmlformats.org/drawingml/2006/main">
          <a:off x="2470668" y="48481"/>
          <a:ext cx="1332464" cy="3225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0.49907</cdr:x>
      <cdr:y>0.18525</cdr:y>
    </cdr:from>
    <cdr:to>
      <cdr:x>0.98268</cdr:x>
      <cdr:y>0.33797</cdr:y>
    </cdr:to>
    <cdr:sp macro="" textlink="">
      <cdr:nvSpPr>
        <cdr:cNvPr id="51208" name="TextBox 45"/>
        <cdr:cNvSpPr txBox="1"/>
      </cdr:nvSpPr>
      <cdr:spPr>
        <a:xfrm xmlns:a="http://schemas.openxmlformats.org/drawingml/2006/main">
          <a:off x="5856534" y="875193"/>
          <a:ext cx="5675067" cy="7215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5120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5120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0.93513</cdr:x>
      <cdr:y>0.03646</cdr:y>
    </cdr:from>
    <cdr:to>
      <cdr:x>0.96994</cdr:x>
      <cdr:y>0.09159</cdr:y>
    </cdr:to>
    <cdr:sp macro="" textlink="">
      <cdr:nvSpPr>
        <cdr:cNvPr id="2457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258550" y="218765"/>
          <a:ext cx="419100" cy="3308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ru-RU" sz="2000" b="1" i="0" strike="noStrike" dirty="0" smtClean="0">
              <a:solidFill>
                <a:srgbClr val="494545"/>
              </a:solidFill>
              <a:latin typeface="+mn-lt"/>
              <a:cs typeface="Arial"/>
            </a:rPr>
            <a:t>%</a:t>
          </a:r>
          <a:endParaRPr lang="ru-RU" sz="2000" b="1" i="0" strike="noStrike" dirty="0">
            <a:solidFill>
              <a:srgbClr val="494545"/>
            </a:solidFill>
            <a:latin typeface="+mn-lt"/>
            <a:cs typeface="Arial"/>
          </a:endParaRPr>
        </a:p>
      </cdr:txBody>
    </cdr:sp>
  </cdr:relSizeAnchor>
  <cdr:relSizeAnchor xmlns:cdr="http://schemas.openxmlformats.org/drawingml/2006/chartDrawing">
    <cdr:from>
      <cdr:x>0.92329</cdr:x>
      <cdr:y>0.15382</cdr:y>
    </cdr:from>
    <cdr:to>
      <cdr:x>0.92483</cdr:x>
      <cdr:y>0.18332</cdr:y>
    </cdr:to>
    <cdr:sp macro="" textlink="">
      <cdr:nvSpPr>
        <cdr:cNvPr id="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16017" y="923060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0.92403</cdr:x>
      <cdr:y>0.13755</cdr:y>
    </cdr:from>
    <cdr:to>
      <cdr:x>0.92556</cdr:x>
      <cdr:y>0.16704</cdr:y>
    </cdr:to>
    <cdr:sp macro="" textlink="">
      <cdr:nvSpPr>
        <cdr:cNvPr id="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24895" y="82540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5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0.92845</cdr:x>
      <cdr:y>0.13311</cdr:y>
    </cdr:from>
    <cdr:to>
      <cdr:x>0.92999</cdr:x>
      <cdr:y>0.1626</cdr:y>
    </cdr:to>
    <cdr:sp macro="" textlink="">
      <cdr:nvSpPr>
        <cdr:cNvPr id="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78161" y="798773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0.92403</cdr:x>
      <cdr:y>0.12424</cdr:y>
    </cdr:from>
    <cdr:to>
      <cdr:x>0.92556</cdr:x>
      <cdr:y>0.15373</cdr:y>
    </cdr:to>
    <cdr:sp macro="" textlink="">
      <cdr:nvSpPr>
        <cdr:cNvPr id="8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24895" y="74550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0.92403</cdr:x>
      <cdr:y>0.14199</cdr:y>
    </cdr:from>
    <cdr:to>
      <cdr:x>0.92556</cdr:x>
      <cdr:y>0.17148</cdr:y>
    </cdr:to>
    <cdr:sp macro="" textlink="">
      <cdr:nvSpPr>
        <cdr:cNvPr id="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24895" y="852039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0.92403</cdr:x>
      <cdr:y>0.14791</cdr:y>
    </cdr:from>
    <cdr:to>
      <cdr:x>0.92556</cdr:x>
      <cdr:y>0.1774</cdr:y>
    </cdr:to>
    <cdr:sp macro="" textlink="">
      <cdr:nvSpPr>
        <cdr:cNvPr id="10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24895" y="887549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0.92796</cdr:x>
      <cdr:y>0.14543</cdr:y>
    </cdr:from>
    <cdr:to>
      <cdr:x>0.9295</cdr:x>
      <cdr:y>0.17492</cdr:y>
    </cdr:to>
    <cdr:sp macro="" textlink="">
      <cdr:nvSpPr>
        <cdr:cNvPr id="1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72293" y="872672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FF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0.29859</cdr:x>
      <cdr:y>0.34527</cdr:y>
    </cdr:from>
    <cdr:to>
      <cdr:x>0.36413</cdr:x>
      <cdr:y>0.3975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3552701" y="2071904"/>
          <a:ext cx="779800" cy="3134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600" b="1" dirty="0" smtClean="0">
              <a:solidFill>
                <a:srgbClr val="800080"/>
              </a:solidFill>
              <a:cs typeface="Arial"/>
            </a:rPr>
            <a:t>10 428</a:t>
          </a: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0.34896</cdr:x>
      <cdr:y>0.06975</cdr:y>
    </cdr:from>
    <cdr:to>
      <cdr:x>0.44781</cdr:x>
      <cdr:y>0.24346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4151985" y="418540"/>
          <a:ext cx="1176126" cy="10423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0.47386</cdr:x>
      <cdr:y>0.35193</cdr:y>
    </cdr:from>
    <cdr:to>
      <cdr:x>0.57809</cdr:x>
      <cdr:y>0.41605</cdr:y>
    </cdr:to>
    <cdr:sp macro="" textlink="">
      <cdr:nvSpPr>
        <cdr:cNvPr id="19" name="TextBox 18"/>
        <cdr:cNvSpPr txBox="1"/>
      </cdr:nvSpPr>
      <cdr:spPr>
        <a:xfrm xmlns:a="http://schemas.openxmlformats.org/drawingml/2006/main">
          <a:off x="4403958" y="2136204"/>
          <a:ext cx="968692" cy="3891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0.60414</cdr:x>
      <cdr:y>0.34664</cdr:y>
    </cdr:from>
    <cdr:to>
      <cdr:x>0.65924</cdr:x>
      <cdr:y>0.39615</cdr:y>
    </cdr:to>
    <cdr:sp macro="" textlink="">
      <cdr:nvSpPr>
        <cdr:cNvPr id="21" name="TextBox 20"/>
        <cdr:cNvSpPr txBox="1"/>
      </cdr:nvSpPr>
      <cdr:spPr>
        <a:xfrm xmlns:a="http://schemas.openxmlformats.org/drawingml/2006/main">
          <a:off x="7188155" y="2080082"/>
          <a:ext cx="655584" cy="2970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600" b="1" i="0" u="none" strike="noStrike" baseline="0" dirty="0" smtClean="0">
              <a:solidFill>
                <a:srgbClr val="800080"/>
              </a:solidFill>
              <a:cs typeface="Arial"/>
            </a:rPr>
            <a:t>9</a:t>
          </a:r>
          <a:r>
            <a:rPr lang="ru-RU" sz="1600" b="1" i="0" u="none" strike="noStrike" dirty="0" smtClean="0">
              <a:solidFill>
                <a:srgbClr val="800080"/>
              </a:solidFill>
              <a:cs typeface="Arial"/>
            </a:rPr>
            <a:t> 066</a:t>
          </a: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22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23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0.88792</cdr:x>
      <cdr:y>0.33744</cdr:y>
    </cdr:from>
    <cdr:to>
      <cdr:x>0.94756</cdr:x>
      <cdr:y>0.38866</cdr:y>
    </cdr:to>
    <cdr:sp macro="" textlink="">
      <cdr:nvSpPr>
        <cdr:cNvPr id="24" name="TextBox 23"/>
        <cdr:cNvSpPr txBox="1"/>
      </cdr:nvSpPr>
      <cdr:spPr>
        <a:xfrm xmlns:a="http://schemas.openxmlformats.org/drawingml/2006/main">
          <a:off x="10564598" y="2024907"/>
          <a:ext cx="709602" cy="3073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600" b="1" i="0" u="none" strike="noStrike" baseline="0" dirty="0" smtClean="0">
              <a:solidFill>
                <a:srgbClr val="800080"/>
              </a:solidFill>
              <a:cs typeface="Arial"/>
            </a:rPr>
            <a:t>13 404</a:t>
          </a: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1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13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0.92108</cdr:x>
      <cdr:y>0.15826</cdr:y>
    </cdr:from>
    <cdr:to>
      <cdr:x>0.92261</cdr:x>
      <cdr:y>0.18775</cdr:y>
    </cdr:to>
    <cdr:sp macro="" textlink="">
      <cdr:nvSpPr>
        <cdr:cNvPr id="14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089384" y="949693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0.14199</cdr:y>
    </cdr:from>
    <cdr:to>
      <cdr:x>0.92704</cdr:x>
      <cdr:y>0.17148</cdr:y>
    </cdr:to>
    <cdr:sp macro="" textlink="">
      <cdr:nvSpPr>
        <cdr:cNvPr id="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852039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0.14051</cdr:y>
    </cdr:from>
    <cdr:to>
      <cdr:x>0.92704</cdr:x>
      <cdr:y>0.17</cdr:y>
    </cdr:to>
    <cdr:sp macro="" textlink="">
      <cdr:nvSpPr>
        <cdr:cNvPr id="2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843161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28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0.92476</cdr:x>
      <cdr:y>0.12424</cdr:y>
    </cdr:from>
    <cdr:to>
      <cdr:x>0.9263</cdr:x>
      <cdr:y>0.15373</cdr:y>
    </cdr:to>
    <cdr:sp macro="" textlink="">
      <cdr:nvSpPr>
        <cdr:cNvPr id="2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33772" y="74550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30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0.13015</cdr:y>
    </cdr:from>
    <cdr:to>
      <cdr:x>0.92704</cdr:x>
      <cdr:y>0.15965</cdr:y>
    </cdr:to>
    <cdr:sp macro="" textlink="">
      <cdr:nvSpPr>
        <cdr:cNvPr id="3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781018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0.92255</cdr:x>
      <cdr:y>0.13903</cdr:y>
    </cdr:from>
    <cdr:to>
      <cdr:x>0.92409</cdr:x>
      <cdr:y>0.16852</cdr:y>
    </cdr:to>
    <cdr:sp macro="" textlink="">
      <cdr:nvSpPr>
        <cdr:cNvPr id="3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07140" y="834283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0.11832</cdr:y>
    </cdr:from>
    <cdr:to>
      <cdr:x>0.92704</cdr:x>
      <cdr:y>0.14781</cdr:y>
    </cdr:to>
    <cdr:sp macro="" textlink="">
      <cdr:nvSpPr>
        <cdr:cNvPr id="3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70999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0.92575</cdr:x>
      <cdr:y>0.13063</cdr:y>
    </cdr:from>
    <cdr:to>
      <cdr:x>0.92729</cdr:x>
      <cdr:y>0.16012</cdr:y>
    </cdr:to>
    <cdr:sp macro="" textlink="">
      <cdr:nvSpPr>
        <cdr:cNvPr id="34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5660" y="78389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chemeClr val="accent2">
                <a:lumMod val="50000"/>
              </a:schemeClr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35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0.37603</cdr:x>
      <cdr:y>0.33392</cdr:y>
    </cdr:from>
    <cdr:to>
      <cdr:x>0.41797</cdr:x>
      <cdr:y>0.38197</cdr:y>
    </cdr:to>
    <cdr:sp macro="" textlink="">
      <cdr:nvSpPr>
        <cdr:cNvPr id="37" name="TextBox 16"/>
        <cdr:cNvSpPr txBox="1"/>
      </cdr:nvSpPr>
      <cdr:spPr>
        <a:xfrm xmlns:a="http://schemas.openxmlformats.org/drawingml/2006/main">
          <a:off x="3303415" y="1999280"/>
          <a:ext cx="368441" cy="2876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0.5155</cdr:x>
      <cdr:y>0.33392</cdr:y>
    </cdr:from>
    <cdr:to>
      <cdr:x>0.57809</cdr:x>
      <cdr:y>0.41605</cdr:y>
    </cdr:to>
    <cdr:sp macro="" textlink="">
      <cdr:nvSpPr>
        <cdr:cNvPr id="39" name="TextBox 18"/>
        <cdr:cNvSpPr txBox="1"/>
      </cdr:nvSpPr>
      <cdr:spPr>
        <a:xfrm xmlns:a="http://schemas.openxmlformats.org/drawingml/2006/main">
          <a:off x="4790912" y="2026863"/>
          <a:ext cx="581737" cy="4985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4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0.65496</cdr:x>
      <cdr:y>0.33392</cdr:y>
    </cdr:from>
    <cdr:to>
      <cdr:x>0.77158</cdr:x>
      <cdr:y>0.41923</cdr:y>
    </cdr:to>
    <cdr:sp macro="" textlink="">
      <cdr:nvSpPr>
        <cdr:cNvPr id="41" name="TextBox 20"/>
        <cdr:cNvSpPr txBox="1"/>
      </cdr:nvSpPr>
      <cdr:spPr>
        <a:xfrm xmlns:a="http://schemas.openxmlformats.org/drawingml/2006/main">
          <a:off x="6087057" y="2026863"/>
          <a:ext cx="1083842" cy="5178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42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43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0.80217</cdr:x>
      <cdr:y>0.34578</cdr:y>
    </cdr:from>
    <cdr:to>
      <cdr:x>0.91146</cdr:x>
      <cdr:y>0.43078</cdr:y>
    </cdr:to>
    <cdr:sp macro="" textlink="">
      <cdr:nvSpPr>
        <cdr:cNvPr id="44" name="TextBox 23"/>
        <cdr:cNvSpPr txBox="1"/>
      </cdr:nvSpPr>
      <cdr:spPr>
        <a:xfrm xmlns:a="http://schemas.openxmlformats.org/drawingml/2006/main">
          <a:off x="7455209" y="2098871"/>
          <a:ext cx="1015713" cy="5159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0.18852</cdr:x>
      <cdr:y>0</cdr:y>
    </cdr:from>
    <cdr:to>
      <cdr:x>0.71884</cdr:x>
      <cdr:y>0.11002</cdr:y>
    </cdr:to>
    <cdr:sp macro="" textlink="">
      <cdr:nvSpPr>
        <cdr:cNvPr id="45" name="TextBox 44"/>
        <cdr:cNvSpPr txBox="1"/>
      </cdr:nvSpPr>
      <cdr:spPr>
        <a:xfrm xmlns:a="http://schemas.openxmlformats.org/drawingml/2006/main">
          <a:off x="1656184" y="0"/>
          <a:ext cx="4658816" cy="6587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0.51639</cdr:x>
      <cdr:y>0.19421</cdr:y>
    </cdr:from>
    <cdr:to>
      <cdr:x>1</cdr:x>
      <cdr:y>0.34693</cdr:y>
    </cdr:to>
    <cdr:sp macro="" textlink="">
      <cdr:nvSpPr>
        <cdr:cNvPr id="46" name="TextBox 45"/>
        <cdr:cNvSpPr txBox="1"/>
      </cdr:nvSpPr>
      <cdr:spPr>
        <a:xfrm xmlns:a="http://schemas.openxmlformats.org/drawingml/2006/main">
          <a:off x="4536504" y="1162767"/>
          <a:ext cx="4248472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51163" cy="496967"/>
          </a:xfrm>
          <a:prstGeom prst="rect">
            <a:avLst/>
          </a:prstGeom>
        </p:spPr>
        <p:txBody>
          <a:bodyPr vert="horz" lIns="91272" tIns="45636" rIns="91272" bIns="4563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6040" y="0"/>
            <a:ext cx="2951162" cy="496967"/>
          </a:xfrm>
          <a:prstGeom prst="rect">
            <a:avLst/>
          </a:prstGeom>
        </p:spPr>
        <p:txBody>
          <a:bodyPr vert="horz" lIns="91272" tIns="45636" rIns="91272" bIns="45636" rtlCol="0"/>
          <a:lstStyle>
            <a:lvl1pPr algn="r">
              <a:defRPr sz="1200"/>
            </a:lvl1pPr>
          </a:lstStyle>
          <a:p>
            <a:fld id="{B203EC36-9FB1-4AC7-A476-977431B94560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442373"/>
            <a:ext cx="2951163" cy="496966"/>
          </a:xfrm>
          <a:prstGeom prst="rect">
            <a:avLst/>
          </a:prstGeom>
        </p:spPr>
        <p:txBody>
          <a:bodyPr vert="horz" lIns="91272" tIns="45636" rIns="91272" bIns="4563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6040" y="9442373"/>
            <a:ext cx="2951162" cy="496966"/>
          </a:xfrm>
          <a:prstGeom prst="rect">
            <a:avLst/>
          </a:prstGeom>
        </p:spPr>
        <p:txBody>
          <a:bodyPr vert="horz" lIns="91272" tIns="45636" rIns="91272" bIns="45636" rtlCol="0" anchor="b"/>
          <a:lstStyle>
            <a:lvl1pPr algn="r">
              <a:defRPr sz="1200"/>
            </a:lvl1pPr>
          </a:lstStyle>
          <a:p>
            <a:fld id="{4FB3448E-CE3E-4F1B-A41E-D6E7A69B14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017086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8" y="9"/>
            <a:ext cx="2950474" cy="498772"/>
          </a:xfrm>
          <a:prstGeom prst="rect">
            <a:avLst/>
          </a:prstGeom>
        </p:spPr>
        <p:txBody>
          <a:bodyPr vert="horz" lIns="91682" tIns="45842" rIns="91682" bIns="4584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45" y="9"/>
            <a:ext cx="2950474" cy="498772"/>
          </a:xfrm>
          <a:prstGeom prst="rect">
            <a:avLst/>
          </a:prstGeom>
        </p:spPr>
        <p:txBody>
          <a:bodyPr vert="horz" lIns="91682" tIns="45842" rIns="91682" bIns="4584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C77BC67-5CC0-4825-8087-219931EF98F5}" type="datetimeFigureOut">
              <a:rPr lang="en-US"/>
              <a:pPr>
                <a:defRPr/>
              </a:pPr>
              <a:t>11/24/2021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64238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82" tIns="45842" rIns="91682" bIns="45842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80" y="4784071"/>
            <a:ext cx="5447030" cy="3914240"/>
          </a:xfrm>
          <a:prstGeom prst="rect">
            <a:avLst/>
          </a:prstGeom>
        </p:spPr>
        <p:txBody>
          <a:bodyPr vert="horz" lIns="91682" tIns="45842" rIns="91682" bIns="45842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8" y="9442157"/>
            <a:ext cx="2950474" cy="498771"/>
          </a:xfrm>
          <a:prstGeom prst="rect">
            <a:avLst/>
          </a:prstGeom>
        </p:spPr>
        <p:txBody>
          <a:bodyPr vert="horz" lIns="91682" tIns="45842" rIns="91682" bIns="4584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45" y="9442157"/>
            <a:ext cx="2950474" cy="498771"/>
          </a:xfrm>
          <a:prstGeom prst="rect">
            <a:avLst/>
          </a:prstGeom>
        </p:spPr>
        <p:txBody>
          <a:bodyPr vert="horz" lIns="91682" tIns="45842" rIns="91682" bIns="4584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7BA796E-7212-49CF-ADEF-A9B0C04EE7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10164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7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0" y="9443883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83" tIns="46042" rIns="92083" bIns="46042" anchor="b"/>
          <a:lstStyle/>
          <a:p>
            <a:pPr algn="r" defTabSz="918462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462"/>
              <a:t>31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8" y="747713"/>
            <a:ext cx="6626225" cy="3727450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83" tIns="46042" rIns="92083" bIns="46042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0" y="9443883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83" tIns="46042" rIns="92083" bIns="46042" anchor="b"/>
          <a:lstStyle/>
          <a:p>
            <a:pPr algn="r" defTabSz="918462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462"/>
              <a:t>32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8" y="747713"/>
            <a:ext cx="6626225" cy="3727450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83" tIns="46042" rIns="92083" bIns="46042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0" y="9443883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83" tIns="46042" rIns="92083" bIns="46042" anchor="b"/>
          <a:lstStyle/>
          <a:p>
            <a:pPr algn="r" defTabSz="918462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462"/>
              <a:t>33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8" y="747713"/>
            <a:ext cx="6626225" cy="3727450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83" tIns="46042" rIns="92083" bIns="46042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0" y="9443883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83" tIns="46042" rIns="92083" bIns="46042" anchor="b"/>
          <a:lstStyle/>
          <a:p>
            <a:pPr algn="r" defTabSz="918462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462"/>
              <a:t>34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8" y="747713"/>
            <a:ext cx="6626225" cy="3727450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83" tIns="46042" rIns="92083" bIns="46042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0" y="9443883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83" tIns="46042" rIns="92083" bIns="46042" anchor="b"/>
          <a:lstStyle/>
          <a:p>
            <a:pPr algn="r" defTabSz="918462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462"/>
              <a:t>35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8" y="747713"/>
            <a:ext cx="6626225" cy="3727450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83" tIns="46042" rIns="92083" bIns="46042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0" y="9443883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83" tIns="46042" rIns="92083" bIns="46042" anchor="b"/>
          <a:lstStyle/>
          <a:p>
            <a:pPr algn="r" defTabSz="918462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462"/>
              <a:t>36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8" y="747713"/>
            <a:ext cx="6626225" cy="3727450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83" tIns="46042" rIns="92083" bIns="46042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0" y="9443883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83" tIns="46042" rIns="92083" bIns="46042" anchor="b"/>
          <a:lstStyle/>
          <a:p>
            <a:pPr algn="r" defTabSz="918462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462"/>
              <a:t>37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8" y="747713"/>
            <a:ext cx="6626225" cy="3727450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83" tIns="46042" rIns="92083" bIns="46042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0" y="9443883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83" tIns="46042" rIns="92083" bIns="46042" anchor="b"/>
          <a:lstStyle/>
          <a:p>
            <a:pPr algn="r" defTabSz="918462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462"/>
              <a:t>38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8" y="747713"/>
            <a:ext cx="6626225" cy="3727450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83" tIns="46042" rIns="92083" bIns="46042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0" y="9443883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83" tIns="46042" rIns="92083" bIns="46042" anchor="b"/>
          <a:lstStyle/>
          <a:p>
            <a:pPr algn="r" defTabSz="918462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462"/>
              <a:t>39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8" y="747713"/>
            <a:ext cx="6626225" cy="3727450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83" tIns="46042" rIns="92083" bIns="46042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>
            <a:extLst>
              <a:ext uri="{FF2B5EF4-FFF2-40B4-BE49-F238E27FC236}">
                <a16:creationId xmlns="" xmlns:a16="http://schemas.microsoft.com/office/drawing/2014/main" id="{3AC66FCB-982B-4720-9067-86B2D9BCF0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>
            <a:extLst>
              <a:ext uri="{FF2B5EF4-FFF2-40B4-BE49-F238E27FC236}">
                <a16:creationId xmlns="" xmlns:a16="http://schemas.microsoft.com/office/drawing/2014/main" id="{B38097C7-B8C9-4795-873C-B52ABC64C7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E3F91432-736F-4025-BE42-7E3695CC2E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9247">
              <a:defRPr/>
            </a:pPr>
            <a:fld id="{4C9FB3A5-1A6E-4C7B-816A-773FCB7A0600}" type="slidenum">
              <a:rPr lang="ru-RU" smtClean="0">
                <a:solidFill>
                  <a:prstClr val="black"/>
                </a:solidFill>
                <a:latin typeface="Calibri"/>
                <a:cs typeface="+mn-cs"/>
              </a:rPr>
              <a:pPr defTabSz="459247">
                <a:defRPr/>
              </a:pPr>
              <a:t>70</a:t>
            </a:fld>
            <a:endParaRPr lang="ru-RU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379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979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89" y="9442938"/>
            <a:ext cx="2949415" cy="49641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901" tIns="45452" rIns="90901" bIns="45452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71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89" y="9442938"/>
            <a:ext cx="2949415" cy="49641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901" tIns="45452" rIns="90901" bIns="45452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72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89" y="9442938"/>
            <a:ext cx="2949415" cy="49641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901" tIns="45452" rIns="90901" bIns="45452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73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89" y="9442938"/>
            <a:ext cx="2949415" cy="49641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901" tIns="45452" rIns="90901" bIns="45452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74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89" y="9442938"/>
            <a:ext cx="2949415" cy="49641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901" tIns="45452" rIns="90901" bIns="45452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76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7038" y="1246188"/>
            <a:ext cx="5954712" cy="33512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24469-C4D3-40F3-A041-A4EFCF731A6D}" type="slidenum">
              <a:rPr lang="ru-RU" smtClean="0">
                <a:solidFill>
                  <a:prstClr val="black"/>
                </a:solidFill>
              </a:rPr>
              <a:pPr/>
              <a:t>78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142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7038" y="1246188"/>
            <a:ext cx="5954712" cy="33512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24469-C4D3-40F3-A041-A4EFCF731A6D}" type="slidenum">
              <a:rPr lang="ru-RU" smtClean="0">
                <a:solidFill>
                  <a:prstClr val="black"/>
                </a:solidFill>
              </a:rPr>
              <a:pPr/>
              <a:t>79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142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89" y="9442938"/>
            <a:ext cx="2949415" cy="49641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901" tIns="45452" rIns="90901" bIns="45452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80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89" y="9442938"/>
            <a:ext cx="2949415" cy="49641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901" tIns="45452" rIns="90901" bIns="45452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81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2550" y="754063"/>
            <a:ext cx="6664325" cy="37496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64096" y="9505184"/>
            <a:ext cx="2954237" cy="49968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310" tIns="45657" rIns="91310" bIns="45657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83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336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2131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0" y="9442938"/>
            <a:ext cx="2949415" cy="49641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90" tIns="45447" rIns="90890" bIns="45447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85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131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131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2550" y="754063"/>
            <a:ext cx="6664325" cy="37496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64097" y="9505184"/>
            <a:ext cx="2954237" cy="49968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299" tIns="45652" rIns="91299" bIns="45652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90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190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0963" y="754063"/>
            <a:ext cx="6667500" cy="37512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64100" y="9505184"/>
            <a:ext cx="2954237" cy="49968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278" tIns="45642" rIns="91278" bIns="45642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91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0997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0963" y="754063"/>
            <a:ext cx="6667500" cy="37512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64100" y="9505184"/>
            <a:ext cx="2954237" cy="49968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278" tIns="45642" rIns="91278" bIns="45642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92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253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4" y="9442939"/>
            <a:ext cx="2949415" cy="4964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60" tIns="45433" rIns="90860" bIns="45433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93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3852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98</a:t>
            </a:fld>
            <a:endParaRPr lang="en-US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131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99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2" y="9443884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83" tIns="46042" rIns="92083" bIns="46042" anchor="b"/>
          <a:lstStyle/>
          <a:p>
            <a:pPr algn="r" defTabSz="918462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462"/>
              <a:t>99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8" y="747713"/>
            <a:ext cx="6626225" cy="3727450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83" tIns="46042" rIns="92083" bIns="46042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3" y="9443885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70" tIns="46185" rIns="92370" bIns="46185" anchor="b"/>
          <a:lstStyle/>
          <a:p>
            <a:pPr algn="r" defTabSz="921322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21322"/>
              <a:t>25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370" tIns="46185" rIns="92370" bIns="46185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3" y="9443885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70" tIns="46185" rIns="92370" bIns="46185" anchor="b"/>
          <a:lstStyle/>
          <a:p>
            <a:pPr algn="r" defTabSz="921322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21322"/>
              <a:t>26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370" tIns="46185" rIns="92370" bIns="46185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3" y="9443885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70" tIns="46185" rIns="92370" bIns="46185" anchor="b"/>
          <a:lstStyle/>
          <a:p>
            <a:pPr algn="r" defTabSz="921322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21322"/>
              <a:t>27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370" tIns="46185" rIns="92370" bIns="46185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0" y="9443883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83" tIns="46042" rIns="92083" bIns="46042" anchor="b"/>
          <a:lstStyle/>
          <a:p>
            <a:pPr algn="r" defTabSz="918462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462"/>
              <a:t>28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8" y="747713"/>
            <a:ext cx="6626225" cy="3727450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83" tIns="46042" rIns="92083" bIns="46042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0" y="9443883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83" tIns="46042" rIns="92083" bIns="46042" anchor="b"/>
          <a:lstStyle/>
          <a:p>
            <a:pPr algn="r" defTabSz="918462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462"/>
              <a:t>29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8" y="747713"/>
            <a:ext cx="6626225" cy="3727450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83" tIns="46042" rIns="92083" bIns="46042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0" y="9443883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83" tIns="46042" rIns="92083" bIns="46042" anchor="b"/>
          <a:lstStyle/>
          <a:p>
            <a:pPr algn="r" defTabSz="918462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462"/>
              <a:t>30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8" y="747713"/>
            <a:ext cx="6626225" cy="3727450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83" tIns="46042" rIns="92083" bIns="46042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0"/>
            <a:ext cx="9348947" cy="6858000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3"/>
          <p:cNvSpPr>
            <a:spLocks noChangeArrowheads="1"/>
          </p:cNvSpPr>
          <p:nvPr userDrawn="1"/>
        </p:nvSpPr>
        <p:spPr bwMode="auto">
          <a:xfrm>
            <a:off x="327025" y="6362700"/>
            <a:ext cx="1323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2019 г.</a:t>
            </a:r>
          </a:p>
        </p:txBody>
      </p:sp>
      <p:sp>
        <p:nvSpPr>
          <p:cNvPr id="11" name="Прямоугольник 5"/>
          <p:cNvSpPr>
            <a:spLocks noChangeArrowheads="1"/>
          </p:cNvSpPr>
          <p:nvPr userDrawn="1"/>
        </p:nvSpPr>
        <p:spPr bwMode="auto">
          <a:xfrm>
            <a:off x="1984375" y="6362700"/>
            <a:ext cx="56829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 err="1" smtClean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Щеглеватых</a:t>
            </a:r>
            <a:r>
              <a:rPr lang="ru-RU" altLang="ru-RU" sz="2800" b="1" dirty="0" smtClean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 Вячеслав</a:t>
            </a:r>
            <a:r>
              <a:rPr lang="ru-RU" altLang="ru-RU" sz="2800" b="1" baseline="0" dirty="0" smtClean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 Михайлович</a:t>
            </a:r>
            <a:endParaRPr lang="ru-RU" altLang="ru-RU" sz="2800" b="1" dirty="0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61757" y="227803"/>
            <a:ext cx="2610017" cy="1000921"/>
            <a:chOff x="327025" y="198438"/>
            <a:chExt cx="1317878" cy="504825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9760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ght_Minim Blank">
    <p:bg>
      <p:bgPr>
        <a:gradFill flip="none" rotWithShape="1"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ашивка 2"/>
          <p:cNvSpPr/>
          <p:nvPr userDrawn="1"/>
        </p:nvSpPr>
        <p:spPr>
          <a:xfrm rot="16200000">
            <a:off x="11433796" y="16492"/>
            <a:ext cx="888856" cy="443407"/>
          </a:xfrm>
          <a:prstGeom prst="chevron">
            <a:avLst>
              <a:gd name="adj" fmla="val 39919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561550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2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  <p:sp>
        <p:nvSpPr>
          <p:cNvPr id="15" name="Блок-схема: сохраненные данные 5"/>
          <p:cNvSpPr/>
          <p:nvPr userDrawn="1"/>
        </p:nvSpPr>
        <p:spPr>
          <a:xfrm rot="2525986">
            <a:off x="-1262859" y="-2855276"/>
            <a:ext cx="4958222" cy="923275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174 w 10220"/>
              <a:gd name="connsiteY0" fmla="*/ 0 h 10028"/>
              <a:gd name="connsiteX1" fmla="*/ 10220 w 10220"/>
              <a:gd name="connsiteY1" fmla="*/ 28 h 10028"/>
              <a:gd name="connsiteX2" fmla="*/ 7428 w 10220"/>
              <a:gd name="connsiteY2" fmla="*/ 5056 h 10028"/>
              <a:gd name="connsiteX3" fmla="*/ 10220 w 10220"/>
              <a:gd name="connsiteY3" fmla="*/ 10028 h 10028"/>
              <a:gd name="connsiteX4" fmla="*/ 2514 w 10220"/>
              <a:gd name="connsiteY4" fmla="*/ 8003 h 10028"/>
              <a:gd name="connsiteX5" fmla="*/ 168 w 10220"/>
              <a:gd name="connsiteY5" fmla="*/ 5051 h 10028"/>
              <a:gd name="connsiteX6" fmla="*/ 174 w 10220"/>
              <a:gd name="connsiteY6" fmla="*/ 0 h 10028"/>
              <a:gd name="connsiteX0" fmla="*/ 174 w 10220"/>
              <a:gd name="connsiteY0" fmla="*/ 0 h 10028"/>
              <a:gd name="connsiteX1" fmla="*/ 10220 w 10220"/>
              <a:gd name="connsiteY1" fmla="*/ 28 h 10028"/>
              <a:gd name="connsiteX2" fmla="*/ 7428 w 10220"/>
              <a:gd name="connsiteY2" fmla="*/ 5056 h 10028"/>
              <a:gd name="connsiteX3" fmla="*/ 10220 w 10220"/>
              <a:gd name="connsiteY3" fmla="*/ 10028 h 10028"/>
              <a:gd name="connsiteX4" fmla="*/ 2514 w 10220"/>
              <a:gd name="connsiteY4" fmla="*/ 8003 h 10028"/>
              <a:gd name="connsiteX5" fmla="*/ 168 w 10220"/>
              <a:gd name="connsiteY5" fmla="*/ 5051 h 10028"/>
              <a:gd name="connsiteX6" fmla="*/ 174 w 10220"/>
              <a:gd name="connsiteY6" fmla="*/ 0 h 10028"/>
              <a:gd name="connsiteX0" fmla="*/ 1960 w 10054"/>
              <a:gd name="connsiteY0" fmla="*/ 2268 h 10000"/>
              <a:gd name="connsiteX1" fmla="*/ 10054 w 10054"/>
              <a:gd name="connsiteY1" fmla="*/ 0 h 10000"/>
              <a:gd name="connsiteX2" fmla="*/ 7262 w 10054"/>
              <a:gd name="connsiteY2" fmla="*/ 5028 h 10000"/>
              <a:gd name="connsiteX3" fmla="*/ 10054 w 10054"/>
              <a:gd name="connsiteY3" fmla="*/ 10000 h 10000"/>
              <a:gd name="connsiteX4" fmla="*/ 2348 w 10054"/>
              <a:gd name="connsiteY4" fmla="*/ 7975 h 10000"/>
              <a:gd name="connsiteX5" fmla="*/ 2 w 10054"/>
              <a:gd name="connsiteY5" fmla="*/ 5023 h 10000"/>
              <a:gd name="connsiteX6" fmla="*/ 1960 w 10054"/>
              <a:gd name="connsiteY6" fmla="*/ 2268 h 10000"/>
              <a:gd name="connsiteX0" fmla="*/ 1963 w 10057"/>
              <a:gd name="connsiteY0" fmla="*/ 2268 h 10000"/>
              <a:gd name="connsiteX1" fmla="*/ 10057 w 10057"/>
              <a:gd name="connsiteY1" fmla="*/ 0 h 10000"/>
              <a:gd name="connsiteX2" fmla="*/ 7265 w 10057"/>
              <a:gd name="connsiteY2" fmla="*/ 5028 h 10000"/>
              <a:gd name="connsiteX3" fmla="*/ 10057 w 10057"/>
              <a:gd name="connsiteY3" fmla="*/ 10000 h 10000"/>
              <a:gd name="connsiteX4" fmla="*/ 2351 w 10057"/>
              <a:gd name="connsiteY4" fmla="*/ 7975 h 10000"/>
              <a:gd name="connsiteX5" fmla="*/ 5 w 10057"/>
              <a:gd name="connsiteY5" fmla="*/ 5023 h 10000"/>
              <a:gd name="connsiteX6" fmla="*/ 1963 w 10057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422 w 8516"/>
              <a:gd name="connsiteY0" fmla="*/ 2268 h 10000"/>
              <a:gd name="connsiteX1" fmla="*/ 8516 w 8516"/>
              <a:gd name="connsiteY1" fmla="*/ 0 h 10000"/>
              <a:gd name="connsiteX2" fmla="*/ 5724 w 8516"/>
              <a:gd name="connsiteY2" fmla="*/ 5028 h 10000"/>
              <a:gd name="connsiteX3" fmla="*/ 8516 w 8516"/>
              <a:gd name="connsiteY3" fmla="*/ 10000 h 10000"/>
              <a:gd name="connsiteX4" fmla="*/ 3526 w 8516"/>
              <a:gd name="connsiteY4" fmla="*/ 5974 h 10000"/>
              <a:gd name="connsiteX5" fmla="*/ 2261 w 8516"/>
              <a:gd name="connsiteY5" fmla="*/ 5204 h 10000"/>
              <a:gd name="connsiteX6" fmla="*/ 422 w 8516"/>
              <a:gd name="connsiteY6" fmla="*/ 2268 h 10000"/>
              <a:gd name="connsiteX0" fmla="*/ 759 w 8385"/>
              <a:gd name="connsiteY0" fmla="*/ 3704 h 10000"/>
              <a:gd name="connsiteX1" fmla="*/ 8385 w 8385"/>
              <a:gd name="connsiteY1" fmla="*/ 0 h 10000"/>
              <a:gd name="connsiteX2" fmla="*/ 5106 w 8385"/>
              <a:gd name="connsiteY2" fmla="*/ 5028 h 10000"/>
              <a:gd name="connsiteX3" fmla="*/ 8385 w 8385"/>
              <a:gd name="connsiteY3" fmla="*/ 10000 h 10000"/>
              <a:gd name="connsiteX4" fmla="*/ 2525 w 8385"/>
              <a:gd name="connsiteY4" fmla="*/ 5974 h 10000"/>
              <a:gd name="connsiteX5" fmla="*/ 1040 w 8385"/>
              <a:gd name="connsiteY5" fmla="*/ 5204 h 10000"/>
              <a:gd name="connsiteX6" fmla="*/ 759 w 8385"/>
              <a:gd name="connsiteY6" fmla="*/ 3704 h 10000"/>
              <a:gd name="connsiteX0" fmla="*/ 29 w 9124"/>
              <a:gd name="connsiteY0" fmla="*/ 3704 h 10000"/>
              <a:gd name="connsiteX1" fmla="*/ 9124 w 9124"/>
              <a:gd name="connsiteY1" fmla="*/ 0 h 10000"/>
              <a:gd name="connsiteX2" fmla="*/ 5213 w 9124"/>
              <a:gd name="connsiteY2" fmla="*/ 5028 h 10000"/>
              <a:gd name="connsiteX3" fmla="*/ 9124 w 9124"/>
              <a:gd name="connsiteY3" fmla="*/ 10000 h 10000"/>
              <a:gd name="connsiteX4" fmla="*/ 2135 w 9124"/>
              <a:gd name="connsiteY4" fmla="*/ 5974 h 10000"/>
              <a:gd name="connsiteX5" fmla="*/ 364 w 9124"/>
              <a:gd name="connsiteY5" fmla="*/ 5204 h 10000"/>
              <a:gd name="connsiteX6" fmla="*/ 29 w 9124"/>
              <a:gd name="connsiteY6" fmla="*/ 370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24" h="10000">
                <a:moveTo>
                  <a:pt x="29" y="3704"/>
                </a:moveTo>
                <a:lnTo>
                  <a:pt x="9124" y="0"/>
                </a:lnTo>
                <a:cubicBezTo>
                  <a:pt x="7581" y="0"/>
                  <a:pt x="5213" y="2267"/>
                  <a:pt x="5213" y="5028"/>
                </a:cubicBezTo>
                <a:cubicBezTo>
                  <a:pt x="5213" y="7789"/>
                  <a:pt x="7581" y="10000"/>
                  <a:pt x="9124" y="10000"/>
                </a:cubicBezTo>
                <a:cubicBezTo>
                  <a:pt x="6795" y="8658"/>
                  <a:pt x="4506" y="7273"/>
                  <a:pt x="2135" y="5974"/>
                </a:cubicBezTo>
                <a:cubicBezTo>
                  <a:pt x="1423" y="5322"/>
                  <a:pt x="715" y="5582"/>
                  <a:pt x="364" y="5204"/>
                </a:cubicBezTo>
                <a:cubicBezTo>
                  <a:pt x="14" y="4826"/>
                  <a:pt x="-45" y="4669"/>
                  <a:pt x="29" y="3704"/>
                </a:cubicBezTo>
                <a:close/>
              </a:path>
            </a:pathLst>
          </a:custGeom>
          <a:solidFill>
            <a:srgbClr val="6EAA2E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сохраненные данные 5"/>
          <p:cNvSpPr/>
          <p:nvPr userDrawn="1"/>
        </p:nvSpPr>
        <p:spPr>
          <a:xfrm rot="13320713">
            <a:off x="8623393" y="520009"/>
            <a:ext cx="5070447" cy="923275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345 w 10046"/>
              <a:gd name="connsiteY5" fmla="*/ 4451 h 10014"/>
              <a:gd name="connsiteX6" fmla="*/ 3694 w 10046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345 w 10046"/>
              <a:gd name="connsiteY5" fmla="*/ 4451 h 10014"/>
              <a:gd name="connsiteX6" fmla="*/ 3694 w 10046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566 w 10046"/>
              <a:gd name="connsiteY5" fmla="*/ 4592 h 10014"/>
              <a:gd name="connsiteX6" fmla="*/ 3694 w 10046"/>
              <a:gd name="connsiteY6" fmla="*/ 978 h 10014"/>
              <a:gd name="connsiteX0" fmla="*/ 908 w 7260"/>
              <a:gd name="connsiteY0" fmla="*/ 978 h 10000"/>
              <a:gd name="connsiteX1" fmla="*/ 7260 w 7260"/>
              <a:gd name="connsiteY1" fmla="*/ 0 h 10000"/>
              <a:gd name="connsiteX2" fmla="*/ 4468 w 7260"/>
              <a:gd name="connsiteY2" fmla="*/ 5028 h 10000"/>
              <a:gd name="connsiteX3" fmla="*/ 7260 w 7260"/>
              <a:gd name="connsiteY3" fmla="*/ 10000 h 10000"/>
              <a:gd name="connsiteX4" fmla="*/ 2355 w 7260"/>
              <a:gd name="connsiteY4" fmla="*/ 7474 h 10000"/>
              <a:gd name="connsiteX5" fmla="*/ 780 w 7260"/>
              <a:gd name="connsiteY5" fmla="*/ 4592 h 10000"/>
              <a:gd name="connsiteX6" fmla="*/ 908 w 7260"/>
              <a:gd name="connsiteY6" fmla="*/ 978 h 10000"/>
              <a:gd name="connsiteX0" fmla="*/ 1251 w 10000"/>
              <a:gd name="connsiteY0" fmla="*/ 978 h 10000"/>
              <a:gd name="connsiteX1" fmla="*/ 10000 w 10000"/>
              <a:gd name="connsiteY1" fmla="*/ 0 h 10000"/>
              <a:gd name="connsiteX2" fmla="*/ 6154 w 10000"/>
              <a:gd name="connsiteY2" fmla="*/ 5028 h 10000"/>
              <a:gd name="connsiteX3" fmla="*/ 10000 w 10000"/>
              <a:gd name="connsiteY3" fmla="*/ 10000 h 10000"/>
              <a:gd name="connsiteX4" fmla="*/ 3244 w 10000"/>
              <a:gd name="connsiteY4" fmla="*/ 7474 h 10000"/>
              <a:gd name="connsiteX5" fmla="*/ 1074 w 10000"/>
              <a:gd name="connsiteY5" fmla="*/ 4592 h 10000"/>
              <a:gd name="connsiteX6" fmla="*/ 1251 w 10000"/>
              <a:gd name="connsiteY6" fmla="*/ 978 h 10000"/>
              <a:gd name="connsiteX0" fmla="*/ 1287 w 10036"/>
              <a:gd name="connsiteY0" fmla="*/ 978 h 10000"/>
              <a:gd name="connsiteX1" fmla="*/ 10036 w 10036"/>
              <a:gd name="connsiteY1" fmla="*/ 0 h 10000"/>
              <a:gd name="connsiteX2" fmla="*/ 6190 w 10036"/>
              <a:gd name="connsiteY2" fmla="*/ 5028 h 10000"/>
              <a:gd name="connsiteX3" fmla="*/ 10036 w 10036"/>
              <a:gd name="connsiteY3" fmla="*/ 10000 h 10000"/>
              <a:gd name="connsiteX4" fmla="*/ 4090 w 10036"/>
              <a:gd name="connsiteY4" fmla="*/ 7149 h 10000"/>
              <a:gd name="connsiteX5" fmla="*/ 1110 w 10036"/>
              <a:gd name="connsiteY5" fmla="*/ 4592 h 10000"/>
              <a:gd name="connsiteX6" fmla="*/ 1287 w 10036"/>
              <a:gd name="connsiteY6" fmla="*/ 978 h 10000"/>
              <a:gd name="connsiteX0" fmla="*/ 1287 w 10036"/>
              <a:gd name="connsiteY0" fmla="*/ 978 h 10000"/>
              <a:gd name="connsiteX1" fmla="*/ 10036 w 10036"/>
              <a:gd name="connsiteY1" fmla="*/ 0 h 10000"/>
              <a:gd name="connsiteX2" fmla="*/ 6190 w 10036"/>
              <a:gd name="connsiteY2" fmla="*/ 5028 h 10000"/>
              <a:gd name="connsiteX3" fmla="*/ 10036 w 10036"/>
              <a:gd name="connsiteY3" fmla="*/ 10000 h 10000"/>
              <a:gd name="connsiteX4" fmla="*/ 4090 w 10036"/>
              <a:gd name="connsiteY4" fmla="*/ 7149 h 10000"/>
              <a:gd name="connsiteX5" fmla="*/ 1110 w 10036"/>
              <a:gd name="connsiteY5" fmla="*/ 4592 h 10000"/>
              <a:gd name="connsiteX6" fmla="*/ 1287 w 10036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5 w 10054"/>
              <a:gd name="connsiteY0" fmla="*/ 978 h 10000"/>
              <a:gd name="connsiteX1" fmla="*/ 10054 w 10054"/>
              <a:gd name="connsiteY1" fmla="*/ 0 h 10000"/>
              <a:gd name="connsiteX2" fmla="*/ 6208 w 10054"/>
              <a:gd name="connsiteY2" fmla="*/ 5028 h 10000"/>
              <a:gd name="connsiteX3" fmla="*/ 10054 w 10054"/>
              <a:gd name="connsiteY3" fmla="*/ 10000 h 10000"/>
              <a:gd name="connsiteX4" fmla="*/ 4541 w 10054"/>
              <a:gd name="connsiteY4" fmla="*/ 6943 h 10000"/>
              <a:gd name="connsiteX5" fmla="*/ 4486 w 10054"/>
              <a:gd name="connsiteY5" fmla="*/ 6823 h 10000"/>
              <a:gd name="connsiteX6" fmla="*/ 1128 w 10054"/>
              <a:gd name="connsiteY6" fmla="*/ 4592 h 10000"/>
              <a:gd name="connsiteX7" fmla="*/ 1305 w 10054"/>
              <a:gd name="connsiteY7" fmla="*/ 978 h 10000"/>
              <a:gd name="connsiteX0" fmla="*/ 1714 w 9374"/>
              <a:gd name="connsiteY0" fmla="*/ 3613 h 10000"/>
              <a:gd name="connsiteX1" fmla="*/ 9374 w 9374"/>
              <a:gd name="connsiteY1" fmla="*/ 0 h 10000"/>
              <a:gd name="connsiteX2" fmla="*/ 5528 w 9374"/>
              <a:gd name="connsiteY2" fmla="*/ 5028 h 10000"/>
              <a:gd name="connsiteX3" fmla="*/ 9374 w 9374"/>
              <a:gd name="connsiteY3" fmla="*/ 10000 h 10000"/>
              <a:gd name="connsiteX4" fmla="*/ 3861 w 9374"/>
              <a:gd name="connsiteY4" fmla="*/ 6943 h 10000"/>
              <a:gd name="connsiteX5" fmla="*/ 3806 w 9374"/>
              <a:gd name="connsiteY5" fmla="*/ 6823 h 10000"/>
              <a:gd name="connsiteX6" fmla="*/ 448 w 9374"/>
              <a:gd name="connsiteY6" fmla="*/ 4592 h 10000"/>
              <a:gd name="connsiteX7" fmla="*/ 1714 w 9374"/>
              <a:gd name="connsiteY7" fmla="*/ 3613 h 10000"/>
              <a:gd name="connsiteX0" fmla="*/ 1618 w 9790"/>
              <a:gd name="connsiteY0" fmla="*/ 3613 h 10000"/>
              <a:gd name="connsiteX1" fmla="*/ 9790 w 9790"/>
              <a:gd name="connsiteY1" fmla="*/ 0 h 10000"/>
              <a:gd name="connsiteX2" fmla="*/ 5687 w 9790"/>
              <a:gd name="connsiteY2" fmla="*/ 5028 h 10000"/>
              <a:gd name="connsiteX3" fmla="*/ 9790 w 9790"/>
              <a:gd name="connsiteY3" fmla="*/ 10000 h 10000"/>
              <a:gd name="connsiteX4" fmla="*/ 3909 w 9790"/>
              <a:gd name="connsiteY4" fmla="*/ 6943 h 10000"/>
              <a:gd name="connsiteX5" fmla="*/ 3850 w 9790"/>
              <a:gd name="connsiteY5" fmla="*/ 6823 h 10000"/>
              <a:gd name="connsiteX6" fmla="*/ 268 w 9790"/>
              <a:gd name="connsiteY6" fmla="*/ 4592 h 10000"/>
              <a:gd name="connsiteX7" fmla="*/ 1618 w 9790"/>
              <a:gd name="connsiteY7" fmla="*/ 361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790" h="10000">
                <a:moveTo>
                  <a:pt x="1618" y="3613"/>
                </a:moveTo>
                <a:lnTo>
                  <a:pt x="9790" y="0"/>
                </a:lnTo>
                <a:cubicBezTo>
                  <a:pt x="8171" y="0"/>
                  <a:pt x="5687" y="2267"/>
                  <a:pt x="5687" y="5028"/>
                </a:cubicBezTo>
                <a:cubicBezTo>
                  <a:pt x="5687" y="7789"/>
                  <a:pt x="8171" y="10000"/>
                  <a:pt x="9790" y="10000"/>
                </a:cubicBezTo>
                <a:lnTo>
                  <a:pt x="3909" y="6943"/>
                </a:lnTo>
                <a:cubicBezTo>
                  <a:pt x="2896" y="6425"/>
                  <a:pt x="4457" y="7215"/>
                  <a:pt x="3850" y="6823"/>
                </a:cubicBezTo>
                <a:cubicBezTo>
                  <a:pt x="3243" y="6431"/>
                  <a:pt x="90" y="5155"/>
                  <a:pt x="268" y="4592"/>
                </a:cubicBezTo>
                <a:cubicBezTo>
                  <a:pt x="446" y="4029"/>
                  <a:pt x="-1070" y="5185"/>
                  <a:pt x="1618" y="3613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775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2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  <p:sp>
        <p:nvSpPr>
          <p:cNvPr id="3" name="Прямоугольный треугольник 2"/>
          <p:cNvSpPr/>
          <p:nvPr userDrawn="1"/>
        </p:nvSpPr>
        <p:spPr>
          <a:xfrm rot="5400000">
            <a:off x="-108858" y="108856"/>
            <a:ext cx="4513945" cy="4296228"/>
          </a:xfrm>
          <a:prstGeom prst="rtTriangle">
            <a:avLst/>
          </a:prstGeom>
          <a:solidFill>
            <a:srgbClr val="6EA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ый треугольник 16"/>
          <p:cNvSpPr/>
          <p:nvPr userDrawn="1"/>
        </p:nvSpPr>
        <p:spPr>
          <a:xfrm rot="16200000">
            <a:off x="7786914" y="2452913"/>
            <a:ext cx="4513945" cy="4296228"/>
          </a:xfrm>
          <a:prstGeom prst="rtTriangle">
            <a:avLst/>
          </a:prstGeom>
          <a:solidFill>
            <a:srgbClr val="6EA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071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0DF65-5A98-4F20-B8B3-E844AA58C35C}" type="datetimeFigureOut">
              <a:rPr lang="ru-RU" smtClean="0"/>
              <a:pPr/>
              <a:t>24.11.2021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2C12637C-45B5-44EC-87FD-FB32F892E64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37092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0"/>
            <a:ext cx="9348947" cy="6858000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3"/>
          <p:cNvSpPr>
            <a:spLocks noChangeArrowheads="1"/>
          </p:cNvSpPr>
          <p:nvPr userDrawn="1"/>
        </p:nvSpPr>
        <p:spPr bwMode="auto">
          <a:xfrm>
            <a:off x="327025" y="6362700"/>
            <a:ext cx="1323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>
                <a:ln>
                  <a:solidFill>
                    <a:prstClr val="white">
                      <a:lumMod val="75000"/>
                    </a:prstClr>
                  </a:solidFill>
                </a:ln>
                <a:solidFill>
                  <a:prstClr val="white"/>
                </a:solidFill>
              </a:rPr>
              <a:t>2019 г.</a:t>
            </a:r>
          </a:p>
        </p:txBody>
      </p:sp>
      <p:sp>
        <p:nvSpPr>
          <p:cNvPr id="11" name="Прямоугольник 5"/>
          <p:cNvSpPr>
            <a:spLocks noChangeArrowheads="1"/>
          </p:cNvSpPr>
          <p:nvPr userDrawn="1"/>
        </p:nvSpPr>
        <p:spPr bwMode="auto">
          <a:xfrm>
            <a:off x="1984375" y="6362700"/>
            <a:ext cx="56829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 err="1" smtClean="0">
                <a:ln>
                  <a:solidFill>
                    <a:prstClr val="white">
                      <a:lumMod val="75000"/>
                    </a:prstClr>
                  </a:solidFill>
                </a:ln>
                <a:solidFill>
                  <a:prstClr val="white"/>
                </a:solidFill>
              </a:rPr>
              <a:t>Щеглеватых</a:t>
            </a:r>
            <a:r>
              <a:rPr lang="ru-RU" altLang="ru-RU" sz="2800" b="1" dirty="0" smtClean="0">
                <a:ln>
                  <a:solidFill>
                    <a:prstClr val="white">
                      <a:lumMod val="75000"/>
                    </a:prstClr>
                  </a:solidFill>
                </a:ln>
                <a:solidFill>
                  <a:prstClr val="white"/>
                </a:solidFill>
              </a:rPr>
              <a:t> Вячеслав Михайлович</a:t>
            </a:r>
            <a:endParaRPr lang="ru-RU" altLang="ru-RU" sz="2800" b="1" dirty="0">
              <a:ln>
                <a:solidFill>
                  <a:prstClr val="white">
                    <a:lumMod val="75000"/>
                  </a:prstClr>
                </a:solidFill>
              </a:ln>
              <a:solidFill>
                <a:prstClr val="white"/>
              </a:solidFill>
            </a:endParaRP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61757" y="227803"/>
            <a:ext cx="2610017" cy="1000921"/>
            <a:chOff x="327025" y="198438"/>
            <a:chExt cx="1317878" cy="504825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7386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-1"/>
            <a:ext cx="9348947" cy="6879431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61757" y="227803"/>
            <a:ext cx="2610017" cy="1000921"/>
            <a:chOff x="327025" y="198438"/>
            <a:chExt cx="1317878" cy="504825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8954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543800" y="722085"/>
            <a:ext cx="4648200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0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prstClr val="white"/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prstClr val="white"/>
                  </a:solidFill>
                </a:rPr>
                <a:t>область</a:t>
              </a:r>
            </a:p>
          </p:txBody>
        </p:sp>
        <p:pic>
          <p:nvPicPr>
            <p:cNvPr id="17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81027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-67112" y="-58723"/>
            <a:ext cx="7610912" cy="6979640"/>
            <a:chOff x="-67112" y="-58723"/>
            <a:chExt cx="7610912" cy="6979640"/>
          </a:xfrm>
        </p:grpSpPr>
        <p:sp>
          <p:nvSpPr>
            <p:cNvPr id="8" name="Прямоугольник 7"/>
            <p:cNvSpPr/>
            <p:nvPr userDrawn="1"/>
          </p:nvSpPr>
          <p:spPr>
            <a:xfrm>
              <a:off x="-67112" y="-58723"/>
              <a:ext cx="7610912" cy="697964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grpSp>
          <p:nvGrpSpPr>
            <p:cNvPr id="9" name="Группа 8"/>
            <p:cNvGrpSpPr/>
            <p:nvPr userDrawn="1"/>
          </p:nvGrpSpPr>
          <p:grpSpPr>
            <a:xfrm>
              <a:off x="161758" y="227804"/>
              <a:ext cx="1800392" cy="641622"/>
              <a:chOff x="327025" y="198438"/>
              <a:chExt cx="1317878" cy="504825"/>
            </a:xfrm>
          </p:grpSpPr>
          <p:pic>
            <p:nvPicPr>
              <p:cNvPr id="10" name="Picture 2" descr="C:\Users\User\Desktop\logo.pn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025" y="198438"/>
                <a:ext cx="450850" cy="504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Прямоугольник 1"/>
              <p:cNvSpPr>
                <a:spLocks noChangeArrowheads="1"/>
              </p:cNvSpPr>
              <p:nvPr userDrawn="1"/>
            </p:nvSpPr>
            <p:spPr bwMode="auto">
              <a:xfrm>
                <a:off x="811466" y="240235"/>
                <a:ext cx="833437" cy="460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ru-RU" altLang="ru-RU" sz="1600" b="1" dirty="0">
                    <a:solidFill>
                      <a:prstClr val="white"/>
                    </a:solidFill>
                  </a:rPr>
                  <a:t>Липецкая </a:t>
                </a:r>
              </a:p>
              <a:p>
                <a:r>
                  <a:rPr lang="ru-RU" altLang="ru-RU" sz="1600" b="1" dirty="0">
                    <a:solidFill>
                      <a:prstClr val="white"/>
                    </a:solidFill>
                  </a:rPr>
                  <a:t>область</a:t>
                </a:r>
              </a:p>
            </p:txBody>
          </p:sp>
          <p:pic>
            <p:nvPicPr>
              <p:cNvPr id="17" name="Picture 2" descr="C:\Users\User\Desktop\logo.pn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431" y="207169"/>
                <a:ext cx="426037" cy="4960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031" name="Picture 7"/>
          <p:cNvPicPr>
            <a:picLocks noChangeAspect="1" noChangeArrowheads="1"/>
          </p:cNvPicPr>
          <p:nvPr userDrawn="1"/>
        </p:nvPicPr>
        <p:blipFill rotWithShape="1"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9" r="4098" b="1078"/>
          <a:stretch/>
        </p:blipFill>
        <p:spPr bwMode="auto">
          <a:xfrm>
            <a:off x="7543800" y="573314"/>
            <a:ext cx="4648200" cy="6347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6016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-38101"/>
            <a:ext cx="9348947" cy="6934200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rgbClr val="8C570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73436" y="245114"/>
            <a:ext cx="2598338" cy="983608"/>
            <a:chOff x="332922" y="207169"/>
            <a:chExt cx="1311981" cy="496093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922" y="207169"/>
              <a:ext cx="439052" cy="491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617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7412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-1"/>
            <a:ext cx="9348947" cy="6879431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61757" y="227803"/>
            <a:ext cx="2610017" cy="1000921"/>
            <a:chOff x="327025" y="198438"/>
            <a:chExt cx="1317878" cy="504825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4647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rgbClr val="83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5499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09429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rgbClr val="83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artisticCrisscrossEtching trans="70000" pressure="46"/>
                    </a14:imgEffect>
                    <a14:imgEffect>
                      <a14:sharpenSoften amount="10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6804"/>
          <a:stretch/>
        </p:blipFill>
        <p:spPr bwMode="auto">
          <a:xfrm>
            <a:off x="7654826" y="918665"/>
            <a:ext cx="4537174" cy="4682036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outerShdw blurRad="266700" dist="38100" dir="18900000" sx="102000" sy="102000" algn="bl" rotWithShape="0">
              <a:schemeClr val="bg2">
                <a:lumMod val="25000"/>
                <a:alpha val="71000"/>
              </a:scheme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93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ght_Minim Blank">
    <p:bg>
      <p:bgPr>
        <a:gradFill flip="none" rotWithShape="1"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ашивка 2"/>
          <p:cNvSpPr/>
          <p:nvPr userDrawn="1"/>
        </p:nvSpPr>
        <p:spPr>
          <a:xfrm rot="16200000">
            <a:off x="11433796" y="16492"/>
            <a:ext cx="888856" cy="443407"/>
          </a:xfrm>
          <a:prstGeom prst="chevron">
            <a:avLst>
              <a:gd name="adj" fmla="val 39919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ru-RU" sz="16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280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2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  <p:sp>
        <p:nvSpPr>
          <p:cNvPr id="15" name="Блок-схема: сохраненные данные 5"/>
          <p:cNvSpPr/>
          <p:nvPr userDrawn="1"/>
        </p:nvSpPr>
        <p:spPr>
          <a:xfrm rot="2525986">
            <a:off x="-1262859" y="-2855276"/>
            <a:ext cx="4958222" cy="923275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174 w 10220"/>
              <a:gd name="connsiteY0" fmla="*/ 0 h 10028"/>
              <a:gd name="connsiteX1" fmla="*/ 10220 w 10220"/>
              <a:gd name="connsiteY1" fmla="*/ 28 h 10028"/>
              <a:gd name="connsiteX2" fmla="*/ 7428 w 10220"/>
              <a:gd name="connsiteY2" fmla="*/ 5056 h 10028"/>
              <a:gd name="connsiteX3" fmla="*/ 10220 w 10220"/>
              <a:gd name="connsiteY3" fmla="*/ 10028 h 10028"/>
              <a:gd name="connsiteX4" fmla="*/ 2514 w 10220"/>
              <a:gd name="connsiteY4" fmla="*/ 8003 h 10028"/>
              <a:gd name="connsiteX5" fmla="*/ 168 w 10220"/>
              <a:gd name="connsiteY5" fmla="*/ 5051 h 10028"/>
              <a:gd name="connsiteX6" fmla="*/ 174 w 10220"/>
              <a:gd name="connsiteY6" fmla="*/ 0 h 10028"/>
              <a:gd name="connsiteX0" fmla="*/ 174 w 10220"/>
              <a:gd name="connsiteY0" fmla="*/ 0 h 10028"/>
              <a:gd name="connsiteX1" fmla="*/ 10220 w 10220"/>
              <a:gd name="connsiteY1" fmla="*/ 28 h 10028"/>
              <a:gd name="connsiteX2" fmla="*/ 7428 w 10220"/>
              <a:gd name="connsiteY2" fmla="*/ 5056 h 10028"/>
              <a:gd name="connsiteX3" fmla="*/ 10220 w 10220"/>
              <a:gd name="connsiteY3" fmla="*/ 10028 h 10028"/>
              <a:gd name="connsiteX4" fmla="*/ 2514 w 10220"/>
              <a:gd name="connsiteY4" fmla="*/ 8003 h 10028"/>
              <a:gd name="connsiteX5" fmla="*/ 168 w 10220"/>
              <a:gd name="connsiteY5" fmla="*/ 5051 h 10028"/>
              <a:gd name="connsiteX6" fmla="*/ 174 w 10220"/>
              <a:gd name="connsiteY6" fmla="*/ 0 h 10028"/>
              <a:gd name="connsiteX0" fmla="*/ 1960 w 10054"/>
              <a:gd name="connsiteY0" fmla="*/ 2268 h 10000"/>
              <a:gd name="connsiteX1" fmla="*/ 10054 w 10054"/>
              <a:gd name="connsiteY1" fmla="*/ 0 h 10000"/>
              <a:gd name="connsiteX2" fmla="*/ 7262 w 10054"/>
              <a:gd name="connsiteY2" fmla="*/ 5028 h 10000"/>
              <a:gd name="connsiteX3" fmla="*/ 10054 w 10054"/>
              <a:gd name="connsiteY3" fmla="*/ 10000 h 10000"/>
              <a:gd name="connsiteX4" fmla="*/ 2348 w 10054"/>
              <a:gd name="connsiteY4" fmla="*/ 7975 h 10000"/>
              <a:gd name="connsiteX5" fmla="*/ 2 w 10054"/>
              <a:gd name="connsiteY5" fmla="*/ 5023 h 10000"/>
              <a:gd name="connsiteX6" fmla="*/ 1960 w 10054"/>
              <a:gd name="connsiteY6" fmla="*/ 2268 h 10000"/>
              <a:gd name="connsiteX0" fmla="*/ 1963 w 10057"/>
              <a:gd name="connsiteY0" fmla="*/ 2268 h 10000"/>
              <a:gd name="connsiteX1" fmla="*/ 10057 w 10057"/>
              <a:gd name="connsiteY1" fmla="*/ 0 h 10000"/>
              <a:gd name="connsiteX2" fmla="*/ 7265 w 10057"/>
              <a:gd name="connsiteY2" fmla="*/ 5028 h 10000"/>
              <a:gd name="connsiteX3" fmla="*/ 10057 w 10057"/>
              <a:gd name="connsiteY3" fmla="*/ 10000 h 10000"/>
              <a:gd name="connsiteX4" fmla="*/ 2351 w 10057"/>
              <a:gd name="connsiteY4" fmla="*/ 7975 h 10000"/>
              <a:gd name="connsiteX5" fmla="*/ 5 w 10057"/>
              <a:gd name="connsiteY5" fmla="*/ 5023 h 10000"/>
              <a:gd name="connsiteX6" fmla="*/ 1963 w 10057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422 w 8516"/>
              <a:gd name="connsiteY0" fmla="*/ 2268 h 10000"/>
              <a:gd name="connsiteX1" fmla="*/ 8516 w 8516"/>
              <a:gd name="connsiteY1" fmla="*/ 0 h 10000"/>
              <a:gd name="connsiteX2" fmla="*/ 5724 w 8516"/>
              <a:gd name="connsiteY2" fmla="*/ 5028 h 10000"/>
              <a:gd name="connsiteX3" fmla="*/ 8516 w 8516"/>
              <a:gd name="connsiteY3" fmla="*/ 10000 h 10000"/>
              <a:gd name="connsiteX4" fmla="*/ 3526 w 8516"/>
              <a:gd name="connsiteY4" fmla="*/ 5974 h 10000"/>
              <a:gd name="connsiteX5" fmla="*/ 2261 w 8516"/>
              <a:gd name="connsiteY5" fmla="*/ 5204 h 10000"/>
              <a:gd name="connsiteX6" fmla="*/ 422 w 8516"/>
              <a:gd name="connsiteY6" fmla="*/ 2268 h 10000"/>
              <a:gd name="connsiteX0" fmla="*/ 759 w 8385"/>
              <a:gd name="connsiteY0" fmla="*/ 3704 h 10000"/>
              <a:gd name="connsiteX1" fmla="*/ 8385 w 8385"/>
              <a:gd name="connsiteY1" fmla="*/ 0 h 10000"/>
              <a:gd name="connsiteX2" fmla="*/ 5106 w 8385"/>
              <a:gd name="connsiteY2" fmla="*/ 5028 h 10000"/>
              <a:gd name="connsiteX3" fmla="*/ 8385 w 8385"/>
              <a:gd name="connsiteY3" fmla="*/ 10000 h 10000"/>
              <a:gd name="connsiteX4" fmla="*/ 2525 w 8385"/>
              <a:gd name="connsiteY4" fmla="*/ 5974 h 10000"/>
              <a:gd name="connsiteX5" fmla="*/ 1040 w 8385"/>
              <a:gd name="connsiteY5" fmla="*/ 5204 h 10000"/>
              <a:gd name="connsiteX6" fmla="*/ 759 w 8385"/>
              <a:gd name="connsiteY6" fmla="*/ 3704 h 10000"/>
              <a:gd name="connsiteX0" fmla="*/ 29 w 9124"/>
              <a:gd name="connsiteY0" fmla="*/ 3704 h 10000"/>
              <a:gd name="connsiteX1" fmla="*/ 9124 w 9124"/>
              <a:gd name="connsiteY1" fmla="*/ 0 h 10000"/>
              <a:gd name="connsiteX2" fmla="*/ 5213 w 9124"/>
              <a:gd name="connsiteY2" fmla="*/ 5028 h 10000"/>
              <a:gd name="connsiteX3" fmla="*/ 9124 w 9124"/>
              <a:gd name="connsiteY3" fmla="*/ 10000 h 10000"/>
              <a:gd name="connsiteX4" fmla="*/ 2135 w 9124"/>
              <a:gd name="connsiteY4" fmla="*/ 5974 h 10000"/>
              <a:gd name="connsiteX5" fmla="*/ 364 w 9124"/>
              <a:gd name="connsiteY5" fmla="*/ 5204 h 10000"/>
              <a:gd name="connsiteX6" fmla="*/ 29 w 9124"/>
              <a:gd name="connsiteY6" fmla="*/ 370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24" h="10000">
                <a:moveTo>
                  <a:pt x="29" y="3704"/>
                </a:moveTo>
                <a:lnTo>
                  <a:pt x="9124" y="0"/>
                </a:lnTo>
                <a:cubicBezTo>
                  <a:pt x="7581" y="0"/>
                  <a:pt x="5213" y="2267"/>
                  <a:pt x="5213" y="5028"/>
                </a:cubicBezTo>
                <a:cubicBezTo>
                  <a:pt x="5213" y="7789"/>
                  <a:pt x="7581" y="10000"/>
                  <a:pt x="9124" y="10000"/>
                </a:cubicBezTo>
                <a:cubicBezTo>
                  <a:pt x="6795" y="8658"/>
                  <a:pt x="4506" y="7273"/>
                  <a:pt x="2135" y="5974"/>
                </a:cubicBezTo>
                <a:cubicBezTo>
                  <a:pt x="1423" y="5322"/>
                  <a:pt x="715" y="5582"/>
                  <a:pt x="364" y="5204"/>
                </a:cubicBezTo>
                <a:cubicBezTo>
                  <a:pt x="14" y="4826"/>
                  <a:pt x="-45" y="4669"/>
                  <a:pt x="29" y="3704"/>
                </a:cubicBezTo>
                <a:close/>
              </a:path>
            </a:pathLst>
          </a:custGeom>
          <a:solidFill>
            <a:srgbClr val="6EAA2E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Блок-схема: сохраненные данные 5"/>
          <p:cNvSpPr/>
          <p:nvPr userDrawn="1"/>
        </p:nvSpPr>
        <p:spPr>
          <a:xfrm rot="13320713">
            <a:off x="8623393" y="520009"/>
            <a:ext cx="5070447" cy="923275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345 w 10046"/>
              <a:gd name="connsiteY5" fmla="*/ 4451 h 10014"/>
              <a:gd name="connsiteX6" fmla="*/ 3694 w 10046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345 w 10046"/>
              <a:gd name="connsiteY5" fmla="*/ 4451 h 10014"/>
              <a:gd name="connsiteX6" fmla="*/ 3694 w 10046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566 w 10046"/>
              <a:gd name="connsiteY5" fmla="*/ 4592 h 10014"/>
              <a:gd name="connsiteX6" fmla="*/ 3694 w 10046"/>
              <a:gd name="connsiteY6" fmla="*/ 978 h 10014"/>
              <a:gd name="connsiteX0" fmla="*/ 908 w 7260"/>
              <a:gd name="connsiteY0" fmla="*/ 978 h 10000"/>
              <a:gd name="connsiteX1" fmla="*/ 7260 w 7260"/>
              <a:gd name="connsiteY1" fmla="*/ 0 h 10000"/>
              <a:gd name="connsiteX2" fmla="*/ 4468 w 7260"/>
              <a:gd name="connsiteY2" fmla="*/ 5028 h 10000"/>
              <a:gd name="connsiteX3" fmla="*/ 7260 w 7260"/>
              <a:gd name="connsiteY3" fmla="*/ 10000 h 10000"/>
              <a:gd name="connsiteX4" fmla="*/ 2355 w 7260"/>
              <a:gd name="connsiteY4" fmla="*/ 7474 h 10000"/>
              <a:gd name="connsiteX5" fmla="*/ 780 w 7260"/>
              <a:gd name="connsiteY5" fmla="*/ 4592 h 10000"/>
              <a:gd name="connsiteX6" fmla="*/ 908 w 7260"/>
              <a:gd name="connsiteY6" fmla="*/ 978 h 10000"/>
              <a:gd name="connsiteX0" fmla="*/ 1251 w 10000"/>
              <a:gd name="connsiteY0" fmla="*/ 978 h 10000"/>
              <a:gd name="connsiteX1" fmla="*/ 10000 w 10000"/>
              <a:gd name="connsiteY1" fmla="*/ 0 h 10000"/>
              <a:gd name="connsiteX2" fmla="*/ 6154 w 10000"/>
              <a:gd name="connsiteY2" fmla="*/ 5028 h 10000"/>
              <a:gd name="connsiteX3" fmla="*/ 10000 w 10000"/>
              <a:gd name="connsiteY3" fmla="*/ 10000 h 10000"/>
              <a:gd name="connsiteX4" fmla="*/ 3244 w 10000"/>
              <a:gd name="connsiteY4" fmla="*/ 7474 h 10000"/>
              <a:gd name="connsiteX5" fmla="*/ 1074 w 10000"/>
              <a:gd name="connsiteY5" fmla="*/ 4592 h 10000"/>
              <a:gd name="connsiteX6" fmla="*/ 1251 w 10000"/>
              <a:gd name="connsiteY6" fmla="*/ 978 h 10000"/>
              <a:gd name="connsiteX0" fmla="*/ 1287 w 10036"/>
              <a:gd name="connsiteY0" fmla="*/ 978 h 10000"/>
              <a:gd name="connsiteX1" fmla="*/ 10036 w 10036"/>
              <a:gd name="connsiteY1" fmla="*/ 0 h 10000"/>
              <a:gd name="connsiteX2" fmla="*/ 6190 w 10036"/>
              <a:gd name="connsiteY2" fmla="*/ 5028 h 10000"/>
              <a:gd name="connsiteX3" fmla="*/ 10036 w 10036"/>
              <a:gd name="connsiteY3" fmla="*/ 10000 h 10000"/>
              <a:gd name="connsiteX4" fmla="*/ 4090 w 10036"/>
              <a:gd name="connsiteY4" fmla="*/ 7149 h 10000"/>
              <a:gd name="connsiteX5" fmla="*/ 1110 w 10036"/>
              <a:gd name="connsiteY5" fmla="*/ 4592 h 10000"/>
              <a:gd name="connsiteX6" fmla="*/ 1287 w 10036"/>
              <a:gd name="connsiteY6" fmla="*/ 978 h 10000"/>
              <a:gd name="connsiteX0" fmla="*/ 1287 w 10036"/>
              <a:gd name="connsiteY0" fmla="*/ 978 h 10000"/>
              <a:gd name="connsiteX1" fmla="*/ 10036 w 10036"/>
              <a:gd name="connsiteY1" fmla="*/ 0 h 10000"/>
              <a:gd name="connsiteX2" fmla="*/ 6190 w 10036"/>
              <a:gd name="connsiteY2" fmla="*/ 5028 h 10000"/>
              <a:gd name="connsiteX3" fmla="*/ 10036 w 10036"/>
              <a:gd name="connsiteY3" fmla="*/ 10000 h 10000"/>
              <a:gd name="connsiteX4" fmla="*/ 4090 w 10036"/>
              <a:gd name="connsiteY4" fmla="*/ 7149 h 10000"/>
              <a:gd name="connsiteX5" fmla="*/ 1110 w 10036"/>
              <a:gd name="connsiteY5" fmla="*/ 4592 h 10000"/>
              <a:gd name="connsiteX6" fmla="*/ 1287 w 10036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5 w 10054"/>
              <a:gd name="connsiteY0" fmla="*/ 978 h 10000"/>
              <a:gd name="connsiteX1" fmla="*/ 10054 w 10054"/>
              <a:gd name="connsiteY1" fmla="*/ 0 h 10000"/>
              <a:gd name="connsiteX2" fmla="*/ 6208 w 10054"/>
              <a:gd name="connsiteY2" fmla="*/ 5028 h 10000"/>
              <a:gd name="connsiteX3" fmla="*/ 10054 w 10054"/>
              <a:gd name="connsiteY3" fmla="*/ 10000 h 10000"/>
              <a:gd name="connsiteX4" fmla="*/ 4541 w 10054"/>
              <a:gd name="connsiteY4" fmla="*/ 6943 h 10000"/>
              <a:gd name="connsiteX5" fmla="*/ 4486 w 10054"/>
              <a:gd name="connsiteY5" fmla="*/ 6823 h 10000"/>
              <a:gd name="connsiteX6" fmla="*/ 1128 w 10054"/>
              <a:gd name="connsiteY6" fmla="*/ 4592 h 10000"/>
              <a:gd name="connsiteX7" fmla="*/ 1305 w 10054"/>
              <a:gd name="connsiteY7" fmla="*/ 978 h 10000"/>
              <a:gd name="connsiteX0" fmla="*/ 1714 w 9374"/>
              <a:gd name="connsiteY0" fmla="*/ 3613 h 10000"/>
              <a:gd name="connsiteX1" fmla="*/ 9374 w 9374"/>
              <a:gd name="connsiteY1" fmla="*/ 0 h 10000"/>
              <a:gd name="connsiteX2" fmla="*/ 5528 w 9374"/>
              <a:gd name="connsiteY2" fmla="*/ 5028 h 10000"/>
              <a:gd name="connsiteX3" fmla="*/ 9374 w 9374"/>
              <a:gd name="connsiteY3" fmla="*/ 10000 h 10000"/>
              <a:gd name="connsiteX4" fmla="*/ 3861 w 9374"/>
              <a:gd name="connsiteY4" fmla="*/ 6943 h 10000"/>
              <a:gd name="connsiteX5" fmla="*/ 3806 w 9374"/>
              <a:gd name="connsiteY5" fmla="*/ 6823 h 10000"/>
              <a:gd name="connsiteX6" fmla="*/ 448 w 9374"/>
              <a:gd name="connsiteY6" fmla="*/ 4592 h 10000"/>
              <a:gd name="connsiteX7" fmla="*/ 1714 w 9374"/>
              <a:gd name="connsiteY7" fmla="*/ 3613 h 10000"/>
              <a:gd name="connsiteX0" fmla="*/ 1618 w 9790"/>
              <a:gd name="connsiteY0" fmla="*/ 3613 h 10000"/>
              <a:gd name="connsiteX1" fmla="*/ 9790 w 9790"/>
              <a:gd name="connsiteY1" fmla="*/ 0 h 10000"/>
              <a:gd name="connsiteX2" fmla="*/ 5687 w 9790"/>
              <a:gd name="connsiteY2" fmla="*/ 5028 h 10000"/>
              <a:gd name="connsiteX3" fmla="*/ 9790 w 9790"/>
              <a:gd name="connsiteY3" fmla="*/ 10000 h 10000"/>
              <a:gd name="connsiteX4" fmla="*/ 3909 w 9790"/>
              <a:gd name="connsiteY4" fmla="*/ 6943 h 10000"/>
              <a:gd name="connsiteX5" fmla="*/ 3850 w 9790"/>
              <a:gd name="connsiteY5" fmla="*/ 6823 h 10000"/>
              <a:gd name="connsiteX6" fmla="*/ 268 w 9790"/>
              <a:gd name="connsiteY6" fmla="*/ 4592 h 10000"/>
              <a:gd name="connsiteX7" fmla="*/ 1618 w 9790"/>
              <a:gd name="connsiteY7" fmla="*/ 361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790" h="10000">
                <a:moveTo>
                  <a:pt x="1618" y="3613"/>
                </a:moveTo>
                <a:lnTo>
                  <a:pt x="9790" y="0"/>
                </a:lnTo>
                <a:cubicBezTo>
                  <a:pt x="8171" y="0"/>
                  <a:pt x="5687" y="2267"/>
                  <a:pt x="5687" y="5028"/>
                </a:cubicBezTo>
                <a:cubicBezTo>
                  <a:pt x="5687" y="7789"/>
                  <a:pt x="8171" y="10000"/>
                  <a:pt x="9790" y="10000"/>
                </a:cubicBezTo>
                <a:lnTo>
                  <a:pt x="3909" y="6943"/>
                </a:lnTo>
                <a:cubicBezTo>
                  <a:pt x="2896" y="6425"/>
                  <a:pt x="4457" y="7215"/>
                  <a:pt x="3850" y="6823"/>
                </a:cubicBezTo>
                <a:cubicBezTo>
                  <a:pt x="3243" y="6431"/>
                  <a:pt x="90" y="5155"/>
                  <a:pt x="268" y="4592"/>
                </a:cubicBezTo>
                <a:cubicBezTo>
                  <a:pt x="446" y="4029"/>
                  <a:pt x="-1070" y="5185"/>
                  <a:pt x="1618" y="3613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536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2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  <p:sp>
        <p:nvSpPr>
          <p:cNvPr id="3" name="Прямоугольный треугольник 2"/>
          <p:cNvSpPr/>
          <p:nvPr userDrawn="1"/>
        </p:nvSpPr>
        <p:spPr>
          <a:xfrm rot="5400000">
            <a:off x="-108858" y="108856"/>
            <a:ext cx="4513945" cy="4296228"/>
          </a:xfrm>
          <a:prstGeom prst="rtTriangle">
            <a:avLst/>
          </a:prstGeom>
          <a:solidFill>
            <a:srgbClr val="6EA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Прямоугольный треугольник 16"/>
          <p:cNvSpPr/>
          <p:nvPr userDrawn="1"/>
        </p:nvSpPr>
        <p:spPr>
          <a:xfrm rot="16200000">
            <a:off x="7786914" y="2452913"/>
            <a:ext cx="4513945" cy="4296228"/>
          </a:xfrm>
          <a:prstGeom prst="rtTriangle">
            <a:avLst/>
          </a:prstGeom>
          <a:solidFill>
            <a:srgbClr val="6EA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997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0DF65-5A98-4F20-B8B3-E844AA58C35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24.11.2021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2C12637C-45B5-44EC-87FD-FB32F892E64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661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543800" y="722085"/>
            <a:ext cx="4648200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0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1"/>
                  </a:solidFill>
                  <a:effectLst/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1"/>
                  </a:solidFill>
                  <a:effectLst/>
                </a:rPr>
                <a:t>область</a:t>
              </a:r>
            </a:p>
          </p:txBody>
        </p:sp>
        <p:pic>
          <p:nvPicPr>
            <p:cNvPr id="17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95036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-67112" y="-58723"/>
            <a:ext cx="7610912" cy="6979640"/>
            <a:chOff x="-67112" y="-58723"/>
            <a:chExt cx="7610912" cy="6979640"/>
          </a:xfrm>
        </p:grpSpPr>
        <p:sp>
          <p:nvSpPr>
            <p:cNvPr id="8" name="Прямоугольник 7"/>
            <p:cNvSpPr/>
            <p:nvPr userDrawn="1"/>
          </p:nvSpPr>
          <p:spPr>
            <a:xfrm>
              <a:off x="-67112" y="-58723"/>
              <a:ext cx="7610912" cy="697964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" name="Группа 8"/>
            <p:cNvGrpSpPr/>
            <p:nvPr userDrawn="1"/>
          </p:nvGrpSpPr>
          <p:grpSpPr>
            <a:xfrm>
              <a:off x="161758" y="227804"/>
              <a:ext cx="1800392" cy="641622"/>
              <a:chOff x="327025" y="198438"/>
              <a:chExt cx="1317878" cy="504825"/>
            </a:xfrm>
          </p:grpSpPr>
          <p:pic>
            <p:nvPicPr>
              <p:cNvPr id="10" name="Picture 2" descr="C:\Users\User\Desktop\logo.pn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025" y="198438"/>
                <a:ext cx="450850" cy="504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Прямоугольник 1"/>
              <p:cNvSpPr>
                <a:spLocks noChangeArrowheads="1"/>
              </p:cNvSpPr>
              <p:nvPr userDrawn="1"/>
            </p:nvSpPr>
            <p:spPr bwMode="auto">
              <a:xfrm>
                <a:off x="811466" y="240235"/>
                <a:ext cx="833437" cy="460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ru-RU" altLang="ru-RU" sz="1600" b="1" dirty="0">
                    <a:solidFill>
                      <a:schemeClr val="bg1"/>
                    </a:solidFill>
                    <a:effectLst/>
                  </a:rPr>
                  <a:t>Липецкая </a:t>
                </a:r>
              </a:p>
              <a:p>
                <a:r>
                  <a:rPr lang="ru-RU" altLang="ru-RU" sz="1600" b="1" dirty="0">
                    <a:solidFill>
                      <a:schemeClr val="bg1"/>
                    </a:solidFill>
                    <a:effectLst/>
                  </a:rPr>
                  <a:t>область</a:t>
                </a:r>
              </a:p>
            </p:txBody>
          </p:sp>
          <p:pic>
            <p:nvPicPr>
              <p:cNvPr id="17" name="Picture 2" descr="C:\Users\User\Desktop\logo.pn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431" y="207169"/>
                <a:ext cx="426037" cy="4960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031" name="Picture 7"/>
          <p:cNvPicPr>
            <a:picLocks noChangeAspect="1" noChangeArrowheads="1"/>
          </p:cNvPicPr>
          <p:nvPr userDrawn="1"/>
        </p:nvPicPr>
        <p:blipFill rotWithShape="1"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9" r="4098" b="1078"/>
          <a:stretch/>
        </p:blipFill>
        <p:spPr bwMode="auto">
          <a:xfrm>
            <a:off x="7543800" y="573314"/>
            <a:ext cx="4648200" cy="6347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514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-38101"/>
            <a:ext cx="9348947" cy="6934200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rgbClr val="8C570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73436" y="245114"/>
            <a:ext cx="2598338" cy="983608"/>
            <a:chOff x="332922" y="207169"/>
            <a:chExt cx="1311981" cy="496093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922" y="207169"/>
              <a:ext cx="439052" cy="491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9468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7081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rgbClr val="83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22808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99160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rgbClr val="83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artisticCrisscrossEtching trans="70000" pressure="46"/>
                    </a14:imgEffect>
                    <a14:imgEffect>
                      <a14:sharpenSoften amount="10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6804"/>
          <a:stretch/>
        </p:blipFill>
        <p:spPr bwMode="auto">
          <a:xfrm>
            <a:off x="7654826" y="918665"/>
            <a:ext cx="4537174" cy="4682036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outerShdw blurRad="266700" dist="38100" dir="18900000" sx="102000" sy="102000" algn="bl" rotWithShape="0">
              <a:schemeClr val="bg2">
                <a:lumMod val="25000"/>
                <a:alpha val="71000"/>
              </a:scheme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464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70100" y="228600"/>
            <a:ext cx="94234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 smtClean="0"/>
              <a:t>Edit Master text styles</a:t>
            </a:r>
          </a:p>
          <a:p>
            <a:pPr lvl="1"/>
            <a:r>
              <a:rPr lang="en-US" altLang="ru-RU" dirty="0" smtClean="0"/>
              <a:t>Second level</a:t>
            </a:r>
          </a:p>
          <a:p>
            <a:pPr lvl="2"/>
            <a:r>
              <a:rPr lang="en-US" altLang="ru-RU" dirty="0" smtClean="0"/>
              <a:t>Third level</a:t>
            </a:r>
          </a:p>
          <a:p>
            <a:pPr lvl="3"/>
            <a:r>
              <a:rPr lang="en-US" altLang="ru-RU" dirty="0" smtClean="0"/>
              <a:t>Fourth level</a:t>
            </a:r>
          </a:p>
          <a:p>
            <a:pPr lvl="4"/>
            <a:r>
              <a:rPr lang="en-US" altLang="ru-RU" dirty="0" smtClean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" name="Группа 2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7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1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2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F2AC44"/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F2AC44"/>
                  </a:solidFill>
                </a:rPr>
                <a:t>область</a:t>
              </a:r>
            </a:p>
          </p:txBody>
        </p:sp>
        <p:pic>
          <p:nvPicPr>
            <p:cNvPr id="9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93173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7" r:id="rId2"/>
    <p:sldLayoutId id="2147483832" r:id="rId3"/>
    <p:sldLayoutId id="2147483834" r:id="rId4"/>
    <p:sldLayoutId id="2147483830" r:id="rId5"/>
    <p:sldLayoutId id="2147483824" r:id="rId6"/>
    <p:sldLayoutId id="2147483828" r:id="rId7"/>
    <p:sldLayoutId id="2147483831" r:id="rId8"/>
    <p:sldLayoutId id="2147483829" r:id="rId9"/>
    <p:sldLayoutId id="2147483825" r:id="rId10"/>
    <p:sldLayoutId id="2147483826" r:id="rId11"/>
    <p:sldLayoutId id="2147483833" r:id="rId12"/>
    <p:sldLayoutId id="2147483835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70100" y="228600"/>
            <a:ext cx="94234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 smtClean="0"/>
              <a:t>Edit Master text styles</a:t>
            </a:r>
          </a:p>
          <a:p>
            <a:pPr lvl="1"/>
            <a:r>
              <a:rPr lang="en-US" altLang="ru-RU" dirty="0" smtClean="0"/>
              <a:t>Second level</a:t>
            </a:r>
          </a:p>
          <a:p>
            <a:pPr lvl="2"/>
            <a:r>
              <a:rPr lang="en-US" altLang="ru-RU" dirty="0" smtClean="0"/>
              <a:t>Third level</a:t>
            </a:r>
          </a:p>
          <a:p>
            <a:pPr lvl="3"/>
            <a:r>
              <a:rPr lang="en-US" altLang="ru-RU" dirty="0" smtClean="0"/>
              <a:t>Fourth level</a:t>
            </a:r>
          </a:p>
          <a:p>
            <a:pPr lvl="4"/>
            <a:r>
              <a:rPr lang="en-US" altLang="ru-RU" dirty="0" smtClean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" name="Группа 2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7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1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2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F2AC44"/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F2AC44"/>
                  </a:solidFill>
                </a:rPr>
                <a:t>область</a:t>
              </a:r>
            </a:p>
          </p:txBody>
        </p:sp>
        <p:pic>
          <p:nvPicPr>
            <p:cNvPr id="9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42667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10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0.png"/><Relationship Id="rId2" Type="http://schemas.openxmlformats.org/officeDocument/2006/relationships/image" Target="../media/image123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250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gif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35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gif"/><Relationship Id="rId5" Type="http://schemas.microsoft.com/office/2007/relationships/hdphoto" Target="../media/hdphoto7.wdp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8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image" Target="../media/image87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image" Target="../media/image88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image" Target="../media/image89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diagramData" Target="../diagrams/data8.xml"/><Relationship Id="rId18" Type="http://schemas.openxmlformats.org/officeDocument/2006/relationships/image" Target="../media/image90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17" Type="http://schemas.microsoft.com/office/2007/relationships/diagramDrawing" Target="../diagrams/drawing8.xml"/><Relationship Id="rId2" Type="http://schemas.openxmlformats.org/officeDocument/2006/relationships/notesSlide" Target="../notesSlides/notesSlide22.xml"/><Relationship Id="rId16" Type="http://schemas.openxmlformats.org/officeDocument/2006/relationships/diagramColors" Target="../diagrams/colors8.xml"/><Relationship Id="rId20" Type="http://schemas.openxmlformats.org/officeDocument/2006/relationships/image" Target="../media/image92.pn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7.xml"/><Relationship Id="rId19" Type="http://schemas.openxmlformats.org/officeDocument/2006/relationships/image" Target="../media/image91.png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Relationship Id="rId14" Type="http://schemas.openxmlformats.org/officeDocument/2006/relationships/diagramLayout" Target="../diagrams/layout8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image" Target="../media/image93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Relationship Id="rId14" Type="http://schemas.openxmlformats.org/officeDocument/2006/relationships/image" Target="../media/image94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9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1.xml"/><Relationship Id="rId11" Type="http://schemas.openxmlformats.org/officeDocument/2006/relationships/image" Target="../media/image103.png"/><Relationship Id="rId5" Type="http://schemas.openxmlformats.org/officeDocument/2006/relationships/diagramQuickStyle" Target="../diagrams/quickStyle11.xml"/><Relationship Id="rId10" Type="http://schemas.openxmlformats.org/officeDocument/2006/relationships/image" Target="../media/image102.png"/><Relationship Id="rId4" Type="http://schemas.openxmlformats.org/officeDocument/2006/relationships/diagramLayout" Target="../diagrams/layout11.xml"/><Relationship Id="rId9" Type="http://schemas.openxmlformats.org/officeDocument/2006/relationships/image" Target="../media/image10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0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13" Type="http://schemas.openxmlformats.org/officeDocument/2006/relationships/diagramLayout" Target="../diagrams/layout15.xml"/><Relationship Id="rId3" Type="http://schemas.openxmlformats.org/officeDocument/2006/relationships/diagramLayout" Target="../diagrams/layout13.xml"/><Relationship Id="rId7" Type="http://schemas.openxmlformats.org/officeDocument/2006/relationships/diagramData" Target="../diagrams/data14.xml"/><Relationship Id="rId12" Type="http://schemas.openxmlformats.org/officeDocument/2006/relationships/diagramData" Target="../diagrams/data15.xml"/><Relationship Id="rId2" Type="http://schemas.openxmlformats.org/officeDocument/2006/relationships/diagramData" Target="../diagrams/data13.xml"/><Relationship Id="rId16" Type="http://schemas.microsoft.com/office/2007/relationships/diagramDrawing" Target="../diagrams/drawing15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3.xml"/><Relationship Id="rId11" Type="http://schemas.microsoft.com/office/2007/relationships/diagramDrawing" Target="../diagrams/drawing14.xml"/><Relationship Id="rId5" Type="http://schemas.openxmlformats.org/officeDocument/2006/relationships/diagramColors" Target="../diagrams/colors13.xml"/><Relationship Id="rId15" Type="http://schemas.openxmlformats.org/officeDocument/2006/relationships/diagramColors" Target="../diagrams/colors15.xml"/><Relationship Id="rId10" Type="http://schemas.openxmlformats.org/officeDocument/2006/relationships/diagramColors" Target="../diagrams/colors14.xml"/><Relationship Id="rId4" Type="http://schemas.openxmlformats.org/officeDocument/2006/relationships/diagramQuickStyle" Target="../diagrams/quickStyle13.xml"/><Relationship Id="rId9" Type="http://schemas.openxmlformats.org/officeDocument/2006/relationships/diagramQuickStyle" Target="../diagrams/quickStyle14.xml"/><Relationship Id="rId14" Type="http://schemas.openxmlformats.org/officeDocument/2006/relationships/diagramQuickStyle" Target="../diagrams/quickStyle1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8.wdp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0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0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0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151728"/>
            <a:ext cx="74540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Бюджет для граждан к </a:t>
            </a:r>
            <a:r>
              <a:rPr lang="ru-RU" sz="4000" b="1" dirty="0" smtClean="0"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проекту закона о </a:t>
            </a:r>
            <a:r>
              <a:rPr lang="ru-RU" sz="4000" b="1" dirty="0"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бюджете на </a:t>
            </a:r>
            <a:r>
              <a:rPr lang="ru-RU" sz="4000" b="1" dirty="0" smtClean="0"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2022 </a:t>
            </a:r>
            <a:r>
              <a:rPr lang="ru-RU" sz="4000" b="1" dirty="0"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год и на плановый </a:t>
            </a:r>
            <a:r>
              <a:rPr lang="ru-RU" sz="4000" b="1" dirty="0" smtClean="0"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период</a:t>
            </a:r>
          </a:p>
          <a:p>
            <a:pPr algn="ctr"/>
            <a:r>
              <a:rPr lang="ru-RU" sz="4000" b="1" dirty="0" smtClean="0"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2023 </a:t>
            </a:r>
            <a:r>
              <a:rPr lang="ru-RU" sz="4000" b="1" dirty="0"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и </a:t>
            </a:r>
            <a:r>
              <a:rPr lang="ru-RU" sz="4000" b="1" dirty="0" smtClean="0"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2024 </a:t>
            </a:r>
            <a:r>
              <a:rPr lang="ru-RU" sz="4000" b="1" dirty="0"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годов</a:t>
            </a:r>
          </a:p>
        </p:txBody>
      </p:sp>
    </p:spTree>
    <p:extLst>
      <p:ext uri="{BB962C8B-B14F-4D97-AF65-F5344CB8AC3E}">
        <p14:creationId xmlns:p14="http://schemas.microsoft.com/office/powerpoint/2010/main" val="266646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latin typeface="+mn-lt"/>
              </a:rPr>
              <a:t>Деятельность органов </a:t>
            </a:r>
            <a:r>
              <a:rPr lang="ru-RU" sz="3000" b="1" dirty="0" smtClean="0">
                <a:latin typeface="+mn-lt"/>
              </a:rPr>
              <a:t>власти</a:t>
            </a:r>
          </a:p>
          <a:p>
            <a:pPr algn="ctr"/>
            <a:r>
              <a:rPr lang="ru-RU" sz="3000" b="1" dirty="0" smtClean="0">
                <a:latin typeface="+mn-lt"/>
              </a:rPr>
              <a:t>в </a:t>
            </a:r>
            <a:r>
              <a:rPr lang="ru-RU" sz="3000" b="1" dirty="0">
                <a:latin typeface="+mn-lt"/>
              </a:rPr>
              <a:t>области налоговой политики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47764" y="1027263"/>
            <a:ext cx="10420349" cy="2682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>
              <a:lnSpc>
                <a:spcPct val="110000"/>
              </a:lnSpc>
              <a:spcAft>
                <a:spcPts val="0"/>
              </a:spcAft>
            </a:pPr>
            <a:r>
              <a:rPr lang="ru-RU" sz="1700" dirty="0">
                <a:solidFill>
                  <a:srgbClr val="625E5E"/>
                </a:solidFill>
                <a:latin typeface="+mn-lt"/>
              </a:rPr>
              <a:t>Органами государственной власти области последовательно проводится налоговая политика, направленная на создание комфортных налоговых условий для реализации инвестиционных проектов, развития малого предпринимательства, расширения потенциала региональной экономики. </a:t>
            </a:r>
            <a:endParaRPr lang="ru-RU" sz="1700" dirty="0" smtClean="0">
              <a:solidFill>
                <a:srgbClr val="625E5E"/>
              </a:solidFill>
              <a:latin typeface="+mn-lt"/>
            </a:endParaRPr>
          </a:p>
          <a:p>
            <a:pPr algn="ctr">
              <a:lnSpc>
                <a:spcPct val="110000"/>
              </a:lnSpc>
              <a:spcAft>
                <a:spcPts val="0"/>
              </a:spcAft>
            </a:pPr>
            <a:r>
              <a:rPr lang="ru-RU" sz="1700" b="1" u="sng" dirty="0" smtClean="0">
                <a:solidFill>
                  <a:srgbClr val="625E5E"/>
                </a:solidFill>
                <a:latin typeface="+mn-lt"/>
              </a:rPr>
              <a:t>Основные направления </a:t>
            </a:r>
            <a:r>
              <a:rPr lang="ru-RU" sz="1700" b="1" u="sng" dirty="0">
                <a:solidFill>
                  <a:srgbClr val="625E5E"/>
                </a:solidFill>
                <a:latin typeface="+mn-lt"/>
              </a:rPr>
              <a:t>налоговой политики области на </a:t>
            </a:r>
            <a:r>
              <a:rPr lang="ru-RU" sz="1700" b="1" u="sng" dirty="0" smtClean="0">
                <a:solidFill>
                  <a:srgbClr val="625E5E"/>
                </a:solidFill>
                <a:latin typeface="+mn-lt"/>
              </a:rPr>
              <a:t>2022-2024 </a:t>
            </a:r>
            <a:r>
              <a:rPr lang="ru-RU" sz="1700" b="1" u="sng" dirty="0">
                <a:solidFill>
                  <a:srgbClr val="625E5E"/>
                </a:solidFill>
                <a:latin typeface="+mn-lt"/>
              </a:rPr>
              <a:t>годы</a:t>
            </a:r>
            <a:r>
              <a:rPr lang="ru-RU" sz="1700" dirty="0">
                <a:solidFill>
                  <a:srgbClr val="625E5E"/>
                </a:solidFill>
                <a:latin typeface="+mn-lt"/>
              </a:rPr>
              <a:t> </a:t>
            </a:r>
            <a:endParaRPr lang="ru-RU" sz="1700" dirty="0" smtClean="0">
              <a:solidFill>
                <a:srgbClr val="625E5E"/>
              </a:solidFill>
              <a:latin typeface="+mn-lt"/>
            </a:endParaRP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700" dirty="0" smtClean="0">
                <a:solidFill>
                  <a:srgbClr val="625E5E"/>
                </a:solidFill>
                <a:latin typeface="+mn-lt"/>
              </a:rPr>
              <a:t>совершенствование </a:t>
            </a:r>
            <a:r>
              <a:rPr lang="ru-RU" sz="1700" dirty="0">
                <a:solidFill>
                  <a:srgbClr val="625E5E"/>
                </a:solidFill>
                <a:latin typeface="+mn-lt"/>
              </a:rPr>
              <a:t>стимулирующих налоговых льгот для организаций, вкладывающих средства в экономику региона, </a:t>
            </a:r>
            <a:endParaRPr lang="ru-RU" sz="1700" dirty="0" smtClean="0">
              <a:solidFill>
                <a:srgbClr val="625E5E"/>
              </a:solidFill>
              <a:latin typeface="+mn-lt"/>
            </a:endParaRP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700" dirty="0">
                <a:solidFill>
                  <a:srgbClr val="625E5E"/>
                </a:solidFill>
                <a:latin typeface="+mn-lt"/>
              </a:rPr>
              <a:t>принятие мер государственной поддержки субъектов малого и среднего </a:t>
            </a:r>
            <a:r>
              <a:rPr lang="ru-RU" sz="1700" dirty="0" smtClean="0">
                <a:solidFill>
                  <a:srgbClr val="625E5E"/>
                </a:solidFill>
                <a:latin typeface="+mn-lt"/>
              </a:rPr>
              <a:t>предпринимательства,</a:t>
            </a:r>
            <a:endParaRPr lang="ru-RU" sz="1700" dirty="0">
              <a:solidFill>
                <a:srgbClr val="625E5E"/>
              </a:solidFill>
              <a:latin typeface="+mn-lt"/>
            </a:endParaRP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700" dirty="0" smtClean="0">
                <a:solidFill>
                  <a:srgbClr val="625E5E"/>
                </a:solidFill>
                <a:latin typeface="+mn-lt"/>
              </a:rPr>
              <a:t>сохранение </a:t>
            </a:r>
            <a:r>
              <a:rPr lang="ru-RU" sz="1700" dirty="0">
                <a:solidFill>
                  <a:srgbClr val="625E5E"/>
                </a:solidFill>
                <a:latin typeface="+mn-lt"/>
              </a:rPr>
              <a:t>социальных налоговых льгот, </a:t>
            </a:r>
            <a:endParaRPr lang="ru-RU" sz="1700" dirty="0" smtClean="0">
              <a:solidFill>
                <a:srgbClr val="625E5E"/>
              </a:solidFill>
              <a:latin typeface="+mn-lt"/>
            </a:endParaRP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700" dirty="0" smtClean="0">
                <a:solidFill>
                  <a:srgbClr val="625E5E"/>
                </a:solidFill>
                <a:latin typeface="+mn-lt"/>
              </a:rPr>
              <a:t>отмена </a:t>
            </a:r>
            <a:r>
              <a:rPr lang="ru-RU" sz="1700" dirty="0">
                <a:solidFill>
                  <a:srgbClr val="625E5E"/>
                </a:solidFill>
                <a:latin typeface="+mn-lt"/>
              </a:rPr>
              <a:t>неэффективных налоговых льгот.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357938" y="3715081"/>
            <a:ext cx="5617294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>
              <a:defRPr sz="1000"/>
            </a:pPr>
            <a:r>
              <a:rPr lang="ru-RU" sz="1700" dirty="0">
                <a:solidFill>
                  <a:srgbClr val="625E5E"/>
                </a:solidFill>
                <a:latin typeface="+mn-lt"/>
              </a:rPr>
              <a:t>Органами исполнительной власти области и местного самоуправления совместно с контролирующими органами проводятся мероприятия по </a:t>
            </a:r>
            <a:r>
              <a:rPr lang="ru-RU" sz="1700" dirty="0" smtClean="0">
                <a:solidFill>
                  <a:srgbClr val="625E5E"/>
                </a:solidFill>
                <a:latin typeface="+mn-lt"/>
              </a:rPr>
              <a:t>расширению </a:t>
            </a:r>
            <a:r>
              <a:rPr lang="ru-RU" sz="1700" dirty="0">
                <a:solidFill>
                  <a:srgbClr val="625E5E"/>
                </a:solidFill>
                <a:latin typeface="+mn-lt"/>
              </a:rPr>
              <a:t>налогооблагаемой базы </a:t>
            </a:r>
            <a:r>
              <a:rPr lang="ru-RU" sz="1700" dirty="0" smtClean="0">
                <a:solidFill>
                  <a:srgbClr val="625E5E"/>
                </a:solidFill>
                <a:latin typeface="+mn-lt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ü"/>
              <a:defRPr sz="1000"/>
            </a:pPr>
            <a:r>
              <a:rPr lang="ru-RU" sz="1700" dirty="0" smtClean="0">
                <a:solidFill>
                  <a:srgbClr val="625E5E"/>
                </a:solidFill>
                <a:latin typeface="+mn-lt"/>
              </a:rPr>
              <a:t>пресечение </a:t>
            </a:r>
            <a:r>
              <a:rPr lang="ru-RU" sz="1700" dirty="0">
                <a:solidFill>
                  <a:srgbClr val="625E5E"/>
                </a:solidFill>
                <a:latin typeface="+mn-lt"/>
              </a:rPr>
              <a:t>нарушений трудового и налогового законодательства, </a:t>
            </a:r>
            <a:endParaRPr lang="ru-RU" sz="1700" dirty="0" smtClean="0">
              <a:solidFill>
                <a:srgbClr val="625E5E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 sz="1000"/>
            </a:pPr>
            <a:r>
              <a:rPr lang="ru-RU" sz="1700" dirty="0">
                <a:solidFill>
                  <a:srgbClr val="625E5E"/>
                </a:solidFill>
                <a:latin typeface="+mn-lt"/>
              </a:rPr>
              <a:t>улучшение</a:t>
            </a:r>
            <a:r>
              <a:rPr lang="ru-RU" sz="1700" dirty="0">
                <a:latin typeface="Times New Roman"/>
                <a:ea typeface="Times New Roman"/>
              </a:rPr>
              <a:t> </a:t>
            </a:r>
            <a:r>
              <a:rPr lang="ru-RU" sz="1700" dirty="0">
                <a:solidFill>
                  <a:srgbClr val="625E5E"/>
                </a:solidFill>
                <a:latin typeface="+mn-lt"/>
              </a:rPr>
              <a:t>качества налогового администрирования, сокращение задолженности по налоговым </a:t>
            </a:r>
            <a:r>
              <a:rPr lang="ru-RU" sz="1700" dirty="0" smtClean="0">
                <a:solidFill>
                  <a:srgbClr val="625E5E"/>
                </a:solidFill>
                <a:latin typeface="+mn-lt"/>
              </a:rPr>
              <a:t>и неналоговым платежам </a:t>
            </a:r>
            <a:r>
              <a:rPr lang="ru-RU" sz="1700" dirty="0">
                <a:solidFill>
                  <a:srgbClr val="625E5E"/>
                </a:solidFill>
                <a:latin typeface="+mn-lt"/>
              </a:rPr>
              <a:t>в бюджет области.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10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3562350"/>
            <a:ext cx="355282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283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619124" y="47571"/>
            <a:ext cx="11572875" cy="800154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9pPr>
          </a:lstStyle>
          <a:p>
            <a:pPr algn="ctr"/>
            <a:r>
              <a:rPr lang="ru-RU" sz="2800" b="1" dirty="0" smtClean="0">
                <a:solidFill>
                  <a:srgbClr val="494545"/>
                </a:solidFill>
              </a:rPr>
              <a:t>Уровень долговой нагрузки на областной бюджет</a:t>
            </a:r>
          </a:p>
          <a:p>
            <a:pPr algn="ctr"/>
            <a:r>
              <a:rPr lang="ru-RU" sz="2800" b="1" dirty="0" smtClean="0">
                <a:solidFill>
                  <a:srgbClr val="494545"/>
                </a:solidFill>
              </a:rPr>
              <a:t> и структура государственного долга области</a:t>
            </a:r>
            <a:endParaRPr lang="ru-RU" sz="2800" b="1" dirty="0">
              <a:solidFill>
                <a:srgbClr val="494545"/>
              </a:solidFill>
            </a:endParaRPr>
          </a:p>
        </p:txBody>
      </p:sp>
      <p:graphicFrame>
        <p:nvGraphicFramePr>
          <p:cNvPr id="6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3474420"/>
              </p:ext>
            </p:extLst>
          </p:nvPr>
        </p:nvGraphicFramePr>
        <p:xfrm>
          <a:off x="293913" y="857250"/>
          <a:ext cx="11898086" cy="6000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100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4643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05000" y="105519"/>
            <a:ext cx="9663113" cy="136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200" b="1" dirty="0">
                <a:solidFill>
                  <a:srgbClr val="494545"/>
                </a:solidFill>
                <a:latin typeface="+mn-lt"/>
              </a:rPr>
              <a:t>Долговая политика области </a:t>
            </a:r>
            <a:r>
              <a:rPr lang="ru-RU" sz="2200" b="1" smtClean="0">
                <a:solidFill>
                  <a:srgbClr val="494545"/>
                </a:solidFill>
                <a:latin typeface="+mn-lt"/>
              </a:rPr>
              <a:t>в 2022-2024 </a:t>
            </a:r>
            <a:r>
              <a:rPr lang="ru-RU" sz="2200" b="1" dirty="0" smtClean="0">
                <a:solidFill>
                  <a:srgbClr val="494545"/>
                </a:solidFill>
                <a:latin typeface="+mn-lt"/>
              </a:rPr>
              <a:t>годы направлена </a:t>
            </a:r>
            <a:r>
              <a:rPr lang="ru-RU" sz="2200" b="1" dirty="0">
                <a:solidFill>
                  <a:srgbClr val="494545"/>
                </a:solidFill>
                <a:latin typeface="+mn-lt"/>
              </a:rPr>
              <a:t>на обеспечение потребностей области в заемных финансовых ресурсах при поддержании объема долговой нагрузки на уровне, позволяющем отнести </a:t>
            </a:r>
            <a:r>
              <a:rPr lang="ru-RU" sz="2200" b="1" dirty="0" smtClean="0">
                <a:solidFill>
                  <a:srgbClr val="494545"/>
                </a:solidFill>
                <a:latin typeface="+mn-lt"/>
              </a:rPr>
              <a:t>область</a:t>
            </a: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solidFill>
                  <a:srgbClr val="474343"/>
                </a:solidFill>
                <a:latin typeface="+mn-lt"/>
              </a:rPr>
              <a:t> </a:t>
            </a:r>
            <a:r>
              <a:rPr lang="ru-RU" sz="2600" b="1" i="1" u="sng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к региону с высокой долговой </a:t>
            </a:r>
            <a:r>
              <a:rPr lang="ru-RU" sz="2600" b="1" i="1" u="sng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устойчивостью:</a:t>
            </a:r>
            <a:endParaRPr lang="ru-RU" sz="2600" b="1" i="1" u="sng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4267200" y="225924"/>
            <a:ext cx="16311361" cy="7496593"/>
            <a:chOff x="-5185434" y="230053"/>
            <a:chExt cx="17197459" cy="7496593"/>
          </a:xfrm>
        </p:grpSpPr>
        <p:sp>
          <p:nvSpPr>
            <p:cNvPr id="4" name="Арка 3"/>
            <p:cNvSpPr/>
            <p:nvPr/>
          </p:nvSpPr>
          <p:spPr>
            <a:xfrm>
              <a:off x="-5185434" y="230053"/>
              <a:ext cx="8585927" cy="7496593"/>
            </a:xfrm>
            <a:prstGeom prst="blockArc">
              <a:avLst>
                <a:gd name="adj1" fmla="val 18900000"/>
                <a:gd name="adj2" fmla="val 2700000"/>
                <a:gd name="adj3" fmla="val 296"/>
              </a:avLst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Полилиния 4"/>
                <p:cNvSpPr/>
                <p:nvPr/>
              </p:nvSpPr>
              <p:spPr>
                <a:xfrm>
                  <a:off x="2468429" y="1615049"/>
                  <a:ext cx="9543596" cy="1050040"/>
                </a:xfrm>
                <a:custGeom>
                  <a:avLst/>
                  <a:gdLst>
                    <a:gd name="connsiteX0" fmla="*/ 0 w 9504253"/>
                    <a:gd name="connsiteY0" fmla="*/ 175010 h 1050040"/>
                    <a:gd name="connsiteX1" fmla="*/ 175010 w 9504253"/>
                    <a:gd name="connsiteY1" fmla="*/ 0 h 1050040"/>
                    <a:gd name="connsiteX2" fmla="*/ 9329243 w 9504253"/>
                    <a:gd name="connsiteY2" fmla="*/ 0 h 1050040"/>
                    <a:gd name="connsiteX3" fmla="*/ 9504253 w 9504253"/>
                    <a:gd name="connsiteY3" fmla="*/ 175010 h 1050040"/>
                    <a:gd name="connsiteX4" fmla="*/ 9504253 w 9504253"/>
                    <a:gd name="connsiteY4" fmla="*/ 875030 h 1050040"/>
                    <a:gd name="connsiteX5" fmla="*/ 9329243 w 9504253"/>
                    <a:gd name="connsiteY5" fmla="*/ 1050040 h 1050040"/>
                    <a:gd name="connsiteX6" fmla="*/ 175010 w 9504253"/>
                    <a:gd name="connsiteY6" fmla="*/ 1050040 h 1050040"/>
                    <a:gd name="connsiteX7" fmla="*/ 0 w 9504253"/>
                    <a:gd name="connsiteY7" fmla="*/ 875030 h 1050040"/>
                    <a:gd name="connsiteX8" fmla="*/ 0 w 9504253"/>
                    <a:gd name="connsiteY8" fmla="*/ 175010 h 1050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04253" h="1050040">
                      <a:moveTo>
                        <a:pt x="0" y="175010"/>
                      </a:moveTo>
                      <a:cubicBezTo>
                        <a:pt x="0" y="78355"/>
                        <a:pt x="78355" y="0"/>
                        <a:pt x="175010" y="0"/>
                      </a:cubicBezTo>
                      <a:lnTo>
                        <a:pt x="9329243" y="0"/>
                      </a:lnTo>
                      <a:cubicBezTo>
                        <a:pt x="9425898" y="0"/>
                        <a:pt x="9504253" y="78355"/>
                        <a:pt x="9504253" y="175010"/>
                      </a:cubicBezTo>
                      <a:lnTo>
                        <a:pt x="9504253" y="875030"/>
                      </a:lnTo>
                      <a:cubicBezTo>
                        <a:pt x="9504253" y="971685"/>
                        <a:pt x="9425898" y="1050040"/>
                        <a:pt x="9329243" y="1050040"/>
                      </a:cubicBezTo>
                      <a:lnTo>
                        <a:pt x="175010" y="1050040"/>
                      </a:lnTo>
                      <a:cubicBezTo>
                        <a:pt x="78355" y="1050040"/>
                        <a:pt x="0" y="971685"/>
                        <a:pt x="0" y="875030"/>
                      </a:cubicBezTo>
                      <a:lnTo>
                        <a:pt x="0" y="175010"/>
                      </a:lnTo>
                      <a:close/>
                    </a:path>
                  </a:pathLst>
                </a:custGeom>
                <a:gradFill>
                  <a:gsLst>
                    <a:gs pos="73000">
                      <a:schemeClr val="accent3">
                        <a:lumMod val="20000"/>
                        <a:lumOff val="80000"/>
                        <a:alpha val="50000"/>
                      </a:schemeClr>
                    </a:gs>
                    <a:gs pos="15000">
                      <a:schemeClr val="accent3">
                        <a:lumMod val="60000"/>
                        <a:lumOff val="40000"/>
                      </a:schemeClr>
                    </a:gs>
                    <a:gs pos="96000">
                      <a:schemeClr val="accent2">
                        <a:lumMod val="20000"/>
                        <a:lumOff val="80000"/>
                        <a:alpha val="1000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911472" tIns="107139" rIns="107139" bIns="107139" numCol="1" spcCol="1270" anchor="ctr" anchorCtr="0">
                  <a:noAutofit/>
                </a:bodyPr>
                <a:lstStyle/>
                <a:p>
                  <a:pPr lvl="0" algn="l" defTabSz="9779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2200" kern="1200" dirty="0" smtClean="0">
                      <a:solidFill>
                        <a:srgbClr val="534F4F"/>
                      </a:solidFill>
                      <a:latin typeface="+mn-lt"/>
                      <a:cs typeface="Arial"/>
                    </a:rPr>
                    <a:t>Отношение объема государственного долга к общему объему доходов бюджета </a:t>
                  </a:r>
                  <a:r>
                    <a:rPr lang="ru-RU" sz="2200" kern="1200" dirty="0">
                      <a:solidFill>
                        <a:srgbClr val="534F4F"/>
                      </a:solidFill>
                      <a:latin typeface="+mn-lt"/>
                    </a:rPr>
                    <a:t>без учета безвозмездных </a:t>
                  </a:r>
                  <a:r>
                    <a:rPr lang="ru-RU" sz="2200" kern="1200" dirty="0" smtClean="0">
                      <a:solidFill>
                        <a:srgbClr val="534F4F"/>
                      </a:solidFill>
                      <a:latin typeface="+mn-lt"/>
                    </a:rPr>
                    <a:t>поступлений </a:t>
                  </a:r>
                  <a14:m>
                    <m:oMath xmlns:m="http://schemas.openxmlformats.org/officeDocument/2006/math">
                      <m:r>
                        <a:rPr lang="ru-RU" sz="2400" b="1" i="0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≤</m:t>
                      </m:r>
                      <m:r>
                        <a:rPr lang="ru-RU" sz="2400" b="1" i="0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𝟓𝟎</m:t>
                      </m:r>
                      <m:r>
                        <a:rPr lang="ru-RU" sz="2400" b="1" i="0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%</m:t>
                      </m:r>
                    </m:oMath>
                  </a14:m>
                  <a:endParaRPr lang="ru-RU" sz="2400" b="1" kern="1200" dirty="0">
                    <a:solidFill>
                      <a:srgbClr val="534F4F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Полилиния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8429" y="1615049"/>
                  <a:ext cx="9543596" cy="1050040"/>
                </a:xfrm>
                <a:custGeom>
                  <a:avLst/>
                  <a:gdLst>
                    <a:gd name="connsiteX0" fmla="*/ 0 w 9504253"/>
                    <a:gd name="connsiteY0" fmla="*/ 175010 h 1050040"/>
                    <a:gd name="connsiteX1" fmla="*/ 175010 w 9504253"/>
                    <a:gd name="connsiteY1" fmla="*/ 0 h 1050040"/>
                    <a:gd name="connsiteX2" fmla="*/ 9329243 w 9504253"/>
                    <a:gd name="connsiteY2" fmla="*/ 0 h 1050040"/>
                    <a:gd name="connsiteX3" fmla="*/ 9504253 w 9504253"/>
                    <a:gd name="connsiteY3" fmla="*/ 175010 h 1050040"/>
                    <a:gd name="connsiteX4" fmla="*/ 9504253 w 9504253"/>
                    <a:gd name="connsiteY4" fmla="*/ 875030 h 1050040"/>
                    <a:gd name="connsiteX5" fmla="*/ 9329243 w 9504253"/>
                    <a:gd name="connsiteY5" fmla="*/ 1050040 h 1050040"/>
                    <a:gd name="connsiteX6" fmla="*/ 175010 w 9504253"/>
                    <a:gd name="connsiteY6" fmla="*/ 1050040 h 1050040"/>
                    <a:gd name="connsiteX7" fmla="*/ 0 w 9504253"/>
                    <a:gd name="connsiteY7" fmla="*/ 875030 h 1050040"/>
                    <a:gd name="connsiteX8" fmla="*/ 0 w 9504253"/>
                    <a:gd name="connsiteY8" fmla="*/ 175010 h 1050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04253" h="1050040">
                      <a:moveTo>
                        <a:pt x="0" y="175010"/>
                      </a:moveTo>
                      <a:cubicBezTo>
                        <a:pt x="0" y="78355"/>
                        <a:pt x="78355" y="0"/>
                        <a:pt x="175010" y="0"/>
                      </a:cubicBezTo>
                      <a:lnTo>
                        <a:pt x="9329243" y="0"/>
                      </a:lnTo>
                      <a:cubicBezTo>
                        <a:pt x="9425898" y="0"/>
                        <a:pt x="9504253" y="78355"/>
                        <a:pt x="9504253" y="175010"/>
                      </a:cubicBezTo>
                      <a:lnTo>
                        <a:pt x="9504253" y="875030"/>
                      </a:lnTo>
                      <a:cubicBezTo>
                        <a:pt x="9504253" y="971685"/>
                        <a:pt x="9425898" y="1050040"/>
                        <a:pt x="9329243" y="1050040"/>
                      </a:cubicBezTo>
                      <a:lnTo>
                        <a:pt x="175010" y="1050040"/>
                      </a:lnTo>
                      <a:cubicBezTo>
                        <a:pt x="78355" y="1050040"/>
                        <a:pt x="0" y="971685"/>
                        <a:pt x="0" y="875030"/>
                      </a:cubicBezTo>
                      <a:lnTo>
                        <a:pt x="0" y="175010"/>
                      </a:lnTo>
                      <a:close/>
                    </a:path>
                  </a:pathLst>
                </a:custGeom>
                <a:blipFill rotWithShape="1">
                  <a:blip r:embed="rId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Стрелка вправо с вырезом 5"/>
            <p:cNvSpPr/>
            <p:nvPr/>
          </p:nvSpPr>
          <p:spPr>
            <a:xfrm>
              <a:off x="2132216" y="1741804"/>
              <a:ext cx="973043" cy="796530"/>
            </a:xfrm>
            <a:prstGeom prst="notched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Полилиния 6"/>
                <p:cNvSpPr/>
                <p:nvPr/>
              </p:nvSpPr>
              <p:spPr>
                <a:xfrm>
                  <a:off x="2468428" y="3028490"/>
                  <a:ext cx="9539036" cy="1700074"/>
                </a:xfrm>
                <a:custGeom>
                  <a:avLst/>
                  <a:gdLst>
                    <a:gd name="connsiteX0" fmla="*/ 0 w 9539036"/>
                    <a:gd name="connsiteY0" fmla="*/ 283351 h 1700074"/>
                    <a:gd name="connsiteX1" fmla="*/ 283351 w 9539036"/>
                    <a:gd name="connsiteY1" fmla="*/ 0 h 1700074"/>
                    <a:gd name="connsiteX2" fmla="*/ 9255685 w 9539036"/>
                    <a:gd name="connsiteY2" fmla="*/ 0 h 1700074"/>
                    <a:gd name="connsiteX3" fmla="*/ 9539036 w 9539036"/>
                    <a:gd name="connsiteY3" fmla="*/ 283351 h 1700074"/>
                    <a:gd name="connsiteX4" fmla="*/ 9539036 w 9539036"/>
                    <a:gd name="connsiteY4" fmla="*/ 1416723 h 1700074"/>
                    <a:gd name="connsiteX5" fmla="*/ 9255685 w 9539036"/>
                    <a:gd name="connsiteY5" fmla="*/ 1700074 h 1700074"/>
                    <a:gd name="connsiteX6" fmla="*/ 283351 w 9539036"/>
                    <a:gd name="connsiteY6" fmla="*/ 1700074 h 1700074"/>
                    <a:gd name="connsiteX7" fmla="*/ 0 w 9539036"/>
                    <a:gd name="connsiteY7" fmla="*/ 1416723 h 1700074"/>
                    <a:gd name="connsiteX8" fmla="*/ 0 w 9539036"/>
                    <a:gd name="connsiteY8" fmla="*/ 283351 h 1700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39036" h="1700074">
                      <a:moveTo>
                        <a:pt x="0" y="283351"/>
                      </a:moveTo>
                      <a:cubicBezTo>
                        <a:pt x="0" y="126861"/>
                        <a:pt x="126861" y="0"/>
                        <a:pt x="283351" y="0"/>
                      </a:cubicBezTo>
                      <a:lnTo>
                        <a:pt x="9255685" y="0"/>
                      </a:lnTo>
                      <a:cubicBezTo>
                        <a:pt x="9412175" y="0"/>
                        <a:pt x="9539036" y="126861"/>
                        <a:pt x="9539036" y="283351"/>
                      </a:cubicBezTo>
                      <a:lnTo>
                        <a:pt x="9539036" y="1416723"/>
                      </a:lnTo>
                      <a:cubicBezTo>
                        <a:pt x="9539036" y="1573213"/>
                        <a:pt x="9412175" y="1700074"/>
                        <a:pt x="9255685" y="1700074"/>
                      </a:cubicBezTo>
                      <a:lnTo>
                        <a:pt x="283351" y="1700074"/>
                      </a:lnTo>
                      <a:cubicBezTo>
                        <a:pt x="126861" y="1700074"/>
                        <a:pt x="0" y="1573213"/>
                        <a:pt x="0" y="1416723"/>
                      </a:cubicBezTo>
                      <a:lnTo>
                        <a:pt x="0" y="283351"/>
                      </a:lnTo>
                      <a:close/>
                    </a:path>
                  </a:pathLst>
                </a:custGeom>
                <a:gradFill>
                  <a:gsLst>
                    <a:gs pos="73000">
                      <a:schemeClr val="accent3">
                        <a:lumMod val="20000"/>
                        <a:lumOff val="80000"/>
                        <a:alpha val="50000"/>
                      </a:schemeClr>
                    </a:gs>
                    <a:gs pos="15000">
                      <a:schemeClr val="accent3">
                        <a:lumMod val="60000"/>
                        <a:lumOff val="40000"/>
                      </a:schemeClr>
                    </a:gs>
                    <a:gs pos="96000">
                      <a:schemeClr val="accent2">
                        <a:lumMod val="20000"/>
                        <a:lumOff val="80000"/>
                        <a:alpha val="1000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943204" tIns="138871" rIns="138871" bIns="138871" numCol="1" spcCol="1270" anchor="ctr" anchorCtr="0">
                  <a:noAutofit/>
                </a:bodyPr>
                <a:lstStyle/>
                <a:p>
                  <a:pPr lvl="0" algn="just" defTabSz="9779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2200" kern="1200" dirty="0" smtClean="0">
                      <a:solidFill>
                        <a:srgbClr val="534F4F"/>
                      </a:solidFill>
                      <a:latin typeface="+mn-lt"/>
                    </a:rPr>
                    <a:t>Отношение </a:t>
                  </a:r>
                  <a:r>
                    <a:rPr lang="ru-RU" sz="2200" kern="1200" dirty="0">
                      <a:solidFill>
                        <a:srgbClr val="534F4F"/>
                      </a:solidFill>
                      <a:latin typeface="+mn-lt"/>
                    </a:rPr>
                    <a:t>годовой суммы платежей по погашению и обслуживанию </a:t>
                  </a:r>
                  <a:r>
                    <a:rPr lang="ru-RU" sz="2200" kern="1200" dirty="0" smtClean="0">
                      <a:solidFill>
                        <a:srgbClr val="534F4F"/>
                      </a:solidFill>
                      <a:latin typeface="+mn-lt"/>
                    </a:rPr>
                    <a:t>государственного долга</a:t>
                  </a:r>
                  <a:r>
                    <a:rPr lang="ru-RU" sz="2200" kern="1200" dirty="0">
                      <a:solidFill>
                        <a:srgbClr val="534F4F"/>
                      </a:solidFill>
                      <a:latin typeface="+mn-lt"/>
                    </a:rPr>
                    <a:t>, возникшего по состоянию на 1 января очередного финансового </a:t>
                  </a:r>
                  <a:r>
                    <a:rPr lang="ru-RU" sz="2200" kern="1200" dirty="0" smtClean="0">
                      <a:solidFill>
                        <a:srgbClr val="534F4F"/>
                      </a:solidFill>
                      <a:latin typeface="+mn-lt"/>
                    </a:rPr>
                    <a:t>года, к </a:t>
                  </a:r>
                  <a:r>
                    <a:rPr lang="ru-RU" sz="2200" kern="1200" dirty="0">
                      <a:solidFill>
                        <a:srgbClr val="534F4F"/>
                      </a:solidFill>
                      <a:latin typeface="+mn-lt"/>
                    </a:rPr>
                    <a:t>общему объему налоговых и неналоговых доходов бюджета и дотаций из бюджетов бюджетной системы Российской </a:t>
                  </a:r>
                  <a:r>
                    <a:rPr lang="ru-RU" sz="2200" kern="1200" dirty="0" smtClean="0">
                      <a:solidFill>
                        <a:srgbClr val="534F4F"/>
                      </a:solidFill>
                      <a:latin typeface="+mn-lt"/>
                    </a:rPr>
                    <a:t>Федерации </a:t>
                  </a:r>
                  <a14:m>
                    <m:oMath xmlns:m="http://schemas.openxmlformats.org/officeDocument/2006/math">
                      <m:r>
                        <a:rPr lang="ru-RU" sz="2400" b="1" i="1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≤</m:t>
                      </m:r>
                    </m:oMath>
                  </a14:m>
                  <a:r>
                    <a:rPr lang="ru-RU" sz="2400" b="1" kern="1200" dirty="0" smtClean="0">
                      <a:solidFill>
                        <a:srgbClr val="534F4F"/>
                      </a:solidFill>
                      <a:cs typeface="Arial"/>
                    </a:rPr>
                    <a:t> 13%</a:t>
                  </a:r>
                  <a:endParaRPr lang="ru-RU" sz="2400" kern="1200" dirty="0">
                    <a:solidFill>
                      <a:srgbClr val="534F4F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Полилиния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8428" y="3028490"/>
                  <a:ext cx="9539036" cy="1700074"/>
                </a:xfrm>
                <a:custGeom>
                  <a:avLst/>
                  <a:gdLst>
                    <a:gd name="connsiteX0" fmla="*/ 0 w 9539036"/>
                    <a:gd name="connsiteY0" fmla="*/ 283351 h 1700074"/>
                    <a:gd name="connsiteX1" fmla="*/ 283351 w 9539036"/>
                    <a:gd name="connsiteY1" fmla="*/ 0 h 1700074"/>
                    <a:gd name="connsiteX2" fmla="*/ 9255685 w 9539036"/>
                    <a:gd name="connsiteY2" fmla="*/ 0 h 1700074"/>
                    <a:gd name="connsiteX3" fmla="*/ 9539036 w 9539036"/>
                    <a:gd name="connsiteY3" fmla="*/ 283351 h 1700074"/>
                    <a:gd name="connsiteX4" fmla="*/ 9539036 w 9539036"/>
                    <a:gd name="connsiteY4" fmla="*/ 1416723 h 1700074"/>
                    <a:gd name="connsiteX5" fmla="*/ 9255685 w 9539036"/>
                    <a:gd name="connsiteY5" fmla="*/ 1700074 h 1700074"/>
                    <a:gd name="connsiteX6" fmla="*/ 283351 w 9539036"/>
                    <a:gd name="connsiteY6" fmla="*/ 1700074 h 1700074"/>
                    <a:gd name="connsiteX7" fmla="*/ 0 w 9539036"/>
                    <a:gd name="connsiteY7" fmla="*/ 1416723 h 1700074"/>
                    <a:gd name="connsiteX8" fmla="*/ 0 w 9539036"/>
                    <a:gd name="connsiteY8" fmla="*/ 283351 h 1700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39036" h="1700074">
                      <a:moveTo>
                        <a:pt x="0" y="283351"/>
                      </a:moveTo>
                      <a:cubicBezTo>
                        <a:pt x="0" y="126861"/>
                        <a:pt x="126861" y="0"/>
                        <a:pt x="283351" y="0"/>
                      </a:cubicBezTo>
                      <a:lnTo>
                        <a:pt x="9255685" y="0"/>
                      </a:lnTo>
                      <a:cubicBezTo>
                        <a:pt x="9412175" y="0"/>
                        <a:pt x="9539036" y="126861"/>
                        <a:pt x="9539036" y="283351"/>
                      </a:cubicBezTo>
                      <a:lnTo>
                        <a:pt x="9539036" y="1416723"/>
                      </a:lnTo>
                      <a:cubicBezTo>
                        <a:pt x="9539036" y="1573213"/>
                        <a:pt x="9412175" y="1700074"/>
                        <a:pt x="9255685" y="1700074"/>
                      </a:cubicBezTo>
                      <a:lnTo>
                        <a:pt x="283351" y="1700074"/>
                      </a:lnTo>
                      <a:cubicBezTo>
                        <a:pt x="126861" y="1700074"/>
                        <a:pt x="0" y="1573213"/>
                        <a:pt x="0" y="1416723"/>
                      </a:cubicBezTo>
                      <a:lnTo>
                        <a:pt x="0" y="283351"/>
                      </a:lnTo>
                      <a:close/>
                    </a:path>
                  </a:pathLst>
                </a:custGeom>
                <a:blipFill rotWithShape="1">
                  <a:blip r:embed="rId3"/>
                  <a:stretch>
                    <a:fillRect t="-2151" r="-404" b="-609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Стрелка вправо с вырезом 7"/>
            <p:cNvSpPr/>
            <p:nvPr/>
          </p:nvSpPr>
          <p:spPr>
            <a:xfrm>
              <a:off x="2114309" y="3436851"/>
              <a:ext cx="1008860" cy="883351"/>
            </a:xfrm>
            <a:prstGeom prst="notched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Полилиния 8"/>
                <p:cNvSpPr/>
                <p:nvPr/>
              </p:nvSpPr>
              <p:spPr>
                <a:xfrm>
                  <a:off x="2468428" y="5096098"/>
                  <a:ext cx="9543596" cy="1586629"/>
                </a:xfrm>
                <a:custGeom>
                  <a:avLst/>
                  <a:gdLst>
                    <a:gd name="connsiteX0" fmla="*/ 0 w 9501201"/>
                    <a:gd name="connsiteY0" fmla="*/ 264443 h 1586629"/>
                    <a:gd name="connsiteX1" fmla="*/ 264443 w 9501201"/>
                    <a:gd name="connsiteY1" fmla="*/ 0 h 1586629"/>
                    <a:gd name="connsiteX2" fmla="*/ 9236758 w 9501201"/>
                    <a:gd name="connsiteY2" fmla="*/ 0 h 1586629"/>
                    <a:gd name="connsiteX3" fmla="*/ 9501201 w 9501201"/>
                    <a:gd name="connsiteY3" fmla="*/ 264443 h 1586629"/>
                    <a:gd name="connsiteX4" fmla="*/ 9501201 w 9501201"/>
                    <a:gd name="connsiteY4" fmla="*/ 1322186 h 1586629"/>
                    <a:gd name="connsiteX5" fmla="*/ 9236758 w 9501201"/>
                    <a:gd name="connsiteY5" fmla="*/ 1586629 h 1586629"/>
                    <a:gd name="connsiteX6" fmla="*/ 264443 w 9501201"/>
                    <a:gd name="connsiteY6" fmla="*/ 1586629 h 1586629"/>
                    <a:gd name="connsiteX7" fmla="*/ 0 w 9501201"/>
                    <a:gd name="connsiteY7" fmla="*/ 1322186 h 1586629"/>
                    <a:gd name="connsiteX8" fmla="*/ 0 w 9501201"/>
                    <a:gd name="connsiteY8" fmla="*/ 264443 h 1586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01201" h="1586629">
                      <a:moveTo>
                        <a:pt x="0" y="264443"/>
                      </a:moveTo>
                      <a:cubicBezTo>
                        <a:pt x="0" y="118395"/>
                        <a:pt x="118395" y="0"/>
                        <a:pt x="264443" y="0"/>
                      </a:cubicBezTo>
                      <a:lnTo>
                        <a:pt x="9236758" y="0"/>
                      </a:lnTo>
                      <a:cubicBezTo>
                        <a:pt x="9382806" y="0"/>
                        <a:pt x="9501201" y="118395"/>
                        <a:pt x="9501201" y="264443"/>
                      </a:cubicBezTo>
                      <a:lnTo>
                        <a:pt x="9501201" y="1322186"/>
                      </a:lnTo>
                      <a:cubicBezTo>
                        <a:pt x="9501201" y="1468234"/>
                        <a:pt x="9382806" y="1586629"/>
                        <a:pt x="9236758" y="1586629"/>
                      </a:cubicBezTo>
                      <a:lnTo>
                        <a:pt x="264443" y="1586629"/>
                      </a:lnTo>
                      <a:cubicBezTo>
                        <a:pt x="118395" y="1586629"/>
                        <a:pt x="0" y="1468234"/>
                        <a:pt x="0" y="1322186"/>
                      </a:cubicBezTo>
                      <a:lnTo>
                        <a:pt x="0" y="264443"/>
                      </a:lnTo>
                      <a:close/>
                    </a:path>
                  </a:pathLst>
                </a:custGeom>
                <a:gradFill>
                  <a:gsLst>
                    <a:gs pos="73000">
                      <a:schemeClr val="accent3">
                        <a:lumMod val="20000"/>
                        <a:lumOff val="80000"/>
                        <a:alpha val="50000"/>
                      </a:schemeClr>
                    </a:gs>
                    <a:gs pos="15000">
                      <a:schemeClr val="accent3">
                        <a:lumMod val="60000"/>
                        <a:lumOff val="40000"/>
                      </a:schemeClr>
                    </a:gs>
                    <a:gs pos="96000">
                      <a:schemeClr val="accent2">
                        <a:lumMod val="20000"/>
                        <a:lumOff val="80000"/>
                        <a:alpha val="1000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937666" tIns="133333" rIns="133333" bIns="133333" numCol="1" spcCol="1270" anchor="ctr" anchorCtr="0">
                  <a:noAutofit/>
                </a:bodyPr>
                <a:lstStyle/>
                <a:p>
                  <a:pPr lvl="0" algn="l" defTabSz="9779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2200" kern="1200" dirty="0" smtClean="0">
                      <a:solidFill>
                        <a:srgbClr val="534F4F"/>
                      </a:solidFill>
                      <a:latin typeface="+mn-lt"/>
                      <a:cs typeface="Arial"/>
                    </a:rPr>
                    <a:t>Доля </a:t>
                  </a:r>
                  <a:r>
                    <a:rPr lang="ru-RU" sz="2200" kern="1200" dirty="0">
                      <a:solidFill>
                        <a:srgbClr val="534F4F"/>
                      </a:solidFill>
                      <a:latin typeface="+mn-lt"/>
                      <a:cs typeface="Arial"/>
                    </a:rPr>
                    <a:t>расходов на обслуживание </a:t>
                  </a:r>
                  <a:r>
                    <a:rPr lang="ru-RU" sz="2200" kern="1200" dirty="0" smtClean="0">
                      <a:solidFill>
                        <a:srgbClr val="534F4F"/>
                      </a:solidFill>
                      <a:latin typeface="+mn-lt"/>
                      <a:cs typeface="Arial"/>
                    </a:rPr>
                    <a:t>государственного </a:t>
                  </a:r>
                  <a:r>
                    <a:rPr lang="ru-RU" sz="2200" kern="1200" dirty="0">
                      <a:solidFill>
                        <a:srgbClr val="534F4F"/>
                      </a:solidFill>
                      <a:latin typeface="+mn-lt"/>
                      <a:cs typeface="Arial"/>
                    </a:rPr>
                    <a:t>долга в общем объеме расходов бюджета, за исключением объема расходов, которые осуществляются за счет субвенций, предоставляемых из бюджетов бюджетной системы </a:t>
                  </a:r>
                  <a:r>
                    <a:rPr lang="ru-RU" sz="2200" kern="1200" dirty="0" smtClean="0">
                      <a:solidFill>
                        <a:srgbClr val="534F4F"/>
                      </a:solidFill>
                      <a:latin typeface="+mn-lt"/>
                      <a:cs typeface="Arial"/>
                    </a:rPr>
                    <a:t>РФ </a:t>
                  </a:r>
                  <a14:m>
                    <m:oMath xmlns:m="http://schemas.openxmlformats.org/officeDocument/2006/math">
                      <m:r>
                        <a:rPr lang="ru-RU" sz="2400" b="1" i="1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≤</m:t>
                      </m:r>
                    </m:oMath>
                  </a14:m>
                  <a:r>
                    <a:rPr lang="ru-RU" sz="2400" b="1" kern="1200" dirty="0" smtClean="0">
                      <a:solidFill>
                        <a:srgbClr val="534F4F"/>
                      </a:solidFill>
                      <a:cs typeface="Arial"/>
                    </a:rPr>
                    <a:t> 5%</a:t>
                  </a:r>
                  <a:endParaRPr lang="ru-RU" sz="2400" kern="1200" dirty="0">
                    <a:solidFill>
                      <a:srgbClr val="534F4F"/>
                    </a:solidFill>
                    <a:cs typeface="Arial"/>
                  </a:endParaRPr>
                </a:p>
              </p:txBody>
            </p:sp>
          </mc:Choice>
          <mc:Fallback xmlns="">
            <p:sp>
              <p:nvSpPr>
                <p:cNvPr id="9" name="Полилиния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8428" y="5096098"/>
                  <a:ext cx="9543596" cy="1586629"/>
                </a:xfrm>
                <a:custGeom>
                  <a:avLst/>
                  <a:gdLst>
                    <a:gd name="connsiteX0" fmla="*/ 0 w 9501201"/>
                    <a:gd name="connsiteY0" fmla="*/ 264443 h 1586629"/>
                    <a:gd name="connsiteX1" fmla="*/ 264443 w 9501201"/>
                    <a:gd name="connsiteY1" fmla="*/ 0 h 1586629"/>
                    <a:gd name="connsiteX2" fmla="*/ 9236758 w 9501201"/>
                    <a:gd name="connsiteY2" fmla="*/ 0 h 1586629"/>
                    <a:gd name="connsiteX3" fmla="*/ 9501201 w 9501201"/>
                    <a:gd name="connsiteY3" fmla="*/ 264443 h 1586629"/>
                    <a:gd name="connsiteX4" fmla="*/ 9501201 w 9501201"/>
                    <a:gd name="connsiteY4" fmla="*/ 1322186 h 1586629"/>
                    <a:gd name="connsiteX5" fmla="*/ 9236758 w 9501201"/>
                    <a:gd name="connsiteY5" fmla="*/ 1586629 h 1586629"/>
                    <a:gd name="connsiteX6" fmla="*/ 264443 w 9501201"/>
                    <a:gd name="connsiteY6" fmla="*/ 1586629 h 1586629"/>
                    <a:gd name="connsiteX7" fmla="*/ 0 w 9501201"/>
                    <a:gd name="connsiteY7" fmla="*/ 1322186 h 1586629"/>
                    <a:gd name="connsiteX8" fmla="*/ 0 w 9501201"/>
                    <a:gd name="connsiteY8" fmla="*/ 264443 h 1586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01201" h="1586629">
                      <a:moveTo>
                        <a:pt x="0" y="264443"/>
                      </a:moveTo>
                      <a:cubicBezTo>
                        <a:pt x="0" y="118395"/>
                        <a:pt x="118395" y="0"/>
                        <a:pt x="264443" y="0"/>
                      </a:cubicBezTo>
                      <a:lnTo>
                        <a:pt x="9236758" y="0"/>
                      </a:lnTo>
                      <a:cubicBezTo>
                        <a:pt x="9382806" y="0"/>
                        <a:pt x="9501201" y="118395"/>
                        <a:pt x="9501201" y="264443"/>
                      </a:cubicBezTo>
                      <a:lnTo>
                        <a:pt x="9501201" y="1322186"/>
                      </a:lnTo>
                      <a:cubicBezTo>
                        <a:pt x="9501201" y="1468234"/>
                        <a:pt x="9382806" y="1586629"/>
                        <a:pt x="9236758" y="1586629"/>
                      </a:cubicBezTo>
                      <a:lnTo>
                        <a:pt x="264443" y="1586629"/>
                      </a:lnTo>
                      <a:cubicBezTo>
                        <a:pt x="118395" y="1586629"/>
                        <a:pt x="0" y="1468234"/>
                        <a:pt x="0" y="1322186"/>
                      </a:cubicBezTo>
                      <a:lnTo>
                        <a:pt x="0" y="264443"/>
                      </a:lnTo>
                      <a:close/>
                    </a:path>
                  </a:pathLst>
                </a:custGeom>
                <a:blipFill rotWithShape="1">
                  <a:blip r:embed="rId4"/>
                  <a:stretch>
                    <a:fillRect b="-3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Стрелка вправо с вырезом 9"/>
            <p:cNvSpPr/>
            <p:nvPr/>
          </p:nvSpPr>
          <p:spPr>
            <a:xfrm>
              <a:off x="2100280" y="5439832"/>
              <a:ext cx="1036916" cy="899160"/>
            </a:xfrm>
            <a:prstGeom prst="notched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1" name="Группа 10"/>
          <p:cNvGrpSpPr/>
          <p:nvPr/>
        </p:nvGrpSpPr>
        <p:grpSpPr>
          <a:xfrm>
            <a:off x="-50801" y="2453584"/>
            <a:ext cx="2841625" cy="2841625"/>
            <a:chOff x="-50801" y="2453584"/>
            <a:chExt cx="2841625" cy="284162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801" y="2453584"/>
              <a:ext cx="2841625" cy="2841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209" y="3274219"/>
              <a:ext cx="658216" cy="666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101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483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04775" y="-76202"/>
            <a:ext cx="7648575" cy="7019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3777456"/>
              </p:ext>
            </p:extLst>
          </p:nvPr>
        </p:nvGraphicFramePr>
        <p:xfrm>
          <a:off x="8079470" y="183829"/>
          <a:ext cx="3607706" cy="65642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7706"/>
              </a:tblGrid>
              <a:tr h="502523">
                <a:tc>
                  <a:txBody>
                    <a:bodyPr/>
                    <a:lstStyle/>
                    <a:p>
                      <a:r>
                        <a:rPr lang="ru-RU" sz="26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КОНТАКТЫ</a:t>
                      </a:r>
                      <a:endParaRPr lang="ru-RU" sz="2600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42231">
                <a:tc>
                  <a:txBody>
                    <a:bodyPr/>
                    <a:lstStyle/>
                    <a:p>
                      <a:r>
                        <a:rPr lang="ru-RU" sz="1800" b="1" u="sng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Адрес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398050, г. Липецк, площадь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им. </a:t>
                      </a:r>
                      <a:r>
                        <a:rPr lang="ru-RU" sz="1800" b="0" i="0" u="none" strike="noStrike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Г.В</a:t>
                      </a:r>
                      <a:r>
                        <a:rPr lang="ru-RU" sz="1800" b="0" i="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. Плеханова, 4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Единый телефон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+7 (474) 236-84-70</a:t>
                      </a:r>
                      <a:endParaRPr lang="ru-RU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Факс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+7 (474) 236-84-27</a:t>
                      </a:r>
                      <a:endParaRPr lang="ru-RU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Электронная почта</a:t>
                      </a:r>
                    </a:p>
                    <a:p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obl@fin.lipetsk.ru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02523">
                <a:tc>
                  <a:txBody>
                    <a:bodyPr/>
                    <a:lstStyle/>
                    <a:p>
                      <a:r>
                        <a:rPr lang="ru-RU" sz="26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ВРЕМЯ РАБОТЫ</a:t>
                      </a:r>
                      <a:endParaRPr lang="ru-RU" sz="2600" b="1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ПН-ЧТ</a:t>
                      </a:r>
                      <a:endParaRPr lang="ru-RU" sz="1800" b="1" u="sng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</a:endParaRPr>
                    </a:p>
                    <a:p>
                      <a:r>
                        <a:rPr lang="ru-RU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с 08:30 до 17:30</a:t>
                      </a:r>
                      <a:endParaRPr lang="ru-RU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ПТ</a:t>
                      </a:r>
                      <a:endParaRPr lang="ru-RU" sz="1800" b="1" u="sng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</a:endParaRPr>
                    </a:p>
                    <a:p>
                      <a:r>
                        <a:rPr lang="ru-RU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с 08:30 до 16:30</a:t>
                      </a:r>
                      <a:endParaRPr lang="ru-RU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Перерыв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с 13:00 до 13:48</a:t>
                      </a:r>
                      <a:endParaRPr lang="ru-RU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СБ</a:t>
                      </a:r>
                      <a:r>
                        <a:rPr lang="ru-RU" sz="1800" b="1" u="sng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, </a:t>
                      </a:r>
                      <a:r>
                        <a:rPr lang="ru-RU" sz="1800" b="1" u="sng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ВС</a:t>
                      </a:r>
                      <a:endParaRPr lang="ru-RU" sz="1800" b="1" u="sng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</a:endParaRPr>
                    </a:p>
                    <a:p>
                      <a:r>
                        <a:rPr lang="ru-RU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Выходные дни</a:t>
                      </a:r>
                      <a:endParaRPr lang="ru-RU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129666" y="3168131"/>
            <a:ext cx="316445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ПОЛЕЗНЫЕ ССЫЛКИ</a:t>
            </a:r>
            <a:endParaRPr lang="ru-RU" sz="2600" dirty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04776" y="178274"/>
            <a:ext cx="7648575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УПРАВЛЕНИЕ ФИНАНСОВ ЛИПЕЦКОЙ ОБЛАСТИ </a:t>
            </a:r>
          </a:p>
          <a:p>
            <a:pPr algn="ctr"/>
            <a:r>
              <a:rPr lang="ru-RU" sz="2000" dirty="0" smtClean="0">
                <a:solidFill>
                  <a:srgbClr val="494545"/>
                </a:solidFill>
                <a:latin typeface="+mn-lt"/>
              </a:rPr>
              <a:t>исполнительный 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орган государственной власти Липецкой области, обеспечивающий проведение единой бюджетной политики и осуществляющий общее руководство организацией финансов Липецкой </a:t>
            </a:r>
            <a:r>
              <a:rPr lang="ru-RU" sz="2000" dirty="0" smtClean="0">
                <a:solidFill>
                  <a:srgbClr val="494545"/>
                </a:solidFill>
                <a:latin typeface="+mn-lt"/>
              </a:rPr>
              <a:t>области</a:t>
            </a:r>
            <a:endParaRPr lang="ru-RU" sz="2000" dirty="0">
              <a:solidFill>
                <a:srgbClr val="494545"/>
              </a:solidFill>
              <a:latin typeface="+mn-lt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9108133"/>
              </p:ext>
            </p:extLst>
          </p:nvPr>
        </p:nvGraphicFramePr>
        <p:xfrm>
          <a:off x="-104775" y="1901823"/>
          <a:ext cx="7704000" cy="7920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340000"/>
                <a:gridCol w="5364000"/>
              </a:tblGrid>
              <a:tr h="792000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i="0" u="none" strike="noStrike" dirty="0" smtClean="0">
                          <a:solidFill>
                            <a:srgbClr val="474343"/>
                          </a:solidFill>
                          <a:latin typeface="+mn-lt"/>
                        </a:rPr>
                        <a:t>Руководитель</a:t>
                      </a:r>
                      <a:r>
                        <a:rPr lang="ru-RU" sz="2600" b="1" i="0" u="none" strike="noStrike" dirty="0" smtClean="0">
                          <a:solidFill>
                            <a:srgbClr val="474343"/>
                          </a:solidFill>
                          <a:latin typeface="+mn-lt"/>
                        </a:rPr>
                        <a:t>  </a:t>
                      </a:r>
                      <a:r>
                        <a:rPr lang="ru-RU" sz="2600" u="none" dirty="0" smtClean="0">
                          <a:solidFill>
                            <a:srgbClr val="474343"/>
                          </a:solidFill>
                          <a:latin typeface="+mn-lt"/>
                        </a:rPr>
                        <a:t>–</a:t>
                      </a:r>
                      <a:endParaRPr lang="ru-RU" sz="2600" b="1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144000" marR="7243" marT="72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fontAlgn="b"/>
                      <a:r>
                        <a:rPr lang="ru-RU" sz="2600" b="1" i="0" u="none" strike="noStrike" dirty="0" err="1">
                          <a:solidFill>
                            <a:srgbClr val="474343"/>
                          </a:solidFill>
                          <a:latin typeface="+mn-lt"/>
                        </a:rPr>
                        <a:t>Щеглеватых</a:t>
                      </a:r>
                      <a:r>
                        <a:rPr lang="ru-RU" sz="26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</a:t>
                      </a:r>
                      <a:r>
                        <a:rPr lang="ru-RU" sz="2600" b="1" i="0" u="none" strike="noStrike" dirty="0" smtClean="0">
                          <a:solidFill>
                            <a:srgbClr val="474343"/>
                          </a:solidFill>
                          <a:latin typeface="+mn-lt"/>
                        </a:rPr>
                        <a:t>Вячеслав </a:t>
                      </a:r>
                      <a:r>
                        <a:rPr lang="ru-RU" sz="26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Михайлович</a:t>
                      </a:r>
                    </a:p>
                  </a:txBody>
                  <a:tcPr marL="144000" marR="7243" marT="72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5" name="Группа 14"/>
          <p:cNvGrpSpPr/>
          <p:nvPr/>
        </p:nvGrpSpPr>
        <p:grpSpPr>
          <a:xfrm>
            <a:off x="118970" y="4212819"/>
            <a:ext cx="2245043" cy="2240666"/>
            <a:chOff x="111351" y="4000497"/>
            <a:chExt cx="2245043" cy="224066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077" y="4000497"/>
              <a:ext cx="1266825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111351" y="5287056"/>
              <a:ext cx="224504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>
                  <a:solidFill>
                    <a:srgbClr val="474343"/>
                  </a:solidFill>
                  <a:latin typeface="+mn-lt"/>
                </a:rPr>
                <a:t>САЙТ МИНИСТЕРСТВА</a:t>
              </a:r>
              <a:br>
                <a:rPr lang="ru-RU" sz="1400" b="1" dirty="0">
                  <a:solidFill>
                    <a:srgbClr val="474343"/>
                  </a:solidFill>
                  <a:latin typeface="+mn-lt"/>
                </a:rPr>
              </a:br>
              <a:r>
                <a:rPr lang="ru-RU" sz="1400" b="1" dirty="0">
                  <a:solidFill>
                    <a:srgbClr val="474343"/>
                  </a:solidFill>
                  <a:latin typeface="+mn-lt"/>
                </a:rPr>
                <a:t>ФИНАНСОВ РОССИЙСКОЙ</a:t>
              </a:r>
              <a:br>
                <a:rPr lang="ru-RU" sz="1400" b="1" dirty="0">
                  <a:solidFill>
                    <a:srgbClr val="474343"/>
                  </a:solidFill>
                  <a:latin typeface="+mn-lt"/>
                </a:rPr>
              </a:br>
              <a:r>
                <a:rPr lang="ru-RU" sz="1400" b="1" dirty="0">
                  <a:solidFill>
                    <a:srgbClr val="474343"/>
                  </a:solidFill>
                  <a:latin typeface="+mn-lt"/>
                </a:rPr>
                <a:t>ФЕДЕРАЦИИ</a:t>
              </a:r>
              <a:r>
                <a:rPr lang="ru-RU" sz="1400" dirty="0">
                  <a:solidFill>
                    <a:srgbClr val="474343"/>
                  </a:solidFill>
                  <a:latin typeface="+mn-lt"/>
                </a:rPr>
                <a:t> </a:t>
              </a:r>
              <a:br>
                <a:rPr lang="ru-RU" sz="1400" dirty="0">
                  <a:solidFill>
                    <a:srgbClr val="474343"/>
                  </a:solidFill>
                  <a:latin typeface="+mn-lt"/>
                </a:rPr>
              </a:br>
              <a:r>
                <a:rPr lang="en-US" sz="1400" dirty="0" smtClean="0">
                  <a:solidFill>
                    <a:srgbClr val="474343"/>
                  </a:solidFill>
                  <a:latin typeface="+mn-lt"/>
                </a:rPr>
                <a:t>http://minfin.gov.ru</a:t>
              </a:r>
              <a:endParaRPr lang="ru-RU" sz="1400" dirty="0">
                <a:solidFill>
                  <a:srgbClr val="474343"/>
                </a:solidFill>
                <a:latin typeface="+mn-lt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999222" y="4198191"/>
            <a:ext cx="2245043" cy="2240666"/>
            <a:chOff x="4991603" y="4000497"/>
            <a:chExt cx="2245043" cy="2240666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4991603" y="5287056"/>
              <a:ext cx="224504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>
                  <a:solidFill>
                    <a:srgbClr val="474343"/>
                  </a:solidFill>
                  <a:latin typeface="+mn-lt"/>
                </a:rPr>
                <a:t>САЙТ </a:t>
              </a:r>
              <a:r>
                <a:rPr lang="ru-RU" sz="1400" b="1" dirty="0" smtClean="0">
                  <a:solidFill>
                    <a:srgbClr val="474343"/>
                  </a:solidFill>
                  <a:latin typeface="+mn-lt"/>
                </a:rPr>
                <a:t>УПРАВЛЕНИЯ</a:t>
              </a:r>
              <a:r>
                <a:rPr lang="ru-RU" sz="1400" b="1" dirty="0">
                  <a:solidFill>
                    <a:srgbClr val="474343"/>
                  </a:solidFill>
                  <a:latin typeface="+mn-lt"/>
                </a:rPr>
                <a:t/>
              </a:r>
              <a:br>
                <a:rPr lang="ru-RU" sz="1400" b="1" dirty="0">
                  <a:solidFill>
                    <a:srgbClr val="474343"/>
                  </a:solidFill>
                  <a:latin typeface="+mn-lt"/>
                </a:rPr>
              </a:br>
              <a:r>
                <a:rPr lang="ru-RU" sz="1400" b="1" dirty="0">
                  <a:solidFill>
                    <a:srgbClr val="474343"/>
                  </a:solidFill>
                  <a:latin typeface="+mn-lt"/>
                </a:rPr>
                <a:t>ФИНАНСОВ </a:t>
              </a:r>
              <a:r>
                <a:rPr lang="ru-RU" sz="1400" b="1" dirty="0" smtClean="0">
                  <a:solidFill>
                    <a:srgbClr val="474343"/>
                  </a:solidFill>
                  <a:latin typeface="+mn-lt"/>
                </a:rPr>
                <a:t>ЛИПЕЦКОЙ</a:t>
              </a:r>
            </a:p>
            <a:p>
              <a:r>
                <a:rPr lang="ru-RU" sz="1400" b="1" dirty="0" smtClean="0">
                  <a:solidFill>
                    <a:srgbClr val="474343"/>
                  </a:solidFill>
                  <a:latin typeface="+mn-lt"/>
                </a:rPr>
                <a:t>ОБЛАСТИ</a:t>
              </a:r>
              <a:r>
                <a:rPr lang="ru-RU" sz="1400" dirty="0" smtClean="0">
                  <a:solidFill>
                    <a:srgbClr val="474343"/>
                  </a:solidFill>
                  <a:latin typeface="+mn-lt"/>
                </a:rPr>
                <a:t/>
              </a:r>
              <a:br>
                <a:rPr lang="ru-RU" sz="1400" dirty="0" smtClean="0">
                  <a:solidFill>
                    <a:srgbClr val="474343"/>
                  </a:solidFill>
                  <a:latin typeface="+mn-lt"/>
                </a:rPr>
              </a:br>
              <a:r>
                <a:rPr lang="en-US" sz="1400" dirty="0">
                  <a:solidFill>
                    <a:srgbClr val="474343"/>
                  </a:solidFill>
                  <a:latin typeface="+mn-lt"/>
                </a:rPr>
                <a:t>http://ufin48.ru</a:t>
              </a:r>
            </a:p>
          </p:txBody>
        </p:sp>
        <p:pic>
          <p:nvPicPr>
            <p:cNvPr id="2052" name="Picture 4" descr="http://qrcoder.ru/code/?http%3A%2F%2Fufin48.ru&amp;4&amp;0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27" t="9849" r="9848" b="10606"/>
            <a:stretch/>
          </p:blipFill>
          <p:spPr bwMode="auto">
            <a:xfrm>
              <a:off x="5067393" y="4000497"/>
              <a:ext cx="1225005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2478848" y="4164511"/>
            <a:ext cx="2405539" cy="2303602"/>
            <a:chOff x="2509123" y="3966817"/>
            <a:chExt cx="2405539" cy="230360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2509123" y="5316312"/>
              <a:ext cx="240553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>
                  <a:solidFill>
                    <a:srgbClr val="474343"/>
                  </a:solidFill>
                  <a:latin typeface="+mn-lt"/>
                </a:rPr>
                <a:t>САЙТ </a:t>
              </a:r>
              <a:r>
                <a:rPr lang="ru-RU" sz="1400" b="1" dirty="0" smtClean="0">
                  <a:solidFill>
                    <a:srgbClr val="474343"/>
                  </a:solidFill>
                  <a:latin typeface="+mn-lt"/>
                </a:rPr>
                <a:t>АДМИНИСТРАЦИИ </a:t>
              </a:r>
            </a:p>
            <a:p>
              <a:r>
                <a:rPr lang="ru-RU" sz="1400" b="1" dirty="0" smtClean="0">
                  <a:solidFill>
                    <a:srgbClr val="474343"/>
                  </a:solidFill>
                  <a:latin typeface="+mn-lt"/>
                </a:rPr>
                <a:t>ЛИПЕЦКОЙ</a:t>
              </a:r>
              <a:endParaRPr lang="ru-RU" sz="1400" b="1" dirty="0">
                <a:solidFill>
                  <a:srgbClr val="474343"/>
                </a:solidFill>
                <a:latin typeface="+mn-lt"/>
              </a:endParaRPr>
            </a:p>
            <a:p>
              <a:r>
                <a:rPr lang="ru-RU" sz="1400" b="1" dirty="0">
                  <a:solidFill>
                    <a:srgbClr val="474343"/>
                  </a:solidFill>
                  <a:latin typeface="+mn-lt"/>
                </a:rPr>
                <a:t>ОБЛАСТИ</a:t>
              </a:r>
              <a:r>
                <a:rPr lang="ru-RU" sz="1400" dirty="0" smtClean="0">
                  <a:solidFill>
                    <a:srgbClr val="474343"/>
                  </a:solidFill>
                  <a:latin typeface="+mn-lt"/>
                </a:rPr>
                <a:t/>
              </a:r>
              <a:br>
                <a:rPr lang="ru-RU" sz="1400" dirty="0" smtClean="0">
                  <a:solidFill>
                    <a:srgbClr val="474343"/>
                  </a:solidFill>
                  <a:latin typeface="+mn-lt"/>
                </a:rPr>
              </a:br>
              <a:r>
                <a:rPr lang="en-US" sz="1400" dirty="0">
                  <a:solidFill>
                    <a:srgbClr val="474343"/>
                  </a:solidFill>
                  <a:latin typeface="+mn-lt"/>
                </a:rPr>
                <a:t>https://</a:t>
              </a:r>
              <a:r>
                <a:rPr lang="ru-RU" sz="1400" dirty="0" err="1" smtClean="0">
                  <a:solidFill>
                    <a:srgbClr val="474343"/>
                  </a:solidFill>
                  <a:latin typeface="+mn-lt"/>
                </a:rPr>
                <a:t>липецкаяобласть.рф</a:t>
              </a:r>
              <a:endParaRPr lang="ru-RU" sz="1400" dirty="0">
                <a:solidFill>
                  <a:srgbClr val="474343"/>
                </a:solidFill>
                <a:latin typeface="+mn-lt"/>
              </a:endParaRPr>
            </a:p>
          </p:txBody>
        </p:sp>
        <p:pic>
          <p:nvPicPr>
            <p:cNvPr id="2054" name="Picture 6" descr="http://qrcoder.ru/code/?https%3A%2F%2F%EB%E8%EF%E5%F6%EA%E0%FF%EE%E1%EB%E0%F1%F2%FC.%F0%F4%2F&amp;4&amp;0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7" t="8231" r="7012" b="6664"/>
            <a:stretch/>
          </p:blipFill>
          <p:spPr bwMode="auto">
            <a:xfrm>
              <a:off x="2576513" y="3966817"/>
              <a:ext cx="1295118" cy="1286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6164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3" name="Picture 9" descr="Похожее изображени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73" r="39539" b="13272"/>
          <a:stretch/>
        </p:blipFill>
        <p:spPr bwMode="auto">
          <a:xfrm>
            <a:off x="8418452" y="1748059"/>
            <a:ext cx="3773548" cy="3744743"/>
          </a:xfrm>
          <a:prstGeom prst="ellipse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latin typeface="+mn-lt"/>
              </a:rPr>
              <a:t>Налоговые льготы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8513" y="1083915"/>
            <a:ext cx="8546123" cy="5678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 sz="1000"/>
            </a:pPr>
            <a:r>
              <a:rPr lang="ru-RU" sz="165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Объем предоставляемых в </a:t>
            </a:r>
            <a:r>
              <a:rPr lang="ru-RU" sz="1650" u="sng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2022 году </a:t>
            </a:r>
            <a:r>
              <a:rPr lang="ru-RU" sz="165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налоговых льгот, установленных региональным законодательством,  оценивается </a:t>
            </a:r>
            <a:r>
              <a:rPr lang="ru-RU" sz="1650" b="1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в 1,8 млрд. рублей</a:t>
            </a:r>
            <a:r>
              <a:rPr lang="ru-RU" sz="16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.</a:t>
            </a:r>
          </a:p>
          <a:p>
            <a:pPr lvl="0" algn="just">
              <a:defRPr sz="1000"/>
            </a:pPr>
            <a:endParaRPr lang="ru-RU" sz="1650" dirty="0">
              <a:solidFill>
                <a:prstClr val="black">
                  <a:lumMod val="65000"/>
                  <a:lumOff val="35000"/>
                </a:prstClr>
              </a:solidFill>
              <a:latin typeface="+mn-lt"/>
              <a:cs typeface="Arial Cyr"/>
            </a:endParaRPr>
          </a:p>
          <a:p>
            <a:pPr algn="just">
              <a:defRPr sz="1000"/>
            </a:pPr>
            <a:r>
              <a:rPr lang="ru-RU" sz="16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В </a:t>
            </a:r>
            <a:r>
              <a:rPr lang="ru-RU" sz="165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настоящее время предоставляются льготы </a:t>
            </a:r>
            <a:r>
              <a:rPr lang="ru-RU" sz="1650" b="1" u="sng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исключительно</a:t>
            </a:r>
            <a:r>
              <a:rPr lang="ru-RU" sz="165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 инвестиционного, инновационного и социального характера</a:t>
            </a:r>
            <a:r>
              <a:rPr lang="ru-RU" sz="16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.</a:t>
            </a:r>
          </a:p>
          <a:p>
            <a:pPr algn="just">
              <a:defRPr sz="1000"/>
            </a:pPr>
            <a:endParaRPr lang="ru-RU" sz="1650" dirty="0">
              <a:solidFill>
                <a:prstClr val="black">
                  <a:lumMod val="65000"/>
                  <a:lumOff val="35000"/>
                </a:prstClr>
              </a:solidFill>
              <a:latin typeface="+mn-lt"/>
              <a:cs typeface="Arial Cyr"/>
            </a:endParaRPr>
          </a:p>
          <a:p>
            <a:pPr algn="just">
              <a:defRPr sz="1000"/>
            </a:pPr>
            <a:r>
              <a:rPr lang="ru-RU" sz="16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Для </a:t>
            </a:r>
            <a:r>
              <a:rPr lang="ru-RU" sz="165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организаций, вкладывающих средства в экономику региона, </a:t>
            </a:r>
            <a:r>
              <a:rPr lang="ru-RU" sz="16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будут действовать </a:t>
            </a:r>
            <a:r>
              <a:rPr lang="ru-RU" sz="165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все установленные ранее преференции в виде пониженных налоговых ставок и (или) полного освобождения от уплаты налогов на прибыль и имущество организаций, транспортного налога</a:t>
            </a:r>
            <a:r>
              <a:rPr lang="ru-RU" sz="16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. Также </a:t>
            </a:r>
            <a:r>
              <a:rPr lang="ru-RU" sz="165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сохраняется право налогоплательщика уменьшать налог на прибыль на сумму до 70 процентов расходов, связанных с приобретением и модернизацией основных средств</a:t>
            </a:r>
            <a:r>
              <a:rPr lang="ru-RU" sz="16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.</a:t>
            </a:r>
          </a:p>
          <a:p>
            <a:pPr algn="just">
              <a:defRPr sz="1000"/>
            </a:pPr>
            <a:endParaRPr lang="ru-RU" sz="1650" dirty="0" smtClean="0">
              <a:solidFill>
                <a:prstClr val="black">
                  <a:lumMod val="65000"/>
                  <a:lumOff val="35000"/>
                </a:prstClr>
              </a:solidFill>
              <a:latin typeface="+mn-lt"/>
              <a:cs typeface="Arial Cyr"/>
            </a:endParaRPr>
          </a:p>
          <a:p>
            <a:pPr algn="just">
              <a:defRPr sz="1000"/>
            </a:pPr>
            <a:r>
              <a:rPr lang="ru-RU" sz="165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В отношении субъектов малого предпринимательства </a:t>
            </a:r>
            <a:r>
              <a:rPr lang="ru-RU" sz="16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продолжат действовать: </a:t>
            </a:r>
            <a:endParaRPr lang="ru-RU" sz="1650" dirty="0">
              <a:solidFill>
                <a:prstClr val="black">
                  <a:lumMod val="65000"/>
                  <a:lumOff val="35000"/>
                </a:prstClr>
              </a:solidFill>
              <a:latin typeface="+mn-lt"/>
              <a:cs typeface="Arial Cyr"/>
            </a:endParaRPr>
          </a:p>
          <a:p>
            <a:pPr algn="just">
              <a:defRPr sz="1000"/>
            </a:pPr>
            <a:r>
              <a:rPr lang="ru-RU" sz="165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дифференцированные налоговые ставки при применении упрощенной системы налогообложения в зависимости от вида предпринимательской деятельности,  </a:t>
            </a:r>
          </a:p>
          <a:p>
            <a:pPr algn="just">
              <a:defRPr sz="1000"/>
            </a:pPr>
            <a:r>
              <a:rPr lang="ru-RU" sz="165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налоговый вычет в размере 150 кв. метров при налогообложении коммерческой недвижимости, </a:t>
            </a:r>
          </a:p>
          <a:p>
            <a:pPr algn="just">
              <a:defRPr sz="1000"/>
            </a:pPr>
            <a:r>
              <a:rPr lang="ru-RU" sz="165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а также  налоговые каникулы для впервые зарегистрированных  индивидуальных предпринимателей</a:t>
            </a:r>
            <a:r>
              <a:rPr lang="ru-RU" sz="16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.</a:t>
            </a:r>
          </a:p>
          <a:p>
            <a:pPr algn="just">
              <a:defRPr sz="1000"/>
            </a:pPr>
            <a:endParaRPr lang="ru-RU" sz="1650" dirty="0">
              <a:solidFill>
                <a:prstClr val="black">
                  <a:lumMod val="65000"/>
                  <a:lumOff val="35000"/>
                </a:prstClr>
              </a:solidFill>
              <a:latin typeface="+mn-lt"/>
              <a:cs typeface="Arial Cyr"/>
            </a:endParaRPr>
          </a:p>
          <a:p>
            <a:pPr algn="just">
              <a:defRPr sz="1000"/>
            </a:pPr>
            <a:r>
              <a:rPr lang="ru-RU" sz="16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Для социально-незащищенных групп населения будут сохранены льготы по транспортному налогу (освобождение от уплаты или уменьшение ставки). </a:t>
            </a:r>
            <a:endParaRPr lang="ru-RU" sz="1650" dirty="0">
              <a:solidFill>
                <a:prstClr val="black">
                  <a:lumMod val="65000"/>
                  <a:lumOff val="35000"/>
                </a:prstClr>
              </a:solidFill>
              <a:latin typeface="+mn-lt"/>
              <a:cs typeface="Arial Cy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11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7" name="AutoShape 6" descr="Картинки по запросу налоговая льгота"/>
          <p:cNvSpPr>
            <a:spLocks noChangeAspect="1" noChangeArrowheads="1"/>
          </p:cNvSpPr>
          <p:nvPr/>
        </p:nvSpPr>
        <p:spPr bwMode="auto">
          <a:xfrm>
            <a:off x="3882296" y="2486025"/>
            <a:ext cx="7924800" cy="477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71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1073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Валовой </a:t>
            </a:r>
            <a:r>
              <a:rPr lang="ru-RU" sz="3000" b="1" dirty="0">
                <a:solidFill>
                  <a:srgbClr val="494545"/>
                </a:solidFill>
                <a:latin typeface="+mn-lt"/>
              </a:rPr>
              <a:t>региональный </a:t>
            </a: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продукт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12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448675" y="2944241"/>
            <a:ext cx="37433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756,3</a:t>
            </a:r>
          </a:p>
          <a:p>
            <a:pPr algn="ctr"/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млрд. руб.</a:t>
            </a:r>
          </a:p>
          <a:p>
            <a:pPr algn="ctr"/>
            <a:endParaRPr lang="ru-RU" sz="2000" dirty="0" smtClean="0">
              <a:solidFill>
                <a:srgbClr val="474343"/>
              </a:solidFill>
              <a:latin typeface="+mn-lt"/>
            </a:endParaRPr>
          </a:p>
          <a:p>
            <a:pPr algn="ctr"/>
            <a:r>
              <a:rPr lang="ru-RU" sz="2000" b="1" dirty="0" smtClean="0">
                <a:solidFill>
                  <a:srgbClr val="494545"/>
                </a:solidFill>
                <a:latin typeface="+mn-lt"/>
              </a:rPr>
              <a:t>планируемый объем ВРП</a:t>
            </a:r>
          </a:p>
          <a:p>
            <a:pPr algn="ctr"/>
            <a:r>
              <a:rPr lang="ru-RU" sz="2000" b="1" dirty="0" smtClean="0">
                <a:solidFill>
                  <a:srgbClr val="494545"/>
                </a:solidFill>
                <a:latin typeface="+mn-lt"/>
              </a:rPr>
              <a:t>Липецкой области в 2022 году</a:t>
            </a:r>
            <a:endParaRPr lang="ru-RU" sz="2000" b="1" dirty="0">
              <a:solidFill>
                <a:srgbClr val="494545"/>
              </a:solidFill>
              <a:latin typeface="+mn-lt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298747" y="566032"/>
            <a:ext cx="10359852" cy="1631216"/>
            <a:chOff x="1298747" y="566032"/>
            <a:chExt cx="10359852" cy="1631216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990974" y="873808"/>
              <a:ext cx="766762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2000" dirty="0" smtClean="0">
                  <a:solidFill>
                    <a:srgbClr val="494545"/>
                  </a:solidFill>
                  <a:latin typeface="+mn-lt"/>
                </a:rPr>
                <a:t>характеризует </a:t>
              </a:r>
              <a:r>
                <a:rPr lang="ru-RU" sz="2000" dirty="0">
                  <a:solidFill>
                    <a:srgbClr val="494545"/>
                  </a:solidFill>
                  <a:latin typeface="+mn-lt"/>
                </a:rPr>
                <a:t>конечный результат производственной деятельности </a:t>
              </a:r>
              <a:r>
                <a:rPr lang="ru-RU" sz="2000" dirty="0" smtClean="0">
                  <a:solidFill>
                    <a:srgbClr val="494545"/>
                  </a:solidFill>
                  <a:latin typeface="+mn-lt"/>
                </a:rPr>
                <a:t>субъекта </a:t>
              </a:r>
              <a:r>
                <a:rPr lang="ru-RU" sz="2000" dirty="0">
                  <a:solidFill>
                    <a:srgbClr val="494545"/>
                  </a:solidFill>
                  <a:latin typeface="+mn-lt"/>
                </a:rPr>
                <a:t>Российской </a:t>
              </a:r>
              <a:r>
                <a:rPr lang="ru-RU" sz="2000" dirty="0" smtClean="0">
                  <a:solidFill>
                    <a:srgbClr val="494545"/>
                  </a:solidFill>
                  <a:latin typeface="+mn-lt"/>
                </a:rPr>
                <a:t>Федерации. Измеряется </a:t>
              </a:r>
              <a:r>
                <a:rPr lang="ru-RU" sz="2000" dirty="0">
                  <a:solidFill>
                    <a:srgbClr val="494545"/>
                  </a:solidFill>
                  <a:latin typeface="+mn-lt"/>
                </a:rPr>
                <a:t>стоимостью товаров и услуг, </a:t>
              </a:r>
              <a:r>
                <a:rPr lang="ru-RU" sz="2000" dirty="0" smtClean="0">
                  <a:solidFill>
                    <a:srgbClr val="494545"/>
                  </a:solidFill>
                  <a:latin typeface="+mn-lt"/>
                </a:rPr>
                <a:t>произведенных для </a:t>
              </a:r>
              <a:r>
                <a:rPr lang="ru-RU" sz="2000" dirty="0">
                  <a:solidFill>
                    <a:srgbClr val="494545"/>
                  </a:solidFill>
                  <a:latin typeface="+mn-lt"/>
                </a:rPr>
                <a:t>конечного использования.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1298747" y="566032"/>
              <a:ext cx="2393605" cy="16312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0000" b="1" dirty="0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ВРП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0" y="1953479"/>
            <a:ext cx="1136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494545"/>
                </a:solidFill>
                <a:latin typeface="+mn-lt"/>
              </a:rPr>
              <a:t>млрд. руб.</a:t>
            </a:r>
            <a:endParaRPr lang="ru-RU" sz="1600" b="1" dirty="0">
              <a:solidFill>
                <a:srgbClr val="494545"/>
              </a:solidFill>
              <a:latin typeface="+mn-lt"/>
            </a:endParaRP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4129910"/>
              </p:ext>
            </p:extLst>
          </p:nvPr>
        </p:nvGraphicFramePr>
        <p:xfrm>
          <a:off x="209548" y="2088614"/>
          <a:ext cx="8507731" cy="47693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0598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4602"/>
            <a:ext cx="1219200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>
              <a:lnSpc>
                <a:spcPct val="80000"/>
              </a:lnSpc>
            </a:pP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Валовой </a:t>
            </a:r>
            <a:r>
              <a:rPr lang="ru-RU" sz="3000" b="1" dirty="0">
                <a:solidFill>
                  <a:srgbClr val="494545"/>
                </a:solidFill>
                <a:latin typeface="+mn-lt"/>
              </a:rPr>
              <a:t>региональный </a:t>
            </a: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продукт в расчете</a:t>
            </a:r>
          </a:p>
          <a:p>
            <a:pPr indent="361950" algn="ctr">
              <a:lnSpc>
                <a:spcPct val="80000"/>
              </a:lnSpc>
            </a:pP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на одного жителя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13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5250" y="2944241"/>
            <a:ext cx="374332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680,2</a:t>
            </a:r>
          </a:p>
          <a:p>
            <a:pPr algn="ctr"/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тыс. руб.</a:t>
            </a:r>
          </a:p>
          <a:p>
            <a:pPr algn="ctr"/>
            <a:endParaRPr lang="ru-RU" sz="2000" dirty="0" smtClean="0">
              <a:solidFill>
                <a:srgbClr val="474343"/>
              </a:solidFill>
              <a:latin typeface="+mn-lt"/>
            </a:endParaRPr>
          </a:p>
          <a:p>
            <a:pPr algn="ctr"/>
            <a:r>
              <a:rPr lang="ru-RU" sz="2000" b="1" dirty="0" smtClean="0">
                <a:solidFill>
                  <a:srgbClr val="494545"/>
                </a:solidFill>
                <a:latin typeface="+mn-lt"/>
              </a:rPr>
              <a:t>планируемый объем ВРП</a:t>
            </a:r>
          </a:p>
          <a:p>
            <a:pPr algn="ctr"/>
            <a:r>
              <a:rPr lang="ru-RU" sz="2000" b="1" dirty="0" smtClean="0">
                <a:solidFill>
                  <a:srgbClr val="494545"/>
                </a:solidFill>
                <a:latin typeface="+mn-lt"/>
              </a:rPr>
              <a:t>Липецкой области в 2022 году в расчете на 1 жителя</a:t>
            </a:r>
            <a:endParaRPr lang="ru-RU" sz="2000" b="1" dirty="0">
              <a:solidFill>
                <a:srgbClr val="494545"/>
              </a:solidFill>
              <a:latin typeface="+mn-lt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298747" y="566032"/>
            <a:ext cx="10359852" cy="1631216"/>
            <a:chOff x="1298747" y="566032"/>
            <a:chExt cx="10359852" cy="1631216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3990974" y="873808"/>
              <a:ext cx="766762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2000" dirty="0" smtClean="0">
                  <a:solidFill>
                    <a:srgbClr val="494545"/>
                  </a:solidFill>
                  <a:latin typeface="+mn-lt"/>
                </a:rPr>
                <a:t>характеризует </a:t>
              </a:r>
              <a:r>
                <a:rPr lang="ru-RU" sz="2000" dirty="0">
                  <a:solidFill>
                    <a:srgbClr val="494545"/>
                  </a:solidFill>
                  <a:latin typeface="+mn-lt"/>
                </a:rPr>
                <a:t>конечный результат производственной деятельности </a:t>
              </a:r>
              <a:r>
                <a:rPr lang="ru-RU" sz="2000" dirty="0" smtClean="0">
                  <a:solidFill>
                    <a:srgbClr val="494545"/>
                  </a:solidFill>
                  <a:latin typeface="+mn-lt"/>
                </a:rPr>
                <a:t>субъекта </a:t>
              </a:r>
              <a:r>
                <a:rPr lang="ru-RU" sz="2000" dirty="0">
                  <a:solidFill>
                    <a:srgbClr val="494545"/>
                  </a:solidFill>
                  <a:latin typeface="+mn-lt"/>
                </a:rPr>
                <a:t>Российской </a:t>
              </a:r>
              <a:r>
                <a:rPr lang="ru-RU" sz="2000" dirty="0" smtClean="0">
                  <a:solidFill>
                    <a:srgbClr val="494545"/>
                  </a:solidFill>
                  <a:latin typeface="+mn-lt"/>
                </a:rPr>
                <a:t>Федерации. Измеряется </a:t>
              </a:r>
              <a:r>
                <a:rPr lang="ru-RU" sz="2000" dirty="0">
                  <a:solidFill>
                    <a:srgbClr val="494545"/>
                  </a:solidFill>
                  <a:latin typeface="+mn-lt"/>
                </a:rPr>
                <a:t>стоимостью товаров и услуг, </a:t>
              </a:r>
              <a:r>
                <a:rPr lang="ru-RU" sz="2000" dirty="0" smtClean="0">
                  <a:solidFill>
                    <a:srgbClr val="494545"/>
                  </a:solidFill>
                  <a:latin typeface="+mn-lt"/>
                </a:rPr>
                <a:t>произведенных для </a:t>
              </a:r>
              <a:r>
                <a:rPr lang="ru-RU" sz="2000" dirty="0">
                  <a:solidFill>
                    <a:srgbClr val="494545"/>
                  </a:solidFill>
                  <a:latin typeface="+mn-lt"/>
                </a:rPr>
                <a:t>конечного использования.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298747" y="566032"/>
              <a:ext cx="2393605" cy="16312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0000" b="1" dirty="0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ВРП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838575" y="2104171"/>
            <a:ext cx="9680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494545"/>
                </a:solidFill>
                <a:latin typeface="+mn-lt"/>
              </a:rPr>
              <a:t>тыс. руб.</a:t>
            </a:r>
            <a:endParaRPr lang="ru-RU" sz="1600" b="1" dirty="0">
              <a:solidFill>
                <a:srgbClr val="494545"/>
              </a:solidFill>
              <a:latin typeface="+mn-lt"/>
            </a:endParaRPr>
          </a:p>
        </p:txBody>
      </p:sp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0754579"/>
              </p:ext>
            </p:extLst>
          </p:nvPr>
        </p:nvGraphicFramePr>
        <p:xfrm>
          <a:off x="3990974" y="2197248"/>
          <a:ext cx="8201026" cy="4660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0465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6422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Основные показатели социально-экономического</a:t>
            </a:r>
          </a:p>
          <a:p>
            <a:pPr indent="361950" algn="ctr"/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развития Липецкой области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14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48000" y="104379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u="sng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Численность </a:t>
            </a:r>
            <a:r>
              <a:rPr lang="ru-RU" sz="24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населения, тыс. человек</a:t>
            </a:r>
            <a:r>
              <a:rPr lang="ru-RU" sz="2400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048000" y="382244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Индекс потребительских цен</a:t>
            </a:r>
            <a:r>
              <a:rPr lang="ru-RU" sz="2400" b="1" u="sng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% </a:t>
            </a:r>
            <a:endParaRPr lang="ru-RU" sz="2400" b="1" u="sng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3214054"/>
              </p:ext>
            </p:extLst>
          </p:nvPr>
        </p:nvGraphicFramePr>
        <p:xfrm>
          <a:off x="246888" y="1489775"/>
          <a:ext cx="11832336" cy="2414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0545817"/>
              </p:ext>
            </p:extLst>
          </p:nvPr>
        </p:nvGraphicFramePr>
        <p:xfrm>
          <a:off x="192024" y="4053274"/>
          <a:ext cx="11935968" cy="2804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9457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Основные показатели социально-экономического</a:t>
            </a:r>
          </a:p>
          <a:p>
            <a:pPr indent="361950" algn="ctr"/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развития Липецкой области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15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97918" y="1096059"/>
            <a:ext cx="73961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Площадь ввода </a:t>
            </a:r>
            <a:r>
              <a:rPr lang="ru-RU" sz="24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 действие жилых домов, тыс. </a:t>
            </a:r>
            <a:r>
              <a:rPr lang="ru-RU" sz="2400" b="1" u="sng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кв. м.</a:t>
            </a:r>
            <a:endParaRPr lang="ru-RU" sz="2400" u="sng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679971" y="3822441"/>
            <a:ext cx="8832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Объем инвестиций в основной капитал, </a:t>
            </a:r>
            <a:r>
              <a:rPr lang="ru-RU" sz="2400" b="1" u="sng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млрд. руб. </a:t>
            </a:r>
            <a:endParaRPr lang="ru-RU" sz="2400" b="1" u="sng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8632902"/>
              </p:ext>
            </p:extLst>
          </p:nvPr>
        </p:nvGraphicFramePr>
        <p:xfrm>
          <a:off x="164592" y="1557723"/>
          <a:ext cx="11951208" cy="2281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6755538"/>
              </p:ext>
            </p:extLst>
          </p:nvPr>
        </p:nvGraphicFramePr>
        <p:xfrm>
          <a:off x="124967" y="4053273"/>
          <a:ext cx="11942064" cy="2788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5613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38633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Кредитный рейтинг Липецкой области</a:t>
            </a:r>
            <a:endParaRPr lang="ru-RU" sz="3000" b="1" dirty="0">
              <a:solidFill>
                <a:srgbClr val="494545"/>
              </a:solidFill>
              <a:latin typeface="+mn-lt"/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589" b="64714" l="0" r="100000">
                        <a14:foregroundMark x1="43359" y1="42057" x2="43652" y2="50000"/>
                        <a14:foregroundMark x1="59766" y1="48047" x2="60156" y2="52474"/>
                        <a14:foregroundMark x1="64063" y1="46875" x2="64063" y2="51302"/>
                        <a14:foregroundMark x1="70605" y1="47786" x2="70605" y2="52865"/>
                        <a14:foregroundMark x1="70313" y1="39453" x2="70313" y2="39453"/>
                        <a14:foregroundMark x1="75879" y1="48568" x2="75684" y2="53906"/>
                        <a14:foregroundMark x1="85840" y1="50391" x2="85840" y2="47656"/>
                        <a14:foregroundMark x1="95508" y1="49479" x2="98145" y2="51563"/>
                        <a14:foregroundMark x1="32227" y1="47005" x2="32031" y2="51172"/>
                        <a14:foregroundMark x1="23242" y1="49349" x2="22949" y2="52734"/>
                        <a14:foregroundMark x1="18066" y1="48177" x2="17969" y2="51563"/>
                        <a14:foregroundMark x1="13867" y1="48958" x2="13672" y2="51693"/>
                        <a14:foregroundMark x1="3809" y1="43620" x2="3418" y2="46875"/>
                        <a14:foregroundMark x1="13574" y1="39323" x2="13574" y2="39323"/>
                        <a14:backgroundMark x1="23828" y1="42057" x2="23828" y2="42057"/>
                        <a14:backgroundMark x1="34863" y1="50521" x2="34863" y2="50521"/>
                        <a14:backgroundMark x1="1172" y1="47005" x2="1172" y2="47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648" b="35628"/>
          <a:stretch/>
        </p:blipFill>
        <p:spPr bwMode="auto">
          <a:xfrm>
            <a:off x="245816" y="1757512"/>
            <a:ext cx="4354677" cy="90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5571" y1="41972" x2="20571" y2="57746"/>
                        <a14:foregroundMark x1="54714" y1="41408" x2="55429" y2="64225"/>
                        <a14:foregroundMark x1="72571" y1="42535" x2="69429" y2="59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71" t="30174" r="16286" b="30174"/>
          <a:stretch/>
        </p:blipFill>
        <p:spPr bwMode="auto">
          <a:xfrm>
            <a:off x="168560" y="4767908"/>
            <a:ext cx="3261916" cy="959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16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4959350" y="828148"/>
            <a:ext cx="6919618" cy="2764210"/>
            <a:chOff x="4959350" y="828148"/>
            <a:chExt cx="6919618" cy="2764210"/>
          </a:xfrm>
        </p:grpSpPr>
        <p:grpSp>
          <p:nvGrpSpPr>
            <p:cNvPr id="40" name="Группа 39"/>
            <p:cNvGrpSpPr/>
            <p:nvPr/>
          </p:nvGrpSpPr>
          <p:grpSpPr>
            <a:xfrm>
              <a:off x="4959350" y="828148"/>
              <a:ext cx="6919618" cy="2764210"/>
              <a:chOff x="4762426" y="749300"/>
              <a:chExt cx="7232651" cy="2940049"/>
            </a:xfrm>
          </p:grpSpPr>
          <p:sp>
            <p:nvSpPr>
              <p:cNvPr id="42" name="Скругленный прямоугольник 41"/>
              <p:cNvSpPr/>
              <p:nvPr/>
            </p:nvSpPr>
            <p:spPr>
              <a:xfrm>
                <a:off x="4762426" y="749300"/>
                <a:ext cx="7232651" cy="2940049"/>
              </a:xfrm>
              <a:prstGeom prst="roundRect">
                <a:avLst/>
              </a:prstGeom>
              <a:solidFill>
                <a:schemeClr val="bg2">
                  <a:lumMod val="75000"/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Скругленный прямоугольник 42"/>
              <p:cNvSpPr/>
              <p:nvPr/>
            </p:nvSpPr>
            <p:spPr>
              <a:xfrm>
                <a:off x="4967582" y="925139"/>
                <a:ext cx="6822339" cy="2588371"/>
              </a:xfrm>
              <a:prstGeom prst="roundRect">
                <a:avLst/>
              </a:prstGeom>
              <a:solidFill>
                <a:schemeClr val="bg1">
                  <a:lumMod val="95000"/>
                  <a:alpha val="8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2088000" rtlCol="0" anchor="ctr"/>
              <a:lstStyle/>
              <a:p>
                <a:pPr algn="just">
                  <a:tabLst>
                    <a:tab pos="6362700" algn="l"/>
                  </a:tabLst>
                </a:pPr>
                <a:r>
                  <a:rPr lang="ru-RU" b="1" dirty="0" smtClean="0">
                    <a:solidFill>
                      <a:srgbClr val="534F4F"/>
                    </a:solidFill>
                  </a:rPr>
                  <a:t>11 июня 2021 </a:t>
                </a:r>
                <a:r>
                  <a:rPr lang="ru-RU" b="1" dirty="0">
                    <a:solidFill>
                      <a:srgbClr val="534F4F"/>
                    </a:solidFill>
                  </a:rPr>
                  <a:t>г. </a:t>
                </a:r>
                <a:r>
                  <a:rPr lang="ru-RU" b="1" dirty="0" err="1">
                    <a:solidFill>
                      <a:srgbClr val="534F4F"/>
                    </a:solidFill>
                  </a:rPr>
                  <a:t>Fitch</a:t>
                </a:r>
                <a:r>
                  <a:rPr lang="ru-RU" b="1" dirty="0">
                    <a:solidFill>
                      <a:srgbClr val="534F4F"/>
                    </a:solidFill>
                  </a:rPr>
                  <a:t> </a:t>
                </a:r>
                <a:r>
                  <a:rPr lang="ru-RU" b="1" dirty="0" err="1" smtClean="0">
                    <a:solidFill>
                      <a:srgbClr val="534F4F"/>
                    </a:solidFill>
                  </a:rPr>
                  <a:t>Ratings</a:t>
                </a:r>
                <a:r>
                  <a:rPr lang="ru-RU" b="1" dirty="0" smtClean="0">
                    <a:solidFill>
                      <a:srgbClr val="534F4F"/>
                    </a:solidFill>
                  </a:rPr>
                  <a:t> </a:t>
                </a:r>
                <a:r>
                  <a:rPr lang="ru-RU" dirty="0">
                    <a:solidFill>
                      <a:srgbClr val="534F4F"/>
                    </a:solidFill>
                  </a:rPr>
                  <a:t>подтвердило долгосрочные рейтинги дефолта эмитента </a:t>
                </a:r>
                <a:r>
                  <a:rPr lang="ru-RU" dirty="0" smtClean="0">
                    <a:solidFill>
                      <a:srgbClr val="534F4F"/>
                    </a:solidFill>
                  </a:rPr>
                  <a:t>Липецкой </a:t>
                </a:r>
                <a:r>
                  <a:rPr lang="ru-RU" dirty="0">
                    <a:solidFill>
                      <a:srgbClr val="534F4F"/>
                    </a:solidFill>
                  </a:rPr>
                  <a:t>области </a:t>
                </a:r>
                <a:r>
                  <a:rPr lang="ru-RU" dirty="0" smtClean="0">
                    <a:solidFill>
                      <a:srgbClr val="534F4F"/>
                    </a:solidFill>
                  </a:rPr>
                  <a:t>на </a:t>
                </a:r>
                <a:r>
                  <a:rPr lang="ru-RU" dirty="0">
                    <a:solidFill>
                      <a:srgbClr val="534F4F"/>
                    </a:solidFill>
                  </a:rPr>
                  <a:t>уровне </a:t>
                </a:r>
                <a:r>
                  <a:rPr lang="ru-RU" b="1" u="sng" dirty="0">
                    <a:solidFill>
                      <a:srgbClr val="534F4F"/>
                    </a:solidFill>
                  </a:rPr>
                  <a:t>«ВВ+»</a:t>
                </a:r>
                <a:r>
                  <a:rPr lang="ru-RU" b="1" dirty="0">
                    <a:solidFill>
                      <a:srgbClr val="534F4F"/>
                    </a:solidFill>
                  </a:rPr>
                  <a:t>, </a:t>
                </a:r>
                <a:r>
                  <a:rPr lang="ru-RU" dirty="0">
                    <a:solidFill>
                      <a:srgbClr val="534F4F"/>
                    </a:solidFill>
                  </a:rPr>
                  <a:t>прогноз </a:t>
                </a:r>
                <a:r>
                  <a:rPr lang="ru-RU" b="1" u="sng" dirty="0" smtClean="0">
                    <a:solidFill>
                      <a:srgbClr val="534F4F"/>
                    </a:solidFill>
                  </a:rPr>
                  <a:t>«Позитивный</a:t>
                </a:r>
                <a:r>
                  <a:rPr lang="ru-RU" b="1" u="sng" dirty="0">
                    <a:solidFill>
                      <a:srgbClr val="534F4F"/>
                    </a:solidFill>
                  </a:rPr>
                  <a:t>»</a:t>
                </a:r>
                <a:r>
                  <a:rPr lang="ru-RU" dirty="0">
                    <a:solidFill>
                      <a:srgbClr val="534F4F"/>
                    </a:solidFill>
                  </a:rPr>
                  <a:t>, и выпусков Облигаций Липецкой области – на уровне </a:t>
                </a:r>
                <a:r>
                  <a:rPr lang="ru-RU" u="sng" dirty="0">
                    <a:solidFill>
                      <a:srgbClr val="534F4F"/>
                    </a:solidFill>
                  </a:rPr>
                  <a:t>«</a:t>
                </a:r>
                <a:r>
                  <a:rPr lang="ru-RU" b="1" u="sng" dirty="0">
                    <a:solidFill>
                      <a:srgbClr val="534F4F"/>
                    </a:solidFill>
                  </a:rPr>
                  <a:t>ВВ+</a:t>
                </a:r>
                <a:r>
                  <a:rPr lang="ru-RU" u="sng" dirty="0">
                    <a:solidFill>
                      <a:srgbClr val="534F4F"/>
                    </a:solidFill>
                  </a:rPr>
                  <a:t>»</a:t>
                </a:r>
              </a:p>
              <a:p>
                <a:pPr algn="just">
                  <a:tabLst>
                    <a:tab pos="6362700" algn="l"/>
                  </a:tabLst>
                </a:pPr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6752" y="1429203"/>
              <a:ext cx="1562100" cy="1562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4959350" y="3865704"/>
            <a:ext cx="6919618" cy="2764210"/>
            <a:chOff x="4959350" y="3865704"/>
            <a:chExt cx="6919618" cy="2764210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4959350" y="3865704"/>
              <a:ext cx="6919618" cy="2764210"/>
              <a:chOff x="4762426" y="749300"/>
              <a:chExt cx="7232651" cy="2940049"/>
            </a:xfrm>
          </p:grpSpPr>
          <p:sp>
            <p:nvSpPr>
              <p:cNvPr id="36" name="Скругленный прямоугольник 35"/>
              <p:cNvSpPr/>
              <p:nvPr/>
            </p:nvSpPr>
            <p:spPr>
              <a:xfrm>
                <a:off x="4762426" y="749300"/>
                <a:ext cx="7232651" cy="2940049"/>
              </a:xfrm>
              <a:prstGeom prst="roundRect">
                <a:avLst/>
              </a:prstGeom>
              <a:solidFill>
                <a:schemeClr val="bg2">
                  <a:lumMod val="75000"/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Скругленный прямоугольник 36"/>
              <p:cNvSpPr/>
              <p:nvPr/>
            </p:nvSpPr>
            <p:spPr>
              <a:xfrm>
                <a:off x="4967582" y="925139"/>
                <a:ext cx="6822339" cy="2588371"/>
              </a:xfrm>
              <a:prstGeom prst="roundRect">
                <a:avLst/>
              </a:prstGeom>
              <a:solidFill>
                <a:schemeClr val="bg1">
                  <a:lumMod val="95000"/>
                  <a:alpha val="8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2124000" rtlCol="0" anchor="ctr"/>
              <a:lstStyle/>
              <a:p>
                <a:pPr algn="just"/>
                <a:r>
                  <a:rPr lang="ru-RU" b="1" dirty="0">
                    <a:solidFill>
                      <a:srgbClr val="534F4F"/>
                    </a:solidFill>
                  </a:rPr>
                  <a:t>Аналитическое Кредитное Рейтинговое Агентство </a:t>
                </a:r>
                <a:r>
                  <a:rPr lang="ru-RU" dirty="0" smtClean="0">
                    <a:solidFill>
                      <a:srgbClr val="534F4F"/>
                    </a:solidFill>
                  </a:rPr>
                  <a:t>15 октября 2021 </a:t>
                </a:r>
                <a:r>
                  <a:rPr lang="ru-RU" dirty="0">
                    <a:solidFill>
                      <a:srgbClr val="534F4F"/>
                    </a:solidFill>
                  </a:rPr>
                  <a:t>года </a:t>
                </a:r>
                <a:r>
                  <a:rPr lang="ru-RU" dirty="0" smtClean="0">
                    <a:solidFill>
                      <a:srgbClr val="534F4F"/>
                    </a:solidFill>
                  </a:rPr>
                  <a:t>подтвердило </a:t>
                </a:r>
                <a:r>
                  <a:rPr lang="ru-RU" dirty="0">
                    <a:solidFill>
                      <a:srgbClr val="534F4F"/>
                    </a:solidFill>
                  </a:rPr>
                  <a:t>кредитный рейтинг Липецкой области </a:t>
                </a:r>
                <a:r>
                  <a:rPr lang="ru-RU" dirty="0" smtClean="0">
                    <a:solidFill>
                      <a:srgbClr val="534F4F"/>
                    </a:solidFill>
                  </a:rPr>
                  <a:t>на уровне </a:t>
                </a:r>
                <a:r>
                  <a:rPr lang="ru-RU" b="1" u="sng" dirty="0">
                    <a:solidFill>
                      <a:srgbClr val="534F4F"/>
                    </a:solidFill>
                  </a:rPr>
                  <a:t>AA(RU)</a:t>
                </a:r>
                <a:r>
                  <a:rPr lang="ru-RU" dirty="0">
                    <a:solidFill>
                      <a:srgbClr val="534F4F"/>
                    </a:solidFill>
                  </a:rPr>
                  <a:t>, прогноз </a:t>
                </a:r>
                <a:r>
                  <a:rPr lang="ru-RU" b="1" u="sng" dirty="0">
                    <a:solidFill>
                      <a:srgbClr val="534F4F"/>
                    </a:solidFill>
                  </a:rPr>
                  <a:t>«Стабильный»</a:t>
                </a:r>
                <a:r>
                  <a:rPr lang="ru-RU" dirty="0">
                    <a:solidFill>
                      <a:srgbClr val="534F4F"/>
                    </a:solidFill>
                  </a:rPr>
                  <a:t>, и выпусков облигаций области — </a:t>
                </a:r>
                <a:r>
                  <a:rPr lang="ru-RU" dirty="0" smtClean="0">
                    <a:solidFill>
                      <a:srgbClr val="534F4F"/>
                    </a:solidFill>
                  </a:rPr>
                  <a:t>на уровне </a:t>
                </a:r>
                <a:r>
                  <a:rPr lang="ru-RU" b="1" u="sng" dirty="0" smtClean="0">
                    <a:solidFill>
                      <a:srgbClr val="534F4F"/>
                    </a:solidFill>
                  </a:rPr>
                  <a:t>AA(RU</a:t>
                </a:r>
                <a:r>
                  <a:rPr lang="ru-RU" b="1" u="sng" dirty="0">
                    <a:solidFill>
                      <a:srgbClr val="534F4F"/>
                    </a:solidFill>
                  </a:rPr>
                  <a:t>).</a:t>
                </a:r>
              </a:p>
            </p:txBody>
          </p:sp>
        </p:grp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6752" y="4466758"/>
              <a:ext cx="1562100" cy="1562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2989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274" y="203974"/>
            <a:ext cx="118967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Рейтинг </a:t>
            </a:r>
            <a:r>
              <a:rPr lang="ru-RU" sz="3000" b="1" dirty="0">
                <a:solidFill>
                  <a:srgbClr val="494545"/>
                </a:solidFill>
                <a:latin typeface="+mn-lt"/>
              </a:rPr>
              <a:t>особой экономической зоны </a:t>
            </a: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ППТ «Липецк</a:t>
            </a:r>
            <a:r>
              <a:rPr lang="ru-RU" sz="3000" b="1" dirty="0">
                <a:solidFill>
                  <a:srgbClr val="494545"/>
                </a:solidFill>
                <a:latin typeface="+mn-lt"/>
              </a:rPr>
              <a:t>»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17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055" y="960859"/>
            <a:ext cx="1510598" cy="1510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="" xmlns:a16="http://schemas.microsoft.com/office/drawing/2014/main" id="{B6B9E089-0349-454B-8198-7B34B3CC3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706" y="5321429"/>
            <a:ext cx="1790323" cy="128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CA5F5FF2-CD08-4886-8922-74B2A2B56AE5}"/>
              </a:ext>
            </a:extLst>
          </p:cNvPr>
          <p:cNvSpPr txBox="1"/>
          <p:nvPr/>
        </p:nvSpPr>
        <p:spPr>
          <a:xfrm>
            <a:off x="465347" y="1716158"/>
            <a:ext cx="45687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2 </a:t>
            </a:r>
            <a:r>
              <a:rPr lang="ru-RU" sz="3000" b="1" dirty="0" smtClean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место</a:t>
            </a:r>
            <a:endParaRPr lang="ru-RU" sz="3000" b="1" dirty="0">
              <a:solidFill>
                <a:srgbClr val="534F4F"/>
              </a:solidFill>
              <a:latin typeface="Times New Roman" pitchFamily="18" charset="0"/>
              <a:ea typeface="Inter Extra Bold" panose="02000903000000020004" pitchFamily="2" charset="0"/>
              <a:cs typeface="Times New Roman" pitchFamily="18" charset="0"/>
            </a:endParaRPr>
          </a:p>
          <a:p>
            <a:pPr algn="ctr"/>
            <a:r>
              <a:rPr lang="ru-RU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в</a:t>
            </a:r>
            <a:r>
              <a:rPr lang="ru-RU" dirty="0" smtClean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Национальном рейтинге инвестиционной привлекательности особых экономических зон </a:t>
            </a:r>
            <a:r>
              <a:rPr lang="ru-RU" dirty="0" smtClean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России 2020 года</a:t>
            </a:r>
            <a:endParaRPr lang="ru-RU" dirty="0">
              <a:solidFill>
                <a:srgbClr val="534F4F"/>
              </a:solidFill>
              <a:latin typeface="Times New Roman" pitchFamily="18" charset="0"/>
              <a:ea typeface="Inter Extra Bold" panose="02000903000000020004" pitchFamily="2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5CA0B912-627D-42BF-AB0A-DEE8CC470054}"/>
              </a:ext>
            </a:extLst>
          </p:cNvPr>
          <p:cNvSpPr txBox="1"/>
          <p:nvPr/>
        </p:nvSpPr>
        <p:spPr>
          <a:xfrm>
            <a:off x="528355" y="3894346"/>
            <a:ext cx="44427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Эффективная</a:t>
            </a:r>
          </a:p>
          <a:p>
            <a:pPr algn="ctr"/>
            <a:r>
              <a:rPr lang="ru-RU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оценка эффективности функционирования ОЭЗ по итогам </a:t>
            </a:r>
            <a:r>
              <a:rPr lang="ru-RU" dirty="0" smtClean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2020 г</a:t>
            </a:r>
            <a:r>
              <a:rPr lang="ru-RU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., произведенная Министерством экономического развития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8374A15-7260-4D06-B5DB-D80E24754C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239" y="1219977"/>
            <a:ext cx="2971467" cy="167088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83BBE811-FADB-4B9A-9A65-3859980D2612}"/>
              </a:ext>
            </a:extLst>
          </p:cNvPr>
          <p:cNvSpPr txBox="1"/>
          <p:nvPr/>
        </p:nvSpPr>
        <p:spPr>
          <a:xfrm>
            <a:off x="5992102" y="3078739"/>
            <a:ext cx="4979252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Рейтинг портала </a:t>
            </a:r>
            <a:r>
              <a:rPr lang="en-US" sz="2200" b="1" dirty="0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Investment Monitor</a:t>
            </a:r>
            <a:endParaRPr lang="ru-RU" sz="2200" b="1" dirty="0">
              <a:solidFill>
                <a:srgbClr val="534F4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200" b="1" dirty="0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2200" b="1" dirty="0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Economic Zone Sustainable Recovery Strategies</a:t>
            </a:r>
            <a:r>
              <a:rPr lang="ru-RU" sz="2200" b="1" dirty="0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en-US" sz="2200" b="1" dirty="0">
              <a:solidFill>
                <a:srgbClr val="534F4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>
              <a:solidFill>
                <a:srgbClr val="534F4F"/>
              </a:solidFill>
              <a:latin typeface="Inter Extra Bold" panose="02000903000000020004" pitchFamily="2" charset="0"/>
              <a:ea typeface="Inter Extra Bold" panose="02000903000000020004" pitchFamily="2" charset="0"/>
            </a:endParaRPr>
          </a:p>
          <a:p>
            <a:pPr algn="ctr"/>
            <a:r>
              <a:rPr lang="ru-RU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ОЭЗ получила номинацию </a:t>
            </a:r>
            <a:r>
              <a:rPr lang="ru-RU" dirty="0" err="1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Editor’s</a:t>
            </a:r>
            <a:r>
              <a:rPr lang="ru-RU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Choice</a:t>
            </a:r>
            <a:r>
              <a:rPr lang="ru-RU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Awards</a:t>
            </a:r>
            <a:r>
              <a:rPr lang="ru-RU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 («Выбор редакции») в категории </a:t>
            </a:r>
            <a:r>
              <a:rPr lang="ru-RU" dirty="0" err="1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Community</a:t>
            </a:r>
            <a:r>
              <a:rPr lang="ru-RU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Support</a:t>
            </a:r>
            <a:r>
              <a:rPr lang="ru-RU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 («Поддержка местного сообщества»), почетное упоминания в номинации </a:t>
            </a:r>
            <a:r>
              <a:rPr lang="ru-RU" dirty="0" err="1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Local</a:t>
            </a:r>
            <a:r>
              <a:rPr lang="ru-RU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Impact</a:t>
            </a:r>
            <a:r>
              <a:rPr lang="ru-RU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 («Воздействие на уровне региона</a:t>
            </a:r>
            <a:r>
              <a:rPr lang="ru-RU" dirty="0" smtClean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») </a:t>
            </a:r>
            <a:endParaRPr lang="ru-RU" dirty="0">
              <a:solidFill>
                <a:srgbClr val="534F4F"/>
              </a:solidFill>
              <a:latin typeface="Times New Roman" pitchFamily="18" charset="0"/>
              <a:ea typeface="Inter Extra Bold" panose="02000903000000020004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96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15556"/>
            <a:ext cx="121919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Оценка качества управления</a:t>
            </a:r>
          </a:p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региональными </a:t>
            </a: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финансами</a:t>
            </a:r>
            <a:endParaRPr lang="ru-RU" sz="30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66712" y="1640317"/>
            <a:ext cx="7348538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Липецкая область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по результатам проведенной Министерством финансов  Российской Федерации оценки качества управления региональными финансами за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2020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год отнесена к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субъектам Российской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Федерации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с</a:t>
            </a:r>
          </a:p>
          <a:p>
            <a:pPr algn="ctr"/>
            <a:r>
              <a:rPr lang="ru-RU" sz="2600" b="1" dirty="0" smtClean="0">
                <a:solidFill>
                  <a:srgbClr val="474343"/>
                </a:solidFill>
                <a:latin typeface="+mn-lt"/>
              </a:rPr>
              <a:t> </a:t>
            </a:r>
            <a:r>
              <a:rPr lang="ru-RU" sz="3000" b="1" u="sng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НАДЛЕЖАЩИМ КАЧЕСТВОМ </a:t>
            </a:r>
          </a:p>
          <a:p>
            <a:pPr algn="ctr"/>
            <a:r>
              <a:rPr lang="ru-RU" sz="2600" b="1" u="sng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управления региональными финансами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135" y="1031219"/>
            <a:ext cx="5057295" cy="5057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18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6" t="34887" r="29076" b="47631"/>
          <a:stretch/>
        </p:blipFill>
        <p:spPr>
          <a:xfrm>
            <a:off x="3212941" y="4801215"/>
            <a:ext cx="1656080" cy="167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45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7720643" y="935851"/>
            <a:ext cx="4471358" cy="4076096"/>
            <a:chOff x="7025721" y="1085851"/>
            <a:chExt cx="5060723" cy="4923440"/>
          </a:xfrm>
          <a:solidFill>
            <a:schemeClr val="accent3">
              <a:lumMod val="50000"/>
            </a:schemeClr>
          </a:solidFill>
          <a:effectLst>
            <a:reflection blurRad="6350" stA="50000" endA="300" endPos="55000" dir="5400000" sy="-100000" algn="bl" rotWithShape="0"/>
          </a:effectLst>
        </p:grpSpPr>
        <p:sp>
          <p:nvSpPr>
            <p:cNvPr id="8" name="Freeform 21"/>
            <p:cNvSpPr>
              <a:spLocks/>
            </p:cNvSpPr>
            <p:nvPr/>
          </p:nvSpPr>
          <p:spPr bwMode="auto">
            <a:xfrm>
              <a:off x="9145588" y="1085851"/>
              <a:ext cx="1111250" cy="1644650"/>
            </a:xfrm>
            <a:custGeom>
              <a:avLst/>
              <a:gdLst>
                <a:gd name="T0" fmla="*/ 37 w 769"/>
                <a:gd name="T1" fmla="*/ 296 h 1138"/>
                <a:gd name="T2" fmla="*/ 108 w 769"/>
                <a:gd name="T3" fmla="*/ 296 h 1138"/>
                <a:gd name="T4" fmla="*/ 97 w 769"/>
                <a:gd name="T5" fmla="*/ 325 h 1138"/>
                <a:gd name="T6" fmla="*/ 168 w 769"/>
                <a:gd name="T7" fmla="*/ 351 h 1138"/>
                <a:gd name="T8" fmla="*/ 259 w 769"/>
                <a:gd name="T9" fmla="*/ 332 h 1138"/>
                <a:gd name="T10" fmla="*/ 298 w 769"/>
                <a:gd name="T11" fmla="*/ 450 h 1138"/>
                <a:gd name="T12" fmla="*/ 222 w 769"/>
                <a:gd name="T13" fmla="*/ 472 h 1138"/>
                <a:gd name="T14" fmla="*/ 171 w 769"/>
                <a:gd name="T15" fmla="*/ 477 h 1138"/>
                <a:gd name="T16" fmla="*/ 195 w 769"/>
                <a:gd name="T17" fmla="*/ 520 h 1138"/>
                <a:gd name="T18" fmla="*/ 177 w 769"/>
                <a:gd name="T19" fmla="*/ 565 h 1138"/>
                <a:gd name="T20" fmla="*/ 199 w 769"/>
                <a:gd name="T21" fmla="*/ 680 h 1138"/>
                <a:gd name="T22" fmla="*/ 151 w 769"/>
                <a:gd name="T23" fmla="*/ 754 h 1138"/>
                <a:gd name="T24" fmla="*/ 131 w 769"/>
                <a:gd name="T25" fmla="*/ 802 h 1138"/>
                <a:gd name="T26" fmla="*/ 107 w 769"/>
                <a:gd name="T27" fmla="*/ 828 h 1138"/>
                <a:gd name="T28" fmla="*/ 49 w 769"/>
                <a:gd name="T29" fmla="*/ 807 h 1138"/>
                <a:gd name="T30" fmla="*/ 37 w 769"/>
                <a:gd name="T31" fmla="*/ 823 h 1138"/>
                <a:gd name="T32" fmla="*/ 95 w 769"/>
                <a:gd name="T33" fmla="*/ 858 h 1138"/>
                <a:gd name="T34" fmla="*/ 157 w 769"/>
                <a:gd name="T35" fmla="*/ 889 h 1138"/>
                <a:gd name="T36" fmla="*/ 174 w 769"/>
                <a:gd name="T37" fmla="*/ 920 h 1138"/>
                <a:gd name="T38" fmla="*/ 281 w 769"/>
                <a:gd name="T39" fmla="*/ 917 h 1138"/>
                <a:gd name="T40" fmla="*/ 360 w 769"/>
                <a:gd name="T41" fmla="*/ 898 h 1138"/>
                <a:gd name="T42" fmla="*/ 408 w 769"/>
                <a:gd name="T43" fmla="*/ 916 h 1138"/>
                <a:gd name="T44" fmla="*/ 420 w 769"/>
                <a:gd name="T45" fmla="*/ 982 h 1138"/>
                <a:gd name="T46" fmla="*/ 456 w 769"/>
                <a:gd name="T47" fmla="*/ 1036 h 1138"/>
                <a:gd name="T48" fmla="*/ 561 w 769"/>
                <a:gd name="T49" fmla="*/ 981 h 1138"/>
                <a:gd name="T50" fmla="*/ 586 w 769"/>
                <a:gd name="T51" fmla="*/ 889 h 1138"/>
                <a:gd name="T52" fmla="*/ 599 w 769"/>
                <a:gd name="T53" fmla="*/ 832 h 1138"/>
                <a:gd name="T54" fmla="*/ 586 w 769"/>
                <a:gd name="T55" fmla="*/ 630 h 1138"/>
                <a:gd name="T56" fmla="*/ 622 w 769"/>
                <a:gd name="T57" fmla="*/ 531 h 1138"/>
                <a:gd name="T58" fmla="*/ 700 w 769"/>
                <a:gd name="T59" fmla="*/ 512 h 1138"/>
                <a:gd name="T60" fmla="*/ 667 w 769"/>
                <a:gd name="T61" fmla="*/ 460 h 1138"/>
                <a:gd name="T62" fmla="*/ 632 w 769"/>
                <a:gd name="T63" fmla="*/ 392 h 1138"/>
                <a:gd name="T64" fmla="*/ 571 w 769"/>
                <a:gd name="T65" fmla="*/ 361 h 1138"/>
                <a:gd name="T66" fmla="*/ 447 w 769"/>
                <a:gd name="T67" fmla="*/ 275 h 1138"/>
                <a:gd name="T68" fmla="*/ 443 w 769"/>
                <a:gd name="T69" fmla="*/ 194 h 1138"/>
                <a:gd name="T70" fmla="*/ 417 w 769"/>
                <a:gd name="T71" fmla="*/ 130 h 1138"/>
                <a:gd name="T72" fmla="*/ 428 w 769"/>
                <a:gd name="T73" fmla="*/ 95 h 1138"/>
                <a:gd name="T74" fmla="*/ 338 w 769"/>
                <a:gd name="T75" fmla="*/ 36 h 1138"/>
                <a:gd name="T76" fmla="*/ 249 w 769"/>
                <a:gd name="T77" fmla="*/ 22 h 1138"/>
                <a:gd name="T78" fmla="*/ 167 w 769"/>
                <a:gd name="T79" fmla="*/ 48 h 1138"/>
                <a:gd name="T80" fmla="*/ 73 w 769"/>
                <a:gd name="T81" fmla="*/ 82 h 1138"/>
                <a:gd name="T82" fmla="*/ 7 w 769"/>
                <a:gd name="T83" fmla="*/ 132 h 1138"/>
                <a:gd name="T84" fmla="*/ 0 w 769"/>
                <a:gd name="T85" fmla="*/ 275 h 113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69"/>
                <a:gd name="T130" fmla="*/ 0 h 1138"/>
                <a:gd name="T131" fmla="*/ 769 w 769"/>
                <a:gd name="T132" fmla="*/ 1138 h 113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69" h="1138">
                  <a:moveTo>
                    <a:pt x="0" y="302"/>
                  </a:moveTo>
                  <a:cubicBezTo>
                    <a:pt x="41" y="325"/>
                    <a:pt x="41" y="325"/>
                    <a:pt x="41" y="325"/>
                  </a:cubicBezTo>
                  <a:cubicBezTo>
                    <a:pt x="93" y="318"/>
                    <a:pt x="93" y="318"/>
                    <a:pt x="93" y="318"/>
                  </a:cubicBezTo>
                  <a:cubicBezTo>
                    <a:pt x="119" y="325"/>
                    <a:pt x="119" y="325"/>
                    <a:pt x="119" y="325"/>
                  </a:cubicBezTo>
                  <a:cubicBezTo>
                    <a:pt x="119" y="338"/>
                    <a:pt x="119" y="338"/>
                    <a:pt x="119" y="338"/>
                  </a:cubicBezTo>
                  <a:cubicBezTo>
                    <a:pt x="107" y="357"/>
                    <a:pt x="107" y="357"/>
                    <a:pt x="107" y="357"/>
                  </a:cubicBezTo>
                  <a:cubicBezTo>
                    <a:pt x="116" y="377"/>
                    <a:pt x="116" y="377"/>
                    <a:pt x="116" y="377"/>
                  </a:cubicBezTo>
                  <a:cubicBezTo>
                    <a:pt x="116" y="377"/>
                    <a:pt x="183" y="387"/>
                    <a:pt x="185" y="386"/>
                  </a:cubicBezTo>
                  <a:cubicBezTo>
                    <a:pt x="187" y="385"/>
                    <a:pt x="231" y="362"/>
                    <a:pt x="231" y="362"/>
                  </a:cubicBezTo>
                  <a:cubicBezTo>
                    <a:pt x="285" y="365"/>
                    <a:pt x="285" y="365"/>
                    <a:pt x="285" y="365"/>
                  </a:cubicBezTo>
                  <a:cubicBezTo>
                    <a:pt x="345" y="406"/>
                    <a:pt x="345" y="406"/>
                    <a:pt x="345" y="406"/>
                  </a:cubicBezTo>
                  <a:cubicBezTo>
                    <a:pt x="327" y="494"/>
                    <a:pt x="327" y="494"/>
                    <a:pt x="327" y="494"/>
                  </a:cubicBezTo>
                  <a:cubicBezTo>
                    <a:pt x="273" y="531"/>
                    <a:pt x="273" y="531"/>
                    <a:pt x="273" y="531"/>
                  </a:cubicBezTo>
                  <a:cubicBezTo>
                    <a:pt x="244" y="519"/>
                    <a:pt x="244" y="519"/>
                    <a:pt x="244" y="519"/>
                  </a:cubicBezTo>
                  <a:cubicBezTo>
                    <a:pt x="212" y="519"/>
                    <a:pt x="212" y="519"/>
                    <a:pt x="212" y="519"/>
                  </a:cubicBezTo>
                  <a:cubicBezTo>
                    <a:pt x="188" y="524"/>
                    <a:pt x="188" y="524"/>
                    <a:pt x="188" y="524"/>
                  </a:cubicBezTo>
                  <a:cubicBezTo>
                    <a:pt x="188" y="541"/>
                    <a:pt x="188" y="541"/>
                    <a:pt x="188" y="541"/>
                  </a:cubicBezTo>
                  <a:cubicBezTo>
                    <a:pt x="214" y="571"/>
                    <a:pt x="214" y="571"/>
                    <a:pt x="214" y="571"/>
                  </a:cubicBezTo>
                  <a:cubicBezTo>
                    <a:pt x="211" y="596"/>
                    <a:pt x="211" y="596"/>
                    <a:pt x="211" y="596"/>
                  </a:cubicBezTo>
                  <a:cubicBezTo>
                    <a:pt x="194" y="621"/>
                    <a:pt x="194" y="621"/>
                    <a:pt x="194" y="621"/>
                  </a:cubicBezTo>
                  <a:cubicBezTo>
                    <a:pt x="196" y="678"/>
                    <a:pt x="196" y="678"/>
                    <a:pt x="196" y="678"/>
                  </a:cubicBezTo>
                  <a:cubicBezTo>
                    <a:pt x="219" y="747"/>
                    <a:pt x="219" y="747"/>
                    <a:pt x="219" y="747"/>
                  </a:cubicBezTo>
                  <a:cubicBezTo>
                    <a:pt x="216" y="790"/>
                    <a:pt x="216" y="790"/>
                    <a:pt x="216" y="790"/>
                  </a:cubicBezTo>
                  <a:cubicBezTo>
                    <a:pt x="216" y="790"/>
                    <a:pt x="168" y="828"/>
                    <a:pt x="166" y="828"/>
                  </a:cubicBezTo>
                  <a:cubicBezTo>
                    <a:pt x="164" y="828"/>
                    <a:pt x="147" y="843"/>
                    <a:pt x="147" y="843"/>
                  </a:cubicBezTo>
                  <a:cubicBezTo>
                    <a:pt x="144" y="881"/>
                    <a:pt x="144" y="881"/>
                    <a:pt x="144" y="881"/>
                  </a:cubicBezTo>
                  <a:cubicBezTo>
                    <a:pt x="135" y="906"/>
                    <a:pt x="135" y="906"/>
                    <a:pt x="135" y="906"/>
                  </a:cubicBezTo>
                  <a:cubicBezTo>
                    <a:pt x="117" y="910"/>
                    <a:pt x="117" y="910"/>
                    <a:pt x="117" y="910"/>
                  </a:cubicBezTo>
                  <a:cubicBezTo>
                    <a:pt x="78" y="893"/>
                    <a:pt x="78" y="893"/>
                    <a:pt x="78" y="893"/>
                  </a:cubicBezTo>
                  <a:cubicBezTo>
                    <a:pt x="54" y="886"/>
                    <a:pt x="54" y="886"/>
                    <a:pt x="54" y="886"/>
                  </a:cubicBezTo>
                  <a:cubicBezTo>
                    <a:pt x="34" y="892"/>
                    <a:pt x="34" y="892"/>
                    <a:pt x="34" y="892"/>
                  </a:cubicBezTo>
                  <a:cubicBezTo>
                    <a:pt x="34" y="892"/>
                    <a:pt x="39" y="903"/>
                    <a:pt x="41" y="904"/>
                  </a:cubicBezTo>
                  <a:cubicBezTo>
                    <a:pt x="43" y="906"/>
                    <a:pt x="91" y="932"/>
                    <a:pt x="91" y="932"/>
                  </a:cubicBezTo>
                  <a:cubicBezTo>
                    <a:pt x="104" y="943"/>
                    <a:pt x="104" y="943"/>
                    <a:pt x="104" y="943"/>
                  </a:cubicBezTo>
                  <a:cubicBezTo>
                    <a:pt x="160" y="946"/>
                    <a:pt x="160" y="946"/>
                    <a:pt x="160" y="946"/>
                  </a:cubicBezTo>
                  <a:cubicBezTo>
                    <a:pt x="172" y="977"/>
                    <a:pt x="172" y="977"/>
                    <a:pt x="172" y="977"/>
                  </a:cubicBezTo>
                  <a:cubicBezTo>
                    <a:pt x="177" y="994"/>
                    <a:pt x="177" y="994"/>
                    <a:pt x="177" y="994"/>
                  </a:cubicBezTo>
                  <a:cubicBezTo>
                    <a:pt x="191" y="1011"/>
                    <a:pt x="191" y="1011"/>
                    <a:pt x="191" y="1011"/>
                  </a:cubicBezTo>
                  <a:cubicBezTo>
                    <a:pt x="191" y="1011"/>
                    <a:pt x="249" y="1013"/>
                    <a:pt x="251" y="1011"/>
                  </a:cubicBezTo>
                  <a:cubicBezTo>
                    <a:pt x="253" y="1009"/>
                    <a:pt x="306" y="1007"/>
                    <a:pt x="309" y="1007"/>
                  </a:cubicBezTo>
                  <a:cubicBezTo>
                    <a:pt x="311" y="1007"/>
                    <a:pt x="342" y="1006"/>
                    <a:pt x="345" y="1004"/>
                  </a:cubicBezTo>
                  <a:cubicBezTo>
                    <a:pt x="349" y="1002"/>
                    <a:pt x="393" y="986"/>
                    <a:pt x="395" y="986"/>
                  </a:cubicBezTo>
                  <a:cubicBezTo>
                    <a:pt x="397" y="986"/>
                    <a:pt x="425" y="994"/>
                    <a:pt x="428" y="994"/>
                  </a:cubicBezTo>
                  <a:cubicBezTo>
                    <a:pt x="431" y="995"/>
                    <a:pt x="448" y="1006"/>
                    <a:pt x="448" y="1006"/>
                  </a:cubicBezTo>
                  <a:cubicBezTo>
                    <a:pt x="448" y="1006"/>
                    <a:pt x="438" y="1038"/>
                    <a:pt x="439" y="1040"/>
                  </a:cubicBezTo>
                  <a:cubicBezTo>
                    <a:pt x="440" y="1043"/>
                    <a:pt x="461" y="1079"/>
                    <a:pt x="461" y="1079"/>
                  </a:cubicBezTo>
                  <a:cubicBezTo>
                    <a:pt x="455" y="1115"/>
                    <a:pt x="455" y="1115"/>
                    <a:pt x="455" y="1115"/>
                  </a:cubicBezTo>
                  <a:cubicBezTo>
                    <a:pt x="501" y="1138"/>
                    <a:pt x="501" y="1138"/>
                    <a:pt x="501" y="1138"/>
                  </a:cubicBezTo>
                  <a:cubicBezTo>
                    <a:pt x="501" y="1138"/>
                    <a:pt x="610" y="1098"/>
                    <a:pt x="610" y="1095"/>
                  </a:cubicBezTo>
                  <a:cubicBezTo>
                    <a:pt x="610" y="1092"/>
                    <a:pt x="616" y="1078"/>
                    <a:pt x="616" y="1078"/>
                  </a:cubicBezTo>
                  <a:cubicBezTo>
                    <a:pt x="664" y="1030"/>
                    <a:pt x="664" y="1030"/>
                    <a:pt x="664" y="1030"/>
                  </a:cubicBezTo>
                  <a:cubicBezTo>
                    <a:pt x="664" y="1030"/>
                    <a:pt x="644" y="980"/>
                    <a:pt x="644" y="976"/>
                  </a:cubicBezTo>
                  <a:cubicBezTo>
                    <a:pt x="645" y="973"/>
                    <a:pt x="644" y="923"/>
                    <a:pt x="644" y="923"/>
                  </a:cubicBezTo>
                  <a:cubicBezTo>
                    <a:pt x="658" y="914"/>
                    <a:pt x="658" y="914"/>
                    <a:pt x="658" y="914"/>
                  </a:cubicBezTo>
                  <a:cubicBezTo>
                    <a:pt x="644" y="843"/>
                    <a:pt x="644" y="843"/>
                    <a:pt x="644" y="843"/>
                  </a:cubicBezTo>
                  <a:cubicBezTo>
                    <a:pt x="644" y="692"/>
                    <a:pt x="644" y="692"/>
                    <a:pt x="644" y="692"/>
                  </a:cubicBezTo>
                  <a:cubicBezTo>
                    <a:pt x="644" y="692"/>
                    <a:pt x="655" y="619"/>
                    <a:pt x="655" y="617"/>
                  </a:cubicBezTo>
                  <a:cubicBezTo>
                    <a:pt x="655" y="615"/>
                    <a:pt x="683" y="583"/>
                    <a:pt x="683" y="583"/>
                  </a:cubicBezTo>
                  <a:cubicBezTo>
                    <a:pt x="683" y="583"/>
                    <a:pt x="769" y="583"/>
                    <a:pt x="769" y="581"/>
                  </a:cubicBezTo>
                  <a:cubicBezTo>
                    <a:pt x="769" y="579"/>
                    <a:pt x="769" y="562"/>
                    <a:pt x="769" y="562"/>
                  </a:cubicBezTo>
                  <a:cubicBezTo>
                    <a:pt x="728" y="549"/>
                    <a:pt x="728" y="549"/>
                    <a:pt x="728" y="549"/>
                  </a:cubicBezTo>
                  <a:cubicBezTo>
                    <a:pt x="733" y="505"/>
                    <a:pt x="733" y="505"/>
                    <a:pt x="733" y="505"/>
                  </a:cubicBezTo>
                  <a:cubicBezTo>
                    <a:pt x="734" y="487"/>
                    <a:pt x="734" y="487"/>
                    <a:pt x="734" y="487"/>
                  </a:cubicBezTo>
                  <a:cubicBezTo>
                    <a:pt x="694" y="431"/>
                    <a:pt x="694" y="431"/>
                    <a:pt x="694" y="431"/>
                  </a:cubicBezTo>
                  <a:cubicBezTo>
                    <a:pt x="661" y="428"/>
                    <a:pt x="661" y="428"/>
                    <a:pt x="661" y="428"/>
                  </a:cubicBezTo>
                  <a:cubicBezTo>
                    <a:pt x="661" y="428"/>
                    <a:pt x="631" y="397"/>
                    <a:pt x="627" y="396"/>
                  </a:cubicBezTo>
                  <a:cubicBezTo>
                    <a:pt x="622" y="395"/>
                    <a:pt x="562" y="384"/>
                    <a:pt x="562" y="384"/>
                  </a:cubicBezTo>
                  <a:cubicBezTo>
                    <a:pt x="562" y="384"/>
                    <a:pt x="493" y="306"/>
                    <a:pt x="491" y="302"/>
                  </a:cubicBezTo>
                  <a:cubicBezTo>
                    <a:pt x="489" y="299"/>
                    <a:pt x="472" y="234"/>
                    <a:pt x="472" y="234"/>
                  </a:cubicBezTo>
                  <a:cubicBezTo>
                    <a:pt x="487" y="213"/>
                    <a:pt x="487" y="213"/>
                    <a:pt x="487" y="213"/>
                  </a:cubicBezTo>
                  <a:cubicBezTo>
                    <a:pt x="460" y="174"/>
                    <a:pt x="460" y="174"/>
                    <a:pt x="460" y="174"/>
                  </a:cubicBezTo>
                  <a:cubicBezTo>
                    <a:pt x="458" y="143"/>
                    <a:pt x="458" y="143"/>
                    <a:pt x="458" y="143"/>
                  </a:cubicBezTo>
                  <a:cubicBezTo>
                    <a:pt x="469" y="135"/>
                    <a:pt x="469" y="135"/>
                    <a:pt x="469" y="135"/>
                  </a:cubicBezTo>
                  <a:cubicBezTo>
                    <a:pt x="470" y="104"/>
                    <a:pt x="470" y="104"/>
                    <a:pt x="470" y="104"/>
                  </a:cubicBezTo>
                  <a:cubicBezTo>
                    <a:pt x="470" y="104"/>
                    <a:pt x="377" y="65"/>
                    <a:pt x="377" y="63"/>
                  </a:cubicBezTo>
                  <a:cubicBezTo>
                    <a:pt x="377" y="61"/>
                    <a:pt x="371" y="39"/>
                    <a:pt x="371" y="39"/>
                  </a:cubicBezTo>
                  <a:cubicBezTo>
                    <a:pt x="314" y="13"/>
                    <a:pt x="314" y="13"/>
                    <a:pt x="314" y="13"/>
                  </a:cubicBezTo>
                  <a:cubicBezTo>
                    <a:pt x="273" y="24"/>
                    <a:pt x="273" y="24"/>
                    <a:pt x="273" y="24"/>
                  </a:cubicBezTo>
                  <a:cubicBezTo>
                    <a:pt x="244" y="0"/>
                    <a:pt x="244" y="0"/>
                    <a:pt x="244" y="0"/>
                  </a:cubicBezTo>
                  <a:cubicBezTo>
                    <a:pt x="244" y="0"/>
                    <a:pt x="186" y="53"/>
                    <a:pt x="183" y="53"/>
                  </a:cubicBezTo>
                  <a:cubicBezTo>
                    <a:pt x="180" y="53"/>
                    <a:pt x="113" y="59"/>
                    <a:pt x="113" y="59"/>
                  </a:cubicBezTo>
                  <a:cubicBezTo>
                    <a:pt x="80" y="90"/>
                    <a:pt x="80" y="90"/>
                    <a:pt x="80" y="90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8" y="145"/>
                    <a:pt x="8" y="145"/>
                    <a:pt x="8" y="145"/>
                  </a:cubicBezTo>
                  <a:cubicBezTo>
                    <a:pt x="27" y="166"/>
                    <a:pt x="27" y="166"/>
                    <a:pt x="27" y="166"/>
                  </a:cubicBezTo>
                  <a:lnTo>
                    <a:pt x="0" y="302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7025721" y="1346803"/>
              <a:ext cx="5060723" cy="4662488"/>
              <a:chOff x="6008914" y="1125538"/>
              <a:chExt cx="5060723" cy="4662488"/>
            </a:xfrm>
            <a:grpFill/>
          </p:grpSpPr>
          <p:sp>
            <p:nvSpPr>
              <p:cNvPr id="10" name="Freeform 4"/>
              <p:cNvSpPr>
                <a:spLocks/>
              </p:cNvSpPr>
              <p:nvPr/>
            </p:nvSpPr>
            <p:spPr bwMode="auto">
              <a:xfrm>
                <a:off x="6272472" y="4886759"/>
                <a:ext cx="568353" cy="842962"/>
              </a:xfrm>
              <a:custGeom>
                <a:avLst/>
                <a:gdLst>
                  <a:gd name="T0" fmla="*/ 310 w 573"/>
                  <a:gd name="T1" fmla="*/ 0 h 601"/>
                  <a:gd name="T2" fmla="*/ 234 w 573"/>
                  <a:gd name="T3" fmla="*/ 0 h 601"/>
                  <a:gd name="T4" fmla="*/ 207 w 573"/>
                  <a:gd name="T5" fmla="*/ 20 h 601"/>
                  <a:gd name="T6" fmla="*/ 164 w 573"/>
                  <a:gd name="T7" fmla="*/ 45 h 601"/>
                  <a:gd name="T8" fmla="*/ 150 w 573"/>
                  <a:gd name="T9" fmla="*/ 65 h 601"/>
                  <a:gd name="T10" fmla="*/ 117 w 573"/>
                  <a:gd name="T11" fmla="*/ 65 h 601"/>
                  <a:gd name="T12" fmla="*/ 86 w 573"/>
                  <a:gd name="T13" fmla="*/ 81 h 601"/>
                  <a:gd name="T14" fmla="*/ 78 w 573"/>
                  <a:gd name="T15" fmla="*/ 108 h 601"/>
                  <a:gd name="T16" fmla="*/ 54 w 573"/>
                  <a:gd name="T17" fmla="*/ 131 h 601"/>
                  <a:gd name="T18" fmla="*/ 34 w 573"/>
                  <a:gd name="T19" fmla="*/ 131 h 601"/>
                  <a:gd name="T20" fmla="*/ 19 w 573"/>
                  <a:gd name="T21" fmla="*/ 147 h 601"/>
                  <a:gd name="T22" fmla="*/ 46 w 573"/>
                  <a:gd name="T23" fmla="*/ 179 h 601"/>
                  <a:gd name="T24" fmla="*/ 43 w 573"/>
                  <a:gd name="T25" fmla="*/ 214 h 601"/>
                  <a:gd name="T26" fmla="*/ 19 w 573"/>
                  <a:gd name="T27" fmla="*/ 245 h 601"/>
                  <a:gd name="T28" fmla="*/ 19 w 573"/>
                  <a:gd name="T29" fmla="*/ 295 h 601"/>
                  <a:gd name="T30" fmla="*/ 19 w 573"/>
                  <a:gd name="T31" fmla="*/ 366 h 601"/>
                  <a:gd name="T32" fmla="*/ 0 w 573"/>
                  <a:gd name="T33" fmla="*/ 388 h 601"/>
                  <a:gd name="T34" fmla="*/ 0 w 573"/>
                  <a:gd name="T35" fmla="*/ 423 h 601"/>
                  <a:gd name="T36" fmla="*/ 51 w 573"/>
                  <a:gd name="T37" fmla="*/ 465 h 601"/>
                  <a:gd name="T38" fmla="*/ 65 w 573"/>
                  <a:gd name="T39" fmla="*/ 496 h 601"/>
                  <a:gd name="T40" fmla="*/ 66 w 573"/>
                  <a:gd name="T41" fmla="*/ 530 h 601"/>
                  <a:gd name="T42" fmla="*/ 79 w 573"/>
                  <a:gd name="T43" fmla="*/ 564 h 601"/>
                  <a:gd name="T44" fmla="*/ 112 w 573"/>
                  <a:gd name="T45" fmla="*/ 576 h 601"/>
                  <a:gd name="T46" fmla="*/ 123 w 573"/>
                  <a:gd name="T47" fmla="*/ 564 h 601"/>
                  <a:gd name="T48" fmla="*/ 154 w 573"/>
                  <a:gd name="T49" fmla="*/ 566 h 601"/>
                  <a:gd name="T50" fmla="*/ 192 w 573"/>
                  <a:gd name="T51" fmla="*/ 601 h 601"/>
                  <a:gd name="T52" fmla="*/ 385 w 573"/>
                  <a:gd name="T53" fmla="*/ 601 h 601"/>
                  <a:gd name="T54" fmla="*/ 441 w 573"/>
                  <a:gd name="T55" fmla="*/ 557 h 601"/>
                  <a:gd name="T56" fmla="*/ 475 w 573"/>
                  <a:gd name="T57" fmla="*/ 557 h 601"/>
                  <a:gd name="T58" fmla="*/ 512 w 573"/>
                  <a:gd name="T59" fmla="*/ 592 h 601"/>
                  <a:gd name="T60" fmla="*/ 534 w 573"/>
                  <a:gd name="T61" fmla="*/ 587 h 601"/>
                  <a:gd name="T62" fmla="*/ 558 w 573"/>
                  <a:gd name="T63" fmla="*/ 577 h 601"/>
                  <a:gd name="T64" fmla="*/ 573 w 573"/>
                  <a:gd name="T65" fmla="*/ 547 h 601"/>
                  <a:gd name="T66" fmla="*/ 517 w 573"/>
                  <a:gd name="T67" fmla="*/ 525 h 601"/>
                  <a:gd name="T68" fmla="*/ 460 w 573"/>
                  <a:gd name="T69" fmla="*/ 498 h 601"/>
                  <a:gd name="T70" fmla="*/ 424 w 573"/>
                  <a:gd name="T71" fmla="*/ 479 h 601"/>
                  <a:gd name="T72" fmla="*/ 407 w 573"/>
                  <a:gd name="T73" fmla="*/ 470 h 601"/>
                  <a:gd name="T74" fmla="*/ 411 w 573"/>
                  <a:gd name="T75" fmla="*/ 445 h 601"/>
                  <a:gd name="T76" fmla="*/ 437 w 573"/>
                  <a:gd name="T77" fmla="*/ 423 h 601"/>
                  <a:gd name="T78" fmla="*/ 453 w 573"/>
                  <a:gd name="T79" fmla="*/ 412 h 601"/>
                  <a:gd name="T80" fmla="*/ 456 w 573"/>
                  <a:gd name="T81" fmla="*/ 402 h 601"/>
                  <a:gd name="T82" fmla="*/ 451 w 573"/>
                  <a:gd name="T83" fmla="*/ 379 h 601"/>
                  <a:gd name="T84" fmla="*/ 427 w 573"/>
                  <a:gd name="T85" fmla="*/ 361 h 601"/>
                  <a:gd name="T86" fmla="*/ 437 w 573"/>
                  <a:gd name="T87" fmla="*/ 341 h 601"/>
                  <a:gd name="T88" fmla="*/ 439 w 573"/>
                  <a:gd name="T89" fmla="*/ 301 h 601"/>
                  <a:gd name="T90" fmla="*/ 423 w 573"/>
                  <a:gd name="T91" fmla="*/ 286 h 601"/>
                  <a:gd name="T92" fmla="*/ 350 w 573"/>
                  <a:gd name="T93" fmla="*/ 264 h 601"/>
                  <a:gd name="T94" fmla="*/ 349 w 573"/>
                  <a:gd name="T95" fmla="*/ 245 h 601"/>
                  <a:gd name="T96" fmla="*/ 360 w 573"/>
                  <a:gd name="T97" fmla="*/ 232 h 601"/>
                  <a:gd name="T98" fmla="*/ 374 w 573"/>
                  <a:gd name="T99" fmla="*/ 191 h 601"/>
                  <a:gd name="T100" fmla="*/ 378 w 573"/>
                  <a:gd name="T101" fmla="*/ 168 h 601"/>
                  <a:gd name="T102" fmla="*/ 362 w 573"/>
                  <a:gd name="T103" fmla="*/ 161 h 601"/>
                  <a:gd name="T104" fmla="*/ 308 w 573"/>
                  <a:gd name="T105" fmla="*/ 161 h 601"/>
                  <a:gd name="T106" fmla="*/ 276 w 573"/>
                  <a:gd name="T107" fmla="*/ 149 h 601"/>
                  <a:gd name="T108" fmla="*/ 272 w 573"/>
                  <a:gd name="T109" fmla="*/ 125 h 601"/>
                  <a:gd name="T110" fmla="*/ 296 w 573"/>
                  <a:gd name="T111" fmla="*/ 84 h 601"/>
                  <a:gd name="T112" fmla="*/ 338 w 573"/>
                  <a:gd name="T113" fmla="*/ 44 h 601"/>
                  <a:gd name="T114" fmla="*/ 340 w 573"/>
                  <a:gd name="T115" fmla="*/ 32 h 601"/>
                  <a:gd name="T116" fmla="*/ 310 w 573"/>
                  <a:gd name="T117" fmla="*/ 0 h 60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573"/>
                  <a:gd name="T178" fmla="*/ 0 h 601"/>
                  <a:gd name="T179" fmla="*/ 573 w 573"/>
                  <a:gd name="T180" fmla="*/ 601 h 60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573" h="601">
                    <a:moveTo>
                      <a:pt x="310" y="0"/>
                    </a:moveTo>
                    <a:lnTo>
                      <a:pt x="234" y="0"/>
                    </a:lnTo>
                    <a:lnTo>
                      <a:pt x="207" y="20"/>
                    </a:lnTo>
                    <a:lnTo>
                      <a:pt x="164" y="45"/>
                    </a:lnTo>
                    <a:lnTo>
                      <a:pt x="150" y="65"/>
                    </a:lnTo>
                    <a:lnTo>
                      <a:pt x="117" y="65"/>
                    </a:lnTo>
                    <a:lnTo>
                      <a:pt x="86" y="81"/>
                    </a:lnTo>
                    <a:lnTo>
                      <a:pt x="78" y="108"/>
                    </a:lnTo>
                    <a:lnTo>
                      <a:pt x="54" y="131"/>
                    </a:lnTo>
                    <a:lnTo>
                      <a:pt x="34" y="131"/>
                    </a:lnTo>
                    <a:lnTo>
                      <a:pt x="19" y="147"/>
                    </a:lnTo>
                    <a:lnTo>
                      <a:pt x="46" y="179"/>
                    </a:lnTo>
                    <a:lnTo>
                      <a:pt x="43" y="214"/>
                    </a:lnTo>
                    <a:lnTo>
                      <a:pt x="19" y="245"/>
                    </a:lnTo>
                    <a:lnTo>
                      <a:pt x="19" y="295"/>
                    </a:lnTo>
                    <a:lnTo>
                      <a:pt x="19" y="366"/>
                    </a:lnTo>
                    <a:lnTo>
                      <a:pt x="0" y="388"/>
                    </a:lnTo>
                    <a:lnTo>
                      <a:pt x="0" y="423"/>
                    </a:lnTo>
                    <a:lnTo>
                      <a:pt x="51" y="465"/>
                    </a:lnTo>
                    <a:lnTo>
                      <a:pt x="65" y="496"/>
                    </a:lnTo>
                    <a:lnTo>
                      <a:pt x="66" y="530"/>
                    </a:lnTo>
                    <a:lnTo>
                      <a:pt x="79" y="564"/>
                    </a:lnTo>
                    <a:lnTo>
                      <a:pt x="112" y="576"/>
                    </a:lnTo>
                    <a:lnTo>
                      <a:pt x="123" y="564"/>
                    </a:lnTo>
                    <a:lnTo>
                      <a:pt x="154" y="566"/>
                    </a:lnTo>
                    <a:lnTo>
                      <a:pt x="192" y="601"/>
                    </a:lnTo>
                    <a:lnTo>
                      <a:pt x="385" y="601"/>
                    </a:lnTo>
                    <a:lnTo>
                      <a:pt x="441" y="557"/>
                    </a:lnTo>
                    <a:lnTo>
                      <a:pt x="475" y="557"/>
                    </a:lnTo>
                    <a:lnTo>
                      <a:pt x="512" y="592"/>
                    </a:lnTo>
                    <a:lnTo>
                      <a:pt x="534" y="587"/>
                    </a:lnTo>
                    <a:lnTo>
                      <a:pt x="558" y="577"/>
                    </a:lnTo>
                    <a:lnTo>
                      <a:pt x="573" y="547"/>
                    </a:lnTo>
                    <a:lnTo>
                      <a:pt x="517" y="525"/>
                    </a:lnTo>
                    <a:lnTo>
                      <a:pt x="460" y="498"/>
                    </a:lnTo>
                    <a:lnTo>
                      <a:pt x="424" y="479"/>
                    </a:lnTo>
                    <a:lnTo>
                      <a:pt x="407" y="470"/>
                    </a:lnTo>
                    <a:lnTo>
                      <a:pt x="411" y="445"/>
                    </a:lnTo>
                    <a:lnTo>
                      <a:pt x="437" y="423"/>
                    </a:lnTo>
                    <a:lnTo>
                      <a:pt x="453" y="412"/>
                    </a:lnTo>
                    <a:lnTo>
                      <a:pt x="456" y="402"/>
                    </a:lnTo>
                    <a:lnTo>
                      <a:pt x="451" y="379"/>
                    </a:lnTo>
                    <a:lnTo>
                      <a:pt x="427" y="361"/>
                    </a:lnTo>
                    <a:lnTo>
                      <a:pt x="437" y="341"/>
                    </a:lnTo>
                    <a:lnTo>
                      <a:pt x="439" y="301"/>
                    </a:lnTo>
                    <a:lnTo>
                      <a:pt x="423" y="286"/>
                    </a:lnTo>
                    <a:lnTo>
                      <a:pt x="350" y="264"/>
                    </a:lnTo>
                    <a:lnTo>
                      <a:pt x="349" y="245"/>
                    </a:lnTo>
                    <a:lnTo>
                      <a:pt x="360" y="232"/>
                    </a:lnTo>
                    <a:lnTo>
                      <a:pt x="374" y="191"/>
                    </a:lnTo>
                    <a:lnTo>
                      <a:pt x="378" y="168"/>
                    </a:lnTo>
                    <a:lnTo>
                      <a:pt x="362" y="161"/>
                    </a:lnTo>
                    <a:lnTo>
                      <a:pt x="308" y="161"/>
                    </a:lnTo>
                    <a:lnTo>
                      <a:pt x="276" y="149"/>
                    </a:lnTo>
                    <a:lnTo>
                      <a:pt x="272" y="125"/>
                    </a:lnTo>
                    <a:lnTo>
                      <a:pt x="296" y="84"/>
                    </a:lnTo>
                    <a:lnTo>
                      <a:pt x="338" y="44"/>
                    </a:lnTo>
                    <a:lnTo>
                      <a:pt x="340" y="32"/>
                    </a:lnTo>
                    <a:lnTo>
                      <a:pt x="310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5"/>
              <p:cNvSpPr>
                <a:spLocks/>
              </p:cNvSpPr>
              <p:nvPr/>
            </p:nvSpPr>
            <p:spPr bwMode="auto">
              <a:xfrm>
                <a:off x="6372225" y="4676776"/>
                <a:ext cx="1460500" cy="1038225"/>
              </a:xfrm>
              <a:custGeom>
                <a:avLst/>
                <a:gdLst>
                  <a:gd name="T0" fmla="*/ 95 w 920"/>
                  <a:gd name="T1" fmla="*/ 350 h 654"/>
                  <a:gd name="T2" fmla="*/ 111 w 920"/>
                  <a:gd name="T3" fmla="*/ 293 h 654"/>
                  <a:gd name="T4" fmla="*/ 62 w 920"/>
                  <a:gd name="T5" fmla="*/ 272 h 654"/>
                  <a:gd name="T6" fmla="*/ 0 w 920"/>
                  <a:gd name="T7" fmla="*/ 261 h 654"/>
                  <a:gd name="T8" fmla="*/ 18 w 920"/>
                  <a:gd name="T9" fmla="*/ 213 h 654"/>
                  <a:gd name="T10" fmla="*/ 63 w 920"/>
                  <a:gd name="T11" fmla="*/ 151 h 654"/>
                  <a:gd name="T12" fmla="*/ 36 w 920"/>
                  <a:gd name="T13" fmla="*/ 76 h 654"/>
                  <a:gd name="T14" fmla="*/ 22 w 920"/>
                  <a:gd name="T15" fmla="*/ 55 h 654"/>
                  <a:gd name="T16" fmla="*/ 60 w 920"/>
                  <a:gd name="T17" fmla="*/ 40 h 654"/>
                  <a:gd name="T18" fmla="*/ 84 w 920"/>
                  <a:gd name="T19" fmla="*/ 0 h 654"/>
                  <a:gd name="T20" fmla="*/ 129 w 920"/>
                  <a:gd name="T21" fmla="*/ 22 h 654"/>
                  <a:gd name="T22" fmla="*/ 135 w 920"/>
                  <a:gd name="T23" fmla="*/ 118 h 654"/>
                  <a:gd name="T24" fmla="*/ 170 w 920"/>
                  <a:gd name="T25" fmla="*/ 199 h 654"/>
                  <a:gd name="T26" fmla="*/ 219 w 920"/>
                  <a:gd name="T27" fmla="*/ 204 h 654"/>
                  <a:gd name="T28" fmla="*/ 231 w 920"/>
                  <a:gd name="T29" fmla="*/ 118 h 654"/>
                  <a:gd name="T30" fmla="*/ 287 w 920"/>
                  <a:gd name="T31" fmla="*/ 76 h 654"/>
                  <a:gd name="T32" fmla="*/ 376 w 920"/>
                  <a:gd name="T33" fmla="*/ 118 h 654"/>
                  <a:gd name="T34" fmla="*/ 445 w 920"/>
                  <a:gd name="T35" fmla="*/ 125 h 654"/>
                  <a:gd name="T36" fmla="*/ 459 w 920"/>
                  <a:gd name="T37" fmla="*/ 172 h 654"/>
                  <a:gd name="T38" fmla="*/ 505 w 920"/>
                  <a:gd name="T39" fmla="*/ 199 h 654"/>
                  <a:gd name="T40" fmla="*/ 544 w 920"/>
                  <a:gd name="T41" fmla="*/ 189 h 654"/>
                  <a:gd name="T42" fmla="*/ 579 w 920"/>
                  <a:gd name="T43" fmla="*/ 217 h 654"/>
                  <a:gd name="T44" fmla="*/ 658 w 920"/>
                  <a:gd name="T45" fmla="*/ 196 h 654"/>
                  <a:gd name="T46" fmla="*/ 748 w 920"/>
                  <a:gd name="T47" fmla="*/ 184 h 654"/>
                  <a:gd name="T48" fmla="*/ 772 w 920"/>
                  <a:gd name="T49" fmla="*/ 225 h 654"/>
                  <a:gd name="T50" fmla="*/ 868 w 920"/>
                  <a:gd name="T51" fmla="*/ 240 h 654"/>
                  <a:gd name="T52" fmla="*/ 886 w 920"/>
                  <a:gd name="T53" fmla="*/ 300 h 654"/>
                  <a:gd name="T54" fmla="*/ 920 w 920"/>
                  <a:gd name="T55" fmla="*/ 353 h 654"/>
                  <a:gd name="T56" fmla="*/ 877 w 920"/>
                  <a:gd name="T57" fmla="*/ 419 h 654"/>
                  <a:gd name="T58" fmla="*/ 874 w 920"/>
                  <a:gd name="T59" fmla="*/ 484 h 654"/>
                  <a:gd name="T60" fmla="*/ 829 w 920"/>
                  <a:gd name="T61" fmla="*/ 419 h 654"/>
                  <a:gd name="T62" fmla="*/ 787 w 920"/>
                  <a:gd name="T63" fmla="*/ 401 h 654"/>
                  <a:gd name="T64" fmla="*/ 721 w 920"/>
                  <a:gd name="T65" fmla="*/ 484 h 654"/>
                  <a:gd name="T66" fmla="*/ 640 w 920"/>
                  <a:gd name="T67" fmla="*/ 457 h 654"/>
                  <a:gd name="T68" fmla="*/ 533 w 920"/>
                  <a:gd name="T69" fmla="*/ 499 h 654"/>
                  <a:gd name="T70" fmla="*/ 469 w 920"/>
                  <a:gd name="T71" fmla="*/ 544 h 654"/>
                  <a:gd name="T72" fmla="*/ 438 w 920"/>
                  <a:gd name="T73" fmla="*/ 592 h 654"/>
                  <a:gd name="T74" fmla="*/ 358 w 920"/>
                  <a:gd name="T75" fmla="*/ 621 h 654"/>
                  <a:gd name="T76" fmla="*/ 298 w 920"/>
                  <a:gd name="T77" fmla="*/ 654 h 654"/>
                  <a:gd name="T78" fmla="*/ 140 w 920"/>
                  <a:gd name="T79" fmla="*/ 583 h 654"/>
                  <a:gd name="T80" fmla="*/ 174 w 920"/>
                  <a:gd name="T81" fmla="*/ 536 h 654"/>
                  <a:gd name="T82" fmla="*/ 173 w 920"/>
                  <a:gd name="T83" fmla="*/ 493 h 654"/>
                  <a:gd name="T84" fmla="*/ 161 w 920"/>
                  <a:gd name="T85" fmla="*/ 462 h 654"/>
                  <a:gd name="T86" fmla="*/ 143 w 920"/>
                  <a:gd name="T87" fmla="*/ 396 h 654"/>
                  <a:gd name="T88" fmla="*/ 85 w 920"/>
                  <a:gd name="T89" fmla="*/ 368 h 65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920"/>
                  <a:gd name="T136" fmla="*/ 0 h 654"/>
                  <a:gd name="T137" fmla="*/ 920 w 920"/>
                  <a:gd name="T138" fmla="*/ 654 h 654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920" h="654">
                    <a:moveTo>
                      <a:pt x="85" y="368"/>
                    </a:moveTo>
                    <a:lnTo>
                      <a:pt x="95" y="350"/>
                    </a:lnTo>
                    <a:lnTo>
                      <a:pt x="104" y="323"/>
                    </a:lnTo>
                    <a:lnTo>
                      <a:pt x="111" y="293"/>
                    </a:lnTo>
                    <a:lnTo>
                      <a:pt x="98" y="272"/>
                    </a:lnTo>
                    <a:lnTo>
                      <a:pt x="62" y="272"/>
                    </a:lnTo>
                    <a:lnTo>
                      <a:pt x="25" y="272"/>
                    </a:lnTo>
                    <a:lnTo>
                      <a:pt x="0" y="261"/>
                    </a:lnTo>
                    <a:lnTo>
                      <a:pt x="0" y="243"/>
                    </a:lnTo>
                    <a:lnTo>
                      <a:pt x="18" y="213"/>
                    </a:lnTo>
                    <a:lnTo>
                      <a:pt x="55" y="171"/>
                    </a:lnTo>
                    <a:lnTo>
                      <a:pt x="63" y="151"/>
                    </a:lnTo>
                    <a:lnTo>
                      <a:pt x="30" y="110"/>
                    </a:lnTo>
                    <a:lnTo>
                      <a:pt x="36" y="76"/>
                    </a:lnTo>
                    <a:lnTo>
                      <a:pt x="21" y="65"/>
                    </a:lnTo>
                    <a:lnTo>
                      <a:pt x="22" y="55"/>
                    </a:lnTo>
                    <a:lnTo>
                      <a:pt x="40" y="55"/>
                    </a:lnTo>
                    <a:lnTo>
                      <a:pt x="60" y="40"/>
                    </a:lnTo>
                    <a:lnTo>
                      <a:pt x="62" y="0"/>
                    </a:lnTo>
                    <a:lnTo>
                      <a:pt x="84" y="0"/>
                    </a:lnTo>
                    <a:lnTo>
                      <a:pt x="111" y="5"/>
                    </a:lnTo>
                    <a:lnTo>
                      <a:pt x="129" y="22"/>
                    </a:lnTo>
                    <a:lnTo>
                      <a:pt x="120" y="94"/>
                    </a:lnTo>
                    <a:lnTo>
                      <a:pt x="135" y="118"/>
                    </a:lnTo>
                    <a:lnTo>
                      <a:pt x="162" y="184"/>
                    </a:lnTo>
                    <a:lnTo>
                      <a:pt x="170" y="199"/>
                    </a:lnTo>
                    <a:lnTo>
                      <a:pt x="203" y="216"/>
                    </a:lnTo>
                    <a:lnTo>
                      <a:pt x="219" y="204"/>
                    </a:lnTo>
                    <a:lnTo>
                      <a:pt x="219" y="153"/>
                    </a:lnTo>
                    <a:lnTo>
                      <a:pt x="231" y="118"/>
                    </a:lnTo>
                    <a:lnTo>
                      <a:pt x="257" y="94"/>
                    </a:lnTo>
                    <a:lnTo>
                      <a:pt x="287" y="76"/>
                    </a:lnTo>
                    <a:lnTo>
                      <a:pt x="326" y="73"/>
                    </a:lnTo>
                    <a:lnTo>
                      <a:pt x="376" y="118"/>
                    </a:lnTo>
                    <a:lnTo>
                      <a:pt x="387" y="129"/>
                    </a:lnTo>
                    <a:lnTo>
                      <a:pt x="445" y="125"/>
                    </a:lnTo>
                    <a:lnTo>
                      <a:pt x="453" y="137"/>
                    </a:lnTo>
                    <a:lnTo>
                      <a:pt x="459" y="172"/>
                    </a:lnTo>
                    <a:lnTo>
                      <a:pt x="477" y="190"/>
                    </a:lnTo>
                    <a:lnTo>
                      <a:pt x="505" y="199"/>
                    </a:lnTo>
                    <a:lnTo>
                      <a:pt x="526" y="197"/>
                    </a:lnTo>
                    <a:lnTo>
                      <a:pt x="544" y="189"/>
                    </a:lnTo>
                    <a:lnTo>
                      <a:pt x="555" y="208"/>
                    </a:lnTo>
                    <a:lnTo>
                      <a:pt x="579" y="217"/>
                    </a:lnTo>
                    <a:lnTo>
                      <a:pt x="617" y="214"/>
                    </a:lnTo>
                    <a:lnTo>
                      <a:pt x="658" y="196"/>
                    </a:lnTo>
                    <a:lnTo>
                      <a:pt x="686" y="184"/>
                    </a:lnTo>
                    <a:lnTo>
                      <a:pt x="748" y="184"/>
                    </a:lnTo>
                    <a:lnTo>
                      <a:pt x="748" y="210"/>
                    </a:lnTo>
                    <a:lnTo>
                      <a:pt x="772" y="225"/>
                    </a:lnTo>
                    <a:lnTo>
                      <a:pt x="847" y="238"/>
                    </a:lnTo>
                    <a:lnTo>
                      <a:pt x="868" y="240"/>
                    </a:lnTo>
                    <a:lnTo>
                      <a:pt x="856" y="284"/>
                    </a:lnTo>
                    <a:lnTo>
                      <a:pt x="886" y="300"/>
                    </a:lnTo>
                    <a:lnTo>
                      <a:pt x="886" y="318"/>
                    </a:lnTo>
                    <a:lnTo>
                      <a:pt x="920" y="353"/>
                    </a:lnTo>
                    <a:lnTo>
                      <a:pt x="894" y="374"/>
                    </a:lnTo>
                    <a:lnTo>
                      <a:pt x="877" y="419"/>
                    </a:lnTo>
                    <a:lnTo>
                      <a:pt x="885" y="475"/>
                    </a:lnTo>
                    <a:lnTo>
                      <a:pt x="874" y="484"/>
                    </a:lnTo>
                    <a:lnTo>
                      <a:pt x="831" y="448"/>
                    </a:lnTo>
                    <a:lnTo>
                      <a:pt x="829" y="419"/>
                    </a:lnTo>
                    <a:lnTo>
                      <a:pt x="813" y="401"/>
                    </a:lnTo>
                    <a:lnTo>
                      <a:pt x="787" y="401"/>
                    </a:lnTo>
                    <a:lnTo>
                      <a:pt x="778" y="433"/>
                    </a:lnTo>
                    <a:lnTo>
                      <a:pt x="721" y="484"/>
                    </a:lnTo>
                    <a:lnTo>
                      <a:pt x="679" y="478"/>
                    </a:lnTo>
                    <a:lnTo>
                      <a:pt x="640" y="457"/>
                    </a:lnTo>
                    <a:lnTo>
                      <a:pt x="596" y="457"/>
                    </a:lnTo>
                    <a:lnTo>
                      <a:pt x="533" y="499"/>
                    </a:lnTo>
                    <a:lnTo>
                      <a:pt x="505" y="536"/>
                    </a:lnTo>
                    <a:lnTo>
                      <a:pt x="469" y="544"/>
                    </a:lnTo>
                    <a:lnTo>
                      <a:pt x="447" y="565"/>
                    </a:lnTo>
                    <a:lnTo>
                      <a:pt x="438" y="592"/>
                    </a:lnTo>
                    <a:lnTo>
                      <a:pt x="392" y="604"/>
                    </a:lnTo>
                    <a:lnTo>
                      <a:pt x="358" y="621"/>
                    </a:lnTo>
                    <a:lnTo>
                      <a:pt x="333" y="621"/>
                    </a:lnTo>
                    <a:lnTo>
                      <a:pt x="298" y="654"/>
                    </a:lnTo>
                    <a:lnTo>
                      <a:pt x="206" y="619"/>
                    </a:lnTo>
                    <a:lnTo>
                      <a:pt x="140" y="583"/>
                    </a:lnTo>
                    <a:lnTo>
                      <a:pt x="138" y="564"/>
                    </a:lnTo>
                    <a:lnTo>
                      <a:pt x="174" y="536"/>
                    </a:lnTo>
                    <a:lnTo>
                      <a:pt x="177" y="512"/>
                    </a:lnTo>
                    <a:lnTo>
                      <a:pt x="173" y="493"/>
                    </a:lnTo>
                    <a:lnTo>
                      <a:pt x="158" y="478"/>
                    </a:lnTo>
                    <a:lnTo>
                      <a:pt x="161" y="462"/>
                    </a:lnTo>
                    <a:lnTo>
                      <a:pt x="165" y="419"/>
                    </a:lnTo>
                    <a:lnTo>
                      <a:pt x="143" y="396"/>
                    </a:lnTo>
                    <a:lnTo>
                      <a:pt x="81" y="377"/>
                    </a:lnTo>
                    <a:lnTo>
                      <a:pt x="85" y="368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6"/>
              <p:cNvSpPr>
                <a:spLocks/>
              </p:cNvSpPr>
              <p:nvPr/>
            </p:nvSpPr>
            <p:spPr bwMode="auto">
              <a:xfrm>
                <a:off x="7808913" y="4648201"/>
                <a:ext cx="1004887" cy="957263"/>
              </a:xfrm>
              <a:custGeom>
                <a:avLst/>
                <a:gdLst>
                  <a:gd name="T0" fmla="*/ 28 w 696"/>
                  <a:gd name="T1" fmla="*/ 372 h 663"/>
                  <a:gd name="T2" fmla="*/ 0 w 696"/>
                  <a:gd name="T3" fmla="*/ 338 h 663"/>
                  <a:gd name="T4" fmla="*/ 0 w 696"/>
                  <a:gd name="T5" fmla="*/ 315 h 663"/>
                  <a:gd name="T6" fmla="*/ 33 w 696"/>
                  <a:gd name="T7" fmla="*/ 297 h 663"/>
                  <a:gd name="T8" fmla="*/ 69 w 696"/>
                  <a:gd name="T9" fmla="*/ 246 h 663"/>
                  <a:gd name="T10" fmla="*/ 96 w 696"/>
                  <a:gd name="T11" fmla="*/ 223 h 663"/>
                  <a:gd name="T12" fmla="*/ 132 w 696"/>
                  <a:gd name="T13" fmla="*/ 223 h 663"/>
                  <a:gd name="T14" fmla="*/ 187 w 696"/>
                  <a:gd name="T15" fmla="*/ 204 h 663"/>
                  <a:gd name="T16" fmla="*/ 226 w 696"/>
                  <a:gd name="T17" fmla="*/ 181 h 663"/>
                  <a:gd name="T18" fmla="*/ 226 w 696"/>
                  <a:gd name="T19" fmla="*/ 156 h 663"/>
                  <a:gd name="T20" fmla="*/ 199 w 696"/>
                  <a:gd name="T21" fmla="*/ 114 h 663"/>
                  <a:gd name="T22" fmla="*/ 192 w 696"/>
                  <a:gd name="T23" fmla="*/ 97 h 663"/>
                  <a:gd name="T24" fmla="*/ 209 w 696"/>
                  <a:gd name="T25" fmla="*/ 80 h 663"/>
                  <a:gd name="T26" fmla="*/ 249 w 696"/>
                  <a:gd name="T27" fmla="*/ 67 h 663"/>
                  <a:gd name="T28" fmla="*/ 283 w 696"/>
                  <a:gd name="T29" fmla="*/ 67 h 663"/>
                  <a:gd name="T30" fmla="*/ 326 w 696"/>
                  <a:gd name="T31" fmla="*/ 75 h 663"/>
                  <a:gd name="T32" fmla="*/ 391 w 696"/>
                  <a:gd name="T33" fmla="*/ 79 h 663"/>
                  <a:gd name="T34" fmla="*/ 424 w 696"/>
                  <a:gd name="T35" fmla="*/ 61 h 663"/>
                  <a:gd name="T36" fmla="*/ 436 w 696"/>
                  <a:gd name="T37" fmla="*/ 33 h 663"/>
                  <a:gd name="T38" fmla="*/ 465 w 696"/>
                  <a:gd name="T39" fmla="*/ 18 h 663"/>
                  <a:gd name="T40" fmla="*/ 484 w 696"/>
                  <a:gd name="T41" fmla="*/ 0 h 663"/>
                  <a:gd name="T42" fmla="*/ 505 w 696"/>
                  <a:gd name="T43" fmla="*/ 7 h 663"/>
                  <a:gd name="T44" fmla="*/ 548 w 696"/>
                  <a:gd name="T45" fmla="*/ 51 h 663"/>
                  <a:gd name="T46" fmla="*/ 594 w 696"/>
                  <a:gd name="T47" fmla="*/ 55 h 663"/>
                  <a:gd name="T48" fmla="*/ 603 w 696"/>
                  <a:gd name="T49" fmla="*/ 69 h 663"/>
                  <a:gd name="T50" fmla="*/ 633 w 696"/>
                  <a:gd name="T51" fmla="*/ 69 h 663"/>
                  <a:gd name="T52" fmla="*/ 628 w 696"/>
                  <a:gd name="T53" fmla="*/ 92 h 663"/>
                  <a:gd name="T54" fmla="*/ 576 w 696"/>
                  <a:gd name="T55" fmla="*/ 126 h 663"/>
                  <a:gd name="T56" fmla="*/ 576 w 696"/>
                  <a:gd name="T57" fmla="*/ 140 h 663"/>
                  <a:gd name="T58" fmla="*/ 612 w 696"/>
                  <a:gd name="T59" fmla="*/ 205 h 663"/>
                  <a:gd name="T60" fmla="*/ 614 w 696"/>
                  <a:gd name="T61" fmla="*/ 235 h 663"/>
                  <a:gd name="T62" fmla="*/ 595 w 696"/>
                  <a:gd name="T63" fmla="*/ 291 h 663"/>
                  <a:gd name="T64" fmla="*/ 597 w 696"/>
                  <a:gd name="T65" fmla="*/ 322 h 663"/>
                  <a:gd name="T66" fmla="*/ 603 w 696"/>
                  <a:gd name="T67" fmla="*/ 354 h 663"/>
                  <a:gd name="T68" fmla="*/ 610 w 696"/>
                  <a:gd name="T69" fmla="*/ 403 h 663"/>
                  <a:gd name="T70" fmla="*/ 588 w 696"/>
                  <a:gd name="T71" fmla="*/ 417 h 663"/>
                  <a:gd name="T72" fmla="*/ 568 w 696"/>
                  <a:gd name="T73" fmla="*/ 413 h 663"/>
                  <a:gd name="T74" fmla="*/ 559 w 696"/>
                  <a:gd name="T75" fmla="*/ 397 h 663"/>
                  <a:gd name="T76" fmla="*/ 497 w 696"/>
                  <a:gd name="T77" fmla="*/ 398 h 663"/>
                  <a:gd name="T78" fmla="*/ 457 w 696"/>
                  <a:gd name="T79" fmla="*/ 429 h 663"/>
                  <a:gd name="T80" fmla="*/ 393 w 696"/>
                  <a:gd name="T81" fmla="*/ 421 h 663"/>
                  <a:gd name="T82" fmla="*/ 385 w 696"/>
                  <a:gd name="T83" fmla="*/ 473 h 663"/>
                  <a:gd name="T84" fmla="*/ 368 w 696"/>
                  <a:gd name="T85" fmla="*/ 495 h 663"/>
                  <a:gd name="T86" fmla="*/ 328 w 696"/>
                  <a:gd name="T87" fmla="*/ 501 h 663"/>
                  <a:gd name="T88" fmla="*/ 298 w 696"/>
                  <a:gd name="T89" fmla="*/ 532 h 663"/>
                  <a:gd name="T90" fmla="*/ 294 w 696"/>
                  <a:gd name="T91" fmla="*/ 569 h 663"/>
                  <a:gd name="T92" fmla="*/ 259 w 696"/>
                  <a:gd name="T93" fmla="*/ 589 h 663"/>
                  <a:gd name="T94" fmla="*/ 214 w 696"/>
                  <a:gd name="T95" fmla="*/ 585 h 663"/>
                  <a:gd name="T96" fmla="*/ 194 w 696"/>
                  <a:gd name="T97" fmla="*/ 603 h 663"/>
                  <a:gd name="T98" fmla="*/ 174 w 696"/>
                  <a:gd name="T99" fmla="*/ 603 h 663"/>
                  <a:gd name="T100" fmla="*/ 175 w 696"/>
                  <a:gd name="T101" fmla="*/ 569 h 663"/>
                  <a:gd name="T102" fmla="*/ 154 w 696"/>
                  <a:gd name="T103" fmla="*/ 526 h 663"/>
                  <a:gd name="T104" fmla="*/ 132 w 696"/>
                  <a:gd name="T105" fmla="*/ 476 h 663"/>
                  <a:gd name="T106" fmla="*/ 120 w 696"/>
                  <a:gd name="T107" fmla="*/ 442 h 663"/>
                  <a:gd name="T108" fmla="*/ 86 w 696"/>
                  <a:gd name="T109" fmla="*/ 401 h 663"/>
                  <a:gd name="T110" fmla="*/ 53 w 696"/>
                  <a:gd name="T111" fmla="*/ 374 h 663"/>
                  <a:gd name="T112" fmla="*/ 28 w 696"/>
                  <a:gd name="T113" fmla="*/ 372 h 66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96"/>
                  <a:gd name="T172" fmla="*/ 0 h 663"/>
                  <a:gd name="T173" fmla="*/ 696 w 696"/>
                  <a:gd name="T174" fmla="*/ 663 h 66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96" h="663">
                    <a:moveTo>
                      <a:pt x="31" y="409"/>
                    </a:moveTo>
                    <a:cubicBezTo>
                      <a:pt x="0" y="372"/>
                      <a:pt x="0" y="372"/>
                      <a:pt x="0" y="372"/>
                    </a:cubicBezTo>
                    <a:cubicBezTo>
                      <a:pt x="0" y="346"/>
                      <a:pt x="0" y="346"/>
                      <a:pt x="0" y="346"/>
                    </a:cubicBezTo>
                    <a:cubicBezTo>
                      <a:pt x="36" y="327"/>
                      <a:pt x="36" y="327"/>
                      <a:pt x="36" y="327"/>
                    </a:cubicBezTo>
                    <a:cubicBezTo>
                      <a:pt x="76" y="271"/>
                      <a:pt x="76" y="271"/>
                      <a:pt x="76" y="271"/>
                    </a:cubicBezTo>
                    <a:cubicBezTo>
                      <a:pt x="106" y="245"/>
                      <a:pt x="106" y="245"/>
                      <a:pt x="106" y="245"/>
                    </a:cubicBezTo>
                    <a:cubicBezTo>
                      <a:pt x="145" y="245"/>
                      <a:pt x="145" y="245"/>
                      <a:pt x="145" y="245"/>
                    </a:cubicBezTo>
                    <a:cubicBezTo>
                      <a:pt x="206" y="224"/>
                      <a:pt x="206" y="224"/>
                      <a:pt x="206" y="224"/>
                    </a:cubicBezTo>
                    <a:cubicBezTo>
                      <a:pt x="248" y="199"/>
                      <a:pt x="248" y="199"/>
                      <a:pt x="248" y="199"/>
                    </a:cubicBezTo>
                    <a:cubicBezTo>
                      <a:pt x="248" y="171"/>
                      <a:pt x="248" y="171"/>
                      <a:pt x="248" y="171"/>
                    </a:cubicBezTo>
                    <a:cubicBezTo>
                      <a:pt x="219" y="125"/>
                      <a:pt x="219" y="125"/>
                      <a:pt x="219" y="125"/>
                    </a:cubicBezTo>
                    <a:cubicBezTo>
                      <a:pt x="211" y="107"/>
                      <a:pt x="211" y="107"/>
                      <a:pt x="211" y="107"/>
                    </a:cubicBezTo>
                    <a:cubicBezTo>
                      <a:pt x="230" y="88"/>
                      <a:pt x="230" y="88"/>
                      <a:pt x="230" y="88"/>
                    </a:cubicBezTo>
                    <a:cubicBezTo>
                      <a:pt x="274" y="74"/>
                      <a:pt x="274" y="74"/>
                      <a:pt x="274" y="74"/>
                    </a:cubicBezTo>
                    <a:cubicBezTo>
                      <a:pt x="311" y="74"/>
                      <a:pt x="311" y="74"/>
                      <a:pt x="311" y="74"/>
                    </a:cubicBezTo>
                    <a:cubicBezTo>
                      <a:pt x="311" y="74"/>
                      <a:pt x="354" y="80"/>
                      <a:pt x="358" y="82"/>
                    </a:cubicBezTo>
                    <a:cubicBezTo>
                      <a:pt x="361" y="84"/>
                      <a:pt x="430" y="87"/>
                      <a:pt x="430" y="87"/>
                    </a:cubicBezTo>
                    <a:cubicBezTo>
                      <a:pt x="466" y="67"/>
                      <a:pt x="466" y="67"/>
                      <a:pt x="466" y="67"/>
                    </a:cubicBezTo>
                    <a:cubicBezTo>
                      <a:pt x="479" y="36"/>
                      <a:pt x="479" y="36"/>
                      <a:pt x="479" y="36"/>
                    </a:cubicBezTo>
                    <a:cubicBezTo>
                      <a:pt x="511" y="20"/>
                      <a:pt x="511" y="20"/>
                      <a:pt x="511" y="20"/>
                    </a:cubicBezTo>
                    <a:cubicBezTo>
                      <a:pt x="532" y="0"/>
                      <a:pt x="532" y="0"/>
                      <a:pt x="532" y="0"/>
                    </a:cubicBezTo>
                    <a:cubicBezTo>
                      <a:pt x="555" y="8"/>
                      <a:pt x="555" y="8"/>
                      <a:pt x="555" y="8"/>
                    </a:cubicBezTo>
                    <a:cubicBezTo>
                      <a:pt x="602" y="56"/>
                      <a:pt x="602" y="56"/>
                      <a:pt x="602" y="56"/>
                    </a:cubicBezTo>
                    <a:cubicBezTo>
                      <a:pt x="653" y="60"/>
                      <a:pt x="653" y="60"/>
                      <a:pt x="653" y="60"/>
                    </a:cubicBezTo>
                    <a:cubicBezTo>
                      <a:pt x="663" y="76"/>
                      <a:pt x="663" y="76"/>
                      <a:pt x="663" y="76"/>
                    </a:cubicBezTo>
                    <a:cubicBezTo>
                      <a:pt x="696" y="76"/>
                      <a:pt x="696" y="76"/>
                      <a:pt x="696" y="76"/>
                    </a:cubicBezTo>
                    <a:cubicBezTo>
                      <a:pt x="691" y="101"/>
                      <a:pt x="691" y="101"/>
                      <a:pt x="691" y="101"/>
                    </a:cubicBezTo>
                    <a:cubicBezTo>
                      <a:pt x="633" y="138"/>
                      <a:pt x="633" y="138"/>
                      <a:pt x="633" y="138"/>
                    </a:cubicBezTo>
                    <a:cubicBezTo>
                      <a:pt x="633" y="154"/>
                      <a:pt x="633" y="154"/>
                      <a:pt x="633" y="154"/>
                    </a:cubicBezTo>
                    <a:cubicBezTo>
                      <a:pt x="673" y="225"/>
                      <a:pt x="673" y="225"/>
                      <a:pt x="673" y="225"/>
                    </a:cubicBezTo>
                    <a:cubicBezTo>
                      <a:pt x="673" y="225"/>
                      <a:pt x="677" y="255"/>
                      <a:pt x="675" y="258"/>
                    </a:cubicBezTo>
                    <a:cubicBezTo>
                      <a:pt x="673" y="261"/>
                      <a:pt x="654" y="320"/>
                      <a:pt x="654" y="320"/>
                    </a:cubicBezTo>
                    <a:cubicBezTo>
                      <a:pt x="656" y="354"/>
                      <a:pt x="656" y="354"/>
                      <a:pt x="656" y="354"/>
                    </a:cubicBezTo>
                    <a:cubicBezTo>
                      <a:pt x="663" y="389"/>
                      <a:pt x="663" y="389"/>
                      <a:pt x="663" y="389"/>
                    </a:cubicBezTo>
                    <a:cubicBezTo>
                      <a:pt x="671" y="443"/>
                      <a:pt x="671" y="443"/>
                      <a:pt x="671" y="443"/>
                    </a:cubicBezTo>
                    <a:cubicBezTo>
                      <a:pt x="647" y="459"/>
                      <a:pt x="647" y="459"/>
                      <a:pt x="647" y="459"/>
                    </a:cubicBezTo>
                    <a:cubicBezTo>
                      <a:pt x="624" y="454"/>
                      <a:pt x="624" y="454"/>
                      <a:pt x="624" y="454"/>
                    </a:cubicBezTo>
                    <a:cubicBezTo>
                      <a:pt x="615" y="436"/>
                      <a:pt x="615" y="436"/>
                      <a:pt x="615" y="436"/>
                    </a:cubicBezTo>
                    <a:cubicBezTo>
                      <a:pt x="615" y="436"/>
                      <a:pt x="546" y="435"/>
                      <a:pt x="546" y="438"/>
                    </a:cubicBezTo>
                    <a:cubicBezTo>
                      <a:pt x="546" y="440"/>
                      <a:pt x="503" y="472"/>
                      <a:pt x="503" y="472"/>
                    </a:cubicBezTo>
                    <a:cubicBezTo>
                      <a:pt x="432" y="463"/>
                      <a:pt x="432" y="463"/>
                      <a:pt x="432" y="463"/>
                    </a:cubicBezTo>
                    <a:cubicBezTo>
                      <a:pt x="423" y="520"/>
                      <a:pt x="423" y="520"/>
                      <a:pt x="423" y="520"/>
                    </a:cubicBezTo>
                    <a:cubicBezTo>
                      <a:pt x="405" y="544"/>
                      <a:pt x="405" y="544"/>
                      <a:pt x="405" y="544"/>
                    </a:cubicBezTo>
                    <a:cubicBezTo>
                      <a:pt x="405" y="544"/>
                      <a:pt x="365" y="551"/>
                      <a:pt x="361" y="551"/>
                    </a:cubicBezTo>
                    <a:cubicBezTo>
                      <a:pt x="358" y="551"/>
                      <a:pt x="328" y="585"/>
                      <a:pt x="328" y="585"/>
                    </a:cubicBezTo>
                    <a:cubicBezTo>
                      <a:pt x="323" y="626"/>
                      <a:pt x="323" y="626"/>
                      <a:pt x="323" y="626"/>
                    </a:cubicBezTo>
                    <a:cubicBezTo>
                      <a:pt x="285" y="648"/>
                      <a:pt x="285" y="648"/>
                      <a:pt x="285" y="648"/>
                    </a:cubicBezTo>
                    <a:cubicBezTo>
                      <a:pt x="235" y="643"/>
                      <a:pt x="235" y="643"/>
                      <a:pt x="235" y="643"/>
                    </a:cubicBezTo>
                    <a:cubicBezTo>
                      <a:pt x="213" y="663"/>
                      <a:pt x="213" y="663"/>
                      <a:pt x="213" y="663"/>
                    </a:cubicBezTo>
                    <a:cubicBezTo>
                      <a:pt x="191" y="663"/>
                      <a:pt x="191" y="663"/>
                      <a:pt x="191" y="663"/>
                    </a:cubicBezTo>
                    <a:cubicBezTo>
                      <a:pt x="192" y="626"/>
                      <a:pt x="192" y="626"/>
                      <a:pt x="192" y="626"/>
                    </a:cubicBezTo>
                    <a:cubicBezTo>
                      <a:pt x="169" y="578"/>
                      <a:pt x="169" y="578"/>
                      <a:pt x="169" y="578"/>
                    </a:cubicBezTo>
                    <a:cubicBezTo>
                      <a:pt x="145" y="523"/>
                      <a:pt x="145" y="523"/>
                      <a:pt x="145" y="523"/>
                    </a:cubicBezTo>
                    <a:cubicBezTo>
                      <a:pt x="132" y="486"/>
                      <a:pt x="132" y="486"/>
                      <a:pt x="132" y="486"/>
                    </a:cubicBezTo>
                    <a:cubicBezTo>
                      <a:pt x="132" y="486"/>
                      <a:pt x="98" y="442"/>
                      <a:pt x="95" y="441"/>
                    </a:cubicBezTo>
                    <a:cubicBezTo>
                      <a:pt x="93" y="440"/>
                      <a:pt x="66" y="413"/>
                      <a:pt x="58" y="411"/>
                    </a:cubicBezTo>
                    <a:cubicBezTo>
                      <a:pt x="50" y="409"/>
                      <a:pt x="31" y="409"/>
                      <a:pt x="31" y="409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7"/>
              <p:cNvSpPr>
                <a:spLocks/>
              </p:cNvSpPr>
              <p:nvPr/>
            </p:nvSpPr>
            <p:spPr bwMode="auto">
              <a:xfrm>
                <a:off x="7550150" y="3308351"/>
                <a:ext cx="1012825" cy="1819275"/>
              </a:xfrm>
              <a:custGeom>
                <a:avLst/>
                <a:gdLst>
                  <a:gd name="T0" fmla="*/ 131 w 701"/>
                  <a:gd name="T1" fmla="*/ 1137 h 1259"/>
                  <a:gd name="T2" fmla="*/ 39 w 701"/>
                  <a:gd name="T3" fmla="*/ 1070 h 1259"/>
                  <a:gd name="T4" fmla="*/ 21 w 701"/>
                  <a:gd name="T5" fmla="*/ 1031 h 1259"/>
                  <a:gd name="T6" fmla="*/ 42 w 701"/>
                  <a:gd name="T7" fmla="*/ 897 h 1259"/>
                  <a:gd name="T8" fmla="*/ 21 w 701"/>
                  <a:gd name="T9" fmla="*/ 745 h 1259"/>
                  <a:gd name="T10" fmla="*/ 0 w 701"/>
                  <a:gd name="T11" fmla="*/ 684 h 1259"/>
                  <a:gd name="T12" fmla="*/ 92 w 701"/>
                  <a:gd name="T13" fmla="*/ 653 h 1259"/>
                  <a:gd name="T14" fmla="*/ 82 w 701"/>
                  <a:gd name="T15" fmla="*/ 535 h 1259"/>
                  <a:gd name="T16" fmla="*/ 141 w 701"/>
                  <a:gd name="T17" fmla="*/ 495 h 1259"/>
                  <a:gd name="T18" fmla="*/ 236 w 701"/>
                  <a:gd name="T19" fmla="*/ 544 h 1259"/>
                  <a:gd name="T20" fmla="*/ 249 w 701"/>
                  <a:gd name="T21" fmla="*/ 467 h 1259"/>
                  <a:gd name="T22" fmla="*/ 214 w 701"/>
                  <a:gd name="T23" fmla="*/ 397 h 1259"/>
                  <a:gd name="T24" fmla="*/ 244 w 701"/>
                  <a:gd name="T25" fmla="*/ 314 h 1259"/>
                  <a:gd name="T26" fmla="*/ 337 w 701"/>
                  <a:gd name="T27" fmla="*/ 290 h 1259"/>
                  <a:gd name="T28" fmla="*/ 337 w 701"/>
                  <a:gd name="T29" fmla="*/ 214 h 1259"/>
                  <a:gd name="T30" fmla="*/ 296 w 701"/>
                  <a:gd name="T31" fmla="*/ 134 h 1259"/>
                  <a:gd name="T32" fmla="*/ 379 w 701"/>
                  <a:gd name="T33" fmla="*/ 46 h 1259"/>
                  <a:gd name="T34" fmla="*/ 423 w 701"/>
                  <a:gd name="T35" fmla="*/ 11 h 1259"/>
                  <a:gd name="T36" fmla="*/ 431 w 701"/>
                  <a:gd name="T37" fmla="*/ 56 h 1259"/>
                  <a:gd name="T38" fmla="*/ 369 w 701"/>
                  <a:gd name="T39" fmla="*/ 219 h 1259"/>
                  <a:gd name="T40" fmla="*/ 414 w 701"/>
                  <a:gd name="T41" fmla="*/ 259 h 1259"/>
                  <a:gd name="T42" fmla="*/ 401 w 701"/>
                  <a:gd name="T43" fmla="*/ 317 h 1259"/>
                  <a:gd name="T44" fmla="*/ 490 w 701"/>
                  <a:gd name="T45" fmla="*/ 309 h 1259"/>
                  <a:gd name="T46" fmla="*/ 542 w 701"/>
                  <a:gd name="T47" fmla="*/ 326 h 1259"/>
                  <a:gd name="T48" fmla="*/ 601 w 701"/>
                  <a:gd name="T49" fmla="*/ 305 h 1259"/>
                  <a:gd name="T50" fmla="*/ 634 w 701"/>
                  <a:gd name="T51" fmla="*/ 351 h 1259"/>
                  <a:gd name="T52" fmla="*/ 514 w 701"/>
                  <a:gd name="T53" fmla="*/ 380 h 1259"/>
                  <a:gd name="T54" fmla="*/ 508 w 701"/>
                  <a:gd name="T55" fmla="*/ 458 h 1259"/>
                  <a:gd name="T56" fmla="*/ 575 w 701"/>
                  <a:gd name="T57" fmla="*/ 492 h 1259"/>
                  <a:gd name="T58" fmla="*/ 564 w 701"/>
                  <a:gd name="T59" fmla="*/ 582 h 1259"/>
                  <a:gd name="T60" fmla="*/ 541 w 701"/>
                  <a:gd name="T61" fmla="*/ 656 h 1259"/>
                  <a:gd name="T62" fmla="*/ 533 w 701"/>
                  <a:gd name="T63" fmla="*/ 720 h 1259"/>
                  <a:gd name="T64" fmla="*/ 573 w 701"/>
                  <a:gd name="T65" fmla="*/ 749 h 1259"/>
                  <a:gd name="T66" fmla="*/ 586 w 701"/>
                  <a:gd name="T67" fmla="*/ 803 h 1259"/>
                  <a:gd name="T68" fmla="*/ 627 w 701"/>
                  <a:gd name="T69" fmla="*/ 839 h 1259"/>
                  <a:gd name="T70" fmla="*/ 582 w 701"/>
                  <a:gd name="T71" fmla="*/ 872 h 1259"/>
                  <a:gd name="T72" fmla="*/ 549 w 701"/>
                  <a:gd name="T73" fmla="*/ 906 h 1259"/>
                  <a:gd name="T74" fmla="*/ 476 w 701"/>
                  <a:gd name="T75" fmla="*/ 898 h 1259"/>
                  <a:gd name="T76" fmla="*/ 399 w 701"/>
                  <a:gd name="T77" fmla="*/ 901 h 1259"/>
                  <a:gd name="T78" fmla="*/ 341 w 701"/>
                  <a:gd name="T79" fmla="*/ 949 h 1259"/>
                  <a:gd name="T80" fmla="*/ 374 w 701"/>
                  <a:gd name="T81" fmla="*/ 1020 h 1259"/>
                  <a:gd name="T82" fmla="*/ 300 w 701"/>
                  <a:gd name="T83" fmla="*/ 1052 h 1259"/>
                  <a:gd name="T84" fmla="*/ 234 w 701"/>
                  <a:gd name="T85" fmla="*/ 1072 h 1259"/>
                  <a:gd name="T86" fmla="*/ 194 w 701"/>
                  <a:gd name="T87" fmla="*/ 1131 h 1259"/>
                  <a:gd name="T88" fmla="*/ 157 w 701"/>
                  <a:gd name="T89" fmla="*/ 1146 h 125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701"/>
                  <a:gd name="T136" fmla="*/ 0 h 1259"/>
                  <a:gd name="T137" fmla="*/ 701 w 701"/>
                  <a:gd name="T138" fmla="*/ 1259 h 125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701" h="1259">
                    <a:moveTo>
                      <a:pt x="172" y="1259"/>
                    </a:moveTo>
                    <a:cubicBezTo>
                      <a:pt x="144" y="1249"/>
                      <a:pt x="144" y="1249"/>
                      <a:pt x="144" y="1249"/>
                    </a:cubicBezTo>
                    <a:cubicBezTo>
                      <a:pt x="158" y="1199"/>
                      <a:pt x="158" y="1199"/>
                      <a:pt x="158" y="1199"/>
                    </a:cubicBezTo>
                    <a:cubicBezTo>
                      <a:pt x="43" y="1176"/>
                      <a:pt x="43" y="1176"/>
                      <a:pt x="43" y="1176"/>
                    </a:cubicBezTo>
                    <a:cubicBezTo>
                      <a:pt x="29" y="1165"/>
                      <a:pt x="29" y="1165"/>
                      <a:pt x="29" y="1165"/>
                    </a:cubicBezTo>
                    <a:cubicBezTo>
                      <a:pt x="23" y="1133"/>
                      <a:pt x="23" y="1133"/>
                      <a:pt x="23" y="1133"/>
                    </a:cubicBezTo>
                    <a:cubicBezTo>
                      <a:pt x="39" y="1095"/>
                      <a:pt x="39" y="1095"/>
                      <a:pt x="39" y="1095"/>
                    </a:cubicBezTo>
                    <a:cubicBezTo>
                      <a:pt x="46" y="985"/>
                      <a:pt x="46" y="985"/>
                      <a:pt x="46" y="985"/>
                    </a:cubicBezTo>
                    <a:cubicBezTo>
                      <a:pt x="60" y="887"/>
                      <a:pt x="60" y="887"/>
                      <a:pt x="60" y="887"/>
                    </a:cubicBezTo>
                    <a:cubicBezTo>
                      <a:pt x="23" y="819"/>
                      <a:pt x="23" y="819"/>
                      <a:pt x="23" y="819"/>
                    </a:cubicBezTo>
                    <a:cubicBezTo>
                      <a:pt x="3" y="791"/>
                      <a:pt x="3" y="791"/>
                      <a:pt x="3" y="791"/>
                    </a:cubicBezTo>
                    <a:cubicBezTo>
                      <a:pt x="0" y="751"/>
                      <a:pt x="0" y="751"/>
                      <a:pt x="0" y="751"/>
                    </a:cubicBezTo>
                    <a:cubicBezTo>
                      <a:pt x="40" y="734"/>
                      <a:pt x="40" y="734"/>
                      <a:pt x="40" y="734"/>
                    </a:cubicBezTo>
                    <a:cubicBezTo>
                      <a:pt x="101" y="717"/>
                      <a:pt x="101" y="717"/>
                      <a:pt x="101" y="717"/>
                    </a:cubicBezTo>
                    <a:cubicBezTo>
                      <a:pt x="104" y="613"/>
                      <a:pt x="104" y="613"/>
                      <a:pt x="104" y="613"/>
                    </a:cubicBezTo>
                    <a:cubicBezTo>
                      <a:pt x="104" y="613"/>
                      <a:pt x="90" y="594"/>
                      <a:pt x="90" y="588"/>
                    </a:cubicBezTo>
                    <a:cubicBezTo>
                      <a:pt x="90" y="582"/>
                      <a:pt x="92" y="551"/>
                      <a:pt x="92" y="551"/>
                    </a:cubicBezTo>
                    <a:cubicBezTo>
                      <a:pt x="155" y="544"/>
                      <a:pt x="155" y="544"/>
                      <a:pt x="155" y="544"/>
                    </a:cubicBezTo>
                    <a:cubicBezTo>
                      <a:pt x="193" y="577"/>
                      <a:pt x="193" y="577"/>
                      <a:pt x="193" y="577"/>
                    </a:cubicBezTo>
                    <a:cubicBezTo>
                      <a:pt x="259" y="598"/>
                      <a:pt x="259" y="598"/>
                      <a:pt x="259" y="598"/>
                    </a:cubicBezTo>
                    <a:cubicBezTo>
                      <a:pt x="279" y="570"/>
                      <a:pt x="279" y="570"/>
                      <a:pt x="279" y="570"/>
                    </a:cubicBezTo>
                    <a:cubicBezTo>
                      <a:pt x="274" y="513"/>
                      <a:pt x="274" y="513"/>
                      <a:pt x="274" y="513"/>
                    </a:cubicBezTo>
                    <a:cubicBezTo>
                      <a:pt x="241" y="451"/>
                      <a:pt x="241" y="451"/>
                      <a:pt x="241" y="451"/>
                    </a:cubicBezTo>
                    <a:cubicBezTo>
                      <a:pt x="235" y="436"/>
                      <a:pt x="235" y="436"/>
                      <a:pt x="235" y="436"/>
                    </a:cubicBezTo>
                    <a:cubicBezTo>
                      <a:pt x="250" y="374"/>
                      <a:pt x="250" y="374"/>
                      <a:pt x="250" y="374"/>
                    </a:cubicBezTo>
                    <a:cubicBezTo>
                      <a:pt x="268" y="345"/>
                      <a:pt x="268" y="345"/>
                      <a:pt x="268" y="345"/>
                    </a:cubicBezTo>
                    <a:cubicBezTo>
                      <a:pt x="359" y="345"/>
                      <a:pt x="359" y="345"/>
                      <a:pt x="359" y="345"/>
                    </a:cubicBezTo>
                    <a:cubicBezTo>
                      <a:pt x="370" y="319"/>
                      <a:pt x="370" y="319"/>
                      <a:pt x="370" y="319"/>
                    </a:cubicBezTo>
                    <a:cubicBezTo>
                      <a:pt x="370" y="258"/>
                      <a:pt x="370" y="258"/>
                      <a:pt x="370" y="258"/>
                    </a:cubicBezTo>
                    <a:cubicBezTo>
                      <a:pt x="370" y="235"/>
                      <a:pt x="370" y="235"/>
                      <a:pt x="370" y="235"/>
                    </a:cubicBezTo>
                    <a:cubicBezTo>
                      <a:pt x="328" y="176"/>
                      <a:pt x="328" y="176"/>
                      <a:pt x="328" y="176"/>
                    </a:cubicBezTo>
                    <a:cubicBezTo>
                      <a:pt x="325" y="147"/>
                      <a:pt x="325" y="147"/>
                      <a:pt x="325" y="147"/>
                    </a:cubicBezTo>
                    <a:cubicBezTo>
                      <a:pt x="361" y="122"/>
                      <a:pt x="361" y="122"/>
                      <a:pt x="361" y="122"/>
                    </a:cubicBezTo>
                    <a:cubicBezTo>
                      <a:pt x="416" y="50"/>
                      <a:pt x="416" y="50"/>
                      <a:pt x="416" y="50"/>
                    </a:cubicBezTo>
                    <a:cubicBezTo>
                      <a:pt x="448" y="0"/>
                      <a:pt x="448" y="0"/>
                      <a:pt x="448" y="0"/>
                    </a:cubicBezTo>
                    <a:cubicBezTo>
                      <a:pt x="465" y="12"/>
                      <a:pt x="465" y="12"/>
                      <a:pt x="465" y="12"/>
                    </a:cubicBezTo>
                    <a:cubicBezTo>
                      <a:pt x="454" y="44"/>
                      <a:pt x="454" y="44"/>
                      <a:pt x="454" y="44"/>
                    </a:cubicBezTo>
                    <a:cubicBezTo>
                      <a:pt x="474" y="61"/>
                      <a:pt x="474" y="61"/>
                      <a:pt x="474" y="61"/>
                    </a:cubicBezTo>
                    <a:cubicBezTo>
                      <a:pt x="469" y="186"/>
                      <a:pt x="469" y="186"/>
                      <a:pt x="469" y="186"/>
                    </a:cubicBezTo>
                    <a:cubicBezTo>
                      <a:pt x="405" y="241"/>
                      <a:pt x="405" y="241"/>
                      <a:pt x="405" y="241"/>
                    </a:cubicBezTo>
                    <a:cubicBezTo>
                      <a:pt x="405" y="255"/>
                      <a:pt x="405" y="255"/>
                      <a:pt x="405" y="255"/>
                    </a:cubicBezTo>
                    <a:cubicBezTo>
                      <a:pt x="405" y="255"/>
                      <a:pt x="457" y="283"/>
                      <a:pt x="455" y="284"/>
                    </a:cubicBezTo>
                    <a:cubicBezTo>
                      <a:pt x="453" y="284"/>
                      <a:pt x="423" y="312"/>
                      <a:pt x="423" y="312"/>
                    </a:cubicBezTo>
                    <a:cubicBezTo>
                      <a:pt x="423" y="312"/>
                      <a:pt x="438" y="347"/>
                      <a:pt x="441" y="348"/>
                    </a:cubicBezTo>
                    <a:cubicBezTo>
                      <a:pt x="443" y="350"/>
                      <a:pt x="507" y="353"/>
                      <a:pt x="507" y="353"/>
                    </a:cubicBezTo>
                    <a:cubicBezTo>
                      <a:pt x="538" y="340"/>
                      <a:pt x="538" y="340"/>
                      <a:pt x="538" y="340"/>
                    </a:cubicBezTo>
                    <a:cubicBezTo>
                      <a:pt x="573" y="357"/>
                      <a:pt x="573" y="357"/>
                      <a:pt x="573" y="357"/>
                    </a:cubicBezTo>
                    <a:cubicBezTo>
                      <a:pt x="573" y="357"/>
                      <a:pt x="592" y="359"/>
                      <a:pt x="595" y="358"/>
                    </a:cubicBezTo>
                    <a:cubicBezTo>
                      <a:pt x="598" y="357"/>
                      <a:pt x="611" y="341"/>
                      <a:pt x="611" y="341"/>
                    </a:cubicBezTo>
                    <a:cubicBezTo>
                      <a:pt x="611" y="341"/>
                      <a:pt x="657" y="335"/>
                      <a:pt x="660" y="335"/>
                    </a:cubicBezTo>
                    <a:cubicBezTo>
                      <a:pt x="663" y="335"/>
                      <a:pt x="701" y="364"/>
                      <a:pt x="701" y="364"/>
                    </a:cubicBezTo>
                    <a:cubicBezTo>
                      <a:pt x="697" y="386"/>
                      <a:pt x="697" y="386"/>
                      <a:pt x="697" y="386"/>
                    </a:cubicBezTo>
                    <a:cubicBezTo>
                      <a:pt x="638" y="410"/>
                      <a:pt x="638" y="410"/>
                      <a:pt x="638" y="410"/>
                    </a:cubicBezTo>
                    <a:cubicBezTo>
                      <a:pt x="565" y="418"/>
                      <a:pt x="565" y="418"/>
                      <a:pt x="565" y="418"/>
                    </a:cubicBezTo>
                    <a:cubicBezTo>
                      <a:pt x="558" y="459"/>
                      <a:pt x="558" y="459"/>
                      <a:pt x="558" y="459"/>
                    </a:cubicBezTo>
                    <a:cubicBezTo>
                      <a:pt x="558" y="503"/>
                      <a:pt x="558" y="503"/>
                      <a:pt x="558" y="503"/>
                    </a:cubicBezTo>
                    <a:cubicBezTo>
                      <a:pt x="565" y="518"/>
                      <a:pt x="565" y="518"/>
                      <a:pt x="565" y="518"/>
                    </a:cubicBezTo>
                    <a:cubicBezTo>
                      <a:pt x="632" y="541"/>
                      <a:pt x="632" y="541"/>
                      <a:pt x="632" y="541"/>
                    </a:cubicBezTo>
                    <a:cubicBezTo>
                      <a:pt x="630" y="578"/>
                      <a:pt x="630" y="578"/>
                      <a:pt x="630" y="578"/>
                    </a:cubicBezTo>
                    <a:cubicBezTo>
                      <a:pt x="620" y="639"/>
                      <a:pt x="620" y="639"/>
                      <a:pt x="620" y="639"/>
                    </a:cubicBezTo>
                    <a:cubicBezTo>
                      <a:pt x="608" y="683"/>
                      <a:pt x="608" y="683"/>
                      <a:pt x="608" y="683"/>
                    </a:cubicBezTo>
                    <a:cubicBezTo>
                      <a:pt x="594" y="721"/>
                      <a:pt x="594" y="721"/>
                      <a:pt x="594" y="721"/>
                    </a:cubicBezTo>
                    <a:cubicBezTo>
                      <a:pt x="580" y="747"/>
                      <a:pt x="580" y="747"/>
                      <a:pt x="580" y="747"/>
                    </a:cubicBezTo>
                    <a:cubicBezTo>
                      <a:pt x="586" y="791"/>
                      <a:pt x="586" y="791"/>
                      <a:pt x="586" y="791"/>
                    </a:cubicBezTo>
                    <a:cubicBezTo>
                      <a:pt x="602" y="811"/>
                      <a:pt x="602" y="811"/>
                      <a:pt x="602" y="811"/>
                    </a:cubicBezTo>
                    <a:cubicBezTo>
                      <a:pt x="630" y="823"/>
                      <a:pt x="630" y="823"/>
                      <a:pt x="630" y="823"/>
                    </a:cubicBezTo>
                    <a:cubicBezTo>
                      <a:pt x="638" y="849"/>
                      <a:pt x="638" y="849"/>
                      <a:pt x="638" y="849"/>
                    </a:cubicBezTo>
                    <a:cubicBezTo>
                      <a:pt x="644" y="882"/>
                      <a:pt x="644" y="882"/>
                      <a:pt x="644" y="882"/>
                    </a:cubicBezTo>
                    <a:cubicBezTo>
                      <a:pt x="655" y="904"/>
                      <a:pt x="655" y="904"/>
                      <a:pt x="655" y="904"/>
                    </a:cubicBezTo>
                    <a:cubicBezTo>
                      <a:pt x="689" y="922"/>
                      <a:pt x="689" y="922"/>
                      <a:pt x="689" y="922"/>
                    </a:cubicBezTo>
                    <a:cubicBezTo>
                      <a:pt x="657" y="942"/>
                      <a:pt x="657" y="942"/>
                      <a:pt x="657" y="942"/>
                    </a:cubicBezTo>
                    <a:cubicBezTo>
                      <a:pt x="639" y="958"/>
                      <a:pt x="639" y="958"/>
                      <a:pt x="639" y="958"/>
                    </a:cubicBezTo>
                    <a:cubicBezTo>
                      <a:pt x="630" y="981"/>
                      <a:pt x="630" y="981"/>
                      <a:pt x="630" y="981"/>
                    </a:cubicBezTo>
                    <a:cubicBezTo>
                      <a:pt x="603" y="995"/>
                      <a:pt x="603" y="995"/>
                      <a:pt x="603" y="995"/>
                    </a:cubicBezTo>
                    <a:cubicBezTo>
                      <a:pt x="570" y="994"/>
                      <a:pt x="570" y="994"/>
                      <a:pt x="570" y="994"/>
                    </a:cubicBezTo>
                    <a:cubicBezTo>
                      <a:pt x="523" y="986"/>
                      <a:pt x="523" y="986"/>
                      <a:pt x="523" y="986"/>
                    </a:cubicBezTo>
                    <a:cubicBezTo>
                      <a:pt x="489" y="981"/>
                      <a:pt x="489" y="981"/>
                      <a:pt x="489" y="981"/>
                    </a:cubicBezTo>
                    <a:cubicBezTo>
                      <a:pt x="438" y="990"/>
                      <a:pt x="438" y="990"/>
                      <a:pt x="438" y="990"/>
                    </a:cubicBezTo>
                    <a:cubicBezTo>
                      <a:pt x="388" y="1011"/>
                      <a:pt x="388" y="1011"/>
                      <a:pt x="388" y="1011"/>
                    </a:cubicBezTo>
                    <a:cubicBezTo>
                      <a:pt x="375" y="1043"/>
                      <a:pt x="375" y="1043"/>
                      <a:pt x="375" y="1043"/>
                    </a:cubicBezTo>
                    <a:cubicBezTo>
                      <a:pt x="407" y="1086"/>
                      <a:pt x="407" y="1086"/>
                      <a:pt x="407" y="1086"/>
                    </a:cubicBezTo>
                    <a:cubicBezTo>
                      <a:pt x="411" y="1121"/>
                      <a:pt x="411" y="1121"/>
                      <a:pt x="411" y="1121"/>
                    </a:cubicBezTo>
                    <a:cubicBezTo>
                      <a:pt x="411" y="1121"/>
                      <a:pt x="369" y="1142"/>
                      <a:pt x="367" y="1143"/>
                    </a:cubicBezTo>
                    <a:cubicBezTo>
                      <a:pt x="365" y="1143"/>
                      <a:pt x="330" y="1156"/>
                      <a:pt x="330" y="1156"/>
                    </a:cubicBezTo>
                    <a:cubicBezTo>
                      <a:pt x="288" y="1158"/>
                      <a:pt x="288" y="1158"/>
                      <a:pt x="288" y="1158"/>
                    </a:cubicBezTo>
                    <a:cubicBezTo>
                      <a:pt x="257" y="1178"/>
                      <a:pt x="257" y="1178"/>
                      <a:pt x="257" y="1178"/>
                    </a:cubicBezTo>
                    <a:cubicBezTo>
                      <a:pt x="230" y="1211"/>
                      <a:pt x="230" y="1211"/>
                      <a:pt x="230" y="1211"/>
                    </a:cubicBezTo>
                    <a:cubicBezTo>
                      <a:pt x="213" y="1242"/>
                      <a:pt x="213" y="1242"/>
                      <a:pt x="213" y="1242"/>
                    </a:cubicBezTo>
                    <a:cubicBezTo>
                      <a:pt x="193" y="1254"/>
                      <a:pt x="193" y="1254"/>
                      <a:pt x="193" y="1254"/>
                    </a:cubicBezTo>
                    <a:lnTo>
                      <a:pt x="172" y="1259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8"/>
              <p:cNvSpPr>
                <a:spLocks/>
              </p:cNvSpPr>
              <p:nvPr/>
            </p:nvSpPr>
            <p:spPr bwMode="auto">
              <a:xfrm>
                <a:off x="6327775" y="4143376"/>
                <a:ext cx="1285875" cy="865188"/>
              </a:xfrm>
              <a:custGeom>
                <a:avLst/>
                <a:gdLst>
                  <a:gd name="T0" fmla="*/ 127 w 890"/>
                  <a:gd name="T1" fmla="*/ 328 h 599"/>
                  <a:gd name="T2" fmla="*/ 163 w 890"/>
                  <a:gd name="T3" fmla="*/ 354 h 599"/>
                  <a:gd name="T4" fmla="*/ 167 w 890"/>
                  <a:gd name="T5" fmla="*/ 450 h 599"/>
                  <a:gd name="T6" fmla="*/ 202 w 890"/>
                  <a:gd name="T7" fmla="*/ 530 h 599"/>
                  <a:gd name="T8" fmla="*/ 241 w 890"/>
                  <a:gd name="T9" fmla="*/ 536 h 599"/>
                  <a:gd name="T10" fmla="*/ 249 w 890"/>
                  <a:gd name="T11" fmla="*/ 452 h 599"/>
                  <a:gd name="T12" fmla="*/ 309 w 890"/>
                  <a:gd name="T13" fmla="*/ 404 h 599"/>
                  <a:gd name="T14" fmla="*/ 359 w 890"/>
                  <a:gd name="T15" fmla="*/ 401 h 599"/>
                  <a:gd name="T16" fmla="*/ 475 w 890"/>
                  <a:gd name="T17" fmla="*/ 454 h 599"/>
                  <a:gd name="T18" fmla="*/ 492 w 890"/>
                  <a:gd name="T19" fmla="*/ 496 h 599"/>
                  <a:gd name="T20" fmla="*/ 532 w 890"/>
                  <a:gd name="T21" fmla="*/ 526 h 599"/>
                  <a:gd name="T22" fmla="*/ 575 w 890"/>
                  <a:gd name="T23" fmla="*/ 512 h 599"/>
                  <a:gd name="T24" fmla="*/ 598 w 890"/>
                  <a:gd name="T25" fmla="*/ 541 h 599"/>
                  <a:gd name="T26" fmla="*/ 648 w 890"/>
                  <a:gd name="T27" fmla="*/ 541 h 599"/>
                  <a:gd name="T28" fmla="*/ 780 w 890"/>
                  <a:gd name="T29" fmla="*/ 510 h 599"/>
                  <a:gd name="T30" fmla="*/ 799 w 890"/>
                  <a:gd name="T31" fmla="*/ 401 h 599"/>
                  <a:gd name="T32" fmla="*/ 810 w 890"/>
                  <a:gd name="T33" fmla="*/ 292 h 599"/>
                  <a:gd name="T34" fmla="*/ 759 w 890"/>
                  <a:gd name="T35" fmla="*/ 206 h 599"/>
                  <a:gd name="T36" fmla="*/ 727 w 890"/>
                  <a:gd name="T37" fmla="*/ 135 h 599"/>
                  <a:gd name="T38" fmla="*/ 661 w 890"/>
                  <a:gd name="T39" fmla="*/ 118 h 599"/>
                  <a:gd name="T40" fmla="*/ 614 w 890"/>
                  <a:gd name="T41" fmla="*/ 187 h 599"/>
                  <a:gd name="T42" fmla="*/ 530 w 890"/>
                  <a:gd name="T43" fmla="*/ 191 h 599"/>
                  <a:gd name="T44" fmla="*/ 467 w 890"/>
                  <a:gd name="T45" fmla="*/ 175 h 599"/>
                  <a:gd name="T46" fmla="*/ 391 w 890"/>
                  <a:gd name="T47" fmla="*/ 109 h 599"/>
                  <a:gd name="T48" fmla="*/ 424 w 890"/>
                  <a:gd name="T49" fmla="*/ 51 h 599"/>
                  <a:gd name="T50" fmla="*/ 451 w 890"/>
                  <a:gd name="T51" fmla="*/ 11 h 599"/>
                  <a:gd name="T52" fmla="*/ 406 w 890"/>
                  <a:gd name="T53" fmla="*/ 0 h 599"/>
                  <a:gd name="T54" fmla="*/ 340 w 890"/>
                  <a:gd name="T55" fmla="*/ 35 h 599"/>
                  <a:gd name="T56" fmla="*/ 289 w 890"/>
                  <a:gd name="T57" fmla="*/ 29 h 599"/>
                  <a:gd name="T58" fmla="*/ 240 w 890"/>
                  <a:gd name="T59" fmla="*/ 7 h 599"/>
                  <a:gd name="T60" fmla="*/ 180 w 890"/>
                  <a:gd name="T61" fmla="*/ 28 h 599"/>
                  <a:gd name="T62" fmla="*/ 167 w 890"/>
                  <a:gd name="T63" fmla="*/ 135 h 599"/>
                  <a:gd name="T64" fmla="*/ 35 w 890"/>
                  <a:gd name="T65" fmla="*/ 149 h 599"/>
                  <a:gd name="T66" fmla="*/ 0 w 890"/>
                  <a:gd name="T67" fmla="*/ 210 h 599"/>
                  <a:gd name="T68" fmla="*/ 34 w 890"/>
                  <a:gd name="T69" fmla="*/ 249 h 599"/>
                  <a:gd name="T70" fmla="*/ 95 w 890"/>
                  <a:gd name="T71" fmla="*/ 285 h 599"/>
                  <a:gd name="T72" fmla="*/ 101 w 890"/>
                  <a:gd name="T73" fmla="*/ 325 h 59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890"/>
                  <a:gd name="T112" fmla="*/ 0 h 599"/>
                  <a:gd name="T113" fmla="*/ 890 w 890"/>
                  <a:gd name="T114" fmla="*/ 599 h 59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890" h="599">
                    <a:moveTo>
                      <a:pt x="111" y="357"/>
                    </a:moveTo>
                    <a:cubicBezTo>
                      <a:pt x="139" y="361"/>
                      <a:pt x="139" y="361"/>
                      <a:pt x="139" y="361"/>
                    </a:cubicBezTo>
                    <a:cubicBezTo>
                      <a:pt x="160" y="369"/>
                      <a:pt x="160" y="369"/>
                      <a:pt x="160" y="369"/>
                    </a:cubicBezTo>
                    <a:cubicBezTo>
                      <a:pt x="179" y="389"/>
                      <a:pt x="179" y="389"/>
                      <a:pt x="179" y="389"/>
                    </a:cubicBezTo>
                    <a:cubicBezTo>
                      <a:pt x="167" y="470"/>
                      <a:pt x="167" y="470"/>
                      <a:pt x="167" y="470"/>
                    </a:cubicBezTo>
                    <a:cubicBezTo>
                      <a:pt x="183" y="495"/>
                      <a:pt x="183" y="495"/>
                      <a:pt x="183" y="495"/>
                    </a:cubicBezTo>
                    <a:cubicBezTo>
                      <a:pt x="196" y="524"/>
                      <a:pt x="196" y="524"/>
                      <a:pt x="196" y="524"/>
                    </a:cubicBezTo>
                    <a:cubicBezTo>
                      <a:pt x="222" y="582"/>
                      <a:pt x="222" y="582"/>
                      <a:pt x="222" y="582"/>
                    </a:cubicBezTo>
                    <a:cubicBezTo>
                      <a:pt x="253" y="599"/>
                      <a:pt x="253" y="599"/>
                      <a:pt x="253" y="599"/>
                    </a:cubicBezTo>
                    <a:cubicBezTo>
                      <a:pt x="265" y="589"/>
                      <a:pt x="265" y="589"/>
                      <a:pt x="265" y="589"/>
                    </a:cubicBezTo>
                    <a:cubicBezTo>
                      <a:pt x="263" y="536"/>
                      <a:pt x="263" y="536"/>
                      <a:pt x="263" y="536"/>
                    </a:cubicBezTo>
                    <a:cubicBezTo>
                      <a:pt x="274" y="497"/>
                      <a:pt x="274" y="497"/>
                      <a:pt x="274" y="497"/>
                    </a:cubicBezTo>
                    <a:cubicBezTo>
                      <a:pt x="318" y="455"/>
                      <a:pt x="318" y="455"/>
                      <a:pt x="318" y="455"/>
                    </a:cubicBezTo>
                    <a:cubicBezTo>
                      <a:pt x="340" y="444"/>
                      <a:pt x="340" y="444"/>
                      <a:pt x="340" y="444"/>
                    </a:cubicBezTo>
                    <a:cubicBezTo>
                      <a:pt x="375" y="441"/>
                      <a:pt x="375" y="441"/>
                      <a:pt x="375" y="441"/>
                    </a:cubicBezTo>
                    <a:cubicBezTo>
                      <a:pt x="394" y="441"/>
                      <a:pt x="394" y="441"/>
                      <a:pt x="394" y="441"/>
                    </a:cubicBezTo>
                    <a:cubicBezTo>
                      <a:pt x="458" y="499"/>
                      <a:pt x="458" y="499"/>
                      <a:pt x="458" y="499"/>
                    </a:cubicBezTo>
                    <a:cubicBezTo>
                      <a:pt x="522" y="499"/>
                      <a:pt x="522" y="499"/>
                      <a:pt x="522" y="499"/>
                    </a:cubicBezTo>
                    <a:cubicBezTo>
                      <a:pt x="536" y="513"/>
                      <a:pt x="536" y="513"/>
                      <a:pt x="536" y="513"/>
                    </a:cubicBezTo>
                    <a:cubicBezTo>
                      <a:pt x="541" y="545"/>
                      <a:pt x="541" y="545"/>
                      <a:pt x="541" y="545"/>
                    </a:cubicBezTo>
                    <a:cubicBezTo>
                      <a:pt x="556" y="565"/>
                      <a:pt x="556" y="565"/>
                      <a:pt x="556" y="565"/>
                    </a:cubicBezTo>
                    <a:cubicBezTo>
                      <a:pt x="585" y="578"/>
                      <a:pt x="585" y="578"/>
                      <a:pt x="585" y="578"/>
                    </a:cubicBezTo>
                    <a:cubicBezTo>
                      <a:pt x="610" y="571"/>
                      <a:pt x="610" y="571"/>
                      <a:pt x="610" y="571"/>
                    </a:cubicBezTo>
                    <a:cubicBezTo>
                      <a:pt x="632" y="563"/>
                      <a:pt x="632" y="563"/>
                      <a:pt x="632" y="563"/>
                    </a:cubicBezTo>
                    <a:cubicBezTo>
                      <a:pt x="644" y="582"/>
                      <a:pt x="644" y="582"/>
                      <a:pt x="644" y="582"/>
                    </a:cubicBezTo>
                    <a:cubicBezTo>
                      <a:pt x="657" y="595"/>
                      <a:pt x="657" y="595"/>
                      <a:pt x="657" y="595"/>
                    </a:cubicBezTo>
                    <a:cubicBezTo>
                      <a:pt x="677" y="599"/>
                      <a:pt x="677" y="599"/>
                      <a:pt x="677" y="599"/>
                    </a:cubicBezTo>
                    <a:cubicBezTo>
                      <a:pt x="712" y="595"/>
                      <a:pt x="712" y="595"/>
                      <a:pt x="712" y="595"/>
                    </a:cubicBezTo>
                    <a:cubicBezTo>
                      <a:pt x="778" y="562"/>
                      <a:pt x="778" y="562"/>
                      <a:pt x="778" y="562"/>
                    </a:cubicBezTo>
                    <a:cubicBezTo>
                      <a:pt x="857" y="560"/>
                      <a:pt x="857" y="560"/>
                      <a:pt x="857" y="560"/>
                    </a:cubicBezTo>
                    <a:cubicBezTo>
                      <a:pt x="868" y="526"/>
                      <a:pt x="868" y="526"/>
                      <a:pt x="868" y="526"/>
                    </a:cubicBezTo>
                    <a:cubicBezTo>
                      <a:pt x="878" y="441"/>
                      <a:pt x="878" y="441"/>
                      <a:pt x="878" y="441"/>
                    </a:cubicBezTo>
                    <a:cubicBezTo>
                      <a:pt x="883" y="392"/>
                      <a:pt x="883" y="392"/>
                      <a:pt x="883" y="392"/>
                    </a:cubicBezTo>
                    <a:cubicBezTo>
                      <a:pt x="890" y="321"/>
                      <a:pt x="890" y="321"/>
                      <a:pt x="890" y="321"/>
                    </a:cubicBezTo>
                    <a:cubicBezTo>
                      <a:pt x="855" y="249"/>
                      <a:pt x="855" y="249"/>
                      <a:pt x="855" y="249"/>
                    </a:cubicBezTo>
                    <a:cubicBezTo>
                      <a:pt x="834" y="226"/>
                      <a:pt x="834" y="226"/>
                      <a:pt x="834" y="226"/>
                    </a:cubicBezTo>
                    <a:cubicBezTo>
                      <a:pt x="825" y="175"/>
                      <a:pt x="825" y="175"/>
                      <a:pt x="825" y="175"/>
                    </a:cubicBezTo>
                    <a:cubicBezTo>
                      <a:pt x="799" y="148"/>
                      <a:pt x="799" y="148"/>
                      <a:pt x="799" y="148"/>
                    </a:cubicBezTo>
                    <a:cubicBezTo>
                      <a:pt x="787" y="127"/>
                      <a:pt x="787" y="127"/>
                      <a:pt x="787" y="127"/>
                    </a:cubicBezTo>
                    <a:cubicBezTo>
                      <a:pt x="726" y="130"/>
                      <a:pt x="726" y="130"/>
                      <a:pt x="726" y="130"/>
                    </a:cubicBezTo>
                    <a:cubicBezTo>
                      <a:pt x="719" y="172"/>
                      <a:pt x="719" y="172"/>
                      <a:pt x="719" y="172"/>
                    </a:cubicBezTo>
                    <a:cubicBezTo>
                      <a:pt x="719" y="172"/>
                      <a:pt x="677" y="205"/>
                      <a:pt x="675" y="205"/>
                    </a:cubicBezTo>
                    <a:cubicBezTo>
                      <a:pt x="673" y="205"/>
                      <a:pt x="642" y="210"/>
                      <a:pt x="642" y="210"/>
                    </a:cubicBezTo>
                    <a:cubicBezTo>
                      <a:pt x="582" y="210"/>
                      <a:pt x="582" y="210"/>
                      <a:pt x="582" y="210"/>
                    </a:cubicBezTo>
                    <a:cubicBezTo>
                      <a:pt x="541" y="202"/>
                      <a:pt x="541" y="202"/>
                      <a:pt x="541" y="202"/>
                    </a:cubicBezTo>
                    <a:cubicBezTo>
                      <a:pt x="513" y="192"/>
                      <a:pt x="513" y="192"/>
                      <a:pt x="513" y="192"/>
                    </a:cubicBezTo>
                    <a:cubicBezTo>
                      <a:pt x="440" y="132"/>
                      <a:pt x="440" y="132"/>
                      <a:pt x="440" y="132"/>
                    </a:cubicBezTo>
                    <a:cubicBezTo>
                      <a:pt x="430" y="120"/>
                      <a:pt x="430" y="120"/>
                      <a:pt x="430" y="120"/>
                    </a:cubicBezTo>
                    <a:cubicBezTo>
                      <a:pt x="441" y="101"/>
                      <a:pt x="441" y="101"/>
                      <a:pt x="441" y="101"/>
                    </a:cubicBezTo>
                    <a:cubicBezTo>
                      <a:pt x="466" y="56"/>
                      <a:pt x="466" y="56"/>
                      <a:pt x="466" y="56"/>
                    </a:cubicBezTo>
                    <a:cubicBezTo>
                      <a:pt x="484" y="30"/>
                      <a:pt x="484" y="30"/>
                      <a:pt x="484" y="30"/>
                    </a:cubicBezTo>
                    <a:cubicBezTo>
                      <a:pt x="495" y="12"/>
                      <a:pt x="495" y="12"/>
                      <a:pt x="495" y="12"/>
                    </a:cubicBezTo>
                    <a:cubicBezTo>
                      <a:pt x="479" y="0"/>
                      <a:pt x="479" y="0"/>
                      <a:pt x="479" y="0"/>
                    </a:cubicBezTo>
                    <a:cubicBezTo>
                      <a:pt x="446" y="0"/>
                      <a:pt x="446" y="0"/>
                      <a:pt x="446" y="0"/>
                    </a:cubicBezTo>
                    <a:cubicBezTo>
                      <a:pt x="429" y="21"/>
                      <a:pt x="429" y="21"/>
                      <a:pt x="429" y="21"/>
                    </a:cubicBezTo>
                    <a:cubicBezTo>
                      <a:pt x="374" y="39"/>
                      <a:pt x="374" y="39"/>
                      <a:pt x="374" y="39"/>
                    </a:cubicBezTo>
                    <a:cubicBezTo>
                      <a:pt x="344" y="42"/>
                      <a:pt x="344" y="42"/>
                      <a:pt x="344" y="42"/>
                    </a:cubicBezTo>
                    <a:cubicBezTo>
                      <a:pt x="318" y="32"/>
                      <a:pt x="318" y="32"/>
                      <a:pt x="318" y="32"/>
                    </a:cubicBezTo>
                    <a:cubicBezTo>
                      <a:pt x="294" y="16"/>
                      <a:pt x="294" y="16"/>
                      <a:pt x="294" y="16"/>
                    </a:cubicBezTo>
                    <a:cubicBezTo>
                      <a:pt x="264" y="8"/>
                      <a:pt x="264" y="8"/>
                      <a:pt x="264" y="8"/>
                    </a:cubicBezTo>
                    <a:cubicBezTo>
                      <a:pt x="264" y="8"/>
                      <a:pt x="233" y="13"/>
                      <a:pt x="231" y="15"/>
                    </a:cubicBezTo>
                    <a:cubicBezTo>
                      <a:pt x="229" y="17"/>
                      <a:pt x="198" y="31"/>
                      <a:pt x="198" y="31"/>
                    </a:cubicBezTo>
                    <a:cubicBezTo>
                      <a:pt x="199" y="67"/>
                      <a:pt x="199" y="67"/>
                      <a:pt x="199" y="67"/>
                    </a:cubicBezTo>
                    <a:cubicBezTo>
                      <a:pt x="183" y="148"/>
                      <a:pt x="183" y="148"/>
                      <a:pt x="183" y="148"/>
                    </a:cubicBezTo>
                    <a:cubicBezTo>
                      <a:pt x="70" y="157"/>
                      <a:pt x="70" y="157"/>
                      <a:pt x="70" y="157"/>
                    </a:cubicBezTo>
                    <a:cubicBezTo>
                      <a:pt x="38" y="164"/>
                      <a:pt x="38" y="164"/>
                      <a:pt x="38" y="164"/>
                    </a:cubicBezTo>
                    <a:cubicBezTo>
                      <a:pt x="0" y="206"/>
                      <a:pt x="0" y="206"/>
                      <a:pt x="0" y="206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16" y="259"/>
                      <a:pt x="16" y="259"/>
                      <a:pt x="16" y="259"/>
                    </a:cubicBezTo>
                    <a:cubicBezTo>
                      <a:pt x="37" y="274"/>
                      <a:pt x="37" y="274"/>
                      <a:pt x="37" y="274"/>
                    </a:cubicBezTo>
                    <a:cubicBezTo>
                      <a:pt x="74" y="295"/>
                      <a:pt x="74" y="295"/>
                      <a:pt x="74" y="295"/>
                    </a:cubicBezTo>
                    <a:cubicBezTo>
                      <a:pt x="104" y="313"/>
                      <a:pt x="104" y="313"/>
                      <a:pt x="104" y="313"/>
                    </a:cubicBezTo>
                    <a:cubicBezTo>
                      <a:pt x="112" y="326"/>
                      <a:pt x="112" y="326"/>
                      <a:pt x="112" y="326"/>
                    </a:cubicBezTo>
                    <a:lnTo>
                      <a:pt x="111" y="357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9"/>
              <p:cNvSpPr>
                <a:spLocks/>
              </p:cNvSpPr>
              <p:nvPr/>
            </p:nvSpPr>
            <p:spPr bwMode="auto">
              <a:xfrm>
                <a:off x="6008914" y="2968287"/>
                <a:ext cx="918936" cy="1447800"/>
              </a:xfrm>
              <a:custGeom>
                <a:avLst/>
                <a:gdLst>
                  <a:gd name="T0" fmla="*/ 312 w 746"/>
                  <a:gd name="T1" fmla="*/ 887 h 1002"/>
                  <a:gd name="T2" fmla="*/ 377 w 746"/>
                  <a:gd name="T3" fmla="*/ 862 h 1002"/>
                  <a:gd name="T4" fmla="*/ 454 w 746"/>
                  <a:gd name="T5" fmla="*/ 857 h 1002"/>
                  <a:gd name="T6" fmla="*/ 470 w 746"/>
                  <a:gd name="T7" fmla="*/ 771 h 1002"/>
                  <a:gd name="T8" fmla="*/ 502 w 746"/>
                  <a:gd name="T9" fmla="*/ 739 h 1002"/>
                  <a:gd name="T10" fmla="*/ 547 w 746"/>
                  <a:gd name="T11" fmla="*/ 715 h 1002"/>
                  <a:gd name="T12" fmla="*/ 562 w 746"/>
                  <a:gd name="T13" fmla="*/ 649 h 1002"/>
                  <a:gd name="T14" fmla="*/ 679 w 746"/>
                  <a:gd name="T15" fmla="*/ 609 h 1002"/>
                  <a:gd name="T16" fmla="*/ 644 w 746"/>
                  <a:gd name="T17" fmla="*/ 567 h 1002"/>
                  <a:gd name="T18" fmla="*/ 576 w 746"/>
                  <a:gd name="T19" fmla="*/ 546 h 1002"/>
                  <a:gd name="T20" fmla="*/ 502 w 746"/>
                  <a:gd name="T21" fmla="*/ 522 h 1002"/>
                  <a:gd name="T22" fmla="*/ 522 w 746"/>
                  <a:gd name="T23" fmla="*/ 453 h 1002"/>
                  <a:gd name="T24" fmla="*/ 613 w 746"/>
                  <a:gd name="T25" fmla="*/ 430 h 1002"/>
                  <a:gd name="T26" fmla="*/ 568 w 746"/>
                  <a:gd name="T27" fmla="*/ 381 h 1002"/>
                  <a:gd name="T28" fmla="*/ 560 w 746"/>
                  <a:gd name="T29" fmla="*/ 317 h 1002"/>
                  <a:gd name="T30" fmla="*/ 526 w 746"/>
                  <a:gd name="T31" fmla="*/ 338 h 1002"/>
                  <a:gd name="T32" fmla="*/ 485 w 746"/>
                  <a:gd name="T33" fmla="*/ 366 h 1002"/>
                  <a:gd name="T34" fmla="*/ 410 w 746"/>
                  <a:gd name="T35" fmla="*/ 223 h 1002"/>
                  <a:gd name="T36" fmla="*/ 414 w 746"/>
                  <a:gd name="T37" fmla="*/ 139 h 1002"/>
                  <a:gd name="T38" fmla="*/ 372 w 746"/>
                  <a:gd name="T39" fmla="*/ 89 h 1002"/>
                  <a:gd name="T40" fmla="*/ 344 w 746"/>
                  <a:gd name="T41" fmla="*/ 22 h 1002"/>
                  <a:gd name="T42" fmla="*/ 213 w 746"/>
                  <a:gd name="T43" fmla="*/ 0 h 1002"/>
                  <a:gd name="T44" fmla="*/ 154 w 746"/>
                  <a:gd name="T45" fmla="*/ 57 h 1002"/>
                  <a:gd name="T46" fmla="*/ 121 w 746"/>
                  <a:gd name="T47" fmla="*/ 111 h 1002"/>
                  <a:gd name="T48" fmla="*/ 187 w 746"/>
                  <a:gd name="T49" fmla="*/ 177 h 1002"/>
                  <a:gd name="T50" fmla="*/ 213 w 746"/>
                  <a:gd name="T51" fmla="*/ 247 h 1002"/>
                  <a:gd name="T52" fmla="*/ 163 w 746"/>
                  <a:gd name="T53" fmla="*/ 301 h 1002"/>
                  <a:gd name="T54" fmla="*/ 115 w 746"/>
                  <a:gd name="T55" fmla="*/ 280 h 1002"/>
                  <a:gd name="T56" fmla="*/ 88 w 746"/>
                  <a:gd name="T57" fmla="*/ 438 h 1002"/>
                  <a:gd name="T58" fmla="*/ 0 w 746"/>
                  <a:gd name="T59" fmla="*/ 519 h 1002"/>
                  <a:gd name="T60" fmla="*/ 50 w 746"/>
                  <a:gd name="T61" fmla="*/ 543 h 1002"/>
                  <a:gd name="T62" fmla="*/ 148 w 746"/>
                  <a:gd name="T63" fmla="*/ 673 h 1002"/>
                  <a:gd name="T64" fmla="*/ 199 w 746"/>
                  <a:gd name="T65" fmla="*/ 732 h 1002"/>
                  <a:gd name="T66" fmla="*/ 260 w 746"/>
                  <a:gd name="T67" fmla="*/ 836 h 1002"/>
                  <a:gd name="T68" fmla="*/ 291 w 746"/>
                  <a:gd name="T69" fmla="*/ 912 h 100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46"/>
                  <a:gd name="T106" fmla="*/ 0 h 1002"/>
                  <a:gd name="T107" fmla="*/ 746 w 746"/>
                  <a:gd name="T108" fmla="*/ 1002 h 100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46" h="1002">
                    <a:moveTo>
                      <a:pt x="320" y="1002"/>
                    </a:moveTo>
                    <a:cubicBezTo>
                      <a:pt x="343" y="975"/>
                      <a:pt x="343" y="975"/>
                      <a:pt x="343" y="975"/>
                    </a:cubicBezTo>
                    <a:cubicBezTo>
                      <a:pt x="363" y="956"/>
                      <a:pt x="363" y="956"/>
                      <a:pt x="363" y="956"/>
                    </a:cubicBezTo>
                    <a:cubicBezTo>
                      <a:pt x="414" y="947"/>
                      <a:pt x="414" y="947"/>
                      <a:pt x="414" y="947"/>
                    </a:cubicBezTo>
                    <a:cubicBezTo>
                      <a:pt x="414" y="947"/>
                      <a:pt x="468" y="950"/>
                      <a:pt x="473" y="947"/>
                    </a:cubicBezTo>
                    <a:cubicBezTo>
                      <a:pt x="477" y="945"/>
                      <a:pt x="499" y="942"/>
                      <a:pt x="499" y="942"/>
                    </a:cubicBezTo>
                    <a:cubicBezTo>
                      <a:pt x="516" y="893"/>
                      <a:pt x="516" y="893"/>
                      <a:pt x="516" y="893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32"/>
                      <a:pt x="516" y="832"/>
                      <a:pt x="516" y="832"/>
                    </a:cubicBezTo>
                    <a:cubicBezTo>
                      <a:pt x="551" y="812"/>
                      <a:pt x="551" y="812"/>
                      <a:pt x="551" y="812"/>
                    </a:cubicBezTo>
                    <a:cubicBezTo>
                      <a:pt x="582" y="804"/>
                      <a:pt x="582" y="804"/>
                      <a:pt x="582" y="804"/>
                    </a:cubicBezTo>
                    <a:cubicBezTo>
                      <a:pt x="601" y="786"/>
                      <a:pt x="601" y="786"/>
                      <a:pt x="601" y="786"/>
                    </a:cubicBezTo>
                    <a:cubicBezTo>
                      <a:pt x="618" y="756"/>
                      <a:pt x="618" y="756"/>
                      <a:pt x="618" y="756"/>
                    </a:cubicBezTo>
                    <a:cubicBezTo>
                      <a:pt x="618" y="713"/>
                      <a:pt x="618" y="713"/>
                      <a:pt x="618" y="713"/>
                    </a:cubicBezTo>
                    <a:cubicBezTo>
                      <a:pt x="684" y="687"/>
                      <a:pt x="684" y="687"/>
                      <a:pt x="684" y="687"/>
                    </a:cubicBezTo>
                    <a:cubicBezTo>
                      <a:pt x="746" y="669"/>
                      <a:pt x="746" y="669"/>
                      <a:pt x="746" y="669"/>
                    </a:cubicBezTo>
                    <a:cubicBezTo>
                      <a:pt x="746" y="649"/>
                      <a:pt x="746" y="649"/>
                      <a:pt x="746" y="649"/>
                    </a:cubicBezTo>
                    <a:cubicBezTo>
                      <a:pt x="707" y="623"/>
                      <a:pt x="707" y="623"/>
                      <a:pt x="707" y="623"/>
                    </a:cubicBezTo>
                    <a:cubicBezTo>
                      <a:pt x="680" y="609"/>
                      <a:pt x="680" y="609"/>
                      <a:pt x="680" y="609"/>
                    </a:cubicBezTo>
                    <a:cubicBezTo>
                      <a:pt x="633" y="600"/>
                      <a:pt x="633" y="600"/>
                      <a:pt x="633" y="600"/>
                    </a:cubicBezTo>
                    <a:cubicBezTo>
                      <a:pt x="594" y="600"/>
                      <a:pt x="594" y="600"/>
                      <a:pt x="594" y="600"/>
                    </a:cubicBezTo>
                    <a:cubicBezTo>
                      <a:pt x="552" y="573"/>
                      <a:pt x="552" y="573"/>
                      <a:pt x="552" y="573"/>
                    </a:cubicBezTo>
                    <a:cubicBezTo>
                      <a:pt x="571" y="538"/>
                      <a:pt x="571" y="538"/>
                      <a:pt x="571" y="538"/>
                    </a:cubicBezTo>
                    <a:cubicBezTo>
                      <a:pt x="574" y="498"/>
                      <a:pt x="574" y="498"/>
                      <a:pt x="574" y="498"/>
                    </a:cubicBezTo>
                    <a:cubicBezTo>
                      <a:pt x="625" y="492"/>
                      <a:pt x="625" y="492"/>
                      <a:pt x="625" y="492"/>
                    </a:cubicBezTo>
                    <a:cubicBezTo>
                      <a:pt x="673" y="472"/>
                      <a:pt x="673" y="472"/>
                      <a:pt x="673" y="472"/>
                    </a:cubicBezTo>
                    <a:cubicBezTo>
                      <a:pt x="669" y="452"/>
                      <a:pt x="669" y="452"/>
                      <a:pt x="669" y="452"/>
                    </a:cubicBezTo>
                    <a:cubicBezTo>
                      <a:pt x="624" y="419"/>
                      <a:pt x="624" y="419"/>
                      <a:pt x="624" y="419"/>
                    </a:cubicBezTo>
                    <a:cubicBezTo>
                      <a:pt x="615" y="396"/>
                      <a:pt x="615" y="396"/>
                      <a:pt x="615" y="396"/>
                    </a:cubicBezTo>
                    <a:cubicBezTo>
                      <a:pt x="615" y="348"/>
                      <a:pt x="615" y="348"/>
                      <a:pt x="615" y="348"/>
                    </a:cubicBezTo>
                    <a:cubicBezTo>
                      <a:pt x="594" y="340"/>
                      <a:pt x="594" y="340"/>
                      <a:pt x="594" y="340"/>
                    </a:cubicBezTo>
                    <a:cubicBezTo>
                      <a:pt x="578" y="371"/>
                      <a:pt x="578" y="371"/>
                      <a:pt x="578" y="371"/>
                    </a:cubicBezTo>
                    <a:cubicBezTo>
                      <a:pt x="575" y="400"/>
                      <a:pt x="575" y="400"/>
                      <a:pt x="575" y="400"/>
                    </a:cubicBezTo>
                    <a:cubicBezTo>
                      <a:pt x="533" y="402"/>
                      <a:pt x="533" y="402"/>
                      <a:pt x="533" y="402"/>
                    </a:cubicBezTo>
                    <a:cubicBezTo>
                      <a:pt x="464" y="314"/>
                      <a:pt x="464" y="314"/>
                      <a:pt x="464" y="314"/>
                    </a:cubicBezTo>
                    <a:cubicBezTo>
                      <a:pt x="464" y="314"/>
                      <a:pt x="451" y="250"/>
                      <a:pt x="451" y="245"/>
                    </a:cubicBezTo>
                    <a:cubicBezTo>
                      <a:pt x="451" y="239"/>
                      <a:pt x="419" y="171"/>
                      <a:pt x="419" y="171"/>
                    </a:cubicBezTo>
                    <a:cubicBezTo>
                      <a:pt x="455" y="153"/>
                      <a:pt x="455" y="153"/>
                      <a:pt x="455" y="153"/>
                    </a:cubicBezTo>
                    <a:cubicBezTo>
                      <a:pt x="454" y="118"/>
                      <a:pt x="454" y="118"/>
                      <a:pt x="454" y="118"/>
                    </a:cubicBezTo>
                    <a:cubicBezTo>
                      <a:pt x="409" y="98"/>
                      <a:pt x="409" y="98"/>
                      <a:pt x="409" y="98"/>
                    </a:cubicBezTo>
                    <a:cubicBezTo>
                      <a:pt x="391" y="40"/>
                      <a:pt x="391" y="40"/>
                      <a:pt x="391" y="40"/>
                    </a:cubicBezTo>
                    <a:cubicBezTo>
                      <a:pt x="378" y="24"/>
                      <a:pt x="378" y="24"/>
                      <a:pt x="378" y="24"/>
                    </a:cubicBezTo>
                    <a:cubicBezTo>
                      <a:pt x="316" y="24"/>
                      <a:pt x="316" y="24"/>
                      <a:pt x="316" y="24"/>
                    </a:cubicBezTo>
                    <a:cubicBezTo>
                      <a:pt x="234" y="0"/>
                      <a:pt x="234" y="0"/>
                      <a:pt x="234" y="0"/>
                    </a:cubicBezTo>
                    <a:cubicBezTo>
                      <a:pt x="193" y="36"/>
                      <a:pt x="193" y="36"/>
                      <a:pt x="193" y="36"/>
                    </a:cubicBezTo>
                    <a:cubicBezTo>
                      <a:pt x="169" y="63"/>
                      <a:pt x="169" y="63"/>
                      <a:pt x="169" y="63"/>
                    </a:cubicBezTo>
                    <a:cubicBezTo>
                      <a:pt x="169" y="75"/>
                      <a:pt x="169" y="75"/>
                      <a:pt x="169" y="75"/>
                    </a:cubicBezTo>
                    <a:cubicBezTo>
                      <a:pt x="133" y="122"/>
                      <a:pt x="133" y="122"/>
                      <a:pt x="133" y="122"/>
                    </a:cubicBezTo>
                    <a:cubicBezTo>
                      <a:pt x="165" y="165"/>
                      <a:pt x="165" y="165"/>
                      <a:pt x="165" y="165"/>
                    </a:cubicBezTo>
                    <a:cubicBezTo>
                      <a:pt x="206" y="194"/>
                      <a:pt x="206" y="194"/>
                      <a:pt x="206" y="194"/>
                    </a:cubicBezTo>
                    <a:cubicBezTo>
                      <a:pt x="248" y="226"/>
                      <a:pt x="248" y="226"/>
                      <a:pt x="248" y="226"/>
                    </a:cubicBezTo>
                    <a:cubicBezTo>
                      <a:pt x="234" y="271"/>
                      <a:pt x="234" y="271"/>
                      <a:pt x="234" y="271"/>
                    </a:cubicBezTo>
                    <a:cubicBezTo>
                      <a:pt x="227" y="315"/>
                      <a:pt x="227" y="315"/>
                      <a:pt x="227" y="315"/>
                    </a:cubicBezTo>
                    <a:cubicBezTo>
                      <a:pt x="179" y="331"/>
                      <a:pt x="179" y="331"/>
                      <a:pt x="179" y="331"/>
                    </a:cubicBezTo>
                    <a:cubicBezTo>
                      <a:pt x="146" y="308"/>
                      <a:pt x="146" y="308"/>
                      <a:pt x="146" y="308"/>
                    </a:cubicBezTo>
                    <a:cubicBezTo>
                      <a:pt x="126" y="308"/>
                      <a:pt x="126" y="308"/>
                      <a:pt x="126" y="308"/>
                    </a:cubicBezTo>
                    <a:cubicBezTo>
                      <a:pt x="114" y="392"/>
                      <a:pt x="114" y="392"/>
                      <a:pt x="114" y="392"/>
                    </a:cubicBezTo>
                    <a:cubicBezTo>
                      <a:pt x="97" y="481"/>
                      <a:pt x="97" y="481"/>
                      <a:pt x="97" y="481"/>
                    </a:cubicBezTo>
                    <a:cubicBezTo>
                      <a:pt x="88" y="534"/>
                      <a:pt x="88" y="534"/>
                      <a:pt x="88" y="534"/>
                    </a:cubicBezTo>
                    <a:cubicBezTo>
                      <a:pt x="0" y="570"/>
                      <a:pt x="0" y="570"/>
                      <a:pt x="0" y="570"/>
                    </a:cubicBezTo>
                    <a:cubicBezTo>
                      <a:pt x="15" y="595"/>
                      <a:pt x="15" y="595"/>
                      <a:pt x="15" y="595"/>
                    </a:cubicBezTo>
                    <a:cubicBezTo>
                      <a:pt x="55" y="597"/>
                      <a:pt x="55" y="597"/>
                      <a:pt x="55" y="597"/>
                    </a:cubicBezTo>
                    <a:cubicBezTo>
                      <a:pt x="169" y="695"/>
                      <a:pt x="169" y="695"/>
                      <a:pt x="169" y="695"/>
                    </a:cubicBezTo>
                    <a:cubicBezTo>
                      <a:pt x="163" y="739"/>
                      <a:pt x="163" y="739"/>
                      <a:pt x="163" y="739"/>
                    </a:cubicBezTo>
                    <a:cubicBezTo>
                      <a:pt x="140" y="788"/>
                      <a:pt x="140" y="788"/>
                      <a:pt x="140" y="788"/>
                    </a:cubicBezTo>
                    <a:cubicBezTo>
                      <a:pt x="219" y="804"/>
                      <a:pt x="219" y="804"/>
                      <a:pt x="219" y="804"/>
                    </a:cubicBezTo>
                    <a:cubicBezTo>
                      <a:pt x="283" y="862"/>
                      <a:pt x="283" y="862"/>
                      <a:pt x="283" y="862"/>
                    </a:cubicBezTo>
                    <a:cubicBezTo>
                      <a:pt x="286" y="919"/>
                      <a:pt x="286" y="919"/>
                      <a:pt x="286" y="919"/>
                    </a:cubicBezTo>
                    <a:cubicBezTo>
                      <a:pt x="265" y="953"/>
                      <a:pt x="265" y="953"/>
                      <a:pt x="265" y="953"/>
                    </a:cubicBezTo>
                    <a:lnTo>
                      <a:pt x="320" y="100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10"/>
              <p:cNvSpPr>
                <a:spLocks/>
              </p:cNvSpPr>
              <p:nvPr/>
            </p:nvSpPr>
            <p:spPr bwMode="auto">
              <a:xfrm>
                <a:off x="6680200" y="3370263"/>
                <a:ext cx="1390650" cy="1063625"/>
              </a:xfrm>
              <a:custGeom>
                <a:avLst/>
                <a:gdLst>
                  <a:gd name="T0" fmla="*/ 46 w 962"/>
                  <a:gd name="T1" fmla="*/ 468 h 736"/>
                  <a:gd name="T2" fmla="*/ 51 w 962"/>
                  <a:gd name="T3" fmla="*/ 411 h 736"/>
                  <a:gd name="T4" fmla="*/ 167 w 962"/>
                  <a:gd name="T5" fmla="*/ 345 h 736"/>
                  <a:gd name="T6" fmla="*/ 78 w 962"/>
                  <a:gd name="T7" fmla="*/ 294 h 736"/>
                  <a:gd name="T8" fmla="*/ 24 w 962"/>
                  <a:gd name="T9" fmla="*/ 292 h 736"/>
                  <a:gd name="T10" fmla="*/ 8 w 962"/>
                  <a:gd name="T11" fmla="*/ 249 h 736"/>
                  <a:gd name="T12" fmla="*/ 47 w 962"/>
                  <a:gd name="T13" fmla="*/ 217 h 736"/>
                  <a:gd name="T14" fmla="*/ 164 w 962"/>
                  <a:gd name="T15" fmla="*/ 194 h 736"/>
                  <a:gd name="T16" fmla="*/ 250 w 962"/>
                  <a:gd name="T17" fmla="*/ 236 h 736"/>
                  <a:gd name="T18" fmla="*/ 281 w 962"/>
                  <a:gd name="T19" fmla="*/ 149 h 736"/>
                  <a:gd name="T20" fmla="*/ 304 w 962"/>
                  <a:gd name="T21" fmla="*/ 118 h 736"/>
                  <a:gd name="T22" fmla="*/ 397 w 962"/>
                  <a:gd name="T23" fmla="*/ 102 h 736"/>
                  <a:gd name="T24" fmla="*/ 465 w 962"/>
                  <a:gd name="T25" fmla="*/ 108 h 736"/>
                  <a:gd name="T26" fmla="*/ 489 w 962"/>
                  <a:gd name="T27" fmla="*/ 57 h 736"/>
                  <a:gd name="T28" fmla="*/ 506 w 962"/>
                  <a:gd name="T29" fmla="*/ 5 h 736"/>
                  <a:gd name="T30" fmla="*/ 566 w 962"/>
                  <a:gd name="T31" fmla="*/ 0 h 736"/>
                  <a:gd name="T32" fmla="*/ 627 w 962"/>
                  <a:gd name="T33" fmla="*/ 36 h 736"/>
                  <a:gd name="T34" fmla="*/ 669 w 962"/>
                  <a:gd name="T35" fmla="*/ 76 h 736"/>
                  <a:gd name="T36" fmla="*/ 723 w 962"/>
                  <a:gd name="T37" fmla="*/ 127 h 736"/>
                  <a:gd name="T38" fmla="*/ 796 w 962"/>
                  <a:gd name="T39" fmla="*/ 146 h 736"/>
                  <a:gd name="T40" fmla="*/ 873 w 962"/>
                  <a:gd name="T41" fmla="*/ 178 h 736"/>
                  <a:gd name="T42" fmla="*/ 868 w 962"/>
                  <a:gd name="T43" fmla="*/ 260 h 736"/>
                  <a:gd name="T44" fmla="*/ 765 w 962"/>
                  <a:gd name="T45" fmla="*/ 296 h 736"/>
                  <a:gd name="T46" fmla="*/ 783 w 962"/>
                  <a:gd name="T47" fmla="*/ 431 h 736"/>
                  <a:gd name="T48" fmla="*/ 780 w 962"/>
                  <a:gd name="T49" fmla="*/ 492 h 736"/>
                  <a:gd name="T50" fmla="*/ 696 w 962"/>
                  <a:gd name="T51" fmla="*/ 444 h 736"/>
                  <a:gd name="T52" fmla="*/ 618 w 962"/>
                  <a:gd name="T53" fmla="*/ 462 h 736"/>
                  <a:gd name="T54" fmla="*/ 632 w 962"/>
                  <a:gd name="T55" fmla="*/ 524 h 736"/>
                  <a:gd name="T56" fmla="*/ 545 w 962"/>
                  <a:gd name="T57" fmla="*/ 638 h 736"/>
                  <a:gd name="T58" fmla="*/ 511 w 962"/>
                  <a:gd name="T59" fmla="*/ 618 h 736"/>
                  <a:gd name="T60" fmla="*/ 438 w 962"/>
                  <a:gd name="T61" fmla="*/ 594 h 736"/>
                  <a:gd name="T62" fmla="*/ 425 w 962"/>
                  <a:gd name="T63" fmla="*/ 638 h 736"/>
                  <a:gd name="T64" fmla="*/ 362 w 962"/>
                  <a:gd name="T65" fmla="*/ 670 h 736"/>
                  <a:gd name="T66" fmla="*/ 249 w 962"/>
                  <a:gd name="T67" fmla="*/ 652 h 736"/>
                  <a:gd name="T68" fmla="*/ 239 w 962"/>
                  <a:gd name="T69" fmla="*/ 506 h 736"/>
                  <a:gd name="T70" fmla="*/ 221 w 962"/>
                  <a:gd name="T71" fmla="*/ 479 h 736"/>
                  <a:gd name="T72" fmla="*/ 165 w 962"/>
                  <a:gd name="T73" fmla="*/ 501 h 736"/>
                  <a:gd name="T74" fmla="*/ 79 w 962"/>
                  <a:gd name="T75" fmla="*/ 513 h 736"/>
                  <a:gd name="T76" fmla="*/ 33 w 962"/>
                  <a:gd name="T77" fmla="*/ 482 h 7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962"/>
                  <a:gd name="T118" fmla="*/ 0 h 736"/>
                  <a:gd name="T119" fmla="*/ 962 w 962"/>
                  <a:gd name="T120" fmla="*/ 736 h 7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962" h="736">
                    <a:moveTo>
                      <a:pt x="36" y="530"/>
                    </a:moveTo>
                    <a:cubicBezTo>
                      <a:pt x="36" y="530"/>
                      <a:pt x="50" y="516"/>
                      <a:pt x="50" y="514"/>
                    </a:cubicBezTo>
                    <a:cubicBezTo>
                      <a:pt x="50" y="513"/>
                      <a:pt x="56" y="490"/>
                      <a:pt x="56" y="490"/>
                    </a:cubicBezTo>
                    <a:cubicBezTo>
                      <a:pt x="56" y="452"/>
                      <a:pt x="56" y="452"/>
                      <a:pt x="56" y="452"/>
                    </a:cubicBezTo>
                    <a:cubicBezTo>
                      <a:pt x="183" y="407"/>
                      <a:pt x="183" y="407"/>
                      <a:pt x="183" y="407"/>
                    </a:cubicBezTo>
                    <a:cubicBezTo>
                      <a:pt x="183" y="379"/>
                      <a:pt x="183" y="379"/>
                      <a:pt x="183" y="379"/>
                    </a:cubicBezTo>
                    <a:cubicBezTo>
                      <a:pt x="125" y="337"/>
                      <a:pt x="125" y="337"/>
                      <a:pt x="125" y="337"/>
                    </a:cubicBezTo>
                    <a:cubicBezTo>
                      <a:pt x="86" y="323"/>
                      <a:pt x="86" y="323"/>
                      <a:pt x="86" y="323"/>
                    </a:cubicBezTo>
                    <a:cubicBezTo>
                      <a:pt x="51" y="321"/>
                      <a:pt x="51" y="321"/>
                      <a:pt x="51" y="321"/>
                    </a:cubicBezTo>
                    <a:cubicBezTo>
                      <a:pt x="26" y="321"/>
                      <a:pt x="26" y="321"/>
                      <a:pt x="26" y="321"/>
                    </a:cubicBezTo>
                    <a:cubicBezTo>
                      <a:pt x="0" y="298"/>
                      <a:pt x="0" y="298"/>
                      <a:pt x="0" y="298"/>
                    </a:cubicBezTo>
                    <a:cubicBezTo>
                      <a:pt x="9" y="273"/>
                      <a:pt x="9" y="273"/>
                      <a:pt x="9" y="273"/>
                    </a:cubicBezTo>
                    <a:cubicBezTo>
                      <a:pt x="10" y="242"/>
                      <a:pt x="10" y="242"/>
                      <a:pt x="10" y="242"/>
                    </a:cubicBezTo>
                    <a:cubicBezTo>
                      <a:pt x="10" y="242"/>
                      <a:pt x="50" y="238"/>
                      <a:pt x="52" y="238"/>
                    </a:cubicBezTo>
                    <a:cubicBezTo>
                      <a:pt x="53" y="238"/>
                      <a:pt x="119" y="213"/>
                      <a:pt x="119" y="213"/>
                    </a:cubicBezTo>
                    <a:cubicBezTo>
                      <a:pt x="180" y="213"/>
                      <a:pt x="180" y="213"/>
                      <a:pt x="180" y="213"/>
                    </a:cubicBezTo>
                    <a:cubicBezTo>
                      <a:pt x="242" y="263"/>
                      <a:pt x="242" y="263"/>
                      <a:pt x="242" y="263"/>
                    </a:cubicBezTo>
                    <a:cubicBezTo>
                      <a:pt x="274" y="259"/>
                      <a:pt x="274" y="259"/>
                      <a:pt x="274" y="259"/>
                    </a:cubicBezTo>
                    <a:cubicBezTo>
                      <a:pt x="293" y="202"/>
                      <a:pt x="293" y="202"/>
                      <a:pt x="293" y="202"/>
                    </a:cubicBezTo>
                    <a:cubicBezTo>
                      <a:pt x="309" y="164"/>
                      <a:pt x="309" y="164"/>
                      <a:pt x="309" y="164"/>
                    </a:cubicBezTo>
                    <a:cubicBezTo>
                      <a:pt x="326" y="143"/>
                      <a:pt x="326" y="143"/>
                      <a:pt x="326" y="143"/>
                    </a:cubicBezTo>
                    <a:cubicBezTo>
                      <a:pt x="334" y="130"/>
                      <a:pt x="334" y="130"/>
                      <a:pt x="334" y="130"/>
                    </a:cubicBezTo>
                    <a:cubicBezTo>
                      <a:pt x="396" y="133"/>
                      <a:pt x="396" y="133"/>
                      <a:pt x="396" y="133"/>
                    </a:cubicBezTo>
                    <a:cubicBezTo>
                      <a:pt x="436" y="112"/>
                      <a:pt x="436" y="112"/>
                      <a:pt x="436" y="112"/>
                    </a:cubicBezTo>
                    <a:cubicBezTo>
                      <a:pt x="463" y="102"/>
                      <a:pt x="463" y="102"/>
                      <a:pt x="463" y="102"/>
                    </a:cubicBezTo>
                    <a:cubicBezTo>
                      <a:pt x="511" y="119"/>
                      <a:pt x="511" y="119"/>
                      <a:pt x="511" y="119"/>
                    </a:cubicBezTo>
                    <a:cubicBezTo>
                      <a:pt x="526" y="96"/>
                      <a:pt x="526" y="96"/>
                      <a:pt x="526" y="96"/>
                    </a:cubicBezTo>
                    <a:cubicBezTo>
                      <a:pt x="537" y="63"/>
                      <a:pt x="537" y="63"/>
                      <a:pt x="537" y="63"/>
                    </a:cubicBezTo>
                    <a:cubicBezTo>
                      <a:pt x="550" y="27"/>
                      <a:pt x="550" y="27"/>
                      <a:pt x="550" y="27"/>
                    </a:cubicBezTo>
                    <a:cubicBezTo>
                      <a:pt x="556" y="5"/>
                      <a:pt x="556" y="5"/>
                      <a:pt x="556" y="5"/>
                    </a:cubicBezTo>
                    <a:cubicBezTo>
                      <a:pt x="588" y="12"/>
                      <a:pt x="588" y="12"/>
                      <a:pt x="588" y="12"/>
                    </a:cubicBezTo>
                    <a:cubicBezTo>
                      <a:pt x="622" y="0"/>
                      <a:pt x="622" y="0"/>
                      <a:pt x="622" y="0"/>
                    </a:cubicBezTo>
                    <a:cubicBezTo>
                      <a:pt x="683" y="7"/>
                      <a:pt x="683" y="7"/>
                      <a:pt x="683" y="7"/>
                    </a:cubicBezTo>
                    <a:cubicBezTo>
                      <a:pt x="689" y="39"/>
                      <a:pt x="689" y="39"/>
                      <a:pt x="689" y="39"/>
                    </a:cubicBezTo>
                    <a:cubicBezTo>
                      <a:pt x="723" y="79"/>
                      <a:pt x="723" y="79"/>
                      <a:pt x="723" y="79"/>
                    </a:cubicBezTo>
                    <a:cubicBezTo>
                      <a:pt x="735" y="84"/>
                      <a:pt x="735" y="84"/>
                      <a:pt x="735" y="84"/>
                    </a:cubicBezTo>
                    <a:cubicBezTo>
                      <a:pt x="735" y="84"/>
                      <a:pt x="760" y="117"/>
                      <a:pt x="762" y="118"/>
                    </a:cubicBezTo>
                    <a:cubicBezTo>
                      <a:pt x="764" y="120"/>
                      <a:pt x="794" y="139"/>
                      <a:pt x="794" y="139"/>
                    </a:cubicBezTo>
                    <a:cubicBezTo>
                      <a:pt x="837" y="154"/>
                      <a:pt x="837" y="154"/>
                      <a:pt x="837" y="154"/>
                    </a:cubicBezTo>
                    <a:cubicBezTo>
                      <a:pt x="874" y="160"/>
                      <a:pt x="874" y="160"/>
                      <a:pt x="874" y="160"/>
                    </a:cubicBezTo>
                    <a:cubicBezTo>
                      <a:pt x="928" y="158"/>
                      <a:pt x="928" y="158"/>
                      <a:pt x="928" y="158"/>
                    </a:cubicBezTo>
                    <a:cubicBezTo>
                      <a:pt x="959" y="195"/>
                      <a:pt x="959" y="195"/>
                      <a:pt x="959" y="195"/>
                    </a:cubicBezTo>
                    <a:cubicBezTo>
                      <a:pt x="962" y="272"/>
                      <a:pt x="962" y="272"/>
                      <a:pt x="962" y="272"/>
                    </a:cubicBezTo>
                    <a:cubicBezTo>
                      <a:pt x="962" y="272"/>
                      <a:pt x="953" y="284"/>
                      <a:pt x="953" y="286"/>
                    </a:cubicBezTo>
                    <a:cubicBezTo>
                      <a:pt x="952" y="288"/>
                      <a:pt x="864" y="289"/>
                      <a:pt x="864" y="289"/>
                    </a:cubicBezTo>
                    <a:cubicBezTo>
                      <a:pt x="840" y="325"/>
                      <a:pt x="840" y="325"/>
                      <a:pt x="840" y="325"/>
                    </a:cubicBezTo>
                    <a:cubicBezTo>
                      <a:pt x="821" y="388"/>
                      <a:pt x="821" y="388"/>
                      <a:pt x="821" y="388"/>
                    </a:cubicBezTo>
                    <a:cubicBezTo>
                      <a:pt x="860" y="474"/>
                      <a:pt x="860" y="474"/>
                      <a:pt x="860" y="474"/>
                    </a:cubicBezTo>
                    <a:cubicBezTo>
                      <a:pt x="866" y="524"/>
                      <a:pt x="866" y="524"/>
                      <a:pt x="866" y="524"/>
                    </a:cubicBezTo>
                    <a:cubicBezTo>
                      <a:pt x="857" y="541"/>
                      <a:pt x="857" y="541"/>
                      <a:pt x="857" y="541"/>
                    </a:cubicBezTo>
                    <a:cubicBezTo>
                      <a:pt x="802" y="523"/>
                      <a:pt x="802" y="523"/>
                      <a:pt x="802" y="523"/>
                    </a:cubicBezTo>
                    <a:cubicBezTo>
                      <a:pt x="764" y="488"/>
                      <a:pt x="764" y="488"/>
                      <a:pt x="764" y="488"/>
                    </a:cubicBezTo>
                    <a:cubicBezTo>
                      <a:pt x="691" y="496"/>
                      <a:pt x="691" y="496"/>
                      <a:pt x="691" y="496"/>
                    </a:cubicBezTo>
                    <a:cubicBezTo>
                      <a:pt x="679" y="508"/>
                      <a:pt x="679" y="508"/>
                      <a:pt x="679" y="508"/>
                    </a:cubicBezTo>
                    <a:cubicBezTo>
                      <a:pt x="680" y="549"/>
                      <a:pt x="680" y="549"/>
                      <a:pt x="680" y="549"/>
                    </a:cubicBezTo>
                    <a:cubicBezTo>
                      <a:pt x="694" y="576"/>
                      <a:pt x="694" y="576"/>
                      <a:pt x="694" y="576"/>
                    </a:cubicBezTo>
                    <a:cubicBezTo>
                      <a:pt x="690" y="661"/>
                      <a:pt x="690" y="661"/>
                      <a:pt x="690" y="661"/>
                    </a:cubicBezTo>
                    <a:cubicBezTo>
                      <a:pt x="598" y="701"/>
                      <a:pt x="598" y="701"/>
                      <a:pt x="598" y="701"/>
                    </a:cubicBezTo>
                    <a:cubicBezTo>
                      <a:pt x="584" y="701"/>
                      <a:pt x="584" y="701"/>
                      <a:pt x="584" y="701"/>
                    </a:cubicBezTo>
                    <a:cubicBezTo>
                      <a:pt x="561" y="679"/>
                      <a:pt x="561" y="679"/>
                      <a:pt x="561" y="679"/>
                    </a:cubicBezTo>
                    <a:cubicBezTo>
                      <a:pt x="547" y="648"/>
                      <a:pt x="547" y="648"/>
                      <a:pt x="547" y="648"/>
                    </a:cubicBezTo>
                    <a:cubicBezTo>
                      <a:pt x="481" y="653"/>
                      <a:pt x="481" y="653"/>
                      <a:pt x="481" y="653"/>
                    </a:cubicBezTo>
                    <a:cubicBezTo>
                      <a:pt x="475" y="657"/>
                      <a:pt x="475" y="657"/>
                      <a:pt x="475" y="657"/>
                    </a:cubicBezTo>
                    <a:cubicBezTo>
                      <a:pt x="467" y="701"/>
                      <a:pt x="467" y="701"/>
                      <a:pt x="467" y="701"/>
                    </a:cubicBezTo>
                    <a:cubicBezTo>
                      <a:pt x="428" y="732"/>
                      <a:pt x="428" y="732"/>
                      <a:pt x="428" y="732"/>
                    </a:cubicBezTo>
                    <a:cubicBezTo>
                      <a:pt x="398" y="736"/>
                      <a:pt x="398" y="736"/>
                      <a:pt x="398" y="736"/>
                    </a:cubicBezTo>
                    <a:cubicBezTo>
                      <a:pt x="329" y="733"/>
                      <a:pt x="329" y="733"/>
                      <a:pt x="329" y="733"/>
                    </a:cubicBezTo>
                    <a:cubicBezTo>
                      <a:pt x="273" y="716"/>
                      <a:pt x="273" y="716"/>
                      <a:pt x="273" y="716"/>
                    </a:cubicBezTo>
                    <a:cubicBezTo>
                      <a:pt x="201" y="653"/>
                      <a:pt x="201" y="653"/>
                      <a:pt x="201" y="653"/>
                    </a:cubicBezTo>
                    <a:cubicBezTo>
                      <a:pt x="262" y="556"/>
                      <a:pt x="262" y="556"/>
                      <a:pt x="262" y="556"/>
                    </a:cubicBezTo>
                    <a:cubicBezTo>
                      <a:pt x="262" y="540"/>
                      <a:pt x="262" y="540"/>
                      <a:pt x="262" y="540"/>
                    </a:cubicBezTo>
                    <a:cubicBezTo>
                      <a:pt x="243" y="526"/>
                      <a:pt x="243" y="526"/>
                      <a:pt x="243" y="526"/>
                    </a:cubicBezTo>
                    <a:cubicBezTo>
                      <a:pt x="201" y="527"/>
                      <a:pt x="201" y="527"/>
                      <a:pt x="201" y="527"/>
                    </a:cubicBezTo>
                    <a:cubicBezTo>
                      <a:pt x="181" y="550"/>
                      <a:pt x="181" y="550"/>
                      <a:pt x="181" y="550"/>
                    </a:cubicBezTo>
                    <a:cubicBezTo>
                      <a:pt x="120" y="568"/>
                      <a:pt x="120" y="568"/>
                      <a:pt x="120" y="568"/>
                    </a:cubicBezTo>
                    <a:cubicBezTo>
                      <a:pt x="87" y="563"/>
                      <a:pt x="87" y="563"/>
                      <a:pt x="87" y="563"/>
                    </a:cubicBezTo>
                    <a:cubicBezTo>
                      <a:pt x="44" y="538"/>
                      <a:pt x="44" y="538"/>
                      <a:pt x="44" y="538"/>
                    </a:cubicBezTo>
                    <a:lnTo>
                      <a:pt x="36" y="53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11"/>
              <p:cNvSpPr>
                <a:spLocks/>
              </p:cNvSpPr>
              <p:nvPr/>
            </p:nvSpPr>
            <p:spPr bwMode="auto">
              <a:xfrm>
                <a:off x="8750300" y="4518026"/>
                <a:ext cx="1233487" cy="1270000"/>
              </a:xfrm>
              <a:custGeom>
                <a:avLst/>
                <a:gdLst>
                  <a:gd name="T0" fmla="*/ 25 w 854"/>
                  <a:gd name="T1" fmla="*/ 483 h 879"/>
                  <a:gd name="T2" fmla="*/ 13 w 854"/>
                  <a:gd name="T3" fmla="*/ 374 h 879"/>
                  <a:gd name="T4" fmla="*/ 25 w 854"/>
                  <a:gd name="T5" fmla="*/ 341 h 879"/>
                  <a:gd name="T6" fmla="*/ 34 w 854"/>
                  <a:gd name="T7" fmla="*/ 314 h 879"/>
                  <a:gd name="T8" fmla="*/ 34 w 854"/>
                  <a:gd name="T9" fmla="*/ 288 h 879"/>
                  <a:gd name="T10" fmla="*/ 0 w 854"/>
                  <a:gd name="T11" fmla="*/ 227 h 879"/>
                  <a:gd name="T12" fmla="*/ 0 w 854"/>
                  <a:gd name="T13" fmla="*/ 209 h 879"/>
                  <a:gd name="T14" fmla="*/ 43 w 854"/>
                  <a:gd name="T15" fmla="*/ 185 h 879"/>
                  <a:gd name="T16" fmla="*/ 55 w 854"/>
                  <a:gd name="T17" fmla="*/ 151 h 879"/>
                  <a:gd name="T18" fmla="*/ 89 w 854"/>
                  <a:gd name="T19" fmla="*/ 138 h 879"/>
                  <a:gd name="T20" fmla="*/ 116 w 854"/>
                  <a:gd name="T21" fmla="*/ 119 h 879"/>
                  <a:gd name="T22" fmla="*/ 126 w 854"/>
                  <a:gd name="T23" fmla="*/ 87 h 879"/>
                  <a:gd name="T24" fmla="*/ 130 w 854"/>
                  <a:gd name="T25" fmla="*/ 56 h 879"/>
                  <a:gd name="T26" fmla="*/ 161 w 854"/>
                  <a:gd name="T27" fmla="*/ 26 h 879"/>
                  <a:gd name="T28" fmla="*/ 202 w 854"/>
                  <a:gd name="T29" fmla="*/ 14 h 879"/>
                  <a:gd name="T30" fmla="*/ 298 w 854"/>
                  <a:gd name="T31" fmla="*/ 14 h 879"/>
                  <a:gd name="T32" fmla="*/ 374 w 854"/>
                  <a:gd name="T33" fmla="*/ 30 h 879"/>
                  <a:gd name="T34" fmla="*/ 414 w 854"/>
                  <a:gd name="T35" fmla="*/ 29 h 879"/>
                  <a:gd name="T36" fmla="*/ 459 w 854"/>
                  <a:gd name="T37" fmla="*/ 0 h 879"/>
                  <a:gd name="T38" fmla="*/ 500 w 854"/>
                  <a:gd name="T39" fmla="*/ 0 h 879"/>
                  <a:gd name="T40" fmla="*/ 518 w 854"/>
                  <a:gd name="T41" fmla="*/ 29 h 879"/>
                  <a:gd name="T42" fmla="*/ 512 w 854"/>
                  <a:gd name="T43" fmla="*/ 86 h 879"/>
                  <a:gd name="T44" fmla="*/ 612 w 854"/>
                  <a:gd name="T45" fmla="*/ 89 h 879"/>
                  <a:gd name="T46" fmla="*/ 630 w 854"/>
                  <a:gd name="T47" fmla="*/ 78 h 879"/>
                  <a:gd name="T48" fmla="*/ 684 w 854"/>
                  <a:gd name="T49" fmla="*/ 114 h 879"/>
                  <a:gd name="T50" fmla="*/ 694 w 854"/>
                  <a:gd name="T51" fmla="*/ 137 h 879"/>
                  <a:gd name="T52" fmla="*/ 715 w 854"/>
                  <a:gd name="T53" fmla="*/ 147 h 879"/>
                  <a:gd name="T54" fmla="*/ 704 w 854"/>
                  <a:gd name="T55" fmla="*/ 159 h 879"/>
                  <a:gd name="T56" fmla="*/ 687 w 854"/>
                  <a:gd name="T57" fmla="*/ 187 h 879"/>
                  <a:gd name="T58" fmla="*/ 680 w 854"/>
                  <a:gd name="T59" fmla="*/ 238 h 879"/>
                  <a:gd name="T60" fmla="*/ 733 w 854"/>
                  <a:gd name="T61" fmla="*/ 280 h 879"/>
                  <a:gd name="T62" fmla="*/ 736 w 854"/>
                  <a:gd name="T63" fmla="*/ 359 h 879"/>
                  <a:gd name="T64" fmla="*/ 747 w 854"/>
                  <a:gd name="T65" fmla="*/ 394 h 879"/>
                  <a:gd name="T66" fmla="*/ 762 w 854"/>
                  <a:gd name="T67" fmla="*/ 420 h 879"/>
                  <a:gd name="T68" fmla="*/ 742 w 854"/>
                  <a:gd name="T69" fmla="*/ 458 h 879"/>
                  <a:gd name="T70" fmla="*/ 769 w 854"/>
                  <a:gd name="T71" fmla="*/ 501 h 879"/>
                  <a:gd name="T72" fmla="*/ 777 w 854"/>
                  <a:gd name="T73" fmla="*/ 534 h 879"/>
                  <a:gd name="T74" fmla="*/ 762 w 854"/>
                  <a:gd name="T75" fmla="*/ 571 h 879"/>
                  <a:gd name="T76" fmla="*/ 751 w 854"/>
                  <a:gd name="T77" fmla="*/ 620 h 879"/>
                  <a:gd name="T78" fmla="*/ 755 w 854"/>
                  <a:gd name="T79" fmla="*/ 703 h 879"/>
                  <a:gd name="T80" fmla="*/ 726 w 854"/>
                  <a:gd name="T81" fmla="*/ 738 h 879"/>
                  <a:gd name="T82" fmla="*/ 656 w 854"/>
                  <a:gd name="T83" fmla="*/ 750 h 879"/>
                  <a:gd name="T84" fmla="*/ 615 w 854"/>
                  <a:gd name="T85" fmla="*/ 728 h 879"/>
                  <a:gd name="T86" fmla="*/ 571 w 854"/>
                  <a:gd name="T87" fmla="*/ 730 h 879"/>
                  <a:gd name="T88" fmla="*/ 520 w 854"/>
                  <a:gd name="T89" fmla="*/ 775 h 879"/>
                  <a:gd name="T90" fmla="*/ 477 w 854"/>
                  <a:gd name="T91" fmla="*/ 798 h 879"/>
                  <a:gd name="T92" fmla="*/ 427 w 854"/>
                  <a:gd name="T93" fmla="*/ 798 h 879"/>
                  <a:gd name="T94" fmla="*/ 411 w 854"/>
                  <a:gd name="T95" fmla="*/ 786 h 879"/>
                  <a:gd name="T96" fmla="*/ 378 w 854"/>
                  <a:gd name="T97" fmla="*/ 796 h 879"/>
                  <a:gd name="T98" fmla="*/ 327 w 854"/>
                  <a:gd name="T99" fmla="*/ 782 h 879"/>
                  <a:gd name="T100" fmla="*/ 234 w 854"/>
                  <a:gd name="T101" fmla="*/ 744 h 879"/>
                  <a:gd name="T102" fmla="*/ 175 w 854"/>
                  <a:gd name="T103" fmla="*/ 739 h 879"/>
                  <a:gd name="T104" fmla="*/ 141 w 854"/>
                  <a:gd name="T105" fmla="*/ 719 h 879"/>
                  <a:gd name="T106" fmla="*/ 123 w 854"/>
                  <a:gd name="T107" fmla="*/ 689 h 879"/>
                  <a:gd name="T108" fmla="*/ 129 w 854"/>
                  <a:gd name="T109" fmla="*/ 527 h 879"/>
                  <a:gd name="T110" fmla="*/ 92 w 854"/>
                  <a:gd name="T111" fmla="*/ 510 h 879"/>
                  <a:gd name="T112" fmla="*/ 25 w 854"/>
                  <a:gd name="T113" fmla="*/ 483 h 87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854"/>
                  <a:gd name="T172" fmla="*/ 0 h 879"/>
                  <a:gd name="T173" fmla="*/ 854 w 854"/>
                  <a:gd name="T174" fmla="*/ 879 h 879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854" h="879">
                    <a:moveTo>
                      <a:pt x="27" y="531"/>
                    </a:moveTo>
                    <a:cubicBezTo>
                      <a:pt x="14" y="411"/>
                      <a:pt x="14" y="411"/>
                      <a:pt x="14" y="411"/>
                    </a:cubicBezTo>
                    <a:cubicBezTo>
                      <a:pt x="27" y="375"/>
                      <a:pt x="27" y="375"/>
                      <a:pt x="27" y="375"/>
                    </a:cubicBezTo>
                    <a:cubicBezTo>
                      <a:pt x="37" y="345"/>
                      <a:pt x="37" y="345"/>
                      <a:pt x="37" y="345"/>
                    </a:cubicBezTo>
                    <a:cubicBezTo>
                      <a:pt x="37" y="316"/>
                      <a:pt x="37" y="316"/>
                      <a:pt x="37" y="316"/>
                    </a:cubicBezTo>
                    <a:cubicBezTo>
                      <a:pt x="37" y="316"/>
                      <a:pt x="0" y="251"/>
                      <a:pt x="0" y="249"/>
                    </a:cubicBezTo>
                    <a:cubicBezTo>
                      <a:pt x="0" y="248"/>
                      <a:pt x="0" y="230"/>
                      <a:pt x="0" y="230"/>
                    </a:cubicBezTo>
                    <a:cubicBezTo>
                      <a:pt x="47" y="203"/>
                      <a:pt x="47" y="203"/>
                      <a:pt x="47" y="203"/>
                    </a:cubicBezTo>
                    <a:cubicBezTo>
                      <a:pt x="60" y="166"/>
                      <a:pt x="60" y="166"/>
                      <a:pt x="60" y="166"/>
                    </a:cubicBezTo>
                    <a:cubicBezTo>
                      <a:pt x="98" y="152"/>
                      <a:pt x="98" y="152"/>
                      <a:pt x="98" y="152"/>
                    </a:cubicBezTo>
                    <a:cubicBezTo>
                      <a:pt x="128" y="131"/>
                      <a:pt x="128" y="131"/>
                      <a:pt x="128" y="131"/>
                    </a:cubicBezTo>
                    <a:cubicBezTo>
                      <a:pt x="138" y="96"/>
                      <a:pt x="138" y="96"/>
                      <a:pt x="138" y="96"/>
                    </a:cubicBezTo>
                    <a:cubicBezTo>
                      <a:pt x="143" y="61"/>
                      <a:pt x="143" y="61"/>
                      <a:pt x="143" y="61"/>
                    </a:cubicBezTo>
                    <a:cubicBezTo>
                      <a:pt x="177" y="29"/>
                      <a:pt x="177" y="29"/>
                      <a:pt x="177" y="29"/>
                    </a:cubicBezTo>
                    <a:cubicBezTo>
                      <a:pt x="222" y="15"/>
                      <a:pt x="222" y="15"/>
                      <a:pt x="222" y="15"/>
                    </a:cubicBezTo>
                    <a:cubicBezTo>
                      <a:pt x="328" y="15"/>
                      <a:pt x="328" y="15"/>
                      <a:pt x="328" y="15"/>
                    </a:cubicBezTo>
                    <a:cubicBezTo>
                      <a:pt x="328" y="15"/>
                      <a:pt x="410" y="33"/>
                      <a:pt x="411" y="33"/>
                    </a:cubicBezTo>
                    <a:cubicBezTo>
                      <a:pt x="412" y="33"/>
                      <a:pt x="455" y="32"/>
                      <a:pt x="455" y="32"/>
                    </a:cubicBezTo>
                    <a:cubicBezTo>
                      <a:pt x="504" y="0"/>
                      <a:pt x="504" y="0"/>
                      <a:pt x="504" y="0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569" y="32"/>
                      <a:pt x="569" y="32"/>
                      <a:pt x="569" y="32"/>
                    </a:cubicBezTo>
                    <a:cubicBezTo>
                      <a:pt x="569" y="32"/>
                      <a:pt x="561" y="94"/>
                      <a:pt x="563" y="95"/>
                    </a:cubicBezTo>
                    <a:cubicBezTo>
                      <a:pt x="564" y="95"/>
                      <a:pt x="673" y="98"/>
                      <a:pt x="673" y="98"/>
                    </a:cubicBezTo>
                    <a:cubicBezTo>
                      <a:pt x="692" y="86"/>
                      <a:pt x="692" y="86"/>
                      <a:pt x="692" y="86"/>
                    </a:cubicBezTo>
                    <a:cubicBezTo>
                      <a:pt x="752" y="125"/>
                      <a:pt x="752" y="125"/>
                      <a:pt x="752" y="125"/>
                    </a:cubicBezTo>
                    <a:cubicBezTo>
                      <a:pt x="752" y="125"/>
                      <a:pt x="762" y="150"/>
                      <a:pt x="763" y="151"/>
                    </a:cubicBezTo>
                    <a:cubicBezTo>
                      <a:pt x="765" y="152"/>
                      <a:pt x="786" y="161"/>
                      <a:pt x="786" y="161"/>
                    </a:cubicBezTo>
                    <a:cubicBezTo>
                      <a:pt x="774" y="175"/>
                      <a:pt x="774" y="175"/>
                      <a:pt x="774" y="175"/>
                    </a:cubicBezTo>
                    <a:cubicBezTo>
                      <a:pt x="774" y="175"/>
                      <a:pt x="755" y="204"/>
                      <a:pt x="755" y="206"/>
                    </a:cubicBezTo>
                    <a:cubicBezTo>
                      <a:pt x="755" y="207"/>
                      <a:pt x="747" y="261"/>
                      <a:pt x="747" y="261"/>
                    </a:cubicBezTo>
                    <a:cubicBezTo>
                      <a:pt x="806" y="308"/>
                      <a:pt x="806" y="308"/>
                      <a:pt x="806" y="308"/>
                    </a:cubicBezTo>
                    <a:cubicBezTo>
                      <a:pt x="809" y="394"/>
                      <a:pt x="809" y="394"/>
                      <a:pt x="809" y="394"/>
                    </a:cubicBezTo>
                    <a:cubicBezTo>
                      <a:pt x="821" y="433"/>
                      <a:pt x="821" y="433"/>
                      <a:pt x="821" y="433"/>
                    </a:cubicBezTo>
                    <a:cubicBezTo>
                      <a:pt x="821" y="433"/>
                      <a:pt x="838" y="460"/>
                      <a:pt x="837" y="461"/>
                    </a:cubicBezTo>
                    <a:cubicBezTo>
                      <a:pt x="837" y="463"/>
                      <a:pt x="816" y="503"/>
                      <a:pt x="816" y="503"/>
                    </a:cubicBezTo>
                    <a:cubicBezTo>
                      <a:pt x="845" y="551"/>
                      <a:pt x="845" y="551"/>
                      <a:pt x="845" y="551"/>
                    </a:cubicBezTo>
                    <a:cubicBezTo>
                      <a:pt x="845" y="551"/>
                      <a:pt x="854" y="586"/>
                      <a:pt x="854" y="587"/>
                    </a:cubicBezTo>
                    <a:cubicBezTo>
                      <a:pt x="853" y="589"/>
                      <a:pt x="837" y="627"/>
                      <a:pt x="837" y="627"/>
                    </a:cubicBezTo>
                    <a:cubicBezTo>
                      <a:pt x="825" y="681"/>
                      <a:pt x="825" y="681"/>
                      <a:pt x="825" y="681"/>
                    </a:cubicBezTo>
                    <a:cubicBezTo>
                      <a:pt x="830" y="772"/>
                      <a:pt x="830" y="772"/>
                      <a:pt x="830" y="772"/>
                    </a:cubicBezTo>
                    <a:cubicBezTo>
                      <a:pt x="830" y="772"/>
                      <a:pt x="800" y="810"/>
                      <a:pt x="798" y="811"/>
                    </a:cubicBezTo>
                    <a:cubicBezTo>
                      <a:pt x="797" y="811"/>
                      <a:pt x="721" y="824"/>
                      <a:pt x="721" y="824"/>
                    </a:cubicBezTo>
                    <a:cubicBezTo>
                      <a:pt x="676" y="800"/>
                      <a:pt x="676" y="800"/>
                      <a:pt x="676" y="800"/>
                    </a:cubicBezTo>
                    <a:cubicBezTo>
                      <a:pt x="628" y="802"/>
                      <a:pt x="628" y="802"/>
                      <a:pt x="628" y="802"/>
                    </a:cubicBezTo>
                    <a:cubicBezTo>
                      <a:pt x="571" y="851"/>
                      <a:pt x="571" y="851"/>
                      <a:pt x="571" y="851"/>
                    </a:cubicBezTo>
                    <a:cubicBezTo>
                      <a:pt x="571" y="851"/>
                      <a:pt x="525" y="878"/>
                      <a:pt x="524" y="877"/>
                    </a:cubicBezTo>
                    <a:cubicBezTo>
                      <a:pt x="522" y="876"/>
                      <a:pt x="470" y="879"/>
                      <a:pt x="469" y="877"/>
                    </a:cubicBezTo>
                    <a:cubicBezTo>
                      <a:pt x="469" y="875"/>
                      <a:pt x="452" y="864"/>
                      <a:pt x="452" y="864"/>
                    </a:cubicBezTo>
                    <a:cubicBezTo>
                      <a:pt x="415" y="875"/>
                      <a:pt x="415" y="875"/>
                      <a:pt x="415" y="875"/>
                    </a:cubicBezTo>
                    <a:cubicBezTo>
                      <a:pt x="359" y="859"/>
                      <a:pt x="359" y="859"/>
                      <a:pt x="359" y="859"/>
                    </a:cubicBezTo>
                    <a:cubicBezTo>
                      <a:pt x="257" y="818"/>
                      <a:pt x="257" y="818"/>
                      <a:pt x="257" y="818"/>
                    </a:cubicBezTo>
                    <a:cubicBezTo>
                      <a:pt x="192" y="812"/>
                      <a:pt x="192" y="812"/>
                      <a:pt x="192" y="812"/>
                    </a:cubicBezTo>
                    <a:cubicBezTo>
                      <a:pt x="192" y="812"/>
                      <a:pt x="156" y="791"/>
                      <a:pt x="155" y="790"/>
                    </a:cubicBezTo>
                    <a:cubicBezTo>
                      <a:pt x="154" y="789"/>
                      <a:pt x="135" y="757"/>
                      <a:pt x="135" y="757"/>
                    </a:cubicBezTo>
                    <a:cubicBezTo>
                      <a:pt x="142" y="579"/>
                      <a:pt x="142" y="579"/>
                      <a:pt x="142" y="579"/>
                    </a:cubicBezTo>
                    <a:cubicBezTo>
                      <a:pt x="101" y="560"/>
                      <a:pt x="101" y="560"/>
                      <a:pt x="101" y="560"/>
                    </a:cubicBezTo>
                    <a:lnTo>
                      <a:pt x="27" y="53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12"/>
              <p:cNvSpPr>
                <a:spLocks/>
              </p:cNvSpPr>
              <p:nvPr/>
            </p:nvSpPr>
            <p:spPr bwMode="auto">
              <a:xfrm>
                <a:off x="9845675" y="4160838"/>
                <a:ext cx="1223962" cy="1546225"/>
              </a:xfrm>
              <a:custGeom>
                <a:avLst/>
                <a:gdLst>
                  <a:gd name="T0" fmla="*/ 79 w 847"/>
                  <a:gd name="T1" fmla="*/ 845 h 1070"/>
                  <a:gd name="T2" fmla="*/ 104 w 847"/>
                  <a:gd name="T3" fmla="*/ 766 h 1070"/>
                  <a:gd name="T4" fmla="*/ 70 w 847"/>
                  <a:gd name="T5" fmla="*/ 683 h 1070"/>
                  <a:gd name="T6" fmla="*/ 70 w 847"/>
                  <a:gd name="T7" fmla="*/ 614 h 1070"/>
                  <a:gd name="T8" fmla="*/ 55 w 847"/>
                  <a:gd name="T9" fmla="*/ 497 h 1070"/>
                  <a:gd name="T10" fmla="*/ 7 w 847"/>
                  <a:gd name="T11" fmla="*/ 413 h 1070"/>
                  <a:gd name="T12" fmla="*/ 48 w 847"/>
                  <a:gd name="T13" fmla="*/ 356 h 1070"/>
                  <a:gd name="T14" fmla="*/ 81 w 847"/>
                  <a:gd name="T15" fmla="*/ 258 h 1070"/>
                  <a:gd name="T16" fmla="*/ 176 w 847"/>
                  <a:gd name="T17" fmla="*/ 175 h 1070"/>
                  <a:gd name="T18" fmla="*/ 251 w 847"/>
                  <a:gd name="T19" fmla="*/ 55 h 1070"/>
                  <a:gd name="T20" fmla="*/ 223 w 847"/>
                  <a:gd name="T21" fmla="*/ 2 h 1070"/>
                  <a:gd name="T22" fmla="*/ 292 w 847"/>
                  <a:gd name="T23" fmla="*/ 22 h 1070"/>
                  <a:gd name="T24" fmla="*/ 333 w 847"/>
                  <a:gd name="T25" fmla="*/ 0 h 1070"/>
                  <a:gd name="T26" fmla="*/ 299 w 847"/>
                  <a:gd name="T27" fmla="*/ 68 h 1070"/>
                  <a:gd name="T28" fmla="*/ 324 w 847"/>
                  <a:gd name="T29" fmla="*/ 143 h 1070"/>
                  <a:gd name="T30" fmla="*/ 346 w 847"/>
                  <a:gd name="T31" fmla="*/ 190 h 1070"/>
                  <a:gd name="T32" fmla="*/ 538 w 847"/>
                  <a:gd name="T33" fmla="*/ 216 h 1070"/>
                  <a:gd name="T34" fmla="*/ 571 w 847"/>
                  <a:gd name="T35" fmla="*/ 272 h 1070"/>
                  <a:gd name="T36" fmla="*/ 620 w 847"/>
                  <a:gd name="T37" fmla="*/ 294 h 1070"/>
                  <a:gd name="T38" fmla="*/ 770 w 847"/>
                  <a:gd name="T39" fmla="*/ 435 h 1070"/>
                  <a:gd name="T40" fmla="*/ 734 w 847"/>
                  <a:gd name="T41" fmla="*/ 453 h 1070"/>
                  <a:gd name="T42" fmla="*/ 676 w 847"/>
                  <a:gd name="T43" fmla="*/ 481 h 1070"/>
                  <a:gd name="T44" fmla="*/ 644 w 847"/>
                  <a:gd name="T45" fmla="*/ 538 h 1070"/>
                  <a:gd name="T46" fmla="*/ 647 w 847"/>
                  <a:gd name="T47" fmla="*/ 566 h 1070"/>
                  <a:gd name="T48" fmla="*/ 595 w 847"/>
                  <a:gd name="T49" fmla="*/ 693 h 1070"/>
                  <a:gd name="T50" fmla="*/ 516 w 847"/>
                  <a:gd name="T51" fmla="*/ 835 h 1070"/>
                  <a:gd name="T52" fmla="*/ 526 w 847"/>
                  <a:gd name="T53" fmla="*/ 888 h 1070"/>
                  <a:gd name="T54" fmla="*/ 472 w 847"/>
                  <a:gd name="T55" fmla="*/ 961 h 1070"/>
                  <a:gd name="T56" fmla="*/ 370 w 847"/>
                  <a:gd name="T57" fmla="*/ 941 h 1070"/>
                  <a:gd name="T58" fmla="*/ 327 w 847"/>
                  <a:gd name="T59" fmla="*/ 933 h 1070"/>
                  <a:gd name="T60" fmla="*/ 212 w 847"/>
                  <a:gd name="T61" fmla="*/ 928 h 1070"/>
                  <a:gd name="T62" fmla="*/ 148 w 847"/>
                  <a:gd name="T63" fmla="*/ 943 h 1070"/>
                  <a:gd name="T64" fmla="*/ 79 w 847"/>
                  <a:gd name="T65" fmla="*/ 925 h 107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47"/>
                  <a:gd name="T100" fmla="*/ 0 h 1070"/>
                  <a:gd name="T101" fmla="*/ 847 w 847"/>
                  <a:gd name="T102" fmla="*/ 1070 h 107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47" h="1070">
                    <a:moveTo>
                      <a:pt x="87" y="1016"/>
                    </a:moveTo>
                    <a:cubicBezTo>
                      <a:pt x="87" y="928"/>
                      <a:pt x="87" y="928"/>
                      <a:pt x="87" y="928"/>
                    </a:cubicBezTo>
                    <a:cubicBezTo>
                      <a:pt x="96" y="880"/>
                      <a:pt x="96" y="880"/>
                      <a:pt x="96" y="880"/>
                    </a:cubicBezTo>
                    <a:cubicBezTo>
                      <a:pt x="114" y="841"/>
                      <a:pt x="114" y="841"/>
                      <a:pt x="114" y="841"/>
                    </a:cubicBezTo>
                    <a:cubicBezTo>
                      <a:pt x="103" y="795"/>
                      <a:pt x="103" y="795"/>
                      <a:pt x="103" y="795"/>
                    </a:cubicBezTo>
                    <a:cubicBezTo>
                      <a:pt x="103" y="795"/>
                      <a:pt x="77" y="752"/>
                      <a:pt x="77" y="750"/>
                    </a:cubicBezTo>
                    <a:cubicBezTo>
                      <a:pt x="77" y="748"/>
                      <a:pt x="96" y="712"/>
                      <a:pt x="96" y="712"/>
                    </a:cubicBezTo>
                    <a:cubicBezTo>
                      <a:pt x="77" y="674"/>
                      <a:pt x="77" y="674"/>
                      <a:pt x="77" y="674"/>
                    </a:cubicBezTo>
                    <a:cubicBezTo>
                      <a:pt x="64" y="636"/>
                      <a:pt x="64" y="636"/>
                      <a:pt x="64" y="636"/>
                    </a:cubicBezTo>
                    <a:cubicBezTo>
                      <a:pt x="60" y="546"/>
                      <a:pt x="60" y="546"/>
                      <a:pt x="60" y="546"/>
                    </a:cubicBezTo>
                    <a:cubicBezTo>
                      <a:pt x="0" y="504"/>
                      <a:pt x="0" y="504"/>
                      <a:pt x="0" y="504"/>
                    </a:cubicBezTo>
                    <a:cubicBezTo>
                      <a:pt x="8" y="454"/>
                      <a:pt x="8" y="454"/>
                      <a:pt x="8" y="454"/>
                    </a:cubicBezTo>
                    <a:cubicBezTo>
                      <a:pt x="42" y="414"/>
                      <a:pt x="42" y="414"/>
                      <a:pt x="42" y="414"/>
                    </a:cubicBezTo>
                    <a:cubicBezTo>
                      <a:pt x="53" y="391"/>
                      <a:pt x="53" y="391"/>
                      <a:pt x="53" y="391"/>
                    </a:cubicBezTo>
                    <a:cubicBezTo>
                      <a:pt x="76" y="335"/>
                      <a:pt x="76" y="335"/>
                      <a:pt x="76" y="335"/>
                    </a:cubicBezTo>
                    <a:cubicBezTo>
                      <a:pt x="89" y="283"/>
                      <a:pt x="89" y="283"/>
                      <a:pt x="89" y="283"/>
                    </a:cubicBezTo>
                    <a:cubicBezTo>
                      <a:pt x="158" y="251"/>
                      <a:pt x="158" y="251"/>
                      <a:pt x="158" y="251"/>
                    </a:cubicBezTo>
                    <a:cubicBezTo>
                      <a:pt x="193" y="192"/>
                      <a:pt x="193" y="192"/>
                      <a:pt x="193" y="192"/>
                    </a:cubicBezTo>
                    <a:cubicBezTo>
                      <a:pt x="190" y="148"/>
                      <a:pt x="190" y="148"/>
                      <a:pt x="190" y="148"/>
                    </a:cubicBezTo>
                    <a:cubicBezTo>
                      <a:pt x="276" y="60"/>
                      <a:pt x="276" y="60"/>
                      <a:pt x="276" y="60"/>
                    </a:cubicBezTo>
                    <a:cubicBezTo>
                      <a:pt x="276" y="60"/>
                      <a:pt x="231" y="22"/>
                      <a:pt x="233" y="21"/>
                    </a:cubicBezTo>
                    <a:cubicBezTo>
                      <a:pt x="234" y="20"/>
                      <a:pt x="245" y="2"/>
                      <a:pt x="245" y="2"/>
                    </a:cubicBezTo>
                    <a:cubicBezTo>
                      <a:pt x="286" y="25"/>
                      <a:pt x="286" y="25"/>
                      <a:pt x="286" y="25"/>
                    </a:cubicBezTo>
                    <a:cubicBezTo>
                      <a:pt x="286" y="25"/>
                      <a:pt x="320" y="24"/>
                      <a:pt x="321" y="24"/>
                    </a:cubicBezTo>
                    <a:cubicBezTo>
                      <a:pt x="323" y="24"/>
                      <a:pt x="350" y="2"/>
                      <a:pt x="350" y="2"/>
                    </a:cubicBezTo>
                    <a:cubicBezTo>
                      <a:pt x="366" y="0"/>
                      <a:pt x="366" y="0"/>
                      <a:pt x="366" y="0"/>
                    </a:cubicBezTo>
                    <a:cubicBezTo>
                      <a:pt x="364" y="24"/>
                      <a:pt x="364" y="24"/>
                      <a:pt x="364" y="24"/>
                    </a:cubicBezTo>
                    <a:cubicBezTo>
                      <a:pt x="329" y="75"/>
                      <a:pt x="329" y="75"/>
                      <a:pt x="329" y="75"/>
                    </a:cubicBezTo>
                    <a:cubicBezTo>
                      <a:pt x="321" y="139"/>
                      <a:pt x="321" y="139"/>
                      <a:pt x="321" y="139"/>
                    </a:cubicBezTo>
                    <a:cubicBezTo>
                      <a:pt x="356" y="157"/>
                      <a:pt x="356" y="157"/>
                      <a:pt x="356" y="157"/>
                    </a:cubicBezTo>
                    <a:cubicBezTo>
                      <a:pt x="380" y="189"/>
                      <a:pt x="380" y="189"/>
                      <a:pt x="380" y="189"/>
                    </a:cubicBezTo>
                    <a:cubicBezTo>
                      <a:pt x="380" y="209"/>
                      <a:pt x="380" y="209"/>
                      <a:pt x="380" y="209"/>
                    </a:cubicBezTo>
                    <a:cubicBezTo>
                      <a:pt x="431" y="229"/>
                      <a:pt x="431" y="229"/>
                      <a:pt x="431" y="229"/>
                    </a:cubicBezTo>
                    <a:cubicBezTo>
                      <a:pt x="591" y="237"/>
                      <a:pt x="591" y="237"/>
                      <a:pt x="591" y="237"/>
                    </a:cubicBezTo>
                    <a:cubicBezTo>
                      <a:pt x="625" y="265"/>
                      <a:pt x="625" y="265"/>
                      <a:pt x="625" y="265"/>
                    </a:cubicBezTo>
                    <a:cubicBezTo>
                      <a:pt x="627" y="299"/>
                      <a:pt x="627" y="299"/>
                      <a:pt x="627" y="299"/>
                    </a:cubicBezTo>
                    <a:cubicBezTo>
                      <a:pt x="643" y="325"/>
                      <a:pt x="643" y="325"/>
                      <a:pt x="643" y="325"/>
                    </a:cubicBezTo>
                    <a:cubicBezTo>
                      <a:pt x="681" y="323"/>
                      <a:pt x="681" y="323"/>
                      <a:pt x="681" y="323"/>
                    </a:cubicBezTo>
                    <a:cubicBezTo>
                      <a:pt x="754" y="362"/>
                      <a:pt x="754" y="362"/>
                      <a:pt x="754" y="362"/>
                    </a:cubicBezTo>
                    <a:cubicBezTo>
                      <a:pt x="846" y="478"/>
                      <a:pt x="846" y="478"/>
                      <a:pt x="846" y="478"/>
                    </a:cubicBezTo>
                    <a:cubicBezTo>
                      <a:pt x="847" y="497"/>
                      <a:pt x="847" y="497"/>
                      <a:pt x="847" y="497"/>
                    </a:cubicBezTo>
                    <a:cubicBezTo>
                      <a:pt x="806" y="498"/>
                      <a:pt x="806" y="498"/>
                      <a:pt x="806" y="498"/>
                    </a:cubicBezTo>
                    <a:cubicBezTo>
                      <a:pt x="775" y="528"/>
                      <a:pt x="775" y="528"/>
                      <a:pt x="775" y="528"/>
                    </a:cubicBezTo>
                    <a:cubicBezTo>
                      <a:pt x="743" y="528"/>
                      <a:pt x="743" y="528"/>
                      <a:pt x="743" y="528"/>
                    </a:cubicBezTo>
                    <a:cubicBezTo>
                      <a:pt x="708" y="561"/>
                      <a:pt x="708" y="561"/>
                      <a:pt x="708" y="561"/>
                    </a:cubicBezTo>
                    <a:cubicBezTo>
                      <a:pt x="708" y="591"/>
                      <a:pt x="708" y="591"/>
                      <a:pt x="708" y="591"/>
                    </a:cubicBezTo>
                    <a:cubicBezTo>
                      <a:pt x="717" y="606"/>
                      <a:pt x="717" y="606"/>
                      <a:pt x="717" y="606"/>
                    </a:cubicBezTo>
                    <a:cubicBezTo>
                      <a:pt x="711" y="622"/>
                      <a:pt x="711" y="622"/>
                      <a:pt x="711" y="622"/>
                    </a:cubicBezTo>
                    <a:cubicBezTo>
                      <a:pt x="653" y="716"/>
                      <a:pt x="653" y="716"/>
                      <a:pt x="653" y="716"/>
                    </a:cubicBezTo>
                    <a:cubicBezTo>
                      <a:pt x="654" y="761"/>
                      <a:pt x="654" y="761"/>
                      <a:pt x="654" y="761"/>
                    </a:cubicBezTo>
                    <a:cubicBezTo>
                      <a:pt x="666" y="848"/>
                      <a:pt x="666" y="848"/>
                      <a:pt x="666" y="848"/>
                    </a:cubicBezTo>
                    <a:cubicBezTo>
                      <a:pt x="567" y="917"/>
                      <a:pt x="567" y="917"/>
                      <a:pt x="567" y="917"/>
                    </a:cubicBezTo>
                    <a:cubicBezTo>
                      <a:pt x="566" y="959"/>
                      <a:pt x="566" y="959"/>
                      <a:pt x="566" y="959"/>
                    </a:cubicBezTo>
                    <a:cubicBezTo>
                      <a:pt x="566" y="959"/>
                      <a:pt x="578" y="974"/>
                      <a:pt x="578" y="976"/>
                    </a:cubicBezTo>
                    <a:cubicBezTo>
                      <a:pt x="578" y="977"/>
                      <a:pt x="565" y="1054"/>
                      <a:pt x="565" y="1054"/>
                    </a:cubicBezTo>
                    <a:cubicBezTo>
                      <a:pt x="519" y="1056"/>
                      <a:pt x="519" y="1056"/>
                      <a:pt x="519" y="1056"/>
                    </a:cubicBezTo>
                    <a:cubicBezTo>
                      <a:pt x="483" y="1034"/>
                      <a:pt x="483" y="1034"/>
                      <a:pt x="483" y="1034"/>
                    </a:cubicBezTo>
                    <a:cubicBezTo>
                      <a:pt x="483" y="1034"/>
                      <a:pt x="409" y="1035"/>
                      <a:pt x="407" y="1034"/>
                    </a:cubicBezTo>
                    <a:cubicBezTo>
                      <a:pt x="406" y="1033"/>
                      <a:pt x="392" y="1027"/>
                      <a:pt x="392" y="1027"/>
                    </a:cubicBezTo>
                    <a:cubicBezTo>
                      <a:pt x="359" y="1025"/>
                      <a:pt x="359" y="1025"/>
                      <a:pt x="359" y="1025"/>
                    </a:cubicBezTo>
                    <a:cubicBezTo>
                      <a:pt x="299" y="1070"/>
                      <a:pt x="299" y="1070"/>
                      <a:pt x="299" y="1070"/>
                    </a:cubicBezTo>
                    <a:cubicBezTo>
                      <a:pt x="233" y="1020"/>
                      <a:pt x="233" y="1020"/>
                      <a:pt x="233" y="1020"/>
                    </a:cubicBezTo>
                    <a:cubicBezTo>
                      <a:pt x="185" y="1019"/>
                      <a:pt x="185" y="1019"/>
                      <a:pt x="185" y="1019"/>
                    </a:cubicBezTo>
                    <a:cubicBezTo>
                      <a:pt x="185" y="1019"/>
                      <a:pt x="164" y="1037"/>
                      <a:pt x="163" y="1036"/>
                    </a:cubicBezTo>
                    <a:cubicBezTo>
                      <a:pt x="162" y="1036"/>
                      <a:pt x="125" y="1015"/>
                      <a:pt x="125" y="1015"/>
                    </a:cubicBezTo>
                    <a:lnTo>
                      <a:pt x="87" y="1016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13"/>
              <p:cNvSpPr>
                <a:spLocks/>
              </p:cNvSpPr>
              <p:nvPr/>
            </p:nvSpPr>
            <p:spPr bwMode="auto">
              <a:xfrm>
                <a:off x="8891588" y="3395663"/>
                <a:ext cx="1331912" cy="1339850"/>
              </a:xfrm>
              <a:custGeom>
                <a:avLst/>
                <a:gdLst>
                  <a:gd name="T0" fmla="*/ 618 w 922"/>
                  <a:gd name="T1" fmla="*/ 834 h 928"/>
                  <a:gd name="T2" fmla="*/ 551 w 922"/>
                  <a:gd name="T3" fmla="*/ 773 h 928"/>
                  <a:gd name="T4" fmla="*/ 439 w 922"/>
                  <a:gd name="T5" fmla="*/ 784 h 928"/>
                  <a:gd name="T6" fmla="*/ 422 w 922"/>
                  <a:gd name="T7" fmla="*/ 702 h 928"/>
                  <a:gd name="T8" fmla="*/ 322 w 922"/>
                  <a:gd name="T9" fmla="*/ 728 h 928"/>
                  <a:gd name="T10" fmla="*/ 211 w 922"/>
                  <a:gd name="T11" fmla="*/ 712 h 928"/>
                  <a:gd name="T12" fmla="*/ 72 w 922"/>
                  <a:gd name="T13" fmla="*/ 726 h 928"/>
                  <a:gd name="T14" fmla="*/ 9 w 922"/>
                  <a:gd name="T15" fmla="*/ 715 h 928"/>
                  <a:gd name="T16" fmla="*/ 32 w 922"/>
                  <a:gd name="T17" fmla="*/ 687 h 928"/>
                  <a:gd name="T18" fmla="*/ 104 w 922"/>
                  <a:gd name="T19" fmla="*/ 676 h 928"/>
                  <a:gd name="T20" fmla="*/ 128 w 922"/>
                  <a:gd name="T21" fmla="*/ 628 h 928"/>
                  <a:gd name="T22" fmla="*/ 93 w 922"/>
                  <a:gd name="T23" fmla="*/ 580 h 928"/>
                  <a:gd name="T24" fmla="*/ 132 w 922"/>
                  <a:gd name="T25" fmla="*/ 567 h 928"/>
                  <a:gd name="T26" fmla="*/ 149 w 922"/>
                  <a:gd name="T27" fmla="*/ 526 h 928"/>
                  <a:gd name="T28" fmla="*/ 160 w 922"/>
                  <a:gd name="T29" fmla="*/ 487 h 928"/>
                  <a:gd name="T30" fmla="*/ 136 w 922"/>
                  <a:gd name="T31" fmla="*/ 431 h 928"/>
                  <a:gd name="T32" fmla="*/ 132 w 922"/>
                  <a:gd name="T33" fmla="*/ 346 h 928"/>
                  <a:gd name="T34" fmla="*/ 182 w 922"/>
                  <a:gd name="T35" fmla="*/ 356 h 928"/>
                  <a:gd name="T36" fmla="*/ 266 w 922"/>
                  <a:gd name="T37" fmla="*/ 311 h 928"/>
                  <a:gd name="T38" fmla="*/ 298 w 922"/>
                  <a:gd name="T39" fmla="*/ 215 h 928"/>
                  <a:gd name="T40" fmla="*/ 280 w 922"/>
                  <a:gd name="T41" fmla="*/ 154 h 928"/>
                  <a:gd name="T42" fmla="*/ 318 w 922"/>
                  <a:gd name="T43" fmla="*/ 56 h 928"/>
                  <a:gd name="T44" fmla="*/ 408 w 922"/>
                  <a:gd name="T45" fmla="*/ 46 h 928"/>
                  <a:gd name="T46" fmla="*/ 530 w 922"/>
                  <a:gd name="T47" fmla="*/ 0 h 928"/>
                  <a:gd name="T48" fmla="*/ 577 w 922"/>
                  <a:gd name="T49" fmla="*/ 106 h 928"/>
                  <a:gd name="T50" fmla="*/ 535 w 922"/>
                  <a:gd name="T51" fmla="*/ 116 h 928"/>
                  <a:gd name="T52" fmla="*/ 554 w 922"/>
                  <a:gd name="T53" fmla="*/ 191 h 928"/>
                  <a:gd name="T54" fmla="*/ 590 w 922"/>
                  <a:gd name="T55" fmla="*/ 280 h 928"/>
                  <a:gd name="T56" fmla="*/ 623 w 922"/>
                  <a:gd name="T57" fmla="*/ 306 h 928"/>
                  <a:gd name="T58" fmla="*/ 659 w 922"/>
                  <a:gd name="T59" fmla="*/ 357 h 928"/>
                  <a:gd name="T60" fmla="*/ 770 w 922"/>
                  <a:gd name="T61" fmla="*/ 438 h 928"/>
                  <a:gd name="T62" fmla="*/ 816 w 922"/>
                  <a:gd name="T63" fmla="*/ 477 h 928"/>
                  <a:gd name="T64" fmla="*/ 807 w 922"/>
                  <a:gd name="T65" fmla="*/ 505 h 928"/>
                  <a:gd name="T66" fmla="*/ 765 w 922"/>
                  <a:gd name="T67" fmla="*/ 610 h 928"/>
                  <a:gd name="T68" fmla="*/ 739 w 922"/>
                  <a:gd name="T69" fmla="*/ 703 h 928"/>
                  <a:gd name="T70" fmla="*/ 664 w 922"/>
                  <a:gd name="T71" fmla="*/ 786 h 928"/>
                  <a:gd name="T72" fmla="*/ 632 w 922"/>
                  <a:gd name="T73" fmla="*/ 839 h 92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22"/>
                  <a:gd name="T112" fmla="*/ 0 h 928"/>
                  <a:gd name="T113" fmla="*/ 922 w 922"/>
                  <a:gd name="T114" fmla="*/ 928 h 92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22" h="928">
                    <a:moveTo>
                      <a:pt x="694" y="923"/>
                    </a:moveTo>
                    <a:cubicBezTo>
                      <a:pt x="679" y="917"/>
                      <a:pt x="679" y="917"/>
                      <a:pt x="679" y="917"/>
                    </a:cubicBezTo>
                    <a:cubicBezTo>
                      <a:pt x="670" y="892"/>
                      <a:pt x="670" y="892"/>
                      <a:pt x="670" y="892"/>
                    </a:cubicBezTo>
                    <a:cubicBezTo>
                      <a:pt x="605" y="850"/>
                      <a:pt x="605" y="850"/>
                      <a:pt x="605" y="850"/>
                    </a:cubicBezTo>
                    <a:cubicBezTo>
                      <a:pt x="605" y="850"/>
                      <a:pt x="574" y="863"/>
                      <a:pt x="572" y="862"/>
                    </a:cubicBezTo>
                    <a:cubicBezTo>
                      <a:pt x="571" y="862"/>
                      <a:pt x="483" y="863"/>
                      <a:pt x="482" y="862"/>
                    </a:cubicBezTo>
                    <a:cubicBezTo>
                      <a:pt x="480" y="861"/>
                      <a:pt x="486" y="810"/>
                      <a:pt x="486" y="810"/>
                    </a:cubicBezTo>
                    <a:cubicBezTo>
                      <a:pt x="464" y="772"/>
                      <a:pt x="464" y="772"/>
                      <a:pt x="464" y="772"/>
                    </a:cubicBezTo>
                    <a:cubicBezTo>
                      <a:pt x="407" y="769"/>
                      <a:pt x="407" y="769"/>
                      <a:pt x="407" y="769"/>
                    </a:cubicBezTo>
                    <a:cubicBezTo>
                      <a:pt x="354" y="800"/>
                      <a:pt x="354" y="800"/>
                      <a:pt x="354" y="800"/>
                    </a:cubicBezTo>
                    <a:cubicBezTo>
                      <a:pt x="354" y="800"/>
                      <a:pt x="318" y="803"/>
                      <a:pt x="315" y="803"/>
                    </a:cubicBezTo>
                    <a:cubicBezTo>
                      <a:pt x="313" y="803"/>
                      <a:pt x="232" y="783"/>
                      <a:pt x="232" y="783"/>
                    </a:cubicBezTo>
                    <a:cubicBezTo>
                      <a:pt x="128" y="784"/>
                      <a:pt x="128" y="784"/>
                      <a:pt x="128" y="784"/>
                    </a:cubicBezTo>
                    <a:cubicBezTo>
                      <a:pt x="79" y="798"/>
                      <a:pt x="79" y="798"/>
                      <a:pt x="79" y="798"/>
                    </a:cubicBezTo>
                    <a:cubicBezTo>
                      <a:pt x="35" y="838"/>
                      <a:pt x="35" y="838"/>
                      <a:pt x="35" y="838"/>
                    </a:cubicBezTo>
                    <a:cubicBezTo>
                      <a:pt x="10" y="786"/>
                      <a:pt x="10" y="786"/>
                      <a:pt x="10" y="786"/>
                    </a:cubicBezTo>
                    <a:cubicBezTo>
                      <a:pt x="0" y="736"/>
                      <a:pt x="0" y="736"/>
                      <a:pt x="0" y="736"/>
                    </a:cubicBezTo>
                    <a:cubicBezTo>
                      <a:pt x="35" y="755"/>
                      <a:pt x="35" y="755"/>
                      <a:pt x="35" y="755"/>
                    </a:cubicBezTo>
                    <a:cubicBezTo>
                      <a:pt x="80" y="755"/>
                      <a:pt x="80" y="755"/>
                      <a:pt x="80" y="755"/>
                    </a:cubicBezTo>
                    <a:cubicBezTo>
                      <a:pt x="114" y="743"/>
                      <a:pt x="114" y="743"/>
                      <a:pt x="114" y="743"/>
                    </a:cubicBezTo>
                    <a:cubicBezTo>
                      <a:pt x="129" y="719"/>
                      <a:pt x="129" y="719"/>
                      <a:pt x="129" y="719"/>
                    </a:cubicBezTo>
                    <a:cubicBezTo>
                      <a:pt x="141" y="691"/>
                      <a:pt x="141" y="691"/>
                      <a:pt x="141" y="691"/>
                    </a:cubicBezTo>
                    <a:cubicBezTo>
                      <a:pt x="112" y="668"/>
                      <a:pt x="112" y="668"/>
                      <a:pt x="112" y="668"/>
                    </a:cubicBezTo>
                    <a:cubicBezTo>
                      <a:pt x="102" y="638"/>
                      <a:pt x="102" y="638"/>
                      <a:pt x="102" y="638"/>
                    </a:cubicBezTo>
                    <a:cubicBezTo>
                      <a:pt x="110" y="626"/>
                      <a:pt x="110" y="626"/>
                      <a:pt x="110" y="626"/>
                    </a:cubicBezTo>
                    <a:cubicBezTo>
                      <a:pt x="145" y="623"/>
                      <a:pt x="145" y="623"/>
                      <a:pt x="145" y="623"/>
                    </a:cubicBezTo>
                    <a:cubicBezTo>
                      <a:pt x="162" y="609"/>
                      <a:pt x="162" y="609"/>
                      <a:pt x="162" y="609"/>
                    </a:cubicBezTo>
                    <a:cubicBezTo>
                      <a:pt x="162" y="609"/>
                      <a:pt x="164" y="581"/>
                      <a:pt x="164" y="578"/>
                    </a:cubicBezTo>
                    <a:cubicBezTo>
                      <a:pt x="164" y="575"/>
                      <a:pt x="163" y="555"/>
                      <a:pt x="163" y="555"/>
                    </a:cubicBezTo>
                    <a:cubicBezTo>
                      <a:pt x="176" y="535"/>
                      <a:pt x="176" y="535"/>
                      <a:pt x="176" y="535"/>
                    </a:cubicBezTo>
                    <a:cubicBezTo>
                      <a:pt x="169" y="503"/>
                      <a:pt x="169" y="503"/>
                      <a:pt x="169" y="503"/>
                    </a:cubicBezTo>
                    <a:cubicBezTo>
                      <a:pt x="150" y="474"/>
                      <a:pt x="150" y="474"/>
                      <a:pt x="150" y="474"/>
                    </a:cubicBezTo>
                    <a:cubicBezTo>
                      <a:pt x="154" y="416"/>
                      <a:pt x="154" y="416"/>
                      <a:pt x="154" y="416"/>
                    </a:cubicBezTo>
                    <a:cubicBezTo>
                      <a:pt x="145" y="380"/>
                      <a:pt x="145" y="380"/>
                      <a:pt x="145" y="380"/>
                    </a:cubicBezTo>
                    <a:cubicBezTo>
                      <a:pt x="176" y="371"/>
                      <a:pt x="176" y="371"/>
                      <a:pt x="176" y="371"/>
                    </a:cubicBezTo>
                    <a:cubicBezTo>
                      <a:pt x="200" y="391"/>
                      <a:pt x="200" y="391"/>
                      <a:pt x="200" y="391"/>
                    </a:cubicBezTo>
                    <a:cubicBezTo>
                      <a:pt x="254" y="389"/>
                      <a:pt x="254" y="389"/>
                      <a:pt x="254" y="389"/>
                    </a:cubicBezTo>
                    <a:cubicBezTo>
                      <a:pt x="292" y="342"/>
                      <a:pt x="292" y="342"/>
                      <a:pt x="292" y="342"/>
                    </a:cubicBezTo>
                    <a:cubicBezTo>
                      <a:pt x="313" y="284"/>
                      <a:pt x="313" y="284"/>
                      <a:pt x="313" y="284"/>
                    </a:cubicBezTo>
                    <a:cubicBezTo>
                      <a:pt x="328" y="236"/>
                      <a:pt x="328" y="236"/>
                      <a:pt x="328" y="236"/>
                    </a:cubicBezTo>
                    <a:cubicBezTo>
                      <a:pt x="327" y="210"/>
                      <a:pt x="327" y="210"/>
                      <a:pt x="327" y="210"/>
                    </a:cubicBezTo>
                    <a:cubicBezTo>
                      <a:pt x="308" y="169"/>
                      <a:pt x="308" y="169"/>
                      <a:pt x="308" y="169"/>
                    </a:cubicBezTo>
                    <a:cubicBezTo>
                      <a:pt x="303" y="90"/>
                      <a:pt x="303" y="90"/>
                      <a:pt x="303" y="90"/>
                    </a:cubicBezTo>
                    <a:cubicBezTo>
                      <a:pt x="349" y="62"/>
                      <a:pt x="349" y="62"/>
                      <a:pt x="349" y="62"/>
                    </a:cubicBezTo>
                    <a:cubicBezTo>
                      <a:pt x="403" y="51"/>
                      <a:pt x="403" y="51"/>
                      <a:pt x="403" y="51"/>
                    </a:cubicBezTo>
                    <a:cubicBezTo>
                      <a:pt x="448" y="51"/>
                      <a:pt x="448" y="51"/>
                      <a:pt x="448" y="51"/>
                    </a:cubicBezTo>
                    <a:cubicBezTo>
                      <a:pt x="534" y="0"/>
                      <a:pt x="534" y="0"/>
                      <a:pt x="534" y="0"/>
                    </a:cubicBezTo>
                    <a:cubicBezTo>
                      <a:pt x="582" y="0"/>
                      <a:pt x="582" y="0"/>
                      <a:pt x="582" y="0"/>
                    </a:cubicBezTo>
                    <a:cubicBezTo>
                      <a:pt x="628" y="52"/>
                      <a:pt x="628" y="52"/>
                      <a:pt x="628" y="52"/>
                    </a:cubicBezTo>
                    <a:cubicBezTo>
                      <a:pt x="634" y="116"/>
                      <a:pt x="634" y="116"/>
                      <a:pt x="634" y="116"/>
                    </a:cubicBezTo>
                    <a:cubicBezTo>
                      <a:pt x="599" y="118"/>
                      <a:pt x="599" y="118"/>
                      <a:pt x="599" y="118"/>
                    </a:cubicBezTo>
                    <a:cubicBezTo>
                      <a:pt x="588" y="128"/>
                      <a:pt x="588" y="128"/>
                      <a:pt x="588" y="128"/>
                    </a:cubicBezTo>
                    <a:cubicBezTo>
                      <a:pt x="589" y="168"/>
                      <a:pt x="589" y="168"/>
                      <a:pt x="589" y="168"/>
                    </a:cubicBezTo>
                    <a:cubicBezTo>
                      <a:pt x="609" y="210"/>
                      <a:pt x="609" y="210"/>
                      <a:pt x="609" y="210"/>
                    </a:cubicBezTo>
                    <a:cubicBezTo>
                      <a:pt x="612" y="268"/>
                      <a:pt x="612" y="268"/>
                      <a:pt x="612" y="268"/>
                    </a:cubicBezTo>
                    <a:cubicBezTo>
                      <a:pt x="648" y="308"/>
                      <a:pt x="648" y="308"/>
                      <a:pt x="648" y="308"/>
                    </a:cubicBezTo>
                    <a:cubicBezTo>
                      <a:pt x="700" y="313"/>
                      <a:pt x="700" y="313"/>
                      <a:pt x="700" y="313"/>
                    </a:cubicBezTo>
                    <a:cubicBezTo>
                      <a:pt x="685" y="337"/>
                      <a:pt x="685" y="337"/>
                      <a:pt x="685" y="337"/>
                    </a:cubicBezTo>
                    <a:cubicBezTo>
                      <a:pt x="684" y="374"/>
                      <a:pt x="684" y="374"/>
                      <a:pt x="684" y="374"/>
                    </a:cubicBezTo>
                    <a:cubicBezTo>
                      <a:pt x="684" y="374"/>
                      <a:pt x="721" y="392"/>
                      <a:pt x="724" y="393"/>
                    </a:cubicBezTo>
                    <a:cubicBezTo>
                      <a:pt x="726" y="394"/>
                      <a:pt x="756" y="395"/>
                      <a:pt x="756" y="395"/>
                    </a:cubicBezTo>
                    <a:cubicBezTo>
                      <a:pt x="846" y="482"/>
                      <a:pt x="846" y="482"/>
                      <a:pt x="846" y="482"/>
                    </a:cubicBezTo>
                    <a:cubicBezTo>
                      <a:pt x="879" y="484"/>
                      <a:pt x="879" y="484"/>
                      <a:pt x="879" y="484"/>
                    </a:cubicBezTo>
                    <a:cubicBezTo>
                      <a:pt x="897" y="525"/>
                      <a:pt x="897" y="525"/>
                      <a:pt x="897" y="525"/>
                    </a:cubicBezTo>
                    <a:cubicBezTo>
                      <a:pt x="884" y="547"/>
                      <a:pt x="884" y="547"/>
                      <a:pt x="884" y="547"/>
                    </a:cubicBezTo>
                    <a:cubicBezTo>
                      <a:pt x="887" y="555"/>
                      <a:pt x="887" y="555"/>
                      <a:pt x="887" y="555"/>
                    </a:cubicBezTo>
                    <a:cubicBezTo>
                      <a:pt x="922" y="588"/>
                      <a:pt x="922" y="588"/>
                      <a:pt x="922" y="588"/>
                    </a:cubicBezTo>
                    <a:cubicBezTo>
                      <a:pt x="841" y="671"/>
                      <a:pt x="841" y="671"/>
                      <a:pt x="841" y="671"/>
                    </a:cubicBezTo>
                    <a:cubicBezTo>
                      <a:pt x="844" y="721"/>
                      <a:pt x="844" y="721"/>
                      <a:pt x="844" y="721"/>
                    </a:cubicBezTo>
                    <a:cubicBezTo>
                      <a:pt x="812" y="773"/>
                      <a:pt x="812" y="773"/>
                      <a:pt x="812" y="773"/>
                    </a:cubicBezTo>
                    <a:cubicBezTo>
                      <a:pt x="742" y="806"/>
                      <a:pt x="742" y="806"/>
                      <a:pt x="742" y="806"/>
                    </a:cubicBezTo>
                    <a:cubicBezTo>
                      <a:pt x="742" y="806"/>
                      <a:pt x="730" y="863"/>
                      <a:pt x="730" y="864"/>
                    </a:cubicBezTo>
                    <a:cubicBezTo>
                      <a:pt x="731" y="865"/>
                      <a:pt x="702" y="928"/>
                      <a:pt x="702" y="928"/>
                    </a:cubicBezTo>
                    <a:lnTo>
                      <a:pt x="694" y="923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14"/>
              <p:cNvSpPr>
                <a:spLocks/>
              </p:cNvSpPr>
              <p:nvPr/>
            </p:nvSpPr>
            <p:spPr bwMode="auto">
              <a:xfrm>
                <a:off x="8159750" y="3103224"/>
                <a:ext cx="1262062" cy="1657350"/>
              </a:xfrm>
              <a:custGeom>
                <a:avLst/>
                <a:gdLst>
                  <a:gd name="T0" fmla="*/ 333 w 873"/>
                  <a:gd name="T1" fmla="*/ 1024 h 1147"/>
                  <a:gd name="T2" fmla="*/ 387 w 873"/>
                  <a:gd name="T3" fmla="*/ 1044 h 1147"/>
                  <a:gd name="T4" fmla="*/ 458 w 873"/>
                  <a:gd name="T5" fmla="*/ 1029 h 1147"/>
                  <a:gd name="T6" fmla="*/ 490 w 873"/>
                  <a:gd name="T7" fmla="*/ 989 h 1147"/>
                  <a:gd name="T8" fmla="*/ 461 w 873"/>
                  <a:gd name="T9" fmla="*/ 915 h 1147"/>
                  <a:gd name="T10" fmla="*/ 458 w 873"/>
                  <a:gd name="T11" fmla="*/ 852 h 1147"/>
                  <a:gd name="T12" fmla="*/ 525 w 873"/>
                  <a:gd name="T13" fmla="*/ 874 h 1147"/>
                  <a:gd name="T14" fmla="*/ 562 w 873"/>
                  <a:gd name="T15" fmla="*/ 860 h 1147"/>
                  <a:gd name="T16" fmla="*/ 555 w 873"/>
                  <a:gd name="T17" fmla="*/ 808 h 1147"/>
                  <a:gd name="T18" fmla="*/ 542 w 873"/>
                  <a:gd name="T19" fmla="*/ 765 h 1147"/>
                  <a:gd name="T20" fmla="*/ 589 w 873"/>
                  <a:gd name="T21" fmla="*/ 750 h 1147"/>
                  <a:gd name="T22" fmla="*/ 599 w 873"/>
                  <a:gd name="T23" fmla="*/ 699 h 1147"/>
                  <a:gd name="T24" fmla="*/ 605 w 873"/>
                  <a:gd name="T25" fmla="*/ 657 h 1147"/>
                  <a:gd name="T26" fmla="*/ 590 w 873"/>
                  <a:gd name="T27" fmla="*/ 572 h 1147"/>
                  <a:gd name="T28" fmla="*/ 622 w 873"/>
                  <a:gd name="T29" fmla="*/ 518 h 1147"/>
                  <a:gd name="T30" fmla="*/ 687 w 873"/>
                  <a:gd name="T31" fmla="*/ 537 h 1147"/>
                  <a:gd name="T32" fmla="*/ 745 w 873"/>
                  <a:gd name="T33" fmla="*/ 410 h 1147"/>
                  <a:gd name="T34" fmla="*/ 731 w 873"/>
                  <a:gd name="T35" fmla="*/ 350 h 1147"/>
                  <a:gd name="T36" fmla="*/ 729 w 873"/>
                  <a:gd name="T37" fmla="*/ 264 h 1147"/>
                  <a:gd name="T38" fmla="*/ 795 w 873"/>
                  <a:gd name="T39" fmla="*/ 204 h 1147"/>
                  <a:gd name="T40" fmla="*/ 739 w 873"/>
                  <a:gd name="T41" fmla="*/ 180 h 1147"/>
                  <a:gd name="T42" fmla="*/ 645 w 873"/>
                  <a:gd name="T43" fmla="*/ 82 h 1147"/>
                  <a:gd name="T44" fmla="*/ 653 w 873"/>
                  <a:gd name="T45" fmla="*/ 14 h 1147"/>
                  <a:gd name="T46" fmla="*/ 555 w 873"/>
                  <a:gd name="T47" fmla="*/ 17 h 1147"/>
                  <a:gd name="T48" fmla="*/ 485 w 873"/>
                  <a:gd name="T49" fmla="*/ 56 h 1147"/>
                  <a:gd name="T50" fmla="*/ 464 w 873"/>
                  <a:gd name="T51" fmla="*/ 90 h 1147"/>
                  <a:gd name="T52" fmla="*/ 355 w 873"/>
                  <a:gd name="T53" fmla="*/ 150 h 1147"/>
                  <a:gd name="T54" fmla="*/ 248 w 873"/>
                  <a:gd name="T55" fmla="*/ 179 h 1147"/>
                  <a:gd name="T56" fmla="*/ 202 w 873"/>
                  <a:gd name="T57" fmla="*/ 202 h 1147"/>
                  <a:gd name="T58" fmla="*/ 171 w 873"/>
                  <a:gd name="T59" fmla="*/ 237 h 1147"/>
                  <a:gd name="T60" fmla="*/ 93 w 873"/>
                  <a:gd name="T61" fmla="*/ 193 h 1147"/>
                  <a:gd name="T62" fmla="*/ 59 w 873"/>
                  <a:gd name="T63" fmla="*/ 202 h 1147"/>
                  <a:gd name="T64" fmla="*/ 51 w 873"/>
                  <a:gd name="T65" fmla="*/ 322 h 1147"/>
                  <a:gd name="T66" fmla="*/ 1 w 873"/>
                  <a:gd name="T67" fmla="*/ 367 h 1147"/>
                  <a:gd name="T68" fmla="*/ 39 w 873"/>
                  <a:gd name="T69" fmla="*/ 406 h 1147"/>
                  <a:gd name="T70" fmla="*/ 25 w 873"/>
                  <a:gd name="T71" fmla="*/ 445 h 1147"/>
                  <a:gd name="T72" fmla="*/ 107 w 873"/>
                  <a:gd name="T73" fmla="*/ 437 h 1147"/>
                  <a:gd name="T74" fmla="*/ 156 w 873"/>
                  <a:gd name="T75" fmla="*/ 456 h 1147"/>
                  <a:gd name="T76" fmla="*/ 219 w 873"/>
                  <a:gd name="T77" fmla="*/ 435 h 1147"/>
                  <a:gd name="T78" fmla="*/ 264 w 873"/>
                  <a:gd name="T79" fmla="*/ 488 h 1147"/>
                  <a:gd name="T80" fmla="*/ 198 w 873"/>
                  <a:gd name="T81" fmla="*/ 519 h 1147"/>
                  <a:gd name="T82" fmla="*/ 131 w 873"/>
                  <a:gd name="T83" fmla="*/ 553 h 1147"/>
                  <a:gd name="T84" fmla="*/ 204 w 873"/>
                  <a:gd name="T85" fmla="*/ 628 h 1147"/>
                  <a:gd name="T86" fmla="*/ 188 w 873"/>
                  <a:gd name="T87" fmla="*/ 720 h 1147"/>
                  <a:gd name="T88" fmla="*/ 158 w 873"/>
                  <a:gd name="T89" fmla="*/ 812 h 1147"/>
                  <a:gd name="T90" fmla="*/ 155 w 873"/>
                  <a:gd name="T91" fmla="*/ 856 h 1147"/>
                  <a:gd name="T92" fmla="*/ 193 w 873"/>
                  <a:gd name="T93" fmla="*/ 881 h 1147"/>
                  <a:gd name="T94" fmla="*/ 218 w 873"/>
                  <a:gd name="T95" fmla="*/ 956 h 1147"/>
                  <a:gd name="T96" fmla="*/ 286 w 873"/>
                  <a:gd name="T97" fmla="*/ 975 h 114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873"/>
                  <a:gd name="T148" fmla="*/ 0 h 1147"/>
                  <a:gd name="T149" fmla="*/ 873 w 873"/>
                  <a:gd name="T150" fmla="*/ 1147 h 1147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873" h="1147">
                    <a:moveTo>
                      <a:pt x="314" y="1071"/>
                    </a:moveTo>
                    <a:cubicBezTo>
                      <a:pt x="366" y="1125"/>
                      <a:pt x="366" y="1125"/>
                      <a:pt x="366" y="1125"/>
                    </a:cubicBezTo>
                    <a:cubicBezTo>
                      <a:pt x="413" y="1130"/>
                      <a:pt x="413" y="1130"/>
                      <a:pt x="413" y="1130"/>
                    </a:cubicBezTo>
                    <a:cubicBezTo>
                      <a:pt x="425" y="1147"/>
                      <a:pt x="425" y="1147"/>
                      <a:pt x="425" y="1147"/>
                    </a:cubicBezTo>
                    <a:cubicBezTo>
                      <a:pt x="478" y="1144"/>
                      <a:pt x="478" y="1144"/>
                      <a:pt x="478" y="1144"/>
                    </a:cubicBezTo>
                    <a:cubicBezTo>
                      <a:pt x="478" y="1144"/>
                      <a:pt x="501" y="1132"/>
                      <a:pt x="503" y="1131"/>
                    </a:cubicBezTo>
                    <a:cubicBezTo>
                      <a:pt x="505" y="1131"/>
                      <a:pt x="523" y="1120"/>
                      <a:pt x="523" y="1120"/>
                    </a:cubicBezTo>
                    <a:cubicBezTo>
                      <a:pt x="538" y="1087"/>
                      <a:pt x="538" y="1087"/>
                      <a:pt x="538" y="1087"/>
                    </a:cubicBezTo>
                    <a:cubicBezTo>
                      <a:pt x="533" y="1055"/>
                      <a:pt x="533" y="1055"/>
                      <a:pt x="533" y="1055"/>
                    </a:cubicBezTo>
                    <a:cubicBezTo>
                      <a:pt x="506" y="1005"/>
                      <a:pt x="506" y="1005"/>
                      <a:pt x="506" y="1005"/>
                    </a:cubicBezTo>
                    <a:cubicBezTo>
                      <a:pt x="494" y="936"/>
                      <a:pt x="494" y="936"/>
                      <a:pt x="494" y="936"/>
                    </a:cubicBezTo>
                    <a:cubicBezTo>
                      <a:pt x="503" y="936"/>
                      <a:pt x="503" y="936"/>
                      <a:pt x="503" y="936"/>
                    </a:cubicBezTo>
                    <a:cubicBezTo>
                      <a:pt x="543" y="958"/>
                      <a:pt x="543" y="958"/>
                      <a:pt x="543" y="958"/>
                    </a:cubicBezTo>
                    <a:cubicBezTo>
                      <a:pt x="576" y="960"/>
                      <a:pt x="576" y="960"/>
                      <a:pt x="576" y="960"/>
                    </a:cubicBezTo>
                    <a:cubicBezTo>
                      <a:pt x="604" y="953"/>
                      <a:pt x="604" y="953"/>
                      <a:pt x="604" y="953"/>
                    </a:cubicBezTo>
                    <a:cubicBezTo>
                      <a:pt x="617" y="945"/>
                      <a:pt x="617" y="945"/>
                      <a:pt x="617" y="945"/>
                    </a:cubicBezTo>
                    <a:cubicBezTo>
                      <a:pt x="634" y="906"/>
                      <a:pt x="634" y="906"/>
                      <a:pt x="634" y="906"/>
                    </a:cubicBezTo>
                    <a:cubicBezTo>
                      <a:pt x="609" y="888"/>
                      <a:pt x="609" y="888"/>
                      <a:pt x="609" y="888"/>
                    </a:cubicBezTo>
                    <a:cubicBezTo>
                      <a:pt x="589" y="859"/>
                      <a:pt x="589" y="859"/>
                      <a:pt x="589" y="859"/>
                    </a:cubicBezTo>
                    <a:cubicBezTo>
                      <a:pt x="595" y="840"/>
                      <a:pt x="595" y="840"/>
                      <a:pt x="595" y="840"/>
                    </a:cubicBezTo>
                    <a:cubicBezTo>
                      <a:pt x="611" y="829"/>
                      <a:pt x="611" y="829"/>
                      <a:pt x="611" y="829"/>
                    </a:cubicBezTo>
                    <a:cubicBezTo>
                      <a:pt x="647" y="824"/>
                      <a:pt x="647" y="824"/>
                      <a:pt x="647" y="824"/>
                    </a:cubicBezTo>
                    <a:cubicBezTo>
                      <a:pt x="658" y="815"/>
                      <a:pt x="658" y="815"/>
                      <a:pt x="658" y="815"/>
                    </a:cubicBezTo>
                    <a:cubicBezTo>
                      <a:pt x="658" y="768"/>
                      <a:pt x="658" y="768"/>
                      <a:pt x="658" y="768"/>
                    </a:cubicBezTo>
                    <a:cubicBezTo>
                      <a:pt x="668" y="746"/>
                      <a:pt x="668" y="746"/>
                      <a:pt x="668" y="746"/>
                    </a:cubicBezTo>
                    <a:cubicBezTo>
                      <a:pt x="664" y="722"/>
                      <a:pt x="664" y="722"/>
                      <a:pt x="664" y="722"/>
                    </a:cubicBezTo>
                    <a:cubicBezTo>
                      <a:pt x="644" y="696"/>
                      <a:pt x="644" y="696"/>
                      <a:pt x="644" y="696"/>
                    </a:cubicBezTo>
                    <a:cubicBezTo>
                      <a:pt x="648" y="628"/>
                      <a:pt x="648" y="628"/>
                      <a:pt x="648" y="628"/>
                    </a:cubicBezTo>
                    <a:cubicBezTo>
                      <a:pt x="635" y="587"/>
                      <a:pt x="635" y="587"/>
                      <a:pt x="635" y="587"/>
                    </a:cubicBezTo>
                    <a:cubicBezTo>
                      <a:pt x="683" y="569"/>
                      <a:pt x="683" y="569"/>
                      <a:pt x="683" y="569"/>
                    </a:cubicBezTo>
                    <a:cubicBezTo>
                      <a:pt x="709" y="594"/>
                      <a:pt x="709" y="594"/>
                      <a:pt x="709" y="594"/>
                    </a:cubicBezTo>
                    <a:cubicBezTo>
                      <a:pt x="754" y="590"/>
                      <a:pt x="754" y="590"/>
                      <a:pt x="754" y="590"/>
                    </a:cubicBezTo>
                    <a:cubicBezTo>
                      <a:pt x="787" y="548"/>
                      <a:pt x="787" y="548"/>
                      <a:pt x="787" y="548"/>
                    </a:cubicBezTo>
                    <a:cubicBezTo>
                      <a:pt x="818" y="450"/>
                      <a:pt x="818" y="450"/>
                      <a:pt x="818" y="450"/>
                    </a:cubicBezTo>
                    <a:cubicBezTo>
                      <a:pt x="820" y="426"/>
                      <a:pt x="820" y="426"/>
                      <a:pt x="820" y="426"/>
                    </a:cubicBezTo>
                    <a:cubicBezTo>
                      <a:pt x="803" y="385"/>
                      <a:pt x="803" y="385"/>
                      <a:pt x="803" y="385"/>
                    </a:cubicBezTo>
                    <a:cubicBezTo>
                      <a:pt x="795" y="306"/>
                      <a:pt x="795" y="306"/>
                      <a:pt x="795" y="306"/>
                    </a:cubicBezTo>
                    <a:cubicBezTo>
                      <a:pt x="801" y="290"/>
                      <a:pt x="801" y="290"/>
                      <a:pt x="801" y="290"/>
                    </a:cubicBezTo>
                    <a:cubicBezTo>
                      <a:pt x="857" y="262"/>
                      <a:pt x="857" y="262"/>
                      <a:pt x="857" y="262"/>
                    </a:cubicBezTo>
                    <a:cubicBezTo>
                      <a:pt x="873" y="224"/>
                      <a:pt x="873" y="224"/>
                      <a:pt x="873" y="224"/>
                    </a:cubicBezTo>
                    <a:cubicBezTo>
                      <a:pt x="873" y="201"/>
                      <a:pt x="873" y="201"/>
                      <a:pt x="873" y="201"/>
                    </a:cubicBezTo>
                    <a:cubicBezTo>
                      <a:pt x="812" y="198"/>
                      <a:pt x="812" y="198"/>
                      <a:pt x="812" y="198"/>
                    </a:cubicBezTo>
                    <a:cubicBezTo>
                      <a:pt x="702" y="131"/>
                      <a:pt x="702" y="131"/>
                      <a:pt x="702" y="131"/>
                    </a:cubicBezTo>
                    <a:cubicBezTo>
                      <a:pt x="708" y="90"/>
                      <a:pt x="708" y="90"/>
                      <a:pt x="708" y="90"/>
                    </a:cubicBezTo>
                    <a:cubicBezTo>
                      <a:pt x="718" y="56"/>
                      <a:pt x="718" y="56"/>
                      <a:pt x="718" y="56"/>
                    </a:cubicBezTo>
                    <a:cubicBezTo>
                      <a:pt x="717" y="15"/>
                      <a:pt x="717" y="15"/>
                      <a:pt x="717" y="15"/>
                    </a:cubicBezTo>
                    <a:cubicBezTo>
                      <a:pt x="717" y="15"/>
                      <a:pt x="680" y="0"/>
                      <a:pt x="678" y="0"/>
                    </a:cubicBezTo>
                    <a:cubicBezTo>
                      <a:pt x="677" y="0"/>
                      <a:pt x="609" y="19"/>
                      <a:pt x="609" y="19"/>
                    </a:cubicBezTo>
                    <a:cubicBezTo>
                      <a:pt x="571" y="25"/>
                      <a:pt x="571" y="25"/>
                      <a:pt x="571" y="25"/>
                    </a:cubicBezTo>
                    <a:cubicBezTo>
                      <a:pt x="571" y="25"/>
                      <a:pt x="535" y="59"/>
                      <a:pt x="533" y="61"/>
                    </a:cubicBezTo>
                    <a:cubicBezTo>
                      <a:pt x="531" y="63"/>
                      <a:pt x="514" y="74"/>
                      <a:pt x="514" y="74"/>
                    </a:cubicBezTo>
                    <a:cubicBezTo>
                      <a:pt x="510" y="99"/>
                      <a:pt x="510" y="99"/>
                      <a:pt x="510" y="99"/>
                    </a:cubicBezTo>
                    <a:cubicBezTo>
                      <a:pt x="386" y="134"/>
                      <a:pt x="386" y="134"/>
                      <a:pt x="386" y="134"/>
                    </a:cubicBezTo>
                    <a:cubicBezTo>
                      <a:pt x="390" y="165"/>
                      <a:pt x="390" y="165"/>
                      <a:pt x="390" y="165"/>
                    </a:cubicBezTo>
                    <a:cubicBezTo>
                      <a:pt x="328" y="194"/>
                      <a:pt x="328" y="194"/>
                      <a:pt x="328" y="194"/>
                    </a:cubicBezTo>
                    <a:cubicBezTo>
                      <a:pt x="272" y="197"/>
                      <a:pt x="272" y="197"/>
                      <a:pt x="272" y="197"/>
                    </a:cubicBezTo>
                    <a:cubicBezTo>
                      <a:pt x="272" y="197"/>
                      <a:pt x="241" y="205"/>
                      <a:pt x="239" y="206"/>
                    </a:cubicBezTo>
                    <a:cubicBezTo>
                      <a:pt x="238" y="208"/>
                      <a:pt x="222" y="222"/>
                      <a:pt x="222" y="222"/>
                    </a:cubicBezTo>
                    <a:cubicBezTo>
                      <a:pt x="218" y="247"/>
                      <a:pt x="218" y="247"/>
                      <a:pt x="218" y="247"/>
                    </a:cubicBezTo>
                    <a:cubicBezTo>
                      <a:pt x="188" y="260"/>
                      <a:pt x="188" y="260"/>
                      <a:pt x="188" y="260"/>
                    </a:cubicBezTo>
                    <a:cubicBezTo>
                      <a:pt x="150" y="230"/>
                      <a:pt x="150" y="230"/>
                      <a:pt x="150" y="230"/>
                    </a:cubicBezTo>
                    <a:cubicBezTo>
                      <a:pt x="102" y="212"/>
                      <a:pt x="102" y="212"/>
                      <a:pt x="102" y="212"/>
                    </a:cubicBezTo>
                    <a:cubicBezTo>
                      <a:pt x="78" y="212"/>
                      <a:pt x="78" y="212"/>
                      <a:pt x="78" y="212"/>
                    </a:cubicBezTo>
                    <a:cubicBezTo>
                      <a:pt x="65" y="222"/>
                      <a:pt x="65" y="222"/>
                      <a:pt x="65" y="222"/>
                    </a:cubicBezTo>
                    <a:cubicBezTo>
                      <a:pt x="60" y="309"/>
                      <a:pt x="60" y="309"/>
                      <a:pt x="60" y="309"/>
                    </a:cubicBezTo>
                    <a:cubicBezTo>
                      <a:pt x="56" y="354"/>
                      <a:pt x="56" y="354"/>
                      <a:pt x="56" y="354"/>
                    </a:cubicBezTo>
                    <a:cubicBezTo>
                      <a:pt x="56" y="354"/>
                      <a:pt x="0" y="393"/>
                      <a:pt x="1" y="394"/>
                    </a:cubicBezTo>
                    <a:cubicBezTo>
                      <a:pt x="1" y="396"/>
                      <a:pt x="1" y="403"/>
                      <a:pt x="1" y="403"/>
                    </a:cubicBezTo>
                    <a:cubicBezTo>
                      <a:pt x="44" y="428"/>
                      <a:pt x="44" y="428"/>
                      <a:pt x="44" y="428"/>
                    </a:cubicBezTo>
                    <a:cubicBezTo>
                      <a:pt x="43" y="446"/>
                      <a:pt x="43" y="446"/>
                      <a:pt x="43" y="446"/>
                    </a:cubicBezTo>
                    <a:cubicBezTo>
                      <a:pt x="18" y="466"/>
                      <a:pt x="18" y="466"/>
                      <a:pt x="18" y="466"/>
                    </a:cubicBezTo>
                    <a:cubicBezTo>
                      <a:pt x="28" y="489"/>
                      <a:pt x="28" y="489"/>
                      <a:pt x="28" y="489"/>
                    </a:cubicBezTo>
                    <a:cubicBezTo>
                      <a:pt x="28" y="489"/>
                      <a:pt x="88" y="498"/>
                      <a:pt x="90" y="495"/>
                    </a:cubicBezTo>
                    <a:cubicBezTo>
                      <a:pt x="91" y="493"/>
                      <a:pt x="118" y="480"/>
                      <a:pt x="118" y="480"/>
                    </a:cubicBezTo>
                    <a:cubicBezTo>
                      <a:pt x="154" y="501"/>
                      <a:pt x="154" y="501"/>
                      <a:pt x="154" y="501"/>
                    </a:cubicBezTo>
                    <a:cubicBezTo>
                      <a:pt x="154" y="501"/>
                      <a:pt x="171" y="503"/>
                      <a:pt x="171" y="501"/>
                    </a:cubicBezTo>
                    <a:cubicBezTo>
                      <a:pt x="171" y="499"/>
                      <a:pt x="183" y="482"/>
                      <a:pt x="183" y="482"/>
                    </a:cubicBezTo>
                    <a:cubicBezTo>
                      <a:pt x="240" y="478"/>
                      <a:pt x="240" y="478"/>
                      <a:pt x="240" y="478"/>
                    </a:cubicBezTo>
                    <a:cubicBezTo>
                      <a:pt x="286" y="511"/>
                      <a:pt x="286" y="511"/>
                      <a:pt x="286" y="511"/>
                    </a:cubicBezTo>
                    <a:cubicBezTo>
                      <a:pt x="290" y="536"/>
                      <a:pt x="290" y="536"/>
                      <a:pt x="290" y="536"/>
                    </a:cubicBezTo>
                    <a:cubicBezTo>
                      <a:pt x="270" y="556"/>
                      <a:pt x="270" y="556"/>
                      <a:pt x="270" y="556"/>
                    </a:cubicBezTo>
                    <a:cubicBezTo>
                      <a:pt x="217" y="570"/>
                      <a:pt x="217" y="570"/>
                      <a:pt x="217" y="570"/>
                    </a:cubicBezTo>
                    <a:cubicBezTo>
                      <a:pt x="154" y="579"/>
                      <a:pt x="154" y="579"/>
                      <a:pt x="154" y="579"/>
                    </a:cubicBezTo>
                    <a:cubicBezTo>
                      <a:pt x="144" y="608"/>
                      <a:pt x="144" y="608"/>
                      <a:pt x="144" y="608"/>
                    </a:cubicBezTo>
                    <a:cubicBezTo>
                      <a:pt x="147" y="655"/>
                      <a:pt x="147" y="655"/>
                      <a:pt x="147" y="655"/>
                    </a:cubicBezTo>
                    <a:cubicBezTo>
                      <a:pt x="224" y="690"/>
                      <a:pt x="224" y="690"/>
                      <a:pt x="224" y="690"/>
                    </a:cubicBezTo>
                    <a:cubicBezTo>
                      <a:pt x="218" y="731"/>
                      <a:pt x="218" y="731"/>
                      <a:pt x="218" y="731"/>
                    </a:cubicBezTo>
                    <a:cubicBezTo>
                      <a:pt x="206" y="791"/>
                      <a:pt x="206" y="791"/>
                      <a:pt x="206" y="791"/>
                    </a:cubicBezTo>
                    <a:cubicBezTo>
                      <a:pt x="191" y="851"/>
                      <a:pt x="191" y="851"/>
                      <a:pt x="191" y="851"/>
                    </a:cubicBezTo>
                    <a:cubicBezTo>
                      <a:pt x="173" y="892"/>
                      <a:pt x="173" y="892"/>
                      <a:pt x="173" y="892"/>
                    </a:cubicBezTo>
                    <a:cubicBezTo>
                      <a:pt x="165" y="901"/>
                      <a:pt x="165" y="901"/>
                      <a:pt x="165" y="901"/>
                    </a:cubicBezTo>
                    <a:cubicBezTo>
                      <a:pt x="170" y="940"/>
                      <a:pt x="170" y="940"/>
                      <a:pt x="170" y="940"/>
                    </a:cubicBezTo>
                    <a:cubicBezTo>
                      <a:pt x="183" y="957"/>
                      <a:pt x="183" y="957"/>
                      <a:pt x="183" y="957"/>
                    </a:cubicBezTo>
                    <a:cubicBezTo>
                      <a:pt x="212" y="968"/>
                      <a:pt x="212" y="968"/>
                      <a:pt x="212" y="968"/>
                    </a:cubicBezTo>
                    <a:cubicBezTo>
                      <a:pt x="228" y="1016"/>
                      <a:pt x="228" y="1016"/>
                      <a:pt x="228" y="1016"/>
                    </a:cubicBezTo>
                    <a:cubicBezTo>
                      <a:pt x="239" y="1050"/>
                      <a:pt x="239" y="1050"/>
                      <a:pt x="239" y="1050"/>
                    </a:cubicBezTo>
                    <a:cubicBezTo>
                      <a:pt x="239" y="1050"/>
                      <a:pt x="263" y="1063"/>
                      <a:pt x="265" y="1063"/>
                    </a:cubicBezTo>
                    <a:cubicBezTo>
                      <a:pt x="266" y="1064"/>
                      <a:pt x="314" y="1071"/>
                      <a:pt x="314" y="1071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15"/>
              <p:cNvSpPr>
                <a:spLocks/>
              </p:cNvSpPr>
              <p:nvPr/>
            </p:nvSpPr>
            <p:spPr bwMode="auto">
              <a:xfrm>
                <a:off x="6069013" y="2514262"/>
                <a:ext cx="1395412" cy="1177925"/>
              </a:xfrm>
              <a:custGeom>
                <a:avLst/>
                <a:gdLst>
                  <a:gd name="T0" fmla="*/ 548 w 966"/>
                  <a:gd name="T1" fmla="*/ 697 h 816"/>
                  <a:gd name="T2" fmla="*/ 631 w 966"/>
                  <a:gd name="T3" fmla="*/ 738 h 816"/>
                  <a:gd name="T4" fmla="*/ 681 w 966"/>
                  <a:gd name="T5" fmla="*/ 625 h 816"/>
                  <a:gd name="T6" fmla="*/ 787 w 966"/>
                  <a:gd name="T7" fmla="*/ 599 h 816"/>
                  <a:gd name="T8" fmla="*/ 844 w 966"/>
                  <a:gd name="T9" fmla="*/ 607 h 816"/>
                  <a:gd name="T10" fmla="*/ 879 w 966"/>
                  <a:gd name="T11" fmla="*/ 509 h 816"/>
                  <a:gd name="T12" fmla="*/ 780 w 966"/>
                  <a:gd name="T13" fmla="*/ 459 h 816"/>
                  <a:gd name="T14" fmla="*/ 741 w 966"/>
                  <a:gd name="T15" fmla="*/ 389 h 816"/>
                  <a:gd name="T16" fmla="*/ 821 w 966"/>
                  <a:gd name="T17" fmla="*/ 307 h 816"/>
                  <a:gd name="T18" fmla="*/ 794 w 966"/>
                  <a:gd name="T19" fmla="*/ 241 h 816"/>
                  <a:gd name="T20" fmla="*/ 754 w 966"/>
                  <a:gd name="T21" fmla="*/ 187 h 816"/>
                  <a:gd name="T22" fmla="*/ 750 w 966"/>
                  <a:gd name="T23" fmla="*/ 150 h 816"/>
                  <a:gd name="T24" fmla="*/ 802 w 966"/>
                  <a:gd name="T25" fmla="*/ 105 h 816"/>
                  <a:gd name="T26" fmla="*/ 760 w 966"/>
                  <a:gd name="T27" fmla="*/ 31 h 816"/>
                  <a:gd name="T28" fmla="*/ 721 w 966"/>
                  <a:gd name="T29" fmla="*/ 120 h 816"/>
                  <a:gd name="T30" fmla="*/ 656 w 966"/>
                  <a:gd name="T31" fmla="*/ 153 h 816"/>
                  <a:gd name="T32" fmla="*/ 641 w 966"/>
                  <a:gd name="T33" fmla="*/ 209 h 816"/>
                  <a:gd name="T34" fmla="*/ 557 w 966"/>
                  <a:gd name="T35" fmla="*/ 198 h 816"/>
                  <a:gd name="T36" fmla="*/ 538 w 966"/>
                  <a:gd name="T37" fmla="*/ 84 h 816"/>
                  <a:gd name="T38" fmla="*/ 380 w 966"/>
                  <a:gd name="T39" fmla="*/ 83 h 816"/>
                  <a:gd name="T40" fmla="*/ 305 w 966"/>
                  <a:gd name="T41" fmla="*/ 26 h 816"/>
                  <a:gd name="T42" fmla="*/ 136 w 966"/>
                  <a:gd name="T43" fmla="*/ 0 h 816"/>
                  <a:gd name="T44" fmla="*/ 76 w 966"/>
                  <a:gd name="T45" fmla="*/ 49 h 816"/>
                  <a:gd name="T46" fmla="*/ 30 w 966"/>
                  <a:gd name="T47" fmla="*/ 118 h 816"/>
                  <a:gd name="T48" fmla="*/ 5 w 966"/>
                  <a:gd name="T49" fmla="*/ 160 h 816"/>
                  <a:gd name="T50" fmla="*/ 0 w 966"/>
                  <a:gd name="T51" fmla="*/ 249 h 816"/>
                  <a:gd name="T52" fmla="*/ 34 w 966"/>
                  <a:gd name="T53" fmla="*/ 294 h 816"/>
                  <a:gd name="T54" fmla="*/ 79 w 966"/>
                  <a:gd name="T55" fmla="*/ 262 h 816"/>
                  <a:gd name="T56" fmla="*/ 210 w 966"/>
                  <a:gd name="T57" fmla="*/ 283 h 816"/>
                  <a:gd name="T58" fmla="*/ 241 w 966"/>
                  <a:gd name="T59" fmla="*/ 351 h 816"/>
                  <a:gd name="T60" fmla="*/ 282 w 966"/>
                  <a:gd name="T61" fmla="*/ 410 h 816"/>
                  <a:gd name="T62" fmla="*/ 278 w 966"/>
                  <a:gd name="T63" fmla="*/ 486 h 816"/>
                  <a:gd name="T64" fmla="*/ 349 w 966"/>
                  <a:gd name="T65" fmla="*/ 626 h 816"/>
                  <a:gd name="T66" fmla="*/ 383 w 966"/>
                  <a:gd name="T67" fmla="*/ 599 h 816"/>
                  <a:gd name="T68" fmla="*/ 427 w 966"/>
                  <a:gd name="T69" fmla="*/ 580 h 816"/>
                  <a:gd name="T70" fmla="*/ 436 w 966"/>
                  <a:gd name="T71" fmla="*/ 643 h 816"/>
                  <a:gd name="T72" fmla="*/ 480 w 966"/>
                  <a:gd name="T73" fmla="*/ 697 h 81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66"/>
                  <a:gd name="T112" fmla="*/ 0 h 816"/>
                  <a:gd name="T113" fmla="*/ 966 w 966"/>
                  <a:gd name="T114" fmla="*/ 816 h 81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66" h="816">
                    <a:moveTo>
                      <a:pt x="537" y="766"/>
                    </a:moveTo>
                    <a:cubicBezTo>
                      <a:pt x="538" y="766"/>
                      <a:pt x="602" y="766"/>
                      <a:pt x="602" y="766"/>
                    </a:cubicBezTo>
                    <a:cubicBezTo>
                      <a:pt x="602" y="766"/>
                      <a:pt x="665" y="816"/>
                      <a:pt x="666" y="816"/>
                    </a:cubicBezTo>
                    <a:cubicBezTo>
                      <a:pt x="668" y="815"/>
                      <a:pt x="693" y="812"/>
                      <a:pt x="693" y="812"/>
                    </a:cubicBezTo>
                    <a:cubicBezTo>
                      <a:pt x="693" y="812"/>
                      <a:pt x="720" y="724"/>
                      <a:pt x="721" y="723"/>
                    </a:cubicBezTo>
                    <a:cubicBezTo>
                      <a:pt x="721" y="723"/>
                      <a:pt x="748" y="687"/>
                      <a:pt x="748" y="687"/>
                    </a:cubicBezTo>
                    <a:cubicBezTo>
                      <a:pt x="816" y="686"/>
                      <a:pt x="816" y="686"/>
                      <a:pt x="816" y="686"/>
                    </a:cubicBezTo>
                    <a:cubicBezTo>
                      <a:pt x="816" y="686"/>
                      <a:pt x="863" y="659"/>
                      <a:pt x="865" y="659"/>
                    </a:cubicBezTo>
                    <a:cubicBezTo>
                      <a:pt x="866" y="659"/>
                      <a:pt x="885" y="655"/>
                      <a:pt x="885" y="655"/>
                    </a:cubicBezTo>
                    <a:cubicBezTo>
                      <a:pt x="928" y="668"/>
                      <a:pt x="928" y="668"/>
                      <a:pt x="928" y="668"/>
                    </a:cubicBezTo>
                    <a:cubicBezTo>
                      <a:pt x="942" y="653"/>
                      <a:pt x="942" y="653"/>
                      <a:pt x="942" y="653"/>
                    </a:cubicBezTo>
                    <a:cubicBezTo>
                      <a:pt x="966" y="560"/>
                      <a:pt x="966" y="560"/>
                      <a:pt x="966" y="560"/>
                    </a:cubicBezTo>
                    <a:cubicBezTo>
                      <a:pt x="865" y="531"/>
                      <a:pt x="865" y="531"/>
                      <a:pt x="865" y="531"/>
                    </a:cubicBezTo>
                    <a:cubicBezTo>
                      <a:pt x="857" y="505"/>
                      <a:pt x="857" y="505"/>
                      <a:pt x="857" y="505"/>
                    </a:cubicBezTo>
                    <a:cubicBezTo>
                      <a:pt x="808" y="449"/>
                      <a:pt x="808" y="449"/>
                      <a:pt x="808" y="449"/>
                    </a:cubicBezTo>
                    <a:cubicBezTo>
                      <a:pt x="814" y="428"/>
                      <a:pt x="814" y="428"/>
                      <a:pt x="814" y="428"/>
                    </a:cubicBezTo>
                    <a:cubicBezTo>
                      <a:pt x="877" y="370"/>
                      <a:pt x="877" y="370"/>
                      <a:pt x="877" y="370"/>
                    </a:cubicBezTo>
                    <a:cubicBezTo>
                      <a:pt x="877" y="370"/>
                      <a:pt x="901" y="342"/>
                      <a:pt x="902" y="338"/>
                    </a:cubicBezTo>
                    <a:cubicBezTo>
                      <a:pt x="902" y="335"/>
                      <a:pt x="904" y="301"/>
                      <a:pt x="904" y="301"/>
                    </a:cubicBezTo>
                    <a:cubicBezTo>
                      <a:pt x="873" y="265"/>
                      <a:pt x="873" y="265"/>
                      <a:pt x="873" y="265"/>
                    </a:cubicBezTo>
                    <a:cubicBezTo>
                      <a:pt x="860" y="237"/>
                      <a:pt x="860" y="237"/>
                      <a:pt x="860" y="237"/>
                    </a:cubicBezTo>
                    <a:cubicBezTo>
                      <a:pt x="829" y="206"/>
                      <a:pt x="829" y="206"/>
                      <a:pt x="829" y="206"/>
                    </a:cubicBezTo>
                    <a:cubicBezTo>
                      <a:pt x="821" y="188"/>
                      <a:pt x="821" y="188"/>
                      <a:pt x="821" y="188"/>
                    </a:cubicBezTo>
                    <a:cubicBezTo>
                      <a:pt x="824" y="165"/>
                      <a:pt x="824" y="165"/>
                      <a:pt x="824" y="165"/>
                    </a:cubicBezTo>
                    <a:cubicBezTo>
                      <a:pt x="850" y="133"/>
                      <a:pt x="850" y="133"/>
                      <a:pt x="850" y="133"/>
                    </a:cubicBezTo>
                    <a:cubicBezTo>
                      <a:pt x="881" y="115"/>
                      <a:pt x="881" y="115"/>
                      <a:pt x="881" y="115"/>
                    </a:cubicBezTo>
                    <a:cubicBezTo>
                      <a:pt x="874" y="67"/>
                      <a:pt x="874" y="67"/>
                      <a:pt x="874" y="67"/>
                    </a:cubicBezTo>
                    <a:cubicBezTo>
                      <a:pt x="835" y="34"/>
                      <a:pt x="835" y="34"/>
                      <a:pt x="835" y="34"/>
                    </a:cubicBezTo>
                    <a:cubicBezTo>
                      <a:pt x="831" y="91"/>
                      <a:pt x="831" y="91"/>
                      <a:pt x="831" y="91"/>
                    </a:cubicBezTo>
                    <a:cubicBezTo>
                      <a:pt x="792" y="132"/>
                      <a:pt x="792" y="132"/>
                      <a:pt x="792" y="132"/>
                    </a:cubicBezTo>
                    <a:cubicBezTo>
                      <a:pt x="792" y="132"/>
                      <a:pt x="753" y="143"/>
                      <a:pt x="753" y="144"/>
                    </a:cubicBezTo>
                    <a:cubicBezTo>
                      <a:pt x="752" y="145"/>
                      <a:pt x="721" y="168"/>
                      <a:pt x="721" y="168"/>
                    </a:cubicBezTo>
                    <a:cubicBezTo>
                      <a:pt x="709" y="201"/>
                      <a:pt x="709" y="201"/>
                      <a:pt x="709" y="201"/>
                    </a:cubicBezTo>
                    <a:cubicBezTo>
                      <a:pt x="704" y="230"/>
                      <a:pt x="704" y="230"/>
                      <a:pt x="704" y="230"/>
                    </a:cubicBezTo>
                    <a:cubicBezTo>
                      <a:pt x="628" y="236"/>
                      <a:pt x="628" y="236"/>
                      <a:pt x="628" y="236"/>
                    </a:cubicBezTo>
                    <a:cubicBezTo>
                      <a:pt x="612" y="218"/>
                      <a:pt x="612" y="218"/>
                      <a:pt x="612" y="218"/>
                    </a:cubicBezTo>
                    <a:cubicBezTo>
                      <a:pt x="605" y="164"/>
                      <a:pt x="605" y="164"/>
                      <a:pt x="605" y="164"/>
                    </a:cubicBezTo>
                    <a:cubicBezTo>
                      <a:pt x="591" y="92"/>
                      <a:pt x="591" y="92"/>
                      <a:pt x="591" y="92"/>
                    </a:cubicBezTo>
                    <a:cubicBezTo>
                      <a:pt x="508" y="90"/>
                      <a:pt x="508" y="90"/>
                      <a:pt x="508" y="90"/>
                    </a:cubicBezTo>
                    <a:cubicBezTo>
                      <a:pt x="418" y="91"/>
                      <a:pt x="418" y="91"/>
                      <a:pt x="418" y="91"/>
                    </a:cubicBezTo>
                    <a:cubicBezTo>
                      <a:pt x="387" y="65"/>
                      <a:pt x="387" y="65"/>
                      <a:pt x="387" y="65"/>
                    </a:cubicBezTo>
                    <a:cubicBezTo>
                      <a:pt x="335" y="29"/>
                      <a:pt x="335" y="29"/>
                      <a:pt x="335" y="29"/>
                    </a:cubicBezTo>
                    <a:cubicBezTo>
                      <a:pt x="236" y="44"/>
                      <a:pt x="236" y="44"/>
                      <a:pt x="236" y="44"/>
                    </a:cubicBezTo>
                    <a:cubicBezTo>
                      <a:pt x="150" y="0"/>
                      <a:pt x="150" y="0"/>
                      <a:pt x="150" y="0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83" y="54"/>
                      <a:pt x="83" y="54"/>
                      <a:pt x="83" y="54"/>
                    </a:cubicBezTo>
                    <a:cubicBezTo>
                      <a:pt x="79" y="92"/>
                      <a:pt x="79" y="92"/>
                      <a:pt x="79" y="92"/>
                    </a:cubicBezTo>
                    <a:cubicBezTo>
                      <a:pt x="33" y="130"/>
                      <a:pt x="33" y="130"/>
                      <a:pt x="33" y="130"/>
                    </a:cubicBezTo>
                    <a:cubicBezTo>
                      <a:pt x="31" y="146"/>
                      <a:pt x="31" y="146"/>
                      <a:pt x="31" y="146"/>
                    </a:cubicBezTo>
                    <a:cubicBezTo>
                      <a:pt x="5" y="176"/>
                      <a:pt x="5" y="176"/>
                      <a:pt x="5" y="176"/>
                    </a:cubicBezTo>
                    <a:cubicBezTo>
                      <a:pt x="5" y="176"/>
                      <a:pt x="2" y="239"/>
                      <a:pt x="2" y="240"/>
                    </a:cubicBezTo>
                    <a:cubicBezTo>
                      <a:pt x="2" y="240"/>
                      <a:pt x="0" y="274"/>
                      <a:pt x="0" y="274"/>
                    </a:cubicBezTo>
                    <a:cubicBezTo>
                      <a:pt x="0" y="275"/>
                      <a:pt x="18" y="346"/>
                      <a:pt x="18" y="346"/>
                    </a:cubicBezTo>
                    <a:cubicBezTo>
                      <a:pt x="37" y="323"/>
                      <a:pt x="37" y="323"/>
                      <a:pt x="37" y="323"/>
                    </a:cubicBezTo>
                    <a:cubicBezTo>
                      <a:pt x="75" y="289"/>
                      <a:pt x="75" y="289"/>
                      <a:pt x="75" y="289"/>
                    </a:cubicBezTo>
                    <a:cubicBezTo>
                      <a:pt x="87" y="288"/>
                      <a:pt x="87" y="288"/>
                      <a:pt x="87" y="288"/>
                    </a:cubicBezTo>
                    <a:cubicBezTo>
                      <a:pt x="165" y="312"/>
                      <a:pt x="165" y="312"/>
                      <a:pt x="165" y="312"/>
                    </a:cubicBezTo>
                    <a:cubicBezTo>
                      <a:pt x="231" y="311"/>
                      <a:pt x="231" y="311"/>
                      <a:pt x="231" y="311"/>
                    </a:cubicBezTo>
                    <a:cubicBezTo>
                      <a:pt x="248" y="332"/>
                      <a:pt x="248" y="332"/>
                      <a:pt x="248" y="332"/>
                    </a:cubicBezTo>
                    <a:cubicBezTo>
                      <a:pt x="265" y="386"/>
                      <a:pt x="265" y="386"/>
                      <a:pt x="265" y="386"/>
                    </a:cubicBezTo>
                    <a:cubicBezTo>
                      <a:pt x="307" y="405"/>
                      <a:pt x="307" y="405"/>
                      <a:pt x="307" y="405"/>
                    </a:cubicBezTo>
                    <a:cubicBezTo>
                      <a:pt x="310" y="451"/>
                      <a:pt x="310" y="451"/>
                      <a:pt x="310" y="451"/>
                    </a:cubicBezTo>
                    <a:cubicBezTo>
                      <a:pt x="310" y="451"/>
                      <a:pt x="275" y="468"/>
                      <a:pt x="276" y="468"/>
                    </a:cubicBezTo>
                    <a:cubicBezTo>
                      <a:pt x="277" y="468"/>
                      <a:pt x="305" y="534"/>
                      <a:pt x="305" y="534"/>
                    </a:cubicBezTo>
                    <a:cubicBezTo>
                      <a:pt x="318" y="604"/>
                      <a:pt x="318" y="604"/>
                      <a:pt x="318" y="604"/>
                    </a:cubicBezTo>
                    <a:cubicBezTo>
                      <a:pt x="318" y="604"/>
                      <a:pt x="382" y="688"/>
                      <a:pt x="383" y="688"/>
                    </a:cubicBezTo>
                    <a:cubicBezTo>
                      <a:pt x="384" y="687"/>
                      <a:pt x="417" y="689"/>
                      <a:pt x="417" y="688"/>
                    </a:cubicBezTo>
                    <a:cubicBezTo>
                      <a:pt x="417" y="686"/>
                      <a:pt x="421" y="660"/>
                      <a:pt x="421" y="659"/>
                    </a:cubicBezTo>
                    <a:cubicBezTo>
                      <a:pt x="421" y="658"/>
                      <a:pt x="439" y="625"/>
                      <a:pt x="439" y="625"/>
                    </a:cubicBezTo>
                    <a:cubicBezTo>
                      <a:pt x="469" y="638"/>
                      <a:pt x="469" y="638"/>
                      <a:pt x="469" y="638"/>
                    </a:cubicBezTo>
                    <a:cubicBezTo>
                      <a:pt x="470" y="687"/>
                      <a:pt x="470" y="687"/>
                      <a:pt x="470" y="687"/>
                    </a:cubicBezTo>
                    <a:cubicBezTo>
                      <a:pt x="479" y="707"/>
                      <a:pt x="479" y="707"/>
                      <a:pt x="479" y="707"/>
                    </a:cubicBezTo>
                    <a:cubicBezTo>
                      <a:pt x="524" y="744"/>
                      <a:pt x="524" y="744"/>
                      <a:pt x="524" y="744"/>
                    </a:cubicBezTo>
                    <a:cubicBezTo>
                      <a:pt x="528" y="766"/>
                      <a:pt x="528" y="766"/>
                      <a:pt x="528" y="766"/>
                    </a:cubicBezTo>
                    <a:lnTo>
                      <a:pt x="537" y="766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16"/>
              <p:cNvSpPr>
                <a:spLocks/>
              </p:cNvSpPr>
              <p:nvPr/>
            </p:nvSpPr>
            <p:spPr bwMode="auto">
              <a:xfrm>
                <a:off x="7258050" y="2555876"/>
                <a:ext cx="1054100" cy="1030288"/>
              </a:xfrm>
              <a:custGeom>
                <a:avLst/>
                <a:gdLst>
                  <a:gd name="T0" fmla="*/ 26 w 729"/>
                  <a:gd name="T1" fmla="*/ 130 h 713"/>
                  <a:gd name="T2" fmla="*/ 8 w 729"/>
                  <a:gd name="T3" fmla="*/ 180 h 713"/>
                  <a:gd name="T4" fmla="*/ 42 w 729"/>
                  <a:gd name="T5" fmla="*/ 218 h 713"/>
                  <a:gd name="T6" fmla="*/ 85 w 729"/>
                  <a:gd name="T7" fmla="*/ 273 h 713"/>
                  <a:gd name="T8" fmla="*/ 64 w 729"/>
                  <a:gd name="T9" fmla="*/ 344 h 713"/>
                  <a:gd name="T10" fmla="*/ 5 w 729"/>
                  <a:gd name="T11" fmla="*/ 397 h 713"/>
                  <a:gd name="T12" fmla="*/ 29 w 729"/>
                  <a:gd name="T13" fmla="*/ 445 h 713"/>
                  <a:gd name="T14" fmla="*/ 46 w 729"/>
                  <a:gd name="T15" fmla="*/ 479 h 713"/>
                  <a:gd name="T16" fmla="*/ 167 w 729"/>
                  <a:gd name="T17" fmla="*/ 512 h 713"/>
                  <a:gd name="T18" fmla="*/ 265 w 729"/>
                  <a:gd name="T19" fmla="*/ 509 h 713"/>
                  <a:gd name="T20" fmla="*/ 303 w 729"/>
                  <a:gd name="T21" fmla="*/ 573 h 713"/>
                  <a:gd name="T22" fmla="*/ 330 w 729"/>
                  <a:gd name="T23" fmla="*/ 601 h 713"/>
                  <a:gd name="T24" fmla="*/ 405 w 729"/>
                  <a:gd name="T25" fmla="*/ 644 h 713"/>
                  <a:gd name="T26" fmla="*/ 475 w 729"/>
                  <a:gd name="T27" fmla="*/ 649 h 713"/>
                  <a:gd name="T28" fmla="*/ 464 w 729"/>
                  <a:gd name="T29" fmla="*/ 596 h 713"/>
                  <a:gd name="T30" fmla="*/ 516 w 729"/>
                  <a:gd name="T31" fmla="*/ 567 h 713"/>
                  <a:gd name="T32" fmla="*/ 569 w 729"/>
                  <a:gd name="T33" fmla="*/ 496 h 713"/>
                  <a:gd name="T34" fmla="*/ 574 w 729"/>
                  <a:gd name="T35" fmla="*/ 429 h 713"/>
                  <a:gd name="T36" fmla="*/ 606 w 729"/>
                  <a:gd name="T37" fmla="*/ 388 h 713"/>
                  <a:gd name="T38" fmla="*/ 634 w 729"/>
                  <a:gd name="T39" fmla="*/ 373 h 713"/>
                  <a:gd name="T40" fmla="*/ 606 w 729"/>
                  <a:gd name="T41" fmla="*/ 323 h 713"/>
                  <a:gd name="T42" fmla="*/ 664 w 729"/>
                  <a:gd name="T43" fmla="*/ 289 h 713"/>
                  <a:gd name="T44" fmla="*/ 635 w 729"/>
                  <a:gd name="T45" fmla="*/ 271 h 713"/>
                  <a:gd name="T46" fmla="*/ 557 w 729"/>
                  <a:gd name="T47" fmla="*/ 296 h 713"/>
                  <a:gd name="T48" fmla="*/ 546 w 729"/>
                  <a:gd name="T49" fmla="*/ 260 h 713"/>
                  <a:gd name="T50" fmla="*/ 515 w 729"/>
                  <a:gd name="T51" fmla="*/ 236 h 713"/>
                  <a:gd name="T52" fmla="*/ 460 w 729"/>
                  <a:gd name="T53" fmla="*/ 189 h 713"/>
                  <a:gd name="T54" fmla="*/ 463 w 729"/>
                  <a:gd name="T55" fmla="*/ 139 h 713"/>
                  <a:gd name="T56" fmla="*/ 419 w 729"/>
                  <a:gd name="T57" fmla="*/ 110 h 713"/>
                  <a:gd name="T58" fmla="*/ 403 w 729"/>
                  <a:gd name="T59" fmla="*/ 42 h 713"/>
                  <a:gd name="T60" fmla="*/ 335 w 729"/>
                  <a:gd name="T61" fmla="*/ 14 h 713"/>
                  <a:gd name="T62" fmla="*/ 278 w 729"/>
                  <a:gd name="T63" fmla="*/ 0 h 713"/>
                  <a:gd name="T64" fmla="*/ 124 w 729"/>
                  <a:gd name="T65" fmla="*/ 56 h 713"/>
                  <a:gd name="T66" fmla="*/ 112 w 729"/>
                  <a:gd name="T67" fmla="*/ 128 h 713"/>
                  <a:gd name="T68" fmla="*/ 57 w 729"/>
                  <a:gd name="T69" fmla="*/ 112 h 71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29"/>
                  <a:gd name="T106" fmla="*/ 0 h 713"/>
                  <a:gd name="T107" fmla="*/ 729 w 729"/>
                  <a:gd name="T108" fmla="*/ 713 h 71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29" h="713">
                    <a:moveTo>
                      <a:pt x="63" y="123"/>
                    </a:moveTo>
                    <a:cubicBezTo>
                      <a:pt x="29" y="143"/>
                      <a:pt x="29" y="143"/>
                      <a:pt x="29" y="143"/>
                    </a:cubicBezTo>
                    <a:cubicBezTo>
                      <a:pt x="9" y="173"/>
                      <a:pt x="9" y="173"/>
                      <a:pt x="9" y="173"/>
                    </a:cubicBezTo>
                    <a:cubicBezTo>
                      <a:pt x="9" y="198"/>
                      <a:pt x="9" y="198"/>
                      <a:pt x="9" y="198"/>
                    </a:cubicBezTo>
                    <a:cubicBezTo>
                      <a:pt x="33" y="224"/>
                      <a:pt x="33" y="224"/>
                      <a:pt x="33" y="224"/>
                    </a:cubicBezTo>
                    <a:cubicBezTo>
                      <a:pt x="46" y="240"/>
                      <a:pt x="46" y="240"/>
                      <a:pt x="46" y="240"/>
                    </a:cubicBezTo>
                    <a:cubicBezTo>
                      <a:pt x="58" y="264"/>
                      <a:pt x="58" y="264"/>
                      <a:pt x="58" y="264"/>
                    </a:cubicBezTo>
                    <a:cubicBezTo>
                      <a:pt x="93" y="300"/>
                      <a:pt x="93" y="300"/>
                      <a:pt x="93" y="300"/>
                    </a:cubicBezTo>
                    <a:cubicBezTo>
                      <a:pt x="90" y="341"/>
                      <a:pt x="90" y="341"/>
                      <a:pt x="90" y="341"/>
                    </a:cubicBezTo>
                    <a:cubicBezTo>
                      <a:pt x="70" y="378"/>
                      <a:pt x="70" y="378"/>
                      <a:pt x="70" y="378"/>
                    </a:cubicBezTo>
                    <a:cubicBezTo>
                      <a:pt x="35" y="410"/>
                      <a:pt x="35" y="410"/>
                      <a:pt x="35" y="410"/>
                    </a:cubicBezTo>
                    <a:cubicBezTo>
                      <a:pt x="35" y="410"/>
                      <a:pt x="5" y="435"/>
                      <a:pt x="5" y="436"/>
                    </a:cubicBezTo>
                    <a:cubicBezTo>
                      <a:pt x="4" y="438"/>
                      <a:pt x="0" y="453"/>
                      <a:pt x="0" y="453"/>
                    </a:cubicBezTo>
                    <a:cubicBezTo>
                      <a:pt x="32" y="489"/>
                      <a:pt x="32" y="489"/>
                      <a:pt x="32" y="489"/>
                    </a:cubicBezTo>
                    <a:cubicBezTo>
                      <a:pt x="46" y="504"/>
                      <a:pt x="46" y="504"/>
                      <a:pt x="46" y="504"/>
                    </a:cubicBezTo>
                    <a:cubicBezTo>
                      <a:pt x="50" y="526"/>
                      <a:pt x="50" y="526"/>
                      <a:pt x="50" y="526"/>
                    </a:cubicBezTo>
                    <a:cubicBezTo>
                      <a:pt x="151" y="557"/>
                      <a:pt x="151" y="557"/>
                      <a:pt x="151" y="557"/>
                    </a:cubicBezTo>
                    <a:cubicBezTo>
                      <a:pt x="183" y="562"/>
                      <a:pt x="183" y="562"/>
                      <a:pt x="183" y="562"/>
                    </a:cubicBezTo>
                    <a:cubicBezTo>
                      <a:pt x="220" y="552"/>
                      <a:pt x="220" y="552"/>
                      <a:pt x="220" y="552"/>
                    </a:cubicBezTo>
                    <a:cubicBezTo>
                      <a:pt x="291" y="559"/>
                      <a:pt x="291" y="559"/>
                      <a:pt x="291" y="559"/>
                    </a:cubicBezTo>
                    <a:cubicBezTo>
                      <a:pt x="303" y="598"/>
                      <a:pt x="303" y="598"/>
                      <a:pt x="303" y="598"/>
                    </a:cubicBezTo>
                    <a:cubicBezTo>
                      <a:pt x="333" y="630"/>
                      <a:pt x="333" y="630"/>
                      <a:pt x="333" y="630"/>
                    </a:cubicBezTo>
                    <a:cubicBezTo>
                      <a:pt x="333" y="630"/>
                      <a:pt x="339" y="632"/>
                      <a:pt x="341" y="632"/>
                    </a:cubicBezTo>
                    <a:cubicBezTo>
                      <a:pt x="342" y="632"/>
                      <a:pt x="362" y="660"/>
                      <a:pt x="362" y="660"/>
                    </a:cubicBezTo>
                    <a:cubicBezTo>
                      <a:pt x="392" y="682"/>
                      <a:pt x="392" y="682"/>
                      <a:pt x="392" y="682"/>
                    </a:cubicBezTo>
                    <a:cubicBezTo>
                      <a:pt x="445" y="707"/>
                      <a:pt x="445" y="707"/>
                      <a:pt x="445" y="707"/>
                    </a:cubicBezTo>
                    <a:cubicBezTo>
                      <a:pt x="445" y="707"/>
                      <a:pt x="476" y="711"/>
                      <a:pt x="478" y="711"/>
                    </a:cubicBezTo>
                    <a:cubicBezTo>
                      <a:pt x="481" y="711"/>
                      <a:pt x="521" y="713"/>
                      <a:pt x="521" y="713"/>
                    </a:cubicBezTo>
                    <a:cubicBezTo>
                      <a:pt x="509" y="702"/>
                      <a:pt x="509" y="702"/>
                      <a:pt x="509" y="702"/>
                    </a:cubicBezTo>
                    <a:cubicBezTo>
                      <a:pt x="509" y="655"/>
                      <a:pt x="509" y="655"/>
                      <a:pt x="509" y="655"/>
                    </a:cubicBezTo>
                    <a:cubicBezTo>
                      <a:pt x="509" y="655"/>
                      <a:pt x="533" y="648"/>
                      <a:pt x="534" y="648"/>
                    </a:cubicBezTo>
                    <a:cubicBezTo>
                      <a:pt x="535" y="647"/>
                      <a:pt x="566" y="623"/>
                      <a:pt x="566" y="623"/>
                    </a:cubicBezTo>
                    <a:cubicBezTo>
                      <a:pt x="601" y="577"/>
                      <a:pt x="601" y="577"/>
                      <a:pt x="601" y="577"/>
                    </a:cubicBezTo>
                    <a:cubicBezTo>
                      <a:pt x="601" y="577"/>
                      <a:pt x="624" y="547"/>
                      <a:pt x="625" y="545"/>
                    </a:cubicBezTo>
                    <a:cubicBezTo>
                      <a:pt x="626" y="543"/>
                      <a:pt x="659" y="501"/>
                      <a:pt x="659" y="501"/>
                    </a:cubicBezTo>
                    <a:cubicBezTo>
                      <a:pt x="630" y="471"/>
                      <a:pt x="630" y="471"/>
                      <a:pt x="630" y="471"/>
                    </a:cubicBezTo>
                    <a:cubicBezTo>
                      <a:pt x="631" y="441"/>
                      <a:pt x="631" y="441"/>
                      <a:pt x="631" y="441"/>
                    </a:cubicBezTo>
                    <a:cubicBezTo>
                      <a:pt x="665" y="426"/>
                      <a:pt x="665" y="426"/>
                      <a:pt x="665" y="426"/>
                    </a:cubicBezTo>
                    <a:cubicBezTo>
                      <a:pt x="696" y="424"/>
                      <a:pt x="696" y="424"/>
                      <a:pt x="696" y="424"/>
                    </a:cubicBezTo>
                    <a:cubicBezTo>
                      <a:pt x="696" y="410"/>
                      <a:pt x="696" y="410"/>
                      <a:pt x="696" y="410"/>
                    </a:cubicBezTo>
                    <a:cubicBezTo>
                      <a:pt x="662" y="369"/>
                      <a:pt x="662" y="369"/>
                      <a:pt x="662" y="369"/>
                    </a:cubicBezTo>
                    <a:cubicBezTo>
                      <a:pt x="662" y="369"/>
                      <a:pt x="664" y="356"/>
                      <a:pt x="665" y="355"/>
                    </a:cubicBezTo>
                    <a:cubicBezTo>
                      <a:pt x="665" y="354"/>
                      <a:pt x="708" y="331"/>
                      <a:pt x="708" y="331"/>
                    </a:cubicBezTo>
                    <a:cubicBezTo>
                      <a:pt x="729" y="317"/>
                      <a:pt x="729" y="317"/>
                      <a:pt x="729" y="317"/>
                    </a:cubicBezTo>
                    <a:cubicBezTo>
                      <a:pt x="727" y="306"/>
                      <a:pt x="727" y="306"/>
                      <a:pt x="727" y="306"/>
                    </a:cubicBezTo>
                    <a:cubicBezTo>
                      <a:pt x="697" y="298"/>
                      <a:pt x="697" y="298"/>
                      <a:pt x="697" y="298"/>
                    </a:cubicBezTo>
                    <a:cubicBezTo>
                      <a:pt x="672" y="317"/>
                      <a:pt x="672" y="317"/>
                      <a:pt x="672" y="317"/>
                    </a:cubicBezTo>
                    <a:cubicBezTo>
                      <a:pt x="611" y="325"/>
                      <a:pt x="611" y="325"/>
                      <a:pt x="611" y="325"/>
                    </a:cubicBezTo>
                    <a:cubicBezTo>
                      <a:pt x="586" y="314"/>
                      <a:pt x="586" y="314"/>
                      <a:pt x="586" y="314"/>
                    </a:cubicBezTo>
                    <a:cubicBezTo>
                      <a:pt x="599" y="286"/>
                      <a:pt x="599" y="286"/>
                      <a:pt x="599" y="286"/>
                    </a:cubicBezTo>
                    <a:cubicBezTo>
                      <a:pt x="599" y="286"/>
                      <a:pt x="596" y="270"/>
                      <a:pt x="594" y="269"/>
                    </a:cubicBezTo>
                    <a:cubicBezTo>
                      <a:pt x="593" y="269"/>
                      <a:pt x="566" y="259"/>
                      <a:pt x="565" y="259"/>
                    </a:cubicBezTo>
                    <a:cubicBezTo>
                      <a:pt x="563" y="259"/>
                      <a:pt x="533" y="250"/>
                      <a:pt x="533" y="250"/>
                    </a:cubicBezTo>
                    <a:cubicBezTo>
                      <a:pt x="505" y="208"/>
                      <a:pt x="505" y="208"/>
                      <a:pt x="505" y="208"/>
                    </a:cubicBezTo>
                    <a:cubicBezTo>
                      <a:pt x="502" y="173"/>
                      <a:pt x="502" y="173"/>
                      <a:pt x="502" y="173"/>
                    </a:cubicBezTo>
                    <a:cubicBezTo>
                      <a:pt x="508" y="153"/>
                      <a:pt x="508" y="153"/>
                      <a:pt x="508" y="153"/>
                    </a:cubicBezTo>
                    <a:cubicBezTo>
                      <a:pt x="497" y="137"/>
                      <a:pt x="497" y="137"/>
                      <a:pt x="497" y="137"/>
                    </a:cubicBezTo>
                    <a:cubicBezTo>
                      <a:pt x="460" y="121"/>
                      <a:pt x="460" y="121"/>
                      <a:pt x="460" y="121"/>
                    </a:cubicBezTo>
                    <a:cubicBezTo>
                      <a:pt x="460" y="121"/>
                      <a:pt x="456" y="78"/>
                      <a:pt x="455" y="77"/>
                    </a:cubicBezTo>
                    <a:cubicBezTo>
                      <a:pt x="454" y="76"/>
                      <a:pt x="442" y="46"/>
                      <a:pt x="442" y="46"/>
                    </a:cubicBezTo>
                    <a:cubicBezTo>
                      <a:pt x="394" y="26"/>
                      <a:pt x="394" y="26"/>
                      <a:pt x="394" y="26"/>
                    </a:cubicBezTo>
                    <a:cubicBezTo>
                      <a:pt x="368" y="15"/>
                      <a:pt x="368" y="15"/>
                      <a:pt x="368" y="15"/>
                    </a:cubicBezTo>
                    <a:cubicBezTo>
                      <a:pt x="332" y="15"/>
                      <a:pt x="332" y="15"/>
                      <a:pt x="332" y="15"/>
                    </a:cubicBezTo>
                    <a:cubicBezTo>
                      <a:pt x="305" y="0"/>
                      <a:pt x="305" y="0"/>
                      <a:pt x="305" y="0"/>
                    </a:cubicBezTo>
                    <a:cubicBezTo>
                      <a:pt x="203" y="2"/>
                      <a:pt x="203" y="2"/>
                      <a:pt x="203" y="2"/>
                    </a:cubicBezTo>
                    <a:cubicBezTo>
                      <a:pt x="136" y="61"/>
                      <a:pt x="136" y="61"/>
                      <a:pt x="136" y="61"/>
                    </a:cubicBezTo>
                    <a:cubicBezTo>
                      <a:pt x="134" y="128"/>
                      <a:pt x="134" y="128"/>
                      <a:pt x="134" y="128"/>
                    </a:cubicBezTo>
                    <a:cubicBezTo>
                      <a:pt x="123" y="141"/>
                      <a:pt x="123" y="141"/>
                      <a:pt x="123" y="141"/>
                    </a:cubicBezTo>
                    <a:cubicBezTo>
                      <a:pt x="80" y="142"/>
                      <a:pt x="80" y="142"/>
                      <a:pt x="80" y="142"/>
                    </a:cubicBezTo>
                    <a:lnTo>
                      <a:pt x="63" y="123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17"/>
              <p:cNvSpPr>
                <a:spLocks/>
              </p:cNvSpPr>
              <p:nvPr/>
            </p:nvSpPr>
            <p:spPr bwMode="auto">
              <a:xfrm>
                <a:off x="8875713" y="2527301"/>
                <a:ext cx="1200150" cy="939800"/>
              </a:xfrm>
              <a:custGeom>
                <a:avLst/>
                <a:gdLst>
                  <a:gd name="T0" fmla="*/ 338 w 830"/>
                  <a:gd name="T1" fmla="*/ 592 h 650"/>
                  <a:gd name="T2" fmla="*/ 416 w 830"/>
                  <a:gd name="T3" fmla="*/ 586 h 650"/>
                  <a:gd name="T4" fmla="*/ 542 w 830"/>
                  <a:gd name="T5" fmla="*/ 541 h 650"/>
                  <a:gd name="T6" fmla="*/ 569 w 830"/>
                  <a:gd name="T7" fmla="*/ 499 h 650"/>
                  <a:gd name="T8" fmla="*/ 624 w 830"/>
                  <a:gd name="T9" fmla="*/ 468 h 650"/>
                  <a:gd name="T10" fmla="*/ 659 w 830"/>
                  <a:gd name="T11" fmla="*/ 478 h 650"/>
                  <a:gd name="T12" fmla="*/ 670 w 830"/>
                  <a:gd name="T13" fmla="*/ 443 h 650"/>
                  <a:gd name="T14" fmla="*/ 711 w 830"/>
                  <a:gd name="T15" fmla="*/ 407 h 650"/>
                  <a:gd name="T16" fmla="*/ 666 w 830"/>
                  <a:gd name="T17" fmla="*/ 297 h 650"/>
                  <a:gd name="T18" fmla="*/ 704 w 830"/>
                  <a:gd name="T19" fmla="*/ 198 h 650"/>
                  <a:gd name="T20" fmla="*/ 756 w 830"/>
                  <a:gd name="T21" fmla="*/ 172 h 650"/>
                  <a:gd name="T22" fmla="*/ 725 w 830"/>
                  <a:gd name="T23" fmla="*/ 94 h 650"/>
                  <a:gd name="T24" fmla="*/ 626 w 830"/>
                  <a:gd name="T25" fmla="*/ 137 h 650"/>
                  <a:gd name="T26" fmla="*/ 580 w 830"/>
                  <a:gd name="T27" fmla="*/ 76 h 650"/>
                  <a:gd name="T28" fmla="*/ 563 w 830"/>
                  <a:gd name="T29" fmla="*/ 5 h 650"/>
                  <a:gd name="T30" fmla="*/ 473 w 830"/>
                  <a:gd name="T31" fmla="*/ 17 h 650"/>
                  <a:gd name="T32" fmla="*/ 312 w 830"/>
                  <a:gd name="T33" fmla="*/ 42 h 650"/>
                  <a:gd name="T34" fmla="*/ 254 w 830"/>
                  <a:gd name="T35" fmla="*/ 78 h 650"/>
                  <a:gd name="T36" fmla="*/ 136 w 830"/>
                  <a:gd name="T37" fmla="*/ 104 h 650"/>
                  <a:gd name="T38" fmla="*/ 110 w 830"/>
                  <a:gd name="T39" fmla="*/ 137 h 650"/>
                  <a:gd name="T40" fmla="*/ 136 w 830"/>
                  <a:gd name="T41" fmla="*/ 162 h 650"/>
                  <a:gd name="T42" fmla="*/ 157 w 830"/>
                  <a:gd name="T43" fmla="*/ 209 h 650"/>
                  <a:gd name="T44" fmla="*/ 116 w 830"/>
                  <a:gd name="T45" fmla="*/ 241 h 650"/>
                  <a:gd name="T46" fmla="*/ 61 w 830"/>
                  <a:gd name="T47" fmla="*/ 308 h 650"/>
                  <a:gd name="T48" fmla="*/ 8 w 830"/>
                  <a:gd name="T49" fmla="*/ 353 h 650"/>
                  <a:gd name="T50" fmla="*/ 0 w 830"/>
                  <a:gd name="T51" fmla="*/ 387 h 650"/>
                  <a:gd name="T52" fmla="*/ 14 w 830"/>
                  <a:gd name="T53" fmla="*/ 412 h 650"/>
                  <a:gd name="T54" fmla="*/ 47 w 830"/>
                  <a:gd name="T55" fmla="*/ 389 h 650"/>
                  <a:gd name="T56" fmla="*/ 96 w 830"/>
                  <a:gd name="T57" fmla="*/ 365 h 650"/>
                  <a:gd name="T58" fmla="*/ 145 w 830"/>
                  <a:gd name="T59" fmla="*/ 353 h 650"/>
                  <a:gd name="T60" fmla="*/ 180 w 830"/>
                  <a:gd name="T61" fmla="*/ 353 h 650"/>
                  <a:gd name="T62" fmla="*/ 207 w 830"/>
                  <a:gd name="T63" fmla="*/ 373 h 650"/>
                  <a:gd name="T64" fmla="*/ 201 w 830"/>
                  <a:gd name="T65" fmla="*/ 435 h 650"/>
                  <a:gd name="T66" fmla="*/ 197 w 830"/>
                  <a:gd name="T67" fmla="*/ 468 h 650"/>
                  <a:gd name="T68" fmla="*/ 264 w 830"/>
                  <a:gd name="T69" fmla="*/ 513 h 650"/>
                  <a:gd name="T70" fmla="*/ 348 w 830"/>
                  <a:gd name="T71" fmla="*/ 533 h 650"/>
                  <a:gd name="T72" fmla="*/ 350 w 830"/>
                  <a:gd name="T73" fmla="*/ 563 h 65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830"/>
                  <a:gd name="T112" fmla="*/ 0 h 650"/>
                  <a:gd name="T113" fmla="*/ 830 w 830"/>
                  <a:gd name="T114" fmla="*/ 650 h 65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830" h="650">
                    <a:moveTo>
                      <a:pt x="384" y="618"/>
                    </a:moveTo>
                    <a:cubicBezTo>
                      <a:pt x="371" y="650"/>
                      <a:pt x="371" y="650"/>
                      <a:pt x="371" y="650"/>
                    </a:cubicBezTo>
                    <a:cubicBezTo>
                      <a:pt x="409" y="644"/>
                      <a:pt x="409" y="644"/>
                      <a:pt x="409" y="644"/>
                    </a:cubicBezTo>
                    <a:cubicBezTo>
                      <a:pt x="457" y="643"/>
                      <a:pt x="457" y="643"/>
                      <a:pt x="457" y="643"/>
                    </a:cubicBezTo>
                    <a:cubicBezTo>
                      <a:pt x="535" y="594"/>
                      <a:pt x="535" y="594"/>
                      <a:pt x="535" y="594"/>
                    </a:cubicBezTo>
                    <a:cubicBezTo>
                      <a:pt x="595" y="594"/>
                      <a:pt x="595" y="594"/>
                      <a:pt x="595" y="594"/>
                    </a:cubicBezTo>
                    <a:cubicBezTo>
                      <a:pt x="595" y="564"/>
                      <a:pt x="595" y="564"/>
                      <a:pt x="595" y="564"/>
                    </a:cubicBezTo>
                    <a:cubicBezTo>
                      <a:pt x="625" y="548"/>
                      <a:pt x="625" y="548"/>
                      <a:pt x="625" y="548"/>
                    </a:cubicBezTo>
                    <a:cubicBezTo>
                      <a:pt x="650" y="512"/>
                      <a:pt x="650" y="512"/>
                      <a:pt x="650" y="512"/>
                    </a:cubicBezTo>
                    <a:cubicBezTo>
                      <a:pt x="685" y="514"/>
                      <a:pt x="685" y="514"/>
                      <a:pt x="685" y="514"/>
                    </a:cubicBezTo>
                    <a:cubicBezTo>
                      <a:pt x="692" y="525"/>
                      <a:pt x="692" y="525"/>
                      <a:pt x="692" y="525"/>
                    </a:cubicBezTo>
                    <a:cubicBezTo>
                      <a:pt x="724" y="525"/>
                      <a:pt x="724" y="525"/>
                      <a:pt x="724" y="525"/>
                    </a:cubicBezTo>
                    <a:cubicBezTo>
                      <a:pt x="724" y="495"/>
                      <a:pt x="724" y="495"/>
                      <a:pt x="724" y="495"/>
                    </a:cubicBezTo>
                    <a:cubicBezTo>
                      <a:pt x="736" y="486"/>
                      <a:pt x="736" y="486"/>
                      <a:pt x="736" y="486"/>
                    </a:cubicBezTo>
                    <a:cubicBezTo>
                      <a:pt x="771" y="486"/>
                      <a:pt x="771" y="486"/>
                      <a:pt x="771" y="486"/>
                    </a:cubicBezTo>
                    <a:cubicBezTo>
                      <a:pt x="771" y="486"/>
                      <a:pt x="780" y="449"/>
                      <a:pt x="781" y="447"/>
                    </a:cubicBezTo>
                    <a:cubicBezTo>
                      <a:pt x="783" y="446"/>
                      <a:pt x="775" y="365"/>
                      <a:pt x="775" y="365"/>
                    </a:cubicBezTo>
                    <a:cubicBezTo>
                      <a:pt x="775" y="365"/>
                      <a:pt x="731" y="332"/>
                      <a:pt x="731" y="326"/>
                    </a:cubicBezTo>
                    <a:cubicBezTo>
                      <a:pt x="730" y="321"/>
                      <a:pt x="728" y="267"/>
                      <a:pt x="728" y="267"/>
                    </a:cubicBezTo>
                    <a:cubicBezTo>
                      <a:pt x="773" y="217"/>
                      <a:pt x="773" y="217"/>
                      <a:pt x="773" y="217"/>
                    </a:cubicBezTo>
                    <a:cubicBezTo>
                      <a:pt x="809" y="216"/>
                      <a:pt x="809" y="216"/>
                      <a:pt x="809" y="216"/>
                    </a:cubicBezTo>
                    <a:cubicBezTo>
                      <a:pt x="830" y="189"/>
                      <a:pt x="830" y="189"/>
                      <a:pt x="830" y="189"/>
                    </a:cubicBezTo>
                    <a:cubicBezTo>
                      <a:pt x="828" y="161"/>
                      <a:pt x="828" y="161"/>
                      <a:pt x="828" y="161"/>
                    </a:cubicBezTo>
                    <a:cubicBezTo>
                      <a:pt x="796" y="103"/>
                      <a:pt x="796" y="103"/>
                      <a:pt x="796" y="103"/>
                    </a:cubicBezTo>
                    <a:cubicBezTo>
                      <a:pt x="738" y="135"/>
                      <a:pt x="738" y="135"/>
                      <a:pt x="738" y="135"/>
                    </a:cubicBezTo>
                    <a:cubicBezTo>
                      <a:pt x="687" y="150"/>
                      <a:pt x="687" y="150"/>
                      <a:pt x="687" y="150"/>
                    </a:cubicBezTo>
                    <a:cubicBezTo>
                      <a:pt x="635" y="121"/>
                      <a:pt x="635" y="121"/>
                      <a:pt x="635" y="121"/>
                    </a:cubicBezTo>
                    <a:cubicBezTo>
                      <a:pt x="637" y="83"/>
                      <a:pt x="637" y="83"/>
                      <a:pt x="637" y="83"/>
                    </a:cubicBezTo>
                    <a:cubicBezTo>
                      <a:pt x="615" y="48"/>
                      <a:pt x="615" y="48"/>
                      <a:pt x="615" y="48"/>
                    </a:cubicBezTo>
                    <a:cubicBezTo>
                      <a:pt x="618" y="6"/>
                      <a:pt x="618" y="6"/>
                      <a:pt x="618" y="6"/>
                    </a:cubicBezTo>
                    <a:cubicBezTo>
                      <a:pt x="587" y="0"/>
                      <a:pt x="587" y="0"/>
                      <a:pt x="587" y="0"/>
                    </a:cubicBezTo>
                    <a:cubicBezTo>
                      <a:pt x="519" y="19"/>
                      <a:pt x="519" y="19"/>
                      <a:pt x="519" y="19"/>
                    </a:cubicBezTo>
                    <a:cubicBezTo>
                      <a:pt x="373" y="23"/>
                      <a:pt x="373" y="23"/>
                      <a:pt x="373" y="23"/>
                    </a:cubicBezTo>
                    <a:cubicBezTo>
                      <a:pt x="343" y="46"/>
                      <a:pt x="343" y="46"/>
                      <a:pt x="343" y="46"/>
                    </a:cubicBezTo>
                    <a:cubicBezTo>
                      <a:pt x="325" y="83"/>
                      <a:pt x="325" y="83"/>
                      <a:pt x="325" y="83"/>
                    </a:cubicBezTo>
                    <a:cubicBezTo>
                      <a:pt x="279" y="86"/>
                      <a:pt x="279" y="86"/>
                      <a:pt x="279" y="86"/>
                    </a:cubicBezTo>
                    <a:cubicBezTo>
                      <a:pt x="195" y="97"/>
                      <a:pt x="195" y="97"/>
                      <a:pt x="195" y="97"/>
                    </a:cubicBezTo>
                    <a:cubicBezTo>
                      <a:pt x="149" y="114"/>
                      <a:pt x="149" y="114"/>
                      <a:pt x="149" y="114"/>
                    </a:cubicBezTo>
                    <a:cubicBezTo>
                      <a:pt x="125" y="137"/>
                      <a:pt x="125" y="137"/>
                      <a:pt x="125" y="137"/>
                    </a:cubicBezTo>
                    <a:cubicBezTo>
                      <a:pt x="121" y="150"/>
                      <a:pt x="121" y="150"/>
                      <a:pt x="121" y="150"/>
                    </a:cubicBezTo>
                    <a:cubicBezTo>
                      <a:pt x="121" y="150"/>
                      <a:pt x="130" y="165"/>
                      <a:pt x="131" y="165"/>
                    </a:cubicBezTo>
                    <a:cubicBezTo>
                      <a:pt x="132" y="165"/>
                      <a:pt x="149" y="178"/>
                      <a:pt x="149" y="178"/>
                    </a:cubicBezTo>
                    <a:cubicBezTo>
                      <a:pt x="157" y="191"/>
                      <a:pt x="157" y="191"/>
                      <a:pt x="157" y="191"/>
                    </a:cubicBezTo>
                    <a:cubicBezTo>
                      <a:pt x="172" y="230"/>
                      <a:pt x="172" y="230"/>
                      <a:pt x="172" y="230"/>
                    </a:cubicBezTo>
                    <a:cubicBezTo>
                      <a:pt x="160" y="244"/>
                      <a:pt x="160" y="244"/>
                      <a:pt x="160" y="244"/>
                    </a:cubicBezTo>
                    <a:cubicBezTo>
                      <a:pt x="127" y="265"/>
                      <a:pt x="127" y="265"/>
                      <a:pt x="127" y="265"/>
                    </a:cubicBezTo>
                    <a:cubicBezTo>
                      <a:pt x="93" y="300"/>
                      <a:pt x="93" y="300"/>
                      <a:pt x="93" y="300"/>
                    </a:cubicBezTo>
                    <a:cubicBezTo>
                      <a:pt x="67" y="338"/>
                      <a:pt x="67" y="338"/>
                      <a:pt x="67" y="338"/>
                    </a:cubicBezTo>
                    <a:cubicBezTo>
                      <a:pt x="35" y="369"/>
                      <a:pt x="35" y="369"/>
                      <a:pt x="35" y="369"/>
                    </a:cubicBezTo>
                    <a:cubicBezTo>
                      <a:pt x="9" y="388"/>
                      <a:pt x="9" y="388"/>
                      <a:pt x="9" y="388"/>
                    </a:cubicBezTo>
                    <a:cubicBezTo>
                      <a:pt x="3" y="404"/>
                      <a:pt x="3" y="404"/>
                      <a:pt x="3" y="404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0" y="439"/>
                      <a:pt x="0" y="439"/>
                      <a:pt x="0" y="439"/>
                    </a:cubicBezTo>
                    <a:cubicBezTo>
                      <a:pt x="15" y="452"/>
                      <a:pt x="15" y="452"/>
                      <a:pt x="15" y="452"/>
                    </a:cubicBezTo>
                    <a:cubicBezTo>
                      <a:pt x="32" y="445"/>
                      <a:pt x="32" y="445"/>
                      <a:pt x="32" y="445"/>
                    </a:cubicBezTo>
                    <a:cubicBezTo>
                      <a:pt x="52" y="427"/>
                      <a:pt x="52" y="427"/>
                      <a:pt x="52" y="427"/>
                    </a:cubicBezTo>
                    <a:cubicBezTo>
                      <a:pt x="68" y="409"/>
                      <a:pt x="68" y="409"/>
                      <a:pt x="68" y="409"/>
                    </a:cubicBezTo>
                    <a:cubicBezTo>
                      <a:pt x="105" y="401"/>
                      <a:pt x="105" y="401"/>
                      <a:pt x="105" y="401"/>
                    </a:cubicBezTo>
                    <a:cubicBezTo>
                      <a:pt x="138" y="393"/>
                      <a:pt x="138" y="393"/>
                      <a:pt x="138" y="393"/>
                    </a:cubicBezTo>
                    <a:cubicBezTo>
                      <a:pt x="138" y="393"/>
                      <a:pt x="158" y="389"/>
                      <a:pt x="159" y="388"/>
                    </a:cubicBezTo>
                    <a:cubicBezTo>
                      <a:pt x="160" y="387"/>
                      <a:pt x="178" y="380"/>
                      <a:pt x="179" y="382"/>
                    </a:cubicBezTo>
                    <a:cubicBezTo>
                      <a:pt x="180" y="383"/>
                      <a:pt x="196" y="389"/>
                      <a:pt x="198" y="388"/>
                    </a:cubicBezTo>
                    <a:cubicBezTo>
                      <a:pt x="200" y="388"/>
                      <a:pt x="223" y="396"/>
                      <a:pt x="223" y="396"/>
                    </a:cubicBezTo>
                    <a:cubicBezTo>
                      <a:pt x="227" y="409"/>
                      <a:pt x="227" y="409"/>
                      <a:pt x="227" y="409"/>
                    </a:cubicBezTo>
                    <a:cubicBezTo>
                      <a:pt x="229" y="443"/>
                      <a:pt x="229" y="443"/>
                      <a:pt x="229" y="443"/>
                    </a:cubicBezTo>
                    <a:cubicBezTo>
                      <a:pt x="221" y="478"/>
                      <a:pt x="221" y="478"/>
                      <a:pt x="221" y="478"/>
                    </a:cubicBezTo>
                    <a:cubicBezTo>
                      <a:pt x="213" y="505"/>
                      <a:pt x="213" y="505"/>
                      <a:pt x="213" y="505"/>
                    </a:cubicBezTo>
                    <a:cubicBezTo>
                      <a:pt x="216" y="514"/>
                      <a:pt x="216" y="514"/>
                      <a:pt x="216" y="514"/>
                    </a:cubicBezTo>
                    <a:cubicBezTo>
                      <a:pt x="241" y="535"/>
                      <a:pt x="241" y="535"/>
                      <a:pt x="241" y="535"/>
                    </a:cubicBezTo>
                    <a:cubicBezTo>
                      <a:pt x="290" y="563"/>
                      <a:pt x="290" y="563"/>
                      <a:pt x="290" y="563"/>
                    </a:cubicBezTo>
                    <a:cubicBezTo>
                      <a:pt x="290" y="563"/>
                      <a:pt x="315" y="578"/>
                      <a:pt x="317" y="579"/>
                    </a:cubicBezTo>
                    <a:cubicBezTo>
                      <a:pt x="319" y="580"/>
                      <a:pt x="382" y="585"/>
                      <a:pt x="382" y="585"/>
                    </a:cubicBezTo>
                    <a:cubicBezTo>
                      <a:pt x="383" y="598"/>
                      <a:pt x="383" y="598"/>
                      <a:pt x="383" y="598"/>
                    </a:cubicBezTo>
                    <a:lnTo>
                      <a:pt x="384" y="618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18"/>
              <p:cNvSpPr>
                <a:spLocks/>
              </p:cNvSpPr>
              <p:nvPr/>
            </p:nvSpPr>
            <p:spPr bwMode="auto">
              <a:xfrm>
                <a:off x="7546975" y="2301876"/>
                <a:ext cx="1585912" cy="1128713"/>
              </a:xfrm>
              <a:custGeom>
                <a:avLst/>
                <a:gdLst>
                  <a:gd name="T0" fmla="*/ 98 w 1097"/>
                  <a:gd name="T1" fmla="*/ 151 h 782"/>
                  <a:gd name="T2" fmla="*/ 157 w 1097"/>
                  <a:gd name="T3" fmla="*/ 165 h 782"/>
                  <a:gd name="T4" fmla="*/ 249 w 1097"/>
                  <a:gd name="T5" fmla="*/ 226 h 782"/>
                  <a:gd name="T6" fmla="*/ 285 w 1097"/>
                  <a:gd name="T7" fmla="*/ 277 h 782"/>
                  <a:gd name="T8" fmla="*/ 291 w 1097"/>
                  <a:gd name="T9" fmla="*/ 321 h 782"/>
                  <a:gd name="T10" fmla="*/ 306 w 1097"/>
                  <a:gd name="T11" fmla="*/ 366 h 782"/>
                  <a:gd name="T12" fmla="*/ 351 w 1097"/>
                  <a:gd name="T13" fmla="*/ 388 h 782"/>
                  <a:gd name="T14" fmla="*/ 379 w 1097"/>
                  <a:gd name="T15" fmla="*/ 422 h 782"/>
                  <a:gd name="T16" fmla="*/ 398 w 1097"/>
                  <a:gd name="T17" fmla="*/ 441 h 782"/>
                  <a:gd name="T18" fmla="*/ 454 w 1097"/>
                  <a:gd name="T19" fmla="*/ 416 h 782"/>
                  <a:gd name="T20" fmla="*/ 504 w 1097"/>
                  <a:gd name="T21" fmla="*/ 449 h 782"/>
                  <a:gd name="T22" fmla="*/ 440 w 1097"/>
                  <a:gd name="T23" fmla="*/ 493 h 782"/>
                  <a:gd name="T24" fmla="*/ 470 w 1097"/>
                  <a:gd name="T25" fmla="*/ 552 h 782"/>
                  <a:gd name="T26" fmla="*/ 421 w 1097"/>
                  <a:gd name="T27" fmla="*/ 564 h 782"/>
                  <a:gd name="T28" fmla="*/ 415 w 1097"/>
                  <a:gd name="T29" fmla="*/ 597 h 782"/>
                  <a:gd name="T30" fmla="*/ 433 w 1097"/>
                  <a:gd name="T31" fmla="*/ 622 h 782"/>
                  <a:gd name="T32" fmla="*/ 440 w 1097"/>
                  <a:gd name="T33" fmla="*/ 648 h 782"/>
                  <a:gd name="T34" fmla="*/ 454 w 1097"/>
                  <a:gd name="T35" fmla="*/ 677 h 782"/>
                  <a:gd name="T36" fmla="*/ 517 w 1097"/>
                  <a:gd name="T37" fmla="*/ 687 h 782"/>
                  <a:gd name="T38" fmla="*/ 577 w 1097"/>
                  <a:gd name="T39" fmla="*/ 702 h 782"/>
                  <a:gd name="T40" fmla="*/ 603 w 1097"/>
                  <a:gd name="T41" fmla="*/ 659 h 782"/>
                  <a:gd name="T42" fmla="*/ 694 w 1097"/>
                  <a:gd name="T43" fmla="*/ 651 h 782"/>
                  <a:gd name="T44" fmla="*/ 724 w 1097"/>
                  <a:gd name="T45" fmla="*/ 602 h 782"/>
                  <a:gd name="T46" fmla="*/ 838 w 1097"/>
                  <a:gd name="T47" fmla="*/ 556 h 782"/>
                  <a:gd name="T48" fmla="*/ 827 w 1097"/>
                  <a:gd name="T49" fmla="*/ 492 h 782"/>
                  <a:gd name="T50" fmla="*/ 932 w 1097"/>
                  <a:gd name="T51" fmla="*/ 381 h 782"/>
                  <a:gd name="T52" fmla="*/ 952 w 1097"/>
                  <a:gd name="T53" fmla="*/ 305 h 782"/>
                  <a:gd name="T54" fmla="*/ 937 w 1097"/>
                  <a:gd name="T55" fmla="*/ 259 h 782"/>
                  <a:gd name="T56" fmla="*/ 999 w 1097"/>
                  <a:gd name="T57" fmla="*/ 225 h 782"/>
                  <a:gd name="T58" fmla="*/ 965 w 1097"/>
                  <a:gd name="T59" fmla="*/ 115 h 782"/>
                  <a:gd name="T60" fmla="*/ 904 w 1097"/>
                  <a:gd name="T61" fmla="*/ 64 h 782"/>
                  <a:gd name="T62" fmla="*/ 859 w 1097"/>
                  <a:gd name="T63" fmla="*/ 134 h 782"/>
                  <a:gd name="T64" fmla="*/ 811 w 1097"/>
                  <a:gd name="T65" fmla="*/ 164 h 782"/>
                  <a:gd name="T66" fmla="*/ 678 w 1097"/>
                  <a:gd name="T67" fmla="*/ 8 h 782"/>
                  <a:gd name="T68" fmla="*/ 597 w 1097"/>
                  <a:gd name="T69" fmla="*/ 32 h 782"/>
                  <a:gd name="T70" fmla="*/ 514 w 1097"/>
                  <a:gd name="T71" fmla="*/ 65 h 782"/>
                  <a:gd name="T72" fmla="*/ 539 w 1097"/>
                  <a:gd name="T73" fmla="*/ 126 h 782"/>
                  <a:gd name="T74" fmla="*/ 461 w 1097"/>
                  <a:gd name="T75" fmla="*/ 141 h 782"/>
                  <a:gd name="T76" fmla="*/ 412 w 1097"/>
                  <a:gd name="T77" fmla="*/ 112 h 782"/>
                  <a:gd name="T78" fmla="*/ 368 w 1097"/>
                  <a:gd name="T79" fmla="*/ 173 h 782"/>
                  <a:gd name="T80" fmla="*/ 228 w 1097"/>
                  <a:gd name="T81" fmla="*/ 100 h 782"/>
                  <a:gd name="T82" fmla="*/ 87 w 1097"/>
                  <a:gd name="T83" fmla="*/ 75 h 782"/>
                  <a:gd name="T84" fmla="*/ 73 w 1097"/>
                  <a:gd name="T85" fmla="*/ 2 h 782"/>
                  <a:gd name="T86" fmla="*/ 5 w 1097"/>
                  <a:gd name="T87" fmla="*/ 33 h 782"/>
                  <a:gd name="T88" fmla="*/ 15 w 1097"/>
                  <a:gd name="T89" fmla="*/ 99 h 78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097"/>
                  <a:gd name="T136" fmla="*/ 0 h 782"/>
                  <a:gd name="T137" fmla="*/ 1097 w 1097"/>
                  <a:gd name="T138" fmla="*/ 782 h 78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097" h="782">
                    <a:moveTo>
                      <a:pt x="0" y="166"/>
                    </a:moveTo>
                    <a:cubicBezTo>
                      <a:pt x="108" y="166"/>
                      <a:pt x="108" y="166"/>
                      <a:pt x="108" y="166"/>
                    </a:cubicBezTo>
                    <a:cubicBezTo>
                      <a:pt x="138" y="181"/>
                      <a:pt x="138" y="181"/>
                      <a:pt x="138" y="181"/>
                    </a:cubicBezTo>
                    <a:cubicBezTo>
                      <a:pt x="172" y="181"/>
                      <a:pt x="172" y="181"/>
                      <a:pt x="172" y="181"/>
                    </a:cubicBezTo>
                    <a:cubicBezTo>
                      <a:pt x="255" y="211"/>
                      <a:pt x="255" y="211"/>
                      <a:pt x="255" y="211"/>
                    </a:cubicBezTo>
                    <a:cubicBezTo>
                      <a:pt x="273" y="249"/>
                      <a:pt x="273" y="249"/>
                      <a:pt x="273" y="249"/>
                    </a:cubicBezTo>
                    <a:cubicBezTo>
                      <a:pt x="278" y="290"/>
                      <a:pt x="278" y="290"/>
                      <a:pt x="278" y="290"/>
                    </a:cubicBezTo>
                    <a:cubicBezTo>
                      <a:pt x="313" y="305"/>
                      <a:pt x="313" y="305"/>
                      <a:pt x="313" y="305"/>
                    </a:cubicBezTo>
                    <a:cubicBezTo>
                      <a:pt x="326" y="332"/>
                      <a:pt x="326" y="332"/>
                      <a:pt x="326" y="332"/>
                    </a:cubicBezTo>
                    <a:cubicBezTo>
                      <a:pt x="320" y="353"/>
                      <a:pt x="320" y="353"/>
                      <a:pt x="320" y="353"/>
                    </a:cubicBezTo>
                    <a:cubicBezTo>
                      <a:pt x="320" y="353"/>
                      <a:pt x="326" y="383"/>
                      <a:pt x="326" y="385"/>
                    </a:cubicBezTo>
                    <a:cubicBezTo>
                      <a:pt x="326" y="387"/>
                      <a:pt x="334" y="401"/>
                      <a:pt x="336" y="403"/>
                    </a:cubicBezTo>
                    <a:cubicBezTo>
                      <a:pt x="339" y="405"/>
                      <a:pt x="355" y="413"/>
                      <a:pt x="358" y="415"/>
                    </a:cubicBezTo>
                    <a:cubicBezTo>
                      <a:pt x="361" y="416"/>
                      <a:pt x="383" y="426"/>
                      <a:pt x="385" y="427"/>
                    </a:cubicBezTo>
                    <a:cubicBezTo>
                      <a:pt x="388" y="429"/>
                      <a:pt x="409" y="439"/>
                      <a:pt x="409" y="439"/>
                    </a:cubicBezTo>
                    <a:cubicBezTo>
                      <a:pt x="416" y="464"/>
                      <a:pt x="416" y="464"/>
                      <a:pt x="416" y="464"/>
                    </a:cubicBezTo>
                    <a:cubicBezTo>
                      <a:pt x="416" y="482"/>
                      <a:pt x="416" y="482"/>
                      <a:pt x="416" y="482"/>
                    </a:cubicBezTo>
                    <a:cubicBezTo>
                      <a:pt x="416" y="482"/>
                      <a:pt x="431" y="487"/>
                      <a:pt x="437" y="485"/>
                    </a:cubicBezTo>
                    <a:cubicBezTo>
                      <a:pt x="443" y="484"/>
                      <a:pt x="457" y="477"/>
                      <a:pt x="460" y="474"/>
                    </a:cubicBezTo>
                    <a:cubicBezTo>
                      <a:pt x="463" y="471"/>
                      <a:pt x="499" y="458"/>
                      <a:pt x="499" y="458"/>
                    </a:cubicBezTo>
                    <a:cubicBezTo>
                      <a:pt x="499" y="458"/>
                      <a:pt x="522" y="468"/>
                      <a:pt x="526" y="470"/>
                    </a:cubicBezTo>
                    <a:cubicBezTo>
                      <a:pt x="529" y="472"/>
                      <a:pt x="553" y="494"/>
                      <a:pt x="553" y="494"/>
                    </a:cubicBezTo>
                    <a:cubicBezTo>
                      <a:pt x="518" y="525"/>
                      <a:pt x="518" y="525"/>
                      <a:pt x="518" y="525"/>
                    </a:cubicBezTo>
                    <a:cubicBezTo>
                      <a:pt x="483" y="542"/>
                      <a:pt x="483" y="542"/>
                      <a:pt x="483" y="542"/>
                    </a:cubicBezTo>
                    <a:cubicBezTo>
                      <a:pt x="515" y="591"/>
                      <a:pt x="515" y="591"/>
                      <a:pt x="515" y="591"/>
                    </a:cubicBezTo>
                    <a:cubicBezTo>
                      <a:pt x="516" y="607"/>
                      <a:pt x="516" y="607"/>
                      <a:pt x="516" y="607"/>
                    </a:cubicBezTo>
                    <a:cubicBezTo>
                      <a:pt x="490" y="623"/>
                      <a:pt x="490" y="623"/>
                      <a:pt x="490" y="623"/>
                    </a:cubicBezTo>
                    <a:cubicBezTo>
                      <a:pt x="462" y="620"/>
                      <a:pt x="462" y="620"/>
                      <a:pt x="462" y="620"/>
                    </a:cubicBezTo>
                    <a:cubicBezTo>
                      <a:pt x="450" y="635"/>
                      <a:pt x="450" y="635"/>
                      <a:pt x="450" y="635"/>
                    </a:cubicBezTo>
                    <a:cubicBezTo>
                      <a:pt x="456" y="657"/>
                      <a:pt x="456" y="657"/>
                      <a:pt x="456" y="657"/>
                    </a:cubicBezTo>
                    <a:cubicBezTo>
                      <a:pt x="467" y="668"/>
                      <a:pt x="467" y="668"/>
                      <a:pt x="467" y="668"/>
                    </a:cubicBezTo>
                    <a:cubicBezTo>
                      <a:pt x="476" y="684"/>
                      <a:pt x="476" y="684"/>
                      <a:pt x="476" y="684"/>
                    </a:cubicBezTo>
                    <a:cubicBezTo>
                      <a:pt x="475" y="701"/>
                      <a:pt x="475" y="701"/>
                      <a:pt x="475" y="701"/>
                    </a:cubicBezTo>
                    <a:cubicBezTo>
                      <a:pt x="483" y="713"/>
                      <a:pt x="483" y="713"/>
                      <a:pt x="483" y="713"/>
                    </a:cubicBezTo>
                    <a:cubicBezTo>
                      <a:pt x="478" y="734"/>
                      <a:pt x="478" y="734"/>
                      <a:pt x="478" y="734"/>
                    </a:cubicBezTo>
                    <a:cubicBezTo>
                      <a:pt x="498" y="745"/>
                      <a:pt x="498" y="745"/>
                      <a:pt x="498" y="745"/>
                    </a:cubicBezTo>
                    <a:cubicBezTo>
                      <a:pt x="538" y="740"/>
                      <a:pt x="538" y="740"/>
                      <a:pt x="538" y="740"/>
                    </a:cubicBezTo>
                    <a:cubicBezTo>
                      <a:pt x="568" y="756"/>
                      <a:pt x="568" y="756"/>
                      <a:pt x="568" y="756"/>
                    </a:cubicBezTo>
                    <a:cubicBezTo>
                      <a:pt x="609" y="782"/>
                      <a:pt x="609" y="782"/>
                      <a:pt x="609" y="782"/>
                    </a:cubicBezTo>
                    <a:cubicBezTo>
                      <a:pt x="609" y="782"/>
                      <a:pt x="635" y="772"/>
                      <a:pt x="634" y="772"/>
                    </a:cubicBezTo>
                    <a:cubicBezTo>
                      <a:pt x="633" y="772"/>
                      <a:pt x="634" y="743"/>
                      <a:pt x="634" y="743"/>
                    </a:cubicBezTo>
                    <a:cubicBezTo>
                      <a:pt x="662" y="725"/>
                      <a:pt x="662" y="725"/>
                      <a:pt x="662" y="725"/>
                    </a:cubicBezTo>
                    <a:cubicBezTo>
                      <a:pt x="662" y="725"/>
                      <a:pt x="705" y="727"/>
                      <a:pt x="708" y="727"/>
                    </a:cubicBezTo>
                    <a:cubicBezTo>
                      <a:pt x="710" y="727"/>
                      <a:pt x="760" y="717"/>
                      <a:pt x="762" y="716"/>
                    </a:cubicBezTo>
                    <a:cubicBezTo>
                      <a:pt x="765" y="715"/>
                      <a:pt x="795" y="699"/>
                      <a:pt x="795" y="699"/>
                    </a:cubicBezTo>
                    <a:cubicBezTo>
                      <a:pt x="795" y="662"/>
                      <a:pt x="795" y="662"/>
                      <a:pt x="795" y="662"/>
                    </a:cubicBezTo>
                    <a:cubicBezTo>
                      <a:pt x="920" y="634"/>
                      <a:pt x="920" y="634"/>
                      <a:pt x="920" y="634"/>
                    </a:cubicBezTo>
                    <a:cubicBezTo>
                      <a:pt x="920" y="612"/>
                      <a:pt x="920" y="612"/>
                      <a:pt x="920" y="612"/>
                    </a:cubicBezTo>
                    <a:cubicBezTo>
                      <a:pt x="920" y="612"/>
                      <a:pt x="900" y="600"/>
                      <a:pt x="899" y="598"/>
                    </a:cubicBezTo>
                    <a:cubicBezTo>
                      <a:pt x="899" y="596"/>
                      <a:pt x="908" y="541"/>
                      <a:pt x="908" y="541"/>
                    </a:cubicBezTo>
                    <a:cubicBezTo>
                      <a:pt x="960" y="497"/>
                      <a:pt x="960" y="497"/>
                      <a:pt x="960" y="497"/>
                    </a:cubicBezTo>
                    <a:cubicBezTo>
                      <a:pt x="1023" y="419"/>
                      <a:pt x="1023" y="419"/>
                      <a:pt x="1023" y="419"/>
                    </a:cubicBezTo>
                    <a:cubicBezTo>
                      <a:pt x="1070" y="379"/>
                      <a:pt x="1070" y="379"/>
                      <a:pt x="1070" y="379"/>
                    </a:cubicBezTo>
                    <a:cubicBezTo>
                      <a:pt x="1045" y="336"/>
                      <a:pt x="1045" y="336"/>
                      <a:pt x="1045" y="336"/>
                    </a:cubicBezTo>
                    <a:cubicBezTo>
                      <a:pt x="1018" y="318"/>
                      <a:pt x="1018" y="318"/>
                      <a:pt x="1018" y="318"/>
                    </a:cubicBezTo>
                    <a:cubicBezTo>
                      <a:pt x="1029" y="285"/>
                      <a:pt x="1029" y="285"/>
                      <a:pt x="1029" y="285"/>
                    </a:cubicBezTo>
                    <a:cubicBezTo>
                      <a:pt x="1067" y="257"/>
                      <a:pt x="1067" y="257"/>
                      <a:pt x="1067" y="257"/>
                    </a:cubicBezTo>
                    <a:cubicBezTo>
                      <a:pt x="1097" y="247"/>
                      <a:pt x="1097" y="247"/>
                      <a:pt x="1097" y="247"/>
                    </a:cubicBezTo>
                    <a:cubicBezTo>
                      <a:pt x="1067" y="192"/>
                      <a:pt x="1067" y="192"/>
                      <a:pt x="1067" y="192"/>
                    </a:cubicBezTo>
                    <a:cubicBezTo>
                      <a:pt x="1060" y="126"/>
                      <a:pt x="1060" y="126"/>
                      <a:pt x="1060" y="126"/>
                    </a:cubicBezTo>
                    <a:cubicBezTo>
                      <a:pt x="1033" y="81"/>
                      <a:pt x="1033" y="81"/>
                      <a:pt x="1033" y="81"/>
                    </a:cubicBezTo>
                    <a:cubicBezTo>
                      <a:pt x="1033" y="81"/>
                      <a:pt x="997" y="69"/>
                      <a:pt x="993" y="70"/>
                    </a:cubicBezTo>
                    <a:cubicBezTo>
                      <a:pt x="989" y="71"/>
                      <a:pt x="948" y="101"/>
                      <a:pt x="948" y="101"/>
                    </a:cubicBezTo>
                    <a:cubicBezTo>
                      <a:pt x="943" y="147"/>
                      <a:pt x="943" y="147"/>
                      <a:pt x="943" y="147"/>
                    </a:cubicBezTo>
                    <a:cubicBezTo>
                      <a:pt x="913" y="180"/>
                      <a:pt x="913" y="180"/>
                      <a:pt x="913" y="180"/>
                    </a:cubicBezTo>
                    <a:cubicBezTo>
                      <a:pt x="913" y="180"/>
                      <a:pt x="894" y="181"/>
                      <a:pt x="891" y="180"/>
                    </a:cubicBezTo>
                    <a:cubicBezTo>
                      <a:pt x="888" y="179"/>
                      <a:pt x="742" y="35"/>
                      <a:pt x="742" y="35"/>
                    </a:cubicBezTo>
                    <a:cubicBezTo>
                      <a:pt x="742" y="35"/>
                      <a:pt x="748" y="9"/>
                      <a:pt x="745" y="9"/>
                    </a:cubicBezTo>
                    <a:cubicBezTo>
                      <a:pt x="743" y="8"/>
                      <a:pt x="698" y="0"/>
                      <a:pt x="696" y="3"/>
                    </a:cubicBezTo>
                    <a:cubicBezTo>
                      <a:pt x="695" y="6"/>
                      <a:pt x="658" y="34"/>
                      <a:pt x="656" y="35"/>
                    </a:cubicBezTo>
                    <a:cubicBezTo>
                      <a:pt x="654" y="36"/>
                      <a:pt x="587" y="40"/>
                      <a:pt x="587" y="40"/>
                    </a:cubicBezTo>
                    <a:cubicBezTo>
                      <a:pt x="564" y="72"/>
                      <a:pt x="564" y="72"/>
                      <a:pt x="564" y="72"/>
                    </a:cubicBezTo>
                    <a:cubicBezTo>
                      <a:pt x="593" y="115"/>
                      <a:pt x="593" y="115"/>
                      <a:pt x="593" y="115"/>
                    </a:cubicBezTo>
                    <a:cubicBezTo>
                      <a:pt x="593" y="115"/>
                      <a:pt x="594" y="138"/>
                      <a:pt x="592" y="139"/>
                    </a:cubicBezTo>
                    <a:cubicBezTo>
                      <a:pt x="590" y="139"/>
                      <a:pt x="550" y="163"/>
                      <a:pt x="549" y="163"/>
                    </a:cubicBezTo>
                    <a:cubicBezTo>
                      <a:pt x="548" y="163"/>
                      <a:pt x="506" y="155"/>
                      <a:pt x="506" y="155"/>
                    </a:cubicBezTo>
                    <a:cubicBezTo>
                      <a:pt x="469" y="114"/>
                      <a:pt x="469" y="114"/>
                      <a:pt x="469" y="114"/>
                    </a:cubicBezTo>
                    <a:cubicBezTo>
                      <a:pt x="452" y="123"/>
                      <a:pt x="452" y="123"/>
                      <a:pt x="452" y="123"/>
                    </a:cubicBezTo>
                    <a:cubicBezTo>
                      <a:pt x="411" y="163"/>
                      <a:pt x="411" y="163"/>
                      <a:pt x="411" y="163"/>
                    </a:cubicBezTo>
                    <a:cubicBezTo>
                      <a:pt x="404" y="190"/>
                      <a:pt x="404" y="190"/>
                      <a:pt x="404" y="190"/>
                    </a:cubicBezTo>
                    <a:cubicBezTo>
                      <a:pt x="339" y="174"/>
                      <a:pt x="339" y="174"/>
                      <a:pt x="339" y="174"/>
                    </a:cubicBezTo>
                    <a:cubicBezTo>
                      <a:pt x="250" y="110"/>
                      <a:pt x="250" y="110"/>
                      <a:pt x="250" y="110"/>
                    </a:cubicBezTo>
                    <a:cubicBezTo>
                      <a:pt x="210" y="89"/>
                      <a:pt x="210" y="89"/>
                      <a:pt x="210" y="89"/>
                    </a:cubicBezTo>
                    <a:cubicBezTo>
                      <a:pt x="210" y="89"/>
                      <a:pt x="96" y="83"/>
                      <a:pt x="95" y="82"/>
                    </a:cubicBezTo>
                    <a:cubicBezTo>
                      <a:pt x="94" y="80"/>
                      <a:pt x="77" y="53"/>
                      <a:pt x="77" y="53"/>
                    </a:cubicBezTo>
                    <a:cubicBezTo>
                      <a:pt x="77" y="53"/>
                      <a:pt x="81" y="1"/>
                      <a:pt x="80" y="2"/>
                    </a:cubicBezTo>
                    <a:cubicBezTo>
                      <a:pt x="78" y="3"/>
                      <a:pt x="55" y="11"/>
                      <a:pt x="55" y="11"/>
                    </a:cubicBezTo>
                    <a:cubicBezTo>
                      <a:pt x="55" y="11"/>
                      <a:pt x="5" y="34"/>
                      <a:pt x="5" y="36"/>
                    </a:cubicBezTo>
                    <a:cubicBezTo>
                      <a:pt x="5" y="37"/>
                      <a:pt x="19" y="59"/>
                      <a:pt x="19" y="59"/>
                    </a:cubicBezTo>
                    <a:cubicBezTo>
                      <a:pt x="17" y="109"/>
                      <a:pt x="17" y="109"/>
                      <a:pt x="17" y="109"/>
                    </a:cubicBezTo>
                    <a:lnTo>
                      <a:pt x="0" y="166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19"/>
              <p:cNvSpPr>
                <a:spLocks/>
              </p:cNvSpPr>
              <p:nvPr/>
            </p:nvSpPr>
            <p:spPr bwMode="auto">
              <a:xfrm>
                <a:off x="7359650" y="1125538"/>
                <a:ext cx="1651000" cy="1420813"/>
              </a:xfrm>
              <a:custGeom>
                <a:avLst/>
                <a:gdLst>
                  <a:gd name="T0" fmla="*/ 168 w 1143"/>
                  <a:gd name="T1" fmla="*/ 735 h 984"/>
                  <a:gd name="T2" fmla="*/ 197 w 1143"/>
                  <a:gd name="T3" fmla="*/ 765 h 984"/>
                  <a:gd name="T4" fmla="*/ 220 w 1143"/>
                  <a:gd name="T5" fmla="*/ 804 h 984"/>
                  <a:gd name="T6" fmla="*/ 344 w 1143"/>
                  <a:gd name="T7" fmla="*/ 823 h 984"/>
                  <a:gd name="T8" fmla="*/ 423 w 1143"/>
                  <a:gd name="T9" fmla="*/ 880 h 984"/>
                  <a:gd name="T10" fmla="*/ 490 w 1143"/>
                  <a:gd name="T11" fmla="*/ 866 h 984"/>
                  <a:gd name="T12" fmla="*/ 548 w 1143"/>
                  <a:gd name="T13" fmla="*/ 832 h 984"/>
                  <a:gd name="T14" fmla="*/ 609 w 1143"/>
                  <a:gd name="T15" fmla="*/ 876 h 984"/>
                  <a:gd name="T16" fmla="*/ 646 w 1143"/>
                  <a:gd name="T17" fmla="*/ 848 h 984"/>
                  <a:gd name="T18" fmla="*/ 637 w 1143"/>
                  <a:gd name="T19" fmla="*/ 762 h 984"/>
                  <a:gd name="T20" fmla="*/ 745 w 1143"/>
                  <a:gd name="T21" fmla="*/ 731 h 984"/>
                  <a:gd name="T22" fmla="*/ 832 w 1143"/>
                  <a:gd name="T23" fmla="*/ 705 h 984"/>
                  <a:gd name="T24" fmla="*/ 863 w 1143"/>
                  <a:gd name="T25" fmla="*/ 648 h 984"/>
                  <a:gd name="T26" fmla="*/ 891 w 1143"/>
                  <a:gd name="T27" fmla="*/ 572 h 984"/>
                  <a:gd name="T28" fmla="*/ 920 w 1143"/>
                  <a:gd name="T29" fmla="*/ 528 h 984"/>
                  <a:gd name="T30" fmla="*/ 944 w 1143"/>
                  <a:gd name="T31" fmla="*/ 414 h 984"/>
                  <a:gd name="T32" fmla="*/ 1016 w 1143"/>
                  <a:gd name="T33" fmla="*/ 357 h 984"/>
                  <a:gd name="T34" fmla="*/ 980 w 1143"/>
                  <a:gd name="T35" fmla="*/ 314 h 984"/>
                  <a:gd name="T36" fmla="*/ 881 w 1143"/>
                  <a:gd name="T37" fmla="*/ 289 h 984"/>
                  <a:gd name="T38" fmla="*/ 767 w 1143"/>
                  <a:gd name="T39" fmla="*/ 312 h 984"/>
                  <a:gd name="T40" fmla="*/ 693 w 1143"/>
                  <a:gd name="T41" fmla="*/ 271 h 984"/>
                  <a:gd name="T42" fmla="*/ 666 w 1143"/>
                  <a:gd name="T43" fmla="*/ 193 h 984"/>
                  <a:gd name="T44" fmla="*/ 651 w 1143"/>
                  <a:gd name="T45" fmla="*/ 131 h 984"/>
                  <a:gd name="T46" fmla="*/ 574 w 1143"/>
                  <a:gd name="T47" fmla="*/ 3 h 984"/>
                  <a:gd name="T48" fmla="*/ 449 w 1143"/>
                  <a:gd name="T49" fmla="*/ 0 h 984"/>
                  <a:gd name="T50" fmla="*/ 380 w 1143"/>
                  <a:gd name="T51" fmla="*/ 74 h 984"/>
                  <a:gd name="T52" fmla="*/ 299 w 1143"/>
                  <a:gd name="T53" fmla="*/ 45 h 984"/>
                  <a:gd name="T54" fmla="*/ 212 w 1143"/>
                  <a:gd name="T55" fmla="*/ 121 h 984"/>
                  <a:gd name="T56" fmla="*/ 239 w 1143"/>
                  <a:gd name="T57" fmla="*/ 224 h 984"/>
                  <a:gd name="T58" fmla="*/ 258 w 1143"/>
                  <a:gd name="T59" fmla="*/ 399 h 984"/>
                  <a:gd name="T60" fmla="*/ 107 w 1143"/>
                  <a:gd name="T61" fmla="*/ 403 h 984"/>
                  <a:gd name="T62" fmla="*/ 24 w 1143"/>
                  <a:gd name="T63" fmla="*/ 557 h 984"/>
                  <a:gd name="T64" fmla="*/ 105 w 1143"/>
                  <a:gd name="T65" fmla="*/ 608 h 984"/>
                  <a:gd name="T66" fmla="*/ 45 w 1143"/>
                  <a:gd name="T67" fmla="*/ 708 h 984"/>
                  <a:gd name="T68" fmla="*/ 104 w 1143"/>
                  <a:gd name="T69" fmla="*/ 737 h 98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43"/>
                  <a:gd name="T106" fmla="*/ 0 h 984"/>
                  <a:gd name="T107" fmla="*/ 1143 w 1143"/>
                  <a:gd name="T108" fmla="*/ 984 h 98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43" h="984">
                    <a:moveTo>
                      <a:pt x="130" y="836"/>
                    </a:moveTo>
                    <a:cubicBezTo>
                      <a:pt x="185" y="808"/>
                      <a:pt x="185" y="808"/>
                      <a:pt x="185" y="808"/>
                    </a:cubicBezTo>
                    <a:cubicBezTo>
                      <a:pt x="220" y="808"/>
                      <a:pt x="220" y="808"/>
                      <a:pt x="220" y="808"/>
                    </a:cubicBezTo>
                    <a:cubicBezTo>
                      <a:pt x="217" y="841"/>
                      <a:pt x="217" y="841"/>
                      <a:pt x="217" y="841"/>
                    </a:cubicBezTo>
                    <a:cubicBezTo>
                      <a:pt x="222" y="871"/>
                      <a:pt x="222" y="871"/>
                      <a:pt x="222" y="871"/>
                    </a:cubicBezTo>
                    <a:cubicBezTo>
                      <a:pt x="242" y="884"/>
                      <a:pt x="242" y="884"/>
                      <a:pt x="242" y="884"/>
                    </a:cubicBezTo>
                    <a:cubicBezTo>
                      <a:pt x="337" y="891"/>
                      <a:pt x="337" y="891"/>
                      <a:pt x="337" y="891"/>
                    </a:cubicBezTo>
                    <a:cubicBezTo>
                      <a:pt x="378" y="905"/>
                      <a:pt x="378" y="905"/>
                      <a:pt x="378" y="905"/>
                    </a:cubicBezTo>
                    <a:cubicBezTo>
                      <a:pt x="422" y="939"/>
                      <a:pt x="422" y="939"/>
                      <a:pt x="422" y="939"/>
                    </a:cubicBezTo>
                    <a:cubicBezTo>
                      <a:pt x="465" y="968"/>
                      <a:pt x="465" y="968"/>
                      <a:pt x="465" y="968"/>
                    </a:cubicBezTo>
                    <a:cubicBezTo>
                      <a:pt x="517" y="984"/>
                      <a:pt x="517" y="984"/>
                      <a:pt x="517" y="984"/>
                    </a:cubicBezTo>
                    <a:cubicBezTo>
                      <a:pt x="517" y="984"/>
                      <a:pt x="538" y="953"/>
                      <a:pt x="539" y="952"/>
                    </a:cubicBezTo>
                    <a:cubicBezTo>
                      <a:pt x="541" y="951"/>
                      <a:pt x="579" y="921"/>
                      <a:pt x="579" y="921"/>
                    </a:cubicBezTo>
                    <a:cubicBezTo>
                      <a:pt x="602" y="915"/>
                      <a:pt x="602" y="915"/>
                      <a:pt x="602" y="915"/>
                    </a:cubicBezTo>
                    <a:cubicBezTo>
                      <a:pt x="635" y="949"/>
                      <a:pt x="635" y="949"/>
                      <a:pt x="635" y="949"/>
                    </a:cubicBezTo>
                    <a:cubicBezTo>
                      <a:pt x="669" y="963"/>
                      <a:pt x="669" y="963"/>
                      <a:pt x="669" y="963"/>
                    </a:cubicBezTo>
                    <a:cubicBezTo>
                      <a:pt x="712" y="948"/>
                      <a:pt x="712" y="948"/>
                      <a:pt x="712" y="948"/>
                    </a:cubicBezTo>
                    <a:cubicBezTo>
                      <a:pt x="710" y="932"/>
                      <a:pt x="710" y="932"/>
                      <a:pt x="710" y="932"/>
                    </a:cubicBezTo>
                    <a:cubicBezTo>
                      <a:pt x="672" y="880"/>
                      <a:pt x="672" y="880"/>
                      <a:pt x="672" y="880"/>
                    </a:cubicBezTo>
                    <a:cubicBezTo>
                      <a:pt x="700" y="838"/>
                      <a:pt x="700" y="838"/>
                      <a:pt x="700" y="838"/>
                    </a:cubicBezTo>
                    <a:cubicBezTo>
                      <a:pt x="775" y="835"/>
                      <a:pt x="775" y="835"/>
                      <a:pt x="775" y="835"/>
                    </a:cubicBezTo>
                    <a:cubicBezTo>
                      <a:pt x="819" y="804"/>
                      <a:pt x="819" y="804"/>
                      <a:pt x="819" y="804"/>
                    </a:cubicBezTo>
                    <a:cubicBezTo>
                      <a:pt x="879" y="812"/>
                      <a:pt x="879" y="812"/>
                      <a:pt x="879" y="812"/>
                    </a:cubicBezTo>
                    <a:cubicBezTo>
                      <a:pt x="914" y="775"/>
                      <a:pt x="914" y="775"/>
                      <a:pt x="914" y="775"/>
                    </a:cubicBezTo>
                    <a:cubicBezTo>
                      <a:pt x="945" y="740"/>
                      <a:pt x="945" y="740"/>
                      <a:pt x="945" y="740"/>
                    </a:cubicBezTo>
                    <a:cubicBezTo>
                      <a:pt x="949" y="712"/>
                      <a:pt x="949" y="712"/>
                      <a:pt x="949" y="712"/>
                    </a:cubicBezTo>
                    <a:cubicBezTo>
                      <a:pt x="949" y="712"/>
                      <a:pt x="907" y="669"/>
                      <a:pt x="907" y="667"/>
                    </a:cubicBezTo>
                    <a:cubicBezTo>
                      <a:pt x="908" y="666"/>
                      <a:pt x="979" y="629"/>
                      <a:pt x="979" y="629"/>
                    </a:cubicBezTo>
                    <a:cubicBezTo>
                      <a:pt x="985" y="603"/>
                      <a:pt x="985" y="603"/>
                      <a:pt x="985" y="603"/>
                    </a:cubicBezTo>
                    <a:cubicBezTo>
                      <a:pt x="1011" y="580"/>
                      <a:pt x="1011" y="580"/>
                      <a:pt x="1011" y="580"/>
                    </a:cubicBezTo>
                    <a:cubicBezTo>
                      <a:pt x="1018" y="483"/>
                      <a:pt x="1018" y="483"/>
                      <a:pt x="1018" y="483"/>
                    </a:cubicBezTo>
                    <a:cubicBezTo>
                      <a:pt x="1037" y="455"/>
                      <a:pt x="1037" y="455"/>
                      <a:pt x="1037" y="455"/>
                    </a:cubicBezTo>
                    <a:cubicBezTo>
                      <a:pt x="1090" y="435"/>
                      <a:pt x="1090" y="435"/>
                      <a:pt x="1090" y="435"/>
                    </a:cubicBezTo>
                    <a:cubicBezTo>
                      <a:pt x="1090" y="435"/>
                      <a:pt x="1116" y="395"/>
                      <a:pt x="1117" y="393"/>
                    </a:cubicBezTo>
                    <a:cubicBezTo>
                      <a:pt x="1117" y="391"/>
                      <a:pt x="1143" y="365"/>
                      <a:pt x="1143" y="365"/>
                    </a:cubicBezTo>
                    <a:cubicBezTo>
                      <a:pt x="1143" y="365"/>
                      <a:pt x="1079" y="345"/>
                      <a:pt x="1077" y="345"/>
                    </a:cubicBezTo>
                    <a:cubicBezTo>
                      <a:pt x="1075" y="344"/>
                      <a:pt x="1042" y="325"/>
                      <a:pt x="1042" y="325"/>
                    </a:cubicBezTo>
                    <a:cubicBezTo>
                      <a:pt x="1042" y="325"/>
                      <a:pt x="969" y="318"/>
                      <a:pt x="968" y="318"/>
                    </a:cubicBezTo>
                    <a:cubicBezTo>
                      <a:pt x="967" y="318"/>
                      <a:pt x="908" y="318"/>
                      <a:pt x="908" y="318"/>
                    </a:cubicBezTo>
                    <a:cubicBezTo>
                      <a:pt x="843" y="343"/>
                      <a:pt x="843" y="343"/>
                      <a:pt x="843" y="343"/>
                    </a:cubicBezTo>
                    <a:cubicBezTo>
                      <a:pt x="843" y="343"/>
                      <a:pt x="803" y="341"/>
                      <a:pt x="802" y="338"/>
                    </a:cubicBezTo>
                    <a:cubicBezTo>
                      <a:pt x="800" y="335"/>
                      <a:pt x="762" y="298"/>
                      <a:pt x="762" y="298"/>
                    </a:cubicBezTo>
                    <a:cubicBezTo>
                      <a:pt x="762" y="298"/>
                      <a:pt x="759" y="241"/>
                      <a:pt x="758" y="240"/>
                    </a:cubicBezTo>
                    <a:cubicBezTo>
                      <a:pt x="757" y="239"/>
                      <a:pt x="732" y="216"/>
                      <a:pt x="732" y="212"/>
                    </a:cubicBezTo>
                    <a:cubicBezTo>
                      <a:pt x="731" y="207"/>
                      <a:pt x="733" y="176"/>
                      <a:pt x="733" y="176"/>
                    </a:cubicBezTo>
                    <a:cubicBezTo>
                      <a:pt x="716" y="144"/>
                      <a:pt x="716" y="144"/>
                      <a:pt x="716" y="144"/>
                    </a:cubicBezTo>
                    <a:cubicBezTo>
                      <a:pt x="674" y="50"/>
                      <a:pt x="674" y="50"/>
                      <a:pt x="674" y="50"/>
                    </a:cubicBezTo>
                    <a:cubicBezTo>
                      <a:pt x="631" y="3"/>
                      <a:pt x="631" y="3"/>
                      <a:pt x="631" y="3"/>
                    </a:cubicBezTo>
                    <a:cubicBezTo>
                      <a:pt x="579" y="27"/>
                      <a:pt x="579" y="27"/>
                      <a:pt x="579" y="27"/>
                    </a:cubicBezTo>
                    <a:cubicBezTo>
                      <a:pt x="493" y="0"/>
                      <a:pt x="493" y="0"/>
                      <a:pt x="493" y="0"/>
                    </a:cubicBezTo>
                    <a:cubicBezTo>
                      <a:pt x="493" y="0"/>
                      <a:pt x="454" y="81"/>
                      <a:pt x="452" y="82"/>
                    </a:cubicBezTo>
                    <a:cubicBezTo>
                      <a:pt x="449" y="82"/>
                      <a:pt x="425" y="84"/>
                      <a:pt x="418" y="81"/>
                    </a:cubicBezTo>
                    <a:cubicBezTo>
                      <a:pt x="412" y="78"/>
                      <a:pt x="382" y="46"/>
                      <a:pt x="378" y="45"/>
                    </a:cubicBezTo>
                    <a:cubicBezTo>
                      <a:pt x="374" y="45"/>
                      <a:pt x="329" y="50"/>
                      <a:pt x="329" y="50"/>
                    </a:cubicBezTo>
                    <a:cubicBezTo>
                      <a:pt x="261" y="88"/>
                      <a:pt x="261" y="88"/>
                      <a:pt x="261" y="88"/>
                    </a:cubicBezTo>
                    <a:cubicBezTo>
                      <a:pt x="261" y="88"/>
                      <a:pt x="232" y="133"/>
                      <a:pt x="233" y="133"/>
                    </a:cubicBezTo>
                    <a:cubicBezTo>
                      <a:pt x="234" y="134"/>
                      <a:pt x="274" y="174"/>
                      <a:pt x="275" y="176"/>
                    </a:cubicBezTo>
                    <a:cubicBezTo>
                      <a:pt x="275" y="177"/>
                      <a:pt x="263" y="246"/>
                      <a:pt x="263" y="246"/>
                    </a:cubicBezTo>
                    <a:cubicBezTo>
                      <a:pt x="286" y="288"/>
                      <a:pt x="286" y="288"/>
                      <a:pt x="286" y="288"/>
                    </a:cubicBezTo>
                    <a:cubicBezTo>
                      <a:pt x="284" y="439"/>
                      <a:pt x="284" y="439"/>
                      <a:pt x="284" y="439"/>
                    </a:cubicBezTo>
                    <a:cubicBezTo>
                      <a:pt x="225" y="435"/>
                      <a:pt x="225" y="435"/>
                      <a:pt x="225" y="435"/>
                    </a:cubicBezTo>
                    <a:cubicBezTo>
                      <a:pt x="118" y="443"/>
                      <a:pt x="118" y="443"/>
                      <a:pt x="118" y="443"/>
                    </a:cubicBezTo>
                    <a:cubicBezTo>
                      <a:pt x="0" y="529"/>
                      <a:pt x="0" y="529"/>
                      <a:pt x="0" y="529"/>
                    </a:cubicBezTo>
                    <a:cubicBezTo>
                      <a:pt x="0" y="529"/>
                      <a:pt x="23" y="611"/>
                      <a:pt x="26" y="612"/>
                    </a:cubicBezTo>
                    <a:cubicBezTo>
                      <a:pt x="29" y="613"/>
                      <a:pt x="74" y="614"/>
                      <a:pt x="75" y="616"/>
                    </a:cubicBezTo>
                    <a:cubicBezTo>
                      <a:pt x="76" y="619"/>
                      <a:pt x="115" y="668"/>
                      <a:pt x="115" y="668"/>
                    </a:cubicBezTo>
                    <a:cubicBezTo>
                      <a:pt x="103" y="746"/>
                      <a:pt x="103" y="746"/>
                      <a:pt x="103" y="746"/>
                    </a:cubicBezTo>
                    <a:cubicBezTo>
                      <a:pt x="49" y="778"/>
                      <a:pt x="49" y="778"/>
                      <a:pt x="49" y="778"/>
                    </a:cubicBezTo>
                    <a:cubicBezTo>
                      <a:pt x="65" y="809"/>
                      <a:pt x="65" y="809"/>
                      <a:pt x="65" y="809"/>
                    </a:cubicBezTo>
                    <a:cubicBezTo>
                      <a:pt x="65" y="809"/>
                      <a:pt x="113" y="809"/>
                      <a:pt x="114" y="810"/>
                    </a:cubicBezTo>
                    <a:cubicBezTo>
                      <a:pt x="115" y="812"/>
                      <a:pt x="130" y="836"/>
                      <a:pt x="130" y="836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20"/>
              <p:cNvSpPr>
                <a:spLocks/>
              </p:cNvSpPr>
              <p:nvPr/>
            </p:nvSpPr>
            <p:spPr bwMode="auto">
              <a:xfrm>
                <a:off x="8639175" y="1517651"/>
                <a:ext cx="984250" cy="1136650"/>
              </a:xfrm>
              <a:custGeom>
                <a:avLst/>
                <a:gdLst>
                  <a:gd name="T0" fmla="*/ 0 w 681"/>
                  <a:gd name="T1" fmla="*/ 524 h 786"/>
                  <a:gd name="T2" fmla="*/ 120 w 681"/>
                  <a:gd name="T3" fmla="*/ 639 h 786"/>
                  <a:gd name="T4" fmla="*/ 157 w 681"/>
                  <a:gd name="T5" fmla="*/ 635 h 786"/>
                  <a:gd name="T6" fmla="*/ 163 w 681"/>
                  <a:gd name="T7" fmla="*/ 583 h 786"/>
                  <a:gd name="T8" fmla="*/ 230 w 681"/>
                  <a:gd name="T9" fmla="*/ 549 h 786"/>
                  <a:gd name="T10" fmla="*/ 279 w 681"/>
                  <a:gd name="T11" fmla="*/ 593 h 786"/>
                  <a:gd name="T12" fmla="*/ 293 w 681"/>
                  <a:gd name="T13" fmla="*/ 670 h 786"/>
                  <a:gd name="T14" fmla="*/ 388 w 681"/>
                  <a:gd name="T15" fmla="*/ 705 h 786"/>
                  <a:gd name="T16" fmla="*/ 454 w 681"/>
                  <a:gd name="T17" fmla="*/ 674 h 786"/>
                  <a:gd name="T18" fmla="*/ 469 w 681"/>
                  <a:gd name="T19" fmla="*/ 635 h 786"/>
                  <a:gd name="T20" fmla="*/ 408 w 681"/>
                  <a:gd name="T21" fmla="*/ 596 h 786"/>
                  <a:gd name="T22" fmla="*/ 335 w 681"/>
                  <a:gd name="T23" fmla="*/ 527 h 786"/>
                  <a:gd name="T24" fmla="*/ 415 w 681"/>
                  <a:gd name="T25" fmla="*/ 546 h 786"/>
                  <a:gd name="T26" fmla="*/ 442 w 681"/>
                  <a:gd name="T27" fmla="*/ 496 h 786"/>
                  <a:gd name="T28" fmla="*/ 490 w 681"/>
                  <a:gd name="T29" fmla="*/ 457 h 786"/>
                  <a:gd name="T30" fmla="*/ 509 w 681"/>
                  <a:gd name="T31" fmla="*/ 404 h 786"/>
                  <a:gd name="T32" fmla="*/ 486 w 681"/>
                  <a:gd name="T33" fmla="*/ 295 h 786"/>
                  <a:gd name="T34" fmla="*/ 500 w 681"/>
                  <a:gd name="T35" fmla="*/ 247 h 786"/>
                  <a:gd name="T36" fmla="*/ 479 w 681"/>
                  <a:gd name="T37" fmla="*/ 197 h 786"/>
                  <a:gd name="T38" fmla="*/ 546 w 681"/>
                  <a:gd name="T39" fmla="*/ 193 h 786"/>
                  <a:gd name="T40" fmla="*/ 606 w 681"/>
                  <a:gd name="T41" fmla="*/ 173 h 786"/>
                  <a:gd name="T42" fmla="*/ 579 w 681"/>
                  <a:gd name="T43" fmla="*/ 69 h 786"/>
                  <a:gd name="T44" fmla="*/ 491 w 681"/>
                  <a:gd name="T45" fmla="*/ 88 h 786"/>
                  <a:gd name="T46" fmla="*/ 404 w 681"/>
                  <a:gd name="T47" fmla="*/ 56 h 786"/>
                  <a:gd name="T48" fmla="*/ 397 w 681"/>
                  <a:gd name="T49" fmla="*/ 26 h 786"/>
                  <a:gd name="T50" fmla="*/ 310 w 681"/>
                  <a:gd name="T51" fmla="*/ 14 h 786"/>
                  <a:gd name="T52" fmla="*/ 274 w 681"/>
                  <a:gd name="T53" fmla="*/ 0 h 786"/>
                  <a:gd name="T54" fmla="*/ 148 w 681"/>
                  <a:gd name="T55" fmla="*/ 42 h 786"/>
                  <a:gd name="T56" fmla="*/ 237 w 681"/>
                  <a:gd name="T57" fmla="*/ 99 h 786"/>
                  <a:gd name="T58" fmla="*/ 160 w 681"/>
                  <a:gd name="T59" fmla="*/ 169 h 786"/>
                  <a:gd name="T60" fmla="*/ 129 w 681"/>
                  <a:gd name="T61" fmla="*/ 198 h 786"/>
                  <a:gd name="T62" fmla="*/ 101 w 681"/>
                  <a:gd name="T63" fmla="*/ 301 h 786"/>
                  <a:gd name="T64" fmla="*/ 36 w 681"/>
                  <a:gd name="T65" fmla="*/ 363 h 786"/>
                  <a:gd name="T66" fmla="*/ 58 w 681"/>
                  <a:gd name="T67" fmla="*/ 431 h 786"/>
                  <a:gd name="T68" fmla="*/ 9 w 681"/>
                  <a:gd name="T69" fmla="*/ 494 h 78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81"/>
                  <a:gd name="T106" fmla="*/ 0 h 786"/>
                  <a:gd name="T107" fmla="*/ 681 w 681"/>
                  <a:gd name="T108" fmla="*/ 786 h 78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81" h="786">
                    <a:moveTo>
                      <a:pt x="10" y="542"/>
                    </a:moveTo>
                    <a:cubicBezTo>
                      <a:pt x="0" y="575"/>
                      <a:pt x="0" y="575"/>
                      <a:pt x="0" y="575"/>
                    </a:cubicBezTo>
                    <a:cubicBezTo>
                      <a:pt x="0" y="575"/>
                      <a:pt x="94" y="665"/>
                      <a:pt x="94" y="667"/>
                    </a:cubicBezTo>
                    <a:cubicBezTo>
                      <a:pt x="94" y="668"/>
                      <a:pt x="132" y="702"/>
                      <a:pt x="132" y="702"/>
                    </a:cubicBezTo>
                    <a:cubicBezTo>
                      <a:pt x="147" y="710"/>
                      <a:pt x="147" y="710"/>
                      <a:pt x="147" y="710"/>
                    </a:cubicBezTo>
                    <a:cubicBezTo>
                      <a:pt x="147" y="710"/>
                      <a:pt x="171" y="698"/>
                      <a:pt x="172" y="697"/>
                    </a:cubicBezTo>
                    <a:cubicBezTo>
                      <a:pt x="172" y="696"/>
                      <a:pt x="181" y="662"/>
                      <a:pt x="181" y="662"/>
                    </a:cubicBezTo>
                    <a:cubicBezTo>
                      <a:pt x="181" y="662"/>
                      <a:pt x="177" y="644"/>
                      <a:pt x="179" y="640"/>
                    </a:cubicBezTo>
                    <a:cubicBezTo>
                      <a:pt x="180" y="637"/>
                      <a:pt x="222" y="603"/>
                      <a:pt x="222" y="603"/>
                    </a:cubicBezTo>
                    <a:cubicBezTo>
                      <a:pt x="253" y="603"/>
                      <a:pt x="253" y="603"/>
                      <a:pt x="253" y="603"/>
                    </a:cubicBezTo>
                    <a:cubicBezTo>
                      <a:pt x="282" y="618"/>
                      <a:pt x="282" y="618"/>
                      <a:pt x="282" y="618"/>
                    </a:cubicBezTo>
                    <a:cubicBezTo>
                      <a:pt x="306" y="651"/>
                      <a:pt x="306" y="651"/>
                      <a:pt x="306" y="651"/>
                    </a:cubicBezTo>
                    <a:cubicBezTo>
                      <a:pt x="315" y="693"/>
                      <a:pt x="315" y="693"/>
                      <a:pt x="315" y="693"/>
                    </a:cubicBezTo>
                    <a:cubicBezTo>
                      <a:pt x="322" y="735"/>
                      <a:pt x="322" y="735"/>
                      <a:pt x="322" y="735"/>
                    </a:cubicBezTo>
                    <a:cubicBezTo>
                      <a:pt x="350" y="786"/>
                      <a:pt x="350" y="786"/>
                      <a:pt x="350" y="786"/>
                    </a:cubicBezTo>
                    <a:cubicBezTo>
                      <a:pt x="426" y="774"/>
                      <a:pt x="426" y="774"/>
                      <a:pt x="426" y="774"/>
                    </a:cubicBezTo>
                    <a:cubicBezTo>
                      <a:pt x="426" y="774"/>
                      <a:pt x="482" y="777"/>
                      <a:pt x="482" y="775"/>
                    </a:cubicBezTo>
                    <a:cubicBezTo>
                      <a:pt x="483" y="773"/>
                      <a:pt x="499" y="740"/>
                      <a:pt x="499" y="740"/>
                    </a:cubicBezTo>
                    <a:cubicBezTo>
                      <a:pt x="533" y="712"/>
                      <a:pt x="533" y="712"/>
                      <a:pt x="533" y="712"/>
                    </a:cubicBezTo>
                    <a:cubicBezTo>
                      <a:pt x="515" y="697"/>
                      <a:pt x="515" y="697"/>
                      <a:pt x="515" y="697"/>
                    </a:cubicBezTo>
                    <a:cubicBezTo>
                      <a:pt x="503" y="656"/>
                      <a:pt x="503" y="656"/>
                      <a:pt x="503" y="656"/>
                    </a:cubicBezTo>
                    <a:cubicBezTo>
                      <a:pt x="448" y="654"/>
                      <a:pt x="448" y="654"/>
                      <a:pt x="448" y="654"/>
                    </a:cubicBezTo>
                    <a:cubicBezTo>
                      <a:pt x="448" y="654"/>
                      <a:pt x="373" y="609"/>
                      <a:pt x="373" y="606"/>
                    </a:cubicBezTo>
                    <a:cubicBezTo>
                      <a:pt x="372" y="603"/>
                      <a:pt x="368" y="579"/>
                      <a:pt x="368" y="579"/>
                    </a:cubicBezTo>
                    <a:cubicBezTo>
                      <a:pt x="425" y="580"/>
                      <a:pt x="425" y="580"/>
                      <a:pt x="425" y="580"/>
                    </a:cubicBezTo>
                    <a:cubicBezTo>
                      <a:pt x="425" y="580"/>
                      <a:pt x="453" y="597"/>
                      <a:pt x="456" y="599"/>
                    </a:cubicBezTo>
                    <a:cubicBezTo>
                      <a:pt x="460" y="601"/>
                      <a:pt x="474" y="600"/>
                      <a:pt x="474" y="600"/>
                    </a:cubicBezTo>
                    <a:cubicBezTo>
                      <a:pt x="486" y="544"/>
                      <a:pt x="486" y="544"/>
                      <a:pt x="486" y="544"/>
                    </a:cubicBezTo>
                    <a:cubicBezTo>
                      <a:pt x="503" y="523"/>
                      <a:pt x="503" y="523"/>
                      <a:pt x="503" y="523"/>
                    </a:cubicBezTo>
                    <a:cubicBezTo>
                      <a:pt x="538" y="502"/>
                      <a:pt x="538" y="502"/>
                      <a:pt x="538" y="502"/>
                    </a:cubicBezTo>
                    <a:cubicBezTo>
                      <a:pt x="556" y="485"/>
                      <a:pt x="556" y="485"/>
                      <a:pt x="556" y="485"/>
                    </a:cubicBezTo>
                    <a:cubicBezTo>
                      <a:pt x="559" y="443"/>
                      <a:pt x="559" y="443"/>
                      <a:pt x="559" y="443"/>
                    </a:cubicBezTo>
                    <a:cubicBezTo>
                      <a:pt x="535" y="381"/>
                      <a:pt x="535" y="381"/>
                      <a:pt x="535" y="381"/>
                    </a:cubicBezTo>
                    <a:cubicBezTo>
                      <a:pt x="534" y="324"/>
                      <a:pt x="534" y="324"/>
                      <a:pt x="534" y="324"/>
                    </a:cubicBezTo>
                    <a:cubicBezTo>
                      <a:pt x="550" y="294"/>
                      <a:pt x="550" y="294"/>
                      <a:pt x="550" y="294"/>
                    </a:cubicBezTo>
                    <a:cubicBezTo>
                      <a:pt x="549" y="271"/>
                      <a:pt x="549" y="271"/>
                      <a:pt x="549" y="271"/>
                    </a:cubicBezTo>
                    <a:cubicBezTo>
                      <a:pt x="549" y="271"/>
                      <a:pt x="526" y="244"/>
                      <a:pt x="525" y="242"/>
                    </a:cubicBezTo>
                    <a:cubicBezTo>
                      <a:pt x="525" y="240"/>
                      <a:pt x="526" y="216"/>
                      <a:pt x="526" y="216"/>
                    </a:cubicBezTo>
                    <a:cubicBezTo>
                      <a:pt x="566" y="209"/>
                      <a:pt x="566" y="209"/>
                      <a:pt x="566" y="209"/>
                    </a:cubicBezTo>
                    <a:cubicBezTo>
                      <a:pt x="600" y="212"/>
                      <a:pt x="600" y="212"/>
                      <a:pt x="600" y="212"/>
                    </a:cubicBezTo>
                    <a:cubicBezTo>
                      <a:pt x="617" y="220"/>
                      <a:pt x="617" y="220"/>
                      <a:pt x="617" y="220"/>
                    </a:cubicBezTo>
                    <a:cubicBezTo>
                      <a:pt x="666" y="190"/>
                      <a:pt x="666" y="190"/>
                      <a:pt x="666" y="190"/>
                    </a:cubicBezTo>
                    <a:cubicBezTo>
                      <a:pt x="681" y="111"/>
                      <a:pt x="681" y="111"/>
                      <a:pt x="681" y="111"/>
                    </a:cubicBezTo>
                    <a:cubicBezTo>
                      <a:pt x="636" y="76"/>
                      <a:pt x="636" y="76"/>
                      <a:pt x="636" y="76"/>
                    </a:cubicBezTo>
                    <a:cubicBezTo>
                      <a:pt x="584" y="76"/>
                      <a:pt x="584" y="76"/>
                      <a:pt x="584" y="76"/>
                    </a:cubicBezTo>
                    <a:cubicBezTo>
                      <a:pt x="539" y="97"/>
                      <a:pt x="539" y="97"/>
                      <a:pt x="539" y="97"/>
                    </a:cubicBezTo>
                    <a:cubicBezTo>
                      <a:pt x="463" y="90"/>
                      <a:pt x="463" y="90"/>
                      <a:pt x="463" y="90"/>
                    </a:cubicBezTo>
                    <a:cubicBezTo>
                      <a:pt x="463" y="90"/>
                      <a:pt x="444" y="64"/>
                      <a:pt x="444" y="61"/>
                    </a:cubicBezTo>
                    <a:cubicBezTo>
                      <a:pt x="444" y="58"/>
                      <a:pt x="456" y="38"/>
                      <a:pt x="456" y="38"/>
                    </a:cubicBezTo>
                    <a:cubicBezTo>
                      <a:pt x="456" y="38"/>
                      <a:pt x="438" y="29"/>
                      <a:pt x="436" y="29"/>
                    </a:cubicBezTo>
                    <a:cubicBezTo>
                      <a:pt x="434" y="29"/>
                      <a:pt x="393" y="38"/>
                      <a:pt x="393" y="38"/>
                    </a:cubicBezTo>
                    <a:cubicBezTo>
                      <a:pt x="340" y="15"/>
                      <a:pt x="340" y="15"/>
                      <a:pt x="340" y="15"/>
                    </a:cubicBezTo>
                    <a:cubicBezTo>
                      <a:pt x="340" y="15"/>
                      <a:pt x="319" y="13"/>
                      <a:pt x="317" y="12"/>
                    </a:cubicBezTo>
                    <a:cubicBezTo>
                      <a:pt x="316" y="11"/>
                      <a:pt x="301" y="0"/>
                      <a:pt x="301" y="0"/>
                    </a:cubicBezTo>
                    <a:cubicBezTo>
                      <a:pt x="261" y="37"/>
                      <a:pt x="261" y="37"/>
                      <a:pt x="261" y="37"/>
                    </a:cubicBezTo>
                    <a:cubicBezTo>
                      <a:pt x="163" y="46"/>
                      <a:pt x="163" y="46"/>
                      <a:pt x="163" y="46"/>
                    </a:cubicBezTo>
                    <a:cubicBezTo>
                      <a:pt x="276" y="91"/>
                      <a:pt x="276" y="91"/>
                      <a:pt x="276" y="91"/>
                    </a:cubicBezTo>
                    <a:cubicBezTo>
                      <a:pt x="260" y="109"/>
                      <a:pt x="260" y="109"/>
                      <a:pt x="260" y="109"/>
                    </a:cubicBezTo>
                    <a:cubicBezTo>
                      <a:pt x="213" y="169"/>
                      <a:pt x="213" y="169"/>
                      <a:pt x="213" y="169"/>
                    </a:cubicBezTo>
                    <a:cubicBezTo>
                      <a:pt x="176" y="185"/>
                      <a:pt x="176" y="185"/>
                      <a:pt x="176" y="185"/>
                    </a:cubicBezTo>
                    <a:cubicBezTo>
                      <a:pt x="149" y="201"/>
                      <a:pt x="149" y="201"/>
                      <a:pt x="149" y="201"/>
                    </a:cubicBezTo>
                    <a:cubicBezTo>
                      <a:pt x="142" y="217"/>
                      <a:pt x="142" y="217"/>
                      <a:pt x="142" y="217"/>
                    </a:cubicBezTo>
                    <a:cubicBezTo>
                      <a:pt x="135" y="312"/>
                      <a:pt x="135" y="312"/>
                      <a:pt x="135" y="312"/>
                    </a:cubicBezTo>
                    <a:cubicBezTo>
                      <a:pt x="111" y="330"/>
                      <a:pt x="111" y="330"/>
                      <a:pt x="111" y="330"/>
                    </a:cubicBezTo>
                    <a:cubicBezTo>
                      <a:pt x="101" y="364"/>
                      <a:pt x="101" y="364"/>
                      <a:pt x="101" y="364"/>
                    </a:cubicBezTo>
                    <a:cubicBezTo>
                      <a:pt x="39" y="399"/>
                      <a:pt x="39" y="399"/>
                      <a:pt x="39" y="399"/>
                    </a:cubicBezTo>
                    <a:cubicBezTo>
                      <a:pt x="72" y="441"/>
                      <a:pt x="72" y="441"/>
                      <a:pt x="72" y="441"/>
                    </a:cubicBezTo>
                    <a:cubicBezTo>
                      <a:pt x="64" y="473"/>
                      <a:pt x="64" y="473"/>
                      <a:pt x="64" y="473"/>
                    </a:cubicBezTo>
                    <a:cubicBezTo>
                      <a:pt x="20" y="524"/>
                      <a:pt x="20" y="524"/>
                      <a:pt x="20" y="524"/>
                    </a:cubicBezTo>
                    <a:lnTo>
                      <a:pt x="10" y="54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/>
                </a:extLst>
              </p:cNvPr>
              <p:cNvSpPr txBox="1"/>
              <p:nvPr/>
            </p:nvSpPr>
            <p:spPr>
              <a:xfrm>
                <a:off x="6222016" y="3236374"/>
                <a:ext cx="3623660" cy="580973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3000" b="1" i="1" dirty="0" smtClean="0">
                    <a:solidFill>
                      <a:schemeClr val="bg1">
                        <a:lumMod val="95000"/>
                      </a:schemeClr>
                    </a:solidFill>
                    <a:latin typeface="Calibri"/>
                    <a:cs typeface="+mn-cs"/>
                  </a:rPr>
                  <a:t>Липецкая область</a:t>
                </a:r>
                <a:endParaRPr lang="en-US" sz="3000" b="1" i="1" dirty="0">
                  <a:solidFill>
                    <a:schemeClr val="bg1">
                      <a:lumMod val="95000"/>
                    </a:schemeClr>
                  </a:solidFill>
                  <a:latin typeface="Calibri"/>
                  <a:cs typeface="+mn-cs"/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0" y="-1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Основные задачи и приоритетные направления </a:t>
            </a:r>
            <a:endParaRPr lang="ru-RU" sz="3000" b="1" dirty="0" smtClean="0">
              <a:solidFill>
                <a:srgbClr val="494545"/>
              </a:solidFill>
              <a:latin typeface="+mn-lt"/>
            </a:endParaRPr>
          </a:p>
          <a:p>
            <a:pPr indent="266700" algn="ctr"/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бюджетной </a:t>
            </a:r>
            <a:r>
              <a:rPr lang="ru-RU" sz="3000" b="1" dirty="0">
                <a:solidFill>
                  <a:srgbClr val="494545"/>
                </a:solidFill>
                <a:latin typeface="+mn-lt"/>
              </a:rPr>
              <a:t>политики Липецкой области на </a:t>
            </a: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2022 </a:t>
            </a:r>
            <a:r>
              <a:rPr lang="ru-RU" sz="3000" b="1" dirty="0">
                <a:solidFill>
                  <a:srgbClr val="494545"/>
                </a:solidFill>
                <a:latin typeface="+mn-lt"/>
              </a:rPr>
              <a:t>год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694" y="1172962"/>
            <a:ext cx="790881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rgbClr val="494545"/>
                </a:solidFill>
                <a:latin typeface="+mn-lt"/>
              </a:rPr>
              <a:t>Формирование </a:t>
            </a:r>
            <a:r>
              <a:rPr lang="ru-RU" dirty="0">
                <a:solidFill>
                  <a:srgbClr val="494545"/>
                </a:solidFill>
                <a:latin typeface="+mn-lt"/>
              </a:rPr>
              <a:t>гибкой и комплексной системы управления бюджетными расходами, увязанной с системой государственного стратегического управления, развитием государственных программ Липецкой области, сосредоточив финансовые ресурсы на реализации Указов Президента Российской Федерации от 7 мая 2018 г. № 204 «О национальных целях и стратегических задачах развития Российской Федерации на период до 2024 года» и от 21 июля 2020 года №474 «О национальных целях развития Российской Федерации на период до 2030 года»;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494545"/>
                </a:solidFill>
                <a:latin typeface="+mn-lt"/>
              </a:rPr>
              <a:t>О</a:t>
            </a:r>
            <a:r>
              <a:rPr lang="ru-RU" dirty="0" smtClean="0">
                <a:solidFill>
                  <a:srgbClr val="494545"/>
                </a:solidFill>
                <a:latin typeface="+mn-lt"/>
              </a:rPr>
              <a:t>граничение </a:t>
            </a:r>
            <a:r>
              <a:rPr lang="ru-RU" dirty="0">
                <a:solidFill>
                  <a:srgbClr val="494545"/>
                </a:solidFill>
                <a:latin typeface="+mn-lt"/>
              </a:rPr>
              <a:t>бюджетного дефицита до  уровня не более 10 процентов от суммы доходов бюджета без учета объема безвозмездных поступлений;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494545"/>
                </a:solidFill>
                <a:latin typeface="+mn-lt"/>
              </a:rPr>
              <a:t>У</a:t>
            </a:r>
            <a:r>
              <a:rPr lang="ru-RU" dirty="0" smtClean="0">
                <a:solidFill>
                  <a:srgbClr val="494545"/>
                </a:solidFill>
                <a:latin typeface="+mn-lt"/>
              </a:rPr>
              <a:t>лучшение </a:t>
            </a:r>
            <a:r>
              <a:rPr lang="ru-RU" dirty="0">
                <a:solidFill>
                  <a:srgbClr val="494545"/>
                </a:solidFill>
                <a:latin typeface="+mn-lt"/>
              </a:rPr>
              <a:t>условий жизни  населения Липецкой области, адресное решение социальных проблем, повышение качества государственных и муниципальных услуг; 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494545"/>
                </a:solidFill>
                <a:latin typeface="+mn-lt"/>
              </a:rPr>
              <a:t>П</a:t>
            </a:r>
            <a:r>
              <a:rPr lang="ru-RU" dirty="0" smtClean="0">
                <a:solidFill>
                  <a:srgbClr val="494545"/>
                </a:solidFill>
                <a:latin typeface="+mn-lt"/>
              </a:rPr>
              <a:t>овышение </a:t>
            </a:r>
            <a:r>
              <a:rPr lang="ru-RU" dirty="0">
                <a:solidFill>
                  <a:srgbClr val="494545"/>
                </a:solidFill>
                <a:latin typeface="+mn-lt"/>
              </a:rPr>
              <a:t>эффективности бюджетных расходов и устойчивости бюджета за счет выявления и сокращения неэффективных затрат, концентрации ресурсов на приоритетных направлениях развития и выполнении публичных обязательств, совершенствования процедур предварительного и последующего </a:t>
            </a:r>
            <a:r>
              <a:rPr lang="ru-RU" dirty="0" smtClean="0">
                <a:solidFill>
                  <a:srgbClr val="494545"/>
                </a:solidFill>
                <a:latin typeface="+mn-lt"/>
              </a:rPr>
              <a:t>контроля</a:t>
            </a:r>
            <a:r>
              <a:rPr lang="ru-RU" dirty="0">
                <a:solidFill>
                  <a:srgbClr val="494545"/>
                </a:solidFill>
                <a:latin typeface="+mn-lt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19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265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1121549"/>
              </p:ext>
            </p:extLst>
          </p:nvPr>
        </p:nvGraphicFramePr>
        <p:xfrm>
          <a:off x="1558606" y="975694"/>
          <a:ext cx="9074788" cy="5413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6050"/>
                <a:gridCol w="3098738"/>
              </a:tblGrid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 smtClean="0">
                          <a:solidFill>
                            <a:schemeClr val="tx1"/>
                          </a:solidFill>
                        </a:rPr>
                        <a:t>Основные понятия</a:t>
                      </a:r>
                      <a:r>
                        <a:rPr lang="ru-RU" sz="2000" b="1" u="none" baseline="0" dirty="0" smtClean="0">
                          <a:solidFill>
                            <a:schemeClr val="tx1"/>
                          </a:solidFill>
                        </a:rPr>
                        <a:t> и термины бюджетной системы</a:t>
                      </a:r>
                      <a:endParaRPr lang="ru-RU" sz="2000" b="1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 smtClean="0">
                          <a:solidFill>
                            <a:schemeClr val="bg1"/>
                          </a:solidFill>
                        </a:rPr>
                        <a:t>………………………..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 3 - 11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 smtClean="0">
                          <a:solidFill>
                            <a:schemeClr val="tx1"/>
                          </a:solidFill>
                        </a:rPr>
                        <a:t>Ключевые показатели социально-экономического</a:t>
                      </a:r>
                    </a:p>
                    <a:p>
                      <a:r>
                        <a:rPr lang="ru-RU" sz="2000" b="1" u="none" dirty="0" smtClean="0">
                          <a:solidFill>
                            <a:schemeClr val="tx1"/>
                          </a:solidFill>
                        </a:rPr>
                        <a:t>развития Липецкой области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 smtClean="0">
                          <a:solidFill>
                            <a:schemeClr val="bg1"/>
                          </a:solidFill>
                        </a:rPr>
                        <a:t>……………………... 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12 - 18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 smtClean="0">
                          <a:solidFill>
                            <a:schemeClr val="tx1"/>
                          </a:solidFill>
                        </a:rPr>
                        <a:t>Основные параметры</a:t>
                      </a:r>
                      <a:r>
                        <a:rPr lang="ru-RU" sz="2000" b="1" u="none" baseline="0" dirty="0" smtClean="0">
                          <a:solidFill>
                            <a:schemeClr val="tx1"/>
                          </a:solidFill>
                        </a:rPr>
                        <a:t> бюджета Липецкой области</a:t>
                      </a:r>
                      <a:endParaRPr lang="ru-RU" sz="2000" b="1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871788" algn="l"/>
                        </a:tabLst>
                      </a:pPr>
                      <a:r>
                        <a:rPr lang="ru-RU" sz="2400" b="0" dirty="0" smtClean="0">
                          <a:solidFill>
                            <a:schemeClr val="bg1"/>
                          </a:solidFill>
                        </a:rPr>
                        <a:t>……………………... 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19 - 39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 smtClean="0">
                          <a:solidFill>
                            <a:schemeClr val="tx1"/>
                          </a:solidFill>
                        </a:rPr>
                        <a:t>Программный бюджет</a:t>
                      </a:r>
                      <a:endParaRPr lang="ru-RU" sz="2000" b="1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 smtClean="0">
                          <a:solidFill>
                            <a:schemeClr val="bg1"/>
                          </a:solidFill>
                        </a:rPr>
                        <a:t>………………………</a:t>
                      </a:r>
                      <a:r>
                        <a:rPr lang="ru-RU" sz="2400" b="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40 - 67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 smtClean="0">
                          <a:solidFill>
                            <a:schemeClr val="tx1"/>
                          </a:solidFill>
                        </a:rPr>
                        <a:t>Социально</a:t>
                      </a:r>
                      <a:r>
                        <a:rPr lang="ru-RU" sz="2000" b="1" u="none" baseline="0" dirty="0" smtClean="0">
                          <a:solidFill>
                            <a:schemeClr val="tx1"/>
                          </a:solidFill>
                        </a:rPr>
                        <a:t> ориентированный бюджет</a:t>
                      </a:r>
                      <a:endParaRPr lang="ru-RU" sz="2000" b="1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 smtClean="0">
                          <a:solidFill>
                            <a:schemeClr val="bg1"/>
                          </a:solidFill>
                        </a:rPr>
                        <a:t>……………………... 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68 - 97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 smtClean="0">
                          <a:solidFill>
                            <a:schemeClr val="tx1"/>
                          </a:solidFill>
                        </a:rPr>
                        <a:t>Долговая политика Липецкой области</a:t>
                      </a:r>
                      <a:endParaRPr lang="ru-RU" sz="2000" b="1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 smtClean="0">
                          <a:solidFill>
                            <a:schemeClr val="bg1"/>
                          </a:solidFill>
                        </a:rPr>
                        <a:t>…………………….. 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98 - 102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-1" y="210312"/>
            <a:ext cx="1164413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500" b="1" dirty="0" smtClean="0">
                <a:solidFill>
                  <a:srgbClr val="494545"/>
                </a:solidFill>
                <a:latin typeface="+mn-lt"/>
                <a:cs typeface="Andalus" panose="02020603050405020304" pitchFamily="18" charset="-78"/>
              </a:rPr>
              <a:t>Оглавление</a:t>
            </a:r>
            <a:endParaRPr lang="ru-RU" sz="3500" b="1" dirty="0">
              <a:solidFill>
                <a:srgbClr val="494545"/>
              </a:solidFill>
              <a:latin typeface="+mn-lt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7465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0327" y="1353693"/>
            <a:ext cx="11539729" cy="5101971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703559" y="131934"/>
            <a:ext cx="11545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Информация  по  доходам  и  расходам  на  душу  населения </a:t>
            </a:r>
            <a:endParaRPr lang="ru-RU" sz="2800" b="1" dirty="0" smtClean="0">
              <a:solidFill>
                <a:srgbClr val="494545"/>
              </a:solidFill>
              <a:latin typeface="+mn-lt"/>
            </a:endParaRPr>
          </a:p>
          <a:p>
            <a:pPr indent="361950" algn="ctr"/>
            <a:r>
              <a:rPr lang="ru-RU" sz="2800" b="1" dirty="0" smtClean="0">
                <a:solidFill>
                  <a:srgbClr val="494545"/>
                </a:solidFill>
                <a:latin typeface="+mn-lt"/>
              </a:rPr>
              <a:t>в  </a:t>
            </a:r>
            <a:r>
              <a:rPr lang="ru-RU" sz="2800" b="1" dirty="0">
                <a:solidFill>
                  <a:srgbClr val="494545"/>
                </a:solidFill>
                <a:latin typeface="+mn-lt"/>
              </a:rPr>
              <a:t>субъектах  </a:t>
            </a:r>
            <a:r>
              <a:rPr lang="ru-RU" sz="2800" b="1" dirty="0" err="1">
                <a:solidFill>
                  <a:srgbClr val="494545"/>
                </a:solidFill>
                <a:latin typeface="+mn-lt"/>
              </a:rPr>
              <a:t>ЦФО</a:t>
            </a:r>
            <a:r>
              <a:rPr lang="ru-RU" sz="2800" b="1" dirty="0">
                <a:solidFill>
                  <a:srgbClr val="494545"/>
                </a:solidFill>
                <a:latin typeface="+mn-lt"/>
              </a:rPr>
              <a:t>  Российской  </a:t>
            </a:r>
            <a:r>
              <a:rPr lang="ru-RU" sz="2800" b="1" dirty="0" smtClean="0">
                <a:solidFill>
                  <a:srgbClr val="494545"/>
                </a:solidFill>
                <a:latin typeface="+mn-lt"/>
              </a:rPr>
              <a:t>Федерации за 2020 год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388006"/>
              </p:ext>
            </p:extLst>
          </p:nvPr>
        </p:nvGraphicFramePr>
        <p:xfrm>
          <a:off x="518635" y="1550098"/>
          <a:ext cx="11185684" cy="470915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32524"/>
                <a:gridCol w="1810632"/>
                <a:gridCol w="1810632"/>
                <a:gridCol w="1810632"/>
                <a:gridCol w="1810632"/>
                <a:gridCol w="1810632"/>
              </a:tblGrid>
              <a:tr h="7312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Показатели</a:t>
                      </a:r>
                      <a:endParaRPr lang="ru-RU" sz="18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Белгородская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Липецкая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Курская</a:t>
                      </a:r>
                      <a:endParaRPr lang="ru-RU" sz="1800" b="1" i="0" u="none" strike="noStrike" dirty="0" smtClean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Воронежская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Тамбовская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2825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Численность </a:t>
                      </a:r>
                      <a:r>
                        <a:rPr lang="ru-RU" sz="1800" b="1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населения,</a:t>
                      </a:r>
                    </a:p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тыс. чел</a:t>
                      </a:r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. 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1 541,26 </a:t>
                      </a:r>
                      <a:endParaRPr lang="ru-RU" sz="18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1 128,20   </a:t>
                      </a:r>
                      <a:endParaRPr lang="ru-RU" sz="18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1 096,49   </a:t>
                      </a:r>
                      <a:endParaRPr lang="ru-RU" sz="18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2 305,61   </a:t>
                      </a:r>
                      <a:endParaRPr lang="ru-RU" sz="18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994,42</a:t>
                      </a:r>
                      <a:endParaRPr lang="ru-RU" sz="18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825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Доходы на душу населения</a:t>
                      </a:r>
                      <a:r>
                        <a:rPr lang="ru-RU" sz="1800" b="1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,</a:t>
                      </a:r>
                    </a:p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руб./чел 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72 262,10  </a:t>
                      </a:r>
                      <a:endParaRPr lang="ru-RU" sz="18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65 008,05</a:t>
                      </a:r>
                      <a:endParaRPr lang="ru-RU" sz="18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63 907,88</a:t>
                      </a:r>
                      <a:endParaRPr lang="ru-RU" sz="18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62 429,99</a:t>
                      </a:r>
                      <a:endParaRPr lang="ru-RU" sz="18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55 782,32</a:t>
                      </a:r>
                      <a:endParaRPr lang="ru-RU" sz="18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128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Расходы на душу </a:t>
                      </a:r>
                      <a:r>
                        <a:rPr lang="ru-RU" sz="1800" b="1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населения,</a:t>
                      </a:r>
                    </a:p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руб./чел 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72 236,79</a:t>
                      </a:r>
                      <a:endParaRPr lang="ru-RU" sz="18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65 545,38</a:t>
                      </a:r>
                      <a:endParaRPr lang="ru-RU" sz="18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64 472,69</a:t>
                      </a:r>
                      <a:endParaRPr lang="ru-RU" sz="18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59 679,67</a:t>
                      </a:r>
                      <a:endParaRPr lang="ru-RU" sz="18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56 110,84</a:t>
                      </a:r>
                      <a:endParaRPr lang="ru-RU" sz="18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20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892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95299" y="1504950"/>
            <a:ext cx="11191876" cy="4857750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9124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Calibri"/>
              </a:rPr>
              <a:t>Сведения об общем объеме доходов и расходов </a:t>
            </a:r>
            <a:endParaRPr lang="ru-RU" sz="2800" b="1" dirty="0" smtClean="0">
              <a:solidFill>
                <a:srgbClr val="494545"/>
              </a:solidFill>
              <a:latin typeface="Calibri"/>
            </a:endParaRPr>
          </a:p>
          <a:p>
            <a:pPr algn="ctr"/>
            <a:r>
              <a:rPr lang="ru-RU" sz="2800" b="1" dirty="0" smtClean="0">
                <a:solidFill>
                  <a:srgbClr val="494545"/>
                </a:solidFill>
                <a:latin typeface="Calibri"/>
              </a:rPr>
              <a:t>консолидированного бюджета Липецкой области на 2022 год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170311"/>
              </p:ext>
            </p:extLst>
          </p:nvPr>
        </p:nvGraphicFramePr>
        <p:xfrm>
          <a:off x="796925" y="1819775"/>
          <a:ext cx="10588625" cy="4228101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5146793"/>
                <a:gridCol w="2720916"/>
                <a:gridCol w="2720916"/>
              </a:tblGrid>
              <a:tr h="55984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Показатели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Доходы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Расходы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55984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1600" b="1" i="0" u="none" strike="noStrike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984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Консолидированный  </a:t>
                      </a:r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бюджет  области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88 289,6</a:t>
                      </a:r>
                      <a:endParaRPr lang="ru-RU" sz="2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95 158,2</a:t>
                      </a:r>
                      <a:endParaRPr lang="ru-RU" sz="2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024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в  том  числе: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984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Областной  </a:t>
                      </a:r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бюджет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73 312,9</a:t>
                      </a:r>
                      <a:endParaRPr lang="ru-RU" sz="2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80 496,5</a:t>
                      </a:r>
                      <a:endParaRPr lang="ru-RU" sz="2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984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Местные  </a:t>
                      </a:r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бюджеты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38 733,3</a:t>
                      </a:r>
                      <a:endParaRPr lang="ru-RU" sz="2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38 418,3</a:t>
                      </a:r>
                      <a:endParaRPr lang="ru-RU" sz="2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98640">
                <a:tc>
                  <a:txBody>
                    <a:bodyPr/>
                    <a:lstStyle/>
                    <a:p>
                      <a:pPr marL="447675" indent="0" algn="l" rtl="0" fontAlgn="ctr">
                        <a:tabLst/>
                      </a:pPr>
                      <a:r>
                        <a:rPr lang="ru-RU" sz="1800" i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из  них  межбюджетные  трансферты  бюджетам  </a:t>
                      </a:r>
                      <a:r>
                        <a:rPr lang="ru-RU" sz="1800" i="1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   муниципальных  </a:t>
                      </a:r>
                      <a:r>
                        <a:rPr lang="ru-RU" sz="1800" i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образований из  областного  бюджета</a:t>
                      </a:r>
                      <a:endParaRPr lang="ru-RU" sz="1800" b="1" i="1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1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23 756,6</a:t>
                      </a:r>
                      <a:endParaRPr lang="ru-RU" sz="2000" b="1" i="1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1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23 756,6</a:t>
                      </a:r>
                      <a:endParaRPr lang="ru-RU" sz="2000" b="1" i="1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white">
                    <a:lumMod val="95000"/>
                  </a:prstClr>
                </a:solidFill>
                <a:latin typeface="Calibri"/>
              </a:rPr>
              <a:t>21</a:t>
            </a:r>
            <a:endParaRPr lang="ru-RU" sz="2000" b="1" dirty="0">
              <a:solidFill>
                <a:prstClr val="white">
                  <a:lumMod val="95000"/>
                </a:prstClr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56773" y="1114365"/>
            <a:ext cx="1230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534F4F"/>
                </a:solidFill>
                <a:latin typeface="Calibri"/>
                <a:cs typeface="Arial" charset="0"/>
              </a:rPr>
              <a:t>млн. руб.</a:t>
            </a:r>
            <a:endParaRPr lang="ru-RU" sz="2000" b="1" dirty="0">
              <a:solidFill>
                <a:srgbClr val="534F4F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5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95299" y="1514475"/>
            <a:ext cx="11191876" cy="4857750"/>
          </a:xfrm>
          <a:prstGeom prst="rect">
            <a:avLst/>
          </a:prstGeom>
          <a:solidFill>
            <a:srgbClr val="D0CEC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9124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Calibri"/>
              </a:rPr>
              <a:t>Сведения об общем объеме доходов и расходов </a:t>
            </a:r>
            <a:endParaRPr lang="ru-RU" sz="2800" b="1" dirty="0" smtClean="0">
              <a:solidFill>
                <a:srgbClr val="494545"/>
              </a:solidFill>
              <a:latin typeface="Calibri"/>
            </a:endParaRPr>
          </a:p>
          <a:p>
            <a:pPr algn="ctr"/>
            <a:r>
              <a:rPr lang="ru-RU" sz="2800" b="1" dirty="0" smtClean="0">
                <a:solidFill>
                  <a:srgbClr val="494545"/>
                </a:solidFill>
                <a:latin typeface="Calibri"/>
              </a:rPr>
              <a:t>консолидированного </a:t>
            </a:r>
            <a:r>
              <a:rPr lang="ru-RU" sz="2800" b="1" dirty="0">
                <a:solidFill>
                  <a:srgbClr val="494545"/>
                </a:solidFill>
                <a:latin typeface="Calibri"/>
              </a:rPr>
              <a:t>бюджета Липецкой области на </a:t>
            </a:r>
            <a:r>
              <a:rPr lang="ru-RU" sz="2800" b="1" dirty="0" smtClean="0">
                <a:solidFill>
                  <a:srgbClr val="494545"/>
                </a:solidFill>
                <a:latin typeface="Calibri"/>
              </a:rPr>
              <a:t>2023 </a:t>
            </a:r>
            <a:r>
              <a:rPr lang="ru-RU" sz="2800" b="1" dirty="0">
                <a:solidFill>
                  <a:srgbClr val="494545"/>
                </a:solidFill>
                <a:latin typeface="Calibri"/>
              </a:rPr>
              <a:t>год</a:t>
            </a:r>
            <a:endParaRPr lang="ru-RU" sz="2800" b="1" dirty="0" smtClean="0">
              <a:solidFill>
                <a:srgbClr val="494545"/>
              </a:solidFill>
              <a:latin typeface="Calibri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5499828"/>
              </p:ext>
            </p:extLst>
          </p:nvPr>
        </p:nvGraphicFramePr>
        <p:xfrm>
          <a:off x="796925" y="1829300"/>
          <a:ext cx="10588625" cy="4228101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5146793"/>
                <a:gridCol w="2720916"/>
                <a:gridCol w="2720916"/>
              </a:tblGrid>
              <a:tr h="55984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Показатели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Доходы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Расходы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55984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1600" b="1" i="0" u="none" strike="noStrike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984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Консолидированный  </a:t>
                      </a:r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бюджет  области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84 630,1</a:t>
                      </a:r>
                      <a:endParaRPr lang="ru-RU" sz="2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90 219,5</a:t>
                      </a:r>
                      <a:endParaRPr lang="ru-RU" sz="2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024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в  том  числе: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984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Областной  </a:t>
                      </a:r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бюджет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70 986,4</a:t>
                      </a:r>
                      <a:endParaRPr lang="ru-RU" sz="2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76 575,8</a:t>
                      </a:r>
                      <a:endParaRPr lang="ru-RU" sz="2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984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Местные  </a:t>
                      </a:r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бюджеты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33 506,5</a:t>
                      </a:r>
                      <a:endParaRPr lang="ru-RU" sz="2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33 506,5</a:t>
                      </a:r>
                      <a:endParaRPr lang="ru-RU" sz="2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98640">
                <a:tc>
                  <a:txBody>
                    <a:bodyPr/>
                    <a:lstStyle/>
                    <a:p>
                      <a:pPr marL="447675" indent="0" algn="l" rtl="0" fontAlgn="ctr">
                        <a:tabLst/>
                      </a:pPr>
                      <a:r>
                        <a:rPr lang="ru-RU" sz="1800" i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из  них  межбюджетные  трансферты  бюджетам  </a:t>
                      </a:r>
                      <a:r>
                        <a:rPr lang="ru-RU" sz="1800" i="1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   муниципальных  </a:t>
                      </a:r>
                      <a:r>
                        <a:rPr lang="ru-RU" sz="1800" i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образований из  областного  бюджета</a:t>
                      </a:r>
                      <a:endParaRPr lang="ru-RU" sz="1800" b="1" i="1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1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19 862,8</a:t>
                      </a:r>
                      <a:endParaRPr lang="ru-RU" sz="2000" b="1" i="1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1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19 862,8</a:t>
                      </a:r>
                      <a:endParaRPr lang="ru-RU" sz="2000" b="1" i="1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white">
                    <a:lumMod val="95000"/>
                  </a:prstClr>
                </a:solidFill>
                <a:latin typeface="Calibri"/>
              </a:rPr>
              <a:t>22</a:t>
            </a:r>
            <a:endParaRPr lang="ru-RU" sz="2000" b="1" dirty="0">
              <a:solidFill>
                <a:prstClr val="white">
                  <a:lumMod val="95000"/>
                </a:prstClr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56773" y="1114365"/>
            <a:ext cx="1230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534F4F"/>
                </a:solidFill>
                <a:latin typeface="Calibri"/>
                <a:cs typeface="Arial" charset="0"/>
              </a:rPr>
              <a:t>млн. руб.</a:t>
            </a:r>
            <a:endParaRPr lang="ru-RU" sz="2000" b="1" dirty="0">
              <a:solidFill>
                <a:srgbClr val="534F4F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93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95298" y="1514475"/>
            <a:ext cx="11191876" cy="4857750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9124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Calibri"/>
              </a:rPr>
              <a:t>Сведения об общем объеме доходов и расходов </a:t>
            </a:r>
            <a:endParaRPr lang="ru-RU" sz="2800" b="1" dirty="0" smtClean="0">
              <a:solidFill>
                <a:srgbClr val="494545"/>
              </a:solidFill>
              <a:latin typeface="Calibri"/>
            </a:endParaRPr>
          </a:p>
          <a:p>
            <a:pPr algn="ctr"/>
            <a:r>
              <a:rPr lang="ru-RU" sz="2800" b="1" dirty="0" smtClean="0">
                <a:solidFill>
                  <a:srgbClr val="494545"/>
                </a:solidFill>
                <a:latin typeface="Calibri"/>
              </a:rPr>
              <a:t>консолидированного </a:t>
            </a:r>
            <a:r>
              <a:rPr lang="ru-RU" sz="2800" b="1" dirty="0">
                <a:solidFill>
                  <a:srgbClr val="494545"/>
                </a:solidFill>
                <a:latin typeface="Calibri"/>
              </a:rPr>
              <a:t>бюджета Липецкой области на </a:t>
            </a:r>
            <a:r>
              <a:rPr lang="ru-RU" sz="2800" b="1" dirty="0" smtClean="0">
                <a:solidFill>
                  <a:srgbClr val="494545"/>
                </a:solidFill>
                <a:latin typeface="Calibri"/>
              </a:rPr>
              <a:t>2024 </a:t>
            </a:r>
            <a:r>
              <a:rPr lang="ru-RU" sz="2800" b="1" dirty="0">
                <a:solidFill>
                  <a:srgbClr val="494545"/>
                </a:solidFill>
                <a:latin typeface="Calibri"/>
              </a:rPr>
              <a:t>год</a:t>
            </a:r>
            <a:endParaRPr lang="ru-RU" sz="2800" b="1" dirty="0" smtClean="0">
              <a:solidFill>
                <a:srgbClr val="494545"/>
              </a:solidFill>
              <a:latin typeface="Calibri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401692"/>
              </p:ext>
            </p:extLst>
          </p:nvPr>
        </p:nvGraphicFramePr>
        <p:xfrm>
          <a:off x="796925" y="1838325"/>
          <a:ext cx="10623550" cy="4219076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5163768"/>
                <a:gridCol w="2729891"/>
                <a:gridCol w="2729891"/>
              </a:tblGrid>
              <a:tr h="55864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Показатели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Доходы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Расходы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5586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86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Консолидированный  </a:t>
                      </a:r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бюджет  области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83 538,4</a:t>
                      </a:r>
                      <a:endParaRPr lang="ru-RU" sz="2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93 283,1</a:t>
                      </a:r>
                      <a:endParaRPr lang="ru-RU" sz="2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954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в  том  числе: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86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Областной  </a:t>
                      </a:r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бюджет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69 334,7</a:t>
                      </a:r>
                      <a:endParaRPr lang="ru-RU" sz="2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79 079,4</a:t>
                      </a:r>
                      <a:endParaRPr lang="ru-RU" sz="2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86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Местные  </a:t>
                      </a:r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бюджеты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33 231,1</a:t>
                      </a:r>
                      <a:endParaRPr lang="ru-RU" sz="2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33 231,1</a:t>
                      </a:r>
                      <a:endParaRPr lang="ru-RU" sz="2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96295">
                <a:tc>
                  <a:txBody>
                    <a:bodyPr/>
                    <a:lstStyle/>
                    <a:p>
                      <a:pPr marL="447675" indent="0" algn="l" rtl="0" fontAlgn="ctr">
                        <a:tabLst/>
                      </a:pPr>
                      <a:r>
                        <a:rPr lang="ru-RU" sz="1800" i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из  них  межбюджетные  трансферты  бюджетам  </a:t>
                      </a:r>
                      <a:r>
                        <a:rPr lang="ru-RU" sz="1800" i="1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   муниципальных  </a:t>
                      </a:r>
                      <a:r>
                        <a:rPr lang="ru-RU" sz="1800" i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образований из  областного  бюджета</a:t>
                      </a:r>
                      <a:endParaRPr lang="ru-RU" sz="1800" b="1" i="1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1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19 027,3</a:t>
                      </a:r>
                      <a:endParaRPr lang="ru-RU" sz="2000" b="1" i="1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1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19 027,3</a:t>
                      </a:r>
                      <a:endParaRPr lang="ru-RU" sz="2000" b="1" i="1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white">
                    <a:lumMod val="95000"/>
                  </a:prstClr>
                </a:solidFill>
                <a:latin typeface="Calibri"/>
              </a:rPr>
              <a:t>23</a:t>
            </a:r>
            <a:endParaRPr lang="ru-RU" sz="2000" b="1" dirty="0">
              <a:solidFill>
                <a:prstClr val="white">
                  <a:lumMod val="95000"/>
                </a:prstClr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56773" y="1114365"/>
            <a:ext cx="1230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534F4F"/>
                </a:solidFill>
                <a:latin typeface="Calibri"/>
                <a:cs typeface="Arial" charset="0"/>
              </a:rPr>
              <a:t>млн. руб.</a:t>
            </a:r>
            <a:endParaRPr lang="ru-RU" sz="2000" b="1" dirty="0">
              <a:solidFill>
                <a:srgbClr val="534F4F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4672" y="0"/>
            <a:ext cx="1190732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Calibri"/>
              </a:rPr>
              <a:t>Параметры</a:t>
            </a:r>
            <a:r>
              <a:rPr lang="ru-RU" sz="2800" b="1" dirty="0">
                <a:solidFill>
                  <a:srgbClr val="494545"/>
                </a:solidFill>
                <a:latin typeface="Calibri"/>
              </a:rPr>
              <a:t> областного бюджета </a:t>
            </a:r>
            <a:r>
              <a:rPr lang="ru-RU" sz="2800" b="1" dirty="0" smtClean="0">
                <a:solidFill>
                  <a:srgbClr val="494545"/>
                </a:solidFill>
                <a:latin typeface="Calibri"/>
              </a:rPr>
              <a:t>на 2022 - 2024 годы</a:t>
            </a: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Calibri"/>
              </a:rPr>
              <a:t>(млн. руб.)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619438" y="1814488"/>
            <a:ext cx="1582586" cy="1537411"/>
            <a:chOff x="4761665" y="2026440"/>
            <a:chExt cx="1467460" cy="1451149"/>
          </a:xfrm>
        </p:grpSpPr>
        <p:sp>
          <p:nvSpPr>
            <p:cNvPr id="6" name="Овал 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" name="Овал 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070587" y="2505082"/>
              <a:ext cx="849027" cy="493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2022</a:t>
              </a:r>
              <a:endParaRPr lang="ru-RU" sz="2800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19122" y="3434938"/>
            <a:ext cx="1582586" cy="1537411"/>
            <a:chOff x="4761665" y="2026440"/>
            <a:chExt cx="1467460" cy="1451149"/>
          </a:xfrm>
        </p:grpSpPr>
        <p:sp>
          <p:nvSpPr>
            <p:cNvPr id="12" name="Овал 11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" name="Овал 12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70880" y="2505082"/>
              <a:ext cx="849027" cy="49386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2023</a:t>
              </a:r>
              <a:endParaRPr lang="ru-RU" sz="2800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619123" y="5067463"/>
            <a:ext cx="1582586" cy="1537411"/>
            <a:chOff x="4761665" y="2026440"/>
            <a:chExt cx="1467460" cy="1451149"/>
          </a:xfrm>
        </p:grpSpPr>
        <p:sp>
          <p:nvSpPr>
            <p:cNvPr id="16" name="Овал 1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7" name="Овал 1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71173" y="2505082"/>
              <a:ext cx="849027" cy="493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2024</a:t>
              </a:r>
              <a:endParaRPr lang="ru-RU" sz="2800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258983" y="1130058"/>
            <a:ext cx="139955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ДОХОДЫ</a:t>
            </a:r>
            <a:endParaRPr lang="ru-RU" sz="2400" b="1" u="sng" dirty="0">
              <a:solidFill>
                <a:srgbClr val="534F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65007" y="1130058"/>
            <a:ext cx="148515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РАСХОДЫ</a:t>
            </a:r>
            <a:endParaRPr lang="ru-RU" sz="2400" b="1" u="sng" dirty="0">
              <a:solidFill>
                <a:srgbClr val="534F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44509" y="945390"/>
            <a:ext cx="2143536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ДЕФИЦИТ (-) /</a:t>
            </a:r>
          </a:p>
          <a:p>
            <a:pPr algn="ctr"/>
            <a:r>
              <a:rPr lang="ru-RU" sz="2400" b="1" u="sng" dirty="0" smtClean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ПРОФИЦИТ (+)</a:t>
            </a:r>
            <a:endParaRPr lang="ru-RU" sz="2400" b="1" u="sng" dirty="0">
              <a:solidFill>
                <a:srgbClr val="534F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6646029"/>
              </p:ext>
            </p:extLst>
          </p:nvPr>
        </p:nvGraphicFramePr>
        <p:xfrm>
          <a:off x="2457241" y="1776388"/>
          <a:ext cx="9033678" cy="4883202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011226"/>
                <a:gridCol w="3011226"/>
                <a:gridCol w="3011226"/>
              </a:tblGrid>
              <a:tr h="162773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73 312,9</a:t>
                      </a:r>
                      <a:endParaRPr lang="ru-RU" sz="3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80 496,5</a:t>
                      </a:r>
                      <a:endParaRPr lang="ru-RU" sz="3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-7 183,6</a:t>
                      </a:r>
                      <a:endParaRPr lang="ru-RU" sz="3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</a:tr>
              <a:tr h="162773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70 986,4</a:t>
                      </a:r>
                      <a:endParaRPr lang="ru-RU" sz="3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76 575,8</a:t>
                      </a:r>
                      <a:endParaRPr lang="ru-RU" sz="3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-5 589,4</a:t>
                      </a:r>
                      <a:endParaRPr lang="ru-RU" sz="3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</a:tr>
              <a:tr h="162773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69 334,7</a:t>
                      </a:r>
                      <a:endParaRPr lang="ru-RU" sz="3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79 079,4</a:t>
                      </a:r>
                      <a:endParaRPr lang="ru-RU" sz="3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-9 744,7</a:t>
                      </a:r>
                      <a:endParaRPr lang="ru-RU" sz="3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white">
                    <a:lumMod val="95000"/>
                  </a:prstClr>
                </a:solidFill>
                <a:latin typeface="Calibri"/>
              </a:rPr>
              <a:t>24</a:t>
            </a:r>
            <a:endParaRPr lang="ru-RU" sz="2000" b="1" dirty="0">
              <a:solidFill>
                <a:prstClr val="white">
                  <a:lumMod val="9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649927" y="6428933"/>
            <a:ext cx="93407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74343"/>
                </a:solidFill>
                <a:latin typeface="+mn-lt"/>
                <a:cs typeface="Arial" charset="0"/>
              </a:rPr>
              <a:t>* - на стадии принятия первоначальной редакции закона об областном бюджете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194339" y="733261"/>
            <a:ext cx="1373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474343"/>
                </a:solidFill>
                <a:latin typeface="+mn-lt"/>
                <a:cs typeface="Arial" charset="0"/>
              </a:rPr>
              <a:t>млрд. руб.</a:t>
            </a:r>
            <a:endParaRPr lang="ru-RU" sz="2000" b="1" dirty="0">
              <a:solidFill>
                <a:srgbClr val="474343"/>
              </a:solidFill>
              <a:latin typeface="+mn-lt"/>
              <a:cs typeface="Arial" charset="0"/>
            </a:endParaRP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6280764"/>
              </p:ext>
            </p:extLst>
          </p:nvPr>
        </p:nvGraphicFramePr>
        <p:xfrm>
          <a:off x="224287" y="957532"/>
          <a:ext cx="11731924" cy="5491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203974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534F4F"/>
                </a:solidFill>
                <a:latin typeface="+mn-lt"/>
              </a:rPr>
              <a:t>Доходы областного бюджета  </a:t>
            </a:r>
            <a:r>
              <a:rPr lang="ru-RU" sz="3000" b="1" dirty="0" smtClean="0">
                <a:solidFill>
                  <a:srgbClr val="534F4F"/>
                </a:solidFill>
                <a:latin typeface="+mn-lt"/>
              </a:rPr>
              <a:t>2020-2024 </a:t>
            </a:r>
            <a:r>
              <a:rPr lang="ru-RU" sz="3000" b="1" dirty="0">
                <a:solidFill>
                  <a:srgbClr val="534F4F"/>
                </a:solidFill>
                <a:latin typeface="+mn-lt"/>
              </a:rPr>
              <a:t>годы </a:t>
            </a:r>
            <a:endParaRPr lang="ru-RU" sz="2800" b="1" dirty="0" smtClean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25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6276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9741"/>
            <a:ext cx="12192000" cy="884237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solidFill>
                  <a:srgbClr val="534F4F"/>
                </a:solidFill>
              </a:rPr>
              <a:t>Факторы, влияющие на объем налоговых и</a:t>
            </a:r>
            <a:br>
              <a:rPr lang="ru-RU" sz="3000" b="1" dirty="0" smtClean="0">
                <a:solidFill>
                  <a:srgbClr val="534F4F"/>
                </a:solidFill>
              </a:rPr>
            </a:br>
            <a:r>
              <a:rPr lang="ru-RU" sz="3000" b="1" dirty="0" smtClean="0">
                <a:solidFill>
                  <a:srgbClr val="534F4F"/>
                </a:solidFill>
              </a:rPr>
              <a:t>неналоговых доходов в 2022 году</a:t>
            </a:r>
          </a:p>
        </p:txBody>
      </p:sp>
      <p:sp>
        <p:nvSpPr>
          <p:cNvPr id="2" name="AutoShape 2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9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1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3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155575" y="-4313238"/>
            <a:ext cx="11982450" cy="899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5" descr="Увеличение вверх стрелка значок изоляции Бесплатные Фотографии"/>
          <p:cNvSpPr>
            <a:spLocks noChangeAspect="1" noChangeArrowheads="1"/>
          </p:cNvSpPr>
          <p:nvPr/>
        </p:nvSpPr>
        <p:spPr bwMode="auto">
          <a:xfrm>
            <a:off x="155575" y="-2224088"/>
            <a:ext cx="5962650" cy="46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7" descr="https://image.freepik.com/free-photo/_53876-14656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19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1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23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8173340"/>
              </p:ext>
            </p:extLst>
          </p:nvPr>
        </p:nvGraphicFramePr>
        <p:xfrm>
          <a:off x="460375" y="1109133"/>
          <a:ext cx="11431364" cy="5154283"/>
        </p:xfrm>
        <a:graphic>
          <a:graphicData uri="http://schemas.openxmlformats.org/drawingml/2006/table">
            <a:tbl>
              <a:tblPr firstRow="1" bandRow="1"/>
              <a:tblGrid>
                <a:gridCol w="11431364"/>
              </a:tblGrid>
              <a:tr h="5518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ru-RU" sz="2400" b="1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Макроэкономические показатели</a:t>
                      </a:r>
                      <a:endParaRPr lang="ru-RU" sz="2400" b="1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44000" marR="144000" marT="72000" marB="7200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76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Основные параметры на 2022 год:</a:t>
                      </a:r>
                    </a:p>
                    <a:p>
                      <a:pPr marL="0" marR="0" lvl="0" indent="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уровень инфляции – 4,3% </a:t>
                      </a:r>
                    </a:p>
                    <a:p>
                      <a:pPr marL="0" marR="0" lvl="0" indent="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прирост фонда заработной платы – 6,5%. </a:t>
                      </a:r>
                      <a:endPara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74343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marL="144000" marR="144000" marT="72000" marB="7200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544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285750" indent="-28575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2400" b="1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</a:rPr>
                        <a:t>Налоговые ставки, нормативы отчислений в бюджеты субъектов Российской Федерации</a:t>
                      </a:r>
                      <a:endParaRPr lang="ru-RU" sz="2400" b="1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144000" marR="144000" marT="72000" marB="7200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72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uLnTx/>
                          <a:uFillTx/>
                          <a:latin typeface="+mn-lt"/>
                          <a:ea typeface=""/>
                          <a:cs typeface=""/>
                        </a:rPr>
                        <a:t>Индексация ставок акцизов на подакцизные товары, в среднем, на 4 процента.</a:t>
                      </a:r>
                    </a:p>
                    <a:p>
                      <a:pPr marL="0" marR="0" lvl="0" indent="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uLnTx/>
                          <a:uFillTx/>
                          <a:latin typeface="+mn-lt"/>
                          <a:ea typeface=""/>
                          <a:cs typeface=""/>
                        </a:rPr>
                        <a:t>Увеличение доли доходов от акцизов на крепкую алкогольную продукцию, распределяемую между субъектами Российской Федерации исходя из объемов розничной реализации с 80 до 90 процентов.</a:t>
                      </a:r>
                    </a:p>
                  </a:txBody>
                  <a:tcPr marL="144000" marR="144000" marT="72000" marB="7200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AutoShape 2" descr="https://im0-tub-ru.yandex.net/i?id=810201e47df0a275e27492d825dc0981&amp;n=13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26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5500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379877" y="737376"/>
            <a:ext cx="1373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534F4F"/>
                </a:solidFill>
                <a:latin typeface="+mn-lt"/>
                <a:cs typeface="Arial" charset="0"/>
              </a:rPr>
              <a:t>млрд. руб.</a:t>
            </a:r>
            <a:endParaRPr lang="ru-RU" sz="2000" b="1" dirty="0">
              <a:solidFill>
                <a:srgbClr val="534F4F"/>
              </a:solidFill>
              <a:latin typeface="+mn-lt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3562" y="55514"/>
            <a:ext cx="8384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534F4F"/>
                </a:solidFill>
                <a:latin typeface="+mn-lt"/>
              </a:rPr>
              <a:t>Структура налоговых и неналоговых </a:t>
            </a:r>
            <a:r>
              <a:rPr lang="ru-RU" sz="3000" b="1" dirty="0" smtClean="0">
                <a:solidFill>
                  <a:srgbClr val="534F4F"/>
                </a:solidFill>
                <a:latin typeface="+mn-lt"/>
              </a:rPr>
              <a:t>доходов</a:t>
            </a:r>
          </a:p>
          <a:p>
            <a:pPr algn="ctr"/>
            <a:r>
              <a:rPr lang="ru-RU" sz="3000" b="1" dirty="0" smtClean="0">
                <a:solidFill>
                  <a:srgbClr val="534F4F"/>
                </a:solidFill>
                <a:latin typeface="+mn-lt"/>
              </a:rPr>
              <a:t>областного </a:t>
            </a:r>
            <a:r>
              <a:rPr lang="ru-RU" sz="3000" b="1" dirty="0">
                <a:solidFill>
                  <a:srgbClr val="534F4F"/>
                </a:solidFill>
                <a:latin typeface="+mn-lt"/>
              </a:rPr>
              <a:t>бюджета в </a:t>
            </a:r>
            <a:r>
              <a:rPr lang="ru-RU" sz="3000" b="1" dirty="0" smtClean="0">
                <a:solidFill>
                  <a:srgbClr val="534F4F"/>
                </a:solidFill>
                <a:latin typeface="+mn-lt"/>
              </a:rPr>
              <a:t>2020 </a:t>
            </a:r>
            <a:r>
              <a:rPr lang="ru-RU" sz="3000" b="1" dirty="0">
                <a:solidFill>
                  <a:srgbClr val="534F4F"/>
                </a:solidFill>
                <a:latin typeface="+mn-lt"/>
              </a:rPr>
              <a:t>- </a:t>
            </a:r>
            <a:r>
              <a:rPr lang="ru-RU" sz="3000" b="1" dirty="0" smtClean="0">
                <a:solidFill>
                  <a:srgbClr val="534F4F"/>
                </a:solidFill>
                <a:latin typeface="+mn-lt"/>
              </a:rPr>
              <a:t>2024 </a:t>
            </a:r>
            <a:r>
              <a:rPr lang="ru-RU" sz="3000" b="1" dirty="0">
                <a:solidFill>
                  <a:srgbClr val="534F4F"/>
                </a:solidFill>
                <a:latin typeface="+mn-lt"/>
              </a:rPr>
              <a:t>годах</a:t>
            </a:r>
            <a:endParaRPr lang="ru-RU" sz="2800" b="1" dirty="0" smtClean="0">
              <a:solidFill>
                <a:srgbClr val="534F4F"/>
              </a:solidFill>
              <a:latin typeface="+mn-lt"/>
            </a:endParaRPr>
          </a:p>
        </p:txBody>
      </p:sp>
      <p:graphicFrame>
        <p:nvGraphicFramePr>
          <p:cNvPr id="10" name="Диаграмм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4462787"/>
              </p:ext>
            </p:extLst>
          </p:nvPr>
        </p:nvGraphicFramePr>
        <p:xfrm>
          <a:off x="224286" y="919114"/>
          <a:ext cx="11750837" cy="5763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27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14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276035882"/>
              </p:ext>
            </p:extLst>
          </p:nvPr>
        </p:nvGraphicFramePr>
        <p:xfrm>
          <a:off x="-312829" y="1119327"/>
          <a:ext cx="13109806" cy="5171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313924" y="1060865"/>
            <a:ext cx="1254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74343"/>
                </a:solidFill>
                <a:latin typeface="+mn-lt"/>
                <a:cs typeface="Arial" charset="0"/>
              </a:rPr>
              <a:t>млрд. руб.</a:t>
            </a:r>
            <a:endParaRPr lang="ru-RU" b="1" dirty="0">
              <a:solidFill>
                <a:srgbClr val="474343"/>
              </a:solidFill>
              <a:latin typeface="+mn-lt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6036" y="0"/>
            <a:ext cx="112759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Динамика и структура безвозмездных </a:t>
            </a:r>
          </a:p>
          <a:p>
            <a:pPr algn="ctr"/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поступлений в областной бюджет в 2020 - 2024 годах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28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333820"/>
            <a:ext cx="12192000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 smtClean="0">
                <a:solidFill>
                  <a:srgbClr val="494545"/>
                </a:solidFill>
                <a:latin typeface="+mn-lt"/>
              </a:rPr>
              <a:t>*В ходе формирования и исполнения федерального бюджета в </a:t>
            </a:r>
            <a:r>
              <a:rPr lang="ru-RU" sz="1600" dirty="0">
                <a:solidFill>
                  <a:srgbClr val="494545"/>
                </a:solidFill>
                <a:latin typeface="+mn-lt"/>
              </a:rPr>
              <a:t>период </a:t>
            </a:r>
            <a:r>
              <a:rPr lang="ru-RU" sz="1600" dirty="0" smtClean="0">
                <a:solidFill>
                  <a:srgbClr val="494545"/>
                </a:solidFill>
                <a:latin typeface="+mn-lt"/>
              </a:rPr>
              <a:t>2022 </a:t>
            </a:r>
            <a:r>
              <a:rPr lang="ru-RU" sz="1600" dirty="0">
                <a:solidFill>
                  <a:srgbClr val="494545"/>
                </a:solidFill>
                <a:latin typeface="+mn-lt"/>
              </a:rPr>
              <a:t>– </a:t>
            </a:r>
            <a:r>
              <a:rPr lang="ru-RU" sz="1600" dirty="0" smtClean="0">
                <a:solidFill>
                  <a:srgbClr val="494545"/>
                </a:solidFill>
                <a:latin typeface="+mn-lt"/>
              </a:rPr>
              <a:t>2024 годов</a:t>
            </a:r>
          </a:p>
          <a:p>
            <a:pPr algn="ctr">
              <a:lnSpc>
                <a:spcPct val="80000"/>
              </a:lnSpc>
            </a:pPr>
            <a:r>
              <a:rPr lang="ru-RU" sz="1600" dirty="0" smtClean="0">
                <a:solidFill>
                  <a:srgbClr val="494545"/>
                </a:solidFill>
                <a:latin typeface="+mn-lt"/>
              </a:rPr>
              <a:t>объемы межбюджетных трансфертов будут </a:t>
            </a:r>
            <a:r>
              <a:rPr lang="ru-RU" sz="1600" dirty="0" err="1" smtClean="0">
                <a:solidFill>
                  <a:srgbClr val="494545"/>
                </a:solidFill>
                <a:latin typeface="+mn-lt"/>
              </a:rPr>
              <a:t>дораспределяться</a:t>
            </a:r>
            <a:endParaRPr lang="ru-RU" sz="1600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 rot="10800000" flipV="1">
            <a:off x="1915284" y="1245531"/>
            <a:ext cx="76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19,2</a:t>
            </a:r>
            <a:endParaRPr lang="ru-RU" sz="2400" b="1" dirty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 rot="10800000" flipV="1">
            <a:off x="4029456" y="2238192"/>
            <a:ext cx="857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14,9</a:t>
            </a:r>
            <a:endParaRPr lang="ru-RU" sz="2400" b="1" dirty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 rot="10800000" flipV="1">
            <a:off x="6096000" y="3126878"/>
            <a:ext cx="740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13,1</a:t>
            </a:r>
            <a:endParaRPr lang="ru-RU" sz="2400" b="1" dirty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285607" y="3162300"/>
            <a:ext cx="783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11,6</a:t>
            </a:r>
            <a:endParaRPr lang="ru-RU" sz="2400" b="1" dirty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 rot="10800000" flipV="1">
            <a:off x="10486738" y="3623965"/>
            <a:ext cx="628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8,8</a:t>
            </a:r>
            <a:endParaRPr lang="ru-RU" sz="2400" b="1" dirty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6066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306067" y="990540"/>
            <a:ext cx="1373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494545"/>
                </a:solidFill>
                <a:latin typeface="+mn-lt"/>
                <a:cs typeface="Arial" charset="0"/>
              </a:rPr>
              <a:t>млрд. руб.</a:t>
            </a:r>
            <a:endParaRPr lang="ru-RU" sz="2000" b="1" dirty="0">
              <a:solidFill>
                <a:srgbClr val="494545"/>
              </a:solidFill>
              <a:latin typeface="+mn-lt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8124" y="3919"/>
            <a:ext cx="112238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Динамика и структура межбюджетных трансфертов</a:t>
            </a:r>
          </a:p>
          <a:p>
            <a:pPr algn="ctr"/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органам  местного самоуправления в 2020 </a:t>
            </a:r>
            <a:r>
              <a:rPr lang="ru-RU" sz="3000" b="1" dirty="0">
                <a:solidFill>
                  <a:srgbClr val="494545"/>
                </a:solidFill>
                <a:latin typeface="+mn-lt"/>
              </a:rPr>
              <a:t>- </a:t>
            </a: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2024 </a:t>
            </a:r>
            <a:r>
              <a:rPr lang="ru-RU" sz="3000" b="1" dirty="0">
                <a:solidFill>
                  <a:srgbClr val="494545"/>
                </a:solidFill>
                <a:latin typeface="+mn-lt"/>
              </a:rPr>
              <a:t>годах</a:t>
            </a:r>
            <a:endParaRPr lang="ru-RU" sz="3000" b="1" dirty="0" smtClean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83331" y="2000250"/>
            <a:ext cx="731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22,6</a:t>
            </a:r>
            <a:endParaRPr lang="ru-RU" sz="2400" b="1" dirty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29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2732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494545"/>
                </a:solidFill>
                <a:latin typeface="+mn-lt"/>
              </a:rPr>
              <a:t>*В ходе формирования и исполнения областного бюджета в </a:t>
            </a:r>
            <a:r>
              <a:rPr lang="ru-RU" sz="1600" dirty="0">
                <a:solidFill>
                  <a:srgbClr val="494545"/>
                </a:solidFill>
                <a:latin typeface="+mn-lt"/>
              </a:rPr>
              <a:t>период </a:t>
            </a:r>
            <a:r>
              <a:rPr lang="ru-RU" sz="1600" dirty="0" smtClean="0">
                <a:solidFill>
                  <a:srgbClr val="494545"/>
                </a:solidFill>
                <a:latin typeface="+mn-lt"/>
              </a:rPr>
              <a:t>2022 </a:t>
            </a:r>
            <a:r>
              <a:rPr lang="ru-RU" sz="1600" dirty="0">
                <a:solidFill>
                  <a:srgbClr val="494545"/>
                </a:solidFill>
                <a:latin typeface="+mn-lt"/>
              </a:rPr>
              <a:t>– </a:t>
            </a:r>
            <a:r>
              <a:rPr lang="ru-RU" sz="1600" dirty="0" smtClean="0">
                <a:solidFill>
                  <a:srgbClr val="494545"/>
                </a:solidFill>
                <a:latin typeface="+mn-lt"/>
              </a:rPr>
              <a:t>2024 годов</a:t>
            </a:r>
          </a:p>
          <a:p>
            <a:pPr algn="ctr"/>
            <a:r>
              <a:rPr lang="ru-RU" sz="1600" dirty="0" smtClean="0">
                <a:solidFill>
                  <a:srgbClr val="494545"/>
                </a:solidFill>
                <a:latin typeface="+mn-lt"/>
              </a:rPr>
              <a:t>объемы межбюджетных трансфертов будут </a:t>
            </a:r>
            <a:r>
              <a:rPr lang="ru-RU" sz="1600" dirty="0" err="1" smtClean="0">
                <a:solidFill>
                  <a:srgbClr val="494545"/>
                </a:solidFill>
                <a:latin typeface="+mn-lt"/>
              </a:rPr>
              <a:t>дораспределяться</a:t>
            </a:r>
            <a:endParaRPr lang="ru-RU" sz="1600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24275" y="1390650"/>
            <a:ext cx="781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25,8</a:t>
            </a:r>
            <a:endParaRPr lang="ru-RU" sz="2400" b="1" dirty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 rot="10800000" flipV="1">
            <a:off x="5905500" y="1831718"/>
            <a:ext cx="819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23,8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924799" y="2152650"/>
            <a:ext cx="828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20,0</a:t>
            </a:r>
            <a:endParaRPr lang="ru-RU" sz="2400" b="1" dirty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001250" y="21336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19,2</a:t>
            </a:r>
            <a:endParaRPr lang="ru-RU" sz="2400" b="1" dirty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3757968539"/>
              </p:ext>
            </p:extLst>
          </p:nvPr>
        </p:nvGraphicFramePr>
        <p:xfrm>
          <a:off x="-508000" y="1143000"/>
          <a:ext cx="13055600" cy="5114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7076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  <a:cs typeface="Andalus" panose="02020603050405020304" pitchFamily="18" charset="-78"/>
              </a:rPr>
              <a:t>Определение бюджета, виды бюджетов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7997" y="1041400"/>
            <a:ext cx="1211600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ln w="17780" cmpd="sng">
                  <a:noFill/>
                  <a:prstDash val="solid"/>
                  <a:miter lim="800000"/>
                </a:ln>
                <a:solidFill>
                  <a:srgbClr val="494545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24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494545"/>
                </a:solidFill>
                <a:latin typeface="+mn-lt"/>
              </a:rPr>
              <a:t>форма  </a:t>
            </a:r>
            <a:r>
              <a:rPr lang="ru-RU" sz="2400" b="1" dirty="0">
                <a:ln w="17780" cmpd="sng">
                  <a:noFill/>
                  <a:prstDash val="solid"/>
                  <a:miter lim="800000"/>
                </a:ln>
                <a:solidFill>
                  <a:srgbClr val="494545"/>
                </a:solidFill>
                <a:latin typeface="+mn-lt"/>
              </a:rPr>
              <a:t>образования </a:t>
            </a:r>
            <a:r>
              <a:rPr lang="ru-RU" sz="24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494545"/>
                </a:solidFill>
                <a:latin typeface="+mn-lt"/>
              </a:rPr>
              <a:t>и </a:t>
            </a:r>
            <a:r>
              <a:rPr lang="ru-RU" sz="2400" b="1" dirty="0">
                <a:ln w="17780" cmpd="sng">
                  <a:noFill/>
                  <a:prstDash val="solid"/>
                  <a:miter lim="800000"/>
                </a:ln>
                <a:solidFill>
                  <a:srgbClr val="494545"/>
                </a:solidFill>
                <a:latin typeface="+mn-lt"/>
              </a:rPr>
              <a:t>расходования денежных средств для решения  задач  и  функций </a:t>
            </a:r>
            <a:r>
              <a:rPr lang="ru-RU" sz="24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494545"/>
                </a:solidFill>
                <a:latin typeface="+mn-lt"/>
              </a:rPr>
              <a:t>государства и </a:t>
            </a:r>
            <a:r>
              <a:rPr lang="ru-RU" sz="2400" b="1" dirty="0">
                <a:ln w="17780" cmpd="sng">
                  <a:noFill/>
                  <a:prstDash val="solid"/>
                  <a:miter lim="800000"/>
                </a:ln>
                <a:solidFill>
                  <a:srgbClr val="494545"/>
                </a:solidFill>
                <a:latin typeface="+mn-lt"/>
              </a:rPr>
              <a:t>местного </a:t>
            </a:r>
            <a:r>
              <a:rPr lang="ru-RU" sz="24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494545"/>
                </a:solidFill>
                <a:latin typeface="+mn-lt"/>
              </a:rPr>
              <a:t>самоуправления</a:t>
            </a:r>
            <a:endParaRPr lang="ru-RU" sz="2400" b="1" dirty="0">
              <a:ln w="17780" cmpd="sng">
                <a:noFill/>
                <a:prstDash val="solid"/>
                <a:miter lim="800000"/>
              </a:ln>
              <a:solidFill>
                <a:srgbClr val="494545"/>
              </a:solidFill>
              <a:latin typeface="+mn-lt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01598" y="2818079"/>
            <a:ext cx="712787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ru-RU" sz="2000" b="1" dirty="0">
                <a:solidFill>
                  <a:srgbClr val="494545"/>
                </a:solidFill>
                <a:latin typeface="+mn-lt"/>
              </a:rPr>
              <a:t>Бюджетная система Российской Федерации </a:t>
            </a:r>
            <a:r>
              <a:rPr lang="ru-RU" sz="2000" b="1" dirty="0" smtClean="0">
                <a:solidFill>
                  <a:srgbClr val="494545"/>
                </a:solidFill>
                <a:latin typeface="+mn-lt"/>
              </a:rPr>
              <a:t>включает в себя:</a:t>
            </a:r>
            <a:r>
              <a:rPr lang="ru-RU" sz="2000" b="1" u="sng" dirty="0" smtClean="0">
                <a:solidFill>
                  <a:srgbClr val="494545"/>
                </a:solidFill>
                <a:latin typeface="+mn-lt"/>
              </a:rPr>
              <a:t> </a:t>
            </a:r>
          </a:p>
          <a:p>
            <a:pPr marL="342900" indent="-342900"/>
            <a:endParaRPr lang="ru-RU" sz="2000" u="sng" dirty="0">
              <a:solidFill>
                <a:srgbClr val="494545"/>
              </a:solidFill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solidFill>
                  <a:srgbClr val="494545"/>
                </a:solidFill>
                <a:latin typeface="+mn-lt"/>
              </a:rPr>
              <a:t>федеральный 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бюджет и бюджеты государственных внебюджетных фондов Российской Федерации</a:t>
            </a:r>
            <a:r>
              <a:rPr lang="ru-RU" sz="2000" dirty="0" smtClean="0">
                <a:solidFill>
                  <a:srgbClr val="494545"/>
                </a:solidFill>
                <a:latin typeface="+mn-lt"/>
              </a:rPr>
              <a:t>;</a:t>
            </a:r>
          </a:p>
          <a:p>
            <a:pPr marL="457200" indent="-457200">
              <a:buFont typeface="+mj-lt"/>
              <a:buAutoNum type="arabicPeriod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solidFill>
                  <a:srgbClr val="494545"/>
                </a:solidFill>
                <a:latin typeface="+mn-lt"/>
              </a:rPr>
              <a:t>бюджеты 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субъектов Российской Федерации и бюджеты территориальных государственных внебюджетных фондов</a:t>
            </a:r>
            <a:r>
              <a:rPr lang="ru-RU" sz="2000" dirty="0" smtClean="0">
                <a:solidFill>
                  <a:srgbClr val="494545"/>
                </a:solidFill>
                <a:latin typeface="+mn-lt"/>
              </a:rPr>
              <a:t>;</a:t>
            </a:r>
          </a:p>
          <a:p>
            <a:pPr marL="457200" indent="-457200">
              <a:buFont typeface="+mj-lt"/>
              <a:buAutoNum type="arabicPeriod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solidFill>
                  <a:srgbClr val="494545"/>
                </a:solidFill>
                <a:latin typeface="+mn-lt"/>
              </a:rPr>
              <a:t>местные 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бюджеты (бюджеты муниципальных районов, </a:t>
            </a:r>
            <a:r>
              <a:rPr lang="ru-RU" sz="2000" dirty="0" smtClean="0">
                <a:solidFill>
                  <a:srgbClr val="494545"/>
                </a:solidFill>
                <a:latin typeface="+mn-lt"/>
              </a:rPr>
              <a:t>бюджеты 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городских округов, бюджеты городских округов с внутригородским делением, бюджеты городских и сельских поселений, бюджеты внутригородских районов).</a:t>
            </a:r>
            <a:endParaRPr lang="en-US" sz="2000" dirty="0">
              <a:solidFill>
                <a:srgbClr val="494545"/>
              </a:solidFill>
              <a:latin typeface="+mn-lt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7400924" y="2676524"/>
            <a:ext cx="4068763" cy="4068763"/>
            <a:chOff x="7400924" y="2676524"/>
            <a:chExt cx="4068763" cy="4068763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0924" y="2676524"/>
              <a:ext cx="4068763" cy="4068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3342" y="4422815"/>
              <a:ext cx="1490662" cy="1490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8259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ятиугольник 14"/>
          <p:cNvSpPr/>
          <p:nvPr/>
        </p:nvSpPr>
        <p:spPr>
          <a:xfrm flipH="1">
            <a:off x="24429" y="1399032"/>
            <a:ext cx="12143140" cy="1407854"/>
          </a:xfrm>
          <a:prstGeom prst="homePlate">
            <a:avLst/>
          </a:prstGeom>
          <a:gradFill>
            <a:gsLst>
              <a:gs pos="75000">
                <a:schemeClr val="accent1">
                  <a:lumMod val="20000"/>
                  <a:lumOff val="80000"/>
                  <a:alpha val="50000"/>
                </a:scheme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18" name="Пятиугольник 17"/>
          <p:cNvSpPr/>
          <p:nvPr/>
        </p:nvSpPr>
        <p:spPr>
          <a:xfrm flipH="1">
            <a:off x="48859" y="4512841"/>
            <a:ext cx="12143140" cy="1588578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17" name="Пятиугольник 16"/>
          <p:cNvSpPr/>
          <p:nvPr/>
        </p:nvSpPr>
        <p:spPr>
          <a:xfrm flipH="1">
            <a:off x="-7992" y="2880360"/>
            <a:ext cx="12143140" cy="1330484"/>
          </a:xfrm>
          <a:prstGeom prst="homePlate">
            <a:avLst/>
          </a:prstGeom>
          <a:gradFill>
            <a:gsLst>
              <a:gs pos="75000">
                <a:schemeClr val="accent4">
                  <a:lumMod val="20000"/>
                  <a:lumOff val="80000"/>
                  <a:alpha val="50000"/>
                </a:scheme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11640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494545"/>
                </a:solidFill>
                <a:latin typeface="+mn-lt"/>
              </a:rPr>
              <a:t>Расходы областного бюджета на 2022 - 2024 годы</a:t>
            </a:r>
            <a:endParaRPr lang="ru-RU" sz="28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56226" y="369880"/>
            <a:ext cx="102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  <a:endParaRPr lang="ru-RU" sz="1600" b="1" dirty="0">
              <a:solidFill>
                <a:srgbClr val="534F4F"/>
              </a:solidFill>
              <a:latin typeface="+mn-lt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30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430" y="2499109"/>
            <a:ext cx="44946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74343"/>
                </a:solidFill>
                <a:latin typeface="+mn-lt"/>
              </a:rPr>
              <a:t>Социально-значимые расходы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-7992" y="3903066"/>
            <a:ext cx="45270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74343"/>
                </a:solidFill>
                <a:latin typeface="+mn-lt"/>
              </a:rPr>
              <a:t>Расходы на поддержку реального сектора экономики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4430" y="5806173"/>
            <a:ext cx="44946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74343"/>
                </a:solidFill>
                <a:latin typeface="+mn-lt"/>
              </a:rPr>
              <a:t>Прочие расходы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360510" y="790836"/>
            <a:ext cx="30596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u="sng" dirty="0" smtClean="0">
                <a:solidFill>
                  <a:srgbClr val="474343"/>
                </a:solidFill>
                <a:latin typeface="+mn-lt"/>
              </a:rPr>
              <a:t>Доля в общем объеме расходов</a:t>
            </a:r>
            <a:endParaRPr lang="ru-RU" sz="1600" b="1" u="sng" dirty="0">
              <a:solidFill>
                <a:srgbClr val="474343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19036" y="711200"/>
            <a:ext cx="7483929" cy="6009639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4090687"/>
              </p:ext>
            </p:extLst>
          </p:nvPr>
        </p:nvGraphicFramePr>
        <p:xfrm>
          <a:off x="4673250" y="867456"/>
          <a:ext cx="7175500" cy="57381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98800"/>
                <a:gridCol w="1358900"/>
                <a:gridCol w="1358900"/>
                <a:gridCol w="1358900"/>
              </a:tblGrid>
              <a:tr h="4439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534F4F"/>
                          </a:solidFill>
                          <a:effectLst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534F4F"/>
                          </a:solidFill>
                          <a:effectLst/>
                        </a:rPr>
                        <a:t>2022  </a:t>
                      </a:r>
                      <a:r>
                        <a:rPr lang="ru-RU" sz="1600" b="1" u="none" strike="noStrike" dirty="0">
                          <a:solidFill>
                            <a:srgbClr val="534F4F"/>
                          </a:solidFill>
                          <a:effectLst/>
                        </a:rPr>
                        <a:t>год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534F4F"/>
                          </a:solidFill>
                          <a:effectLst/>
                        </a:rPr>
                        <a:t>2023  </a:t>
                      </a:r>
                      <a:r>
                        <a:rPr lang="ru-RU" sz="1600" b="1" u="none" strike="noStrike" dirty="0">
                          <a:solidFill>
                            <a:srgbClr val="534F4F"/>
                          </a:solidFill>
                          <a:effectLst/>
                        </a:rPr>
                        <a:t>год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534F4F"/>
                          </a:solidFill>
                          <a:effectLst/>
                        </a:rPr>
                        <a:t>2024  </a:t>
                      </a:r>
                      <a:r>
                        <a:rPr lang="ru-RU" sz="1600" b="1" u="none" strike="noStrike" dirty="0">
                          <a:solidFill>
                            <a:srgbClr val="534F4F"/>
                          </a:solidFill>
                          <a:effectLst/>
                        </a:rPr>
                        <a:t>год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63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Образование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17 196,59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16 498,78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16 816,63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3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Культура, кинематография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1 647,63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1 339,87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1 562,72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3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Здравоохранение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7 135,39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5 792,18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5 922,37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3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Социальная политика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21 457,00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22 077,43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22 643,56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3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Физическая культура и спорт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3 653,61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2 643,46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3 671,48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3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Средства массовой информации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217,35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217,35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217,35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Национальная экономика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16 455,60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16 808,79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17 136,06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Жилищно-коммунальное хозяйство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3 156,05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3 091,36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2 141,73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Охрана окружающей среды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117,36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100,72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100,72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Общегосударственные вопросы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4440,793196</a:t>
                      </a:r>
                    </a:p>
                  </a:txBody>
                  <a:tcPr marL="7620" marR="7620" marT="762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2868,772002</a:t>
                      </a:r>
                    </a:p>
                  </a:txBody>
                  <a:tcPr marL="7620" marR="7620" marT="762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2837,827916</a:t>
                      </a:r>
                    </a:p>
                  </a:txBody>
                  <a:tcPr marL="7620" marR="7620" marT="762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Национальная оборона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173,43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35,80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38,22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Национальная безопасность и правоохранительная деятельность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900,13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845,52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847,59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Обслуживание государственного и</a:t>
                      </a:r>
                      <a:r>
                        <a:rPr lang="ru-RU" sz="1400" b="0" i="0" u="none" strike="noStrike" baseline="0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муниципального долга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570,00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580,00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590,00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3 375,52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1 008,66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957,28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Условно утвержденные расходы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0,00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2 667,15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3 595,81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31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Всего</a:t>
                      </a:r>
                      <a:endParaRPr lang="ru-RU" sz="1400" b="1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80 496,46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76 575,83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79 079,36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1648591"/>
              </p:ext>
            </p:extLst>
          </p:nvPr>
        </p:nvGraphicFramePr>
        <p:xfrm>
          <a:off x="48859" y="1108330"/>
          <a:ext cx="4563781" cy="1536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5878481"/>
              </p:ext>
            </p:extLst>
          </p:nvPr>
        </p:nvGraphicFramePr>
        <p:xfrm>
          <a:off x="0" y="2734056"/>
          <a:ext cx="4572000" cy="1322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8919304"/>
              </p:ext>
            </p:extLst>
          </p:nvPr>
        </p:nvGraphicFramePr>
        <p:xfrm>
          <a:off x="-14267" y="4602479"/>
          <a:ext cx="4572000" cy="1406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60480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4776" y="173196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Социально-значимые расходы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0489" y="966857"/>
            <a:ext cx="9769792" cy="5723503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337712" y="460067"/>
            <a:ext cx="1230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  <a:endParaRPr lang="ru-RU" sz="2000" b="1" dirty="0">
              <a:solidFill>
                <a:srgbClr val="534F4F"/>
              </a:solidFill>
              <a:latin typeface="+mn-lt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31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638288"/>
              </p:ext>
            </p:extLst>
          </p:nvPr>
        </p:nvGraphicFramePr>
        <p:xfrm>
          <a:off x="268256" y="1171898"/>
          <a:ext cx="9414258" cy="53134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03218"/>
                <a:gridCol w="1503680"/>
                <a:gridCol w="1503680"/>
                <a:gridCol w="1503680"/>
              </a:tblGrid>
              <a:tr h="4067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2022  </a:t>
                      </a:r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год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2023  </a:t>
                      </a:r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год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2024  </a:t>
                      </a:r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год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410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ОБРАЗОВАНИЕ</a:t>
                      </a:r>
                      <a:endParaRPr lang="ru-RU" sz="14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17 196,59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16 498,78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16 816,63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10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Дошкольное образование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3 956,45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3 907,52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3 878,19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10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Общее образование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9 778,32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9 542,79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9 925,14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10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Дополнительное образование детей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504,79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503,37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600,88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10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Среднее профессиональное образование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1 966,74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1 785,89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1 740,75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821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Профессиональная подготовка, переподготовка и повышение квалификации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131,84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107,61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107,81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10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Молодежная политика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279,41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281,16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281,16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10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Другие вопросы в области образования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579,05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370,44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282,70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10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КУЛЬТУРА, КИНЕМАТОГРАФИЯ</a:t>
                      </a:r>
                      <a:endParaRPr lang="ru-RU" sz="14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1 647,63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1 339,87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1 562,72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10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Культура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1 611,41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1 303,50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1 526,30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58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Другие вопросы в области культуры, кинематографии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36,22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36,36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36,42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10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ЗДРАВООХРАНЕНИЕ</a:t>
                      </a:r>
                      <a:endParaRPr lang="ru-RU" sz="14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7 135,39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5 792,18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5 922,37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10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Стационарная медицинская помощь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3 879,92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3 032,55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3 455,22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10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Амбулаторная помощь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483,53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265,46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265,46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10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Скорая медицинская помощь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85,41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72,54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72,54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10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Санаторно-оздоровительная помощь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291,49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269,00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269,00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821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Заготовка, переработка, хранение и обеспечение безопасности донорской крови и ее компонентов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214,15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181,11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181,11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10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Другие вопросы в области здравоохранения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2 180,90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1 971,52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1 679,04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410" y="1422746"/>
            <a:ext cx="1482603" cy="148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950" y="4950755"/>
            <a:ext cx="1456769" cy="145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535" y="3159760"/>
            <a:ext cx="1295117" cy="1231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064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11640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494545"/>
                </a:solidFill>
                <a:latin typeface="+mn-lt"/>
              </a:rPr>
              <a:t>Структура социально-значимых расходов </a:t>
            </a:r>
          </a:p>
          <a:p>
            <a:pPr algn="ctr"/>
            <a:r>
              <a:rPr lang="ru-RU" sz="2800" b="1" dirty="0" smtClean="0">
                <a:solidFill>
                  <a:srgbClr val="494545"/>
                </a:solidFill>
                <a:latin typeface="+mn-lt"/>
              </a:rPr>
              <a:t>областного бюджета на 2022 - 2024 годы, %</a:t>
            </a:r>
            <a:endParaRPr lang="ru-RU" sz="28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32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823567"/>
              </p:ext>
            </p:extLst>
          </p:nvPr>
        </p:nvGraphicFramePr>
        <p:xfrm>
          <a:off x="1" y="983848"/>
          <a:ext cx="12049246" cy="5874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8018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054340" y="1119258"/>
            <a:ext cx="9906953" cy="49980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337712" y="460067"/>
            <a:ext cx="1230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  <a:endParaRPr lang="ru-RU" sz="2000" b="1" dirty="0">
              <a:solidFill>
                <a:srgbClr val="534F4F"/>
              </a:solidFill>
              <a:latin typeface="+mn-lt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33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7889590"/>
              </p:ext>
            </p:extLst>
          </p:nvPr>
        </p:nvGraphicFramePr>
        <p:xfrm>
          <a:off x="2300687" y="1342710"/>
          <a:ext cx="9414258" cy="45283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03218"/>
                <a:gridCol w="1503680"/>
                <a:gridCol w="1503680"/>
                <a:gridCol w="1503680"/>
              </a:tblGrid>
              <a:tr h="3688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2022  </a:t>
                      </a:r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год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2023  </a:t>
                      </a:r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год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2024  </a:t>
                      </a:r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год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СОЦИАЛЬНАЯ ПОЛИТИКА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21 457,00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22 077,43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22 643,56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Пенсионное обеспечение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268,02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268,02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268,02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Социальное обслуживание населения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2 600,35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2 567,61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2 566,33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Социальное обеспечение населения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11 925,40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12 136,20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12 390,74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Охрана семьи и детства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6 324,52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6 755,89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7 073,11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Другие вопросы в области социальной политики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338,71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349,72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345,36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ФИЗИЧЕСКАЯ КУЛЬТУРА И СПОРТ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3 653,61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2 643,46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3 671,48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Массовый спорт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2 997,68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1 954,24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2 632,41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Спорт высших достижений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639,15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672,44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1 022,29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Другие вопросы в области физической культуры и спорта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16,78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16,78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16,78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СРЕДСТВА МАССОВОЙ ИНФОРМАЦИИ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217,35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217,35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217,35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Телевидение и радиовещание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74,94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74,94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74,94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Периодическая печать и издательства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111,07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111,07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111,07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Другие вопросы в области средств массовой информации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31,33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31,33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31,33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5926"/>
            <a:ext cx="1982512" cy="1807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76" y="4358641"/>
            <a:ext cx="1828799" cy="182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4776" y="173196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Социально-значимые расходы</a:t>
            </a:r>
          </a:p>
        </p:txBody>
      </p:sp>
    </p:spTree>
    <p:extLst>
      <p:ext uri="{BB962C8B-B14F-4D97-AF65-F5344CB8AC3E}">
        <p14:creationId xmlns:p14="http://schemas.microsoft.com/office/powerpoint/2010/main" val="356017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11640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494545"/>
                </a:solidFill>
                <a:latin typeface="+mn-lt"/>
              </a:rPr>
              <a:t>Структура социально-значимых расходов </a:t>
            </a:r>
          </a:p>
          <a:p>
            <a:pPr algn="ctr"/>
            <a:r>
              <a:rPr lang="ru-RU" sz="2800" b="1" dirty="0" smtClean="0">
                <a:solidFill>
                  <a:srgbClr val="494545"/>
                </a:solidFill>
                <a:latin typeface="+mn-lt"/>
              </a:rPr>
              <a:t>областного бюджета на 2022 - 2024 годы, %</a:t>
            </a:r>
            <a:endParaRPr lang="ru-RU" sz="28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34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4350434"/>
              </p:ext>
            </p:extLst>
          </p:nvPr>
        </p:nvGraphicFramePr>
        <p:xfrm>
          <a:off x="223776" y="1065747"/>
          <a:ext cx="11968223" cy="5792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0792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4776" y="173196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Расходы на поддержку реального сектора экономики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0689" y="1034744"/>
            <a:ext cx="9289551" cy="5658664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337712" y="460067"/>
            <a:ext cx="1230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  <a:endParaRPr lang="ru-RU" sz="2000" b="1" dirty="0">
              <a:solidFill>
                <a:srgbClr val="534F4F"/>
              </a:solidFill>
              <a:latin typeface="+mn-lt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35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7141053"/>
              </p:ext>
            </p:extLst>
          </p:nvPr>
        </p:nvGraphicFramePr>
        <p:xfrm>
          <a:off x="460192" y="1242447"/>
          <a:ext cx="8870544" cy="52516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74544"/>
                <a:gridCol w="1332000"/>
                <a:gridCol w="1332000"/>
                <a:gridCol w="1332000"/>
              </a:tblGrid>
              <a:tr h="3231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2022  </a:t>
                      </a:r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год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2023  </a:t>
                      </a:r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год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2024  </a:t>
                      </a:r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год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НАЦИОНАЛЬНАЯ ЭКОНОМИКА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16 455,60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16 808,79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17 136,06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Общеэкономические вопросы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393,26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350,62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350,62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Воспроизводство минерально-сырьевой базы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4,57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4,57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4,57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Сельское хозяйство и рыболовство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4 151,44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4 113,84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4 517,63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Водное хозяйство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132,75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112,02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116,83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Лесное хозяйство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343,87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332,65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336,46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Транспорт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914,18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880,10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880,94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Дорожное хозяйство (дорожные фонды)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8 143,31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8 391,51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8 599,73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kern="1200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Связь и информатика</a:t>
                      </a:r>
                      <a:endParaRPr lang="ru-RU" sz="1400" b="0" i="0" u="none" strike="noStrike" kern="1200" dirty="0">
                        <a:solidFill>
                          <a:srgbClr val="47434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548,96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525,64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688,21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1 823,26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2 097,83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1 641,07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ЖИЛИЩНО-КОММУНАЛЬНОЕ ХОЗЯЙСТВО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3 156,05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3 091,36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2 141,73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Жилищное хозяйство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829,27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1 129,05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75,00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Коммунальное хозяйство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1 155,89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1 057,72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1 129,86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Благоустройство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880,50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621,51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654,62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27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Другие вопросы в области жилищно-коммунального хозяйства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290,38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283,07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282,25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ОХРАНА ОКРУЖАЮЩЕЙ СРЕДЫ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117,36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100,72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100,72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Сбор, удаление отходов и очистка сточных вод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1,00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1,00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1,00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Другие вопросы в области охраны окружающей среды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116,36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99,72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99,72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629" y="2275840"/>
            <a:ext cx="2587683" cy="2587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908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0232" y="-73025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494545"/>
                </a:solidFill>
                <a:latin typeface="+mn-lt"/>
              </a:rPr>
              <a:t>Структура расходов </a:t>
            </a:r>
            <a:r>
              <a:rPr lang="ru-RU" sz="2800" b="1" dirty="0">
                <a:solidFill>
                  <a:srgbClr val="494545"/>
                </a:solidFill>
                <a:latin typeface="+mn-lt"/>
              </a:rPr>
              <a:t>на поддержку реального сектора экономики</a:t>
            </a:r>
            <a:endParaRPr lang="ru-RU" sz="2800" b="1" dirty="0" smtClean="0">
              <a:solidFill>
                <a:srgbClr val="494545"/>
              </a:solidFill>
              <a:latin typeface="+mn-lt"/>
            </a:endParaRPr>
          </a:p>
          <a:p>
            <a:pPr algn="ctr"/>
            <a:r>
              <a:rPr lang="ru-RU" sz="2800" b="1" dirty="0" smtClean="0">
                <a:solidFill>
                  <a:srgbClr val="494545"/>
                </a:solidFill>
                <a:latin typeface="+mn-lt"/>
              </a:rPr>
              <a:t>областного бюджета на 2022 - 2024 годы, %</a:t>
            </a:r>
            <a:endParaRPr lang="ru-RU" sz="28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36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9378320"/>
              </p:ext>
            </p:extLst>
          </p:nvPr>
        </p:nvGraphicFramePr>
        <p:xfrm>
          <a:off x="115748" y="881082"/>
          <a:ext cx="11764308" cy="58901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9008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4776" y="173196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34F4F"/>
                </a:solidFill>
                <a:latin typeface="+mn-lt"/>
              </a:rPr>
              <a:t>Прочие </a:t>
            </a:r>
            <a:r>
              <a:rPr lang="ru-RU" sz="2800" b="1" dirty="0" smtClean="0">
                <a:solidFill>
                  <a:srgbClr val="534F4F"/>
                </a:solidFill>
                <a:latin typeface="+mn-lt"/>
              </a:rPr>
              <a:t>расходы</a:t>
            </a:r>
            <a:endParaRPr lang="ru-RU" sz="2800" b="1" dirty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0689" y="1034744"/>
            <a:ext cx="11690623" cy="5493377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337712" y="460067"/>
            <a:ext cx="1230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  <a:endParaRPr lang="ru-RU" sz="2000" b="1" dirty="0">
              <a:solidFill>
                <a:srgbClr val="534F4F"/>
              </a:solidFill>
              <a:latin typeface="+mn-lt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37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3537293"/>
              </p:ext>
            </p:extLst>
          </p:nvPr>
        </p:nvGraphicFramePr>
        <p:xfrm>
          <a:off x="462000" y="1198008"/>
          <a:ext cx="11268000" cy="51668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48000"/>
                <a:gridCol w="1440000"/>
                <a:gridCol w="1440000"/>
                <a:gridCol w="1440000"/>
              </a:tblGrid>
              <a:tr h="3916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2022  </a:t>
                      </a:r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год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2023  </a:t>
                      </a:r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год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2024  </a:t>
                      </a:r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год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652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ОБЩЕГОСУДАРСТВЕННЫЕ ВОПРОСЫ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4 440,79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2 868,77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2 837,83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05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4,70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4,70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4,70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05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84,67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84,67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84,67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958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259,57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249,92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249,92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52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Судебная система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1,18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0,05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0,04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05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129,10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129,09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129,09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52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Обеспечение проведения выборов и референдумов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45,39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45,39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171,39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52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Фундаментальные исследования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7,00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7,00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7,00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52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Резервные фонды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500,00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200,00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200,00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52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Другие общегосударственные вопросы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3 409,18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2 147,95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1 991,02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52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НАЦИОНАЛЬНАЯ ОБОРОНА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173,43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35,80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38,22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52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Мобилизационная и вневойсковая подготовка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32,45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33,53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34,69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52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Мобилизационная подготовка экономики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140,98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2,28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3,53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242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0689" y="1034744"/>
            <a:ext cx="11690623" cy="551845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337712" y="460067"/>
            <a:ext cx="1230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  <a:endParaRPr lang="ru-RU" sz="2000" b="1" dirty="0">
              <a:solidFill>
                <a:srgbClr val="534F4F"/>
              </a:solidFill>
              <a:latin typeface="+mn-lt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38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814081"/>
              </p:ext>
            </p:extLst>
          </p:nvPr>
        </p:nvGraphicFramePr>
        <p:xfrm>
          <a:off x="480000" y="1204214"/>
          <a:ext cx="11232000" cy="51795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12000"/>
                <a:gridCol w="1440000"/>
                <a:gridCol w="1440000"/>
                <a:gridCol w="1440000"/>
              </a:tblGrid>
              <a:tr h="5115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2022  </a:t>
                      </a:r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год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2023  </a:t>
                      </a:r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год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2024  </a:t>
                      </a:r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год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03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900,13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845,52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847,59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3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Органы юстиции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91,68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86,22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88,29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64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709,34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659,99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659,99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3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Миграционная политика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31,33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31,52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31,52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64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67,79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67,79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67,79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3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ОБСЛУЖИВАНИЕ ГОСУДАРСТВЕННОГО И МУНИЦИПАЛЬНОГО ДОЛГА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570,00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580,00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590,00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64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3 375,52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1 008,66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957,28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64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Дотации на выравнивание бюджетной обеспеченности субъектов Российской Федерации и муниципальных образований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1 729,30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755,00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682,30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30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Иные дотации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1 506,28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116,00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116,00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3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Прочие межбюджетные трансферты общего характера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139,95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137,66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158,98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3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УСЛОВНО УТВЕРЖДЕННЫЕ РАСХОДЫ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0,00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2 667,15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3 595,81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04776" y="173196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34F4F"/>
                </a:solidFill>
                <a:latin typeface="+mn-lt"/>
              </a:rPr>
              <a:t>Прочие </a:t>
            </a:r>
            <a:r>
              <a:rPr lang="ru-RU" sz="2800" b="1" dirty="0" smtClean="0">
                <a:solidFill>
                  <a:srgbClr val="534F4F"/>
                </a:solidFill>
                <a:latin typeface="+mn-lt"/>
              </a:rPr>
              <a:t>расходы</a:t>
            </a:r>
            <a:endParaRPr lang="ru-RU" sz="2800" b="1" dirty="0">
              <a:solidFill>
                <a:srgbClr val="534F4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8615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5325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494545"/>
                </a:solidFill>
                <a:latin typeface="+mn-lt"/>
              </a:rPr>
              <a:t>Структура прочих расходов </a:t>
            </a:r>
          </a:p>
          <a:p>
            <a:pPr algn="ctr"/>
            <a:r>
              <a:rPr lang="ru-RU" sz="2800" b="1" dirty="0" smtClean="0">
                <a:solidFill>
                  <a:srgbClr val="494545"/>
                </a:solidFill>
                <a:latin typeface="+mn-lt"/>
              </a:rPr>
              <a:t>областного бюджета на 2022 - 2024 годы, %</a:t>
            </a:r>
            <a:endParaRPr lang="ru-RU" sz="28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39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3596021"/>
              </p:ext>
            </p:extLst>
          </p:nvPr>
        </p:nvGraphicFramePr>
        <p:xfrm>
          <a:off x="92597" y="821803"/>
          <a:ext cx="11968223" cy="5914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032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668838" y="12700"/>
            <a:ext cx="7523162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342900" indent="-342900" algn="ctr">
              <a:spcBef>
                <a:spcPct val="20000"/>
              </a:spcBef>
            </a:pPr>
            <a:r>
              <a:rPr lang="ru-RU" sz="2000" b="1" dirty="0">
                <a:solidFill>
                  <a:srgbClr val="494545"/>
                </a:solidFill>
                <a:latin typeface="+mn-lt"/>
              </a:rPr>
              <a:t>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На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2022 – 2024 годы в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Липецкой области сформировано </a:t>
            </a:r>
            <a:r>
              <a:rPr lang="ru-RU" sz="2600" b="1" u="sng" dirty="0" smtClean="0">
                <a:solidFill>
                  <a:srgbClr val="494545"/>
                </a:solidFill>
                <a:latin typeface="+mn-lt"/>
              </a:rPr>
              <a:t>314 </a:t>
            </a:r>
            <a:r>
              <a:rPr lang="ru-RU" sz="2600" b="1" u="sng" dirty="0">
                <a:solidFill>
                  <a:srgbClr val="494545"/>
                </a:solidFill>
                <a:latin typeface="+mn-lt"/>
              </a:rPr>
              <a:t>бюджетов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, в том числе:</a:t>
            </a:r>
          </a:p>
          <a:p>
            <a:pPr marL="342900" indent="-342900" algn="ctr">
              <a:spcBef>
                <a:spcPct val="20000"/>
              </a:spcBef>
            </a:pPr>
            <a:endParaRPr lang="ru-RU" sz="2000" b="1" dirty="0">
              <a:solidFill>
                <a:srgbClr val="494545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494545"/>
                </a:solidFill>
                <a:latin typeface="+mn-lt"/>
              </a:rPr>
              <a:t>    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областной бюджет;</a:t>
            </a: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    бюджет территориального фонда обязательного медицинского страхования Липецкой области;</a:t>
            </a: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    2 бюджета городских округов;</a:t>
            </a: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   18 бюджетов муниципальных районов;</a:t>
            </a: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   6 бюджетов городских поселений;</a:t>
            </a: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   </a:t>
            </a:r>
            <a:r>
              <a:rPr lang="ru-RU" sz="2000" dirty="0" smtClean="0">
                <a:solidFill>
                  <a:srgbClr val="494545"/>
                </a:solidFill>
                <a:latin typeface="+mn-lt"/>
              </a:rPr>
              <a:t>286 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бюджетов сельских поселений.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" y="839510"/>
            <a:ext cx="4145757" cy="519168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7319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03974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Программный бюджет </a:t>
            </a:r>
            <a:r>
              <a:rPr lang="ru-RU" sz="3000" b="1" dirty="0">
                <a:solidFill>
                  <a:srgbClr val="494545"/>
                </a:solidFill>
                <a:latin typeface="+mn-lt"/>
              </a:rPr>
              <a:t>Липецкой </a:t>
            </a: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области</a:t>
            </a:r>
            <a:endParaRPr lang="ru-RU" sz="30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949236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494545"/>
                </a:solidFill>
                <a:latin typeface="+mn-lt"/>
              </a:rPr>
              <a:t>В целях повышения эффективности и результативности бюджетных расходов областной бюджет формируется через реализацию </a:t>
            </a:r>
            <a:r>
              <a:rPr lang="ru-RU" sz="2000" b="1" dirty="0" smtClean="0">
                <a:solidFill>
                  <a:srgbClr val="494545"/>
                </a:solidFill>
                <a:latin typeface="+mn-lt"/>
              </a:rPr>
              <a:t>21 государственной программы </a:t>
            </a:r>
            <a:r>
              <a:rPr lang="ru-RU" sz="2000" b="1" dirty="0">
                <a:solidFill>
                  <a:srgbClr val="494545"/>
                </a:solidFill>
                <a:latin typeface="+mn-lt"/>
              </a:rPr>
              <a:t>Липецкой области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5000367"/>
            <a:ext cx="12192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 algn="ctr"/>
            <a:r>
              <a:rPr lang="ru-RU" sz="2000" dirty="0">
                <a:solidFill>
                  <a:srgbClr val="494545"/>
                </a:solidFill>
                <a:latin typeface="+mn-lt"/>
                <a:ea typeface="Times New Roman" pitchFamily="18" charset="0"/>
              </a:rPr>
              <a:t>Областной бюджет  сформирован не только по программам и их подпрограммам, но и по основным мероприятиям, что позволяет обеспечить увязку расходов бюджета с конкретными программными мероприятиями и целевыми показателями, а также предоставляет возможность оценки достижения целей, задач и запланированных результатов реализации госпрограмм. Такой формат областного бюджета способствует </a:t>
            </a:r>
            <a:r>
              <a:rPr lang="ru-RU" sz="2000" dirty="0" smtClean="0">
                <a:solidFill>
                  <a:srgbClr val="494545"/>
                </a:solidFill>
                <a:latin typeface="+mn-lt"/>
                <a:ea typeface="Times New Roman" pitchFamily="18" charset="0"/>
              </a:rPr>
              <a:t>повышению </a:t>
            </a:r>
            <a:r>
              <a:rPr lang="ru-RU" sz="2000" dirty="0">
                <a:solidFill>
                  <a:srgbClr val="494545"/>
                </a:solidFill>
                <a:latin typeface="+mn-lt"/>
                <a:ea typeface="Times New Roman" pitchFamily="18" charset="0"/>
              </a:rPr>
              <a:t>открытости информации о структуре и направлениях бюджетных расходов.</a:t>
            </a:r>
            <a:endParaRPr lang="ru-RU" sz="2000" dirty="0">
              <a:solidFill>
                <a:srgbClr val="494545"/>
              </a:solidFill>
              <a:latin typeface="+mn-lt"/>
            </a:endParaRPr>
          </a:p>
        </p:txBody>
      </p:sp>
      <p:grpSp>
        <p:nvGrpSpPr>
          <p:cNvPr id="4105" name="Группа 4104"/>
          <p:cNvGrpSpPr/>
          <p:nvPr/>
        </p:nvGrpSpPr>
        <p:grpSpPr>
          <a:xfrm>
            <a:off x="313872" y="1911841"/>
            <a:ext cx="11878128" cy="2929340"/>
            <a:chOff x="313872" y="1911841"/>
            <a:chExt cx="11878128" cy="292934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872" y="2481394"/>
              <a:ext cx="1790226" cy="1790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9" name="Группа 28"/>
            <p:cNvGrpSpPr/>
            <p:nvPr/>
          </p:nvGrpSpPr>
          <p:grpSpPr>
            <a:xfrm>
              <a:off x="2595831" y="1911841"/>
              <a:ext cx="5311912" cy="704384"/>
              <a:chOff x="2595831" y="1850798"/>
              <a:chExt cx="5311912" cy="704384"/>
            </a:xfrm>
          </p:grpSpPr>
          <p:sp>
            <p:nvSpPr>
              <p:cNvPr id="20" name="Прямоугольник 19"/>
              <p:cNvSpPr/>
              <p:nvPr/>
            </p:nvSpPr>
            <p:spPr>
              <a:xfrm>
                <a:off x="2595831" y="2009918"/>
                <a:ext cx="5199811" cy="386144"/>
              </a:xfrm>
              <a:prstGeom prst="rect">
                <a:avLst/>
              </a:prstGeom>
              <a:gradFill flip="none" rotWithShape="1">
                <a:gsLst>
                  <a:gs pos="59000">
                    <a:schemeClr val="bg2">
                      <a:lumMod val="75000"/>
                    </a:schemeClr>
                  </a:gs>
                  <a:gs pos="90000">
                    <a:schemeClr val="accent2">
                      <a:lumMod val="20000"/>
                      <a:lumOff val="80000"/>
                      <a:alpha val="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1076325"/>
                <a:r>
                  <a:rPr lang="ru-RU" b="1" dirty="0" smtClean="0">
                    <a:solidFill>
                      <a:srgbClr val="474343"/>
                    </a:solidFill>
                  </a:rPr>
                  <a:t>ЗАДАЧА 1</a:t>
                </a:r>
                <a:endParaRPr lang="ru-RU" b="1" dirty="0">
                  <a:solidFill>
                    <a:srgbClr val="474343"/>
                  </a:solidFill>
                </a:endParaRPr>
              </a:p>
            </p:txBody>
          </p:sp>
          <p:grpSp>
            <p:nvGrpSpPr>
              <p:cNvPr id="17" name="Группа 16"/>
              <p:cNvGrpSpPr/>
              <p:nvPr/>
            </p:nvGrpSpPr>
            <p:grpSpPr>
              <a:xfrm>
                <a:off x="5306208" y="1850799"/>
                <a:ext cx="728361" cy="704383"/>
                <a:chOff x="5474031" y="1728266"/>
                <a:chExt cx="1097669" cy="961735"/>
              </a:xfrm>
            </p:grpSpPr>
            <p:sp>
              <p:nvSpPr>
                <p:cNvPr id="21" name="Овал 20"/>
                <p:cNvSpPr/>
                <p:nvPr/>
              </p:nvSpPr>
              <p:spPr>
                <a:xfrm>
                  <a:off x="5474031" y="17282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22" name="Овал 21"/>
                <p:cNvSpPr/>
                <p:nvPr/>
              </p:nvSpPr>
              <p:spPr>
                <a:xfrm>
                  <a:off x="5621991" y="1867969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 smtClean="0">
                      <a:solidFill>
                        <a:srgbClr val="474343"/>
                      </a:solidFill>
                    </a:rPr>
                    <a:t>1</a:t>
                  </a:r>
                  <a:endParaRPr lang="ru-RU" b="1" dirty="0">
                    <a:solidFill>
                      <a:srgbClr val="474343"/>
                    </a:solidFill>
                  </a:endParaRPr>
                </a:p>
              </p:txBody>
            </p:sp>
          </p:grpSp>
          <p:grpSp>
            <p:nvGrpSpPr>
              <p:cNvPr id="30" name="Группа 29"/>
              <p:cNvGrpSpPr/>
              <p:nvPr/>
            </p:nvGrpSpPr>
            <p:grpSpPr>
              <a:xfrm>
                <a:off x="6242795" y="1850799"/>
                <a:ext cx="728361" cy="704383"/>
                <a:chOff x="5474031" y="1728266"/>
                <a:chExt cx="1097669" cy="961735"/>
              </a:xfrm>
            </p:grpSpPr>
            <p:sp>
              <p:nvSpPr>
                <p:cNvPr id="31" name="Овал 30"/>
                <p:cNvSpPr/>
                <p:nvPr/>
              </p:nvSpPr>
              <p:spPr>
                <a:xfrm>
                  <a:off x="5474031" y="17282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2" name="Овал 31"/>
                <p:cNvSpPr/>
                <p:nvPr/>
              </p:nvSpPr>
              <p:spPr>
                <a:xfrm>
                  <a:off x="5621991" y="1867969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 smtClean="0">
                      <a:solidFill>
                        <a:srgbClr val="474343"/>
                      </a:solidFill>
                    </a:rPr>
                    <a:t>2</a:t>
                  </a:r>
                  <a:endParaRPr lang="ru-RU" b="1" dirty="0">
                    <a:solidFill>
                      <a:srgbClr val="474343"/>
                    </a:solidFill>
                  </a:endParaRPr>
                </a:p>
              </p:txBody>
            </p:sp>
          </p:grpSp>
          <p:grpSp>
            <p:nvGrpSpPr>
              <p:cNvPr id="33" name="Группа 32"/>
              <p:cNvGrpSpPr/>
              <p:nvPr/>
            </p:nvGrpSpPr>
            <p:grpSpPr>
              <a:xfrm>
                <a:off x="7179382" y="1850798"/>
                <a:ext cx="728361" cy="704383"/>
                <a:chOff x="5474031" y="1728266"/>
                <a:chExt cx="1097669" cy="961735"/>
              </a:xfrm>
            </p:grpSpPr>
            <p:sp>
              <p:nvSpPr>
                <p:cNvPr id="34" name="Овал 33"/>
                <p:cNvSpPr/>
                <p:nvPr/>
              </p:nvSpPr>
              <p:spPr>
                <a:xfrm>
                  <a:off x="5474031" y="17282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5" name="Овал 34"/>
                <p:cNvSpPr/>
                <p:nvPr/>
              </p:nvSpPr>
              <p:spPr>
                <a:xfrm>
                  <a:off x="5621991" y="1867969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 smtClean="0">
                      <a:solidFill>
                        <a:srgbClr val="474343"/>
                      </a:solidFill>
                    </a:rPr>
                    <a:t>3</a:t>
                  </a:r>
                  <a:endParaRPr lang="ru-RU" b="1" dirty="0">
                    <a:solidFill>
                      <a:srgbClr val="474343"/>
                    </a:solidFill>
                  </a:endParaRPr>
                </a:p>
              </p:txBody>
            </p:sp>
          </p:grpSp>
        </p:grpSp>
        <p:grpSp>
          <p:nvGrpSpPr>
            <p:cNvPr id="55" name="Группа 54"/>
            <p:cNvGrpSpPr/>
            <p:nvPr/>
          </p:nvGrpSpPr>
          <p:grpSpPr>
            <a:xfrm>
              <a:off x="2595831" y="3024319"/>
              <a:ext cx="5311912" cy="704384"/>
              <a:chOff x="2595831" y="1850798"/>
              <a:chExt cx="5311912" cy="704384"/>
            </a:xfrm>
          </p:grpSpPr>
          <p:sp>
            <p:nvSpPr>
              <p:cNvPr id="56" name="Прямоугольник 55"/>
              <p:cNvSpPr/>
              <p:nvPr/>
            </p:nvSpPr>
            <p:spPr>
              <a:xfrm>
                <a:off x="2595831" y="2009918"/>
                <a:ext cx="5199811" cy="386144"/>
              </a:xfrm>
              <a:prstGeom prst="rect">
                <a:avLst/>
              </a:prstGeom>
              <a:gradFill flip="none" rotWithShape="1">
                <a:gsLst>
                  <a:gs pos="59000">
                    <a:schemeClr val="bg2">
                      <a:lumMod val="75000"/>
                    </a:schemeClr>
                  </a:gs>
                  <a:gs pos="90000">
                    <a:schemeClr val="accent2">
                      <a:lumMod val="20000"/>
                      <a:lumOff val="80000"/>
                      <a:alpha val="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1076325"/>
                <a:r>
                  <a:rPr lang="ru-RU" b="1" dirty="0">
                    <a:solidFill>
                      <a:srgbClr val="474343"/>
                    </a:solidFill>
                  </a:rPr>
                  <a:t>ЗАДАЧА 2</a:t>
                </a:r>
              </a:p>
            </p:txBody>
          </p:sp>
          <p:grpSp>
            <p:nvGrpSpPr>
              <p:cNvPr id="57" name="Группа 56"/>
              <p:cNvGrpSpPr/>
              <p:nvPr/>
            </p:nvGrpSpPr>
            <p:grpSpPr>
              <a:xfrm>
                <a:off x="5306208" y="1850799"/>
                <a:ext cx="728361" cy="704383"/>
                <a:chOff x="5474031" y="1728266"/>
                <a:chExt cx="1097669" cy="961735"/>
              </a:xfrm>
            </p:grpSpPr>
            <p:sp>
              <p:nvSpPr>
                <p:cNvPr id="64" name="Овал 63"/>
                <p:cNvSpPr/>
                <p:nvPr/>
              </p:nvSpPr>
              <p:spPr>
                <a:xfrm>
                  <a:off x="5474031" y="17282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65" name="Овал 64"/>
                <p:cNvSpPr/>
                <p:nvPr/>
              </p:nvSpPr>
              <p:spPr>
                <a:xfrm>
                  <a:off x="5621991" y="1867969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 smtClean="0">
                      <a:solidFill>
                        <a:srgbClr val="474343"/>
                      </a:solidFill>
                    </a:rPr>
                    <a:t>1</a:t>
                  </a:r>
                  <a:endParaRPr lang="ru-RU" b="1" dirty="0">
                    <a:solidFill>
                      <a:srgbClr val="474343"/>
                    </a:solidFill>
                  </a:endParaRPr>
                </a:p>
              </p:txBody>
            </p:sp>
          </p:grpSp>
          <p:grpSp>
            <p:nvGrpSpPr>
              <p:cNvPr id="58" name="Группа 57"/>
              <p:cNvGrpSpPr/>
              <p:nvPr/>
            </p:nvGrpSpPr>
            <p:grpSpPr>
              <a:xfrm>
                <a:off x="6242795" y="1850799"/>
                <a:ext cx="728361" cy="704383"/>
                <a:chOff x="5474031" y="1728266"/>
                <a:chExt cx="1097669" cy="961735"/>
              </a:xfrm>
            </p:grpSpPr>
            <p:sp>
              <p:nvSpPr>
                <p:cNvPr id="62" name="Овал 61"/>
                <p:cNvSpPr/>
                <p:nvPr/>
              </p:nvSpPr>
              <p:spPr>
                <a:xfrm>
                  <a:off x="5474031" y="17282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63" name="Овал 62"/>
                <p:cNvSpPr/>
                <p:nvPr/>
              </p:nvSpPr>
              <p:spPr>
                <a:xfrm>
                  <a:off x="5621991" y="1867969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 smtClean="0">
                      <a:solidFill>
                        <a:srgbClr val="474343"/>
                      </a:solidFill>
                    </a:rPr>
                    <a:t>2</a:t>
                  </a:r>
                  <a:endParaRPr lang="ru-RU" b="1" dirty="0">
                    <a:solidFill>
                      <a:srgbClr val="474343"/>
                    </a:solidFill>
                  </a:endParaRPr>
                </a:p>
              </p:txBody>
            </p:sp>
          </p:grpSp>
          <p:grpSp>
            <p:nvGrpSpPr>
              <p:cNvPr id="59" name="Группа 58"/>
              <p:cNvGrpSpPr/>
              <p:nvPr/>
            </p:nvGrpSpPr>
            <p:grpSpPr>
              <a:xfrm>
                <a:off x="7179382" y="1850798"/>
                <a:ext cx="728361" cy="704383"/>
                <a:chOff x="5474031" y="1728266"/>
                <a:chExt cx="1097669" cy="961735"/>
              </a:xfrm>
            </p:grpSpPr>
            <p:sp>
              <p:nvSpPr>
                <p:cNvPr id="60" name="Овал 59"/>
                <p:cNvSpPr/>
                <p:nvPr/>
              </p:nvSpPr>
              <p:spPr>
                <a:xfrm>
                  <a:off x="5474031" y="17282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61" name="Овал 60"/>
                <p:cNvSpPr/>
                <p:nvPr/>
              </p:nvSpPr>
              <p:spPr>
                <a:xfrm>
                  <a:off x="5621991" y="1867969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 smtClean="0">
                      <a:solidFill>
                        <a:srgbClr val="474343"/>
                      </a:solidFill>
                    </a:rPr>
                    <a:t>3</a:t>
                  </a:r>
                  <a:endParaRPr lang="ru-RU" b="1" dirty="0">
                    <a:solidFill>
                      <a:srgbClr val="474343"/>
                    </a:solidFill>
                  </a:endParaRPr>
                </a:p>
              </p:txBody>
            </p:sp>
          </p:grpSp>
        </p:grpSp>
        <p:grpSp>
          <p:nvGrpSpPr>
            <p:cNvPr id="66" name="Группа 65"/>
            <p:cNvGrpSpPr/>
            <p:nvPr/>
          </p:nvGrpSpPr>
          <p:grpSpPr>
            <a:xfrm>
              <a:off x="2595831" y="4136797"/>
              <a:ext cx="5311912" cy="704384"/>
              <a:chOff x="2595831" y="1850798"/>
              <a:chExt cx="5311912" cy="704384"/>
            </a:xfrm>
          </p:grpSpPr>
          <p:sp>
            <p:nvSpPr>
              <p:cNvPr id="67" name="Прямоугольник 66"/>
              <p:cNvSpPr/>
              <p:nvPr/>
            </p:nvSpPr>
            <p:spPr>
              <a:xfrm>
                <a:off x="2595831" y="2009918"/>
                <a:ext cx="5199811" cy="386144"/>
              </a:xfrm>
              <a:prstGeom prst="rect">
                <a:avLst/>
              </a:prstGeom>
              <a:gradFill flip="none" rotWithShape="1">
                <a:gsLst>
                  <a:gs pos="59000">
                    <a:schemeClr val="bg2">
                      <a:lumMod val="75000"/>
                    </a:schemeClr>
                  </a:gs>
                  <a:gs pos="90000">
                    <a:schemeClr val="accent2">
                      <a:lumMod val="20000"/>
                      <a:lumOff val="80000"/>
                      <a:alpha val="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1079500"/>
                <a:r>
                  <a:rPr lang="ru-RU" b="1" dirty="0">
                    <a:solidFill>
                      <a:srgbClr val="474343"/>
                    </a:solidFill>
                  </a:rPr>
                  <a:t>ЗАДАЧА 3</a:t>
                </a:r>
              </a:p>
            </p:txBody>
          </p:sp>
          <p:grpSp>
            <p:nvGrpSpPr>
              <p:cNvPr id="68" name="Группа 67"/>
              <p:cNvGrpSpPr/>
              <p:nvPr/>
            </p:nvGrpSpPr>
            <p:grpSpPr>
              <a:xfrm>
                <a:off x="5306208" y="1850799"/>
                <a:ext cx="728361" cy="704383"/>
                <a:chOff x="5474031" y="1728266"/>
                <a:chExt cx="1097669" cy="961735"/>
              </a:xfrm>
            </p:grpSpPr>
            <p:sp>
              <p:nvSpPr>
                <p:cNvPr id="75" name="Овал 74"/>
                <p:cNvSpPr/>
                <p:nvPr/>
              </p:nvSpPr>
              <p:spPr>
                <a:xfrm>
                  <a:off x="5474031" y="17282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76" name="Овал 75"/>
                <p:cNvSpPr/>
                <p:nvPr/>
              </p:nvSpPr>
              <p:spPr>
                <a:xfrm>
                  <a:off x="5621991" y="1867969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 smtClean="0">
                      <a:solidFill>
                        <a:srgbClr val="474343"/>
                      </a:solidFill>
                    </a:rPr>
                    <a:t>1</a:t>
                  </a:r>
                  <a:endParaRPr lang="ru-RU" b="1" dirty="0">
                    <a:solidFill>
                      <a:srgbClr val="474343"/>
                    </a:solidFill>
                  </a:endParaRPr>
                </a:p>
              </p:txBody>
            </p:sp>
          </p:grpSp>
          <p:grpSp>
            <p:nvGrpSpPr>
              <p:cNvPr id="69" name="Группа 68"/>
              <p:cNvGrpSpPr/>
              <p:nvPr/>
            </p:nvGrpSpPr>
            <p:grpSpPr>
              <a:xfrm>
                <a:off x="6242795" y="1850799"/>
                <a:ext cx="728361" cy="704383"/>
                <a:chOff x="5474031" y="1728266"/>
                <a:chExt cx="1097669" cy="961735"/>
              </a:xfrm>
            </p:grpSpPr>
            <p:sp>
              <p:nvSpPr>
                <p:cNvPr id="73" name="Овал 72"/>
                <p:cNvSpPr/>
                <p:nvPr/>
              </p:nvSpPr>
              <p:spPr>
                <a:xfrm>
                  <a:off x="5474031" y="17282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74" name="Овал 73"/>
                <p:cNvSpPr/>
                <p:nvPr/>
              </p:nvSpPr>
              <p:spPr>
                <a:xfrm>
                  <a:off x="5621991" y="1867969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 smtClean="0">
                      <a:solidFill>
                        <a:srgbClr val="474343"/>
                      </a:solidFill>
                    </a:rPr>
                    <a:t>2</a:t>
                  </a:r>
                  <a:endParaRPr lang="ru-RU" b="1" dirty="0">
                    <a:solidFill>
                      <a:srgbClr val="474343"/>
                    </a:solidFill>
                  </a:endParaRPr>
                </a:p>
              </p:txBody>
            </p:sp>
          </p:grpSp>
          <p:grpSp>
            <p:nvGrpSpPr>
              <p:cNvPr id="70" name="Группа 69"/>
              <p:cNvGrpSpPr/>
              <p:nvPr/>
            </p:nvGrpSpPr>
            <p:grpSpPr>
              <a:xfrm>
                <a:off x="7179382" y="1850798"/>
                <a:ext cx="728361" cy="704383"/>
                <a:chOff x="5474031" y="1728266"/>
                <a:chExt cx="1097669" cy="961735"/>
              </a:xfrm>
            </p:grpSpPr>
            <p:sp>
              <p:nvSpPr>
                <p:cNvPr id="71" name="Овал 70"/>
                <p:cNvSpPr/>
                <p:nvPr/>
              </p:nvSpPr>
              <p:spPr>
                <a:xfrm>
                  <a:off x="5474031" y="17282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72" name="Овал 71"/>
                <p:cNvSpPr/>
                <p:nvPr/>
              </p:nvSpPr>
              <p:spPr>
                <a:xfrm>
                  <a:off x="5621991" y="1867969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 smtClean="0">
                      <a:solidFill>
                        <a:srgbClr val="474343"/>
                      </a:solidFill>
                    </a:rPr>
                    <a:t>3</a:t>
                  </a:r>
                  <a:endParaRPr lang="ru-RU" b="1" dirty="0">
                    <a:solidFill>
                      <a:srgbClr val="474343"/>
                    </a:solidFill>
                  </a:endParaRPr>
                </a:p>
              </p:txBody>
            </p:sp>
          </p:grpSp>
        </p:grpSp>
        <p:sp>
          <p:nvSpPr>
            <p:cNvPr id="77" name="Скругленный прямоугольник 76"/>
            <p:cNvSpPr/>
            <p:nvPr/>
          </p:nvSpPr>
          <p:spPr>
            <a:xfrm>
              <a:off x="8928081" y="2971572"/>
              <a:ext cx="3263919" cy="809879"/>
            </a:xfrm>
            <a:prstGeom prst="roundRect">
              <a:avLst>
                <a:gd name="adj" fmla="val 30006"/>
              </a:avLst>
            </a:prstGeom>
            <a:gradFill>
              <a:gsLst>
                <a:gs pos="55000">
                  <a:schemeClr val="accent1">
                    <a:lumMod val="60000"/>
                    <a:lumOff val="40000"/>
                  </a:schemeClr>
                </a:gs>
                <a:gs pos="93000">
                  <a:schemeClr val="accent2">
                    <a:lumMod val="20000"/>
                    <a:lumOff val="80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1044000" rtlCol="0" anchor="ctr"/>
            <a:lstStyle/>
            <a:p>
              <a:pPr algn="ctr"/>
              <a:r>
                <a:rPr lang="ru-RU" sz="2000" b="1" dirty="0" smtClean="0"/>
                <a:t>Показатели </a:t>
              </a:r>
            </a:p>
            <a:p>
              <a:pPr algn="ctr"/>
              <a:r>
                <a:rPr lang="ru-RU" sz="2000" b="1" dirty="0" smtClean="0"/>
                <a:t>эффективности</a:t>
              </a:r>
              <a:endParaRPr lang="ru-RU" sz="2000" b="1" dirty="0"/>
            </a:p>
          </p:txBody>
        </p:sp>
        <p:sp>
          <p:nvSpPr>
            <p:cNvPr id="4096" name="Левая круглая скобка 4095"/>
            <p:cNvSpPr/>
            <p:nvPr/>
          </p:nvSpPr>
          <p:spPr>
            <a:xfrm>
              <a:off x="2398142" y="2264032"/>
              <a:ext cx="878457" cy="2224956"/>
            </a:xfrm>
            <a:prstGeom prst="leftBracket">
              <a:avLst>
                <a:gd name="adj" fmla="val 79230"/>
              </a:avLst>
            </a:prstGeom>
            <a:ln w="127000">
              <a:solidFill>
                <a:schemeClr val="bg2">
                  <a:lumMod val="75000"/>
                </a:schemeClr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099" name="Прямая со стрелкой 4098"/>
            <p:cNvCxnSpPr>
              <a:stCxn id="4098" idx="3"/>
            </p:cNvCxnSpPr>
            <p:nvPr/>
          </p:nvCxnSpPr>
          <p:spPr>
            <a:xfrm>
              <a:off x="2104098" y="3376507"/>
              <a:ext cx="1010038" cy="5"/>
            </a:xfrm>
            <a:prstGeom prst="straightConnector1">
              <a:avLst/>
            </a:prstGeom>
            <a:ln w="127000">
              <a:solidFill>
                <a:schemeClr val="bg2">
                  <a:lumMod val="75000"/>
                </a:schemeClr>
              </a:solidFill>
              <a:headEnd type="none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00" name="Правая фигурная скобка 4099"/>
            <p:cNvSpPr/>
            <p:nvPr/>
          </p:nvSpPr>
          <p:spPr>
            <a:xfrm>
              <a:off x="8022566" y="2264024"/>
              <a:ext cx="848364" cy="2224956"/>
            </a:xfrm>
            <a:prstGeom prst="rightBrace">
              <a:avLst>
                <a:gd name="adj1" fmla="val 57750"/>
                <a:gd name="adj2" fmla="val 50000"/>
              </a:avLst>
            </a:prstGeom>
            <a:ln w="127000">
              <a:solidFill>
                <a:schemeClr val="bg2">
                  <a:lumMod val="7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3" name="Прямая со стрелкой 82"/>
            <p:cNvCxnSpPr/>
            <p:nvPr/>
          </p:nvCxnSpPr>
          <p:spPr>
            <a:xfrm>
              <a:off x="8022566" y="3376492"/>
              <a:ext cx="791215" cy="0"/>
            </a:xfrm>
            <a:prstGeom prst="straightConnector1">
              <a:avLst/>
            </a:prstGeom>
            <a:ln w="127000">
              <a:solidFill>
                <a:schemeClr val="bg2">
                  <a:lumMod val="75000"/>
                </a:schemeClr>
              </a:solidFill>
              <a:headEnd type="non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04" name="TextBox 4103"/>
            <p:cNvSpPr txBox="1"/>
            <p:nvPr/>
          </p:nvSpPr>
          <p:spPr>
            <a:xfrm>
              <a:off x="670760" y="3626383"/>
              <a:ext cx="107644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000" b="1" dirty="0" smtClean="0">
                  <a:solidFill>
                    <a:srgbClr val="47434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ЦЕЛЬ</a:t>
              </a:r>
              <a:endParaRPr lang="ru-RU" sz="3000" b="1" dirty="0">
                <a:solidFill>
                  <a:srgbClr val="4743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40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0270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53813" y="1420019"/>
            <a:ext cx="2106295" cy="4043680"/>
            <a:chOff x="200025" y="1452881"/>
            <a:chExt cx="2106295" cy="4043680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200025" y="1452881"/>
              <a:ext cx="2106295" cy="4043680"/>
            </a:xfrm>
            <a:prstGeom prst="roundRect">
              <a:avLst>
                <a:gd name="adj" fmla="val 19842"/>
              </a:avLst>
            </a:prstGeom>
            <a:solidFill>
              <a:srgbClr val="D0CEC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>
                <a:solidFill>
                  <a:srgbClr val="494545"/>
                </a:solidFill>
              </a:endParaRPr>
            </a:p>
            <a:p>
              <a:pPr algn="ctr"/>
              <a:endParaRPr lang="ru-RU" dirty="0">
                <a:solidFill>
                  <a:srgbClr val="494545"/>
                </a:solidFill>
              </a:endParaRPr>
            </a:p>
            <a:p>
              <a:pPr algn="ctr"/>
              <a:endParaRPr lang="ru-RU" dirty="0" smtClean="0">
                <a:solidFill>
                  <a:srgbClr val="494545"/>
                </a:solidFill>
              </a:endParaRPr>
            </a:p>
            <a:p>
              <a:pPr algn="ctr"/>
              <a:endParaRPr lang="ru-RU" dirty="0">
                <a:solidFill>
                  <a:srgbClr val="494545"/>
                </a:solidFill>
              </a:endParaRPr>
            </a:p>
            <a:p>
              <a:pPr algn="ctr"/>
              <a:endParaRPr lang="ru-RU" sz="1600" dirty="0">
                <a:solidFill>
                  <a:srgbClr val="494545"/>
                </a:solidFill>
              </a:endParaRPr>
            </a:p>
            <a:p>
              <a:pPr algn="ctr"/>
              <a:r>
                <a:rPr lang="ru-RU" sz="1600" b="1" dirty="0" smtClean="0">
                  <a:solidFill>
                    <a:srgbClr val="494545"/>
                  </a:solidFill>
                </a:rPr>
                <a:t>государственная</a:t>
              </a:r>
              <a:endParaRPr lang="ru-RU" sz="1600" b="1" dirty="0">
                <a:solidFill>
                  <a:srgbClr val="494545"/>
                </a:solidFill>
              </a:endParaRPr>
            </a:p>
            <a:p>
              <a:pPr algn="ctr"/>
              <a:r>
                <a:rPr lang="ru-RU" sz="1600" b="1" dirty="0" smtClean="0">
                  <a:solidFill>
                    <a:srgbClr val="494545"/>
                  </a:solidFill>
                </a:rPr>
                <a:t>программа</a:t>
              </a:r>
              <a:endParaRPr lang="ru-RU" sz="1600" b="1" dirty="0">
                <a:solidFill>
                  <a:srgbClr val="494545"/>
                </a:solidFill>
              </a:endParaRPr>
            </a:p>
            <a:p>
              <a:pPr algn="ctr"/>
              <a:r>
                <a:rPr lang="ru-RU" sz="1600" b="1" dirty="0" smtClean="0">
                  <a:solidFill>
                    <a:srgbClr val="494545"/>
                  </a:solidFill>
                </a:rPr>
                <a:t>сформирована </a:t>
              </a:r>
              <a:r>
                <a:rPr lang="ru-RU" sz="1600" b="1" dirty="0">
                  <a:solidFill>
                    <a:srgbClr val="494545"/>
                  </a:solidFill>
                </a:rPr>
                <a:t>в</a:t>
              </a:r>
            </a:p>
            <a:p>
              <a:pPr algn="ctr"/>
              <a:r>
                <a:rPr lang="ru-RU" sz="1600" b="1" dirty="0">
                  <a:solidFill>
                    <a:srgbClr val="494545"/>
                  </a:solidFill>
                </a:rPr>
                <a:t>бюджете</a:t>
              </a:r>
            </a:p>
            <a:p>
              <a:pPr algn="ctr"/>
              <a:r>
                <a:rPr lang="ru-RU" sz="1600" b="1" dirty="0" smtClean="0">
                  <a:solidFill>
                    <a:srgbClr val="494545"/>
                  </a:solidFill>
                </a:rPr>
                <a:t>Липецкой</a:t>
              </a:r>
              <a:endParaRPr lang="ru-RU" sz="1600" b="1" dirty="0">
                <a:solidFill>
                  <a:srgbClr val="494545"/>
                </a:solidFill>
              </a:endParaRPr>
            </a:p>
            <a:p>
              <a:pPr algn="ctr"/>
              <a:r>
                <a:rPr lang="ru-RU" sz="1600" b="1" dirty="0">
                  <a:solidFill>
                    <a:srgbClr val="494545"/>
                  </a:solidFill>
                </a:rPr>
                <a:t>области на</a:t>
              </a:r>
            </a:p>
            <a:p>
              <a:pPr algn="ctr"/>
              <a:r>
                <a:rPr lang="ru-RU" sz="1600" b="1" dirty="0" smtClean="0">
                  <a:solidFill>
                    <a:srgbClr val="494545"/>
                  </a:solidFill>
                </a:rPr>
                <a:t>2022-2024 </a:t>
              </a:r>
              <a:r>
                <a:rPr lang="ru-RU" sz="1600" b="1" dirty="0">
                  <a:solidFill>
                    <a:srgbClr val="494545"/>
                  </a:solidFill>
                </a:rPr>
                <a:t>годы</a:t>
              </a:r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465308" y="1623411"/>
              <a:ext cx="1575727" cy="1588570"/>
              <a:chOff x="507073" y="1458303"/>
              <a:chExt cx="1786204" cy="1800763"/>
            </a:xfrm>
          </p:grpSpPr>
          <p:sp>
            <p:nvSpPr>
              <p:cNvPr id="20" name="Овал 19"/>
              <p:cNvSpPr/>
              <p:nvPr/>
            </p:nvSpPr>
            <p:spPr>
              <a:xfrm>
                <a:off x="507073" y="1458303"/>
                <a:ext cx="1786204" cy="1800763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534F4F"/>
                  </a:solidFill>
                </a:endParaRPr>
              </a:p>
            </p:txBody>
          </p:sp>
          <p:sp>
            <p:nvSpPr>
              <p:cNvPr id="21" name="Овал 20"/>
              <p:cNvSpPr/>
              <p:nvPr/>
            </p:nvSpPr>
            <p:spPr>
              <a:xfrm>
                <a:off x="747845" y="1719884"/>
                <a:ext cx="1304661" cy="1277600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ru-RU" sz="3000" b="1" dirty="0" smtClean="0">
                    <a:solidFill>
                      <a:srgbClr val="534F4F"/>
                    </a:solidFill>
                  </a:rPr>
                  <a:t>21</a:t>
                </a: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419099" y="176656"/>
            <a:ext cx="117728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Программный бюджет </a:t>
            </a:r>
            <a:r>
              <a:rPr lang="ru-RU" sz="3000" b="1" dirty="0">
                <a:solidFill>
                  <a:srgbClr val="494545"/>
                </a:solidFill>
                <a:latin typeface="+mn-lt"/>
              </a:rPr>
              <a:t>Липецкой </a:t>
            </a: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области</a:t>
            </a:r>
            <a:endParaRPr lang="ru-RU" sz="3000" b="1" dirty="0">
              <a:solidFill>
                <a:srgbClr val="494545"/>
              </a:solidFill>
              <a:latin typeface="+mn-lt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980722" y="965359"/>
            <a:ext cx="8230555" cy="4953000"/>
            <a:chOff x="2792729" y="772406"/>
            <a:chExt cx="8874125" cy="4953000"/>
          </a:xfrm>
        </p:grpSpPr>
        <p:graphicFrame>
          <p:nvGraphicFramePr>
            <p:cNvPr id="7" name="Схема 6"/>
            <p:cNvGraphicFramePr/>
            <p:nvPr>
              <p:extLst>
                <p:ext uri="{D42A27DB-BD31-4B8C-83A1-F6EECF244321}">
                  <p14:modId xmlns:p14="http://schemas.microsoft.com/office/powerpoint/2010/main" val="1380780055"/>
                </p:ext>
              </p:extLst>
            </p:nvPr>
          </p:nvGraphicFramePr>
          <p:xfrm>
            <a:off x="2792729" y="772406"/>
            <a:ext cx="8874125" cy="4953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0" name="TextBox 9"/>
            <p:cNvSpPr txBox="1"/>
            <p:nvPr/>
          </p:nvSpPr>
          <p:spPr>
            <a:xfrm>
              <a:off x="3212862" y="1282859"/>
              <a:ext cx="35298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600" b="1" dirty="0" smtClean="0">
                  <a:solidFill>
                    <a:srgbClr val="494545"/>
                  </a:solidFill>
                  <a:latin typeface="+mn-lt"/>
                </a:rPr>
                <a:t>9</a:t>
              </a:r>
              <a:endParaRPr lang="ru-RU" sz="2600" b="1" dirty="0">
                <a:solidFill>
                  <a:srgbClr val="494545"/>
                </a:solidFill>
                <a:latin typeface="+mn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87649" y="2429868"/>
              <a:ext cx="35298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600" b="1" dirty="0" smtClean="0">
                  <a:solidFill>
                    <a:srgbClr val="494545"/>
                  </a:solidFill>
                  <a:latin typeface="+mn-lt"/>
                </a:rPr>
                <a:t>5</a:t>
              </a:r>
              <a:endParaRPr lang="ru-RU" sz="2600" b="1" dirty="0">
                <a:solidFill>
                  <a:srgbClr val="494545"/>
                </a:solidFill>
                <a:latin typeface="+mn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87649" y="3593675"/>
              <a:ext cx="35298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600" b="1" dirty="0">
                  <a:solidFill>
                    <a:srgbClr val="494545"/>
                  </a:solidFill>
                  <a:latin typeface="+mn-lt"/>
                </a:rPr>
                <a:t>3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12862" y="4731609"/>
              <a:ext cx="35298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600" b="1" dirty="0">
                  <a:solidFill>
                    <a:srgbClr val="494545"/>
                  </a:solidFill>
                  <a:latin typeface="+mn-lt"/>
                </a:rPr>
                <a:t>4</a:t>
              </a: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0" y="5655066"/>
            <a:ext cx="121920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494545"/>
                </a:solidFill>
                <a:latin typeface="+mn-lt"/>
              </a:rPr>
              <a:t>Непрограммные </a:t>
            </a:r>
            <a:r>
              <a:rPr lang="ru-RU" sz="2000" b="1" dirty="0">
                <a:solidFill>
                  <a:srgbClr val="494545"/>
                </a:solidFill>
                <a:latin typeface="+mn-lt"/>
              </a:rPr>
              <a:t>расходы </a:t>
            </a:r>
          </a:p>
          <a:p>
            <a:pPr algn="ctr"/>
            <a:r>
              <a:rPr lang="ru-RU" dirty="0">
                <a:solidFill>
                  <a:srgbClr val="494545"/>
                </a:solidFill>
                <a:latin typeface="+mn-lt"/>
              </a:rPr>
              <a:t>на содержание Областного совета депутатов, Контрольно-счетной палаты, Представительства Липецкой области при Правительстве Российской Федерации, Избирательной комиссии, аппарата Уполномоченного по правам человека, аппарата Уполномоченного по правам ребенка, аппарата Уполномоченного по защите прав </a:t>
            </a:r>
            <a:r>
              <a:rPr lang="ru-RU" dirty="0" smtClean="0">
                <a:solidFill>
                  <a:srgbClr val="494545"/>
                </a:solidFill>
                <a:latin typeface="+mn-lt"/>
              </a:rPr>
              <a:t>предпринимателей</a:t>
            </a:r>
            <a:endParaRPr lang="ru-RU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41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10044897" y="1420019"/>
            <a:ext cx="2106295" cy="4043680"/>
            <a:chOff x="10044897" y="1420019"/>
            <a:chExt cx="2106295" cy="4043680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10044897" y="1420019"/>
              <a:ext cx="2106295" cy="4043680"/>
              <a:chOff x="200025" y="1452881"/>
              <a:chExt cx="2106295" cy="4043680"/>
            </a:xfrm>
          </p:grpSpPr>
          <p:sp>
            <p:nvSpPr>
              <p:cNvPr id="8" name="Скругленный прямоугольник 7"/>
              <p:cNvSpPr/>
              <p:nvPr/>
            </p:nvSpPr>
            <p:spPr>
              <a:xfrm>
                <a:off x="200025" y="1452881"/>
                <a:ext cx="2106295" cy="4043680"/>
              </a:xfrm>
              <a:prstGeom prst="roundRect">
                <a:avLst>
                  <a:gd name="adj" fmla="val 19842"/>
                </a:avLst>
              </a:prstGeom>
              <a:solidFill>
                <a:srgbClr val="D0CEC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dirty="0" smtClean="0">
                  <a:solidFill>
                    <a:srgbClr val="494545"/>
                  </a:solidFill>
                </a:endParaRPr>
              </a:p>
              <a:p>
                <a:pPr algn="ctr"/>
                <a:endParaRPr lang="ru-RU" sz="1600" dirty="0" smtClean="0">
                  <a:solidFill>
                    <a:srgbClr val="494545"/>
                  </a:solidFill>
                </a:endParaRPr>
              </a:p>
              <a:p>
                <a:pPr algn="ctr"/>
                <a:endParaRPr lang="ru-RU" sz="1600" dirty="0" smtClean="0">
                  <a:solidFill>
                    <a:srgbClr val="494545"/>
                  </a:solidFill>
                </a:endParaRPr>
              </a:p>
              <a:p>
                <a:pPr algn="ctr"/>
                <a:endParaRPr lang="ru-RU" sz="1600" dirty="0" smtClean="0">
                  <a:solidFill>
                    <a:srgbClr val="494545"/>
                  </a:solidFill>
                </a:endParaRPr>
              </a:p>
              <a:p>
                <a:pPr algn="ctr"/>
                <a:endParaRPr lang="ru-RU" sz="1600" dirty="0" smtClean="0">
                  <a:solidFill>
                    <a:srgbClr val="494545"/>
                  </a:solidFill>
                </a:endParaRPr>
              </a:p>
              <a:p>
                <a:pPr algn="ctr"/>
                <a:endParaRPr lang="ru-RU" sz="1600" dirty="0" smtClean="0">
                  <a:solidFill>
                    <a:srgbClr val="494545"/>
                  </a:solidFill>
                </a:endParaRPr>
              </a:p>
              <a:p>
                <a:pPr algn="ctr"/>
                <a:r>
                  <a:rPr lang="ru-RU" sz="1600" b="1" dirty="0" smtClean="0">
                    <a:solidFill>
                      <a:srgbClr val="494545"/>
                    </a:solidFill>
                  </a:rPr>
                  <a:t>расходов </a:t>
                </a:r>
                <a:r>
                  <a:rPr lang="ru-RU" sz="1600" b="1" dirty="0">
                    <a:solidFill>
                      <a:srgbClr val="494545"/>
                    </a:solidFill>
                  </a:rPr>
                  <a:t>по государственным программам в общем объеме расходов бюджета Липецкой области на </a:t>
                </a:r>
                <a:r>
                  <a:rPr lang="ru-RU" sz="1600" b="1" dirty="0" smtClean="0">
                    <a:solidFill>
                      <a:srgbClr val="494545"/>
                    </a:solidFill>
                  </a:rPr>
                  <a:t>2022 </a:t>
                </a:r>
                <a:r>
                  <a:rPr lang="ru-RU" sz="1600" b="1" dirty="0">
                    <a:solidFill>
                      <a:srgbClr val="494545"/>
                    </a:solidFill>
                  </a:rPr>
                  <a:t>год</a:t>
                </a:r>
              </a:p>
            </p:txBody>
          </p:sp>
          <p:grpSp>
            <p:nvGrpSpPr>
              <p:cNvPr id="9" name="Группа 8"/>
              <p:cNvGrpSpPr/>
              <p:nvPr/>
            </p:nvGrpSpPr>
            <p:grpSpPr>
              <a:xfrm>
                <a:off x="465308" y="1623411"/>
                <a:ext cx="1575727" cy="1588570"/>
                <a:chOff x="507073" y="1458303"/>
                <a:chExt cx="1786204" cy="1800763"/>
              </a:xfrm>
            </p:grpSpPr>
            <p:sp>
              <p:nvSpPr>
                <p:cNvPr id="4" name="Овал 3"/>
                <p:cNvSpPr/>
                <p:nvPr/>
              </p:nvSpPr>
              <p:spPr>
                <a:xfrm>
                  <a:off x="507073" y="1458303"/>
                  <a:ext cx="1786204" cy="1800763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rgbClr val="534F4F"/>
                    </a:solidFill>
                  </a:endParaRPr>
                </a:p>
              </p:txBody>
            </p:sp>
            <p:sp>
              <p:nvSpPr>
                <p:cNvPr id="5" name="Овал 4"/>
                <p:cNvSpPr/>
                <p:nvPr/>
              </p:nvSpPr>
              <p:spPr>
                <a:xfrm>
                  <a:off x="747845" y="1719884"/>
                  <a:ext cx="1304661" cy="1277600"/>
                </a:xfrm>
                <a:prstGeom prst="ellipse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80000"/>
                    </a:lnSpc>
                  </a:pPr>
                  <a:endParaRPr lang="ru-RU" sz="3000" b="1" dirty="0" smtClean="0">
                    <a:solidFill>
                      <a:srgbClr val="534F4F"/>
                    </a:solidFill>
                  </a:endParaRPr>
                </a:p>
              </p:txBody>
            </p:sp>
          </p:grpSp>
        </p:grpSp>
        <p:sp>
          <p:nvSpPr>
            <p:cNvPr id="22" name="TextBox 21"/>
            <p:cNvSpPr txBox="1"/>
            <p:nvPr/>
          </p:nvSpPr>
          <p:spPr>
            <a:xfrm>
              <a:off x="10522581" y="2107835"/>
              <a:ext cx="115127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000" b="1" dirty="0" smtClean="0">
                  <a:solidFill>
                    <a:srgbClr val="534F4F"/>
                  </a:solidFill>
                  <a:latin typeface="+mn-lt"/>
                </a:rPr>
                <a:t>96,1%</a:t>
              </a:r>
              <a:endParaRPr lang="ru-RU" sz="3000" b="1" dirty="0">
                <a:solidFill>
                  <a:srgbClr val="534F4F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525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3096882"/>
            <a:ext cx="11839574" cy="3608717"/>
          </a:xfrm>
          <a:prstGeom prst="rect">
            <a:avLst/>
          </a:prstGeom>
          <a:solidFill>
            <a:srgbClr val="D0CEC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-88463"/>
            <a:ext cx="12192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  <a:endParaRPr lang="ru-RU" sz="2600" b="1" dirty="0" smtClean="0">
              <a:solidFill>
                <a:srgbClr val="494545"/>
              </a:solidFill>
              <a:latin typeface="+mn-lt"/>
            </a:endParaRP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«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Социальная поддержка граждан,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реализация </a:t>
            </a: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семейно-демографической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политики Липецкой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области»</a:t>
            </a:r>
            <a:endParaRPr lang="ru-RU" sz="2600" b="1" dirty="0">
              <a:solidFill>
                <a:srgbClr val="494545"/>
              </a:solidFill>
              <a:latin typeface="+mn-lt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721093"/>
              </p:ext>
            </p:extLst>
          </p:nvPr>
        </p:nvGraphicFramePr>
        <p:xfrm>
          <a:off x="303131" y="3237646"/>
          <a:ext cx="11585739" cy="3303831"/>
        </p:xfrm>
        <a:graphic>
          <a:graphicData uri="http://schemas.openxmlformats.org/drawingml/2006/table">
            <a:tbl>
              <a:tblPr/>
              <a:tblGrid>
                <a:gridCol w="5396079"/>
                <a:gridCol w="1224000"/>
                <a:gridCol w="993132"/>
                <a:gridCol w="993132"/>
                <a:gridCol w="993132"/>
                <a:gridCol w="993132"/>
                <a:gridCol w="993132"/>
              </a:tblGrid>
              <a:tr h="459110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Единица измерения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68549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Объем финансирования по государственной программе «Социальная поддержка граждан, реализация семейно-демографической политики  Липецкой области» на </a:t>
                      </a: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2014-2022 </a:t>
                      </a: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гг. в том числе: 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12 818,9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13 995,9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14 638,5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15 016,4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15 345,4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6195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7 729,9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8 368,1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9 118,6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9 156,1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9 314,8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65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4 695,1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5 242,5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5 130,6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5 471,0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5 642,4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644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 цели (задачи):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186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Доля граждан, получивших социальные услуги в учреждениях социального обслуживания населения, в общем числе граждан, обратившихся за получением социальных услуг в учреждения социального обслуживания населения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100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ru-RU" sz="1400" b="0" i="0" u="none" strike="noStrike" kern="120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100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100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100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110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Суммарный коэффициент рождаемости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 </a:t>
                      </a:r>
                      <a:r>
                        <a:rPr lang="ru-RU" sz="1400" b="0" i="0" u="none" strike="noStrike" kern="120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число детей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 на 1 женщину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1,346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1,350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1,360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1,370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1,380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7458075" y="1204198"/>
            <a:ext cx="4557712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u="sng" dirty="0">
                <a:solidFill>
                  <a:srgbClr val="494545"/>
                </a:solidFill>
                <a:latin typeface="+mn-lt"/>
              </a:rPr>
              <a:t>Цель программы</a:t>
            </a:r>
            <a:endParaRPr lang="ru-RU" sz="1600" b="1" dirty="0">
              <a:solidFill>
                <a:srgbClr val="494545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dirty="0">
                <a:solidFill>
                  <a:srgbClr val="494545"/>
                </a:solidFill>
                <a:latin typeface="+mn-lt"/>
              </a:rPr>
              <a:t>Повышение уровня и качества жизни граждан, нуждающихся в социальной поддержке, улучшение демографической </a:t>
            </a:r>
            <a:r>
              <a:rPr lang="ru-RU" sz="1400" b="1" dirty="0" smtClean="0">
                <a:solidFill>
                  <a:srgbClr val="494545"/>
                </a:solidFill>
                <a:latin typeface="+mn-lt"/>
              </a:rPr>
              <a:t>ситуации.</a:t>
            </a:r>
          </a:p>
          <a:p>
            <a:pPr algn="ctr">
              <a:defRPr/>
            </a:pPr>
            <a:endParaRPr lang="ru-RU" sz="1400" b="1" u="sng" dirty="0">
              <a:solidFill>
                <a:srgbClr val="494545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494545"/>
                </a:solidFill>
                <a:latin typeface="+mn-lt"/>
              </a:rPr>
              <a:t>Доля в общем объеме </a:t>
            </a:r>
            <a:r>
              <a:rPr lang="ru-RU" sz="1400" b="1" u="sng" dirty="0" smtClean="0">
                <a:solidFill>
                  <a:srgbClr val="494545"/>
                </a:solidFill>
                <a:latin typeface="+mn-lt"/>
              </a:rPr>
              <a:t>расходов на 2022 год – 17,7%</a:t>
            </a:r>
            <a:endParaRPr lang="ru-RU" sz="1400" b="1" u="sng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6214" y="1204199"/>
            <a:ext cx="5033961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u="sng" dirty="0">
                <a:solidFill>
                  <a:srgbClr val="494545"/>
                </a:solidFill>
                <a:latin typeface="+mn-lt"/>
              </a:rPr>
              <a:t>Задачи программы</a:t>
            </a:r>
            <a:endParaRPr lang="ru-RU" sz="1600" dirty="0">
              <a:solidFill>
                <a:srgbClr val="494545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494545"/>
                </a:solidFill>
                <a:latin typeface="+mn-lt"/>
              </a:rPr>
              <a:t>Повышение уровня жизни социально незащищенных категорий </a:t>
            </a:r>
            <a:r>
              <a:rPr lang="ru-RU" sz="1400" dirty="0" smtClean="0">
                <a:solidFill>
                  <a:srgbClr val="494545"/>
                </a:solidFill>
                <a:latin typeface="+mn-lt"/>
              </a:rPr>
              <a:t>населения;</a:t>
            </a:r>
            <a:endParaRPr lang="ru-RU" sz="1400" dirty="0">
              <a:solidFill>
                <a:srgbClr val="494545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494545"/>
                </a:solidFill>
                <a:latin typeface="+mn-lt"/>
              </a:rPr>
              <a:t>Формирование </a:t>
            </a:r>
            <a:r>
              <a:rPr lang="ru-RU" sz="1400" dirty="0">
                <a:solidFill>
                  <a:srgbClr val="494545"/>
                </a:solidFill>
                <a:latin typeface="+mn-lt"/>
              </a:rPr>
              <a:t>эффективной системы социального обслуживания </a:t>
            </a:r>
            <a:r>
              <a:rPr lang="ru-RU" sz="1400" dirty="0" smtClean="0">
                <a:solidFill>
                  <a:srgbClr val="494545"/>
                </a:solidFill>
                <a:latin typeface="+mn-lt"/>
              </a:rPr>
              <a:t>населения;</a:t>
            </a:r>
            <a:endParaRPr lang="ru-RU" sz="1400" dirty="0">
              <a:solidFill>
                <a:srgbClr val="494545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494545"/>
                </a:solidFill>
                <a:latin typeface="+mn-lt"/>
              </a:rPr>
              <a:t>Создание условий для улучшения демографической ситуации и положения семей с </a:t>
            </a:r>
            <a:r>
              <a:rPr lang="ru-RU" sz="1400" dirty="0" smtClean="0">
                <a:solidFill>
                  <a:srgbClr val="494545"/>
                </a:solidFill>
                <a:latin typeface="+mn-lt"/>
              </a:rPr>
              <a:t>детьми;</a:t>
            </a:r>
            <a:endParaRPr lang="ru-RU" sz="1400" dirty="0">
              <a:solidFill>
                <a:srgbClr val="494545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494545"/>
                </a:solidFill>
                <a:latin typeface="+mn-lt"/>
              </a:rPr>
              <a:t>Создание </a:t>
            </a:r>
            <a:r>
              <a:rPr lang="ru-RU" sz="1400" dirty="0">
                <a:solidFill>
                  <a:srgbClr val="494545"/>
                </a:solidFill>
                <a:latin typeface="+mn-lt"/>
              </a:rPr>
              <a:t>условий для интеграции инвалидов в </a:t>
            </a:r>
            <a:r>
              <a:rPr lang="ru-RU" sz="1400" dirty="0" smtClean="0">
                <a:solidFill>
                  <a:srgbClr val="494545"/>
                </a:solidFill>
                <a:latin typeface="+mn-lt"/>
              </a:rPr>
              <a:t>общество.</a:t>
            </a:r>
            <a:endParaRPr lang="en-US" sz="1400" dirty="0">
              <a:solidFill>
                <a:srgbClr val="494545"/>
              </a:solidFill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99" y="1204197"/>
            <a:ext cx="2025551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42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8479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" y="-21789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  <a:endParaRPr lang="ru-RU" sz="2600" b="1" dirty="0" smtClean="0">
              <a:solidFill>
                <a:srgbClr val="494545"/>
              </a:solidFill>
              <a:latin typeface="+mn-lt"/>
            </a:endParaRP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«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Развитие здравоохранения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088257" y="1197655"/>
            <a:ext cx="540327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endParaRPr lang="ru-RU" sz="1200" b="1" dirty="0" smtClean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b="1" dirty="0" smtClean="0">
                <a:solidFill>
                  <a:srgbClr val="534F4F"/>
                </a:solidFill>
                <a:latin typeface="+mn-lt"/>
              </a:rPr>
              <a:t>Повышение </a:t>
            </a:r>
            <a:r>
              <a:rPr lang="ru-RU" sz="1600" b="1" dirty="0">
                <a:solidFill>
                  <a:srgbClr val="534F4F"/>
                </a:solidFill>
                <a:latin typeface="+mn-lt"/>
              </a:rPr>
              <a:t>качества и доступности медицинской помощи, лекарственного обеспечения </a:t>
            </a:r>
            <a:r>
              <a:rPr lang="ru-RU" sz="1600" b="1" dirty="0" smtClean="0">
                <a:solidFill>
                  <a:srgbClr val="534F4F"/>
                </a:solidFill>
                <a:latin typeface="+mn-lt"/>
              </a:rPr>
              <a:t>населения</a:t>
            </a:r>
          </a:p>
          <a:p>
            <a:pPr algn="ctr">
              <a:defRPr/>
            </a:pPr>
            <a:endParaRPr lang="ru-RU" sz="10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Доля в общем объеме расходов на </a:t>
            </a:r>
            <a:r>
              <a:rPr lang="ru-RU" sz="1600" b="1" u="sng" dirty="0" smtClean="0">
                <a:solidFill>
                  <a:srgbClr val="534F4F"/>
                </a:solidFill>
                <a:latin typeface="+mn-lt"/>
              </a:rPr>
              <a:t>2022 </a:t>
            </a: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год – </a:t>
            </a:r>
            <a:r>
              <a:rPr lang="ru-RU" sz="1600" b="1" u="sng" dirty="0" smtClean="0">
                <a:solidFill>
                  <a:srgbClr val="534F4F"/>
                </a:solidFill>
                <a:latin typeface="+mn-lt"/>
              </a:rPr>
              <a:t>16,75% </a:t>
            </a:r>
            <a:endParaRPr lang="ru-RU" sz="1600" b="1" u="sng" dirty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1499" y="2861267"/>
            <a:ext cx="11049001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ru-RU" sz="1200" dirty="0" smtClean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 smtClean="0">
                <a:solidFill>
                  <a:srgbClr val="534F4F"/>
                </a:solidFill>
                <a:latin typeface="+mn-lt"/>
              </a:rPr>
              <a:t>Обеспечение </a:t>
            </a:r>
            <a:r>
              <a:rPr lang="ru-RU" sz="1600" dirty="0">
                <a:solidFill>
                  <a:srgbClr val="534F4F"/>
                </a:solidFill>
                <a:latin typeface="+mn-lt"/>
              </a:rPr>
              <a:t>приоритета профилактики в сфере охраны здоровья и развития первичной медико-санитарной помощи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Повышение эффективности оказания специализированной, включая высокотехнологичную, медицинской помощи, скорой, в том числе скорой специализированной, медицинской помощи, медицинской эвакуации.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Повышение эффективности службы родовспоможения и детства.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 smtClean="0">
                <a:solidFill>
                  <a:srgbClr val="534F4F"/>
                </a:solidFill>
                <a:latin typeface="+mn-lt"/>
              </a:rPr>
              <a:t>Развитие </a:t>
            </a:r>
            <a:r>
              <a:rPr lang="ru-RU" sz="1600" dirty="0">
                <a:solidFill>
                  <a:srgbClr val="534F4F"/>
                </a:solidFill>
                <a:latin typeface="+mn-lt"/>
              </a:rPr>
              <a:t>медицинской реабилитации населения и совершенствование системы санаторно-курортного лечения, том числе детей</a:t>
            </a:r>
            <a:r>
              <a:rPr lang="ru-RU" sz="1600" dirty="0" smtClean="0">
                <a:solidFill>
                  <a:srgbClr val="534F4F"/>
                </a:solidFill>
                <a:latin typeface="+mn-lt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Повышение эффективности оказания паллиативной медицинской помощи, в том числе детям.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Обеспечение системы здравоохранения высококвалифицированными и мотивированными кадрами.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Повышение удовлетворенности населения качественными, эффективными и безопасными лекарственными препаратами.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Создание и масштабирование аппаратно-программных решений для оказания медицинских услуг на основе современных информационно-коммуникационных технологий.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Развитие специализированной медицинской помощи матерям и </a:t>
            </a:r>
            <a:r>
              <a:rPr lang="ru-RU" sz="1600" dirty="0" smtClean="0">
                <a:solidFill>
                  <a:srgbClr val="534F4F"/>
                </a:solidFill>
                <a:latin typeface="+mn-lt"/>
              </a:rPr>
              <a:t>детям</a:t>
            </a:r>
            <a:endParaRPr lang="ru-RU" sz="1600" dirty="0">
              <a:solidFill>
                <a:srgbClr val="534F4F"/>
              </a:solidFill>
              <a:latin typeface="+mn-lt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9" y="870763"/>
            <a:ext cx="2291885" cy="2291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072" y="911317"/>
            <a:ext cx="2210778" cy="2210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43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64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1205657"/>
            <a:ext cx="11839574" cy="5052267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66700" y="45368"/>
            <a:ext cx="119253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534F4F"/>
                </a:solidFill>
                <a:latin typeface="+mn-lt"/>
              </a:rPr>
              <a:t>Государственная программа </a:t>
            </a:r>
            <a:endParaRPr lang="ru-RU" sz="2600" b="1" dirty="0" smtClean="0">
              <a:solidFill>
                <a:srgbClr val="534F4F"/>
              </a:solidFill>
              <a:latin typeface="+mn-lt"/>
            </a:endParaRPr>
          </a:p>
          <a:p>
            <a:pPr algn="ctr"/>
            <a:r>
              <a:rPr lang="ru-RU" sz="2600" b="1" dirty="0" smtClean="0">
                <a:solidFill>
                  <a:srgbClr val="534F4F"/>
                </a:solidFill>
                <a:latin typeface="+mn-lt"/>
              </a:rPr>
              <a:t>«</a:t>
            </a:r>
            <a:r>
              <a:rPr lang="ru-RU" sz="2600" b="1" dirty="0">
                <a:solidFill>
                  <a:srgbClr val="534F4F"/>
                </a:solidFill>
                <a:latin typeface="+mn-lt"/>
              </a:rPr>
              <a:t>Развитие здравоохранения Липецкой области»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7090825"/>
              </p:ext>
            </p:extLst>
          </p:nvPr>
        </p:nvGraphicFramePr>
        <p:xfrm>
          <a:off x="352426" y="1419694"/>
          <a:ext cx="11420472" cy="4609836"/>
        </p:xfrm>
        <a:graphic>
          <a:graphicData uri="http://schemas.openxmlformats.org/drawingml/2006/table">
            <a:tbl>
              <a:tblPr/>
              <a:tblGrid>
                <a:gridCol w="51041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6718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8982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8982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8982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8982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8982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68400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14 981,0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14 691,2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13 645,0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12 515,5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12 877,3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11 217,7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12 187,4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11 937,6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10 996,8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11 514,5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3 763,3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2 503,8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1 707,4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1 518,7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1 362,8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Ожидаемая продолжительность жизни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лет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74,14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74,94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75,75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76,46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77,16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901836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Смертность от всех причин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случаев на 1000 населения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14,2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14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13,9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13,8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13,4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Удовлетворенность населения качеством медицинской помощи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60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63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65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66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67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44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2205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4381500"/>
            <a:ext cx="11839574" cy="239886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086406"/>
              </p:ext>
            </p:extLst>
          </p:nvPr>
        </p:nvGraphicFramePr>
        <p:xfrm>
          <a:off x="327423" y="4583263"/>
          <a:ext cx="11537155" cy="2039616"/>
        </p:xfrm>
        <a:graphic>
          <a:graphicData uri="http://schemas.openxmlformats.org/drawingml/2006/table">
            <a:tbl>
              <a:tblPr/>
              <a:tblGrid>
                <a:gridCol w="5006640"/>
                <a:gridCol w="1326760"/>
                <a:gridCol w="1040751"/>
                <a:gridCol w="1040751"/>
                <a:gridCol w="1040751"/>
                <a:gridCol w="1040751"/>
                <a:gridCol w="1040751"/>
              </a:tblGrid>
              <a:tr h="54000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2020 год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7490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14 948,6</a:t>
                      </a:r>
                      <a:endParaRPr lang="ru-RU" sz="1400" b="1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15 708,4</a:t>
                      </a:r>
                      <a:endParaRPr lang="ru-RU" sz="1400" b="1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16 530,9</a:t>
                      </a:r>
                      <a:endParaRPr lang="ru-RU" sz="1400" b="1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15 844,4</a:t>
                      </a:r>
                      <a:endParaRPr lang="ru-RU" sz="1400" b="1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16 109,6</a:t>
                      </a:r>
                      <a:endParaRPr lang="ru-RU" sz="1400" b="1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4904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140,8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20,3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36,5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13,1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14,8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904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13 251,0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14 363,7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15 593,5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14 839,6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15 010,7 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904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1 556,8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1 324,4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900,9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991,7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1 084,0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0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Государственная программа</a:t>
            </a: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«Развитие образования Липецкой области» </a:t>
            </a:r>
            <a:endParaRPr lang="ru-RU" sz="26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36106" y="894441"/>
            <a:ext cx="5919789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lnSpc>
                <a:spcPct val="150000"/>
              </a:lnSpc>
              <a:defRPr/>
            </a:pPr>
            <a:r>
              <a:rPr lang="ru-RU" sz="1600" dirty="0" smtClean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600" b="1" dirty="0" smtClean="0">
                <a:solidFill>
                  <a:srgbClr val="534F4F"/>
                </a:solidFill>
                <a:latin typeface="+mn-lt"/>
              </a:rPr>
              <a:t>Повышение </a:t>
            </a:r>
            <a:r>
              <a:rPr lang="ru-RU" sz="1600" b="1" dirty="0">
                <a:solidFill>
                  <a:srgbClr val="534F4F"/>
                </a:solidFill>
                <a:latin typeface="+mn-lt"/>
              </a:rPr>
              <a:t>доступности и качества образования </a:t>
            </a:r>
            <a:endParaRPr lang="ru-RU" sz="1600" b="1" dirty="0" smtClean="0">
              <a:solidFill>
                <a:srgbClr val="534F4F"/>
              </a:solidFill>
              <a:latin typeface="+mn-lt"/>
            </a:endParaRPr>
          </a:p>
          <a:p>
            <a:pPr algn="ctr">
              <a:lnSpc>
                <a:spcPct val="150000"/>
              </a:lnSpc>
              <a:defRPr/>
            </a:pPr>
            <a:r>
              <a:rPr lang="ru-RU" sz="1600" b="1" u="sng" dirty="0" smtClean="0">
                <a:solidFill>
                  <a:srgbClr val="534F4F"/>
                </a:solidFill>
                <a:latin typeface="+mn-lt"/>
              </a:rPr>
              <a:t>Доля </a:t>
            </a: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в общем объеме расходов на </a:t>
            </a:r>
            <a:r>
              <a:rPr lang="ru-RU" sz="1600" b="1" u="sng" dirty="0" smtClean="0">
                <a:solidFill>
                  <a:srgbClr val="534F4F"/>
                </a:solidFill>
                <a:latin typeface="+mn-lt"/>
              </a:rPr>
              <a:t>2022 </a:t>
            </a: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год </a:t>
            </a:r>
            <a:r>
              <a:rPr lang="ru-RU" sz="1600" b="1" u="sng" dirty="0" smtClean="0">
                <a:solidFill>
                  <a:srgbClr val="534F4F"/>
                </a:solidFill>
                <a:latin typeface="+mn-lt"/>
              </a:rPr>
              <a:t>– 20,5%</a:t>
            </a:r>
            <a:endParaRPr lang="ru-RU" sz="1600" b="1" dirty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6213" y="2256623"/>
            <a:ext cx="1183957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</a:t>
            </a:r>
            <a:r>
              <a:rPr lang="ru-RU" b="1" u="sng" dirty="0" smtClean="0">
                <a:solidFill>
                  <a:srgbClr val="534F4F"/>
                </a:solidFill>
                <a:latin typeface="+mn-lt"/>
              </a:rPr>
              <a:t>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ru-RU" sz="1400" dirty="0" smtClean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Создание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условий для инновационного социально ориентированного развития дошкольного, общего и дополнительного образования. 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Приведение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содержания и структуры профессионального образования в соответствие с актуальными проблемами рынка труда, ориентированного на инновационность развития экономики Липецкой области.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Социализация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детей, находящихся в организациях для детей-сирот и детей, оставшихся без попечения родителей, психолого-педагогическая и медико-социальная помощь, реабилитация и коррекция детей. 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Создание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эффективной системы организации отдыха и оздоровления детей, способствующей их воспитанию и развитию.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Обеспечение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односменного режима обучения в 1 - 11 (12) классах в общеобразовательных организациях Липецкой области.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225" y="804089"/>
            <a:ext cx="1773638" cy="177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653" y="804089"/>
            <a:ext cx="1773638" cy="177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45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297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988704"/>
            <a:ext cx="11839574" cy="5567371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-42247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Ожидаемые результаты реализации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государственной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п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рограммы «Развитие образования Липецкой области» </a:t>
            </a:r>
            <a:endParaRPr lang="ru-RU" sz="2600" b="1" dirty="0">
              <a:solidFill>
                <a:srgbClr val="494545"/>
              </a:solidFill>
              <a:latin typeface="+mn-lt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9169710"/>
              </p:ext>
            </p:extLst>
          </p:nvPr>
        </p:nvGraphicFramePr>
        <p:xfrm>
          <a:off x="390352" y="1187556"/>
          <a:ext cx="11411296" cy="5169667"/>
        </p:xfrm>
        <a:graphic>
          <a:graphicData uri="http://schemas.openxmlformats.org/drawingml/2006/table">
            <a:tbl>
              <a:tblPr/>
              <a:tblGrid>
                <a:gridCol w="6551296"/>
                <a:gridCol w="972000"/>
                <a:gridCol w="972000"/>
                <a:gridCol w="972000"/>
                <a:gridCol w="972000"/>
                <a:gridCol w="972000"/>
              </a:tblGrid>
              <a:tr h="62318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75774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400" kern="120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детей, охваченных образовательными услугами (отношение численности воспитанников организаций дошкольного образования и обучающихся общеобразовательных организаций к численности детей в возрасте от 1 до 18 лет)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84,5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84,5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84,5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84,5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84,5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77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государственных (муниципальных) общеобразовательных организаций, соответствующих современным требованиям обучения, в общем количестве государственных (муниципальных) общеобразовательных организаций</a:t>
                      </a:r>
                      <a:endParaRPr lang="ru-RU" sz="1400" kern="1200" baseline="0" dirty="0" smtClean="0">
                        <a:solidFill>
                          <a:srgbClr val="534F4F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774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buFont typeface="Wingdings" pitchFamily="2" charset="2"/>
                        <a:buNone/>
                      </a:pPr>
                      <a:r>
                        <a:rPr lang="ru-RU" sz="1400" kern="120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Удельный вес численности выпускников профессиональных образовательных организаций очной формы обучения, трудоустроившихся в течение одного года по полученной специальности (профессии)</a:t>
                      </a:r>
                      <a:endParaRPr lang="ru-RU" sz="1400" kern="1200" baseline="0" dirty="0" smtClean="0">
                        <a:solidFill>
                          <a:srgbClr val="534F4F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59,2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59,2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59,2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59,2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59,2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5729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buFont typeface="Wingdings" pitchFamily="2" charset="2"/>
                        <a:buNone/>
                      </a:pPr>
                      <a:r>
                        <a:rPr lang="ru-RU" sz="1400" kern="120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выпускников организаций для детей-сирот и детей, оставшихся без попечения родителей, продолживших обучение в организациях профессионального образования, от общего числа выпускников организаций для детей-сирот и детей, оставшихся без попечения родителей</a:t>
                      </a:r>
                      <a:endParaRPr lang="ru-RU" sz="1400" kern="1200" baseline="0" dirty="0" smtClean="0">
                        <a:solidFill>
                          <a:srgbClr val="534F4F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96,1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96,1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96,1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96,1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96,1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774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buFont typeface="Wingdings" pitchFamily="2" charset="2"/>
                        <a:buNone/>
                      </a:pPr>
                      <a:r>
                        <a:rPr lang="ru-RU" sz="1400" kern="120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детей школьного возраста до 15 лет (включительно), обеспеченных всеми видами отдыха и оздоровления, от общего количества детей школьного возраста до 15 лет (включительно), проживающих на территории области</a:t>
                      </a:r>
                      <a:endParaRPr lang="ru-RU" sz="1400" kern="1200" baseline="0" dirty="0" smtClean="0">
                        <a:solidFill>
                          <a:srgbClr val="534F4F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82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97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400" kern="120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обучающихся, занимающихся в первую смену, от общей численности обучающихся в общеобразовательных организациях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89,7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89,8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89,9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889325" y="619372"/>
            <a:ext cx="112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494545"/>
                </a:solidFill>
                <a:latin typeface="+mn-lt"/>
              </a:rPr>
              <a:t>млн. руб.</a:t>
            </a:r>
            <a:endParaRPr lang="ru-RU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46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477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2986628"/>
            <a:ext cx="11839574" cy="3793734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-42247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  <a:endParaRPr lang="ru-RU" sz="2600" b="1" dirty="0" smtClean="0">
              <a:solidFill>
                <a:srgbClr val="494545"/>
              </a:solidFill>
              <a:latin typeface="+mn-lt"/>
            </a:endParaRPr>
          </a:p>
          <a:p>
            <a:pPr indent="361950"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«Развитие физической культуры и спорта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Липецкой области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»</a:t>
            </a:r>
            <a:endParaRPr lang="ru-RU" sz="26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" y="1079951"/>
            <a:ext cx="415544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sz="1600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</a:rPr>
              <a:t> Формирование здорового образа жизни населения, обеспечение развития спорта, создание условий, обеспечивающих возможность гражданам систематически заниматься физической культурой и 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спортом</a:t>
            </a:r>
          </a:p>
          <a:p>
            <a:pPr algn="ctr">
              <a:defRPr/>
            </a:pPr>
            <a:endParaRPr lang="ru-RU" sz="14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расходов на </a:t>
            </a: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2022 </a:t>
            </a: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год </a:t>
            </a: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– 4,5%</a:t>
            </a:r>
            <a:endParaRPr lang="ru-RU" sz="1400" b="1" u="sng" dirty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876925" y="966627"/>
            <a:ext cx="613886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sz="1600" dirty="0">
              <a:solidFill>
                <a:srgbClr val="534F4F"/>
              </a:solidFill>
              <a:latin typeface="+mn-lt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Приобщение населения области к регулярным занятиям физической культуры и спортом, развитие физической культуры и спорта лиц с ограниченными возможностями здоровья и инвалидов, адаптивной физической культуры и адаптивного спорта;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Совершенствование системы подготовки спортсменов высокого класса и спортивного резерва для повышения конкурентоспособности липецкого спорта на всероссийском и международном уровнях.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937932"/>
              </p:ext>
            </p:extLst>
          </p:nvPr>
        </p:nvGraphicFramePr>
        <p:xfrm>
          <a:off x="176213" y="3064839"/>
          <a:ext cx="11839574" cy="3641281"/>
        </p:xfrm>
        <a:graphic>
          <a:graphicData uri="http://schemas.openxmlformats.org/drawingml/2006/table">
            <a:tbl>
              <a:tblPr/>
              <a:tblGrid>
                <a:gridCol w="52653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7605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9996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4900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1400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31073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324494">
                  <a:extLst>
                    <a:ext uri="{9D8B030D-6E8A-4147-A177-3AD203B41FA5}">
                      <a16:colId xmlns="" xmlns:a16="http://schemas.microsoft.com/office/drawing/2014/main" val="642250498"/>
                    </a:ext>
                  </a:extLst>
                </a:gridCol>
              </a:tblGrid>
              <a:tr h="62444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467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млн.руб.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1 426,1</a:t>
                      </a:r>
                    </a:p>
                  </a:txBody>
                  <a:tcPr marL="27000" marR="27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 791,5</a:t>
                      </a:r>
                    </a:p>
                  </a:txBody>
                  <a:tcPr marL="27000" marR="27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3 614,4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2 643,2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3 526,1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5337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981,9</a:t>
                      </a:r>
                    </a:p>
                  </a:txBody>
                  <a:tcPr marL="27000" marR="27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621,5</a:t>
                      </a:r>
                    </a:p>
                  </a:txBody>
                  <a:tcPr marL="27000" marR="27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3 234,3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2 621,0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3 507,9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467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444,2</a:t>
                      </a:r>
                    </a:p>
                  </a:txBody>
                  <a:tcPr marL="27000" marR="27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170,0</a:t>
                      </a:r>
                    </a:p>
                  </a:txBody>
                  <a:tcPr marL="27000" marR="27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380,1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22,2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18,2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5445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10569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Доля населения, систематически занимающегося физической культурой и спортом, в общей численности населения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43,4</a:t>
                      </a:r>
                    </a:p>
                  </a:txBody>
                  <a:tcPr marL="27000" marR="27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46,1</a:t>
                      </a:r>
                    </a:p>
                  </a:txBody>
                  <a:tcPr marL="27000" marR="27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49,3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52,1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53,0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2566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Доля лиц с ограниченными возможностями здоровья и инвалидов, систематически занимающихся физической культурой и спортом, от общего числа инвалидов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23,1</a:t>
                      </a:r>
                    </a:p>
                  </a:txBody>
                  <a:tcPr marL="27000" marR="27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23,2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23,3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23,4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27,2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81111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Количество спортсменов высокого класса, занимающихся на этапах совершенствования спортивного мастерства и высшего спортивного мастерства в областных спортивных школах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чел.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321</a:t>
                      </a:r>
                    </a:p>
                  </a:txBody>
                  <a:tcPr marL="27000" marR="27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321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321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321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321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841" y="921879"/>
            <a:ext cx="1936154" cy="1936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47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819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3519576"/>
            <a:ext cx="11839574" cy="326078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71723"/>
              </p:ext>
            </p:extLst>
          </p:nvPr>
        </p:nvGraphicFramePr>
        <p:xfrm>
          <a:off x="176215" y="3519575"/>
          <a:ext cx="11839571" cy="3260786"/>
        </p:xfrm>
        <a:graphic>
          <a:graphicData uri="http://schemas.openxmlformats.org/drawingml/2006/table">
            <a:tbl>
              <a:tblPr/>
              <a:tblGrid>
                <a:gridCol w="56826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2614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2614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2614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2614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02614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026147">
                  <a:extLst>
                    <a:ext uri="{9D8B030D-6E8A-4147-A177-3AD203B41FA5}">
                      <a16:colId xmlns="" xmlns:a16="http://schemas.microsoft.com/office/drawing/2014/main" val="817613751"/>
                    </a:ext>
                  </a:extLst>
                </a:gridCol>
              </a:tblGrid>
              <a:tr h="64725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72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976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1 279,5</a:t>
                      </a:r>
                    </a:p>
                  </a:txBody>
                  <a:tcPr marL="27000" marR="27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1 512,5</a:t>
                      </a:r>
                    </a:p>
                  </a:txBody>
                  <a:tcPr marL="27000" marR="27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2 032,0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1 772,9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2 149,1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976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1 196,3</a:t>
                      </a:r>
                    </a:p>
                  </a:txBody>
                  <a:tcPr marL="27000" marR="27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1293,0</a:t>
                      </a:r>
                    </a:p>
                  </a:txBody>
                  <a:tcPr marL="27000" marR="27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1 756,9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1 505,7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1 488,2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976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83,2</a:t>
                      </a:r>
                    </a:p>
                  </a:txBody>
                  <a:tcPr marL="27000" marR="27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214,5</a:t>
                      </a:r>
                    </a:p>
                  </a:txBody>
                  <a:tcPr marL="27000" marR="27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275,1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267,2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660,9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976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4724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Уровень удовлетворенности граждан Липецкой области качеством предоставляемых услуг в сфере культуры и искусства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92</a:t>
                      </a:r>
                    </a:p>
                  </a:txBody>
                  <a:tcPr marL="27000" marR="27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92</a:t>
                      </a:r>
                    </a:p>
                  </a:txBody>
                  <a:tcPr marL="27000" marR="27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92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92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93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4724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Доля детей, привлекаемых к участию в творческих мероприятиях, в общем количестве детей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27000" marR="27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8,3</a:t>
                      </a:r>
                    </a:p>
                  </a:txBody>
                  <a:tcPr marL="27000" marR="27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8,5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9,5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-42247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  <a:endParaRPr lang="ru-RU" sz="2600" b="1" dirty="0" smtClean="0">
              <a:solidFill>
                <a:srgbClr val="494545"/>
              </a:solidFill>
              <a:latin typeface="+mn-lt"/>
            </a:endParaRP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«Развитие культуры и туризма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Липецкой области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»</a:t>
            </a:r>
            <a:endParaRPr lang="ru-RU" sz="26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7694" y="802944"/>
            <a:ext cx="68347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Обеспечение прав граждан на доступ к культурным ценностям и участие в культурной жизни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, создание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условий для развития туризма и рекреации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.</a:t>
            </a:r>
          </a:p>
          <a:p>
            <a:pPr algn="ctr">
              <a:defRPr/>
            </a:pPr>
            <a:endParaRPr lang="ru-RU" sz="8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расходов на </a:t>
            </a: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2022 </a:t>
            </a: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год – </a:t>
            </a: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2,5%</a:t>
            </a:r>
            <a:endParaRPr lang="ru-RU" sz="1400" b="1" u="sng" dirty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85751" y="1908397"/>
            <a:ext cx="883003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Обеспечение конституционного права населения области на доступ к культурным ценностям, создание условий для сохранения и развития культурного потенциала Липецкой области;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Формирование и сохранение конкурентоспособной туристской индустрии, способствующей социально-экономическому развитию Липецкой области;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Обеспечение хранения, комплектования, учета и использования документов Архивного фонда Российской Федерации и других архивных документов в интересах граждан, общества и государства.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886" y="702069"/>
            <a:ext cx="1620574" cy="154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4" y="1910094"/>
            <a:ext cx="1609482" cy="1609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48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0130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919"/>
            <a:ext cx="12192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«Эффективное</a:t>
            </a: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государственное управление и развитие</a:t>
            </a: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муниципальной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службы в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14363" y="1538676"/>
            <a:ext cx="548163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dirty="0" smtClean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600" b="1" dirty="0">
                <a:solidFill>
                  <a:srgbClr val="534F4F"/>
                </a:solidFill>
                <a:latin typeface="+mn-lt"/>
              </a:rPr>
              <a:t>Повышение эффективности деятельности исполнительных органов государственной власти Липецкой области и органов местного самоуправления муниципальных образований Липецкой области</a:t>
            </a:r>
            <a:r>
              <a:rPr lang="ru-RU" sz="1600" b="1" dirty="0" smtClean="0">
                <a:solidFill>
                  <a:srgbClr val="534F4F"/>
                </a:solidFill>
                <a:latin typeface="+mn-lt"/>
              </a:rPr>
              <a:t>.</a:t>
            </a:r>
          </a:p>
          <a:p>
            <a:pPr algn="ctr">
              <a:defRPr/>
            </a:pPr>
            <a:endParaRPr lang="ru-RU" sz="1400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Доля в общем объеме </a:t>
            </a:r>
            <a:r>
              <a:rPr lang="ru-RU" sz="1600" b="1" u="sng" dirty="0">
                <a:solidFill>
                  <a:srgbClr val="474343"/>
                </a:solidFill>
                <a:latin typeface="+mn-lt"/>
              </a:rPr>
              <a:t>расходов на </a:t>
            </a:r>
            <a:r>
              <a:rPr lang="ru-RU" sz="1600" b="1" u="sng" dirty="0" smtClean="0">
                <a:solidFill>
                  <a:srgbClr val="474343"/>
                </a:solidFill>
                <a:latin typeface="+mn-lt"/>
              </a:rPr>
              <a:t>2022 </a:t>
            </a:r>
            <a:r>
              <a:rPr lang="ru-RU" sz="1600" b="1" u="sng" dirty="0">
                <a:solidFill>
                  <a:srgbClr val="474343"/>
                </a:solidFill>
                <a:latin typeface="+mn-lt"/>
              </a:rPr>
              <a:t>год – </a:t>
            </a:r>
            <a:r>
              <a:rPr lang="ru-RU" sz="1600" b="1" u="sng" dirty="0" smtClean="0">
                <a:solidFill>
                  <a:srgbClr val="474343"/>
                </a:solidFill>
                <a:latin typeface="+mn-lt"/>
              </a:rPr>
              <a:t>1,5%</a:t>
            </a:r>
            <a:endParaRPr lang="ru-RU" sz="1600" b="1" u="sng" dirty="0">
              <a:solidFill>
                <a:srgbClr val="474343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3419" y="3680639"/>
            <a:ext cx="1082516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Повышение качества и доступности предоставления государственных и муниципальных услуг на территории Липецкой области, в </a:t>
            </a:r>
            <a:r>
              <a:rPr lang="ru-RU" sz="1600" dirty="0" smtClean="0">
                <a:solidFill>
                  <a:srgbClr val="534F4F"/>
                </a:solidFill>
                <a:latin typeface="+mn-lt"/>
              </a:rPr>
              <a:t>том числе </a:t>
            </a:r>
            <a:r>
              <a:rPr lang="ru-RU" sz="1600" dirty="0">
                <a:solidFill>
                  <a:srgbClr val="534F4F"/>
                </a:solidFill>
                <a:latin typeface="+mn-lt"/>
              </a:rPr>
              <a:t>предоставляемых в формате </a:t>
            </a:r>
            <a:r>
              <a:rPr lang="ru-RU" sz="1600" dirty="0" err="1" smtClean="0">
                <a:solidFill>
                  <a:srgbClr val="534F4F"/>
                </a:solidFill>
                <a:latin typeface="+mn-lt"/>
              </a:rPr>
              <a:t>МФЦ</a:t>
            </a:r>
            <a:r>
              <a:rPr lang="ru-RU" sz="1600" dirty="0" smtClean="0">
                <a:solidFill>
                  <a:srgbClr val="534F4F"/>
                </a:solidFill>
                <a:latin typeface="+mn-lt"/>
              </a:rPr>
              <a:t>;</a:t>
            </a:r>
            <a:endParaRPr lang="ru-RU" sz="1600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Повышение эффективности государственного управления на основе применения информационных и телекоммуникационных технологий, развитие инфраструктуры электронного правительства;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Совершенствование системы формирования кадрового состава государственной гражданской и муниципальной службы;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Создание условий для эффективного управления и распоряжения областным имуществом, а также предоставления земельных участков, государственная собственность на которые не разграничена на территории городского округа город Липецк и сельских поселений, входящих в состав Липецкого муниципального района.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49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876" y="970827"/>
            <a:ext cx="2890024" cy="2890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800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Основные параметры бюджета</a:t>
            </a: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839662" y="1265338"/>
            <a:ext cx="41052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800" i="1" dirty="0">
                <a:solidFill>
                  <a:srgbClr val="494545"/>
                </a:solidFill>
                <a:latin typeface="+mn-lt"/>
              </a:rPr>
              <a:t>Поступающие в бюджет </a:t>
            </a:r>
            <a:r>
              <a:rPr lang="ru-RU" sz="1800" i="1" dirty="0" smtClean="0">
                <a:solidFill>
                  <a:srgbClr val="494545"/>
                </a:solidFill>
                <a:latin typeface="+mn-lt"/>
              </a:rPr>
              <a:t>денежные</a:t>
            </a:r>
            <a:endParaRPr lang="ru-RU" sz="1800" i="1" dirty="0">
              <a:solidFill>
                <a:srgbClr val="494545"/>
              </a:solidFill>
              <a:latin typeface="+mn-lt"/>
            </a:endParaRPr>
          </a:p>
          <a:p>
            <a:pPr algn="ctr"/>
            <a:r>
              <a:rPr lang="ru-RU" sz="1800" i="1" dirty="0">
                <a:solidFill>
                  <a:srgbClr val="494545"/>
                </a:solidFill>
                <a:latin typeface="+mn-lt"/>
              </a:rPr>
              <a:t>средства или </a:t>
            </a:r>
            <a:r>
              <a:rPr lang="ru-RU" sz="1800" b="1" i="1" dirty="0">
                <a:solidFill>
                  <a:srgbClr val="494545"/>
                </a:solidFill>
                <a:latin typeface="+mn-lt"/>
              </a:rPr>
              <a:t>ДОХОДЫ БЮДЖЕТА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7229452" y="1265338"/>
            <a:ext cx="4537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800" i="1" dirty="0">
                <a:solidFill>
                  <a:srgbClr val="494545"/>
                </a:solidFill>
                <a:latin typeface="+mn-lt"/>
              </a:rPr>
              <a:t>Выплачиваемые из бюджета денежные средства или </a:t>
            </a:r>
            <a:r>
              <a:rPr lang="ru-RU" sz="1800" b="1" i="1" dirty="0">
                <a:solidFill>
                  <a:srgbClr val="494545"/>
                </a:solidFill>
                <a:latin typeface="+mn-lt"/>
              </a:rPr>
              <a:t>РАСХОДЫ БЮДЖЕТА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566339" y="4399798"/>
            <a:ext cx="33662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94545"/>
                </a:solidFill>
                <a:latin typeface="+mn-lt"/>
              </a:rPr>
              <a:t>Дефицит бюджета</a:t>
            </a:r>
            <a:r>
              <a:rPr lang="ru-RU" dirty="0">
                <a:solidFill>
                  <a:srgbClr val="494545"/>
                </a:solidFill>
                <a:latin typeface="+mn-lt"/>
              </a:rPr>
              <a:t/>
            </a:r>
            <a:br>
              <a:rPr lang="ru-RU" dirty="0">
                <a:solidFill>
                  <a:srgbClr val="494545"/>
                </a:solidFill>
                <a:latin typeface="+mn-lt"/>
              </a:rPr>
            </a:br>
            <a:r>
              <a:rPr lang="ru-RU" dirty="0">
                <a:solidFill>
                  <a:srgbClr val="494545"/>
                </a:solidFill>
                <a:latin typeface="+mn-lt"/>
              </a:rPr>
              <a:t>превышение расходов </a:t>
            </a:r>
            <a:r>
              <a:rPr lang="ru-RU" dirty="0" smtClean="0">
                <a:solidFill>
                  <a:srgbClr val="494545"/>
                </a:solidFill>
                <a:latin typeface="+mn-lt"/>
              </a:rPr>
              <a:t>бюджета</a:t>
            </a:r>
          </a:p>
          <a:p>
            <a:pPr algn="ctr"/>
            <a:r>
              <a:rPr lang="ru-RU" dirty="0" smtClean="0">
                <a:solidFill>
                  <a:srgbClr val="494545"/>
                </a:solidFill>
                <a:latin typeface="+mn-lt"/>
              </a:rPr>
              <a:t>над </a:t>
            </a:r>
            <a:r>
              <a:rPr lang="ru-RU" dirty="0">
                <a:solidFill>
                  <a:srgbClr val="494545"/>
                </a:solidFill>
                <a:latin typeface="+mn-lt"/>
              </a:rPr>
              <a:t>его доходами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93808" y="4399798"/>
            <a:ext cx="33662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494545"/>
                </a:solidFill>
                <a:latin typeface="+mn-lt"/>
              </a:rPr>
              <a:t>Профицит </a:t>
            </a:r>
            <a:r>
              <a:rPr lang="ru-RU" b="1" dirty="0">
                <a:solidFill>
                  <a:srgbClr val="494545"/>
                </a:solidFill>
                <a:latin typeface="+mn-lt"/>
              </a:rPr>
              <a:t>бюджета</a:t>
            </a:r>
            <a:r>
              <a:rPr lang="ru-RU" dirty="0">
                <a:solidFill>
                  <a:srgbClr val="494545"/>
                </a:solidFill>
                <a:latin typeface="+mn-lt"/>
              </a:rPr>
              <a:t/>
            </a:r>
            <a:br>
              <a:rPr lang="ru-RU" dirty="0">
                <a:solidFill>
                  <a:srgbClr val="494545"/>
                </a:solidFill>
                <a:latin typeface="+mn-lt"/>
              </a:rPr>
            </a:br>
            <a:r>
              <a:rPr lang="ru-RU" dirty="0">
                <a:solidFill>
                  <a:srgbClr val="494545"/>
                </a:solidFill>
                <a:latin typeface="+mn-lt"/>
              </a:rPr>
              <a:t>превышение </a:t>
            </a:r>
            <a:r>
              <a:rPr lang="ru-RU" dirty="0" smtClean="0">
                <a:solidFill>
                  <a:srgbClr val="494545"/>
                </a:solidFill>
                <a:latin typeface="+mn-lt"/>
              </a:rPr>
              <a:t>доходов бюджета</a:t>
            </a:r>
          </a:p>
          <a:p>
            <a:pPr algn="ctr"/>
            <a:r>
              <a:rPr lang="ru-RU" dirty="0" smtClean="0">
                <a:solidFill>
                  <a:srgbClr val="494545"/>
                </a:solidFill>
                <a:latin typeface="+mn-lt"/>
              </a:rPr>
              <a:t>над </a:t>
            </a:r>
            <a:r>
              <a:rPr lang="ru-RU" dirty="0">
                <a:solidFill>
                  <a:srgbClr val="494545"/>
                </a:solidFill>
                <a:latin typeface="+mn-lt"/>
              </a:rPr>
              <a:t>его </a:t>
            </a:r>
            <a:r>
              <a:rPr lang="ru-RU" dirty="0" smtClean="0">
                <a:solidFill>
                  <a:srgbClr val="494545"/>
                </a:solidFill>
                <a:latin typeface="+mn-lt"/>
              </a:rPr>
              <a:t>расходами</a:t>
            </a:r>
            <a:endParaRPr lang="ru-RU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589435" y="4399798"/>
            <a:ext cx="33662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494545"/>
                </a:solidFill>
                <a:latin typeface="+mn-lt"/>
              </a:rPr>
              <a:t>Сбалансированный </a:t>
            </a:r>
            <a:r>
              <a:rPr lang="ru-RU" b="1" dirty="0">
                <a:solidFill>
                  <a:srgbClr val="494545"/>
                </a:solidFill>
                <a:latin typeface="+mn-lt"/>
              </a:rPr>
              <a:t>бюджет</a:t>
            </a:r>
            <a:r>
              <a:rPr lang="ru-RU" dirty="0">
                <a:solidFill>
                  <a:srgbClr val="494545"/>
                </a:solidFill>
                <a:latin typeface="+mn-lt"/>
              </a:rPr>
              <a:t/>
            </a:r>
            <a:br>
              <a:rPr lang="ru-RU" dirty="0">
                <a:solidFill>
                  <a:srgbClr val="494545"/>
                </a:solidFill>
                <a:latin typeface="+mn-lt"/>
              </a:rPr>
            </a:br>
            <a:r>
              <a:rPr lang="ru-RU" dirty="0" smtClean="0">
                <a:solidFill>
                  <a:srgbClr val="494545"/>
                </a:solidFill>
                <a:latin typeface="+mn-lt"/>
              </a:rPr>
              <a:t>равенство </a:t>
            </a:r>
            <a:r>
              <a:rPr lang="ru-RU" dirty="0">
                <a:solidFill>
                  <a:srgbClr val="494545"/>
                </a:solidFill>
                <a:latin typeface="+mn-lt"/>
              </a:rPr>
              <a:t>между доходной и расходной частями </a:t>
            </a:r>
            <a:r>
              <a:rPr lang="ru-RU" dirty="0" smtClean="0">
                <a:solidFill>
                  <a:srgbClr val="494545"/>
                </a:solidFill>
                <a:latin typeface="+mn-lt"/>
              </a:rPr>
              <a:t>бюджета</a:t>
            </a:r>
            <a:r>
              <a:rPr lang="ru-RU" dirty="0">
                <a:solidFill>
                  <a:srgbClr val="494545"/>
                </a:solidFill>
                <a:latin typeface="+mn-lt"/>
              </a:rPr>
              <a:t>.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2695294" y="5843288"/>
            <a:ext cx="7154562" cy="923330"/>
            <a:chOff x="2396166" y="5843288"/>
            <a:chExt cx="7154562" cy="923330"/>
          </a:xfrm>
        </p:grpSpPr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2953018" y="5843288"/>
              <a:ext cx="659771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ru-RU" sz="1800" b="1" u="sng" dirty="0" smtClean="0">
                  <a:solidFill>
                    <a:srgbClr val="494545"/>
                  </a:solidFill>
                  <a:latin typeface="+mn-lt"/>
                </a:rPr>
                <a:t>дефицит бюджета не должен превышать 15%</a:t>
              </a:r>
            </a:p>
            <a:p>
              <a:pPr algn="ctr"/>
              <a:r>
                <a:rPr lang="ru-RU" sz="1800" b="1" u="sng" dirty="0" smtClean="0">
                  <a:solidFill>
                    <a:srgbClr val="494545"/>
                  </a:solidFill>
                  <a:latin typeface="+mn-lt"/>
                </a:rPr>
                <a:t>собственных  доходов  бюджета  субъекта РФ и 10 %</a:t>
              </a:r>
            </a:p>
            <a:p>
              <a:pPr algn="ctr"/>
              <a:r>
                <a:rPr lang="ru-RU" sz="1800" b="1" u="sng" dirty="0" smtClean="0">
                  <a:solidFill>
                    <a:srgbClr val="494545"/>
                  </a:solidFill>
                  <a:latin typeface="+mn-lt"/>
                </a:rPr>
                <a:t>собственных доходов местного бюджета</a:t>
              </a:r>
              <a:endParaRPr lang="ru-RU" sz="1800" b="1" u="sng" dirty="0">
                <a:solidFill>
                  <a:srgbClr val="494545"/>
                </a:solidFill>
                <a:latin typeface="+mn-lt"/>
              </a:endParaRPr>
            </a:p>
          </p:txBody>
        </p:sp>
        <p:sp>
          <p:nvSpPr>
            <p:cNvPr id="19" name="Text Box 18"/>
            <p:cNvSpPr txBox="1">
              <a:spLocks noChangeArrowheads="1"/>
            </p:cNvSpPr>
            <p:nvPr/>
          </p:nvSpPr>
          <p:spPr bwMode="auto">
            <a:xfrm>
              <a:off x="2396166" y="6089510"/>
              <a:ext cx="1188467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sz="2200" b="1" u="sng" dirty="0">
                  <a:solidFill>
                    <a:srgbClr val="FF3300"/>
                  </a:solidFill>
                  <a:latin typeface="+mn-lt"/>
                </a:rPr>
                <a:t>ВАЖНО</a:t>
              </a:r>
              <a:r>
                <a:rPr lang="en-US" sz="2200" dirty="0">
                  <a:solidFill>
                    <a:srgbClr val="FF3300"/>
                  </a:solidFill>
                  <a:latin typeface="+mn-lt"/>
                </a:rPr>
                <a:t>:</a:t>
              </a:r>
              <a:endParaRPr lang="ru-RU" sz="2200" dirty="0">
                <a:solidFill>
                  <a:srgbClr val="FF3300"/>
                </a:solidFill>
                <a:latin typeface="+mn-lt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220783" y="2413341"/>
            <a:ext cx="3666533" cy="1722966"/>
            <a:chOff x="220783" y="2413341"/>
            <a:chExt cx="3666533" cy="1722966"/>
          </a:xfrm>
        </p:grpSpPr>
        <p:grpSp>
          <p:nvGrpSpPr>
            <p:cNvPr id="69" name="Группа 68"/>
            <p:cNvGrpSpPr/>
            <p:nvPr/>
          </p:nvGrpSpPr>
          <p:grpSpPr>
            <a:xfrm>
              <a:off x="220783" y="2413341"/>
              <a:ext cx="3666533" cy="1722966"/>
              <a:chOff x="220783" y="2413341"/>
              <a:chExt cx="3666533" cy="1722966"/>
            </a:xfrm>
          </p:grpSpPr>
          <p:grpSp>
            <p:nvGrpSpPr>
              <p:cNvPr id="59" name="Группа 58"/>
              <p:cNvGrpSpPr/>
              <p:nvPr/>
            </p:nvGrpSpPr>
            <p:grpSpPr>
              <a:xfrm>
                <a:off x="220783" y="2413341"/>
                <a:ext cx="3666533" cy="1722966"/>
                <a:chOff x="220783" y="2413341"/>
                <a:chExt cx="3666533" cy="1722966"/>
              </a:xfrm>
            </p:grpSpPr>
            <p:sp>
              <p:nvSpPr>
                <p:cNvPr id="81" name="Прямоугольник 80"/>
                <p:cNvSpPr/>
                <p:nvPr/>
              </p:nvSpPr>
              <p:spPr>
                <a:xfrm rot="20905747">
                  <a:off x="844497" y="3689899"/>
                  <a:ext cx="2419109" cy="45951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rgbClr val="6A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rgbClr val="494545"/>
                    </a:solidFill>
                  </a:endParaRPr>
                </a:p>
              </p:txBody>
            </p:sp>
            <p:grpSp>
              <p:nvGrpSpPr>
                <p:cNvPr id="82" name="Группа 81"/>
                <p:cNvGrpSpPr/>
                <p:nvPr/>
              </p:nvGrpSpPr>
              <p:grpSpPr>
                <a:xfrm>
                  <a:off x="1519217" y="3216829"/>
                  <a:ext cx="1069666" cy="919478"/>
                  <a:chOff x="5463539" y="1906688"/>
                  <a:chExt cx="1264919" cy="997724"/>
                </a:xfrm>
              </p:grpSpPr>
              <p:sp>
                <p:nvSpPr>
                  <p:cNvPr id="95" name="Багетная рамка 94"/>
                  <p:cNvSpPr/>
                  <p:nvPr/>
                </p:nvSpPr>
                <p:spPr>
                  <a:xfrm>
                    <a:off x="5463539" y="2691461"/>
                    <a:ext cx="1264919" cy="212951"/>
                  </a:xfrm>
                  <a:prstGeom prst="bevel">
                    <a:avLst>
                      <a:gd name="adj" fmla="val 2932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96" name="Трапеция 95"/>
                  <p:cNvSpPr/>
                  <p:nvPr/>
                </p:nvSpPr>
                <p:spPr>
                  <a:xfrm>
                    <a:off x="5837233" y="2296073"/>
                    <a:ext cx="517525" cy="395388"/>
                  </a:xfrm>
                  <a:prstGeom prst="trapezoid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97" name="Овал 96"/>
                  <p:cNvSpPr/>
                  <p:nvPr/>
                </p:nvSpPr>
                <p:spPr>
                  <a:xfrm>
                    <a:off x="5814211" y="1906688"/>
                    <a:ext cx="563567" cy="531712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98" name="Овал 97"/>
                  <p:cNvSpPr/>
                  <p:nvPr/>
                </p:nvSpPr>
                <p:spPr>
                  <a:xfrm>
                    <a:off x="5902322" y="1991997"/>
                    <a:ext cx="387344" cy="361093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83" name="Группа 82"/>
                <p:cNvGrpSpPr/>
                <p:nvPr/>
              </p:nvGrpSpPr>
              <p:grpSpPr>
                <a:xfrm>
                  <a:off x="220783" y="2928271"/>
                  <a:ext cx="1298434" cy="1125780"/>
                  <a:chOff x="3928094" y="1339984"/>
                  <a:chExt cx="1535445" cy="1221581"/>
                </a:xfrm>
              </p:grpSpPr>
              <p:grpSp>
                <p:nvGrpSpPr>
                  <p:cNvPr id="90" name="Группа 89"/>
                  <p:cNvGrpSpPr/>
                  <p:nvPr/>
                </p:nvGrpSpPr>
                <p:grpSpPr>
                  <a:xfrm>
                    <a:off x="3928094" y="1339984"/>
                    <a:ext cx="1535445" cy="1039144"/>
                    <a:chOff x="4029268" y="795438"/>
                    <a:chExt cx="1535445" cy="1039144"/>
                  </a:xfrm>
                </p:grpSpPr>
                <p:sp>
                  <p:nvSpPr>
                    <p:cNvPr id="92" name="Багетная рамка 91"/>
                    <p:cNvSpPr/>
                    <p:nvPr/>
                  </p:nvSpPr>
                  <p:spPr>
                    <a:xfrm>
                      <a:off x="4029268" y="1621631"/>
                      <a:ext cx="1535445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93" name="Овал 92"/>
                    <p:cNvSpPr/>
                    <p:nvPr/>
                  </p:nvSpPr>
                  <p:spPr>
                    <a:xfrm>
                      <a:off x="4310782" y="795438"/>
                      <a:ext cx="972418" cy="9508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94" name="Овал 93"/>
                    <p:cNvSpPr/>
                    <p:nvPr/>
                  </p:nvSpPr>
                  <p:spPr>
                    <a:xfrm>
                      <a:off x="4462816" y="947989"/>
                      <a:ext cx="668350" cy="645710"/>
                    </a:xfrm>
                    <a:prstGeom prst="ellipse">
                      <a:avLst/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sp>
                <p:nvSpPr>
                  <p:cNvPr id="91" name="Трапеция 90"/>
                  <p:cNvSpPr/>
                  <p:nvPr/>
                </p:nvSpPr>
                <p:spPr>
                  <a:xfrm rot="10800000">
                    <a:off x="4490419" y="2379128"/>
                    <a:ext cx="410795" cy="182437"/>
                  </a:xfrm>
                  <a:prstGeom prst="trapezoid">
                    <a:avLst>
                      <a:gd name="adj" fmla="val 4427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84" name="Группа 83"/>
                <p:cNvGrpSpPr/>
                <p:nvPr/>
              </p:nvGrpSpPr>
              <p:grpSpPr>
                <a:xfrm>
                  <a:off x="2588882" y="2413341"/>
                  <a:ext cx="1298434" cy="1128906"/>
                  <a:chOff x="6731993" y="1336592"/>
                  <a:chExt cx="1535445" cy="1224974"/>
                </a:xfrm>
              </p:grpSpPr>
              <p:grpSp>
                <p:nvGrpSpPr>
                  <p:cNvPr id="85" name="Группа 84"/>
                  <p:cNvGrpSpPr/>
                  <p:nvPr/>
                </p:nvGrpSpPr>
                <p:grpSpPr>
                  <a:xfrm>
                    <a:off x="6731993" y="1336592"/>
                    <a:ext cx="1535445" cy="1042536"/>
                    <a:chOff x="6397819" y="817020"/>
                    <a:chExt cx="1535445" cy="1042536"/>
                  </a:xfrm>
                </p:grpSpPr>
                <p:sp>
                  <p:nvSpPr>
                    <p:cNvPr id="87" name="Багетная рамка 86"/>
                    <p:cNvSpPr/>
                    <p:nvPr/>
                  </p:nvSpPr>
                  <p:spPr>
                    <a:xfrm>
                      <a:off x="6397819" y="1646605"/>
                      <a:ext cx="1535445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88" name="Овал 87"/>
                    <p:cNvSpPr/>
                    <p:nvPr/>
                  </p:nvSpPr>
                  <p:spPr>
                    <a:xfrm>
                      <a:off x="6679332" y="817020"/>
                      <a:ext cx="972418" cy="9508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89" name="Овал 88"/>
                    <p:cNvSpPr/>
                    <p:nvPr/>
                  </p:nvSpPr>
                  <p:spPr>
                    <a:xfrm>
                      <a:off x="6831366" y="969571"/>
                      <a:ext cx="668350" cy="645710"/>
                    </a:xfrm>
                    <a:prstGeom prst="ellipse">
                      <a:avLst/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sp>
                <p:nvSpPr>
                  <p:cNvPr id="86" name="Трапеция 85"/>
                  <p:cNvSpPr/>
                  <p:nvPr/>
                </p:nvSpPr>
                <p:spPr>
                  <a:xfrm rot="10800000">
                    <a:off x="7294317" y="2379129"/>
                    <a:ext cx="410795" cy="182437"/>
                  </a:xfrm>
                  <a:prstGeom prst="trapezoid">
                    <a:avLst>
                      <a:gd name="adj" fmla="val 4427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56" name="Группа 55"/>
                <p:cNvGrpSpPr/>
                <p:nvPr/>
              </p:nvGrpSpPr>
              <p:grpSpPr>
                <a:xfrm>
                  <a:off x="1958844" y="3414484"/>
                  <a:ext cx="212809" cy="115670"/>
                  <a:chOff x="1673225" y="2463800"/>
                  <a:chExt cx="392024" cy="247391"/>
                </a:xfrm>
              </p:grpSpPr>
              <p:sp>
                <p:nvSpPr>
                  <p:cNvPr id="51" name="Минус 50"/>
                  <p:cNvSpPr/>
                  <p:nvPr/>
                </p:nvSpPr>
                <p:spPr>
                  <a:xfrm rot="2152822">
                    <a:off x="1673225" y="2463800"/>
                    <a:ext cx="392024" cy="45719"/>
                  </a:xfrm>
                  <a:prstGeom prst="mathMinus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28" name="Минус 127"/>
                  <p:cNvSpPr/>
                  <p:nvPr/>
                </p:nvSpPr>
                <p:spPr>
                  <a:xfrm rot="19447178" flipV="1">
                    <a:off x="1673226" y="2665473"/>
                    <a:ext cx="392023" cy="45718"/>
                  </a:xfrm>
                  <a:prstGeom prst="mathMinus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</p:grpSp>
          <p:sp>
            <p:nvSpPr>
              <p:cNvPr id="66" name="Овал 65"/>
              <p:cNvSpPr/>
              <p:nvPr/>
            </p:nvSpPr>
            <p:spPr>
              <a:xfrm>
                <a:off x="733720" y="3340946"/>
                <a:ext cx="175145" cy="18840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sp>
            <p:nvSpPr>
              <p:cNvPr id="156" name="Овал 155"/>
              <p:cNvSpPr/>
              <p:nvPr/>
            </p:nvSpPr>
            <p:spPr>
              <a:xfrm>
                <a:off x="3100047" y="2825613"/>
                <a:ext cx="175145" cy="18840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</p:grpSp>
        <p:pic>
          <p:nvPicPr>
            <p:cNvPr id="140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738" y="3177867"/>
              <a:ext cx="397462" cy="397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8" name="Плюс 137"/>
            <p:cNvSpPr/>
            <p:nvPr/>
          </p:nvSpPr>
          <p:spPr>
            <a:xfrm>
              <a:off x="787803" y="3909820"/>
              <a:ext cx="153331" cy="146681"/>
            </a:xfrm>
            <a:prstGeom prst="mathPlus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139" name="Минус 138"/>
            <p:cNvSpPr/>
            <p:nvPr/>
          </p:nvSpPr>
          <p:spPr>
            <a:xfrm>
              <a:off x="3155173" y="3411297"/>
              <a:ext cx="165851" cy="125517"/>
            </a:xfrm>
            <a:prstGeom prst="mathMinus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4439306" y="2691442"/>
            <a:ext cx="3669524" cy="1444865"/>
            <a:chOff x="4439306" y="2691442"/>
            <a:chExt cx="3669524" cy="1444865"/>
          </a:xfrm>
        </p:grpSpPr>
        <p:grpSp>
          <p:nvGrpSpPr>
            <p:cNvPr id="70" name="Группа 69"/>
            <p:cNvGrpSpPr/>
            <p:nvPr/>
          </p:nvGrpSpPr>
          <p:grpSpPr>
            <a:xfrm>
              <a:off x="4439306" y="2691442"/>
              <a:ext cx="3669524" cy="1444865"/>
              <a:chOff x="4439306" y="2691442"/>
              <a:chExt cx="3669524" cy="1444865"/>
            </a:xfrm>
          </p:grpSpPr>
          <p:grpSp>
            <p:nvGrpSpPr>
              <p:cNvPr id="48" name="Группа 47"/>
              <p:cNvGrpSpPr/>
              <p:nvPr/>
            </p:nvGrpSpPr>
            <p:grpSpPr>
              <a:xfrm>
                <a:off x="4439306" y="2691442"/>
                <a:ext cx="3669524" cy="1444865"/>
                <a:chOff x="3877294" y="834806"/>
                <a:chExt cx="4339344" cy="1567820"/>
              </a:xfrm>
            </p:grpSpPr>
            <p:grpSp>
              <p:nvGrpSpPr>
                <p:cNvPr id="34" name="Группа 33"/>
                <p:cNvGrpSpPr/>
                <p:nvPr/>
              </p:nvGrpSpPr>
              <p:grpSpPr>
                <a:xfrm>
                  <a:off x="3877294" y="834806"/>
                  <a:ext cx="4339344" cy="1567820"/>
                  <a:chOff x="3928094" y="1336592"/>
                  <a:chExt cx="4339344" cy="1567820"/>
                </a:xfrm>
              </p:grpSpPr>
              <p:sp>
                <p:nvSpPr>
                  <p:cNvPr id="26" name="Прямоугольник 25"/>
                  <p:cNvSpPr/>
                  <p:nvPr/>
                </p:nvSpPr>
                <p:spPr>
                  <a:xfrm>
                    <a:off x="4665658" y="2420016"/>
                    <a:ext cx="2860683" cy="49861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grpSp>
                <p:nvGrpSpPr>
                  <p:cNvPr id="21" name="Группа 20"/>
                  <p:cNvGrpSpPr/>
                  <p:nvPr/>
                </p:nvGrpSpPr>
                <p:grpSpPr>
                  <a:xfrm>
                    <a:off x="5463539" y="1906688"/>
                    <a:ext cx="1264919" cy="997724"/>
                    <a:chOff x="5463539" y="1906688"/>
                    <a:chExt cx="1264919" cy="997724"/>
                  </a:xfrm>
                </p:grpSpPr>
                <p:sp>
                  <p:nvSpPr>
                    <p:cNvPr id="11" name="Багетная рамка 10"/>
                    <p:cNvSpPr/>
                    <p:nvPr/>
                  </p:nvSpPr>
                  <p:spPr>
                    <a:xfrm>
                      <a:off x="5463539" y="2691461"/>
                      <a:ext cx="1264919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3" name="Трапеция 12"/>
                    <p:cNvSpPr/>
                    <p:nvPr/>
                  </p:nvSpPr>
                  <p:spPr>
                    <a:xfrm>
                      <a:off x="5837233" y="2296073"/>
                      <a:ext cx="517525" cy="395388"/>
                    </a:xfrm>
                    <a:prstGeom prst="trapezoid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4" name="Овал 13"/>
                    <p:cNvSpPr/>
                    <p:nvPr/>
                  </p:nvSpPr>
                  <p:spPr>
                    <a:xfrm>
                      <a:off x="5814211" y="1906688"/>
                      <a:ext cx="563567" cy="5317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5" name="Овал 14"/>
                    <p:cNvSpPr/>
                    <p:nvPr/>
                  </p:nvSpPr>
                  <p:spPr>
                    <a:xfrm>
                      <a:off x="5902322" y="1991997"/>
                      <a:ext cx="387344" cy="361093"/>
                    </a:xfrm>
                    <a:prstGeom prst="ellipse">
                      <a:avLst/>
                    </a:prstGeom>
                    <a:solidFill>
                      <a:schemeClr val="bg1">
                        <a:lumMod val="95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grpSp>
                <p:nvGrpSpPr>
                  <p:cNvPr id="24" name="Группа 23"/>
                  <p:cNvGrpSpPr/>
                  <p:nvPr/>
                </p:nvGrpSpPr>
                <p:grpSpPr>
                  <a:xfrm>
                    <a:off x="3928094" y="1339984"/>
                    <a:ext cx="1535445" cy="1221581"/>
                    <a:chOff x="3928094" y="1339984"/>
                    <a:chExt cx="1535445" cy="1221581"/>
                  </a:xfrm>
                </p:grpSpPr>
                <p:grpSp>
                  <p:nvGrpSpPr>
                    <p:cNvPr id="20" name="Группа 19"/>
                    <p:cNvGrpSpPr/>
                    <p:nvPr/>
                  </p:nvGrpSpPr>
                  <p:grpSpPr>
                    <a:xfrm>
                      <a:off x="3928094" y="1339984"/>
                      <a:ext cx="1535445" cy="1039144"/>
                      <a:chOff x="4029268" y="795438"/>
                      <a:chExt cx="1535445" cy="1039144"/>
                    </a:xfrm>
                  </p:grpSpPr>
                  <p:sp>
                    <p:nvSpPr>
                      <p:cNvPr id="32" name="Багетная рамка 31"/>
                      <p:cNvSpPr/>
                      <p:nvPr/>
                    </p:nvSpPr>
                    <p:spPr>
                      <a:xfrm>
                        <a:off x="4029268" y="1621631"/>
                        <a:ext cx="1535445" cy="212951"/>
                      </a:xfrm>
                      <a:prstGeom prst="bevel">
                        <a:avLst>
                          <a:gd name="adj" fmla="val 29322"/>
                        </a:avLst>
                      </a:prstGeom>
                      <a:solidFill>
                        <a:schemeClr val="bg2">
                          <a:lumMod val="90000"/>
                        </a:schemeClr>
                      </a:solidFill>
                      <a:ln>
                        <a:solidFill>
                          <a:schemeClr val="bg2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  <p:sp>
                    <p:nvSpPr>
                      <p:cNvPr id="28" name="Овал 27"/>
                      <p:cNvSpPr/>
                      <p:nvPr/>
                    </p:nvSpPr>
                    <p:spPr>
                      <a:xfrm>
                        <a:off x="4310782" y="795438"/>
                        <a:ext cx="972418" cy="950812"/>
                      </a:xfrm>
                      <a:prstGeom prst="ellipse">
                        <a:avLst/>
                      </a:prstGeom>
                      <a:solidFill>
                        <a:schemeClr val="bg2">
                          <a:lumMod val="90000"/>
                        </a:schemeClr>
                      </a:solidFill>
                      <a:ln>
                        <a:solidFill>
                          <a:srgbClr val="6A66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  <p:sp>
                    <p:nvSpPr>
                      <p:cNvPr id="29" name="Овал 28"/>
                      <p:cNvSpPr/>
                      <p:nvPr/>
                    </p:nvSpPr>
                    <p:spPr>
                      <a:xfrm>
                        <a:off x="4462816" y="947989"/>
                        <a:ext cx="668350" cy="645710"/>
                      </a:xfrm>
                      <a:prstGeom prst="ellipse">
                        <a:avLst/>
                      </a:prstGeom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n>
                        <a:solidFill>
                          <a:srgbClr val="6A66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38" name="Трапеция 37"/>
                    <p:cNvSpPr/>
                    <p:nvPr/>
                  </p:nvSpPr>
                  <p:spPr>
                    <a:xfrm rot="10800000">
                      <a:off x="4490419" y="2379128"/>
                      <a:ext cx="410795" cy="182437"/>
                    </a:xfrm>
                    <a:prstGeom prst="trapezoid">
                      <a:avLst>
                        <a:gd name="adj" fmla="val 4427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grpSp>
                <p:nvGrpSpPr>
                  <p:cNvPr id="25" name="Группа 24"/>
                  <p:cNvGrpSpPr/>
                  <p:nvPr/>
                </p:nvGrpSpPr>
                <p:grpSpPr>
                  <a:xfrm>
                    <a:off x="6731993" y="1336592"/>
                    <a:ext cx="1535445" cy="1224974"/>
                    <a:chOff x="6731993" y="1336592"/>
                    <a:chExt cx="1535445" cy="1224974"/>
                  </a:xfrm>
                </p:grpSpPr>
                <p:grpSp>
                  <p:nvGrpSpPr>
                    <p:cNvPr id="22" name="Группа 21"/>
                    <p:cNvGrpSpPr/>
                    <p:nvPr/>
                  </p:nvGrpSpPr>
                  <p:grpSpPr>
                    <a:xfrm>
                      <a:off x="6731993" y="1336592"/>
                      <a:ext cx="1535445" cy="1042536"/>
                      <a:chOff x="6397819" y="817020"/>
                      <a:chExt cx="1535445" cy="1042536"/>
                    </a:xfrm>
                  </p:grpSpPr>
                  <p:sp>
                    <p:nvSpPr>
                      <p:cNvPr id="33" name="Багетная рамка 32"/>
                      <p:cNvSpPr/>
                      <p:nvPr/>
                    </p:nvSpPr>
                    <p:spPr>
                      <a:xfrm>
                        <a:off x="6397819" y="1646605"/>
                        <a:ext cx="1535445" cy="212951"/>
                      </a:xfrm>
                      <a:prstGeom prst="bevel">
                        <a:avLst>
                          <a:gd name="adj" fmla="val 29322"/>
                        </a:avLst>
                      </a:prstGeom>
                      <a:solidFill>
                        <a:schemeClr val="bg2">
                          <a:lumMod val="90000"/>
                        </a:schemeClr>
                      </a:solidFill>
                      <a:ln>
                        <a:solidFill>
                          <a:schemeClr val="bg2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  <p:sp>
                    <p:nvSpPr>
                      <p:cNvPr id="30" name="Овал 29"/>
                      <p:cNvSpPr/>
                      <p:nvPr/>
                    </p:nvSpPr>
                    <p:spPr>
                      <a:xfrm>
                        <a:off x="6679332" y="817020"/>
                        <a:ext cx="972418" cy="950812"/>
                      </a:xfrm>
                      <a:prstGeom prst="ellipse">
                        <a:avLst/>
                      </a:prstGeom>
                      <a:solidFill>
                        <a:schemeClr val="bg2">
                          <a:lumMod val="90000"/>
                        </a:schemeClr>
                      </a:solidFill>
                      <a:ln>
                        <a:solidFill>
                          <a:srgbClr val="6A66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  <p:sp>
                    <p:nvSpPr>
                      <p:cNvPr id="31" name="Овал 30"/>
                      <p:cNvSpPr/>
                      <p:nvPr/>
                    </p:nvSpPr>
                    <p:spPr>
                      <a:xfrm>
                        <a:off x="6831366" y="969571"/>
                        <a:ext cx="668350" cy="645710"/>
                      </a:xfrm>
                      <a:prstGeom prst="ellipse">
                        <a:avLst/>
                      </a:pr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>
                        <a:solidFill>
                          <a:srgbClr val="6A66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39" name="Трапеция 38"/>
                    <p:cNvSpPr/>
                    <p:nvPr/>
                  </p:nvSpPr>
                  <p:spPr>
                    <a:xfrm rot="10800000">
                      <a:off x="7294317" y="2379129"/>
                      <a:ext cx="410795" cy="182437"/>
                    </a:xfrm>
                    <a:prstGeom prst="trapezoid">
                      <a:avLst>
                        <a:gd name="adj" fmla="val 4427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47" name="Равно 46"/>
                <p:cNvSpPr/>
                <p:nvPr/>
              </p:nvSpPr>
              <p:spPr>
                <a:xfrm>
                  <a:off x="5891630" y="1570731"/>
                  <a:ext cx="307141" cy="205951"/>
                </a:xfrm>
                <a:prstGeom prst="mathEqual">
                  <a:avLst>
                    <a:gd name="adj1" fmla="val 18561"/>
                    <a:gd name="adj2" fmla="val 17713"/>
                  </a:avLst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rgbClr val="494545"/>
                    </a:solidFill>
                  </a:endParaRPr>
                </a:p>
              </p:txBody>
            </p:sp>
          </p:grpSp>
          <p:sp>
            <p:nvSpPr>
              <p:cNvPr id="169" name="Овал 168"/>
              <p:cNvSpPr/>
              <p:nvPr/>
            </p:nvSpPr>
            <p:spPr>
              <a:xfrm>
                <a:off x="4944936" y="3103714"/>
                <a:ext cx="175145" cy="18840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</p:grp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793" y="2930833"/>
              <a:ext cx="397462" cy="397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4" name="Плюс 143"/>
            <p:cNvSpPr/>
            <p:nvPr/>
          </p:nvSpPr>
          <p:spPr>
            <a:xfrm>
              <a:off x="5011857" y="3655884"/>
              <a:ext cx="153331" cy="146681"/>
            </a:xfrm>
            <a:prstGeom prst="mathPlus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145" name="Минус 144"/>
            <p:cNvSpPr/>
            <p:nvPr/>
          </p:nvSpPr>
          <p:spPr>
            <a:xfrm>
              <a:off x="7379227" y="3676165"/>
              <a:ext cx="165851" cy="125517"/>
            </a:xfrm>
            <a:prstGeom prst="mathMinus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8434614" y="2466248"/>
            <a:ext cx="3674924" cy="1686410"/>
            <a:chOff x="8434614" y="2466248"/>
            <a:chExt cx="3674924" cy="1686410"/>
          </a:xfrm>
        </p:grpSpPr>
        <p:grpSp>
          <p:nvGrpSpPr>
            <p:cNvPr id="127" name="Группа 126"/>
            <p:cNvGrpSpPr/>
            <p:nvPr/>
          </p:nvGrpSpPr>
          <p:grpSpPr>
            <a:xfrm>
              <a:off x="8434614" y="2466248"/>
              <a:ext cx="3674924" cy="1686410"/>
              <a:chOff x="8434614" y="2466248"/>
              <a:chExt cx="3674924" cy="1686410"/>
            </a:xfrm>
          </p:grpSpPr>
          <p:grpSp>
            <p:nvGrpSpPr>
              <p:cNvPr id="60" name="Группа 59"/>
              <p:cNvGrpSpPr/>
              <p:nvPr/>
            </p:nvGrpSpPr>
            <p:grpSpPr>
              <a:xfrm>
                <a:off x="8434614" y="2466248"/>
                <a:ext cx="3674924" cy="1686410"/>
                <a:chOff x="8434614" y="2466248"/>
                <a:chExt cx="3674924" cy="1686410"/>
              </a:xfrm>
            </p:grpSpPr>
            <p:sp>
              <p:nvSpPr>
                <p:cNvPr id="109" name="Прямоугольник 108"/>
                <p:cNvSpPr/>
                <p:nvPr/>
              </p:nvSpPr>
              <p:spPr>
                <a:xfrm rot="575172">
                  <a:off x="9058328" y="3706250"/>
                  <a:ext cx="2419109" cy="45951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rgbClr val="6A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rgbClr val="494545"/>
                    </a:solidFill>
                  </a:endParaRPr>
                </a:p>
              </p:txBody>
            </p:sp>
            <p:grpSp>
              <p:nvGrpSpPr>
                <p:cNvPr id="110" name="Группа 109"/>
                <p:cNvGrpSpPr/>
                <p:nvPr/>
              </p:nvGrpSpPr>
              <p:grpSpPr>
                <a:xfrm>
                  <a:off x="9733048" y="3233180"/>
                  <a:ext cx="1069666" cy="919478"/>
                  <a:chOff x="5463539" y="1906688"/>
                  <a:chExt cx="1264919" cy="997724"/>
                </a:xfrm>
              </p:grpSpPr>
              <p:sp>
                <p:nvSpPr>
                  <p:cNvPr id="123" name="Багетная рамка 122"/>
                  <p:cNvSpPr/>
                  <p:nvPr/>
                </p:nvSpPr>
                <p:spPr>
                  <a:xfrm>
                    <a:off x="5463539" y="2691461"/>
                    <a:ext cx="1264919" cy="212951"/>
                  </a:xfrm>
                  <a:prstGeom prst="bevel">
                    <a:avLst>
                      <a:gd name="adj" fmla="val 2932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24" name="Трапеция 123"/>
                  <p:cNvSpPr/>
                  <p:nvPr/>
                </p:nvSpPr>
                <p:spPr>
                  <a:xfrm>
                    <a:off x="5837233" y="2296073"/>
                    <a:ext cx="517525" cy="395388"/>
                  </a:xfrm>
                  <a:prstGeom prst="trapezoid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25" name="Овал 124"/>
                  <p:cNvSpPr/>
                  <p:nvPr/>
                </p:nvSpPr>
                <p:spPr>
                  <a:xfrm>
                    <a:off x="5814211" y="1906688"/>
                    <a:ext cx="563567" cy="531712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26" name="Овал 125"/>
                  <p:cNvSpPr/>
                  <p:nvPr/>
                </p:nvSpPr>
                <p:spPr>
                  <a:xfrm>
                    <a:off x="5902322" y="1991997"/>
                    <a:ext cx="387344" cy="361093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111" name="Группа 110"/>
                <p:cNvGrpSpPr/>
                <p:nvPr/>
              </p:nvGrpSpPr>
              <p:grpSpPr>
                <a:xfrm>
                  <a:off x="8434614" y="2466248"/>
                  <a:ext cx="1298434" cy="1125780"/>
                  <a:chOff x="3928094" y="1339984"/>
                  <a:chExt cx="1535445" cy="1221581"/>
                </a:xfrm>
              </p:grpSpPr>
              <p:grpSp>
                <p:nvGrpSpPr>
                  <p:cNvPr id="118" name="Группа 117"/>
                  <p:cNvGrpSpPr/>
                  <p:nvPr/>
                </p:nvGrpSpPr>
                <p:grpSpPr>
                  <a:xfrm>
                    <a:off x="3928094" y="1339984"/>
                    <a:ext cx="1535445" cy="1039144"/>
                    <a:chOff x="4029268" y="795438"/>
                    <a:chExt cx="1535445" cy="1039144"/>
                  </a:xfrm>
                </p:grpSpPr>
                <p:sp>
                  <p:nvSpPr>
                    <p:cNvPr id="120" name="Багетная рамка 119"/>
                    <p:cNvSpPr/>
                    <p:nvPr/>
                  </p:nvSpPr>
                  <p:spPr>
                    <a:xfrm>
                      <a:off x="4029268" y="1621631"/>
                      <a:ext cx="1535445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21" name="Овал 120"/>
                    <p:cNvSpPr/>
                    <p:nvPr/>
                  </p:nvSpPr>
                  <p:spPr>
                    <a:xfrm>
                      <a:off x="4310782" y="795438"/>
                      <a:ext cx="972418" cy="9508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22" name="Овал 121"/>
                    <p:cNvSpPr/>
                    <p:nvPr/>
                  </p:nvSpPr>
                  <p:spPr>
                    <a:xfrm>
                      <a:off x="4462816" y="947989"/>
                      <a:ext cx="668350" cy="645710"/>
                    </a:xfrm>
                    <a:prstGeom prst="ellipse">
                      <a:avLst/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sp>
                <p:nvSpPr>
                  <p:cNvPr id="119" name="Трапеция 118"/>
                  <p:cNvSpPr/>
                  <p:nvPr/>
                </p:nvSpPr>
                <p:spPr>
                  <a:xfrm rot="10800000">
                    <a:off x="4490419" y="2379128"/>
                    <a:ext cx="410795" cy="182437"/>
                  </a:xfrm>
                  <a:prstGeom prst="trapezoid">
                    <a:avLst>
                      <a:gd name="adj" fmla="val 4427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112" name="Группа 111"/>
                <p:cNvGrpSpPr/>
                <p:nvPr/>
              </p:nvGrpSpPr>
              <p:grpSpPr>
                <a:xfrm>
                  <a:off x="10811104" y="2935211"/>
                  <a:ext cx="1298434" cy="1128906"/>
                  <a:chOff x="6731993" y="1336592"/>
                  <a:chExt cx="1535445" cy="1224974"/>
                </a:xfrm>
              </p:grpSpPr>
              <p:grpSp>
                <p:nvGrpSpPr>
                  <p:cNvPr id="113" name="Группа 112"/>
                  <p:cNvGrpSpPr/>
                  <p:nvPr/>
                </p:nvGrpSpPr>
                <p:grpSpPr>
                  <a:xfrm>
                    <a:off x="6731993" y="1336592"/>
                    <a:ext cx="1535445" cy="1042536"/>
                    <a:chOff x="6397819" y="817020"/>
                    <a:chExt cx="1535445" cy="1042536"/>
                  </a:xfrm>
                </p:grpSpPr>
                <p:sp>
                  <p:nvSpPr>
                    <p:cNvPr id="115" name="Багетная рамка 114"/>
                    <p:cNvSpPr/>
                    <p:nvPr/>
                  </p:nvSpPr>
                  <p:spPr>
                    <a:xfrm>
                      <a:off x="6397819" y="1646605"/>
                      <a:ext cx="1535445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16" name="Овал 115"/>
                    <p:cNvSpPr/>
                    <p:nvPr/>
                  </p:nvSpPr>
                  <p:spPr>
                    <a:xfrm>
                      <a:off x="6679332" y="817020"/>
                      <a:ext cx="972418" cy="9508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17" name="Овал 116"/>
                    <p:cNvSpPr/>
                    <p:nvPr/>
                  </p:nvSpPr>
                  <p:spPr>
                    <a:xfrm>
                      <a:off x="6831366" y="969571"/>
                      <a:ext cx="668350" cy="645710"/>
                    </a:xfrm>
                    <a:prstGeom prst="ellipse">
                      <a:avLst/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sp>
                <p:nvSpPr>
                  <p:cNvPr id="114" name="Трапеция 113"/>
                  <p:cNvSpPr/>
                  <p:nvPr/>
                </p:nvSpPr>
                <p:spPr>
                  <a:xfrm rot="10800000">
                    <a:off x="7294317" y="2379129"/>
                    <a:ext cx="410795" cy="182437"/>
                  </a:xfrm>
                  <a:prstGeom prst="trapezoid">
                    <a:avLst>
                      <a:gd name="adj" fmla="val 4427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130" name="Группа 129"/>
                <p:cNvGrpSpPr/>
                <p:nvPr/>
              </p:nvGrpSpPr>
              <p:grpSpPr>
                <a:xfrm rot="10800000">
                  <a:off x="10161472" y="3420351"/>
                  <a:ext cx="212809" cy="115670"/>
                  <a:chOff x="1673225" y="2463800"/>
                  <a:chExt cx="392024" cy="247391"/>
                </a:xfrm>
              </p:grpSpPr>
              <p:sp>
                <p:nvSpPr>
                  <p:cNvPr id="131" name="Минус 130"/>
                  <p:cNvSpPr/>
                  <p:nvPr/>
                </p:nvSpPr>
                <p:spPr>
                  <a:xfrm rot="2152822">
                    <a:off x="1673225" y="2463800"/>
                    <a:ext cx="392024" cy="45719"/>
                  </a:xfrm>
                  <a:prstGeom prst="mathMinus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32" name="Минус 131"/>
                  <p:cNvSpPr/>
                  <p:nvPr/>
                </p:nvSpPr>
                <p:spPr>
                  <a:xfrm rot="19447178" flipV="1">
                    <a:off x="1673226" y="2665473"/>
                    <a:ext cx="392023" cy="45718"/>
                  </a:xfrm>
                  <a:prstGeom prst="mathMinus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</p:grpSp>
          <p:sp>
            <p:nvSpPr>
              <p:cNvPr id="177" name="Овал 176"/>
              <p:cNvSpPr/>
              <p:nvPr/>
            </p:nvSpPr>
            <p:spPr>
              <a:xfrm>
                <a:off x="8940245" y="2861735"/>
                <a:ext cx="175145" cy="18840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sp>
            <p:nvSpPr>
              <p:cNvPr id="181" name="Овал 180"/>
              <p:cNvSpPr/>
              <p:nvPr/>
            </p:nvSpPr>
            <p:spPr>
              <a:xfrm>
                <a:off x="11316733" y="3328063"/>
                <a:ext cx="175145" cy="18840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</p:grpSp>
        <p:pic>
          <p:nvPicPr>
            <p:cNvPr id="142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2660" y="2691442"/>
              <a:ext cx="397462" cy="397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6" name="Плюс 145"/>
            <p:cNvSpPr/>
            <p:nvPr/>
          </p:nvSpPr>
          <p:spPr>
            <a:xfrm>
              <a:off x="9007166" y="3429939"/>
              <a:ext cx="153331" cy="146681"/>
            </a:xfrm>
            <a:prstGeom prst="mathPlus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147" name="Минус 146"/>
            <p:cNvSpPr/>
            <p:nvPr/>
          </p:nvSpPr>
          <p:spPr>
            <a:xfrm>
              <a:off x="11377394" y="3907227"/>
              <a:ext cx="165851" cy="125517"/>
            </a:xfrm>
            <a:prstGeom prst="mathMinus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049465" y="2611877"/>
            <a:ext cx="451454" cy="479172"/>
            <a:chOff x="152400" y="152400"/>
            <a:chExt cx="6096000" cy="6096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6096000" cy="60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9527" y="541432"/>
              <a:ext cx="2089162" cy="2089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9" name="Группа 98"/>
          <p:cNvGrpSpPr/>
          <p:nvPr/>
        </p:nvGrpSpPr>
        <p:grpSpPr>
          <a:xfrm>
            <a:off x="7236425" y="2864128"/>
            <a:ext cx="451454" cy="479172"/>
            <a:chOff x="152400" y="152400"/>
            <a:chExt cx="6096000" cy="6096000"/>
          </a:xfrm>
        </p:grpSpPr>
        <p:pic>
          <p:nvPicPr>
            <p:cNvPr id="10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6096000" cy="60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9527" y="541432"/>
              <a:ext cx="2089162" cy="2089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2" name="Группа 101"/>
          <p:cNvGrpSpPr/>
          <p:nvPr/>
        </p:nvGrpSpPr>
        <p:grpSpPr>
          <a:xfrm>
            <a:off x="11280482" y="3130067"/>
            <a:ext cx="451454" cy="479172"/>
            <a:chOff x="152400" y="152400"/>
            <a:chExt cx="6096000" cy="6096000"/>
          </a:xfrm>
        </p:grpSpPr>
        <p:pic>
          <p:nvPicPr>
            <p:cNvPr id="10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6096000" cy="60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4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9527" y="541432"/>
              <a:ext cx="2089162" cy="2089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5" name="TextBox 10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5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8453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1576476"/>
            <a:ext cx="11839574" cy="4871949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0083472"/>
              </p:ext>
            </p:extLst>
          </p:nvPr>
        </p:nvGraphicFramePr>
        <p:xfrm>
          <a:off x="352426" y="1755785"/>
          <a:ext cx="11487149" cy="4513331"/>
        </p:xfrm>
        <a:graphic>
          <a:graphicData uri="http://schemas.openxmlformats.org/drawingml/2006/table">
            <a:tbl>
              <a:tblPr/>
              <a:tblGrid>
                <a:gridCol w="5513536"/>
                <a:gridCol w="1096813"/>
                <a:gridCol w="975360"/>
                <a:gridCol w="975360"/>
                <a:gridCol w="975360"/>
                <a:gridCol w="975360"/>
                <a:gridCol w="975360"/>
              </a:tblGrid>
              <a:tr h="50156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5700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1 042,5</a:t>
                      </a:r>
                    </a:p>
                  </a:txBody>
                  <a:tcPr marL="127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1 160,7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1 226,4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1 122,5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1 281,5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57002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1 018,8</a:t>
                      </a:r>
                    </a:p>
                  </a:txBody>
                  <a:tcPr marL="127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1 143,1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1 213,5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1 048,3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994,8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002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11,9</a:t>
                      </a:r>
                    </a:p>
                  </a:txBody>
                  <a:tcPr marL="127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61,3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273,9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53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95074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Уровень удовлетворенности населения Липецкой области качеством предоставления государственных, муниципальных и дополнительных услуг, в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т.ч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. предоставляемых в формате многофункциональных центров предоставления государственных и муниципальных услуг</a:t>
                      </a:r>
                    </a:p>
                  </a:txBody>
                  <a:tcPr marL="720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27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90</a:t>
                      </a:r>
                    </a:p>
                  </a:txBody>
                  <a:tcPr marL="127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90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90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90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90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02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Доля граждан, использующих механизм получения государственных и муниципальных услуг в электронной форме</a:t>
                      </a:r>
                    </a:p>
                  </a:txBody>
                  <a:tcPr marL="720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27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 marL="127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87123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Выполнение плана по доходам от управления и распоряжения областным имуществом (за исключением доходов от приватизации), а также предоставления земельных участков, государственная собственность на которые не разграничена, на территории городского округа город Липецк и сельских поселений, входящих в состав Липецкого муниципального района</a:t>
                      </a:r>
                    </a:p>
                  </a:txBody>
                  <a:tcPr marL="720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27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127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50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2450" y="-1427"/>
            <a:ext cx="110871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«Эффективное</a:t>
            </a: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государственное управление и развитие</a:t>
            </a: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муниципальной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службы в Липецкой области»</a:t>
            </a:r>
          </a:p>
        </p:txBody>
      </p:sp>
    </p:spTree>
    <p:extLst>
      <p:ext uri="{BB962C8B-B14F-4D97-AF65-F5344CB8AC3E}">
        <p14:creationId xmlns:p14="http://schemas.microsoft.com/office/powerpoint/2010/main" val="184381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3308724"/>
            <a:ext cx="11839574" cy="347163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085518"/>
              </p:ext>
            </p:extLst>
          </p:nvPr>
        </p:nvGraphicFramePr>
        <p:xfrm>
          <a:off x="352426" y="3500587"/>
          <a:ext cx="11487148" cy="3087913"/>
        </p:xfrm>
        <a:graphic>
          <a:graphicData uri="http://schemas.openxmlformats.org/drawingml/2006/table">
            <a:tbl>
              <a:tblPr/>
              <a:tblGrid>
                <a:gridCol w="5513536"/>
                <a:gridCol w="995602"/>
                <a:gridCol w="995602"/>
                <a:gridCol w="995602"/>
                <a:gridCol w="995602"/>
                <a:gridCol w="995602"/>
                <a:gridCol w="995602"/>
              </a:tblGrid>
              <a:tr h="47268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2020 год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472,1</a:t>
                      </a:r>
                      <a:endParaRPr lang="ru-RU" sz="1400" b="1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416,1</a:t>
                      </a:r>
                      <a:endParaRPr lang="ru-RU" sz="1400" b="1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477,5</a:t>
                      </a:r>
                      <a:endParaRPr lang="ru-RU" sz="1400" b="1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451,8</a:t>
                      </a:r>
                      <a:endParaRPr lang="ru-RU" sz="1400" b="1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452,8</a:t>
                      </a:r>
                      <a:endParaRPr lang="ru-RU" sz="1400" b="1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464,2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406,6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471,5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450,1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450,1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7,9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9,5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6,0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1,7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2,8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молодых людей, вовлеченных в социально-политическую и экономическую деятельность области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52,0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53,0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54,0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55,0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56,0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СО НКО от общего числа общественных объединений и иных некоммерческих организаций, осуществляющих уставную деятельность на территории Липецкой области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93,5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94,0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94,0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94,5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94,5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граждан, положительно оценивающих состояние межнациональных отношений, в общей численности граждан Липецкой области, проживающих в Липецкой области</a:t>
                      </a:r>
                      <a:endParaRPr lang="ru-RU" sz="1400" kern="120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84,5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84,6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84,7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84,8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84,9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0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Государственная программа «Реализация внутренней</a:t>
            </a: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 политики Липецкой области»</a:t>
            </a:r>
            <a:endParaRPr lang="ru-RU" sz="26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6210" y="804089"/>
            <a:ext cx="117038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b="1" dirty="0" smtClean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Обеспечение общественно-политической стабильности, содействие развитию институтов гражданского общества в Липецкой 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области.</a:t>
            </a:r>
          </a:p>
          <a:p>
            <a:pPr algn="ctr">
              <a:defRPr/>
            </a:pPr>
            <a:endParaRPr lang="ru-RU" sz="10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Доля в общем объеме расходов на 2022 год – 0,6%</a:t>
            </a:r>
            <a:endParaRPr lang="ru-RU" sz="1400" b="1" u="sng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endParaRPr lang="ru-RU" sz="1400" b="1" u="sng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6210" y="1851344"/>
            <a:ext cx="885602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Создание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условий для повышения гражданской активности населения, в том числе молодежи, в социально-экономическом развитии области.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Обеспечение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стабильного информационного пространства, освещающего деятельность исполнительных органов государственной власти области и социально-экономическое развитие Липецкой области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Укрепление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гражданского единства, гармонизация межэтнических отношений в Липецкой области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360" y="1296531"/>
            <a:ext cx="2143760" cy="214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51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1266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3597216"/>
            <a:ext cx="11839574" cy="3183146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3866999"/>
              </p:ext>
            </p:extLst>
          </p:nvPr>
        </p:nvGraphicFramePr>
        <p:xfrm>
          <a:off x="352426" y="3804250"/>
          <a:ext cx="11487148" cy="2820836"/>
        </p:xfrm>
        <a:graphic>
          <a:graphicData uri="http://schemas.openxmlformats.org/drawingml/2006/table">
            <a:tbl>
              <a:tblPr/>
              <a:tblGrid>
                <a:gridCol w="5513536"/>
                <a:gridCol w="995602"/>
                <a:gridCol w="995602"/>
                <a:gridCol w="995602"/>
                <a:gridCol w="995602"/>
                <a:gridCol w="995602"/>
                <a:gridCol w="995602"/>
              </a:tblGrid>
              <a:tr h="52945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2020 год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0869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940,8</a:t>
                      </a:r>
                      <a:endParaRPr lang="ru-RU" sz="1400" b="1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1 239,3</a:t>
                      </a:r>
                      <a:endParaRPr lang="ru-RU" sz="1400" b="1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1 248,8</a:t>
                      </a:r>
                      <a:endParaRPr lang="ru-RU" sz="1400" b="1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1 149,0</a:t>
                      </a:r>
                      <a:endParaRPr lang="ru-RU" sz="1400" b="1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1 148,6</a:t>
                      </a:r>
                      <a:endParaRPr lang="ru-RU" sz="1400" b="1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0869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940,8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1 224,9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1 248,8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1 149,0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1 148,6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869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14,4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869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829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Уровень профилактики правонарушений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42,5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42,2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42,0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41,8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41,6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829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Количество деструктивных событий (в </a:t>
                      </a:r>
                      <a:r>
                        <a:rPr lang="ru-RU" sz="1400" b="0" i="0" u="none" strike="noStrike" baseline="0" dirty="0" err="1" smtClean="0">
                          <a:solidFill>
                            <a:srgbClr val="534F4F"/>
                          </a:solidFill>
                          <a:latin typeface="+mn-lt"/>
                        </a:rPr>
                        <a:t>т.ч</a:t>
                      </a: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. чрезвычайных ситуаций, пожаров (случаев неконтролируемого горения)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ед.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6 700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 </a:t>
                      </a: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131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4 874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 </a:t>
                      </a: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631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 </a:t>
                      </a: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400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25120" y="3919"/>
            <a:ext cx="1186687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Государственная программа «Обеспечение общественной</a:t>
            </a:r>
          </a:p>
          <a:p>
            <a:pPr indent="266700"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безопасности населения  и территории Липецкой области»</a:t>
            </a:r>
            <a:endParaRPr lang="ru-RU" sz="26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20623" y="872615"/>
            <a:ext cx="4950755" cy="108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b="1" dirty="0">
              <a:solidFill>
                <a:srgbClr val="534F4F"/>
              </a:solidFill>
              <a:latin typeface="+mn-lt"/>
            </a:endParaRPr>
          </a:p>
          <a:p>
            <a:pPr algn="ctr">
              <a:lnSpc>
                <a:spcPct val="150000"/>
              </a:lnSpc>
              <a:defRPr/>
            </a:pPr>
            <a:r>
              <a:rPr lang="ru-RU" sz="1600" b="1" dirty="0" smtClean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Обеспечение безопасности условий жизни 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населения</a:t>
            </a:r>
          </a:p>
          <a:p>
            <a:pPr algn="ctr">
              <a:lnSpc>
                <a:spcPct val="150000"/>
              </a:lnSpc>
              <a:defRPr/>
            </a:pPr>
            <a:endParaRPr lang="ru-RU" sz="100" b="1" dirty="0" smtClean="0">
              <a:solidFill>
                <a:srgbClr val="534F4F"/>
              </a:solidFill>
              <a:latin typeface="+mn-lt"/>
            </a:endParaRPr>
          </a:p>
          <a:p>
            <a:pPr algn="ctr">
              <a:lnSpc>
                <a:spcPct val="150000"/>
              </a:lnSpc>
              <a:defRPr/>
            </a:pP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Доля </a:t>
            </a: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в общем объеме расходов на </a:t>
            </a: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2022 </a:t>
            </a: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год – </a:t>
            </a: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1,6%</a:t>
            </a:r>
            <a:endParaRPr lang="ru-RU" sz="1400" b="1" u="sng" dirty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84517" y="2027556"/>
            <a:ext cx="78229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endParaRPr lang="ru-RU" sz="800" dirty="0" smtClean="0">
              <a:solidFill>
                <a:srgbClr val="534F4F"/>
              </a:solidFill>
              <a:latin typeface="+mn-lt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Укрепление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законности и правопорядка на территории области.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Обеспечение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условий для защиты населения и территории Липецкой области от чрезвычайных ситуаций природного и техногенного характера, пожаров и иных происшествий.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Создание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условий для своевременного и качественного осуществления </a:t>
            </a: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правосудия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мировыми судьями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3" y="1308771"/>
            <a:ext cx="1869544" cy="1869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33331" y="1256595"/>
            <a:ext cx="1973896" cy="197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52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2733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3837029"/>
            <a:ext cx="11839574" cy="3013970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19247"/>
              </p:ext>
            </p:extLst>
          </p:nvPr>
        </p:nvGraphicFramePr>
        <p:xfrm>
          <a:off x="392908" y="3975053"/>
          <a:ext cx="11487148" cy="2724685"/>
        </p:xfrm>
        <a:graphic>
          <a:graphicData uri="http://schemas.openxmlformats.org/drawingml/2006/table">
            <a:tbl>
              <a:tblPr/>
              <a:tblGrid>
                <a:gridCol w="5513536"/>
                <a:gridCol w="995602"/>
                <a:gridCol w="995602"/>
                <a:gridCol w="995602"/>
                <a:gridCol w="995602"/>
                <a:gridCol w="995602"/>
                <a:gridCol w="995602"/>
              </a:tblGrid>
              <a:tr h="49297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</a:t>
                      </a: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5260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1 641,5</a:t>
                      </a:r>
                      <a:endParaRPr lang="ru-RU" sz="1400" b="1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1 222,7</a:t>
                      </a:r>
                      <a:endParaRPr lang="ru-RU" sz="1400" b="1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1 161,7</a:t>
                      </a:r>
                      <a:endParaRPr lang="ru-RU" sz="1400" b="1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1 122,4</a:t>
                      </a:r>
                      <a:endParaRPr lang="ru-RU" sz="1400" b="1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1 122,4</a:t>
                      </a:r>
                      <a:endParaRPr lang="ru-RU" sz="1400" b="1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51162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292,7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256,1</a:t>
                      </a: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smtClean="0">
                          <a:solidFill>
                            <a:srgbClr val="534F4F"/>
                          </a:solidFill>
                          <a:latin typeface="+mn-lt"/>
                        </a:rPr>
                        <a:t>288,6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smtClean="0">
                          <a:solidFill>
                            <a:srgbClr val="534F4F"/>
                          </a:solidFill>
                          <a:latin typeface="+mn-lt"/>
                        </a:rPr>
                        <a:t>253,4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smtClean="0">
                          <a:solidFill>
                            <a:srgbClr val="534F4F"/>
                          </a:solidFill>
                          <a:latin typeface="+mn-lt"/>
                        </a:rPr>
                        <a:t>253,4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162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758,8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smtClean="0">
                          <a:solidFill>
                            <a:srgbClr val="534F4F"/>
                          </a:solidFill>
                          <a:latin typeface="+mn-lt"/>
                        </a:rPr>
                        <a:t>376,6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smtClean="0">
                          <a:solidFill>
                            <a:srgbClr val="534F4F"/>
                          </a:solidFill>
                          <a:latin typeface="+mn-lt"/>
                        </a:rPr>
                        <a:t>283,1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smtClean="0">
                          <a:solidFill>
                            <a:srgbClr val="534F4F"/>
                          </a:solidFill>
                          <a:latin typeface="+mn-lt"/>
                        </a:rPr>
                        <a:t>278,9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278,9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16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90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трудоустроенных граждан в общем числе граждан, обратившихся за содействием в трудоустройстве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55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65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75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87,4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87,5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3713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организаций, расположенных на территории области, имеющих декларацию соответствия условий труда государственным нормативным требованиям охраны труда</a:t>
                      </a:r>
                      <a:endParaRPr lang="ru-RU" sz="1400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ед.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75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75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75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75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75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-42247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«Развитие рынка труда</a:t>
            </a:r>
          </a:p>
          <a:p>
            <a:pPr indent="361950"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 и содействие  занятости населения в Липецкой области»</a:t>
            </a:r>
            <a:endParaRPr lang="ru-RU" sz="26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88929" y="773259"/>
            <a:ext cx="4950755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b="1" dirty="0" smtClean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Создание условий для эффективного развития рынка труда и кадрового потенциала области, обеспечение занятости населения и безопасных условий 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труда</a:t>
            </a:r>
          </a:p>
          <a:p>
            <a:pPr algn="ctr">
              <a:defRPr/>
            </a:pPr>
            <a:endParaRPr lang="ru-RU" sz="10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расходов на </a:t>
            </a: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2022 </a:t>
            </a: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год – </a:t>
            </a: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0,7%</a:t>
            </a:r>
            <a:endParaRPr lang="ru-RU" sz="1400" b="1" u="sng" dirty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23930" y="1994433"/>
            <a:ext cx="795612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Повышение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гибкости рынка труда, обеспечение кадрового потенциала в соответствии с потребностями экономики области.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Создание условий для интеграции в трудовую деятельность лиц с ограниченными физическими возможностями.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Улучшение демографической ситуации в регионе за счет увеличения миграционного прироста.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Содействие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высокой квалификации и сохранению здоровья работников, обеспечение защиты трудовых прав граждан.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85" y="1643062"/>
            <a:ext cx="2127221" cy="1797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211" y="909818"/>
            <a:ext cx="1466491" cy="146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53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6456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3367041"/>
            <a:ext cx="11839576" cy="3314699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135310"/>
              </p:ext>
            </p:extLst>
          </p:nvPr>
        </p:nvGraphicFramePr>
        <p:xfrm>
          <a:off x="359587" y="3439066"/>
          <a:ext cx="11463287" cy="3146848"/>
        </p:xfrm>
        <a:graphic>
          <a:graphicData uri="http://schemas.openxmlformats.org/drawingml/2006/table">
            <a:tbl>
              <a:tblPr/>
              <a:tblGrid>
                <a:gridCol w="5982123"/>
                <a:gridCol w="1102904"/>
                <a:gridCol w="875652"/>
                <a:gridCol w="875652"/>
                <a:gridCol w="875652"/>
                <a:gridCol w="875652"/>
                <a:gridCol w="875652"/>
              </a:tblGrid>
              <a:tr h="47512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0431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568,0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451,9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359,8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721,8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304,7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0530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250,79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250,72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178,5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181,7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161,56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5336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317,21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201,18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181,3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540,1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143,14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46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534F4F"/>
                        </a:solidFill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534F4F"/>
                        </a:solidFill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534F4F"/>
                        </a:solidFill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534F4F"/>
                        </a:solidFill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534F4F"/>
                        </a:solidFill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1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Рост производительности труда на средних и крупных предприятиях базовых </a:t>
                      </a:r>
                      <a:r>
                        <a:rPr lang="ru-RU" sz="1400" u="none" strike="noStrike" dirty="0" err="1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несырьевых</a:t>
                      </a:r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отраслей экономики в % к предыдущему году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102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103,7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104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104,1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1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Удельный вес </a:t>
                      </a:r>
                      <a:r>
                        <a:rPr lang="ru-RU" sz="1400" u="none" strike="noStrike" dirty="0" err="1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инновационно</a:t>
                      </a:r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активных организаций в общем числе обследованных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0" i="0" u="none" strike="noStrike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21,5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22,6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23,7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24,8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0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Оборот субъектов малого и среднего предпринимательства в постоянных ценах по отношению к показателю 2018 года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112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124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130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136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71500" y="0"/>
            <a:ext cx="1162049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Государственная программа «Модернизация и инновационное</a:t>
            </a: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развитие экономики Липецкой области»</a:t>
            </a:r>
            <a:endParaRPr lang="ru-RU" sz="26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6206" y="917715"/>
            <a:ext cx="5915025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Создание условий для модернизации существующих производств, стимулирование инновационной и экономической активности 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бизнеса</a:t>
            </a:r>
          </a:p>
          <a:p>
            <a:pPr algn="ctr">
              <a:defRPr/>
            </a:pPr>
            <a:endParaRPr lang="ru-RU" sz="10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474343"/>
                </a:solidFill>
                <a:latin typeface="+mn-lt"/>
              </a:rPr>
              <a:t>Доля в общем объеме расходов на </a:t>
            </a:r>
            <a:r>
              <a:rPr lang="ru-RU" sz="1400" b="1" u="sng" dirty="0" smtClean="0">
                <a:solidFill>
                  <a:srgbClr val="474343"/>
                </a:solidFill>
                <a:latin typeface="+mn-lt"/>
              </a:rPr>
              <a:t>2022 год </a:t>
            </a:r>
            <a:r>
              <a:rPr lang="ru-RU" sz="1400" b="1" u="sng" dirty="0">
                <a:solidFill>
                  <a:srgbClr val="474343"/>
                </a:solidFill>
                <a:latin typeface="+mn-lt"/>
              </a:rPr>
              <a:t>– </a:t>
            </a:r>
            <a:r>
              <a:rPr lang="ru-RU" sz="1400" b="1" u="sng" dirty="0" smtClean="0">
                <a:solidFill>
                  <a:srgbClr val="474343"/>
                </a:solidFill>
                <a:latin typeface="+mn-lt"/>
              </a:rPr>
              <a:t>0,4%</a:t>
            </a:r>
            <a:endParaRPr lang="ru-RU" sz="1400" b="1" u="sng" dirty="0">
              <a:solidFill>
                <a:srgbClr val="474343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6211" y="2207960"/>
            <a:ext cx="1183957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</a:t>
            </a:r>
            <a:r>
              <a:rPr lang="ru-RU" b="1" u="sng" dirty="0" smtClean="0">
                <a:solidFill>
                  <a:srgbClr val="534F4F"/>
                </a:solidFill>
                <a:latin typeface="+mn-lt"/>
              </a:rPr>
              <a:t>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Создание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благоприятных условий для модернизации и диверсификации промышленности области.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Создание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региональной инновационной системы, формирование условий для инновационного развития экономики области.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Увеличение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вклада малого и среднего предпринимательства в экономику области с одновременным увеличением в структуре производственного и инновационного сектора.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54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851273"/>
            <a:ext cx="1769972" cy="1769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95" y="892552"/>
            <a:ext cx="1035420" cy="1035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0371" y="1788093"/>
            <a:ext cx="1035419" cy="1035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253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8369" y="2669721"/>
            <a:ext cx="11839576" cy="4079523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8420827"/>
              </p:ext>
            </p:extLst>
          </p:nvPr>
        </p:nvGraphicFramePr>
        <p:xfrm>
          <a:off x="375207" y="2795954"/>
          <a:ext cx="11463287" cy="3851029"/>
        </p:xfrm>
        <a:graphic>
          <a:graphicData uri="http://schemas.openxmlformats.org/drawingml/2006/table">
            <a:tbl>
              <a:tblPr/>
              <a:tblGrid>
                <a:gridCol w="5807370"/>
                <a:gridCol w="1087120"/>
                <a:gridCol w="916799"/>
                <a:gridCol w="931178"/>
                <a:gridCol w="906011"/>
                <a:gridCol w="939157"/>
                <a:gridCol w="875652"/>
              </a:tblGrid>
              <a:tr h="84675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72000" marR="72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6082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58,8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82,7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997,1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1 019,4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1 022,5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4955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58,8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82,7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997,1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1 019,4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1 022,5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826">
                <a:tc>
                  <a:txBody>
                    <a:bodyPr/>
                    <a:lstStyle/>
                    <a:p>
                      <a:pPr marL="0" marR="0" lvl="0" indent="36195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  <a:endParaRPr lang="ru-RU" sz="1400" b="0" i="0" u="none" strike="noStrike" dirty="0" smtClean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47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Объем инвестиций в основной капитал на душу населения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тыс.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128,0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137,0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147,3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159,1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172,1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4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Calibri"/>
                          <a:ea typeface=""/>
                          <a:cs typeface="Times New Roman" panose="02020603050405020304" pitchFamily="18" charset="0"/>
                        </a:rPr>
                        <a:t>Доля инвестиций в основной капитал в валовом региональном продукте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%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26,1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26,8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27,2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27,6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27,6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326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Количество вновь зарегистрированных предприятий резидентов  особых экономических зон федерального  уровня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10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685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Объем инвестиций, освоенный резидентами особой экономической зоны ППТ «Липецк» или иными инвесторами, включенными в перечень новых инвестиционных проектов, утвержденным Правительственной комиссией по региональному развитию в Российской Федерации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6,590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6,072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31,746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84854" y="0"/>
            <a:ext cx="120157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«Обеспечение инвестиционной</a:t>
            </a: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привлекательности Липецкой области» </a:t>
            </a:r>
            <a:endParaRPr lang="ru-RU" sz="26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83524" y="784376"/>
            <a:ext cx="64008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sz="1400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Обеспечение высокой инвестиционной привлекательности Липецкой области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.</a:t>
            </a:r>
          </a:p>
          <a:p>
            <a:pPr algn="ctr">
              <a:defRPr/>
            </a:pPr>
            <a:endParaRPr lang="ru-RU" sz="1400" b="1" dirty="0"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474343"/>
                </a:solidFill>
                <a:latin typeface="+mn-lt"/>
              </a:rPr>
              <a:t>Доля в общем объеме расходов на </a:t>
            </a:r>
            <a:r>
              <a:rPr lang="ru-RU" sz="1400" b="1" u="sng" dirty="0" smtClean="0">
                <a:solidFill>
                  <a:srgbClr val="474343"/>
                </a:solidFill>
                <a:latin typeface="+mn-lt"/>
              </a:rPr>
              <a:t>2022 </a:t>
            </a:r>
            <a:r>
              <a:rPr lang="ru-RU" sz="1400" b="1" u="sng" dirty="0">
                <a:solidFill>
                  <a:srgbClr val="474343"/>
                </a:solidFill>
                <a:latin typeface="+mn-lt"/>
              </a:rPr>
              <a:t>год – </a:t>
            </a:r>
            <a:r>
              <a:rPr lang="ru-RU" sz="1400" b="1" u="sng" dirty="0" smtClean="0">
                <a:solidFill>
                  <a:srgbClr val="474343"/>
                </a:solidFill>
                <a:latin typeface="+mn-lt"/>
              </a:rPr>
              <a:t>1,2%</a:t>
            </a:r>
            <a:endParaRPr lang="ru-RU" sz="1400" b="1" u="sng" dirty="0">
              <a:solidFill>
                <a:srgbClr val="474343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06451" y="1833970"/>
            <a:ext cx="640080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</a:t>
            </a:r>
            <a:r>
              <a:rPr lang="ru-RU" b="1" u="sng" dirty="0" smtClean="0">
                <a:solidFill>
                  <a:srgbClr val="534F4F"/>
                </a:solidFill>
                <a:latin typeface="+mn-lt"/>
              </a:rPr>
              <a:t>программы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Формирование благоприятной инвестиционной среды. 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Создание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и развитие инфраструктуры особых экономических зон. 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310243" y="1047750"/>
            <a:ext cx="2038589" cy="1519711"/>
            <a:chOff x="1363621" y="886965"/>
            <a:chExt cx="6742154" cy="6742154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3621" y="886965"/>
              <a:ext cx="6742154" cy="6742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4548" y="2068551"/>
              <a:ext cx="1147325" cy="1147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1035" y="1322972"/>
              <a:ext cx="1147325" cy="1147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0148" y="2068551"/>
              <a:ext cx="1147325" cy="1147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Группа 5"/>
          <p:cNvGrpSpPr/>
          <p:nvPr/>
        </p:nvGrpSpPr>
        <p:grpSpPr>
          <a:xfrm>
            <a:off x="10156371" y="994470"/>
            <a:ext cx="1859416" cy="1675251"/>
            <a:chOff x="10061745" y="994470"/>
            <a:chExt cx="1954042" cy="1954042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1745" y="994470"/>
              <a:ext cx="1954042" cy="19540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9470" y="994470"/>
              <a:ext cx="781050" cy="784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55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143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1318" y="0"/>
            <a:ext cx="1176068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«Развитие сельского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хозяйства</a:t>
            </a:r>
          </a:p>
          <a:p>
            <a:pPr indent="266700"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и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регулирование рынков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сельскохозяйственной продукции,</a:t>
            </a:r>
          </a:p>
          <a:p>
            <a:pPr indent="266700"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сырья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и продовольствия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39743" y="1334223"/>
            <a:ext cx="585794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</a:t>
            </a:r>
            <a:r>
              <a:rPr lang="ru-RU" b="1" u="sng" dirty="0" smtClean="0">
                <a:solidFill>
                  <a:srgbClr val="534F4F"/>
                </a:solidFill>
                <a:latin typeface="+mn-lt"/>
              </a:rPr>
              <a:t>программы</a:t>
            </a:r>
          </a:p>
          <a:p>
            <a:pPr algn="ctr"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600" b="1" dirty="0">
                <a:solidFill>
                  <a:srgbClr val="534F4F"/>
                </a:solidFill>
                <a:latin typeface="+mn-lt"/>
              </a:rPr>
              <a:t>Обеспечение продовольственной безопасности на основе устойчивого развития агропромышленного комплекса и повышения территориальной доступности социально значимых продовольственных </a:t>
            </a:r>
            <a:r>
              <a:rPr lang="ru-RU" sz="1600" b="1" dirty="0" smtClean="0">
                <a:solidFill>
                  <a:srgbClr val="534F4F"/>
                </a:solidFill>
                <a:latin typeface="+mn-lt"/>
              </a:rPr>
              <a:t>товаров и развитие экспортного потенциала агропромышленного комплекса Липецкой области </a:t>
            </a:r>
          </a:p>
          <a:p>
            <a:pPr algn="ctr">
              <a:defRPr/>
            </a:pPr>
            <a:endParaRPr lang="ru-RU" sz="10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Доля в общем объеме расходов на </a:t>
            </a:r>
            <a:r>
              <a:rPr lang="ru-RU" sz="1600" b="1" u="sng" dirty="0" smtClean="0">
                <a:solidFill>
                  <a:srgbClr val="534F4F"/>
                </a:solidFill>
                <a:latin typeface="+mn-lt"/>
              </a:rPr>
              <a:t>2022 </a:t>
            </a: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год </a:t>
            </a:r>
            <a:r>
              <a:rPr lang="ru-RU" sz="1600" b="1" u="sng" dirty="0" smtClean="0">
                <a:solidFill>
                  <a:srgbClr val="534F4F"/>
                </a:solidFill>
                <a:latin typeface="+mn-lt"/>
              </a:rPr>
              <a:t>– 4,9%</a:t>
            </a:r>
            <a:endParaRPr lang="ru-RU" sz="1600" b="1" u="sng" dirty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5988" y="3401617"/>
            <a:ext cx="1199089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</a:t>
            </a:r>
            <a:r>
              <a:rPr lang="ru-RU" b="1" u="sng" dirty="0" smtClean="0">
                <a:solidFill>
                  <a:srgbClr val="534F4F"/>
                </a:solidFill>
                <a:latin typeface="+mn-lt"/>
              </a:rPr>
              <a:t>программы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 smtClean="0">
                <a:solidFill>
                  <a:srgbClr val="534F4F"/>
                </a:solidFill>
                <a:latin typeface="+mn-lt"/>
              </a:rPr>
              <a:t>Обеспечение </a:t>
            </a:r>
            <a:r>
              <a:rPr lang="ru-RU" sz="1600" dirty="0">
                <a:solidFill>
                  <a:srgbClr val="534F4F"/>
                </a:solidFill>
                <a:latin typeface="+mn-lt"/>
              </a:rPr>
              <a:t>устойчивого развития сельского хозяйства и переработки его продукции на основе проведения комплексной модернизации материально-технической базы.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Насыщение потребительского рынка сельскохозяйственной продукцией местных товаропроизводителей, повышение мотивации труда и стимулирование деловой активности сельского населения, ведущего личные подсобные хозяйства на территории области.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Создание условий для устойчивого развития сельских территорий, повышения занятости и уровня жизни сельского населения.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Обеспечение прав потребителей на приобретение качественных и безопасных пищевых продуктов, реализуемых на потребительском рынке Липецкой области.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Увеличение объема производства основных видов продукции растениеводства за счет гарантированного обеспечения урожайности сельскохозяйственных культур вне зависимости от природных </a:t>
            </a:r>
            <a:r>
              <a:rPr lang="ru-RU" sz="1600" dirty="0" smtClean="0">
                <a:solidFill>
                  <a:srgbClr val="534F4F"/>
                </a:solidFill>
                <a:latin typeface="+mn-lt"/>
              </a:rPr>
              <a:t>условий.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Увеличение объема экспорта продукции АПК за счет создания новой товарной массы (в том числе с высокой добавленной стоимостью</a:t>
            </a:r>
            <a:r>
              <a:rPr lang="ru-RU" sz="1600" dirty="0" smtClean="0">
                <a:solidFill>
                  <a:srgbClr val="534F4F"/>
                </a:solidFill>
                <a:latin typeface="+mn-lt"/>
              </a:rPr>
              <a:t>).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 smtClean="0">
                <a:solidFill>
                  <a:srgbClr val="534F4F"/>
                </a:solidFill>
                <a:latin typeface="+mn-lt"/>
              </a:rPr>
              <a:t>Повышение эффективности использования земельных ресурсов. </a:t>
            </a:r>
            <a:endParaRPr lang="ru-RU" sz="1600" dirty="0">
              <a:solidFill>
                <a:srgbClr val="534F4F"/>
              </a:solidFill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683" y="1334223"/>
            <a:ext cx="2025833" cy="202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939" y="1713270"/>
            <a:ext cx="1996284" cy="199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30" y="1215373"/>
            <a:ext cx="1222035" cy="122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56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8943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1354348"/>
            <a:ext cx="11839576" cy="521790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776547"/>
              </p:ext>
            </p:extLst>
          </p:nvPr>
        </p:nvGraphicFramePr>
        <p:xfrm>
          <a:off x="414630" y="1562031"/>
          <a:ext cx="11362739" cy="4802537"/>
        </p:xfrm>
        <a:graphic>
          <a:graphicData uri="http://schemas.openxmlformats.org/drawingml/2006/table">
            <a:tbl>
              <a:tblPr/>
              <a:tblGrid>
                <a:gridCol w="590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587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4050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868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3767,1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3474,8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4265,7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4252,7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4615,4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8681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1,6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1,2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1,3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1,3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1,3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868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1214,9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945,5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998,7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946,6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1237,7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868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2123,4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2123,1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2937,7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2976,8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3048,4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868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427,2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405,0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328,0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328,0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328,0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571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247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36195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1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Уровень самообеспеченности области (производство к фонду внутреннего потребления):</a:t>
                      </a:r>
                      <a:endParaRPr kumimoji="0" lang="ru-RU" sz="1400" b="0" i="1" u="sng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 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86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3619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молоком и молокопродуктами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105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105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105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105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105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086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3619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мясом и мясопродуктами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раз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3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3,1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3,3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3,5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086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3619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зерном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130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135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140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145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150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086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Количество высокопроизводительных рабочих мест в сельской местности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тыс. ед.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16,5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16,55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16,6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16,65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16,7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524753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Темп роста экспорта продукции агропромышленного комплекса по отношению к уровню 2017 года</a:t>
                      </a: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%</a:t>
                      </a:r>
                    </a:p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156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188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190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191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203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086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Вакцинопрофилактика животных и птиц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100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100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100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100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100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76211" y="0"/>
            <a:ext cx="1201578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«Развитие сельского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хозяйства</a:t>
            </a:r>
          </a:p>
          <a:p>
            <a:pPr indent="266700"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и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регулирование рынков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сельскохозяйственной продукции,</a:t>
            </a:r>
          </a:p>
          <a:p>
            <a:pPr indent="266700"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сырья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и продовольствия Липецкой области»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57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295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3071004"/>
            <a:ext cx="11839576" cy="3672696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49995" y="0"/>
            <a:ext cx="1154200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Государственная программа «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Развитие кооперации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и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коллективных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форм собственности по Липецкой области»</a:t>
            </a:r>
            <a:endParaRPr lang="ru-RU" sz="2600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6210" y="892552"/>
            <a:ext cx="2910787" cy="2231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endParaRPr lang="ru-RU" sz="1400" dirty="0" smtClean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Развитие 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коллективных форм собственности для обеспечения занятости и повышения  уровня  жизни 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населения</a:t>
            </a:r>
          </a:p>
          <a:p>
            <a:pPr algn="ctr">
              <a:defRPr/>
            </a:pPr>
            <a:endParaRPr lang="ru-RU" sz="10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расходов на </a:t>
            </a: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2022 </a:t>
            </a: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год – </a:t>
            </a: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0,3%</a:t>
            </a:r>
            <a:endParaRPr lang="ru-RU" sz="1400" b="1" u="sng" dirty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679054" y="980589"/>
            <a:ext cx="63367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</a:t>
            </a:r>
            <a:r>
              <a:rPr lang="ru-RU" b="1" u="sng" dirty="0" smtClean="0">
                <a:solidFill>
                  <a:srgbClr val="534F4F"/>
                </a:solidFill>
                <a:latin typeface="+mn-lt"/>
              </a:rPr>
              <a:t>программы</a:t>
            </a:r>
          </a:p>
          <a:p>
            <a:pPr algn="ctr">
              <a:defRPr/>
            </a:pP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Создание и стимулирование развития на территории области кооперативов различной  специализации.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Развитие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сельскохозяйственной потребительской кооперации.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Организация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системы сбыта сельскохозяйственной продукции.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Создание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условий для развития народных предприятий и акционерных обществ, за исключением публичных акционерных обществ.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1091512"/>
            <a:ext cx="1828639" cy="1828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/>
          </p:nvPr>
        </p:nvGraphicFramePr>
        <p:xfrm>
          <a:off x="360630" y="3231565"/>
          <a:ext cx="11470739" cy="3388675"/>
        </p:xfrm>
        <a:graphic>
          <a:graphicData uri="http://schemas.openxmlformats.org/drawingml/2006/table">
            <a:tbl>
              <a:tblPr/>
              <a:tblGrid>
                <a:gridCol w="619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587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9878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952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207,5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187,1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238,0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260,9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317,0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9523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1,2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9523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51,3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25,1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26,9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26,1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28,1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9523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94,7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92,2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126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111,1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149,9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8297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60,2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68,7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84,0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122,6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137,8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4003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951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  <a:cs typeface="Arial Cyr" pitchFamily="34" charset="0"/>
                        </a:rPr>
                        <a:t>Доля личных подсобных хозяйств, вовлеченных в сельскохозяйственные потребительские  кооперативы движение (кроме кредитных)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%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31,1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31,2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31,4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31,7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282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Рост доходов граждан от участия в кооперативной деятельности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108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105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105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105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105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58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99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2698020"/>
            <a:ext cx="11839576" cy="401710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353999" y="2838403"/>
          <a:ext cx="11490867" cy="3736338"/>
        </p:xfrm>
        <a:graphic>
          <a:graphicData uri="http://schemas.openxmlformats.org/drawingml/2006/table">
            <a:tbl>
              <a:tblPr/>
              <a:tblGrid>
                <a:gridCol w="630299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624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450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4508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4508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4508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4508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</a:t>
                      </a:r>
                      <a:r>
                        <a:rPr lang="ru-RU" sz="1400" b="1" i="0" u="none" strike="noStrike" baseline="0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267,76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10</a:t>
                      </a:r>
                      <a:r>
                        <a:rPr lang="ru-RU" sz="1400" b="1" i="0" u="none" strike="noStrike" baseline="0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367,48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10 756,58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12 370,99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12 569,73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20,12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17,36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12,0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10,0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9,90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</a:t>
                      </a: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941,08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9 288,05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10</a:t>
                      </a: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130,72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11 938,36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12 494,59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306,56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1062,07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613,86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422,63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65,24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Протяженность построенных и реконструированных автомобильных </a:t>
                      </a:r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дорог </a:t>
                      </a:r>
                      <a:r>
                        <a:rPr lang="ru-RU" sz="140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регионального  значения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км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5,43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9,66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0,00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8,38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13,56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Протяженность </a:t>
                      </a:r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отремонтированных автомобильных дорог </a:t>
                      </a:r>
                      <a:r>
                        <a:rPr lang="ru-RU" sz="140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регионального </a:t>
                      </a:r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значения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км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321,28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428,0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354,7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380,9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400,7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Протяженность </a:t>
                      </a:r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отремонтированных  мостовых сооружений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err="1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п.м</a:t>
                      </a:r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.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331,41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206,9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461,05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741,4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513,2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Протяженность построенных и реконструированных  </a:t>
                      </a:r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автомобильных  дорог  </a:t>
                      </a:r>
                      <a:r>
                        <a:rPr lang="ru-RU" sz="140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местного  </a:t>
                      </a:r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значения 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км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13,7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11,3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11,3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11,3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11,3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Количество </a:t>
                      </a:r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межмуниципальных маршрутов на автомобильном транспорте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ед.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119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118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118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118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118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Количество </a:t>
                      </a:r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пригородных </a:t>
                      </a:r>
                      <a:r>
                        <a:rPr lang="ru-RU" sz="140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поездов </a:t>
                      </a:r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на железнодорожном транспорте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ед.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Количество </a:t>
                      </a:r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садоводческих маршрутов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ед.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-5536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Государственная программа</a:t>
            </a: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«Развитие транспортной системы Липецкой области»</a:t>
            </a:r>
            <a:endParaRPr lang="ru-RU" sz="26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032" y="833817"/>
            <a:ext cx="700652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Повышение доступности и пропускной способности  транспортной 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инфраструктуры</a:t>
            </a:r>
          </a:p>
          <a:p>
            <a:pPr algn="ctr">
              <a:defRPr/>
            </a:pPr>
            <a:endParaRPr lang="ru-RU" sz="10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расходов на </a:t>
            </a: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2022 </a:t>
            </a: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год – </a:t>
            </a: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12,6%</a:t>
            </a:r>
            <a:endParaRPr lang="ru-RU" sz="1400" b="1" u="sng" dirty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72288" y="836000"/>
            <a:ext cx="531971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</a:t>
            </a:r>
            <a:r>
              <a:rPr lang="ru-RU" b="1" u="sng" dirty="0" smtClean="0">
                <a:solidFill>
                  <a:srgbClr val="534F4F"/>
                </a:solidFill>
                <a:latin typeface="+mn-lt"/>
              </a:rPr>
              <a:t>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ru-RU" sz="1400" dirty="0" smtClean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Развитие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современной и эффективной транспортной </a:t>
            </a: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инфраструктуры, повышение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технического уровня автомобильных  дорог, их </a:t>
            </a: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пропускной способности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, уровня безопасности   дорожного </a:t>
            </a: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движения.</a:t>
            </a:r>
            <a:endParaRPr lang="ru-RU" sz="1400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Поддержка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и развитие транспортного комплекса Липецкой </a:t>
            </a: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области.</a:t>
            </a:r>
            <a:endParaRPr lang="ru-RU" sz="1400" dirty="0">
              <a:solidFill>
                <a:srgbClr val="534F4F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93" y="1861884"/>
            <a:ext cx="777108" cy="7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243" y="1592270"/>
            <a:ext cx="1669837" cy="166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76" y="2109914"/>
            <a:ext cx="484252" cy="484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59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9340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Доходы и расходы бюджета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451514" y="1249440"/>
            <a:ext cx="1170862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>
                <a:solidFill>
                  <a:srgbClr val="494545"/>
                </a:solidFill>
                <a:latin typeface="+mn-lt"/>
              </a:rPr>
              <a:t>ПРИНЦИП</a:t>
            </a:r>
            <a:r>
              <a:rPr lang="ru-RU" sz="2000" u="sng" dirty="0">
                <a:solidFill>
                  <a:srgbClr val="494545"/>
                </a:solidFill>
                <a:latin typeface="+mn-lt"/>
              </a:rPr>
              <a:t> разграничения доходов, расходов и источников финансирования дефицита </a:t>
            </a:r>
            <a:r>
              <a:rPr lang="ru-RU" sz="2000" u="sng" dirty="0" smtClean="0">
                <a:solidFill>
                  <a:srgbClr val="494545"/>
                </a:solidFill>
                <a:latin typeface="+mn-lt"/>
              </a:rPr>
              <a:t>бюджета.</a:t>
            </a:r>
          </a:p>
          <a:p>
            <a:pPr algn="ctr"/>
            <a:r>
              <a:rPr lang="ru-RU" sz="2000" dirty="0" smtClean="0">
                <a:solidFill>
                  <a:srgbClr val="494545"/>
                </a:solidFill>
                <a:latin typeface="+mn-lt"/>
              </a:rPr>
              <a:t>За  каждым  </a:t>
            </a:r>
            <a:r>
              <a:rPr lang="ru-RU" sz="2000" b="1" dirty="0" smtClean="0">
                <a:solidFill>
                  <a:srgbClr val="494545"/>
                </a:solidFill>
                <a:latin typeface="+mn-lt"/>
              </a:rPr>
              <a:t>БЮДЖЕТОМ  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в  соответствии с законодательством  Российской  Федерации закреплены </a:t>
            </a:r>
            <a:r>
              <a:rPr lang="ru-RU" sz="2000" u="sng" dirty="0" smtClean="0">
                <a:solidFill>
                  <a:srgbClr val="494545"/>
                </a:solidFill>
                <a:latin typeface="+mn-lt"/>
              </a:rPr>
              <a:t>доходы</a:t>
            </a:r>
            <a:r>
              <a:rPr lang="ru-RU" sz="2000" dirty="0" smtClean="0">
                <a:solidFill>
                  <a:srgbClr val="494545"/>
                </a:solidFill>
                <a:latin typeface="+mn-lt"/>
              </a:rPr>
              <a:t>, </a:t>
            </a:r>
            <a:r>
              <a:rPr lang="ru-RU" sz="2000" u="sng" dirty="0" smtClean="0">
                <a:solidFill>
                  <a:srgbClr val="494545"/>
                </a:solidFill>
                <a:latin typeface="+mn-lt"/>
              </a:rPr>
              <a:t>расходы</a:t>
            </a:r>
            <a:r>
              <a:rPr lang="ru-RU" sz="2000" dirty="0" smtClean="0">
                <a:solidFill>
                  <a:srgbClr val="494545"/>
                </a:solidFill>
                <a:latin typeface="+mn-lt"/>
              </a:rPr>
              <a:t> 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и </a:t>
            </a:r>
            <a:r>
              <a:rPr lang="ru-RU" sz="2000" u="sng" dirty="0">
                <a:solidFill>
                  <a:srgbClr val="494545"/>
                </a:solidFill>
                <a:latin typeface="+mn-lt"/>
              </a:rPr>
              <a:t>источники финансирования дефицита </a:t>
            </a:r>
            <a:r>
              <a:rPr lang="ru-RU" sz="2000" u="sng" dirty="0" smtClean="0">
                <a:solidFill>
                  <a:srgbClr val="494545"/>
                </a:solidFill>
                <a:latin typeface="+mn-lt"/>
              </a:rPr>
              <a:t>бюджета</a:t>
            </a:r>
            <a:r>
              <a:rPr lang="ru-RU" sz="2000" dirty="0" smtClean="0">
                <a:solidFill>
                  <a:srgbClr val="494545"/>
                </a:solidFill>
                <a:latin typeface="+mn-lt"/>
              </a:rPr>
              <a:t>. </a:t>
            </a:r>
            <a:endParaRPr lang="ru-RU" sz="2000" dirty="0">
              <a:solidFill>
                <a:srgbClr val="494545"/>
              </a:solidFill>
              <a:latin typeface="+mn-lt"/>
            </a:endParaRPr>
          </a:p>
        </p:txBody>
      </p:sp>
      <p:grpSp>
        <p:nvGrpSpPr>
          <p:cNvPr id="11283" name="Группа 11282"/>
          <p:cNvGrpSpPr/>
          <p:nvPr/>
        </p:nvGrpSpPr>
        <p:grpSpPr>
          <a:xfrm>
            <a:off x="452420" y="2538146"/>
            <a:ext cx="11220450" cy="4009411"/>
            <a:chOff x="0" y="1985703"/>
            <a:chExt cx="12192000" cy="4383173"/>
          </a:xfrm>
        </p:grpSpPr>
        <p:grpSp>
          <p:nvGrpSpPr>
            <p:cNvPr id="51" name="Группа 50"/>
            <p:cNvGrpSpPr/>
            <p:nvPr/>
          </p:nvGrpSpPr>
          <p:grpSpPr>
            <a:xfrm>
              <a:off x="0" y="1985703"/>
              <a:ext cx="12192000" cy="4383173"/>
              <a:chOff x="0" y="1985703"/>
              <a:chExt cx="12192000" cy="4383173"/>
            </a:xfrm>
          </p:grpSpPr>
          <p:grpSp>
            <p:nvGrpSpPr>
              <p:cNvPr id="52" name="Группа 51"/>
              <p:cNvGrpSpPr/>
              <p:nvPr/>
            </p:nvGrpSpPr>
            <p:grpSpPr>
              <a:xfrm flipV="1">
                <a:off x="1950699" y="3640150"/>
                <a:ext cx="4991450" cy="2455128"/>
                <a:chOff x="457200" y="2484021"/>
                <a:chExt cx="5274229" cy="2100666"/>
              </a:xfrm>
            </p:grpSpPr>
            <p:sp>
              <p:nvSpPr>
                <p:cNvPr id="53" name="Стрелка углом 52"/>
                <p:cNvSpPr/>
                <p:nvPr/>
              </p:nvSpPr>
              <p:spPr>
                <a:xfrm rot="5400000">
                  <a:off x="2164561" y="776660"/>
                  <a:ext cx="1859505" cy="5274227"/>
                </a:xfrm>
                <a:prstGeom prst="bentArrow">
                  <a:avLst>
                    <a:gd name="adj1" fmla="val 38256"/>
                    <a:gd name="adj2" fmla="val 19128"/>
                    <a:gd name="adj3" fmla="val 0"/>
                    <a:gd name="adj4" fmla="val 10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4" name="Стрелка углом 53"/>
                <p:cNvSpPr/>
                <p:nvPr/>
              </p:nvSpPr>
              <p:spPr>
                <a:xfrm rot="5400000">
                  <a:off x="2164563" y="1017821"/>
                  <a:ext cx="1859505" cy="5274227"/>
                </a:xfrm>
                <a:prstGeom prst="bentArrow">
                  <a:avLst>
                    <a:gd name="adj1" fmla="val 10684"/>
                    <a:gd name="adj2" fmla="val 13186"/>
                    <a:gd name="adj3" fmla="val 0"/>
                    <a:gd name="adj4" fmla="val 97541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5" name="Группа 44"/>
              <p:cNvGrpSpPr/>
              <p:nvPr/>
            </p:nvGrpSpPr>
            <p:grpSpPr>
              <a:xfrm>
                <a:off x="1950705" y="2228818"/>
                <a:ext cx="4991450" cy="2455128"/>
                <a:chOff x="457200" y="2484021"/>
                <a:chExt cx="5274229" cy="2100666"/>
              </a:xfrm>
            </p:grpSpPr>
            <p:sp>
              <p:nvSpPr>
                <p:cNvPr id="34" name="Стрелка углом 33"/>
                <p:cNvSpPr/>
                <p:nvPr/>
              </p:nvSpPr>
              <p:spPr>
                <a:xfrm rot="5400000">
                  <a:off x="2164561" y="776660"/>
                  <a:ext cx="1859505" cy="5274227"/>
                </a:xfrm>
                <a:prstGeom prst="bentArrow">
                  <a:avLst>
                    <a:gd name="adj1" fmla="val 38256"/>
                    <a:gd name="adj2" fmla="val 19128"/>
                    <a:gd name="adj3" fmla="val 0"/>
                    <a:gd name="adj4" fmla="val 100000"/>
                  </a:avLst>
                </a:prstGeom>
                <a:solidFill>
                  <a:srgbClr val="AFABAB"/>
                </a:solidFill>
                <a:ln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" name="Стрелка углом 47"/>
                <p:cNvSpPr/>
                <p:nvPr/>
              </p:nvSpPr>
              <p:spPr>
                <a:xfrm rot="5400000">
                  <a:off x="2164563" y="1017821"/>
                  <a:ext cx="1859505" cy="5274227"/>
                </a:xfrm>
                <a:prstGeom prst="bentArrow">
                  <a:avLst>
                    <a:gd name="adj1" fmla="val 10684"/>
                    <a:gd name="adj2" fmla="val 13186"/>
                    <a:gd name="adj3" fmla="val 0"/>
                    <a:gd name="adj4" fmla="val 97541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6" name="Группа 45"/>
              <p:cNvGrpSpPr/>
              <p:nvPr/>
            </p:nvGrpSpPr>
            <p:grpSpPr>
              <a:xfrm>
                <a:off x="6185476" y="3725091"/>
                <a:ext cx="6006524" cy="885377"/>
                <a:chOff x="5217130" y="3907840"/>
                <a:chExt cx="7394265" cy="503019"/>
              </a:xfrm>
            </p:grpSpPr>
            <p:sp>
              <p:nvSpPr>
                <p:cNvPr id="40" name="Прямоугольник 39"/>
                <p:cNvSpPr/>
                <p:nvPr/>
              </p:nvSpPr>
              <p:spPr>
                <a:xfrm>
                  <a:off x="8245474" y="3907840"/>
                  <a:ext cx="4365921" cy="503019"/>
                </a:xfrm>
                <a:prstGeom prst="rect">
                  <a:avLst/>
                </a:prstGeom>
                <a:gradFill>
                  <a:gsLst>
                    <a:gs pos="55000">
                      <a:schemeClr val="accent1">
                        <a:lumMod val="60000"/>
                        <a:lumOff val="40000"/>
                      </a:schemeClr>
                    </a:gs>
                    <a:gs pos="93000">
                      <a:schemeClr val="accent2">
                        <a:lumMod val="20000"/>
                        <a:lumOff val="80000"/>
                        <a:alpha val="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5" name="Прямоугольник 34"/>
                <p:cNvSpPr/>
                <p:nvPr/>
              </p:nvSpPr>
              <p:spPr>
                <a:xfrm>
                  <a:off x="5349875" y="3907840"/>
                  <a:ext cx="3665219" cy="503019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50" name="Прямоугольник 49"/>
                <p:cNvSpPr/>
                <p:nvPr/>
              </p:nvSpPr>
              <p:spPr>
                <a:xfrm>
                  <a:off x="5217130" y="4086619"/>
                  <a:ext cx="6552950" cy="145459"/>
                </a:xfrm>
                <a:prstGeom prst="rect">
                  <a:avLst/>
                </a:prstGeom>
                <a:gradFill>
                  <a:gsLst>
                    <a:gs pos="96000">
                      <a:schemeClr val="bg1"/>
                    </a:gs>
                    <a:gs pos="100000">
                      <a:schemeClr val="accent2">
                        <a:lumMod val="20000"/>
                        <a:lumOff val="80000"/>
                        <a:alpha val="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grpSp>
            <p:nvGrpSpPr>
              <p:cNvPr id="16" name="Группа 15"/>
              <p:cNvGrpSpPr/>
              <p:nvPr/>
            </p:nvGrpSpPr>
            <p:grpSpPr>
              <a:xfrm>
                <a:off x="5814472" y="3447867"/>
                <a:ext cx="1492250" cy="1471218"/>
                <a:chOff x="5001169" y="3429471"/>
                <a:chExt cx="1492250" cy="1471218"/>
              </a:xfrm>
            </p:grpSpPr>
            <p:sp>
              <p:nvSpPr>
                <p:cNvPr id="26" name="Овал 25"/>
                <p:cNvSpPr/>
                <p:nvPr/>
              </p:nvSpPr>
              <p:spPr>
                <a:xfrm>
                  <a:off x="5001169" y="3429471"/>
                  <a:ext cx="1492250" cy="1471218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20" name="Группа 19"/>
                <p:cNvGrpSpPr/>
                <p:nvPr/>
              </p:nvGrpSpPr>
              <p:grpSpPr>
                <a:xfrm>
                  <a:off x="5202317" y="3643183"/>
                  <a:ext cx="1089954" cy="1043796"/>
                  <a:chOff x="9282739" y="2911205"/>
                  <a:chExt cx="2622281" cy="2533290"/>
                </a:xfrm>
              </p:grpSpPr>
              <p:sp>
                <p:nvSpPr>
                  <p:cNvPr id="21" name="Овал 20"/>
                  <p:cNvSpPr/>
                  <p:nvPr/>
                </p:nvSpPr>
                <p:spPr>
                  <a:xfrm>
                    <a:off x="9282739" y="2911205"/>
                    <a:ext cx="2622281" cy="2533290"/>
                  </a:xfrm>
                  <a:prstGeom prst="ellipse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pic>
                <p:nvPicPr>
                  <p:cNvPr id="22" name="Picture 6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675917" y="3199993"/>
                    <a:ext cx="1835924" cy="193231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grpSp>
            <p:nvGrpSpPr>
              <p:cNvPr id="15" name="Группа 14"/>
              <p:cNvGrpSpPr/>
              <p:nvPr/>
            </p:nvGrpSpPr>
            <p:grpSpPr>
              <a:xfrm>
                <a:off x="8524521" y="3432171"/>
                <a:ext cx="1492250" cy="1471218"/>
                <a:chOff x="9107774" y="3413775"/>
                <a:chExt cx="1492250" cy="1471218"/>
              </a:xfrm>
            </p:grpSpPr>
            <p:sp>
              <p:nvSpPr>
                <p:cNvPr id="27" name="Овал 26"/>
                <p:cNvSpPr/>
                <p:nvPr/>
              </p:nvSpPr>
              <p:spPr>
                <a:xfrm>
                  <a:off x="9107774" y="3413775"/>
                  <a:ext cx="1492250" cy="1471218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7" name="Группа 6"/>
                <p:cNvGrpSpPr/>
                <p:nvPr/>
              </p:nvGrpSpPr>
              <p:grpSpPr>
                <a:xfrm>
                  <a:off x="9308922" y="3627486"/>
                  <a:ext cx="1089954" cy="1043796"/>
                  <a:chOff x="8446053" y="2562047"/>
                  <a:chExt cx="2622281" cy="2533290"/>
                </a:xfrm>
              </p:grpSpPr>
              <p:sp>
                <p:nvSpPr>
                  <p:cNvPr id="10" name="Овал 9"/>
                  <p:cNvSpPr/>
                  <p:nvPr/>
                </p:nvSpPr>
                <p:spPr>
                  <a:xfrm>
                    <a:off x="8446053" y="2562047"/>
                    <a:ext cx="2622281" cy="2533290"/>
                  </a:xfrm>
                  <a:prstGeom prst="ellipse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pic>
                <p:nvPicPr>
                  <p:cNvPr id="8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 flipH="1">
                    <a:off x="8887363" y="2969047"/>
                    <a:ext cx="1815859" cy="181586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58" name="Прямоугольник 57"/>
              <p:cNvSpPr/>
              <p:nvPr/>
            </p:nvSpPr>
            <p:spPr>
              <a:xfrm>
                <a:off x="0" y="2206137"/>
                <a:ext cx="3325781" cy="885377"/>
              </a:xfrm>
              <a:prstGeom prst="rect">
                <a:avLst/>
              </a:prstGeom>
              <a:gradFill flip="none" rotWithShape="1">
                <a:gsLst>
                  <a:gs pos="59000">
                    <a:schemeClr val="bg2">
                      <a:lumMod val="75000"/>
                    </a:schemeClr>
                  </a:gs>
                  <a:gs pos="90000">
                    <a:schemeClr val="accent2">
                      <a:lumMod val="20000"/>
                      <a:lumOff val="80000"/>
                      <a:alpha val="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9" name="Прямоугольник 58"/>
              <p:cNvSpPr/>
              <p:nvPr/>
            </p:nvSpPr>
            <p:spPr>
              <a:xfrm>
                <a:off x="0" y="5250393"/>
                <a:ext cx="3353973" cy="885377"/>
              </a:xfrm>
              <a:prstGeom prst="rect">
                <a:avLst/>
              </a:prstGeom>
              <a:gradFill flip="none" rotWithShape="1">
                <a:gsLst>
                  <a:gs pos="59000">
                    <a:schemeClr val="bg2">
                      <a:lumMod val="75000"/>
                    </a:schemeClr>
                  </a:gs>
                  <a:gs pos="86000">
                    <a:schemeClr val="accent2">
                      <a:lumMod val="20000"/>
                      <a:lumOff val="80000"/>
                      <a:alpha val="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2948939" y="4897658"/>
                <a:ext cx="1492250" cy="1471218"/>
                <a:chOff x="1377516" y="4879262"/>
                <a:chExt cx="1492250" cy="1471218"/>
              </a:xfrm>
            </p:grpSpPr>
            <p:sp>
              <p:nvSpPr>
                <p:cNvPr id="25" name="Овал 24"/>
                <p:cNvSpPr/>
                <p:nvPr/>
              </p:nvSpPr>
              <p:spPr>
                <a:xfrm>
                  <a:off x="1377516" y="4879262"/>
                  <a:ext cx="1492250" cy="1471218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17" name="Группа 16"/>
                <p:cNvGrpSpPr/>
                <p:nvPr/>
              </p:nvGrpSpPr>
              <p:grpSpPr>
                <a:xfrm>
                  <a:off x="1578664" y="5092974"/>
                  <a:ext cx="1089954" cy="1043796"/>
                  <a:chOff x="8302990" y="198440"/>
                  <a:chExt cx="2622281" cy="2533290"/>
                </a:xfrm>
              </p:grpSpPr>
              <p:sp>
                <p:nvSpPr>
                  <p:cNvPr id="18" name="Овал 17"/>
                  <p:cNvSpPr/>
                  <p:nvPr/>
                </p:nvSpPr>
                <p:spPr>
                  <a:xfrm>
                    <a:off x="8302990" y="198440"/>
                    <a:ext cx="2622281" cy="2533290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pic>
                <p:nvPicPr>
                  <p:cNvPr id="19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793513" y="586883"/>
                    <a:ext cx="1756404" cy="175640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grpSp>
            <p:nvGrpSpPr>
              <p:cNvPr id="24" name="Группа 23"/>
              <p:cNvGrpSpPr/>
              <p:nvPr/>
            </p:nvGrpSpPr>
            <p:grpSpPr>
              <a:xfrm>
                <a:off x="2948939" y="1985703"/>
                <a:ext cx="1492250" cy="1471218"/>
                <a:chOff x="1377516" y="1967307"/>
                <a:chExt cx="1492250" cy="1471218"/>
              </a:xfrm>
            </p:grpSpPr>
            <p:sp>
              <p:nvSpPr>
                <p:cNvPr id="14" name="Овал 13"/>
                <p:cNvSpPr/>
                <p:nvPr/>
              </p:nvSpPr>
              <p:spPr>
                <a:xfrm>
                  <a:off x="1377516" y="1967307"/>
                  <a:ext cx="1492250" cy="1471218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6" name="Группа 5"/>
                <p:cNvGrpSpPr/>
                <p:nvPr/>
              </p:nvGrpSpPr>
              <p:grpSpPr>
                <a:xfrm>
                  <a:off x="1578664" y="2181019"/>
                  <a:ext cx="1089954" cy="1043796"/>
                  <a:chOff x="4123426" y="3938759"/>
                  <a:chExt cx="2622281" cy="2533290"/>
                </a:xfrm>
              </p:grpSpPr>
              <p:sp>
                <p:nvSpPr>
                  <p:cNvPr id="5" name="Овал 4"/>
                  <p:cNvSpPr/>
                  <p:nvPr/>
                </p:nvSpPr>
                <p:spPr>
                  <a:xfrm>
                    <a:off x="4123426" y="3938759"/>
                    <a:ext cx="2622281" cy="2533290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pic>
                <p:nvPicPr>
                  <p:cNvPr id="11271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546121" y="4241321"/>
                    <a:ext cx="1892060" cy="189206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47" name="TextBox 46"/>
              <p:cNvSpPr txBox="1"/>
              <p:nvPr/>
            </p:nvSpPr>
            <p:spPr>
              <a:xfrm>
                <a:off x="1490071" y="2464159"/>
                <a:ext cx="9776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b="1" u="sng" dirty="0" smtClean="0">
                    <a:solidFill>
                      <a:schemeClr val="bg1"/>
                    </a:solidFill>
                    <a:latin typeface="+mn-lt"/>
                  </a:rPr>
                  <a:t>Доходы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797072" y="5250393"/>
                <a:ext cx="23636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b="1" u="sng" dirty="0" smtClean="0">
                    <a:solidFill>
                      <a:schemeClr val="bg1"/>
                    </a:solidFill>
                    <a:latin typeface="+mn-lt"/>
                  </a:rPr>
                  <a:t>Источники </a:t>
                </a:r>
              </a:p>
              <a:p>
                <a:pPr algn="ctr"/>
                <a:r>
                  <a:rPr lang="ru-RU" sz="1600" b="1" u="sng" dirty="0" smtClean="0">
                    <a:solidFill>
                      <a:schemeClr val="bg1"/>
                    </a:solidFill>
                    <a:latin typeface="+mn-lt"/>
                  </a:rPr>
                  <a:t>финансирования</a:t>
                </a:r>
              </a:p>
              <a:p>
                <a:pPr algn="ctr"/>
                <a:r>
                  <a:rPr lang="ru-RU" sz="1600" b="1" u="sng" dirty="0">
                    <a:solidFill>
                      <a:schemeClr val="bg1"/>
                    </a:solidFill>
                    <a:latin typeface="+mn-lt"/>
                  </a:rPr>
                  <a:t>д</a:t>
                </a:r>
                <a:r>
                  <a:rPr lang="ru-RU" sz="1600" b="1" u="sng" dirty="0" smtClean="0">
                    <a:solidFill>
                      <a:schemeClr val="bg1"/>
                    </a:solidFill>
                    <a:latin typeface="+mn-lt"/>
                  </a:rPr>
                  <a:t>ефицита бюджета</a:t>
                </a:r>
                <a:endParaRPr lang="ru-RU" sz="1600" b="1" u="sng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7441491" y="3677539"/>
                <a:ext cx="1071209" cy="4037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b="1" u="sng" dirty="0" smtClean="0">
                    <a:solidFill>
                      <a:srgbClr val="494545"/>
                    </a:solidFill>
                    <a:latin typeface="+mn-lt"/>
                  </a:rPr>
                  <a:t>Бюджет</a:t>
                </a:r>
                <a:endParaRPr lang="ru-RU" b="1" u="sng" dirty="0">
                  <a:solidFill>
                    <a:srgbClr val="494545"/>
                  </a:solidFill>
                  <a:latin typeface="+mn-lt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10038290" y="3671322"/>
                <a:ext cx="1127155" cy="4037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b="1" u="sng" dirty="0" smtClean="0">
                    <a:solidFill>
                      <a:srgbClr val="494545"/>
                    </a:solidFill>
                    <a:latin typeface="+mn-lt"/>
                  </a:rPr>
                  <a:t>Расходы</a:t>
                </a:r>
                <a:endParaRPr lang="ru-RU" b="1" u="sng" dirty="0">
                  <a:solidFill>
                    <a:srgbClr val="494545"/>
                  </a:solidFill>
                  <a:latin typeface="+mn-lt"/>
                </a:endParaRPr>
              </a:p>
            </p:txBody>
          </p:sp>
        </p:grpSp>
        <p:grpSp>
          <p:nvGrpSpPr>
            <p:cNvPr id="11282" name="Группа 11281"/>
            <p:cNvGrpSpPr/>
            <p:nvPr/>
          </p:nvGrpSpPr>
          <p:grpSpPr>
            <a:xfrm>
              <a:off x="4588718" y="2545718"/>
              <a:ext cx="1704591" cy="900994"/>
              <a:chOff x="4588718" y="2545718"/>
              <a:chExt cx="1704591" cy="900994"/>
            </a:xfrm>
          </p:grpSpPr>
          <p:sp>
            <p:nvSpPr>
              <p:cNvPr id="11281" name="Стрелка углом вверх 11280"/>
              <p:cNvSpPr/>
              <p:nvPr/>
            </p:nvSpPr>
            <p:spPr>
              <a:xfrm rot="695374">
                <a:off x="6119481" y="3279992"/>
                <a:ext cx="173828" cy="166720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2" name="Стрелка углом вверх 81"/>
              <p:cNvSpPr/>
              <p:nvPr/>
            </p:nvSpPr>
            <p:spPr>
              <a:xfrm rot="18762660">
                <a:off x="4583379" y="2551057"/>
                <a:ext cx="159282" cy="148603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3" name="Стрелка углом вверх 82"/>
              <p:cNvSpPr/>
              <p:nvPr/>
            </p:nvSpPr>
            <p:spPr>
              <a:xfrm rot="20160275">
                <a:off x="5431631" y="2742015"/>
                <a:ext cx="173828" cy="166720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85" name="Группа 84"/>
            <p:cNvGrpSpPr/>
            <p:nvPr/>
          </p:nvGrpSpPr>
          <p:grpSpPr>
            <a:xfrm flipV="1">
              <a:off x="4588717" y="4882810"/>
              <a:ext cx="1704591" cy="900994"/>
              <a:chOff x="4588718" y="2545718"/>
              <a:chExt cx="1704591" cy="900994"/>
            </a:xfrm>
          </p:grpSpPr>
          <p:sp>
            <p:nvSpPr>
              <p:cNvPr id="86" name="Стрелка углом вверх 85"/>
              <p:cNvSpPr/>
              <p:nvPr/>
            </p:nvSpPr>
            <p:spPr>
              <a:xfrm rot="695374">
                <a:off x="6119481" y="3279992"/>
                <a:ext cx="173828" cy="166720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7" name="Стрелка углом вверх 86"/>
              <p:cNvSpPr/>
              <p:nvPr/>
            </p:nvSpPr>
            <p:spPr>
              <a:xfrm rot="18762660">
                <a:off x="4583379" y="2551057"/>
                <a:ext cx="159282" cy="148603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8" name="Стрелка углом вверх 87"/>
              <p:cNvSpPr/>
              <p:nvPr/>
            </p:nvSpPr>
            <p:spPr>
              <a:xfrm rot="20160275">
                <a:off x="5431631" y="2742015"/>
                <a:ext cx="173828" cy="166720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89" name="Стрелка углом вверх 88"/>
            <p:cNvSpPr/>
            <p:nvPr/>
          </p:nvSpPr>
          <p:spPr>
            <a:xfrm rot="18863960">
              <a:off x="7474744" y="4082571"/>
              <a:ext cx="173828" cy="166720"/>
            </a:xfrm>
            <a:prstGeom prst="bentUpArrow">
              <a:avLst>
                <a:gd name="adj1" fmla="val 25000"/>
                <a:gd name="adj2" fmla="val 15716"/>
                <a:gd name="adj3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8" name="Стрелка углом вверх 127"/>
            <p:cNvSpPr/>
            <p:nvPr/>
          </p:nvSpPr>
          <p:spPr>
            <a:xfrm rot="18863960">
              <a:off x="8189119" y="4084419"/>
              <a:ext cx="173828" cy="166720"/>
            </a:xfrm>
            <a:prstGeom prst="bentUpArrow">
              <a:avLst>
                <a:gd name="adj1" fmla="val 25000"/>
                <a:gd name="adj2" fmla="val 15716"/>
                <a:gd name="adj3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9" name="Стрелка углом вверх 128"/>
            <p:cNvSpPr/>
            <p:nvPr/>
          </p:nvSpPr>
          <p:spPr>
            <a:xfrm rot="18863960">
              <a:off x="10116655" y="4082966"/>
              <a:ext cx="173828" cy="166720"/>
            </a:xfrm>
            <a:prstGeom prst="bentUpArrow">
              <a:avLst>
                <a:gd name="adj1" fmla="val 25000"/>
                <a:gd name="adj2" fmla="val 15716"/>
                <a:gd name="adj3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0" name="Стрелка углом вверх 129"/>
            <p:cNvSpPr/>
            <p:nvPr/>
          </p:nvSpPr>
          <p:spPr>
            <a:xfrm rot="18863960">
              <a:off x="10852462" y="4084420"/>
              <a:ext cx="173828" cy="166720"/>
            </a:xfrm>
            <a:prstGeom prst="bentUpArrow">
              <a:avLst>
                <a:gd name="adj1" fmla="val 25000"/>
                <a:gd name="adj2" fmla="val 15716"/>
                <a:gd name="adj3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6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7178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2781300"/>
            <a:ext cx="11839576" cy="393382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364357" y="2942141"/>
          <a:ext cx="11463285" cy="3612142"/>
        </p:xfrm>
        <a:graphic>
          <a:graphicData uri="http://schemas.openxmlformats.org/drawingml/2006/table">
            <a:tbl>
              <a:tblPr/>
              <a:tblGrid>
                <a:gridCol w="56078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953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520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5201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5201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5201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5201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5790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082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532,9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468,7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484,7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485,7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485,7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0824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338,5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308,0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311,3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311,3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311,3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0824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194,4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160,7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173,4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174,4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174,4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463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70044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Отношение площади проведенных санитарно-оздоровительных мероприятий к площади погибших и поврежденных лесов на землях лесного фонда и землях населенных пунктов городского округа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11,4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11,6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11,7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11,8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11,9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0824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Площадь созданных лесных насаждений на землях иных категорий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га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450,4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305,9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300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250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200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45434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Площадь восстановленных защитных лесных насаждений, находящихся в областной собственности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га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409,5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20824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Проведено уходов за лесными насаждениями в отчетном периоде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га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5086,2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3313,9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5086,2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5086,2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5086,2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-1" y="-42247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Государственная программа</a:t>
            </a: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«Развитие лесного хозяйства в Липецкой области»</a:t>
            </a:r>
            <a:endParaRPr lang="ru-RU" sz="26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6211" y="1167999"/>
            <a:ext cx="430434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</a:t>
            </a:r>
            <a:r>
              <a:rPr lang="ru-RU" b="1" u="sng" dirty="0" smtClean="0">
                <a:solidFill>
                  <a:srgbClr val="534F4F"/>
                </a:solidFill>
                <a:latin typeface="+mn-lt"/>
              </a:rPr>
              <a:t>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Обеспечение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сохранности и повышение продуктивности лесов на землях лесного фонда и землях населенных пунктов городского округа.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Увеличение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площади лесов на землях иных категорий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3" y="1020462"/>
            <a:ext cx="2376807" cy="17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60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419817" y="1020462"/>
            <a:ext cx="4460239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Сохранение и повышение ресурсно-экологического потенциала лесов  в Липецкой 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области</a:t>
            </a:r>
          </a:p>
          <a:p>
            <a:pPr algn="ctr">
              <a:defRPr/>
            </a:pPr>
            <a:endParaRPr lang="ru-RU" sz="10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расходов на </a:t>
            </a: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2022 год – 0,4 %</a:t>
            </a:r>
            <a:endParaRPr lang="ru-RU" sz="1400" b="1" u="sng" dirty="0">
              <a:solidFill>
                <a:srgbClr val="534F4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9204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2" y="2970609"/>
            <a:ext cx="11839576" cy="3839766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354001" y="3076932"/>
          <a:ext cx="11483998" cy="3200400"/>
        </p:xfrm>
        <a:graphic>
          <a:graphicData uri="http://schemas.openxmlformats.org/drawingml/2006/table">
            <a:tbl>
              <a:tblPr/>
              <a:tblGrid>
                <a:gridCol w="61523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23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8816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853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530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530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8530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554,1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399,6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334,1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320,2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358,1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7,3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11,2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8,4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5,4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357,1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367,2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307,6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294,6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265,4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189,7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21,2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18,1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20,2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92,7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населения области, охваченного системой обращения с отходами, к общей численности населения области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90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Прирост водных ресурсов в результате проведения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водоохранных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мероприятий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тыс.м3.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120,5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33,7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95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Численность наиболее ценной в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охотхозяйственном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отношении группы диких копытных животных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особи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5399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5453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5507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5563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uLnTx/>
                          <a:uFillTx/>
                          <a:latin typeface="+mn-lt"/>
                          <a:cs typeface="Times New Roman" pitchFamily="18" charset="0"/>
                        </a:rPr>
                        <a:t>5618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uLnTx/>
                        <a:uFillTx/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Отношение фактической численности особо ценных в хозяйственном отношении видов охотничьих ресурсов к расчетной численности в 2013 году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%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79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80,6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81,5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82,3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-53319"/>
            <a:ext cx="12192000" cy="106054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Государственная программа «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О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храна окружающей среды,</a:t>
            </a:r>
          </a:p>
          <a:p>
            <a:pPr algn="ctr">
              <a:lnSpc>
                <a:spcPct val="80000"/>
              </a:lnSpc>
            </a:pP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воспроизводство и рациональное использование</a:t>
            </a:r>
          </a:p>
          <a:p>
            <a:pPr algn="ctr">
              <a:lnSpc>
                <a:spcPct val="80000"/>
              </a:lnSpc>
            </a:pP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природных ресурсов Липецкой области»</a:t>
            </a:r>
            <a:endParaRPr lang="ru-RU" sz="26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946267"/>
            <a:ext cx="71501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</a:t>
            </a:r>
            <a:r>
              <a:rPr lang="ru-RU" b="1" u="sng" dirty="0" smtClean="0">
                <a:solidFill>
                  <a:srgbClr val="534F4F"/>
                </a:solidFill>
                <a:latin typeface="+mn-lt"/>
              </a:rPr>
              <a:t>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474343"/>
                </a:solidFill>
                <a:latin typeface="+mn-lt"/>
              </a:rPr>
              <a:t>Охрана </a:t>
            </a:r>
            <a:r>
              <a:rPr lang="ru-RU" sz="1400" dirty="0">
                <a:solidFill>
                  <a:srgbClr val="474343"/>
                </a:solidFill>
                <a:latin typeface="+mn-lt"/>
              </a:rPr>
              <a:t>и улучшение состояния окружающей среды в Липецкой области.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474343"/>
                </a:solidFill>
                <a:latin typeface="+mn-lt"/>
              </a:rPr>
              <a:t>Создание системы обращения с отходами на территории Липецкой области.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474343"/>
                </a:solidFill>
                <a:latin typeface="+mn-lt"/>
              </a:rPr>
              <a:t>Обеспечение защищенности населения и объектов экономики от наводнений и иного негативного воздействия вод, восстановление водных объектов до состояния, обеспечивающего экологически благоприятные условия жизни населения.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474343"/>
                </a:solidFill>
                <a:latin typeface="+mn-lt"/>
              </a:rPr>
              <a:t>Воспроизводство минерально-сырьевой базы Липецкой области, рациональное использование и охрана недр.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474343"/>
                </a:solidFill>
                <a:latin typeface="+mn-lt"/>
              </a:rPr>
              <a:t>Обеспечение сохранения и рационального использования объектов животного мира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61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985" y="1210288"/>
            <a:ext cx="1564838" cy="156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824823" y="746409"/>
            <a:ext cx="32726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Улучшение состояния окружающей природной среды, воспроизводства и рационального использования природных ресурсов,  создание системы обращения с отходами производства и 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потребления</a:t>
            </a:r>
          </a:p>
          <a:p>
            <a:pPr algn="ctr">
              <a:defRPr/>
            </a:pPr>
            <a:endParaRPr lang="ru-RU" sz="1000" b="1" dirty="0">
              <a:solidFill>
                <a:srgbClr val="474343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расходов на </a:t>
            </a: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2022 </a:t>
            </a: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год – </a:t>
            </a: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0,4%</a:t>
            </a:r>
            <a:endParaRPr lang="ru-RU" sz="1400" b="1" u="sng" dirty="0">
              <a:solidFill>
                <a:srgbClr val="534F4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850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729321" y="1638234"/>
            <a:ext cx="49007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</a:t>
            </a:r>
            <a:r>
              <a:rPr lang="ru-RU" b="1" u="sng" dirty="0" smtClean="0">
                <a:solidFill>
                  <a:srgbClr val="534F4F"/>
                </a:solidFill>
                <a:latin typeface="+mn-lt"/>
              </a:rPr>
              <a:t>программы</a:t>
            </a:r>
          </a:p>
          <a:p>
            <a:pPr algn="ctr">
              <a:defRPr/>
            </a:pP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600" b="1" dirty="0">
                <a:solidFill>
                  <a:srgbClr val="534F4F"/>
                </a:solidFill>
                <a:latin typeface="+mn-lt"/>
              </a:rPr>
              <a:t>Обеспечение населения Липецкой области комфортным и доступным жильем и  услугами </a:t>
            </a:r>
            <a:r>
              <a:rPr lang="ru-RU" sz="1600" b="1" dirty="0" smtClean="0">
                <a:solidFill>
                  <a:srgbClr val="534F4F"/>
                </a:solidFill>
                <a:latin typeface="+mn-lt"/>
              </a:rPr>
              <a:t>ЖКХ</a:t>
            </a:r>
          </a:p>
          <a:p>
            <a:pPr algn="ctr">
              <a:defRPr/>
            </a:pPr>
            <a:endParaRPr lang="ru-RU" sz="16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Доля в общем объеме расходов на </a:t>
            </a:r>
            <a:r>
              <a:rPr lang="ru-RU" sz="1600" b="1" u="sng" dirty="0" smtClean="0">
                <a:solidFill>
                  <a:srgbClr val="534F4F"/>
                </a:solidFill>
                <a:latin typeface="+mn-lt"/>
              </a:rPr>
              <a:t>2022 </a:t>
            </a: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год – </a:t>
            </a:r>
            <a:r>
              <a:rPr lang="ru-RU" sz="1600" b="1" u="sng" dirty="0" smtClean="0">
                <a:solidFill>
                  <a:srgbClr val="534F4F"/>
                </a:solidFill>
                <a:latin typeface="+mn-lt"/>
              </a:rPr>
              <a:t>4,0%</a:t>
            </a:r>
            <a:endParaRPr lang="ru-RU" sz="1600" b="1" u="sng" dirty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0342" y="3512456"/>
            <a:ext cx="8112607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</a:t>
            </a:r>
            <a:r>
              <a:rPr lang="ru-RU" b="1" u="sng" dirty="0" smtClean="0">
                <a:solidFill>
                  <a:srgbClr val="534F4F"/>
                </a:solidFill>
                <a:latin typeface="+mn-lt"/>
              </a:rPr>
              <a:t>программы</a:t>
            </a:r>
          </a:p>
          <a:p>
            <a:pPr algn="ctr">
              <a:defRPr/>
            </a:pP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Создание условий для обеспечения населения Липецкой области  качественным жильем, отвечающим стандартам ценовой доступности,  энергоэффективности и экологичности.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Повышение качества условий проживания населения Липецкой области за счет обеспечения населенных пунктов области социальной инфраструктурой.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 Повышение качества условий проживания населения Липецкой области за счет обеспечения населенных пунктов области коммунальной инфраструктурой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2192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Государственная программа «Обеспечение населения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Липецкой области качественным жильем,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социальной инфраструктурой и услугами ЖКХ»</a:t>
            </a:r>
            <a:endParaRPr lang="ru-RU" sz="2600" b="1" dirty="0">
              <a:solidFill>
                <a:srgbClr val="494545"/>
              </a:solidFill>
              <a:latin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899" y="3512456"/>
            <a:ext cx="3076575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28"/>
          <a:stretch/>
        </p:blipFill>
        <p:spPr bwMode="auto">
          <a:xfrm>
            <a:off x="1514703" y="1494902"/>
            <a:ext cx="2791942" cy="1730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62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726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1480328"/>
            <a:ext cx="11839576" cy="4901421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12192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Государственная программа «Обеспечение населения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Липецкой области качественным жильем,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социальной инфраструктурой и услугами ЖКХ»</a:t>
            </a:r>
            <a:endParaRPr lang="ru-RU" sz="2600" b="1" dirty="0">
              <a:solidFill>
                <a:srgbClr val="494545"/>
              </a:solidFill>
              <a:latin typeface="+mn-lt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8512075"/>
              </p:ext>
            </p:extLst>
          </p:nvPr>
        </p:nvGraphicFramePr>
        <p:xfrm>
          <a:off x="360629" y="1683493"/>
          <a:ext cx="11459894" cy="4495090"/>
        </p:xfrm>
        <a:graphic>
          <a:graphicData uri="http://schemas.openxmlformats.org/drawingml/2006/table">
            <a:tbl>
              <a:tblPr/>
              <a:tblGrid>
                <a:gridCol w="56538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467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5186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518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5186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5186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5186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62097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823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16 271,2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20 045,7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18 135,7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19 106,9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18 361,1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8239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89,6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117,8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50,0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63,9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35,0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823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2 838,3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4 255,5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3</a:t>
                      </a: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 000,0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3 057,4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2 061,1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823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896,3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604,6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196,3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221,8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164,6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45767">
                <a:tc>
                  <a:txBody>
                    <a:bodyPr/>
                    <a:lstStyle/>
                    <a:p>
                      <a:pPr marL="361950" indent="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 средства бюджетов  государственных внебюджетных        фондов, средства государственных корпораций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1 496,2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2 503,2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1 968,8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2 398,7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2 431,3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8239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10 950,8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12 564,6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12 920,6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13 365,1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13 669,1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7984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778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Годовой объем ввода в эксплуатацию жилья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тыс</a:t>
                      </a: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. кв. м</a:t>
                      </a: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.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1203,3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1222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1230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1450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1498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778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Годовой объем ввода в </a:t>
                      </a: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эксплуатацию стандартного  жилья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тыс. кв. м.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1020,0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1038,7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1045,5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1232,5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1273,3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778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Площадь капитально отремонтированных домов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тыс. кв. м.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453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453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453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453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453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5457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Площадь построенного</a:t>
                      </a: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(приобретенного)</a:t>
                      </a: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 жилья для переселения граждан из аварийного жилищного фонда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тыс. кв. м.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12,7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30,5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41,7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55,4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90,5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778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Строительство и реконструкция водопроводных сетей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км.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51,8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30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30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30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30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63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2451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2781301"/>
            <a:ext cx="11839576" cy="3905250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686937"/>
              </p:ext>
            </p:extLst>
          </p:nvPr>
        </p:nvGraphicFramePr>
        <p:xfrm>
          <a:off x="364355" y="2999836"/>
          <a:ext cx="11456169" cy="3468181"/>
        </p:xfrm>
        <a:graphic>
          <a:graphicData uri="http://schemas.openxmlformats.org/drawingml/2006/table">
            <a:tbl>
              <a:tblPr/>
              <a:tblGrid>
                <a:gridCol w="58906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332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33221">
                  <a:extLst>
                    <a:ext uri="{9D8B030D-6E8A-4147-A177-3AD203B41FA5}">
                      <a16:colId xmlns:a16="http://schemas.microsoft.com/office/drawing/2014/main" xmlns="" val="276683084"/>
                    </a:ext>
                  </a:extLst>
                </a:gridCol>
                <a:gridCol w="95794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7498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5636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0982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2809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905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Calibri" panose="020F0502020204030204" pitchFamily="34" charset="0"/>
                        </a:rPr>
                        <a:t>954,2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Calibri" panose="020F0502020204030204" pitchFamily="34" charset="0"/>
                        </a:rPr>
                        <a:t>1037,7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Calibri" panose="020F0502020204030204" pitchFamily="34" charset="0"/>
                        </a:rPr>
                        <a:t>733,9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Calibri" panose="020F0502020204030204" pitchFamily="34" charset="0"/>
                        </a:rPr>
                        <a:t>643,5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Calibri" panose="020F0502020204030204" pitchFamily="34" charset="0"/>
                        </a:rPr>
                        <a:t>676,6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9054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34,9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27,2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17,4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17,4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17,4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9054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246,3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532,6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262,7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621,4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654,5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9054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544,5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473,9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449,1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9054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128,5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4,0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4,7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4,7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4,7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060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277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Увеличение среднего индекса качества городской среды относительно уровня 2018 года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ед.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27750">
                <a:tc>
                  <a:txBody>
                    <a:bodyPr/>
                    <a:lstStyle/>
                    <a:p>
                      <a:pPr algn="l"/>
                      <a:r>
                        <a:rPr lang="ru-RU" sz="1400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Доля граждан, принявших участие в решении вопросов развития городской среды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12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30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68713">
                <a:tc>
                  <a:txBody>
                    <a:bodyPr/>
                    <a:lstStyle/>
                    <a:p>
                      <a:pPr algn="l"/>
                      <a:r>
                        <a:rPr lang="ru-RU" sz="1400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Количество благоустроенных территорий общего пользования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ед.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117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121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128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128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128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50843" y="-8436"/>
            <a:ext cx="1164115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«Формирование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современной</a:t>
            </a: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городской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среды в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05073" y="840728"/>
            <a:ext cx="718185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 u="sng" dirty="0">
                <a:solidFill>
                  <a:srgbClr val="474343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474343"/>
              </a:solidFill>
              <a:latin typeface="+mn-lt"/>
            </a:endParaRPr>
          </a:p>
          <a:p>
            <a:pPr algn="ctr">
              <a:defRPr/>
            </a:pPr>
            <a:r>
              <a:rPr lang="ru-RU" sz="1400" dirty="0" smtClean="0">
                <a:solidFill>
                  <a:srgbClr val="474343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474343"/>
                </a:solidFill>
                <a:latin typeface="+mn-lt"/>
              </a:rPr>
              <a:t>Повышение качества и комфорта городской среды на территории Липецкой </a:t>
            </a:r>
            <a:r>
              <a:rPr lang="ru-RU" sz="1400" b="1" dirty="0" smtClean="0">
                <a:solidFill>
                  <a:srgbClr val="474343"/>
                </a:solidFill>
                <a:latin typeface="+mn-lt"/>
              </a:rPr>
              <a:t>области.</a:t>
            </a:r>
          </a:p>
          <a:p>
            <a:pPr algn="ctr">
              <a:defRPr/>
            </a:pPr>
            <a:endParaRPr lang="ru-RU" sz="1000" b="1" dirty="0">
              <a:solidFill>
                <a:srgbClr val="474343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474343"/>
                </a:solidFill>
                <a:latin typeface="+mn-lt"/>
              </a:rPr>
              <a:t>Доля в общем объеме расходов на </a:t>
            </a:r>
            <a:r>
              <a:rPr lang="ru-RU" sz="1400" b="1" u="sng" dirty="0" smtClean="0">
                <a:solidFill>
                  <a:srgbClr val="474343"/>
                </a:solidFill>
                <a:latin typeface="+mn-lt"/>
              </a:rPr>
              <a:t>2022 </a:t>
            </a:r>
            <a:r>
              <a:rPr lang="ru-RU" sz="1400" b="1" u="sng" dirty="0">
                <a:solidFill>
                  <a:srgbClr val="474343"/>
                </a:solidFill>
                <a:latin typeface="+mn-lt"/>
              </a:rPr>
              <a:t>год </a:t>
            </a: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– </a:t>
            </a: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1,3%</a:t>
            </a:r>
            <a:endParaRPr lang="ru-RU" sz="1400" b="1" u="sng" dirty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33672" y="1981596"/>
            <a:ext cx="672465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 smtClean="0">
                <a:solidFill>
                  <a:srgbClr val="474343"/>
                </a:solidFill>
                <a:latin typeface="+mn-lt"/>
              </a:rPr>
              <a:t>Задача программы</a:t>
            </a:r>
            <a:endParaRPr lang="ru-RU" dirty="0">
              <a:solidFill>
                <a:srgbClr val="474343"/>
              </a:solidFill>
              <a:latin typeface="+mn-lt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474343"/>
                </a:solidFill>
                <a:latin typeface="+mn-lt"/>
              </a:rPr>
              <a:t>Обеспечение проведения мероприятий по благоустройству территорий муниципальных образований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74" y="944891"/>
            <a:ext cx="1737142" cy="1737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526" y="762745"/>
            <a:ext cx="1919287" cy="191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64</a:t>
            </a:r>
          </a:p>
        </p:txBody>
      </p:sp>
    </p:spTree>
    <p:extLst>
      <p:ext uri="{BB962C8B-B14F-4D97-AF65-F5344CB8AC3E}">
        <p14:creationId xmlns:p14="http://schemas.microsoft.com/office/powerpoint/2010/main" val="15118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74319" y="2903520"/>
            <a:ext cx="11741467" cy="3853896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94910" y="0"/>
            <a:ext cx="1159708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«Комплексное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развитие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сельских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территорий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6212" y="887622"/>
            <a:ext cx="4294188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endParaRPr lang="ru-RU" sz="1000" dirty="0" smtClean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</a:rPr>
              <a:t>Повышение уровня и качества жизни сельского населения на основе развития социальной инфраструктуры и инженерного обустройства населенных пунктов, расположенных в сельской 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местности</a:t>
            </a:r>
          </a:p>
          <a:p>
            <a:pPr algn="ctr">
              <a:defRPr/>
            </a:pPr>
            <a:endParaRPr lang="ru-RU" sz="800" b="1" dirty="0" smtClean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Доля </a:t>
            </a: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в общем объеме расходов на </a:t>
            </a: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2022 </a:t>
            </a: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год </a:t>
            </a: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– 0,5% </a:t>
            </a:r>
            <a:endParaRPr lang="ru-RU" sz="1400" b="1" u="sng" dirty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41016" y="980589"/>
            <a:ext cx="58747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</a:t>
            </a:r>
            <a:r>
              <a:rPr lang="ru-RU" b="1" u="sng" dirty="0" smtClean="0">
                <a:solidFill>
                  <a:srgbClr val="534F4F"/>
                </a:solidFill>
                <a:latin typeface="+mn-lt"/>
              </a:rPr>
              <a:t>программы</a:t>
            </a:r>
          </a:p>
          <a:p>
            <a:pPr algn="ctr">
              <a:defRPr/>
            </a:pP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Удовлетворение потребностей населения, проживающего на сельских территориях, в благоустроенном жилье.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Повышение уровня комплексного обустройства населенных пунктов, расположенных на сельских территориях, объектами социальной, инженерной и транспортной инфраструктуры.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Повышение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уровня занятости сельского </a:t>
            </a: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населения.</a:t>
            </a:r>
            <a:endParaRPr lang="ru-RU" sz="1400" dirty="0">
              <a:solidFill>
                <a:srgbClr val="534F4F"/>
              </a:solidFill>
              <a:latin typeface="+mn-lt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633010"/>
              </p:ext>
            </p:extLst>
          </p:nvPr>
        </p:nvGraphicFramePr>
        <p:xfrm>
          <a:off x="409316" y="2996136"/>
          <a:ext cx="11470740" cy="3621821"/>
        </p:xfrm>
        <a:graphic>
          <a:graphicData uri="http://schemas.openxmlformats.org/drawingml/2006/table">
            <a:tbl>
              <a:tblPr/>
              <a:tblGrid>
                <a:gridCol w="58817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46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686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168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1686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1686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1686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3344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845,6</a:t>
                      </a:r>
                    </a:p>
                  </a:txBody>
                  <a:tcPr marT="45743" marB="4574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851,3</a:t>
                      </a:r>
                    </a:p>
                  </a:txBody>
                  <a:tcPr marT="45743" marB="4574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513,6</a:t>
                      </a:r>
                    </a:p>
                  </a:txBody>
                  <a:tcPr marT="45743" marB="4574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270,8</a:t>
                      </a:r>
                    </a:p>
                  </a:txBody>
                  <a:tcPr marT="45743" marB="4574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209,7</a:t>
                      </a:r>
                    </a:p>
                  </a:txBody>
                  <a:tcPr marT="45743" marB="4574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местного бюджета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21,1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37,2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22,7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0,1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0,3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232,2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59,6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88,7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32,0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17,9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489,3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683,1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378,3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226,2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171,1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103,0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71,4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23,9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12,5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20,4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  <a:cs typeface="Arial Cyr" pitchFamily="34" charset="0"/>
                        </a:rPr>
                        <a:t>Доля общей площади благоустроенных жилых помещений в сельских населенных пунктах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%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73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74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75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76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Уровень занятости сельского населения трудоспособного возраста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%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77,7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78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78,3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78,6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79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Уровень газификации домов (квартир) сетевым газом на сельских территориях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%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79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763" y="1060283"/>
            <a:ext cx="1843236" cy="1843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65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488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2781300"/>
            <a:ext cx="11839576" cy="399097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371999" y="2952937"/>
          <a:ext cx="11448000" cy="3647701"/>
        </p:xfrm>
        <a:graphic>
          <a:graphicData uri="http://schemas.openxmlformats.org/drawingml/2006/table">
            <a:tbl>
              <a:tblPr/>
              <a:tblGrid>
                <a:gridCol w="5580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02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284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3 410,7</a:t>
                      </a:r>
                      <a:endParaRPr lang="ru-RU" sz="1400" b="1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2 902,8</a:t>
                      </a:r>
                      <a:endParaRPr lang="ru-RU" sz="1400" b="1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2 817,2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2 797,1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2 834,4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2845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47,4</a:t>
                      </a:r>
                      <a:endParaRPr lang="ru-RU" sz="14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14,7</a:t>
                      </a:r>
                      <a:endParaRPr lang="ru-RU" sz="14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9,5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8,9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8,9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2845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408,8</a:t>
                      </a:r>
                      <a:endParaRPr lang="ru-RU" sz="14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302,3</a:t>
                      </a:r>
                      <a:endParaRPr lang="ru-RU" sz="14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221,9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202,4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238,7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2845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2 954,5</a:t>
                      </a:r>
                      <a:endParaRPr lang="ru-RU" sz="14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2 585,8</a:t>
                      </a:r>
                      <a:endParaRPr lang="ru-RU" sz="14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2 585,8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2 585,8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2 586,8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418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483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Удельный расход тепловой энергии в многоквартирных домах (в расчете на 1 кв. м общей площади)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Гкал/кв.м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0,159</a:t>
                      </a:r>
                      <a:endParaRPr lang="ru-RU" sz="14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0,159</a:t>
                      </a:r>
                      <a:endParaRPr lang="ru-RU" sz="14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0,158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0,158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0,158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8967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Доля энергетических ресурсов, производимых с использованием возобновляемых источников энергии и (или) вторичных энергетических ресурсов, в общем объеме энергетических ресурсов, производимых на территории субъекта Российской Федерации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13,81</a:t>
                      </a:r>
                      <a:endParaRPr lang="ru-RU" sz="14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14,1</a:t>
                      </a:r>
                      <a:endParaRPr lang="ru-RU" sz="14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14,2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14,14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14,16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483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Снижение потребления энергетических ресурсов в жилищно-коммунальном комплексе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Т </a:t>
                      </a:r>
                      <a:r>
                        <a:rPr lang="ru-RU" sz="1400" b="0" i="0" u="none" strike="noStrike" dirty="0" err="1" smtClean="0">
                          <a:solidFill>
                            <a:srgbClr val="534F4F"/>
                          </a:solidFill>
                          <a:latin typeface="+mn-lt"/>
                        </a:rPr>
                        <a:t>у.т</a:t>
                      </a: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.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6800</a:t>
                      </a:r>
                      <a:endParaRPr lang="ru-RU" sz="14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5700</a:t>
                      </a:r>
                      <a:endParaRPr lang="ru-RU" sz="14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3283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3283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3283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316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Доля потерь воды при ее передаче в общем объеме переданной воды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20</a:t>
                      </a:r>
                      <a:endParaRPr lang="ru-RU" sz="14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20</a:t>
                      </a:r>
                      <a:endParaRPr lang="ru-RU" sz="14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19,8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19,8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19,8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-1" y="-5537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Государственная программа «</a:t>
            </a:r>
            <a:r>
              <a:rPr lang="ru-RU" sz="2600" b="1" dirty="0" err="1" smtClean="0">
                <a:solidFill>
                  <a:srgbClr val="494545"/>
                </a:solidFill>
                <a:latin typeface="+mn-lt"/>
              </a:rPr>
              <a:t>Энергоэффективность</a:t>
            </a:r>
            <a:endParaRPr lang="ru-RU" sz="2600" b="1" dirty="0" smtClean="0">
              <a:solidFill>
                <a:srgbClr val="494545"/>
              </a:solidFill>
              <a:latin typeface="+mn-lt"/>
            </a:endParaRP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и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развитие энергетики в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043896" y="881937"/>
            <a:ext cx="4836160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Надежное обеспечение области топливно-энергетическими ресурсами, внедрение </a:t>
            </a:r>
            <a:r>
              <a:rPr lang="ru-RU" sz="1400" b="1" dirty="0" err="1">
                <a:solidFill>
                  <a:srgbClr val="534F4F"/>
                </a:solidFill>
                <a:latin typeface="+mn-lt"/>
              </a:rPr>
              <a:t>энерго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- и ресурсосберегающих технологий, повышение энергетической эффективности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.</a:t>
            </a:r>
          </a:p>
          <a:p>
            <a:pPr algn="ctr">
              <a:defRPr/>
            </a:pPr>
            <a:endParaRPr lang="ru-RU" sz="14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расходов на </a:t>
            </a: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2022 </a:t>
            </a: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год – </a:t>
            </a:r>
            <a:r>
              <a:rPr lang="ru-RU" sz="14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0,3%</a:t>
            </a:r>
            <a:endParaRPr lang="ru-RU" sz="1400" b="1" u="sng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6209" y="1100408"/>
            <a:ext cx="468027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</a:t>
            </a:r>
            <a:r>
              <a:rPr lang="ru-RU" b="1" u="sng" dirty="0" smtClean="0">
                <a:solidFill>
                  <a:srgbClr val="534F4F"/>
                </a:solidFill>
                <a:latin typeface="+mn-lt"/>
              </a:rPr>
              <a:t>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Развитие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энергосбережения и повышение энергетической эффективности.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Обеспечение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возрастающих потребностей экономики и населения области в энергоресурсах.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Развитие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использования возобновляемых (альтернативных) источников энергии.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160" y="1100407"/>
            <a:ext cx="1536957" cy="153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66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9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8840" y="968530"/>
            <a:ext cx="7894320" cy="3028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b="1" dirty="0">
              <a:solidFill>
                <a:srgbClr val="534F4F"/>
              </a:solidFill>
              <a:latin typeface="+mn-lt"/>
            </a:endParaRPr>
          </a:p>
          <a:p>
            <a:pPr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Обеспечение долгосрочной сбалансированности и устойчивости бюджетной системы, повышение качества управления государственными финансами Липецкой области</a:t>
            </a:r>
            <a:endParaRPr lang="ru-RU" sz="1400" b="1" dirty="0">
              <a:solidFill>
                <a:srgbClr val="534F4F"/>
              </a:solidFill>
              <a:latin typeface="+mn-lt"/>
            </a:endParaRPr>
          </a:p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ru-RU" sz="800" b="1" u="sng" dirty="0">
              <a:solidFill>
                <a:srgbClr val="534F4F"/>
              </a:solidFill>
              <a:latin typeface="+mn-lt"/>
            </a:endParaRPr>
          </a:p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расходов на </a:t>
            </a: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2022 </a:t>
            </a: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год – 5,4 %</a:t>
            </a:r>
          </a:p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ru-RU" sz="800" b="1" u="sng" dirty="0" smtClean="0">
              <a:solidFill>
                <a:srgbClr val="534F4F"/>
              </a:solidFill>
              <a:latin typeface="+mn-lt"/>
            </a:endParaRPr>
          </a:p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ru-RU" sz="800" b="1" u="sng" dirty="0" smtClean="0">
              <a:solidFill>
                <a:srgbClr val="534F4F"/>
              </a:solidFill>
              <a:latin typeface="+mn-lt"/>
            </a:endParaRPr>
          </a:p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 smtClean="0">
              <a:solidFill>
                <a:srgbClr val="534F4F"/>
              </a:solidFill>
              <a:latin typeface="+mn-lt"/>
            </a:endParaRPr>
          </a:p>
          <a:p>
            <a:pPr marL="285750" lvl="0" indent="-285750" algn="ctr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Создание условий для повышения эффективности использования средств областного бюджета.</a:t>
            </a:r>
          </a:p>
          <a:p>
            <a:pPr marL="285750" lvl="0" indent="-285750" algn="ctr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Эффективное управление государственным долгом Липецкой области.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Обеспечение равных условий для устойчивого исполнения расходных обязательств муниципальных образований Липецкой области и повышения качества управления муниципальными финансами.</a:t>
            </a:r>
            <a:endParaRPr lang="ru-RU" sz="1400" dirty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8151" y="0"/>
            <a:ext cx="117538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494545"/>
                </a:solidFill>
                <a:latin typeface="+mn-lt"/>
              </a:rPr>
              <a:t>Государственная программа «Управление государственными</a:t>
            </a:r>
          </a:p>
          <a:p>
            <a:pPr algn="ctr"/>
            <a:r>
              <a:rPr lang="ru-RU" sz="2400" b="1" dirty="0" smtClean="0">
                <a:solidFill>
                  <a:srgbClr val="494545"/>
                </a:solidFill>
                <a:latin typeface="+mn-lt"/>
              </a:rPr>
              <a:t>финансами и государственным долгом Липецкой области»</a:t>
            </a:r>
            <a:endParaRPr lang="ru-RU" sz="2400" dirty="0" smtClean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6213" y="3924300"/>
            <a:ext cx="11839574" cy="2856061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7554753"/>
              </p:ext>
            </p:extLst>
          </p:nvPr>
        </p:nvGraphicFramePr>
        <p:xfrm>
          <a:off x="352426" y="4085408"/>
          <a:ext cx="11487148" cy="2533845"/>
        </p:xfrm>
        <a:graphic>
          <a:graphicData uri="http://schemas.openxmlformats.org/drawingml/2006/table">
            <a:tbl>
              <a:tblPr/>
              <a:tblGrid>
                <a:gridCol w="5513536"/>
                <a:gridCol w="995602"/>
                <a:gridCol w="995602"/>
                <a:gridCol w="995602"/>
                <a:gridCol w="995602"/>
                <a:gridCol w="995602"/>
                <a:gridCol w="995602"/>
              </a:tblGrid>
              <a:tr h="48429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8237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rgbClr val="534F4F"/>
                          </a:solidFill>
                          <a:effectLst/>
                        </a:rPr>
                        <a:t>млн. руб.</a:t>
                      </a:r>
                      <a:endParaRPr lang="ru-RU" sz="1100" b="1" dirty="0">
                        <a:solidFill>
                          <a:srgbClr val="534F4F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rgbClr val="534F4F"/>
                          </a:solidFill>
                          <a:effectLst/>
                        </a:rPr>
                        <a:t>4 379,0</a:t>
                      </a:r>
                      <a:endParaRPr lang="ru-RU" sz="1100" b="1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rgbClr val="534F4F"/>
                          </a:solidFill>
                          <a:effectLst/>
                        </a:rPr>
                        <a:t>5 842,8</a:t>
                      </a:r>
                      <a:endParaRPr lang="ru-RU" sz="1100" b="1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rgbClr val="534F4F"/>
                          </a:solidFill>
                          <a:effectLst/>
                        </a:rPr>
                        <a:t>4 364,7</a:t>
                      </a:r>
                      <a:endParaRPr lang="ru-RU" sz="1100" b="1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rgbClr val="534F4F"/>
                          </a:solidFill>
                          <a:effectLst/>
                        </a:rPr>
                        <a:t>2</a:t>
                      </a:r>
                      <a:r>
                        <a:rPr lang="ru-RU" sz="1400" b="1" baseline="0" dirty="0" smtClean="0">
                          <a:solidFill>
                            <a:srgbClr val="534F4F"/>
                          </a:solidFill>
                          <a:effectLst/>
                        </a:rPr>
                        <a:t> 027,3</a:t>
                      </a:r>
                      <a:endParaRPr lang="ru-RU" sz="1100" b="1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1 815,9</a:t>
                      </a:r>
                      <a:endParaRPr lang="ru-RU" sz="1400" b="1" kern="1200" dirty="0"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26553">
                <a:tc>
                  <a:txBody>
                    <a:bodyPr/>
                    <a:lstStyle/>
                    <a:p>
                      <a:pPr marL="0" indent="361950" algn="l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</a:rPr>
                        <a:t>млн</a:t>
                      </a:r>
                      <a:r>
                        <a:rPr lang="ru-RU" sz="1400" dirty="0" smtClean="0">
                          <a:solidFill>
                            <a:srgbClr val="534F4F"/>
                          </a:solidFill>
                          <a:effectLst/>
                        </a:rPr>
                        <a:t>. руб</a:t>
                      </a: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</a:rPr>
                        <a:t>.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rgbClr val="534F4F"/>
                          </a:solidFill>
                          <a:effectLst/>
                        </a:rPr>
                        <a:t>4 379,0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5 842,8</a:t>
                      </a:r>
                      <a:endParaRPr lang="ru-RU" sz="1400" kern="1200" dirty="0"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4 364,7</a:t>
                      </a:r>
                      <a:endParaRPr lang="ru-RU" sz="1400" kern="1200" dirty="0"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2 027,3</a:t>
                      </a:r>
                      <a:endParaRPr lang="ru-RU" sz="1400" kern="1200" dirty="0"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1 815,9</a:t>
                      </a:r>
                      <a:endParaRPr lang="ru-RU" sz="1400" kern="1200" dirty="0"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187">
                <a:tc>
                  <a:txBody>
                    <a:bodyPr/>
                    <a:lstStyle/>
                    <a:p>
                      <a:pPr marL="0" indent="361950" algn="l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</a:rPr>
                        <a:t>млн</a:t>
                      </a:r>
                      <a:r>
                        <a:rPr lang="ru-RU" sz="1400" dirty="0" smtClean="0">
                          <a:solidFill>
                            <a:srgbClr val="534F4F"/>
                          </a:solidFill>
                          <a:effectLst/>
                        </a:rPr>
                        <a:t>. руб</a:t>
                      </a: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</a:rPr>
                        <a:t>.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</a:rPr>
                        <a:t>-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</a:rPr>
                        <a:t>-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</a:rPr>
                        <a:t>-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534F4F"/>
                          </a:solidFill>
                          <a:effectLst/>
                        </a:rPr>
                        <a:t>-</a:t>
                      </a:r>
                      <a:endParaRPr lang="ru-RU" sz="110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534F4F"/>
                          </a:solidFill>
                          <a:effectLst/>
                        </a:rPr>
                        <a:t>-</a:t>
                      </a:r>
                      <a:endParaRPr lang="ru-RU" sz="110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68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534F4F"/>
                          </a:solidFill>
                          <a:effectLst/>
                        </a:rPr>
                        <a:t> </a:t>
                      </a:r>
                      <a:endParaRPr lang="ru-RU" sz="110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8748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Отношение объема государственного долга к общему объему доходов областного бюджета без учета объема безвозмездных поступлений в отчетном финансовом году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rgbClr val="534F4F"/>
                          </a:solidFill>
                          <a:effectLst/>
                        </a:rPr>
                        <a:t>%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rgbClr val="534F4F"/>
                          </a:solidFill>
                          <a:effectLst/>
                        </a:rPr>
                        <a:t>37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rgbClr val="534F4F"/>
                          </a:solidFill>
                          <a:effectLst/>
                        </a:rPr>
                        <a:t>35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rgbClr val="534F4F"/>
                          </a:solidFill>
                          <a:effectLst/>
                        </a:rPr>
                        <a:t>33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rgbClr val="534F4F"/>
                          </a:solidFill>
                          <a:effectLst/>
                        </a:rPr>
                        <a:t>32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  <a:endParaRPr lang="ru-RU" sz="1400" kern="1200" dirty="0"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59" y="1478859"/>
            <a:ext cx="2007861" cy="2007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159" y="1519319"/>
            <a:ext cx="1926941" cy="1926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67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821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6675" y="888829"/>
            <a:ext cx="12035572" cy="588344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9658455"/>
              </p:ext>
            </p:extLst>
          </p:nvPr>
        </p:nvGraphicFramePr>
        <p:xfrm>
          <a:off x="207537" y="1059780"/>
          <a:ext cx="11753849" cy="5541543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035799"/>
                <a:gridCol w="1191989"/>
                <a:gridCol w="1191989"/>
                <a:gridCol w="1226790"/>
                <a:gridCol w="1270291"/>
                <a:gridCol w="1394017"/>
                <a:gridCol w="1163977"/>
                <a:gridCol w="1278997"/>
              </a:tblGrid>
              <a:tr h="28458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Наименование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ВСЕГО </a:t>
                      </a:r>
                    </a:p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на </a:t>
                      </a:r>
                      <a:r>
                        <a:rPr lang="ru-RU" sz="1600" b="1" u="none" strike="noStrike" dirty="0" smtClean="0">
                          <a:solidFill>
                            <a:srgbClr val="474343"/>
                          </a:solidFill>
                          <a:latin typeface="+mn-lt"/>
                        </a:rPr>
                        <a:t>2022</a:t>
                      </a:r>
                      <a:r>
                        <a:rPr lang="ru-RU" sz="1600" b="1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 год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в  том  числе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2023 год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2024 год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639685">
                <a:tc v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федеральный бюджет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областной бюджет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местный бюджет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государственные внебюджетные фонды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Всего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i="0" u="none" strike="noStrike" dirty="0" smtClean="0">
                        <a:solidFill>
                          <a:srgbClr val="534F4F"/>
                        </a:solidFill>
                        <a:latin typeface="+mn-lt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Всего</a:t>
                      </a:r>
                    </a:p>
                    <a:p>
                      <a:pPr algn="ctr" fontAlgn="ctr"/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966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ВСЕГО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17 790,49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7 799,08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7 373,97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515,99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2 101,45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18 592,86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17 898,80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078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 smtClean="0">
                          <a:solidFill>
                            <a:srgbClr val="474343"/>
                          </a:solidFill>
                          <a:latin typeface="+mn-lt"/>
                        </a:rPr>
                        <a:t> </a:t>
                      </a:r>
                      <a:r>
                        <a:rPr lang="ru-RU" sz="1400" b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"Демография"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2 869,40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1 943,30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856,8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69,3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2 533,80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2 623,00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33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"Образование</a:t>
                      </a:r>
                      <a:r>
                        <a:rPr lang="ru-RU" sz="1400" b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"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712,88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419,1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288,48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5,3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821,4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1074,4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</a:tr>
              <a:tr h="3133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 </a:t>
                      </a:r>
                      <a:r>
                        <a:rPr lang="ru-RU" sz="1400" b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"Производительность труда" 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20,00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33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"</a:t>
                      </a:r>
                      <a:r>
                        <a:rPr lang="ru-RU" sz="1400" b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Культура"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546,79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251,4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293,4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1,99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560,6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927,7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</a:tr>
              <a:tr h="3133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"</a:t>
                      </a:r>
                      <a:r>
                        <a:rPr lang="ru-RU" sz="1400" b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Здравоохранение"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4 762,83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2 153,50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577,18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2 032,15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4 494,27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5 125,92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33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"</a:t>
                      </a:r>
                      <a:r>
                        <a:rPr lang="ru-RU" sz="1400" b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Жилье и городская среда"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2 268,49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1 017,35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754,44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496,7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2 740,79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665,54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</a:tr>
              <a:tr h="3133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"</a:t>
                      </a:r>
                      <a:r>
                        <a:rPr lang="ru-RU" sz="1400" b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Экология"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78,03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32,83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45,2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58,7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156,5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508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"</a:t>
                      </a:r>
                      <a:r>
                        <a:rPr lang="ru-RU" sz="1400" b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Малое и среднее предпринимательство и поддержка индивидуальной предпринимательской инициативы"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259,21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246,26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12,95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610,34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263,47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</a:tr>
              <a:tr h="4285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"</a:t>
                      </a:r>
                      <a:r>
                        <a:rPr lang="ru-RU" sz="1400" b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Безопасные и качественные автомобильные дороги" 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5 003,53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520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4 471,53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5 361,23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5 330,43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85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"</a:t>
                      </a:r>
                      <a:r>
                        <a:rPr lang="ru-RU" sz="1400" b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Международная кооперация и экспорт" 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1 267,26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1 195,34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71,92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1 326,75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1 443,50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</a:tr>
              <a:tr h="300217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"Цифровая экономика" </a:t>
                      </a:r>
                      <a:endParaRPr lang="ru-RU" sz="1400" b="0" i="0" u="none" strike="noStrike" dirty="0" smtClean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2,07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2,07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64,98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288,34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85774" y="0"/>
            <a:ext cx="11706225" cy="888829"/>
          </a:xfrm>
          <a:noFill/>
        </p:spPr>
        <p:txBody>
          <a:bodyPr/>
          <a:lstStyle/>
          <a:p>
            <a:pPr algn="ctr"/>
            <a:r>
              <a:rPr lang="ru-RU" sz="3000" b="1" dirty="0" smtClean="0">
                <a:solidFill>
                  <a:srgbClr val="494545"/>
                </a:solidFill>
              </a:rPr>
              <a:t>Информация по  национальным  проектам</a:t>
            </a:r>
            <a:br>
              <a:rPr lang="ru-RU" sz="3000" b="1" dirty="0" smtClean="0">
                <a:solidFill>
                  <a:srgbClr val="494545"/>
                </a:solidFill>
              </a:rPr>
            </a:br>
            <a:r>
              <a:rPr lang="ru-RU" sz="3000" b="1" dirty="0" smtClean="0">
                <a:solidFill>
                  <a:srgbClr val="494545"/>
                </a:solidFill>
              </a:rPr>
              <a:t>на 20</a:t>
            </a:r>
            <a:r>
              <a:rPr lang="en-US" sz="3000" b="1" dirty="0" smtClean="0">
                <a:solidFill>
                  <a:srgbClr val="494545"/>
                </a:solidFill>
              </a:rPr>
              <a:t>2</a:t>
            </a:r>
            <a:r>
              <a:rPr lang="ru-RU" sz="3000" b="1" dirty="0" smtClean="0">
                <a:solidFill>
                  <a:srgbClr val="494545"/>
                </a:solidFill>
              </a:rPr>
              <a:t>2 – 2024  годы</a:t>
            </a:r>
            <a:endParaRPr lang="ru-RU" sz="3000" dirty="0">
              <a:solidFill>
                <a:srgbClr val="49454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69575" y="503391"/>
            <a:ext cx="1230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534F4F"/>
                </a:solidFill>
                <a:latin typeface="+mn-lt"/>
              </a:rPr>
              <a:t>млн. руб</a:t>
            </a:r>
            <a:r>
              <a:rPr lang="ru-RU" sz="2000" b="1" dirty="0" smtClean="0">
                <a:solidFill>
                  <a:srgbClr val="534F4F"/>
                </a:solidFill>
                <a:latin typeface="+mn-lt"/>
              </a:rPr>
              <a:t>.</a:t>
            </a:r>
            <a:endParaRPr lang="ru-RU" sz="2000" b="1" dirty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68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3610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57773" y="5248026"/>
            <a:ext cx="37312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474343"/>
                </a:solidFill>
                <a:latin typeface="+mn-lt"/>
              </a:rPr>
              <a:t>Информация о субсидиях, предоставляемых субъектам малого и среднего предпринимательства в 2022 году</a:t>
            </a:r>
            <a:endParaRPr lang="ru-RU" b="1" dirty="0">
              <a:solidFill>
                <a:srgbClr val="474343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8151" y="101600"/>
            <a:ext cx="117538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Поддержка </a:t>
            </a:r>
            <a:r>
              <a:rPr lang="ru-RU" sz="2800" b="1" dirty="0" smtClean="0">
                <a:solidFill>
                  <a:srgbClr val="494545"/>
                </a:solidFill>
                <a:latin typeface="+mn-lt"/>
              </a:rPr>
              <a:t>и стимулирование субъектов малого</a:t>
            </a:r>
          </a:p>
          <a:p>
            <a:pPr algn="ctr"/>
            <a:r>
              <a:rPr lang="ru-RU" sz="2800" b="1" dirty="0" smtClean="0">
                <a:solidFill>
                  <a:srgbClr val="494545"/>
                </a:solidFill>
                <a:latin typeface="+mn-lt"/>
              </a:rPr>
              <a:t> </a:t>
            </a:r>
            <a:r>
              <a:rPr lang="ru-RU" sz="2800" b="1" dirty="0">
                <a:solidFill>
                  <a:srgbClr val="494545"/>
                </a:solidFill>
                <a:latin typeface="+mn-lt"/>
              </a:rPr>
              <a:t>и среднего предпринимательства</a:t>
            </a:r>
            <a:endParaRPr lang="ru-RU" sz="2800" dirty="0" smtClean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11062" y="1191521"/>
            <a:ext cx="575551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7188" algn="just"/>
            <a:r>
              <a:rPr lang="ru-RU" b="1" dirty="0" smtClean="0">
                <a:solidFill>
                  <a:srgbClr val="474343"/>
                </a:solidFill>
                <a:latin typeface="+mn-lt"/>
              </a:rPr>
              <a:t>В </a:t>
            </a:r>
            <a:r>
              <a:rPr lang="ru-RU" b="1" dirty="0">
                <a:solidFill>
                  <a:srgbClr val="474343"/>
                </a:solidFill>
                <a:latin typeface="+mn-lt"/>
              </a:rPr>
              <a:t>рамках реализации национального проекта «Малое и среднее предпринимательство и поддержка индивидуальной предпринимательской инициативы» в Липецкой области </a:t>
            </a:r>
            <a:r>
              <a:rPr lang="ru-RU" b="1" dirty="0" smtClean="0">
                <a:solidFill>
                  <a:srgbClr val="474343"/>
                </a:solidFill>
                <a:latin typeface="+mn-lt"/>
              </a:rPr>
              <a:t>создан центр </a:t>
            </a:r>
            <a:r>
              <a:rPr lang="ru-RU" b="1" dirty="0">
                <a:solidFill>
                  <a:srgbClr val="474343"/>
                </a:solidFill>
                <a:latin typeface="+mn-lt"/>
              </a:rPr>
              <a:t>«Мой Бизнес</a:t>
            </a:r>
            <a:r>
              <a:rPr lang="ru-RU" b="1" dirty="0" smtClean="0">
                <a:solidFill>
                  <a:srgbClr val="474343"/>
                </a:solidFill>
                <a:latin typeface="+mn-lt"/>
              </a:rPr>
              <a:t>». Основными целями деятельности центра  являются:</a:t>
            </a:r>
          </a:p>
          <a:p>
            <a:pPr marL="357188" indent="-357188" algn="just">
              <a:buFont typeface="+mj-lt"/>
              <a:buAutoNum type="arabicPeriod"/>
            </a:pPr>
            <a:r>
              <a:rPr lang="ru-RU" b="1" dirty="0" smtClean="0">
                <a:solidFill>
                  <a:srgbClr val="474343"/>
                </a:solidFill>
                <a:latin typeface="+mn-lt"/>
              </a:rPr>
              <a:t>увеличение </a:t>
            </a:r>
            <a:r>
              <a:rPr lang="ru-RU" b="1" dirty="0">
                <a:solidFill>
                  <a:srgbClr val="474343"/>
                </a:solidFill>
                <a:latin typeface="+mn-lt"/>
              </a:rPr>
              <a:t>доли предприятий малого и среднего бизнеса в Липецкой области;</a:t>
            </a:r>
          </a:p>
          <a:p>
            <a:pPr marL="357188" indent="-357188" algn="just">
              <a:buFont typeface="+mj-lt"/>
              <a:buAutoNum type="arabicPeriod"/>
            </a:pPr>
            <a:r>
              <a:rPr lang="ru-RU" b="1" dirty="0" smtClean="0">
                <a:solidFill>
                  <a:srgbClr val="474343"/>
                </a:solidFill>
                <a:latin typeface="+mn-lt"/>
              </a:rPr>
              <a:t>вовлечение </a:t>
            </a:r>
            <a:r>
              <a:rPr lang="ru-RU" b="1" dirty="0">
                <a:solidFill>
                  <a:srgbClr val="474343"/>
                </a:solidFill>
                <a:latin typeface="+mn-lt"/>
              </a:rPr>
              <a:t>в международную и экспортную деятельность;</a:t>
            </a:r>
          </a:p>
          <a:p>
            <a:pPr marL="357188" indent="-357188" algn="just">
              <a:buFont typeface="+mj-lt"/>
              <a:buAutoNum type="arabicPeriod"/>
            </a:pPr>
            <a:r>
              <a:rPr lang="ru-RU" b="1" dirty="0" smtClean="0">
                <a:solidFill>
                  <a:srgbClr val="474343"/>
                </a:solidFill>
                <a:latin typeface="+mn-lt"/>
              </a:rPr>
              <a:t>повышение </a:t>
            </a:r>
            <a:r>
              <a:rPr lang="ru-RU" b="1" dirty="0">
                <a:solidFill>
                  <a:srgbClr val="474343"/>
                </a:solidFill>
                <a:latin typeface="+mn-lt"/>
              </a:rPr>
              <a:t>информированности о существующих мерах поддержки;</a:t>
            </a:r>
          </a:p>
          <a:p>
            <a:pPr marL="357188" indent="-357188" algn="just">
              <a:buFont typeface="+mj-lt"/>
              <a:buAutoNum type="arabicPeriod"/>
            </a:pPr>
            <a:r>
              <a:rPr lang="ru-RU" b="1" dirty="0" smtClean="0">
                <a:solidFill>
                  <a:srgbClr val="474343"/>
                </a:solidFill>
                <a:latin typeface="+mn-lt"/>
              </a:rPr>
              <a:t>снижение </a:t>
            </a:r>
            <a:r>
              <a:rPr lang="ru-RU" b="1" dirty="0">
                <a:solidFill>
                  <a:srgbClr val="474343"/>
                </a:solidFill>
                <a:latin typeface="+mn-lt"/>
              </a:rPr>
              <a:t>рисков на старте начинающих предпринимателей</a:t>
            </a:r>
            <a:r>
              <a:rPr lang="ru-RU" b="1" dirty="0" smtClean="0">
                <a:solidFill>
                  <a:srgbClr val="474343"/>
                </a:solidFill>
                <a:latin typeface="+mn-lt"/>
              </a:rPr>
              <a:t>.</a:t>
            </a:r>
            <a:endParaRPr lang="ru-RU" b="1" dirty="0">
              <a:solidFill>
                <a:srgbClr val="474343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863839" y="5618967"/>
            <a:ext cx="26930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rgbClr val="474343"/>
                </a:solidFill>
                <a:latin typeface="+mn-lt"/>
              </a:rPr>
              <a:t>Официальный сайт </a:t>
            </a:r>
          </a:p>
          <a:p>
            <a:pPr algn="r"/>
            <a:r>
              <a:rPr lang="ru-RU" b="1" dirty="0" smtClean="0">
                <a:solidFill>
                  <a:srgbClr val="474343"/>
                </a:solidFill>
                <a:latin typeface="+mn-lt"/>
              </a:rPr>
              <a:t>центра «Мой Бизнес»</a:t>
            </a:r>
            <a:endParaRPr lang="ru-RU" b="1" dirty="0">
              <a:solidFill>
                <a:srgbClr val="474343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69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75" y="5143340"/>
            <a:ext cx="140970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73" y="5143340"/>
            <a:ext cx="140970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7351" y="1802167"/>
            <a:ext cx="557420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Грант "Легкий старт"</a:t>
            </a:r>
            <a:br>
              <a:rPr lang="ru-RU" dirty="0"/>
            </a:br>
            <a:r>
              <a:rPr lang="ru-RU" dirty="0"/>
              <a:t>На открытие бизнеса</a:t>
            </a:r>
          </a:p>
          <a:p>
            <a:endParaRPr lang="ru-RU" dirty="0" smtClean="0"/>
          </a:p>
          <a:p>
            <a:r>
              <a:rPr lang="ru-RU" dirty="0" smtClean="0"/>
              <a:t>Получатели </a:t>
            </a:r>
            <a:r>
              <a:rPr lang="ru-RU" dirty="0"/>
              <a:t>услуги:</a:t>
            </a:r>
          </a:p>
          <a:p>
            <a:r>
              <a:rPr lang="ru-RU" dirty="0"/>
              <a:t>Физические лица, старше 18 лет, не осуществлявшие предпринимательскую деятельность в качестве индивидуальных предпринимателей или юридических лиц в течение последних 3 (трех) </a:t>
            </a:r>
            <a:r>
              <a:rPr lang="ru-RU" dirty="0" smtClean="0"/>
              <a:t>лет</a:t>
            </a:r>
          </a:p>
          <a:p>
            <a:endParaRPr lang="ru-RU" dirty="0" smtClean="0"/>
          </a:p>
          <a:p>
            <a:r>
              <a:rPr lang="ru-RU" dirty="0" smtClean="0"/>
              <a:t>Размер </a:t>
            </a:r>
            <a:r>
              <a:rPr lang="ru-RU" dirty="0"/>
              <a:t>гранта:</a:t>
            </a:r>
          </a:p>
          <a:p>
            <a:r>
              <a:rPr lang="ru-RU" dirty="0"/>
              <a:t>не более </a:t>
            </a:r>
            <a:r>
              <a:rPr lang="ru-RU" dirty="0" smtClean="0"/>
              <a:t>600 </a:t>
            </a:r>
            <a:r>
              <a:rPr lang="ru-RU" dirty="0"/>
              <a:t>тыс. руб.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 descr="C:\2019\2021\logo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99" y="968082"/>
            <a:ext cx="4931719" cy="83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188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72" y="0"/>
            <a:ext cx="121584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Доходы </a:t>
            </a: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бюджета</a:t>
            </a:r>
            <a:endParaRPr lang="ru-RU" sz="30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233959" y="4921803"/>
            <a:ext cx="357028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/>
            </a:pPr>
            <a:r>
              <a:rPr lang="ru-RU" sz="1600" dirty="0">
                <a:solidFill>
                  <a:srgbClr val="494545"/>
                </a:solidFill>
                <a:latin typeface="+mn-lt"/>
                <a:cs typeface="Arial Cyr"/>
              </a:rPr>
              <a:t>Поступления от уплаты налогов, установленных Налоговым кодексом Российской Федерации: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 sz="1000"/>
            </a:pPr>
            <a:r>
              <a:rPr lang="ru-RU" sz="1600" b="1" dirty="0" smtClean="0">
                <a:solidFill>
                  <a:srgbClr val="494545"/>
                </a:solidFill>
                <a:latin typeface="+mn-lt"/>
                <a:cs typeface="Arial Cyr"/>
              </a:rPr>
              <a:t>налог </a:t>
            </a: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 прибыль организаций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 sz="1000"/>
            </a:pPr>
            <a:r>
              <a:rPr lang="ru-RU" sz="1600" b="1" dirty="0" smtClean="0">
                <a:solidFill>
                  <a:srgbClr val="494545"/>
                </a:solidFill>
                <a:latin typeface="+mn-lt"/>
                <a:cs typeface="Arial Cyr"/>
              </a:rPr>
              <a:t>налог </a:t>
            </a: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 доходы физических лиц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 sz="1000"/>
            </a:pPr>
            <a:r>
              <a:rPr lang="ru-RU" sz="1600" b="1" dirty="0" smtClean="0">
                <a:solidFill>
                  <a:srgbClr val="494545"/>
                </a:solidFill>
                <a:latin typeface="+mn-lt"/>
                <a:cs typeface="Arial Cyr"/>
              </a:rPr>
              <a:t>акцизы </a:t>
            </a:r>
            <a:endParaRPr lang="ru-RU" sz="1600" b="1" dirty="0">
              <a:solidFill>
                <a:srgbClr val="494545"/>
              </a:solidFill>
              <a:latin typeface="+mn-lt"/>
              <a:cs typeface="Arial Cyr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  <a:defRPr sz="1000"/>
            </a:pPr>
            <a:r>
              <a:rPr lang="ru-RU" sz="1600" b="1" dirty="0" smtClean="0">
                <a:solidFill>
                  <a:srgbClr val="494545"/>
                </a:solidFill>
                <a:latin typeface="+mn-lt"/>
                <a:cs typeface="Arial Cyr"/>
              </a:rPr>
              <a:t>иные </a:t>
            </a: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налоги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4203982" y="4918617"/>
            <a:ext cx="37194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/>
            </a:pPr>
            <a:r>
              <a:rPr lang="ru-RU" sz="1600" dirty="0">
                <a:solidFill>
                  <a:srgbClr val="494545"/>
                </a:solidFill>
                <a:latin typeface="+mn-lt"/>
                <a:cs typeface="Arial Cyr"/>
              </a:rPr>
              <a:t>Поступления доходов от использования государственного (муниципального) имущества, от платных услуг, оказываемых казенными учреждениями, штрафных санкций за нарушение законодательства, иных неналоговых </a:t>
            </a:r>
            <a:r>
              <a:rPr lang="ru-RU" sz="1600" dirty="0" smtClean="0">
                <a:solidFill>
                  <a:srgbClr val="494545"/>
                </a:solidFill>
                <a:latin typeface="+mn-lt"/>
                <a:cs typeface="Arial Cyr"/>
              </a:rPr>
              <a:t>платежей </a:t>
            </a:r>
            <a:endParaRPr lang="ru-RU" sz="1600" dirty="0">
              <a:solidFill>
                <a:srgbClr val="494545"/>
              </a:solidFill>
              <a:latin typeface="+mn-lt"/>
              <a:cs typeface="Arial Cyr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8416044" y="4918617"/>
            <a:ext cx="346781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/>
            </a:pPr>
            <a:r>
              <a:rPr lang="ru-RU" sz="1600" dirty="0">
                <a:solidFill>
                  <a:srgbClr val="494545"/>
                </a:solidFill>
                <a:latin typeface="+mn-lt"/>
                <a:cs typeface="Arial Cyr"/>
              </a:rPr>
              <a:t>Поступления доходов в виде финансовой помощи, полученной от бюджетов других уровней бюджетной системы РФ (межбюджетные трансферты), безвозмездные  поступления от организаций и </a:t>
            </a:r>
            <a:r>
              <a:rPr lang="ru-RU" sz="1600" dirty="0" smtClean="0">
                <a:solidFill>
                  <a:srgbClr val="494545"/>
                </a:solidFill>
                <a:latin typeface="+mn-lt"/>
                <a:cs typeface="Arial Cyr"/>
              </a:rPr>
              <a:t>граждан</a:t>
            </a:r>
            <a:endParaRPr lang="ru-RU" sz="1600" dirty="0">
              <a:solidFill>
                <a:srgbClr val="494545"/>
              </a:solidFill>
              <a:latin typeface="+mn-lt"/>
              <a:cs typeface="Arial Cyr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95222" y="753351"/>
            <a:ext cx="11883757" cy="4237054"/>
            <a:chOff x="395222" y="753351"/>
            <a:chExt cx="11883757" cy="4237054"/>
          </a:xfrm>
        </p:grpSpPr>
        <p:sp>
          <p:nvSpPr>
            <p:cNvPr id="55" name="Стрелка углом 54"/>
            <p:cNvSpPr/>
            <p:nvPr/>
          </p:nvSpPr>
          <p:spPr>
            <a:xfrm flipH="1">
              <a:off x="7074551" y="1252989"/>
              <a:ext cx="4434568" cy="3543298"/>
            </a:xfrm>
            <a:prstGeom prst="bentArrow">
              <a:avLst>
                <a:gd name="adj1" fmla="val 25000"/>
                <a:gd name="adj2" fmla="val 12785"/>
                <a:gd name="adj3" fmla="val 11779"/>
                <a:gd name="adj4" fmla="val 64079"/>
              </a:avLst>
            </a:prstGeom>
            <a:gradFill>
              <a:gsLst>
                <a:gs pos="0">
                  <a:srgbClr val="AFABAB">
                    <a:alpha val="89000"/>
                  </a:srgbClr>
                </a:gs>
                <a:gs pos="100000">
                  <a:schemeClr val="accent2">
                    <a:lumMod val="20000"/>
                    <a:lumOff val="80000"/>
                    <a:alpha val="63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46" name="Пятиугольник 45"/>
            <p:cNvSpPr/>
            <p:nvPr/>
          </p:nvSpPr>
          <p:spPr>
            <a:xfrm rot="16200000">
              <a:off x="5076959" y="3226902"/>
              <a:ext cx="2038082" cy="956914"/>
            </a:xfrm>
            <a:prstGeom prst="homePlate">
              <a:avLst/>
            </a:prstGeom>
            <a:gradFill>
              <a:gsLst>
                <a:gs pos="0">
                  <a:srgbClr val="AFABAB">
                    <a:alpha val="89000"/>
                  </a:srgbClr>
                </a:gs>
                <a:gs pos="100000">
                  <a:schemeClr val="accent2">
                    <a:lumMod val="20000"/>
                    <a:lumOff val="80000"/>
                    <a:alpha val="63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45" name="Стрелка углом 44"/>
            <p:cNvSpPr/>
            <p:nvPr/>
          </p:nvSpPr>
          <p:spPr>
            <a:xfrm>
              <a:off x="685799" y="1308456"/>
              <a:ext cx="4431649" cy="3543298"/>
            </a:xfrm>
            <a:prstGeom prst="bentArrow">
              <a:avLst>
                <a:gd name="adj1" fmla="val 25000"/>
                <a:gd name="adj2" fmla="val 12785"/>
                <a:gd name="adj3" fmla="val 11779"/>
                <a:gd name="adj4" fmla="val 64079"/>
              </a:avLst>
            </a:prstGeom>
            <a:gradFill>
              <a:gsLst>
                <a:gs pos="0">
                  <a:srgbClr val="AFABAB">
                    <a:alpha val="89000"/>
                  </a:srgbClr>
                </a:gs>
                <a:gs pos="100000">
                  <a:schemeClr val="accent2">
                    <a:lumMod val="20000"/>
                    <a:lumOff val="80000"/>
                    <a:alpha val="63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5117449" y="753351"/>
              <a:ext cx="1957103" cy="1891497"/>
              <a:chOff x="2316183" y="2292313"/>
              <a:chExt cx="1971143" cy="1891497"/>
            </a:xfrm>
          </p:grpSpPr>
          <p:sp>
            <p:nvSpPr>
              <p:cNvPr id="13" name="Овал 12"/>
              <p:cNvSpPr/>
              <p:nvPr/>
            </p:nvSpPr>
            <p:spPr>
              <a:xfrm>
                <a:off x="2316183" y="2292313"/>
                <a:ext cx="1971143" cy="1891497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sp>
            <p:nvSpPr>
              <p:cNvPr id="14" name="Овал 13"/>
              <p:cNvSpPr/>
              <p:nvPr/>
            </p:nvSpPr>
            <p:spPr>
              <a:xfrm>
                <a:off x="2581884" y="2567074"/>
                <a:ext cx="1439742" cy="1341974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grpSp>
            <p:nvGrpSpPr>
              <p:cNvPr id="4" name="Группа 3"/>
              <p:cNvGrpSpPr/>
              <p:nvPr/>
            </p:nvGrpSpPr>
            <p:grpSpPr>
              <a:xfrm>
                <a:off x="2819865" y="2791951"/>
                <a:ext cx="963779" cy="892219"/>
                <a:chOff x="170656" y="2409030"/>
                <a:chExt cx="4334669" cy="4334669"/>
              </a:xfrm>
            </p:grpSpPr>
            <p:pic>
              <p:nvPicPr>
                <p:cNvPr id="13314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0656" y="2409030"/>
                  <a:ext cx="4334669" cy="43346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315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85614" y="4490636"/>
                  <a:ext cx="2119711" cy="21197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11" name="TextBox 10"/>
            <p:cNvSpPr txBox="1"/>
            <p:nvPr/>
          </p:nvSpPr>
          <p:spPr>
            <a:xfrm>
              <a:off x="8258879" y="3386878"/>
              <a:ext cx="22066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85725" algn="ctr"/>
              <a:r>
                <a:rPr lang="ru-RU" sz="2000" b="1" dirty="0" smtClean="0">
                  <a:solidFill>
                    <a:srgbClr val="494545"/>
                  </a:solidFill>
                  <a:latin typeface="+mn-lt"/>
                </a:rPr>
                <a:t>Безвозмездные</a:t>
              </a:r>
            </a:p>
            <a:p>
              <a:pPr indent="85725" algn="ctr"/>
              <a:r>
                <a:rPr lang="ru-RU" sz="2000" b="1" dirty="0">
                  <a:solidFill>
                    <a:srgbClr val="494545"/>
                  </a:solidFill>
                  <a:latin typeface="+mn-lt"/>
                </a:rPr>
                <a:t>п</a:t>
              </a:r>
              <a:r>
                <a:rPr lang="ru-RU" sz="2000" b="1" dirty="0" smtClean="0">
                  <a:solidFill>
                    <a:srgbClr val="494545"/>
                  </a:solidFill>
                  <a:latin typeface="+mn-lt"/>
                </a:rPr>
                <a:t>оступления</a:t>
              </a:r>
            </a:p>
            <a:p>
              <a:pPr algn="ctr"/>
              <a:r>
                <a:rPr lang="ru-RU" sz="1600" dirty="0" smtClean="0">
                  <a:solidFill>
                    <a:srgbClr val="494545"/>
                  </a:solidFill>
                  <a:latin typeface="+mn-lt"/>
                </a:rPr>
                <a:t>(в </a:t>
              </a:r>
              <a:r>
                <a:rPr lang="ru-RU" sz="1600" dirty="0" err="1" smtClean="0">
                  <a:solidFill>
                    <a:srgbClr val="494545"/>
                  </a:solidFill>
                  <a:latin typeface="+mn-lt"/>
                </a:rPr>
                <a:t>т.ч</a:t>
              </a:r>
              <a:r>
                <a:rPr lang="ru-RU" sz="1600" dirty="0" smtClean="0">
                  <a:solidFill>
                    <a:srgbClr val="494545"/>
                  </a:solidFill>
                  <a:latin typeface="+mn-lt"/>
                </a:rPr>
                <a:t>. межбюджетные </a:t>
              </a:r>
              <a:r>
                <a:rPr lang="ru-RU" sz="1600" dirty="0">
                  <a:solidFill>
                    <a:srgbClr val="494545"/>
                  </a:solidFill>
                  <a:latin typeface="+mn-lt"/>
                </a:rPr>
                <a:t>трансферты</a:t>
              </a:r>
              <a:r>
                <a:rPr lang="ru-RU" sz="1600" dirty="0" smtClean="0">
                  <a:solidFill>
                    <a:srgbClr val="494545"/>
                  </a:solidFill>
                  <a:latin typeface="+mn-lt"/>
                </a:rPr>
                <a:t>) </a:t>
              </a:r>
              <a:endParaRPr lang="ru-RU" sz="1600" dirty="0">
                <a:solidFill>
                  <a:srgbClr val="494545"/>
                </a:solidFill>
                <a:latin typeface="+mn-lt"/>
              </a:endParaRPr>
            </a:p>
          </p:txBody>
        </p:sp>
        <p:grpSp>
          <p:nvGrpSpPr>
            <p:cNvPr id="18" name="Группа 17"/>
            <p:cNvGrpSpPr/>
            <p:nvPr/>
          </p:nvGrpSpPr>
          <p:grpSpPr>
            <a:xfrm>
              <a:off x="10373954" y="3244849"/>
              <a:ext cx="1457008" cy="1451149"/>
              <a:chOff x="7710342" y="2154707"/>
              <a:chExt cx="1467460" cy="1451149"/>
            </a:xfrm>
          </p:grpSpPr>
          <p:sp>
            <p:nvSpPr>
              <p:cNvPr id="23" name="Овал 22"/>
              <p:cNvSpPr/>
              <p:nvPr/>
            </p:nvSpPr>
            <p:spPr>
              <a:xfrm>
                <a:off x="7710342" y="2154707"/>
                <a:ext cx="1467460" cy="1451149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494545"/>
                  </a:solidFill>
                </a:endParaRPr>
              </a:p>
            </p:txBody>
          </p:sp>
          <p:sp>
            <p:nvSpPr>
              <p:cNvPr id="24" name="Овал 23"/>
              <p:cNvSpPr/>
              <p:nvPr/>
            </p:nvSpPr>
            <p:spPr>
              <a:xfrm>
                <a:off x="7908149" y="2365503"/>
                <a:ext cx="1071847" cy="1029557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494545"/>
                  </a:solidFill>
                </a:endParaRPr>
              </a:p>
            </p:txBody>
          </p:sp>
          <p:grpSp>
            <p:nvGrpSpPr>
              <p:cNvPr id="17" name="Группа 16"/>
              <p:cNvGrpSpPr/>
              <p:nvPr/>
            </p:nvGrpSpPr>
            <p:grpSpPr>
              <a:xfrm>
                <a:off x="8034493" y="2583585"/>
                <a:ext cx="819158" cy="626632"/>
                <a:chOff x="-7829018" y="1565584"/>
                <a:chExt cx="4876800" cy="4876800"/>
              </a:xfrm>
            </p:grpSpPr>
            <p:pic>
              <p:nvPicPr>
                <p:cNvPr id="1026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7829018" y="1565584"/>
                  <a:ext cx="4876800" cy="4876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27" name="Picture 3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6074602" y="3302939"/>
                  <a:ext cx="1367961" cy="13732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5" name="TextBox 4"/>
            <p:cNvSpPr txBox="1"/>
            <p:nvPr/>
          </p:nvSpPr>
          <p:spPr>
            <a:xfrm>
              <a:off x="1852230" y="3630640"/>
              <a:ext cx="16624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494545"/>
                  </a:solidFill>
                  <a:latin typeface="+mn-lt"/>
                </a:rPr>
                <a:t>Налоговые</a:t>
              </a:r>
            </a:p>
            <a:p>
              <a:pPr algn="ctr"/>
              <a:r>
                <a:rPr lang="ru-RU" sz="2000" b="1" dirty="0" smtClean="0">
                  <a:solidFill>
                    <a:srgbClr val="494545"/>
                  </a:solidFill>
                  <a:latin typeface="+mn-lt"/>
                </a:rPr>
                <a:t>доходы</a:t>
              </a:r>
              <a:endParaRPr lang="ru-RU" sz="2000" b="1" dirty="0">
                <a:solidFill>
                  <a:srgbClr val="494545"/>
                </a:solidFill>
                <a:latin typeface="+mn-lt"/>
              </a:endParaRPr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395222" y="3228230"/>
              <a:ext cx="1457008" cy="1451149"/>
              <a:chOff x="676276" y="2430780"/>
              <a:chExt cx="1467460" cy="1451149"/>
            </a:xfrm>
          </p:grpSpPr>
          <p:sp>
            <p:nvSpPr>
              <p:cNvPr id="35" name="Овал 34"/>
              <p:cNvSpPr/>
              <p:nvPr/>
            </p:nvSpPr>
            <p:spPr>
              <a:xfrm>
                <a:off x="676276" y="2430780"/>
                <a:ext cx="1467460" cy="1451149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494545"/>
                  </a:solidFill>
                </a:endParaRPr>
              </a:p>
            </p:txBody>
          </p:sp>
          <p:sp>
            <p:nvSpPr>
              <p:cNvPr id="36" name="Овал 35"/>
              <p:cNvSpPr/>
              <p:nvPr/>
            </p:nvSpPr>
            <p:spPr>
              <a:xfrm>
                <a:off x="874084" y="2641576"/>
                <a:ext cx="1071847" cy="1029557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494545"/>
                  </a:solidFill>
                </a:endParaRPr>
              </a:p>
            </p:txBody>
          </p:sp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5525" y="2878492"/>
                <a:ext cx="588963" cy="5889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40" name="Группа 39"/>
            <p:cNvGrpSpPr/>
            <p:nvPr/>
          </p:nvGrpSpPr>
          <p:grpSpPr>
            <a:xfrm>
              <a:off x="5133915" y="2892925"/>
              <a:ext cx="1924171" cy="2097480"/>
              <a:chOff x="4779513" y="2911330"/>
              <a:chExt cx="1937974" cy="209748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4779513" y="2911330"/>
                <a:ext cx="193797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b="1" dirty="0" smtClean="0">
                    <a:solidFill>
                      <a:srgbClr val="494545"/>
                    </a:solidFill>
                    <a:latin typeface="+mn-lt"/>
                  </a:rPr>
                  <a:t>Неналоговые</a:t>
                </a:r>
              </a:p>
              <a:p>
                <a:pPr algn="ctr"/>
                <a:r>
                  <a:rPr lang="ru-RU" sz="2000" b="1" dirty="0" smtClean="0">
                    <a:solidFill>
                      <a:srgbClr val="494545"/>
                    </a:solidFill>
                    <a:latin typeface="+mn-lt"/>
                  </a:rPr>
                  <a:t>доходы</a:t>
                </a:r>
                <a:endParaRPr lang="ru-RU" sz="2000" b="1" dirty="0">
                  <a:solidFill>
                    <a:srgbClr val="494545"/>
                  </a:solidFill>
                  <a:latin typeface="+mn-lt"/>
                </a:endParaRPr>
              </a:p>
            </p:txBody>
          </p:sp>
          <p:grpSp>
            <p:nvGrpSpPr>
              <p:cNvPr id="20" name="Группа 19"/>
              <p:cNvGrpSpPr/>
              <p:nvPr/>
            </p:nvGrpSpPr>
            <p:grpSpPr>
              <a:xfrm>
                <a:off x="5014771" y="3557661"/>
                <a:ext cx="1467460" cy="1451149"/>
                <a:chOff x="4213166" y="4382180"/>
                <a:chExt cx="1467460" cy="1451149"/>
              </a:xfrm>
            </p:grpSpPr>
            <p:sp>
              <p:nvSpPr>
                <p:cNvPr id="29" name="Овал 28"/>
                <p:cNvSpPr/>
                <p:nvPr/>
              </p:nvSpPr>
              <p:spPr>
                <a:xfrm>
                  <a:off x="4213166" y="4382180"/>
                  <a:ext cx="1467460" cy="14511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rgbClr val="494545"/>
                    </a:solidFill>
                  </a:endParaRPr>
                </a:p>
              </p:txBody>
            </p:sp>
            <p:sp>
              <p:nvSpPr>
                <p:cNvPr id="30" name="Овал 29"/>
                <p:cNvSpPr/>
                <p:nvPr/>
              </p:nvSpPr>
              <p:spPr>
                <a:xfrm>
                  <a:off x="4410971" y="4592976"/>
                  <a:ext cx="1071848" cy="1029557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rgbClr val="494545"/>
                    </a:solidFill>
                  </a:endParaRPr>
                </a:p>
              </p:txBody>
            </p:sp>
            <p:pic>
              <p:nvPicPr>
                <p:cNvPr id="1030" name="Picture 6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55073" y="4853679"/>
                  <a:ext cx="508150" cy="5081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49" name="Прямоугольник 48"/>
            <p:cNvSpPr/>
            <p:nvPr/>
          </p:nvSpPr>
          <p:spPr>
            <a:xfrm>
              <a:off x="395222" y="1237433"/>
              <a:ext cx="406993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solidFill>
                    <a:srgbClr val="494545"/>
                  </a:solidFill>
                  <a:latin typeface="+mn-lt"/>
                </a:rPr>
                <a:t>Разграничение </a:t>
              </a:r>
              <a:r>
                <a:rPr lang="ru-RU" b="1" dirty="0">
                  <a:solidFill>
                    <a:srgbClr val="494545"/>
                  </a:solidFill>
                  <a:latin typeface="+mn-lt"/>
                </a:rPr>
                <a:t>доходов </a:t>
              </a:r>
              <a:r>
                <a:rPr lang="ru-RU" b="1" dirty="0" smtClean="0">
                  <a:solidFill>
                    <a:srgbClr val="494545"/>
                  </a:solidFill>
                  <a:latin typeface="+mn-lt"/>
                </a:rPr>
                <a:t>бюджета</a:t>
              </a:r>
              <a:r>
                <a:rPr lang="ru-RU" dirty="0" smtClean="0">
                  <a:solidFill>
                    <a:srgbClr val="494545"/>
                  </a:solidFill>
                  <a:latin typeface="+mn-lt"/>
                </a:rPr>
                <a:t> установлено Бюджетным </a:t>
              </a:r>
              <a:r>
                <a:rPr lang="ru-RU" dirty="0">
                  <a:solidFill>
                    <a:srgbClr val="494545"/>
                  </a:solidFill>
                  <a:latin typeface="+mn-lt"/>
                </a:rPr>
                <a:t>кодексом РФ, региональным законодательством</a:t>
              </a: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7255769" y="1120598"/>
              <a:ext cx="502321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b="1" dirty="0" smtClean="0">
                  <a:solidFill>
                    <a:srgbClr val="494545"/>
                  </a:solidFill>
                  <a:latin typeface="+mn-lt"/>
                </a:rPr>
                <a:t>Доходы бюджета </a:t>
              </a:r>
              <a:r>
                <a:rPr lang="ru-RU" dirty="0" smtClean="0">
                  <a:solidFill>
                    <a:srgbClr val="494545"/>
                  </a:solidFill>
                  <a:latin typeface="+mn-lt"/>
                </a:rPr>
                <a:t>- поступающие в бюджет денежные средства, за исключением средств, являющихся источниками финансирования дефицита бюджета.</a:t>
              </a:r>
              <a:endParaRPr lang="ru-RU" dirty="0">
                <a:solidFill>
                  <a:srgbClr val="494545"/>
                </a:solidFill>
                <a:latin typeface="+mn-lt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7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0753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5C891B2-356D-48D1-B954-9DD278A90743}"/>
              </a:ext>
            </a:extLst>
          </p:cNvPr>
          <p:cNvSpPr txBox="1"/>
          <p:nvPr/>
        </p:nvSpPr>
        <p:spPr>
          <a:xfrm>
            <a:off x="2489974" y="387564"/>
            <a:ext cx="8519040" cy="489361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algn="ctr" defTabSz="329990">
              <a:lnSpc>
                <a:spcPct val="85000"/>
              </a:lnSpc>
              <a:defRPr/>
            </a:pPr>
            <a:r>
              <a:rPr lang="ru-RU" sz="2800" b="1" dirty="0">
                <a:solidFill>
                  <a:srgbClr val="534F4F"/>
                </a:solidFill>
                <a:ea typeface="Roboto Black" panose="02000000000000000000" pitchFamily="2" charset="0"/>
              </a:rPr>
              <a:t>Грант «Инвестиционный» </a:t>
            </a:r>
            <a:r>
              <a:rPr lang="ru-RU" sz="2800" b="1" dirty="0" smtClean="0">
                <a:solidFill>
                  <a:srgbClr val="534F4F"/>
                </a:solidFill>
                <a:ea typeface="Roboto Black" panose="02000000000000000000" pitchFamily="2" charset="0"/>
              </a:rPr>
              <a:t>- до </a:t>
            </a:r>
            <a:r>
              <a:rPr lang="ru-RU" sz="2800" b="1" dirty="0">
                <a:solidFill>
                  <a:srgbClr val="534F4F"/>
                </a:solidFill>
                <a:ea typeface="Roboto Black" panose="02000000000000000000" pitchFamily="2" charset="0"/>
              </a:rPr>
              <a:t>15 млн. рублей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70C7386-09BA-41C8-BFA2-8E829E56499C}"/>
              </a:ext>
            </a:extLst>
          </p:cNvPr>
          <p:cNvSpPr txBox="1"/>
          <p:nvPr/>
        </p:nvSpPr>
        <p:spPr>
          <a:xfrm>
            <a:off x="672298" y="1722941"/>
            <a:ext cx="1637735" cy="415494"/>
          </a:xfrm>
          <a:prstGeom prst="rect">
            <a:avLst/>
          </a:prstGeom>
          <a:solidFill>
            <a:srgbClr val="F2ECDE"/>
          </a:solidFill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1900" b="1" dirty="0">
                <a:solidFill>
                  <a:srgbClr val="C00000"/>
                </a:solidFill>
              </a:rPr>
              <a:t>КОМУ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9052FAE-228E-46E8-8B14-9113891A6F8F}"/>
              </a:ext>
            </a:extLst>
          </p:cNvPr>
          <p:cNvSpPr txBox="1"/>
          <p:nvPr/>
        </p:nvSpPr>
        <p:spPr>
          <a:xfrm>
            <a:off x="2468934" y="1540838"/>
            <a:ext cx="9393125" cy="779700"/>
          </a:xfrm>
          <a:prstGeom prst="rect">
            <a:avLst/>
          </a:prstGeom>
          <a:solidFill>
            <a:srgbClr val="F2ECDE"/>
          </a:solidFill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2100" dirty="0">
                <a:solidFill>
                  <a:srgbClr val="534F4F"/>
                </a:solidFill>
              </a:rPr>
              <a:t>Субъектам МСП, зарегистрированным и осуществляющим деятельность в Липецкой области, на реализацию значимых для региона проектов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BE69E34-094A-451A-8610-91A0D6F9B3ED}"/>
              </a:ext>
            </a:extLst>
          </p:cNvPr>
          <p:cNvSpPr txBox="1"/>
          <p:nvPr/>
        </p:nvSpPr>
        <p:spPr>
          <a:xfrm>
            <a:off x="672299" y="2661494"/>
            <a:ext cx="1637735" cy="400105"/>
          </a:xfrm>
          <a:prstGeom prst="rect">
            <a:avLst/>
          </a:prstGeom>
          <a:solidFill>
            <a:srgbClr val="F2ECDE"/>
          </a:solidFill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КАТЕГОРИИ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9DE88AE-67C4-43C3-9214-9A7954D8198D}"/>
              </a:ext>
            </a:extLst>
          </p:cNvPr>
          <p:cNvSpPr txBox="1"/>
          <p:nvPr/>
        </p:nvSpPr>
        <p:spPr>
          <a:xfrm>
            <a:off x="2374039" y="2598842"/>
            <a:ext cx="9488020" cy="3370149"/>
          </a:xfrm>
          <a:prstGeom prst="rect">
            <a:avLst/>
          </a:prstGeom>
          <a:solidFill>
            <a:srgbClr val="F2ECDE"/>
          </a:solidFill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2100" b="1" dirty="0">
                <a:solidFill>
                  <a:srgbClr val="534F4F"/>
                </a:solidFill>
              </a:rPr>
              <a:t>Проекты в приоритетных отраслях:</a:t>
            </a:r>
          </a:p>
          <a:p>
            <a:r>
              <a:rPr lang="ru-RU" sz="1900" i="1" dirty="0">
                <a:solidFill>
                  <a:srgbClr val="534F4F"/>
                </a:solidFill>
              </a:rPr>
              <a:t>- инновационной деятельности;</a:t>
            </a:r>
          </a:p>
          <a:p>
            <a:r>
              <a:rPr lang="ru-RU" sz="1900" i="1" dirty="0">
                <a:solidFill>
                  <a:srgbClr val="534F4F"/>
                </a:solidFill>
              </a:rPr>
              <a:t>- обрабатывающих производств (за исключением производства подакцизных товаров);</a:t>
            </a:r>
          </a:p>
          <a:p>
            <a:r>
              <a:rPr lang="ru-RU" sz="1900" i="1" dirty="0">
                <a:solidFill>
                  <a:srgbClr val="534F4F"/>
                </a:solidFill>
              </a:rPr>
              <a:t>- социальная сфера;</a:t>
            </a:r>
          </a:p>
          <a:p>
            <a:r>
              <a:rPr lang="ru-RU" sz="1900" i="1" dirty="0">
                <a:solidFill>
                  <a:srgbClr val="534F4F"/>
                </a:solidFill>
              </a:rPr>
              <a:t>-  внутреннего и въездного туризма (проекты, направленные на продвижение туристского потенциала и повышение туристской привлекательности Липецкой области);</a:t>
            </a:r>
          </a:p>
          <a:p>
            <a:r>
              <a:rPr lang="ru-RU" sz="1900" i="1" dirty="0">
                <a:solidFill>
                  <a:srgbClr val="534F4F"/>
                </a:solidFill>
              </a:rPr>
              <a:t>- таксомоторных перевозок;</a:t>
            </a:r>
          </a:p>
          <a:p>
            <a:r>
              <a:rPr lang="ru-RU" sz="1900" i="1" dirty="0">
                <a:solidFill>
                  <a:srgbClr val="534F4F"/>
                </a:solidFill>
              </a:rPr>
              <a:t>- каршеринга (авто, электросамокатов, самокатов, велосипедов), </a:t>
            </a:r>
          </a:p>
          <a:p>
            <a:r>
              <a:rPr lang="ru-RU" sz="1900" i="1" dirty="0">
                <a:solidFill>
                  <a:srgbClr val="534F4F"/>
                </a:solidFill>
              </a:rPr>
              <a:t> - информационных технологий.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4C2ED233-4F03-450D-B356-21D698C12DF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2" y="3591469"/>
            <a:ext cx="1706738" cy="17067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70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719013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8"/>
          <p:cNvSpPr txBox="1">
            <a:spLocks noChangeArrowheads="1"/>
          </p:cNvSpPr>
          <p:nvPr/>
        </p:nvSpPr>
        <p:spPr bwMode="auto">
          <a:xfrm>
            <a:off x="3355075" y="3919"/>
            <a:ext cx="621509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494545"/>
                </a:solidFill>
                <a:latin typeface="+mn-lt"/>
              </a:rPr>
              <a:t>Реализация Указов Президента РФ 2012 года</a:t>
            </a:r>
            <a:endParaRPr lang="ru-RU" sz="2400" b="1" dirty="0">
              <a:solidFill>
                <a:srgbClr val="494545"/>
              </a:solidFill>
              <a:latin typeface="+mn-lt"/>
            </a:endParaRPr>
          </a:p>
          <a:p>
            <a:pPr algn="ctr"/>
            <a:r>
              <a:rPr lang="ru-RU" sz="2400" b="1" dirty="0" smtClean="0">
                <a:solidFill>
                  <a:srgbClr val="494545"/>
                </a:solidFill>
                <a:latin typeface="+mn-lt"/>
              </a:rPr>
              <a:t>в сфере образования (1)</a:t>
            </a:r>
            <a:endParaRPr lang="ru-RU" sz="24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63620" name="Text Box 386"/>
          <p:cNvSpPr txBox="1">
            <a:spLocks noChangeArrowheads="1"/>
          </p:cNvSpPr>
          <p:nvPr/>
        </p:nvSpPr>
        <p:spPr bwMode="auto">
          <a:xfrm>
            <a:off x="10254956" y="2425073"/>
            <a:ext cx="200245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</a:t>
            </a:r>
            <a:endParaRPr lang="ru-RU" sz="1400" dirty="0" smtClean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среднемесячного </a:t>
            </a:r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дохода от трудовой деятельности в </a:t>
            </a:r>
            <a:r>
              <a:rPr lang="ru-RU" sz="1400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регионе</a:t>
            </a:r>
            <a:endParaRPr lang="ru-RU" sz="1400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14" name="Text Box 309"/>
          <p:cNvSpPr txBox="1">
            <a:spLocks noChangeArrowheads="1"/>
          </p:cNvSpPr>
          <p:nvPr/>
        </p:nvSpPr>
        <p:spPr bwMode="auto">
          <a:xfrm>
            <a:off x="2712619" y="777621"/>
            <a:ext cx="74874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u="sng" dirty="0">
                <a:solidFill>
                  <a:srgbClr val="494545"/>
                </a:solidFill>
                <a:latin typeface="+mn-lt"/>
              </a:rPr>
              <a:t>Размер среднемесячной зарплаты и </a:t>
            </a:r>
            <a:r>
              <a:rPr lang="ru-RU" sz="1600" u="sng" dirty="0" smtClean="0">
                <a:solidFill>
                  <a:srgbClr val="494545"/>
                </a:solidFill>
                <a:latin typeface="+mn-lt"/>
              </a:rPr>
              <a:t>темп прироста к уровню предыдущего года</a:t>
            </a:r>
            <a:endParaRPr lang="ru-RU" sz="1600" u="sng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10210736" y="4998573"/>
            <a:ext cx="19651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к </a:t>
            </a:r>
            <a:r>
              <a:rPr lang="ru-RU" sz="1400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средней заработной</a:t>
            </a:r>
            <a:endParaRPr lang="ru-RU" sz="1400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плате </a:t>
            </a:r>
            <a:r>
              <a:rPr lang="ru-RU" sz="1400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в </a:t>
            </a:r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общем образовании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10464435" y="1069489"/>
            <a:ext cx="1583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494545"/>
                </a:solidFill>
                <a:latin typeface="+mn-lt"/>
              </a:rPr>
              <a:t>Цель достигнута   в январе 2018г.</a:t>
            </a:r>
            <a:endParaRPr lang="ru-RU" sz="1400" b="1" dirty="0">
              <a:solidFill>
                <a:srgbClr val="494545"/>
              </a:solidFill>
              <a:latin typeface="+mn-lt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410859724"/>
              </p:ext>
            </p:extLst>
          </p:nvPr>
        </p:nvGraphicFramePr>
        <p:xfrm>
          <a:off x="1246907" y="2334864"/>
          <a:ext cx="8864179" cy="1185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1" name="Схема 90"/>
          <p:cNvGraphicFramePr/>
          <p:nvPr>
            <p:extLst>
              <p:ext uri="{D42A27DB-BD31-4B8C-83A1-F6EECF244321}">
                <p14:modId xmlns:p14="http://schemas.microsoft.com/office/powerpoint/2010/main" val="4230940829"/>
              </p:ext>
            </p:extLst>
          </p:nvPr>
        </p:nvGraphicFramePr>
        <p:xfrm>
          <a:off x="1214700" y="4753369"/>
          <a:ext cx="8864179" cy="1364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4" name="TextBox 93"/>
          <p:cNvSpPr txBox="1"/>
          <p:nvPr/>
        </p:nvSpPr>
        <p:spPr>
          <a:xfrm>
            <a:off x="1678588" y="1069489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2021</a:t>
            </a:r>
            <a:endParaRPr lang="ru-RU" sz="2200" b="1" dirty="0">
              <a:solidFill>
                <a:srgbClr val="534F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4136427" y="1129656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2022</a:t>
            </a:r>
            <a:endParaRPr lang="ru-RU" sz="2200" b="1" dirty="0">
              <a:solidFill>
                <a:srgbClr val="534F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6409132" y="1116175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2023</a:t>
            </a:r>
            <a:endParaRPr lang="ru-RU" sz="2200" b="1" dirty="0">
              <a:solidFill>
                <a:srgbClr val="534F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8541846" y="1100627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2024</a:t>
            </a:r>
            <a:endParaRPr lang="ru-RU" sz="2200" b="1" dirty="0">
              <a:solidFill>
                <a:srgbClr val="534F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3" name="Text Box 137"/>
          <p:cNvSpPr txBox="1">
            <a:spLocks noChangeArrowheads="1"/>
          </p:cNvSpPr>
          <p:nvPr/>
        </p:nvSpPr>
        <p:spPr bwMode="auto">
          <a:xfrm>
            <a:off x="44977" y="4486423"/>
            <a:ext cx="47225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rgbClr val="534F4F"/>
                </a:solidFill>
                <a:latin typeface="+mn-lt"/>
              </a:rPr>
              <a:t>Педагогические дошкольных организаций:</a:t>
            </a:r>
            <a:endParaRPr lang="ru-RU" b="1" u="sng" dirty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126" name="Прямоугольник 125"/>
          <p:cNvSpPr/>
          <p:nvPr/>
        </p:nvSpPr>
        <p:spPr>
          <a:xfrm>
            <a:off x="44977" y="1710899"/>
            <a:ext cx="67004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rgbClr val="534F4F"/>
                </a:solidFill>
                <a:latin typeface="+mn-lt"/>
              </a:rPr>
              <a:t>Педагогические работники общеобразовательных организаций:</a:t>
            </a:r>
            <a:endParaRPr lang="ru-RU" b="1" u="sng" dirty="0">
              <a:solidFill>
                <a:srgbClr val="534F4F"/>
              </a:solidFill>
              <a:latin typeface="+mn-lt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476247" y="1374230"/>
            <a:ext cx="0" cy="5174476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единительная линия 126"/>
          <p:cNvCxnSpPr/>
          <p:nvPr/>
        </p:nvCxnSpPr>
        <p:spPr>
          <a:xfrm>
            <a:off x="5601672" y="1332253"/>
            <a:ext cx="0" cy="5173322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Прямая соединительная линия 127"/>
          <p:cNvCxnSpPr/>
          <p:nvPr/>
        </p:nvCxnSpPr>
        <p:spPr>
          <a:xfrm>
            <a:off x="7779491" y="1259047"/>
            <a:ext cx="0" cy="5174476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трелка вверх 8"/>
          <p:cNvSpPr/>
          <p:nvPr/>
        </p:nvSpPr>
        <p:spPr>
          <a:xfrm>
            <a:off x="9979535" y="2514095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3908890" y="2419325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6603614" y="2120515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8825933" y="1956237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3908889" y="4862670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+ 6,6%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6525250" y="4660019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8825933" y="4548618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5" y="2541635"/>
            <a:ext cx="1133495" cy="1133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1" y="5385997"/>
            <a:ext cx="1188270" cy="1188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9" name="Стрелка вверх 148"/>
          <p:cNvSpPr/>
          <p:nvPr/>
        </p:nvSpPr>
        <p:spPr>
          <a:xfrm>
            <a:off x="9957721" y="5087595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71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7911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13" name="Text Box 375"/>
          <p:cNvSpPr txBox="1">
            <a:spLocks noChangeArrowheads="1"/>
          </p:cNvSpPr>
          <p:nvPr/>
        </p:nvSpPr>
        <p:spPr bwMode="auto">
          <a:xfrm>
            <a:off x="10416118" y="765178"/>
            <a:ext cx="4251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474343"/>
                </a:solidFill>
                <a:latin typeface="+mn-lt"/>
              </a:rPr>
              <a:t>      </a:t>
            </a:r>
            <a:endParaRPr lang="ru-RU" sz="1400" dirty="0">
              <a:solidFill>
                <a:srgbClr val="474343"/>
              </a:solidFill>
              <a:latin typeface="+mn-lt"/>
            </a:endParaRPr>
          </a:p>
        </p:txBody>
      </p:sp>
      <p:sp>
        <p:nvSpPr>
          <p:cNvPr id="115" name="Text Box 386"/>
          <p:cNvSpPr txBox="1">
            <a:spLocks noChangeArrowheads="1"/>
          </p:cNvSpPr>
          <p:nvPr/>
        </p:nvSpPr>
        <p:spPr bwMode="auto">
          <a:xfrm>
            <a:off x="10206914" y="2512575"/>
            <a:ext cx="196511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средней заработной</a:t>
            </a:r>
            <a:endParaRPr lang="ru-RU" sz="1400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платы </a:t>
            </a:r>
            <a:r>
              <a:rPr lang="ru-RU" sz="1400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учителей</a:t>
            </a:r>
            <a:endParaRPr lang="ru-RU" sz="1400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16" name="Text Box 386"/>
          <p:cNvSpPr txBox="1">
            <a:spLocks noChangeArrowheads="1"/>
          </p:cNvSpPr>
          <p:nvPr/>
        </p:nvSpPr>
        <p:spPr bwMode="auto">
          <a:xfrm>
            <a:off x="10212807" y="4865850"/>
            <a:ext cx="1953429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</a:t>
            </a:r>
            <a:r>
              <a:rPr lang="ru-RU" sz="1400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среднемесячного дохода </a:t>
            </a:r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от трудовой деятельности в </a:t>
            </a:r>
            <a:r>
              <a:rPr lang="ru-RU" sz="1400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регионе</a:t>
            </a:r>
            <a:endParaRPr lang="ru-RU" sz="1400" dirty="0">
              <a:solidFill>
                <a:srgbClr val="C00000"/>
              </a:solidFill>
              <a:latin typeface="+mn-lt"/>
            </a:endParaRPr>
          </a:p>
        </p:txBody>
      </p:sp>
      <p:graphicFrame>
        <p:nvGraphicFramePr>
          <p:cNvPr id="92" name="Схема 91"/>
          <p:cNvGraphicFramePr/>
          <p:nvPr>
            <p:extLst>
              <p:ext uri="{D42A27DB-BD31-4B8C-83A1-F6EECF244321}">
                <p14:modId xmlns:p14="http://schemas.microsoft.com/office/powerpoint/2010/main" val="411663358"/>
              </p:ext>
            </p:extLst>
          </p:nvPr>
        </p:nvGraphicFramePr>
        <p:xfrm>
          <a:off x="1199055" y="2219795"/>
          <a:ext cx="8864179" cy="1291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3" name="Схема 92"/>
          <p:cNvGraphicFramePr/>
          <p:nvPr>
            <p:extLst>
              <p:ext uri="{D42A27DB-BD31-4B8C-83A1-F6EECF244321}">
                <p14:modId xmlns:p14="http://schemas.microsoft.com/office/powerpoint/2010/main" val="971410866"/>
              </p:ext>
            </p:extLst>
          </p:nvPr>
        </p:nvGraphicFramePr>
        <p:xfrm>
          <a:off x="1211486" y="4850068"/>
          <a:ext cx="8864179" cy="1185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7" name="Text Box 95"/>
          <p:cNvSpPr txBox="1">
            <a:spLocks noChangeArrowheads="1"/>
          </p:cNvSpPr>
          <p:nvPr/>
        </p:nvSpPr>
        <p:spPr bwMode="auto">
          <a:xfrm>
            <a:off x="-11134" y="1951551"/>
            <a:ext cx="61985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u="sng" dirty="0" smtClean="0">
                <a:solidFill>
                  <a:srgbClr val="534F4F"/>
                </a:solidFill>
                <a:latin typeface="+mn-lt"/>
              </a:rPr>
              <a:t>Педагогические работники дополнительного образования:</a:t>
            </a:r>
            <a:endParaRPr lang="ru-RU" b="1" u="sng" dirty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120" name="Text Box 135"/>
          <p:cNvSpPr txBox="1">
            <a:spLocks noChangeArrowheads="1"/>
          </p:cNvSpPr>
          <p:nvPr/>
        </p:nvSpPr>
        <p:spPr bwMode="auto">
          <a:xfrm>
            <a:off x="-25207" y="4579490"/>
            <a:ext cx="63256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rgbClr val="534F4F"/>
                </a:solidFill>
                <a:latin typeface="+mn-lt"/>
              </a:rPr>
              <a:t>Преподаватели и мастера профессионального образования:</a:t>
            </a:r>
            <a:endParaRPr lang="ru-RU" b="1" u="sng" dirty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131" name="Стрелка вверх 130"/>
          <p:cNvSpPr/>
          <p:nvPr/>
        </p:nvSpPr>
        <p:spPr>
          <a:xfrm>
            <a:off x="9939912" y="2493876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Стрелка вверх 131"/>
          <p:cNvSpPr/>
          <p:nvPr/>
        </p:nvSpPr>
        <p:spPr>
          <a:xfrm>
            <a:off x="9949077" y="5062594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TextBox 140"/>
          <p:cNvSpPr txBox="1"/>
          <p:nvPr/>
        </p:nvSpPr>
        <p:spPr>
          <a:xfrm>
            <a:off x="3932223" y="2293453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+ 7,7%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6431551" y="2124176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8843925" y="1954899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4097622" y="4890352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6383749" y="4682516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8843924" y="4523617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6" y="2672306"/>
            <a:ext cx="1014804" cy="1014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6" y="5450625"/>
            <a:ext cx="1014804" cy="1014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1759207" y="1115655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2021</a:t>
            </a:r>
            <a:endParaRPr lang="ru-RU" sz="2200" b="1" dirty="0">
              <a:solidFill>
                <a:srgbClr val="534F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097622" y="1136113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2022</a:t>
            </a:r>
            <a:endParaRPr lang="ru-RU" sz="2200" b="1" dirty="0">
              <a:solidFill>
                <a:srgbClr val="534F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133109" y="1146272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2023</a:t>
            </a:r>
            <a:endParaRPr lang="ru-RU" sz="2200" b="1" dirty="0">
              <a:solidFill>
                <a:srgbClr val="534F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74074" y="1146272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2024</a:t>
            </a:r>
            <a:endParaRPr lang="ru-RU" sz="2200" b="1" dirty="0">
              <a:solidFill>
                <a:srgbClr val="534F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>
            <a:off x="3451087" y="1361716"/>
            <a:ext cx="0" cy="5174476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5601785" y="1332253"/>
            <a:ext cx="0" cy="5173322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7812194" y="1361716"/>
            <a:ext cx="0" cy="5174476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 Box 8"/>
          <p:cNvSpPr txBox="1">
            <a:spLocks noChangeArrowheads="1"/>
          </p:cNvSpPr>
          <p:nvPr/>
        </p:nvSpPr>
        <p:spPr bwMode="auto">
          <a:xfrm>
            <a:off x="3326101" y="51574"/>
            <a:ext cx="62840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494545"/>
                </a:solidFill>
                <a:latin typeface="+mn-lt"/>
              </a:rPr>
              <a:t>Реализация Указов Президента РФ 2012 года </a:t>
            </a:r>
          </a:p>
          <a:p>
            <a:pPr algn="ctr"/>
            <a:r>
              <a:rPr lang="ru-RU" sz="2400" b="1" dirty="0" smtClean="0">
                <a:solidFill>
                  <a:srgbClr val="494545"/>
                </a:solidFill>
                <a:latin typeface="+mn-lt"/>
              </a:rPr>
              <a:t>в сфере образования (2)</a:t>
            </a:r>
            <a:endParaRPr lang="ru-RU" sz="24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61" name="Text Box 309"/>
          <p:cNvSpPr txBox="1">
            <a:spLocks noChangeArrowheads="1"/>
          </p:cNvSpPr>
          <p:nvPr/>
        </p:nvSpPr>
        <p:spPr bwMode="auto">
          <a:xfrm>
            <a:off x="2714052" y="731454"/>
            <a:ext cx="74874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u="sng" dirty="0">
                <a:solidFill>
                  <a:srgbClr val="494545"/>
                </a:solidFill>
                <a:latin typeface="+mn-lt"/>
              </a:rPr>
              <a:t>Размер среднемесячной зарплаты и </a:t>
            </a:r>
            <a:r>
              <a:rPr lang="ru-RU" sz="1600" u="sng" dirty="0" smtClean="0">
                <a:solidFill>
                  <a:srgbClr val="494545"/>
                </a:solidFill>
                <a:latin typeface="+mn-lt"/>
              </a:rPr>
              <a:t>темп прироста к уровню предыдущего года</a:t>
            </a:r>
            <a:endParaRPr lang="ru-RU" sz="1600" u="sng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72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0397723" y="1070008"/>
            <a:ext cx="1583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494545"/>
                </a:solidFill>
                <a:latin typeface="+mn-lt"/>
              </a:rPr>
              <a:t>Цель достигнута   в январе 2018г.</a:t>
            </a:r>
            <a:endParaRPr lang="ru-RU" sz="1400" b="1" dirty="0">
              <a:solidFill>
                <a:srgbClr val="49454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1539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8"/>
          <p:cNvSpPr txBox="1">
            <a:spLocks noChangeArrowheads="1"/>
          </p:cNvSpPr>
          <p:nvPr/>
        </p:nvSpPr>
        <p:spPr bwMode="auto">
          <a:xfrm>
            <a:off x="3310842" y="-11470"/>
            <a:ext cx="62840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Реализация </a:t>
            </a:r>
            <a:r>
              <a:rPr lang="ru-RU" sz="2400" b="1" dirty="0" smtClean="0">
                <a:solidFill>
                  <a:srgbClr val="494545"/>
                </a:solidFill>
                <a:latin typeface="+mn-lt"/>
              </a:rPr>
              <a:t>Указов </a:t>
            </a:r>
            <a:r>
              <a:rPr lang="ru-RU" sz="2400" b="1" dirty="0">
                <a:solidFill>
                  <a:srgbClr val="494545"/>
                </a:solidFill>
                <a:latin typeface="+mn-lt"/>
              </a:rPr>
              <a:t>Президента РФ </a:t>
            </a:r>
            <a:r>
              <a:rPr lang="ru-RU" sz="2400" b="1" dirty="0" smtClean="0">
                <a:solidFill>
                  <a:srgbClr val="494545"/>
                </a:solidFill>
                <a:latin typeface="+mn-lt"/>
              </a:rPr>
              <a:t>2012 года </a:t>
            </a:r>
          </a:p>
          <a:p>
            <a:pPr algn="ctr"/>
            <a:r>
              <a:rPr lang="ru-RU" sz="2400" b="1" dirty="0" smtClean="0">
                <a:solidFill>
                  <a:srgbClr val="494545"/>
                </a:solidFill>
                <a:latin typeface="+mn-lt"/>
              </a:rPr>
              <a:t>в </a:t>
            </a:r>
            <a:r>
              <a:rPr lang="ru-RU" sz="2400" b="1" dirty="0">
                <a:solidFill>
                  <a:srgbClr val="494545"/>
                </a:solidFill>
                <a:latin typeface="+mn-lt"/>
              </a:rPr>
              <a:t>сфере здравоохранения</a:t>
            </a:r>
          </a:p>
        </p:txBody>
      </p:sp>
      <p:sp>
        <p:nvSpPr>
          <p:cNvPr id="63613" name="Text Box 375"/>
          <p:cNvSpPr txBox="1">
            <a:spLocks noChangeArrowheads="1"/>
          </p:cNvSpPr>
          <p:nvPr/>
        </p:nvSpPr>
        <p:spPr bwMode="auto">
          <a:xfrm>
            <a:off x="10416118" y="765178"/>
            <a:ext cx="4251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474343"/>
                </a:solidFill>
                <a:latin typeface="+mn-lt"/>
              </a:rPr>
              <a:t>      </a:t>
            </a:r>
            <a:endParaRPr lang="ru-RU" sz="1400" dirty="0">
              <a:solidFill>
                <a:srgbClr val="474343"/>
              </a:solidFill>
              <a:latin typeface="+mn-lt"/>
            </a:endParaRPr>
          </a:p>
        </p:txBody>
      </p:sp>
      <p:sp>
        <p:nvSpPr>
          <p:cNvPr id="114" name="Text Box 309"/>
          <p:cNvSpPr txBox="1">
            <a:spLocks noChangeArrowheads="1"/>
          </p:cNvSpPr>
          <p:nvPr/>
        </p:nvSpPr>
        <p:spPr bwMode="auto">
          <a:xfrm>
            <a:off x="2722030" y="749789"/>
            <a:ext cx="74874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u="sng" dirty="0">
                <a:solidFill>
                  <a:srgbClr val="494545"/>
                </a:solidFill>
                <a:latin typeface="+mn-lt"/>
              </a:rPr>
              <a:t>Размер среднемесячной зарплаты и </a:t>
            </a:r>
            <a:r>
              <a:rPr lang="ru-RU" sz="1600" u="sng" dirty="0" smtClean="0">
                <a:solidFill>
                  <a:srgbClr val="494545"/>
                </a:solidFill>
                <a:latin typeface="+mn-lt"/>
              </a:rPr>
              <a:t>темп прироста к уровню предыдущего года</a:t>
            </a:r>
            <a:endParaRPr lang="ru-RU" sz="1600" u="sng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115" name="Text Box 386"/>
          <p:cNvSpPr txBox="1">
            <a:spLocks noChangeArrowheads="1"/>
          </p:cNvSpPr>
          <p:nvPr/>
        </p:nvSpPr>
        <p:spPr bwMode="auto">
          <a:xfrm>
            <a:off x="10155746" y="1977737"/>
            <a:ext cx="203625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200 % среднемесячного дохода от трудовой деятельности в р</a:t>
            </a:r>
            <a:r>
              <a:rPr lang="ru-RU" sz="1400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егионе</a:t>
            </a:r>
            <a:endParaRPr lang="ru-RU" sz="1400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16" name="Text Box 386"/>
          <p:cNvSpPr txBox="1">
            <a:spLocks noChangeArrowheads="1"/>
          </p:cNvSpPr>
          <p:nvPr/>
        </p:nvSpPr>
        <p:spPr bwMode="auto">
          <a:xfrm>
            <a:off x="10135780" y="5527072"/>
            <a:ext cx="201586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среднемесячного дохода от трудовой деятельности в регионе</a:t>
            </a:r>
          </a:p>
        </p:txBody>
      </p:sp>
      <p:graphicFrame>
        <p:nvGraphicFramePr>
          <p:cNvPr id="92" name="Схема 91"/>
          <p:cNvGraphicFramePr/>
          <p:nvPr>
            <p:extLst>
              <p:ext uri="{D42A27DB-BD31-4B8C-83A1-F6EECF244321}">
                <p14:modId xmlns:p14="http://schemas.microsoft.com/office/powerpoint/2010/main" val="2619096251"/>
              </p:ext>
            </p:extLst>
          </p:nvPr>
        </p:nvGraphicFramePr>
        <p:xfrm>
          <a:off x="1199055" y="1684957"/>
          <a:ext cx="8864179" cy="1291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3" name="Схема 92"/>
          <p:cNvGraphicFramePr/>
          <p:nvPr>
            <p:extLst>
              <p:ext uri="{D42A27DB-BD31-4B8C-83A1-F6EECF244321}">
                <p14:modId xmlns:p14="http://schemas.microsoft.com/office/powerpoint/2010/main" val="1633281582"/>
              </p:ext>
            </p:extLst>
          </p:nvPr>
        </p:nvGraphicFramePr>
        <p:xfrm>
          <a:off x="1196891" y="5295847"/>
          <a:ext cx="8864179" cy="1185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7" name="Text Box 95"/>
          <p:cNvSpPr txBox="1">
            <a:spLocks noChangeArrowheads="1"/>
          </p:cNvSpPr>
          <p:nvPr/>
        </p:nvSpPr>
        <p:spPr bwMode="auto">
          <a:xfrm>
            <a:off x="-11134" y="1416713"/>
            <a:ext cx="8563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Врачи:</a:t>
            </a:r>
          </a:p>
        </p:txBody>
      </p:sp>
      <p:sp>
        <p:nvSpPr>
          <p:cNvPr id="120" name="Text Box 135"/>
          <p:cNvSpPr txBox="1">
            <a:spLocks noChangeArrowheads="1"/>
          </p:cNvSpPr>
          <p:nvPr/>
        </p:nvSpPr>
        <p:spPr bwMode="auto">
          <a:xfrm>
            <a:off x="-39802" y="5025269"/>
            <a:ext cx="63256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Младший медицинский персонал:</a:t>
            </a:r>
          </a:p>
        </p:txBody>
      </p:sp>
      <p:sp>
        <p:nvSpPr>
          <p:cNvPr id="131" name="Стрелка вверх 130"/>
          <p:cNvSpPr/>
          <p:nvPr/>
        </p:nvSpPr>
        <p:spPr>
          <a:xfrm>
            <a:off x="9939912" y="1959038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Стрелка вверх 131"/>
          <p:cNvSpPr/>
          <p:nvPr/>
        </p:nvSpPr>
        <p:spPr>
          <a:xfrm>
            <a:off x="9934482" y="5508373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TextBox 140"/>
          <p:cNvSpPr txBox="1"/>
          <p:nvPr/>
        </p:nvSpPr>
        <p:spPr>
          <a:xfrm>
            <a:off x="3942382" y="1754476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6222216" y="1591843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8843924" y="1415922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3902044" y="5339096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6315790" y="5137521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8843923" y="4968244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909470" y="1012437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2021</a:t>
            </a:r>
            <a:endParaRPr lang="ru-RU" sz="2200" b="1" dirty="0">
              <a:solidFill>
                <a:srgbClr val="534F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103088" y="985035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2022</a:t>
            </a:r>
            <a:endParaRPr lang="ru-RU" sz="2200" b="1" dirty="0">
              <a:solidFill>
                <a:srgbClr val="534F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222216" y="968812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2023</a:t>
            </a:r>
            <a:endParaRPr lang="ru-RU" sz="2200" b="1" dirty="0">
              <a:solidFill>
                <a:srgbClr val="534F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330233" y="985035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2024</a:t>
            </a:r>
            <a:endParaRPr lang="ru-RU" sz="2200" b="1" dirty="0">
              <a:solidFill>
                <a:srgbClr val="534F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>
            <a:off x="3451085" y="1071799"/>
            <a:ext cx="0" cy="5433775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5619663" y="1124092"/>
            <a:ext cx="0" cy="5433775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7869194" y="1071800"/>
            <a:ext cx="0" cy="5433775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Box 386"/>
          <p:cNvSpPr txBox="1">
            <a:spLocks noChangeArrowheads="1"/>
          </p:cNvSpPr>
          <p:nvPr/>
        </p:nvSpPr>
        <p:spPr bwMode="auto">
          <a:xfrm>
            <a:off x="10182229" y="3740910"/>
            <a:ext cx="204955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среднемесячного дохода от трудовой деятельности в регионе</a:t>
            </a:r>
          </a:p>
        </p:txBody>
      </p:sp>
      <p:graphicFrame>
        <p:nvGraphicFramePr>
          <p:cNvPr id="43" name="Схема 42"/>
          <p:cNvGraphicFramePr/>
          <p:nvPr>
            <p:extLst>
              <p:ext uri="{D42A27DB-BD31-4B8C-83A1-F6EECF244321}">
                <p14:modId xmlns:p14="http://schemas.microsoft.com/office/powerpoint/2010/main" val="2932639404"/>
              </p:ext>
            </p:extLst>
          </p:nvPr>
        </p:nvGraphicFramePr>
        <p:xfrm>
          <a:off x="1277030" y="3509685"/>
          <a:ext cx="8864179" cy="1185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44" name="Text Box 135"/>
          <p:cNvSpPr txBox="1">
            <a:spLocks noChangeArrowheads="1"/>
          </p:cNvSpPr>
          <p:nvPr/>
        </p:nvSpPr>
        <p:spPr bwMode="auto">
          <a:xfrm>
            <a:off x="-11134" y="3239107"/>
            <a:ext cx="63256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Средний медицинский персонал:</a:t>
            </a:r>
          </a:p>
        </p:txBody>
      </p:sp>
      <p:sp>
        <p:nvSpPr>
          <p:cNvPr id="45" name="Стрелка вверх 44"/>
          <p:cNvSpPr/>
          <p:nvPr/>
        </p:nvSpPr>
        <p:spPr>
          <a:xfrm>
            <a:off x="10014621" y="3722211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/>
          <p:cNvSpPr txBox="1"/>
          <p:nvPr/>
        </p:nvSpPr>
        <p:spPr>
          <a:xfrm>
            <a:off x="3942382" y="3493904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314536" y="3324627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870816" y="3183234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0980"/>
            <a:ext cx="1184289" cy="1184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5" y="5616602"/>
            <a:ext cx="973958" cy="973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1" y="1786045"/>
            <a:ext cx="1184289" cy="1184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73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10382123" y="811345"/>
            <a:ext cx="1583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494545"/>
                </a:solidFill>
                <a:latin typeface="+mn-lt"/>
              </a:rPr>
              <a:t>Цель достигнута   в январе 2018г.</a:t>
            </a:r>
            <a:endParaRPr lang="ru-RU" sz="1400" b="1" dirty="0">
              <a:solidFill>
                <a:srgbClr val="49454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904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13" name="Text Box 375"/>
          <p:cNvSpPr txBox="1">
            <a:spLocks noChangeArrowheads="1"/>
          </p:cNvSpPr>
          <p:nvPr/>
        </p:nvSpPr>
        <p:spPr bwMode="auto">
          <a:xfrm>
            <a:off x="10416118" y="765178"/>
            <a:ext cx="4251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474343"/>
                </a:solidFill>
                <a:latin typeface="+mn-lt"/>
              </a:rPr>
              <a:t>      </a:t>
            </a:r>
            <a:endParaRPr lang="ru-RU" sz="1400" dirty="0">
              <a:solidFill>
                <a:srgbClr val="474343"/>
              </a:solidFill>
              <a:latin typeface="+mn-lt"/>
            </a:endParaRPr>
          </a:p>
        </p:txBody>
      </p:sp>
      <p:sp>
        <p:nvSpPr>
          <p:cNvPr id="115" name="Text Box 386"/>
          <p:cNvSpPr txBox="1">
            <a:spLocks noChangeArrowheads="1"/>
          </p:cNvSpPr>
          <p:nvPr/>
        </p:nvSpPr>
        <p:spPr bwMode="auto">
          <a:xfrm>
            <a:off x="10070236" y="2512575"/>
            <a:ext cx="210179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среднемесячного дохода от трудовой деятельности в </a:t>
            </a:r>
            <a:r>
              <a:rPr lang="ru-RU" sz="1400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регионе</a:t>
            </a:r>
            <a:endParaRPr lang="ru-RU" sz="1400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16" name="Text Box 386"/>
          <p:cNvSpPr txBox="1">
            <a:spLocks noChangeArrowheads="1"/>
          </p:cNvSpPr>
          <p:nvPr/>
        </p:nvSpPr>
        <p:spPr bwMode="auto">
          <a:xfrm>
            <a:off x="10070237" y="5101742"/>
            <a:ext cx="2096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среднемесячного дохода от трудовой деятельности в </a:t>
            </a:r>
            <a:r>
              <a:rPr lang="ru-RU" sz="1400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регионе</a:t>
            </a:r>
            <a:endParaRPr lang="ru-RU" sz="1400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graphicFrame>
        <p:nvGraphicFramePr>
          <p:cNvPr id="92" name="Схема 91"/>
          <p:cNvGraphicFramePr/>
          <p:nvPr>
            <p:extLst>
              <p:ext uri="{D42A27DB-BD31-4B8C-83A1-F6EECF244321}">
                <p14:modId xmlns:p14="http://schemas.microsoft.com/office/powerpoint/2010/main" val="2311707037"/>
              </p:ext>
            </p:extLst>
          </p:nvPr>
        </p:nvGraphicFramePr>
        <p:xfrm>
          <a:off x="1199055" y="2219795"/>
          <a:ext cx="8864179" cy="1291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3" name="Схема 92"/>
          <p:cNvGraphicFramePr/>
          <p:nvPr>
            <p:extLst>
              <p:ext uri="{D42A27DB-BD31-4B8C-83A1-F6EECF244321}">
                <p14:modId xmlns:p14="http://schemas.microsoft.com/office/powerpoint/2010/main" val="410348768"/>
              </p:ext>
            </p:extLst>
          </p:nvPr>
        </p:nvGraphicFramePr>
        <p:xfrm>
          <a:off x="1211486" y="4850068"/>
          <a:ext cx="8864179" cy="1185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7" name="Text Box 95"/>
          <p:cNvSpPr txBox="1">
            <a:spLocks noChangeArrowheads="1"/>
          </p:cNvSpPr>
          <p:nvPr/>
        </p:nvSpPr>
        <p:spPr bwMode="auto">
          <a:xfrm>
            <a:off x="-11134" y="1951551"/>
            <a:ext cx="36123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Работники учреждений культуры:</a:t>
            </a:r>
          </a:p>
        </p:txBody>
      </p:sp>
      <p:sp>
        <p:nvSpPr>
          <p:cNvPr id="120" name="Text Box 135"/>
          <p:cNvSpPr txBox="1">
            <a:spLocks noChangeArrowheads="1"/>
          </p:cNvSpPr>
          <p:nvPr/>
        </p:nvSpPr>
        <p:spPr bwMode="auto">
          <a:xfrm>
            <a:off x="-25207" y="4579490"/>
            <a:ext cx="63256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Работники учреждений социальной защиты:</a:t>
            </a:r>
          </a:p>
        </p:txBody>
      </p:sp>
      <p:sp>
        <p:nvSpPr>
          <p:cNvPr id="131" name="Стрелка вверх 130"/>
          <p:cNvSpPr/>
          <p:nvPr/>
        </p:nvSpPr>
        <p:spPr>
          <a:xfrm>
            <a:off x="9939912" y="2493876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Стрелка вверх 131"/>
          <p:cNvSpPr/>
          <p:nvPr/>
        </p:nvSpPr>
        <p:spPr>
          <a:xfrm>
            <a:off x="9949077" y="5062594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" name="TextBox 139"/>
          <p:cNvSpPr txBox="1"/>
          <p:nvPr/>
        </p:nvSpPr>
        <p:spPr>
          <a:xfrm>
            <a:off x="3938767" y="2330921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6219441" y="2099674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8843925" y="1954899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4091166" y="4902836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6222440" y="4687853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8843924" y="4564282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850490" y="1161961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2021</a:t>
            </a:r>
            <a:endParaRPr lang="ru-RU" sz="2200" b="1" dirty="0">
              <a:solidFill>
                <a:srgbClr val="534F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204689" y="1162100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2022</a:t>
            </a:r>
            <a:endParaRPr lang="ru-RU" sz="2200" b="1" dirty="0">
              <a:solidFill>
                <a:srgbClr val="534F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364134" y="1134054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2023</a:t>
            </a:r>
            <a:endParaRPr lang="ru-RU" sz="2200" b="1" dirty="0">
              <a:solidFill>
                <a:srgbClr val="534F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624874" y="1134053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2024</a:t>
            </a:r>
            <a:endParaRPr lang="ru-RU" sz="2200" b="1" dirty="0">
              <a:solidFill>
                <a:srgbClr val="534F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>
            <a:off x="3451087" y="1349497"/>
            <a:ext cx="0" cy="5174476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5619663" y="1492994"/>
            <a:ext cx="0" cy="5173322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7874804" y="1491840"/>
            <a:ext cx="0" cy="5174476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 Box 8"/>
          <p:cNvSpPr txBox="1">
            <a:spLocks noChangeArrowheads="1"/>
          </p:cNvSpPr>
          <p:nvPr/>
        </p:nvSpPr>
        <p:spPr bwMode="auto">
          <a:xfrm>
            <a:off x="3077428" y="-43846"/>
            <a:ext cx="62840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494545"/>
                </a:solidFill>
                <a:latin typeface="+mn-lt"/>
              </a:rPr>
              <a:t>Реализация Указов Президента РФ 2012 года </a:t>
            </a:r>
          </a:p>
          <a:p>
            <a:pPr algn="ctr"/>
            <a:r>
              <a:rPr lang="ru-RU" sz="2400" b="1" dirty="0" smtClean="0">
                <a:solidFill>
                  <a:srgbClr val="494545"/>
                </a:solidFill>
                <a:latin typeface="+mn-lt"/>
              </a:rPr>
              <a:t>в сфере </a:t>
            </a:r>
            <a:r>
              <a:rPr lang="ru-RU" sz="2400" b="1" dirty="0">
                <a:solidFill>
                  <a:srgbClr val="494545"/>
                </a:solidFill>
                <a:latin typeface="+mn-lt"/>
              </a:rPr>
              <a:t>культуры и социальной защиты</a:t>
            </a:r>
          </a:p>
        </p:txBody>
      </p:sp>
      <p:sp>
        <p:nvSpPr>
          <p:cNvPr id="61" name="Text Box 309"/>
          <p:cNvSpPr txBox="1">
            <a:spLocks noChangeArrowheads="1"/>
          </p:cNvSpPr>
          <p:nvPr/>
        </p:nvSpPr>
        <p:spPr bwMode="auto">
          <a:xfrm>
            <a:off x="2475732" y="730935"/>
            <a:ext cx="74874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u="sng" dirty="0">
                <a:solidFill>
                  <a:srgbClr val="494545"/>
                </a:solidFill>
                <a:latin typeface="+mn-lt"/>
              </a:rPr>
              <a:t>Размер среднемесячной зарплаты и </a:t>
            </a:r>
            <a:r>
              <a:rPr lang="ru-RU" sz="1600" u="sng" dirty="0" smtClean="0">
                <a:solidFill>
                  <a:srgbClr val="494545"/>
                </a:solidFill>
                <a:latin typeface="+mn-lt"/>
              </a:rPr>
              <a:t>темп прироста к уровню предыдущего года</a:t>
            </a:r>
            <a:endParaRPr lang="ru-RU" sz="1600" u="sng" dirty="0">
              <a:solidFill>
                <a:srgbClr val="494545"/>
              </a:solidFill>
              <a:latin typeface="+mn-lt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06" y="2500198"/>
            <a:ext cx="1152926" cy="115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2" y="5405437"/>
            <a:ext cx="1100138" cy="110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74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0326487" y="1069489"/>
            <a:ext cx="1583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494545"/>
                </a:solidFill>
                <a:latin typeface="+mn-lt"/>
              </a:rPr>
              <a:t>Цель достигнута   в январе 2018г.</a:t>
            </a:r>
            <a:endParaRPr lang="ru-RU" sz="1400" b="1" dirty="0">
              <a:solidFill>
                <a:srgbClr val="49454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4635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1878546"/>
              </p:ext>
            </p:extLst>
          </p:nvPr>
        </p:nvGraphicFramePr>
        <p:xfrm>
          <a:off x="209391" y="3527041"/>
          <a:ext cx="11858952" cy="32396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58175"/>
                <a:gridCol w="2700777"/>
              </a:tblGrid>
              <a:tr h="52302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Мера социальной поддержки</a:t>
                      </a:r>
                      <a:endParaRPr lang="ru-RU" sz="14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Р</a:t>
                      </a:r>
                      <a:r>
                        <a:rPr lang="ru-RU" sz="1400" b="1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азмер </a:t>
                      </a:r>
                      <a:r>
                        <a:rPr lang="ru-RU" sz="14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среднедушевого </a:t>
                      </a:r>
                      <a:r>
                        <a:rPr lang="ru-RU" sz="1400" b="1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дохода </a:t>
                      </a:r>
                    </a:p>
                    <a:p>
                      <a:pPr algn="ctr" fontAlgn="t"/>
                      <a:r>
                        <a:rPr lang="ru-RU" sz="1400" b="1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на дату обращения</a:t>
                      </a:r>
                      <a:endParaRPr lang="ru-RU" sz="14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</a:tr>
              <a:tr h="344420">
                <a:tc>
                  <a:txBody>
                    <a:bodyPr/>
                    <a:lstStyle/>
                    <a:p>
                      <a:pPr marL="285750" marR="0" indent="-28575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200" b="0" u="none" strike="noStrike" kern="1200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Осуществление ежемесячной выплаты в связи с рождением (усыновлением) первого ребенка</a:t>
                      </a: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200" b="1" i="0" u="none" strike="noStrike" kern="1200" dirty="0">
                          <a:solidFill>
                            <a:srgbClr val="47434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ниже двукратной величины </a:t>
                      </a:r>
                      <a:r>
                        <a:rPr lang="ru-RU" sz="1200" b="1" i="0" u="none" strike="noStrike" kern="1200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прожиточного минимума</a:t>
                      </a:r>
                      <a:endParaRPr lang="ru-RU" sz="12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</a:tr>
              <a:tr h="282553">
                <a:tc>
                  <a:txBody>
                    <a:bodyPr/>
                    <a:lstStyle/>
                    <a:p>
                      <a:pPr marL="285750" marR="0" indent="-28575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200" b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Материальная помощь гражданам, находящимся в трудной жизненной ситуации (экстренный</a:t>
                      </a:r>
                      <a:r>
                        <a:rPr lang="ru-RU" sz="1200" b="0" u="none" strike="noStrike" baseline="0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 ремонт жилых помещений</a:t>
                      </a:r>
                      <a:r>
                        <a:rPr lang="ru-RU" sz="1200" b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ru-RU" sz="1200" b="0" u="none" strike="noStrike" kern="1200" dirty="0" smtClean="0">
                        <a:solidFill>
                          <a:srgbClr val="47434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</a:tr>
              <a:tr h="282553">
                <a:tc>
                  <a:txBody>
                    <a:bodyPr/>
                    <a:lstStyle/>
                    <a:p>
                      <a:pPr marL="285750" indent="-285750" algn="ctr" fontAlgn="t">
                        <a:buFont typeface="Wingdings" panose="05000000000000000000" pitchFamily="2" charset="2"/>
                        <a:buChar char="Ø"/>
                      </a:pPr>
                      <a:r>
                        <a:rPr lang="ru-RU" sz="12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Компенсационные выплаты за присмотр и уход за детьми в дошкольном учреждении</a:t>
                      </a:r>
                      <a:endParaRPr lang="ru-RU" sz="12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 ниже полуторакратной величины ПМ</a:t>
                      </a: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</a:tr>
              <a:tr h="282553">
                <a:tc>
                  <a:txBody>
                    <a:bodyPr/>
                    <a:lstStyle/>
                    <a:p>
                      <a:pPr marL="285750" marR="0" indent="-28575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200" b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Субсидии на оплату жилого помещения и коммунальных услуг</a:t>
                      </a:r>
                      <a:endParaRPr lang="ru-RU" sz="1200" b="0" i="0" u="none" strike="noStrike" dirty="0" smtClean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200" b="1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ниже величины прожиточного минимума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</a:tr>
              <a:tr h="234972">
                <a:tc>
                  <a:txBody>
                    <a:bodyPr/>
                    <a:lstStyle/>
                    <a:p>
                      <a:pPr marL="285750" indent="-285750" algn="ctr" fontAlgn="t">
                        <a:buFont typeface="Wingdings" panose="05000000000000000000" pitchFamily="2" charset="2"/>
                        <a:buChar char="Ø"/>
                      </a:pPr>
                      <a:r>
                        <a:rPr lang="ru-RU" sz="12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Оказание государственной социальной </a:t>
                      </a:r>
                      <a:r>
                        <a:rPr lang="ru-RU" sz="1200" b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помощи </a:t>
                      </a:r>
                      <a:r>
                        <a:rPr lang="ru-RU" sz="12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на основании социального </a:t>
                      </a:r>
                      <a:r>
                        <a:rPr lang="ru-RU" sz="1200" b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контракта</a:t>
                      </a:r>
                      <a:endParaRPr lang="ru-RU" sz="12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1" u="none" strike="noStrike" dirty="0" smtClean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</a:tr>
              <a:tr h="234972">
                <a:tc>
                  <a:txBody>
                    <a:bodyPr/>
                    <a:lstStyle/>
                    <a:p>
                      <a:pPr marL="285750" indent="-285750" algn="ctr" fontAlgn="t">
                        <a:buFont typeface="Wingdings" panose="05000000000000000000" pitchFamily="2" charset="2"/>
                        <a:buChar char="Ø"/>
                      </a:pPr>
                      <a:r>
                        <a:rPr lang="ru-RU" sz="12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Ежемесячная выплата на детей в возрасте от 3 до 7 лет включительно</a:t>
                      </a:r>
                      <a:endParaRPr lang="ru-RU" sz="12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34972">
                <a:tc>
                  <a:txBody>
                    <a:bodyPr/>
                    <a:lstStyle/>
                    <a:p>
                      <a:pPr marL="285750" indent="-285750" algn="ctr" fontAlgn="t">
                        <a:buFont typeface="Wingdings" panose="05000000000000000000" pitchFamily="2" charset="2"/>
                        <a:buChar char="Ø"/>
                      </a:pPr>
                      <a:r>
                        <a:rPr lang="ru-RU" sz="12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Ежемесячное пособие на </a:t>
                      </a:r>
                      <a:r>
                        <a:rPr lang="ru-RU" sz="1200" b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ребенка</a:t>
                      </a:r>
                      <a:endParaRPr lang="ru-RU" sz="12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34972">
                <a:tc>
                  <a:txBody>
                    <a:bodyPr/>
                    <a:lstStyle/>
                    <a:p>
                      <a:pPr marL="285750" indent="-285750" algn="ctr" fontAlgn="t">
                        <a:buFont typeface="Wingdings" panose="05000000000000000000" pitchFamily="2" charset="2"/>
                        <a:buChar char="Ø"/>
                      </a:pPr>
                      <a:r>
                        <a:rPr lang="ru-RU" sz="12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Социальная выплата на проезд учащимся из </a:t>
                      </a:r>
                      <a:r>
                        <a:rPr lang="ru-RU" sz="1200" b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малообеспеченных семей</a:t>
                      </a:r>
                      <a:endParaRPr lang="ru-RU" sz="12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49725">
                <a:tc>
                  <a:txBody>
                    <a:bodyPr/>
                    <a:lstStyle/>
                    <a:p>
                      <a:pPr marL="285750" indent="-285750" algn="ctr" fontAlgn="t">
                        <a:buFont typeface="Wingdings" panose="05000000000000000000" pitchFamily="2" charset="2"/>
                        <a:buChar char="Ø"/>
                      </a:pPr>
                      <a:r>
                        <a:rPr lang="ru-RU" sz="12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Материальная помощь гражданам, находящимся в трудной жизненной ситуации (приобретение </a:t>
                      </a:r>
                      <a:r>
                        <a:rPr lang="ru-RU" sz="1200" b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бытовой </a:t>
                      </a:r>
                      <a:r>
                        <a:rPr lang="ru-RU" sz="12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техники</a:t>
                      </a:r>
                      <a:r>
                        <a:rPr lang="ru-RU" sz="1200" b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ru-RU" sz="12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34972">
                <a:tc>
                  <a:txBody>
                    <a:bodyPr/>
                    <a:lstStyle/>
                    <a:p>
                      <a:pPr marL="285750" indent="-285750" algn="ctr" fontAlgn="t">
                        <a:buFont typeface="Wingdings" panose="05000000000000000000" pitchFamily="2" charset="2"/>
                        <a:buChar char="Ø"/>
                      </a:pPr>
                      <a:r>
                        <a:rPr lang="ru-RU" sz="12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Ежемесячная социальная выплата малоимущим семьям на ребенка (детей) от полутора до трех лет</a:t>
                      </a:r>
                      <a:endParaRPr lang="ru-RU" sz="12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6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80287" y="22363"/>
            <a:ext cx="9978069" cy="80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400" b="1" u="sng" dirty="0">
                <a:solidFill>
                  <a:srgbClr val="494545"/>
                </a:solidFill>
                <a:latin typeface="+mn-lt"/>
              </a:rPr>
              <a:t>Прожиточный минимум</a:t>
            </a:r>
          </a:p>
          <a:p>
            <a:pPr algn="ctr">
              <a:lnSpc>
                <a:spcPct val="110000"/>
              </a:lnSpc>
            </a:pPr>
            <a:r>
              <a:rPr lang="ru-RU" sz="1500" b="1" dirty="0">
                <a:solidFill>
                  <a:srgbClr val="494545"/>
                </a:solidFill>
                <a:latin typeface="+mn-lt"/>
              </a:rPr>
              <a:t> - </a:t>
            </a:r>
            <a:r>
              <a:rPr lang="ru-RU" b="1" dirty="0" smtClean="0">
                <a:solidFill>
                  <a:srgbClr val="494545"/>
                </a:solidFill>
                <a:latin typeface="+mn-lt"/>
              </a:rPr>
              <a:t>минимальная необходимая для обеспечения жизнедеятельности сумма доходов гражданина</a:t>
            </a:r>
            <a:endParaRPr lang="ru-RU" b="1" dirty="0">
              <a:solidFill>
                <a:srgbClr val="494545"/>
              </a:solidFill>
              <a:latin typeface="+mn-lt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258013" y="2178564"/>
            <a:ext cx="11761709" cy="1227245"/>
            <a:chOff x="-1" y="3081938"/>
            <a:chExt cx="12190595" cy="859736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-1" y="3081938"/>
              <a:ext cx="12190595" cy="396330"/>
            </a:xfrm>
            <a:prstGeom prst="roundRect">
              <a:avLst/>
            </a:prstGeom>
            <a:solidFill>
              <a:schemeClr val="tx2">
                <a:lumMod val="40000"/>
                <a:lumOff val="6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chemeClr val="accent3">
                      <a:lumMod val="50000"/>
                    </a:schemeClr>
                  </a:solidFill>
                </a:rPr>
                <a:t>Предназначен для оказания необходимой государственной социальной помощи и предоставления мер социальной поддержки малоимущим гражданам</a:t>
              </a:r>
              <a:endParaRPr lang="ru-RU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4" name="Стрелка вниз 23"/>
            <p:cNvSpPr/>
            <p:nvPr/>
          </p:nvSpPr>
          <p:spPr>
            <a:xfrm>
              <a:off x="876299" y="3540179"/>
              <a:ext cx="4649858" cy="401495"/>
            </a:xfrm>
            <a:prstGeom prst="downArrow">
              <a:avLst/>
            </a:prstGeom>
            <a:solidFill>
              <a:schemeClr val="tx2">
                <a:lumMod val="40000"/>
                <a:lumOff val="6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5" name="Стрелка вниз 24"/>
            <p:cNvSpPr/>
            <p:nvPr/>
          </p:nvSpPr>
          <p:spPr>
            <a:xfrm>
              <a:off x="6943058" y="3540179"/>
              <a:ext cx="4972716" cy="401495"/>
            </a:xfrm>
            <a:prstGeom prst="downArrow">
              <a:avLst/>
            </a:prstGeom>
            <a:solidFill>
              <a:schemeClr val="tx2">
                <a:lumMod val="40000"/>
                <a:lumOff val="6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75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" y="859396"/>
            <a:ext cx="11915774" cy="1200435"/>
            <a:chOff x="-11481" y="1507342"/>
            <a:chExt cx="11915774" cy="1358387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-11481" y="1507342"/>
              <a:ext cx="11915774" cy="1321494"/>
              <a:chOff x="0" y="1371601"/>
              <a:chExt cx="11915774" cy="1321494"/>
            </a:xfrm>
          </p:grpSpPr>
          <p:sp>
            <p:nvSpPr>
              <p:cNvPr id="10" name="Пятиугольник 9"/>
              <p:cNvSpPr/>
              <p:nvPr/>
            </p:nvSpPr>
            <p:spPr>
              <a:xfrm>
                <a:off x="876299" y="1371601"/>
                <a:ext cx="11039475" cy="1321494"/>
              </a:xfrm>
              <a:prstGeom prst="homePlate">
                <a:avLst/>
              </a:prstGeom>
              <a:gradFill flip="none" rotWithShape="1">
                <a:gsLst>
                  <a:gs pos="80000">
                    <a:schemeClr val="bg2">
                      <a:lumMod val="75000"/>
                      <a:alpha val="35000"/>
                    </a:schemeClr>
                  </a:gs>
                  <a:gs pos="97000">
                    <a:schemeClr val="accent2">
                      <a:lumMod val="20000"/>
                      <a:lumOff val="80000"/>
                      <a:alpha val="800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ятиугольник 14"/>
              <p:cNvSpPr/>
              <p:nvPr/>
            </p:nvSpPr>
            <p:spPr>
              <a:xfrm>
                <a:off x="0" y="1746610"/>
                <a:ext cx="2733675" cy="573420"/>
              </a:xfrm>
              <a:prstGeom prst="homePlate">
                <a:avLst/>
              </a:prstGeom>
              <a:gradFill>
                <a:gsLst>
                  <a:gs pos="85000">
                    <a:srgbClr val="FFFFFF"/>
                  </a:gs>
                  <a:gs pos="24000">
                    <a:schemeClr val="bg1">
                      <a:alpha val="14000"/>
                    </a:schemeClr>
                  </a:gs>
                  <a:gs pos="100000">
                    <a:schemeClr val="bg1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" name="Прямоугольник 3"/>
            <p:cNvSpPr/>
            <p:nvPr/>
          </p:nvSpPr>
          <p:spPr>
            <a:xfrm>
              <a:off x="24701" y="1768667"/>
              <a:ext cx="3048367" cy="8358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rgbClr val="534F4F"/>
                  </a:solidFill>
                  <a:latin typeface="+mn-lt"/>
                </a:rPr>
                <a:t>Ежегодно устанавливается </a:t>
              </a:r>
            </a:p>
            <a:p>
              <a:pPr algn="ctr"/>
              <a:r>
                <a:rPr lang="ru-RU" sz="1400" b="1" dirty="0" smtClean="0">
                  <a:solidFill>
                    <a:srgbClr val="534F4F"/>
                  </a:solidFill>
                  <a:latin typeface="+mn-lt"/>
                </a:rPr>
                <a:t>постановлением </a:t>
              </a:r>
              <a:r>
                <a:rPr lang="ru-RU" sz="1400" b="1" dirty="0">
                  <a:solidFill>
                    <a:srgbClr val="534F4F"/>
                  </a:solidFill>
                  <a:latin typeface="+mn-lt"/>
                </a:rPr>
                <a:t>администрации Липецкой области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7460880" y="1507342"/>
              <a:ext cx="4443412" cy="13582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rgbClr val="474343"/>
                  </a:solidFill>
                  <a:latin typeface="+mn-lt"/>
                </a:rPr>
                <a:t>2022 год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rgbClr val="474343"/>
                  </a:solidFill>
                  <a:latin typeface="+mn-lt"/>
                </a:rPr>
                <a:t>в расчете на душу населения – </a:t>
              </a:r>
              <a:r>
                <a:rPr lang="ru-RU" sz="1400" b="1" dirty="0" smtClean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10 373  руб.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rgbClr val="474343"/>
                  </a:solidFill>
                  <a:latin typeface="+mn-lt"/>
                </a:rPr>
                <a:t>для трудоспособного населения – </a:t>
              </a:r>
              <a:r>
                <a:rPr lang="ru-RU" sz="1400" b="1" dirty="0" smtClean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11 307 руб.                 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rgbClr val="474343"/>
                  </a:solidFill>
                  <a:latin typeface="+mn-lt"/>
                </a:rPr>
                <a:t>для пенсионеров – </a:t>
              </a:r>
              <a:r>
                <a:rPr lang="ru-RU" sz="1400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9</a:t>
              </a:r>
              <a:r>
                <a:rPr lang="ru-RU" sz="1400" b="1" dirty="0" smtClean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 190 руб.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rgbClr val="474343"/>
                  </a:solidFill>
                  <a:latin typeface="+mn-lt"/>
                </a:rPr>
                <a:t>для детей – </a:t>
              </a:r>
              <a:r>
                <a:rPr lang="ru-RU" sz="1400" b="1" dirty="0" smtClean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10 654 руб.</a:t>
              </a:r>
              <a:endParaRPr lang="ru-RU" sz="1400" b="1" dirty="0">
                <a:solidFill>
                  <a:schemeClr val="accent3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169164" y="1507462"/>
              <a:ext cx="4104447" cy="13582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rgbClr val="474343"/>
                  </a:solidFill>
                  <a:latin typeface="+mn-lt"/>
                </a:rPr>
                <a:t>2021 год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rgbClr val="474343"/>
                  </a:solidFill>
                  <a:latin typeface="+mn-lt"/>
                </a:rPr>
                <a:t>в расчете на душу населения – </a:t>
              </a:r>
              <a:r>
                <a:rPr lang="ru-RU" sz="1400" b="1" dirty="0" smtClean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9 945 руб.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rgbClr val="474343"/>
                  </a:solidFill>
                  <a:latin typeface="+mn-lt"/>
                </a:rPr>
                <a:t>для трудоспособного населения – </a:t>
              </a:r>
              <a:r>
                <a:rPr lang="ru-RU" sz="1400" b="1" dirty="0" smtClean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10 742 руб.                 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rgbClr val="474343"/>
                  </a:solidFill>
                  <a:latin typeface="+mn-lt"/>
                </a:rPr>
                <a:t>для пенсионеров – </a:t>
              </a:r>
              <a:r>
                <a:rPr lang="ru-RU" sz="1400" b="1" dirty="0" smtClean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8 811 руб.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rgbClr val="474343"/>
                  </a:solidFill>
                  <a:latin typeface="+mn-lt"/>
                </a:rPr>
                <a:t>для детей – </a:t>
              </a:r>
              <a:r>
                <a:rPr lang="ru-RU" sz="1400" b="1" dirty="0" smtClean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10 215 руб.</a:t>
              </a:r>
              <a:endParaRPr lang="ru-RU" sz="1400" b="1" dirty="0">
                <a:solidFill>
                  <a:schemeClr val="accent3">
                    <a:lumMod val="50000"/>
                  </a:schemeClr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505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ятиугольник 81"/>
          <p:cNvSpPr/>
          <p:nvPr/>
        </p:nvSpPr>
        <p:spPr>
          <a:xfrm>
            <a:off x="1967796" y="60960"/>
            <a:ext cx="9600318" cy="904465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7978775"/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6 909,2</a:t>
            </a:r>
            <a:endParaRPr lang="ru-RU" sz="28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1" indent="7978775"/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руб</a:t>
            </a:r>
            <a:r>
              <a:rPr lang="ru-RU" sz="22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2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" name="Пятиугольник 70"/>
          <p:cNvSpPr/>
          <p:nvPr/>
        </p:nvSpPr>
        <p:spPr>
          <a:xfrm>
            <a:off x="-4" y="5906365"/>
            <a:ext cx="12143142" cy="888521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73" name="Пятиугольник 72"/>
          <p:cNvSpPr/>
          <p:nvPr/>
        </p:nvSpPr>
        <p:spPr>
          <a:xfrm>
            <a:off x="-6" y="4489458"/>
            <a:ext cx="12143144" cy="1339975"/>
          </a:xfrm>
          <a:prstGeom prst="homePlate">
            <a:avLst>
              <a:gd name="adj" fmla="val 30807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74" name="Пятиугольник 73"/>
          <p:cNvSpPr/>
          <p:nvPr/>
        </p:nvSpPr>
        <p:spPr>
          <a:xfrm>
            <a:off x="-9" y="3175651"/>
            <a:ext cx="12143143" cy="125519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75" name="Пятиугольник 74"/>
          <p:cNvSpPr/>
          <p:nvPr/>
        </p:nvSpPr>
        <p:spPr>
          <a:xfrm>
            <a:off x="-6" y="1916645"/>
            <a:ext cx="12143144" cy="1200438"/>
          </a:xfrm>
          <a:prstGeom prst="homePlate">
            <a:avLst>
              <a:gd name="adj" fmla="val 41713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76" name="Пятиугольник 75"/>
          <p:cNvSpPr/>
          <p:nvPr/>
        </p:nvSpPr>
        <p:spPr>
          <a:xfrm>
            <a:off x="-6" y="982536"/>
            <a:ext cx="12143140" cy="846805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50523" y="1164760"/>
            <a:ext cx="68454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Выплата ежемесячных и единовременных пособий на ребенка;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Меры социальной поддержки многодетным семьям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Компенсация части родительской платы за содержание ребенка в дошкольных учреждениях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922393" y="1919923"/>
            <a:ext cx="6957663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Единовременные денежные выплаты при всех формах устройства ребенка в семью, вознаграждение </a:t>
            </a: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приемному родителю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Ежемесячные пособия на содержание  </a:t>
            </a: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детей в </a:t>
            </a:r>
            <a:r>
              <a:rPr lang="ru-RU" sz="1200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опекунских и приемных семьях </a:t>
            </a:r>
          </a:p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Социальная </a:t>
            </a: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поддержка детей-сирот и детей, оставшихся без попечения родителей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Единовременная выплата детям-сиротам на ремонт </a:t>
            </a:r>
            <a:r>
              <a:rPr lang="ru-RU" sz="1200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жилья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Ежемесячная денежная компенсация расходов по договору найма (поднайма) жилого помещения детям-сиротам</a:t>
            </a:r>
            <a:endParaRPr lang="ru-RU" sz="1200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950521" y="3175122"/>
            <a:ext cx="7115719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Социальные выплаты на </a:t>
            </a:r>
            <a:r>
              <a:rPr lang="ru-RU" sz="1200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питание школьников и студентов</a:t>
            </a:r>
            <a:endParaRPr lang="ru-RU" sz="1200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Стипендии</a:t>
            </a:r>
          </a:p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Льготный проезд на транспорте школьникам и </a:t>
            </a:r>
            <a:r>
              <a:rPr lang="ru-RU" sz="1200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студентам</a:t>
            </a:r>
          </a:p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Оздоровление детей  школьного возраста </a:t>
            </a:r>
          </a:p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Оздоровление детей-сирот</a:t>
            </a:r>
          </a:p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Отдых и оздоровление детей, находящихся в трудной жизненной ситуации, детей из многодетных и малообеспеченных семей</a:t>
            </a:r>
            <a:endParaRPr lang="ru-RU" sz="1200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950522" y="5906365"/>
            <a:ext cx="66652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Обеспечение лекарственными средствами граждан, страдающих социально-значимыми заболеваниями</a:t>
            </a:r>
            <a:endParaRPr lang="ru-RU" sz="1200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Поддержка доноров</a:t>
            </a:r>
            <a:endParaRPr lang="ru-RU" sz="1200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Долечивание граждан, нуждающихся в реабилитации после стационарного лечения в санаторно-курортных учреждениях</a:t>
            </a:r>
            <a:endParaRPr lang="ru-RU" sz="1200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950521" y="4489458"/>
            <a:ext cx="6774754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Ежемесячные денежные выплаты ветеранам труда, труженикам тыла, реабилитированным и репрессированным гражданам</a:t>
            </a:r>
          </a:p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Адресная </a:t>
            </a: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и </a:t>
            </a:r>
            <a:r>
              <a:rPr lang="ru-RU" sz="1200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материальная (</a:t>
            </a: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экстремальная) </a:t>
            </a:r>
            <a:r>
              <a:rPr lang="ru-RU" sz="1200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помощь</a:t>
            </a:r>
            <a:endParaRPr lang="ru-RU" sz="1200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  <a:p>
            <a:pPr marL="26670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Субсидии на оплату жилого помещения и </a:t>
            </a:r>
            <a:r>
              <a:rPr lang="ru-RU" sz="120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коммунальных </a:t>
            </a:r>
            <a:r>
              <a:rPr lang="ru-RU" sz="120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услуг</a:t>
            </a:r>
            <a:endParaRPr lang="ru-RU" sz="1200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Бесплатное </a:t>
            </a:r>
            <a:r>
              <a:rPr lang="ru-RU" sz="1200" dirty="0" err="1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зубо</a:t>
            </a:r>
            <a:r>
              <a:rPr lang="ru-RU" sz="1200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 и </a:t>
            </a:r>
            <a:r>
              <a:rPr lang="ru-RU" sz="1200" dirty="0" err="1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слухопротезирование</a:t>
            </a: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пенсионеров</a:t>
            </a:r>
          </a:p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Льготный проезд</a:t>
            </a:r>
          </a:p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Региональные </a:t>
            </a: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доплаты к </a:t>
            </a:r>
            <a:r>
              <a:rPr lang="ru-RU" sz="1200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пенсиям</a:t>
            </a:r>
          </a:p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Меры социальной поддержки медицинских работников, учителей</a:t>
            </a:r>
            <a:endParaRPr lang="ru-RU" sz="1200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5" y="2995057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30" name="Скругленный прямоугольник 4"/>
          <p:cNvSpPr/>
          <p:nvPr/>
        </p:nvSpPr>
        <p:spPr>
          <a:xfrm>
            <a:off x="212080" y="765176"/>
            <a:ext cx="1755715" cy="576583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820174" y="-24738"/>
            <a:ext cx="81050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Расходы на предоставление мер социальной </a:t>
            </a:r>
            <a:endParaRPr lang="ru-RU" sz="3000" b="1" dirty="0" smtClean="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r>
              <a:rPr lang="ru-RU" sz="3000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поддержки </a:t>
            </a:r>
            <a:r>
              <a:rPr lang="ru-RU" sz="30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гражданам из областного </a:t>
            </a:r>
            <a:r>
              <a:rPr lang="ru-RU" sz="3000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бюджета  </a:t>
            </a:r>
            <a:endParaRPr lang="ru-RU" sz="3000" b="1" dirty="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121171" y="1112639"/>
            <a:ext cx="1459979" cy="71670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200" b="1" dirty="0" smtClean="0">
                <a:solidFill>
                  <a:srgbClr val="394659"/>
                </a:solidFill>
              </a:rPr>
              <a:t>2 147,4</a:t>
            </a:r>
          </a:p>
          <a:p>
            <a:pPr marL="0" lvl="1" algn="ctr"/>
            <a:r>
              <a:rPr lang="ru-RU" b="1" dirty="0" smtClean="0">
                <a:solidFill>
                  <a:srgbClr val="394659"/>
                </a:solidFill>
              </a:rPr>
              <a:t>млн</a:t>
            </a:r>
            <a:r>
              <a:rPr lang="ru-RU" b="1" dirty="0">
                <a:solidFill>
                  <a:srgbClr val="394659"/>
                </a:solidFill>
              </a:rPr>
              <a:t>. руб</a:t>
            </a:r>
            <a:r>
              <a:rPr lang="ru-RU" b="1" dirty="0" smtClean="0">
                <a:solidFill>
                  <a:srgbClr val="394659"/>
                </a:solidFill>
              </a:rPr>
              <a:t>.</a:t>
            </a:r>
            <a:endParaRPr lang="ru-RU" b="1" dirty="0">
              <a:solidFill>
                <a:srgbClr val="394659"/>
              </a:solidFill>
            </a:endParaRP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121162" y="2189436"/>
            <a:ext cx="1459979" cy="71670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200" b="1" dirty="0" smtClean="0">
                <a:solidFill>
                  <a:srgbClr val="394659"/>
                </a:solidFill>
              </a:rPr>
              <a:t>564,6 м</a:t>
            </a:r>
            <a:r>
              <a:rPr lang="ru-RU" b="1" dirty="0" smtClean="0">
                <a:solidFill>
                  <a:srgbClr val="394659"/>
                </a:solidFill>
              </a:rPr>
              <a:t>лн</a:t>
            </a:r>
            <a:r>
              <a:rPr lang="ru-RU" b="1" dirty="0">
                <a:solidFill>
                  <a:srgbClr val="394659"/>
                </a:solidFill>
              </a:rPr>
              <a:t>. руб</a:t>
            </a:r>
            <a:r>
              <a:rPr lang="ru-RU" b="1" dirty="0" smtClean="0">
                <a:solidFill>
                  <a:srgbClr val="394659"/>
                </a:solidFill>
              </a:rPr>
              <a:t>.</a:t>
            </a:r>
            <a:endParaRPr lang="ru-RU" b="1" dirty="0">
              <a:solidFill>
                <a:srgbClr val="394659"/>
              </a:solidFill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121169" y="3414461"/>
            <a:ext cx="1459979" cy="71670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200" b="1" dirty="0" smtClean="0">
                <a:solidFill>
                  <a:srgbClr val="394659"/>
                </a:solidFill>
              </a:rPr>
              <a:t>932,7</a:t>
            </a:r>
          </a:p>
          <a:p>
            <a:pPr marL="0" lvl="1" algn="ctr"/>
            <a:r>
              <a:rPr lang="ru-RU" b="1" dirty="0" smtClean="0">
                <a:solidFill>
                  <a:srgbClr val="394659"/>
                </a:solidFill>
              </a:rPr>
              <a:t>млн</a:t>
            </a:r>
            <a:r>
              <a:rPr lang="ru-RU" b="1" dirty="0">
                <a:solidFill>
                  <a:srgbClr val="394659"/>
                </a:solidFill>
              </a:rPr>
              <a:t>. руб</a:t>
            </a:r>
            <a:r>
              <a:rPr lang="ru-RU" b="1" dirty="0" smtClean="0">
                <a:solidFill>
                  <a:srgbClr val="394659"/>
                </a:solidFill>
              </a:rPr>
              <a:t>.</a:t>
            </a:r>
            <a:endParaRPr lang="ru-RU" b="1" dirty="0">
              <a:solidFill>
                <a:srgbClr val="394659"/>
              </a:solidFill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121164" y="4801094"/>
            <a:ext cx="1459979" cy="71670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200" b="1" dirty="0" smtClean="0">
                <a:solidFill>
                  <a:srgbClr val="394659"/>
                </a:solidFill>
              </a:rPr>
              <a:t>2 592,5</a:t>
            </a:r>
          </a:p>
          <a:p>
            <a:pPr marL="0" lvl="1" algn="ctr"/>
            <a:r>
              <a:rPr lang="ru-RU" b="1" dirty="0" smtClean="0">
                <a:solidFill>
                  <a:srgbClr val="394659"/>
                </a:solidFill>
              </a:rPr>
              <a:t>млн</a:t>
            </a:r>
            <a:r>
              <a:rPr lang="ru-RU" b="1" dirty="0">
                <a:solidFill>
                  <a:srgbClr val="394659"/>
                </a:solidFill>
              </a:rPr>
              <a:t>. руб</a:t>
            </a:r>
            <a:r>
              <a:rPr lang="ru-RU" b="1" dirty="0" smtClean="0">
                <a:solidFill>
                  <a:srgbClr val="394659"/>
                </a:solidFill>
              </a:rPr>
              <a:t>.</a:t>
            </a:r>
            <a:endParaRPr lang="ru-RU" b="1" dirty="0">
              <a:solidFill>
                <a:srgbClr val="394659"/>
              </a:solidFill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121166" y="5991876"/>
            <a:ext cx="1459979" cy="71670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200" b="1" dirty="0" smtClean="0">
                <a:solidFill>
                  <a:srgbClr val="394659"/>
                </a:solidFill>
              </a:rPr>
              <a:t>672,0</a:t>
            </a:r>
          </a:p>
          <a:p>
            <a:pPr marL="0" lvl="1" algn="ctr"/>
            <a:r>
              <a:rPr lang="ru-RU" b="1" dirty="0" smtClean="0">
                <a:solidFill>
                  <a:srgbClr val="394659"/>
                </a:solidFill>
              </a:rPr>
              <a:t>млн</a:t>
            </a:r>
            <a:r>
              <a:rPr lang="ru-RU" b="1" dirty="0">
                <a:solidFill>
                  <a:srgbClr val="394659"/>
                </a:solidFill>
              </a:rPr>
              <a:t>. руб</a:t>
            </a:r>
            <a:r>
              <a:rPr lang="ru-RU" b="1" dirty="0" smtClean="0">
                <a:solidFill>
                  <a:srgbClr val="394659"/>
                </a:solidFill>
              </a:rPr>
              <a:t>.</a:t>
            </a:r>
            <a:endParaRPr lang="ru-RU" b="1" dirty="0">
              <a:solidFill>
                <a:srgbClr val="394659"/>
              </a:solidFill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724017" y="1105500"/>
            <a:ext cx="3067051" cy="723841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Гарантии семьям с детьми</a:t>
            </a: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1724016" y="2127591"/>
            <a:ext cx="3067051" cy="778547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Социальное обеспечение детей-сирот, приемных и опекунских семей</a:t>
            </a:r>
            <a:endParaRPr lang="ru-RU" sz="1600" b="1" dirty="0">
              <a:solidFill>
                <a:srgbClr val="474343"/>
              </a:solidFill>
              <a:ea typeface="Calibri"/>
              <a:cs typeface="Times New Roman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1724020" y="3232636"/>
            <a:ext cx="3067051" cy="1034395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600" b="1" dirty="0">
                <a:solidFill>
                  <a:srgbClr val="474343"/>
                </a:solidFill>
              </a:rPr>
              <a:t>Поддержка школьников и студентов, летний отдых и оздоровление детей </a:t>
            </a: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1724018" y="4489458"/>
            <a:ext cx="3067051" cy="1339975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Поддержка граждан старшего поколения, ветеранов и инвалидов,  </a:t>
            </a:r>
            <a:r>
              <a:rPr lang="ru-RU" sz="1600" b="1" dirty="0" smtClean="0">
                <a:solidFill>
                  <a:srgbClr val="474343"/>
                </a:solidFill>
              </a:rPr>
              <a:t>малоимущих </a:t>
            </a:r>
            <a:r>
              <a:rPr lang="ru-RU" sz="1600" b="1" dirty="0">
                <a:solidFill>
                  <a:srgbClr val="474343"/>
                </a:solidFill>
              </a:rPr>
              <a:t>граждан и иное социальное </a:t>
            </a:r>
            <a:r>
              <a:rPr lang="ru-RU" sz="1600" b="1" dirty="0" smtClean="0">
                <a:solidFill>
                  <a:srgbClr val="474343"/>
                </a:solidFill>
              </a:rPr>
              <a:t>обеспечение</a:t>
            </a:r>
            <a:endParaRPr lang="ru-RU" sz="1600" b="1" dirty="0">
              <a:solidFill>
                <a:srgbClr val="474343"/>
              </a:solidFill>
              <a:ea typeface="Calibri"/>
              <a:cs typeface="Times New Roman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724020" y="5991875"/>
            <a:ext cx="3067051" cy="716703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Меры социальной </a:t>
            </a:r>
            <a:endParaRPr lang="ru-RU" sz="1600" b="1" dirty="0" smtClean="0">
              <a:solidFill>
                <a:srgbClr val="474343"/>
              </a:solidFill>
            </a:endParaRPr>
          </a:p>
          <a:p>
            <a:pPr algn="ctr">
              <a:spcAft>
                <a:spcPts val="0"/>
              </a:spcAft>
            </a:pPr>
            <a:r>
              <a:rPr lang="ru-RU" sz="1600" b="1" dirty="0" smtClean="0">
                <a:solidFill>
                  <a:srgbClr val="474343"/>
                </a:solidFill>
              </a:rPr>
              <a:t>поддержки </a:t>
            </a:r>
            <a:r>
              <a:rPr lang="ru-RU" sz="1600" b="1" dirty="0">
                <a:solidFill>
                  <a:srgbClr val="474343"/>
                </a:solidFill>
              </a:rPr>
              <a:t>граждан в сфере здравоохранения</a:t>
            </a:r>
            <a:endParaRPr lang="ru-RU" sz="1600" b="1" dirty="0">
              <a:solidFill>
                <a:srgbClr val="474343"/>
              </a:solidFill>
              <a:ea typeface="Calibri"/>
              <a:cs typeface="Times New Roman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76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6205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ятиугольник 28"/>
          <p:cNvSpPr/>
          <p:nvPr/>
        </p:nvSpPr>
        <p:spPr>
          <a:xfrm>
            <a:off x="133350" y="4967685"/>
            <a:ext cx="10663434" cy="1774247"/>
          </a:xfrm>
          <a:prstGeom prst="homePlate">
            <a:avLst>
              <a:gd name="adj" fmla="val 27755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74343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6714" y="4904506"/>
            <a:ext cx="1062208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400" b="1" i="1" u="sng" dirty="0">
                <a:solidFill>
                  <a:srgbClr val="534F4F"/>
                </a:solidFill>
                <a:latin typeface="+mn-lt"/>
              </a:rPr>
              <a:t>Многодетным семьям предусмотрены меры социальной поддержки на сумму </a:t>
            </a:r>
            <a:r>
              <a:rPr lang="ru-RU" sz="1400" b="1" i="1" u="sng" dirty="0" smtClean="0">
                <a:solidFill>
                  <a:srgbClr val="534F4F"/>
                </a:solidFill>
                <a:latin typeface="+mn-lt"/>
              </a:rPr>
              <a:t>313,0 млн</a:t>
            </a:r>
            <a:r>
              <a:rPr lang="ru-RU" sz="1400" b="1" i="1" u="sng" dirty="0">
                <a:solidFill>
                  <a:srgbClr val="534F4F"/>
                </a:solidFill>
                <a:latin typeface="+mn-lt"/>
              </a:rPr>
              <a:t>. руб. в </a:t>
            </a:r>
            <a:r>
              <a:rPr lang="ru-RU" sz="1400" b="1" i="1" u="sng" dirty="0" smtClean="0">
                <a:solidFill>
                  <a:srgbClr val="534F4F"/>
                </a:solidFill>
                <a:latin typeface="+mn-lt"/>
              </a:rPr>
              <a:t>2022 году, </a:t>
            </a:r>
          </a:p>
          <a:p>
            <a:pPr marL="87313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400" b="1" i="1" u="sng" dirty="0" smtClean="0">
                <a:solidFill>
                  <a:srgbClr val="534F4F"/>
                </a:solidFill>
                <a:latin typeface="+mn-lt"/>
              </a:rPr>
              <a:t>316,0 млн.руб. в 2023 году, 319,0 млн. руб. в 2024 году:</a:t>
            </a:r>
            <a:endParaRPr lang="ru-RU" sz="1400" b="1" i="1" u="sng" dirty="0">
              <a:solidFill>
                <a:srgbClr val="534F4F"/>
              </a:solidFill>
              <a:latin typeface="+mn-lt"/>
            </a:endParaRP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обеспечение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школьной и спортивной формой;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оплата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коммунальных услуг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30 процентов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для семей с тремя детьми,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50 процентов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для семей с 4 - 6 детьми и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100 процентов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для семей с 7 и более детьми;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оплата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30 процентов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 топлива семьям, проживающим в домах, не имеющих центрального отопления;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оплата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50 процентов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стоимости газификации жилья;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компенсация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50 процентов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стоимости подключения жилого помещения к централизованной системе холодного водоснабжения;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предоставление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бесплатного проезда на автомобильном транспорте общего пользования.</a:t>
            </a:r>
          </a:p>
        </p:txBody>
      </p:sp>
      <p:sp>
        <p:nvSpPr>
          <p:cNvPr id="27" name="Пятиугольник 26"/>
          <p:cNvSpPr/>
          <p:nvPr/>
        </p:nvSpPr>
        <p:spPr>
          <a:xfrm>
            <a:off x="-19048" y="848362"/>
            <a:ext cx="10296523" cy="1965208"/>
          </a:xfrm>
          <a:prstGeom prst="homePlate">
            <a:avLst>
              <a:gd name="adj" fmla="val 33958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74343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274" y="4739955"/>
            <a:ext cx="2053701" cy="2166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441" y="751186"/>
            <a:ext cx="2159559" cy="215955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2684627"/>
            <a:ext cx="2271696" cy="22193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Пятиугольник 27"/>
          <p:cNvSpPr/>
          <p:nvPr/>
        </p:nvSpPr>
        <p:spPr>
          <a:xfrm>
            <a:off x="2368410" y="2929258"/>
            <a:ext cx="9747389" cy="1890392"/>
          </a:xfrm>
          <a:prstGeom prst="homePlate">
            <a:avLst>
              <a:gd name="adj" fmla="val 27101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74343"/>
              </a:solidFill>
            </a:endParaRPr>
          </a:p>
        </p:txBody>
      </p:sp>
      <p:sp>
        <p:nvSpPr>
          <p:cNvPr id="1741840" name="Содержимое 6"/>
          <p:cNvSpPr txBox="1">
            <a:spLocks/>
          </p:cNvSpPr>
          <p:nvPr/>
        </p:nvSpPr>
        <p:spPr bwMode="auto">
          <a:xfrm>
            <a:off x="10032441" y="2492898"/>
            <a:ext cx="70485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1100" dirty="0" smtClean="0">
                <a:latin typeface="+mn-lt"/>
              </a:rPr>
              <a:t>.</a:t>
            </a:r>
          </a:p>
          <a:p>
            <a:pPr marL="85725" algn="just">
              <a:spcBef>
                <a:spcPct val="20000"/>
              </a:spcBef>
              <a:buClr>
                <a:srgbClr val="C32D2E"/>
              </a:buClr>
              <a:buSzPct val="95000"/>
              <a:buFont typeface="Wingdings 2" pitchFamily="18" charset="2"/>
              <a:buNone/>
            </a:pPr>
            <a:endParaRPr lang="ru-RU" sz="1100" b="1" dirty="0">
              <a:latin typeface="+mn-lt"/>
              <a:cs typeface="Times New Roman" pitchFamily="18" charset="0"/>
            </a:endParaRPr>
          </a:p>
        </p:txBody>
      </p:sp>
      <p:sp>
        <p:nvSpPr>
          <p:cNvPr id="1741851" name="TextBox 19"/>
          <p:cNvSpPr txBox="1">
            <a:spLocks noChangeArrowheads="1"/>
          </p:cNvSpPr>
          <p:nvPr/>
        </p:nvSpPr>
        <p:spPr bwMode="auto">
          <a:xfrm>
            <a:off x="11567587" y="6581778"/>
            <a:ext cx="18473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1200">
              <a:latin typeface="+mn-lt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6714" y="848362"/>
            <a:ext cx="10104559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ru-RU" sz="1400" b="1" i="1" u="sng" dirty="0">
                <a:solidFill>
                  <a:srgbClr val="534F4F"/>
                </a:solidFill>
                <a:latin typeface="+mn-lt"/>
                <a:cs typeface="Arial" charset="0"/>
              </a:rPr>
              <a:t>Обеспечена гарантированная поддержка малоимущих граждан с  детьми</a:t>
            </a:r>
            <a:r>
              <a:rPr lang="ru-RU" sz="1400" b="1" i="1" u="sng" dirty="0" smtClean="0">
                <a:solidFill>
                  <a:srgbClr val="534F4F"/>
                </a:solidFill>
                <a:latin typeface="+mn-lt"/>
                <a:cs typeface="Arial" charset="0"/>
              </a:rPr>
              <a:t>:</a:t>
            </a:r>
            <a:endParaRPr lang="ru-RU" sz="1400" b="1" i="1" dirty="0" smtClean="0">
              <a:solidFill>
                <a:srgbClr val="534F4F"/>
              </a:solidFill>
              <a:latin typeface="+mn-lt"/>
              <a:cs typeface="Arial" charset="0"/>
            </a:endParaRPr>
          </a:p>
          <a:p>
            <a:pPr indent="273050" algn="just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273050" algn="l"/>
              </a:tabLst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выплата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ежемесячных пособий гражданам, имеющим детей  </a:t>
            </a: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(по 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210,0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млн. руб. </a:t>
            </a: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ежегодно);</a:t>
            </a:r>
            <a:endParaRPr lang="ru-RU" sz="1400" dirty="0">
              <a:solidFill>
                <a:srgbClr val="534F4F"/>
              </a:solidFill>
              <a:latin typeface="+mn-lt"/>
            </a:endParaRPr>
          </a:p>
          <a:p>
            <a:pPr algn="just">
              <a:lnSpc>
                <a:spcPct val="90000"/>
              </a:lnSpc>
              <a:tabLst>
                <a:tab pos="273050" algn="l"/>
              </a:tabLst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базовый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размер ежемесячного пособия составляет 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от 285 до 652 руб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., на детей из многодетных семей </a:t>
            </a: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– 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от 430 до 800 руб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., на детей одиноких матерей </a:t>
            </a: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– 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от 575 до 904 руб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., на детей-инвалидов </a:t>
            </a: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– 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1100 руб</a:t>
            </a: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.;</a:t>
            </a:r>
            <a:endParaRPr lang="ru-RU" sz="1400" dirty="0">
              <a:solidFill>
                <a:srgbClr val="534F4F"/>
              </a:solidFill>
              <a:latin typeface="+mn-lt"/>
            </a:endParaRPr>
          </a:p>
          <a:p>
            <a:pPr indent="273050" algn="just">
              <a:lnSpc>
                <a:spcPct val="90000"/>
              </a:lnSpc>
              <a:buFont typeface="Wingdings" panose="05000000000000000000" pitchFamily="2" charset="2"/>
              <a:buChar char="ü"/>
              <a:tabLst>
                <a:tab pos="273050" algn="l"/>
              </a:tabLst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ежемесячная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социальная выплата малоимущим молодым семьям на компенсацию затрат по найму (поднайму) жилого помещения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от 500 до 3000 рублей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;</a:t>
            </a:r>
          </a:p>
          <a:p>
            <a:pPr indent="273050" algn="just">
              <a:lnSpc>
                <a:spcPct val="90000"/>
              </a:lnSpc>
              <a:buFont typeface="Wingdings" panose="05000000000000000000" pitchFamily="2" charset="2"/>
              <a:buChar char="ü"/>
              <a:tabLst>
                <a:tab pos="273050" algn="l"/>
              </a:tabLst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предоставление путевки на санаторно-курортное лечение беременным женщинам из малоимущих молодых семей;</a:t>
            </a:r>
          </a:p>
          <a:p>
            <a:pPr indent="273050" algn="just">
              <a:lnSpc>
                <a:spcPct val="90000"/>
              </a:lnSpc>
              <a:buFont typeface="Wingdings" panose="05000000000000000000" pitchFamily="2" charset="2"/>
              <a:buChar char="ü"/>
              <a:tabLst>
                <a:tab pos="273050" algn="l"/>
              </a:tabLst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ежемесячная социальная выплата малоимущим семьям на ребенка (детей) от полутора до трех лет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1000 руб</a:t>
            </a: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.</a:t>
            </a:r>
            <a:endParaRPr lang="ru-RU" sz="1400" dirty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271695" y="2889225"/>
            <a:ext cx="965029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400" b="1" i="1" u="sng" dirty="0" smtClean="0">
                <a:solidFill>
                  <a:srgbClr val="534F4F"/>
                </a:solidFill>
                <a:latin typeface="+mn-lt"/>
              </a:rPr>
              <a:t>Улучшение </a:t>
            </a:r>
            <a:r>
              <a:rPr lang="ru-RU" sz="1400" b="1" i="1" u="sng" dirty="0">
                <a:solidFill>
                  <a:srgbClr val="534F4F"/>
                </a:solidFill>
                <a:latin typeface="+mn-lt"/>
              </a:rPr>
              <a:t>демографической ситуации</a:t>
            </a:r>
            <a:r>
              <a:rPr lang="ru-RU" sz="1400" b="1" i="1" u="sng" dirty="0" smtClean="0">
                <a:solidFill>
                  <a:srgbClr val="534F4F"/>
                </a:solidFill>
                <a:latin typeface="+mn-lt"/>
              </a:rPr>
              <a:t>:</a:t>
            </a:r>
            <a:endParaRPr lang="ru-RU" sz="1400" dirty="0">
              <a:solidFill>
                <a:srgbClr val="534F4F"/>
              </a:solidFill>
              <a:latin typeface="+mn-lt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 единовременная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социальная выплата лицам из числа детей-сирот и детей, оставшихся без попечения родителей, </a:t>
            </a: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в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связи с рождением ребенка (детей) </a:t>
            </a: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в размере 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30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тыс. рублей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;</a:t>
            </a:r>
          </a:p>
          <a:p>
            <a:pPr lvl="0" algn="just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273050" algn="l"/>
              </a:tabLst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 единовременная социальная выплата в связи с рождением (усыновлением) третьего и последующих детей или детей-  близнецов –в размере 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100 тыс. руб</a:t>
            </a: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. </a:t>
            </a:r>
            <a:r>
              <a:rPr lang="ru-RU" sz="1400" dirty="0">
                <a:solidFill>
                  <a:srgbClr val="534F4F"/>
                </a:solidFill>
                <a:latin typeface="Calibri"/>
              </a:rPr>
              <a:t>(по </a:t>
            </a:r>
            <a:r>
              <a:rPr lang="ru-RU" sz="1400" b="1" dirty="0" smtClean="0">
                <a:solidFill>
                  <a:srgbClr val="534F4F"/>
                </a:solidFill>
                <a:latin typeface="Calibri"/>
              </a:rPr>
              <a:t>245,0 </a:t>
            </a:r>
            <a:r>
              <a:rPr lang="ru-RU" sz="1400" b="1" dirty="0">
                <a:solidFill>
                  <a:srgbClr val="534F4F"/>
                </a:solidFill>
                <a:latin typeface="Calibri"/>
              </a:rPr>
              <a:t>млн. руб. </a:t>
            </a:r>
            <a:r>
              <a:rPr lang="ru-RU" sz="1400" dirty="0">
                <a:solidFill>
                  <a:srgbClr val="534F4F"/>
                </a:solidFill>
                <a:latin typeface="Calibri"/>
              </a:rPr>
              <a:t>ежегодно);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 единовременная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социальная выплата при рождении троих или более детей одновременно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1200 тыс. руб</a:t>
            </a: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.;</a:t>
            </a:r>
            <a:endParaRPr lang="ru-RU" sz="1400" dirty="0">
              <a:solidFill>
                <a:srgbClr val="534F4F"/>
              </a:solidFill>
              <a:latin typeface="+mn-lt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 единовременная социальная выплата женщинам, родившим первого ребенка в возрасте от 18 до 24 лет в размере 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  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85 тыс. руб.</a:t>
            </a: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;</a:t>
            </a:r>
          </a:p>
          <a:p>
            <a:pPr lvl="0" algn="just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273050" algn="l"/>
              </a:tabLst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 выплата компенсации части родительской платы за присмотр и уход за детьми в образовательных организациях, реализующих основную общеобразовательную программу дошкольного образования </a:t>
            </a:r>
            <a:r>
              <a:rPr lang="ru-RU" sz="1400" dirty="0">
                <a:solidFill>
                  <a:srgbClr val="534F4F"/>
                </a:solidFill>
                <a:latin typeface="Calibri"/>
              </a:rPr>
              <a:t>(по </a:t>
            </a:r>
            <a:r>
              <a:rPr lang="ru-RU" sz="1400" b="1" dirty="0" smtClean="0">
                <a:solidFill>
                  <a:srgbClr val="534F4F"/>
                </a:solidFill>
                <a:latin typeface="Calibri"/>
              </a:rPr>
              <a:t>135,4 </a:t>
            </a:r>
            <a:r>
              <a:rPr lang="ru-RU" sz="1400" b="1" dirty="0">
                <a:solidFill>
                  <a:srgbClr val="534F4F"/>
                </a:solidFill>
                <a:latin typeface="Calibri"/>
              </a:rPr>
              <a:t>млн. руб. </a:t>
            </a:r>
            <a:r>
              <a:rPr lang="ru-RU" sz="1400" dirty="0">
                <a:solidFill>
                  <a:srgbClr val="534F4F"/>
                </a:solidFill>
                <a:latin typeface="Calibri"/>
              </a:rPr>
              <a:t>ежегодно</a:t>
            </a:r>
            <a:r>
              <a:rPr lang="ru-RU" sz="1400" dirty="0" smtClean="0">
                <a:solidFill>
                  <a:srgbClr val="534F4F"/>
                </a:solidFill>
                <a:latin typeface="Calibri"/>
              </a:rPr>
              <a:t>).</a:t>
            </a:r>
            <a:endParaRPr lang="ru-RU" sz="1400" dirty="0">
              <a:solidFill>
                <a:srgbClr val="534F4F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77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772541" y="142419"/>
            <a:ext cx="10646918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t">
            <a:spAutoFit/>
          </a:bodyPr>
          <a:lstStyle>
            <a:lvl1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800" b="1" i="0" dirty="0" smtClean="0">
                <a:solidFill>
                  <a:srgbClr val="394659"/>
                </a:solidFill>
                <a:latin typeface="+mn-lt"/>
                <a:cs typeface="Times New Roman" panose="02020603050405020304" pitchFamily="18" charset="0"/>
              </a:rPr>
              <a:t>Гарантии семьям с детьми    </a:t>
            </a:r>
            <a:r>
              <a:rPr lang="ru-RU" sz="2800" b="1" i="0" u="sng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 2 147,4 млн. руб.</a:t>
            </a:r>
            <a:endParaRPr lang="ru-RU" sz="2800" i="0" u="sng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75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3" name="Rectangle 1"/>
          <p:cNvSpPr>
            <a:spLocks noChangeArrowheads="1"/>
          </p:cNvSpPr>
          <p:nvPr/>
        </p:nvSpPr>
        <p:spPr bwMode="auto">
          <a:xfrm>
            <a:off x="1824486" y="-4376"/>
            <a:ext cx="9594972" cy="1015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>
            <a:lvl1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000" b="1" i="0" dirty="0">
                <a:solidFill>
                  <a:srgbClr val="394659"/>
                </a:solidFill>
                <a:latin typeface="+mn-lt"/>
                <a:cs typeface="Times New Roman" panose="02020603050405020304" pitchFamily="18" charset="0"/>
              </a:rPr>
              <a:t>Социальное обеспечение детей-сирот, приемных и опекунских семей – </a:t>
            </a:r>
            <a:r>
              <a:rPr lang="ru-RU" sz="3000" b="1" i="0" u="sng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564,6 </a:t>
            </a:r>
            <a:r>
              <a:rPr lang="ru-RU" sz="3000" b="1" i="0" u="sng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млн. руб.</a:t>
            </a:r>
            <a:endParaRPr lang="ru-RU" sz="2400" i="0" u="sng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67112" y="1268405"/>
            <a:ext cx="9332473" cy="2533195"/>
          </a:xfrm>
          <a:prstGeom prst="homePlate">
            <a:avLst>
              <a:gd name="adj" fmla="val 34945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534F4F"/>
                </a:solidFill>
              </a:rPr>
              <a:t>Общий объем средств, направленный на </a:t>
            </a:r>
            <a:r>
              <a:rPr lang="ru-RU" sz="1600" b="1" dirty="0" smtClean="0">
                <a:solidFill>
                  <a:srgbClr val="534F4F"/>
                </a:solidFill>
              </a:rPr>
              <a:t>поддержку </a:t>
            </a:r>
            <a:r>
              <a:rPr lang="ru-RU" sz="1600" b="1" dirty="0">
                <a:solidFill>
                  <a:srgbClr val="534F4F"/>
                </a:solidFill>
              </a:rPr>
              <a:t>приемных и опекунских </a:t>
            </a:r>
            <a:r>
              <a:rPr lang="ru-RU" sz="1600" b="1" dirty="0" smtClean="0">
                <a:solidFill>
                  <a:srgbClr val="534F4F"/>
                </a:solidFill>
              </a:rPr>
              <a:t>семей</a:t>
            </a:r>
          </a:p>
          <a:p>
            <a:r>
              <a:rPr lang="ru-RU" b="1" u="sng" dirty="0" smtClean="0">
                <a:solidFill>
                  <a:srgbClr val="534F4F"/>
                </a:solidFill>
              </a:rPr>
              <a:t>393,0</a:t>
            </a:r>
            <a:r>
              <a:rPr lang="ru-RU" sz="1600" b="1" u="sng" dirty="0" smtClean="0">
                <a:solidFill>
                  <a:srgbClr val="534F4F"/>
                </a:solidFill>
              </a:rPr>
              <a:t> </a:t>
            </a:r>
            <a:r>
              <a:rPr lang="ru-RU" sz="1600" b="1" u="sng" dirty="0">
                <a:solidFill>
                  <a:srgbClr val="534F4F"/>
                </a:solidFill>
              </a:rPr>
              <a:t>млн. руб</a:t>
            </a:r>
            <a:r>
              <a:rPr lang="ru-RU" sz="1600" b="1" u="sng" dirty="0" smtClean="0">
                <a:solidFill>
                  <a:srgbClr val="534F4F"/>
                </a:solidFill>
              </a:rPr>
              <a:t>.</a:t>
            </a:r>
            <a:r>
              <a:rPr lang="ru-RU" sz="1600" b="1" dirty="0" smtClean="0">
                <a:solidFill>
                  <a:srgbClr val="534F4F"/>
                </a:solidFill>
              </a:rPr>
              <a:t>, </a:t>
            </a:r>
            <a:r>
              <a:rPr lang="ru-RU" sz="1600" b="1" dirty="0">
                <a:solidFill>
                  <a:srgbClr val="534F4F"/>
                </a:solidFill>
              </a:rPr>
              <a:t>в том числе</a:t>
            </a:r>
            <a:r>
              <a:rPr lang="ru-RU" sz="1600" b="1" dirty="0" smtClean="0">
                <a:solidFill>
                  <a:srgbClr val="534F4F"/>
                </a:solidFill>
              </a:rPr>
              <a:t>:</a:t>
            </a:r>
          </a:p>
          <a:p>
            <a:endParaRPr lang="ru-RU" sz="1600" b="1" dirty="0">
              <a:solidFill>
                <a:srgbClr val="534F4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534F4F"/>
                </a:solidFill>
              </a:rPr>
              <a:t>единовременная </a:t>
            </a:r>
            <a:r>
              <a:rPr lang="ru-RU" sz="1600" dirty="0">
                <a:solidFill>
                  <a:srgbClr val="534F4F"/>
                </a:solidFill>
              </a:rPr>
              <a:t>выплата при устройстве  в семью детей старше 7 лет и </a:t>
            </a:r>
            <a:r>
              <a:rPr lang="ru-RU" sz="1600" dirty="0" smtClean="0">
                <a:solidFill>
                  <a:srgbClr val="534F4F"/>
                </a:solidFill>
              </a:rPr>
              <a:t>детей-инвалидов</a:t>
            </a:r>
          </a:p>
          <a:p>
            <a:pPr marL="266700"/>
            <a:r>
              <a:rPr lang="ru-RU" sz="1600" b="1" u="sng" dirty="0" smtClean="0">
                <a:solidFill>
                  <a:srgbClr val="534F4F"/>
                </a:solidFill>
              </a:rPr>
              <a:t>10 </a:t>
            </a:r>
            <a:r>
              <a:rPr lang="ru-RU" sz="1600" b="1" u="sng" dirty="0">
                <a:solidFill>
                  <a:srgbClr val="534F4F"/>
                </a:solidFill>
              </a:rPr>
              <a:t>млн. руб</a:t>
            </a:r>
            <a:r>
              <a:rPr lang="ru-RU" sz="1600" b="1" u="sng" dirty="0" smtClean="0">
                <a:solidFill>
                  <a:srgbClr val="534F4F"/>
                </a:solidFill>
              </a:rPr>
              <a:t>.</a:t>
            </a:r>
            <a:r>
              <a:rPr lang="ru-RU" sz="1600" dirty="0" smtClean="0">
                <a:solidFill>
                  <a:srgbClr val="534F4F"/>
                </a:solidFill>
              </a:rPr>
              <a:t>;</a:t>
            </a:r>
            <a:endParaRPr lang="ru-RU" sz="1600" dirty="0">
              <a:solidFill>
                <a:srgbClr val="534F4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534F4F"/>
                </a:solidFill>
              </a:rPr>
              <a:t>содержание </a:t>
            </a:r>
            <a:r>
              <a:rPr lang="ru-RU" sz="1600" dirty="0">
                <a:solidFill>
                  <a:srgbClr val="534F4F"/>
                </a:solidFill>
              </a:rPr>
              <a:t>ребенка в приемных и опекунских семьях (расходы личные нужды, на проезд, коммунальные услуги, бытовые услуги, приобретение предметов личной гигиены, мебели, мягкого инвентаря и др.) – </a:t>
            </a:r>
            <a:r>
              <a:rPr lang="ru-RU" sz="1600" b="1" u="sng" dirty="0" smtClean="0">
                <a:solidFill>
                  <a:srgbClr val="534F4F"/>
                </a:solidFill>
              </a:rPr>
              <a:t>316,8 </a:t>
            </a:r>
            <a:r>
              <a:rPr lang="ru-RU" sz="1600" b="1" u="sng" dirty="0">
                <a:solidFill>
                  <a:srgbClr val="534F4F"/>
                </a:solidFill>
              </a:rPr>
              <a:t>млн. руб</a:t>
            </a:r>
            <a:r>
              <a:rPr lang="ru-RU" sz="1600" b="1" u="sng" dirty="0" smtClean="0">
                <a:solidFill>
                  <a:srgbClr val="534F4F"/>
                </a:solidFill>
              </a:rPr>
              <a:t>.</a:t>
            </a:r>
            <a:r>
              <a:rPr lang="ru-RU" sz="1600" dirty="0" smtClean="0">
                <a:solidFill>
                  <a:srgbClr val="534F4F"/>
                </a:solidFill>
              </a:rPr>
              <a:t>;</a:t>
            </a:r>
            <a:endParaRPr lang="ru-RU" sz="1600" dirty="0">
              <a:solidFill>
                <a:srgbClr val="534F4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534F4F"/>
                </a:solidFill>
              </a:rPr>
              <a:t>вознаграждение </a:t>
            </a:r>
            <a:r>
              <a:rPr lang="ru-RU" sz="1600" dirty="0">
                <a:solidFill>
                  <a:srgbClr val="534F4F"/>
                </a:solidFill>
              </a:rPr>
              <a:t>приемному родителю (зависит от количества приемных </a:t>
            </a:r>
            <a:r>
              <a:rPr lang="ru-RU" sz="1600" dirty="0" smtClean="0">
                <a:solidFill>
                  <a:srgbClr val="534F4F"/>
                </a:solidFill>
              </a:rPr>
              <a:t>детей)  </a:t>
            </a:r>
            <a:r>
              <a:rPr lang="ru-RU" sz="1600" dirty="0">
                <a:solidFill>
                  <a:srgbClr val="534F4F"/>
                </a:solidFill>
              </a:rPr>
              <a:t>- </a:t>
            </a:r>
            <a:r>
              <a:rPr lang="ru-RU" sz="1600" b="1" u="sng" dirty="0" smtClean="0">
                <a:solidFill>
                  <a:srgbClr val="534F4F"/>
                </a:solidFill>
              </a:rPr>
              <a:t>66,2 </a:t>
            </a:r>
            <a:r>
              <a:rPr lang="ru-RU" sz="1600" b="1" u="sng" dirty="0">
                <a:solidFill>
                  <a:srgbClr val="534F4F"/>
                </a:solidFill>
              </a:rPr>
              <a:t>млн. руб</a:t>
            </a:r>
            <a:r>
              <a:rPr lang="ru-RU" sz="1600" b="1" u="sng" dirty="0" smtClean="0">
                <a:solidFill>
                  <a:srgbClr val="534F4F"/>
                </a:solidFill>
              </a:rPr>
              <a:t>.</a:t>
            </a:r>
            <a:endParaRPr lang="ru-RU" sz="1600" b="1" u="sng" dirty="0">
              <a:solidFill>
                <a:srgbClr val="534F4F"/>
              </a:solidFill>
            </a:endParaRPr>
          </a:p>
        </p:txBody>
      </p:sp>
      <p:sp>
        <p:nvSpPr>
          <p:cNvPr id="5" name="Пятиугольник 4"/>
          <p:cNvSpPr/>
          <p:nvPr/>
        </p:nvSpPr>
        <p:spPr>
          <a:xfrm>
            <a:off x="3165895" y="4221962"/>
            <a:ext cx="8883048" cy="2422119"/>
          </a:xfrm>
          <a:prstGeom prst="homePlate">
            <a:avLst>
              <a:gd name="adj" fmla="val 36073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534F4F"/>
                </a:solidFill>
              </a:rPr>
              <a:t>Социальная поддержка детей-сирот – </a:t>
            </a:r>
            <a:r>
              <a:rPr lang="ru-RU" b="1" u="sng" dirty="0" smtClean="0">
                <a:solidFill>
                  <a:srgbClr val="534F4F"/>
                </a:solidFill>
              </a:rPr>
              <a:t>171,6</a:t>
            </a:r>
            <a:r>
              <a:rPr lang="ru-RU" sz="1600" b="1" u="sng" dirty="0" smtClean="0">
                <a:solidFill>
                  <a:srgbClr val="534F4F"/>
                </a:solidFill>
              </a:rPr>
              <a:t> </a:t>
            </a:r>
            <a:r>
              <a:rPr lang="ru-RU" sz="1600" b="1" u="sng" dirty="0">
                <a:solidFill>
                  <a:srgbClr val="534F4F"/>
                </a:solidFill>
              </a:rPr>
              <a:t>млн. руб</a:t>
            </a:r>
            <a:r>
              <a:rPr lang="ru-RU" sz="1600" b="1" u="sng" dirty="0" smtClean="0">
                <a:solidFill>
                  <a:srgbClr val="534F4F"/>
                </a:solidFill>
              </a:rPr>
              <a:t>.</a:t>
            </a:r>
          </a:p>
          <a:p>
            <a:endParaRPr lang="ru-RU" sz="800" b="1" dirty="0">
              <a:solidFill>
                <a:srgbClr val="534F4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534F4F"/>
                </a:solidFill>
              </a:rPr>
              <a:t>ежемесячная </a:t>
            </a:r>
            <a:r>
              <a:rPr lang="ru-RU" sz="1600" dirty="0">
                <a:solidFill>
                  <a:srgbClr val="534F4F"/>
                </a:solidFill>
              </a:rPr>
              <a:t>денежная выплата в связи с усыновлением (удочерением) ребенка сироты или ребенка, оставшегося без попечения родителей </a:t>
            </a:r>
            <a:r>
              <a:rPr lang="ru-RU" sz="1600" b="1" u="sng" dirty="0" smtClean="0">
                <a:solidFill>
                  <a:srgbClr val="534F4F"/>
                </a:solidFill>
              </a:rPr>
              <a:t>22,4 </a:t>
            </a:r>
            <a:r>
              <a:rPr lang="ru-RU" sz="1600" b="1" u="sng" dirty="0">
                <a:solidFill>
                  <a:srgbClr val="534F4F"/>
                </a:solidFill>
              </a:rPr>
              <a:t>млн. руб.</a:t>
            </a:r>
            <a:r>
              <a:rPr lang="ru-RU" sz="1600" dirty="0">
                <a:solidFill>
                  <a:srgbClr val="534F4F"/>
                </a:solidFill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534F4F"/>
                </a:solidFill>
              </a:rPr>
              <a:t>социальная </a:t>
            </a:r>
            <a:r>
              <a:rPr lang="ru-RU" sz="1600" dirty="0">
                <a:solidFill>
                  <a:srgbClr val="534F4F"/>
                </a:solidFill>
              </a:rPr>
              <a:t>поддержка детей-сирот и детей, оставшихся без попечения родителей (расходы личные нужды, на проезд, коммунальные услуги, бытовые услуги, приобретение предметов личной гигиены, мебели, мягкого инвентаря и др.) </a:t>
            </a:r>
            <a:r>
              <a:rPr lang="ru-RU" sz="1600" dirty="0" smtClean="0">
                <a:solidFill>
                  <a:srgbClr val="534F4F"/>
                </a:solidFill>
              </a:rPr>
              <a:t> </a:t>
            </a:r>
            <a:r>
              <a:rPr lang="ru-RU" sz="1600" b="1" u="sng" dirty="0" smtClean="0">
                <a:solidFill>
                  <a:srgbClr val="534F4F"/>
                </a:solidFill>
              </a:rPr>
              <a:t>96,7 </a:t>
            </a:r>
            <a:r>
              <a:rPr lang="ru-RU" sz="1600" b="1" u="sng" dirty="0">
                <a:solidFill>
                  <a:srgbClr val="534F4F"/>
                </a:solidFill>
              </a:rPr>
              <a:t>млн. руб.</a:t>
            </a:r>
            <a:r>
              <a:rPr lang="ru-RU" sz="1600" dirty="0">
                <a:solidFill>
                  <a:srgbClr val="534F4F"/>
                </a:solidFill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534F4F"/>
                </a:solidFill>
              </a:rPr>
              <a:t>единовременная </a:t>
            </a:r>
            <a:r>
              <a:rPr lang="ru-RU" sz="1600" dirty="0">
                <a:solidFill>
                  <a:srgbClr val="534F4F"/>
                </a:solidFill>
              </a:rPr>
              <a:t>выплата детям-сиротам на ремонт жилья </a:t>
            </a:r>
            <a:r>
              <a:rPr lang="ru-RU" sz="1600" b="1" u="sng" dirty="0" smtClean="0">
                <a:solidFill>
                  <a:srgbClr val="534F4F"/>
                </a:solidFill>
              </a:rPr>
              <a:t>2,6 </a:t>
            </a:r>
            <a:r>
              <a:rPr lang="ru-RU" sz="1600" b="1" u="sng" dirty="0">
                <a:solidFill>
                  <a:srgbClr val="534F4F"/>
                </a:solidFill>
              </a:rPr>
              <a:t>млн. руб</a:t>
            </a:r>
            <a:r>
              <a:rPr lang="ru-RU" sz="1600" b="1" u="sng" dirty="0" smtClean="0">
                <a:solidFill>
                  <a:srgbClr val="534F4F"/>
                </a:solidFill>
              </a:rPr>
              <a:t>.</a:t>
            </a:r>
            <a:r>
              <a:rPr lang="ru-RU" sz="1600" dirty="0" smtClean="0">
                <a:solidFill>
                  <a:srgbClr val="534F4F"/>
                </a:solidFill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534F4F"/>
                </a:solidFill>
                <a:latin typeface="+mj-lt"/>
              </a:rPr>
              <a:t>е</a:t>
            </a:r>
            <a:r>
              <a:rPr lang="ru-RU" sz="1600" dirty="0" smtClean="0">
                <a:solidFill>
                  <a:srgbClr val="534F4F"/>
                </a:solidFill>
                <a:latin typeface="+mj-lt"/>
              </a:rPr>
              <a:t>жемесячная денежная компенсация расходов по договору найма (поднайма) жилого помещения детям-сиротам </a:t>
            </a:r>
            <a:r>
              <a:rPr lang="ru-RU" sz="1600" b="1" u="sng" dirty="0" smtClean="0">
                <a:solidFill>
                  <a:srgbClr val="534F4F"/>
                </a:solidFill>
                <a:latin typeface="+mj-lt"/>
              </a:rPr>
              <a:t>49,9 млн. руб.</a:t>
            </a:r>
            <a:endParaRPr lang="ru-RU" sz="1600" b="1" u="sng" dirty="0">
              <a:solidFill>
                <a:srgbClr val="534F4F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78" y="4054412"/>
            <a:ext cx="2682817" cy="2682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276" y="1011286"/>
            <a:ext cx="2928667" cy="2928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78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6683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3" name="Rectangle 1"/>
          <p:cNvSpPr>
            <a:spLocks noChangeArrowheads="1"/>
          </p:cNvSpPr>
          <p:nvPr/>
        </p:nvSpPr>
        <p:spPr bwMode="auto">
          <a:xfrm>
            <a:off x="1391091" y="-4376"/>
            <a:ext cx="10028367" cy="1015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>
            <a:lvl1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000" b="1" i="0" dirty="0">
                <a:solidFill>
                  <a:srgbClr val="394659"/>
                </a:solidFill>
                <a:latin typeface="+mn-lt"/>
                <a:cs typeface="Times New Roman" panose="02020603050405020304" pitchFamily="18" charset="0"/>
              </a:rPr>
              <a:t>Поддержка школьников и студентов, летний отдых и оздоровление детей –</a:t>
            </a:r>
            <a:r>
              <a:rPr lang="ru-RU" sz="3000" b="1" i="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3000" b="1" i="0" u="sng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932,7 </a:t>
            </a:r>
            <a:r>
              <a:rPr lang="ru-RU" sz="3000" b="1" i="0" u="sng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млн. руб.</a:t>
            </a:r>
            <a:endParaRPr lang="ru-RU" sz="2400" i="0" u="sng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417737" y="923026"/>
            <a:ext cx="8426331" cy="5934974"/>
            <a:chOff x="3417737" y="836762"/>
            <a:chExt cx="8426331" cy="5934974"/>
          </a:xfrm>
        </p:grpSpPr>
        <p:graphicFrame>
          <p:nvGraphicFramePr>
            <p:cNvPr id="2" name="Схема 1"/>
            <p:cNvGraphicFramePr/>
            <p:nvPr>
              <p:extLst>
                <p:ext uri="{D42A27DB-BD31-4B8C-83A1-F6EECF244321}">
                  <p14:modId xmlns:p14="http://schemas.microsoft.com/office/powerpoint/2010/main" val="1991787570"/>
                </p:ext>
              </p:extLst>
            </p:nvPr>
          </p:nvGraphicFramePr>
          <p:xfrm>
            <a:off x="3417737" y="836762"/>
            <a:ext cx="8426331" cy="593497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9" name="TextBox 8"/>
            <p:cNvSpPr txBox="1"/>
            <p:nvPr/>
          </p:nvSpPr>
          <p:spPr>
            <a:xfrm>
              <a:off x="3484985" y="1276085"/>
              <a:ext cx="1230401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ru-RU" sz="2400" b="1" dirty="0" smtClean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621,9</a:t>
              </a:r>
            </a:p>
            <a:p>
              <a:pPr lvl="0" algn="ctr">
                <a:lnSpc>
                  <a:spcPct val="90000"/>
                </a:lnSpc>
              </a:pPr>
              <a:r>
                <a:rPr lang="ru-RU" sz="2000" b="1" dirty="0" smtClean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млн. руб.</a:t>
              </a:r>
              <a:endParaRPr lang="ru-RU" sz="2000" dirty="0">
                <a:solidFill>
                  <a:srgbClr val="534F4F"/>
                </a:solidFill>
                <a:latin typeface="+mn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009698" y="2669258"/>
              <a:ext cx="1230401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ru-RU" sz="2400" b="1" dirty="0" smtClean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95,4</a:t>
              </a:r>
            </a:p>
            <a:p>
              <a:pPr lvl="0" algn="ctr">
                <a:lnSpc>
                  <a:spcPct val="90000"/>
                </a:lnSpc>
              </a:pPr>
              <a:r>
                <a:rPr lang="ru-RU" sz="2000" b="1" dirty="0" smtClean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млн. руб.</a:t>
              </a:r>
              <a:endParaRPr lang="ru-RU" sz="2000" dirty="0">
                <a:solidFill>
                  <a:srgbClr val="534F4F"/>
                </a:solidFill>
                <a:latin typeface="+mn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009698" y="4210833"/>
              <a:ext cx="1230400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ru-RU" sz="2400" b="1" dirty="0" smtClean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29,2</a:t>
              </a:r>
            </a:p>
            <a:p>
              <a:pPr lvl="0" algn="ctr">
                <a:lnSpc>
                  <a:spcPct val="90000"/>
                </a:lnSpc>
              </a:pPr>
              <a:r>
                <a:rPr lang="ru-RU" sz="2000" b="1" dirty="0" smtClean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млн</a:t>
              </a:r>
              <a:r>
                <a:rPr lang="ru-RU" sz="2000" b="1" dirty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. руб</a:t>
              </a:r>
              <a:r>
                <a:rPr lang="ru-RU" sz="2000" b="1" dirty="0" smtClean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.</a:t>
              </a:r>
              <a:endParaRPr lang="ru-RU" sz="2000" dirty="0">
                <a:solidFill>
                  <a:srgbClr val="534F4F"/>
                </a:solidFill>
                <a:latin typeface="+mn-l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84985" y="5601617"/>
              <a:ext cx="1230400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ru-RU" sz="2400" b="1" dirty="0" smtClean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186,2</a:t>
              </a:r>
            </a:p>
            <a:p>
              <a:pPr lvl="0" algn="ctr">
                <a:lnSpc>
                  <a:spcPct val="90000"/>
                </a:lnSpc>
              </a:pPr>
              <a:r>
                <a:rPr lang="ru-RU" sz="2000" b="1" dirty="0" smtClean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млн</a:t>
              </a:r>
              <a:r>
                <a:rPr lang="ru-RU" sz="2000" b="1" dirty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. руб</a:t>
              </a:r>
              <a:r>
                <a:rPr lang="ru-RU" sz="2000" b="1" dirty="0" smtClean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.</a:t>
              </a:r>
              <a:endParaRPr lang="ru-RU" sz="2000" dirty="0">
                <a:solidFill>
                  <a:srgbClr val="534F4F"/>
                </a:solidFill>
                <a:latin typeface="+mn-lt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244" y="5419782"/>
            <a:ext cx="1237928" cy="1237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77" y="938500"/>
            <a:ext cx="1549428" cy="1549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2254748" y="2550943"/>
            <a:ext cx="1230237" cy="1347661"/>
            <a:chOff x="152400" y="152400"/>
            <a:chExt cx="6197600" cy="6197600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6197600" cy="6197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9556" y="3050381"/>
              <a:ext cx="1569244" cy="1551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40" y="3457253"/>
            <a:ext cx="2322326" cy="232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79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028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Виды налогов</a:t>
            </a:r>
            <a:endParaRPr lang="ru-RU" sz="3000" b="1" dirty="0">
              <a:solidFill>
                <a:srgbClr val="494545"/>
              </a:solidFill>
              <a:latin typeface="+mn-lt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2748757" y="2080351"/>
            <a:ext cx="6694487" cy="3685252"/>
            <a:chOff x="2759516" y="761825"/>
            <a:chExt cx="6694487" cy="3685252"/>
          </a:xfrm>
        </p:grpSpPr>
        <p:sp>
          <p:nvSpPr>
            <p:cNvPr id="46" name="Пятиугольник 45"/>
            <p:cNvSpPr/>
            <p:nvPr/>
          </p:nvSpPr>
          <p:spPr>
            <a:xfrm rot="5400000">
              <a:off x="5188468" y="1731828"/>
              <a:ext cx="1815064" cy="610122"/>
            </a:xfrm>
            <a:prstGeom prst="homePlate">
              <a:avLst/>
            </a:prstGeom>
            <a:gradFill>
              <a:gsLst>
                <a:gs pos="0">
                  <a:srgbClr val="AFABAB">
                    <a:alpha val="89000"/>
                  </a:srgbClr>
                </a:gs>
                <a:gs pos="100000">
                  <a:schemeClr val="accent2">
                    <a:lumMod val="20000"/>
                    <a:lumOff val="80000"/>
                    <a:alpha val="63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494545"/>
                </a:solidFill>
              </a:endParaRPr>
            </a:p>
          </p:txBody>
        </p:sp>
        <p:grpSp>
          <p:nvGrpSpPr>
            <p:cNvPr id="22" name="Группа 21"/>
            <p:cNvGrpSpPr/>
            <p:nvPr/>
          </p:nvGrpSpPr>
          <p:grpSpPr>
            <a:xfrm>
              <a:off x="2759516" y="761825"/>
              <a:ext cx="6694487" cy="3685252"/>
              <a:chOff x="2759516" y="761825"/>
              <a:chExt cx="6694487" cy="3685252"/>
            </a:xfrm>
          </p:grpSpPr>
          <p:sp>
            <p:nvSpPr>
              <p:cNvPr id="38" name="Стрелка углом 37"/>
              <p:cNvSpPr/>
              <p:nvPr/>
            </p:nvSpPr>
            <p:spPr>
              <a:xfrm rot="5400000">
                <a:off x="7033209" y="518989"/>
                <a:ext cx="1301157" cy="2661931"/>
              </a:xfrm>
              <a:prstGeom prst="bentArrow">
                <a:avLst>
                  <a:gd name="adj1" fmla="val 41975"/>
                  <a:gd name="adj2" fmla="val 20987"/>
                  <a:gd name="adj3" fmla="val 15880"/>
                  <a:gd name="adj4" fmla="val 84120"/>
                </a:avLst>
              </a:prstGeom>
              <a:gradFill>
                <a:gsLst>
                  <a:gs pos="0">
                    <a:srgbClr val="AFABAB">
                      <a:alpha val="89000"/>
                    </a:srgbClr>
                  </a:gs>
                  <a:gs pos="100000">
                    <a:schemeClr val="accent2">
                      <a:lumMod val="20000"/>
                      <a:lumOff val="80000"/>
                      <a:alpha val="63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494545"/>
                  </a:solidFill>
                </a:endParaRPr>
              </a:p>
            </p:txBody>
          </p:sp>
          <p:sp>
            <p:nvSpPr>
              <p:cNvPr id="55" name="Стрелка углом 54"/>
              <p:cNvSpPr/>
              <p:nvPr/>
            </p:nvSpPr>
            <p:spPr>
              <a:xfrm rot="16200000" flipH="1">
                <a:off x="3904361" y="533517"/>
                <a:ext cx="1301157" cy="2632880"/>
              </a:xfrm>
              <a:prstGeom prst="bentArrow">
                <a:avLst>
                  <a:gd name="adj1" fmla="val 41975"/>
                  <a:gd name="adj2" fmla="val 20987"/>
                  <a:gd name="adj3" fmla="val 15880"/>
                  <a:gd name="adj4" fmla="val 84120"/>
                </a:avLst>
              </a:prstGeom>
              <a:gradFill>
                <a:gsLst>
                  <a:gs pos="0">
                    <a:srgbClr val="AFABAB">
                      <a:alpha val="89000"/>
                    </a:srgbClr>
                  </a:gs>
                  <a:gs pos="100000">
                    <a:schemeClr val="accent2">
                      <a:lumMod val="20000"/>
                      <a:lumOff val="80000"/>
                      <a:alpha val="63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494545"/>
                  </a:solidFill>
                </a:endParaRPr>
              </a:p>
            </p:txBody>
          </p:sp>
          <p:grpSp>
            <p:nvGrpSpPr>
              <p:cNvPr id="9" name="Группа 8"/>
              <p:cNvGrpSpPr/>
              <p:nvPr/>
            </p:nvGrpSpPr>
            <p:grpSpPr>
              <a:xfrm>
                <a:off x="5340546" y="761825"/>
                <a:ext cx="1510908" cy="1391857"/>
                <a:chOff x="2316184" y="2292313"/>
                <a:chExt cx="1971143" cy="1891497"/>
              </a:xfrm>
            </p:grpSpPr>
            <p:sp>
              <p:nvSpPr>
                <p:cNvPr id="13" name="Овал 12"/>
                <p:cNvSpPr/>
                <p:nvPr/>
              </p:nvSpPr>
              <p:spPr>
                <a:xfrm>
                  <a:off x="2316184" y="2292313"/>
                  <a:ext cx="1971143" cy="1891497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rgbClr val="494545"/>
                    </a:solidFill>
                  </a:endParaRPr>
                </a:p>
              </p:txBody>
            </p:sp>
            <p:sp>
              <p:nvSpPr>
                <p:cNvPr id="14" name="Овал 13"/>
                <p:cNvSpPr/>
                <p:nvPr/>
              </p:nvSpPr>
              <p:spPr>
                <a:xfrm>
                  <a:off x="2581884" y="2567074"/>
                  <a:ext cx="1439742" cy="1341974"/>
                </a:xfrm>
                <a:prstGeom prst="ellipse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rgbClr val="494545"/>
                    </a:solidFill>
                  </a:endParaRPr>
                </a:p>
              </p:txBody>
            </p:sp>
            <p:grpSp>
              <p:nvGrpSpPr>
                <p:cNvPr id="4" name="Группа 3"/>
                <p:cNvGrpSpPr/>
                <p:nvPr/>
              </p:nvGrpSpPr>
              <p:grpSpPr>
                <a:xfrm>
                  <a:off x="2819865" y="2791951"/>
                  <a:ext cx="963779" cy="892219"/>
                  <a:chOff x="170656" y="2409030"/>
                  <a:chExt cx="4334669" cy="4334669"/>
                </a:xfrm>
              </p:grpSpPr>
              <p:pic>
                <p:nvPicPr>
                  <p:cNvPr id="13314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70656" y="2409030"/>
                    <a:ext cx="4334669" cy="43346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3315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385614" y="4490636"/>
                    <a:ext cx="2119711" cy="211971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11" name="TextBox 10"/>
              <p:cNvSpPr txBox="1"/>
              <p:nvPr/>
            </p:nvSpPr>
            <p:spPr>
              <a:xfrm>
                <a:off x="8147129" y="1918407"/>
                <a:ext cx="11462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smtClean="0">
                    <a:solidFill>
                      <a:srgbClr val="494545"/>
                    </a:solidFill>
                    <a:latin typeface="+mn-lt"/>
                  </a:rPr>
                  <a:t>Местные</a:t>
                </a:r>
                <a:endParaRPr lang="ru-RU" b="1" dirty="0">
                  <a:solidFill>
                    <a:srgbClr val="494545"/>
                  </a:solidFill>
                  <a:latin typeface="+mn-lt"/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2759516" y="1918407"/>
                <a:ext cx="16107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smtClean="0">
                    <a:solidFill>
                      <a:srgbClr val="494545"/>
                    </a:solidFill>
                    <a:latin typeface="+mn-lt"/>
                  </a:rPr>
                  <a:t>Федеральные</a:t>
                </a:r>
                <a:endParaRPr lang="ru-RU" b="1" dirty="0">
                  <a:solidFill>
                    <a:srgbClr val="494545"/>
                  </a:solidFill>
                  <a:latin typeface="+mn-lt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292346" y="2470992"/>
                <a:ext cx="16496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smtClean="0">
                    <a:solidFill>
                      <a:srgbClr val="494545"/>
                    </a:solidFill>
                    <a:latin typeface="+mn-lt"/>
                  </a:rPr>
                  <a:t>Региональные</a:t>
                </a:r>
                <a:endParaRPr lang="ru-RU" b="1" dirty="0">
                  <a:solidFill>
                    <a:srgbClr val="494545"/>
                  </a:solidFill>
                  <a:latin typeface="+mn-lt"/>
                </a:endParaRPr>
              </a:p>
            </p:txBody>
          </p:sp>
          <p:grpSp>
            <p:nvGrpSpPr>
              <p:cNvPr id="16" name="Группа 15"/>
              <p:cNvGrpSpPr/>
              <p:nvPr/>
            </p:nvGrpSpPr>
            <p:grpSpPr>
              <a:xfrm>
                <a:off x="7986543" y="2548216"/>
                <a:ext cx="1467460" cy="1451149"/>
                <a:chOff x="9076139" y="2530983"/>
                <a:chExt cx="1467460" cy="1451149"/>
              </a:xfrm>
            </p:grpSpPr>
            <p:sp>
              <p:nvSpPr>
                <p:cNvPr id="23" name="Овал 22"/>
                <p:cNvSpPr/>
                <p:nvPr/>
              </p:nvSpPr>
              <p:spPr>
                <a:xfrm>
                  <a:off x="9076139" y="2530983"/>
                  <a:ext cx="1467460" cy="14511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rgbClr val="494545"/>
                    </a:solidFill>
                  </a:endParaRPr>
                </a:p>
              </p:txBody>
            </p:sp>
            <p:sp>
              <p:nvSpPr>
                <p:cNvPr id="24" name="Овал 23"/>
                <p:cNvSpPr/>
                <p:nvPr/>
              </p:nvSpPr>
              <p:spPr>
                <a:xfrm>
                  <a:off x="9273945" y="2741779"/>
                  <a:ext cx="1071847" cy="1029557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rgbClr val="494545"/>
                    </a:solidFill>
                  </a:endParaRPr>
                </a:p>
              </p:txBody>
            </p:sp>
            <p:pic>
              <p:nvPicPr>
                <p:cNvPr id="2050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515387" y="2978695"/>
                  <a:ext cx="588963" cy="5889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5" name="Группа 14"/>
              <p:cNvGrpSpPr/>
              <p:nvPr/>
            </p:nvGrpSpPr>
            <p:grpSpPr>
              <a:xfrm>
                <a:off x="5362270" y="2995928"/>
                <a:ext cx="1467460" cy="1451149"/>
                <a:chOff x="5383444" y="3135938"/>
                <a:chExt cx="1467460" cy="1451149"/>
              </a:xfrm>
            </p:grpSpPr>
            <p:sp>
              <p:nvSpPr>
                <p:cNvPr id="29" name="Овал 28"/>
                <p:cNvSpPr/>
                <p:nvPr/>
              </p:nvSpPr>
              <p:spPr>
                <a:xfrm>
                  <a:off x="5383444" y="3135938"/>
                  <a:ext cx="1467460" cy="14511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rgbClr val="494545"/>
                    </a:solidFill>
                  </a:endParaRPr>
                </a:p>
              </p:txBody>
            </p:sp>
            <p:sp>
              <p:nvSpPr>
                <p:cNvPr id="30" name="Овал 29"/>
                <p:cNvSpPr/>
                <p:nvPr/>
              </p:nvSpPr>
              <p:spPr>
                <a:xfrm>
                  <a:off x="5581250" y="3346734"/>
                  <a:ext cx="1071847" cy="1029557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rgbClr val="494545"/>
                    </a:solidFill>
                  </a:endParaRPr>
                </a:p>
              </p:txBody>
            </p:sp>
            <p:pic>
              <p:nvPicPr>
                <p:cNvPr id="2051" name="Picture 3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22692" y="3567658"/>
                  <a:ext cx="588963" cy="5889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2" name="Группа 11"/>
              <p:cNvGrpSpPr/>
              <p:nvPr/>
            </p:nvGrpSpPr>
            <p:grpSpPr>
              <a:xfrm>
                <a:off x="2792796" y="2548216"/>
                <a:ext cx="1467460" cy="1451149"/>
                <a:chOff x="1696461" y="2514364"/>
                <a:chExt cx="1467460" cy="1451149"/>
              </a:xfrm>
            </p:grpSpPr>
            <p:sp>
              <p:nvSpPr>
                <p:cNvPr id="35" name="Овал 34"/>
                <p:cNvSpPr/>
                <p:nvPr/>
              </p:nvSpPr>
              <p:spPr>
                <a:xfrm>
                  <a:off x="1696461" y="2514364"/>
                  <a:ext cx="1467460" cy="14511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rgbClr val="494545"/>
                    </a:solidFill>
                  </a:endParaRPr>
                </a:p>
              </p:txBody>
            </p:sp>
            <p:sp>
              <p:nvSpPr>
                <p:cNvPr id="36" name="Овал 35"/>
                <p:cNvSpPr/>
                <p:nvPr/>
              </p:nvSpPr>
              <p:spPr>
                <a:xfrm>
                  <a:off x="1894267" y="2725160"/>
                  <a:ext cx="1071847" cy="1029557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rgbClr val="494545"/>
                    </a:solidFill>
                  </a:endParaRPr>
                </a:p>
              </p:txBody>
            </p:sp>
            <p:pic>
              <p:nvPicPr>
                <p:cNvPr id="2052" name="Picture 4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7581" y="2877331"/>
                  <a:ext cx="725215" cy="72521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sp>
        <p:nvSpPr>
          <p:cNvPr id="6" name="Прямоугольник 5"/>
          <p:cNvSpPr/>
          <p:nvPr/>
        </p:nvSpPr>
        <p:spPr>
          <a:xfrm>
            <a:off x="142570" y="3159158"/>
            <a:ext cx="2726955" cy="1869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 sz="1000"/>
            </a:pPr>
            <a:r>
              <a:rPr lang="ru-RU" sz="1600" u="sng" dirty="0" smtClean="0">
                <a:solidFill>
                  <a:srgbClr val="494545"/>
                </a:solidFill>
                <a:latin typeface="+mn-lt"/>
                <a:cs typeface="Arial Cyr"/>
              </a:rPr>
              <a:t>Обязательны </a:t>
            </a:r>
            <a:r>
              <a:rPr lang="ru-RU" sz="1600" u="sng" dirty="0">
                <a:solidFill>
                  <a:srgbClr val="494545"/>
                </a:solidFill>
                <a:latin typeface="+mn-lt"/>
                <a:cs typeface="Arial Cyr"/>
              </a:rPr>
              <a:t>к уплате на всей территории Российской Федерации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 smtClean="0">
                <a:solidFill>
                  <a:srgbClr val="494545"/>
                </a:solidFill>
                <a:latin typeface="+mn-lt"/>
                <a:cs typeface="Arial Cyr"/>
              </a:rPr>
              <a:t>налог </a:t>
            </a: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 прибыль организаций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 smtClean="0">
                <a:solidFill>
                  <a:srgbClr val="494545"/>
                </a:solidFill>
                <a:latin typeface="+mn-lt"/>
                <a:cs typeface="Arial Cyr"/>
              </a:rPr>
              <a:t>налог </a:t>
            </a: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 доходы физических лиц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 smtClean="0">
                <a:solidFill>
                  <a:srgbClr val="494545"/>
                </a:solidFill>
                <a:latin typeface="+mn-lt"/>
                <a:cs typeface="Arial Cyr"/>
              </a:rPr>
              <a:t>акцизы</a:t>
            </a:r>
            <a:endParaRPr lang="ru-RU" sz="1600" b="1" dirty="0">
              <a:solidFill>
                <a:srgbClr val="494545"/>
              </a:solidFill>
              <a:latin typeface="+mn-lt"/>
              <a:cs typeface="Arial Cyr"/>
            </a:endParaRP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 smtClean="0">
                <a:solidFill>
                  <a:srgbClr val="494545"/>
                </a:solidFill>
                <a:latin typeface="+mn-lt"/>
                <a:cs typeface="Arial Cyr"/>
              </a:rPr>
              <a:t>иные </a:t>
            </a: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налоги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640632" y="5780782"/>
            <a:ext cx="71762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 sz="1000"/>
            </a:pPr>
            <a:r>
              <a:rPr lang="ru-RU" sz="1600" u="sng" dirty="0" smtClean="0">
                <a:solidFill>
                  <a:srgbClr val="494545"/>
                </a:solidFill>
                <a:latin typeface="+mn-lt"/>
                <a:cs typeface="Arial Cyr"/>
              </a:rPr>
              <a:t>Обязательны к </a:t>
            </a:r>
            <a:r>
              <a:rPr lang="ru-RU" sz="1600" u="sng" dirty="0">
                <a:solidFill>
                  <a:srgbClr val="494545"/>
                </a:solidFill>
                <a:latin typeface="+mn-lt"/>
                <a:cs typeface="Arial Cyr"/>
              </a:rPr>
              <a:t>уплате на территориях соответствующих субъектов Российской </a:t>
            </a:r>
            <a:r>
              <a:rPr lang="ru-RU" sz="1600" u="sng" dirty="0" smtClean="0">
                <a:solidFill>
                  <a:srgbClr val="494545"/>
                </a:solidFill>
                <a:latin typeface="+mn-lt"/>
                <a:cs typeface="Arial Cyr"/>
              </a:rPr>
              <a:t>Федерации (регулируются законами субъектов Российской Федерации)</a:t>
            </a:r>
            <a:r>
              <a:rPr lang="ru-RU" sz="1600" dirty="0" smtClean="0">
                <a:solidFill>
                  <a:srgbClr val="494545"/>
                </a:solidFill>
                <a:latin typeface="+mn-lt"/>
                <a:cs typeface="Arial Cyr"/>
              </a:rPr>
              <a:t> 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 smtClean="0">
                <a:solidFill>
                  <a:srgbClr val="494545"/>
                </a:solidFill>
                <a:latin typeface="+mn-lt"/>
                <a:cs typeface="Arial Cyr"/>
              </a:rPr>
              <a:t>налог на имущество организаций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 smtClean="0">
                <a:solidFill>
                  <a:srgbClr val="494545"/>
                </a:solidFill>
                <a:latin typeface="+mn-lt"/>
                <a:cs typeface="Arial Cyr"/>
              </a:rPr>
              <a:t>транспортный </a:t>
            </a: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налог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 smtClean="0">
                <a:solidFill>
                  <a:srgbClr val="494545"/>
                </a:solidFill>
                <a:latin typeface="+mn-lt"/>
                <a:cs typeface="Arial Cyr"/>
              </a:rPr>
              <a:t>налог </a:t>
            </a: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 игорный бизнес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455607" y="2918393"/>
            <a:ext cx="2736393" cy="265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 sz="1000"/>
            </a:pPr>
            <a:r>
              <a:rPr lang="ru-RU" sz="1600" u="sng" dirty="0" smtClean="0">
                <a:solidFill>
                  <a:srgbClr val="494545"/>
                </a:solidFill>
                <a:latin typeface="+mn-lt"/>
                <a:cs typeface="Arial Cyr"/>
              </a:rPr>
              <a:t>Обязательны </a:t>
            </a:r>
            <a:r>
              <a:rPr lang="ru-RU" sz="1600" u="sng" dirty="0">
                <a:solidFill>
                  <a:srgbClr val="494545"/>
                </a:solidFill>
                <a:latin typeface="+mn-lt"/>
                <a:cs typeface="Arial Cyr"/>
              </a:rPr>
              <a:t>к уплате на территориях соответствующих муниципальных образований </a:t>
            </a:r>
            <a:r>
              <a:rPr lang="ru-RU" sz="1600" u="sng" dirty="0" smtClean="0">
                <a:solidFill>
                  <a:srgbClr val="494545"/>
                </a:solidFill>
                <a:latin typeface="+mn-lt"/>
                <a:cs typeface="Arial Cyr"/>
              </a:rPr>
              <a:t>(регулируются </a:t>
            </a:r>
            <a:r>
              <a:rPr lang="ru-RU" sz="1600" u="sng" dirty="0">
                <a:solidFill>
                  <a:srgbClr val="494545"/>
                </a:solidFill>
                <a:latin typeface="+mn-lt"/>
                <a:cs typeface="Arial Cyr"/>
              </a:rPr>
              <a:t>нормативными актами представительных органов муниципальных </a:t>
            </a:r>
            <a:r>
              <a:rPr lang="ru-RU" sz="1600" u="sng" dirty="0" smtClean="0">
                <a:solidFill>
                  <a:srgbClr val="494545"/>
                </a:solidFill>
                <a:latin typeface="+mn-lt"/>
                <a:cs typeface="Arial Cyr"/>
              </a:rPr>
              <a:t>образований)</a:t>
            </a:r>
            <a:endParaRPr lang="ru-RU" sz="1600" u="sng" dirty="0">
              <a:solidFill>
                <a:srgbClr val="494545"/>
              </a:solidFill>
              <a:latin typeface="+mn-lt"/>
              <a:cs typeface="Arial Cyr"/>
            </a:endParaRPr>
          </a:p>
          <a:p>
            <a:pPr>
              <a:lnSpc>
                <a:spcPct val="80000"/>
              </a:lnSpc>
              <a:defRPr sz="1000"/>
            </a:pPr>
            <a:endParaRPr lang="ru-RU" sz="1600" u="sng" dirty="0">
              <a:solidFill>
                <a:srgbClr val="494545"/>
              </a:solidFill>
              <a:latin typeface="+mn-lt"/>
              <a:cs typeface="Arial Cyr"/>
            </a:endParaRP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 smtClean="0">
                <a:solidFill>
                  <a:srgbClr val="494545"/>
                </a:solidFill>
                <a:latin typeface="+mn-lt"/>
                <a:cs typeface="Arial Cyr"/>
              </a:rPr>
              <a:t>земельный </a:t>
            </a: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налог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 smtClean="0">
                <a:solidFill>
                  <a:srgbClr val="494545"/>
                </a:solidFill>
                <a:latin typeface="+mn-lt"/>
                <a:cs typeface="Arial Cyr"/>
              </a:rPr>
              <a:t>налог </a:t>
            </a: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 имущество физических </a:t>
            </a:r>
            <a:r>
              <a:rPr lang="ru-RU" sz="1600" b="1" dirty="0" smtClean="0">
                <a:solidFill>
                  <a:srgbClr val="494545"/>
                </a:solidFill>
                <a:latin typeface="+mn-lt"/>
                <a:cs typeface="Arial Cyr"/>
              </a:rPr>
              <a:t>лиц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-10761" y="784086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600" dirty="0">
                <a:solidFill>
                  <a:srgbClr val="494545"/>
                </a:solidFill>
                <a:latin typeface="+mn-lt"/>
              </a:rPr>
              <a:t>Под </a:t>
            </a:r>
            <a:r>
              <a:rPr lang="ru-RU" sz="1600" b="1" dirty="0">
                <a:solidFill>
                  <a:srgbClr val="494545"/>
                </a:solidFill>
                <a:latin typeface="+mn-lt"/>
              </a:rPr>
              <a:t>налогом</a:t>
            </a:r>
            <a:r>
              <a:rPr lang="ru-RU" sz="1600" dirty="0">
                <a:solidFill>
                  <a:srgbClr val="494545"/>
                </a:solidFill>
                <a:latin typeface="+mn-lt"/>
              </a:rPr>
              <a:t> понимается обязательный, индивидуально безвозмездный платеж, взимаемый с организаций и физических лиц в форме отчуждения принадлежащих им на праве собственности, хозяйственного ведения или оперативного управления денежных средств в целях финансового обеспечения деятельности государства и (или) муниципальных образований.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129726" y="1627221"/>
            <a:ext cx="7953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94545"/>
                </a:solidFill>
                <a:latin typeface="+mn-lt"/>
              </a:rPr>
              <a:t>УСТАНОВЛЕНЫ НАЛОГОВЫМ КОДЕКСОМ РОССИЙСКОЙ ФЕДЕРАЦИИ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99422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ятиугольник 81"/>
          <p:cNvSpPr/>
          <p:nvPr/>
        </p:nvSpPr>
        <p:spPr>
          <a:xfrm>
            <a:off x="1592106" y="24182"/>
            <a:ext cx="10175343" cy="1496104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8428038"/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2 592,5</a:t>
            </a:r>
            <a:endParaRPr lang="ru-RU" sz="28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1" indent="8428038"/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руб</a:t>
            </a:r>
            <a:r>
              <a:rPr lang="ru-RU" sz="22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2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5" y="2995057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859719" y="28716"/>
            <a:ext cx="81641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Поддержка граждан старшего поколения, ветеранов труда, 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тружеников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тыла, репрессированных, реабилитированных,  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малоимущих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граждан и иное социальное обеспечение 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отдельных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категорий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граждан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-4" y="3930829"/>
            <a:ext cx="12143141" cy="705265"/>
            <a:chOff x="48854" y="3643559"/>
            <a:chExt cx="12143142" cy="705265"/>
          </a:xfrm>
        </p:grpSpPr>
        <p:sp>
          <p:nvSpPr>
            <p:cNvPr id="74" name="Пятиугольник 73"/>
            <p:cNvSpPr/>
            <p:nvPr/>
          </p:nvSpPr>
          <p:spPr>
            <a:xfrm>
              <a:off x="48854" y="3643561"/>
              <a:ext cx="12143142" cy="705263"/>
            </a:xfrm>
            <a:prstGeom prst="homePlate">
              <a:avLst>
                <a:gd name="adj" fmla="val 41748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942226" y="3700726"/>
              <a:ext cx="7874080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Социальный 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контракт и адресная помощь - предоставляется в виде единовременного (до </a:t>
              </a:r>
              <a:r>
                <a:rPr lang="ru-RU" sz="1200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250 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тыс. руб.) или ежемесячного </a:t>
              </a:r>
              <a:r>
                <a:rPr lang="ru-RU" sz="1200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(в размере величины прожиточного минимума, установленной на дату 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заключения социального </a:t>
              </a:r>
              <a:r>
                <a:rPr lang="ru-RU" sz="1200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контракта) 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социального </a:t>
              </a:r>
              <a:r>
                <a:rPr lang="ru-RU" sz="1200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пособия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68" name="Скругленный прямоугольник 67"/>
            <p:cNvSpPr/>
            <p:nvPr/>
          </p:nvSpPr>
          <p:spPr>
            <a:xfrm>
              <a:off x="2228099" y="3643559"/>
              <a:ext cx="1459979" cy="705263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 smtClean="0">
                  <a:solidFill>
                    <a:srgbClr val="394659"/>
                  </a:solidFill>
                </a:rPr>
                <a:t>221,1</a:t>
              </a:r>
              <a:r>
                <a:rPr lang="ru-RU" sz="2200" b="1" dirty="0" smtClean="0">
                  <a:solidFill>
                    <a:srgbClr val="394659"/>
                  </a:solidFill>
                </a:rPr>
                <a:t> млн</a:t>
              </a:r>
              <a:r>
                <a:rPr lang="ru-RU" sz="2200" b="1" dirty="0">
                  <a:solidFill>
                    <a:srgbClr val="394659"/>
                  </a:solidFill>
                </a:rPr>
                <a:t>. </a:t>
              </a:r>
              <a:r>
                <a:rPr lang="ru-RU" sz="2200" b="1" dirty="0" smtClean="0">
                  <a:solidFill>
                    <a:srgbClr val="394659"/>
                  </a:solidFill>
                </a:rPr>
                <a:t>руб.</a:t>
              </a:r>
              <a:endParaRPr lang="ru-RU" sz="2200" b="1" dirty="0">
                <a:solidFill>
                  <a:srgbClr val="394659"/>
                </a:solidFill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0" y="4756877"/>
            <a:ext cx="12143137" cy="1089530"/>
            <a:chOff x="-6" y="4489458"/>
            <a:chExt cx="12143137" cy="1089530"/>
          </a:xfrm>
        </p:grpSpPr>
        <p:sp>
          <p:nvSpPr>
            <p:cNvPr id="73" name="Пятиугольник 72"/>
            <p:cNvSpPr/>
            <p:nvPr/>
          </p:nvSpPr>
          <p:spPr>
            <a:xfrm>
              <a:off x="-6" y="4489458"/>
              <a:ext cx="12143137" cy="1089530"/>
            </a:xfrm>
            <a:prstGeom prst="homePlate">
              <a:avLst>
                <a:gd name="adj" fmla="val 30807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2100204" y="4498439"/>
              <a:ext cx="842999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Субсидии 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на оплату жилого помещения и коммунальных услуг;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бесплатное </a:t>
              </a:r>
              <a:r>
                <a:rPr lang="ru-RU" sz="1200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зубо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и </a:t>
              </a:r>
              <a:r>
                <a:rPr lang="ru-RU" sz="1200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слухопротезирование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пенсионеров по старости;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льготный 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сезонный проезд отдельных категорий граждан на дачные и садовые участки,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компенсации 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взносов за капитальный ремонт;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льготы 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по оплате жилья и коммунальных услуг работникам бюджетной сферы на </a:t>
              </a:r>
              <a:r>
                <a:rPr lang="ru-RU" sz="1200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селе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69" name="Скругленный прямоугольник 68"/>
            <p:cNvSpPr/>
            <p:nvPr/>
          </p:nvSpPr>
          <p:spPr>
            <a:xfrm>
              <a:off x="386068" y="4684851"/>
              <a:ext cx="1459979" cy="716702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 smtClean="0">
                  <a:solidFill>
                    <a:srgbClr val="394659"/>
                  </a:solidFill>
                </a:rPr>
                <a:t>910,0 </a:t>
              </a:r>
              <a:r>
                <a:rPr lang="ru-RU" sz="2200" b="1" dirty="0">
                  <a:solidFill>
                    <a:srgbClr val="394659"/>
                  </a:solidFill>
                </a:rPr>
                <a:t>млн. </a:t>
              </a:r>
              <a:r>
                <a:rPr lang="ru-RU" sz="2200" b="1" dirty="0" smtClean="0">
                  <a:solidFill>
                    <a:srgbClr val="394659"/>
                  </a:solidFill>
                </a:rPr>
                <a:t>руб.</a:t>
              </a:r>
              <a:endParaRPr lang="ru-RU" sz="2200" b="1" dirty="0">
                <a:solidFill>
                  <a:srgbClr val="394659"/>
                </a:solidFill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-4" y="5932457"/>
            <a:ext cx="12143141" cy="756991"/>
            <a:chOff x="-4" y="5932457"/>
            <a:chExt cx="12143141" cy="756991"/>
          </a:xfrm>
        </p:grpSpPr>
        <p:sp>
          <p:nvSpPr>
            <p:cNvPr id="71" name="Пятиугольник 70"/>
            <p:cNvSpPr/>
            <p:nvPr/>
          </p:nvSpPr>
          <p:spPr>
            <a:xfrm>
              <a:off x="-4" y="5972746"/>
              <a:ext cx="12143141" cy="716702"/>
            </a:xfrm>
            <a:prstGeom prst="homePlate">
              <a:avLst/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3893370" y="6129959"/>
              <a:ext cx="7674743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Льготный проезд отдельных категорий </a:t>
              </a:r>
              <a:r>
                <a:rPr lang="ru-RU" sz="1200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граждан (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ветераны труда, труженики тыла, реабилитированные и репрессированные граждане, </a:t>
              </a:r>
              <a:r>
                <a:rPr lang="ru-RU" sz="1200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инвалиды)</a:t>
              </a:r>
              <a:endParaRPr lang="ru-RU" sz="1200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70" name="Скругленный прямоугольник 69"/>
            <p:cNvSpPr/>
            <p:nvPr/>
          </p:nvSpPr>
          <p:spPr>
            <a:xfrm>
              <a:off x="2179240" y="5932457"/>
              <a:ext cx="1459979" cy="716702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 smtClean="0">
                  <a:solidFill>
                    <a:srgbClr val="394659"/>
                  </a:solidFill>
                </a:rPr>
                <a:t>122,2 </a:t>
              </a:r>
              <a:r>
                <a:rPr lang="ru-RU" sz="2200" b="1" dirty="0">
                  <a:solidFill>
                    <a:srgbClr val="394659"/>
                  </a:solidFill>
                </a:rPr>
                <a:t>млн. </a:t>
              </a:r>
              <a:r>
                <a:rPr lang="ru-RU" sz="2200" b="1" dirty="0" smtClean="0">
                  <a:solidFill>
                    <a:srgbClr val="394659"/>
                  </a:solidFill>
                </a:rPr>
                <a:t>руб.</a:t>
              </a:r>
              <a:endParaRPr lang="ru-RU" b="1" dirty="0">
                <a:solidFill>
                  <a:srgbClr val="394659"/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-6" y="1863331"/>
            <a:ext cx="12143143" cy="1930879"/>
            <a:chOff x="0" y="1620444"/>
            <a:chExt cx="12143143" cy="1930879"/>
          </a:xfrm>
        </p:grpSpPr>
        <p:sp>
          <p:nvSpPr>
            <p:cNvPr id="26" name="Пятиугольник 25"/>
            <p:cNvSpPr/>
            <p:nvPr/>
          </p:nvSpPr>
          <p:spPr>
            <a:xfrm>
              <a:off x="0" y="1637882"/>
              <a:ext cx="12143143" cy="1913441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2100208" y="1620444"/>
              <a:ext cx="8785950" cy="19205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sz="1200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Более чем </a:t>
              </a:r>
              <a:r>
                <a:rPr lang="ru-RU" sz="1200" b="1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85 916 ветеранам </a:t>
              </a:r>
              <a:r>
                <a:rPr lang="ru-RU" sz="1200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труда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, труженикам тыла, реабилитированным и репрессированным гражданам </a:t>
              </a:r>
              <a:r>
                <a:rPr lang="ru-RU" sz="1200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             предоставляются 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меры социальной поддержки:</a:t>
              </a:r>
            </a:p>
            <a:p>
              <a:pPr marL="285750" lvl="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Льготная оплата 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коммунальных услуг;</a:t>
              </a:r>
            </a:p>
            <a:p>
              <a:pPr marL="285750" lvl="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проезд 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на железнодорожном и автомобильном транспорте муниципального и межмуниципального сообщения </a:t>
              </a:r>
              <a:r>
                <a:rPr lang="ru-RU" sz="1200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           оплатой 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50% стоимости проезда;</a:t>
              </a:r>
            </a:p>
            <a:p>
              <a:pPr marL="285750" lvl="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бесплатное </a:t>
              </a:r>
              <a:r>
                <a:rPr lang="ru-RU" sz="1200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слухо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и зубопротезирование, внеочередное оказание медицинской помощи;</a:t>
              </a:r>
            </a:p>
            <a:p>
              <a:pPr marL="285750" lvl="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ежемесячная денежная выплата в </a:t>
              </a:r>
              <a:r>
                <a:rPr lang="ru-RU" sz="1200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2022 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году:</a:t>
              </a:r>
            </a:p>
            <a:p>
              <a:pPr marL="285750" lvl="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ветеранам 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труда – 525 рублей;</a:t>
              </a:r>
            </a:p>
            <a:p>
              <a:pPr marL="285750" lvl="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труженикам 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тыла – 725 рублей;</a:t>
              </a:r>
            </a:p>
            <a:p>
              <a:pPr marL="285750" lvl="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реабилитированным 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лицам – 830 рублей;</a:t>
              </a:r>
            </a:p>
            <a:p>
              <a:pPr marL="285750" lvl="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признанным 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пострадавшими от политических репрессий – 725 </a:t>
              </a:r>
              <a:r>
                <a:rPr lang="ru-RU" sz="1200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рублей. </a:t>
              </a:r>
              <a:endParaRPr lang="ru-RU" sz="1200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386080" y="2222356"/>
              <a:ext cx="1459979" cy="716702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 smtClean="0">
                  <a:solidFill>
                    <a:srgbClr val="394659"/>
                  </a:solidFill>
                </a:rPr>
                <a:t>1 339,2 </a:t>
              </a:r>
              <a:r>
                <a:rPr lang="ru-RU" sz="2200" b="1" dirty="0">
                  <a:solidFill>
                    <a:srgbClr val="394659"/>
                  </a:solidFill>
                </a:rPr>
                <a:t>млн. руб</a:t>
              </a:r>
              <a:r>
                <a:rPr lang="ru-RU" sz="2200" b="1" dirty="0" smtClean="0">
                  <a:solidFill>
                    <a:srgbClr val="394659"/>
                  </a:solidFill>
                </a:rPr>
                <a:t>.</a:t>
              </a:r>
              <a:endParaRPr lang="ru-RU" sz="2200" b="1" dirty="0">
                <a:solidFill>
                  <a:srgbClr val="394659"/>
                </a:solidFill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56" y="2230509"/>
            <a:ext cx="1213959" cy="12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01" y="5943686"/>
            <a:ext cx="1012872" cy="797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604" y="4807483"/>
            <a:ext cx="948232" cy="988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681142" y="3866867"/>
            <a:ext cx="868589" cy="799339"/>
            <a:chOff x="152400" y="152400"/>
            <a:chExt cx="4876800" cy="4876800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4876800" cy="4876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8665" y="2008665"/>
              <a:ext cx="1164270" cy="1164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9" name="TextBox 28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80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7905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ятиугольник 30"/>
          <p:cNvSpPr/>
          <p:nvPr/>
        </p:nvSpPr>
        <p:spPr>
          <a:xfrm>
            <a:off x="48856" y="2785125"/>
            <a:ext cx="12143143" cy="158417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2" name="Пятиугольник 41"/>
          <p:cNvSpPr/>
          <p:nvPr/>
        </p:nvSpPr>
        <p:spPr>
          <a:xfrm>
            <a:off x="212079" y="2898947"/>
            <a:ext cx="7284094" cy="1343025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ctr"/>
            <a:r>
              <a:rPr lang="ru-RU" dirty="0">
                <a:solidFill>
                  <a:srgbClr val="474343"/>
                </a:solidFill>
              </a:rPr>
              <a:t>учащиеся и </a:t>
            </a:r>
            <a:r>
              <a:rPr lang="ru-RU" dirty="0" smtClean="0">
                <a:solidFill>
                  <a:srgbClr val="474343"/>
                </a:solidFill>
              </a:rPr>
              <a:t>студенты</a:t>
            </a:r>
          </a:p>
          <a:p>
            <a:pPr indent="542925" algn="ctr"/>
            <a:r>
              <a:rPr lang="ru-RU" dirty="0" smtClean="0">
                <a:solidFill>
                  <a:srgbClr val="474343"/>
                </a:solidFill>
              </a:rPr>
              <a:t>из </a:t>
            </a:r>
            <a:r>
              <a:rPr lang="ru-RU">
                <a:solidFill>
                  <a:srgbClr val="474343"/>
                </a:solidFill>
              </a:rPr>
              <a:t>многодетных </a:t>
            </a:r>
            <a:r>
              <a:rPr lang="ru-RU" smtClean="0">
                <a:solidFill>
                  <a:srgbClr val="474343"/>
                </a:solidFill>
              </a:rPr>
              <a:t>семей</a:t>
            </a:r>
            <a:endParaRPr lang="ru-RU" dirty="0" smtClean="0">
              <a:solidFill>
                <a:srgbClr val="474343"/>
              </a:solidFill>
            </a:endParaRPr>
          </a:p>
        </p:txBody>
      </p:sp>
      <p:sp>
        <p:nvSpPr>
          <p:cNvPr id="26" name="Пятиугольник 25"/>
          <p:cNvSpPr/>
          <p:nvPr/>
        </p:nvSpPr>
        <p:spPr>
          <a:xfrm>
            <a:off x="-13045" y="1056518"/>
            <a:ext cx="12143143" cy="158417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1" name="Пятиугольник 40"/>
          <p:cNvSpPr/>
          <p:nvPr/>
        </p:nvSpPr>
        <p:spPr>
          <a:xfrm>
            <a:off x="212080" y="1176577"/>
            <a:ext cx="7284094" cy="1343025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ctr"/>
            <a:r>
              <a:rPr lang="ru-RU" dirty="0">
                <a:solidFill>
                  <a:srgbClr val="474343"/>
                </a:solidFill>
              </a:rPr>
              <a:t>ветераны, инвалиды, </a:t>
            </a:r>
            <a:endParaRPr lang="ru-RU" dirty="0" smtClean="0">
              <a:solidFill>
                <a:srgbClr val="474343"/>
              </a:solidFill>
            </a:endParaRPr>
          </a:p>
          <a:p>
            <a:pPr indent="542925" algn="ctr"/>
            <a:r>
              <a:rPr lang="ru-RU" dirty="0" smtClean="0">
                <a:solidFill>
                  <a:srgbClr val="474343"/>
                </a:solidFill>
              </a:rPr>
              <a:t>труженики </a:t>
            </a:r>
            <a:r>
              <a:rPr lang="ru-RU" dirty="0">
                <a:solidFill>
                  <a:srgbClr val="474343"/>
                </a:solidFill>
              </a:rPr>
              <a:t>тыла и др</a:t>
            </a:r>
            <a:r>
              <a:rPr lang="ru-RU" dirty="0" smtClean="0">
                <a:solidFill>
                  <a:srgbClr val="474343"/>
                </a:solidFill>
              </a:rPr>
              <a:t>.</a:t>
            </a:r>
            <a:endParaRPr lang="ru-RU" dirty="0">
              <a:solidFill>
                <a:srgbClr val="474343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801665" y="1494146"/>
            <a:ext cx="3331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без </a:t>
            </a:r>
            <a:r>
              <a:rPr lang="ru-RU" sz="2000" b="1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ограничения числа поездок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02143" y="1285552"/>
            <a:ext cx="1535729" cy="1125074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600" b="1" dirty="0" smtClean="0">
                <a:solidFill>
                  <a:srgbClr val="394659"/>
                </a:solidFill>
              </a:rPr>
              <a:t>122,2</a:t>
            </a:r>
          </a:p>
          <a:p>
            <a:pPr marL="0" lvl="1" algn="ctr"/>
            <a:r>
              <a:rPr lang="ru-RU" sz="2200" b="1" dirty="0" smtClean="0">
                <a:solidFill>
                  <a:srgbClr val="394659"/>
                </a:solidFill>
              </a:rPr>
              <a:t>млн</a:t>
            </a:r>
            <a:r>
              <a:rPr lang="ru-RU" sz="2200" b="1" dirty="0">
                <a:solidFill>
                  <a:srgbClr val="394659"/>
                </a:solidFill>
              </a:rPr>
              <a:t>. руб.</a:t>
            </a: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4" y="2666684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8129556" y="3246561"/>
            <a:ext cx="26753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u="sng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бесплатный </a:t>
            </a:r>
            <a:r>
              <a:rPr lang="ru-RU" sz="2000" b="1" u="sng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проезд</a:t>
            </a:r>
          </a:p>
          <a:p>
            <a:pPr lvl="0" algn="ctr"/>
            <a:r>
              <a:rPr lang="ru-RU" sz="2000" b="1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круглогодично</a:t>
            </a:r>
            <a:endParaRPr lang="ru-RU" sz="2000" b="1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302142" y="3007189"/>
            <a:ext cx="1535729" cy="1125074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600" b="1" dirty="0" smtClean="0">
                <a:solidFill>
                  <a:srgbClr val="394659"/>
                </a:solidFill>
              </a:rPr>
              <a:t>72,8</a:t>
            </a:r>
          </a:p>
          <a:p>
            <a:pPr marL="0" lvl="1" algn="ctr"/>
            <a:r>
              <a:rPr lang="ru-RU" sz="2200" b="1" dirty="0" smtClean="0">
                <a:solidFill>
                  <a:srgbClr val="394659"/>
                </a:solidFill>
              </a:rPr>
              <a:t>млн</a:t>
            </a:r>
            <a:r>
              <a:rPr lang="ru-RU" sz="2200" b="1" dirty="0">
                <a:solidFill>
                  <a:srgbClr val="394659"/>
                </a:solidFill>
              </a:rPr>
              <a:t>. руб.</a:t>
            </a:r>
          </a:p>
        </p:txBody>
      </p:sp>
      <p:sp>
        <p:nvSpPr>
          <p:cNvPr id="35" name="Пятиугольник 34"/>
          <p:cNvSpPr/>
          <p:nvPr/>
        </p:nvSpPr>
        <p:spPr>
          <a:xfrm>
            <a:off x="48856" y="4548426"/>
            <a:ext cx="12143143" cy="2080973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7594471" y="4675642"/>
            <a:ext cx="374550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b="1" u="sng" dirty="0" smtClean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  <a:p>
            <a:pPr lvl="0"/>
            <a:r>
              <a:rPr lang="ru-RU" sz="2000" b="1" u="sng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по </a:t>
            </a:r>
            <a:r>
              <a:rPr lang="ru-RU" sz="2000" b="1" u="sng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300 руб.</a:t>
            </a:r>
            <a:r>
              <a:rPr lang="ru-RU" sz="2000" b="1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 с сентября по </a:t>
            </a:r>
            <a:r>
              <a:rPr lang="ru-RU" sz="2000" b="1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июль</a:t>
            </a:r>
          </a:p>
          <a:p>
            <a:pPr lvl="0"/>
            <a:endParaRPr lang="ru-RU" sz="3600" b="1" u="sng" dirty="0" smtClean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  <a:p>
            <a:pPr lvl="0" algn="ctr"/>
            <a:r>
              <a:rPr lang="ru-RU" b="1" u="sng" dirty="0" smtClean="0">
                <a:solidFill>
                  <a:srgbClr val="474343"/>
                </a:solidFill>
                <a:cs typeface="Times New Roman" panose="02020603050405020304" pitchFamily="18" charset="0"/>
              </a:rPr>
              <a:t>бесплатный проезд</a:t>
            </a:r>
          </a:p>
          <a:p>
            <a:pPr lvl="0" algn="ctr"/>
            <a:r>
              <a:rPr lang="ru-RU" b="1" dirty="0" smtClean="0">
                <a:solidFill>
                  <a:srgbClr val="474343"/>
                </a:solidFill>
                <a:cs typeface="Times New Roman" panose="02020603050405020304" pitchFamily="18" charset="0"/>
              </a:rPr>
              <a:t>круглогодично</a:t>
            </a:r>
            <a:endParaRPr lang="ru-RU" b="1" dirty="0">
              <a:solidFill>
                <a:srgbClr val="474343"/>
              </a:solidFill>
              <a:cs typeface="Times New Roman" panose="02020603050405020304" pitchFamily="18" charset="0"/>
            </a:endParaRP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762000" y="0"/>
            <a:ext cx="1142999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Льготный проезд для </a:t>
            </a: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граждан на территории</a:t>
            </a:r>
          </a:p>
          <a:p>
            <a:pPr algn="ctr"/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Липецкой </a:t>
            </a:r>
            <a:r>
              <a:rPr lang="ru-RU" sz="3000" b="1" dirty="0">
                <a:solidFill>
                  <a:srgbClr val="494545"/>
                </a:solidFill>
                <a:latin typeface="+mn-lt"/>
              </a:rPr>
              <a:t>области</a:t>
            </a:r>
          </a:p>
        </p:txBody>
      </p:sp>
      <p:sp>
        <p:nvSpPr>
          <p:cNvPr id="57" name="Пятиугольник 56"/>
          <p:cNvSpPr/>
          <p:nvPr/>
        </p:nvSpPr>
        <p:spPr>
          <a:xfrm>
            <a:off x="302141" y="4846947"/>
            <a:ext cx="7284094" cy="598042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524000" algn="ctr"/>
            <a:r>
              <a:rPr lang="ru-RU" dirty="0">
                <a:solidFill>
                  <a:srgbClr val="474343"/>
                </a:solidFill>
              </a:rPr>
              <a:t>учащиеся и студенты из малообеспеченных </a:t>
            </a:r>
            <a:r>
              <a:rPr lang="ru-RU" dirty="0" smtClean="0">
                <a:solidFill>
                  <a:srgbClr val="474343"/>
                </a:solidFill>
              </a:rPr>
              <a:t>семей</a:t>
            </a:r>
          </a:p>
          <a:p>
            <a:pPr indent="1524000" algn="ctr"/>
            <a:r>
              <a:rPr lang="ru-RU" b="1" u="sng" dirty="0" smtClean="0">
                <a:solidFill>
                  <a:srgbClr val="474343"/>
                </a:solidFill>
              </a:rPr>
              <a:t>(7 542 чел.)</a:t>
            </a:r>
            <a:endParaRPr lang="ru-RU" b="1" u="sng" dirty="0">
              <a:solidFill>
                <a:srgbClr val="474343"/>
              </a:solidFill>
            </a:endParaRPr>
          </a:p>
        </p:txBody>
      </p:sp>
      <p:sp>
        <p:nvSpPr>
          <p:cNvPr id="58" name="Пятиугольник 57"/>
          <p:cNvSpPr/>
          <p:nvPr/>
        </p:nvSpPr>
        <p:spPr>
          <a:xfrm>
            <a:off x="212080" y="5837164"/>
            <a:ext cx="7284094" cy="625261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438275" algn="ctr"/>
            <a:r>
              <a:rPr lang="ru-RU" dirty="0">
                <a:solidFill>
                  <a:srgbClr val="474343"/>
                </a:solidFill>
              </a:rPr>
              <a:t>учащиеся и студенты, родители </a:t>
            </a:r>
            <a:r>
              <a:rPr lang="ru-RU" dirty="0" smtClean="0">
                <a:solidFill>
                  <a:srgbClr val="474343"/>
                </a:solidFill>
              </a:rPr>
              <a:t>которых</a:t>
            </a:r>
          </a:p>
          <a:p>
            <a:pPr indent="1438275" algn="ctr"/>
            <a:r>
              <a:rPr lang="ru-RU" dirty="0" smtClean="0">
                <a:solidFill>
                  <a:srgbClr val="474343"/>
                </a:solidFill>
              </a:rPr>
              <a:t>инвалиды </a:t>
            </a:r>
            <a:r>
              <a:rPr lang="ru-RU" b="1" u="sng" dirty="0" smtClean="0">
                <a:solidFill>
                  <a:srgbClr val="474343"/>
                </a:solidFill>
              </a:rPr>
              <a:t>(61 чел.)</a:t>
            </a:r>
            <a:endParaRPr lang="ru-RU" b="1" u="sng" dirty="0">
              <a:solidFill>
                <a:srgbClr val="474343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81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302141" y="4994966"/>
            <a:ext cx="1535729" cy="1125074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600" b="1" dirty="0" smtClean="0">
                <a:solidFill>
                  <a:srgbClr val="394659"/>
                </a:solidFill>
              </a:rPr>
              <a:t>29,2</a:t>
            </a:r>
          </a:p>
          <a:p>
            <a:pPr marL="0" lvl="1" algn="ctr"/>
            <a:r>
              <a:rPr lang="ru-RU" sz="2200" b="1" dirty="0" smtClean="0">
                <a:solidFill>
                  <a:srgbClr val="394659"/>
                </a:solidFill>
              </a:rPr>
              <a:t>млн</a:t>
            </a:r>
            <a:r>
              <a:rPr lang="ru-RU" sz="2200" b="1" dirty="0">
                <a:solidFill>
                  <a:srgbClr val="394659"/>
                </a:solidFill>
              </a:rPr>
              <a:t>. </a:t>
            </a:r>
            <a:r>
              <a:rPr lang="ru-RU" sz="2200" b="1" dirty="0" smtClean="0">
                <a:solidFill>
                  <a:srgbClr val="394659"/>
                </a:solidFill>
              </a:rPr>
              <a:t>руб.</a:t>
            </a:r>
            <a:endParaRPr lang="ru-RU" sz="2200" b="1" dirty="0">
              <a:solidFill>
                <a:srgbClr val="3946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15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37093" y="99744"/>
            <a:ext cx="10708257" cy="1154860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494545"/>
                </a:solidFill>
              </a:rPr>
              <a:t>Информация о категориях малообеспеченных граждан, получающих субсидии на </a:t>
            </a:r>
            <a:r>
              <a:rPr lang="ru-RU" sz="2400" b="1" dirty="0">
                <a:solidFill>
                  <a:srgbClr val="494545"/>
                </a:solidFill>
              </a:rPr>
              <a:t>оплату жилого помещения и коммунальных услуг при максимально допустимой </a:t>
            </a:r>
            <a:r>
              <a:rPr lang="ru-RU" sz="2400" b="1" dirty="0" smtClean="0">
                <a:solidFill>
                  <a:srgbClr val="494545"/>
                </a:solidFill>
              </a:rPr>
              <a:t>доле </a:t>
            </a:r>
            <a:r>
              <a:rPr lang="ru-RU" sz="2400" b="1" dirty="0">
                <a:solidFill>
                  <a:srgbClr val="494545"/>
                </a:solidFill>
              </a:rPr>
              <a:t>расходов </a:t>
            </a:r>
            <a:r>
              <a:rPr lang="ru-RU" sz="2400" b="1" dirty="0" smtClean="0">
                <a:solidFill>
                  <a:srgbClr val="C00000"/>
                </a:solidFill>
              </a:rPr>
              <a:t>10%</a:t>
            </a:r>
            <a:r>
              <a:rPr lang="ru-RU" sz="2400" b="1" dirty="0" smtClean="0"/>
              <a:t> </a:t>
            </a:r>
            <a:r>
              <a:rPr lang="ru-RU" sz="2400" b="1" dirty="0" smtClean="0">
                <a:solidFill>
                  <a:srgbClr val="494545"/>
                </a:solidFill>
              </a:rPr>
              <a:t>в </a:t>
            </a:r>
            <a:r>
              <a:rPr lang="ru-RU" sz="2400" b="1" dirty="0">
                <a:solidFill>
                  <a:srgbClr val="494545"/>
                </a:solidFill>
              </a:rPr>
              <a:t>совокупном доходе </a:t>
            </a:r>
            <a:r>
              <a:rPr lang="ru-RU" sz="2400" b="1" dirty="0" smtClean="0">
                <a:solidFill>
                  <a:srgbClr val="494545"/>
                </a:solidFill>
              </a:rPr>
              <a:t>семьи:</a:t>
            </a:r>
            <a:endParaRPr lang="ru-RU" sz="2400" b="1" dirty="0">
              <a:solidFill>
                <a:srgbClr val="494545"/>
              </a:solidFill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10286987" y="0"/>
            <a:ext cx="1905013" cy="28575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456821191"/>
              </p:ext>
            </p:extLst>
          </p:nvPr>
        </p:nvGraphicFramePr>
        <p:xfrm>
          <a:off x="1367112" y="1728926"/>
          <a:ext cx="9872381" cy="3515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2387446" y="5662609"/>
            <a:ext cx="7899541" cy="510778"/>
          </a:xfrm>
          <a:prstGeom prst="round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494545"/>
                </a:solidFill>
              </a:rPr>
              <a:t>средний размер субсидии </a:t>
            </a:r>
            <a:r>
              <a:rPr lang="ru-RU" sz="2400" b="1" dirty="0" smtClean="0">
                <a:solidFill>
                  <a:srgbClr val="C00000"/>
                </a:solidFill>
              </a:rPr>
              <a:t>1 776,0 </a:t>
            </a:r>
            <a:r>
              <a:rPr lang="ru-RU" sz="2400" b="1" dirty="0" smtClean="0">
                <a:solidFill>
                  <a:srgbClr val="494545"/>
                </a:solidFill>
              </a:rPr>
              <a:t>руб</a:t>
            </a:r>
            <a:r>
              <a:rPr lang="ru-RU" sz="2400" b="1" dirty="0">
                <a:solidFill>
                  <a:srgbClr val="494545"/>
                </a:solidFill>
              </a:rPr>
              <a:t>. </a:t>
            </a:r>
            <a:endParaRPr lang="ru-RU" sz="2400" dirty="0">
              <a:solidFill>
                <a:srgbClr val="494545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82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982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ятиугольник 81"/>
          <p:cNvSpPr/>
          <p:nvPr/>
        </p:nvSpPr>
        <p:spPr>
          <a:xfrm>
            <a:off x="1436899" y="49380"/>
            <a:ext cx="10175343" cy="1122195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8248650"/>
            <a:r>
              <a:rPr lang="ru-RU" sz="22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1 655,0</a:t>
            </a:r>
          </a:p>
          <a:p>
            <a:pPr marL="0" lvl="1" indent="8248650"/>
            <a:r>
              <a:rPr lang="ru-RU" sz="22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</a:t>
            </a:r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руб</a:t>
            </a:r>
            <a:r>
              <a:rPr lang="ru-RU" sz="22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2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5" y="2995057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30" name="Скругленный прямоугольник 4"/>
          <p:cNvSpPr/>
          <p:nvPr/>
        </p:nvSpPr>
        <p:spPr>
          <a:xfrm>
            <a:off x="212080" y="765176"/>
            <a:ext cx="1755715" cy="576583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545102" y="10312"/>
            <a:ext cx="80919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/>
            <a:r>
              <a:rPr lang="ru-RU" sz="2400" b="1" dirty="0">
                <a:solidFill>
                  <a:srgbClr val="394659"/>
                </a:solidFill>
                <a:latin typeface="+mn-lt"/>
                <a:cs typeface="Times New Roman" panose="02020603050405020304" pitchFamily="18" charset="0"/>
              </a:rPr>
              <a:t>Меры поддержки граждан, направленные на улучшение жилищных условий, в рамках жилищных программ  Липецкой  </a:t>
            </a:r>
            <a:r>
              <a:rPr lang="ru-RU" sz="2400" b="1" dirty="0" smtClean="0">
                <a:solidFill>
                  <a:srgbClr val="394659"/>
                </a:solidFill>
                <a:latin typeface="+mn-lt"/>
                <a:cs typeface="Times New Roman" panose="02020603050405020304" pitchFamily="18" charset="0"/>
              </a:rPr>
              <a:t>области на 2022 – 2024 годы</a:t>
            </a:r>
            <a:endParaRPr lang="ru-RU" sz="2400" b="1" dirty="0">
              <a:solidFill>
                <a:srgbClr val="394659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7" name="Пятиугольник 46"/>
          <p:cNvSpPr/>
          <p:nvPr/>
        </p:nvSpPr>
        <p:spPr>
          <a:xfrm>
            <a:off x="48855" y="4311662"/>
            <a:ext cx="12143143" cy="1154441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5219540" y="4334591"/>
            <a:ext cx="453405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2022 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год </a:t>
            </a:r>
            <a:r>
              <a:rPr lang="ru-RU" sz="2200" b="1" dirty="0" smtClean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–  44,5 млн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. руб., 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2023 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год </a:t>
            </a:r>
            <a:r>
              <a:rPr lang="ru-RU" sz="2200" b="1" dirty="0" smtClean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–  64,4  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млн. руб.,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2024 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год </a:t>
            </a:r>
            <a:r>
              <a:rPr lang="ru-RU" sz="2200" b="1" dirty="0" smtClean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–  64,4  млн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. руб</a:t>
            </a:r>
            <a:r>
              <a:rPr lang="ru-RU" sz="2200" b="1" dirty="0" smtClean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.</a:t>
            </a:r>
            <a:endParaRPr lang="ru-RU" sz="2200" b="1" dirty="0">
              <a:solidFill>
                <a:srgbClr val="474343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273979" y="4423913"/>
            <a:ext cx="4583769" cy="92935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000" b="1" dirty="0">
                <a:solidFill>
                  <a:srgbClr val="394659"/>
                </a:solidFill>
              </a:rPr>
              <a:t>«Ипотечное жилищное кредитование»</a:t>
            </a:r>
          </a:p>
        </p:txBody>
      </p:sp>
      <p:sp>
        <p:nvSpPr>
          <p:cNvPr id="44" name="Пятиугольник 43"/>
          <p:cNvSpPr/>
          <p:nvPr/>
        </p:nvSpPr>
        <p:spPr>
          <a:xfrm>
            <a:off x="48857" y="1771048"/>
            <a:ext cx="12143143" cy="1154441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5219540" y="1794270"/>
            <a:ext cx="453405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2022 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год </a:t>
            </a:r>
            <a:r>
              <a:rPr lang="ru-RU" sz="2200" b="1" dirty="0" smtClean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–  226,9 млн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ru-RU" sz="2200" b="1" dirty="0" smtClean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руб.,</a:t>
            </a:r>
            <a:endParaRPr lang="ru-RU" sz="2200" b="1" dirty="0">
              <a:solidFill>
                <a:srgbClr val="474343"/>
              </a:solidFill>
              <a:latin typeface="+mj-lt"/>
              <a:cs typeface="Times New Roman" panose="02020603050405020304" pitchFamily="18" charset="0"/>
            </a:endParaRP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2023 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год </a:t>
            </a:r>
            <a:r>
              <a:rPr lang="ru-RU" sz="2200" b="1" dirty="0" smtClean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–  252,7 млн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. руб.,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2024 год  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–</a:t>
            </a:r>
            <a:r>
              <a:rPr lang="ru-RU" sz="2200" b="1" dirty="0" smtClean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 249,9 млн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. руб.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273981" y="1883294"/>
            <a:ext cx="4583769" cy="92935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000" b="1" dirty="0">
                <a:solidFill>
                  <a:srgbClr val="394659"/>
                </a:solidFill>
              </a:rPr>
              <a:t>«О государственной поддержке в обеспечении жильем молодых семей»</a:t>
            </a:r>
          </a:p>
        </p:txBody>
      </p:sp>
      <p:sp>
        <p:nvSpPr>
          <p:cNvPr id="41" name="Пятиугольник 40"/>
          <p:cNvSpPr/>
          <p:nvPr/>
        </p:nvSpPr>
        <p:spPr>
          <a:xfrm>
            <a:off x="48856" y="5575856"/>
            <a:ext cx="12143143" cy="1154441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5219541" y="5598780"/>
            <a:ext cx="453405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2022 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год </a:t>
            </a:r>
            <a:r>
              <a:rPr lang="ru-RU" sz="2200" b="1" dirty="0" smtClean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–  70,2 млн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. руб.,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2023 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год </a:t>
            </a:r>
            <a:r>
              <a:rPr lang="ru-RU" sz="2200" b="1" dirty="0" smtClean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–  20,1  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млн. руб.,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2024 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год </a:t>
            </a:r>
            <a:r>
              <a:rPr lang="ru-RU" sz="2200" b="1" dirty="0" smtClean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–  8,9  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73980" y="5688102"/>
            <a:ext cx="4583769" cy="92935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000" b="1" dirty="0">
                <a:solidFill>
                  <a:srgbClr val="394659"/>
                </a:solidFill>
              </a:rPr>
              <a:t>«Создание условий для обеспечения доступным и комфортным жильем сельского населения»</a:t>
            </a:r>
          </a:p>
        </p:txBody>
      </p:sp>
      <p:sp>
        <p:nvSpPr>
          <p:cNvPr id="51" name="Пятиугольник 50"/>
          <p:cNvSpPr/>
          <p:nvPr/>
        </p:nvSpPr>
        <p:spPr>
          <a:xfrm>
            <a:off x="48857" y="3049914"/>
            <a:ext cx="12143143" cy="1154441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5219540" y="3073136"/>
            <a:ext cx="453405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2022 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год </a:t>
            </a:r>
            <a:r>
              <a:rPr lang="ru-RU" sz="2200" b="1" dirty="0" smtClean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–  187,0 млн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. руб., 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2023 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год </a:t>
            </a:r>
            <a:r>
              <a:rPr lang="ru-RU" sz="2200" b="1" dirty="0" smtClean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–  233,0 млн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. руб., 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2024 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год </a:t>
            </a:r>
            <a:r>
              <a:rPr lang="ru-RU" sz="2200" b="1" dirty="0" smtClean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–  233,0 млн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. руб.</a:t>
            </a: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273981" y="3162160"/>
            <a:ext cx="4583769" cy="92935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000" b="1" dirty="0">
                <a:solidFill>
                  <a:srgbClr val="394659"/>
                </a:solidFill>
              </a:rPr>
              <a:t>«Свой Дом»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72428" y="1246571"/>
            <a:ext cx="6096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6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Прогнозно обеспечено </a:t>
            </a:r>
            <a:r>
              <a:rPr lang="ru-RU" sz="26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2509 семей</a:t>
            </a:r>
            <a:endParaRPr lang="ru-RU" sz="26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641" y="1783946"/>
            <a:ext cx="1128644" cy="1128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3336" y="3026255"/>
            <a:ext cx="1203961" cy="120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051" y="5550797"/>
            <a:ext cx="1203961" cy="1203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008" y="4324267"/>
            <a:ext cx="1128644" cy="1128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83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389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2538413"/>
            <a:ext cx="11839576" cy="421481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733425" y="89644"/>
            <a:ext cx="11458574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Социальные выплаты на приобретение </a:t>
            </a:r>
          </a:p>
          <a:p>
            <a:pPr lvl="0"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(строительство) жилья</a:t>
            </a:r>
            <a:endParaRPr lang="ru-RU" sz="3000" b="1" dirty="0">
              <a:solidFill>
                <a:srgbClr val="494545"/>
              </a:solidFill>
              <a:latin typeface="+mn-lt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418439" y="2538412"/>
          <a:ext cx="11355120" cy="4061276"/>
        </p:xfrm>
        <a:graphic>
          <a:graphicData uri="http://schemas.openxmlformats.org/drawingml/2006/table">
            <a:tbl>
              <a:tblPr/>
              <a:tblGrid>
                <a:gridCol w="37850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508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192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5859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Социальные выплаты в размере:</a:t>
                      </a:r>
                    </a:p>
                  </a:txBody>
                  <a:tcPr marL="72000" marR="72000" marT="8253" marB="0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474343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474343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3891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Молодые семьи</a:t>
                      </a:r>
                    </a:p>
                  </a:txBody>
                  <a:tcPr marL="72000" marR="36000" marT="36000" marB="36000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30% (если есть дети 35%) расчетной стоимости жилья; стоимости 18 кв. м.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при рождении ребенка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Подпрограмма «О государственной поддержке в обеспечении  жильем молодых семей» 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4335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Работники бюджетной сферы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30% расчетной стоимости жилья; стоимости 18 кв. м. при рождении ребенка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Подпрограммы «Свой Дом», «Ипотечное жилищное кредитование»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93497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Многодетные семьи (семьи, имеющие трех и более детей)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30% расчетной стоимости жилья;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200,0 </a:t>
                      </a:r>
                      <a:r>
                        <a:rPr lang="ru-RU" sz="1600" b="0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тыс. руб. семьям, изъявившим желание получить социальную выплату взамен земельного участка</a:t>
                      </a:r>
                      <a:endParaRPr lang="ru-RU" sz="1600" b="0" dirty="0" smtClean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Подпрограмма «Свой Дом»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84335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Граждане, постоянно проживающие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на сельских территориях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70% расчетной стоимости жилья; стоимости 18 кв. м. при рождении ребенка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Подпрограмма «Создание условий для обеспечения доступным и комфортным жильем сельского населения»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84335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Граждане, проживающие и работающие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в сельской местности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Предоставление жилья гражданам по договору найма жилого помещения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 smtClean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0" y="1023849"/>
            <a:ext cx="1219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Закон Липецкой области от 27.12.2007 №120-ОЗ </a:t>
            </a:r>
            <a:r>
              <a:rPr lang="ru-RU" sz="1400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«О социальных выплатах жителям Липецкой области на приобретение или строительство жилья»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Постановление администрации Липецкой области от 05.03.2008 №34 </a:t>
            </a:r>
            <a:r>
              <a:rPr lang="ru-RU" sz="1400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«О порядках выдачи свидетельств, предоставления и  использования социальных выплат на приобретение или строительство жилья и о признании утратившим силу постановления администрации области от 08.09.2003 № 186 «Об утверждении порядка погашения процентной ставки обслуживания ипотечного кредита</a:t>
            </a:r>
            <a:r>
              <a:rPr lang="ru-RU" sz="1400" dirty="0" smtClean="0">
                <a:solidFill>
                  <a:srgbClr val="534F4F"/>
                </a:solidFill>
                <a:latin typeface="+mn-lt"/>
                <a:cs typeface="Times New Roman" pitchFamily="18" charset="0"/>
              </a:rPr>
              <a:t>»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b="1" dirty="0" smtClean="0">
                <a:solidFill>
                  <a:srgbClr val="534F4F"/>
                </a:solidFill>
                <a:latin typeface="+mn-lt"/>
                <a:cs typeface="Times New Roman" pitchFamily="18" charset="0"/>
              </a:rPr>
              <a:t>Государственная </a:t>
            </a:r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программа области </a:t>
            </a:r>
            <a:r>
              <a:rPr lang="ru-RU" sz="1400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«Обеспечение населения Липецкой области качественным жильем, социальной инфраструктурой и услугами </a:t>
            </a:r>
            <a:r>
              <a:rPr lang="ru-RU" sz="1400" dirty="0" smtClean="0">
                <a:solidFill>
                  <a:srgbClr val="534F4F"/>
                </a:solidFill>
                <a:latin typeface="+mn-lt"/>
                <a:cs typeface="Times New Roman" pitchFamily="18" charset="0"/>
              </a:rPr>
              <a:t>ЖКХ»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b="1" dirty="0" smtClean="0">
                <a:solidFill>
                  <a:srgbClr val="534F4F"/>
                </a:solidFill>
                <a:latin typeface="+mn-lt"/>
                <a:cs typeface="Times New Roman" pitchFamily="18" charset="0"/>
              </a:rPr>
              <a:t>Государственная </a:t>
            </a:r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программа области </a:t>
            </a:r>
            <a:r>
              <a:rPr lang="ru-RU" sz="1400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«Комплексное развитие сельских территорий Липецкой области»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84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115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ятиугольник 81"/>
          <p:cNvSpPr/>
          <p:nvPr/>
        </p:nvSpPr>
        <p:spPr>
          <a:xfrm>
            <a:off x="1436899" y="49380"/>
            <a:ext cx="10175343" cy="992507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8074025"/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672,0</a:t>
            </a:r>
            <a:endParaRPr lang="ru-RU" sz="28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1" indent="8074025"/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руб</a:t>
            </a:r>
            <a:r>
              <a:rPr lang="ru-RU" sz="22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2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5" y="2995057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30" name="Скругленный прямоугольник 4"/>
          <p:cNvSpPr/>
          <p:nvPr/>
        </p:nvSpPr>
        <p:spPr>
          <a:xfrm>
            <a:off x="212080" y="765176"/>
            <a:ext cx="1755715" cy="576583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204720" y="49381"/>
            <a:ext cx="93633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1950"/>
            <a:r>
              <a:rPr lang="ru-RU" sz="30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Меры социальной поддержки граждан </a:t>
            </a:r>
            <a:endParaRPr lang="ru-RU" sz="3000" b="1" dirty="0" smtClean="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indent="361950"/>
            <a:r>
              <a:rPr lang="ru-RU" sz="3000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в </a:t>
            </a:r>
            <a:r>
              <a:rPr lang="ru-RU" sz="30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сфере </a:t>
            </a:r>
            <a:r>
              <a:rPr lang="ru-RU" sz="3000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здравоохранения</a:t>
            </a:r>
            <a:endParaRPr lang="ru-RU" sz="3000" b="1" dirty="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-13044" y="1219200"/>
            <a:ext cx="12143143" cy="1198880"/>
            <a:chOff x="-13044" y="1340177"/>
            <a:chExt cx="12143143" cy="1255806"/>
          </a:xfrm>
        </p:grpSpPr>
        <p:sp>
          <p:nvSpPr>
            <p:cNvPr id="26" name="Пятиугольник 25"/>
            <p:cNvSpPr/>
            <p:nvPr/>
          </p:nvSpPr>
          <p:spPr>
            <a:xfrm>
              <a:off x="-13044" y="1340177"/>
              <a:ext cx="12143143" cy="1255806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2307682" y="1395654"/>
              <a:ext cx="772505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sz="2000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Бесплатные медикаменты </a:t>
              </a:r>
            </a:p>
            <a:p>
              <a:pPr lvl="0">
                <a:lnSpc>
                  <a:spcPct val="90000"/>
                </a:lnSpc>
              </a:pPr>
              <a:r>
                <a:rPr lang="ru-RU" sz="20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предоставляются гражданам, страдающим онкологическими заболеваниями, сахарным диабетом, </a:t>
              </a:r>
              <a:r>
                <a:rPr lang="ru-RU" sz="2000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орфанными</a:t>
              </a:r>
              <a:r>
                <a:rPr lang="ru-RU" sz="20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заболеваниями и другими заболеваниями</a:t>
              </a: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322072" y="1455569"/>
              <a:ext cx="1535729" cy="917796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 smtClean="0">
                  <a:solidFill>
                    <a:srgbClr val="394659"/>
                  </a:solidFill>
                </a:rPr>
                <a:t>620,0</a:t>
              </a:r>
            </a:p>
            <a:p>
              <a:pPr marL="0" lvl="1" algn="ctr"/>
              <a:r>
                <a:rPr lang="ru-RU" sz="2200" b="1" dirty="0" smtClean="0">
                  <a:solidFill>
                    <a:srgbClr val="394659"/>
                  </a:solidFill>
                </a:rPr>
                <a:t>млн</a:t>
              </a:r>
              <a:r>
                <a:rPr lang="ru-RU" sz="2200" b="1" dirty="0">
                  <a:solidFill>
                    <a:srgbClr val="394659"/>
                  </a:solidFill>
                </a:rPr>
                <a:t>. руб.</a:t>
              </a: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98640" y="2515829"/>
            <a:ext cx="12031460" cy="1208207"/>
            <a:chOff x="36738" y="665081"/>
            <a:chExt cx="12143143" cy="1584179"/>
          </a:xfrm>
        </p:grpSpPr>
        <p:sp>
          <p:nvSpPr>
            <p:cNvPr id="31" name="Пятиугольник 30"/>
            <p:cNvSpPr/>
            <p:nvPr/>
          </p:nvSpPr>
          <p:spPr>
            <a:xfrm>
              <a:off x="36738" y="665081"/>
              <a:ext cx="12143143" cy="1584179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2245779" y="750037"/>
              <a:ext cx="772505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sz="2000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Денежная компенсация донорам</a:t>
              </a:r>
            </a:p>
            <a:p>
              <a:pPr lvl="0">
                <a:lnSpc>
                  <a:spcPct val="90000"/>
                </a:lnSpc>
              </a:pPr>
              <a:r>
                <a:rPr lang="ru-RU" sz="20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предоставляется в замен бесплатного питания после безвозмездной сдачи крови и ее </a:t>
              </a:r>
              <a:r>
                <a:rPr lang="ru-RU" sz="2000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компонентов</a:t>
              </a:r>
              <a:endParaRPr lang="ru-RU" sz="2000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33" name="Скругленный прямоугольник 32"/>
            <p:cNvSpPr/>
            <p:nvPr/>
          </p:nvSpPr>
          <p:spPr>
            <a:xfrm>
              <a:off x="285671" y="1000749"/>
              <a:ext cx="1535729" cy="917796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 smtClean="0">
                  <a:solidFill>
                    <a:srgbClr val="394659"/>
                  </a:solidFill>
                </a:rPr>
                <a:t>20,0</a:t>
              </a:r>
            </a:p>
            <a:p>
              <a:pPr marL="0" lvl="1" algn="ctr"/>
              <a:r>
                <a:rPr lang="ru-RU" sz="2200" b="1" dirty="0" smtClean="0">
                  <a:solidFill>
                    <a:srgbClr val="394659"/>
                  </a:solidFill>
                </a:rPr>
                <a:t>млн</a:t>
              </a:r>
              <a:r>
                <a:rPr lang="ru-RU" sz="2200" b="1" dirty="0">
                  <a:solidFill>
                    <a:srgbClr val="394659"/>
                  </a:solidFill>
                </a:rPr>
                <a:t>. руб.</a:t>
              </a: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212080" y="3833287"/>
            <a:ext cx="11918019" cy="1200329"/>
            <a:chOff x="150179" y="187187"/>
            <a:chExt cx="12143143" cy="1609408"/>
          </a:xfrm>
        </p:grpSpPr>
        <p:sp>
          <p:nvSpPr>
            <p:cNvPr id="35" name="Пятиугольник 34"/>
            <p:cNvSpPr/>
            <p:nvPr/>
          </p:nvSpPr>
          <p:spPr>
            <a:xfrm>
              <a:off x="150179" y="212416"/>
              <a:ext cx="12143143" cy="1584179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2359220" y="187187"/>
              <a:ext cx="772505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sz="2000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Организация долечивания работающих </a:t>
              </a:r>
              <a:r>
                <a:rPr lang="ru-RU" sz="2000" b="1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граждан</a:t>
              </a:r>
            </a:p>
            <a:p>
              <a:pPr lvl="0">
                <a:lnSpc>
                  <a:spcPct val="90000"/>
                </a:lnSpc>
              </a:pPr>
              <a:r>
                <a:rPr lang="ru-RU" sz="2000" b="1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в </a:t>
              </a:r>
              <a:r>
                <a:rPr lang="ru-RU" sz="2000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санаторно-курортных учреждениях</a:t>
              </a:r>
            </a:p>
            <a:p>
              <a:pPr lvl="0">
                <a:lnSpc>
                  <a:spcPct val="90000"/>
                </a:lnSpc>
              </a:pPr>
              <a:r>
                <a:rPr lang="ru-RU" sz="20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предоставляется нуждающихся в реабилитации непосредственно после стационарного лечения</a:t>
              </a:r>
            </a:p>
          </p:txBody>
        </p:sp>
        <p:sp>
          <p:nvSpPr>
            <p:cNvPr id="38" name="Скругленный прямоугольник 37"/>
            <p:cNvSpPr/>
            <p:nvPr/>
          </p:nvSpPr>
          <p:spPr>
            <a:xfrm>
              <a:off x="331100" y="545606"/>
              <a:ext cx="1535729" cy="917796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 smtClean="0">
                  <a:solidFill>
                    <a:srgbClr val="394659"/>
                  </a:solidFill>
                </a:rPr>
                <a:t>22,0</a:t>
              </a:r>
            </a:p>
            <a:p>
              <a:pPr marL="0" lvl="1" algn="ctr"/>
              <a:r>
                <a:rPr lang="ru-RU" sz="2200" b="1" dirty="0" smtClean="0">
                  <a:solidFill>
                    <a:srgbClr val="394659"/>
                  </a:solidFill>
                </a:rPr>
                <a:t>млн</a:t>
              </a:r>
              <a:r>
                <a:rPr lang="ru-RU" sz="2200" b="1" dirty="0">
                  <a:solidFill>
                    <a:srgbClr val="394659"/>
                  </a:solidFill>
                </a:rPr>
                <a:t>. руб.</a:t>
              </a: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548" y="1341759"/>
            <a:ext cx="1132466" cy="995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566" y="2519606"/>
            <a:ext cx="1204430" cy="1204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668" y="3833287"/>
            <a:ext cx="1142388" cy="114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85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22" name="Пятиугольник 21"/>
          <p:cNvSpPr/>
          <p:nvPr/>
        </p:nvSpPr>
        <p:spPr>
          <a:xfrm>
            <a:off x="224372" y="5140960"/>
            <a:ext cx="11905727" cy="1198880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534F4F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32066" y="5300086"/>
            <a:ext cx="1535729" cy="684511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600" b="1" dirty="0" smtClean="0">
                <a:solidFill>
                  <a:srgbClr val="394659"/>
                </a:solidFill>
              </a:rPr>
              <a:t>10,0</a:t>
            </a:r>
          </a:p>
          <a:p>
            <a:pPr marL="0" lvl="1" algn="ctr"/>
            <a:r>
              <a:rPr lang="ru-RU" sz="2200" b="1" dirty="0" smtClean="0">
                <a:solidFill>
                  <a:srgbClr val="394659"/>
                </a:solidFill>
              </a:rPr>
              <a:t>млн</a:t>
            </a:r>
            <a:r>
              <a:rPr lang="ru-RU" sz="2200" b="1" dirty="0">
                <a:solidFill>
                  <a:srgbClr val="394659"/>
                </a:solidFill>
              </a:rPr>
              <a:t>. руб.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21121" y="5195635"/>
            <a:ext cx="839927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</a:pPr>
            <a:r>
              <a:rPr lang="ru-RU" b="1" dirty="0" smtClean="0">
                <a:solidFill>
                  <a:srgbClr val="534F4F"/>
                </a:solidFill>
                <a:cs typeface="Times New Roman" panose="02020603050405020304" pitchFamily="18" charset="0"/>
              </a:rPr>
              <a:t>Оказание высокотехнологичной медицинской помощи</a:t>
            </a:r>
            <a:endParaRPr lang="ru-RU" b="1" dirty="0">
              <a:solidFill>
                <a:srgbClr val="534F4F"/>
              </a:solidFill>
              <a:cs typeface="Times New Roman" panose="02020603050405020304" pitchFamily="18" charset="0"/>
            </a:endParaRPr>
          </a:p>
          <a:p>
            <a:pPr lvl="0">
              <a:lnSpc>
                <a:spcPct val="90000"/>
              </a:lnSpc>
            </a:pPr>
            <a:r>
              <a:rPr lang="ru-RU" dirty="0">
                <a:solidFill>
                  <a:srgbClr val="534F4F"/>
                </a:solidFill>
                <a:cs typeface="Times New Roman" panose="02020603050405020304" pitchFamily="18" charset="0"/>
              </a:rPr>
              <a:t>з</a:t>
            </a:r>
            <a:r>
              <a:rPr lang="ru-RU" dirty="0" smtClean="0">
                <a:solidFill>
                  <a:srgbClr val="534F4F"/>
                </a:solidFill>
                <a:cs typeface="Times New Roman" panose="02020603050405020304" pitchFamily="18" charset="0"/>
              </a:rPr>
              <a:t>а пределами области</a:t>
            </a:r>
            <a:endParaRPr lang="ru-RU" dirty="0">
              <a:solidFill>
                <a:srgbClr val="534F4F"/>
              </a:solidFill>
              <a:cs typeface="Times New Roman" panose="02020603050405020304" pitchFamily="18" charset="0"/>
            </a:endParaRP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5275767"/>
            <a:ext cx="1132466" cy="995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241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5325" y="3919"/>
            <a:ext cx="114966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Расходы на здравоохранение в Липецкой области</a:t>
            </a:r>
          </a:p>
          <a:p>
            <a:pPr algn="ctr"/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в 2022 году</a:t>
            </a:r>
            <a:endParaRPr lang="ru-RU" sz="3000" dirty="0">
              <a:solidFill>
                <a:srgbClr val="494545"/>
              </a:solidFill>
              <a:latin typeface="+mn-lt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181746030"/>
              </p:ext>
            </p:extLst>
          </p:nvPr>
        </p:nvGraphicFramePr>
        <p:xfrm>
          <a:off x="0" y="1031203"/>
          <a:ext cx="8023424" cy="5221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 rot="10800000" flipV="1">
            <a:off x="7871818" y="1316953"/>
            <a:ext cx="299442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u="sng" dirty="0" smtClean="0">
                <a:ln w="11430"/>
                <a:solidFill>
                  <a:schemeClr val="accent3">
                    <a:lumMod val="50000"/>
                  </a:schemeClr>
                </a:solidFill>
                <a:latin typeface="+mn-lt"/>
              </a:rPr>
              <a:t>19 962,14 рублей </a:t>
            </a:r>
          </a:p>
          <a:p>
            <a:pPr algn="ctr"/>
            <a:r>
              <a:rPr lang="ru-RU" sz="2600" b="1" dirty="0" smtClean="0">
                <a:ln w="11430"/>
                <a:solidFill>
                  <a:schemeClr val="accent3">
                    <a:lumMod val="50000"/>
                  </a:schemeClr>
                </a:solidFill>
                <a:latin typeface="+mn-lt"/>
              </a:rPr>
              <a:t>на одного жителя области</a:t>
            </a:r>
            <a:endParaRPr lang="ru-RU" sz="2600" b="1" dirty="0">
              <a:ln w="11430"/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1" y="2826544"/>
            <a:ext cx="3764756" cy="3764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86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85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23900" y="-1"/>
            <a:ext cx="11446669" cy="923917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</a:rPr>
              <a:t>Программа государственных гарантий </a:t>
            </a:r>
            <a:r>
              <a:rPr lang="ru-RU" sz="3000" b="1" dirty="0" smtClean="0">
                <a:solidFill>
                  <a:srgbClr val="494545"/>
                </a:solidFill>
              </a:rPr>
              <a:t>бесплатного</a:t>
            </a:r>
            <a:br>
              <a:rPr lang="ru-RU" sz="3000" b="1" dirty="0" smtClean="0">
                <a:solidFill>
                  <a:srgbClr val="494545"/>
                </a:solidFill>
              </a:rPr>
            </a:br>
            <a:r>
              <a:rPr lang="ru-RU" sz="3000" b="1" dirty="0" smtClean="0">
                <a:solidFill>
                  <a:srgbClr val="494545"/>
                </a:solidFill>
              </a:rPr>
              <a:t>оказания медицинской </a:t>
            </a:r>
            <a:r>
              <a:rPr lang="ru-RU" sz="3000" b="1" dirty="0">
                <a:solidFill>
                  <a:srgbClr val="494545"/>
                </a:solidFill>
              </a:rPr>
              <a:t>помощи</a:t>
            </a:r>
          </a:p>
        </p:txBody>
      </p:sp>
      <p:graphicFrame>
        <p:nvGraphicFramePr>
          <p:cNvPr id="6" name="Схема 5"/>
          <p:cNvGraphicFramePr/>
          <p:nvPr>
            <p:extLst/>
          </p:nvPr>
        </p:nvGraphicFramePr>
        <p:xfrm>
          <a:off x="90763" y="2381250"/>
          <a:ext cx="5643288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1" y="923918"/>
            <a:ext cx="5734050" cy="837676"/>
          </a:xfrm>
          <a:prstGeom prst="round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2400" b="1" dirty="0">
                <a:solidFill>
                  <a:srgbClr val="534F4F"/>
                </a:solidFill>
              </a:rPr>
              <a:t>За счет средств обязательного </a:t>
            </a:r>
          </a:p>
          <a:p>
            <a:pPr lvl="0" algn="ctr">
              <a:lnSpc>
                <a:spcPct val="90000"/>
              </a:lnSpc>
            </a:pPr>
            <a:r>
              <a:rPr lang="ru-RU" sz="2400" b="1" dirty="0">
                <a:solidFill>
                  <a:srgbClr val="534F4F"/>
                </a:solidFill>
              </a:rPr>
              <a:t>медицинского </a:t>
            </a:r>
            <a:r>
              <a:rPr lang="ru-RU" sz="2400" b="1" dirty="0" smtClean="0">
                <a:solidFill>
                  <a:srgbClr val="534F4F"/>
                </a:solidFill>
              </a:rPr>
              <a:t>страхования</a:t>
            </a:r>
            <a:endParaRPr lang="ru-RU" sz="2400" b="1" dirty="0">
              <a:solidFill>
                <a:srgbClr val="534F4F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36519" y="923916"/>
            <a:ext cx="5734050" cy="837676"/>
          </a:xfrm>
          <a:prstGeom prst="round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2400" b="1" dirty="0">
                <a:solidFill>
                  <a:srgbClr val="534F4F"/>
                </a:solidFill>
              </a:rPr>
              <a:t>За счет </a:t>
            </a:r>
            <a:r>
              <a:rPr lang="ru-RU" sz="2400" b="1" dirty="0" smtClean="0">
                <a:solidFill>
                  <a:srgbClr val="534F4F"/>
                </a:solidFill>
              </a:rPr>
              <a:t>средств</a:t>
            </a:r>
          </a:p>
          <a:p>
            <a:pPr lvl="0" algn="ctr">
              <a:lnSpc>
                <a:spcPct val="90000"/>
              </a:lnSpc>
            </a:pPr>
            <a:r>
              <a:rPr lang="ru-RU" sz="2400" b="1" dirty="0" smtClean="0">
                <a:solidFill>
                  <a:srgbClr val="534F4F"/>
                </a:solidFill>
              </a:rPr>
              <a:t>областного </a:t>
            </a:r>
            <a:r>
              <a:rPr lang="ru-RU" sz="2400" b="1" dirty="0">
                <a:solidFill>
                  <a:srgbClr val="534F4F"/>
                </a:solidFill>
              </a:rPr>
              <a:t>бюджета </a:t>
            </a:r>
          </a:p>
        </p:txBody>
      </p:sp>
      <p:graphicFrame>
        <p:nvGraphicFramePr>
          <p:cNvPr id="10" name="Схема 9"/>
          <p:cNvGraphicFramePr/>
          <p:nvPr>
            <p:extLst/>
          </p:nvPr>
        </p:nvGraphicFramePr>
        <p:xfrm>
          <a:off x="6436519" y="2394585"/>
          <a:ext cx="5734050" cy="2939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1" name="Скругленный прямоугольник 10"/>
          <p:cNvSpPr/>
          <p:nvPr/>
        </p:nvSpPr>
        <p:spPr>
          <a:xfrm>
            <a:off x="1" y="1859504"/>
            <a:ext cx="5734050" cy="4086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i="1" spc="-10" dirty="0">
                <a:solidFill>
                  <a:srgbClr val="534F4F"/>
                </a:solidFill>
              </a:rPr>
              <a:t>Застрахованным лицам по </a:t>
            </a:r>
            <a:r>
              <a:rPr lang="ru-RU" b="1" i="1" spc="-10" dirty="0" err="1">
                <a:solidFill>
                  <a:srgbClr val="534F4F"/>
                </a:solidFill>
              </a:rPr>
              <a:t>ОМС</a:t>
            </a:r>
            <a:endParaRPr lang="ru-RU" b="1" i="1" spc="-10" dirty="0">
              <a:solidFill>
                <a:srgbClr val="534F4F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436519" y="1859504"/>
            <a:ext cx="5734050" cy="4086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spc="-10" dirty="0">
                <a:solidFill>
                  <a:srgbClr val="534F4F"/>
                </a:solidFill>
              </a:rPr>
              <a:t>Застрахованным </a:t>
            </a:r>
            <a:r>
              <a:rPr lang="ru-RU" b="1" i="1" spc="-10" dirty="0" smtClean="0">
                <a:solidFill>
                  <a:srgbClr val="534F4F"/>
                </a:solidFill>
              </a:rPr>
              <a:t>и </a:t>
            </a:r>
            <a:r>
              <a:rPr lang="ru-RU" b="1" i="1" spc="-10" dirty="0">
                <a:solidFill>
                  <a:srgbClr val="534F4F"/>
                </a:solidFill>
              </a:rPr>
              <a:t>незастрахованным лицам по </a:t>
            </a:r>
            <a:r>
              <a:rPr lang="ru-RU" b="1" i="1" spc="-10" dirty="0" err="1">
                <a:solidFill>
                  <a:srgbClr val="534F4F"/>
                </a:solidFill>
              </a:rPr>
              <a:t>ОМС</a:t>
            </a:r>
            <a:endParaRPr lang="ru-RU" b="1" i="1" spc="-10" dirty="0">
              <a:solidFill>
                <a:srgbClr val="534F4F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436519" y="5414458"/>
            <a:ext cx="5734050" cy="4086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spc="-10" dirty="0">
                <a:solidFill>
                  <a:srgbClr val="534F4F"/>
                </a:solidFill>
              </a:rPr>
              <a:t>Незастрахованным лицам по </a:t>
            </a:r>
            <a:r>
              <a:rPr lang="ru-RU" b="1" i="1" spc="-10" dirty="0" err="1">
                <a:solidFill>
                  <a:srgbClr val="534F4F"/>
                </a:solidFill>
              </a:rPr>
              <a:t>ОМС</a:t>
            </a:r>
            <a:endParaRPr lang="ru-RU" b="1" i="1" spc="-10" dirty="0">
              <a:solidFill>
                <a:srgbClr val="534F4F"/>
              </a:solidFill>
            </a:endParaRPr>
          </a:p>
        </p:txBody>
      </p:sp>
      <p:graphicFrame>
        <p:nvGraphicFramePr>
          <p:cNvPr id="14" name="Схема 13"/>
          <p:cNvGraphicFramePr/>
          <p:nvPr>
            <p:extLst/>
          </p:nvPr>
        </p:nvGraphicFramePr>
        <p:xfrm>
          <a:off x="6457950" y="5985509"/>
          <a:ext cx="5734050" cy="758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87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697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ятиугольник 29"/>
          <p:cNvSpPr/>
          <p:nvPr/>
        </p:nvSpPr>
        <p:spPr>
          <a:xfrm>
            <a:off x="25595" y="3629106"/>
            <a:ext cx="12143143" cy="95366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91025" lvl="0" algn="just"/>
            <a:r>
              <a:rPr lang="ru-RU" sz="1600" dirty="0">
                <a:solidFill>
                  <a:srgbClr val="534F4F"/>
                </a:solidFill>
              </a:rPr>
              <a:t>Студентам образовательных организаций высшего образования, обучающимся на условиях целевого приема – </a:t>
            </a:r>
            <a:r>
              <a:rPr lang="ru-RU" sz="1600" b="1" dirty="0">
                <a:solidFill>
                  <a:srgbClr val="534F4F"/>
                </a:solidFill>
              </a:rPr>
              <a:t>1,3 тыс</a:t>
            </a:r>
            <a:r>
              <a:rPr lang="ru-RU" sz="1600" b="1" dirty="0" smtClean="0">
                <a:solidFill>
                  <a:srgbClr val="534F4F"/>
                </a:solidFill>
              </a:rPr>
              <a:t>. руб</a:t>
            </a:r>
            <a:r>
              <a:rPr lang="ru-RU" sz="1600" b="1" dirty="0">
                <a:solidFill>
                  <a:srgbClr val="534F4F"/>
                </a:solidFill>
              </a:rPr>
              <a:t>. </a:t>
            </a:r>
            <a:r>
              <a:rPr lang="ru-RU" sz="1600" b="1" dirty="0" smtClean="0">
                <a:solidFill>
                  <a:srgbClr val="534F4F"/>
                </a:solidFill>
              </a:rPr>
              <a:t>ежемесячно</a:t>
            </a:r>
            <a:endParaRPr lang="ru-RU" sz="1600" b="1" dirty="0">
              <a:solidFill>
                <a:srgbClr val="534F4F"/>
              </a:solidFill>
            </a:endParaRPr>
          </a:p>
        </p:txBody>
      </p:sp>
      <p:sp>
        <p:nvSpPr>
          <p:cNvPr id="31" name="Пятиугольник 30"/>
          <p:cNvSpPr/>
          <p:nvPr/>
        </p:nvSpPr>
        <p:spPr>
          <a:xfrm>
            <a:off x="25595" y="4705980"/>
            <a:ext cx="12143143" cy="95366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91025" lvl="0" algn="just"/>
            <a:r>
              <a:rPr lang="ru-RU" sz="1600" dirty="0">
                <a:solidFill>
                  <a:srgbClr val="534F4F"/>
                </a:solidFill>
              </a:rPr>
              <a:t>Обучающимся по программе ординатуры, обучающимся на условиях не целевого приема – </a:t>
            </a:r>
            <a:r>
              <a:rPr lang="ru-RU" sz="1600" b="1" dirty="0">
                <a:solidFill>
                  <a:srgbClr val="534F4F"/>
                </a:solidFill>
              </a:rPr>
              <a:t>150 тыс</a:t>
            </a:r>
            <a:r>
              <a:rPr lang="ru-RU" sz="1600" b="1" dirty="0" smtClean="0">
                <a:solidFill>
                  <a:srgbClr val="534F4F"/>
                </a:solidFill>
              </a:rPr>
              <a:t>. руб</a:t>
            </a:r>
            <a:r>
              <a:rPr lang="ru-RU" sz="1600" b="1" dirty="0">
                <a:solidFill>
                  <a:srgbClr val="534F4F"/>
                </a:solidFill>
              </a:rPr>
              <a:t>. в каждом учебном году</a:t>
            </a:r>
            <a:r>
              <a:rPr lang="ru-RU" sz="1600" dirty="0">
                <a:solidFill>
                  <a:srgbClr val="534F4F"/>
                </a:solidFill>
              </a:rPr>
              <a:t>, но не более стоимости обучения по программе ординатуры в соответствующем </a:t>
            </a:r>
            <a:r>
              <a:rPr lang="ru-RU" sz="1600" dirty="0" smtClean="0">
                <a:solidFill>
                  <a:srgbClr val="534F4F"/>
                </a:solidFill>
              </a:rPr>
              <a:t>году</a:t>
            </a:r>
            <a:endParaRPr lang="ru-RU" sz="1600" dirty="0">
              <a:solidFill>
                <a:srgbClr val="534F4F"/>
              </a:solidFill>
            </a:endParaRPr>
          </a:p>
        </p:txBody>
      </p:sp>
      <p:sp>
        <p:nvSpPr>
          <p:cNvPr id="32" name="Пятиугольник 31"/>
          <p:cNvSpPr/>
          <p:nvPr/>
        </p:nvSpPr>
        <p:spPr>
          <a:xfrm>
            <a:off x="25594" y="5787263"/>
            <a:ext cx="12143143" cy="95366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91025" lvl="0" algn="just" defTabSz="444500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solidFill>
                  <a:srgbClr val="534F4F"/>
                </a:solidFill>
              </a:rPr>
              <a:t>Обучающимся по программе ординатуры, обучающимся на условиях целевого приема – </a:t>
            </a:r>
            <a:r>
              <a:rPr lang="ru-RU" sz="1600" b="1" dirty="0" smtClean="0">
                <a:solidFill>
                  <a:srgbClr val="534F4F"/>
                </a:solidFill>
              </a:rPr>
              <a:t>5 </a:t>
            </a:r>
            <a:r>
              <a:rPr lang="ru-RU" sz="1600" b="1" dirty="0">
                <a:solidFill>
                  <a:srgbClr val="534F4F"/>
                </a:solidFill>
              </a:rPr>
              <a:t>тыс</a:t>
            </a:r>
            <a:r>
              <a:rPr lang="ru-RU" sz="1600" b="1" dirty="0" smtClean="0">
                <a:solidFill>
                  <a:srgbClr val="534F4F"/>
                </a:solidFill>
              </a:rPr>
              <a:t>. руб</a:t>
            </a:r>
            <a:r>
              <a:rPr lang="ru-RU" sz="1600" b="1" dirty="0">
                <a:solidFill>
                  <a:srgbClr val="534F4F"/>
                </a:solidFill>
              </a:rPr>
              <a:t>. </a:t>
            </a:r>
            <a:r>
              <a:rPr lang="ru-RU" sz="1600" b="1" dirty="0" smtClean="0">
                <a:solidFill>
                  <a:srgbClr val="534F4F"/>
                </a:solidFill>
              </a:rPr>
              <a:t>ежемесячно</a:t>
            </a:r>
            <a:endParaRPr lang="ru-RU" sz="1600" b="1" dirty="0">
              <a:solidFill>
                <a:srgbClr val="534F4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85850" y="163151"/>
            <a:ext cx="111061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 Меры социальной </a:t>
            </a: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поддержки медицинских </a:t>
            </a:r>
            <a:r>
              <a:rPr lang="ru-RU" sz="3000" b="1" dirty="0">
                <a:solidFill>
                  <a:srgbClr val="494545"/>
                </a:solidFill>
                <a:latin typeface="+mn-lt"/>
              </a:rPr>
              <a:t>работников </a:t>
            </a:r>
            <a:endParaRPr lang="ru-RU" sz="2600" b="1" dirty="0" smtClean="0">
              <a:solidFill>
                <a:srgbClr val="494545"/>
              </a:solidFill>
              <a:latin typeface="+mn-lt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5110776" y="994990"/>
            <a:ext cx="1220257" cy="1218382"/>
            <a:chOff x="4761665" y="2026440"/>
            <a:chExt cx="1467460" cy="1451149"/>
          </a:xfrm>
        </p:grpSpPr>
        <p:sp>
          <p:nvSpPr>
            <p:cNvPr id="6" name="Овал 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Овал 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072062" y="2519607"/>
              <a:ext cx="846666" cy="476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2022</a:t>
              </a:r>
              <a:endParaRPr lang="ru-RU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7373129" y="995680"/>
            <a:ext cx="1220257" cy="1218382"/>
            <a:chOff x="4761665" y="2026440"/>
            <a:chExt cx="1467460" cy="1451149"/>
          </a:xfrm>
        </p:grpSpPr>
        <p:sp>
          <p:nvSpPr>
            <p:cNvPr id="12" name="Овал 11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Овал 12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72061" y="2519607"/>
              <a:ext cx="846666" cy="4765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2023</a:t>
              </a:r>
              <a:endParaRPr lang="ru-RU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9692957" y="995680"/>
            <a:ext cx="1220257" cy="1218382"/>
            <a:chOff x="4761665" y="2026440"/>
            <a:chExt cx="1467460" cy="1451149"/>
          </a:xfrm>
        </p:grpSpPr>
        <p:sp>
          <p:nvSpPr>
            <p:cNvPr id="16" name="Овал 1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72353" y="2519607"/>
              <a:ext cx="846666" cy="476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2024</a:t>
              </a:r>
              <a:endParaRPr lang="ru-RU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5595" y="1699234"/>
            <a:ext cx="43416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Ежемесячные выплаты</a:t>
            </a:r>
          </a:p>
          <a:p>
            <a:pPr algn="ctr"/>
            <a:r>
              <a:rPr lang="ru-RU" sz="2400" b="1" u="sng" dirty="0" smtClean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студентам </a:t>
            </a:r>
            <a:r>
              <a:rPr lang="ru-RU" sz="2400" b="1" u="sng" dirty="0" smtClean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медицинских</a:t>
            </a:r>
          </a:p>
          <a:p>
            <a:pPr algn="ctr"/>
            <a:r>
              <a:rPr lang="ru-RU" sz="2400" b="1" u="sng" dirty="0" smtClean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образовательных организаций</a:t>
            </a:r>
            <a:endParaRPr lang="ru-RU" sz="2400" b="1" u="sng" dirty="0">
              <a:solidFill>
                <a:srgbClr val="534F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4658210"/>
              </p:ext>
            </p:extLst>
          </p:nvPr>
        </p:nvGraphicFramePr>
        <p:xfrm>
          <a:off x="4509438" y="2299398"/>
          <a:ext cx="6974682" cy="904974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32489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2489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2489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0497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600" b="1" u="sng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17,0</a:t>
                      </a:r>
                    </a:p>
                    <a:p>
                      <a:pPr algn="ctr" rtl="0" fontAlgn="ctr"/>
                      <a:r>
                        <a:rPr lang="ru-RU" sz="2600" b="1" u="none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600" b="1" u="sng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17,0</a:t>
                      </a:r>
                    </a:p>
                    <a:p>
                      <a:pPr algn="ctr" rtl="0" fontAlgn="ctr"/>
                      <a:r>
                        <a:rPr lang="ru-RU" sz="2600" b="1" u="none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600" b="1" u="sng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17,0</a:t>
                      </a:r>
                    </a:p>
                    <a:p>
                      <a:pPr algn="ctr" rtl="0" fontAlgn="ctr"/>
                      <a:r>
                        <a:rPr lang="ru-RU" sz="2600" b="1" u="none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327" y="5425267"/>
            <a:ext cx="1394633" cy="1394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68" y="3249435"/>
            <a:ext cx="1394633" cy="1394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24" y="4105940"/>
            <a:ext cx="1655249" cy="1655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88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8600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ятиугольник 29"/>
          <p:cNvSpPr/>
          <p:nvPr/>
        </p:nvSpPr>
        <p:spPr>
          <a:xfrm>
            <a:off x="-6" y="3269686"/>
            <a:ext cx="12143143" cy="620375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0" algn="just"/>
            <a:r>
              <a:rPr lang="ru-RU" sz="1400" dirty="0">
                <a:solidFill>
                  <a:srgbClr val="534F4F"/>
                </a:solidFill>
              </a:rPr>
              <a:t>Единовременная выплата для улучшения бытовых условий выпускникам, трудоустроившимся  на должности специалистов со средним медицинским образованием </a:t>
            </a:r>
            <a:r>
              <a:rPr lang="ru-RU" sz="1400" dirty="0" err="1">
                <a:solidFill>
                  <a:srgbClr val="534F4F"/>
                </a:solidFill>
              </a:rPr>
              <a:t>ФАПов</a:t>
            </a:r>
            <a:r>
              <a:rPr lang="ru-RU" sz="1400" dirty="0">
                <a:solidFill>
                  <a:srgbClr val="534F4F"/>
                </a:solidFill>
              </a:rPr>
              <a:t> и работникам выездных бригад скорой медицинской помощи – </a:t>
            </a:r>
            <a:r>
              <a:rPr lang="ru-RU" sz="1400" b="1" dirty="0" smtClean="0">
                <a:solidFill>
                  <a:srgbClr val="534F4F"/>
                </a:solidFill>
              </a:rPr>
              <a:t>50 </a:t>
            </a:r>
            <a:r>
              <a:rPr lang="ru-RU" sz="1400" b="1" dirty="0">
                <a:solidFill>
                  <a:srgbClr val="534F4F"/>
                </a:solidFill>
              </a:rPr>
              <a:t>тыс</a:t>
            </a:r>
            <a:r>
              <a:rPr lang="ru-RU" sz="1400" b="1" dirty="0" smtClean="0">
                <a:solidFill>
                  <a:srgbClr val="534F4F"/>
                </a:solidFill>
              </a:rPr>
              <a:t>. руб</a:t>
            </a:r>
            <a:r>
              <a:rPr lang="ru-RU" sz="1400" b="1" dirty="0">
                <a:solidFill>
                  <a:srgbClr val="534F4F"/>
                </a:solidFill>
              </a:rPr>
              <a:t>. и 100  тыс</a:t>
            </a:r>
            <a:r>
              <a:rPr lang="ru-RU" sz="1400" b="1" dirty="0" smtClean="0">
                <a:solidFill>
                  <a:srgbClr val="534F4F"/>
                </a:solidFill>
              </a:rPr>
              <a:t>. руб</a:t>
            </a:r>
            <a:r>
              <a:rPr lang="ru-RU" sz="1400" b="1" dirty="0">
                <a:solidFill>
                  <a:srgbClr val="534F4F"/>
                </a:solidFill>
              </a:rPr>
              <a:t>. соответственно</a:t>
            </a:r>
          </a:p>
        </p:txBody>
      </p:sp>
      <p:sp>
        <p:nvSpPr>
          <p:cNvPr id="31" name="Пятиугольник 30"/>
          <p:cNvSpPr/>
          <p:nvPr/>
        </p:nvSpPr>
        <p:spPr>
          <a:xfrm>
            <a:off x="-7" y="5608940"/>
            <a:ext cx="12143143" cy="393382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0" algn="just"/>
            <a:r>
              <a:rPr lang="ru-RU" sz="1400" dirty="0" smtClean="0">
                <a:solidFill>
                  <a:srgbClr val="534F4F"/>
                </a:solidFill>
              </a:rPr>
              <a:t>Единовременная </a:t>
            </a:r>
            <a:r>
              <a:rPr lang="ru-RU" sz="1400" dirty="0">
                <a:solidFill>
                  <a:srgbClr val="534F4F"/>
                </a:solidFill>
              </a:rPr>
              <a:t>выплата на приобретение и строительство жилья  - </a:t>
            </a:r>
            <a:r>
              <a:rPr lang="ru-RU" sz="1400" dirty="0" smtClean="0">
                <a:solidFill>
                  <a:srgbClr val="534F4F"/>
                </a:solidFill>
              </a:rPr>
              <a:t> </a:t>
            </a:r>
            <a:r>
              <a:rPr lang="ru-RU" sz="1400" b="1" dirty="0" smtClean="0">
                <a:solidFill>
                  <a:srgbClr val="534F4F"/>
                </a:solidFill>
              </a:rPr>
              <a:t>60</a:t>
            </a:r>
            <a:r>
              <a:rPr lang="ru-RU" sz="1400" b="1" dirty="0">
                <a:solidFill>
                  <a:srgbClr val="534F4F"/>
                </a:solidFill>
              </a:rPr>
              <a:t>%  расчетной стоимости жилья</a:t>
            </a:r>
          </a:p>
        </p:txBody>
      </p:sp>
      <p:sp>
        <p:nvSpPr>
          <p:cNvPr id="32" name="Пятиугольник 31"/>
          <p:cNvSpPr/>
          <p:nvPr/>
        </p:nvSpPr>
        <p:spPr>
          <a:xfrm>
            <a:off x="0" y="6135569"/>
            <a:ext cx="12143143" cy="464403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0" algn="just" defTabSz="444500">
              <a:lnSpc>
                <a:spcPct val="90000"/>
              </a:lnSpc>
              <a:spcAft>
                <a:spcPct val="35000"/>
              </a:spcAft>
            </a:pPr>
            <a:r>
              <a:rPr lang="ru-RU" sz="1400" dirty="0" smtClean="0">
                <a:solidFill>
                  <a:srgbClr val="534F4F"/>
                </a:solidFill>
              </a:rPr>
              <a:t>Единовременная </a:t>
            </a:r>
            <a:r>
              <a:rPr lang="ru-RU" sz="1400" dirty="0">
                <a:solidFill>
                  <a:srgbClr val="534F4F"/>
                </a:solidFill>
              </a:rPr>
              <a:t>социальная выплаты врачам государственных медицинских организаций области, впервые трудоустроившимся на территории области по дефицитным специальностям – </a:t>
            </a:r>
            <a:r>
              <a:rPr lang="ru-RU" sz="1400" b="1" dirty="0">
                <a:solidFill>
                  <a:srgbClr val="534F4F"/>
                </a:solidFill>
              </a:rPr>
              <a:t>1 млн. руб</a:t>
            </a:r>
            <a:r>
              <a:rPr lang="ru-RU" sz="1400" b="1" dirty="0" smtClean="0">
                <a:solidFill>
                  <a:srgbClr val="534F4F"/>
                </a:solidFill>
              </a:rPr>
              <a:t>.</a:t>
            </a:r>
            <a:endParaRPr lang="ru-RU" sz="1400" b="1" dirty="0">
              <a:solidFill>
                <a:srgbClr val="534F4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9440" y="2201899"/>
            <a:ext cx="38539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Выплаты</a:t>
            </a:r>
          </a:p>
          <a:p>
            <a:pPr algn="ctr"/>
            <a:r>
              <a:rPr lang="ru-RU" sz="2400" b="1" u="sng" dirty="0" smtClean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медицинским </a:t>
            </a:r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работникам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167456"/>
              </p:ext>
            </p:extLst>
          </p:nvPr>
        </p:nvGraphicFramePr>
        <p:xfrm>
          <a:off x="4528869" y="2044187"/>
          <a:ext cx="6955251" cy="88392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3184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184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1841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3362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600" b="1" u="sng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96,6</a:t>
                      </a:r>
                    </a:p>
                    <a:p>
                      <a:pPr algn="ctr" rtl="0" fontAlgn="ctr"/>
                      <a:r>
                        <a:rPr lang="ru-RU" sz="2600" b="1" u="none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600" b="1" u="sng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96,0</a:t>
                      </a:r>
                    </a:p>
                    <a:p>
                      <a:pPr algn="ctr" rtl="0" fontAlgn="ctr"/>
                      <a:r>
                        <a:rPr lang="ru-RU" sz="2600" b="1" u="none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600" b="1" u="sng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95,6</a:t>
                      </a:r>
                    </a:p>
                    <a:p>
                      <a:pPr algn="ctr" rtl="0" fontAlgn="ctr"/>
                      <a:r>
                        <a:rPr lang="ru-RU" sz="2600" b="1" u="none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" name="Пятиугольник 23"/>
          <p:cNvSpPr/>
          <p:nvPr/>
        </p:nvSpPr>
        <p:spPr>
          <a:xfrm>
            <a:off x="-6" y="3982585"/>
            <a:ext cx="12143143" cy="858944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0" algn="just"/>
            <a:r>
              <a:rPr lang="ru-RU" sz="1400" dirty="0" smtClean="0">
                <a:solidFill>
                  <a:srgbClr val="534F4F"/>
                </a:solidFill>
              </a:rPr>
              <a:t>Единовременные </a:t>
            </a:r>
            <a:r>
              <a:rPr lang="ru-RU" sz="1400" dirty="0">
                <a:solidFill>
                  <a:srgbClr val="534F4F"/>
                </a:solidFill>
              </a:rPr>
              <a:t>компенсационные выплаты медицинским работникам (врачам, фельдшерам, а также акушеркам и медицинским сестрам фельдшерских и фельдшерско-акушерских пунктов), прибывшим (переехавшим) на работу в сельские населенные пункты, либо рабочие поселки, либо поселки городского типа, либо города с населением до 50 </a:t>
            </a:r>
            <a:r>
              <a:rPr lang="ru-RU" sz="1400" dirty="0" smtClean="0">
                <a:solidFill>
                  <a:srgbClr val="534F4F"/>
                </a:solidFill>
              </a:rPr>
              <a:t>тысяч </a:t>
            </a:r>
            <a:r>
              <a:rPr lang="ru-RU" sz="1400" dirty="0">
                <a:solidFill>
                  <a:srgbClr val="534F4F"/>
                </a:solidFill>
              </a:rPr>
              <a:t>человек (на условиях софинансирования с федеральным бюджетом) </a:t>
            </a:r>
            <a:endParaRPr lang="ru-RU" sz="1400" dirty="0" smtClean="0">
              <a:solidFill>
                <a:srgbClr val="534F4F"/>
              </a:solidFill>
            </a:endParaRPr>
          </a:p>
          <a:p>
            <a:pPr marL="92075" lvl="0" algn="just"/>
            <a:r>
              <a:rPr lang="ru-RU" sz="1400" b="1" dirty="0" smtClean="0">
                <a:solidFill>
                  <a:srgbClr val="534F4F"/>
                </a:solidFill>
              </a:rPr>
              <a:t>врачам  </a:t>
            </a:r>
            <a:r>
              <a:rPr lang="ru-RU" sz="1400" b="1" dirty="0">
                <a:solidFill>
                  <a:srgbClr val="534F4F"/>
                </a:solidFill>
              </a:rPr>
              <a:t>-  </a:t>
            </a:r>
            <a:r>
              <a:rPr lang="ru-RU" sz="1400" b="1" dirty="0" smtClean="0">
                <a:solidFill>
                  <a:srgbClr val="534F4F"/>
                </a:solidFill>
              </a:rPr>
              <a:t>от  1 млн. руб. до 1,75 млн.; фельдшерам, </a:t>
            </a:r>
            <a:r>
              <a:rPr lang="ru-RU" sz="1400" b="1" dirty="0">
                <a:solidFill>
                  <a:srgbClr val="534F4F"/>
                </a:solidFill>
              </a:rPr>
              <a:t>а также акушеркам и медицинским сестрам </a:t>
            </a:r>
            <a:r>
              <a:rPr lang="ru-RU" sz="1400" b="1" dirty="0" smtClean="0">
                <a:solidFill>
                  <a:srgbClr val="534F4F"/>
                </a:solidFill>
              </a:rPr>
              <a:t>–  от  0,5 </a:t>
            </a:r>
            <a:r>
              <a:rPr lang="ru-RU" sz="1400" b="1" dirty="0">
                <a:solidFill>
                  <a:srgbClr val="534F4F"/>
                </a:solidFill>
              </a:rPr>
              <a:t>млн</a:t>
            </a:r>
            <a:r>
              <a:rPr lang="ru-RU" sz="1400" b="1" dirty="0" smtClean="0">
                <a:solidFill>
                  <a:srgbClr val="534F4F"/>
                </a:solidFill>
              </a:rPr>
              <a:t>. руб. до 0,75 млн. руб.</a:t>
            </a:r>
            <a:endParaRPr lang="ru-RU" sz="1400" b="1" dirty="0">
              <a:solidFill>
                <a:srgbClr val="534F4F"/>
              </a:solidFill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5124298" y="749056"/>
            <a:ext cx="1220257" cy="1218382"/>
            <a:chOff x="4761665" y="2026440"/>
            <a:chExt cx="1467460" cy="1451149"/>
          </a:xfrm>
        </p:grpSpPr>
        <p:sp>
          <p:nvSpPr>
            <p:cNvPr id="26" name="Овал 2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072062" y="2519607"/>
              <a:ext cx="846666" cy="476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2022</a:t>
              </a:r>
              <a:endParaRPr lang="ru-RU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7386651" y="749746"/>
            <a:ext cx="1220257" cy="1218382"/>
            <a:chOff x="4761665" y="2026440"/>
            <a:chExt cx="1467460" cy="1451149"/>
          </a:xfrm>
        </p:grpSpPr>
        <p:sp>
          <p:nvSpPr>
            <p:cNvPr id="33" name="Овал 32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072061" y="2519607"/>
              <a:ext cx="846666" cy="4765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2023</a:t>
              </a:r>
              <a:endParaRPr lang="ru-RU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9706479" y="749746"/>
            <a:ext cx="1220257" cy="1218382"/>
            <a:chOff x="4761665" y="2026440"/>
            <a:chExt cx="1467460" cy="1451149"/>
          </a:xfrm>
        </p:grpSpPr>
        <p:sp>
          <p:nvSpPr>
            <p:cNvPr id="37" name="Овал 36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072353" y="2519607"/>
              <a:ext cx="846666" cy="476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2024</a:t>
              </a:r>
              <a:endParaRPr lang="ru-RU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sp>
        <p:nvSpPr>
          <p:cNvPr id="40" name="Пятиугольник 39"/>
          <p:cNvSpPr/>
          <p:nvPr/>
        </p:nvSpPr>
        <p:spPr>
          <a:xfrm>
            <a:off x="-6" y="4956858"/>
            <a:ext cx="12143143" cy="558062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0" algn="just"/>
            <a:r>
              <a:rPr lang="ru-RU" sz="1400" dirty="0">
                <a:solidFill>
                  <a:srgbClr val="534F4F"/>
                </a:solidFill>
              </a:rPr>
              <a:t>Ежемесячная денежная компенсации за наем (поднаем) врачам работающим на территории муниципальных районов  и на территории городских округов – г. Липецк и г. Елец по дефицитным специальностям, и фельдшерам скорой медицинской помощи –  </a:t>
            </a:r>
            <a:r>
              <a:rPr lang="ru-RU" sz="1400" b="1" dirty="0" smtClean="0">
                <a:solidFill>
                  <a:srgbClr val="534F4F"/>
                </a:solidFill>
              </a:rPr>
              <a:t>10-15 </a:t>
            </a:r>
            <a:r>
              <a:rPr lang="ru-RU" sz="1400" b="1" dirty="0">
                <a:solidFill>
                  <a:srgbClr val="534F4F"/>
                </a:solidFill>
              </a:rPr>
              <a:t>тыс</a:t>
            </a:r>
            <a:r>
              <a:rPr lang="ru-RU" sz="1400" b="1" dirty="0" smtClean="0">
                <a:solidFill>
                  <a:srgbClr val="534F4F"/>
                </a:solidFill>
              </a:rPr>
              <a:t>. руб</a:t>
            </a:r>
            <a:r>
              <a:rPr lang="ru-RU" sz="1400" b="1" dirty="0">
                <a:solidFill>
                  <a:srgbClr val="534F4F"/>
                </a:solidFill>
              </a:rPr>
              <a:t>. ежемесячно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410" y="876380"/>
            <a:ext cx="1516132" cy="1380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85" y="866824"/>
            <a:ext cx="1516132" cy="1389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1085850" y="163151"/>
            <a:ext cx="111061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 Меры социальной </a:t>
            </a: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поддержки медицинских </a:t>
            </a:r>
            <a:r>
              <a:rPr lang="ru-RU" sz="3000" b="1" dirty="0">
                <a:solidFill>
                  <a:srgbClr val="494545"/>
                </a:solidFill>
                <a:latin typeface="+mn-lt"/>
              </a:rPr>
              <a:t>работников </a:t>
            </a:r>
            <a:endParaRPr lang="ru-RU" sz="2600" b="1" dirty="0" smtClean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89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0425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Расходы </a:t>
            </a:r>
            <a:r>
              <a:rPr lang="ru-RU" sz="3000" b="1" dirty="0">
                <a:solidFill>
                  <a:srgbClr val="494545"/>
                </a:solidFill>
                <a:latin typeface="+mn-lt"/>
              </a:rPr>
              <a:t>бюджета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467475" y="1522752"/>
            <a:ext cx="53024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600" b="1" u="sng" dirty="0" smtClean="0">
                <a:solidFill>
                  <a:srgbClr val="494545"/>
                </a:solidFill>
                <a:latin typeface="+mn-lt"/>
              </a:rPr>
              <a:t>Расходы </a:t>
            </a:r>
            <a:r>
              <a:rPr lang="ru-RU" sz="1600" b="1" u="sng" dirty="0">
                <a:solidFill>
                  <a:srgbClr val="494545"/>
                </a:solidFill>
                <a:latin typeface="+mn-lt"/>
              </a:rPr>
              <a:t>б</a:t>
            </a:r>
            <a:r>
              <a:rPr lang="ru-RU" sz="1600" b="1" u="sng" dirty="0" smtClean="0">
                <a:solidFill>
                  <a:srgbClr val="494545"/>
                </a:solidFill>
                <a:latin typeface="+mn-lt"/>
              </a:rPr>
              <a:t>юджета </a:t>
            </a:r>
            <a:r>
              <a:rPr lang="ru-RU" sz="1600" dirty="0" smtClean="0">
                <a:solidFill>
                  <a:srgbClr val="494545"/>
                </a:solidFill>
                <a:latin typeface="+mn-lt"/>
              </a:rPr>
              <a:t>включают </a:t>
            </a:r>
            <a:r>
              <a:rPr lang="ru-RU" sz="1600" dirty="0">
                <a:solidFill>
                  <a:srgbClr val="494545"/>
                </a:solidFill>
                <a:latin typeface="+mn-lt"/>
              </a:rPr>
              <a:t>расходы на</a:t>
            </a:r>
          </a:p>
          <a:p>
            <a:pPr algn="ctr"/>
            <a:r>
              <a:rPr lang="ru-RU" sz="1600" dirty="0">
                <a:solidFill>
                  <a:srgbClr val="494545"/>
                </a:solidFill>
                <a:latin typeface="+mn-lt"/>
              </a:rPr>
              <a:t>оказание государственных (муниципальных) услуг, социальное обеспечение населения, бюджетные инвестиции, предоставление межбюджетных трансфертов, обслуживание государственного (муниципального) долга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99548" y="3817263"/>
            <a:ext cx="6179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u="sng" dirty="0">
                <a:solidFill>
                  <a:srgbClr val="494545"/>
                </a:solidFill>
                <a:latin typeface="+mn-lt"/>
              </a:rPr>
              <a:t>Функциональная классификация расходов бюджетов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1032" y="1276531"/>
            <a:ext cx="531267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494545"/>
                </a:solidFill>
                <a:latin typeface="+mn-lt"/>
              </a:rPr>
              <a:t>Разграничение </a:t>
            </a:r>
            <a:r>
              <a:rPr lang="ru-RU" sz="1600" b="1" u="sng" dirty="0">
                <a:solidFill>
                  <a:srgbClr val="494545"/>
                </a:solidFill>
                <a:latin typeface="+mn-lt"/>
              </a:rPr>
              <a:t>расходов </a:t>
            </a:r>
            <a:r>
              <a:rPr lang="ru-RU" sz="1600" b="1" u="sng" dirty="0" smtClean="0">
                <a:solidFill>
                  <a:srgbClr val="494545"/>
                </a:solidFill>
                <a:latin typeface="+mn-lt"/>
              </a:rPr>
              <a:t>бюджета </a:t>
            </a:r>
            <a:r>
              <a:rPr lang="ru-RU" sz="1600" dirty="0">
                <a:solidFill>
                  <a:srgbClr val="494545"/>
                </a:solidFill>
                <a:latin typeface="+mn-lt"/>
              </a:rPr>
              <a:t>установлено Федеральными законами от </a:t>
            </a:r>
            <a:r>
              <a:rPr lang="ru-RU" sz="1600" dirty="0" smtClean="0">
                <a:solidFill>
                  <a:srgbClr val="494545"/>
                </a:solidFill>
                <a:latin typeface="+mn-lt"/>
              </a:rPr>
              <a:t>06.10.1999г</a:t>
            </a:r>
            <a:r>
              <a:rPr lang="ru-RU" sz="1600" dirty="0">
                <a:solidFill>
                  <a:srgbClr val="494545"/>
                </a:solidFill>
                <a:latin typeface="+mn-lt"/>
              </a:rPr>
              <a:t>. № 184-ФЗ «Об общих принципах организации </a:t>
            </a:r>
            <a:r>
              <a:rPr lang="ru-RU" sz="1600" dirty="0" smtClean="0">
                <a:solidFill>
                  <a:srgbClr val="494545"/>
                </a:solidFill>
                <a:latin typeface="+mn-lt"/>
              </a:rPr>
              <a:t>законодательных (</a:t>
            </a:r>
            <a:r>
              <a:rPr lang="ru-RU" sz="1600" dirty="0">
                <a:solidFill>
                  <a:srgbClr val="494545"/>
                </a:solidFill>
                <a:latin typeface="+mn-lt"/>
              </a:rPr>
              <a:t>представительных) и исполнительных органов государственной власти субъектов </a:t>
            </a:r>
            <a:r>
              <a:rPr lang="ru-RU" sz="1600" dirty="0" smtClean="0">
                <a:solidFill>
                  <a:srgbClr val="494545"/>
                </a:solidFill>
                <a:latin typeface="+mn-lt"/>
              </a:rPr>
              <a:t>РФ</a:t>
            </a:r>
            <a:r>
              <a:rPr lang="ru-RU" sz="1600" dirty="0">
                <a:solidFill>
                  <a:srgbClr val="494545"/>
                </a:solidFill>
                <a:latin typeface="+mn-lt"/>
              </a:rPr>
              <a:t>», от 06.10.2003г. № 131-ФЗ «Об общих принципах местного самоуправления в </a:t>
            </a:r>
            <a:r>
              <a:rPr lang="ru-RU" sz="1600" dirty="0" smtClean="0">
                <a:solidFill>
                  <a:srgbClr val="494545"/>
                </a:solidFill>
                <a:latin typeface="+mn-lt"/>
              </a:rPr>
              <a:t>Российской </a:t>
            </a:r>
            <a:r>
              <a:rPr lang="ru-RU" sz="1600" dirty="0">
                <a:solidFill>
                  <a:srgbClr val="494545"/>
                </a:solidFill>
                <a:latin typeface="+mn-lt"/>
              </a:rPr>
              <a:t>Федерации», региональным законодательством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9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grpSp>
        <p:nvGrpSpPr>
          <p:cNvPr id="39" name="Группа 38"/>
          <p:cNvGrpSpPr/>
          <p:nvPr/>
        </p:nvGrpSpPr>
        <p:grpSpPr>
          <a:xfrm>
            <a:off x="0" y="4455318"/>
            <a:ext cx="12295278" cy="2321495"/>
            <a:chOff x="0" y="4455318"/>
            <a:chExt cx="12295278" cy="2321495"/>
          </a:xfrm>
        </p:grpSpPr>
        <p:pic>
          <p:nvPicPr>
            <p:cNvPr id="40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3807" y1="57125" x2="3503" y2="91399"/>
                          <a14:foregroundMark x1="1980" y1="94737" x2="96599" y2="92555"/>
                          <a14:foregroundMark x1="66396" y1="10911" x2="68173" y2="93967"/>
                          <a14:foregroundMark x1="95228" y1="60976" x2="94924" y2="96534"/>
                          <a14:foregroundMark x1="87107" y1="69063" x2="87107" y2="94352"/>
                          <a14:foregroundMark x1="81726" y1="71630" x2="80863" y2="94737"/>
                          <a14:foregroundMark x1="73452" y1="64827" x2="74061" y2="87805"/>
                          <a14:foregroundMark x1="58173" y1="50449" x2="59543" y2="83697"/>
                          <a14:foregroundMark x1="54112" y1="70475" x2="52893" y2="90501"/>
                          <a14:foregroundMark x1="38985" y1="74198" x2="39188" y2="89474"/>
                          <a14:foregroundMark x1="31320" y1="64827" x2="32741" y2="89859"/>
                          <a14:foregroundMark x1="24467" y1="40950" x2="24873" y2="91271"/>
                          <a14:foregroundMark x1="18122" y1="70988" x2="17411" y2="86778"/>
                          <a14:foregroundMark x1="45279" y1="81130" x2="46193" y2="90886"/>
                          <a14:foregroundMark x1="51726" y1="79332" x2="51320" y2="89089"/>
                          <a14:foregroundMark x1="60152" y1="79974" x2="58629" y2="92169"/>
                          <a14:foregroundMark x1="97005" y1="73556" x2="96751" y2="89859"/>
                          <a14:foregroundMark x1="60914" y1="79589" x2="67360" y2="795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96" b="2720"/>
            <a:stretch/>
          </p:blipFill>
          <p:spPr bwMode="auto">
            <a:xfrm>
              <a:off x="313391" y="4455318"/>
              <a:ext cx="11551440" cy="785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" name="Группа 40"/>
            <p:cNvGrpSpPr/>
            <p:nvPr/>
          </p:nvGrpSpPr>
          <p:grpSpPr>
            <a:xfrm>
              <a:off x="0" y="5405210"/>
              <a:ext cx="12295278" cy="1371603"/>
              <a:chOff x="-15550" y="5486397"/>
              <a:chExt cx="12295278" cy="1371603"/>
            </a:xfrm>
          </p:grpSpPr>
          <p:sp>
            <p:nvSpPr>
              <p:cNvPr id="42" name="Прямоугольник 41"/>
              <p:cNvSpPr/>
              <p:nvPr/>
            </p:nvSpPr>
            <p:spPr>
              <a:xfrm>
                <a:off x="-15550" y="6211668"/>
                <a:ext cx="171188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 smtClean="0">
                    <a:solidFill>
                      <a:srgbClr val="494545"/>
                    </a:solidFill>
                    <a:latin typeface="+mn-lt"/>
                  </a:rPr>
                  <a:t>Общегосударственные</a:t>
                </a:r>
              </a:p>
              <a:p>
                <a:pPr algn="ctr" fontAlgn="ctr"/>
                <a:r>
                  <a:rPr lang="ru-RU" sz="1200" b="1" dirty="0" smtClean="0">
                    <a:solidFill>
                      <a:srgbClr val="494545"/>
                    </a:solidFill>
                    <a:latin typeface="+mn-lt"/>
                  </a:rPr>
                  <a:t>вопросы</a:t>
                </a:r>
                <a:endParaRPr lang="ru-RU" sz="1200" b="1" dirty="0">
                  <a:solidFill>
                    <a:srgbClr val="494545"/>
                  </a:solidFill>
                  <a:latin typeface="+mn-lt"/>
                </a:endParaRP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72104" y="5589680"/>
                <a:ext cx="116249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 smtClean="0">
                    <a:solidFill>
                      <a:srgbClr val="494545"/>
                    </a:solidFill>
                    <a:latin typeface="+mn-lt"/>
                  </a:rPr>
                  <a:t>Национальная</a:t>
                </a:r>
              </a:p>
              <a:p>
                <a:pPr algn="ctr" fontAlgn="ctr"/>
                <a:r>
                  <a:rPr lang="ru-RU" sz="1200" b="1" dirty="0" smtClean="0">
                    <a:solidFill>
                      <a:srgbClr val="494545"/>
                    </a:solidFill>
                    <a:latin typeface="+mn-lt"/>
                  </a:rPr>
                  <a:t>оборона</a:t>
                </a:r>
                <a:endParaRPr lang="ru-RU" sz="1200" b="1" dirty="0">
                  <a:solidFill>
                    <a:srgbClr val="494545"/>
                  </a:solidFill>
                  <a:latin typeface="+mn-lt"/>
                </a:endParaRP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1415329" y="6027003"/>
                <a:ext cx="196622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Национальная </a:t>
                </a:r>
                <a:r>
                  <a:rPr lang="ru-RU" sz="1200" b="1" dirty="0" smtClean="0">
                    <a:solidFill>
                      <a:srgbClr val="494545"/>
                    </a:solidFill>
                    <a:latin typeface="+mn-lt"/>
                  </a:rPr>
                  <a:t>безопасность и</a:t>
                </a:r>
              </a:p>
              <a:p>
                <a:pPr algn="ctr" fontAlgn="ctr"/>
                <a:r>
                  <a:rPr lang="ru-RU" sz="1200" b="1" dirty="0" smtClean="0">
                    <a:solidFill>
                      <a:srgbClr val="494545"/>
                    </a:solidFill>
                    <a:latin typeface="+mn-lt"/>
                  </a:rPr>
                  <a:t>правоохранительная </a:t>
                </a:r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деятельность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2607118" y="5589681"/>
                <a:ext cx="116249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 smtClean="0">
                    <a:solidFill>
                      <a:srgbClr val="494545"/>
                    </a:solidFill>
                    <a:latin typeface="+mn-lt"/>
                  </a:rPr>
                  <a:t>Национальная</a:t>
                </a:r>
              </a:p>
              <a:p>
                <a:pPr algn="ctr" fontAlgn="ctr"/>
                <a:r>
                  <a:rPr lang="ru-RU" sz="1200" b="1" dirty="0" smtClean="0">
                    <a:solidFill>
                      <a:srgbClr val="494545"/>
                    </a:solidFill>
                    <a:latin typeface="+mn-lt"/>
                  </a:rPr>
                  <a:t>экономика</a:t>
                </a:r>
                <a:endParaRPr lang="ru-RU" sz="1200" b="1" dirty="0">
                  <a:solidFill>
                    <a:srgbClr val="494545"/>
                  </a:solidFill>
                  <a:latin typeface="+mn-lt"/>
                </a:endParaRP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3751181" y="6304001"/>
                <a:ext cx="48442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 smtClean="0">
                    <a:solidFill>
                      <a:srgbClr val="494545"/>
                    </a:solidFill>
                    <a:latin typeface="+mn-lt"/>
                  </a:rPr>
                  <a:t>ЖКХ</a:t>
                </a:r>
                <a:endParaRPr lang="ru-RU" sz="1200" b="1" dirty="0">
                  <a:solidFill>
                    <a:srgbClr val="494545"/>
                  </a:solidFill>
                  <a:latin typeface="+mn-lt"/>
                </a:endParaRP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4040610" y="5589681"/>
                <a:ext cx="160973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Охрана </a:t>
                </a:r>
                <a:r>
                  <a:rPr lang="ru-RU" sz="1200" b="1" dirty="0" smtClean="0">
                    <a:solidFill>
                      <a:srgbClr val="494545"/>
                    </a:solidFill>
                    <a:latin typeface="+mn-lt"/>
                  </a:rPr>
                  <a:t>окружающей</a:t>
                </a:r>
              </a:p>
              <a:p>
                <a:pPr algn="ctr" fontAlgn="ctr"/>
                <a:r>
                  <a:rPr lang="ru-RU" sz="1200" b="1" dirty="0" smtClean="0">
                    <a:solidFill>
                      <a:srgbClr val="494545"/>
                    </a:solidFill>
                    <a:latin typeface="+mn-lt"/>
                  </a:rPr>
                  <a:t>среды</a:t>
                </a:r>
                <a:endParaRPr lang="ru-RU" sz="1200" b="1" dirty="0">
                  <a:solidFill>
                    <a:srgbClr val="494545"/>
                  </a:solidFill>
                  <a:latin typeface="+mn-lt"/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5097149" y="6304000"/>
                <a:ext cx="107433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Образование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5764964" y="5625621"/>
                <a:ext cx="131010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Культура</a:t>
                </a:r>
                <a:r>
                  <a:rPr lang="ru-RU" sz="1200" b="1" dirty="0" smtClean="0">
                    <a:solidFill>
                      <a:srgbClr val="494545"/>
                    </a:solidFill>
                    <a:latin typeface="+mn-lt"/>
                  </a:rPr>
                  <a:t>,</a:t>
                </a:r>
              </a:p>
              <a:p>
                <a:pPr algn="ctr" fontAlgn="ctr"/>
                <a:r>
                  <a:rPr lang="ru-RU" sz="1200" b="1" dirty="0" smtClean="0">
                    <a:solidFill>
                      <a:srgbClr val="494545"/>
                    </a:solidFill>
                    <a:latin typeface="+mn-lt"/>
                  </a:rPr>
                  <a:t>кинематография</a:t>
                </a:r>
                <a:endParaRPr lang="ru-RU" sz="1200" b="1" dirty="0">
                  <a:solidFill>
                    <a:srgbClr val="494545"/>
                  </a:solidFill>
                  <a:latin typeface="+mn-lt"/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6528139" y="6304001"/>
                <a:ext cx="138114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Здравоохранение</a:t>
                </a: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7205440" y="5717953"/>
                <a:ext cx="164365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Социальная политика</a:t>
                </a: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8045094" y="6211666"/>
                <a:ext cx="159107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Физическая </a:t>
                </a:r>
                <a:r>
                  <a:rPr lang="ru-RU" sz="1200" b="1" dirty="0" smtClean="0">
                    <a:solidFill>
                      <a:srgbClr val="494545"/>
                    </a:solidFill>
                    <a:latin typeface="+mn-lt"/>
                  </a:rPr>
                  <a:t>культура</a:t>
                </a:r>
              </a:p>
              <a:p>
                <a:pPr algn="ctr" fontAlgn="ctr"/>
                <a:r>
                  <a:rPr lang="ru-RU" sz="1200" b="1" dirty="0" smtClean="0">
                    <a:solidFill>
                      <a:srgbClr val="494545"/>
                    </a:solidFill>
                    <a:latin typeface="+mn-lt"/>
                  </a:rPr>
                  <a:t>и </a:t>
                </a:r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спорт</a:t>
                </a: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392395" y="5710531"/>
                <a:ext cx="49725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ctr"/>
                <a:r>
                  <a:rPr lang="ru-RU" sz="1200" b="1" dirty="0" smtClean="0">
                    <a:solidFill>
                      <a:srgbClr val="494545"/>
                    </a:solidFill>
                    <a:latin typeface="+mn-lt"/>
                  </a:rPr>
                  <a:t>СМИ</a:t>
                </a:r>
                <a:endParaRPr lang="ru-RU" sz="1200" b="1" dirty="0">
                  <a:solidFill>
                    <a:srgbClr val="494545"/>
                  </a:solidFill>
                  <a:latin typeface="+mn-lt"/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685128" y="6211665"/>
                <a:ext cx="148592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ctr"/>
                <a:r>
                  <a:rPr lang="ru-RU" sz="1200" b="1" dirty="0" smtClean="0">
                    <a:solidFill>
                      <a:srgbClr val="494545"/>
                    </a:solidFill>
                    <a:latin typeface="+mn-lt"/>
                  </a:rPr>
                  <a:t>Обслуживание</a:t>
                </a:r>
              </a:p>
              <a:p>
                <a:pPr algn="ctr" fontAlgn="ctr"/>
                <a:r>
                  <a:rPr lang="ru-RU" sz="1200" b="1" dirty="0" smtClean="0">
                    <a:solidFill>
                      <a:srgbClr val="494545"/>
                    </a:solidFill>
                    <a:latin typeface="+mn-lt"/>
                  </a:rPr>
                  <a:t>госдолга</a:t>
                </a:r>
                <a:endParaRPr lang="ru-RU" sz="1200" b="1" dirty="0">
                  <a:solidFill>
                    <a:srgbClr val="494545"/>
                  </a:solidFill>
                  <a:latin typeface="+mn-lt"/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10196361" y="5618197"/>
                <a:ext cx="208336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ctr"/>
                <a:r>
                  <a:rPr lang="ru-RU" sz="1200" b="1" dirty="0" smtClean="0">
                    <a:solidFill>
                      <a:srgbClr val="494545"/>
                    </a:solidFill>
                    <a:latin typeface="+mn-lt"/>
                  </a:rPr>
                  <a:t>Межбюджетные</a:t>
                </a:r>
              </a:p>
              <a:p>
                <a:pPr algn="ctr" fontAlgn="ctr"/>
                <a:r>
                  <a:rPr lang="ru-RU" sz="1200" b="1" dirty="0" smtClean="0">
                    <a:solidFill>
                      <a:srgbClr val="494545"/>
                    </a:solidFill>
                    <a:latin typeface="+mn-lt"/>
                  </a:rPr>
                  <a:t>трансферты </a:t>
                </a:r>
              </a:p>
              <a:p>
                <a:pPr algn="ctr" fontAlgn="ctr"/>
                <a:r>
                  <a:rPr lang="ru-RU" sz="1200" b="1" dirty="0" smtClean="0">
                    <a:solidFill>
                      <a:srgbClr val="494545"/>
                    </a:solidFill>
                    <a:latin typeface="+mn-lt"/>
                  </a:rPr>
                  <a:t>общего </a:t>
                </a:r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характера</a:t>
                </a:r>
              </a:p>
            </p:txBody>
          </p:sp>
          <p:cxnSp>
            <p:nvCxnSpPr>
              <p:cNvPr id="56" name="Прямая соединительная линия 55"/>
              <p:cNvCxnSpPr/>
              <p:nvPr/>
            </p:nvCxnSpPr>
            <p:spPr>
              <a:xfrm>
                <a:off x="741872" y="5486397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Прямая соединительная линия 56"/>
              <p:cNvCxnSpPr/>
              <p:nvPr/>
            </p:nvCxnSpPr>
            <p:spPr>
              <a:xfrm>
                <a:off x="1576356" y="5486397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Прямая соединительная линия 57"/>
              <p:cNvCxnSpPr/>
              <p:nvPr/>
            </p:nvCxnSpPr>
            <p:spPr>
              <a:xfrm>
                <a:off x="3188366" y="5493432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Прямая соединительная линия 58"/>
              <p:cNvCxnSpPr/>
              <p:nvPr/>
            </p:nvCxnSpPr>
            <p:spPr>
              <a:xfrm>
                <a:off x="4813269" y="5486397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Прямая соединительная линия 59"/>
              <p:cNvCxnSpPr/>
              <p:nvPr/>
            </p:nvCxnSpPr>
            <p:spPr>
              <a:xfrm>
                <a:off x="6418396" y="5498287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Прямая соединительная линия 60"/>
              <p:cNvCxnSpPr/>
              <p:nvPr/>
            </p:nvCxnSpPr>
            <p:spPr>
              <a:xfrm>
                <a:off x="8006320" y="5501648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Прямая соединительная линия 61"/>
              <p:cNvCxnSpPr/>
              <p:nvPr/>
            </p:nvCxnSpPr>
            <p:spPr>
              <a:xfrm>
                <a:off x="9641021" y="5486397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Прямая соединительная линия 62"/>
              <p:cNvCxnSpPr/>
              <p:nvPr/>
            </p:nvCxnSpPr>
            <p:spPr>
              <a:xfrm>
                <a:off x="11238046" y="5493432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Прямая соединительная линия 63"/>
              <p:cNvCxnSpPr/>
              <p:nvPr/>
            </p:nvCxnSpPr>
            <p:spPr>
              <a:xfrm>
                <a:off x="2391013" y="5486397"/>
                <a:ext cx="0" cy="604615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Прямая соединительная линия 64"/>
              <p:cNvCxnSpPr/>
              <p:nvPr/>
            </p:nvCxnSpPr>
            <p:spPr>
              <a:xfrm>
                <a:off x="3992317" y="5501648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Прямая соединительная линия 65"/>
              <p:cNvCxnSpPr/>
              <p:nvPr/>
            </p:nvCxnSpPr>
            <p:spPr>
              <a:xfrm>
                <a:off x="5592517" y="5501648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Прямая соединительная линия 66"/>
              <p:cNvCxnSpPr/>
              <p:nvPr/>
            </p:nvCxnSpPr>
            <p:spPr>
              <a:xfrm>
                <a:off x="7206782" y="5501648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Прямая соединительная линия 67"/>
              <p:cNvCxnSpPr/>
              <p:nvPr/>
            </p:nvCxnSpPr>
            <p:spPr>
              <a:xfrm>
                <a:off x="8840632" y="5504344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Прямая соединительная линия 68"/>
              <p:cNvCxnSpPr/>
              <p:nvPr/>
            </p:nvCxnSpPr>
            <p:spPr>
              <a:xfrm>
                <a:off x="10477032" y="5504344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75270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ятиугольник 25"/>
          <p:cNvSpPr/>
          <p:nvPr/>
        </p:nvSpPr>
        <p:spPr>
          <a:xfrm>
            <a:off x="91105" y="1097965"/>
            <a:ext cx="12100896" cy="2050854"/>
          </a:xfrm>
          <a:prstGeom prst="homePlate">
            <a:avLst>
              <a:gd name="adj" fmla="val 13011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003705" y="1109200"/>
            <a:ext cx="8816389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Строительство ОВОП</a:t>
            </a:r>
            <a:r>
              <a:rPr lang="ru-RU" sz="1200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(</a:t>
            </a:r>
            <a:r>
              <a:rPr lang="ru-RU" sz="1200" i="1" dirty="0" err="1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с.Воронец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 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Елецкого  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р-на, 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в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с.Косыревка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 Липецкого  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р-на)</a:t>
            </a:r>
            <a:r>
              <a:rPr lang="ru-RU" sz="1200" b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Строительство ФАП</a:t>
            </a:r>
          </a:p>
          <a:p>
            <a:r>
              <a:rPr lang="ru-RU" sz="1400" b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(</a:t>
            </a:r>
            <a:r>
              <a:rPr lang="ru-RU" sz="1200" i="1" dirty="0" err="1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д.Ивановка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Воловского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р-на,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с.Долгое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 Данковского 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р-на,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с.Ратчино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 Добровского р-на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с.Синдякино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Хлевенского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р-на)</a:t>
            </a:r>
            <a:endParaRPr lang="ru-RU" sz="1200" i="1" dirty="0">
              <a:solidFill>
                <a:srgbClr val="534F4F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61014" y="1139977"/>
            <a:ext cx="2297343" cy="561436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000" b="1" dirty="0" smtClean="0">
                <a:solidFill>
                  <a:srgbClr val="394659"/>
                </a:solidFill>
              </a:rPr>
              <a:t>2022 год</a:t>
            </a:r>
            <a:endParaRPr lang="ru-RU" sz="2000" b="1" u="sng" dirty="0">
              <a:solidFill>
                <a:srgbClr val="394659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91104" y="3235729"/>
            <a:ext cx="12100896" cy="628857"/>
            <a:chOff x="182207" y="2033021"/>
            <a:chExt cx="12143143" cy="628857"/>
          </a:xfrm>
        </p:grpSpPr>
        <p:sp>
          <p:nvSpPr>
            <p:cNvPr id="72" name="Пятиугольник 71"/>
            <p:cNvSpPr/>
            <p:nvPr/>
          </p:nvSpPr>
          <p:spPr>
            <a:xfrm>
              <a:off x="182207" y="2033021"/>
              <a:ext cx="12143143" cy="628857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73" name="Прямоугольник 72"/>
            <p:cNvSpPr/>
            <p:nvPr/>
          </p:nvSpPr>
          <p:spPr>
            <a:xfrm>
              <a:off x="3108434" y="2155005"/>
              <a:ext cx="8843712" cy="36933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/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Строительство </a:t>
              </a:r>
              <a:r>
                <a:rPr lang="ru-RU" b="1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операционного блока онкологического диспансера в </a:t>
              </a: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г</a:t>
              </a:r>
              <a:r>
                <a:rPr lang="ru-RU" b="1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. Липецке</a:t>
              </a:r>
              <a:endParaRPr lang="ru-RU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74" name="Скругленный прямоугольник 73"/>
            <p:cNvSpPr/>
            <p:nvPr/>
          </p:nvSpPr>
          <p:spPr>
            <a:xfrm>
              <a:off x="453061" y="2059998"/>
              <a:ext cx="2305365" cy="574901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 smtClean="0">
                  <a:solidFill>
                    <a:srgbClr val="394659"/>
                  </a:solidFill>
                </a:rPr>
                <a:t>2022 год</a:t>
              </a:r>
              <a:endParaRPr lang="ru-RU" sz="2000" b="1" u="sng" dirty="0">
                <a:solidFill>
                  <a:srgbClr val="394659"/>
                </a:solidFill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91104" y="3949221"/>
            <a:ext cx="12100896" cy="714142"/>
            <a:chOff x="48857" y="2945506"/>
            <a:chExt cx="12143143" cy="714142"/>
          </a:xfrm>
        </p:grpSpPr>
        <p:sp>
          <p:nvSpPr>
            <p:cNvPr id="76" name="Пятиугольник 75"/>
            <p:cNvSpPr/>
            <p:nvPr/>
          </p:nvSpPr>
          <p:spPr>
            <a:xfrm>
              <a:off x="48857" y="2945506"/>
              <a:ext cx="12143143" cy="714142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77" name="Прямоугольник 76"/>
            <p:cNvSpPr/>
            <p:nvPr/>
          </p:nvSpPr>
          <p:spPr>
            <a:xfrm>
              <a:off x="2971628" y="2981410"/>
              <a:ext cx="8847168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Строительство нового поликлинического корпуса </a:t>
              </a:r>
              <a:r>
                <a:rPr lang="ru-RU" b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ГУЗ</a:t>
              </a: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"Липецкая городская детская больница" на 400 </a:t>
              </a:r>
              <a:r>
                <a:rPr lang="ru-RU" b="1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пос./</a:t>
              </a: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смену</a:t>
              </a:r>
            </a:p>
          </p:txBody>
        </p:sp>
        <p:sp>
          <p:nvSpPr>
            <p:cNvPr id="78" name="Скругленный прямоугольник 77"/>
            <p:cNvSpPr/>
            <p:nvPr/>
          </p:nvSpPr>
          <p:spPr>
            <a:xfrm>
              <a:off x="319711" y="3049576"/>
              <a:ext cx="2305365" cy="454600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 smtClean="0">
                  <a:solidFill>
                    <a:srgbClr val="394659"/>
                  </a:solidFill>
                </a:rPr>
                <a:t>2022 год</a:t>
              </a:r>
              <a:endParaRPr lang="ru-RU" sz="2000" b="1" u="sng" dirty="0">
                <a:solidFill>
                  <a:srgbClr val="394659"/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91105" y="4747998"/>
            <a:ext cx="12100896" cy="583652"/>
            <a:chOff x="48857" y="3901321"/>
            <a:chExt cx="12143143" cy="583652"/>
          </a:xfrm>
        </p:grpSpPr>
        <p:sp>
          <p:nvSpPr>
            <p:cNvPr id="93" name="Пятиугольник 92"/>
            <p:cNvSpPr/>
            <p:nvPr/>
          </p:nvSpPr>
          <p:spPr>
            <a:xfrm>
              <a:off x="48857" y="3901321"/>
              <a:ext cx="12143143" cy="583652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94" name="Прямоугольник 93"/>
            <p:cNvSpPr/>
            <p:nvPr/>
          </p:nvSpPr>
          <p:spPr>
            <a:xfrm>
              <a:off x="2973361" y="4023952"/>
              <a:ext cx="8845435" cy="341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Строительство хирургического корпуса детской областной </a:t>
              </a:r>
              <a:r>
                <a:rPr lang="ru-RU" b="1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больницы в </a:t>
              </a: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г</a:t>
              </a:r>
              <a:r>
                <a:rPr lang="ru-RU" b="1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. Липецке</a:t>
              </a:r>
              <a:endParaRPr lang="ru-RU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95" name="Скругленный прямоугольник 94"/>
            <p:cNvSpPr/>
            <p:nvPr/>
          </p:nvSpPr>
          <p:spPr>
            <a:xfrm>
              <a:off x="319711" y="3965638"/>
              <a:ext cx="2305365" cy="433957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 smtClean="0">
                  <a:solidFill>
                    <a:srgbClr val="394659"/>
                  </a:solidFill>
                </a:rPr>
                <a:t>2024 год</a:t>
              </a:r>
              <a:endParaRPr lang="ru-RU" sz="2000" b="1" u="sng" dirty="0">
                <a:solidFill>
                  <a:srgbClr val="394659"/>
                </a:solidFill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91105" y="5416285"/>
            <a:ext cx="12100896" cy="606208"/>
            <a:chOff x="48857" y="5094837"/>
            <a:chExt cx="12143143" cy="606208"/>
          </a:xfrm>
        </p:grpSpPr>
        <p:sp>
          <p:nvSpPr>
            <p:cNvPr id="97" name="Пятиугольник 96"/>
            <p:cNvSpPr/>
            <p:nvPr/>
          </p:nvSpPr>
          <p:spPr>
            <a:xfrm>
              <a:off x="48857" y="5094837"/>
              <a:ext cx="12143143" cy="606208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2975084" y="5233381"/>
              <a:ext cx="8843712" cy="341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b="1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Строительство стационарно-поликлинического корпуса ГУЗ </a:t>
              </a: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«Добровская РБ»</a:t>
              </a:r>
            </a:p>
          </p:txBody>
        </p:sp>
        <p:sp>
          <p:nvSpPr>
            <p:cNvPr id="99" name="Скругленный прямоугольник 98"/>
            <p:cNvSpPr/>
            <p:nvPr/>
          </p:nvSpPr>
          <p:spPr>
            <a:xfrm>
              <a:off x="321606" y="5168138"/>
              <a:ext cx="2303469" cy="458267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 smtClean="0">
                  <a:solidFill>
                    <a:srgbClr val="394659"/>
                  </a:solidFill>
                </a:rPr>
                <a:t>2023 год</a:t>
              </a:r>
              <a:endParaRPr lang="ru-RU" sz="2000" b="1" dirty="0">
                <a:solidFill>
                  <a:srgbClr val="394659"/>
                </a:solidFill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91104" y="6107129"/>
            <a:ext cx="12100896" cy="628941"/>
            <a:chOff x="24421" y="6014300"/>
            <a:chExt cx="12143143" cy="628941"/>
          </a:xfrm>
        </p:grpSpPr>
        <p:sp>
          <p:nvSpPr>
            <p:cNvPr id="101" name="Пятиугольник 100"/>
            <p:cNvSpPr/>
            <p:nvPr/>
          </p:nvSpPr>
          <p:spPr>
            <a:xfrm>
              <a:off x="24421" y="6014300"/>
              <a:ext cx="12143143" cy="628941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102" name="Прямоугольник 101"/>
            <p:cNvSpPr/>
            <p:nvPr/>
          </p:nvSpPr>
          <p:spPr>
            <a:xfrm>
              <a:off x="2950648" y="6157954"/>
              <a:ext cx="8845445" cy="341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Строительство </a:t>
              </a:r>
              <a:r>
                <a:rPr lang="ru-RU" b="1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здания детской  поликлиники </a:t>
              </a: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и женской консультации в г</a:t>
              </a:r>
              <a:r>
                <a:rPr lang="ru-RU" b="1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. Чаплыгин</a:t>
              </a:r>
              <a:endParaRPr lang="ru-RU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103" name="Скругленный прямоугольник 102"/>
            <p:cNvSpPr/>
            <p:nvPr/>
          </p:nvSpPr>
          <p:spPr>
            <a:xfrm>
              <a:off x="297171" y="6099636"/>
              <a:ext cx="2303468" cy="458267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 smtClean="0">
                  <a:solidFill>
                    <a:srgbClr val="394659"/>
                  </a:solidFill>
                </a:rPr>
                <a:t>2022 год</a:t>
              </a:r>
              <a:endParaRPr lang="ru-RU" sz="2000" b="1" u="sng" dirty="0">
                <a:solidFill>
                  <a:srgbClr val="394659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33374" y="-13796"/>
            <a:ext cx="103806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Строительство объектов</a:t>
            </a:r>
          </a:p>
          <a:p>
            <a:pPr algn="ctr"/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здравоохранения в 2022 - 2024 годы</a:t>
            </a:r>
            <a:endParaRPr lang="ru-RU" sz="30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90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045" y="117554"/>
            <a:ext cx="1344173" cy="1252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Скругленный прямоугольник 28"/>
          <p:cNvSpPr/>
          <p:nvPr/>
        </p:nvSpPr>
        <p:spPr>
          <a:xfrm>
            <a:off x="361014" y="1873005"/>
            <a:ext cx="2297343" cy="513223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000" b="1" dirty="0" smtClean="0">
                <a:solidFill>
                  <a:srgbClr val="394659"/>
                </a:solidFill>
              </a:rPr>
              <a:t>2023 год</a:t>
            </a:r>
            <a:endParaRPr lang="ru-RU" sz="2000" b="1" u="sng" dirty="0">
              <a:solidFill>
                <a:srgbClr val="394659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361014" y="2557819"/>
            <a:ext cx="2297343" cy="513223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000" b="1" dirty="0" smtClean="0">
                <a:solidFill>
                  <a:srgbClr val="394659"/>
                </a:solidFill>
              </a:rPr>
              <a:t>2024 год</a:t>
            </a:r>
            <a:endParaRPr lang="ru-RU" sz="2000" b="1" u="sng" dirty="0">
              <a:solidFill>
                <a:srgbClr val="394659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003706" y="1601641"/>
            <a:ext cx="8940055" cy="86177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Строительство ОВОП 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(</a:t>
            </a:r>
            <a:r>
              <a:rPr lang="ru-RU" sz="1200" i="1" dirty="0" err="1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с.Талицкий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Чалмык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 Добринского р-на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с.Ярлуково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Грязинского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р-на). 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Строительство ФАП 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(</a:t>
            </a:r>
            <a:r>
              <a:rPr lang="ru-RU" sz="1200" i="1" dirty="0" err="1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с.Захаровка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Воловского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р-на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с.Бредихино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Краснинского р-на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с.Новоуглянка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 Усманского р-на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с.Большая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Кузьминка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Липецкого р-на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200" i="1" dirty="0" err="1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с.Петровка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п.Первомайский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Грязинского р-на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п.Тимирязевский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Долгоруковского р-на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200" i="1" dirty="0" err="1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с.Ольховец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с.Малая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Боевка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Елецкого р-на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с.Нижнее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Казачье  Задонского р-на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с.Домачи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 Лев-Толстовского 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р-на)</a:t>
            </a:r>
            <a:endParaRPr lang="ru-RU" sz="1200" i="1" dirty="0">
              <a:solidFill>
                <a:srgbClr val="534F4F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003705" y="2448027"/>
            <a:ext cx="9122197" cy="67710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1400" b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Строительство ФАП 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(</a:t>
            </a:r>
            <a:r>
              <a:rPr lang="ru-RU" sz="1200" i="1" dirty="0" err="1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с.Казаково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Воловского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р-на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с.Богородицкое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Добринский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р-на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200" i="1" dirty="0" err="1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с.Крутогорье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с.Студеные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Хутора Липецкого р-на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с.Медовка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 Усманского р-на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п.с.Песковатский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Грязинского р-на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с.Братовщина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Долгоруковского р-на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с.Волчье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 Елецкого р-на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с.Малинки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Данковского р-на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д.Поповка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Задонского р-на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с.Знаменское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Лев-Толстовского 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р-на)</a:t>
            </a:r>
            <a:endParaRPr lang="ru-RU" sz="1200" i="1" dirty="0">
              <a:solidFill>
                <a:srgbClr val="534F4F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91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685799" y="-13794"/>
            <a:ext cx="115062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Строительство объектов физкультуры и спорта </a:t>
            </a:r>
            <a:br>
              <a:rPr lang="ru-RU" sz="3000" b="1" dirty="0">
                <a:solidFill>
                  <a:srgbClr val="494545"/>
                </a:solidFill>
                <a:latin typeface="+mn-lt"/>
              </a:rPr>
            </a:br>
            <a:r>
              <a:rPr lang="ru-RU" sz="3000" b="1" dirty="0">
                <a:solidFill>
                  <a:srgbClr val="494545"/>
                </a:solidFill>
                <a:latin typeface="+mn-lt"/>
              </a:rPr>
              <a:t>  в </a:t>
            </a: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2022 </a:t>
            </a:r>
            <a:r>
              <a:rPr lang="ru-RU" sz="3000" b="1" dirty="0">
                <a:solidFill>
                  <a:srgbClr val="494545"/>
                </a:solidFill>
                <a:latin typeface="+mn-lt"/>
              </a:rPr>
              <a:t>- </a:t>
            </a: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2024 </a:t>
            </a:r>
            <a:r>
              <a:rPr lang="ru-RU" sz="3000" b="1" dirty="0">
                <a:solidFill>
                  <a:srgbClr val="494545"/>
                </a:solidFill>
                <a:latin typeface="+mn-lt"/>
              </a:rPr>
              <a:t>годы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568114" y="3919"/>
            <a:ext cx="623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91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6107" y="1376313"/>
            <a:ext cx="12167573" cy="1066907"/>
            <a:chOff x="0" y="1905596"/>
            <a:chExt cx="12167573" cy="903785"/>
          </a:xfrm>
        </p:grpSpPr>
        <p:sp>
          <p:nvSpPr>
            <p:cNvPr id="93" name="Пятиугольник 92"/>
            <p:cNvSpPr/>
            <p:nvPr/>
          </p:nvSpPr>
          <p:spPr>
            <a:xfrm>
              <a:off x="0" y="1905596"/>
              <a:ext cx="12167573" cy="903785"/>
            </a:xfrm>
            <a:prstGeom prst="homePlate">
              <a:avLst>
                <a:gd name="adj" fmla="val 18832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035425" lvl="1" indent="3175"/>
              <a:r>
                <a:rPr lang="ru-RU" sz="2000" b="1" dirty="0">
                  <a:solidFill>
                    <a:srgbClr val="474343"/>
                  </a:solidFill>
                </a:rPr>
                <a:t>Строительство многофункционального спортивного комплекса в </a:t>
              </a:r>
              <a:r>
                <a:rPr lang="ru-RU" sz="2000" b="1" dirty="0" err="1" smtClean="0">
                  <a:solidFill>
                    <a:srgbClr val="474343"/>
                  </a:solidFill>
                </a:rPr>
                <a:t>г.Липецке</a:t>
              </a:r>
              <a:r>
                <a:rPr lang="ru-RU" sz="2000" b="1" dirty="0" smtClean="0">
                  <a:solidFill>
                    <a:srgbClr val="474343"/>
                  </a:solidFill>
                </a:rPr>
                <a:t> (Строительство </a:t>
              </a:r>
              <a:r>
                <a:rPr lang="ru-RU" sz="2000" b="1" dirty="0">
                  <a:solidFill>
                    <a:srgbClr val="474343"/>
                  </a:solidFill>
                </a:rPr>
                <a:t>здания бассейна и ледового катка. Строительство здания ледовой арены и подземной автостоянки)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95" name="Скругленный прямоугольник 94"/>
            <p:cNvSpPr/>
            <p:nvPr/>
          </p:nvSpPr>
          <p:spPr>
            <a:xfrm>
              <a:off x="334043" y="2021386"/>
              <a:ext cx="3098070" cy="672204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 smtClean="0">
                  <a:solidFill>
                    <a:srgbClr val="394659"/>
                  </a:solidFill>
                </a:rPr>
                <a:t>2024 год</a:t>
              </a:r>
              <a:endParaRPr lang="ru-RU" sz="2000" b="1" dirty="0">
                <a:solidFill>
                  <a:srgbClr val="394659"/>
                </a:solidFill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0" y="4158044"/>
            <a:ext cx="12167571" cy="1070356"/>
            <a:chOff x="42751" y="6178360"/>
            <a:chExt cx="12167571" cy="612719"/>
          </a:xfrm>
        </p:grpSpPr>
        <p:sp>
          <p:nvSpPr>
            <p:cNvPr id="34" name="Пятиугольник 33"/>
            <p:cNvSpPr/>
            <p:nvPr/>
          </p:nvSpPr>
          <p:spPr>
            <a:xfrm>
              <a:off x="42751" y="6178360"/>
              <a:ext cx="12167571" cy="612719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391025" lvl="1" indent="-352425"/>
              <a:r>
                <a:rPr lang="ru-RU" sz="2000" b="1" dirty="0">
                  <a:solidFill>
                    <a:srgbClr val="494545"/>
                  </a:solidFill>
                  <a:cs typeface="Arial" pitchFamily="34" charset="0"/>
                </a:rPr>
                <a:t>Строительство ледового дворца в </a:t>
              </a:r>
              <a:r>
                <a:rPr lang="ru-RU" sz="2000" b="1" dirty="0" smtClean="0">
                  <a:solidFill>
                    <a:srgbClr val="494545"/>
                  </a:solidFill>
                  <a:cs typeface="Arial" pitchFamily="34" charset="0"/>
                </a:rPr>
                <a:t>с. </a:t>
              </a:r>
              <a:r>
                <a:rPr lang="ru-RU" sz="2000" b="1" dirty="0" err="1" smtClean="0">
                  <a:solidFill>
                    <a:srgbClr val="494545"/>
                  </a:solidFill>
                  <a:cs typeface="Arial" pitchFamily="34" charset="0"/>
                </a:rPr>
                <a:t>Хрущевка</a:t>
              </a:r>
              <a:r>
                <a:rPr lang="ru-RU" sz="2000" b="1" dirty="0" smtClean="0">
                  <a:solidFill>
                    <a:srgbClr val="494545"/>
                  </a:solidFill>
                  <a:cs typeface="Arial" pitchFamily="34" charset="0"/>
                </a:rPr>
                <a:t> Липецкого района</a:t>
              </a:r>
              <a:endParaRPr lang="ru-RU" sz="2000" b="1" dirty="0">
                <a:solidFill>
                  <a:srgbClr val="494545"/>
                </a:solidFill>
                <a:cs typeface="Arial" pitchFamily="34" charset="0"/>
              </a:endParaRPr>
            </a:p>
          </p:txBody>
        </p:sp>
        <p:sp>
          <p:nvSpPr>
            <p:cNvPr id="35" name="Скругленный прямоугольник 34"/>
            <p:cNvSpPr/>
            <p:nvPr/>
          </p:nvSpPr>
          <p:spPr>
            <a:xfrm>
              <a:off x="340600" y="6232440"/>
              <a:ext cx="3097400" cy="504559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 smtClean="0">
                  <a:solidFill>
                    <a:srgbClr val="394659"/>
                  </a:solidFill>
                </a:rPr>
                <a:t>2022 год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0" y="5563434"/>
            <a:ext cx="12167573" cy="1044756"/>
            <a:chOff x="0" y="4637759"/>
            <a:chExt cx="12167573" cy="719607"/>
          </a:xfrm>
        </p:grpSpPr>
        <p:sp>
          <p:nvSpPr>
            <p:cNvPr id="15" name="Пятиугольник 14"/>
            <p:cNvSpPr/>
            <p:nvPr/>
          </p:nvSpPr>
          <p:spPr>
            <a:xfrm>
              <a:off x="0" y="4637759"/>
              <a:ext cx="12167573" cy="719607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391025" indent="-352425"/>
              <a:r>
                <a:rPr lang="ru-RU" sz="2000" b="1" dirty="0" smtClean="0">
                  <a:solidFill>
                    <a:srgbClr val="494545"/>
                  </a:solidFill>
                </a:rPr>
                <a:t>Физкультурно-оздоровительный комплекс в городе Ельце</a:t>
              </a:r>
              <a:endParaRPr lang="ru-RU" sz="2000" b="1" dirty="0">
                <a:solidFill>
                  <a:srgbClr val="494545"/>
                </a:solidFill>
              </a:endParaRPr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>
              <a:off x="339927" y="4723211"/>
              <a:ext cx="3098293" cy="543746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 smtClean="0">
                  <a:solidFill>
                    <a:srgbClr val="394659"/>
                  </a:solidFill>
                </a:rPr>
                <a:t>2022 </a:t>
              </a:r>
              <a:r>
                <a:rPr lang="ru-RU" sz="2000" b="1" dirty="0">
                  <a:solidFill>
                    <a:srgbClr val="394659"/>
                  </a:solidFill>
                </a:rPr>
                <a:t>год  </a:t>
              </a: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6107" y="2778254"/>
            <a:ext cx="12167573" cy="1044756"/>
            <a:chOff x="0" y="4637758"/>
            <a:chExt cx="12167573" cy="719607"/>
          </a:xfrm>
        </p:grpSpPr>
        <p:sp>
          <p:nvSpPr>
            <p:cNvPr id="25" name="Пятиугольник 24"/>
            <p:cNvSpPr/>
            <p:nvPr/>
          </p:nvSpPr>
          <p:spPr>
            <a:xfrm>
              <a:off x="0" y="4637758"/>
              <a:ext cx="12167573" cy="719607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391025" lvl="1" indent="-352425"/>
              <a:r>
                <a:rPr lang="ru-RU" sz="2000" b="1" dirty="0">
                  <a:solidFill>
                    <a:srgbClr val="474343"/>
                  </a:solidFill>
                </a:rPr>
                <a:t>Строительство крытого футбольного манежа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26" name="Скругленный прямоугольник 25"/>
            <p:cNvSpPr/>
            <p:nvPr/>
          </p:nvSpPr>
          <p:spPr>
            <a:xfrm>
              <a:off x="339927" y="4723211"/>
              <a:ext cx="3098071" cy="543746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>
                  <a:solidFill>
                    <a:srgbClr val="394659"/>
                  </a:solidFill>
                </a:rPr>
                <a:t>2022 </a:t>
              </a:r>
              <a:r>
                <a:rPr lang="ru-RU" sz="2000" b="1" dirty="0" smtClean="0">
                  <a:solidFill>
                    <a:srgbClr val="394659"/>
                  </a:solidFill>
                </a:rPr>
                <a:t>год</a:t>
              </a:r>
              <a:endParaRPr lang="ru-RU" sz="2000" b="1" dirty="0">
                <a:solidFill>
                  <a:srgbClr val="394659"/>
                </a:solidFill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3558" y="2337029"/>
            <a:ext cx="2039259" cy="2039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619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537329" y="-13794"/>
            <a:ext cx="11654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Строительство </a:t>
            </a: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(реконструкция)объектов культуры</a:t>
            </a:r>
            <a:r>
              <a:rPr lang="ru-RU" sz="3000" b="1" dirty="0">
                <a:solidFill>
                  <a:srgbClr val="494545"/>
                </a:solidFill>
                <a:latin typeface="+mn-lt"/>
              </a:rPr>
              <a:t/>
            </a:r>
            <a:br>
              <a:rPr lang="ru-RU" sz="3000" b="1" dirty="0">
                <a:solidFill>
                  <a:srgbClr val="494545"/>
                </a:solidFill>
                <a:latin typeface="+mn-lt"/>
              </a:rPr>
            </a:br>
            <a:r>
              <a:rPr lang="ru-RU" sz="3000" b="1" dirty="0">
                <a:solidFill>
                  <a:srgbClr val="494545"/>
                </a:solidFill>
                <a:latin typeface="+mn-lt"/>
              </a:rPr>
              <a:t>  в </a:t>
            </a: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2022 </a:t>
            </a:r>
            <a:r>
              <a:rPr lang="ru-RU" sz="3000" b="1" dirty="0">
                <a:solidFill>
                  <a:srgbClr val="494545"/>
                </a:solidFill>
                <a:latin typeface="+mn-lt"/>
              </a:rPr>
              <a:t>- </a:t>
            </a: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2024 </a:t>
            </a:r>
            <a:r>
              <a:rPr lang="ru-RU" sz="3000" b="1" dirty="0">
                <a:solidFill>
                  <a:srgbClr val="494545"/>
                </a:solidFill>
                <a:latin typeface="+mn-lt"/>
              </a:rPr>
              <a:t>годы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568114" y="3919"/>
            <a:ext cx="623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92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24428" y="964581"/>
            <a:ext cx="12167573" cy="1062854"/>
            <a:chOff x="0" y="2013874"/>
            <a:chExt cx="12167573" cy="795507"/>
          </a:xfrm>
        </p:grpSpPr>
        <p:sp>
          <p:nvSpPr>
            <p:cNvPr id="93" name="Пятиугольник 92"/>
            <p:cNvSpPr/>
            <p:nvPr/>
          </p:nvSpPr>
          <p:spPr>
            <a:xfrm>
              <a:off x="0" y="2013874"/>
              <a:ext cx="12167573" cy="795507"/>
            </a:xfrm>
            <a:prstGeom prst="homePlate">
              <a:avLst>
                <a:gd name="adj" fmla="val 18832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391025" lvl="1" indent="-352425"/>
              <a:r>
                <a:rPr lang="ru-RU" sz="2000" b="1" dirty="0" smtClean="0">
                  <a:solidFill>
                    <a:srgbClr val="474343"/>
                  </a:solidFill>
                </a:rPr>
                <a:t>     Реконструкция городского дворца молодежи</a:t>
              </a:r>
            </a:p>
            <a:p>
              <a:pPr marL="4391025" lvl="1" indent="-352425"/>
              <a:r>
                <a:rPr lang="ru-RU" sz="2000" b="1" dirty="0" smtClean="0">
                  <a:solidFill>
                    <a:srgbClr val="474343"/>
                  </a:solidFill>
                </a:rPr>
                <a:t>     Октябрь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95" name="Скругленный прямоугольник 94"/>
            <p:cNvSpPr/>
            <p:nvPr/>
          </p:nvSpPr>
          <p:spPr>
            <a:xfrm>
              <a:off x="339926" y="2013874"/>
              <a:ext cx="3236685" cy="795507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 smtClean="0">
                  <a:solidFill>
                    <a:srgbClr val="394659"/>
                  </a:solidFill>
                </a:rPr>
                <a:t>2022 </a:t>
              </a:r>
              <a:r>
                <a:rPr lang="ru-RU" b="1" dirty="0">
                  <a:solidFill>
                    <a:srgbClr val="394659"/>
                  </a:solidFill>
                </a:rPr>
                <a:t>год </a:t>
              </a:r>
              <a:endParaRPr lang="ru-RU" b="1" dirty="0" smtClean="0">
                <a:solidFill>
                  <a:srgbClr val="394659"/>
                </a:solidFill>
              </a:endParaRPr>
            </a:p>
            <a:p>
              <a:pPr marL="0" lvl="1" algn="ctr"/>
              <a:r>
                <a:rPr lang="ru-RU" b="1" dirty="0" smtClean="0">
                  <a:solidFill>
                    <a:srgbClr val="394659"/>
                  </a:solidFill>
                </a:rPr>
                <a:t>2023 год</a:t>
              </a:r>
            </a:p>
            <a:p>
              <a:pPr marL="0" lvl="1" algn="ctr"/>
              <a:r>
                <a:rPr lang="ru-RU" b="1" dirty="0" smtClean="0">
                  <a:solidFill>
                    <a:srgbClr val="394659"/>
                  </a:solidFill>
                </a:rPr>
                <a:t>2024 год</a:t>
              </a:r>
              <a:endParaRPr lang="ru-RU" b="1" dirty="0">
                <a:solidFill>
                  <a:srgbClr val="394659"/>
                </a:solidFill>
              </a:endParaRPr>
            </a:p>
          </p:txBody>
        </p:sp>
      </p:grpSp>
      <p:pic>
        <p:nvPicPr>
          <p:cNvPr id="1028" name="Picture 4" descr="Современные люди занимаются различными культурными мероприятиями Premium вектор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4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070" y="854609"/>
            <a:ext cx="2168997" cy="14448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ятиугольник 7"/>
          <p:cNvSpPr/>
          <p:nvPr/>
        </p:nvSpPr>
        <p:spPr>
          <a:xfrm>
            <a:off x="-1" y="2028317"/>
            <a:ext cx="12167573" cy="903785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91025" indent="-352425"/>
            <a:r>
              <a:rPr lang="ru-RU" sz="2000" b="1" dirty="0" smtClean="0">
                <a:solidFill>
                  <a:srgbClr val="494545"/>
                </a:solidFill>
              </a:rPr>
              <a:t>      Дворец культуры в селе Нижний </a:t>
            </a:r>
            <a:r>
              <a:rPr lang="ru-RU" sz="2000" b="1" dirty="0" err="1" smtClean="0">
                <a:solidFill>
                  <a:srgbClr val="494545"/>
                </a:solidFill>
              </a:rPr>
              <a:t>Воргол</a:t>
            </a:r>
            <a:r>
              <a:rPr lang="ru-RU" sz="2000" b="1" dirty="0" smtClean="0">
                <a:solidFill>
                  <a:srgbClr val="494545"/>
                </a:solidFill>
              </a:rPr>
              <a:t> </a:t>
            </a:r>
            <a:endParaRPr lang="ru-RU" sz="2000" b="1" dirty="0">
              <a:solidFill>
                <a:srgbClr val="494545"/>
              </a:solidFill>
            </a:endParaRPr>
          </a:p>
          <a:p>
            <a:pPr marL="4391025" indent="-352425"/>
            <a:r>
              <a:rPr lang="ru-RU" sz="2000" b="1" dirty="0" smtClean="0">
                <a:solidFill>
                  <a:srgbClr val="494545"/>
                </a:solidFill>
              </a:rPr>
              <a:t>      Елецкого муниципального района</a:t>
            </a:r>
            <a:endParaRPr lang="ru-RU" sz="2000" b="1" dirty="0">
              <a:solidFill>
                <a:srgbClr val="494545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64356" y="2138752"/>
            <a:ext cx="3241446" cy="682914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b="1" dirty="0" smtClean="0">
                <a:solidFill>
                  <a:srgbClr val="394659"/>
                </a:solidFill>
              </a:rPr>
              <a:t>2022 </a:t>
            </a:r>
            <a:r>
              <a:rPr lang="ru-RU" b="1" dirty="0">
                <a:solidFill>
                  <a:srgbClr val="394659"/>
                </a:solidFill>
              </a:rPr>
              <a:t>год  </a:t>
            </a:r>
            <a:r>
              <a:rPr lang="ru-RU" b="1" dirty="0" smtClean="0">
                <a:solidFill>
                  <a:srgbClr val="394659"/>
                </a:solidFill>
              </a:rPr>
              <a:t>  </a:t>
            </a:r>
            <a:endParaRPr lang="ru-RU" b="1" dirty="0">
              <a:solidFill>
                <a:srgbClr val="394659"/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364367" y="2932101"/>
            <a:ext cx="11827656" cy="903785"/>
            <a:chOff x="187527" y="5736896"/>
            <a:chExt cx="11827657" cy="719607"/>
          </a:xfrm>
        </p:grpSpPr>
        <p:sp>
          <p:nvSpPr>
            <p:cNvPr id="11" name="Пятиугольник 10"/>
            <p:cNvSpPr/>
            <p:nvPr/>
          </p:nvSpPr>
          <p:spPr>
            <a:xfrm>
              <a:off x="187538" y="5736896"/>
              <a:ext cx="11827646" cy="719607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391025" indent="-352425"/>
              <a:r>
                <a:rPr lang="ru-RU" sz="2000" b="1" dirty="0" smtClean="0">
                  <a:solidFill>
                    <a:srgbClr val="494545"/>
                  </a:solidFill>
                </a:rPr>
                <a:t>Дворец </a:t>
              </a:r>
              <a:r>
                <a:rPr lang="ru-RU" sz="2000" b="1" dirty="0">
                  <a:solidFill>
                    <a:srgbClr val="494545"/>
                  </a:solidFill>
                </a:rPr>
                <a:t>культуры </a:t>
              </a:r>
              <a:r>
                <a:rPr lang="ru-RU" sz="2000" b="1" dirty="0" smtClean="0">
                  <a:solidFill>
                    <a:srgbClr val="494545"/>
                  </a:solidFill>
                </a:rPr>
                <a:t>в селе </a:t>
              </a:r>
              <a:r>
                <a:rPr lang="ru-RU" sz="2000" b="1" dirty="0" err="1" smtClean="0">
                  <a:solidFill>
                    <a:srgbClr val="494545"/>
                  </a:solidFill>
                </a:rPr>
                <a:t>Спешнево</a:t>
              </a:r>
              <a:r>
                <a:rPr lang="ru-RU" sz="2000" b="1" dirty="0" smtClean="0">
                  <a:solidFill>
                    <a:srgbClr val="494545"/>
                  </a:solidFill>
                </a:rPr>
                <a:t>-Ивановское </a:t>
              </a:r>
            </a:p>
            <a:p>
              <a:pPr marL="4391025" indent="-352425"/>
              <a:r>
                <a:rPr lang="ru-RU" sz="2000" b="1" dirty="0" err="1" smtClean="0">
                  <a:solidFill>
                    <a:srgbClr val="494545"/>
                  </a:solidFill>
                </a:rPr>
                <a:t>Данковского</a:t>
              </a:r>
              <a:r>
                <a:rPr lang="ru-RU" sz="2000" b="1" dirty="0" smtClean="0">
                  <a:solidFill>
                    <a:srgbClr val="494545"/>
                  </a:solidFill>
                </a:rPr>
                <a:t> муниципального района  </a:t>
              </a:r>
              <a:endParaRPr lang="ru-RU" sz="2000" b="1" dirty="0">
                <a:solidFill>
                  <a:srgbClr val="494545"/>
                </a:solidFill>
              </a:endParaRPr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187527" y="5824826"/>
              <a:ext cx="3241446" cy="543746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 smtClean="0">
                  <a:solidFill>
                    <a:srgbClr val="394659"/>
                  </a:solidFill>
                </a:rPr>
                <a:t>2022 </a:t>
              </a:r>
              <a:r>
                <a:rPr lang="ru-RU" b="1" dirty="0">
                  <a:solidFill>
                    <a:srgbClr val="394659"/>
                  </a:solidFill>
                </a:rPr>
                <a:t>год  </a:t>
              </a:r>
              <a:r>
                <a:rPr lang="ru-RU" b="1" dirty="0" smtClean="0">
                  <a:solidFill>
                    <a:srgbClr val="394659"/>
                  </a:solidFill>
                </a:rPr>
                <a:t>  </a:t>
              </a:r>
              <a:endParaRPr lang="ru-RU" b="1" dirty="0">
                <a:solidFill>
                  <a:srgbClr val="394659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364365" y="3835886"/>
            <a:ext cx="11827645" cy="903785"/>
            <a:chOff x="42987" y="5737435"/>
            <a:chExt cx="11827646" cy="719607"/>
          </a:xfrm>
        </p:grpSpPr>
        <p:sp>
          <p:nvSpPr>
            <p:cNvPr id="15" name="Пятиугольник 14"/>
            <p:cNvSpPr/>
            <p:nvPr/>
          </p:nvSpPr>
          <p:spPr>
            <a:xfrm>
              <a:off x="42987" y="5737435"/>
              <a:ext cx="11827646" cy="719607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391025" indent="-352425"/>
              <a:r>
                <a:rPr lang="ru-RU" sz="2000" b="1" dirty="0">
                  <a:solidFill>
                    <a:srgbClr val="494545"/>
                  </a:solidFill>
                </a:rPr>
                <a:t> Дворец культуры </a:t>
              </a:r>
              <a:r>
                <a:rPr lang="ru-RU" sz="2000" b="1" dirty="0" smtClean="0">
                  <a:solidFill>
                    <a:srgbClr val="494545"/>
                  </a:solidFill>
                </a:rPr>
                <a:t>в селе Солдатское</a:t>
              </a:r>
            </a:p>
            <a:p>
              <a:pPr marL="4391025" indent="-352425"/>
              <a:r>
                <a:rPr lang="ru-RU" sz="2000" b="1" dirty="0" smtClean="0">
                  <a:solidFill>
                    <a:srgbClr val="494545"/>
                  </a:solidFill>
                </a:rPr>
                <a:t> </a:t>
              </a:r>
              <a:r>
                <a:rPr lang="ru-RU" sz="2000" b="1" dirty="0" err="1" smtClean="0">
                  <a:solidFill>
                    <a:srgbClr val="494545"/>
                  </a:solidFill>
                </a:rPr>
                <a:t>Тербунского</a:t>
              </a:r>
              <a:r>
                <a:rPr lang="ru-RU" sz="2000" b="1" dirty="0" smtClean="0">
                  <a:solidFill>
                    <a:srgbClr val="494545"/>
                  </a:solidFill>
                </a:rPr>
                <a:t> муниципального района  </a:t>
              </a:r>
              <a:endParaRPr lang="ru-RU" sz="2000" b="1" dirty="0">
                <a:solidFill>
                  <a:srgbClr val="494545"/>
                </a:solidFill>
              </a:endParaRPr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>
              <a:off x="42989" y="5825365"/>
              <a:ext cx="3241446" cy="543746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 smtClean="0">
                  <a:solidFill>
                    <a:srgbClr val="394659"/>
                  </a:solidFill>
                </a:rPr>
                <a:t>2023 </a:t>
              </a:r>
              <a:r>
                <a:rPr lang="ru-RU" b="1" dirty="0">
                  <a:solidFill>
                    <a:srgbClr val="394659"/>
                  </a:solidFill>
                </a:rPr>
                <a:t>год  </a:t>
              </a:r>
            </a:p>
          </p:txBody>
        </p:sp>
      </p:grpSp>
      <p:sp>
        <p:nvSpPr>
          <p:cNvPr id="17" name="Пятиугольник 16"/>
          <p:cNvSpPr/>
          <p:nvPr/>
        </p:nvSpPr>
        <p:spPr>
          <a:xfrm>
            <a:off x="450841" y="4739671"/>
            <a:ext cx="11827645" cy="874372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91025" indent="-352425"/>
            <a:r>
              <a:rPr lang="ru-RU" sz="2000" b="1" dirty="0" smtClean="0">
                <a:solidFill>
                  <a:srgbClr val="494545"/>
                </a:solidFill>
              </a:rPr>
              <a:t>Дворец </a:t>
            </a:r>
            <a:r>
              <a:rPr lang="ru-RU" sz="2000" b="1" dirty="0">
                <a:solidFill>
                  <a:srgbClr val="494545"/>
                </a:solidFill>
              </a:rPr>
              <a:t>культуры </a:t>
            </a:r>
            <a:r>
              <a:rPr lang="ru-RU" sz="2000" b="1" dirty="0" smtClean="0">
                <a:solidFill>
                  <a:srgbClr val="494545"/>
                </a:solidFill>
              </a:rPr>
              <a:t>в селе </a:t>
            </a:r>
            <a:r>
              <a:rPr lang="ru-RU" sz="2000" b="1" dirty="0" err="1" smtClean="0">
                <a:solidFill>
                  <a:srgbClr val="494545"/>
                </a:solidFill>
              </a:rPr>
              <a:t>Паршиновка</a:t>
            </a:r>
            <a:r>
              <a:rPr lang="ru-RU" sz="2000" b="1" dirty="0" smtClean="0">
                <a:solidFill>
                  <a:srgbClr val="494545"/>
                </a:solidFill>
              </a:rPr>
              <a:t> </a:t>
            </a:r>
          </a:p>
          <a:p>
            <a:pPr marL="4391025" indent="-352425"/>
            <a:r>
              <a:rPr lang="ru-RU" sz="2000" b="1" dirty="0" err="1" smtClean="0">
                <a:solidFill>
                  <a:srgbClr val="494545"/>
                </a:solidFill>
              </a:rPr>
              <a:t>Добринского</a:t>
            </a:r>
            <a:r>
              <a:rPr lang="ru-RU" sz="2000" b="1" dirty="0" smtClean="0">
                <a:solidFill>
                  <a:srgbClr val="494545"/>
                </a:solidFill>
              </a:rPr>
              <a:t> муниципального района  </a:t>
            </a:r>
            <a:endParaRPr lang="ru-RU" sz="2000" b="1" dirty="0">
              <a:solidFill>
                <a:srgbClr val="494545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59587" y="4805987"/>
            <a:ext cx="3241446" cy="682914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b="1" dirty="0" smtClean="0">
                <a:solidFill>
                  <a:srgbClr val="394659"/>
                </a:solidFill>
              </a:rPr>
              <a:t>2023 </a:t>
            </a:r>
            <a:r>
              <a:rPr lang="ru-RU" b="1" dirty="0">
                <a:solidFill>
                  <a:srgbClr val="394659"/>
                </a:solidFill>
              </a:rPr>
              <a:t>год  </a:t>
            </a:r>
            <a:r>
              <a:rPr lang="ru-RU" b="1" dirty="0" smtClean="0">
                <a:solidFill>
                  <a:srgbClr val="394659"/>
                </a:solidFill>
              </a:rPr>
              <a:t>  </a:t>
            </a:r>
            <a:endParaRPr lang="ru-RU" b="1" dirty="0">
              <a:solidFill>
                <a:srgbClr val="394659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364355" y="5614039"/>
            <a:ext cx="11827645" cy="902752"/>
            <a:chOff x="-28750" y="5693391"/>
            <a:chExt cx="11827646" cy="584302"/>
          </a:xfrm>
        </p:grpSpPr>
        <p:sp>
          <p:nvSpPr>
            <p:cNvPr id="22" name="Пятиугольник 21"/>
            <p:cNvSpPr/>
            <p:nvPr/>
          </p:nvSpPr>
          <p:spPr>
            <a:xfrm>
              <a:off x="-28750" y="5693391"/>
              <a:ext cx="11827646" cy="584302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391025" indent="-352425"/>
              <a:r>
                <a:rPr lang="ru-RU" sz="2000" b="1" dirty="0">
                  <a:solidFill>
                    <a:srgbClr val="494545"/>
                  </a:solidFill>
                </a:rPr>
                <a:t> Дворец культуры </a:t>
              </a:r>
              <a:r>
                <a:rPr lang="ru-RU" sz="2000" b="1" dirty="0" smtClean="0">
                  <a:solidFill>
                    <a:srgbClr val="494545"/>
                  </a:solidFill>
                </a:rPr>
                <a:t>в селе Ленино </a:t>
              </a:r>
            </a:p>
            <a:p>
              <a:pPr marL="4391025" indent="-352425"/>
              <a:r>
                <a:rPr lang="ru-RU" sz="2000" b="1" dirty="0">
                  <a:solidFill>
                    <a:srgbClr val="494545"/>
                  </a:solidFill>
                </a:rPr>
                <a:t> </a:t>
              </a:r>
              <a:r>
                <a:rPr lang="ru-RU" sz="2000" b="1" dirty="0" smtClean="0">
                  <a:solidFill>
                    <a:srgbClr val="494545"/>
                  </a:solidFill>
                </a:rPr>
                <a:t>Липецкого муниципального района  </a:t>
              </a:r>
              <a:endParaRPr lang="ru-RU" sz="2000" b="1" dirty="0">
                <a:solidFill>
                  <a:srgbClr val="494545"/>
                </a:solidFill>
              </a:endParaRPr>
            </a:p>
          </p:txBody>
        </p:sp>
        <p:sp>
          <p:nvSpPr>
            <p:cNvPr id="23" name="Скругленный прямоугольник 22"/>
            <p:cNvSpPr/>
            <p:nvPr/>
          </p:nvSpPr>
          <p:spPr>
            <a:xfrm>
              <a:off x="-28727" y="5756967"/>
              <a:ext cx="3241446" cy="457149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 smtClean="0">
                  <a:solidFill>
                    <a:srgbClr val="394659"/>
                  </a:solidFill>
                </a:rPr>
                <a:t>2024 </a:t>
              </a:r>
              <a:r>
                <a:rPr lang="ru-RU" b="1" dirty="0">
                  <a:solidFill>
                    <a:srgbClr val="394659"/>
                  </a:solidFill>
                </a:rPr>
                <a:t>год  </a:t>
              </a:r>
              <a:r>
                <a:rPr lang="ru-RU" b="1" dirty="0" smtClean="0">
                  <a:solidFill>
                    <a:srgbClr val="394659"/>
                  </a:solidFill>
                </a:rPr>
                <a:t>  </a:t>
              </a:r>
              <a:endParaRPr lang="ru-RU" b="1" dirty="0">
                <a:solidFill>
                  <a:srgbClr val="39465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092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685799" y="-13794"/>
            <a:ext cx="115062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Строительство объектов </a:t>
            </a: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образования </a:t>
            </a:r>
            <a:r>
              <a:rPr lang="ru-RU" sz="3000" b="1" dirty="0">
                <a:solidFill>
                  <a:srgbClr val="494545"/>
                </a:solidFill>
                <a:latin typeface="+mn-lt"/>
              </a:rPr>
              <a:t/>
            </a:r>
            <a:br>
              <a:rPr lang="ru-RU" sz="3000" b="1" dirty="0">
                <a:solidFill>
                  <a:srgbClr val="494545"/>
                </a:solidFill>
                <a:latin typeface="+mn-lt"/>
              </a:rPr>
            </a:br>
            <a:r>
              <a:rPr lang="ru-RU" sz="3000" b="1" dirty="0">
                <a:solidFill>
                  <a:srgbClr val="494545"/>
                </a:solidFill>
                <a:latin typeface="+mn-lt"/>
              </a:rPr>
              <a:t>  в </a:t>
            </a: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2022 </a:t>
            </a:r>
            <a:r>
              <a:rPr lang="ru-RU" sz="3000" b="1" dirty="0">
                <a:solidFill>
                  <a:srgbClr val="494545"/>
                </a:solidFill>
                <a:latin typeface="+mn-lt"/>
              </a:rPr>
              <a:t>- </a:t>
            </a: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2024 годы</a:t>
            </a:r>
            <a:endParaRPr lang="ru-RU" sz="3000" b="1" dirty="0">
              <a:solidFill>
                <a:srgbClr val="494545"/>
              </a:solidFill>
              <a:latin typeface="+mn-lt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0" y="1001869"/>
            <a:ext cx="12073687" cy="340138"/>
            <a:chOff x="0" y="1905589"/>
            <a:chExt cx="12167573" cy="466849"/>
          </a:xfrm>
        </p:grpSpPr>
        <p:sp>
          <p:nvSpPr>
            <p:cNvPr id="93" name="Пятиугольник 92"/>
            <p:cNvSpPr/>
            <p:nvPr/>
          </p:nvSpPr>
          <p:spPr>
            <a:xfrm>
              <a:off x="0" y="1905597"/>
              <a:ext cx="12167573" cy="456310"/>
            </a:xfrm>
            <a:prstGeom prst="homePlate">
              <a:avLst>
                <a:gd name="adj" fmla="val 18832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933825" indent="-1425575"/>
              <a:r>
                <a:rPr lang="ru-RU" sz="1600" b="1" dirty="0" smtClean="0">
                  <a:solidFill>
                    <a:srgbClr val="494545"/>
                  </a:solidFill>
                </a:rPr>
                <a:t>Школа на </a:t>
              </a:r>
              <a:r>
                <a:rPr lang="ru-RU" sz="1600" b="1" dirty="0">
                  <a:solidFill>
                    <a:srgbClr val="494545"/>
                  </a:solidFill>
                </a:rPr>
                <a:t>800 мест в г. Грязи </a:t>
              </a:r>
            </a:p>
          </p:txBody>
        </p:sp>
        <p:sp>
          <p:nvSpPr>
            <p:cNvPr id="95" name="Скругленный прямоугольник 94"/>
            <p:cNvSpPr/>
            <p:nvPr/>
          </p:nvSpPr>
          <p:spPr>
            <a:xfrm>
              <a:off x="186462" y="1905589"/>
              <a:ext cx="2052731" cy="466849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 smtClean="0">
                  <a:solidFill>
                    <a:srgbClr val="394659"/>
                  </a:solidFill>
                </a:rPr>
                <a:t>2022 год</a:t>
              </a: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0" y="2726666"/>
            <a:ext cx="12073687" cy="539675"/>
            <a:chOff x="-61082" y="2618775"/>
            <a:chExt cx="12167573" cy="640161"/>
          </a:xfrm>
        </p:grpSpPr>
        <p:sp>
          <p:nvSpPr>
            <p:cNvPr id="25" name="Пятиугольник 24"/>
            <p:cNvSpPr/>
            <p:nvPr/>
          </p:nvSpPr>
          <p:spPr>
            <a:xfrm>
              <a:off x="-61082" y="2619913"/>
              <a:ext cx="12167573" cy="639023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513013"/>
              <a:r>
                <a:rPr lang="ru-RU" sz="1600" b="1" dirty="0" smtClean="0">
                  <a:solidFill>
                    <a:srgbClr val="474343"/>
                  </a:solidFill>
                </a:rPr>
                <a:t>Детский сад </a:t>
              </a:r>
              <a:r>
                <a:rPr lang="ru-RU" sz="1600" b="1" dirty="0">
                  <a:solidFill>
                    <a:srgbClr val="474343"/>
                  </a:solidFill>
                </a:rPr>
                <a:t>на 350 мест на территории</a:t>
              </a:r>
              <a:r>
                <a:rPr lang="ru-RU" sz="1600" b="1" dirty="0" smtClean="0">
                  <a:solidFill>
                    <a:srgbClr val="474343"/>
                  </a:solidFill>
                </a:rPr>
                <a:t>, ограниченной </a:t>
              </a:r>
              <a:r>
                <a:rPr lang="ru-RU" sz="1600" b="1" dirty="0">
                  <a:solidFill>
                    <a:srgbClr val="474343"/>
                  </a:solidFill>
                </a:rPr>
                <a:t>улицами Виктора Музыки, Михаила </a:t>
              </a:r>
              <a:r>
                <a:rPr lang="ru-RU" sz="1600" b="1" dirty="0" err="1">
                  <a:solidFill>
                    <a:srgbClr val="474343"/>
                  </a:solidFill>
                </a:rPr>
                <a:t>Трунова</a:t>
              </a:r>
              <a:r>
                <a:rPr lang="ru-RU" sz="1600" b="1" dirty="0">
                  <a:solidFill>
                    <a:srgbClr val="474343"/>
                  </a:solidFill>
                </a:rPr>
                <a:t>, автомобильной дорогой Орел-Тамбов </a:t>
              </a:r>
              <a:r>
                <a:rPr lang="ru-RU" sz="1600" b="1" dirty="0" smtClean="0">
                  <a:solidFill>
                    <a:srgbClr val="474343"/>
                  </a:solidFill>
                </a:rPr>
                <a:t>и Лебедянским </a:t>
              </a:r>
              <a:r>
                <a:rPr lang="ru-RU" sz="1600" b="1" dirty="0">
                  <a:solidFill>
                    <a:srgbClr val="474343"/>
                  </a:solidFill>
                </a:rPr>
                <a:t>шоссе в городе Липецке</a:t>
              </a:r>
            </a:p>
          </p:txBody>
        </p:sp>
        <p:sp>
          <p:nvSpPr>
            <p:cNvPr id="26" name="Скругленный прямоугольник 25"/>
            <p:cNvSpPr/>
            <p:nvPr/>
          </p:nvSpPr>
          <p:spPr>
            <a:xfrm>
              <a:off x="114853" y="2618775"/>
              <a:ext cx="2073786" cy="630242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 smtClean="0">
                  <a:solidFill>
                    <a:srgbClr val="394659"/>
                  </a:solidFill>
                </a:rPr>
                <a:t>2023 год</a:t>
              </a:r>
              <a:endParaRPr lang="ru-RU" b="1" dirty="0">
                <a:solidFill>
                  <a:srgbClr val="394659"/>
                </a:solidFill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1" y="5726473"/>
            <a:ext cx="12073685" cy="527941"/>
            <a:chOff x="-12214" y="4823891"/>
            <a:chExt cx="12167571" cy="881854"/>
          </a:xfrm>
        </p:grpSpPr>
        <p:sp>
          <p:nvSpPr>
            <p:cNvPr id="34" name="Пятиугольник 33"/>
            <p:cNvSpPr/>
            <p:nvPr/>
          </p:nvSpPr>
          <p:spPr>
            <a:xfrm>
              <a:off x="-12214" y="4823891"/>
              <a:ext cx="12167571" cy="881854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513013" lvl="0"/>
              <a:r>
                <a:rPr lang="ru-RU" sz="1600" b="1" dirty="0" smtClean="0">
                  <a:solidFill>
                    <a:srgbClr val="494545"/>
                  </a:solidFill>
                  <a:cs typeface="Arial" pitchFamily="34" charset="0"/>
                </a:rPr>
                <a:t>Школа </a:t>
              </a:r>
              <a:r>
                <a:rPr lang="ru-RU" sz="1600" b="1" dirty="0">
                  <a:solidFill>
                    <a:srgbClr val="494545"/>
                  </a:solidFill>
                  <a:cs typeface="Arial" pitchFamily="34" charset="0"/>
                </a:rPr>
                <a:t>на 1 500 </a:t>
              </a:r>
              <a:r>
                <a:rPr lang="ru-RU" sz="1600" b="1" dirty="0">
                  <a:solidFill>
                    <a:srgbClr val="474343"/>
                  </a:solidFill>
                </a:rPr>
                <a:t>на территории, ограниченной улицами Виктора Музыки, Михаила </a:t>
              </a:r>
              <a:r>
                <a:rPr lang="ru-RU" sz="1600" b="1" dirty="0" err="1">
                  <a:solidFill>
                    <a:srgbClr val="474343"/>
                  </a:solidFill>
                </a:rPr>
                <a:t>Трунова</a:t>
              </a:r>
              <a:r>
                <a:rPr lang="ru-RU" sz="1600" b="1" dirty="0">
                  <a:solidFill>
                    <a:srgbClr val="474343"/>
                  </a:solidFill>
                </a:rPr>
                <a:t>, автомобильной дорогой Орел-Тамбов и Лебедянским шоссе в городе Липецке</a:t>
              </a:r>
              <a:endParaRPr lang="ru-RU" sz="1600" b="1" dirty="0">
                <a:solidFill>
                  <a:srgbClr val="494545"/>
                </a:solidFill>
                <a:cs typeface="Arial" pitchFamily="34" charset="0"/>
              </a:endParaRPr>
            </a:p>
          </p:txBody>
        </p:sp>
        <p:sp>
          <p:nvSpPr>
            <p:cNvPr id="35" name="Скругленный прямоугольник 34"/>
            <p:cNvSpPr/>
            <p:nvPr/>
          </p:nvSpPr>
          <p:spPr>
            <a:xfrm>
              <a:off x="174247" y="4823893"/>
              <a:ext cx="2052731" cy="873292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 smtClean="0">
                  <a:solidFill>
                    <a:srgbClr val="394659"/>
                  </a:solidFill>
                </a:rPr>
                <a:t>2024 год</a:t>
              </a:r>
              <a:endParaRPr lang="ru-RU" b="1" dirty="0">
                <a:solidFill>
                  <a:srgbClr val="394659"/>
                </a:solidFill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-12120" y="4442214"/>
            <a:ext cx="12097927" cy="352263"/>
            <a:chOff x="-61079" y="5165991"/>
            <a:chExt cx="12192002" cy="352263"/>
          </a:xfrm>
        </p:grpSpPr>
        <p:sp>
          <p:nvSpPr>
            <p:cNvPr id="23" name="Пятиугольник 22"/>
            <p:cNvSpPr/>
            <p:nvPr/>
          </p:nvSpPr>
          <p:spPr>
            <a:xfrm>
              <a:off x="-61079" y="5165991"/>
              <a:ext cx="12192002" cy="352263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1" rtlCol="0" anchor="ctr"/>
            <a:lstStyle/>
            <a:p>
              <a:pPr marL="3933825" indent="-1420813"/>
              <a:r>
                <a:rPr lang="ru-RU" sz="1600" b="1" dirty="0">
                  <a:solidFill>
                    <a:srgbClr val="494545"/>
                  </a:solidFill>
                  <a:cs typeface="Arial" pitchFamily="34" charset="0"/>
                </a:rPr>
                <a:t>Школа на 1500 мест в г. Липецк, </a:t>
              </a:r>
              <a:r>
                <a:rPr lang="ru-RU" sz="1600" b="1" dirty="0" err="1">
                  <a:solidFill>
                    <a:srgbClr val="494545"/>
                  </a:solidFill>
                  <a:cs typeface="Arial" pitchFamily="34" charset="0"/>
                </a:rPr>
                <a:t>мкрн</a:t>
              </a:r>
              <a:r>
                <a:rPr lang="ru-RU" sz="1600" b="1" dirty="0">
                  <a:solidFill>
                    <a:srgbClr val="494545"/>
                  </a:solidFill>
                  <a:cs typeface="Arial" pitchFamily="34" charset="0"/>
                </a:rPr>
                <a:t>. Университетский</a:t>
              </a:r>
            </a:p>
          </p:txBody>
        </p:sp>
        <p:sp>
          <p:nvSpPr>
            <p:cNvPr id="27" name="Скругленный прямоугольник 26"/>
            <p:cNvSpPr/>
            <p:nvPr/>
          </p:nvSpPr>
          <p:spPr>
            <a:xfrm>
              <a:off x="127048" y="5169828"/>
              <a:ext cx="2073786" cy="344588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 smtClean="0">
                  <a:solidFill>
                    <a:srgbClr val="394659"/>
                  </a:solidFill>
                </a:rPr>
                <a:t>2023 год</a:t>
              </a:r>
              <a:endParaRPr lang="ru-RU" b="1" dirty="0">
                <a:solidFill>
                  <a:srgbClr val="394659"/>
                </a:solidFill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1" y="2283145"/>
            <a:ext cx="12073685" cy="356567"/>
            <a:chOff x="12220" y="4935373"/>
            <a:chExt cx="12167571" cy="459440"/>
          </a:xfrm>
        </p:grpSpPr>
        <p:sp>
          <p:nvSpPr>
            <p:cNvPr id="17" name="Пятиугольник 16"/>
            <p:cNvSpPr/>
            <p:nvPr/>
          </p:nvSpPr>
          <p:spPr>
            <a:xfrm>
              <a:off x="12220" y="4935373"/>
              <a:ext cx="12167571" cy="459440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933825" indent="-1425575"/>
              <a:r>
                <a:rPr lang="ru-RU" sz="1600" b="1" dirty="0" smtClean="0">
                  <a:solidFill>
                    <a:srgbClr val="494545"/>
                  </a:solidFill>
                  <a:cs typeface="Arial" pitchFamily="34" charset="0"/>
                </a:rPr>
                <a:t>Детский сад </a:t>
              </a:r>
              <a:r>
                <a:rPr lang="ru-RU" sz="1600" b="1" dirty="0">
                  <a:solidFill>
                    <a:srgbClr val="494545"/>
                  </a:solidFill>
                  <a:cs typeface="Arial" pitchFamily="34" charset="0"/>
                </a:rPr>
                <a:t>на 240 мест в </a:t>
              </a:r>
              <a:r>
                <a:rPr lang="ru-RU" sz="1600" b="1" dirty="0" err="1">
                  <a:solidFill>
                    <a:srgbClr val="494545"/>
                  </a:solidFill>
                  <a:cs typeface="Arial" pitchFamily="34" charset="0"/>
                </a:rPr>
                <a:t>мкр</a:t>
              </a:r>
              <a:r>
                <a:rPr lang="ru-RU" sz="1600" b="1" dirty="0">
                  <a:solidFill>
                    <a:srgbClr val="494545"/>
                  </a:solidFill>
                  <a:cs typeface="Arial" pitchFamily="34" charset="0"/>
                </a:rPr>
                <a:t>-н "Университетский" в городе Липецке</a:t>
              </a:r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>
              <a:off x="223109" y="4945260"/>
              <a:ext cx="2052731" cy="449553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 smtClean="0">
                  <a:solidFill>
                    <a:srgbClr val="394659"/>
                  </a:solidFill>
                </a:rPr>
                <a:t>2023 год</a:t>
              </a:r>
              <a:endParaRPr lang="ru-RU" b="1" dirty="0">
                <a:solidFill>
                  <a:srgbClr val="394659"/>
                </a:solidFill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18182" y="5320648"/>
            <a:ext cx="12037322" cy="318871"/>
            <a:chOff x="36650" y="4365883"/>
            <a:chExt cx="12167573" cy="629198"/>
          </a:xfrm>
        </p:grpSpPr>
        <p:sp>
          <p:nvSpPr>
            <p:cNvPr id="22" name="Пятиугольник 21"/>
            <p:cNvSpPr/>
            <p:nvPr/>
          </p:nvSpPr>
          <p:spPr>
            <a:xfrm>
              <a:off x="36650" y="4365883"/>
              <a:ext cx="12167573" cy="629198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933825" indent="-1420813"/>
              <a:r>
                <a:rPr lang="ru-RU" sz="1600" b="1" dirty="0">
                  <a:solidFill>
                    <a:srgbClr val="474343"/>
                  </a:solidFill>
                </a:rPr>
                <a:t>Школа на 1224 места в г. </a:t>
              </a:r>
              <a:r>
                <a:rPr lang="ru-RU" sz="1600" b="1" dirty="0" smtClean="0">
                  <a:solidFill>
                    <a:srgbClr val="474343"/>
                  </a:solidFill>
                </a:rPr>
                <a:t>Лебедянь</a:t>
              </a:r>
              <a:endParaRPr lang="ru-RU" sz="1600" b="1" dirty="0">
                <a:solidFill>
                  <a:srgbClr val="474343"/>
                </a:solidFill>
              </a:endParaRP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205329" y="4383648"/>
              <a:ext cx="2058932" cy="593670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 smtClean="0">
                  <a:solidFill>
                    <a:srgbClr val="394659"/>
                  </a:solidFill>
                </a:rPr>
                <a:t>2024 год</a:t>
              </a:r>
              <a:endParaRPr lang="ru-RU" b="1" dirty="0">
                <a:solidFill>
                  <a:srgbClr val="394659"/>
                </a:solidFill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1" y="3353295"/>
            <a:ext cx="12073685" cy="372895"/>
            <a:chOff x="-82539" y="5006017"/>
            <a:chExt cx="12167571" cy="459446"/>
          </a:xfrm>
        </p:grpSpPr>
        <p:sp>
          <p:nvSpPr>
            <p:cNvPr id="36" name="Пятиугольник 35"/>
            <p:cNvSpPr/>
            <p:nvPr/>
          </p:nvSpPr>
          <p:spPr>
            <a:xfrm>
              <a:off x="-82539" y="5006021"/>
              <a:ext cx="12167571" cy="459440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933825" indent="-1420813"/>
              <a:r>
                <a:rPr lang="ru-RU" sz="1600" b="1" dirty="0" smtClean="0">
                  <a:solidFill>
                    <a:srgbClr val="494545"/>
                  </a:solidFill>
                  <a:cs typeface="Arial" pitchFamily="34" charset="0"/>
                </a:rPr>
                <a:t>Корпус </a:t>
              </a:r>
              <a:r>
                <a:rPr lang="ru-RU" sz="1600" b="1" dirty="0">
                  <a:solidFill>
                    <a:srgbClr val="494545"/>
                  </a:solidFill>
                  <a:cs typeface="Arial" pitchFamily="34" charset="0"/>
                </a:rPr>
                <a:t>к лицею №3 им. </a:t>
              </a:r>
              <a:r>
                <a:rPr lang="ru-RU" sz="1600" b="1" dirty="0" err="1">
                  <a:solidFill>
                    <a:srgbClr val="494545"/>
                  </a:solidFill>
                  <a:cs typeface="Arial" pitchFamily="34" charset="0"/>
                </a:rPr>
                <a:t>К.А</a:t>
              </a:r>
              <a:r>
                <a:rPr lang="ru-RU" sz="1600" b="1" dirty="0" smtClean="0">
                  <a:solidFill>
                    <a:srgbClr val="494545"/>
                  </a:solidFill>
                  <a:cs typeface="Arial" pitchFamily="34" charset="0"/>
                </a:rPr>
                <a:t>. Москаленко </a:t>
              </a:r>
              <a:r>
                <a:rPr lang="ru-RU" sz="1600" b="1" dirty="0">
                  <a:solidFill>
                    <a:srgbClr val="494545"/>
                  </a:solidFill>
                  <a:cs typeface="Arial" pitchFamily="34" charset="0"/>
                </a:rPr>
                <a:t>по ул. Ушинского, 14 в городе </a:t>
              </a:r>
              <a:r>
                <a:rPr lang="ru-RU" sz="1600" b="1" dirty="0" smtClean="0">
                  <a:solidFill>
                    <a:srgbClr val="494545"/>
                  </a:solidFill>
                  <a:cs typeface="Arial" pitchFamily="34" charset="0"/>
                </a:rPr>
                <a:t>Липецке</a:t>
              </a:r>
              <a:endParaRPr lang="ru-RU" sz="1600" b="1" dirty="0">
                <a:solidFill>
                  <a:srgbClr val="494545"/>
                </a:solidFill>
                <a:cs typeface="Arial" pitchFamily="34" charset="0"/>
              </a:endParaRPr>
            </a:p>
          </p:txBody>
        </p:sp>
        <p:sp>
          <p:nvSpPr>
            <p:cNvPr id="37" name="Скругленный прямоугольник 36"/>
            <p:cNvSpPr/>
            <p:nvPr/>
          </p:nvSpPr>
          <p:spPr>
            <a:xfrm>
              <a:off x="93395" y="5006017"/>
              <a:ext cx="2073786" cy="459446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 smtClean="0">
                  <a:solidFill>
                    <a:srgbClr val="394659"/>
                  </a:solidFill>
                </a:rPr>
                <a:t>2023 год</a:t>
              </a:r>
              <a:endParaRPr lang="ru-RU" b="1" dirty="0">
                <a:solidFill>
                  <a:srgbClr val="394659"/>
                </a:solidFill>
              </a:endParaRP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1" y="3813144"/>
            <a:ext cx="12073685" cy="542116"/>
            <a:chOff x="-94755" y="4992146"/>
            <a:chExt cx="12167571" cy="463082"/>
          </a:xfrm>
        </p:grpSpPr>
        <p:sp>
          <p:nvSpPr>
            <p:cNvPr id="39" name="Пятиугольник 38"/>
            <p:cNvSpPr/>
            <p:nvPr/>
          </p:nvSpPr>
          <p:spPr>
            <a:xfrm>
              <a:off x="-94755" y="4992146"/>
              <a:ext cx="12167571" cy="459440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513013"/>
              <a:r>
                <a:rPr lang="ru-RU" sz="1600" b="1" dirty="0" smtClean="0">
                  <a:solidFill>
                    <a:srgbClr val="494545"/>
                  </a:solidFill>
                  <a:cs typeface="Arial" pitchFamily="34" charset="0"/>
                </a:rPr>
                <a:t>Детский сад </a:t>
              </a:r>
              <a:r>
                <a:rPr lang="ru-RU" sz="1600" b="1" dirty="0">
                  <a:solidFill>
                    <a:srgbClr val="494545"/>
                  </a:solidFill>
                  <a:cs typeface="Arial" pitchFamily="34" charset="0"/>
                </a:rPr>
                <a:t>с начальной школой на 68 мест в рамках комплексного развития территории микрорайона "Северо-Восточный" городского поселения г. Усмань Липецкой области</a:t>
              </a:r>
            </a:p>
          </p:txBody>
        </p:sp>
        <p:sp>
          <p:nvSpPr>
            <p:cNvPr id="40" name="Скругленный прямоугольник 39"/>
            <p:cNvSpPr/>
            <p:nvPr/>
          </p:nvSpPr>
          <p:spPr>
            <a:xfrm>
              <a:off x="81179" y="4996419"/>
              <a:ext cx="2073786" cy="458809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 smtClean="0">
                  <a:solidFill>
                    <a:srgbClr val="394659"/>
                  </a:solidFill>
                </a:rPr>
                <a:t>2023 год</a:t>
              </a:r>
              <a:endParaRPr lang="ru-RU" b="1" dirty="0">
                <a:solidFill>
                  <a:srgbClr val="394659"/>
                </a:solidFill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0" y="1428961"/>
            <a:ext cx="12073687" cy="340138"/>
            <a:chOff x="0" y="1905589"/>
            <a:chExt cx="12167573" cy="466849"/>
          </a:xfrm>
        </p:grpSpPr>
        <p:sp>
          <p:nvSpPr>
            <p:cNvPr id="30" name="Пятиугольник 29"/>
            <p:cNvSpPr/>
            <p:nvPr/>
          </p:nvSpPr>
          <p:spPr>
            <a:xfrm>
              <a:off x="0" y="1905597"/>
              <a:ext cx="12167573" cy="456310"/>
            </a:xfrm>
            <a:prstGeom prst="homePlate">
              <a:avLst>
                <a:gd name="adj" fmla="val 18832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933825" indent="-1420813"/>
              <a:r>
                <a:rPr lang="ru-RU" sz="1600" b="1" dirty="0">
                  <a:solidFill>
                    <a:srgbClr val="534F4F"/>
                  </a:solidFill>
                </a:rPr>
                <a:t>Детский сад на 99 мест с. Доброе</a:t>
              </a:r>
            </a:p>
          </p:txBody>
        </p:sp>
        <p:sp>
          <p:nvSpPr>
            <p:cNvPr id="31" name="Скругленный прямоугольник 30"/>
            <p:cNvSpPr/>
            <p:nvPr/>
          </p:nvSpPr>
          <p:spPr>
            <a:xfrm>
              <a:off x="186462" y="1905589"/>
              <a:ext cx="2052731" cy="466849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 smtClean="0">
                  <a:solidFill>
                    <a:srgbClr val="394659"/>
                  </a:solidFill>
                </a:rPr>
                <a:t>2022 год</a:t>
              </a: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0" y="1856053"/>
            <a:ext cx="12073687" cy="340138"/>
            <a:chOff x="0" y="1905589"/>
            <a:chExt cx="12167573" cy="466849"/>
          </a:xfrm>
        </p:grpSpPr>
        <p:sp>
          <p:nvSpPr>
            <p:cNvPr id="42" name="Пятиугольник 41"/>
            <p:cNvSpPr/>
            <p:nvPr/>
          </p:nvSpPr>
          <p:spPr>
            <a:xfrm>
              <a:off x="0" y="1905597"/>
              <a:ext cx="12167573" cy="456310"/>
            </a:xfrm>
            <a:prstGeom prst="homePlate">
              <a:avLst>
                <a:gd name="adj" fmla="val 18832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933825" indent="-1420813"/>
              <a:r>
                <a:rPr lang="ru-RU" sz="1600" b="1" dirty="0">
                  <a:solidFill>
                    <a:srgbClr val="534F4F"/>
                  </a:solidFill>
                </a:rPr>
                <a:t>Школа с переходом на 500 мест г. Лебедянь</a:t>
              </a:r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186462" y="1905589"/>
              <a:ext cx="2052731" cy="466849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 smtClean="0">
                  <a:solidFill>
                    <a:srgbClr val="394659"/>
                  </a:solidFill>
                </a:rPr>
                <a:t>2022 год</a:t>
              </a:r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-12120" y="4881431"/>
            <a:ext cx="12097927" cy="352263"/>
            <a:chOff x="-61079" y="5165991"/>
            <a:chExt cx="12192002" cy="352263"/>
          </a:xfrm>
        </p:grpSpPr>
        <p:sp>
          <p:nvSpPr>
            <p:cNvPr id="45" name="Пятиугольник 44"/>
            <p:cNvSpPr/>
            <p:nvPr/>
          </p:nvSpPr>
          <p:spPr>
            <a:xfrm>
              <a:off x="-61079" y="5165991"/>
              <a:ext cx="12192002" cy="352263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1" rtlCol="0" anchor="ctr"/>
            <a:lstStyle/>
            <a:p>
              <a:pPr marL="3933825" indent="-1420813"/>
              <a:r>
                <a:rPr lang="ru-RU" sz="1600" b="1" dirty="0">
                  <a:solidFill>
                    <a:srgbClr val="534F4F"/>
                  </a:solidFill>
                </a:rPr>
                <a:t>Детский сад на 40 мест в с. Борисовка</a:t>
              </a:r>
            </a:p>
          </p:txBody>
        </p:sp>
        <p:sp>
          <p:nvSpPr>
            <p:cNvPr id="46" name="Скругленный прямоугольник 45"/>
            <p:cNvSpPr/>
            <p:nvPr/>
          </p:nvSpPr>
          <p:spPr>
            <a:xfrm>
              <a:off x="127048" y="5169828"/>
              <a:ext cx="2073786" cy="344588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 smtClean="0">
                  <a:solidFill>
                    <a:srgbClr val="394659"/>
                  </a:solidFill>
                </a:rPr>
                <a:t>2024 </a:t>
              </a:r>
              <a:r>
                <a:rPr lang="ru-RU" b="1" dirty="0" smtClean="0">
                  <a:solidFill>
                    <a:srgbClr val="394659"/>
                  </a:solidFill>
                </a:rPr>
                <a:t>год</a:t>
              </a:r>
              <a:endParaRPr lang="ru-RU" b="1" dirty="0">
                <a:solidFill>
                  <a:srgbClr val="394659"/>
                </a:solidFill>
              </a:endParaRPr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18182" y="6341373"/>
            <a:ext cx="12037322" cy="318871"/>
            <a:chOff x="36650" y="4365883"/>
            <a:chExt cx="12167573" cy="629198"/>
          </a:xfrm>
        </p:grpSpPr>
        <p:sp>
          <p:nvSpPr>
            <p:cNvPr id="48" name="Пятиугольник 47"/>
            <p:cNvSpPr/>
            <p:nvPr/>
          </p:nvSpPr>
          <p:spPr>
            <a:xfrm>
              <a:off x="36650" y="4365883"/>
              <a:ext cx="12167573" cy="629198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933825" indent="-1423988"/>
              <a:r>
                <a:rPr lang="ru-RU" sz="1600" b="1" dirty="0">
                  <a:solidFill>
                    <a:srgbClr val="534F4F"/>
                  </a:solidFill>
                </a:rPr>
                <a:t>Детский сад на 260 мест в с. </a:t>
              </a:r>
              <a:r>
                <a:rPr lang="ru-RU" sz="1600" b="1" dirty="0" err="1">
                  <a:solidFill>
                    <a:srgbClr val="534F4F"/>
                  </a:solidFill>
                </a:rPr>
                <a:t>Косыревка</a:t>
              </a:r>
              <a:endParaRPr lang="ru-RU" sz="1600" b="1" dirty="0">
                <a:solidFill>
                  <a:srgbClr val="534F4F"/>
                </a:solidFill>
              </a:endParaRPr>
            </a:p>
          </p:txBody>
        </p:sp>
        <p:sp>
          <p:nvSpPr>
            <p:cNvPr id="49" name="Скругленный прямоугольник 48"/>
            <p:cNvSpPr/>
            <p:nvPr/>
          </p:nvSpPr>
          <p:spPr>
            <a:xfrm>
              <a:off x="205329" y="4383648"/>
              <a:ext cx="2058932" cy="593670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 smtClean="0">
                  <a:solidFill>
                    <a:srgbClr val="394659"/>
                  </a:solidFill>
                </a:rPr>
                <a:t>2024 год</a:t>
              </a:r>
              <a:endParaRPr lang="ru-RU" b="1" dirty="0">
                <a:solidFill>
                  <a:srgbClr val="394659"/>
                </a:solidFill>
              </a:endParaRPr>
            </a:p>
          </p:txBody>
        </p:sp>
      </p:grpSp>
      <p:pic>
        <p:nvPicPr>
          <p:cNvPr id="2" name="Picture 2" descr="https://static.tildacdn.com/tild3733-6139-4334-b035-656538386633/9388a728bf50ec53730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911" y="358571"/>
            <a:ext cx="2884692" cy="197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11568114" y="3919"/>
            <a:ext cx="623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93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06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Диаграмма 23"/>
          <p:cNvGraphicFramePr>
            <a:graphicFrameLocks/>
          </p:cNvGraphicFramePr>
          <p:nvPr>
            <p:extLst/>
          </p:nvPr>
        </p:nvGraphicFramePr>
        <p:xfrm>
          <a:off x="744680" y="1521967"/>
          <a:ext cx="7164945" cy="48647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2"/>
          <p:cNvSpPr txBox="1">
            <a:spLocks/>
          </p:cNvSpPr>
          <p:nvPr/>
        </p:nvSpPr>
        <p:spPr>
          <a:xfrm>
            <a:off x="581024" y="1"/>
            <a:ext cx="11610975" cy="876300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ru-RU" sz="3000" b="1" dirty="0">
                <a:solidFill>
                  <a:srgbClr val="494545"/>
                </a:solidFill>
                <a:latin typeface="+mn-lt"/>
                <a:cs typeface="Times New Roman" pitchFamily="18" charset="0"/>
              </a:rPr>
              <a:t>Переселение граждан из </a:t>
            </a:r>
            <a:r>
              <a:rPr lang="ru-RU" sz="3000" b="1" dirty="0" smtClean="0">
                <a:solidFill>
                  <a:srgbClr val="494545"/>
                </a:solidFill>
                <a:latin typeface="+mn-lt"/>
                <a:cs typeface="Times New Roman" pitchFamily="18" charset="0"/>
              </a:rPr>
              <a:t>аварийного</a:t>
            </a:r>
          </a:p>
          <a:p>
            <a:pPr lvl="0" algn="ctr">
              <a:lnSpc>
                <a:spcPct val="90000"/>
              </a:lnSpc>
              <a:defRPr/>
            </a:pPr>
            <a:r>
              <a:rPr lang="ru-RU" sz="3000" b="1" dirty="0" smtClean="0">
                <a:solidFill>
                  <a:srgbClr val="494545"/>
                </a:solidFill>
                <a:latin typeface="+mn-lt"/>
                <a:cs typeface="Times New Roman" pitchFamily="18" charset="0"/>
              </a:rPr>
              <a:t>жилищного </a:t>
            </a:r>
            <a:r>
              <a:rPr lang="ru-RU" sz="3000" b="1" dirty="0">
                <a:solidFill>
                  <a:srgbClr val="494545"/>
                </a:solidFill>
                <a:latin typeface="+mn-lt"/>
                <a:cs typeface="Times New Roman" pitchFamily="18" charset="0"/>
              </a:rPr>
              <a:t>фонда в </a:t>
            </a:r>
            <a:r>
              <a:rPr lang="ru-RU" sz="3000" b="1" dirty="0" smtClean="0">
                <a:solidFill>
                  <a:srgbClr val="494545"/>
                </a:solidFill>
                <a:latin typeface="+mn-lt"/>
                <a:cs typeface="Times New Roman" pitchFamily="18" charset="0"/>
              </a:rPr>
              <a:t>2022 </a:t>
            </a:r>
            <a:r>
              <a:rPr lang="ru-RU" sz="3000" b="1" dirty="0">
                <a:solidFill>
                  <a:srgbClr val="494545"/>
                </a:solidFill>
                <a:latin typeface="+mn-lt"/>
                <a:cs typeface="Times New Roman" pitchFamily="18" charset="0"/>
              </a:rPr>
              <a:t>году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521967"/>
            <a:ext cx="19240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534F4F"/>
                </a:solidFill>
                <a:latin typeface="+mn-lt"/>
                <a:cs typeface="Times New Roman" pitchFamily="18" charset="0"/>
              </a:rPr>
              <a:t>Средства</a:t>
            </a:r>
          </a:p>
          <a:p>
            <a:pPr algn="ctr"/>
            <a:r>
              <a:rPr lang="ru-RU" sz="2200" b="1" dirty="0" smtClean="0">
                <a:solidFill>
                  <a:srgbClr val="534F4F"/>
                </a:solidFill>
                <a:latin typeface="+mn-lt"/>
                <a:cs typeface="Times New Roman" pitchFamily="18" charset="0"/>
              </a:rPr>
              <a:t>областного</a:t>
            </a:r>
          </a:p>
          <a:p>
            <a:pPr algn="ctr"/>
            <a:r>
              <a:rPr lang="ru-RU" sz="2200" b="1" dirty="0" smtClean="0">
                <a:solidFill>
                  <a:srgbClr val="534F4F"/>
                </a:solidFill>
                <a:latin typeface="+mn-lt"/>
                <a:cs typeface="Times New Roman" pitchFamily="18" charset="0"/>
              </a:rPr>
              <a:t>бюджета</a:t>
            </a:r>
            <a:endParaRPr lang="ru-RU" sz="2200" b="1" dirty="0">
              <a:solidFill>
                <a:srgbClr val="534F4F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95885" y="4146972"/>
            <a:ext cx="33306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534F4F"/>
                </a:solidFill>
                <a:latin typeface="+mn-lt"/>
                <a:cs typeface="Times New Roman" pitchFamily="18" charset="0"/>
              </a:rPr>
              <a:t>Средства</a:t>
            </a:r>
          </a:p>
          <a:p>
            <a:pPr algn="ctr"/>
            <a:r>
              <a:rPr lang="ru-RU" sz="2200" b="1" dirty="0" smtClean="0">
                <a:solidFill>
                  <a:srgbClr val="534F4F"/>
                </a:solidFill>
                <a:latin typeface="+mn-lt"/>
                <a:cs typeface="Times New Roman" pitchFamily="18" charset="0"/>
              </a:rPr>
              <a:t>Фонда </a:t>
            </a:r>
            <a:r>
              <a:rPr lang="ru-RU" sz="22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содействия реформированию ЖКХ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6096000" y="5237261"/>
            <a:ext cx="3930565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295275" y="2720458"/>
            <a:ext cx="2047875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1828764" y="2790838"/>
            <a:ext cx="1335942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262,7</a:t>
            </a:r>
          </a:p>
          <a:p>
            <a:pPr lvl="0" algn="ctr"/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млн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руб.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986214" y="3588014"/>
            <a:ext cx="1335942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449,1</a:t>
            </a:r>
          </a:p>
          <a:p>
            <a:pPr lvl="0" algn="ctr"/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млн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руб.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262843" y="2558533"/>
            <a:ext cx="36100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В результате </a:t>
            </a:r>
            <a:r>
              <a:rPr lang="ru-RU" sz="2400" b="1" dirty="0" smtClean="0">
                <a:solidFill>
                  <a:srgbClr val="534F4F"/>
                </a:solidFill>
                <a:latin typeface="+mn-lt"/>
                <a:cs typeface="Times New Roman" pitchFamily="18" charset="0"/>
              </a:rPr>
              <a:t>планируется</a:t>
            </a:r>
          </a:p>
          <a:p>
            <a:pPr algn="ctr"/>
            <a:r>
              <a:rPr lang="ru-RU" sz="2400" b="1" dirty="0" smtClean="0">
                <a:solidFill>
                  <a:srgbClr val="534F4F"/>
                </a:solidFill>
                <a:latin typeface="+mn-lt"/>
                <a:cs typeface="Times New Roman" pitchFamily="18" charset="0"/>
              </a:rPr>
              <a:t>переселение </a:t>
            </a:r>
            <a:r>
              <a:rPr lang="ru-RU" sz="2400" b="1" u="sng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865 человек</a:t>
            </a:r>
            <a:endParaRPr lang="ru-RU" sz="2400" b="1" u="sng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953" y="930728"/>
            <a:ext cx="1627805" cy="1627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94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7147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0341" y="-13796"/>
            <a:ext cx="115916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Меры поддержки по завершению </a:t>
            </a: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проблемных</a:t>
            </a:r>
          </a:p>
          <a:p>
            <a:pPr algn="ctr"/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объектов долевого </a:t>
            </a:r>
            <a:r>
              <a:rPr lang="ru-RU" sz="3000" b="1" dirty="0">
                <a:solidFill>
                  <a:srgbClr val="494545"/>
                </a:solidFill>
                <a:latin typeface="+mn-lt"/>
              </a:rPr>
              <a:t>строительства  в </a:t>
            </a: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2022 году </a:t>
            </a:r>
            <a:endParaRPr lang="ru-RU" sz="3000" b="1" dirty="0">
              <a:solidFill>
                <a:srgbClr val="494545"/>
              </a:solidFill>
              <a:latin typeface="+mn-lt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2769129" y="5137537"/>
            <a:ext cx="4619624" cy="1553993"/>
            <a:chOff x="3906308" y="4052509"/>
            <a:chExt cx="3442757" cy="1681307"/>
          </a:xfrm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3906308" y="4052509"/>
              <a:ext cx="3442757" cy="1681307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444500">
                <a:spcAft>
                  <a:spcPts val="0"/>
                </a:spcAft>
              </a:pPr>
              <a:endParaRPr lang="ru-RU" sz="2000" b="1" dirty="0">
                <a:solidFill>
                  <a:srgbClr val="474343"/>
                </a:solidFill>
              </a:endParaRPr>
            </a:p>
          </p:txBody>
        </p:sp>
        <p:sp>
          <p:nvSpPr>
            <p:cNvPr id="34" name="Скругленный прямоугольник 33"/>
            <p:cNvSpPr/>
            <p:nvPr/>
          </p:nvSpPr>
          <p:spPr>
            <a:xfrm>
              <a:off x="4074053" y="4180834"/>
              <a:ext cx="3107267" cy="1401675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444500">
                <a:spcAft>
                  <a:spcPts val="0"/>
                </a:spcAft>
              </a:pPr>
              <a:r>
                <a:rPr lang="ru-RU" sz="2000" dirty="0" err="1">
                  <a:solidFill>
                    <a:srgbClr val="534F4F"/>
                  </a:solidFill>
                </a:rPr>
                <a:t>мкр</a:t>
              </a:r>
              <a:r>
                <a:rPr lang="ru-RU" sz="2000" dirty="0">
                  <a:solidFill>
                    <a:srgbClr val="534F4F"/>
                  </a:solidFill>
                </a:rPr>
                <a:t>. «Елецкий» дома: </a:t>
              </a:r>
              <a:r>
                <a:rPr lang="en-US" sz="2000" dirty="0">
                  <a:solidFill>
                    <a:srgbClr val="534F4F"/>
                  </a:solidFill>
                </a:rPr>
                <a:t>III-1, </a:t>
              </a:r>
              <a:r>
                <a:rPr lang="en-US" sz="2000" dirty="0" smtClean="0">
                  <a:solidFill>
                    <a:srgbClr val="534F4F"/>
                  </a:solidFill>
                </a:rPr>
                <a:t>II-19 </a:t>
              </a:r>
              <a:r>
                <a:rPr lang="ru-RU" sz="2000" dirty="0" smtClean="0">
                  <a:solidFill>
                    <a:srgbClr val="534F4F"/>
                  </a:solidFill>
                </a:rPr>
                <a:t> Советский округ г. Липецка</a:t>
              </a:r>
              <a:endParaRPr lang="ru-RU" sz="2000" dirty="0">
                <a:solidFill>
                  <a:srgbClr val="534F4F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95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260" y="2604734"/>
            <a:ext cx="2972891" cy="2972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1556810" y="1033012"/>
            <a:ext cx="7044265" cy="1571722"/>
            <a:chOff x="304800" y="1116155"/>
            <a:chExt cx="7044265" cy="1571722"/>
          </a:xfrm>
        </p:grpSpPr>
        <p:sp>
          <p:nvSpPr>
            <p:cNvPr id="32" name="Скругленный прямоугольник 31"/>
            <p:cNvSpPr/>
            <p:nvPr/>
          </p:nvSpPr>
          <p:spPr>
            <a:xfrm>
              <a:off x="304800" y="1116155"/>
              <a:ext cx="7044265" cy="1571722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444500">
                <a:spcAft>
                  <a:spcPts val="0"/>
                </a:spcAft>
              </a:pPr>
              <a:endParaRPr lang="ru-RU" sz="1200" b="1" dirty="0">
                <a:solidFill>
                  <a:srgbClr val="474343"/>
                </a:solidFill>
              </a:endParaRPr>
            </a:p>
          </p:txBody>
        </p:sp>
        <p:sp>
          <p:nvSpPr>
            <p:cNvPr id="20" name="Скругленный прямоугольник 19"/>
            <p:cNvSpPr/>
            <p:nvPr/>
          </p:nvSpPr>
          <p:spPr>
            <a:xfrm>
              <a:off x="456406" y="1278847"/>
              <a:ext cx="6741052" cy="1246338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444500">
                <a:spcAft>
                  <a:spcPts val="0"/>
                </a:spcAft>
              </a:pPr>
              <a:r>
                <a:rPr lang="ru-RU" sz="2000" b="1" dirty="0">
                  <a:solidFill>
                    <a:srgbClr val="534F4F"/>
                  </a:solidFill>
                </a:rPr>
                <a:t>Субсидии застройщикам на возмещение затрат </a:t>
              </a:r>
              <a:r>
                <a:rPr lang="ru-RU" sz="2000" b="1" dirty="0" smtClean="0">
                  <a:solidFill>
                    <a:srgbClr val="534F4F"/>
                  </a:solidFill>
                </a:rPr>
                <a:t>на благоустройство </a:t>
              </a:r>
              <a:r>
                <a:rPr lang="ru-RU" sz="2000" b="1" dirty="0">
                  <a:solidFill>
                    <a:srgbClr val="534F4F"/>
                  </a:solidFill>
                </a:rPr>
                <a:t>дворовых </a:t>
              </a:r>
              <a:r>
                <a:rPr lang="ru-RU" sz="2000" b="1" dirty="0" smtClean="0">
                  <a:solidFill>
                    <a:srgbClr val="534F4F"/>
                  </a:solidFill>
                </a:rPr>
                <a:t>территорий проблемных </a:t>
              </a:r>
              <a:r>
                <a:rPr lang="ru-RU" sz="2000" b="1" dirty="0">
                  <a:solidFill>
                    <a:srgbClr val="534F4F"/>
                  </a:solidFill>
                </a:rPr>
                <a:t>объектов долевого строительства </a:t>
              </a:r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4121132" y="2647181"/>
            <a:ext cx="1915620" cy="1983960"/>
            <a:chOff x="4761665" y="2026440"/>
            <a:chExt cx="1467460" cy="1451149"/>
          </a:xfrm>
        </p:grpSpPr>
        <p:sp>
          <p:nvSpPr>
            <p:cNvPr id="50" name="Овал 49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Овал 50"/>
            <p:cNvSpPr/>
            <p:nvPr/>
          </p:nvSpPr>
          <p:spPr>
            <a:xfrm>
              <a:off x="4913908" y="2181859"/>
              <a:ext cx="1162974" cy="1140312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062041" y="2340574"/>
              <a:ext cx="866709" cy="754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u="sng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2022 </a:t>
              </a:r>
              <a:r>
                <a:rPr lang="ru-RU" sz="2000" b="1" u="sng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год</a:t>
              </a:r>
            </a:p>
            <a:p>
              <a:pPr algn="ctr"/>
              <a:endParaRPr lang="ru-RU" sz="5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  <a:p>
              <a:pPr algn="ctr"/>
              <a:r>
                <a:rPr lang="ru-RU" sz="20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50,0</a:t>
              </a:r>
              <a:endParaRPr lang="ru-RU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  <a:p>
              <a:pPr algn="ctr"/>
              <a:r>
                <a:rPr lang="ru-RU" sz="16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млн. руб.</a:t>
              </a:r>
            </a:p>
          </p:txBody>
        </p:sp>
      </p:grpSp>
      <p:sp>
        <p:nvSpPr>
          <p:cNvPr id="57" name="Стрелка вниз 56"/>
          <p:cNvSpPr/>
          <p:nvPr/>
        </p:nvSpPr>
        <p:spPr>
          <a:xfrm>
            <a:off x="4829404" y="4631141"/>
            <a:ext cx="499075" cy="549445"/>
          </a:xfrm>
          <a:prstGeom prst="downArrow">
            <a:avLst/>
          </a:prstGeom>
          <a:gradFill>
            <a:gsLst>
              <a:gs pos="0">
                <a:schemeClr val="accent3">
                  <a:lumMod val="50000"/>
                  <a:alpha val="22000"/>
                </a:schemeClr>
              </a:gs>
              <a:gs pos="47000">
                <a:schemeClr val="accent3">
                  <a:lumMod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38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27"/>
          <p:cNvGrpSpPr/>
          <p:nvPr/>
        </p:nvGrpSpPr>
        <p:grpSpPr>
          <a:xfrm>
            <a:off x="2659002" y="1474626"/>
            <a:ext cx="6179893" cy="4708545"/>
            <a:chOff x="2588086" y="1583348"/>
            <a:chExt cx="6179893" cy="4708545"/>
          </a:xfrm>
        </p:grpSpPr>
        <p:graphicFrame>
          <p:nvGraphicFramePr>
            <p:cNvPr id="23" name="Диаграмма 22"/>
            <p:cNvGraphicFramePr>
              <a:graphicFrameLocks/>
            </p:cNvGraphicFramePr>
            <p:nvPr>
              <p:extLst/>
            </p:nvPr>
          </p:nvGraphicFramePr>
          <p:xfrm>
            <a:off x="2588086" y="1583348"/>
            <a:ext cx="6179893" cy="470854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3212520" y="3215836"/>
              <a:ext cx="1335942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0</a:t>
              </a:r>
              <a:r>
                <a:rPr lang="ru-RU" sz="3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,</a:t>
              </a:r>
              <a:r>
                <a:rPr lang="en-US" sz="3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5</a:t>
              </a:r>
              <a:endPara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  <a:p>
              <a:pPr algn="ctr"/>
              <a:r>
                <a:rPr lang="ru-RU" sz="2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млн</a:t>
              </a:r>
              <a:r>
                <a:rPr lang="ru-RU" sz="2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. руб</a:t>
              </a:r>
              <a:r>
                <a:rPr lang="ru-RU" sz="2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.</a:t>
              </a:r>
              <a:endPara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733284" y="2956670"/>
              <a:ext cx="1335942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880,0</a:t>
              </a:r>
            </a:p>
            <a:p>
              <a:pPr algn="ctr"/>
              <a:r>
                <a:rPr lang="ru-RU" sz="2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млн</a:t>
              </a:r>
              <a:r>
                <a:rPr lang="ru-RU" sz="2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. руб</a:t>
              </a:r>
              <a:r>
                <a:rPr lang="ru-RU" sz="2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.</a:t>
              </a:r>
              <a:endPara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sp>
        <p:nvSpPr>
          <p:cNvPr id="2" name="Заголовок 2"/>
          <p:cNvSpPr txBox="1">
            <a:spLocks/>
          </p:cNvSpPr>
          <p:nvPr/>
        </p:nvSpPr>
        <p:spPr>
          <a:xfrm>
            <a:off x="638173" y="108695"/>
            <a:ext cx="11553825" cy="876300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ru-RU" sz="3000" b="1" dirty="0" smtClean="0">
                <a:solidFill>
                  <a:srgbClr val="494545"/>
                </a:solidFill>
                <a:latin typeface="+mn-lt"/>
                <a:cs typeface="Times New Roman" pitchFamily="18" charset="0"/>
              </a:rPr>
              <a:t>Благоустройство территорий муниципальных</a:t>
            </a:r>
          </a:p>
          <a:p>
            <a:pPr lvl="0" algn="ctr">
              <a:lnSpc>
                <a:spcPct val="90000"/>
              </a:lnSpc>
              <a:defRPr/>
            </a:pPr>
            <a:r>
              <a:rPr lang="ru-RU" sz="3000" b="1" dirty="0" smtClean="0">
                <a:solidFill>
                  <a:srgbClr val="494545"/>
                </a:solidFill>
                <a:latin typeface="+mn-lt"/>
                <a:cs typeface="Times New Roman" pitchFamily="18" charset="0"/>
              </a:rPr>
              <a:t>образований в 2022 году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rgbClr val="494545"/>
              </a:solidFill>
              <a:effectLst/>
              <a:uLnTx/>
              <a:uFillTx/>
              <a:latin typeface="+mn-lt"/>
              <a:ea typeface="+mj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" y="1474626"/>
            <a:ext cx="37103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Государственная программа «Комплексное развитие сельских территорий  Липецкой области»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93321" y="1213071"/>
            <a:ext cx="2426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u="sng" dirty="0" smtClean="0">
                <a:solidFill>
                  <a:srgbClr val="534F4F"/>
                </a:solidFill>
                <a:latin typeface="+mn-lt"/>
                <a:cs typeface="Times New Roman" pitchFamily="18" charset="0"/>
              </a:rPr>
              <a:t>Областной бюджет </a:t>
            </a:r>
          </a:p>
          <a:p>
            <a:pPr algn="ctr"/>
            <a:r>
              <a:rPr lang="ru-RU" sz="2000" b="1" dirty="0" smtClean="0">
                <a:solidFill>
                  <a:srgbClr val="534F4F"/>
                </a:solidFill>
                <a:latin typeface="+mn-lt"/>
                <a:cs typeface="Times New Roman" pitchFamily="18" charset="0"/>
              </a:rPr>
              <a:t>475,5 млн. руб.</a:t>
            </a:r>
            <a:endParaRPr lang="ru-RU" sz="2000" b="1" dirty="0">
              <a:solidFill>
                <a:srgbClr val="534F4F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19202" y="1782403"/>
            <a:ext cx="2793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u="sng" dirty="0" smtClean="0">
                <a:solidFill>
                  <a:srgbClr val="534F4F"/>
                </a:solidFill>
                <a:latin typeface="+mn-lt"/>
                <a:cs typeface="Times New Roman" pitchFamily="18" charset="0"/>
              </a:rPr>
              <a:t>Федеральный бюджет</a:t>
            </a:r>
          </a:p>
          <a:p>
            <a:pPr algn="ctr"/>
            <a:r>
              <a:rPr lang="ru-RU" sz="2000" b="1" dirty="0" smtClean="0">
                <a:solidFill>
                  <a:srgbClr val="534F4F"/>
                </a:solidFill>
                <a:latin typeface="+mn-lt"/>
                <a:cs typeface="Times New Roman" pitchFamily="18" charset="0"/>
              </a:rPr>
              <a:t>404,5 млн. руб.</a:t>
            </a:r>
            <a:endParaRPr lang="ru-RU" sz="2000" b="1" dirty="0">
              <a:solidFill>
                <a:srgbClr val="534F4F"/>
              </a:solidFill>
              <a:latin typeface="+mn-lt"/>
              <a:cs typeface="Times New Roman" pitchFamily="18" charset="0"/>
            </a:endParaRPr>
          </a:p>
        </p:txBody>
      </p:sp>
      <p:cxnSp>
        <p:nvCxnSpPr>
          <p:cNvPr id="11" name="Прямая соединительная линия 10"/>
          <p:cNvCxnSpPr>
            <a:stCxn id="9" idx="2"/>
          </p:cNvCxnSpPr>
          <p:nvPr/>
        </p:nvCxnSpPr>
        <p:spPr>
          <a:xfrm flipH="1">
            <a:off x="7528958" y="1920957"/>
            <a:ext cx="777444" cy="864497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>
            <a:stCxn id="10" idx="1"/>
          </p:cNvCxnSpPr>
          <p:nvPr/>
        </p:nvCxnSpPr>
        <p:spPr>
          <a:xfrm flipH="1">
            <a:off x="7528958" y="2136346"/>
            <a:ext cx="1790244" cy="649108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731562" y="3484193"/>
            <a:ext cx="34851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Государственная программа «Формирование современной  городской среды в Липецкой области»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7398894" y="4807632"/>
            <a:ext cx="4481162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>
            <a:off x="2588086" y="4602208"/>
            <a:ext cx="1125060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268945" y="2859971"/>
            <a:ext cx="3441366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729" y="4353204"/>
            <a:ext cx="2426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u="sng" dirty="0" smtClean="0">
                <a:solidFill>
                  <a:srgbClr val="534F4F"/>
                </a:solidFill>
                <a:latin typeface="+mn-lt"/>
                <a:cs typeface="Times New Roman" pitchFamily="18" charset="0"/>
              </a:rPr>
              <a:t>Областной бюджет </a:t>
            </a:r>
          </a:p>
          <a:p>
            <a:pPr algn="ctr"/>
            <a:r>
              <a:rPr lang="ru-RU" sz="2000" b="1" dirty="0" smtClean="0">
                <a:solidFill>
                  <a:srgbClr val="534F4F"/>
                </a:solidFill>
                <a:latin typeface="+mn-lt"/>
                <a:cs typeface="Times New Roman" pitchFamily="18" charset="0"/>
              </a:rPr>
              <a:t>0,5 млн. руб.</a:t>
            </a:r>
            <a:endParaRPr lang="ru-RU" sz="2000" b="1" dirty="0">
              <a:solidFill>
                <a:srgbClr val="534F4F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96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450" y="4941767"/>
            <a:ext cx="1702671" cy="171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89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2400" y="1047750"/>
            <a:ext cx="11863387" cy="5708650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42214"/>
            <a:ext cx="1058269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Формирование и использование </a:t>
            </a: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дорожного фонда области на 2022-2024 годы</a:t>
            </a:r>
            <a:endParaRPr lang="ru-RU" sz="2600" b="1" dirty="0">
              <a:solidFill>
                <a:srgbClr val="494545"/>
              </a:solidFill>
              <a:latin typeface="+mn-lt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659482"/>
              </p:ext>
            </p:extLst>
          </p:nvPr>
        </p:nvGraphicFramePr>
        <p:xfrm>
          <a:off x="358267" y="1184077"/>
          <a:ext cx="11486600" cy="5394720"/>
        </p:xfrm>
        <a:graphic>
          <a:graphicData uri="http://schemas.openxmlformats.org/drawingml/2006/table">
            <a:tbl>
              <a:tblPr/>
              <a:tblGrid>
                <a:gridCol w="79237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876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8760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8760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en-U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  <a:endParaRPr kumimoji="0" lang="ru-RU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Доходы</a:t>
                      </a:r>
                      <a:r>
                        <a:rPr lang="ru-RU" sz="1400" b="1" baseline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 дорожного фонда области</a:t>
                      </a:r>
                      <a:endParaRPr lang="ru-RU" sz="1400" b="1" dirty="0" smtClean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8 143,57</a:t>
                      </a:r>
                      <a:endParaRPr lang="ru-RU" sz="1400" b="1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8</a:t>
                      </a:r>
                      <a:r>
                        <a:rPr lang="ru-RU" sz="1400" b="1" baseline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 391,78</a:t>
                      </a:r>
                      <a:endParaRPr lang="ru-RU" sz="1400" b="1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8</a:t>
                      </a:r>
                      <a:r>
                        <a:rPr lang="ru-RU" sz="1400" b="1" baseline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 600,00</a:t>
                      </a:r>
                      <a:endParaRPr lang="ru-RU" sz="1400" b="1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Акцизы   на  автомобильный  и  прямогонный  бензин, дизельное   топливо, моторные  масла  для  дизельных и (или)   карбюраторных (инжекторных) двигателей</a:t>
                      </a:r>
                      <a:endParaRPr lang="ru-RU" sz="1400" b="1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6</a:t>
                      </a:r>
                      <a:r>
                        <a:rPr lang="ru-RU" sz="1400" baseline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 490,59</a:t>
                      </a:r>
                      <a:endParaRPr lang="ru-RU" sz="140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6 698,78</a:t>
                      </a:r>
                      <a:endParaRPr lang="ru-RU" sz="140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6 861,97</a:t>
                      </a:r>
                      <a:endParaRPr lang="ru-RU" sz="140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Транспортный налог</a:t>
                      </a:r>
                      <a:endParaRPr lang="ru-RU" sz="140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1 330,00</a:t>
                      </a:r>
                      <a:endParaRPr lang="ru-RU" sz="140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</a:t>
                      </a:r>
                      <a:r>
                        <a:rPr lang="ru-RU" sz="1400" baseline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 370</a:t>
                      </a:r>
                      <a:r>
                        <a:rPr lang="ru-RU" sz="140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,00</a:t>
                      </a:r>
                      <a:endParaRPr lang="ru-RU" sz="140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1 415,00</a:t>
                      </a:r>
                      <a:endParaRPr lang="ru-RU" sz="140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Прочие неналоговые доходы</a:t>
                      </a:r>
                      <a:endParaRPr lang="ru-RU" sz="140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322,98</a:t>
                      </a:r>
                      <a:endParaRPr lang="ru-RU" sz="140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323,00</a:t>
                      </a:r>
                      <a:endParaRPr lang="ru-RU" sz="140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323,03</a:t>
                      </a:r>
                      <a:endParaRPr lang="ru-RU" sz="140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Межбюджетные трансферты из федерального бюджета</a:t>
                      </a:r>
                      <a:endParaRPr lang="ru-RU" sz="140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Расходы</a:t>
                      </a:r>
                      <a:r>
                        <a:rPr lang="ru-RU" sz="1400" b="1" baseline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 дорожного фонда области</a:t>
                      </a:r>
                      <a:endParaRPr lang="ru-RU" sz="1400" b="1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8 143,57</a:t>
                      </a:r>
                      <a:endParaRPr lang="ru-RU" sz="1400" b="1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8 391,78</a:t>
                      </a:r>
                      <a:endParaRPr lang="ru-RU" sz="1400" b="1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8</a:t>
                      </a:r>
                      <a:r>
                        <a:rPr lang="ru-RU" sz="1400" b="1" baseline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 600,00</a:t>
                      </a:r>
                      <a:endParaRPr lang="ru-RU" sz="1400" b="1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Ремонт автомобильных дорог регионального значения</a:t>
                      </a:r>
                      <a:endParaRPr lang="ru-RU" sz="140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3</a:t>
                      </a: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 485,32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3</a:t>
                      </a: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 868,85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3</a:t>
                      </a: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 768,19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Строительство автомобильных дорог регионального значения</a:t>
                      </a:r>
                      <a:endParaRPr lang="ru-RU" sz="140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132,35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267,22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623,83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Содержание автомобильных дорог регионального значения</a:t>
                      </a:r>
                      <a:endParaRPr lang="ru-RU" sz="140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</a:t>
                      </a: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 627,22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 </a:t>
                      </a: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990,13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</a:t>
                      </a: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 890,13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Межбюджетные трансферты  муниципальным образованиям на строительство, капитальный  ремонт и  ремонт автомобильных дорог</a:t>
                      </a:r>
                      <a:endParaRPr lang="ru-RU" sz="140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</a:t>
                      </a: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 373,86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</a:t>
                      </a: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 651,75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</a:t>
                      </a: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 632,03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Организация автоматизированной системы </a:t>
                      </a:r>
                      <a:r>
                        <a:rPr lang="ru-RU" sz="1400" dirty="0" err="1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фотовидеофиксации</a:t>
                      </a:r>
                      <a:r>
                        <a:rPr lang="ru-RU" sz="140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 нарушений ПДД </a:t>
                      </a:r>
                      <a:endParaRPr lang="ru-RU" sz="140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144,00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216,00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Уплата  налога  на  имущество   в   отношении    автомобильных  дорог   регионального  значения </a:t>
                      </a:r>
                      <a:endParaRPr lang="ru-RU" sz="140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267,44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267,45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latin typeface="+mn-lt"/>
                        </a:rPr>
                        <a:t>267,45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Расходы  на  обеспечение  деятельности  ОКУ "Дорожное агентство Липецкой области"</a:t>
                      </a:r>
                      <a:endParaRPr lang="ru-RU" sz="140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119,11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119,11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119,11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Приобретение дорожно-строительной техники</a:t>
                      </a:r>
                      <a:endParaRPr lang="ru-RU" sz="140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latin typeface="+mn-lt"/>
                        </a:rPr>
                        <a:t>83,00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latin typeface="+mn-lt"/>
                        </a:rPr>
                        <a:t>83,00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83,00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Выполнение научно-исследовательских и опытно-конструкторских работ</a:t>
                      </a:r>
                      <a:endParaRPr lang="ru-RU" sz="140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55,00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889325" y="688190"/>
            <a:ext cx="112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494545"/>
                </a:solidFill>
                <a:latin typeface="+mn-lt"/>
              </a:rPr>
              <a:t>млн. руб.</a:t>
            </a:r>
            <a:endParaRPr lang="ru-RU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97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78"/>
          <a:stretch/>
        </p:blipFill>
        <p:spPr bwMode="auto">
          <a:xfrm>
            <a:off x="8741457" y="56529"/>
            <a:ext cx="1841237" cy="863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689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9720" y="76200"/>
            <a:ext cx="1173477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Источники финансирования дефицита областного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бюджета</a:t>
            </a: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на 2022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год и на плановый период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2023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и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2024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годов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225929"/>
              </p:ext>
            </p:extLst>
          </p:nvPr>
        </p:nvGraphicFramePr>
        <p:xfrm>
          <a:off x="4591082" y="2501866"/>
          <a:ext cx="6974682" cy="759494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324894"/>
                <a:gridCol w="2324894"/>
                <a:gridCol w="2324894"/>
              </a:tblGrid>
              <a:tr h="7594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7 183,5</a:t>
                      </a:r>
                      <a:endParaRPr lang="ru-RU" sz="2400" b="1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5 589,4</a:t>
                      </a:r>
                      <a:endParaRPr lang="ru-RU" sz="2400" b="1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9 744,7</a:t>
                      </a:r>
                      <a:endParaRPr lang="ru-RU" sz="2400" b="1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</a:tr>
            </a:tbl>
          </a:graphicData>
        </a:graphic>
      </p:graphicFrame>
      <p:grpSp>
        <p:nvGrpSpPr>
          <p:cNvPr id="25" name="Группа 24"/>
          <p:cNvGrpSpPr/>
          <p:nvPr/>
        </p:nvGrpSpPr>
        <p:grpSpPr>
          <a:xfrm>
            <a:off x="5044420" y="1057522"/>
            <a:ext cx="1382686" cy="1387410"/>
            <a:chOff x="4761665" y="2026440"/>
            <a:chExt cx="1467460" cy="1451149"/>
          </a:xfrm>
        </p:grpSpPr>
        <p:sp>
          <p:nvSpPr>
            <p:cNvPr id="26" name="Овал 2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067351" y="2519607"/>
              <a:ext cx="856087" cy="4828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2022</a:t>
              </a:r>
              <a:endParaRPr lang="ru-RU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7370273" y="1057520"/>
            <a:ext cx="1382686" cy="1387410"/>
            <a:chOff x="4761665" y="2026440"/>
            <a:chExt cx="1467460" cy="1451149"/>
          </a:xfrm>
        </p:grpSpPr>
        <p:sp>
          <p:nvSpPr>
            <p:cNvPr id="33" name="Овал 32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067350" y="2519607"/>
              <a:ext cx="856087" cy="48287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2023</a:t>
              </a:r>
              <a:endParaRPr lang="ru-RU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9696725" y="1057521"/>
            <a:ext cx="1382686" cy="1387410"/>
            <a:chOff x="4761665" y="2026440"/>
            <a:chExt cx="1467460" cy="1451149"/>
          </a:xfrm>
        </p:grpSpPr>
        <p:sp>
          <p:nvSpPr>
            <p:cNvPr id="37" name="Овал 36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067642" y="2519607"/>
              <a:ext cx="856087" cy="4828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2024</a:t>
              </a:r>
              <a:endParaRPr lang="ru-RU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graphicFrame>
        <p:nvGraphicFramePr>
          <p:cNvPr id="41" name="Таблица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2024425"/>
              </p:ext>
            </p:extLst>
          </p:nvPr>
        </p:nvGraphicFramePr>
        <p:xfrm>
          <a:off x="4593431" y="3540899"/>
          <a:ext cx="6974682" cy="302400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324894"/>
                <a:gridCol w="2324894"/>
                <a:gridCol w="2324894"/>
              </a:tblGrid>
              <a:tr h="75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0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-1 300,0</a:t>
                      </a:r>
                      <a:endParaRPr lang="ru-RU" sz="2200" b="0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0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-1 300,0</a:t>
                      </a:r>
                      <a:endParaRPr lang="ru-RU" sz="2200" b="0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0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4 400,0</a:t>
                      </a:r>
                      <a:endParaRPr lang="ru-RU" sz="2200" b="0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</a:tr>
              <a:tr h="75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0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-304,4</a:t>
                      </a:r>
                      <a:endParaRPr lang="ru-RU" sz="2200" b="0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0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-304,4</a:t>
                      </a:r>
                      <a:endParaRPr lang="ru-RU" sz="2200" b="0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0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-304,4</a:t>
                      </a:r>
                      <a:endParaRPr lang="ru-RU" sz="2200" b="0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</a:tr>
              <a:tr h="75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0" i="0" u="none" strike="noStrike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-7,7</a:t>
                      </a:r>
                      <a:endParaRPr lang="ru-RU" sz="2200" b="0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0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-7,7</a:t>
                      </a:r>
                      <a:endParaRPr lang="ru-RU" sz="2200" b="0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0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-7,7</a:t>
                      </a:r>
                      <a:endParaRPr lang="ru-RU" sz="2200" b="0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</a:tr>
              <a:tr h="75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0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8 545,7</a:t>
                      </a:r>
                      <a:endParaRPr lang="ru-RU" sz="2200" b="0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0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6 951,5</a:t>
                      </a:r>
                      <a:endParaRPr lang="ru-RU" sz="2200" b="0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0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5 406,8</a:t>
                      </a:r>
                      <a:endParaRPr lang="ru-RU" sz="2200" b="0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" y="1366503"/>
            <a:ext cx="4495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534F4F"/>
                </a:solidFill>
                <a:latin typeface="+mn-lt"/>
              </a:rPr>
              <a:t>Источники финансирования дефицита областного бюджета</a:t>
            </a:r>
            <a:endParaRPr lang="ru-RU" sz="2200" b="1" dirty="0">
              <a:solidFill>
                <a:srgbClr val="534F4F"/>
              </a:solidFill>
              <a:latin typeface="+mn-lt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" y="2565758"/>
            <a:ext cx="4505357" cy="665122"/>
            <a:chOff x="-9555" y="2708694"/>
            <a:chExt cx="4505357" cy="767751"/>
          </a:xfrm>
        </p:grpSpPr>
        <p:sp>
          <p:nvSpPr>
            <p:cNvPr id="48" name="Пятиугольник 47"/>
            <p:cNvSpPr/>
            <p:nvPr/>
          </p:nvSpPr>
          <p:spPr>
            <a:xfrm>
              <a:off x="14876" y="2708694"/>
              <a:ext cx="4480926" cy="767751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solidFill>
                  <a:srgbClr val="534F4F"/>
                </a:solidFill>
              </a:endParaRP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-9555" y="2892514"/>
              <a:ext cx="425776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534F4F"/>
                  </a:solidFill>
                  <a:latin typeface="+mn-lt"/>
                </a:rPr>
                <a:t>ВСЕГО</a:t>
              </a:r>
              <a:endParaRPr lang="ru-RU" sz="2000" b="1" dirty="0">
                <a:solidFill>
                  <a:srgbClr val="534F4F"/>
                </a:solidFill>
                <a:latin typeface="+mn-lt"/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22043" y="3595252"/>
            <a:ext cx="4480926" cy="633591"/>
            <a:chOff x="-9556" y="3903920"/>
            <a:chExt cx="4480926" cy="787964"/>
          </a:xfrm>
        </p:grpSpPr>
        <p:sp>
          <p:nvSpPr>
            <p:cNvPr id="49" name="Пятиугольник 48"/>
            <p:cNvSpPr/>
            <p:nvPr/>
          </p:nvSpPr>
          <p:spPr>
            <a:xfrm>
              <a:off x="-9556" y="3903920"/>
              <a:ext cx="4480926" cy="767751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1" y="3964630"/>
              <a:ext cx="4257761" cy="7272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534F4F"/>
                  </a:solidFill>
                  <a:latin typeface="+mn-lt"/>
                </a:rPr>
                <a:t>Кредиты кредитных организаций и государственные ценные бумаги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0889325" y="688190"/>
            <a:ext cx="112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534F4F"/>
                </a:solidFill>
                <a:latin typeface="+mn-lt"/>
              </a:rPr>
              <a:t>млн. руб.</a:t>
            </a:r>
            <a:endParaRPr lang="ru-RU" b="1" dirty="0">
              <a:solidFill>
                <a:srgbClr val="534F4F"/>
              </a:solidFill>
              <a:latin typeface="+mn-lt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4605" y="4364345"/>
            <a:ext cx="4495802" cy="633591"/>
            <a:chOff x="0" y="4741024"/>
            <a:chExt cx="4495802" cy="787964"/>
          </a:xfrm>
        </p:grpSpPr>
        <p:sp>
          <p:nvSpPr>
            <p:cNvPr id="50" name="Пятиугольник 49"/>
            <p:cNvSpPr/>
            <p:nvPr/>
          </p:nvSpPr>
          <p:spPr>
            <a:xfrm>
              <a:off x="14876" y="4741024"/>
              <a:ext cx="4480926" cy="767751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0" y="4801734"/>
              <a:ext cx="4257761" cy="7272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534F4F"/>
                  </a:solidFill>
                  <a:latin typeface="+mn-lt"/>
                </a:rPr>
                <a:t>Бюджетные кредиты </a:t>
              </a:r>
              <a:r>
                <a:rPr lang="ru-RU" sz="1600" b="1" dirty="0" smtClean="0">
                  <a:solidFill>
                    <a:srgbClr val="534F4F"/>
                  </a:solidFill>
                  <a:latin typeface="+mn-lt"/>
                </a:rPr>
                <a:t>из</a:t>
              </a:r>
            </a:p>
            <a:p>
              <a:pPr algn="ctr"/>
              <a:r>
                <a:rPr lang="ru-RU" sz="1600" b="1" dirty="0" smtClean="0">
                  <a:solidFill>
                    <a:srgbClr val="534F4F"/>
                  </a:solidFill>
                  <a:latin typeface="+mn-lt"/>
                </a:rPr>
                <a:t> </a:t>
              </a:r>
              <a:r>
                <a:rPr lang="ru-RU" sz="1600" b="1" dirty="0">
                  <a:solidFill>
                    <a:srgbClr val="534F4F"/>
                  </a:solidFill>
                  <a:latin typeface="+mn-lt"/>
                </a:rPr>
                <a:t>федерального бюджета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9827" y="5902530"/>
            <a:ext cx="4505359" cy="633591"/>
            <a:chOff x="-9557" y="5637158"/>
            <a:chExt cx="4505359" cy="787964"/>
          </a:xfrm>
        </p:grpSpPr>
        <p:sp>
          <p:nvSpPr>
            <p:cNvPr id="51" name="Пятиугольник 50"/>
            <p:cNvSpPr/>
            <p:nvPr/>
          </p:nvSpPr>
          <p:spPr>
            <a:xfrm>
              <a:off x="14876" y="5637158"/>
              <a:ext cx="4480926" cy="767751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-9557" y="5697868"/>
              <a:ext cx="4257761" cy="7272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534F4F"/>
                  </a:solidFill>
                  <a:latin typeface="+mn-lt"/>
                </a:rPr>
                <a:t>Остатки средств на </a:t>
              </a:r>
              <a:r>
                <a:rPr lang="ru-RU" sz="1600" b="1" dirty="0" smtClean="0">
                  <a:solidFill>
                    <a:srgbClr val="534F4F"/>
                  </a:solidFill>
                  <a:latin typeface="+mn-lt"/>
                </a:rPr>
                <a:t>счете</a:t>
              </a:r>
            </a:p>
            <a:p>
              <a:pPr algn="ctr"/>
              <a:r>
                <a:rPr lang="ru-RU" sz="1600" b="1" dirty="0" smtClean="0">
                  <a:solidFill>
                    <a:srgbClr val="534F4F"/>
                  </a:solidFill>
                  <a:latin typeface="+mn-lt"/>
                </a:rPr>
                <a:t>бюджета на </a:t>
              </a:r>
              <a:r>
                <a:rPr lang="ru-RU" sz="1600" b="1" dirty="0">
                  <a:solidFill>
                    <a:srgbClr val="534F4F"/>
                  </a:solidFill>
                  <a:latin typeface="+mn-lt"/>
                </a:rPr>
                <a:t>начало года</a:t>
              </a: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98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9827" y="5133438"/>
            <a:ext cx="4505359" cy="633591"/>
            <a:chOff x="-9557" y="5637158"/>
            <a:chExt cx="4505359" cy="787964"/>
          </a:xfrm>
        </p:grpSpPr>
        <p:sp>
          <p:nvSpPr>
            <p:cNvPr id="40" name="Пятиугольник 39"/>
            <p:cNvSpPr/>
            <p:nvPr/>
          </p:nvSpPr>
          <p:spPr>
            <a:xfrm>
              <a:off x="14876" y="5637158"/>
              <a:ext cx="4480926" cy="767751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-9557" y="5697868"/>
              <a:ext cx="4257761" cy="7272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534F4F"/>
                  </a:solidFill>
                  <a:latin typeface="+mn-lt"/>
                </a:rPr>
                <a:t>Исполнение </a:t>
              </a:r>
              <a:r>
                <a:rPr lang="ru-RU" sz="1600" b="1" dirty="0" smtClean="0">
                  <a:solidFill>
                    <a:srgbClr val="534F4F"/>
                  </a:solidFill>
                  <a:latin typeface="+mn-lt"/>
                </a:rPr>
                <a:t>государственных</a:t>
              </a:r>
            </a:p>
            <a:p>
              <a:pPr algn="ctr"/>
              <a:r>
                <a:rPr lang="ru-RU" sz="1600" b="1" dirty="0" smtClean="0">
                  <a:solidFill>
                    <a:srgbClr val="534F4F"/>
                  </a:solidFill>
                  <a:latin typeface="+mn-lt"/>
                </a:rPr>
                <a:t>гарантий  </a:t>
              </a:r>
              <a:r>
                <a:rPr lang="ru-RU" sz="1600" b="1" dirty="0">
                  <a:solidFill>
                    <a:srgbClr val="534F4F"/>
                  </a:solidFill>
                  <a:latin typeface="+mn-lt"/>
                </a:rPr>
                <a:t>субъектов </a:t>
              </a:r>
              <a:r>
                <a:rPr lang="ru-RU" sz="1600" b="1" dirty="0" smtClean="0">
                  <a:solidFill>
                    <a:srgbClr val="534F4F"/>
                  </a:solidFill>
                  <a:latin typeface="+mn-lt"/>
                </a:rPr>
                <a:t> РФ</a:t>
              </a:r>
              <a:endParaRPr lang="ru-RU" sz="1600" b="1" dirty="0">
                <a:solidFill>
                  <a:srgbClr val="534F4F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182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5175" y="-4253"/>
            <a:ext cx="11426825" cy="926591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Верхний предел государственного долга Липецкой области </a:t>
            </a:r>
            <a:br>
              <a:rPr lang="ru-RU" sz="2600" b="1" dirty="0" smtClean="0">
                <a:solidFill>
                  <a:srgbClr val="494545"/>
                </a:solidFill>
                <a:latin typeface="+mn-lt"/>
              </a:rPr>
            </a:b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на 2022 год и на плановый период 2023-2024 годов</a:t>
            </a:r>
            <a:endParaRPr lang="ru-RU" sz="26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2" name="AutoShape 2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3" name="AutoShape 4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6" name="AutoShape 6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8" name="AutoShape 9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9" name="AutoShape 11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0" name="AutoShape 13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155575" y="-4313238"/>
            <a:ext cx="11982450" cy="852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1" name="AutoShape 15" descr="Увеличение вверх стрелка значок изоляции Бесплатные Фотографии"/>
          <p:cNvSpPr>
            <a:spLocks noChangeAspect="1" noChangeArrowheads="1"/>
          </p:cNvSpPr>
          <p:nvPr/>
        </p:nvSpPr>
        <p:spPr bwMode="auto">
          <a:xfrm>
            <a:off x="155575" y="-2224088"/>
            <a:ext cx="5962650" cy="46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2" name="AutoShape 17" descr="https://image.freepik.com/free-photo/_53876-14656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3" name="AutoShape 19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4" name="AutoShape 21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5" name="AutoShape 23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4" name="AutoShape 2" descr="https://im0-tub-ru.yandex.net/i?id=810201e47df0a275e27492d825dc0981&amp;n=13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99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-1" y="1685221"/>
            <a:ext cx="12138025" cy="1369248"/>
            <a:chOff x="0" y="1556243"/>
            <a:chExt cx="12138025" cy="1203890"/>
          </a:xfrm>
        </p:grpSpPr>
        <p:sp>
          <p:nvSpPr>
            <p:cNvPr id="18" name="Пятиугольник 17"/>
            <p:cNvSpPr/>
            <p:nvPr/>
          </p:nvSpPr>
          <p:spPr>
            <a:xfrm>
              <a:off x="0" y="1556243"/>
              <a:ext cx="12138025" cy="1203890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>
              <a:off x="155576" y="1556243"/>
              <a:ext cx="3654425" cy="1192829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>
                  <a:solidFill>
                    <a:srgbClr val="534F4F"/>
                  </a:solidFill>
                </a:rPr>
                <a:t>Верхний предел государственного  </a:t>
              </a:r>
              <a:r>
                <a:rPr lang="ru-RU" sz="2000" b="1" dirty="0" smtClean="0">
                  <a:solidFill>
                    <a:srgbClr val="534F4F"/>
                  </a:solidFill>
                </a:rPr>
                <a:t>долга субъекта </a:t>
              </a:r>
              <a:r>
                <a:rPr lang="ru-RU" sz="2000" b="1" dirty="0">
                  <a:solidFill>
                    <a:srgbClr val="534F4F"/>
                  </a:solidFill>
                </a:rPr>
                <a:t>Российской Федерации </a:t>
              </a:r>
              <a:endParaRPr lang="ru-RU" sz="20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3962400" y="1614048"/>
              <a:ext cx="7707695" cy="9471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ru-RU" sz="1600" dirty="0" smtClean="0">
                  <a:solidFill>
                    <a:srgbClr val="534F4F"/>
                  </a:solidFill>
                  <a:latin typeface="+mn-lt"/>
                </a:rPr>
                <a:t>представляет собой расчетный </a:t>
              </a:r>
              <a:r>
                <a:rPr lang="ru-RU" sz="1600" dirty="0">
                  <a:solidFill>
                    <a:srgbClr val="534F4F"/>
                  </a:solidFill>
                  <a:latin typeface="+mn-lt"/>
                </a:rPr>
                <a:t>показатель по состоянию на 1 января года, следующего за очередным финансовым </a:t>
              </a:r>
              <a:r>
                <a:rPr lang="ru-RU" sz="1600" dirty="0" smtClean="0">
                  <a:solidFill>
                    <a:srgbClr val="534F4F"/>
                  </a:solidFill>
                  <a:latin typeface="+mn-lt"/>
                </a:rPr>
                <a:t>годом, с учетом ограничений, установленных Бюджетным кодексом Российской Федерации, с </a:t>
              </a:r>
              <a:r>
                <a:rPr lang="ru-RU" sz="1600" dirty="0">
                  <a:solidFill>
                    <a:srgbClr val="534F4F"/>
                  </a:solidFill>
                  <a:latin typeface="+mn-lt"/>
                </a:rPr>
                <a:t>указанием в том числе верхнего предела долга по государственным гарантиям субъекта Российской </a:t>
              </a:r>
              <a:r>
                <a:rPr lang="ru-RU" sz="1600" dirty="0" smtClean="0">
                  <a:solidFill>
                    <a:srgbClr val="534F4F"/>
                  </a:solidFill>
                  <a:latin typeface="+mn-lt"/>
                </a:rPr>
                <a:t>Федерации</a:t>
              </a:r>
              <a:endParaRPr lang="ru-RU" sz="1600" dirty="0">
                <a:solidFill>
                  <a:srgbClr val="534F4F"/>
                </a:solidFill>
                <a:latin typeface="+mn-lt"/>
              </a:endParaRPr>
            </a:p>
          </p:txBody>
        </p:sp>
      </p:grpSp>
      <p:graphicFrame>
        <p:nvGraphicFramePr>
          <p:cNvPr id="27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8083273"/>
              </p:ext>
            </p:extLst>
          </p:nvPr>
        </p:nvGraphicFramePr>
        <p:xfrm>
          <a:off x="0" y="3005988"/>
          <a:ext cx="12192000" cy="3795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07975" y="922338"/>
            <a:ext cx="114458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В соответствии с Бюджетным кодексом  Российской Федерации законом о бюджете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субъекта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Российской Федерации на очередной финансовый год утверждается:</a:t>
            </a:r>
          </a:p>
        </p:txBody>
      </p:sp>
    </p:spTree>
    <p:extLst>
      <p:ext uri="{BB962C8B-B14F-4D97-AF65-F5344CB8AC3E}">
        <p14:creationId xmlns:p14="http://schemas.microsoft.com/office/powerpoint/2010/main" val="377904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Lipeck">
  <a:themeElements>
    <a:clrScheme name="Липецкая Област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93333"/>
      </a:accent1>
      <a:accent2>
        <a:srgbClr val="F2AC44"/>
      </a:accent2>
      <a:accent3>
        <a:srgbClr val="92D050"/>
      </a:accent3>
      <a:accent4>
        <a:srgbClr val="007FAC"/>
      </a:accent4>
      <a:accent5>
        <a:srgbClr val="007FAC"/>
      </a:accent5>
      <a:accent6>
        <a:srgbClr val="00668A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Lipeck">
  <a:themeElements>
    <a:clrScheme name="Липецкая Област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93333"/>
      </a:accent1>
      <a:accent2>
        <a:srgbClr val="F2AC44"/>
      </a:accent2>
      <a:accent3>
        <a:srgbClr val="92D050"/>
      </a:accent3>
      <a:accent4>
        <a:srgbClr val="007FAC"/>
      </a:accent4>
      <a:accent5>
        <a:srgbClr val="007FAC"/>
      </a:accent5>
      <a:accent6>
        <a:srgbClr val="00668A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19875</TotalTime>
  <Words>13040</Words>
  <Application>Microsoft Office PowerPoint</Application>
  <PresentationFormat>Произвольный</PresentationFormat>
  <Paragraphs>3403</Paragraphs>
  <Slides>102</Slides>
  <Notes>39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102</vt:i4>
      </vt:variant>
    </vt:vector>
  </HeadingPairs>
  <TitlesOfParts>
    <vt:vector size="115" baseType="lpstr">
      <vt:lpstr>Arial</vt:lpstr>
      <vt:lpstr>Wingdings</vt:lpstr>
      <vt:lpstr>Gotham Pro</vt:lpstr>
      <vt:lpstr>Times New Roman</vt:lpstr>
      <vt:lpstr>Roboto Black</vt:lpstr>
      <vt:lpstr>Andalus</vt:lpstr>
      <vt:lpstr>Inter Extra Bold</vt:lpstr>
      <vt:lpstr>Arial Cyr</vt:lpstr>
      <vt:lpstr>Wingdings 2</vt:lpstr>
      <vt:lpstr>Cambria Math</vt:lpstr>
      <vt:lpstr>Calibri</vt:lpstr>
      <vt:lpstr>1_Lipeck</vt:lpstr>
      <vt:lpstr>2_Lipeck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Факторы, влияющие на объем налоговых и неналоговых доходов в 2022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Информация по  национальным  проектам на 2022 – 2024  годы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Информация о категориях малообеспеченных граждан, получающих субсидии на оплату жилого помещения и коммунальных услуг при максимально допустимой доле расходов 10% в совокупном доходе семьи: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Программа государственных гарантий бесплатного оказания медицинской помощи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Верхний предел государственного долга Липецкой области  на 2022 год и на плановый период 2023-2024 годов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</dc:creator>
  <cp:lastModifiedBy>Бойко Анна</cp:lastModifiedBy>
  <cp:revision>1359</cp:revision>
  <cp:lastPrinted>2021-11-12T13:59:27Z</cp:lastPrinted>
  <dcterms:created xsi:type="dcterms:W3CDTF">2018-01-21T18:20:29Z</dcterms:created>
  <dcterms:modified xsi:type="dcterms:W3CDTF">2021-11-24T05:41:03Z</dcterms:modified>
</cp:coreProperties>
</file>