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charts/chart7.xml" ContentType="application/vnd.openxmlformats-officedocument.drawingml.chart+xml"/>
  <Override PartName="/ppt/charts/chart3.xml" ContentType="application/vnd.openxmlformats-officedocument.drawingml.chart+xml"/>
  <Default Extension="xlsx" ContentType="application/vnd.openxmlformats-officedocument.spreadsheetml.sheet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diagrams/drawing3.xml" ContentType="application/vnd.ms-office.drawingml.diagramDrawing+xml"/>
  <Override PartName="/ppt/drawings/drawing3.xml" ContentType="application/vnd.openxmlformats-officedocument.drawingml.chartshapes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charts/chart8.xml" ContentType="application/vnd.openxmlformats-officedocument.drawingml.chart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Default Extension="vml" ContentType="application/vnd.openxmlformats-officedocument.vmlDrawing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notesSlides/notesSlide8.xml" ContentType="application/vnd.openxmlformats-officedocument.presentationml.notesSlide+xml"/>
  <Override PartName="/ppt/charts/chart10.xml" ContentType="application/vnd.openxmlformats-officedocument.drawingml.chart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handoutMasters/handoutMaster1.xml" ContentType="application/vnd.openxmlformats-officedocument.presentationml.handoutMaster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wmf" ContentType="image/x-wmf"/>
  <Default Extension="xls" ContentType="application/vnd.ms-exce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iagrams/drawing5.xml" ContentType="application/vnd.ms-office.drawingml.diagramDrawing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drawings/drawing1.xml" ContentType="application/vnd.openxmlformats-officedocument.drawingml.chartshapes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</p:sldMasterIdLst>
  <p:notesMasterIdLst>
    <p:notesMasterId r:id="rId75"/>
  </p:notesMasterIdLst>
  <p:handoutMasterIdLst>
    <p:handoutMasterId r:id="rId76"/>
  </p:handoutMasterIdLst>
  <p:sldIdLst>
    <p:sldId id="564" r:id="rId2"/>
    <p:sldId id="541" r:id="rId3"/>
    <p:sldId id="542" r:id="rId4"/>
    <p:sldId id="543" r:id="rId5"/>
    <p:sldId id="544" r:id="rId6"/>
    <p:sldId id="545" r:id="rId7"/>
    <p:sldId id="546" r:id="rId8"/>
    <p:sldId id="547" r:id="rId9"/>
    <p:sldId id="584" r:id="rId10"/>
    <p:sldId id="585" r:id="rId11"/>
    <p:sldId id="548" r:id="rId12"/>
    <p:sldId id="533" r:id="rId13"/>
    <p:sldId id="556" r:id="rId14"/>
    <p:sldId id="628" r:id="rId15"/>
    <p:sldId id="529" r:id="rId16"/>
    <p:sldId id="531" r:id="rId17"/>
    <p:sldId id="609" r:id="rId18"/>
    <p:sldId id="532" r:id="rId19"/>
    <p:sldId id="555" r:id="rId20"/>
    <p:sldId id="552" r:id="rId21"/>
    <p:sldId id="562" r:id="rId22"/>
    <p:sldId id="563" r:id="rId23"/>
    <p:sldId id="553" r:id="rId24"/>
    <p:sldId id="557" r:id="rId25"/>
    <p:sldId id="561" r:id="rId26"/>
    <p:sldId id="582" r:id="rId27"/>
    <p:sldId id="527" r:id="rId28"/>
    <p:sldId id="528" r:id="rId29"/>
    <p:sldId id="539" r:id="rId30"/>
    <p:sldId id="534" r:id="rId31"/>
    <p:sldId id="535" r:id="rId32"/>
    <p:sldId id="536" r:id="rId33"/>
    <p:sldId id="537" r:id="rId34"/>
    <p:sldId id="538" r:id="rId35"/>
    <p:sldId id="612" r:id="rId36"/>
    <p:sldId id="569" r:id="rId37"/>
    <p:sldId id="570" r:id="rId38"/>
    <p:sldId id="622" r:id="rId39"/>
    <p:sldId id="623" r:id="rId40"/>
    <p:sldId id="624" r:id="rId41"/>
    <p:sldId id="607" r:id="rId42"/>
    <p:sldId id="596" r:id="rId43"/>
    <p:sldId id="620" r:id="rId44"/>
    <p:sldId id="632" r:id="rId45"/>
    <p:sldId id="633" r:id="rId46"/>
    <p:sldId id="565" r:id="rId47"/>
    <p:sldId id="606" r:id="rId48"/>
    <p:sldId id="567" r:id="rId49"/>
    <p:sldId id="550" r:id="rId50"/>
    <p:sldId id="549" r:id="rId51"/>
    <p:sldId id="551" r:id="rId52"/>
    <p:sldId id="621" r:id="rId53"/>
    <p:sldId id="619" r:id="rId54"/>
    <p:sldId id="613" r:id="rId55"/>
    <p:sldId id="614" r:id="rId56"/>
    <p:sldId id="615" r:id="rId57"/>
    <p:sldId id="630" r:id="rId58"/>
    <p:sldId id="618" r:id="rId59"/>
    <p:sldId id="625" r:id="rId60"/>
    <p:sldId id="634" r:id="rId61"/>
    <p:sldId id="635" r:id="rId62"/>
    <p:sldId id="629" r:id="rId63"/>
    <p:sldId id="626" r:id="rId64"/>
    <p:sldId id="636" r:id="rId65"/>
    <p:sldId id="637" r:id="rId66"/>
    <p:sldId id="616" r:id="rId67"/>
    <p:sldId id="638" r:id="rId68"/>
    <p:sldId id="611" r:id="rId69"/>
    <p:sldId id="617" r:id="rId70"/>
    <p:sldId id="631" r:id="rId71"/>
    <p:sldId id="610" r:id="rId72"/>
    <p:sldId id="530" r:id="rId73"/>
    <p:sldId id="526" r:id="rId74"/>
  </p:sldIdLst>
  <p:sldSz cx="9144000" cy="6858000" type="screen4x3"/>
  <p:notesSz cx="6797675" cy="99282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  <a:srgbClr val="FFD961"/>
    <a:srgbClr val="6666FF"/>
    <a:srgbClr val="FFFFFF"/>
    <a:srgbClr val="DB8403"/>
    <a:srgbClr val="F9880B"/>
    <a:srgbClr val="FF6600"/>
    <a:srgbClr val="FFCC00"/>
    <a:srgbClr val="33CC33"/>
    <a:srgbClr val="FF99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7294" autoAdjust="0"/>
    <p:restoredTop sz="94665" autoAdjust="0"/>
  </p:normalViewPr>
  <p:slideViewPr>
    <p:cSldViewPr>
      <p:cViewPr varScale="1">
        <p:scale>
          <a:sx n="88" d="100"/>
          <a:sy n="88" d="100"/>
        </p:scale>
        <p:origin x="-133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3.1.1.1\work\&#1054;&#1073;&#1084;&#1077;&#1085;\!&#1048;&#1089;&#1093;&#1086;&#1076;&#1103;&#1097;&#1080;&#1077;\gosdohod\&#1041;&#1070;&#1044;&#1046;&#1045;&#1058;%20&#1044;&#1051;&#1071;%20&#1043;&#1056;&#1040;&#1046;&#1044;&#1040;&#1053;%20&#1089;&#1086;&#1094;-&#1101;&#1082;%20&#1087;&#1086;&#1082;-&#1083;&#1080;.xls" TargetMode="Externa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Office_Excel2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3.1.1.1\work\&#1054;&#1073;&#1084;&#1077;&#1085;\!&#1048;&#1089;&#1093;&#1086;&#1076;&#1103;&#1097;&#1080;&#1077;\gosdohod\&#1041;&#1070;&#1044;&#1046;&#1045;&#1058;%20&#1044;&#1051;&#1071;%20&#1043;&#1056;&#1040;&#1046;&#1044;&#1040;&#1053;%20&#1089;&#1086;&#1094;-&#1101;&#1082;%20&#1087;&#1086;&#1082;-&#1083;&#1080;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3.1.1.1\work\&#1054;&#1073;&#1084;&#1077;&#1085;\!&#1048;&#1089;&#1093;&#1086;&#1076;&#1103;&#1097;&#1080;&#1077;\gosdohod\&#1041;&#1070;&#1044;&#1046;&#1045;&#1058;%20&#1044;&#1051;&#1071;%20&#1043;&#1056;&#1040;&#1046;&#1044;&#1040;&#1053;%20&#1089;&#1086;&#1094;-&#1101;&#1082;%20&#1087;&#1086;&#1082;-&#1083;&#1080;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3.1.1.1\work\&#1054;&#1073;&#1084;&#1077;&#1085;\!&#1048;&#1089;&#1093;&#1086;&#1076;&#1103;&#1097;&#1080;&#1077;\gosdohod\&#1041;&#1070;&#1044;&#1046;&#1045;&#1058;%20&#1044;&#1051;&#1071;%20&#1043;&#1056;&#1040;&#1046;&#1044;&#1040;&#1053;%20&#1089;&#1086;&#1094;-&#1101;&#1082;%20&#1087;&#1086;&#1082;-&#1083;&#1080;.xls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\\193.1.1.1\work\PRESENT\20141225%20&#1073;&#1102;&#1076;&#1078;&#1077;&#1090;%20&#1076;&#1083;&#1103;%20&#1075;&#1088;&#1072;&#1078;&#1076;&#1072;&#1085;\26%20&#1084;&#1072;&#1088;&#1090;&#1072;\&#1050;&#1086;&#1087;&#1080;&#1103;%20&#1041;&#1070;&#1044;&#1046;&#1045;&#1058;%20&#1044;&#1051;&#1071;%20&#1043;&#1056;&#1040;&#1046;&#1044;&#1040;&#1053;%20&#1089;&#1086;&#1094;-&#1101;&#1082;%20&#1087;&#1086;&#1082;-&#1083;&#1080;3.xls" TargetMode="External"/><Relationship Id="rId1" Type="http://schemas.openxmlformats.org/officeDocument/2006/relationships/image" Target="../media/image18.jpeg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\\193.1.1.1\work\PRESENT\20141225%20&#1073;&#1102;&#1076;&#1078;&#1077;&#1090;%20&#1076;&#1083;&#1103;%20&#1075;&#1088;&#1072;&#1078;&#1076;&#1072;&#1085;\26%20&#1084;&#1072;&#1088;&#1090;&#1072;\&#1050;&#1086;&#1087;&#1080;&#1103;%20&#1041;&#1070;&#1044;&#1046;&#1045;&#1058;%20&#1044;&#1051;&#1071;%20&#1043;&#1056;&#1040;&#1046;&#1044;&#1040;&#1053;%20&#1089;&#1086;&#1094;-&#1101;&#1082;%20&#1087;&#1086;&#1082;-&#1083;&#1080;3.xls" TargetMode="External"/><Relationship Id="rId1" Type="http://schemas.openxmlformats.org/officeDocument/2006/relationships/image" Target="../media/image18.jpeg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3.1.1.1\work\&#1054;&#1073;&#1084;&#1077;&#1085;\!&#1048;&#1089;&#1093;&#1086;&#1076;&#1103;&#1097;&#1080;&#1077;\gosdohod\&#1041;&#1070;&#1044;&#1046;&#1045;&#1058;%20&#1076;&#1083;&#1103;%20&#1075;&#1088;&#1072;&#1078;&#1076;&#1072;&#1085;3%20&#1073;&#1077;&#1079;&#1074;&#1086;&#1079;&#1084;&#1077;&#1079;&#1076;&#1085;&#1086;.xls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\\193.1.1.1\work\&#1054;&#1073;&#1084;&#1077;&#1085;\!&#1048;&#1089;&#1093;&#1086;&#1076;&#1103;&#1097;&#1080;&#1077;\gosdohod\&#1041;&#1070;&#1044;&#1046;&#1045;&#1058;%20&#1076;&#1083;&#1103;%20&#1075;&#1088;&#1072;&#1078;&#1076;&#1072;&#1085;%202.xls" TargetMode="External"/><Relationship Id="rId1" Type="http://schemas.openxmlformats.org/officeDocument/2006/relationships/image" Target="../media/image30.jpeg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80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r>
              <a:rPr lang="ru-RU"/>
              <a:t>Индекс потребительских цен,                                                                 % декабрь к декабрю предыдущего года</a:t>
            </a:r>
          </a:p>
        </c:rich>
      </c:tx>
      <c:layout>
        <c:manualLayout>
          <c:xMode val="edge"/>
          <c:yMode val="edge"/>
          <c:x val="0.21897862249710742"/>
          <c:y val="4.0723981900452524E-2"/>
        </c:manualLayout>
      </c:layout>
      <c:spPr>
        <a:noFill/>
        <a:ln w="25400">
          <a:noFill/>
        </a:ln>
      </c:spPr>
    </c:title>
    <c:view3D>
      <c:hPercent val="39"/>
      <c:depthPercent val="100"/>
      <c:rAngAx val="1"/>
    </c:view3D>
    <c:floor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sideWall>
    <c:backWall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7.542596997122579E-2"/>
          <c:y val="0.26244343891402716"/>
          <c:w val="0.89051306482156745"/>
          <c:h val="0.57013574660633481"/>
        </c:manualLayout>
      </c:layout>
      <c:bar3DChart>
        <c:barDir val="col"/>
        <c:grouping val="clustered"/>
        <c:ser>
          <c:idx val="0"/>
          <c:order val="0"/>
          <c:spPr>
            <a:pattFill prst="pct80">
              <a:fgClr>
                <a:srgbClr val="FF0000"/>
              </a:fgClr>
              <a:bgClr>
                <a:srgbClr val="0000FF"/>
              </a:bgClr>
            </a:pattFill>
            <a:ln w="12700">
              <a:solidFill>
                <a:srgbClr val="000000"/>
              </a:solidFill>
              <a:prstDash val="solid"/>
            </a:ln>
          </c:spPr>
          <c:dLbls>
            <c:dLbl>
              <c:idx val="0"/>
              <c:layout>
                <c:manualLayout>
                  <c:x val="2.1860390995533299E-2"/>
                  <c:y val="-5.5348511300340932E-3"/>
                </c:manualLayout>
              </c:layout>
              <c:showVal val="1"/>
            </c:dLbl>
            <c:dLbl>
              <c:idx val="1"/>
              <c:layout>
                <c:manualLayout>
                  <c:x val="2.4791835678265019E-2"/>
                  <c:y val="-3.4857068205840794E-2"/>
                </c:manualLayout>
              </c:layout>
              <c:showVal val="1"/>
            </c:dLbl>
            <c:dLbl>
              <c:idx val="2"/>
              <c:layout>
                <c:manualLayout>
                  <c:x val="2.5290439997995441E-2"/>
                  <c:y val="-1.8052517191007283E-2"/>
                </c:manualLayout>
              </c:layout>
              <c:showVal val="1"/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Val val="1"/>
          </c:dLbls>
          <c:cat>
            <c:strRef>
              <c:f>'Индекс потреб цен'!$B$4:$B$6</c:f>
              <c:strCache>
                <c:ptCount val="3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</c:strCache>
            </c:strRef>
          </c:cat>
          <c:val>
            <c:numRef>
              <c:f>'Индекс потреб цен'!$C$4:$C$6</c:f>
              <c:numCache>
                <c:formatCode>General</c:formatCode>
                <c:ptCount val="3"/>
                <c:pt idx="0">
                  <c:v>111.9</c:v>
                </c:pt>
                <c:pt idx="1">
                  <c:v>111.7</c:v>
                </c:pt>
                <c:pt idx="2" formatCode="0.0">
                  <c:v>107</c:v>
                </c:pt>
              </c:numCache>
            </c:numRef>
          </c:val>
        </c:ser>
        <c:dLbls>
          <c:showVal val="1"/>
        </c:dLbls>
        <c:shape val="cylinder"/>
        <c:axId val="114020352"/>
        <c:axId val="114021888"/>
        <c:axId val="0"/>
      </c:bar3DChart>
      <c:catAx>
        <c:axId val="114020352"/>
        <c:scaling>
          <c:orientation val="minMax"/>
        </c:scaling>
        <c:axPos val="b"/>
        <c:numFmt formatCode="General" sourceLinked="1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775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114021888"/>
        <c:crosses val="autoZero"/>
        <c:auto val="1"/>
        <c:lblAlgn val="ctr"/>
        <c:lblOffset val="100"/>
        <c:tickLblSkip val="1"/>
        <c:tickMarkSkip val="1"/>
      </c:catAx>
      <c:valAx>
        <c:axId val="114021888"/>
        <c:scaling>
          <c:orientation val="minMax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55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114020352"/>
        <c:crosses val="autoZero"/>
        <c:crossBetween val="between"/>
        <c:majorUnit val="1"/>
      </c:valAx>
      <c:spPr>
        <a:noFill/>
        <a:ln w="25400">
          <a:noFill/>
        </a:ln>
      </c:spPr>
    </c:plotArea>
    <c:plotVisOnly val="1"/>
    <c:dispBlanksAs val="gap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55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8"/>
  <c:chart>
    <c:autoTitleDeleted val="1"/>
    <c:plotArea>
      <c:layout>
        <c:manualLayout>
          <c:layoutTarget val="inner"/>
          <c:xMode val="edge"/>
          <c:yMode val="edge"/>
          <c:x val="9.6212896622313193E-2"/>
          <c:y val="4.1044436420644634E-2"/>
          <c:w val="0.80245649948822928"/>
          <c:h val="0.66382226820476764"/>
        </c:manualLayout>
      </c:layout>
      <c:barChart>
        <c:barDir val="col"/>
        <c:grouping val="stacked"/>
        <c:ser>
          <c:idx val="0"/>
          <c:order val="0"/>
          <c:tx>
            <c:strRef>
              <c:f>Лист1!$B$87</c:f>
              <c:strCache>
                <c:ptCount val="1"/>
                <c:pt idx="0">
                  <c:v>Государственные ценные бумаги Липецкой области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</c:spPr>
          <c:dLbls>
            <c:dLbl>
              <c:idx val="0"/>
              <c:layout>
                <c:manualLayout>
                  <c:x val="8.3178485833014341E-3"/>
                  <c:y val="-3.1790382134436586E-2"/>
                </c:manualLayout>
              </c:layout>
              <c:dLblPos val="ctr"/>
              <c:showVal val="1"/>
            </c:dLbl>
            <c:dLbl>
              <c:idx val="1"/>
              <c:layout>
                <c:manualLayout>
                  <c:x val="-4.5054244124345293E-3"/>
                  <c:y val="-3.6823168290404405E-2"/>
                </c:manualLayout>
              </c:layout>
              <c:dLblPos val="ctr"/>
              <c:showVal val="1"/>
            </c:dLbl>
            <c:dLbl>
              <c:idx val="2"/>
              <c:layout>
                <c:manualLayout>
                  <c:x val="2.3198082659522438E-3"/>
                  <c:y val="-2.4370123226122208E-2"/>
                </c:manualLayout>
              </c:layout>
              <c:dLblPos val="ctr"/>
              <c:showVal val="1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Лист1!$C$86:$Q$86</c:f>
              <c:numCache>
                <c:formatCode>dd/mm/yyyy</c:formatCode>
                <c:ptCount val="3"/>
                <c:pt idx="0">
                  <c:v>42005</c:v>
                </c:pt>
                <c:pt idx="1">
                  <c:v>42370</c:v>
                </c:pt>
                <c:pt idx="2">
                  <c:v>42736</c:v>
                </c:pt>
              </c:numCache>
            </c:numRef>
          </c:cat>
          <c:val>
            <c:numRef>
              <c:f>Лист1!$C$87:$Q$87</c:f>
              <c:numCache>
                <c:formatCode>#,##0</c:formatCode>
                <c:ptCount val="3"/>
                <c:pt idx="0">
                  <c:v>9500</c:v>
                </c:pt>
                <c:pt idx="1">
                  <c:v>8050</c:v>
                </c:pt>
                <c:pt idx="2">
                  <c:v>6250</c:v>
                </c:pt>
              </c:numCache>
            </c:numRef>
          </c:val>
        </c:ser>
        <c:ser>
          <c:idx val="1"/>
          <c:order val="1"/>
          <c:tx>
            <c:strRef>
              <c:f>Лист1!$B$89</c:f>
              <c:strCache>
                <c:ptCount val="1"/>
                <c:pt idx="0">
                  <c:v>Кредиты кредитных организаций в валюте Российской Федерации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Лист1!$C$86:$Q$86</c:f>
              <c:numCache>
                <c:formatCode>dd/mm/yyyy</c:formatCode>
                <c:ptCount val="3"/>
                <c:pt idx="0">
                  <c:v>42005</c:v>
                </c:pt>
                <c:pt idx="1">
                  <c:v>42370</c:v>
                </c:pt>
                <c:pt idx="2">
                  <c:v>42736</c:v>
                </c:pt>
              </c:numCache>
            </c:numRef>
          </c:cat>
          <c:val>
            <c:numRef>
              <c:f>Лист1!$C$89:$Q$89</c:f>
              <c:numCache>
                <c:formatCode>#,##0</c:formatCode>
                <c:ptCount val="3"/>
                <c:pt idx="0">
                  <c:v>7900</c:v>
                </c:pt>
                <c:pt idx="1">
                  <c:v>8000</c:v>
                </c:pt>
                <c:pt idx="2">
                  <c:v>10000</c:v>
                </c:pt>
              </c:numCache>
            </c:numRef>
          </c:val>
        </c:ser>
        <c:ser>
          <c:idx val="3"/>
          <c:order val="3"/>
          <c:tx>
            <c:strRef>
              <c:f>Лист1!$B$88</c:f>
              <c:strCache>
                <c:ptCount val="1"/>
                <c:pt idx="0">
                  <c:v>Бюджетные кредиты, полученные из федерального бюджета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Лист1!$C$86:$Q$86</c:f>
              <c:numCache>
                <c:formatCode>dd/mm/yyyy</c:formatCode>
                <c:ptCount val="3"/>
                <c:pt idx="0">
                  <c:v>42005</c:v>
                </c:pt>
                <c:pt idx="1">
                  <c:v>42370</c:v>
                </c:pt>
                <c:pt idx="2">
                  <c:v>42736</c:v>
                </c:pt>
              </c:numCache>
            </c:numRef>
          </c:cat>
          <c:val>
            <c:numRef>
              <c:f>Лист1!$C$88:$Q$88</c:f>
              <c:numCache>
                <c:formatCode>#,##0</c:formatCode>
                <c:ptCount val="3"/>
                <c:pt idx="0">
                  <c:v>652</c:v>
                </c:pt>
                <c:pt idx="1">
                  <c:v>3555</c:v>
                </c:pt>
                <c:pt idx="2">
                  <c:v>4541</c:v>
                </c:pt>
              </c:numCache>
            </c:numRef>
          </c:val>
        </c:ser>
        <c:ser>
          <c:idx val="4"/>
          <c:order val="4"/>
          <c:tx>
            <c:strRef>
              <c:f>Лист1!$B$90</c:f>
              <c:strCache>
                <c:ptCount val="1"/>
                <c:pt idx="0">
                  <c:v>Государственные гарантии Липецкой области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Лист1!$C$86:$Q$86</c:f>
              <c:numCache>
                <c:formatCode>dd/mm/yyyy</c:formatCode>
                <c:ptCount val="3"/>
                <c:pt idx="0">
                  <c:v>42005</c:v>
                </c:pt>
                <c:pt idx="1">
                  <c:v>42370</c:v>
                </c:pt>
                <c:pt idx="2">
                  <c:v>42736</c:v>
                </c:pt>
              </c:numCache>
            </c:numRef>
          </c:cat>
          <c:val>
            <c:numRef>
              <c:f>Лист1!$C$90:$Q$90</c:f>
              <c:numCache>
                <c:formatCode>#,##0</c:formatCode>
                <c:ptCount val="3"/>
                <c:pt idx="0">
                  <c:v>364</c:v>
                </c:pt>
                <c:pt idx="1">
                  <c:v>611</c:v>
                </c:pt>
                <c:pt idx="2">
                  <c:v>681</c:v>
                </c:pt>
              </c:numCache>
            </c:numRef>
          </c:val>
        </c:ser>
        <c:overlap val="100"/>
        <c:axId val="138384896"/>
        <c:axId val="138386432"/>
      </c:barChart>
      <c:lineChart>
        <c:grouping val="standard"/>
        <c:ser>
          <c:idx val="2"/>
          <c:order val="2"/>
          <c:tx>
            <c:strRef>
              <c:f>Лист1!$B$91</c:f>
              <c:strCache>
                <c:ptCount val="1"/>
                <c:pt idx="0">
                  <c:v>Отношение государственного долга области к налоговым и неналоговым доходам областного бюджета</c:v>
                </c:pt>
              </c:strCache>
            </c:strRef>
          </c:tx>
          <c:dLbls>
            <c:dLbl>
              <c:idx val="0"/>
              <c:layout>
                <c:manualLayout>
                  <c:x val="-1.1805116977078088E-2"/>
                  <c:y val="-2.9645332844788881E-2"/>
                </c:manualLayout>
              </c:layout>
              <c:dLblPos val="r"/>
              <c:showVal val="1"/>
            </c:dLbl>
            <c:dLbl>
              <c:idx val="1"/>
              <c:layout>
                <c:manualLayout>
                  <c:x val="-4.1618892399227026E-3"/>
                  <c:y val="-2.0330881445271516E-2"/>
                </c:manualLayout>
              </c:layout>
              <c:dLblPos val="r"/>
              <c:showVal val="1"/>
            </c:dLbl>
            <c:dLbl>
              <c:idx val="2"/>
              <c:layout>
                <c:manualLayout>
                  <c:x val="-5.4618475968193133E-3"/>
                  <c:y val="-2.5085639310974565E-2"/>
                </c:manualLayout>
              </c:layout>
              <c:dLblPos val="r"/>
              <c:showVal val="1"/>
            </c:dLbl>
            <c:numFmt formatCode="0.0" sourceLinked="0"/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numRef>
              <c:f>Лист1!$C$86:$Q$86</c:f>
              <c:numCache>
                <c:formatCode>dd/mm/yyyy</c:formatCode>
                <c:ptCount val="3"/>
                <c:pt idx="0">
                  <c:v>42005</c:v>
                </c:pt>
                <c:pt idx="1">
                  <c:v>42370</c:v>
                </c:pt>
                <c:pt idx="2">
                  <c:v>42736</c:v>
                </c:pt>
              </c:numCache>
            </c:numRef>
          </c:cat>
          <c:val>
            <c:numRef>
              <c:f>Лист1!$C$91:$Q$91</c:f>
              <c:numCache>
                <c:formatCode>#,##0.0</c:formatCode>
                <c:ptCount val="3"/>
                <c:pt idx="0" formatCode="#,##0">
                  <c:v>54.5</c:v>
                </c:pt>
                <c:pt idx="1">
                  <c:v>57.3</c:v>
                </c:pt>
                <c:pt idx="2">
                  <c:v>56.2</c:v>
                </c:pt>
              </c:numCache>
            </c:numRef>
          </c:val>
        </c:ser>
        <c:marker val="1"/>
        <c:axId val="138408704"/>
        <c:axId val="138410240"/>
      </c:lineChart>
      <c:catAx>
        <c:axId val="138384896"/>
        <c:scaling>
          <c:orientation val="minMax"/>
        </c:scaling>
        <c:axPos val="b"/>
        <c:numFmt formatCode="dd/mm/yyyy" sourceLinked="1"/>
        <c:majorTickMark val="cross"/>
        <c:tickLblPos val="nextTo"/>
        <c:txPr>
          <a:bodyPr rot="0" vert="horz"/>
          <a:lstStyle/>
          <a:p>
            <a:pPr>
              <a:defRPr sz="1200" b="1"/>
            </a:pPr>
            <a:endParaRPr lang="ru-RU"/>
          </a:p>
        </c:txPr>
        <c:crossAx val="138386432"/>
        <c:crosses val="autoZero"/>
        <c:lblAlgn val="ctr"/>
        <c:lblOffset val="100"/>
        <c:tickLblSkip val="1"/>
        <c:tickMarkSkip val="1"/>
      </c:catAx>
      <c:valAx>
        <c:axId val="138386432"/>
        <c:scaling>
          <c:orientation val="minMax"/>
        </c:scaling>
        <c:axPos val="l"/>
        <c:numFmt formatCode="#,##0" sourceLinked="1"/>
        <c:majorTickMark val="cross"/>
        <c:tickLblPos val="nextTo"/>
        <c:txPr>
          <a:bodyPr rot="0" vert="horz"/>
          <a:lstStyle/>
          <a:p>
            <a:pPr>
              <a:defRPr/>
            </a:pPr>
            <a:endParaRPr lang="ru-RU"/>
          </a:p>
        </c:txPr>
        <c:crossAx val="138384896"/>
        <c:crosses val="autoZero"/>
        <c:crossBetween val="between"/>
      </c:valAx>
      <c:catAx>
        <c:axId val="138408704"/>
        <c:scaling>
          <c:orientation val="minMax"/>
        </c:scaling>
        <c:delete val="1"/>
        <c:axPos val="b"/>
        <c:numFmt formatCode="dd/mm/yyyy" sourceLinked="1"/>
        <c:tickLblPos val="none"/>
        <c:crossAx val="138410240"/>
        <c:crosses val="autoZero"/>
        <c:lblAlgn val="ctr"/>
        <c:lblOffset val="100"/>
      </c:catAx>
      <c:valAx>
        <c:axId val="138410240"/>
        <c:scaling>
          <c:orientation val="minMax"/>
          <c:max val="60"/>
          <c:min val="0"/>
        </c:scaling>
        <c:axPos val="r"/>
        <c:numFmt formatCode="#,##0" sourceLinked="1"/>
        <c:majorTickMark val="cross"/>
        <c:tickLblPos val="nextTo"/>
        <c:txPr>
          <a:bodyPr rot="0" vert="horz"/>
          <a:lstStyle/>
          <a:p>
            <a:pPr>
              <a:defRPr/>
            </a:pPr>
            <a:endParaRPr lang="ru-RU"/>
          </a:p>
        </c:txPr>
        <c:crossAx val="138408704"/>
        <c:crosses val="max"/>
        <c:crossBetween val="between"/>
      </c:valAx>
    </c:plotArea>
    <c:legend>
      <c:legendPos val="r"/>
      <c:layout>
        <c:manualLayout>
          <c:xMode val="edge"/>
          <c:yMode val="edge"/>
          <c:x val="0.18351480364101941"/>
          <c:y val="0.76469589798664472"/>
          <c:w val="0.81561568671442164"/>
          <c:h val="0.23373425329284422"/>
        </c:manualLayout>
      </c:layout>
    </c:legend>
    <c:plotVisOnly val="1"/>
    <c:dispBlanksAs val="gap"/>
  </c:chart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80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r>
              <a:rPr lang="ru-RU"/>
              <a:t>Фонд начисленной заработной платы, млрд.руб.</a:t>
            </a:r>
          </a:p>
        </c:rich>
      </c:tx>
      <c:layout>
        <c:manualLayout>
          <c:xMode val="edge"/>
          <c:yMode val="edge"/>
          <c:x val="0.13297889609335534"/>
          <c:y val="4.4554563144345513E-2"/>
        </c:manualLayout>
      </c:layout>
      <c:spPr>
        <a:noFill/>
        <a:ln w="25400">
          <a:noFill/>
        </a:ln>
      </c:spPr>
    </c:title>
    <c:view3D>
      <c:hPercent val="41"/>
      <c:depthPercent val="100"/>
      <c:rAngAx val="1"/>
    </c:view3D>
    <c:floor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sideWall>
    <c:backWall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9.8404383109083254E-2"/>
          <c:y val="0.21287180168965036"/>
          <c:w val="0.86436282460680969"/>
          <c:h val="0.60891236297272056"/>
        </c:manualLayout>
      </c:layout>
      <c:bar3DChart>
        <c:barDir val="col"/>
        <c:grouping val="clustered"/>
        <c:ser>
          <c:idx val="0"/>
          <c:order val="0"/>
          <c:spPr>
            <a:pattFill prst="pct30">
              <a:fgClr>
                <a:srgbClr val="FF8080"/>
              </a:fgClr>
              <a:bgClr>
                <a:srgbClr val="9999FF"/>
              </a:bgClr>
            </a:pattFill>
            <a:ln w="12700">
              <a:solidFill>
                <a:srgbClr val="000000"/>
              </a:solidFill>
              <a:prstDash val="solid"/>
            </a:ln>
          </c:spPr>
          <c:dLbls>
            <c:dLbl>
              <c:idx val="0"/>
              <c:layout>
                <c:manualLayout>
                  <c:x val="2.0949146715142201E-2"/>
                  <c:y val="-6.731837936707516E-2"/>
                </c:manualLayout>
              </c:layout>
              <c:showVal val="1"/>
            </c:dLbl>
            <c:dLbl>
              <c:idx val="1"/>
              <c:layout>
                <c:manualLayout>
                  <c:x val="2.5714881321542784E-2"/>
                  <c:y val="-4.1846343586715545E-2"/>
                </c:manualLayout>
              </c:layout>
              <c:showVal val="1"/>
            </c:dLbl>
            <c:dLbl>
              <c:idx val="2"/>
              <c:layout>
                <c:manualLayout>
                  <c:x val="3.0480615927943582E-2"/>
                  <c:y val="-3.0409345940002816E-2"/>
                </c:manualLayout>
              </c:layout>
              <c:showVal val="1"/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Val val="1"/>
          </c:dLbls>
          <c:cat>
            <c:strRef>
              <c:f>ФЗП!$B$3:$B$5</c:f>
              <c:strCache>
                <c:ptCount val="3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</c:strCache>
            </c:strRef>
          </c:cat>
          <c:val>
            <c:numRef>
              <c:f>ФЗП!$C$3:$C$5</c:f>
              <c:numCache>
                <c:formatCode>General</c:formatCode>
                <c:ptCount val="3"/>
                <c:pt idx="0" formatCode="0.0">
                  <c:v>108</c:v>
                </c:pt>
                <c:pt idx="1">
                  <c:v>113.2</c:v>
                </c:pt>
                <c:pt idx="2">
                  <c:v>118.8</c:v>
                </c:pt>
              </c:numCache>
            </c:numRef>
          </c:val>
        </c:ser>
        <c:dLbls>
          <c:showVal val="1"/>
        </c:dLbls>
        <c:shape val="cylinder"/>
        <c:axId val="60839424"/>
        <c:axId val="60840960"/>
        <c:axId val="0"/>
      </c:bar3DChart>
      <c:catAx>
        <c:axId val="60839424"/>
        <c:scaling>
          <c:orientation val="minMax"/>
        </c:scaling>
        <c:axPos val="b"/>
        <c:numFmt formatCode="General" sourceLinked="1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675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60840960"/>
        <c:crosses val="autoZero"/>
        <c:auto val="1"/>
        <c:lblAlgn val="ctr"/>
        <c:lblOffset val="100"/>
        <c:tickLblSkip val="1"/>
        <c:tickMarkSkip val="1"/>
      </c:catAx>
      <c:valAx>
        <c:axId val="60840960"/>
        <c:scaling>
          <c:orientation val="minMax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0.0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5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6083942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50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80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r>
              <a:rPr lang="ru-RU"/>
              <a:t>Валовый региональный продукт, млрд.руб.                                                               </a:t>
            </a:r>
          </a:p>
        </c:rich>
      </c:tx>
      <c:layout>
        <c:manualLayout>
          <c:xMode val="edge"/>
          <c:yMode val="edge"/>
          <c:x val="0.19951385605291991"/>
          <c:y val="4.4554563144345513E-2"/>
        </c:manualLayout>
      </c:layout>
      <c:spPr>
        <a:noFill/>
        <a:ln w="25400">
          <a:noFill/>
        </a:ln>
      </c:spPr>
    </c:title>
    <c:view3D>
      <c:hPercent val="38"/>
      <c:depthPercent val="100"/>
      <c:rAngAx val="1"/>
    </c:view3D>
    <c:floor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sideWall>
    <c:backWall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7.542596997122579E-2"/>
          <c:y val="0.21287180168965036"/>
          <c:w val="0.89051306482156745"/>
          <c:h val="0.60891236297272056"/>
        </c:manualLayout>
      </c:layout>
      <c:bar3DChart>
        <c:barDir val="col"/>
        <c:grouping val="clustered"/>
        <c:ser>
          <c:idx val="0"/>
          <c:order val="0"/>
          <c:spPr>
            <a:pattFill prst="pct80">
              <a:fgClr>
                <a:srgbClr val="99CC00"/>
              </a:fgClr>
              <a:bgClr>
                <a:srgbClr val="9999FF"/>
              </a:bgClr>
            </a:pattFill>
            <a:ln w="12700">
              <a:solidFill>
                <a:srgbClr val="000000"/>
              </a:solidFill>
              <a:prstDash val="solid"/>
            </a:ln>
          </c:spPr>
          <c:dLbls>
            <c:dLbl>
              <c:idx val="0"/>
              <c:layout>
                <c:manualLayout>
                  <c:x val="2.1048368123296621E-2"/>
                  <c:y val="-2.8764982462233242E-3"/>
                </c:manualLayout>
              </c:layout>
              <c:showVal val="1"/>
            </c:dLbl>
            <c:dLbl>
              <c:idx val="1"/>
              <c:layout>
                <c:manualLayout>
                  <c:x val="2.2308702044345201E-2"/>
                  <c:y val="1.9423956401736513E-3"/>
                </c:manualLayout>
              </c:layout>
              <c:showVal val="1"/>
            </c:dLbl>
            <c:dLbl>
              <c:idx val="2"/>
              <c:layout>
                <c:manualLayout>
                  <c:x val="2.843497213391841E-2"/>
                  <c:y val="2.8594485737407385E-2"/>
                </c:manualLayout>
              </c:layout>
              <c:showVal val="1"/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Val val="1"/>
          </c:dLbls>
          <c:cat>
            <c:strRef>
              <c:f>ВРП!$B$3:$B$5</c:f>
              <c:strCache>
                <c:ptCount val="3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</c:strCache>
            </c:strRef>
          </c:cat>
          <c:val>
            <c:numRef>
              <c:f>ВРП!$C$3:$C$5</c:f>
              <c:numCache>
                <c:formatCode>General</c:formatCode>
                <c:ptCount val="3"/>
                <c:pt idx="0">
                  <c:v>346.9</c:v>
                </c:pt>
                <c:pt idx="1">
                  <c:v>393.5</c:v>
                </c:pt>
                <c:pt idx="2" formatCode="0.0">
                  <c:v>428</c:v>
                </c:pt>
              </c:numCache>
            </c:numRef>
          </c:val>
        </c:ser>
        <c:dLbls>
          <c:showVal val="1"/>
        </c:dLbls>
        <c:shape val="cylinder"/>
        <c:axId val="114114944"/>
        <c:axId val="114116480"/>
        <c:axId val="0"/>
      </c:bar3DChart>
      <c:catAx>
        <c:axId val="114114944"/>
        <c:scaling>
          <c:orientation val="minMax"/>
        </c:scaling>
        <c:axPos val="b"/>
        <c:numFmt formatCode="General" sourceLinked="1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7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114116480"/>
        <c:crosses val="autoZero"/>
        <c:auto val="1"/>
        <c:lblAlgn val="ctr"/>
        <c:lblOffset val="100"/>
        <c:tickLblSkip val="1"/>
        <c:tickMarkSkip val="1"/>
      </c:catAx>
      <c:valAx>
        <c:axId val="114116480"/>
        <c:scaling>
          <c:orientation val="minMax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5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11411494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50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80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r>
              <a:rPr lang="ru-RU"/>
              <a:t>Уровень зарегистрированной безработицы,                                                         в % к экономически активному населению</a:t>
            </a:r>
          </a:p>
        </c:rich>
      </c:tx>
      <c:layout>
        <c:manualLayout>
          <c:xMode val="edge"/>
          <c:yMode val="edge"/>
          <c:x val="0.16310160427807463"/>
          <c:y val="3.9473853283705541E-2"/>
        </c:manualLayout>
      </c:layout>
      <c:spPr>
        <a:noFill/>
        <a:ln w="25400">
          <a:noFill/>
        </a:ln>
      </c:spPr>
    </c:title>
    <c:view3D>
      <c:hPercent val="45"/>
      <c:depthPercent val="100"/>
      <c:rAngAx val="1"/>
    </c:view3D>
    <c:floor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sideWall>
    <c:backWall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9.8930481283422633E-2"/>
          <c:y val="0.25000107079680134"/>
          <c:w val="0.87433155080213909"/>
          <c:h val="0.57456386446282359"/>
        </c:manualLayout>
      </c:layout>
      <c:bar3DChart>
        <c:barDir val="col"/>
        <c:grouping val="clustered"/>
        <c:ser>
          <c:idx val="0"/>
          <c:order val="0"/>
          <c:spPr>
            <a:pattFill prst="pct5">
              <a:fgClr>
                <a:srgbClr val="800080"/>
              </a:fgClr>
              <a:bgClr>
                <a:srgbClr val="CC99FF"/>
              </a:bgClr>
            </a:pattFill>
            <a:ln w="12700">
              <a:solidFill>
                <a:srgbClr val="000000"/>
              </a:solidFill>
              <a:prstDash val="solid"/>
            </a:ln>
          </c:spPr>
          <c:dLbls>
            <c:dLbl>
              <c:idx val="0"/>
              <c:layout>
                <c:manualLayout>
                  <c:x val="2.4846800567041451E-2"/>
                  <c:y val="-2.8776817584715619E-2"/>
                </c:manualLayout>
              </c:layout>
              <c:showVal val="1"/>
            </c:dLbl>
            <c:dLbl>
              <c:idx val="1"/>
              <c:layout>
                <c:manualLayout>
                  <c:x val="2.3973781352197215E-2"/>
                  <c:y val="-2.7266132307812142E-2"/>
                </c:manualLayout>
              </c:layout>
              <c:showVal val="1"/>
            </c:dLbl>
            <c:dLbl>
              <c:idx val="2"/>
              <c:layout>
                <c:manualLayout>
                  <c:x val="2.5774839642370841E-2"/>
                  <c:y val="-1.3604926433447261E-2"/>
                </c:manualLayout>
              </c:layout>
              <c:showVal val="1"/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Val val="1"/>
          </c:dLbls>
          <c:cat>
            <c:strRef>
              <c:f>'уровень безработицы'!$B$3:$B$5</c:f>
              <c:strCache>
                <c:ptCount val="3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</c:strCache>
            </c:strRef>
          </c:cat>
          <c:val>
            <c:numRef>
              <c:f>'уровень безработицы'!$C$3:$C$5</c:f>
              <c:numCache>
                <c:formatCode>General</c:formatCode>
                <c:ptCount val="3"/>
                <c:pt idx="0" formatCode="0.00">
                  <c:v>0.60000000000000064</c:v>
                </c:pt>
                <c:pt idx="1">
                  <c:v>0.63000000000000078</c:v>
                </c:pt>
                <c:pt idx="2">
                  <c:v>0.64000000000000079</c:v>
                </c:pt>
              </c:numCache>
            </c:numRef>
          </c:val>
        </c:ser>
        <c:dLbls>
          <c:showVal val="1"/>
        </c:dLbls>
        <c:shape val="cylinder"/>
        <c:axId val="110630784"/>
        <c:axId val="110632320"/>
        <c:axId val="0"/>
      </c:bar3DChart>
      <c:catAx>
        <c:axId val="110630784"/>
        <c:scaling>
          <c:orientation val="minMax"/>
        </c:scaling>
        <c:axPos val="b"/>
        <c:numFmt formatCode="General" sourceLinked="1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110632320"/>
        <c:crosses val="autoZero"/>
        <c:auto val="1"/>
        <c:lblAlgn val="ctr"/>
        <c:lblOffset val="100"/>
        <c:tickLblSkip val="1"/>
        <c:tickMarkSkip val="1"/>
      </c:catAx>
      <c:valAx>
        <c:axId val="110632320"/>
        <c:scaling>
          <c:orientation val="minMax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0.00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575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110630784"/>
        <c:crosses val="autoZero"/>
        <c:crossBetween val="between"/>
        <c:majorUnit val="0.5"/>
      </c:valAx>
      <c:spPr>
        <a:noFill/>
        <a:ln w="25400">
          <a:noFill/>
        </a:ln>
      </c:spPr>
    </c:plotArea>
    <c:plotVisOnly val="1"/>
    <c:dispBlanksAs val="gap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575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80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r>
              <a:rPr lang="ru-RU" sz="800" baseline="0" dirty="0" smtClean="0"/>
              <a:t>Среднемесячная номинальная начисленная заработная плата в целом по региону,  руб.</a:t>
            </a:r>
          </a:p>
          <a:p>
            <a:pPr>
              <a:defRPr sz="80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r>
              <a:rPr lang="ru-RU" sz="800" baseline="0" dirty="0" smtClean="0"/>
              <a:t>                                                               </a:t>
            </a:r>
            <a:endParaRPr lang="ru-RU" sz="800" baseline="0" dirty="0"/>
          </a:p>
        </c:rich>
      </c:tx>
      <c:layout>
        <c:manualLayout>
          <c:xMode val="edge"/>
          <c:yMode val="edge"/>
          <c:x val="0.10049714118344528"/>
          <c:y val="3.0611590915285636E-2"/>
        </c:manualLayout>
      </c:layout>
      <c:spPr>
        <a:noFill/>
        <a:ln w="25400">
          <a:noFill/>
        </a:ln>
      </c:spPr>
    </c:title>
    <c:view3D>
      <c:hPercent val="52"/>
      <c:depthPercent val="100"/>
      <c:rAngAx val="1"/>
    </c:view3D>
    <c:floor>
      <c:spPr>
        <a:blipFill>
          <a:blip xmlns:r="http://schemas.openxmlformats.org/officeDocument/2006/relationships" r:embed="rId1"/>
          <a:tile tx="0" ty="0" sx="100000" sy="100000" flip="none" algn="tl"/>
        </a:blipFill>
        <a:ln w="3175">
          <a:solidFill>
            <a:srgbClr val="000000"/>
          </a:solidFill>
          <a:prstDash val="solid"/>
        </a:ln>
      </c:spPr>
    </c:floor>
    <c:sideWall>
      <c:spPr>
        <a:blipFill>
          <a:blip xmlns:r="http://schemas.openxmlformats.org/officeDocument/2006/relationships" r:embed="rId1"/>
          <a:tile tx="0" ty="0" sx="100000" sy="100000" flip="none" algn="tl"/>
        </a:blipFill>
        <a:ln w="12700">
          <a:solidFill>
            <a:srgbClr val="808080"/>
          </a:solidFill>
          <a:prstDash val="solid"/>
        </a:ln>
      </c:spPr>
    </c:sideWall>
    <c:backWall>
      <c:spPr>
        <a:blipFill>
          <a:blip xmlns:r="http://schemas.openxmlformats.org/officeDocument/2006/relationships" r:embed="rId1"/>
          <a:tile tx="0" ty="0" sx="100000" sy="100000" flip="none" algn="tl"/>
        </a:blipFill>
        <a:ln w="12700">
          <a:solidFill>
            <a:srgbClr val="80808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8.9262555734261048E-2"/>
          <c:y val="0.26378983132698092"/>
          <c:w val="0.86785297725554311"/>
          <c:h val="0.60876406639830205"/>
        </c:manualLayout>
      </c:layout>
      <c:bar3DChart>
        <c:barDir val="col"/>
        <c:grouping val="clustered"/>
        <c:ser>
          <c:idx val="0"/>
          <c:order val="0"/>
          <c:spPr>
            <a:pattFill prst="pct80">
              <a:fgClr>
                <a:srgbClr val="99CC00"/>
              </a:fgClr>
              <a:bgClr>
                <a:srgbClr val="9999FF"/>
              </a:bgClr>
            </a:pattFill>
            <a:ln w="12700">
              <a:solidFill>
                <a:srgbClr val="000000"/>
              </a:solidFill>
              <a:prstDash val="solid"/>
            </a:ln>
          </c:spPr>
          <c:dLbls>
            <c:dLbl>
              <c:idx val="0"/>
              <c:layout>
                <c:manualLayout>
                  <c:x val="1.6347273824868287E-2"/>
                  <c:y val="-5.3373169891841994E-2"/>
                </c:manualLayout>
              </c:layout>
              <c:showVal val="1"/>
            </c:dLbl>
            <c:dLbl>
              <c:idx val="1"/>
              <c:layout>
                <c:manualLayout>
                  <c:x val="1.7394540237501917E-2"/>
                  <c:y val="-5.006154852559822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</a:t>
                    </a:r>
                    <a:r>
                      <a:rPr lang="ru-RU" dirty="0" smtClean="0"/>
                      <a:t>3481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2.2673037008384293E-2"/>
                  <c:y val="-3.5946611701784155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24475</a:t>
                    </a:r>
                    <a:endParaRPr lang="en-US" dirty="0"/>
                  </a:p>
                </c:rich>
              </c:tx>
              <c:showVal val="1"/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800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Val val="1"/>
          </c:dLbls>
          <c:cat>
            <c:strRef>
              <c:f>ВРП!$B$1:$B$5</c:f>
              <c:strCache>
                <c:ptCount val="4"/>
                <c:pt idx="1">
                  <c:v>2014 год</c:v>
                </c:pt>
                <c:pt idx="2">
                  <c:v>2015 год</c:v>
                </c:pt>
                <c:pt idx="3">
                  <c:v>2016 год</c:v>
                </c:pt>
              </c:strCache>
            </c:strRef>
          </c:cat>
          <c:val>
            <c:numRef>
              <c:f>ВРП!$C$1:$C$5</c:f>
              <c:numCache>
                <c:formatCode>General</c:formatCode>
                <c:ptCount val="5"/>
                <c:pt idx="1">
                  <c:v>23133.4</c:v>
                </c:pt>
                <c:pt idx="2">
                  <c:v>23668.799999999996</c:v>
                </c:pt>
                <c:pt idx="3">
                  <c:v>26188</c:v>
                </c:pt>
              </c:numCache>
            </c:numRef>
          </c:val>
        </c:ser>
        <c:dLbls>
          <c:showVal val="1"/>
        </c:dLbls>
        <c:shape val="cylinder"/>
        <c:axId val="70875776"/>
        <c:axId val="96754304"/>
        <c:axId val="0"/>
      </c:bar3DChart>
      <c:catAx>
        <c:axId val="70875776"/>
        <c:scaling>
          <c:orientation val="minMax"/>
        </c:scaling>
        <c:axPos val="b"/>
        <c:numFmt formatCode="General" sourceLinked="1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96754304"/>
        <c:crosses val="autoZero"/>
        <c:auto val="1"/>
        <c:lblAlgn val="ctr"/>
        <c:lblOffset val="100"/>
        <c:tickLblSkip val="1"/>
        <c:tickMarkSkip val="1"/>
      </c:catAx>
      <c:valAx>
        <c:axId val="96754304"/>
        <c:scaling>
          <c:orientation val="minMax"/>
        </c:scaling>
        <c:delete val="1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tickLblPos val="none"/>
        <c:crossAx val="7087577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80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r>
              <a:rPr lang="ru-RU" sz="800" dirty="0" smtClean="0"/>
              <a:t>Величина прожиточного минимума (в среднем на душу населения), руб. в месяц</a:t>
            </a:r>
            <a:endParaRPr lang="ru-RU" sz="800" dirty="0"/>
          </a:p>
        </c:rich>
      </c:tx>
      <c:layout>
        <c:manualLayout>
          <c:xMode val="edge"/>
          <c:yMode val="edge"/>
          <c:x val="0.12244851839592445"/>
          <c:y val="7.0640406496582667E-2"/>
        </c:manualLayout>
      </c:layout>
      <c:spPr>
        <a:noFill/>
        <a:ln w="25400">
          <a:noFill/>
        </a:ln>
      </c:spPr>
    </c:title>
    <c:view3D>
      <c:hPercent val="52"/>
      <c:depthPercent val="100"/>
      <c:rAngAx val="1"/>
    </c:view3D>
    <c:floor>
      <c:spPr>
        <a:blipFill>
          <a:blip xmlns:r="http://schemas.openxmlformats.org/officeDocument/2006/relationships" r:embed="rId1"/>
          <a:tile tx="0" ty="0" sx="100000" sy="100000" flip="none" algn="tl"/>
        </a:blipFill>
        <a:ln w="3175">
          <a:solidFill>
            <a:srgbClr val="000000"/>
          </a:solidFill>
          <a:prstDash val="solid"/>
        </a:ln>
      </c:spPr>
    </c:floor>
    <c:sideWall>
      <c:spPr>
        <a:blipFill>
          <a:blip xmlns:r="http://schemas.openxmlformats.org/officeDocument/2006/relationships" r:embed="rId1"/>
          <a:tile tx="0" ty="0" sx="100000" sy="100000" flip="none" algn="tl"/>
        </a:blipFill>
        <a:ln w="12700">
          <a:solidFill>
            <a:srgbClr val="808080"/>
          </a:solidFill>
          <a:prstDash val="solid"/>
        </a:ln>
      </c:spPr>
    </c:sideWall>
    <c:backWall>
      <c:spPr>
        <a:blipFill>
          <a:blip xmlns:r="http://schemas.openxmlformats.org/officeDocument/2006/relationships" r:embed="rId1"/>
          <a:tile tx="0" ty="0" sx="100000" sy="100000" flip="none" algn="tl"/>
        </a:blipFill>
        <a:ln w="12700">
          <a:solidFill>
            <a:srgbClr val="80808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8.92626554837785E-2"/>
          <c:y val="0.19642880930680695"/>
          <c:w val="0.88874556981675057"/>
          <c:h val="0.68254050910648068"/>
        </c:manualLayout>
      </c:layout>
      <c:bar3DChart>
        <c:barDir val="col"/>
        <c:grouping val="clustered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dLbls>
            <c:dLbl>
              <c:idx val="0"/>
              <c:layout>
                <c:manualLayout>
                  <c:x val="1.3759950477512361E-2"/>
                  <c:y val="-4.9074978008720092E-2"/>
                </c:manualLayout>
              </c:layout>
              <c:showVal val="1"/>
            </c:dLbl>
            <c:dLbl>
              <c:idx val="1"/>
              <c:layout>
                <c:manualLayout>
                  <c:x val="5.2103012075505918E-3"/>
                  <c:y val="-2.7081275857467224E-2"/>
                </c:manualLayout>
              </c:layout>
              <c:showVal val="1"/>
            </c:dLbl>
            <c:dLbl>
              <c:idx val="2"/>
              <c:layout>
                <c:manualLayout>
                  <c:x val="1.2234195293726535E-3"/>
                  <c:y val="-1.6886872191823577E-3"/>
                </c:manualLayout>
              </c:layout>
              <c:showVal val="1"/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800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Val val="1"/>
          </c:dLbls>
          <c:cat>
            <c:strRef>
              <c:f>'Индекс промышленного производст'!$B$2:$B$6</c:f>
              <c:strCache>
                <c:ptCount val="4"/>
                <c:pt idx="1">
                  <c:v>2014 год</c:v>
                </c:pt>
                <c:pt idx="2">
                  <c:v>2015 год</c:v>
                </c:pt>
                <c:pt idx="3">
                  <c:v>2016 год</c:v>
                </c:pt>
              </c:strCache>
            </c:strRef>
          </c:cat>
          <c:val>
            <c:numRef>
              <c:f>'Индекс промышленного производст'!$C$2:$C$6</c:f>
              <c:numCache>
                <c:formatCode>General</c:formatCode>
                <c:ptCount val="5"/>
                <c:pt idx="1">
                  <c:v>7062</c:v>
                </c:pt>
                <c:pt idx="2">
                  <c:v>8080</c:v>
                </c:pt>
                <c:pt idx="3">
                  <c:v>8600</c:v>
                </c:pt>
              </c:numCache>
            </c:numRef>
          </c:val>
        </c:ser>
        <c:dLbls>
          <c:showVal val="1"/>
        </c:dLbls>
        <c:shape val="cylinder"/>
        <c:axId val="217269376"/>
        <c:axId val="222524544"/>
        <c:axId val="0"/>
      </c:bar3DChart>
      <c:catAx>
        <c:axId val="217269376"/>
        <c:scaling>
          <c:orientation val="minMax"/>
        </c:scaling>
        <c:axPos val="b"/>
        <c:numFmt formatCode="General" sourceLinked="1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222524544"/>
        <c:crosses val="autoZero"/>
        <c:auto val="1"/>
        <c:lblAlgn val="ctr"/>
        <c:lblOffset val="100"/>
        <c:tickLblSkip val="1"/>
        <c:tickMarkSkip val="1"/>
      </c:catAx>
      <c:valAx>
        <c:axId val="222524544"/>
        <c:scaling>
          <c:orientation val="minMax"/>
        </c:scaling>
        <c:delete val="1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tickLblPos val="none"/>
        <c:crossAx val="21726937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10"/>
      <c:hPercent val="44"/>
      <c:rotY val="17"/>
      <c:depthPercent val="100"/>
      <c:rAngAx val="1"/>
    </c:view3D>
    <c:floor>
      <c:spPr>
        <a:noFill/>
        <a:ln w="25400">
          <a:noFill/>
        </a:ln>
      </c:spPr>
    </c:floor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13547052740434332"/>
          <c:y val="0.13050847457627132"/>
          <c:w val="0.82109617373319577"/>
          <c:h val="0.6101694915254241"/>
        </c:manualLayout>
      </c:layout>
      <c:bar3DChart>
        <c:barDir val="col"/>
        <c:grouping val="stacked"/>
        <c:ser>
          <c:idx val="0"/>
          <c:order val="0"/>
          <c:tx>
            <c:strRef>
              <c:f>Лист2!$A$12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gradFill rotWithShape="0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path path="rect">
                <a:fillToRect l="50000" t="50000" r="50000" b="50000"/>
              </a:path>
            </a:gradFill>
            <a:ln w="12700">
              <a:solidFill>
                <a:srgbClr val="000000"/>
              </a:solidFill>
              <a:prstDash val="solid"/>
            </a:ln>
          </c:spP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600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Val val="1"/>
          </c:dLbls>
          <c:cat>
            <c:numRef>
              <c:f>Лист2!$B$11:$D$11</c:f>
              <c:numCache>
                <c:formatCode>General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Лист2!$B$12:$D$12</c:f>
              <c:numCache>
                <c:formatCode>General</c:formatCode>
                <c:ptCount val="3"/>
                <c:pt idx="0">
                  <c:v>33764</c:v>
                </c:pt>
                <c:pt idx="1">
                  <c:v>34661</c:v>
                </c:pt>
                <c:pt idx="2">
                  <c:v>38178</c:v>
                </c:pt>
              </c:numCache>
            </c:numRef>
          </c:val>
        </c:ser>
        <c:ser>
          <c:idx val="1"/>
          <c:order val="1"/>
          <c:tx>
            <c:strRef>
              <c:f>Лист2!$A$13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 rotWithShape="0">
              <a:gsLst>
                <a:gs pos="0">
                  <a:srgbClr val="FFCC00"/>
                </a:gs>
                <a:gs pos="100000">
                  <a:srgbClr val="FFCC00">
                    <a:gamma/>
                    <a:shade val="62353"/>
                    <a:invGamma/>
                  </a:srgbClr>
                </a:gs>
              </a:gsLst>
              <a:path path="rect">
                <a:fillToRect l="50000" t="50000" r="50000" b="50000"/>
              </a:path>
            </a:gradFill>
            <a:ln w="12700">
              <a:solidFill>
                <a:srgbClr val="000000"/>
              </a:solidFill>
              <a:prstDash val="solid"/>
            </a:ln>
          </c:spP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600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Val val="1"/>
          </c:dLbls>
          <c:cat>
            <c:numRef>
              <c:f>Лист2!$B$11:$D$11</c:f>
              <c:numCache>
                <c:formatCode>General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Лист2!$B$13:$D$13</c:f>
              <c:numCache>
                <c:formatCode>General</c:formatCode>
                <c:ptCount val="3"/>
                <c:pt idx="0">
                  <c:v>5116</c:v>
                </c:pt>
                <c:pt idx="1">
                  <c:v>4735</c:v>
                </c:pt>
                <c:pt idx="2">
                  <c:v>4667</c:v>
                </c:pt>
              </c:numCache>
            </c:numRef>
          </c:val>
        </c:ser>
        <c:dLbls>
          <c:showVal val="1"/>
        </c:dLbls>
        <c:shape val="box"/>
        <c:axId val="60774656"/>
        <c:axId val="60788736"/>
        <c:axId val="0"/>
      </c:bar3DChart>
      <c:catAx>
        <c:axId val="60774656"/>
        <c:scaling>
          <c:orientation val="minMax"/>
        </c:scaling>
        <c:axPos val="b"/>
        <c:numFmt formatCode="General" sourceLinked="1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60788736"/>
        <c:crosses val="autoZero"/>
        <c:auto val="1"/>
        <c:lblAlgn val="ctr"/>
        <c:lblOffset val="100"/>
        <c:tickLblSkip val="1"/>
        <c:tickMarkSkip val="1"/>
      </c:catAx>
      <c:valAx>
        <c:axId val="60788736"/>
        <c:scaling>
          <c:orientation val="minMax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 rot="0" vert="horz"/>
              <a:lstStyle/>
              <a:p>
                <a:pPr algn="ctr">
                  <a:defRPr sz="1200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r>
                  <a:rPr lang="ru-RU"/>
                  <a:t>млн.руб.</a:t>
                </a:r>
              </a:p>
            </c:rich>
          </c:tx>
          <c:layout>
            <c:manualLayout>
              <c:xMode val="edge"/>
              <c:yMode val="edge"/>
              <c:x val="9.1003102378490242E-2"/>
              <c:y val="0.11355932203389831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60774656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12616339193381587"/>
          <c:y val="0.84406779661016962"/>
          <c:w val="0.76628748707342331"/>
          <c:h val="7.4576271186440737E-2"/>
        </c:manualLayout>
      </c:layout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285" b="1" i="0" u="none" strike="noStrike" baseline="0">
              <a:solidFill>
                <a:srgbClr val="000000"/>
              </a:solidFill>
              <a:latin typeface="Arial Cyr"/>
              <a:ea typeface="Arial Cyr"/>
              <a:cs typeface="Arial Cyr"/>
            </a:defRPr>
          </a:pPr>
          <a:endParaRPr lang="ru-RU"/>
        </a:p>
      </c:txPr>
    </c:legend>
    <c:plotVisOnly val="1"/>
    <c:dispBlanksAs val="gap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10674733559460707"/>
          <c:y val="0.15257072801799598"/>
          <c:w val="0.82074602367551874"/>
          <c:h val="0.60862453459352928"/>
        </c:manualLayout>
      </c:layout>
      <c:barChart>
        <c:barDir val="col"/>
        <c:grouping val="stacked"/>
        <c:ser>
          <c:idx val="0"/>
          <c:order val="0"/>
          <c:tx>
            <c:strRef>
              <c:f>'данные для стр-ры'!$L$16</c:f>
              <c:strCache>
                <c:ptCount val="1"/>
                <c:pt idx="0">
                  <c:v>прочие налоговые и неналоговые доходы</c:v>
                </c:pt>
              </c:strCache>
            </c:strRef>
          </c:tx>
          <c:spPr>
            <a:gradFill rotWithShape="0">
              <a:gsLst>
                <a:gs pos="0">
                  <a:srgbClr val="9999FF"/>
                </a:gs>
                <a:gs pos="100000">
                  <a:srgbClr val="9999FF">
                    <a:gamma/>
                    <a:shade val="46275"/>
                    <a:invGamma/>
                  </a:srgbClr>
                </a:gs>
              </a:gsLst>
              <a:path path="rect">
                <a:fillToRect l="50000" t="50000" r="50000" b="50000"/>
              </a:path>
            </a:gradFill>
            <a:ln w="12700">
              <a:solidFill>
                <a:srgbClr val="000000"/>
              </a:solidFill>
              <a:prstDash val="solid"/>
            </a:ln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400" b="1" i="0" u="none" strike="noStrike" baseline="0">
                        <a:solidFill>
                          <a:srgbClr val="000000"/>
                        </a:solidFill>
                        <a:latin typeface="Arial Cyr"/>
                        <a:cs typeface="Arial Cyr"/>
                      </a:rPr>
                      <a:t>2,5     </a:t>
                    </a:r>
                    <a:r>
                      <a:rPr lang="ru-RU" sz="1100" b="1" i="0" u="none" strike="noStrike" baseline="0">
                        <a:solidFill>
                          <a:srgbClr val="000000"/>
                        </a:solidFill>
                        <a:latin typeface="Arial Cyr"/>
                        <a:cs typeface="Arial Cyr"/>
                      </a:rPr>
                      <a:t> 7%</a:t>
                    </a:r>
                  </a:p>
                </c:rich>
              </c:tx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1400" b="1" i="0" u="none" strike="noStrike" baseline="0">
                        <a:solidFill>
                          <a:srgbClr val="000000"/>
                        </a:solidFill>
                        <a:latin typeface="Arial Cyr"/>
                        <a:cs typeface="Arial Cyr"/>
                      </a:rPr>
                      <a:t>3,0     </a:t>
                    </a:r>
                    <a:r>
                      <a:rPr lang="ru-RU" sz="1100" b="1" i="0" u="none" strike="noStrike" baseline="0">
                        <a:solidFill>
                          <a:srgbClr val="000000"/>
                        </a:solidFill>
                        <a:latin typeface="Arial Cyr"/>
                        <a:cs typeface="Arial Cyr"/>
                      </a:rPr>
                      <a:t>9% </a:t>
                    </a:r>
                  </a:p>
                </c:rich>
              </c:tx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400" b="1" i="0" u="none" strike="noStrike" baseline="0">
                        <a:solidFill>
                          <a:srgbClr val="000000"/>
                        </a:solidFill>
                        <a:latin typeface="Arial Cyr"/>
                        <a:cs typeface="Arial Cyr"/>
                      </a:rPr>
                      <a:t>3,1      </a:t>
                    </a:r>
                    <a:r>
                      <a:rPr lang="ru-RU" sz="1100" b="1" i="0" u="none" strike="noStrike" baseline="0">
                        <a:solidFill>
                          <a:srgbClr val="000000"/>
                        </a:solidFill>
                        <a:latin typeface="Arial Cyr"/>
                        <a:cs typeface="Arial Cyr"/>
                      </a:rPr>
                      <a:t>8%</a:t>
                    </a:r>
                  </a:p>
                </c:rich>
              </c:tx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Val val="1"/>
          </c:dLbls>
          <c:cat>
            <c:numRef>
              <c:f>'данные для стр-ры'!$M$15:$O$15</c:f>
              <c:numCache>
                <c:formatCode>General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'данные для стр-ры'!$M$16:$O$16</c:f>
              <c:numCache>
                <c:formatCode>0.0</c:formatCode>
                <c:ptCount val="3"/>
                <c:pt idx="0" formatCode="General">
                  <c:v>2.5</c:v>
                </c:pt>
                <c:pt idx="1">
                  <c:v>3</c:v>
                </c:pt>
                <c:pt idx="2" formatCode="General">
                  <c:v>3.1</c:v>
                </c:pt>
              </c:numCache>
            </c:numRef>
          </c:val>
        </c:ser>
        <c:ser>
          <c:idx val="1"/>
          <c:order val="1"/>
          <c:tx>
            <c:strRef>
              <c:f>'данные для стр-ры'!$L$17</c:f>
              <c:strCache>
                <c:ptCount val="1"/>
                <c:pt idx="0">
                  <c:v>налог на имущество организаций</c:v>
                </c:pt>
              </c:strCache>
            </c:strRef>
          </c:tx>
          <c:spPr>
            <a:gradFill rotWithShape="0">
              <a:gsLst>
                <a:gs pos="0">
                  <a:srgbClr val="FF8080"/>
                </a:gs>
                <a:gs pos="100000">
                  <a:srgbClr val="FF8080">
                    <a:gamma/>
                    <a:shade val="60000"/>
                    <a:invGamma/>
                  </a:srgbClr>
                </a:gs>
              </a:gsLst>
              <a:path path="rect">
                <a:fillToRect l="50000" t="50000" r="50000" b="50000"/>
              </a:path>
            </a:gradFill>
            <a:ln w="12700">
              <a:solidFill>
                <a:srgbClr val="000000"/>
              </a:solidFill>
              <a:prstDash val="solid"/>
            </a:ln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400" b="1" i="0" u="none" strike="noStrike" baseline="0">
                        <a:solidFill>
                          <a:srgbClr val="000000"/>
                        </a:solidFill>
                        <a:latin typeface="Arial Cyr"/>
                        <a:cs typeface="Arial Cyr"/>
                      </a:rPr>
                      <a:t>5,6    </a:t>
                    </a:r>
                    <a:r>
                      <a:rPr lang="ru-RU" sz="1100" b="1" i="0" u="none" strike="noStrike" baseline="0">
                        <a:solidFill>
                          <a:srgbClr val="000000"/>
                        </a:solidFill>
                        <a:latin typeface="Arial Cyr"/>
                        <a:cs typeface="Arial Cyr"/>
                      </a:rPr>
                      <a:t>17%</a:t>
                    </a:r>
                  </a:p>
                </c:rich>
              </c:tx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1400" b="1" i="0" u="none" strike="noStrike" baseline="0">
                        <a:solidFill>
                          <a:srgbClr val="000000"/>
                        </a:solidFill>
                        <a:latin typeface="Arial Cyr"/>
                        <a:cs typeface="Arial Cyr"/>
                      </a:rPr>
                      <a:t>5,6     </a:t>
                    </a:r>
                    <a:r>
                      <a:rPr lang="ru-RU" sz="1100" b="1" i="0" u="none" strike="noStrike" baseline="0">
                        <a:solidFill>
                          <a:srgbClr val="000000"/>
                        </a:solidFill>
                        <a:latin typeface="Arial Cyr"/>
                        <a:cs typeface="Arial Cyr"/>
                      </a:rPr>
                      <a:t>16%</a:t>
                    </a:r>
                  </a:p>
                </c:rich>
              </c:tx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400" b="1" i="0" u="none" strike="noStrike" baseline="0">
                        <a:solidFill>
                          <a:srgbClr val="000000"/>
                        </a:solidFill>
                        <a:latin typeface="Arial Cyr"/>
                        <a:cs typeface="Arial Cyr"/>
                      </a:rPr>
                      <a:t>5,0     </a:t>
                    </a:r>
                    <a:r>
                      <a:rPr lang="ru-RU" sz="1100" b="1" i="0" u="none" strike="noStrike" baseline="0">
                        <a:solidFill>
                          <a:srgbClr val="000000"/>
                        </a:solidFill>
                        <a:latin typeface="Arial Cyr"/>
                        <a:cs typeface="Arial Cyr"/>
                      </a:rPr>
                      <a:t>13%</a:t>
                    </a:r>
                  </a:p>
                </c:rich>
              </c:tx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Val val="1"/>
          </c:dLbls>
          <c:cat>
            <c:numRef>
              <c:f>'данные для стр-ры'!$M$15:$O$15</c:f>
              <c:numCache>
                <c:formatCode>General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'данные для стр-ры'!$M$17:$O$17</c:f>
              <c:numCache>
                <c:formatCode>General</c:formatCode>
                <c:ptCount val="3"/>
                <c:pt idx="0">
                  <c:v>5.6</c:v>
                </c:pt>
                <c:pt idx="1">
                  <c:v>5.6</c:v>
                </c:pt>
                <c:pt idx="2" formatCode="0.0">
                  <c:v>5</c:v>
                </c:pt>
              </c:numCache>
            </c:numRef>
          </c:val>
        </c:ser>
        <c:ser>
          <c:idx val="2"/>
          <c:order val="2"/>
          <c:tx>
            <c:strRef>
              <c:f>'данные для стр-ры'!$L$18</c:f>
              <c:strCache>
                <c:ptCount val="1"/>
                <c:pt idx="0">
                  <c:v>акцизы</c:v>
                </c:pt>
              </c:strCache>
            </c:strRef>
          </c:tx>
          <c:spPr>
            <a:gradFill rotWithShape="0">
              <a:gsLst>
                <a:gs pos="0">
                  <a:srgbClr val="FFFF99"/>
                </a:gs>
                <a:gs pos="100000">
                  <a:srgbClr val="FFFF99">
                    <a:gamma/>
                    <a:shade val="46275"/>
                    <a:invGamma/>
                  </a:srgbClr>
                </a:gs>
              </a:gsLst>
              <a:path path="rect">
                <a:fillToRect l="50000" t="50000" r="50000" b="50000"/>
              </a:path>
            </a:gradFill>
            <a:ln w="12700">
              <a:solidFill>
                <a:srgbClr val="000000"/>
              </a:solidFill>
              <a:prstDash val="solid"/>
            </a:ln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400" b="1" i="0" u="none" strike="noStrike" baseline="0">
                        <a:solidFill>
                          <a:srgbClr val="000000"/>
                        </a:solidFill>
                        <a:latin typeface="Arial Cyr"/>
                        <a:cs typeface="Arial Cyr"/>
                      </a:rPr>
                      <a:t>3,1     </a:t>
                    </a:r>
                    <a:r>
                      <a:rPr lang="ru-RU" sz="1100" b="1" i="0" u="none" strike="noStrike" baseline="0">
                        <a:solidFill>
                          <a:srgbClr val="000000"/>
                        </a:solidFill>
                        <a:latin typeface="Arial Cyr"/>
                        <a:cs typeface="Arial Cyr"/>
                      </a:rPr>
                      <a:t>9%</a:t>
                    </a:r>
                  </a:p>
                </c:rich>
              </c:tx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1400" b="1" i="0" u="none" strike="noStrike" baseline="0">
                        <a:solidFill>
                          <a:srgbClr val="000000"/>
                        </a:solidFill>
                        <a:latin typeface="Arial Cyr"/>
                        <a:cs typeface="Arial Cyr"/>
                      </a:rPr>
                      <a:t>3,1     </a:t>
                    </a:r>
                    <a:r>
                      <a:rPr lang="ru-RU" sz="1100" b="1" i="0" u="none" strike="noStrike" baseline="0">
                        <a:solidFill>
                          <a:srgbClr val="000000"/>
                        </a:solidFill>
                        <a:latin typeface="Arial Cyr"/>
                        <a:cs typeface="Arial Cyr"/>
                      </a:rPr>
                      <a:t>9%</a:t>
                    </a:r>
                  </a:p>
                </c:rich>
              </c:tx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400" b="1" i="0" u="none" strike="noStrike" baseline="0">
                        <a:solidFill>
                          <a:srgbClr val="000000"/>
                        </a:solidFill>
                        <a:latin typeface="Arial Cyr"/>
                        <a:cs typeface="Arial Cyr"/>
                      </a:rPr>
                      <a:t>4,0       </a:t>
                    </a:r>
                    <a:r>
                      <a:rPr lang="ru-RU" sz="1100" b="1" i="0" u="none" strike="noStrike" baseline="0">
                        <a:solidFill>
                          <a:srgbClr val="000000"/>
                        </a:solidFill>
                        <a:latin typeface="Arial Cyr"/>
                        <a:cs typeface="Arial Cyr"/>
                      </a:rPr>
                      <a:t>11%</a:t>
                    </a:r>
                  </a:p>
                </c:rich>
              </c:tx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Val val="1"/>
          </c:dLbls>
          <c:cat>
            <c:numRef>
              <c:f>'данные для стр-ры'!$M$15:$O$15</c:f>
              <c:numCache>
                <c:formatCode>General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'данные для стр-ры'!$M$18:$O$18</c:f>
              <c:numCache>
                <c:formatCode>General</c:formatCode>
                <c:ptCount val="3"/>
                <c:pt idx="0">
                  <c:v>3.1</c:v>
                </c:pt>
                <c:pt idx="1">
                  <c:v>3.1</c:v>
                </c:pt>
                <c:pt idx="2">
                  <c:v>4</c:v>
                </c:pt>
              </c:numCache>
            </c:numRef>
          </c:val>
        </c:ser>
        <c:ser>
          <c:idx val="3"/>
          <c:order val="3"/>
          <c:tx>
            <c:strRef>
              <c:f>'данные для стр-ры'!$L$19</c:f>
              <c:strCache>
                <c:ptCount val="1"/>
                <c:pt idx="0">
                  <c:v>НДФЛ</c:v>
                </c:pt>
              </c:strCache>
            </c:strRef>
          </c:tx>
          <c:spPr>
            <a:gradFill rotWithShape="0">
              <a:gsLst>
                <a:gs pos="0">
                  <a:srgbClr val="00FFFF"/>
                </a:gs>
                <a:gs pos="100000">
                  <a:srgbClr val="00FFFF">
                    <a:gamma/>
                    <a:shade val="46275"/>
                    <a:invGamma/>
                  </a:srgbClr>
                </a:gs>
              </a:gsLst>
              <a:path path="rect">
                <a:fillToRect l="50000" t="50000" r="50000" b="50000"/>
              </a:path>
            </a:gradFill>
            <a:ln w="12700">
              <a:solidFill>
                <a:srgbClr val="000000"/>
              </a:solidFill>
              <a:prstDash val="solid"/>
            </a:ln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400" b="1" i="0" u="none" strike="noStrike" baseline="0">
                        <a:solidFill>
                          <a:srgbClr val="000000"/>
                        </a:solidFill>
                        <a:latin typeface="Arial Cyr"/>
                        <a:cs typeface="Arial Cyr"/>
                      </a:rPr>
                      <a:t>9,4     </a:t>
                    </a:r>
                    <a:r>
                      <a:rPr lang="ru-RU" sz="1100" b="1" i="0" u="none" strike="noStrike" baseline="0">
                        <a:solidFill>
                          <a:srgbClr val="000000"/>
                        </a:solidFill>
                        <a:latin typeface="Arial Cyr"/>
                        <a:cs typeface="Arial Cyr"/>
                      </a:rPr>
                      <a:t>28%</a:t>
                    </a:r>
                  </a:p>
                </c:rich>
              </c:tx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1400" b="1" i="0" u="none" strike="noStrike" baseline="0">
                        <a:solidFill>
                          <a:srgbClr val="000000"/>
                        </a:solidFill>
                        <a:latin typeface="Arial Cyr"/>
                        <a:cs typeface="Arial Cyr"/>
                      </a:rPr>
                      <a:t>10,5     </a:t>
                    </a:r>
                    <a:r>
                      <a:rPr lang="ru-RU" sz="1100" b="1" i="0" u="none" strike="noStrike" baseline="0">
                        <a:solidFill>
                          <a:srgbClr val="000000"/>
                        </a:solidFill>
                        <a:latin typeface="Arial Cyr"/>
                        <a:cs typeface="Arial Cyr"/>
                      </a:rPr>
                      <a:t>30%</a:t>
                    </a:r>
                  </a:p>
                </c:rich>
              </c:tx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400" b="1" i="0" u="none" strike="noStrike" baseline="0">
                        <a:solidFill>
                          <a:srgbClr val="000000"/>
                        </a:solidFill>
                        <a:latin typeface="Arial Cyr"/>
                        <a:cs typeface="Arial Cyr"/>
                      </a:rPr>
                      <a:t>10,5    </a:t>
                    </a:r>
                    <a:r>
                      <a:rPr lang="ru-RU" sz="1100" b="1" i="0" u="none" strike="noStrike" baseline="0">
                        <a:solidFill>
                          <a:srgbClr val="000000"/>
                        </a:solidFill>
                        <a:latin typeface="Arial Cyr"/>
                        <a:cs typeface="Arial Cyr"/>
                      </a:rPr>
                      <a:t>27%</a:t>
                    </a:r>
                  </a:p>
                </c:rich>
              </c:tx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Val val="1"/>
          </c:dLbls>
          <c:cat>
            <c:numRef>
              <c:f>'данные для стр-ры'!$M$15:$O$15</c:f>
              <c:numCache>
                <c:formatCode>General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'данные для стр-ры'!$M$19:$O$19</c:f>
              <c:numCache>
                <c:formatCode>General</c:formatCode>
                <c:ptCount val="3"/>
                <c:pt idx="0">
                  <c:v>9.4</c:v>
                </c:pt>
                <c:pt idx="1">
                  <c:v>10.5</c:v>
                </c:pt>
                <c:pt idx="2" formatCode="0.0">
                  <c:v>10.5</c:v>
                </c:pt>
              </c:numCache>
            </c:numRef>
          </c:val>
        </c:ser>
        <c:ser>
          <c:idx val="4"/>
          <c:order val="4"/>
          <c:tx>
            <c:strRef>
              <c:f>'данные для стр-ры'!$L$20</c:f>
              <c:strCache>
                <c:ptCount val="1"/>
                <c:pt idx="0">
                  <c:v>налог на прибыль</c:v>
                </c:pt>
              </c:strCache>
            </c:strRef>
          </c:tx>
          <c:spPr>
            <a:gradFill rotWithShape="0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rect">
                <a:fillToRect l="50000" t="50000" r="50000" b="50000"/>
              </a:path>
            </a:gradFill>
            <a:ln w="12700">
              <a:solidFill>
                <a:srgbClr val="000000"/>
              </a:solidFill>
              <a:prstDash val="solid"/>
            </a:ln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400" b="1" i="0" u="none" strike="noStrike" baseline="0">
                        <a:solidFill>
                          <a:srgbClr val="000000"/>
                        </a:solidFill>
                        <a:latin typeface="Arial Cyr"/>
                        <a:cs typeface="Arial Cyr"/>
                      </a:rPr>
                      <a:t>13,2     </a:t>
                    </a:r>
                    <a:r>
                      <a:rPr lang="ru-RU" sz="1100" b="1" i="0" u="none" strike="noStrike" baseline="0">
                        <a:solidFill>
                          <a:srgbClr val="000000"/>
                        </a:solidFill>
                        <a:latin typeface="Arial Cyr"/>
                        <a:cs typeface="Arial Cyr"/>
                      </a:rPr>
                      <a:t>39%</a:t>
                    </a:r>
                    <a:r>
                      <a:rPr lang="ru-RU" sz="1400" b="1" i="0" u="none" strike="noStrike" baseline="0">
                        <a:solidFill>
                          <a:srgbClr val="000000"/>
                        </a:solidFill>
                        <a:latin typeface="Arial Cyr"/>
                        <a:cs typeface="Arial Cyr"/>
                      </a:rPr>
                      <a:t>      </a:t>
                    </a:r>
                  </a:p>
                </c:rich>
              </c:tx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1400" b="1" i="0" u="none" strike="noStrike" baseline="0">
                        <a:solidFill>
                          <a:srgbClr val="000000"/>
                        </a:solidFill>
                        <a:latin typeface="Arial Cyr"/>
                        <a:cs typeface="Arial Cyr"/>
                      </a:rPr>
                      <a:t>12,5    </a:t>
                    </a:r>
                    <a:r>
                      <a:rPr lang="ru-RU" sz="1100" b="1" i="0" u="none" strike="noStrike" baseline="0">
                        <a:solidFill>
                          <a:srgbClr val="000000"/>
                        </a:solidFill>
                        <a:latin typeface="Arial Cyr"/>
                        <a:cs typeface="Arial Cyr"/>
                      </a:rPr>
                      <a:t>36%</a:t>
                    </a:r>
                  </a:p>
                </c:rich>
              </c:tx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400" b="1" i="0" u="none" strike="noStrike" baseline="0">
                        <a:solidFill>
                          <a:srgbClr val="000000"/>
                        </a:solidFill>
                        <a:latin typeface="Arial Cyr"/>
                        <a:cs typeface="Arial Cyr"/>
                      </a:rPr>
                      <a:t>15,6   </a:t>
                    </a:r>
                    <a:r>
                      <a:rPr lang="ru-RU" sz="1100" b="1" i="0" u="none" strike="noStrike" baseline="0">
                        <a:solidFill>
                          <a:srgbClr val="000000"/>
                        </a:solidFill>
                        <a:latin typeface="Arial Cyr"/>
                        <a:cs typeface="Arial Cyr"/>
                      </a:rPr>
                      <a:t>41%</a:t>
                    </a:r>
                  </a:p>
                </c:rich>
              </c:tx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Val val="1"/>
          </c:dLbls>
          <c:cat>
            <c:numRef>
              <c:f>'данные для стр-ры'!$M$15:$O$15</c:f>
              <c:numCache>
                <c:formatCode>General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'данные для стр-ры'!$M$20:$O$20</c:f>
              <c:numCache>
                <c:formatCode>General</c:formatCode>
                <c:ptCount val="3"/>
                <c:pt idx="0">
                  <c:v>13.2</c:v>
                </c:pt>
                <c:pt idx="1">
                  <c:v>12.5</c:v>
                </c:pt>
                <c:pt idx="2">
                  <c:v>15.6</c:v>
                </c:pt>
              </c:numCache>
            </c:numRef>
          </c:val>
        </c:ser>
        <c:dLbls>
          <c:showVal val="1"/>
        </c:dLbls>
        <c:overlap val="100"/>
        <c:axId val="114184576"/>
        <c:axId val="114186112"/>
      </c:barChart>
      <c:catAx>
        <c:axId val="114184576"/>
        <c:scaling>
          <c:orientation val="minMax"/>
        </c:scaling>
        <c:axPos val="b"/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114186112"/>
        <c:crosses val="autoZero"/>
        <c:auto val="1"/>
        <c:lblAlgn val="ctr"/>
        <c:lblOffset val="100"/>
        <c:tickLblSkip val="1"/>
        <c:tickMarkSkip val="1"/>
      </c:catAx>
      <c:valAx>
        <c:axId val="114186112"/>
        <c:scaling>
          <c:orientation val="minMax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 rot="-120000" vert="horz"/>
              <a:lstStyle/>
              <a:p>
                <a:pPr algn="ctr">
                  <a:defRPr sz="1000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r>
                  <a:rPr lang="ru-RU"/>
                  <a:t>млрд.руб.</a:t>
                </a:r>
              </a:p>
            </c:rich>
          </c:tx>
          <c:layout>
            <c:manualLayout>
              <c:xMode val="edge"/>
              <c:yMode val="edge"/>
              <c:x val="6.2437120819487359E-2"/>
              <c:y val="6.9651854095172078E-2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114184576"/>
        <c:crosses val="autoZero"/>
        <c:crossBetween val="between"/>
      </c:valAx>
      <c:spPr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>
          <a:solidFill>
            <a:srgbClr val="808080"/>
          </a:solidFill>
          <a:prstDash val="solid"/>
        </a:ln>
      </c:spPr>
    </c:plotArea>
    <c:legend>
      <c:legendPos val="b"/>
      <c:layout>
        <c:manualLayout>
          <c:xMode val="edge"/>
          <c:yMode val="edge"/>
          <c:x val="4.632431544671637E-2"/>
          <c:y val="0.84245575905589165"/>
          <c:w val="0.94259911430709764"/>
          <c:h val="0.12769506584114881"/>
        </c:manualLayout>
      </c:layout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285" b="0" i="0" u="none" strike="noStrike" baseline="0">
              <a:solidFill>
                <a:srgbClr val="000000"/>
              </a:solidFill>
              <a:latin typeface="Arial Cyr"/>
              <a:ea typeface="Arial Cyr"/>
              <a:cs typeface="Arial Cyr"/>
            </a:defRPr>
          </a:pPr>
          <a:endParaRPr lang="ru-RU"/>
        </a:p>
      </c:txPr>
    </c:legend>
    <c:plotVisOnly val="1"/>
    <c:dispBlanksAs val="gap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2"/>
  <c:userShapes r:id="rId3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autoTitleDeleted val="1"/>
    <c:plotArea>
      <c:layout>
        <c:manualLayout>
          <c:layoutTarget val="inner"/>
          <c:xMode val="edge"/>
          <c:yMode val="edge"/>
          <c:x val="0.16372825500009044"/>
          <c:y val="0"/>
          <c:w val="0.70535654307144158"/>
          <c:h val="0.8920685691785880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Lbls>
            <c:dLbl>
              <c:idx val="0"/>
              <c:layout>
                <c:manualLayout>
                  <c:x val="-5.8015584475288292E-3"/>
                  <c:y val="-1.6172717791745655E-2"/>
                </c:manualLayout>
              </c:layout>
              <c:showPercent val="1"/>
            </c:dLbl>
            <c:dLbl>
              <c:idx val="1"/>
              <c:layout>
                <c:manualLayout>
                  <c:x val="1.9619228131740152E-2"/>
                  <c:y val="1.9431598624220951E-2"/>
                </c:manualLayout>
              </c:layout>
              <c:showPercent val="1"/>
            </c:dLbl>
            <c:showPercent val="1"/>
            <c:showLeaderLines val="1"/>
          </c:dLbls>
          <c:cat>
            <c:strRef>
              <c:f>Лист1!$A$2:$A$3</c:f>
              <c:strCache>
                <c:ptCount val="2"/>
                <c:pt idx="0">
                  <c:v>ТФОМС по Липецкой области</c:v>
                </c:pt>
                <c:pt idx="1">
                  <c:v>Областной бюджет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5529536.6000000006</c:v>
                </c:pt>
                <c:pt idx="1">
                  <c:v>8468444.9000000004</c:v>
                </c:pt>
              </c:numCache>
            </c:numRef>
          </c:val>
        </c:ser>
        <c:firstSliceAng val="0"/>
        <c:holeSize val="50"/>
      </c:doughnutChart>
    </c:plotArea>
    <c:legend>
      <c:legendPos val="b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9DBE6F-EFEB-4350-9A55-3CDC8DCC9194}" type="doc">
      <dgm:prSet loTypeId="urn:microsoft.com/office/officeart/2005/8/layout/chevron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477FE693-830E-469B-BEA1-AA552B4CC069}">
      <dgm:prSet phldrT="[Текст]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 dirty="0" smtClean="0"/>
        </a:p>
        <a:p>
          <a:endParaRPr lang="ru-RU" dirty="0"/>
        </a:p>
      </dgm:t>
    </dgm:pt>
    <dgm:pt modelId="{CA3BC3B3-5C01-410B-91C6-10FBE0A9D8F5}" type="parTrans" cxnId="{3ADC666B-5F69-42BF-9D19-945854BBFF72}">
      <dgm:prSet/>
      <dgm:spPr/>
      <dgm:t>
        <a:bodyPr/>
        <a:lstStyle/>
        <a:p>
          <a:endParaRPr lang="ru-RU"/>
        </a:p>
      </dgm:t>
    </dgm:pt>
    <dgm:pt modelId="{975431B9-BC59-4B7D-A160-91358939D78C}" type="sibTrans" cxnId="{3ADC666B-5F69-42BF-9D19-945854BBFF72}">
      <dgm:prSet/>
      <dgm:spPr/>
      <dgm:t>
        <a:bodyPr/>
        <a:lstStyle/>
        <a:p>
          <a:endParaRPr lang="ru-RU"/>
        </a:p>
      </dgm:t>
    </dgm:pt>
    <dgm:pt modelId="{E24A91D1-3D0E-4665-A906-6978C8945FE4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dirty="0" smtClean="0">
              <a:latin typeface="Georgia" pitchFamily="18" charset="0"/>
            </a:rPr>
            <a:t>По заболеваниям, входящим в базовую программу ОМС</a:t>
          </a:r>
          <a:endParaRPr lang="ru-RU" sz="1400" dirty="0">
            <a:latin typeface="Georgia" pitchFamily="18" charset="0"/>
          </a:endParaRPr>
        </a:p>
      </dgm:t>
    </dgm:pt>
    <dgm:pt modelId="{A0DDB1AD-E323-4BF7-940E-98ED2CB2E626}" type="parTrans" cxnId="{4916FB95-17B2-4B51-A43E-8653560643A2}">
      <dgm:prSet/>
      <dgm:spPr/>
      <dgm:t>
        <a:bodyPr/>
        <a:lstStyle/>
        <a:p>
          <a:endParaRPr lang="ru-RU"/>
        </a:p>
      </dgm:t>
    </dgm:pt>
    <dgm:pt modelId="{787F0CBE-E98C-4D79-9800-680FF6AC0497}" type="sibTrans" cxnId="{4916FB95-17B2-4B51-A43E-8653560643A2}">
      <dgm:prSet/>
      <dgm:spPr/>
      <dgm:t>
        <a:bodyPr/>
        <a:lstStyle/>
        <a:p>
          <a:endParaRPr lang="ru-RU"/>
        </a:p>
      </dgm:t>
    </dgm:pt>
    <dgm:pt modelId="{49E96512-A736-4F74-B1B6-2A0044D26286}">
      <dgm:prSet phldrT="[Текст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 dirty="0" smtClean="0"/>
        </a:p>
        <a:p>
          <a:endParaRPr lang="ru-RU" dirty="0"/>
        </a:p>
      </dgm:t>
    </dgm:pt>
    <dgm:pt modelId="{C07ACE5E-5B80-4078-A607-5013A3B1DAE0}" type="parTrans" cxnId="{1D5FC35D-F5C9-4D6C-8735-E2FF3E6AC277}">
      <dgm:prSet/>
      <dgm:spPr/>
      <dgm:t>
        <a:bodyPr/>
        <a:lstStyle/>
        <a:p>
          <a:endParaRPr lang="ru-RU"/>
        </a:p>
      </dgm:t>
    </dgm:pt>
    <dgm:pt modelId="{B7CEEF66-1067-4634-9136-8B998A4346AC}" type="sibTrans" cxnId="{1D5FC35D-F5C9-4D6C-8735-E2FF3E6AC277}">
      <dgm:prSet/>
      <dgm:spPr/>
      <dgm:t>
        <a:bodyPr/>
        <a:lstStyle/>
        <a:p>
          <a:endParaRPr lang="ru-RU"/>
        </a:p>
      </dgm:t>
    </dgm:pt>
    <dgm:pt modelId="{1F89188E-5A33-439A-8854-5DB0A17F26D5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dirty="0" smtClean="0">
              <a:latin typeface="Georgia" pitchFamily="18" charset="0"/>
            </a:rPr>
            <a:t>Первичная медико-санитарная помощь, включая профилактическую помощь</a:t>
          </a:r>
          <a:endParaRPr lang="ru-RU" sz="1400" dirty="0">
            <a:latin typeface="Georgia" pitchFamily="18" charset="0"/>
          </a:endParaRPr>
        </a:p>
      </dgm:t>
    </dgm:pt>
    <dgm:pt modelId="{A037D965-678A-4F59-A120-B685B25C70EC}" type="parTrans" cxnId="{ECDD582C-95EC-4853-A50B-1F0D4DD77062}">
      <dgm:prSet/>
      <dgm:spPr/>
      <dgm:t>
        <a:bodyPr/>
        <a:lstStyle/>
        <a:p>
          <a:endParaRPr lang="ru-RU"/>
        </a:p>
      </dgm:t>
    </dgm:pt>
    <dgm:pt modelId="{4BB642AB-E8D2-4CDC-BDA3-66727CA94F89}" type="sibTrans" cxnId="{ECDD582C-95EC-4853-A50B-1F0D4DD77062}">
      <dgm:prSet/>
      <dgm:spPr/>
      <dgm:t>
        <a:bodyPr/>
        <a:lstStyle/>
        <a:p>
          <a:endParaRPr lang="ru-RU"/>
        </a:p>
      </dgm:t>
    </dgm:pt>
    <dgm:pt modelId="{0CD1FEBD-4C0E-4E82-A59C-C14BFAC73F99}">
      <dgm:prSet phldrT="[Текст]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 dirty="0" smtClean="0"/>
        </a:p>
        <a:p>
          <a:endParaRPr lang="ru-RU" dirty="0"/>
        </a:p>
      </dgm:t>
    </dgm:pt>
    <dgm:pt modelId="{C10CA994-7D86-42FF-BE8D-D47BFB5BE754}" type="parTrans" cxnId="{8050F4F1-9EB7-4325-A398-CF3185D62B0A}">
      <dgm:prSet/>
      <dgm:spPr/>
      <dgm:t>
        <a:bodyPr/>
        <a:lstStyle/>
        <a:p>
          <a:endParaRPr lang="ru-RU"/>
        </a:p>
      </dgm:t>
    </dgm:pt>
    <dgm:pt modelId="{C91D1509-1342-4E8C-BCCB-FAD625E52239}" type="sibTrans" cxnId="{8050F4F1-9EB7-4325-A398-CF3185D62B0A}">
      <dgm:prSet/>
      <dgm:spPr/>
      <dgm:t>
        <a:bodyPr/>
        <a:lstStyle/>
        <a:p>
          <a:endParaRPr lang="ru-RU"/>
        </a:p>
      </dgm:t>
    </dgm:pt>
    <dgm:pt modelId="{32C29316-20DB-4981-BAAD-9BEEC9035A3C}">
      <dgm:prSet phldrT="[Текст]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 dirty="0"/>
        </a:p>
      </dgm:t>
    </dgm:pt>
    <dgm:pt modelId="{B98C7876-CED4-490C-B7FA-9E04B7ACD621}" type="parTrans" cxnId="{214C5FB9-7003-43F1-8A0A-1C3443DE4F29}">
      <dgm:prSet/>
      <dgm:spPr/>
      <dgm:t>
        <a:bodyPr/>
        <a:lstStyle/>
        <a:p>
          <a:endParaRPr lang="ru-RU"/>
        </a:p>
      </dgm:t>
    </dgm:pt>
    <dgm:pt modelId="{1A3D6186-D1F5-4050-AEDA-444169C77F7F}" type="sibTrans" cxnId="{214C5FB9-7003-43F1-8A0A-1C3443DE4F29}">
      <dgm:prSet/>
      <dgm:spPr/>
      <dgm:t>
        <a:bodyPr/>
        <a:lstStyle/>
        <a:p>
          <a:endParaRPr lang="ru-RU"/>
        </a:p>
      </dgm:t>
    </dgm:pt>
    <dgm:pt modelId="{C5C090F9-AB5A-4821-905E-E2874CBD39E6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dirty="0" smtClean="0">
              <a:latin typeface="Georgia" pitchFamily="18" charset="0"/>
            </a:rPr>
            <a:t>Специализированная медицинская помощь</a:t>
          </a:r>
          <a:endParaRPr lang="ru-RU" sz="1400" dirty="0">
            <a:latin typeface="Georgia" pitchFamily="18" charset="0"/>
          </a:endParaRPr>
        </a:p>
      </dgm:t>
    </dgm:pt>
    <dgm:pt modelId="{C3344777-4435-4193-9A97-7DA8C895E336}" type="parTrans" cxnId="{41C69B34-5DA8-4671-A5F6-78128EFAE754}">
      <dgm:prSet/>
      <dgm:spPr/>
      <dgm:t>
        <a:bodyPr/>
        <a:lstStyle/>
        <a:p>
          <a:endParaRPr lang="ru-RU"/>
        </a:p>
      </dgm:t>
    </dgm:pt>
    <dgm:pt modelId="{14369ECF-27E2-4550-9163-E5DA54381448}" type="sibTrans" cxnId="{41C69B34-5DA8-4671-A5F6-78128EFAE754}">
      <dgm:prSet/>
      <dgm:spPr/>
      <dgm:t>
        <a:bodyPr/>
        <a:lstStyle/>
        <a:p>
          <a:endParaRPr lang="ru-RU"/>
        </a:p>
      </dgm:t>
    </dgm:pt>
    <dgm:pt modelId="{2DE6E350-632E-4FEA-837B-8139E45E922B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dirty="0" smtClean="0">
              <a:latin typeface="Georgia" pitchFamily="18" charset="0"/>
            </a:rPr>
            <a:t>Скорая медицинская помощь</a:t>
          </a:r>
          <a:endParaRPr lang="ru-RU" sz="1400" dirty="0">
            <a:latin typeface="Georgia" pitchFamily="18" charset="0"/>
          </a:endParaRPr>
        </a:p>
      </dgm:t>
    </dgm:pt>
    <dgm:pt modelId="{3EC8AF44-3014-44AB-BD10-898CA8D3DC66}" type="parTrans" cxnId="{562930FD-FC7B-45F8-AB58-C9C5E046956E}">
      <dgm:prSet/>
      <dgm:spPr/>
      <dgm:t>
        <a:bodyPr/>
        <a:lstStyle/>
        <a:p>
          <a:endParaRPr lang="ru-RU"/>
        </a:p>
      </dgm:t>
    </dgm:pt>
    <dgm:pt modelId="{22F2D54F-DE51-41D7-8AE8-314E484E0EAB}" type="sibTrans" cxnId="{562930FD-FC7B-45F8-AB58-C9C5E046956E}">
      <dgm:prSet/>
      <dgm:spPr/>
      <dgm:t>
        <a:bodyPr/>
        <a:lstStyle/>
        <a:p>
          <a:endParaRPr lang="ru-RU"/>
        </a:p>
      </dgm:t>
    </dgm:pt>
    <dgm:pt modelId="{7BC1F6A7-C38E-48D0-BF1D-951ED21C5725}">
      <dgm:prSet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 dirty="0">
            <a:latin typeface="Georgia" pitchFamily="18" charset="0"/>
          </a:endParaRPr>
        </a:p>
      </dgm:t>
    </dgm:pt>
    <dgm:pt modelId="{0A326EE2-86D6-4F55-8306-0B01938D0618}" type="parTrans" cxnId="{50A44C85-4D53-46AB-B19E-3D388752EA1B}">
      <dgm:prSet/>
      <dgm:spPr/>
      <dgm:t>
        <a:bodyPr/>
        <a:lstStyle/>
        <a:p>
          <a:endParaRPr lang="ru-RU"/>
        </a:p>
      </dgm:t>
    </dgm:pt>
    <dgm:pt modelId="{DDD7314C-6225-48A0-8424-33B9002365E4}" type="sibTrans" cxnId="{50A44C85-4D53-46AB-B19E-3D388752EA1B}">
      <dgm:prSet/>
      <dgm:spPr/>
      <dgm:t>
        <a:bodyPr/>
        <a:lstStyle/>
        <a:p>
          <a:endParaRPr lang="ru-RU"/>
        </a:p>
      </dgm:t>
    </dgm:pt>
    <dgm:pt modelId="{BC4DAAA8-16F6-40CC-A0CB-4ECD2F434C82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dirty="0" smtClean="0">
              <a:latin typeface="Georgia" pitchFamily="18" charset="0"/>
            </a:rPr>
            <a:t>Высокотехнологичная медицинская помощь</a:t>
          </a:r>
          <a:endParaRPr lang="ru-RU" sz="1400" dirty="0"/>
        </a:p>
      </dgm:t>
    </dgm:pt>
    <dgm:pt modelId="{EA84502D-79E6-4ADE-835C-1114D6E8B976}" type="parTrans" cxnId="{C890D91E-3A8F-42B9-8ACE-46EAD650A6AF}">
      <dgm:prSet/>
      <dgm:spPr/>
      <dgm:t>
        <a:bodyPr/>
        <a:lstStyle/>
        <a:p>
          <a:endParaRPr lang="ru-RU"/>
        </a:p>
      </dgm:t>
    </dgm:pt>
    <dgm:pt modelId="{057BDC9C-CF3E-4D34-AC16-966AFE51E646}" type="sibTrans" cxnId="{C890D91E-3A8F-42B9-8ACE-46EAD650A6AF}">
      <dgm:prSet/>
      <dgm:spPr/>
      <dgm:t>
        <a:bodyPr/>
        <a:lstStyle/>
        <a:p>
          <a:endParaRPr lang="ru-RU"/>
        </a:p>
      </dgm:t>
    </dgm:pt>
    <dgm:pt modelId="{B3B00AEE-70F7-49AB-A225-E607868DCE76}" type="pres">
      <dgm:prSet presAssocID="{F89DBE6F-EFEB-4350-9A55-3CDC8DCC9194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E393B62-B0E5-4E8E-9CA6-0A256C1FA93F}" type="pres">
      <dgm:prSet presAssocID="{477FE693-830E-469B-BEA1-AA552B4CC069}" presName="composite" presStyleCnt="0"/>
      <dgm:spPr/>
    </dgm:pt>
    <dgm:pt modelId="{C2229C54-C02E-4DAF-98FC-E710B864585C}" type="pres">
      <dgm:prSet presAssocID="{477FE693-830E-469B-BEA1-AA552B4CC069}" presName="parentText" presStyleLbl="alignNode1" presStyleIdx="0" presStyleCnt="5" custScaleX="10928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AD6071-8355-465D-8C73-AFECE933E526}" type="pres">
      <dgm:prSet presAssocID="{477FE693-830E-469B-BEA1-AA552B4CC069}" presName="descendantText" presStyleLbl="alignAcc1" presStyleIdx="0" presStyleCnt="5" custScaleY="111704" custLinFactNeighborX="10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3322D1-F91D-437D-A717-67576E4C4978}" type="pres">
      <dgm:prSet presAssocID="{975431B9-BC59-4B7D-A160-91358939D78C}" presName="sp" presStyleCnt="0"/>
      <dgm:spPr/>
    </dgm:pt>
    <dgm:pt modelId="{87FCA98A-F372-40AB-8C71-F5DD321F1773}" type="pres">
      <dgm:prSet presAssocID="{49E96512-A736-4F74-B1B6-2A0044D26286}" presName="composite" presStyleCnt="0"/>
      <dgm:spPr/>
    </dgm:pt>
    <dgm:pt modelId="{6CD5B345-5E37-49EF-85C2-C7CF17F545D4}" type="pres">
      <dgm:prSet presAssocID="{49E96512-A736-4F74-B1B6-2A0044D26286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C44922-5B30-4837-AEFC-78E6A7E36F77}" type="pres">
      <dgm:prSet presAssocID="{49E96512-A736-4F74-B1B6-2A0044D26286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BEE3FD-1B40-4B3D-94BA-79A9F317B182}" type="pres">
      <dgm:prSet presAssocID="{B7CEEF66-1067-4634-9136-8B998A4346AC}" presName="sp" presStyleCnt="0"/>
      <dgm:spPr/>
    </dgm:pt>
    <dgm:pt modelId="{5C180ECE-D381-462E-93BA-BCC45687E1C7}" type="pres">
      <dgm:prSet presAssocID="{0CD1FEBD-4C0E-4E82-A59C-C14BFAC73F99}" presName="composite" presStyleCnt="0"/>
      <dgm:spPr/>
    </dgm:pt>
    <dgm:pt modelId="{B38F8F26-44C6-4BB8-9132-C9806C9591C1}" type="pres">
      <dgm:prSet presAssocID="{0CD1FEBD-4C0E-4E82-A59C-C14BFAC73F99}" presName="parentText" presStyleLbl="alignNode1" presStyleIdx="2" presStyleCnt="5" custScaleY="11170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247A88-4FC6-4FB7-B773-20D0796A8CB6}" type="pres">
      <dgm:prSet presAssocID="{0CD1FEBD-4C0E-4E82-A59C-C14BFAC73F99}" presName="descendantText" presStyleLbl="alignAcc1" presStyleIdx="2" presStyleCnt="5" custLinFactNeighborX="700" custLinFactNeighborY="-20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CC0303-876C-48DF-B104-9AA13F70A04E}" type="pres">
      <dgm:prSet presAssocID="{C91D1509-1342-4E8C-BCCB-FAD625E52239}" presName="sp" presStyleCnt="0"/>
      <dgm:spPr/>
    </dgm:pt>
    <dgm:pt modelId="{E70D3BAF-D280-4E1F-AE26-7A19270046F9}" type="pres">
      <dgm:prSet presAssocID="{32C29316-20DB-4981-BAAD-9BEEC9035A3C}" presName="composite" presStyleCnt="0"/>
      <dgm:spPr/>
    </dgm:pt>
    <dgm:pt modelId="{19A9965B-D662-4C94-A8D8-2EAB7F5B8069}" type="pres">
      <dgm:prSet presAssocID="{32C29316-20DB-4981-BAAD-9BEEC9035A3C}" presName="parentText" presStyleLbl="alignNode1" presStyleIdx="3" presStyleCnt="5" custScaleY="111704" custLinFactNeighborX="-64807" custLinFactNeighborY="238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F6F1D6-7E95-4EF6-92F4-9C5D61CD1E23}" type="pres">
      <dgm:prSet presAssocID="{32C29316-20DB-4981-BAAD-9BEEC9035A3C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4A14F9-8012-4AE3-93EE-304A786577E2}" type="pres">
      <dgm:prSet presAssocID="{1A3D6186-D1F5-4050-AEDA-444169C77F7F}" presName="sp" presStyleCnt="0"/>
      <dgm:spPr/>
    </dgm:pt>
    <dgm:pt modelId="{F584F6C3-9189-4F52-8421-B75EA5F78E56}" type="pres">
      <dgm:prSet presAssocID="{7BC1F6A7-C38E-48D0-BF1D-951ED21C5725}" presName="composite" presStyleCnt="0"/>
      <dgm:spPr/>
    </dgm:pt>
    <dgm:pt modelId="{9C6943C2-786B-4C06-B505-822AFC8A0C13}" type="pres">
      <dgm:prSet presAssocID="{7BC1F6A7-C38E-48D0-BF1D-951ED21C5725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591C05-6E25-4166-B359-253B0B0DC93F}" type="pres">
      <dgm:prSet presAssocID="{7BC1F6A7-C38E-48D0-BF1D-951ED21C5725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916FB95-17B2-4B51-A43E-8653560643A2}" srcId="{477FE693-830E-469B-BEA1-AA552B4CC069}" destId="{E24A91D1-3D0E-4665-A906-6978C8945FE4}" srcOrd="0" destOrd="0" parTransId="{A0DDB1AD-E323-4BF7-940E-98ED2CB2E626}" sibTransId="{787F0CBE-E98C-4D79-9800-680FF6AC0497}"/>
    <dgm:cxn modelId="{50A44C85-4D53-46AB-B19E-3D388752EA1B}" srcId="{F89DBE6F-EFEB-4350-9A55-3CDC8DCC9194}" destId="{7BC1F6A7-C38E-48D0-BF1D-951ED21C5725}" srcOrd="4" destOrd="0" parTransId="{0A326EE2-86D6-4F55-8306-0B01938D0618}" sibTransId="{DDD7314C-6225-48A0-8424-33B9002365E4}"/>
    <dgm:cxn modelId="{94E0AE93-55CF-4002-84DA-CDE4F5EB29BC}" type="presOf" srcId="{E24A91D1-3D0E-4665-A906-6978C8945FE4}" destId="{24AD6071-8355-465D-8C73-AFECE933E526}" srcOrd="0" destOrd="0" presId="urn:microsoft.com/office/officeart/2005/8/layout/chevron2"/>
    <dgm:cxn modelId="{6F4DD9D5-0E32-4F42-B653-C9A0FA279621}" type="presOf" srcId="{F89DBE6F-EFEB-4350-9A55-3CDC8DCC9194}" destId="{B3B00AEE-70F7-49AB-A225-E607868DCE76}" srcOrd="0" destOrd="0" presId="urn:microsoft.com/office/officeart/2005/8/layout/chevron2"/>
    <dgm:cxn modelId="{BB9B6425-AE35-477B-9F83-02F701EBAF09}" type="presOf" srcId="{32C29316-20DB-4981-BAAD-9BEEC9035A3C}" destId="{19A9965B-D662-4C94-A8D8-2EAB7F5B8069}" srcOrd="0" destOrd="0" presId="urn:microsoft.com/office/officeart/2005/8/layout/chevron2"/>
    <dgm:cxn modelId="{F85CA483-CA21-47EF-AE83-31111865AE24}" type="presOf" srcId="{1F89188E-5A33-439A-8854-5DB0A17F26D5}" destId="{E0C44922-5B30-4837-AEFC-78E6A7E36F77}" srcOrd="0" destOrd="0" presId="urn:microsoft.com/office/officeart/2005/8/layout/chevron2"/>
    <dgm:cxn modelId="{41C69B34-5DA8-4671-A5F6-78128EFAE754}" srcId="{0CD1FEBD-4C0E-4E82-A59C-C14BFAC73F99}" destId="{C5C090F9-AB5A-4821-905E-E2874CBD39E6}" srcOrd="0" destOrd="0" parTransId="{C3344777-4435-4193-9A97-7DA8C895E336}" sibTransId="{14369ECF-27E2-4550-9163-E5DA54381448}"/>
    <dgm:cxn modelId="{4575BCD7-E398-4652-B005-0DE2349203EF}" type="presOf" srcId="{2DE6E350-632E-4FEA-837B-8139E45E922B}" destId="{6AF6F1D6-7E95-4EF6-92F4-9C5D61CD1E23}" srcOrd="0" destOrd="0" presId="urn:microsoft.com/office/officeart/2005/8/layout/chevron2"/>
    <dgm:cxn modelId="{562930FD-FC7B-45F8-AB58-C9C5E046956E}" srcId="{32C29316-20DB-4981-BAAD-9BEEC9035A3C}" destId="{2DE6E350-632E-4FEA-837B-8139E45E922B}" srcOrd="0" destOrd="0" parTransId="{3EC8AF44-3014-44AB-BD10-898CA8D3DC66}" sibTransId="{22F2D54F-DE51-41D7-8AE8-314E484E0EAB}"/>
    <dgm:cxn modelId="{8050F4F1-9EB7-4325-A398-CF3185D62B0A}" srcId="{F89DBE6F-EFEB-4350-9A55-3CDC8DCC9194}" destId="{0CD1FEBD-4C0E-4E82-A59C-C14BFAC73F99}" srcOrd="2" destOrd="0" parTransId="{C10CA994-7D86-42FF-BE8D-D47BFB5BE754}" sibTransId="{C91D1509-1342-4E8C-BCCB-FAD625E52239}"/>
    <dgm:cxn modelId="{0222B35B-7892-4395-88E5-EBCCFC0AE5FF}" type="presOf" srcId="{477FE693-830E-469B-BEA1-AA552B4CC069}" destId="{C2229C54-C02E-4DAF-98FC-E710B864585C}" srcOrd="0" destOrd="0" presId="urn:microsoft.com/office/officeart/2005/8/layout/chevron2"/>
    <dgm:cxn modelId="{529384F1-07E1-422A-9F87-309365DE5322}" type="presOf" srcId="{BC4DAAA8-16F6-40CC-A0CB-4ECD2F434C82}" destId="{32591C05-6E25-4166-B359-253B0B0DC93F}" srcOrd="0" destOrd="0" presId="urn:microsoft.com/office/officeart/2005/8/layout/chevron2"/>
    <dgm:cxn modelId="{ECDD582C-95EC-4853-A50B-1F0D4DD77062}" srcId="{49E96512-A736-4F74-B1B6-2A0044D26286}" destId="{1F89188E-5A33-439A-8854-5DB0A17F26D5}" srcOrd="0" destOrd="0" parTransId="{A037D965-678A-4F59-A120-B685B25C70EC}" sibTransId="{4BB642AB-E8D2-4CDC-BDA3-66727CA94F89}"/>
    <dgm:cxn modelId="{A49CA2E9-2196-4D2F-8C97-66FB7070C4F9}" type="presOf" srcId="{C5C090F9-AB5A-4821-905E-E2874CBD39E6}" destId="{A7247A88-4FC6-4FB7-B773-20D0796A8CB6}" srcOrd="0" destOrd="0" presId="urn:microsoft.com/office/officeart/2005/8/layout/chevron2"/>
    <dgm:cxn modelId="{3ADC666B-5F69-42BF-9D19-945854BBFF72}" srcId="{F89DBE6F-EFEB-4350-9A55-3CDC8DCC9194}" destId="{477FE693-830E-469B-BEA1-AA552B4CC069}" srcOrd="0" destOrd="0" parTransId="{CA3BC3B3-5C01-410B-91C6-10FBE0A9D8F5}" sibTransId="{975431B9-BC59-4B7D-A160-91358939D78C}"/>
    <dgm:cxn modelId="{1460C59E-FF7F-413B-82BE-4E6C203B31F7}" type="presOf" srcId="{0CD1FEBD-4C0E-4E82-A59C-C14BFAC73F99}" destId="{B38F8F26-44C6-4BB8-9132-C9806C9591C1}" srcOrd="0" destOrd="0" presId="urn:microsoft.com/office/officeart/2005/8/layout/chevron2"/>
    <dgm:cxn modelId="{1D5FC35D-F5C9-4D6C-8735-E2FF3E6AC277}" srcId="{F89DBE6F-EFEB-4350-9A55-3CDC8DCC9194}" destId="{49E96512-A736-4F74-B1B6-2A0044D26286}" srcOrd="1" destOrd="0" parTransId="{C07ACE5E-5B80-4078-A607-5013A3B1DAE0}" sibTransId="{B7CEEF66-1067-4634-9136-8B998A4346AC}"/>
    <dgm:cxn modelId="{BC36D6E5-79CF-4484-9970-0AD45B9A10FA}" type="presOf" srcId="{49E96512-A736-4F74-B1B6-2A0044D26286}" destId="{6CD5B345-5E37-49EF-85C2-C7CF17F545D4}" srcOrd="0" destOrd="0" presId="urn:microsoft.com/office/officeart/2005/8/layout/chevron2"/>
    <dgm:cxn modelId="{C890D91E-3A8F-42B9-8ACE-46EAD650A6AF}" srcId="{7BC1F6A7-C38E-48D0-BF1D-951ED21C5725}" destId="{BC4DAAA8-16F6-40CC-A0CB-4ECD2F434C82}" srcOrd="0" destOrd="0" parTransId="{EA84502D-79E6-4ADE-835C-1114D6E8B976}" sibTransId="{057BDC9C-CF3E-4D34-AC16-966AFE51E646}"/>
    <dgm:cxn modelId="{214C5FB9-7003-43F1-8A0A-1C3443DE4F29}" srcId="{F89DBE6F-EFEB-4350-9A55-3CDC8DCC9194}" destId="{32C29316-20DB-4981-BAAD-9BEEC9035A3C}" srcOrd="3" destOrd="0" parTransId="{B98C7876-CED4-490C-B7FA-9E04B7ACD621}" sibTransId="{1A3D6186-D1F5-4050-AEDA-444169C77F7F}"/>
    <dgm:cxn modelId="{8FD32352-ABC8-4FD3-BD86-331668778139}" type="presOf" srcId="{7BC1F6A7-C38E-48D0-BF1D-951ED21C5725}" destId="{9C6943C2-786B-4C06-B505-822AFC8A0C13}" srcOrd="0" destOrd="0" presId="urn:microsoft.com/office/officeart/2005/8/layout/chevron2"/>
    <dgm:cxn modelId="{FC4657D8-6F58-4208-B54C-AF047CEA09C4}" type="presParOf" srcId="{B3B00AEE-70F7-49AB-A225-E607868DCE76}" destId="{CE393B62-B0E5-4E8E-9CA6-0A256C1FA93F}" srcOrd="0" destOrd="0" presId="urn:microsoft.com/office/officeart/2005/8/layout/chevron2"/>
    <dgm:cxn modelId="{DE8A7A95-0621-44B4-A65D-211965D89EF7}" type="presParOf" srcId="{CE393B62-B0E5-4E8E-9CA6-0A256C1FA93F}" destId="{C2229C54-C02E-4DAF-98FC-E710B864585C}" srcOrd="0" destOrd="0" presId="urn:microsoft.com/office/officeart/2005/8/layout/chevron2"/>
    <dgm:cxn modelId="{F6D9A641-749D-4003-B556-89D25FC262A7}" type="presParOf" srcId="{CE393B62-B0E5-4E8E-9CA6-0A256C1FA93F}" destId="{24AD6071-8355-465D-8C73-AFECE933E526}" srcOrd="1" destOrd="0" presId="urn:microsoft.com/office/officeart/2005/8/layout/chevron2"/>
    <dgm:cxn modelId="{49FB3845-A0B1-4965-BC7C-EBD8AD6FF290}" type="presParOf" srcId="{B3B00AEE-70F7-49AB-A225-E607868DCE76}" destId="{8C3322D1-F91D-437D-A717-67576E4C4978}" srcOrd="1" destOrd="0" presId="urn:microsoft.com/office/officeart/2005/8/layout/chevron2"/>
    <dgm:cxn modelId="{CE3417CF-B6B6-435B-8485-649408100E10}" type="presParOf" srcId="{B3B00AEE-70F7-49AB-A225-E607868DCE76}" destId="{87FCA98A-F372-40AB-8C71-F5DD321F1773}" srcOrd="2" destOrd="0" presId="urn:microsoft.com/office/officeart/2005/8/layout/chevron2"/>
    <dgm:cxn modelId="{B6BF9C21-EAF1-4344-BFDE-1579B9799AA5}" type="presParOf" srcId="{87FCA98A-F372-40AB-8C71-F5DD321F1773}" destId="{6CD5B345-5E37-49EF-85C2-C7CF17F545D4}" srcOrd="0" destOrd="0" presId="urn:microsoft.com/office/officeart/2005/8/layout/chevron2"/>
    <dgm:cxn modelId="{5EDBB41C-8F98-466D-86DD-BB3BE97A25B4}" type="presParOf" srcId="{87FCA98A-F372-40AB-8C71-F5DD321F1773}" destId="{E0C44922-5B30-4837-AEFC-78E6A7E36F77}" srcOrd="1" destOrd="0" presId="urn:microsoft.com/office/officeart/2005/8/layout/chevron2"/>
    <dgm:cxn modelId="{0F3BE0DA-2362-42D7-92C3-FDA92F42E972}" type="presParOf" srcId="{B3B00AEE-70F7-49AB-A225-E607868DCE76}" destId="{7FBEE3FD-1B40-4B3D-94BA-79A9F317B182}" srcOrd="3" destOrd="0" presId="urn:microsoft.com/office/officeart/2005/8/layout/chevron2"/>
    <dgm:cxn modelId="{B572A152-D62E-4C5B-8733-0A783B744A98}" type="presParOf" srcId="{B3B00AEE-70F7-49AB-A225-E607868DCE76}" destId="{5C180ECE-D381-462E-93BA-BCC45687E1C7}" srcOrd="4" destOrd="0" presId="urn:microsoft.com/office/officeart/2005/8/layout/chevron2"/>
    <dgm:cxn modelId="{794EB6AC-C051-41CE-99E5-5F22E338AC9D}" type="presParOf" srcId="{5C180ECE-D381-462E-93BA-BCC45687E1C7}" destId="{B38F8F26-44C6-4BB8-9132-C9806C9591C1}" srcOrd="0" destOrd="0" presId="urn:microsoft.com/office/officeart/2005/8/layout/chevron2"/>
    <dgm:cxn modelId="{25899A0C-50F9-4CF8-B6CC-10F31F774A1E}" type="presParOf" srcId="{5C180ECE-D381-462E-93BA-BCC45687E1C7}" destId="{A7247A88-4FC6-4FB7-B773-20D0796A8CB6}" srcOrd="1" destOrd="0" presId="urn:microsoft.com/office/officeart/2005/8/layout/chevron2"/>
    <dgm:cxn modelId="{2073D21C-B057-496E-9D04-931A5495ED3B}" type="presParOf" srcId="{B3B00AEE-70F7-49AB-A225-E607868DCE76}" destId="{75CC0303-876C-48DF-B104-9AA13F70A04E}" srcOrd="5" destOrd="0" presId="urn:microsoft.com/office/officeart/2005/8/layout/chevron2"/>
    <dgm:cxn modelId="{C1391267-5066-4828-9324-5B479C351B4C}" type="presParOf" srcId="{B3B00AEE-70F7-49AB-A225-E607868DCE76}" destId="{E70D3BAF-D280-4E1F-AE26-7A19270046F9}" srcOrd="6" destOrd="0" presId="urn:microsoft.com/office/officeart/2005/8/layout/chevron2"/>
    <dgm:cxn modelId="{ABAA2243-6616-4BB7-B621-C747CA316A22}" type="presParOf" srcId="{E70D3BAF-D280-4E1F-AE26-7A19270046F9}" destId="{19A9965B-D662-4C94-A8D8-2EAB7F5B8069}" srcOrd="0" destOrd="0" presId="urn:microsoft.com/office/officeart/2005/8/layout/chevron2"/>
    <dgm:cxn modelId="{7A9E7CEC-18FE-41A8-889A-AA4BF3C403D4}" type="presParOf" srcId="{E70D3BAF-D280-4E1F-AE26-7A19270046F9}" destId="{6AF6F1D6-7E95-4EF6-92F4-9C5D61CD1E23}" srcOrd="1" destOrd="0" presId="urn:microsoft.com/office/officeart/2005/8/layout/chevron2"/>
    <dgm:cxn modelId="{E9AB870A-C12B-4EBD-B0FB-A86387823C92}" type="presParOf" srcId="{B3B00AEE-70F7-49AB-A225-E607868DCE76}" destId="{614A14F9-8012-4AE3-93EE-304A786577E2}" srcOrd="7" destOrd="0" presId="urn:microsoft.com/office/officeart/2005/8/layout/chevron2"/>
    <dgm:cxn modelId="{FA026377-C458-4EA5-B5C1-55550C894904}" type="presParOf" srcId="{B3B00AEE-70F7-49AB-A225-E607868DCE76}" destId="{F584F6C3-9189-4F52-8421-B75EA5F78E56}" srcOrd="8" destOrd="0" presId="urn:microsoft.com/office/officeart/2005/8/layout/chevron2"/>
    <dgm:cxn modelId="{63ACCC03-692E-4F7A-8E69-6DA39776AA22}" type="presParOf" srcId="{F584F6C3-9189-4F52-8421-B75EA5F78E56}" destId="{9C6943C2-786B-4C06-B505-822AFC8A0C13}" srcOrd="0" destOrd="0" presId="urn:microsoft.com/office/officeart/2005/8/layout/chevron2"/>
    <dgm:cxn modelId="{AFEF90BB-2310-45CD-B821-6C029F1CEF96}" type="presParOf" srcId="{F584F6C3-9189-4F52-8421-B75EA5F78E56}" destId="{32591C05-6E25-4166-B359-253B0B0DC93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37F0024-F351-4732-9BFE-E42AB2B37F75}" type="doc">
      <dgm:prSet loTypeId="urn:microsoft.com/office/officeart/2005/8/layout/chevron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840BB2E3-5906-4C23-87E4-50EE91BBAFD1}">
      <dgm:prSet phldrT="[Текст]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 dirty="0" smtClean="0"/>
        </a:p>
        <a:p>
          <a:endParaRPr lang="ru-RU" dirty="0"/>
        </a:p>
      </dgm:t>
    </dgm:pt>
    <dgm:pt modelId="{BBF19F1B-D114-4D7B-A7D2-70CB1C16D3C9}" type="parTrans" cxnId="{25786097-B992-45A0-A34D-F52FEDA95C22}">
      <dgm:prSet/>
      <dgm:spPr/>
      <dgm:t>
        <a:bodyPr/>
        <a:lstStyle/>
        <a:p>
          <a:endParaRPr lang="ru-RU"/>
        </a:p>
      </dgm:t>
    </dgm:pt>
    <dgm:pt modelId="{A14DF45D-1ECF-4735-8575-F47F883A44BC}" type="sibTrans" cxnId="{25786097-B992-45A0-A34D-F52FEDA95C22}">
      <dgm:prSet/>
      <dgm:spPr/>
      <dgm:t>
        <a:bodyPr/>
        <a:lstStyle/>
        <a:p>
          <a:endParaRPr lang="ru-RU"/>
        </a:p>
      </dgm:t>
    </dgm:pt>
    <dgm:pt modelId="{DD2E1B09-ECED-4519-96A5-2F6682EB1C88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dirty="0" smtClean="0">
              <a:latin typeface="Georgia" pitchFamily="18" charset="0"/>
            </a:rPr>
            <a:t>По заболеваниям, входящим в базовую программу ОМС</a:t>
          </a:r>
          <a:endParaRPr lang="ru-RU" sz="1400" dirty="0">
            <a:latin typeface="Georgia" pitchFamily="18" charset="0"/>
          </a:endParaRPr>
        </a:p>
      </dgm:t>
    </dgm:pt>
    <dgm:pt modelId="{BF428564-6878-4F6F-8BE7-B91DBB77EBAD}" type="parTrans" cxnId="{F40E6B77-038B-4830-8274-8B8139F30257}">
      <dgm:prSet/>
      <dgm:spPr/>
      <dgm:t>
        <a:bodyPr/>
        <a:lstStyle/>
        <a:p>
          <a:endParaRPr lang="ru-RU"/>
        </a:p>
      </dgm:t>
    </dgm:pt>
    <dgm:pt modelId="{06DDC7B1-6124-40E4-828B-E4CED48E8ED4}" type="sibTrans" cxnId="{F40E6B77-038B-4830-8274-8B8139F30257}">
      <dgm:prSet/>
      <dgm:spPr/>
      <dgm:t>
        <a:bodyPr/>
        <a:lstStyle/>
        <a:p>
          <a:endParaRPr lang="ru-RU"/>
        </a:p>
      </dgm:t>
    </dgm:pt>
    <dgm:pt modelId="{4CC5979F-3344-4001-A5EE-43D43FB97BF1}" type="pres">
      <dgm:prSet presAssocID="{237F0024-F351-4732-9BFE-E42AB2B37F7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3999415-ED27-4549-AC64-78D2A881886F}" type="pres">
      <dgm:prSet presAssocID="{840BB2E3-5906-4C23-87E4-50EE91BBAFD1}" presName="composite" presStyleCnt="0"/>
      <dgm:spPr/>
    </dgm:pt>
    <dgm:pt modelId="{AD3DCEEC-D3FA-42BE-A868-E503AFC817FC}" type="pres">
      <dgm:prSet presAssocID="{840BB2E3-5906-4C23-87E4-50EE91BBAFD1}" presName="parentText" presStyleLbl="alignNode1" presStyleIdx="0" presStyleCnt="1" custLinFactNeighborX="-5584" custLinFactNeighborY="-4081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0CEE6E-CE25-4EE5-8590-2331109172E1}" type="pres">
      <dgm:prSet presAssocID="{840BB2E3-5906-4C23-87E4-50EE91BBAFD1}" presName="descendantText" presStyleLbl="alignAcc1" presStyleIdx="0" presStyleCnt="1" custScaleY="185143" custLinFactNeighborX="1621" custLinFactNeighborY="-318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40E6B77-038B-4830-8274-8B8139F30257}" srcId="{840BB2E3-5906-4C23-87E4-50EE91BBAFD1}" destId="{DD2E1B09-ECED-4519-96A5-2F6682EB1C88}" srcOrd="0" destOrd="0" parTransId="{BF428564-6878-4F6F-8BE7-B91DBB77EBAD}" sibTransId="{06DDC7B1-6124-40E4-828B-E4CED48E8ED4}"/>
    <dgm:cxn modelId="{25786097-B992-45A0-A34D-F52FEDA95C22}" srcId="{237F0024-F351-4732-9BFE-E42AB2B37F75}" destId="{840BB2E3-5906-4C23-87E4-50EE91BBAFD1}" srcOrd="0" destOrd="0" parTransId="{BBF19F1B-D114-4D7B-A7D2-70CB1C16D3C9}" sibTransId="{A14DF45D-1ECF-4735-8575-F47F883A44BC}"/>
    <dgm:cxn modelId="{A2E5B3A5-70C5-49D1-B7E6-89F39C6348B3}" type="presOf" srcId="{237F0024-F351-4732-9BFE-E42AB2B37F75}" destId="{4CC5979F-3344-4001-A5EE-43D43FB97BF1}" srcOrd="0" destOrd="0" presId="urn:microsoft.com/office/officeart/2005/8/layout/chevron2"/>
    <dgm:cxn modelId="{2792494A-71E2-4C80-979E-7EE9E7DE02D6}" type="presOf" srcId="{DD2E1B09-ECED-4519-96A5-2F6682EB1C88}" destId="{AE0CEE6E-CE25-4EE5-8590-2331109172E1}" srcOrd="0" destOrd="0" presId="urn:microsoft.com/office/officeart/2005/8/layout/chevron2"/>
    <dgm:cxn modelId="{D003CB6B-EF4C-4614-946B-6CEDAADD4795}" type="presOf" srcId="{840BB2E3-5906-4C23-87E4-50EE91BBAFD1}" destId="{AD3DCEEC-D3FA-42BE-A868-E503AFC817FC}" srcOrd="0" destOrd="0" presId="urn:microsoft.com/office/officeart/2005/8/layout/chevron2"/>
    <dgm:cxn modelId="{404DE39F-57B7-469D-BB8A-8AFBD10CDD5A}" type="presParOf" srcId="{4CC5979F-3344-4001-A5EE-43D43FB97BF1}" destId="{E3999415-ED27-4549-AC64-78D2A881886F}" srcOrd="0" destOrd="0" presId="urn:microsoft.com/office/officeart/2005/8/layout/chevron2"/>
    <dgm:cxn modelId="{EFAD1AB8-37A5-48B0-928F-53DB7F1FF80A}" type="presParOf" srcId="{E3999415-ED27-4549-AC64-78D2A881886F}" destId="{AD3DCEEC-D3FA-42BE-A868-E503AFC817FC}" srcOrd="0" destOrd="0" presId="urn:microsoft.com/office/officeart/2005/8/layout/chevron2"/>
    <dgm:cxn modelId="{2C1EEF41-06CE-4479-B320-FC1B4AC7F41D}" type="presParOf" srcId="{E3999415-ED27-4549-AC64-78D2A881886F}" destId="{AE0CEE6E-CE25-4EE5-8590-2331109172E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E987A15-81D0-437A-89AB-25AFC5301D59}" type="doc">
      <dgm:prSet loTypeId="urn:microsoft.com/office/officeart/2005/8/layout/chevron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816E0336-DD42-48A2-91DE-3CEB40585E39}">
      <dgm:prSet phldrT="[Текст]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 dirty="0" smtClean="0"/>
        </a:p>
        <a:p>
          <a:endParaRPr lang="ru-RU" dirty="0"/>
        </a:p>
      </dgm:t>
    </dgm:pt>
    <dgm:pt modelId="{FB8930F1-9334-467E-83D8-4196C7BC1022}" type="parTrans" cxnId="{87EA88ED-4E88-4B84-84E9-A73F2218C3FB}">
      <dgm:prSet/>
      <dgm:spPr/>
      <dgm:t>
        <a:bodyPr/>
        <a:lstStyle/>
        <a:p>
          <a:endParaRPr lang="ru-RU"/>
        </a:p>
      </dgm:t>
    </dgm:pt>
    <dgm:pt modelId="{23DD056E-A7AB-4976-ABD1-10BB3D67A609}" type="sibTrans" cxnId="{87EA88ED-4E88-4B84-84E9-A73F2218C3FB}">
      <dgm:prSet/>
      <dgm:spPr/>
      <dgm:t>
        <a:bodyPr/>
        <a:lstStyle/>
        <a:p>
          <a:endParaRPr lang="ru-RU"/>
        </a:p>
      </dgm:t>
    </dgm:pt>
    <dgm:pt modelId="{EF43254A-BD9F-494E-9F4D-088FD3E7CF75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dirty="0" smtClean="0">
              <a:latin typeface="Georgia" pitchFamily="18" charset="0"/>
            </a:rPr>
            <a:t>При заболеваниях и состояниях, не входящих в базовую программу ОМС (социально-значимые: психиатрия, наркология, туберкулез, венерология и </a:t>
          </a:r>
          <a:r>
            <a:rPr lang="ru-RU" sz="1400" dirty="0" err="1" smtClean="0">
              <a:latin typeface="Georgia" pitchFamily="18" charset="0"/>
            </a:rPr>
            <a:t>тд</a:t>
          </a:r>
          <a:r>
            <a:rPr lang="ru-RU" sz="1400" dirty="0" smtClean="0">
              <a:latin typeface="Georgia" pitchFamily="18" charset="0"/>
            </a:rPr>
            <a:t>)</a:t>
          </a:r>
          <a:endParaRPr lang="ru-RU" sz="1400" dirty="0">
            <a:latin typeface="Georgia" pitchFamily="18" charset="0"/>
          </a:endParaRPr>
        </a:p>
      </dgm:t>
    </dgm:pt>
    <dgm:pt modelId="{22298DC2-AD27-4403-9FA3-68AEA7C0C032}" type="parTrans" cxnId="{07550F28-8FF3-41DE-B843-113D8647C1C9}">
      <dgm:prSet/>
      <dgm:spPr/>
      <dgm:t>
        <a:bodyPr/>
        <a:lstStyle/>
        <a:p>
          <a:endParaRPr lang="ru-RU"/>
        </a:p>
      </dgm:t>
    </dgm:pt>
    <dgm:pt modelId="{0B6DAD50-366A-4915-9891-10E982285A3D}" type="sibTrans" cxnId="{07550F28-8FF3-41DE-B843-113D8647C1C9}">
      <dgm:prSet/>
      <dgm:spPr/>
      <dgm:t>
        <a:bodyPr/>
        <a:lstStyle/>
        <a:p>
          <a:endParaRPr lang="ru-RU"/>
        </a:p>
      </dgm:t>
    </dgm:pt>
    <dgm:pt modelId="{5EAE2788-BA92-4D2B-BBAE-1F3C94614A11}">
      <dgm:prSet phldrT="[Текст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 dirty="0" smtClean="0"/>
        </a:p>
        <a:p>
          <a:endParaRPr lang="ru-RU" dirty="0"/>
        </a:p>
      </dgm:t>
    </dgm:pt>
    <dgm:pt modelId="{B8021374-316C-4DA3-85F5-A401114AA0E8}" type="parTrans" cxnId="{432DBE9D-8CEE-44DD-AFBC-F8218F6AFF64}">
      <dgm:prSet/>
      <dgm:spPr/>
      <dgm:t>
        <a:bodyPr/>
        <a:lstStyle/>
        <a:p>
          <a:endParaRPr lang="ru-RU"/>
        </a:p>
      </dgm:t>
    </dgm:pt>
    <dgm:pt modelId="{BD31A7A2-5682-4F61-A47C-A17716B3034E}" type="sibTrans" cxnId="{432DBE9D-8CEE-44DD-AFBC-F8218F6AFF64}">
      <dgm:prSet/>
      <dgm:spPr/>
      <dgm:t>
        <a:bodyPr/>
        <a:lstStyle/>
        <a:p>
          <a:endParaRPr lang="ru-RU"/>
        </a:p>
      </dgm:t>
    </dgm:pt>
    <dgm:pt modelId="{0EAFC0ED-1EB2-4137-A059-B931A46BF283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dirty="0" smtClean="0">
              <a:latin typeface="Georgia" pitchFamily="18" charset="0"/>
            </a:rPr>
            <a:t>Специализированная (санитарно-авиационная) скорая медицинская помощь</a:t>
          </a:r>
          <a:endParaRPr lang="ru-RU" sz="1400" dirty="0">
            <a:latin typeface="Georgia" pitchFamily="18" charset="0"/>
          </a:endParaRPr>
        </a:p>
      </dgm:t>
    </dgm:pt>
    <dgm:pt modelId="{F5AF4C47-AA50-4ADA-8220-3A63F21246E8}" type="parTrans" cxnId="{2B7E87B2-0732-43DB-8963-B87C82F47C38}">
      <dgm:prSet/>
      <dgm:spPr/>
      <dgm:t>
        <a:bodyPr/>
        <a:lstStyle/>
        <a:p>
          <a:endParaRPr lang="ru-RU"/>
        </a:p>
      </dgm:t>
    </dgm:pt>
    <dgm:pt modelId="{59A0CBAD-092C-499D-88B5-CE9338C001F1}" type="sibTrans" cxnId="{2B7E87B2-0732-43DB-8963-B87C82F47C38}">
      <dgm:prSet/>
      <dgm:spPr/>
      <dgm:t>
        <a:bodyPr/>
        <a:lstStyle/>
        <a:p>
          <a:endParaRPr lang="ru-RU"/>
        </a:p>
      </dgm:t>
    </dgm:pt>
    <dgm:pt modelId="{EDB021D8-CE46-4404-9291-2FF165E94D83}">
      <dgm:prSet phldrT="[Текст]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 dirty="0"/>
        </a:p>
      </dgm:t>
    </dgm:pt>
    <dgm:pt modelId="{BB7CD581-4768-470F-956D-3E477C6EE2C1}" type="parTrans" cxnId="{0BB6A0B2-9453-4640-B394-34D4B0C8F20C}">
      <dgm:prSet/>
      <dgm:spPr/>
      <dgm:t>
        <a:bodyPr/>
        <a:lstStyle/>
        <a:p>
          <a:endParaRPr lang="ru-RU"/>
        </a:p>
      </dgm:t>
    </dgm:pt>
    <dgm:pt modelId="{B4DB43DF-7ECC-44A7-A9B9-35C891885A89}" type="sibTrans" cxnId="{0BB6A0B2-9453-4640-B394-34D4B0C8F20C}">
      <dgm:prSet/>
      <dgm:spPr/>
      <dgm:t>
        <a:bodyPr/>
        <a:lstStyle/>
        <a:p>
          <a:endParaRPr lang="ru-RU"/>
        </a:p>
      </dgm:t>
    </dgm:pt>
    <dgm:pt modelId="{0EB9A492-D438-4926-855B-62DCDEC0DD3A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dirty="0" smtClean="0">
              <a:latin typeface="Georgia" pitchFamily="18" charset="0"/>
            </a:rPr>
            <a:t>Высокотехнологичная медицинская помощь</a:t>
          </a:r>
          <a:endParaRPr lang="ru-RU" sz="1400" dirty="0">
            <a:latin typeface="Georgia" pitchFamily="18" charset="0"/>
          </a:endParaRPr>
        </a:p>
      </dgm:t>
    </dgm:pt>
    <dgm:pt modelId="{5ACE5084-207F-461F-89FD-679833C78E6E}" type="sibTrans" cxnId="{DE179859-235D-4615-AE83-08E4424F3BB3}">
      <dgm:prSet/>
      <dgm:spPr/>
      <dgm:t>
        <a:bodyPr/>
        <a:lstStyle/>
        <a:p>
          <a:endParaRPr lang="ru-RU"/>
        </a:p>
      </dgm:t>
    </dgm:pt>
    <dgm:pt modelId="{BB1F8D8D-0A0B-464B-9CD8-6911C392DFFE}" type="parTrans" cxnId="{DE179859-235D-4615-AE83-08E4424F3BB3}">
      <dgm:prSet/>
      <dgm:spPr/>
      <dgm:t>
        <a:bodyPr/>
        <a:lstStyle/>
        <a:p>
          <a:endParaRPr lang="ru-RU"/>
        </a:p>
      </dgm:t>
    </dgm:pt>
    <dgm:pt modelId="{BCA27BE1-104D-4996-BDA4-67E9EE759741}">
      <dgm:prSet phldrT="[Текст]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 dirty="0" smtClean="0"/>
        </a:p>
        <a:p>
          <a:endParaRPr lang="ru-RU" dirty="0"/>
        </a:p>
      </dgm:t>
    </dgm:pt>
    <dgm:pt modelId="{17CB0CC4-D303-43BC-9C9C-F4DE97523389}" type="sibTrans" cxnId="{1EED74F9-23F9-47FC-B4F3-EC601272AE41}">
      <dgm:prSet/>
      <dgm:spPr/>
      <dgm:t>
        <a:bodyPr/>
        <a:lstStyle/>
        <a:p>
          <a:endParaRPr lang="ru-RU"/>
        </a:p>
      </dgm:t>
    </dgm:pt>
    <dgm:pt modelId="{BB7C9D04-C030-47D7-A42C-3D73EF30F8C5}" type="parTrans" cxnId="{1EED74F9-23F9-47FC-B4F3-EC601272AE41}">
      <dgm:prSet/>
      <dgm:spPr/>
      <dgm:t>
        <a:bodyPr/>
        <a:lstStyle/>
        <a:p>
          <a:endParaRPr lang="ru-RU"/>
        </a:p>
      </dgm:t>
    </dgm:pt>
    <dgm:pt modelId="{730F6AD5-EA71-4BB7-8D62-45B95EDF8348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dirty="0" smtClean="0">
              <a:latin typeface="Georgia" pitchFamily="18" charset="0"/>
            </a:rPr>
            <a:t>Паллиативная медицинская помощь</a:t>
          </a:r>
          <a:endParaRPr lang="ru-RU" sz="1400" dirty="0">
            <a:latin typeface="Georgia" pitchFamily="18" charset="0"/>
          </a:endParaRPr>
        </a:p>
      </dgm:t>
    </dgm:pt>
    <dgm:pt modelId="{73F8823D-62B3-4F7D-A85C-1D899DFEFD44}" type="sibTrans" cxnId="{0CC5C8CF-D004-458A-9282-B23EC4AE6FCB}">
      <dgm:prSet/>
      <dgm:spPr/>
      <dgm:t>
        <a:bodyPr/>
        <a:lstStyle/>
        <a:p>
          <a:endParaRPr lang="ru-RU"/>
        </a:p>
      </dgm:t>
    </dgm:pt>
    <dgm:pt modelId="{372ABDED-6F60-4D29-89A2-F0DCE7419D6E}" type="parTrans" cxnId="{0CC5C8CF-D004-458A-9282-B23EC4AE6FCB}">
      <dgm:prSet/>
      <dgm:spPr/>
      <dgm:t>
        <a:bodyPr/>
        <a:lstStyle/>
        <a:p>
          <a:endParaRPr lang="ru-RU"/>
        </a:p>
      </dgm:t>
    </dgm:pt>
    <dgm:pt modelId="{A549ECCD-36BE-4710-AA08-0D362A77C191}" type="pres">
      <dgm:prSet presAssocID="{2E987A15-81D0-437A-89AB-25AFC5301D59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2832CEA-2454-4B1D-BBB8-B4371A1F1A86}" type="pres">
      <dgm:prSet presAssocID="{816E0336-DD42-48A2-91DE-3CEB40585E39}" presName="composite" presStyleCnt="0"/>
      <dgm:spPr/>
    </dgm:pt>
    <dgm:pt modelId="{DEA51E1A-045B-47EB-B26A-0D78D3E85EE5}" type="pres">
      <dgm:prSet presAssocID="{816E0336-DD42-48A2-91DE-3CEB40585E39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99E1DA-AF6D-4731-A412-E987E63CC309}" type="pres">
      <dgm:prSet presAssocID="{816E0336-DD42-48A2-91DE-3CEB40585E39}" presName="descendantText" presStyleLbl="alignAcc1" presStyleIdx="0" presStyleCnt="4" custScaleY="1278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EBA6DC-0ABF-49E5-B875-4CC28D453C01}" type="pres">
      <dgm:prSet presAssocID="{23DD056E-A7AB-4976-ABD1-10BB3D67A609}" presName="sp" presStyleCnt="0"/>
      <dgm:spPr/>
    </dgm:pt>
    <dgm:pt modelId="{1984BEAE-8E57-4C13-8612-5A6235F5F9AC}" type="pres">
      <dgm:prSet presAssocID="{5EAE2788-BA92-4D2B-BBAE-1F3C94614A11}" presName="composite" presStyleCnt="0"/>
      <dgm:spPr/>
    </dgm:pt>
    <dgm:pt modelId="{5B7E82A7-6750-4720-A03F-9F94E94C7FDB}" type="pres">
      <dgm:prSet presAssocID="{5EAE2788-BA92-4D2B-BBAE-1F3C94614A11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10B4C2-21F0-4027-96A8-70601A4AF4D2}" type="pres">
      <dgm:prSet presAssocID="{5EAE2788-BA92-4D2B-BBAE-1F3C94614A11}" presName="descendantText" presStyleLbl="alignAcc1" presStyleIdx="1" presStyleCnt="4" custScaleY="1024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A5FFB8-850E-4C07-B7BA-80C5B7B430C4}" type="pres">
      <dgm:prSet presAssocID="{BD31A7A2-5682-4F61-A47C-A17716B3034E}" presName="sp" presStyleCnt="0"/>
      <dgm:spPr/>
    </dgm:pt>
    <dgm:pt modelId="{4D96C2F4-98DD-46E0-BCCE-49DFD442BE48}" type="pres">
      <dgm:prSet presAssocID="{EDB021D8-CE46-4404-9291-2FF165E94D83}" presName="composite" presStyleCnt="0"/>
      <dgm:spPr/>
    </dgm:pt>
    <dgm:pt modelId="{20DE0B9D-EA71-4451-994B-7744E98D4EC3}" type="pres">
      <dgm:prSet presAssocID="{EDB021D8-CE46-4404-9291-2FF165E94D83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7BCD06-E186-420C-A85F-1B786B646175}" type="pres">
      <dgm:prSet presAssocID="{EDB021D8-CE46-4404-9291-2FF165E94D83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C527F4-FB7F-4E39-B96C-15E2B0A37CE4}" type="pres">
      <dgm:prSet presAssocID="{B4DB43DF-7ECC-44A7-A9B9-35C891885A89}" presName="sp" presStyleCnt="0"/>
      <dgm:spPr/>
    </dgm:pt>
    <dgm:pt modelId="{2387B24D-7777-439B-9AEA-472FC178217C}" type="pres">
      <dgm:prSet presAssocID="{BCA27BE1-104D-4996-BDA4-67E9EE759741}" presName="composite" presStyleCnt="0"/>
      <dgm:spPr/>
    </dgm:pt>
    <dgm:pt modelId="{8C415C6B-156A-40C5-B05C-730C9ADE361F}" type="pres">
      <dgm:prSet presAssocID="{BCA27BE1-104D-4996-BDA4-67E9EE759741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D5EACD-99E4-4130-8199-EBE5BEF4EE8C}" type="pres">
      <dgm:prSet presAssocID="{BCA27BE1-104D-4996-BDA4-67E9EE759741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CC5C8CF-D004-458A-9282-B23EC4AE6FCB}" srcId="{BCA27BE1-104D-4996-BDA4-67E9EE759741}" destId="{730F6AD5-EA71-4BB7-8D62-45B95EDF8348}" srcOrd="0" destOrd="0" parTransId="{372ABDED-6F60-4D29-89A2-F0DCE7419D6E}" sibTransId="{73F8823D-62B3-4F7D-A85C-1D899DFEFD44}"/>
    <dgm:cxn modelId="{432DBE9D-8CEE-44DD-AFBC-F8218F6AFF64}" srcId="{2E987A15-81D0-437A-89AB-25AFC5301D59}" destId="{5EAE2788-BA92-4D2B-BBAE-1F3C94614A11}" srcOrd="1" destOrd="0" parTransId="{B8021374-316C-4DA3-85F5-A401114AA0E8}" sibTransId="{BD31A7A2-5682-4F61-A47C-A17716B3034E}"/>
    <dgm:cxn modelId="{1858E2A4-6AF5-4747-A85D-76C321C16D19}" type="presOf" srcId="{BCA27BE1-104D-4996-BDA4-67E9EE759741}" destId="{8C415C6B-156A-40C5-B05C-730C9ADE361F}" srcOrd="0" destOrd="0" presId="urn:microsoft.com/office/officeart/2005/8/layout/chevron2"/>
    <dgm:cxn modelId="{1EED74F9-23F9-47FC-B4F3-EC601272AE41}" srcId="{2E987A15-81D0-437A-89AB-25AFC5301D59}" destId="{BCA27BE1-104D-4996-BDA4-67E9EE759741}" srcOrd="3" destOrd="0" parTransId="{BB7C9D04-C030-47D7-A42C-3D73EF30F8C5}" sibTransId="{17CB0CC4-D303-43BC-9C9C-F4DE97523389}"/>
    <dgm:cxn modelId="{11E155D2-18B8-46BB-B691-BC3F1FBF1BD4}" type="presOf" srcId="{5EAE2788-BA92-4D2B-BBAE-1F3C94614A11}" destId="{5B7E82A7-6750-4720-A03F-9F94E94C7FDB}" srcOrd="0" destOrd="0" presId="urn:microsoft.com/office/officeart/2005/8/layout/chevron2"/>
    <dgm:cxn modelId="{55538BC7-75F7-4742-BCD9-64D476F9FA9E}" type="presOf" srcId="{EF43254A-BD9F-494E-9F4D-088FD3E7CF75}" destId="{2E99E1DA-AF6D-4731-A412-E987E63CC309}" srcOrd="0" destOrd="0" presId="urn:microsoft.com/office/officeart/2005/8/layout/chevron2"/>
    <dgm:cxn modelId="{2B7E87B2-0732-43DB-8963-B87C82F47C38}" srcId="{5EAE2788-BA92-4D2B-BBAE-1F3C94614A11}" destId="{0EAFC0ED-1EB2-4137-A059-B931A46BF283}" srcOrd="0" destOrd="0" parTransId="{F5AF4C47-AA50-4ADA-8220-3A63F21246E8}" sibTransId="{59A0CBAD-092C-499D-88B5-CE9338C001F1}"/>
    <dgm:cxn modelId="{87EA88ED-4E88-4B84-84E9-A73F2218C3FB}" srcId="{2E987A15-81D0-437A-89AB-25AFC5301D59}" destId="{816E0336-DD42-48A2-91DE-3CEB40585E39}" srcOrd="0" destOrd="0" parTransId="{FB8930F1-9334-467E-83D8-4196C7BC1022}" sibTransId="{23DD056E-A7AB-4976-ABD1-10BB3D67A609}"/>
    <dgm:cxn modelId="{384232B6-DFAC-4085-8275-9CFE884C2009}" type="presOf" srcId="{0EAFC0ED-1EB2-4137-A059-B931A46BF283}" destId="{3A10B4C2-21F0-4027-96A8-70601A4AF4D2}" srcOrd="0" destOrd="0" presId="urn:microsoft.com/office/officeart/2005/8/layout/chevron2"/>
    <dgm:cxn modelId="{45B4BB77-EA2E-4B1F-B8AF-325BFA4103A4}" type="presOf" srcId="{730F6AD5-EA71-4BB7-8D62-45B95EDF8348}" destId="{CED5EACD-99E4-4130-8199-EBE5BEF4EE8C}" srcOrd="0" destOrd="0" presId="urn:microsoft.com/office/officeart/2005/8/layout/chevron2"/>
    <dgm:cxn modelId="{0BB6A0B2-9453-4640-B394-34D4B0C8F20C}" srcId="{2E987A15-81D0-437A-89AB-25AFC5301D59}" destId="{EDB021D8-CE46-4404-9291-2FF165E94D83}" srcOrd="2" destOrd="0" parTransId="{BB7CD581-4768-470F-956D-3E477C6EE2C1}" sibTransId="{B4DB43DF-7ECC-44A7-A9B9-35C891885A89}"/>
    <dgm:cxn modelId="{07550F28-8FF3-41DE-B843-113D8647C1C9}" srcId="{816E0336-DD42-48A2-91DE-3CEB40585E39}" destId="{EF43254A-BD9F-494E-9F4D-088FD3E7CF75}" srcOrd="0" destOrd="0" parTransId="{22298DC2-AD27-4403-9FA3-68AEA7C0C032}" sibTransId="{0B6DAD50-366A-4915-9891-10E982285A3D}"/>
    <dgm:cxn modelId="{49EE5580-CAA2-41A9-B0EC-71E2861E8F84}" type="presOf" srcId="{0EB9A492-D438-4926-855B-62DCDEC0DD3A}" destId="{CC7BCD06-E186-420C-A85F-1B786B646175}" srcOrd="0" destOrd="0" presId="urn:microsoft.com/office/officeart/2005/8/layout/chevron2"/>
    <dgm:cxn modelId="{C81C067E-2421-4491-B474-E7B2EEEAE3F6}" type="presOf" srcId="{2E987A15-81D0-437A-89AB-25AFC5301D59}" destId="{A549ECCD-36BE-4710-AA08-0D362A77C191}" srcOrd="0" destOrd="0" presId="urn:microsoft.com/office/officeart/2005/8/layout/chevron2"/>
    <dgm:cxn modelId="{9485CD49-FC67-4BEC-B50E-CC7E3150DA91}" type="presOf" srcId="{816E0336-DD42-48A2-91DE-3CEB40585E39}" destId="{DEA51E1A-045B-47EB-B26A-0D78D3E85EE5}" srcOrd="0" destOrd="0" presId="urn:microsoft.com/office/officeart/2005/8/layout/chevron2"/>
    <dgm:cxn modelId="{DE179859-235D-4615-AE83-08E4424F3BB3}" srcId="{EDB021D8-CE46-4404-9291-2FF165E94D83}" destId="{0EB9A492-D438-4926-855B-62DCDEC0DD3A}" srcOrd="0" destOrd="0" parTransId="{BB1F8D8D-0A0B-464B-9CD8-6911C392DFFE}" sibTransId="{5ACE5084-207F-461F-89FD-679833C78E6E}"/>
    <dgm:cxn modelId="{DEB80D62-803B-4E02-8CC0-9D761E652FE5}" type="presOf" srcId="{EDB021D8-CE46-4404-9291-2FF165E94D83}" destId="{20DE0B9D-EA71-4451-994B-7744E98D4EC3}" srcOrd="0" destOrd="0" presId="urn:microsoft.com/office/officeart/2005/8/layout/chevron2"/>
    <dgm:cxn modelId="{8FD2D588-60FA-424F-934D-C3A2D83A2161}" type="presParOf" srcId="{A549ECCD-36BE-4710-AA08-0D362A77C191}" destId="{D2832CEA-2454-4B1D-BBB8-B4371A1F1A86}" srcOrd="0" destOrd="0" presId="urn:microsoft.com/office/officeart/2005/8/layout/chevron2"/>
    <dgm:cxn modelId="{C49DA32B-E37D-43CC-B36E-D8ACC5686F8B}" type="presParOf" srcId="{D2832CEA-2454-4B1D-BBB8-B4371A1F1A86}" destId="{DEA51E1A-045B-47EB-B26A-0D78D3E85EE5}" srcOrd="0" destOrd="0" presId="urn:microsoft.com/office/officeart/2005/8/layout/chevron2"/>
    <dgm:cxn modelId="{13CAEA41-AB30-427D-BC59-AA7CC0EC173E}" type="presParOf" srcId="{D2832CEA-2454-4B1D-BBB8-B4371A1F1A86}" destId="{2E99E1DA-AF6D-4731-A412-E987E63CC309}" srcOrd="1" destOrd="0" presId="urn:microsoft.com/office/officeart/2005/8/layout/chevron2"/>
    <dgm:cxn modelId="{0F9AB3E4-0AFB-4552-8DDE-DC73C2492145}" type="presParOf" srcId="{A549ECCD-36BE-4710-AA08-0D362A77C191}" destId="{99EBA6DC-0ABF-49E5-B875-4CC28D453C01}" srcOrd="1" destOrd="0" presId="urn:microsoft.com/office/officeart/2005/8/layout/chevron2"/>
    <dgm:cxn modelId="{F1E11082-9AD0-46DB-AF19-F1F0F16164EB}" type="presParOf" srcId="{A549ECCD-36BE-4710-AA08-0D362A77C191}" destId="{1984BEAE-8E57-4C13-8612-5A6235F5F9AC}" srcOrd="2" destOrd="0" presId="urn:microsoft.com/office/officeart/2005/8/layout/chevron2"/>
    <dgm:cxn modelId="{26C6F4DF-AEB1-4347-931C-0ECB7D1A6716}" type="presParOf" srcId="{1984BEAE-8E57-4C13-8612-5A6235F5F9AC}" destId="{5B7E82A7-6750-4720-A03F-9F94E94C7FDB}" srcOrd="0" destOrd="0" presId="urn:microsoft.com/office/officeart/2005/8/layout/chevron2"/>
    <dgm:cxn modelId="{7755239B-82AF-4AA4-AFC7-47B82B009457}" type="presParOf" srcId="{1984BEAE-8E57-4C13-8612-5A6235F5F9AC}" destId="{3A10B4C2-21F0-4027-96A8-70601A4AF4D2}" srcOrd="1" destOrd="0" presId="urn:microsoft.com/office/officeart/2005/8/layout/chevron2"/>
    <dgm:cxn modelId="{1A286B1D-11B7-4749-BD2E-6C6E79C5E697}" type="presParOf" srcId="{A549ECCD-36BE-4710-AA08-0D362A77C191}" destId="{A9A5FFB8-850E-4C07-B7BA-80C5B7B430C4}" srcOrd="3" destOrd="0" presId="urn:microsoft.com/office/officeart/2005/8/layout/chevron2"/>
    <dgm:cxn modelId="{9ACC8892-86D1-49E3-B564-C6A5249A283E}" type="presParOf" srcId="{A549ECCD-36BE-4710-AA08-0D362A77C191}" destId="{4D96C2F4-98DD-46E0-BCCE-49DFD442BE48}" srcOrd="4" destOrd="0" presId="urn:microsoft.com/office/officeart/2005/8/layout/chevron2"/>
    <dgm:cxn modelId="{D1C279BD-9BE5-4831-8AF7-49F5D9DB59B6}" type="presParOf" srcId="{4D96C2F4-98DD-46E0-BCCE-49DFD442BE48}" destId="{20DE0B9D-EA71-4451-994B-7744E98D4EC3}" srcOrd="0" destOrd="0" presId="urn:microsoft.com/office/officeart/2005/8/layout/chevron2"/>
    <dgm:cxn modelId="{C47A2FB1-8B2F-4359-ABD6-8D256554B46F}" type="presParOf" srcId="{4D96C2F4-98DD-46E0-BCCE-49DFD442BE48}" destId="{CC7BCD06-E186-420C-A85F-1B786B646175}" srcOrd="1" destOrd="0" presId="urn:microsoft.com/office/officeart/2005/8/layout/chevron2"/>
    <dgm:cxn modelId="{C6388D18-C921-43CC-86D5-5A997C8D9C09}" type="presParOf" srcId="{A549ECCD-36BE-4710-AA08-0D362A77C191}" destId="{F1C527F4-FB7F-4E39-B96C-15E2B0A37CE4}" srcOrd="5" destOrd="0" presId="urn:microsoft.com/office/officeart/2005/8/layout/chevron2"/>
    <dgm:cxn modelId="{6F5F0240-3BC7-41E3-9797-FC4DBECEE120}" type="presParOf" srcId="{A549ECCD-36BE-4710-AA08-0D362A77C191}" destId="{2387B24D-7777-439B-9AEA-472FC178217C}" srcOrd="6" destOrd="0" presId="urn:microsoft.com/office/officeart/2005/8/layout/chevron2"/>
    <dgm:cxn modelId="{2DF39973-A8E3-4528-B622-16F2D7A1A41D}" type="presParOf" srcId="{2387B24D-7777-439B-9AEA-472FC178217C}" destId="{8C415C6B-156A-40C5-B05C-730C9ADE361F}" srcOrd="0" destOrd="0" presId="urn:microsoft.com/office/officeart/2005/8/layout/chevron2"/>
    <dgm:cxn modelId="{A0529D65-0F38-4F3B-9880-E2372E1D0599}" type="presParOf" srcId="{2387B24D-7777-439B-9AEA-472FC178217C}" destId="{CED5EACD-99E4-4130-8199-EBE5BEF4EE8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4673001-0482-4BB6-812D-8B5B937C1527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1F662B3-9A65-491A-8064-36DFAD95666A}">
      <dgm:prSet phldrT="[Текст]"/>
      <dgm:spPr/>
      <dgm:t>
        <a:bodyPr/>
        <a:lstStyle/>
        <a:p>
          <a:r>
            <a:rPr lang="ru-RU" b="1" i="1" dirty="0" smtClean="0"/>
            <a:t>Ежемесячные выплаты студентам медицинских образовательных организаций</a:t>
          </a:r>
        </a:p>
        <a:p>
          <a:r>
            <a:rPr lang="ru-RU" b="1" i="1" dirty="0" smtClean="0"/>
            <a:t>10,4 млн.руб.</a:t>
          </a:r>
          <a:endParaRPr lang="ru-RU" b="1" i="1" dirty="0"/>
        </a:p>
      </dgm:t>
    </dgm:pt>
    <dgm:pt modelId="{62F99005-29FB-4F6C-8EEB-B77CB956E06F}" type="parTrans" cxnId="{29E35F42-C2DC-43A5-8659-2F1113B09655}">
      <dgm:prSet/>
      <dgm:spPr/>
      <dgm:t>
        <a:bodyPr/>
        <a:lstStyle/>
        <a:p>
          <a:endParaRPr lang="ru-RU"/>
        </a:p>
      </dgm:t>
    </dgm:pt>
    <dgm:pt modelId="{48BE5C0C-595C-4ED3-9EA4-6A5DC647B524}" type="sibTrans" cxnId="{29E35F42-C2DC-43A5-8659-2F1113B09655}">
      <dgm:prSet/>
      <dgm:spPr/>
      <dgm:t>
        <a:bodyPr/>
        <a:lstStyle/>
        <a:p>
          <a:endParaRPr lang="ru-RU"/>
        </a:p>
      </dgm:t>
    </dgm:pt>
    <dgm:pt modelId="{DD8C192A-22E1-48B2-9FC1-D43FAB0BB3AA}">
      <dgm:prSet phldrT="[Текст]"/>
      <dgm:spPr/>
      <dgm:t>
        <a:bodyPr/>
        <a:lstStyle/>
        <a:p>
          <a:r>
            <a:rPr lang="ru-RU" dirty="0" smtClean="0"/>
            <a:t>Студентам образовательных организаций высшего образования, обучающимся на условиях целевого приема – 1,3 тыс.руб.</a:t>
          </a:r>
          <a:endParaRPr lang="ru-RU" dirty="0"/>
        </a:p>
      </dgm:t>
    </dgm:pt>
    <dgm:pt modelId="{A9DA5FE0-F256-4F38-AB15-449B283D5487}" type="parTrans" cxnId="{EEEC9740-1BAB-4D03-B37E-4EE390182449}">
      <dgm:prSet/>
      <dgm:spPr/>
      <dgm:t>
        <a:bodyPr/>
        <a:lstStyle/>
        <a:p>
          <a:endParaRPr lang="ru-RU"/>
        </a:p>
      </dgm:t>
    </dgm:pt>
    <dgm:pt modelId="{94751EF0-5297-41EF-9578-66CA759CDB24}" type="sibTrans" cxnId="{EEEC9740-1BAB-4D03-B37E-4EE390182449}">
      <dgm:prSet/>
      <dgm:spPr/>
      <dgm:t>
        <a:bodyPr/>
        <a:lstStyle/>
        <a:p>
          <a:endParaRPr lang="ru-RU"/>
        </a:p>
      </dgm:t>
    </dgm:pt>
    <dgm:pt modelId="{E183100C-57D2-4712-922F-80B869E393B4}">
      <dgm:prSet phldrT="[Текст]"/>
      <dgm:spPr/>
      <dgm:t>
        <a:bodyPr/>
        <a:lstStyle/>
        <a:p>
          <a:r>
            <a:rPr lang="ru-RU" dirty="0" smtClean="0"/>
            <a:t>Обучающимся по программам интернатуры или ординатуры, обучающимся на условиях целевого приема – 5 тыс.руб. </a:t>
          </a:r>
          <a:endParaRPr lang="ru-RU" dirty="0"/>
        </a:p>
      </dgm:t>
    </dgm:pt>
    <dgm:pt modelId="{6BAA7951-4A8A-48D7-A4CB-9B0C836C687F}" type="parTrans" cxnId="{DFC1BADC-D6D4-4DFF-BDB9-509043AC6714}">
      <dgm:prSet/>
      <dgm:spPr/>
      <dgm:t>
        <a:bodyPr/>
        <a:lstStyle/>
        <a:p>
          <a:endParaRPr lang="ru-RU"/>
        </a:p>
      </dgm:t>
    </dgm:pt>
    <dgm:pt modelId="{23DCAE70-F361-48D3-88D0-B8252C6E56CB}" type="sibTrans" cxnId="{DFC1BADC-D6D4-4DFF-BDB9-509043AC6714}">
      <dgm:prSet/>
      <dgm:spPr/>
      <dgm:t>
        <a:bodyPr/>
        <a:lstStyle/>
        <a:p>
          <a:endParaRPr lang="ru-RU"/>
        </a:p>
      </dgm:t>
    </dgm:pt>
    <dgm:pt modelId="{EF0A3DA6-FF45-4504-A589-680E8076F6F0}">
      <dgm:prSet phldrT="[Текст]"/>
      <dgm:spPr/>
      <dgm:t>
        <a:bodyPr/>
        <a:lstStyle/>
        <a:p>
          <a:r>
            <a:rPr lang="ru-RU" b="1" i="1" dirty="0" smtClean="0"/>
            <a:t>Выплаты медицинским работникам</a:t>
          </a:r>
        </a:p>
        <a:p>
          <a:r>
            <a:rPr lang="ru-RU" b="1" i="1" dirty="0" smtClean="0"/>
            <a:t>66,6 млн.руб</a:t>
          </a:r>
          <a:r>
            <a:rPr lang="ru-RU" dirty="0" smtClean="0"/>
            <a:t>.</a:t>
          </a:r>
        </a:p>
      </dgm:t>
    </dgm:pt>
    <dgm:pt modelId="{9DFEE9B2-E7D5-47B7-8A9F-C6A68ABC2DE5}" type="parTrans" cxnId="{3F2F19A1-90CC-4C27-AFF0-39E2BA73BD42}">
      <dgm:prSet/>
      <dgm:spPr/>
      <dgm:t>
        <a:bodyPr/>
        <a:lstStyle/>
        <a:p>
          <a:endParaRPr lang="ru-RU"/>
        </a:p>
      </dgm:t>
    </dgm:pt>
    <dgm:pt modelId="{DDD9B045-F902-497C-A982-CB33EE95165B}" type="sibTrans" cxnId="{3F2F19A1-90CC-4C27-AFF0-39E2BA73BD42}">
      <dgm:prSet/>
      <dgm:spPr/>
      <dgm:t>
        <a:bodyPr/>
        <a:lstStyle/>
        <a:p>
          <a:endParaRPr lang="ru-RU"/>
        </a:p>
      </dgm:t>
    </dgm:pt>
    <dgm:pt modelId="{211C91CB-45BA-48B1-AB2F-F3DF572ACFC8}">
      <dgm:prSet phldrT="[Текст]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smtClean="0"/>
            <a:t>Единовременные компенсационные выплаты медицинским работникам в возрасте </a:t>
          </a:r>
          <a:r>
            <a:rPr lang="ru-RU" u="sng" dirty="0" smtClean="0"/>
            <a:t>до 50 лет </a:t>
          </a:r>
          <a:r>
            <a:rPr lang="ru-RU" i="1" dirty="0" smtClean="0"/>
            <a:t>(в 2015 году - до 45),</a:t>
          </a:r>
          <a:r>
            <a:rPr lang="ru-RU" dirty="0" smtClean="0"/>
            <a:t> прибывшим на работу в сельский населенный пункт либо рабочий поселок (на условиях </a:t>
          </a:r>
          <a:r>
            <a:rPr lang="ru-RU" dirty="0" err="1" smtClean="0"/>
            <a:t>софинансирования</a:t>
          </a:r>
          <a:r>
            <a:rPr lang="ru-RU" dirty="0" smtClean="0"/>
            <a:t> с федеральным бюджетом) – 1 млн.руб.</a:t>
          </a:r>
          <a:endParaRPr lang="ru-RU" dirty="0"/>
        </a:p>
      </dgm:t>
    </dgm:pt>
    <dgm:pt modelId="{93EB037B-5281-405A-B1E4-6E6DC5B7F1DF}" type="sibTrans" cxnId="{F2B22DB3-6F7A-4F4B-8109-F47ADCDC7973}">
      <dgm:prSet/>
      <dgm:spPr/>
      <dgm:t>
        <a:bodyPr/>
        <a:lstStyle/>
        <a:p>
          <a:endParaRPr lang="ru-RU"/>
        </a:p>
      </dgm:t>
    </dgm:pt>
    <dgm:pt modelId="{64A472FA-E643-48A9-9E3E-15345F3FFA4C}" type="parTrans" cxnId="{F2B22DB3-6F7A-4F4B-8109-F47ADCDC7973}">
      <dgm:prSet/>
      <dgm:spPr/>
      <dgm:t>
        <a:bodyPr/>
        <a:lstStyle/>
        <a:p>
          <a:endParaRPr lang="ru-RU"/>
        </a:p>
      </dgm:t>
    </dgm:pt>
    <dgm:pt modelId="{07B4E801-7676-442D-BDDB-6B5D4CD5B708}">
      <dgm:prSet phldrT="[Текст]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smtClean="0"/>
            <a:t>Единовременная выплата на приобретение и строительство жилья </a:t>
          </a:r>
          <a:r>
            <a:rPr lang="en-US" dirty="0" smtClean="0"/>
            <a:t> - </a:t>
          </a:r>
          <a:r>
            <a:rPr lang="en-US" u="sng" dirty="0" smtClean="0"/>
            <a:t>60% </a:t>
          </a:r>
          <a:r>
            <a:rPr lang="ru-RU" dirty="0" smtClean="0"/>
            <a:t>расчетной стоимости жилья </a:t>
          </a:r>
          <a:r>
            <a:rPr lang="ru-RU" i="1" dirty="0" smtClean="0"/>
            <a:t>(в 2015 году-30%)</a:t>
          </a:r>
          <a:endParaRPr lang="ru-RU" i="1" dirty="0"/>
        </a:p>
      </dgm:t>
    </dgm:pt>
    <dgm:pt modelId="{01B9EA66-0CDB-4ED4-A2EF-2DB9F6A72745}" type="parTrans" cxnId="{F8C1CD53-F696-46D9-9AF2-13A2D13D6DC6}">
      <dgm:prSet/>
      <dgm:spPr/>
      <dgm:t>
        <a:bodyPr/>
        <a:lstStyle/>
        <a:p>
          <a:endParaRPr lang="ru-RU"/>
        </a:p>
      </dgm:t>
    </dgm:pt>
    <dgm:pt modelId="{BA9C1629-7852-46EC-804F-2026E4B87DF9}" type="sibTrans" cxnId="{F8C1CD53-F696-46D9-9AF2-13A2D13D6DC6}">
      <dgm:prSet/>
      <dgm:spPr/>
      <dgm:t>
        <a:bodyPr/>
        <a:lstStyle/>
        <a:p>
          <a:endParaRPr lang="ru-RU"/>
        </a:p>
      </dgm:t>
    </dgm:pt>
    <dgm:pt modelId="{5725C93C-8938-47FE-8C7E-3434118A344B}">
      <dgm:prSet phldrT="[Текст]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smtClean="0"/>
            <a:t>Денежная компенсация за наем (поднаем) жилых помещений врачам государственных учреждений , расположенных на территории муниципальных районов, врачам и фельдшерам скорой медицинской помощи – 4 тыс.руб. ежемесячно</a:t>
          </a:r>
          <a:endParaRPr lang="ru-RU" dirty="0"/>
        </a:p>
      </dgm:t>
    </dgm:pt>
    <dgm:pt modelId="{A6B4DCB6-9BE1-416C-AFF5-EE4EAE44A223}" type="parTrans" cxnId="{62679534-656B-464A-9EC8-594CFFA952CA}">
      <dgm:prSet/>
      <dgm:spPr/>
      <dgm:t>
        <a:bodyPr/>
        <a:lstStyle/>
        <a:p>
          <a:endParaRPr lang="ru-RU"/>
        </a:p>
      </dgm:t>
    </dgm:pt>
    <dgm:pt modelId="{F4DAFFB5-EEDF-4FEE-8C58-B40E6229F6B7}" type="sibTrans" cxnId="{62679534-656B-464A-9EC8-594CFFA952CA}">
      <dgm:prSet/>
      <dgm:spPr/>
      <dgm:t>
        <a:bodyPr/>
        <a:lstStyle/>
        <a:p>
          <a:endParaRPr lang="ru-RU"/>
        </a:p>
      </dgm:t>
    </dgm:pt>
    <dgm:pt modelId="{DED7CB12-9D1C-44F6-AA6E-FBFCA953D0C7}">
      <dgm:prSet phldrT="[Текст]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smtClean="0"/>
            <a:t>Единовременная выплата для улучшения бытовых условий выпускникам, трудоустроившимся  в  государственные медицинские организации области:</a:t>
          </a:r>
        </a:p>
        <a:p>
          <a:r>
            <a:rPr lang="ru-RU" dirty="0" smtClean="0"/>
            <a:t>на территории муниципальных районов- 200 тыс.руб.;</a:t>
          </a:r>
        </a:p>
        <a:p>
          <a:r>
            <a:rPr lang="ru-RU" dirty="0" smtClean="0"/>
            <a:t>На территории городских округов – 100 тыс.руб.</a:t>
          </a:r>
          <a:endParaRPr lang="ru-RU" dirty="0"/>
        </a:p>
      </dgm:t>
    </dgm:pt>
    <dgm:pt modelId="{4715FBC1-7515-4CD7-A9D4-F27DFCA473C4}" type="parTrans" cxnId="{146163D3-86B1-49D1-B03A-57F1C6E7B76A}">
      <dgm:prSet/>
      <dgm:spPr/>
      <dgm:t>
        <a:bodyPr/>
        <a:lstStyle/>
        <a:p>
          <a:endParaRPr lang="ru-RU"/>
        </a:p>
      </dgm:t>
    </dgm:pt>
    <dgm:pt modelId="{969AC773-B409-4093-9AF6-8F84288F3B09}" type="sibTrans" cxnId="{146163D3-86B1-49D1-B03A-57F1C6E7B76A}">
      <dgm:prSet/>
      <dgm:spPr/>
      <dgm:t>
        <a:bodyPr/>
        <a:lstStyle/>
        <a:p>
          <a:endParaRPr lang="ru-RU"/>
        </a:p>
      </dgm:t>
    </dgm:pt>
    <dgm:pt modelId="{0E780FB5-B83A-49BE-B710-E02E5562754F}">
      <dgm:prSet phldrT="[Текст]"/>
      <dgm:spPr/>
      <dgm:t>
        <a:bodyPr/>
        <a:lstStyle/>
        <a:p>
          <a:endParaRPr lang="ru-RU" dirty="0"/>
        </a:p>
      </dgm:t>
    </dgm:pt>
    <dgm:pt modelId="{16648A73-E0D3-4FA5-9352-C227B19CBD65}" type="sibTrans" cxnId="{E8417CF2-42C5-4D22-BF2B-5A9C25047DAD}">
      <dgm:prSet/>
      <dgm:spPr/>
      <dgm:t>
        <a:bodyPr/>
        <a:lstStyle/>
        <a:p>
          <a:endParaRPr lang="ru-RU"/>
        </a:p>
      </dgm:t>
    </dgm:pt>
    <dgm:pt modelId="{809D02BC-A3DB-44DD-8A5A-19DA5764AE14}" type="parTrans" cxnId="{E8417CF2-42C5-4D22-BF2B-5A9C25047DAD}">
      <dgm:prSet/>
      <dgm:spPr/>
      <dgm:t>
        <a:bodyPr/>
        <a:lstStyle/>
        <a:p>
          <a:endParaRPr lang="ru-RU"/>
        </a:p>
      </dgm:t>
    </dgm:pt>
    <dgm:pt modelId="{801E7357-948B-43A3-8C09-B6290BBA72CA}" type="pres">
      <dgm:prSet presAssocID="{94673001-0482-4BB6-812D-8B5B937C1527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3EF1446-F747-4D3A-8219-507ED09C3452}" type="pres">
      <dgm:prSet presAssocID="{D1F662B3-9A65-491A-8064-36DFAD95666A}" presName="compNode" presStyleCnt="0"/>
      <dgm:spPr/>
    </dgm:pt>
    <dgm:pt modelId="{7AF5DA3F-C6CA-4E69-9F06-7D618059A34B}" type="pres">
      <dgm:prSet presAssocID="{D1F662B3-9A65-491A-8064-36DFAD95666A}" presName="aNode" presStyleLbl="bgShp" presStyleIdx="0" presStyleCnt="3"/>
      <dgm:spPr/>
      <dgm:t>
        <a:bodyPr/>
        <a:lstStyle/>
        <a:p>
          <a:endParaRPr lang="ru-RU"/>
        </a:p>
      </dgm:t>
    </dgm:pt>
    <dgm:pt modelId="{E3BD5998-DA26-47B5-8C7D-A08C1306BD0A}" type="pres">
      <dgm:prSet presAssocID="{D1F662B3-9A65-491A-8064-36DFAD95666A}" presName="textNode" presStyleLbl="bgShp" presStyleIdx="0" presStyleCnt="3"/>
      <dgm:spPr/>
      <dgm:t>
        <a:bodyPr/>
        <a:lstStyle/>
        <a:p>
          <a:endParaRPr lang="ru-RU"/>
        </a:p>
      </dgm:t>
    </dgm:pt>
    <dgm:pt modelId="{C9D987DD-B3FC-4EB8-BFD1-276F5907811D}" type="pres">
      <dgm:prSet presAssocID="{D1F662B3-9A65-491A-8064-36DFAD95666A}" presName="compChildNode" presStyleCnt="0"/>
      <dgm:spPr/>
    </dgm:pt>
    <dgm:pt modelId="{2768A54D-4C3F-4298-8D5B-882CF8F907D8}" type="pres">
      <dgm:prSet presAssocID="{D1F662B3-9A65-491A-8064-36DFAD95666A}" presName="theInnerList" presStyleCnt="0"/>
      <dgm:spPr/>
    </dgm:pt>
    <dgm:pt modelId="{40D2F569-0CB2-4D63-BE1D-A4546EC55CA4}" type="pres">
      <dgm:prSet presAssocID="{DD8C192A-22E1-48B2-9FC1-D43FAB0BB3AA}" presName="child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CE3864-09D4-4CC7-875A-55FAFE5D2E8B}" type="pres">
      <dgm:prSet presAssocID="{DD8C192A-22E1-48B2-9FC1-D43FAB0BB3AA}" presName="aSpace2" presStyleCnt="0"/>
      <dgm:spPr/>
    </dgm:pt>
    <dgm:pt modelId="{20DDEE8E-C65A-4A48-B206-48C6A5D9337E}" type="pres">
      <dgm:prSet presAssocID="{E183100C-57D2-4712-922F-80B869E393B4}" presName="child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D8CB57-8C71-443C-8A9B-1ADD3208FC7D}" type="pres">
      <dgm:prSet presAssocID="{D1F662B3-9A65-491A-8064-36DFAD95666A}" presName="aSpace" presStyleCnt="0"/>
      <dgm:spPr/>
    </dgm:pt>
    <dgm:pt modelId="{22D255F1-B67F-4778-A6A4-38A3E663F5AD}" type="pres">
      <dgm:prSet presAssocID="{EF0A3DA6-FF45-4504-A589-680E8076F6F0}" presName="compNode" presStyleCnt="0"/>
      <dgm:spPr/>
    </dgm:pt>
    <dgm:pt modelId="{701E80A9-67E5-44A1-86B2-4C0E29704994}" type="pres">
      <dgm:prSet presAssocID="{EF0A3DA6-FF45-4504-A589-680E8076F6F0}" presName="aNode" presStyleLbl="bgShp" presStyleIdx="1" presStyleCnt="3"/>
      <dgm:spPr/>
      <dgm:t>
        <a:bodyPr/>
        <a:lstStyle/>
        <a:p>
          <a:endParaRPr lang="ru-RU"/>
        </a:p>
      </dgm:t>
    </dgm:pt>
    <dgm:pt modelId="{D5651DCF-4011-4CCB-A11B-D6303FF836EA}" type="pres">
      <dgm:prSet presAssocID="{EF0A3DA6-FF45-4504-A589-680E8076F6F0}" presName="textNode" presStyleLbl="bgShp" presStyleIdx="1" presStyleCnt="3"/>
      <dgm:spPr/>
      <dgm:t>
        <a:bodyPr/>
        <a:lstStyle/>
        <a:p>
          <a:endParaRPr lang="ru-RU"/>
        </a:p>
      </dgm:t>
    </dgm:pt>
    <dgm:pt modelId="{73836193-7FF1-4FCA-992B-D4F282FB4B9D}" type="pres">
      <dgm:prSet presAssocID="{EF0A3DA6-FF45-4504-A589-680E8076F6F0}" presName="compChildNode" presStyleCnt="0"/>
      <dgm:spPr/>
    </dgm:pt>
    <dgm:pt modelId="{7BF4C912-A1B9-450D-9C6B-09BBFBDAEDFF}" type="pres">
      <dgm:prSet presAssocID="{EF0A3DA6-FF45-4504-A589-680E8076F6F0}" presName="theInnerList" presStyleCnt="0"/>
      <dgm:spPr/>
    </dgm:pt>
    <dgm:pt modelId="{8D92F7EB-8A48-43D2-824C-A3BFF19C57BC}" type="pres">
      <dgm:prSet presAssocID="{07B4E801-7676-442D-BDDB-6B5D4CD5B708}" presName="childNode" presStyleLbl="node1" presStyleIdx="2" presStyleCnt="6" custScaleY="829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827FCD-D4DB-4986-81F1-210433D7F0AB}" type="pres">
      <dgm:prSet presAssocID="{07B4E801-7676-442D-BDDB-6B5D4CD5B708}" presName="aSpace2" presStyleCnt="0"/>
      <dgm:spPr/>
    </dgm:pt>
    <dgm:pt modelId="{57E43857-3844-4462-9D20-C043A4A6E9E0}" type="pres">
      <dgm:prSet presAssocID="{211C91CB-45BA-48B1-AB2F-F3DF572ACFC8}" presName="child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53BAB2-97A4-4A9E-ABE0-0FD984807C47}" type="pres">
      <dgm:prSet presAssocID="{EF0A3DA6-FF45-4504-A589-680E8076F6F0}" presName="aSpace" presStyleCnt="0"/>
      <dgm:spPr/>
    </dgm:pt>
    <dgm:pt modelId="{0B33736D-132C-435E-AF81-3D2412AA96CC}" type="pres">
      <dgm:prSet presAssocID="{0E780FB5-B83A-49BE-B710-E02E5562754F}" presName="compNode" presStyleCnt="0"/>
      <dgm:spPr/>
    </dgm:pt>
    <dgm:pt modelId="{4E8E5220-7DB4-44C0-9EB5-3A023634A974}" type="pres">
      <dgm:prSet presAssocID="{0E780FB5-B83A-49BE-B710-E02E5562754F}" presName="aNode" presStyleLbl="bgShp" presStyleIdx="2" presStyleCnt="3" custLinFactNeighborX="3304" custLinFactNeighborY="-6809"/>
      <dgm:spPr/>
      <dgm:t>
        <a:bodyPr/>
        <a:lstStyle/>
        <a:p>
          <a:endParaRPr lang="ru-RU"/>
        </a:p>
      </dgm:t>
    </dgm:pt>
    <dgm:pt modelId="{53E6FB10-13C5-401D-A305-57D82DD031E5}" type="pres">
      <dgm:prSet presAssocID="{0E780FB5-B83A-49BE-B710-E02E5562754F}" presName="textNode" presStyleLbl="bgShp" presStyleIdx="2" presStyleCnt="3"/>
      <dgm:spPr/>
      <dgm:t>
        <a:bodyPr/>
        <a:lstStyle/>
        <a:p>
          <a:endParaRPr lang="ru-RU"/>
        </a:p>
      </dgm:t>
    </dgm:pt>
    <dgm:pt modelId="{CFF1AF44-6AF2-4F31-BBD7-A979269E92AA}" type="pres">
      <dgm:prSet presAssocID="{0E780FB5-B83A-49BE-B710-E02E5562754F}" presName="compChildNode" presStyleCnt="0"/>
      <dgm:spPr/>
    </dgm:pt>
    <dgm:pt modelId="{F86B8887-AEBC-4EDA-B91A-6EEA53B30DBD}" type="pres">
      <dgm:prSet presAssocID="{0E780FB5-B83A-49BE-B710-E02E5562754F}" presName="theInnerList" presStyleCnt="0"/>
      <dgm:spPr/>
    </dgm:pt>
    <dgm:pt modelId="{33CAE490-BD36-44F7-A65C-DB21DDC20CA7}" type="pres">
      <dgm:prSet presAssocID="{5725C93C-8938-47FE-8C7E-3434118A344B}" presName="childNode" presStyleLbl="node1" presStyleIdx="4" presStyleCnt="6" custScaleY="370551" custLinFactY="-151607" custLinFactNeighborX="1995" custLinFactNeighborY="-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66DFE9-43EB-48A8-92C3-8A934648FF2E}" type="pres">
      <dgm:prSet presAssocID="{5725C93C-8938-47FE-8C7E-3434118A344B}" presName="aSpace2" presStyleCnt="0"/>
      <dgm:spPr/>
    </dgm:pt>
    <dgm:pt modelId="{CDEB246C-ACDF-4A41-849B-76FB8D70EBFC}" type="pres">
      <dgm:prSet presAssocID="{DED7CB12-9D1C-44F6-AA6E-FBFCA953D0C7}" presName="childNode" presStyleLbl="node1" presStyleIdx="5" presStyleCnt="6" custScaleY="380918" custLinFactNeighborX="5450" custLinFactNeighborY="-892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2679534-656B-464A-9EC8-594CFFA952CA}" srcId="{0E780FB5-B83A-49BE-B710-E02E5562754F}" destId="{5725C93C-8938-47FE-8C7E-3434118A344B}" srcOrd="0" destOrd="0" parTransId="{A6B4DCB6-9BE1-416C-AFF5-EE4EAE44A223}" sibTransId="{F4DAFFB5-EEDF-4FEE-8C58-B40E6229F6B7}"/>
    <dgm:cxn modelId="{54A53E9C-E455-431A-884F-A6F98E60965E}" type="presOf" srcId="{D1F662B3-9A65-491A-8064-36DFAD95666A}" destId="{7AF5DA3F-C6CA-4E69-9F06-7D618059A34B}" srcOrd="0" destOrd="0" presId="urn:microsoft.com/office/officeart/2005/8/layout/lProcess2"/>
    <dgm:cxn modelId="{E8417CF2-42C5-4D22-BF2B-5A9C25047DAD}" srcId="{94673001-0482-4BB6-812D-8B5B937C1527}" destId="{0E780FB5-B83A-49BE-B710-E02E5562754F}" srcOrd="2" destOrd="0" parTransId="{809D02BC-A3DB-44DD-8A5A-19DA5764AE14}" sibTransId="{16648A73-E0D3-4FA5-9352-C227B19CBD65}"/>
    <dgm:cxn modelId="{3F2F19A1-90CC-4C27-AFF0-39E2BA73BD42}" srcId="{94673001-0482-4BB6-812D-8B5B937C1527}" destId="{EF0A3DA6-FF45-4504-A589-680E8076F6F0}" srcOrd="1" destOrd="0" parTransId="{9DFEE9B2-E7D5-47B7-8A9F-C6A68ABC2DE5}" sibTransId="{DDD9B045-F902-497C-A982-CB33EE95165B}"/>
    <dgm:cxn modelId="{E9679802-000B-4460-A841-105772D1E898}" type="presOf" srcId="{07B4E801-7676-442D-BDDB-6B5D4CD5B708}" destId="{8D92F7EB-8A48-43D2-824C-A3BFF19C57BC}" srcOrd="0" destOrd="0" presId="urn:microsoft.com/office/officeart/2005/8/layout/lProcess2"/>
    <dgm:cxn modelId="{88A09FD9-DBF1-4806-973E-2D54865F8768}" type="presOf" srcId="{E183100C-57D2-4712-922F-80B869E393B4}" destId="{20DDEE8E-C65A-4A48-B206-48C6A5D9337E}" srcOrd="0" destOrd="0" presId="urn:microsoft.com/office/officeart/2005/8/layout/lProcess2"/>
    <dgm:cxn modelId="{4AE3107A-076D-4B1E-A3C3-F466330A8E0A}" type="presOf" srcId="{211C91CB-45BA-48B1-AB2F-F3DF572ACFC8}" destId="{57E43857-3844-4462-9D20-C043A4A6E9E0}" srcOrd="0" destOrd="0" presId="urn:microsoft.com/office/officeart/2005/8/layout/lProcess2"/>
    <dgm:cxn modelId="{29E35F42-C2DC-43A5-8659-2F1113B09655}" srcId="{94673001-0482-4BB6-812D-8B5B937C1527}" destId="{D1F662B3-9A65-491A-8064-36DFAD95666A}" srcOrd="0" destOrd="0" parTransId="{62F99005-29FB-4F6C-8EEB-B77CB956E06F}" sibTransId="{48BE5C0C-595C-4ED3-9EA4-6A5DC647B524}"/>
    <dgm:cxn modelId="{187074BE-9940-43BE-B3FB-DA4BB2CC827F}" type="presOf" srcId="{0E780FB5-B83A-49BE-B710-E02E5562754F}" destId="{53E6FB10-13C5-401D-A305-57D82DD031E5}" srcOrd="1" destOrd="0" presId="urn:microsoft.com/office/officeart/2005/8/layout/lProcess2"/>
    <dgm:cxn modelId="{DFC1BADC-D6D4-4DFF-BDB9-509043AC6714}" srcId="{D1F662B3-9A65-491A-8064-36DFAD95666A}" destId="{E183100C-57D2-4712-922F-80B869E393B4}" srcOrd="1" destOrd="0" parTransId="{6BAA7951-4A8A-48D7-A4CB-9B0C836C687F}" sibTransId="{23DCAE70-F361-48D3-88D0-B8252C6E56CB}"/>
    <dgm:cxn modelId="{BDEAEB6E-CE70-4ABC-82EE-22BDE264655B}" type="presOf" srcId="{DD8C192A-22E1-48B2-9FC1-D43FAB0BB3AA}" destId="{40D2F569-0CB2-4D63-BE1D-A4546EC55CA4}" srcOrd="0" destOrd="0" presId="urn:microsoft.com/office/officeart/2005/8/layout/lProcess2"/>
    <dgm:cxn modelId="{F8C1CD53-F696-46D9-9AF2-13A2D13D6DC6}" srcId="{EF0A3DA6-FF45-4504-A589-680E8076F6F0}" destId="{07B4E801-7676-442D-BDDB-6B5D4CD5B708}" srcOrd="0" destOrd="0" parTransId="{01B9EA66-0CDB-4ED4-A2EF-2DB9F6A72745}" sibTransId="{BA9C1629-7852-46EC-804F-2026E4B87DF9}"/>
    <dgm:cxn modelId="{6A4718AC-BA4F-4688-9D96-45F4B7977F98}" type="presOf" srcId="{D1F662B3-9A65-491A-8064-36DFAD95666A}" destId="{E3BD5998-DA26-47B5-8C7D-A08C1306BD0A}" srcOrd="1" destOrd="0" presId="urn:microsoft.com/office/officeart/2005/8/layout/lProcess2"/>
    <dgm:cxn modelId="{77118134-D0ED-461C-8A27-D51713688D51}" type="presOf" srcId="{DED7CB12-9D1C-44F6-AA6E-FBFCA953D0C7}" destId="{CDEB246C-ACDF-4A41-849B-76FB8D70EBFC}" srcOrd="0" destOrd="0" presId="urn:microsoft.com/office/officeart/2005/8/layout/lProcess2"/>
    <dgm:cxn modelId="{146163D3-86B1-49D1-B03A-57F1C6E7B76A}" srcId="{0E780FB5-B83A-49BE-B710-E02E5562754F}" destId="{DED7CB12-9D1C-44F6-AA6E-FBFCA953D0C7}" srcOrd="1" destOrd="0" parTransId="{4715FBC1-7515-4CD7-A9D4-F27DFCA473C4}" sibTransId="{969AC773-B409-4093-9AF6-8F84288F3B09}"/>
    <dgm:cxn modelId="{02684991-9768-4851-8236-F1C6297C7CB4}" type="presOf" srcId="{0E780FB5-B83A-49BE-B710-E02E5562754F}" destId="{4E8E5220-7DB4-44C0-9EB5-3A023634A974}" srcOrd="0" destOrd="0" presId="urn:microsoft.com/office/officeart/2005/8/layout/lProcess2"/>
    <dgm:cxn modelId="{52F6762C-66C6-4F30-B9EB-D6FE2370D64E}" type="presOf" srcId="{EF0A3DA6-FF45-4504-A589-680E8076F6F0}" destId="{701E80A9-67E5-44A1-86B2-4C0E29704994}" srcOrd="0" destOrd="0" presId="urn:microsoft.com/office/officeart/2005/8/layout/lProcess2"/>
    <dgm:cxn modelId="{4B8AB19D-F3A4-4CA4-B0FB-DB7AC85F04C9}" type="presOf" srcId="{94673001-0482-4BB6-812D-8B5B937C1527}" destId="{801E7357-948B-43A3-8C09-B6290BBA72CA}" srcOrd="0" destOrd="0" presId="urn:microsoft.com/office/officeart/2005/8/layout/lProcess2"/>
    <dgm:cxn modelId="{EEEC9740-1BAB-4D03-B37E-4EE390182449}" srcId="{D1F662B3-9A65-491A-8064-36DFAD95666A}" destId="{DD8C192A-22E1-48B2-9FC1-D43FAB0BB3AA}" srcOrd="0" destOrd="0" parTransId="{A9DA5FE0-F256-4F38-AB15-449B283D5487}" sibTransId="{94751EF0-5297-41EF-9578-66CA759CDB24}"/>
    <dgm:cxn modelId="{49A03228-4F63-469E-9D8D-626AA74027F2}" type="presOf" srcId="{EF0A3DA6-FF45-4504-A589-680E8076F6F0}" destId="{D5651DCF-4011-4CCB-A11B-D6303FF836EA}" srcOrd="1" destOrd="0" presId="urn:microsoft.com/office/officeart/2005/8/layout/lProcess2"/>
    <dgm:cxn modelId="{F2B22DB3-6F7A-4F4B-8109-F47ADCDC7973}" srcId="{EF0A3DA6-FF45-4504-A589-680E8076F6F0}" destId="{211C91CB-45BA-48B1-AB2F-F3DF572ACFC8}" srcOrd="1" destOrd="0" parTransId="{64A472FA-E643-48A9-9E3E-15345F3FFA4C}" sibTransId="{93EB037B-5281-405A-B1E4-6E6DC5B7F1DF}"/>
    <dgm:cxn modelId="{19671C05-2925-4C37-9BF5-BEB2536A365A}" type="presOf" srcId="{5725C93C-8938-47FE-8C7E-3434118A344B}" destId="{33CAE490-BD36-44F7-A65C-DB21DDC20CA7}" srcOrd="0" destOrd="0" presId="urn:microsoft.com/office/officeart/2005/8/layout/lProcess2"/>
    <dgm:cxn modelId="{356CC898-50D2-4D36-B407-9BCB55AE97FD}" type="presParOf" srcId="{801E7357-948B-43A3-8C09-B6290BBA72CA}" destId="{83EF1446-F747-4D3A-8219-507ED09C3452}" srcOrd="0" destOrd="0" presId="urn:microsoft.com/office/officeart/2005/8/layout/lProcess2"/>
    <dgm:cxn modelId="{B1F15143-85FD-425D-A8B5-7FF43242583A}" type="presParOf" srcId="{83EF1446-F747-4D3A-8219-507ED09C3452}" destId="{7AF5DA3F-C6CA-4E69-9F06-7D618059A34B}" srcOrd="0" destOrd="0" presId="urn:microsoft.com/office/officeart/2005/8/layout/lProcess2"/>
    <dgm:cxn modelId="{F4C1F769-6F8A-462A-BD04-9C0144232DE4}" type="presParOf" srcId="{83EF1446-F747-4D3A-8219-507ED09C3452}" destId="{E3BD5998-DA26-47B5-8C7D-A08C1306BD0A}" srcOrd="1" destOrd="0" presId="urn:microsoft.com/office/officeart/2005/8/layout/lProcess2"/>
    <dgm:cxn modelId="{B4D98C29-E72C-425B-9BA9-DC48A6778543}" type="presParOf" srcId="{83EF1446-F747-4D3A-8219-507ED09C3452}" destId="{C9D987DD-B3FC-4EB8-BFD1-276F5907811D}" srcOrd="2" destOrd="0" presId="urn:microsoft.com/office/officeart/2005/8/layout/lProcess2"/>
    <dgm:cxn modelId="{4D84364C-BEAD-46BD-8B03-9C940A752D9D}" type="presParOf" srcId="{C9D987DD-B3FC-4EB8-BFD1-276F5907811D}" destId="{2768A54D-4C3F-4298-8D5B-882CF8F907D8}" srcOrd="0" destOrd="0" presId="urn:microsoft.com/office/officeart/2005/8/layout/lProcess2"/>
    <dgm:cxn modelId="{D05EDC0B-2F98-46F7-9375-C5097209AC37}" type="presParOf" srcId="{2768A54D-4C3F-4298-8D5B-882CF8F907D8}" destId="{40D2F569-0CB2-4D63-BE1D-A4546EC55CA4}" srcOrd="0" destOrd="0" presId="urn:microsoft.com/office/officeart/2005/8/layout/lProcess2"/>
    <dgm:cxn modelId="{E9B20FB6-7CA2-45DC-B56E-0C9F60084291}" type="presParOf" srcId="{2768A54D-4C3F-4298-8D5B-882CF8F907D8}" destId="{06CE3864-09D4-4CC7-875A-55FAFE5D2E8B}" srcOrd="1" destOrd="0" presId="urn:microsoft.com/office/officeart/2005/8/layout/lProcess2"/>
    <dgm:cxn modelId="{DEDEFADF-F6ED-4AAD-A60F-1E6F3941B397}" type="presParOf" srcId="{2768A54D-4C3F-4298-8D5B-882CF8F907D8}" destId="{20DDEE8E-C65A-4A48-B206-48C6A5D9337E}" srcOrd="2" destOrd="0" presId="urn:microsoft.com/office/officeart/2005/8/layout/lProcess2"/>
    <dgm:cxn modelId="{4A2E28B9-5E98-4DC8-AD8E-CF79A7461C07}" type="presParOf" srcId="{801E7357-948B-43A3-8C09-B6290BBA72CA}" destId="{4ED8CB57-8C71-443C-8A9B-1ADD3208FC7D}" srcOrd="1" destOrd="0" presId="urn:microsoft.com/office/officeart/2005/8/layout/lProcess2"/>
    <dgm:cxn modelId="{89B5DB72-9AE8-4C32-924D-C70BF5E4FD19}" type="presParOf" srcId="{801E7357-948B-43A3-8C09-B6290BBA72CA}" destId="{22D255F1-B67F-4778-A6A4-38A3E663F5AD}" srcOrd="2" destOrd="0" presId="urn:microsoft.com/office/officeart/2005/8/layout/lProcess2"/>
    <dgm:cxn modelId="{4FCD23C0-D98C-4A0B-A1E0-D34BFE6BEA6B}" type="presParOf" srcId="{22D255F1-B67F-4778-A6A4-38A3E663F5AD}" destId="{701E80A9-67E5-44A1-86B2-4C0E29704994}" srcOrd="0" destOrd="0" presId="urn:microsoft.com/office/officeart/2005/8/layout/lProcess2"/>
    <dgm:cxn modelId="{DBA9583B-1367-45AE-93C7-B2F441D2F59B}" type="presParOf" srcId="{22D255F1-B67F-4778-A6A4-38A3E663F5AD}" destId="{D5651DCF-4011-4CCB-A11B-D6303FF836EA}" srcOrd="1" destOrd="0" presId="urn:microsoft.com/office/officeart/2005/8/layout/lProcess2"/>
    <dgm:cxn modelId="{AFE5FD71-0EC7-49E1-B0F6-73B585721B8E}" type="presParOf" srcId="{22D255F1-B67F-4778-A6A4-38A3E663F5AD}" destId="{73836193-7FF1-4FCA-992B-D4F282FB4B9D}" srcOrd="2" destOrd="0" presId="urn:microsoft.com/office/officeart/2005/8/layout/lProcess2"/>
    <dgm:cxn modelId="{E4888D13-3154-418C-86EE-63DB1AD7027A}" type="presParOf" srcId="{73836193-7FF1-4FCA-992B-D4F282FB4B9D}" destId="{7BF4C912-A1B9-450D-9C6B-09BBFBDAEDFF}" srcOrd="0" destOrd="0" presId="urn:microsoft.com/office/officeart/2005/8/layout/lProcess2"/>
    <dgm:cxn modelId="{FE93D37B-7467-42BE-9B3A-2E792880B47D}" type="presParOf" srcId="{7BF4C912-A1B9-450D-9C6B-09BBFBDAEDFF}" destId="{8D92F7EB-8A48-43D2-824C-A3BFF19C57BC}" srcOrd="0" destOrd="0" presId="urn:microsoft.com/office/officeart/2005/8/layout/lProcess2"/>
    <dgm:cxn modelId="{630EB72A-BC24-4225-BC92-D09E1010A980}" type="presParOf" srcId="{7BF4C912-A1B9-450D-9C6B-09BBFBDAEDFF}" destId="{2E827FCD-D4DB-4986-81F1-210433D7F0AB}" srcOrd="1" destOrd="0" presId="urn:microsoft.com/office/officeart/2005/8/layout/lProcess2"/>
    <dgm:cxn modelId="{CFECE26B-492D-4ECA-B1AE-67C77003B1AC}" type="presParOf" srcId="{7BF4C912-A1B9-450D-9C6B-09BBFBDAEDFF}" destId="{57E43857-3844-4462-9D20-C043A4A6E9E0}" srcOrd="2" destOrd="0" presId="urn:microsoft.com/office/officeart/2005/8/layout/lProcess2"/>
    <dgm:cxn modelId="{415E040A-343A-40E4-B364-E971712A1CB2}" type="presParOf" srcId="{801E7357-948B-43A3-8C09-B6290BBA72CA}" destId="{4453BAB2-97A4-4A9E-ABE0-0FD984807C47}" srcOrd="3" destOrd="0" presId="urn:microsoft.com/office/officeart/2005/8/layout/lProcess2"/>
    <dgm:cxn modelId="{37BDA467-BFEE-44F6-998E-A6579D04BE67}" type="presParOf" srcId="{801E7357-948B-43A3-8C09-B6290BBA72CA}" destId="{0B33736D-132C-435E-AF81-3D2412AA96CC}" srcOrd="4" destOrd="0" presId="urn:microsoft.com/office/officeart/2005/8/layout/lProcess2"/>
    <dgm:cxn modelId="{09486BF4-7E42-41CF-A586-35E3B98B635D}" type="presParOf" srcId="{0B33736D-132C-435E-AF81-3D2412AA96CC}" destId="{4E8E5220-7DB4-44C0-9EB5-3A023634A974}" srcOrd="0" destOrd="0" presId="urn:microsoft.com/office/officeart/2005/8/layout/lProcess2"/>
    <dgm:cxn modelId="{AF5AA67C-C2B9-4E2F-B853-13BC5960E7C8}" type="presParOf" srcId="{0B33736D-132C-435E-AF81-3D2412AA96CC}" destId="{53E6FB10-13C5-401D-A305-57D82DD031E5}" srcOrd="1" destOrd="0" presId="urn:microsoft.com/office/officeart/2005/8/layout/lProcess2"/>
    <dgm:cxn modelId="{D3199499-09C2-412C-9AB4-E6F63983E759}" type="presParOf" srcId="{0B33736D-132C-435E-AF81-3D2412AA96CC}" destId="{CFF1AF44-6AF2-4F31-BBD7-A979269E92AA}" srcOrd="2" destOrd="0" presId="urn:microsoft.com/office/officeart/2005/8/layout/lProcess2"/>
    <dgm:cxn modelId="{5CB69D3B-4DB0-4693-A02D-F1C9BEFD20D1}" type="presParOf" srcId="{CFF1AF44-6AF2-4F31-BBD7-A979269E92AA}" destId="{F86B8887-AEBC-4EDA-B91A-6EEA53B30DBD}" srcOrd="0" destOrd="0" presId="urn:microsoft.com/office/officeart/2005/8/layout/lProcess2"/>
    <dgm:cxn modelId="{ACB302E3-9D2F-4348-866E-EA10A6A07888}" type="presParOf" srcId="{F86B8887-AEBC-4EDA-B91A-6EEA53B30DBD}" destId="{33CAE490-BD36-44F7-A65C-DB21DDC20CA7}" srcOrd="0" destOrd="0" presId="urn:microsoft.com/office/officeart/2005/8/layout/lProcess2"/>
    <dgm:cxn modelId="{0374CB4F-245F-4161-A885-E7665EA21454}" type="presParOf" srcId="{F86B8887-AEBC-4EDA-B91A-6EEA53B30DBD}" destId="{D766DFE9-43EB-48A8-92C3-8A934648FF2E}" srcOrd="1" destOrd="0" presId="urn:microsoft.com/office/officeart/2005/8/layout/lProcess2"/>
    <dgm:cxn modelId="{0E44AC3E-DB10-4F70-963F-685764B97B48}" type="presParOf" srcId="{F86B8887-AEBC-4EDA-B91A-6EEA53B30DBD}" destId="{CDEB246C-ACDF-4A41-849B-76FB8D70EBFC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34EE46B-4006-43D5-8DB9-12F96DDF16A1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D195494-27EB-49DB-B085-587079EF84C4}">
      <dgm:prSet phldrT="[Текст]"/>
      <dgm:spPr/>
      <dgm:t>
        <a:bodyPr/>
        <a:lstStyle/>
        <a:p>
          <a:r>
            <a:rPr lang="ru-RU" dirty="0" smtClean="0"/>
            <a:t>Повышение благосостояния и качества жизни населения, формирование здорового образа жизни</a:t>
          </a:r>
          <a:endParaRPr lang="ru-RU" dirty="0"/>
        </a:p>
      </dgm:t>
    </dgm:pt>
    <dgm:pt modelId="{BA79766D-6CAA-4C7B-81EA-91500528A81B}" type="parTrans" cxnId="{7CE5AC05-CEBC-4AC4-AFAA-421367322513}">
      <dgm:prSet/>
      <dgm:spPr/>
      <dgm:t>
        <a:bodyPr/>
        <a:lstStyle/>
        <a:p>
          <a:endParaRPr lang="ru-RU"/>
        </a:p>
      </dgm:t>
    </dgm:pt>
    <dgm:pt modelId="{54A57DEF-C657-4301-A63F-7FD740A5C51F}" type="sibTrans" cxnId="{7CE5AC05-CEBC-4AC4-AFAA-421367322513}">
      <dgm:prSet/>
      <dgm:spPr/>
      <dgm:t>
        <a:bodyPr/>
        <a:lstStyle/>
        <a:p>
          <a:endParaRPr lang="ru-RU"/>
        </a:p>
      </dgm:t>
    </dgm:pt>
    <dgm:pt modelId="{CFC327C3-AD5E-4A1B-880E-9CB34279798E}">
      <dgm:prSet phldrT="[Текст]" custT="1"/>
      <dgm:spPr/>
      <dgm:t>
        <a:bodyPr/>
        <a:lstStyle/>
        <a:p>
          <a:r>
            <a:rPr lang="ru-RU" sz="800" dirty="0" smtClean="0"/>
            <a:t>Развитие образования  - 9696,5</a:t>
          </a:r>
          <a:endParaRPr lang="ru-RU" sz="800" dirty="0"/>
        </a:p>
      </dgm:t>
    </dgm:pt>
    <dgm:pt modelId="{54FF793B-5048-459F-880C-01BD50A3BC88}" type="parTrans" cxnId="{9ADE001F-0DA5-47D2-8CA0-4CAD35306FEE}">
      <dgm:prSet/>
      <dgm:spPr/>
      <dgm:t>
        <a:bodyPr/>
        <a:lstStyle/>
        <a:p>
          <a:endParaRPr lang="ru-RU"/>
        </a:p>
      </dgm:t>
    </dgm:pt>
    <dgm:pt modelId="{6C1D39E0-BF83-445F-B1B2-F5FA6AF498FE}" type="sibTrans" cxnId="{9ADE001F-0DA5-47D2-8CA0-4CAD35306FEE}">
      <dgm:prSet/>
      <dgm:spPr/>
      <dgm:t>
        <a:bodyPr/>
        <a:lstStyle/>
        <a:p>
          <a:endParaRPr lang="ru-RU"/>
        </a:p>
      </dgm:t>
    </dgm:pt>
    <dgm:pt modelId="{8F7527A3-8CB6-45BF-8DDD-83B003662337}">
      <dgm:prSet phldrT="[Текст]" custT="1"/>
      <dgm:spPr/>
      <dgm:t>
        <a:bodyPr/>
        <a:lstStyle/>
        <a:p>
          <a:r>
            <a:rPr lang="ru-RU" sz="800" dirty="0" smtClean="0"/>
            <a:t>Обеспечение населения Липецкой области качественным жильем,</a:t>
          </a:r>
        </a:p>
        <a:p>
          <a:r>
            <a:rPr lang="ru-RU" sz="800" dirty="0" smtClean="0"/>
            <a:t>социальной инфраструктурой и услугами ЖКХ – 1506,1</a:t>
          </a:r>
          <a:endParaRPr lang="ru-RU" sz="800" dirty="0"/>
        </a:p>
      </dgm:t>
    </dgm:pt>
    <dgm:pt modelId="{8094ED79-8540-4083-AC3B-DA492260948F}" type="parTrans" cxnId="{A046BC45-D49F-444A-AC86-500E858ABD1E}">
      <dgm:prSet/>
      <dgm:spPr/>
      <dgm:t>
        <a:bodyPr/>
        <a:lstStyle/>
        <a:p>
          <a:endParaRPr lang="ru-RU"/>
        </a:p>
      </dgm:t>
    </dgm:pt>
    <dgm:pt modelId="{9C13FBB4-04DB-455B-B910-077AF36E7C21}" type="sibTrans" cxnId="{A046BC45-D49F-444A-AC86-500E858ABD1E}">
      <dgm:prSet/>
      <dgm:spPr/>
      <dgm:t>
        <a:bodyPr/>
        <a:lstStyle/>
        <a:p>
          <a:endParaRPr lang="ru-RU"/>
        </a:p>
      </dgm:t>
    </dgm:pt>
    <dgm:pt modelId="{95778A60-CD34-4175-A058-C886AF409BB4}">
      <dgm:prSet phldrT="[Текст]"/>
      <dgm:spPr/>
      <dgm:t>
        <a:bodyPr/>
        <a:lstStyle/>
        <a:p>
          <a:r>
            <a:rPr lang="ru-RU" dirty="0" smtClean="0"/>
            <a:t>Создание инновационной и конкурентоспособной экономики в регионе</a:t>
          </a:r>
          <a:endParaRPr lang="ru-RU" dirty="0"/>
        </a:p>
      </dgm:t>
    </dgm:pt>
    <dgm:pt modelId="{CCCFEB85-A149-42DE-8A38-21B03A51F54F}" type="parTrans" cxnId="{D2F555ED-3191-45F7-A965-607DD4BD9952}">
      <dgm:prSet/>
      <dgm:spPr/>
      <dgm:t>
        <a:bodyPr/>
        <a:lstStyle/>
        <a:p>
          <a:endParaRPr lang="ru-RU"/>
        </a:p>
      </dgm:t>
    </dgm:pt>
    <dgm:pt modelId="{EBA94E77-4A8B-4599-B0D4-D3ED44199AB9}" type="sibTrans" cxnId="{D2F555ED-3191-45F7-A965-607DD4BD9952}">
      <dgm:prSet/>
      <dgm:spPr/>
      <dgm:t>
        <a:bodyPr/>
        <a:lstStyle/>
        <a:p>
          <a:endParaRPr lang="ru-RU"/>
        </a:p>
      </dgm:t>
    </dgm:pt>
    <dgm:pt modelId="{71D82394-A92E-48EF-BDE1-18F8F7CBD2DC}">
      <dgm:prSet phldrT="[Текст]" custT="1"/>
      <dgm:spPr/>
      <dgm:t>
        <a:bodyPr/>
        <a:lstStyle/>
        <a:p>
          <a:r>
            <a:rPr lang="ru-RU" sz="800" dirty="0" smtClean="0"/>
            <a:t>Модернизация и инновационное развитие экономики Липецкой области – 153,9       </a:t>
          </a:r>
          <a:endParaRPr lang="ru-RU" sz="800" dirty="0"/>
        </a:p>
      </dgm:t>
    </dgm:pt>
    <dgm:pt modelId="{2F6EDF80-7DC5-41AE-A37B-DBD9E0AB721B}" type="parTrans" cxnId="{C95BA2B7-2012-4630-BF8C-8F90A28B1038}">
      <dgm:prSet/>
      <dgm:spPr/>
      <dgm:t>
        <a:bodyPr/>
        <a:lstStyle/>
        <a:p>
          <a:endParaRPr lang="ru-RU"/>
        </a:p>
      </dgm:t>
    </dgm:pt>
    <dgm:pt modelId="{EFE7AD0D-6AB2-4227-9E5D-A59F059E21FA}" type="sibTrans" cxnId="{C95BA2B7-2012-4630-BF8C-8F90A28B1038}">
      <dgm:prSet/>
      <dgm:spPr/>
      <dgm:t>
        <a:bodyPr/>
        <a:lstStyle/>
        <a:p>
          <a:endParaRPr lang="ru-RU"/>
        </a:p>
      </dgm:t>
    </dgm:pt>
    <dgm:pt modelId="{562A2F54-E369-4E39-AE5F-3A2B48CE745B}">
      <dgm:prSet phldrT="[Текст]" custT="1"/>
      <dgm:spPr/>
      <dgm:t>
        <a:bodyPr/>
        <a:lstStyle/>
        <a:p>
          <a:r>
            <a:rPr lang="ru-RU" sz="800" dirty="0" smtClean="0"/>
            <a:t>Развитие кооперации и коллективных форм собственности в Липецкой области – 96,8         </a:t>
          </a:r>
          <a:endParaRPr lang="ru-RU" sz="800" dirty="0"/>
        </a:p>
      </dgm:t>
    </dgm:pt>
    <dgm:pt modelId="{A70894E0-9F8B-4B86-BD48-4391407C148E}" type="parTrans" cxnId="{D5CE1A6A-CB4F-41DB-8592-04B03035DB68}">
      <dgm:prSet/>
      <dgm:spPr/>
      <dgm:t>
        <a:bodyPr/>
        <a:lstStyle/>
        <a:p>
          <a:endParaRPr lang="ru-RU"/>
        </a:p>
      </dgm:t>
    </dgm:pt>
    <dgm:pt modelId="{9B9ADD1C-5F6F-4446-9B30-C4C6980E8EBA}" type="sibTrans" cxnId="{D5CE1A6A-CB4F-41DB-8592-04B03035DB68}">
      <dgm:prSet/>
      <dgm:spPr/>
      <dgm:t>
        <a:bodyPr/>
        <a:lstStyle/>
        <a:p>
          <a:endParaRPr lang="ru-RU"/>
        </a:p>
      </dgm:t>
    </dgm:pt>
    <dgm:pt modelId="{EFB3A319-FF68-4BED-A3D3-70247FA2842B}">
      <dgm:prSet phldrT="[Текст]"/>
      <dgm:spPr/>
      <dgm:t>
        <a:bodyPr/>
        <a:lstStyle/>
        <a:p>
          <a:r>
            <a:rPr lang="ru-RU" dirty="0" smtClean="0"/>
            <a:t>Улучшение экологической обстановки и качества окружающей среды</a:t>
          </a:r>
          <a:endParaRPr lang="ru-RU" dirty="0"/>
        </a:p>
      </dgm:t>
    </dgm:pt>
    <dgm:pt modelId="{CEF5CACE-1856-479A-9B3B-A23085842E39}" type="parTrans" cxnId="{3E04B1B1-E91D-4F1F-A5D1-F9A0A49B5461}">
      <dgm:prSet/>
      <dgm:spPr/>
      <dgm:t>
        <a:bodyPr/>
        <a:lstStyle/>
        <a:p>
          <a:endParaRPr lang="ru-RU"/>
        </a:p>
      </dgm:t>
    </dgm:pt>
    <dgm:pt modelId="{B6AAE941-318E-4982-9FA5-14379F5F902A}" type="sibTrans" cxnId="{3E04B1B1-E91D-4F1F-A5D1-F9A0A49B5461}">
      <dgm:prSet/>
      <dgm:spPr/>
      <dgm:t>
        <a:bodyPr/>
        <a:lstStyle/>
        <a:p>
          <a:endParaRPr lang="ru-RU"/>
        </a:p>
      </dgm:t>
    </dgm:pt>
    <dgm:pt modelId="{855C5910-F246-41F6-9999-264FB81331FE}">
      <dgm:prSet phldrT="[Текст]" custT="1"/>
      <dgm:spPr/>
      <dgm:t>
        <a:bodyPr/>
        <a:lstStyle/>
        <a:p>
          <a:r>
            <a:rPr lang="ru-RU" sz="800" dirty="0" smtClean="0"/>
            <a:t>Охрана окружающей среды, воспроизводство и рациональное использование природных ресурсов Липецкой области – 316,7  </a:t>
          </a:r>
          <a:endParaRPr lang="ru-RU" sz="800" dirty="0"/>
        </a:p>
      </dgm:t>
    </dgm:pt>
    <dgm:pt modelId="{2745E622-328D-4030-B223-DF03A4E87B64}" type="parTrans" cxnId="{B465EA49-897A-4B4C-8406-581F7A19813C}">
      <dgm:prSet/>
      <dgm:spPr/>
      <dgm:t>
        <a:bodyPr/>
        <a:lstStyle/>
        <a:p>
          <a:endParaRPr lang="ru-RU"/>
        </a:p>
      </dgm:t>
    </dgm:pt>
    <dgm:pt modelId="{C2044021-576D-442A-8CC1-D4328D2A3911}" type="sibTrans" cxnId="{B465EA49-897A-4B4C-8406-581F7A19813C}">
      <dgm:prSet/>
      <dgm:spPr/>
      <dgm:t>
        <a:bodyPr/>
        <a:lstStyle/>
        <a:p>
          <a:endParaRPr lang="ru-RU"/>
        </a:p>
      </dgm:t>
    </dgm:pt>
    <dgm:pt modelId="{8D358321-E0F2-4BCE-8A44-0424D4FB5E60}">
      <dgm:prSet phldrT="[Текст]" custT="1"/>
      <dgm:spPr/>
      <dgm:t>
        <a:bodyPr/>
        <a:lstStyle/>
        <a:p>
          <a:r>
            <a:rPr lang="ru-RU" sz="800" dirty="0" smtClean="0"/>
            <a:t>Развитие лесного хозяйства в Липецкой области – 388,9               </a:t>
          </a:r>
          <a:endParaRPr lang="ru-RU" sz="800" dirty="0"/>
        </a:p>
      </dgm:t>
    </dgm:pt>
    <dgm:pt modelId="{010D03C9-85E0-4351-9829-6078DEBA5A9C}" type="parTrans" cxnId="{68DBDADB-57E2-4F12-AE0A-81F94EDD0ADE}">
      <dgm:prSet/>
      <dgm:spPr/>
      <dgm:t>
        <a:bodyPr/>
        <a:lstStyle/>
        <a:p>
          <a:endParaRPr lang="ru-RU"/>
        </a:p>
      </dgm:t>
    </dgm:pt>
    <dgm:pt modelId="{7A4517B1-BD92-4C39-B2F7-04D76E167A72}" type="sibTrans" cxnId="{68DBDADB-57E2-4F12-AE0A-81F94EDD0ADE}">
      <dgm:prSet/>
      <dgm:spPr/>
      <dgm:t>
        <a:bodyPr/>
        <a:lstStyle/>
        <a:p>
          <a:endParaRPr lang="ru-RU"/>
        </a:p>
      </dgm:t>
    </dgm:pt>
    <dgm:pt modelId="{3ECF12CB-DF99-4CE9-BEAC-CD3A0F8B2EC0}">
      <dgm:prSet phldrT="[Текст]"/>
      <dgm:spPr/>
      <dgm:t>
        <a:bodyPr/>
        <a:lstStyle/>
        <a:p>
          <a:r>
            <a:rPr lang="ru-RU" dirty="0" smtClean="0"/>
            <a:t>Создание и внедрение системы эффективного государственного управления </a:t>
          </a:r>
          <a:endParaRPr lang="ru-RU" dirty="0"/>
        </a:p>
      </dgm:t>
    </dgm:pt>
    <dgm:pt modelId="{41780D71-BDC7-4479-AFCA-F0B9A84E814D}" type="parTrans" cxnId="{B428100C-E5BB-4AF7-8A2F-4CF7F0391064}">
      <dgm:prSet/>
      <dgm:spPr/>
      <dgm:t>
        <a:bodyPr/>
        <a:lstStyle/>
        <a:p>
          <a:endParaRPr lang="ru-RU"/>
        </a:p>
      </dgm:t>
    </dgm:pt>
    <dgm:pt modelId="{C7AD946A-BD63-42B2-8A11-A29F7C6E324D}" type="sibTrans" cxnId="{B428100C-E5BB-4AF7-8A2F-4CF7F0391064}">
      <dgm:prSet/>
      <dgm:spPr/>
      <dgm:t>
        <a:bodyPr/>
        <a:lstStyle/>
        <a:p>
          <a:endParaRPr lang="ru-RU"/>
        </a:p>
      </dgm:t>
    </dgm:pt>
    <dgm:pt modelId="{775131B8-5F57-4451-AED4-A00698216D68}">
      <dgm:prSet phldrT="[Текст]" custT="1"/>
      <dgm:spPr/>
      <dgm:t>
        <a:bodyPr/>
        <a:lstStyle/>
        <a:p>
          <a:r>
            <a:rPr lang="ru-RU" sz="800" dirty="0" smtClean="0"/>
            <a:t>Управление государственными финансами и государственным  долгом Липецкой области – 4033,9 </a:t>
          </a:r>
          <a:endParaRPr lang="ru-RU" sz="800" dirty="0"/>
        </a:p>
      </dgm:t>
    </dgm:pt>
    <dgm:pt modelId="{4CE4CC4A-6DEE-4A0C-A044-3A91CC35623F}" type="parTrans" cxnId="{B683DCB7-B55B-47EB-B0F9-A45DCCEC9759}">
      <dgm:prSet/>
      <dgm:spPr/>
      <dgm:t>
        <a:bodyPr/>
        <a:lstStyle/>
        <a:p>
          <a:endParaRPr lang="ru-RU"/>
        </a:p>
      </dgm:t>
    </dgm:pt>
    <dgm:pt modelId="{754B3DF2-F1C9-4A08-9027-FF64565EA8E7}" type="sibTrans" cxnId="{B683DCB7-B55B-47EB-B0F9-A45DCCEC9759}">
      <dgm:prSet/>
      <dgm:spPr/>
      <dgm:t>
        <a:bodyPr/>
        <a:lstStyle/>
        <a:p>
          <a:endParaRPr lang="ru-RU"/>
        </a:p>
      </dgm:t>
    </dgm:pt>
    <dgm:pt modelId="{7D97977A-29B7-414C-965C-1DB7B5813CA8}">
      <dgm:prSet phldrT="[Текст]" custT="1"/>
      <dgm:spPr/>
      <dgm:t>
        <a:bodyPr/>
        <a:lstStyle/>
        <a:p>
          <a:r>
            <a:rPr lang="ru-RU" sz="800" dirty="0" err="1" smtClean="0"/>
            <a:t>Энергоэффективность</a:t>
          </a:r>
          <a:r>
            <a:rPr lang="ru-RU" sz="800" dirty="0" smtClean="0"/>
            <a:t> и развитие энергетики в Липецкой области – 189,4</a:t>
          </a:r>
          <a:endParaRPr lang="ru-RU" sz="800" dirty="0"/>
        </a:p>
      </dgm:t>
    </dgm:pt>
    <dgm:pt modelId="{114B31D1-ED8F-4273-9A6A-ED31468EC976}" type="parTrans" cxnId="{01DC0C1D-3020-4B5A-8B78-364DA25D97F3}">
      <dgm:prSet/>
      <dgm:spPr/>
      <dgm:t>
        <a:bodyPr/>
        <a:lstStyle/>
        <a:p>
          <a:endParaRPr lang="ru-RU"/>
        </a:p>
      </dgm:t>
    </dgm:pt>
    <dgm:pt modelId="{3EE62C9B-6FE0-4B33-B031-E78945523D36}" type="sibTrans" cxnId="{01DC0C1D-3020-4B5A-8B78-364DA25D97F3}">
      <dgm:prSet/>
      <dgm:spPr/>
      <dgm:t>
        <a:bodyPr/>
        <a:lstStyle/>
        <a:p>
          <a:endParaRPr lang="ru-RU"/>
        </a:p>
      </dgm:t>
    </dgm:pt>
    <dgm:pt modelId="{737ADD6A-1FF5-4D98-9518-0556CF026120}">
      <dgm:prSet phldrT="[Текст]" custT="1"/>
      <dgm:spPr/>
      <dgm:t>
        <a:bodyPr/>
        <a:lstStyle/>
        <a:p>
          <a:r>
            <a:rPr lang="ru-RU" sz="800" dirty="0" smtClean="0"/>
            <a:t>Развитие здравоохранения – 4131,9</a:t>
          </a:r>
          <a:endParaRPr lang="ru-RU" sz="800" dirty="0"/>
        </a:p>
      </dgm:t>
    </dgm:pt>
    <dgm:pt modelId="{3F7F221B-6032-433F-A5C7-99CDB31C0079}" type="parTrans" cxnId="{FAF05F6C-2165-442F-AE41-8CCB0C99F944}">
      <dgm:prSet/>
      <dgm:spPr/>
      <dgm:t>
        <a:bodyPr/>
        <a:lstStyle/>
        <a:p>
          <a:endParaRPr lang="ru-RU"/>
        </a:p>
      </dgm:t>
    </dgm:pt>
    <dgm:pt modelId="{DB041E5E-36FF-45C7-9C6C-7B18D09404E1}" type="sibTrans" cxnId="{FAF05F6C-2165-442F-AE41-8CCB0C99F944}">
      <dgm:prSet/>
      <dgm:spPr/>
      <dgm:t>
        <a:bodyPr/>
        <a:lstStyle/>
        <a:p>
          <a:endParaRPr lang="ru-RU"/>
        </a:p>
      </dgm:t>
    </dgm:pt>
    <dgm:pt modelId="{9A4EAF5F-7D31-406A-92FB-9903DFA05BDD}">
      <dgm:prSet phldrT="[Текст]" custT="1"/>
      <dgm:spPr/>
      <dgm:t>
        <a:bodyPr/>
        <a:lstStyle/>
        <a:p>
          <a:r>
            <a:rPr lang="ru-RU" sz="800" dirty="0" smtClean="0"/>
            <a:t>Социальная поддержка граждан, реализация семейно-демографической политики Липецкой области – 7380,5</a:t>
          </a:r>
          <a:endParaRPr lang="ru-RU" sz="800" dirty="0"/>
        </a:p>
      </dgm:t>
    </dgm:pt>
    <dgm:pt modelId="{4603A215-42E9-4306-BBC7-0FFC4463B76A}" type="parTrans" cxnId="{95915E92-48EF-43A5-9B14-FCDF1B2E12C1}">
      <dgm:prSet/>
      <dgm:spPr/>
      <dgm:t>
        <a:bodyPr/>
        <a:lstStyle/>
        <a:p>
          <a:endParaRPr lang="ru-RU"/>
        </a:p>
      </dgm:t>
    </dgm:pt>
    <dgm:pt modelId="{CA657776-9069-4740-9436-A77D4BD8A2F1}" type="sibTrans" cxnId="{95915E92-48EF-43A5-9B14-FCDF1B2E12C1}">
      <dgm:prSet/>
      <dgm:spPr/>
      <dgm:t>
        <a:bodyPr/>
        <a:lstStyle/>
        <a:p>
          <a:endParaRPr lang="ru-RU"/>
        </a:p>
      </dgm:t>
    </dgm:pt>
    <dgm:pt modelId="{32A25B73-46BE-4DBF-BF34-184753EA1DD5}">
      <dgm:prSet phldrT="[Текст]" custT="1"/>
      <dgm:spPr/>
      <dgm:t>
        <a:bodyPr/>
        <a:lstStyle/>
        <a:p>
          <a:r>
            <a:rPr lang="ru-RU" sz="800" dirty="0" smtClean="0"/>
            <a:t>Развитие культуры и туризма – 993,3</a:t>
          </a:r>
          <a:endParaRPr lang="ru-RU" sz="800" dirty="0"/>
        </a:p>
      </dgm:t>
    </dgm:pt>
    <dgm:pt modelId="{5E3FDBFA-C15F-4326-8DC2-3B6E8E7134DC}" type="parTrans" cxnId="{DB7B4C6E-E52C-4B0C-9879-BB04CC1F51B6}">
      <dgm:prSet/>
      <dgm:spPr/>
      <dgm:t>
        <a:bodyPr/>
        <a:lstStyle/>
        <a:p>
          <a:endParaRPr lang="ru-RU"/>
        </a:p>
      </dgm:t>
    </dgm:pt>
    <dgm:pt modelId="{07CE85FE-C8D0-456A-9697-279358A4FEB6}" type="sibTrans" cxnId="{DB7B4C6E-E52C-4B0C-9879-BB04CC1F51B6}">
      <dgm:prSet/>
      <dgm:spPr/>
      <dgm:t>
        <a:bodyPr/>
        <a:lstStyle/>
        <a:p>
          <a:endParaRPr lang="ru-RU"/>
        </a:p>
      </dgm:t>
    </dgm:pt>
    <dgm:pt modelId="{46C0E75F-4306-4D48-85B7-5E2BDB904B27}">
      <dgm:prSet phldrT="[Текст]" custT="1"/>
      <dgm:spPr/>
      <dgm:t>
        <a:bodyPr/>
        <a:lstStyle/>
        <a:p>
          <a:r>
            <a:rPr lang="ru-RU" sz="800" dirty="0" smtClean="0"/>
            <a:t>Развитие сельского хозяйства и регулирование рынков сельскохозяйственной продукции, сырья и продовольствия Липецкой области – 2267,1</a:t>
          </a:r>
          <a:endParaRPr lang="ru-RU" sz="800" dirty="0"/>
        </a:p>
      </dgm:t>
    </dgm:pt>
    <dgm:pt modelId="{AC2DAFB1-ECD3-4B3D-9B6A-D0E89382F283}" type="parTrans" cxnId="{FE813A85-3E0C-466B-B2A8-C8B636878FB3}">
      <dgm:prSet/>
      <dgm:spPr/>
      <dgm:t>
        <a:bodyPr/>
        <a:lstStyle/>
        <a:p>
          <a:endParaRPr lang="ru-RU"/>
        </a:p>
      </dgm:t>
    </dgm:pt>
    <dgm:pt modelId="{61F24E94-0EE8-4EB2-B57E-3C08BD0B842E}" type="sibTrans" cxnId="{FE813A85-3E0C-466B-B2A8-C8B636878FB3}">
      <dgm:prSet/>
      <dgm:spPr/>
      <dgm:t>
        <a:bodyPr/>
        <a:lstStyle/>
        <a:p>
          <a:endParaRPr lang="ru-RU"/>
        </a:p>
      </dgm:t>
    </dgm:pt>
    <dgm:pt modelId="{DDCFE84E-F92A-4799-BD09-DD8102AE0760}">
      <dgm:prSet phldrT="[Текст]" custT="1"/>
      <dgm:spPr/>
      <dgm:t>
        <a:bodyPr/>
        <a:lstStyle/>
        <a:p>
          <a:r>
            <a:rPr lang="ru-RU" sz="800" dirty="0" smtClean="0"/>
            <a:t>Развитие транспортной системы Липецкой области – 3960,0          </a:t>
          </a:r>
          <a:endParaRPr lang="ru-RU" sz="800" dirty="0"/>
        </a:p>
      </dgm:t>
    </dgm:pt>
    <dgm:pt modelId="{11E9C342-CC47-4886-9585-4FFEFB52EA1A}" type="parTrans" cxnId="{B7AA3B6C-147D-46D6-A4D3-68266C2AEF2F}">
      <dgm:prSet/>
      <dgm:spPr/>
      <dgm:t>
        <a:bodyPr/>
        <a:lstStyle/>
        <a:p>
          <a:endParaRPr lang="ru-RU"/>
        </a:p>
      </dgm:t>
    </dgm:pt>
    <dgm:pt modelId="{3E0B6C14-9196-4884-825E-1C42B9A5E448}" type="sibTrans" cxnId="{B7AA3B6C-147D-46D6-A4D3-68266C2AEF2F}">
      <dgm:prSet/>
      <dgm:spPr/>
      <dgm:t>
        <a:bodyPr/>
        <a:lstStyle/>
        <a:p>
          <a:endParaRPr lang="ru-RU"/>
        </a:p>
      </dgm:t>
    </dgm:pt>
    <dgm:pt modelId="{88B2493A-DE19-42FD-85CD-8785CCB0F3A2}">
      <dgm:prSet phldrT="[Текст]" custT="1"/>
      <dgm:spPr/>
      <dgm:t>
        <a:bodyPr/>
        <a:lstStyle/>
        <a:p>
          <a:r>
            <a:rPr lang="ru-RU" sz="800" dirty="0" smtClean="0"/>
            <a:t>Обеспечение инвестиционной привлекательности Липецкой области – 540,8</a:t>
          </a:r>
          <a:endParaRPr lang="ru-RU" sz="800" dirty="0"/>
        </a:p>
      </dgm:t>
    </dgm:pt>
    <dgm:pt modelId="{5CCFAB22-8670-482A-932A-D10B8D667510}" type="parTrans" cxnId="{A269B90B-F175-4AB6-98BE-7B027B0F9B8A}">
      <dgm:prSet/>
      <dgm:spPr/>
      <dgm:t>
        <a:bodyPr/>
        <a:lstStyle/>
        <a:p>
          <a:endParaRPr lang="ru-RU"/>
        </a:p>
      </dgm:t>
    </dgm:pt>
    <dgm:pt modelId="{2CC00B0A-5FFB-4F5A-AFEA-DBDE08C90D07}" type="sibTrans" cxnId="{A269B90B-F175-4AB6-98BE-7B027B0F9B8A}">
      <dgm:prSet/>
      <dgm:spPr/>
      <dgm:t>
        <a:bodyPr/>
        <a:lstStyle/>
        <a:p>
          <a:endParaRPr lang="ru-RU"/>
        </a:p>
      </dgm:t>
    </dgm:pt>
    <dgm:pt modelId="{19A73BCC-231B-4345-9F0E-B0903AF31501}">
      <dgm:prSet phldrT="[Текст]" custT="1"/>
      <dgm:spPr/>
      <dgm:t>
        <a:bodyPr/>
        <a:lstStyle/>
        <a:p>
          <a:r>
            <a:rPr lang="ru-RU" sz="800" dirty="0" smtClean="0"/>
            <a:t>Развитие физической культуры</a:t>
          </a:r>
        </a:p>
        <a:p>
          <a:r>
            <a:rPr lang="ru-RU" sz="800" dirty="0" smtClean="0"/>
            <a:t>и спорта – 1165,1</a:t>
          </a:r>
          <a:endParaRPr lang="ru-RU" sz="800" dirty="0"/>
        </a:p>
      </dgm:t>
    </dgm:pt>
    <dgm:pt modelId="{20495506-FDA0-4A9C-9FA8-4339F3A0CF7D}" type="parTrans" cxnId="{44C5CB6E-BC8E-4958-8B7D-305818578838}">
      <dgm:prSet/>
      <dgm:spPr/>
      <dgm:t>
        <a:bodyPr/>
        <a:lstStyle/>
        <a:p>
          <a:endParaRPr lang="ru-RU"/>
        </a:p>
      </dgm:t>
    </dgm:pt>
    <dgm:pt modelId="{3F21D3F2-B78F-4C27-8EB4-E00C14875ECD}" type="sibTrans" cxnId="{44C5CB6E-BC8E-4958-8B7D-305818578838}">
      <dgm:prSet/>
      <dgm:spPr/>
      <dgm:t>
        <a:bodyPr/>
        <a:lstStyle/>
        <a:p>
          <a:endParaRPr lang="ru-RU"/>
        </a:p>
      </dgm:t>
    </dgm:pt>
    <dgm:pt modelId="{46FDA3C6-B4AA-4C5D-939C-2AC3B09C81F1}">
      <dgm:prSet phldrT="[Текст]" custT="1"/>
      <dgm:spPr/>
      <dgm:t>
        <a:bodyPr/>
        <a:lstStyle/>
        <a:p>
          <a:r>
            <a:rPr lang="ru-RU" sz="800" dirty="0" smtClean="0"/>
            <a:t>Обеспечение общественной безопасности населения и территории Липецкой области – 729,6              </a:t>
          </a:r>
          <a:endParaRPr lang="ru-RU" sz="800" dirty="0"/>
        </a:p>
      </dgm:t>
    </dgm:pt>
    <dgm:pt modelId="{32BA67B3-71CC-45BD-98A5-242481C8CD5B}" type="parTrans" cxnId="{F85EA8CC-EE14-4DB6-8347-94FD3B3DF8C3}">
      <dgm:prSet/>
      <dgm:spPr/>
      <dgm:t>
        <a:bodyPr/>
        <a:lstStyle/>
        <a:p>
          <a:endParaRPr lang="ru-RU"/>
        </a:p>
      </dgm:t>
    </dgm:pt>
    <dgm:pt modelId="{187B7A22-386A-41D7-B0EB-10EB7D37BE16}" type="sibTrans" cxnId="{F85EA8CC-EE14-4DB6-8347-94FD3B3DF8C3}">
      <dgm:prSet/>
      <dgm:spPr/>
      <dgm:t>
        <a:bodyPr/>
        <a:lstStyle/>
        <a:p>
          <a:endParaRPr lang="ru-RU"/>
        </a:p>
      </dgm:t>
    </dgm:pt>
    <dgm:pt modelId="{6B1E5D44-2C02-4168-88A4-0527B8025BB4}">
      <dgm:prSet phldrT="[Текст]" custT="1"/>
      <dgm:spPr/>
      <dgm:t>
        <a:bodyPr/>
        <a:lstStyle/>
        <a:p>
          <a:r>
            <a:rPr lang="ru-RU" sz="800" dirty="0" smtClean="0"/>
            <a:t>Эффективное государственное управление и развитие муниципальной службы в Липецкой области – 514,8      </a:t>
          </a:r>
          <a:endParaRPr lang="ru-RU" sz="800" dirty="0"/>
        </a:p>
      </dgm:t>
    </dgm:pt>
    <dgm:pt modelId="{C21686E8-105F-4CB3-A823-41265E7689C1}" type="parTrans" cxnId="{04B03B43-7437-42B2-99C3-E728A8FF7072}">
      <dgm:prSet/>
      <dgm:spPr/>
      <dgm:t>
        <a:bodyPr/>
        <a:lstStyle/>
        <a:p>
          <a:endParaRPr lang="ru-RU"/>
        </a:p>
      </dgm:t>
    </dgm:pt>
    <dgm:pt modelId="{33400E4C-CF96-478E-9FCF-9C17960C6C02}" type="sibTrans" cxnId="{04B03B43-7437-42B2-99C3-E728A8FF7072}">
      <dgm:prSet/>
      <dgm:spPr/>
      <dgm:t>
        <a:bodyPr/>
        <a:lstStyle/>
        <a:p>
          <a:endParaRPr lang="ru-RU"/>
        </a:p>
      </dgm:t>
    </dgm:pt>
    <dgm:pt modelId="{2BF21155-7932-4FDC-992F-57758DF2A47D}">
      <dgm:prSet phldrT="[Текст]" custT="1"/>
      <dgm:spPr/>
      <dgm:t>
        <a:bodyPr/>
        <a:lstStyle/>
        <a:p>
          <a:r>
            <a:rPr lang="ru-RU" sz="800" dirty="0" smtClean="0"/>
            <a:t>Реализация внутренней политики Липецкой области – 324,8</a:t>
          </a:r>
          <a:endParaRPr lang="ru-RU" sz="800" dirty="0"/>
        </a:p>
      </dgm:t>
    </dgm:pt>
    <dgm:pt modelId="{63993B4A-8586-4771-8030-CB0C85DE4A2E}" type="parTrans" cxnId="{F28FB934-49EC-4B64-BDCA-9BDE32FBCFB8}">
      <dgm:prSet/>
      <dgm:spPr/>
      <dgm:t>
        <a:bodyPr/>
        <a:lstStyle/>
        <a:p>
          <a:endParaRPr lang="ru-RU"/>
        </a:p>
      </dgm:t>
    </dgm:pt>
    <dgm:pt modelId="{47022B6E-336F-45FA-B9C4-4A73CDEFE69F}" type="sibTrans" cxnId="{F28FB934-49EC-4B64-BDCA-9BDE32FBCFB8}">
      <dgm:prSet/>
      <dgm:spPr/>
      <dgm:t>
        <a:bodyPr/>
        <a:lstStyle/>
        <a:p>
          <a:endParaRPr lang="ru-RU"/>
        </a:p>
      </dgm:t>
    </dgm:pt>
    <dgm:pt modelId="{F833F4EE-C320-45A8-968C-F367C6A7D91B}">
      <dgm:prSet phldrT="[Текст]" custT="1"/>
      <dgm:spPr/>
      <dgm:t>
        <a:bodyPr/>
        <a:lstStyle/>
        <a:p>
          <a:r>
            <a:rPr lang="ru-RU" sz="800" dirty="0" smtClean="0"/>
            <a:t>Развитие рынка труда и содействие занятости населения в Липецкой области – 460,5      </a:t>
          </a:r>
          <a:endParaRPr lang="ru-RU" sz="800" dirty="0"/>
        </a:p>
      </dgm:t>
    </dgm:pt>
    <dgm:pt modelId="{227CDD8B-7154-4EFD-AAB1-8B303B3CB025}" type="sibTrans" cxnId="{A2D842F2-CB3A-40D8-AB99-D0C696BC1CC1}">
      <dgm:prSet/>
      <dgm:spPr/>
      <dgm:t>
        <a:bodyPr/>
        <a:lstStyle/>
        <a:p>
          <a:endParaRPr lang="ru-RU"/>
        </a:p>
      </dgm:t>
    </dgm:pt>
    <dgm:pt modelId="{56F13BCA-D854-4425-8391-F28784BC3ED2}" type="parTrans" cxnId="{A2D842F2-CB3A-40D8-AB99-D0C696BC1CC1}">
      <dgm:prSet/>
      <dgm:spPr/>
      <dgm:t>
        <a:bodyPr/>
        <a:lstStyle/>
        <a:p>
          <a:endParaRPr lang="ru-RU"/>
        </a:p>
      </dgm:t>
    </dgm:pt>
    <dgm:pt modelId="{5BB96900-CAC6-47E7-B8D7-82E101360E47}" type="pres">
      <dgm:prSet presAssocID="{834EE46B-4006-43D5-8DB9-12F96DDF16A1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7801F2-0CFC-45C4-BA2E-E4C3F4E5AC67}" type="pres">
      <dgm:prSet presAssocID="{1D195494-27EB-49DB-B085-587079EF84C4}" presName="compNode" presStyleCnt="0"/>
      <dgm:spPr/>
    </dgm:pt>
    <dgm:pt modelId="{97EB5F26-83FE-4DED-BEB5-8887C2F10E3B}" type="pres">
      <dgm:prSet presAssocID="{1D195494-27EB-49DB-B085-587079EF84C4}" presName="aNode" presStyleLbl="bgShp" presStyleIdx="0" presStyleCnt="4"/>
      <dgm:spPr/>
      <dgm:t>
        <a:bodyPr/>
        <a:lstStyle/>
        <a:p>
          <a:endParaRPr lang="ru-RU"/>
        </a:p>
      </dgm:t>
    </dgm:pt>
    <dgm:pt modelId="{70522CEA-C7CD-4A91-8F27-02A467459FC5}" type="pres">
      <dgm:prSet presAssocID="{1D195494-27EB-49DB-B085-587079EF84C4}" presName="textNode" presStyleLbl="bgShp" presStyleIdx="0" presStyleCnt="4"/>
      <dgm:spPr/>
      <dgm:t>
        <a:bodyPr/>
        <a:lstStyle/>
        <a:p>
          <a:endParaRPr lang="ru-RU"/>
        </a:p>
      </dgm:t>
    </dgm:pt>
    <dgm:pt modelId="{64CF1AF1-A11D-438E-9836-FECF13B77C5B}" type="pres">
      <dgm:prSet presAssocID="{1D195494-27EB-49DB-B085-587079EF84C4}" presName="compChildNode" presStyleCnt="0"/>
      <dgm:spPr/>
    </dgm:pt>
    <dgm:pt modelId="{23C90E54-A600-496E-9F60-2D2B55792B62}" type="pres">
      <dgm:prSet presAssocID="{1D195494-27EB-49DB-B085-587079EF84C4}" presName="theInnerList" presStyleCnt="0"/>
      <dgm:spPr/>
    </dgm:pt>
    <dgm:pt modelId="{CB61C493-25D3-40DD-87AA-C020C1F95C48}" type="pres">
      <dgm:prSet presAssocID="{CFC327C3-AD5E-4A1B-880E-9CB34279798E}" presName="childNode" presStyleLbl="node1" presStyleIdx="0" presStyleCnt="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3E412A-8AED-49DD-B37B-870355ABC1F2}" type="pres">
      <dgm:prSet presAssocID="{CFC327C3-AD5E-4A1B-880E-9CB34279798E}" presName="aSpace2" presStyleCnt="0"/>
      <dgm:spPr/>
    </dgm:pt>
    <dgm:pt modelId="{61741894-6FA1-4248-B136-2D9BEC42892E}" type="pres">
      <dgm:prSet presAssocID="{737ADD6A-1FF5-4D98-9518-0556CF026120}" presName="childNode" presStyleLbl="node1" presStyleIdx="1" presStyleCnt="19" custLinFactNeighborX="693" custLinFactNeighborY="923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B8F1DF-E666-44C2-9EC3-849A0BBAAB0B}" type="pres">
      <dgm:prSet presAssocID="{737ADD6A-1FF5-4D98-9518-0556CF026120}" presName="aSpace2" presStyleCnt="0"/>
      <dgm:spPr/>
    </dgm:pt>
    <dgm:pt modelId="{E657CD3B-9725-464D-B494-C57ABA2FF660}" type="pres">
      <dgm:prSet presAssocID="{9A4EAF5F-7D31-406A-92FB-9903DFA05BDD}" presName="childNode" presStyleLbl="node1" presStyleIdx="2" presStyleCnt="19" custScaleY="160983" custLinFactY="19240" custLinFactNeighborX="693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B424FF-DBCA-4A73-B329-B568A3D9B16F}" type="pres">
      <dgm:prSet presAssocID="{9A4EAF5F-7D31-406A-92FB-9903DFA05BDD}" presName="aSpace2" presStyleCnt="0"/>
      <dgm:spPr/>
    </dgm:pt>
    <dgm:pt modelId="{08B13167-1831-482A-A9C7-96C5BE203DB9}" type="pres">
      <dgm:prSet presAssocID="{19A73BCC-231B-4345-9F0E-B0903AF31501}" presName="childNode" presStyleLbl="node1" presStyleIdx="3" presStyleCnt="19" custLinFactY="17471" custLinFactNeighborX="693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3AE22F-B648-46E3-993D-B7D9F80FB16F}" type="pres">
      <dgm:prSet presAssocID="{19A73BCC-231B-4345-9F0E-B0903AF31501}" presName="aSpace2" presStyleCnt="0"/>
      <dgm:spPr/>
    </dgm:pt>
    <dgm:pt modelId="{B37E6A39-B564-4A25-8F5A-4BC573905A71}" type="pres">
      <dgm:prSet presAssocID="{32A25B73-46BE-4DBF-BF34-184753EA1DD5}" presName="childNode" presStyleLbl="node1" presStyleIdx="4" presStyleCnt="19" custLinFactY="18485" custLinFactNeighborX="693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30358F-4789-4F66-AED7-037F64F87FCE}" type="pres">
      <dgm:prSet presAssocID="{32A25B73-46BE-4DBF-BF34-184753EA1DD5}" presName="aSpace2" presStyleCnt="0"/>
      <dgm:spPr/>
    </dgm:pt>
    <dgm:pt modelId="{50EB5B38-9C23-414B-B8A7-31FE6D31C82C}" type="pres">
      <dgm:prSet presAssocID="{8F7527A3-8CB6-45BF-8DDD-83B003662337}" presName="childNode" presStyleLbl="node1" presStyleIdx="5" presStyleCnt="19" custScaleY="141244" custLinFactY="38202" custLinFactNeighborX="693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FDF069-DFED-4E1D-A79C-AED368F43CAE}" type="pres">
      <dgm:prSet presAssocID="{8F7527A3-8CB6-45BF-8DDD-83B003662337}" presName="aSpace2" presStyleCnt="0"/>
      <dgm:spPr/>
    </dgm:pt>
    <dgm:pt modelId="{0CC89D32-4EC9-467E-A13C-68CC7E8E3DE0}" type="pres">
      <dgm:prSet presAssocID="{F833F4EE-C320-45A8-968C-F367C6A7D91B}" presName="childNode" presStyleLbl="node1" presStyleIdx="6" presStyleCnt="19" custLinFactY="43220" custLinFactNeighborX="693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DC7059-0201-4754-8A79-EF4789B4BBD9}" type="pres">
      <dgm:prSet presAssocID="{1D195494-27EB-49DB-B085-587079EF84C4}" presName="aSpace" presStyleCnt="0"/>
      <dgm:spPr/>
    </dgm:pt>
    <dgm:pt modelId="{CCB81430-789C-419C-B8D4-B66873C91ADF}" type="pres">
      <dgm:prSet presAssocID="{95778A60-CD34-4175-A058-C886AF409BB4}" presName="compNode" presStyleCnt="0"/>
      <dgm:spPr/>
    </dgm:pt>
    <dgm:pt modelId="{27702D3F-F3C1-48C4-BB0F-EC4B2498FC76}" type="pres">
      <dgm:prSet presAssocID="{95778A60-CD34-4175-A058-C886AF409BB4}" presName="aNode" presStyleLbl="bgShp" presStyleIdx="1" presStyleCnt="4"/>
      <dgm:spPr/>
      <dgm:t>
        <a:bodyPr/>
        <a:lstStyle/>
        <a:p>
          <a:endParaRPr lang="ru-RU"/>
        </a:p>
      </dgm:t>
    </dgm:pt>
    <dgm:pt modelId="{BD9B0476-3A59-4C0C-822D-18E2F1B19E49}" type="pres">
      <dgm:prSet presAssocID="{95778A60-CD34-4175-A058-C886AF409BB4}" presName="textNode" presStyleLbl="bgShp" presStyleIdx="1" presStyleCnt="4"/>
      <dgm:spPr/>
      <dgm:t>
        <a:bodyPr/>
        <a:lstStyle/>
        <a:p>
          <a:endParaRPr lang="ru-RU"/>
        </a:p>
      </dgm:t>
    </dgm:pt>
    <dgm:pt modelId="{4A5EAB75-C61F-45A4-A5C2-79313790647B}" type="pres">
      <dgm:prSet presAssocID="{95778A60-CD34-4175-A058-C886AF409BB4}" presName="compChildNode" presStyleCnt="0"/>
      <dgm:spPr/>
    </dgm:pt>
    <dgm:pt modelId="{040061E4-38E2-4B15-A1D2-2E740A3B2B69}" type="pres">
      <dgm:prSet presAssocID="{95778A60-CD34-4175-A058-C886AF409BB4}" presName="theInnerList" presStyleCnt="0"/>
      <dgm:spPr/>
    </dgm:pt>
    <dgm:pt modelId="{F81CC0FE-73E5-4EAD-9ACF-EC021B53E37B}" type="pres">
      <dgm:prSet presAssocID="{71D82394-A92E-48EF-BDE1-18F8F7CBD2DC}" presName="childNode" presStyleLbl="node1" presStyleIdx="7" presStyleCnt="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85DDEE-0BFA-4186-A00F-DC648926947E}" type="pres">
      <dgm:prSet presAssocID="{71D82394-A92E-48EF-BDE1-18F8F7CBD2DC}" presName="aSpace2" presStyleCnt="0"/>
      <dgm:spPr/>
    </dgm:pt>
    <dgm:pt modelId="{752B368F-0FEA-4D65-9325-28E83040479B}" type="pres">
      <dgm:prSet presAssocID="{46C0E75F-4306-4D48-85B7-5E2BDB904B27}" presName="childNode" presStyleLbl="node1" presStyleIdx="8" presStyleCnt="19" custScaleY="1169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7B4CFC-9EE2-430C-908F-C3BB7F11272D}" type="pres">
      <dgm:prSet presAssocID="{46C0E75F-4306-4D48-85B7-5E2BDB904B27}" presName="aSpace2" presStyleCnt="0"/>
      <dgm:spPr/>
    </dgm:pt>
    <dgm:pt modelId="{6E7CE312-B3E5-4E97-8D2E-C44A3260F4AA}" type="pres">
      <dgm:prSet presAssocID="{DDCFE84E-F92A-4799-BD09-DD8102AE0760}" presName="childNode" presStyleLbl="node1" presStyleIdx="9" presStyleCnt="19" custScaleY="71902" custLinFactNeighborX="-477" custLinFactNeighborY="579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BE474F-0180-4816-BBA4-5387F00184E9}" type="pres">
      <dgm:prSet presAssocID="{DDCFE84E-F92A-4799-BD09-DD8102AE0760}" presName="aSpace2" presStyleCnt="0"/>
      <dgm:spPr/>
    </dgm:pt>
    <dgm:pt modelId="{0ADECB39-4275-4AF0-BED3-44153F7FE2EC}" type="pres">
      <dgm:prSet presAssocID="{88B2493A-DE19-42FD-85CD-8785CCB0F3A2}" presName="childNode" presStyleLbl="node1" presStyleIdx="10" presStyleCnt="19" custLinFactNeighborX="-477" custLinFactNeighborY="992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D26177-81B1-4535-B022-6908173548FB}" type="pres">
      <dgm:prSet presAssocID="{88B2493A-DE19-42FD-85CD-8785CCB0F3A2}" presName="aSpace2" presStyleCnt="0"/>
      <dgm:spPr/>
    </dgm:pt>
    <dgm:pt modelId="{96054445-05A6-4520-8804-50E506243FE6}" type="pres">
      <dgm:prSet presAssocID="{562A2F54-E369-4E39-AE5F-3A2B48CE745B}" presName="childNode" presStyleLbl="node1" presStyleIdx="11" presStyleCnt="19" custLinFactY="6252" custLinFactNeighborX="-477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DABCB7-7CC2-44D4-B2BF-CD317C66C960}" type="pres">
      <dgm:prSet presAssocID="{95778A60-CD34-4175-A058-C886AF409BB4}" presName="aSpace" presStyleCnt="0"/>
      <dgm:spPr/>
    </dgm:pt>
    <dgm:pt modelId="{B96E70FA-CF4D-4765-8883-F368E0F6AB1C}" type="pres">
      <dgm:prSet presAssocID="{EFB3A319-FF68-4BED-A3D3-70247FA2842B}" presName="compNode" presStyleCnt="0"/>
      <dgm:spPr/>
    </dgm:pt>
    <dgm:pt modelId="{AF00E37C-A266-4D87-BFEE-F6C988FDD7C4}" type="pres">
      <dgm:prSet presAssocID="{EFB3A319-FF68-4BED-A3D3-70247FA2842B}" presName="aNode" presStyleLbl="bgShp" presStyleIdx="2" presStyleCnt="4"/>
      <dgm:spPr/>
      <dgm:t>
        <a:bodyPr/>
        <a:lstStyle/>
        <a:p>
          <a:endParaRPr lang="ru-RU"/>
        </a:p>
      </dgm:t>
    </dgm:pt>
    <dgm:pt modelId="{74306B2E-F602-452B-B942-8F7F21BAEBFC}" type="pres">
      <dgm:prSet presAssocID="{EFB3A319-FF68-4BED-A3D3-70247FA2842B}" presName="textNode" presStyleLbl="bgShp" presStyleIdx="2" presStyleCnt="4"/>
      <dgm:spPr/>
      <dgm:t>
        <a:bodyPr/>
        <a:lstStyle/>
        <a:p>
          <a:endParaRPr lang="ru-RU"/>
        </a:p>
      </dgm:t>
    </dgm:pt>
    <dgm:pt modelId="{17E3E4F5-2473-4BF4-9E1A-D907400482AD}" type="pres">
      <dgm:prSet presAssocID="{EFB3A319-FF68-4BED-A3D3-70247FA2842B}" presName="compChildNode" presStyleCnt="0"/>
      <dgm:spPr/>
    </dgm:pt>
    <dgm:pt modelId="{8509C2FC-6833-4F4F-AFBB-273E799AEF6D}" type="pres">
      <dgm:prSet presAssocID="{EFB3A319-FF68-4BED-A3D3-70247FA2842B}" presName="theInnerList" presStyleCnt="0"/>
      <dgm:spPr/>
    </dgm:pt>
    <dgm:pt modelId="{9FCE6241-00AB-44CF-8979-6D7FD06607BF}" type="pres">
      <dgm:prSet presAssocID="{855C5910-F246-41F6-9999-264FB81331FE}" presName="childNode" presStyleLbl="node1" presStyleIdx="12" presStyleCnt="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B3E992-BE1F-4263-8EA8-7E72675BE32E}" type="pres">
      <dgm:prSet presAssocID="{855C5910-F246-41F6-9999-264FB81331FE}" presName="aSpace2" presStyleCnt="0"/>
      <dgm:spPr/>
    </dgm:pt>
    <dgm:pt modelId="{C1BFA9A0-29A9-42D3-8DCF-940AB0B39C9F}" type="pres">
      <dgm:prSet presAssocID="{46FDA3C6-B4AA-4C5D-939C-2AC3B09C81F1}" presName="childNode" presStyleLbl="node1" presStyleIdx="13" presStyleCnt="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5D252B-A1B4-4E27-88E5-33825EAA1A20}" type="pres">
      <dgm:prSet presAssocID="{46FDA3C6-B4AA-4C5D-939C-2AC3B09C81F1}" presName="aSpace2" presStyleCnt="0"/>
      <dgm:spPr/>
    </dgm:pt>
    <dgm:pt modelId="{9DC5E5C7-CA92-4753-B98F-7B9718FF9EDB}" type="pres">
      <dgm:prSet presAssocID="{8D358321-E0F2-4BCE-8A44-0424D4FB5E60}" presName="childNode" presStyleLbl="node1" presStyleIdx="14" presStyleCnt="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178D40-8B9D-4F45-B9AD-DEDCEEB4A01B}" type="pres">
      <dgm:prSet presAssocID="{EFB3A319-FF68-4BED-A3D3-70247FA2842B}" presName="aSpace" presStyleCnt="0"/>
      <dgm:spPr/>
    </dgm:pt>
    <dgm:pt modelId="{D896B536-C213-4585-AAEA-5718647530B4}" type="pres">
      <dgm:prSet presAssocID="{3ECF12CB-DF99-4CE9-BEAC-CD3A0F8B2EC0}" presName="compNode" presStyleCnt="0"/>
      <dgm:spPr/>
    </dgm:pt>
    <dgm:pt modelId="{35F767FB-D5FF-4FC3-A912-864E5B1CFECB}" type="pres">
      <dgm:prSet presAssocID="{3ECF12CB-DF99-4CE9-BEAC-CD3A0F8B2EC0}" presName="aNode" presStyleLbl="bgShp" presStyleIdx="3" presStyleCnt="4"/>
      <dgm:spPr/>
      <dgm:t>
        <a:bodyPr/>
        <a:lstStyle/>
        <a:p>
          <a:endParaRPr lang="ru-RU"/>
        </a:p>
      </dgm:t>
    </dgm:pt>
    <dgm:pt modelId="{0D6C609D-C17A-43E9-9B64-9AAE8FCDFBA7}" type="pres">
      <dgm:prSet presAssocID="{3ECF12CB-DF99-4CE9-BEAC-CD3A0F8B2EC0}" presName="textNode" presStyleLbl="bgShp" presStyleIdx="3" presStyleCnt="4"/>
      <dgm:spPr/>
      <dgm:t>
        <a:bodyPr/>
        <a:lstStyle/>
        <a:p>
          <a:endParaRPr lang="ru-RU"/>
        </a:p>
      </dgm:t>
    </dgm:pt>
    <dgm:pt modelId="{155F0F36-1896-4EC1-B8BA-5C2F902E2B7B}" type="pres">
      <dgm:prSet presAssocID="{3ECF12CB-DF99-4CE9-BEAC-CD3A0F8B2EC0}" presName="compChildNode" presStyleCnt="0"/>
      <dgm:spPr/>
    </dgm:pt>
    <dgm:pt modelId="{7B956CEA-6771-4D85-AB75-3162404ECB3D}" type="pres">
      <dgm:prSet presAssocID="{3ECF12CB-DF99-4CE9-BEAC-CD3A0F8B2EC0}" presName="theInnerList" presStyleCnt="0"/>
      <dgm:spPr/>
    </dgm:pt>
    <dgm:pt modelId="{69264276-2417-4EDD-A83B-F5A9D1066C7D}" type="pres">
      <dgm:prSet presAssocID="{775131B8-5F57-4451-AED4-A00698216D68}" presName="childNode" presStyleLbl="node1" presStyleIdx="15" presStyleCnt="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98A551-9E62-4847-A9AA-25B2CE4401D2}" type="pres">
      <dgm:prSet presAssocID="{775131B8-5F57-4451-AED4-A00698216D68}" presName="aSpace2" presStyleCnt="0"/>
      <dgm:spPr/>
    </dgm:pt>
    <dgm:pt modelId="{0D96FADE-171A-49FE-BE81-1F0026BA72AC}" type="pres">
      <dgm:prSet presAssocID="{6B1E5D44-2C02-4168-88A4-0527B8025BB4}" presName="childNode" presStyleLbl="node1" presStyleIdx="16" presStyleCnt="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A84F0D-E541-4364-B3DF-ABEC51860DD0}" type="pres">
      <dgm:prSet presAssocID="{6B1E5D44-2C02-4168-88A4-0527B8025BB4}" presName="aSpace2" presStyleCnt="0"/>
      <dgm:spPr/>
    </dgm:pt>
    <dgm:pt modelId="{1D138AFC-6244-4F92-9FA7-D361A5D49866}" type="pres">
      <dgm:prSet presAssocID="{2BF21155-7932-4FDC-992F-57758DF2A47D}" presName="childNode" presStyleLbl="node1" presStyleIdx="17" presStyleCnt="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F65E0E-1B45-409F-ADAB-77C92414DFA8}" type="pres">
      <dgm:prSet presAssocID="{2BF21155-7932-4FDC-992F-57758DF2A47D}" presName="aSpace2" presStyleCnt="0"/>
      <dgm:spPr/>
    </dgm:pt>
    <dgm:pt modelId="{4DF063E1-93D4-43F0-9318-E1229A3333F7}" type="pres">
      <dgm:prSet presAssocID="{7D97977A-29B7-414C-965C-1DB7B5813CA8}" presName="childNode" presStyleLbl="node1" presStyleIdx="18" presStyleCnt="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E813A85-3E0C-466B-B2A8-C8B636878FB3}" srcId="{95778A60-CD34-4175-A058-C886AF409BB4}" destId="{46C0E75F-4306-4D48-85B7-5E2BDB904B27}" srcOrd="1" destOrd="0" parTransId="{AC2DAFB1-ECD3-4B3D-9B6A-D0E89382F283}" sibTransId="{61F24E94-0EE8-4EB2-B57E-3C08BD0B842E}"/>
    <dgm:cxn modelId="{8CDF762A-2195-44A2-91AA-8978C2EA8356}" type="presOf" srcId="{32A25B73-46BE-4DBF-BF34-184753EA1DD5}" destId="{B37E6A39-B564-4A25-8F5A-4BC573905A71}" srcOrd="0" destOrd="0" presId="urn:microsoft.com/office/officeart/2005/8/layout/lProcess2"/>
    <dgm:cxn modelId="{8276CBF9-A354-4CEA-A10E-2233AAB24F35}" type="presOf" srcId="{F833F4EE-C320-45A8-968C-F367C6A7D91B}" destId="{0CC89D32-4EC9-467E-A13C-68CC7E8E3DE0}" srcOrd="0" destOrd="0" presId="urn:microsoft.com/office/officeart/2005/8/layout/lProcess2"/>
    <dgm:cxn modelId="{F28FB934-49EC-4B64-BDCA-9BDE32FBCFB8}" srcId="{3ECF12CB-DF99-4CE9-BEAC-CD3A0F8B2EC0}" destId="{2BF21155-7932-4FDC-992F-57758DF2A47D}" srcOrd="2" destOrd="0" parTransId="{63993B4A-8586-4771-8030-CB0C85DE4A2E}" sibTransId="{47022B6E-336F-45FA-B9C4-4A73CDEFE69F}"/>
    <dgm:cxn modelId="{80478851-9841-4CAD-838F-58C9D1B01FA7}" type="presOf" srcId="{834EE46B-4006-43D5-8DB9-12F96DDF16A1}" destId="{5BB96900-CAC6-47E7-B8D7-82E101360E47}" srcOrd="0" destOrd="0" presId="urn:microsoft.com/office/officeart/2005/8/layout/lProcess2"/>
    <dgm:cxn modelId="{6C196478-540F-45C9-92E6-06BF5800BD55}" type="presOf" srcId="{71D82394-A92E-48EF-BDE1-18F8F7CBD2DC}" destId="{F81CC0FE-73E5-4EAD-9ACF-EC021B53E37B}" srcOrd="0" destOrd="0" presId="urn:microsoft.com/office/officeart/2005/8/layout/lProcess2"/>
    <dgm:cxn modelId="{33B71E59-4147-4827-96B4-FD3E6DFABC84}" type="presOf" srcId="{775131B8-5F57-4451-AED4-A00698216D68}" destId="{69264276-2417-4EDD-A83B-F5A9D1066C7D}" srcOrd="0" destOrd="0" presId="urn:microsoft.com/office/officeart/2005/8/layout/lProcess2"/>
    <dgm:cxn modelId="{D5CE1A6A-CB4F-41DB-8592-04B03035DB68}" srcId="{95778A60-CD34-4175-A058-C886AF409BB4}" destId="{562A2F54-E369-4E39-AE5F-3A2B48CE745B}" srcOrd="4" destOrd="0" parTransId="{A70894E0-9F8B-4B86-BD48-4391407C148E}" sibTransId="{9B9ADD1C-5F6F-4446-9B30-C4C6980E8EBA}"/>
    <dgm:cxn modelId="{D2F555ED-3191-45F7-A965-607DD4BD9952}" srcId="{834EE46B-4006-43D5-8DB9-12F96DDF16A1}" destId="{95778A60-CD34-4175-A058-C886AF409BB4}" srcOrd="1" destOrd="0" parTransId="{CCCFEB85-A149-42DE-8A38-21B03A51F54F}" sibTransId="{EBA94E77-4A8B-4599-B0D4-D3ED44199AB9}"/>
    <dgm:cxn modelId="{9D8C8AD6-D689-4D41-AD8C-39EEEAC7C975}" type="presOf" srcId="{EFB3A319-FF68-4BED-A3D3-70247FA2842B}" destId="{AF00E37C-A266-4D87-BFEE-F6C988FDD7C4}" srcOrd="0" destOrd="0" presId="urn:microsoft.com/office/officeart/2005/8/layout/lProcess2"/>
    <dgm:cxn modelId="{3E04B1B1-E91D-4F1F-A5D1-F9A0A49B5461}" srcId="{834EE46B-4006-43D5-8DB9-12F96DDF16A1}" destId="{EFB3A319-FF68-4BED-A3D3-70247FA2842B}" srcOrd="2" destOrd="0" parTransId="{CEF5CACE-1856-479A-9B3B-A23085842E39}" sibTransId="{B6AAE941-318E-4982-9FA5-14379F5F902A}"/>
    <dgm:cxn modelId="{04B03B43-7437-42B2-99C3-E728A8FF7072}" srcId="{3ECF12CB-DF99-4CE9-BEAC-CD3A0F8B2EC0}" destId="{6B1E5D44-2C02-4168-88A4-0527B8025BB4}" srcOrd="1" destOrd="0" parTransId="{C21686E8-105F-4CB3-A823-41265E7689C1}" sibTransId="{33400E4C-CF96-478E-9FCF-9C17960C6C02}"/>
    <dgm:cxn modelId="{FBE64593-0743-4258-8E43-8B65C1CF31C1}" type="presOf" srcId="{CFC327C3-AD5E-4A1B-880E-9CB34279798E}" destId="{CB61C493-25D3-40DD-87AA-C020C1F95C48}" srcOrd="0" destOrd="0" presId="urn:microsoft.com/office/officeart/2005/8/layout/lProcess2"/>
    <dgm:cxn modelId="{FC46B1B7-4900-4610-B70E-9EA392BD1684}" type="presOf" srcId="{562A2F54-E369-4E39-AE5F-3A2B48CE745B}" destId="{96054445-05A6-4520-8804-50E506243FE6}" srcOrd="0" destOrd="0" presId="urn:microsoft.com/office/officeart/2005/8/layout/lProcess2"/>
    <dgm:cxn modelId="{83B5FEB6-0F3F-4059-89F1-EA8E522E8BDE}" type="presOf" srcId="{19A73BCC-231B-4345-9F0E-B0903AF31501}" destId="{08B13167-1831-482A-A9C7-96C5BE203DB9}" srcOrd="0" destOrd="0" presId="urn:microsoft.com/office/officeart/2005/8/layout/lProcess2"/>
    <dgm:cxn modelId="{D18ED5B3-53AC-4083-A0EC-D8042CB4C911}" type="presOf" srcId="{EFB3A319-FF68-4BED-A3D3-70247FA2842B}" destId="{74306B2E-F602-452B-B942-8F7F21BAEBFC}" srcOrd="1" destOrd="0" presId="urn:microsoft.com/office/officeart/2005/8/layout/lProcess2"/>
    <dgm:cxn modelId="{01DC0C1D-3020-4B5A-8B78-364DA25D97F3}" srcId="{3ECF12CB-DF99-4CE9-BEAC-CD3A0F8B2EC0}" destId="{7D97977A-29B7-414C-965C-1DB7B5813CA8}" srcOrd="3" destOrd="0" parTransId="{114B31D1-ED8F-4273-9A6A-ED31468EC976}" sibTransId="{3EE62C9B-6FE0-4B33-B031-E78945523D36}"/>
    <dgm:cxn modelId="{5054DF9A-0A8D-4574-9B71-14FC58C3E918}" type="presOf" srcId="{95778A60-CD34-4175-A058-C886AF409BB4}" destId="{BD9B0476-3A59-4C0C-822D-18E2F1B19E49}" srcOrd="1" destOrd="0" presId="urn:microsoft.com/office/officeart/2005/8/layout/lProcess2"/>
    <dgm:cxn modelId="{617F43A3-F804-409E-AE5B-DADC9CB41AB7}" type="presOf" srcId="{3ECF12CB-DF99-4CE9-BEAC-CD3A0F8B2EC0}" destId="{35F767FB-D5FF-4FC3-A912-864E5B1CFECB}" srcOrd="0" destOrd="0" presId="urn:microsoft.com/office/officeart/2005/8/layout/lProcess2"/>
    <dgm:cxn modelId="{B7496981-15EF-49E3-817D-C33210510A91}" type="presOf" srcId="{2BF21155-7932-4FDC-992F-57758DF2A47D}" destId="{1D138AFC-6244-4F92-9FA7-D361A5D49866}" srcOrd="0" destOrd="0" presId="urn:microsoft.com/office/officeart/2005/8/layout/lProcess2"/>
    <dgm:cxn modelId="{B683DCB7-B55B-47EB-B0F9-A45DCCEC9759}" srcId="{3ECF12CB-DF99-4CE9-BEAC-CD3A0F8B2EC0}" destId="{775131B8-5F57-4451-AED4-A00698216D68}" srcOrd="0" destOrd="0" parTransId="{4CE4CC4A-6DEE-4A0C-A044-3A91CC35623F}" sibTransId="{754B3DF2-F1C9-4A08-9027-FF64565EA8E7}"/>
    <dgm:cxn modelId="{FBEBC41A-BF2A-4BBF-ACC0-A912AB81F5A0}" type="presOf" srcId="{8F7527A3-8CB6-45BF-8DDD-83B003662337}" destId="{50EB5B38-9C23-414B-B8A7-31FE6D31C82C}" srcOrd="0" destOrd="0" presId="urn:microsoft.com/office/officeart/2005/8/layout/lProcess2"/>
    <dgm:cxn modelId="{A269B90B-F175-4AB6-98BE-7B027B0F9B8A}" srcId="{95778A60-CD34-4175-A058-C886AF409BB4}" destId="{88B2493A-DE19-42FD-85CD-8785CCB0F3A2}" srcOrd="3" destOrd="0" parTransId="{5CCFAB22-8670-482A-932A-D10B8D667510}" sibTransId="{2CC00B0A-5FFB-4F5A-AFEA-DBDE08C90D07}"/>
    <dgm:cxn modelId="{C95BA2B7-2012-4630-BF8C-8F90A28B1038}" srcId="{95778A60-CD34-4175-A058-C886AF409BB4}" destId="{71D82394-A92E-48EF-BDE1-18F8F7CBD2DC}" srcOrd="0" destOrd="0" parTransId="{2F6EDF80-7DC5-41AE-A37B-DBD9E0AB721B}" sibTransId="{EFE7AD0D-6AB2-4227-9E5D-A59F059E21FA}"/>
    <dgm:cxn modelId="{25F9A364-BBF8-4FAD-A400-5CFE4634985A}" type="presOf" srcId="{737ADD6A-1FF5-4D98-9518-0556CF026120}" destId="{61741894-6FA1-4248-B136-2D9BEC42892E}" srcOrd="0" destOrd="0" presId="urn:microsoft.com/office/officeart/2005/8/layout/lProcess2"/>
    <dgm:cxn modelId="{0C85600A-90A8-483B-A084-D996DA66EA88}" type="presOf" srcId="{9A4EAF5F-7D31-406A-92FB-9903DFA05BDD}" destId="{E657CD3B-9725-464D-B494-C57ABA2FF660}" srcOrd="0" destOrd="0" presId="urn:microsoft.com/office/officeart/2005/8/layout/lProcess2"/>
    <dgm:cxn modelId="{44C5CB6E-BC8E-4958-8B7D-305818578838}" srcId="{1D195494-27EB-49DB-B085-587079EF84C4}" destId="{19A73BCC-231B-4345-9F0E-B0903AF31501}" srcOrd="3" destOrd="0" parTransId="{20495506-FDA0-4A9C-9FA8-4339F3A0CF7D}" sibTransId="{3F21D3F2-B78F-4C27-8EB4-E00C14875ECD}"/>
    <dgm:cxn modelId="{95915E92-48EF-43A5-9B14-FCDF1B2E12C1}" srcId="{1D195494-27EB-49DB-B085-587079EF84C4}" destId="{9A4EAF5F-7D31-406A-92FB-9903DFA05BDD}" srcOrd="2" destOrd="0" parTransId="{4603A215-42E9-4306-BBC7-0FFC4463B76A}" sibTransId="{CA657776-9069-4740-9436-A77D4BD8A2F1}"/>
    <dgm:cxn modelId="{68DBDADB-57E2-4F12-AE0A-81F94EDD0ADE}" srcId="{EFB3A319-FF68-4BED-A3D3-70247FA2842B}" destId="{8D358321-E0F2-4BCE-8A44-0424D4FB5E60}" srcOrd="2" destOrd="0" parTransId="{010D03C9-85E0-4351-9829-6078DEBA5A9C}" sibTransId="{7A4517B1-BD92-4C39-B2F7-04D76E167A72}"/>
    <dgm:cxn modelId="{FAF05F6C-2165-442F-AE41-8CCB0C99F944}" srcId="{1D195494-27EB-49DB-B085-587079EF84C4}" destId="{737ADD6A-1FF5-4D98-9518-0556CF026120}" srcOrd="1" destOrd="0" parTransId="{3F7F221B-6032-433F-A5C7-99CDB31C0079}" sibTransId="{DB041E5E-36FF-45C7-9C6C-7B18D09404E1}"/>
    <dgm:cxn modelId="{824A49FC-836D-451F-845D-D21C4E5FC7C8}" type="presOf" srcId="{46FDA3C6-B4AA-4C5D-939C-2AC3B09C81F1}" destId="{C1BFA9A0-29A9-42D3-8DCF-940AB0B39C9F}" srcOrd="0" destOrd="0" presId="urn:microsoft.com/office/officeart/2005/8/layout/lProcess2"/>
    <dgm:cxn modelId="{B7AA3B6C-147D-46D6-A4D3-68266C2AEF2F}" srcId="{95778A60-CD34-4175-A058-C886AF409BB4}" destId="{DDCFE84E-F92A-4799-BD09-DD8102AE0760}" srcOrd="2" destOrd="0" parTransId="{11E9C342-CC47-4886-9585-4FFEFB52EA1A}" sibTransId="{3E0B6C14-9196-4884-825E-1C42B9A5E448}"/>
    <dgm:cxn modelId="{B57DD380-A06A-4869-9AAA-334DD95F19DD}" type="presOf" srcId="{8D358321-E0F2-4BCE-8A44-0424D4FB5E60}" destId="{9DC5E5C7-CA92-4753-B98F-7B9718FF9EDB}" srcOrd="0" destOrd="0" presId="urn:microsoft.com/office/officeart/2005/8/layout/lProcess2"/>
    <dgm:cxn modelId="{599865D8-1CD2-448E-9A37-06CDEE4B26A9}" type="presOf" srcId="{1D195494-27EB-49DB-B085-587079EF84C4}" destId="{97EB5F26-83FE-4DED-BEB5-8887C2F10E3B}" srcOrd="0" destOrd="0" presId="urn:microsoft.com/office/officeart/2005/8/layout/lProcess2"/>
    <dgm:cxn modelId="{7BD10F90-C307-419E-B62D-D33950CE3A80}" type="presOf" srcId="{6B1E5D44-2C02-4168-88A4-0527B8025BB4}" destId="{0D96FADE-171A-49FE-BE81-1F0026BA72AC}" srcOrd="0" destOrd="0" presId="urn:microsoft.com/office/officeart/2005/8/layout/lProcess2"/>
    <dgm:cxn modelId="{AD796337-C373-4B2A-B162-BEE44E4FE541}" type="presOf" srcId="{DDCFE84E-F92A-4799-BD09-DD8102AE0760}" destId="{6E7CE312-B3E5-4E97-8D2E-C44A3260F4AA}" srcOrd="0" destOrd="0" presId="urn:microsoft.com/office/officeart/2005/8/layout/lProcess2"/>
    <dgm:cxn modelId="{1005DB0D-D591-4086-9330-ACF4C944B869}" type="presOf" srcId="{95778A60-CD34-4175-A058-C886AF409BB4}" destId="{27702D3F-F3C1-48C4-BB0F-EC4B2498FC76}" srcOrd="0" destOrd="0" presId="urn:microsoft.com/office/officeart/2005/8/layout/lProcess2"/>
    <dgm:cxn modelId="{310B3A2F-0497-49FC-A205-5075168AC74E}" type="presOf" srcId="{855C5910-F246-41F6-9999-264FB81331FE}" destId="{9FCE6241-00AB-44CF-8979-6D7FD06607BF}" srcOrd="0" destOrd="0" presId="urn:microsoft.com/office/officeart/2005/8/layout/lProcess2"/>
    <dgm:cxn modelId="{DB7B4C6E-E52C-4B0C-9879-BB04CC1F51B6}" srcId="{1D195494-27EB-49DB-B085-587079EF84C4}" destId="{32A25B73-46BE-4DBF-BF34-184753EA1DD5}" srcOrd="4" destOrd="0" parTransId="{5E3FDBFA-C15F-4326-8DC2-3B6E8E7134DC}" sibTransId="{07CE85FE-C8D0-456A-9697-279358A4FEB6}"/>
    <dgm:cxn modelId="{0DA1B878-6720-4DC7-80B1-73E74DD59FB1}" type="presOf" srcId="{7D97977A-29B7-414C-965C-1DB7B5813CA8}" destId="{4DF063E1-93D4-43F0-9318-E1229A3333F7}" srcOrd="0" destOrd="0" presId="urn:microsoft.com/office/officeart/2005/8/layout/lProcess2"/>
    <dgm:cxn modelId="{7CE5AC05-CEBC-4AC4-AFAA-421367322513}" srcId="{834EE46B-4006-43D5-8DB9-12F96DDF16A1}" destId="{1D195494-27EB-49DB-B085-587079EF84C4}" srcOrd="0" destOrd="0" parTransId="{BA79766D-6CAA-4C7B-81EA-91500528A81B}" sibTransId="{54A57DEF-C657-4301-A63F-7FD740A5C51F}"/>
    <dgm:cxn modelId="{B465EA49-897A-4B4C-8406-581F7A19813C}" srcId="{EFB3A319-FF68-4BED-A3D3-70247FA2842B}" destId="{855C5910-F246-41F6-9999-264FB81331FE}" srcOrd="0" destOrd="0" parTransId="{2745E622-328D-4030-B223-DF03A4E87B64}" sibTransId="{C2044021-576D-442A-8CC1-D4328D2A3911}"/>
    <dgm:cxn modelId="{5000B4F3-C0B1-4A2B-9729-D55B2B3BF61B}" type="presOf" srcId="{3ECF12CB-DF99-4CE9-BEAC-CD3A0F8B2EC0}" destId="{0D6C609D-C17A-43E9-9B64-9AAE8FCDFBA7}" srcOrd="1" destOrd="0" presId="urn:microsoft.com/office/officeart/2005/8/layout/lProcess2"/>
    <dgm:cxn modelId="{A046BC45-D49F-444A-AC86-500E858ABD1E}" srcId="{1D195494-27EB-49DB-B085-587079EF84C4}" destId="{8F7527A3-8CB6-45BF-8DDD-83B003662337}" srcOrd="5" destOrd="0" parTransId="{8094ED79-8540-4083-AC3B-DA492260948F}" sibTransId="{9C13FBB4-04DB-455B-B910-077AF36E7C21}"/>
    <dgm:cxn modelId="{F85EA8CC-EE14-4DB6-8347-94FD3B3DF8C3}" srcId="{EFB3A319-FF68-4BED-A3D3-70247FA2842B}" destId="{46FDA3C6-B4AA-4C5D-939C-2AC3B09C81F1}" srcOrd="1" destOrd="0" parTransId="{32BA67B3-71CC-45BD-98A5-242481C8CD5B}" sibTransId="{187B7A22-386A-41D7-B0EB-10EB7D37BE16}"/>
    <dgm:cxn modelId="{C4052A58-D9FC-4F64-8632-EA6036F4C844}" type="presOf" srcId="{88B2493A-DE19-42FD-85CD-8785CCB0F3A2}" destId="{0ADECB39-4275-4AF0-BED3-44153F7FE2EC}" srcOrd="0" destOrd="0" presId="urn:microsoft.com/office/officeart/2005/8/layout/lProcess2"/>
    <dgm:cxn modelId="{9ADE001F-0DA5-47D2-8CA0-4CAD35306FEE}" srcId="{1D195494-27EB-49DB-B085-587079EF84C4}" destId="{CFC327C3-AD5E-4A1B-880E-9CB34279798E}" srcOrd="0" destOrd="0" parTransId="{54FF793B-5048-459F-880C-01BD50A3BC88}" sibTransId="{6C1D39E0-BF83-445F-B1B2-F5FA6AF498FE}"/>
    <dgm:cxn modelId="{B428100C-E5BB-4AF7-8A2F-4CF7F0391064}" srcId="{834EE46B-4006-43D5-8DB9-12F96DDF16A1}" destId="{3ECF12CB-DF99-4CE9-BEAC-CD3A0F8B2EC0}" srcOrd="3" destOrd="0" parTransId="{41780D71-BDC7-4479-AFCA-F0B9A84E814D}" sibTransId="{C7AD946A-BD63-42B2-8A11-A29F7C6E324D}"/>
    <dgm:cxn modelId="{A2D842F2-CB3A-40D8-AB99-D0C696BC1CC1}" srcId="{1D195494-27EB-49DB-B085-587079EF84C4}" destId="{F833F4EE-C320-45A8-968C-F367C6A7D91B}" srcOrd="6" destOrd="0" parTransId="{56F13BCA-D854-4425-8391-F28784BC3ED2}" sibTransId="{227CDD8B-7154-4EFD-AAB1-8B303B3CB025}"/>
    <dgm:cxn modelId="{96B406E1-ADBA-4121-98AA-77DBC38FE950}" type="presOf" srcId="{46C0E75F-4306-4D48-85B7-5E2BDB904B27}" destId="{752B368F-0FEA-4D65-9325-28E83040479B}" srcOrd="0" destOrd="0" presId="urn:microsoft.com/office/officeart/2005/8/layout/lProcess2"/>
    <dgm:cxn modelId="{E38FF32E-A82E-4917-AFC4-943878488ED9}" type="presOf" srcId="{1D195494-27EB-49DB-B085-587079EF84C4}" destId="{70522CEA-C7CD-4A91-8F27-02A467459FC5}" srcOrd="1" destOrd="0" presId="urn:microsoft.com/office/officeart/2005/8/layout/lProcess2"/>
    <dgm:cxn modelId="{E51DECA0-6746-4E10-9119-17AFAD25A782}" type="presParOf" srcId="{5BB96900-CAC6-47E7-B8D7-82E101360E47}" destId="{1B7801F2-0CFC-45C4-BA2E-E4C3F4E5AC67}" srcOrd="0" destOrd="0" presId="urn:microsoft.com/office/officeart/2005/8/layout/lProcess2"/>
    <dgm:cxn modelId="{96C8F949-1AA0-4C20-9E1C-FB09EA4B5AE7}" type="presParOf" srcId="{1B7801F2-0CFC-45C4-BA2E-E4C3F4E5AC67}" destId="{97EB5F26-83FE-4DED-BEB5-8887C2F10E3B}" srcOrd="0" destOrd="0" presId="urn:microsoft.com/office/officeart/2005/8/layout/lProcess2"/>
    <dgm:cxn modelId="{4073F780-2897-4E05-B720-21B0B65FDBB3}" type="presParOf" srcId="{1B7801F2-0CFC-45C4-BA2E-E4C3F4E5AC67}" destId="{70522CEA-C7CD-4A91-8F27-02A467459FC5}" srcOrd="1" destOrd="0" presId="urn:microsoft.com/office/officeart/2005/8/layout/lProcess2"/>
    <dgm:cxn modelId="{6EF7B406-5A78-4C14-B7ED-551685815F7A}" type="presParOf" srcId="{1B7801F2-0CFC-45C4-BA2E-E4C3F4E5AC67}" destId="{64CF1AF1-A11D-438E-9836-FECF13B77C5B}" srcOrd="2" destOrd="0" presId="urn:microsoft.com/office/officeart/2005/8/layout/lProcess2"/>
    <dgm:cxn modelId="{55023FF7-BE63-4F6B-B368-A20B85EDA23E}" type="presParOf" srcId="{64CF1AF1-A11D-438E-9836-FECF13B77C5B}" destId="{23C90E54-A600-496E-9F60-2D2B55792B62}" srcOrd="0" destOrd="0" presId="urn:microsoft.com/office/officeart/2005/8/layout/lProcess2"/>
    <dgm:cxn modelId="{193A7D40-0A6B-4FCF-BFD2-997B4D977392}" type="presParOf" srcId="{23C90E54-A600-496E-9F60-2D2B55792B62}" destId="{CB61C493-25D3-40DD-87AA-C020C1F95C48}" srcOrd="0" destOrd="0" presId="urn:microsoft.com/office/officeart/2005/8/layout/lProcess2"/>
    <dgm:cxn modelId="{B22FCA27-DE3F-477F-8042-719D9A7BE2BA}" type="presParOf" srcId="{23C90E54-A600-496E-9F60-2D2B55792B62}" destId="{993E412A-8AED-49DD-B37B-870355ABC1F2}" srcOrd="1" destOrd="0" presId="urn:microsoft.com/office/officeart/2005/8/layout/lProcess2"/>
    <dgm:cxn modelId="{CFDCD93B-55B5-448E-A0C5-6EB3BFA85DB4}" type="presParOf" srcId="{23C90E54-A600-496E-9F60-2D2B55792B62}" destId="{61741894-6FA1-4248-B136-2D9BEC42892E}" srcOrd="2" destOrd="0" presId="urn:microsoft.com/office/officeart/2005/8/layout/lProcess2"/>
    <dgm:cxn modelId="{55BD3CAA-0BD4-4AF0-B0A8-02DAEA4C46D6}" type="presParOf" srcId="{23C90E54-A600-496E-9F60-2D2B55792B62}" destId="{88B8F1DF-E666-44C2-9EC3-849A0BBAAB0B}" srcOrd="3" destOrd="0" presId="urn:microsoft.com/office/officeart/2005/8/layout/lProcess2"/>
    <dgm:cxn modelId="{210A4B41-8CF3-440F-97F3-724D164B9F52}" type="presParOf" srcId="{23C90E54-A600-496E-9F60-2D2B55792B62}" destId="{E657CD3B-9725-464D-B494-C57ABA2FF660}" srcOrd="4" destOrd="0" presId="urn:microsoft.com/office/officeart/2005/8/layout/lProcess2"/>
    <dgm:cxn modelId="{3537ACDE-06A1-4B8D-8EF9-6A9FEB79DD08}" type="presParOf" srcId="{23C90E54-A600-496E-9F60-2D2B55792B62}" destId="{19B424FF-DBCA-4A73-B329-B568A3D9B16F}" srcOrd="5" destOrd="0" presId="urn:microsoft.com/office/officeart/2005/8/layout/lProcess2"/>
    <dgm:cxn modelId="{544E9B3C-D72B-4093-B3CA-8C91F13BD089}" type="presParOf" srcId="{23C90E54-A600-496E-9F60-2D2B55792B62}" destId="{08B13167-1831-482A-A9C7-96C5BE203DB9}" srcOrd="6" destOrd="0" presId="urn:microsoft.com/office/officeart/2005/8/layout/lProcess2"/>
    <dgm:cxn modelId="{567DEB7B-BE70-4AAD-A3B7-47428F4866BD}" type="presParOf" srcId="{23C90E54-A600-496E-9F60-2D2B55792B62}" destId="{4A3AE22F-B648-46E3-993D-B7D9F80FB16F}" srcOrd="7" destOrd="0" presId="urn:microsoft.com/office/officeart/2005/8/layout/lProcess2"/>
    <dgm:cxn modelId="{6254351D-9ADE-4E2F-9A77-357572E98D3F}" type="presParOf" srcId="{23C90E54-A600-496E-9F60-2D2B55792B62}" destId="{B37E6A39-B564-4A25-8F5A-4BC573905A71}" srcOrd="8" destOrd="0" presId="urn:microsoft.com/office/officeart/2005/8/layout/lProcess2"/>
    <dgm:cxn modelId="{8AAC19EE-5163-49EC-A637-028CB4D102D8}" type="presParOf" srcId="{23C90E54-A600-496E-9F60-2D2B55792B62}" destId="{EC30358F-4789-4F66-AED7-037F64F87FCE}" srcOrd="9" destOrd="0" presId="urn:microsoft.com/office/officeart/2005/8/layout/lProcess2"/>
    <dgm:cxn modelId="{05A9F6E4-633D-49ED-8802-E2AD18A71FC1}" type="presParOf" srcId="{23C90E54-A600-496E-9F60-2D2B55792B62}" destId="{50EB5B38-9C23-414B-B8A7-31FE6D31C82C}" srcOrd="10" destOrd="0" presId="urn:microsoft.com/office/officeart/2005/8/layout/lProcess2"/>
    <dgm:cxn modelId="{825C4A8A-CA16-4683-9B18-F0F3C99CD932}" type="presParOf" srcId="{23C90E54-A600-496E-9F60-2D2B55792B62}" destId="{1EFDF069-DFED-4E1D-A79C-AED368F43CAE}" srcOrd="11" destOrd="0" presId="urn:microsoft.com/office/officeart/2005/8/layout/lProcess2"/>
    <dgm:cxn modelId="{448502B3-9562-4754-883E-855DE8352B46}" type="presParOf" srcId="{23C90E54-A600-496E-9F60-2D2B55792B62}" destId="{0CC89D32-4EC9-467E-A13C-68CC7E8E3DE0}" srcOrd="12" destOrd="0" presId="urn:microsoft.com/office/officeart/2005/8/layout/lProcess2"/>
    <dgm:cxn modelId="{BAF79225-5B3B-4FBE-B9B5-218F94380482}" type="presParOf" srcId="{5BB96900-CAC6-47E7-B8D7-82E101360E47}" destId="{16DC7059-0201-4754-8A79-EF4789B4BBD9}" srcOrd="1" destOrd="0" presId="urn:microsoft.com/office/officeart/2005/8/layout/lProcess2"/>
    <dgm:cxn modelId="{15104874-C32C-43FB-ABB1-1BC4DBE5EC0B}" type="presParOf" srcId="{5BB96900-CAC6-47E7-B8D7-82E101360E47}" destId="{CCB81430-789C-419C-B8D4-B66873C91ADF}" srcOrd="2" destOrd="0" presId="urn:microsoft.com/office/officeart/2005/8/layout/lProcess2"/>
    <dgm:cxn modelId="{17C40183-B2C0-449D-A788-2C06D425429D}" type="presParOf" srcId="{CCB81430-789C-419C-B8D4-B66873C91ADF}" destId="{27702D3F-F3C1-48C4-BB0F-EC4B2498FC76}" srcOrd="0" destOrd="0" presId="urn:microsoft.com/office/officeart/2005/8/layout/lProcess2"/>
    <dgm:cxn modelId="{3BF1C8F9-6116-45B8-BE52-E1D7085BE955}" type="presParOf" srcId="{CCB81430-789C-419C-B8D4-B66873C91ADF}" destId="{BD9B0476-3A59-4C0C-822D-18E2F1B19E49}" srcOrd="1" destOrd="0" presId="urn:microsoft.com/office/officeart/2005/8/layout/lProcess2"/>
    <dgm:cxn modelId="{0046072D-73B6-46C9-BCE2-DED4177FE940}" type="presParOf" srcId="{CCB81430-789C-419C-B8D4-B66873C91ADF}" destId="{4A5EAB75-C61F-45A4-A5C2-79313790647B}" srcOrd="2" destOrd="0" presId="urn:microsoft.com/office/officeart/2005/8/layout/lProcess2"/>
    <dgm:cxn modelId="{4556F424-A915-47A7-A870-6BCE5FC0177C}" type="presParOf" srcId="{4A5EAB75-C61F-45A4-A5C2-79313790647B}" destId="{040061E4-38E2-4B15-A1D2-2E740A3B2B69}" srcOrd="0" destOrd="0" presId="urn:microsoft.com/office/officeart/2005/8/layout/lProcess2"/>
    <dgm:cxn modelId="{3CE924DF-776E-4B2C-97DC-FE7D1E604905}" type="presParOf" srcId="{040061E4-38E2-4B15-A1D2-2E740A3B2B69}" destId="{F81CC0FE-73E5-4EAD-9ACF-EC021B53E37B}" srcOrd="0" destOrd="0" presId="urn:microsoft.com/office/officeart/2005/8/layout/lProcess2"/>
    <dgm:cxn modelId="{ED623221-9AB2-4D41-92D0-4B932AF56A57}" type="presParOf" srcId="{040061E4-38E2-4B15-A1D2-2E740A3B2B69}" destId="{3785DDEE-0BFA-4186-A00F-DC648926947E}" srcOrd="1" destOrd="0" presId="urn:microsoft.com/office/officeart/2005/8/layout/lProcess2"/>
    <dgm:cxn modelId="{6AD7A199-2356-4B86-ABA8-FF35135E062C}" type="presParOf" srcId="{040061E4-38E2-4B15-A1D2-2E740A3B2B69}" destId="{752B368F-0FEA-4D65-9325-28E83040479B}" srcOrd="2" destOrd="0" presId="urn:microsoft.com/office/officeart/2005/8/layout/lProcess2"/>
    <dgm:cxn modelId="{B165988E-C7D4-4D9D-BCC8-FC571D4AB3DA}" type="presParOf" srcId="{040061E4-38E2-4B15-A1D2-2E740A3B2B69}" destId="{9B7B4CFC-9EE2-430C-908F-C3BB7F11272D}" srcOrd="3" destOrd="0" presId="urn:microsoft.com/office/officeart/2005/8/layout/lProcess2"/>
    <dgm:cxn modelId="{7D275768-B5FA-4EBD-82E8-31B32350CA19}" type="presParOf" srcId="{040061E4-38E2-4B15-A1D2-2E740A3B2B69}" destId="{6E7CE312-B3E5-4E97-8D2E-C44A3260F4AA}" srcOrd="4" destOrd="0" presId="urn:microsoft.com/office/officeart/2005/8/layout/lProcess2"/>
    <dgm:cxn modelId="{B7199DA8-C8AC-46BE-AE01-F6692FF46E4B}" type="presParOf" srcId="{040061E4-38E2-4B15-A1D2-2E740A3B2B69}" destId="{D4BE474F-0180-4816-BBA4-5387F00184E9}" srcOrd="5" destOrd="0" presId="urn:microsoft.com/office/officeart/2005/8/layout/lProcess2"/>
    <dgm:cxn modelId="{C3D1FBFD-ADFB-45B6-8B69-B2B6508202A4}" type="presParOf" srcId="{040061E4-38E2-4B15-A1D2-2E740A3B2B69}" destId="{0ADECB39-4275-4AF0-BED3-44153F7FE2EC}" srcOrd="6" destOrd="0" presId="urn:microsoft.com/office/officeart/2005/8/layout/lProcess2"/>
    <dgm:cxn modelId="{30C8B1D6-AF5C-45E0-858F-A53E03A564A1}" type="presParOf" srcId="{040061E4-38E2-4B15-A1D2-2E740A3B2B69}" destId="{81D26177-81B1-4535-B022-6908173548FB}" srcOrd="7" destOrd="0" presId="urn:microsoft.com/office/officeart/2005/8/layout/lProcess2"/>
    <dgm:cxn modelId="{F0EABC00-1F33-4B9A-9CCC-11FFAEE1D771}" type="presParOf" srcId="{040061E4-38E2-4B15-A1D2-2E740A3B2B69}" destId="{96054445-05A6-4520-8804-50E506243FE6}" srcOrd="8" destOrd="0" presId="urn:microsoft.com/office/officeart/2005/8/layout/lProcess2"/>
    <dgm:cxn modelId="{55C71C62-7642-4AF0-BEAB-2B49E4555480}" type="presParOf" srcId="{5BB96900-CAC6-47E7-B8D7-82E101360E47}" destId="{82DABCB7-7CC2-44D4-B2BF-CD317C66C960}" srcOrd="3" destOrd="0" presId="urn:microsoft.com/office/officeart/2005/8/layout/lProcess2"/>
    <dgm:cxn modelId="{59E382A4-5BFC-4797-A011-D740BE095657}" type="presParOf" srcId="{5BB96900-CAC6-47E7-B8D7-82E101360E47}" destId="{B96E70FA-CF4D-4765-8883-F368E0F6AB1C}" srcOrd="4" destOrd="0" presId="urn:microsoft.com/office/officeart/2005/8/layout/lProcess2"/>
    <dgm:cxn modelId="{125E2258-3989-4BE6-B865-CBEAF657D2B2}" type="presParOf" srcId="{B96E70FA-CF4D-4765-8883-F368E0F6AB1C}" destId="{AF00E37C-A266-4D87-BFEE-F6C988FDD7C4}" srcOrd="0" destOrd="0" presId="urn:microsoft.com/office/officeart/2005/8/layout/lProcess2"/>
    <dgm:cxn modelId="{BFEF6BE3-24AF-4CA9-8799-0412DFD5F501}" type="presParOf" srcId="{B96E70FA-CF4D-4765-8883-F368E0F6AB1C}" destId="{74306B2E-F602-452B-B942-8F7F21BAEBFC}" srcOrd="1" destOrd="0" presId="urn:microsoft.com/office/officeart/2005/8/layout/lProcess2"/>
    <dgm:cxn modelId="{F57E627B-8AAD-4149-B272-3A56B6C66644}" type="presParOf" srcId="{B96E70FA-CF4D-4765-8883-F368E0F6AB1C}" destId="{17E3E4F5-2473-4BF4-9E1A-D907400482AD}" srcOrd="2" destOrd="0" presId="urn:microsoft.com/office/officeart/2005/8/layout/lProcess2"/>
    <dgm:cxn modelId="{D9CCB13D-B0C6-4F34-9DBA-A58EE8D7C4C4}" type="presParOf" srcId="{17E3E4F5-2473-4BF4-9E1A-D907400482AD}" destId="{8509C2FC-6833-4F4F-AFBB-273E799AEF6D}" srcOrd="0" destOrd="0" presId="urn:microsoft.com/office/officeart/2005/8/layout/lProcess2"/>
    <dgm:cxn modelId="{21A94585-FC7D-4C74-A593-8073CE2E45F7}" type="presParOf" srcId="{8509C2FC-6833-4F4F-AFBB-273E799AEF6D}" destId="{9FCE6241-00AB-44CF-8979-6D7FD06607BF}" srcOrd="0" destOrd="0" presId="urn:microsoft.com/office/officeart/2005/8/layout/lProcess2"/>
    <dgm:cxn modelId="{563C695A-E535-4204-A742-1621B45012BD}" type="presParOf" srcId="{8509C2FC-6833-4F4F-AFBB-273E799AEF6D}" destId="{E2B3E992-BE1F-4263-8EA8-7E72675BE32E}" srcOrd="1" destOrd="0" presId="urn:microsoft.com/office/officeart/2005/8/layout/lProcess2"/>
    <dgm:cxn modelId="{A404C3A6-AD1C-44E7-B3F7-FEE316E286D5}" type="presParOf" srcId="{8509C2FC-6833-4F4F-AFBB-273E799AEF6D}" destId="{C1BFA9A0-29A9-42D3-8DCF-940AB0B39C9F}" srcOrd="2" destOrd="0" presId="urn:microsoft.com/office/officeart/2005/8/layout/lProcess2"/>
    <dgm:cxn modelId="{06C80C35-57B9-44BC-B114-D0F11B55F22F}" type="presParOf" srcId="{8509C2FC-6833-4F4F-AFBB-273E799AEF6D}" destId="{7A5D252B-A1B4-4E27-88E5-33825EAA1A20}" srcOrd="3" destOrd="0" presId="urn:microsoft.com/office/officeart/2005/8/layout/lProcess2"/>
    <dgm:cxn modelId="{5DCC1C3F-A61F-43BF-9CCD-80DBDD3082EE}" type="presParOf" srcId="{8509C2FC-6833-4F4F-AFBB-273E799AEF6D}" destId="{9DC5E5C7-CA92-4753-B98F-7B9718FF9EDB}" srcOrd="4" destOrd="0" presId="urn:microsoft.com/office/officeart/2005/8/layout/lProcess2"/>
    <dgm:cxn modelId="{606FCC37-5E04-4865-98E4-DA903F9EE21B}" type="presParOf" srcId="{5BB96900-CAC6-47E7-B8D7-82E101360E47}" destId="{94178D40-8B9D-4F45-B9AD-DEDCEEB4A01B}" srcOrd="5" destOrd="0" presId="urn:microsoft.com/office/officeart/2005/8/layout/lProcess2"/>
    <dgm:cxn modelId="{22023E1F-E7A0-402F-A808-ED3EB625CE35}" type="presParOf" srcId="{5BB96900-CAC6-47E7-B8D7-82E101360E47}" destId="{D896B536-C213-4585-AAEA-5718647530B4}" srcOrd="6" destOrd="0" presId="urn:microsoft.com/office/officeart/2005/8/layout/lProcess2"/>
    <dgm:cxn modelId="{4B4D6EBC-AAC6-4216-95A9-AECFC387EF51}" type="presParOf" srcId="{D896B536-C213-4585-AAEA-5718647530B4}" destId="{35F767FB-D5FF-4FC3-A912-864E5B1CFECB}" srcOrd="0" destOrd="0" presId="urn:microsoft.com/office/officeart/2005/8/layout/lProcess2"/>
    <dgm:cxn modelId="{DB51D32D-60FA-41D1-B743-5F78299A14CF}" type="presParOf" srcId="{D896B536-C213-4585-AAEA-5718647530B4}" destId="{0D6C609D-C17A-43E9-9B64-9AAE8FCDFBA7}" srcOrd="1" destOrd="0" presId="urn:microsoft.com/office/officeart/2005/8/layout/lProcess2"/>
    <dgm:cxn modelId="{8479D1AE-6006-4209-8354-D96808EA1A40}" type="presParOf" srcId="{D896B536-C213-4585-AAEA-5718647530B4}" destId="{155F0F36-1896-4EC1-B8BA-5C2F902E2B7B}" srcOrd="2" destOrd="0" presId="urn:microsoft.com/office/officeart/2005/8/layout/lProcess2"/>
    <dgm:cxn modelId="{CBFB7F64-129F-40B8-8CFD-11037791F3BB}" type="presParOf" srcId="{155F0F36-1896-4EC1-B8BA-5C2F902E2B7B}" destId="{7B956CEA-6771-4D85-AB75-3162404ECB3D}" srcOrd="0" destOrd="0" presId="urn:microsoft.com/office/officeart/2005/8/layout/lProcess2"/>
    <dgm:cxn modelId="{E9ED36FC-BD5C-49FC-8E99-67A89D50BD55}" type="presParOf" srcId="{7B956CEA-6771-4D85-AB75-3162404ECB3D}" destId="{69264276-2417-4EDD-A83B-F5A9D1066C7D}" srcOrd="0" destOrd="0" presId="urn:microsoft.com/office/officeart/2005/8/layout/lProcess2"/>
    <dgm:cxn modelId="{B0290429-3971-40CC-8C21-CAA291383CE6}" type="presParOf" srcId="{7B956CEA-6771-4D85-AB75-3162404ECB3D}" destId="{C898A551-9E62-4847-A9AA-25B2CE4401D2}" srcOrd="1" destOrd="0" presId="urn:microsoft.com/office/officeart/2005/8/layout/lProcess2"/>
    <dgm:cxn modelId="{AA91DAEA-2498-45F4-BEBB-CDDEA27FA4EF}" type="presParOf" srcId="{7B956CEA-6771-4D85-AB75-3162404ECB3D}" destId="{0D96FADE-171A-49FE-BE81-1F0026BA72AC}" srcOrd="2" destOrd="0" presId="urn:microsoft.com/office/officeart/2005/8/layout/lProcess2"/>
    <dgm:cxn modelId="{AD7D192D-721B-4B22-92D6-8745CDD4F175}" type="presParOf" srcId="{7B956CEA-6771-4D85-AB75-3162404ECB3D}" destId="{4CA84F0D-E541-4364-B3DF-ABEC51860DD0}" srcOrd="3" destOrd="0" presId="urn:microsoft.com/office/officeart/2005/8/layout/lProcess2"/>
    <dgm:cxn modelId="{DE803B64-3F15-4695-95DB-4596A22CCB42}" type="presParOf" srcId="{7B956CEA-6771-4D85-AB75-3162404ECB3D}" destId="{1D138AFC-6244-4F92-9FA7-D361A5D49866}" srcOrd="4" destOrd="0" presId="urn:microsoft.com/office/officeart/2005/8/layout/lProcess2"/>
    <dgm:cxn modelId="{61348F6D-2351-4E3C-B48D-5AE5CF25F52B}" type="presParOf" srcId="{7B956CEA-6771-4D85-AB75-3162404ECB3D}" destId="{E4F65E0E-1B45-409F-ADAB-77C92414DFA8}" srcOrd="5" destOrd="0" presId="urn:microsoft.com/office/officeart/2005/8/layout/lProcess2"/>
    <dgm:cxn modelId="{B6C4C84A-CA0F-41E0-8871-8AA375E7D6BE}" type="presParOf" srcId="{7B956CEA-6771-4D85-AB75-3162404ECB3D}" destId="{4DF063E1-93D4-43F0-9318-E1229A3333F7}" srcOrd="6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2229C54-C02E-4DAF-98FC-E710B864585C}">
      <dsp:nvSpPr>
        <dsp:cNvPr id="0" name=""/>
        <dsp:cNvSpPr/>
      </dsp:nvSpPr>
      <dsp:spPr>
        <a:xfrm rot="5400000">
          <a:off x="-110248" y="134886"/>
          <a:ext cx="824276" cy="630567"/>
        </a:xfrm>
        <a:prstGeom prst="chevron">
          <a:avLst/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 smtClean="0"/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 rot="5400000">
        <a:off x="-110248" y="134886"/>
        <a:ext cx="824276" cy="630567"/>
      </dsp:txXfrm>
    </dsp:sp>
    <dsp:sp modelId="{24AD6071-8355-465D-8C73-AFECE933E526}">
      <dsp:nvSpPr>
        <dsp:cNvPr id="0" name=""/>
        <dsp:cNvSpPr/>
      </dsp:nvSpPr>
      <dsp:spPr>
        <a:xfrm rot="5400000">
          <a:off x="2009576" y="-1412510"/>
          <a:ext cx="598487" cy="3436866"/>
        </a:xfrm>
        <a:prstGeom prst="round2Same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Georgia" pitchFamily="18" charset="0"/>
            </a:rPr>
            <a:t>По заболеваниям, входящим в базовую программу ОМС</a:t>
          </a:r>
          <a:endParaRPr lang="ru-RU" sz="1400" kern="1200" dirty="0">
            <a:latin typeface="Georgia" pitchFamily="18" charset="0"/>
          </a:endParaRPr>
        </a:p>
      </dsp:txBody>
      <dsp:txXfrm rot="5400000">
        <a:off x="2009576" y="-1412510"/>
        <a:ext cx="598487" cy="3436866"/>
      </dsp:txXfrm>
    </dsp:sp>
    <dsp:sp modelId="{6CD5B345-5E37-49EF-85C2-C7CF17F545D4}">
      <dsp:nvSpPr>
        <dsp:cNvPr id="0" name=""/>
        <dsp:cNvSpPr/>
      </dsp:nvSpPr>
      <dsp:spPr>
        <a:xfrm rot="5400000">
          <a:off x="-137035" y="872935"/>
          <a:ext cx="824276" cy="576993"/>
        </a:xfrm>
        <a:prstGeom prst="chevron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 smtClean="0"/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 rot="5400000">
        <a:off x="-137035" y="872935"/>
        <a:ext cx="824276" cy="576993"/>
      </dsp:txXfrm>
    </dsp:sp>
    <dsp:sp modelId="{E0C44922-5B30-4837-AEFC-78E6A7E36F77}">
      <dsp:nvSpPr>
        <dsp:cNvPr id="0" name=""/>
        <dsp:cNvSpPr/>
      </dsp:nvSpPr>
      <dsp:spPr>
        <a:xfrm rot="5400000">
          <a:off x="2014143" y="-701249"/>
          <a:ext cx="535779" cy="3436866"/>
        </a:xfrm>
        <a:prstGeom prst="round2Same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Georgia" pitchFamily="18" charset="0"/>
            </a:rPr>
            <a:t>Первичная медико-санитарная помощь, включая профилактическую помощь</a:t>
          </a:r>
          <a:endParaRPr lang="ru-RU" sz="1400" kern="1200" dirty="0">
            <a:latin typeface="Georgia" pitchFamily="18" charset="0"/>
          </a:endParaRPr>
        </a:p>
      </dsp:txBody>
      <dsp:txXfrm rot="5400000">
        <a:off x="2014143" y="-701249"/>
        <a:ext cx="535779" cy="3436866"/>
      </dsp:txXfrm>
    </dsp:sp>
    <dsp:sp modelId="{B38F8F26-44C6-4BB8-9132-C9806C9591C1}">
      <dsp:nvSpPr>
        <dsp:cNvPr id="0" name=""/>
        <dsp:cNvSpPr/>
      </dsp:nvSpPr>
      <dsp:spPr>
        <a:xfrm rot="5400000">
          <a:off x="-185271" y="1632433"/>
          <a:ext cx="920750" cy="576993"/>
        </a:xfrm>
        <a:prstGeom prst="chevron">
          <a:avLst/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 smtClean="0"/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 rot="5400000">
        <a:off x="-185271" y="1632433"/>
        <a:ext cx="920750" cy="576993"/>
      </dsp:txXfrm>
    </dsp:sp>
    <dsp:sp modelId="{A7247A88-4FC6-4FB7-B773-20D0796A8CB6}">
      <dsp:nvSpPr>
        <dsp:cNvPr id="0" name=""/>
        <dsp:cNvSpPr/>
      </dsp:nvSpPr>
      <dsp:spPr>
        <a:xfrm rot="5400000">
          <a:off x="2027536" y="47174"/>
          <a:ext cx="535779" cy="3436866"/>
        </a:xfrm>
        <a:prstGeom prst="round2SameRect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Georgia" pitchFamily="18" charset="0"/>
            </a:rPr>
            <a:t>Специализированная медицинская помощь</a:t>
          </a:r>
          <a:endParaRPr lang="ru-RU" sz="1400" kern="1200" dirty="0">
            <a:latin typeface="Georgia" pitchFamily="18" charset="0"/>
          </a:endParaRPr>
        </a:p>
      </dsp:txBody>
      <dsp:txXfrm rot="5400000">
        <a:off x="2027536" y="47174"/>
        <a:ext cx="535779" cy="3436866"/>
      </dsp:txXfrm>
    </dsp:sp>
    <dsp:sp modelId="{19A9965B-D662-4C94-A8D8-2EAB7F5B8069}">
      <dsp:nvSpPr>
        <dsp:cNvPr id="0" name=""/>
        <dsp:cNvSpPr/>
      </dsp:nvSpPr>
      <dsp:spPr>
        <a:xfrm rot="5400000">
          <a:off x="-185271" y="2459852"/>
          <a:ext cx="920750" cy="576993"/>
        </a:xfrm>
        <a:prstGeom prst="chevron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 rot="5400000">
        <a:off x="-185271" y="2459852"/>
        <a:ext cx="920750" cy="576993"/>
      </dsp:txXfrm>
    </dsp:sp>
    <dsp:sp modelId="{6AF6F1D6-7E95-4EF6-92F4-9C5D61CD1E23}">
      <dsp:nvSpPr>
        <dsp:cNvPr id="0" name=""/>
        <dsp:cNvSpPr/>
      </dsp:nvSpPr>
      <dsp:spPr>
        <a:xfrm rot="5400000">
          <a:off x="2014143" y="865984"/>
          <a:ext cx="535779" cy="3436866"/>
        </a:xfrm>
        <a:prstGeom prst="round2Same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Georgia" pitchFamily="18" charset="0"/>
            </a:rPr>
            <a:t>Скорая медицинская помощь</a:t>
          </a:r>
          <a:endParaRPr lang="ru-RU" sz="1400" kern="1200" dirty="0">
            <a:latin typeface="Georgia" pitchFamily="18" charset="0"/>
          </a:endParaRPr>
        </a:p>
      </dsp:txBody>
      <dsp:txXfrm rot="5400000">
        <a:off x="2014143" y="865984"/>
        <a:ext cx="535779" cy="3436866"/>
      </dsp:txXfrm>
    </dsp:sp>
    <dsp:sp modelId="{9C6943C2-786B-4C06-B505-822AFC8A0C13}">
      <dsp:nvSpPr>
        <dsp:cNvPr id="0" name=""/>
        <dsp:cNvSpPr/>
      </dsp:nvSpPr>
      <dsp:spPr>
        <a:xfrm rot="5400000">
          <a:off x="-137035" y="3199667"/>
          <a:ext cx="824276" cy="576993"/>
        </a:xfrm>
        <a:prstGeom prst="chevron">
          <a:avLst/>
        </a:prstGeom>
        <a:gradFill rotWithShape="1">
          <a:gsLst>
            <a:gs pos="0">
              <a:schemeClr val="accent4">
                <a:shade val="51000"/>
                <a:satMod val="13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>
            <a:latin typeface="Georgia" pitchFamily="18" charset="0"/>
          </a:endParaRPr>
        </a:p>
      </dsp:txBody>
      <dsp:txXfrm rot="5400000">
        <a:off x="-137035" y="3199667"/>
        <a:ext cx="824276" cy="576993"/>
      </dsp:txXfrm>
    </dsp:sp>
    <dsp:sp modelId="{32591C05-6E25-4166-B359-253B0B0DC93F}">
      <dsp:nvSpPr>
        <dsp:cNvPr id="0" name=""/>
        <dsp:cNvSpPr/>
      </dsp:nvSpPr>
      <dsp:spPr>
        <a:xfrm rot="5400000">
          <a:off x="2014143" y="1625482"/>
          <a:ext cx="535779" cy="3436866"/>
        </a:xfrm>
        <a:prstGeom prst="round2Same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Georgia" pitchFamily="18" charset="0"/>
            </a:rPr>
            <a:t>Высокотехнологичная медицинская помощь</a:t>
          </a:r>
          <a:endParaRPr lang="ru-RU" sz="1400" kern="1200" dirty="0"/>
        </a:p>
      </dsp:txBody>
      <dsp:txXfrm rot="5400000">
        <a:off x="2014143" y="1625482"/>
        <a:ext cx="535779" cy="3436866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D3DCEEC-D3FA-42BE-A868-E503AFC817FC}">
      <dsp:nvSpPr>
        <dsp:cNvPr id="0" name=""/>
        <dsp:cNvSpPr/>
      </dsp:nvSpPr>
      <dsp:spPr>
        <a:xfrm rot="5400000">
          <a:off x="-45344" y="73929"/>
          <a:ext cx="302294" cy="211606"/>
        </a:xfrm>
        <a:prstGeom prst="chevron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 smtClean="0"/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 rot="5400000">
        <a:off x="-45344" y="73929"/>
        <a:ext cx="302294" cy="211606"/>
      </dsp:txXfrm>
    </dsp:sp>
    <dsp:sp modelId="{AE0CEE6E-CE25-4EE5-8590-2331109172E1}">
      <dsp:nvSpPr>
        <dsp:cNvPr id="0" name=""/>
        <dsp:cNvSpPr/>
      </dsp:nvSpPr>
      <dsp:spPr>
        <a:xfrm rot="5400000">
          <a:off x="2126684" y="-1909451"/>
          <a:ext cx="363981" cy="4194138"/>
        </a:xfrm>
        <a:prstGeom prst="round2Same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Georgia" pitchFamily="18" charset="0"/>
            </a:rPr>
            <a:t>По заболеваниям, входящим в базовую программу ОМС</a:t>
          </a:r>
          <a:endParaRPr lang="ru-RU" sz="1400" kern="1200" dirty="0">
            <a:latin typeface="Georgia" pitchFamily="18" charset="0"/>
          </a:endParaRPr>
        </a:p>
      </dsp:txBody>
      <dsp:txXfrm rot="5400000">
        <a:off x="2126684" y="-1909451"/>
        <a:ext cx="363981" cy="4194138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EA51E1A-045B-47EB-B26A-0D78D3E85EE5}">
      <dsp:nvSpPr>
        <dsp:cNvPr id="0" name=""/>
        <dsp:cNvSpPr/>
      </dsp:nvSpPr>
      <dsp:spPr>
        <a:xfrm rot="5400000">
          <a:off x="-127784" y="214484"/>
          <a:ext cx="851894" cy="596326"/>
        </a:xfrm>
        <a:prstGeom prst="chevron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 dirty="0" smtClean="0"/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 dirty="0"/>
        </a:p>
      </dsp:txBody>
      <dsp:txXfrm rot="5400000">
        <a:off x="-127784" y="214484"/>
        <a:ext cx="851894" cy="596326"/>
      </dsp:txXfrm>
    </dsp:sp>
    <dsp:sp modelId="{2E99E1DA-AF6D-4731-A412-E987E63CC309}">
      <dsp:nvSpPr>
        <dsp:cNvPr id="0" name=""/>
        <dsp:cNvSpPr/>
      </dsp:nvSpPr>
      <dsp:spPr>
        <a:xfrm rot="5400000">
          <a:off x="2176853" y="-1570831"/>
          <a:ext cx="707740" cy="3868795"/>
        </a:xfrm>
        <a:prstGeom prst="round2Same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Georgia" pitchFamily="18" charset="0"/>
            </a:rPr>
            <a:t>При заболеваниях и состояниях, не входящих в базовую программу ОМС (социально-значимые: психиатрия, наркология, туберкулез, венерология и </a:t>
          </a:r>
          <a:r>
            <a:rPr lang="ru-RU" sz="1400" kern="1200" dirty="0" err="1" smtClean="0">
              <a:latin typeface="Georgia" pitchFamily="18" charset="0"/>
            </a:rPr>
            <a:t>тд</a:t>
          </a:r>
          <a:r>
            <a:rPr lang="ru-RU" sz="1400" kern="1200" dirty="0" smtClean="0">
              <a:latin typeface="Georgia" pitchFamily="18" charset="0"/>
            </a:rPr>
            <a:t>)</a:t>
          </a:r>
          <a:endParaRPr lang="ru-RU" sz="1400" kern="1200" dirty="0">
            <a:latin typeface="Georgia" pitchFamily="18" charset="0"/>
          </a:endParaRPr>
        </a:p>
      </dsp:txBody>
      <dsp:txXfrm rot="5400000">
        <a:off x="2176853" y="-1570831"/>
        <a:ext cx="707740" cy="3868795"/>
      </dsp:txXfrm>
    </dsp:sp>
    <dsp:sp modelId="{5B7E82A7-6750-4720-A03F-9F94E94C7FDB}">
      <dsp:nvSpPr>
        <dsp:cNvPr id="0" name=""/>
        <dsp:cNvSpPr/>
      </dsp:nvSpPr>
      <dsp:spPr>
        <a:xfrm rot="5400000">
          <a:off x="-127784" y="924129"/>
          <a:ext cx="851894" cy="596326"/>
        </a:xfrm>
        <a:prstGeom prst="chevron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 dirty="0" smtClean="0"/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 dirty="0"/>
        </a:p>
      </dsp:txBody>
      <dsp:txXfrm rot="5400000">
        <a:off x="-127784" y="924129"/>
        <a:ext cx="851894" cy="596326"/>
      </dsp:txXfrm>
    </dsp:sp>
    <dsp:sp modelId="{3A10B4C2-21F0-4027-96A8-70601A4AF4D2}">
      <dsp:nvSpPr>
        <dsp:cNvPr id="0" name=""/>
        <dsp:cNvSpPr/>
      </dsp:nvSpPr>
      <dsp:spPr>
        <a:xfrm rot="5400000">
          <a:off x="2247163" y="-861187"/>
          <a:ext cx="567120" cy="3868795"/>
        </a:xfrm>
        <a:prstGeom prst="round2Same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Georgia" pitchFamily="18" charset="0"/>
            </a:rPr>
            <a:t>Специализированная (санитарно-авиационная) скорая медицинская помощь</a:t>
          </a:r>
          <a:endParaRPr lang="ru-RU" sz="1400" kern="1200" dirty="0">
            <a:latin typeface="Georgia" pitchFamily="18" charset="0"/>
          </a:endParaRPr>
        </a:p>
      </dsp:txBody>
      <dsp:txXfrm rot="5400000">
        <a:off x="2247163" y="-861187"/>
        <a:ext cx="567120" cy="3868795"/>
      </dsp:txXfrm>
    </dsp:sp>
    <dsp:sp modelId="{20DE0B9D-EA71-4451-994B-7744E98D4EC3}">
      <dsp:nvSpPr>
        <dsp:cNvPr id="0" name=""/>
        <dsp:cNvSpPr/>
      </dsp:nvSpPr>
      <dsp:spPr>
        <a:xfrm rot="5400000">
          <a:off x="-127784" y="1627078"/>
          <a:ext cx="851894" cy="596326"/>
        </a:xfrm>
        <a:prstGeom prst="chevron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 dirty="0"/>
        </a:p>
      </dsp:txBody>
      <dsp:txXfrm rot="5400000">
        <a:off x="-127784" y="1627078"/>
        <a:ext cx="851894" cy="596326"/>
      </dsp:txXfrm>
    </dsp:sp>
    <dsp:sp modelId="{CC7BCD06-E186-420C-A85F-1B786B646175}">
      <dsp:nvSpPr>
        <dsp:cNvPr id="0" name=""/>
        <dsp:cNvSpPr/>
      </dsp:nvSpPr>
      <dsp:spPr>
        <a:xfrm rot="5400000">
          <a:off x="2253858" y="-158237"/>
          <a:ext cx="553731" cy="3868795"/>
        </a:xfrm>
        <a:prstGeom prst="round2Same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Georgia" pitchFamily="18" charset="0"/>
            </a:rPr>
            <a:t>Высокотехнологичная медицинская помощь</a:t>
          </a:r>
          <a:endParaRPr lang="ru-RU" sz="1400" kern="1200" dirty="0">
            <a:latin typeface="Georgia" pitchFamily="18" charset="0"/>
          </a:endParaRPr>
        </a:p>
      </dsp:txBody>
      <dsp:txXfrm rot="5400000">
        <a:off x="2253858" y="-158237"/>
        <a:ext cx="553731" cy="3868795"/>
      </dsp:txXfrm>
    </dsp:sp>
    <dsp:sp modelId="{8C415C6B-156A-40C5-B05C-730C9ADE361F}">
      <dsp:nvSpPr>
        <dsp:cNvPr id="0" name=""/>
        <dsp:cNvSpPr/>
      </dsp:nvSpPr>
      <dsp:spPr>
        <a:xfrm rot="5400000">
          <a:off x="-127784" y="2330028"/>
          <a:ext cx="851894" cy="596326"/>
        </a:xfrm>
        <a:prstGeom prst="chevron">
          <a:avLst/>
        </a:prstGeom>
        <a:gradFill rotWithShape="1">
          <a:gsLst>
            <a:gs pos="0">
              <a:schemeClr val="accent4">
                <a:shade val="51000"/>
                <a:satMod val="13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 dirty="0" smtClean="0"/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 dirty="0"/>
        </a:p>
      </dsp:txBody>
      <dsp:txXfrm rot="5400000">
        <a:off x="-127784" y="2330028"/>
        <a:ext cx="851894" cy="596326"/>
      </dsp:txXfrm>
    </dsp:sp>
    <dsp:sp modelId="{CED5EACD-99E4-4130-8199-EBE5BEF4EE8C}">
      <dsp:nvSpPr>
        <dsp:cNvPr id="0" name=""/>
        <dsp:cNvSpPr/>
      </dsp:nvSpPr>
      <dsp:spPr>
        <a:xfrm rot="5400000">
          <a:off x="2253858" y="544712"/>
          <a:ext cx="553731" cy="3868795"/>
        </a:xfrm>
        <a:prstGeom prst="round2Same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Georgia" pitchFamily="18" charset="0"/>
            </a:rPr>
            <a:t>Паллиативная медицинская помощь</a:t>
          </a:r>
          <a:endParaRPr lang="ru-RU" sz="1400" kern="1200" dirty="0">
            <a:latin typeface="Georgia" pitchFamily="18" charset="0"/>
          </a:endParaRPr>
        </a:p>
      </dsp:txBody>
      <dsp:txXfrm rot="5400000">
        <a:off x="2253858" y="544712"/>
        <a:ext cx="553731" cy="3868795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AF5DA3F-C6CA-4E69-9F06-7D618059A34B}">
      <dsp:nvSpPr>
        <dsp:cNvPr id="0" name=""/>
        <dsp:cNvSpPr/>
      </dsp:nvSpPr>
      <dsp:spPr>
        <a:xfrm>
          <a:off x="1002" y="0"/>
          <a:ext cx="2605367" cy="505633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i="1" kern="1200" dirty="0" smtClean="0"/>
            <a:t>Ежемесячные выплаты студентам медицинских образовательных организаций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i="1" kern="1200" dirty="0" smtClean="0"/>
            <a:t>10,4 млн.руб.</a:t>
          </a:r>
          <a:endParaRPr lang="ru-RU" sz="1700" b="1" i="1" kern="1200" dirty="0"/>
        </a:p>
      </dsp:txBody>
      <dsp:txXfrm>
        <a:off x="1002" y="0"/>
        <a:ext cx="2605367" cy="1516900"/>
      </dsp:txXfrm>
    </dsp:sp>
    <dsp:sp modelId="{40D2F569-0CB2-4D63-BE1D-A4546EC55CA4}">
      <dsp:nvSpPr>
        <dsp:cNvPr id="0" name=""/>
        <dsp:cNvSpPr/>
      </dsp:nvSpPr>
      <dsp:spPr>
        <a:xfrm>
          <a:off x="261538" y="1518382"/>
          <a:ext cx="2084294" cy="15245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Студентам образовательных организаций высшего образования, обучающимся на условиях целевого приема – 1,3 тыс.руб.</a:t>
          </a:r>
          <a:endParaRPr lang="ru-RU" sz="1000" kern="1200" dirty="0"/>
        </a:p>
      </dsp:txBody>
      <dsp:txXfrm>
        <a:off x="261538" y="1518382"/>
        <a:ext cx="2084294" cy="1524554"/>
      </dsp:txXfrm>
    </dsp:sp>
    <dsp:sp modelId="{20DDEE8E-C65A-4A48-B206-48C6A5D9337E}">
      <dsp:nvSpPr>
        <dsp:cNvPr id="0" name=""/>
        <dsp:cNvSpPr/>
      </dsp:nvSpPr>
      <dsp:spPr>
        <a:xfrm>
          <a:off x="261538" y="3277483"/>
          <a:ext cx="2084294" cy="15245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Обучающимся по программам интернатуры или ординатуры, обучающимся на условиях целевого приема – 5 тыс.руб. </a:t>
          </a:r>
          <a:endParaRPr lang="ru-RU" sz="1000" kern="1200" dirty="0"/>
        </a:p>
      </dsp:txBody>
      <dsp:txXfrm>
        <a:off x="261538" y="3277483"/>
        <a:ext cx="2084294" cy="1524554"/>
      </dsp:txXfrm>
    </dsp:sp>
    <dsp:sp modelId="{701E80A9-67E5-44A1-86B2-4C0E29704994}">
      <dsp:nvSpPr>
        <dsp:cNvPr id="0" name=""/>
        <dsp:cNvSpPr/>
      </dsp:nvSpPr>
      <dsp:spPr>
        <a:xfrm>
          <a:off x="2801772" y="0"/>
          <a:ext cx="2605367" cy="505633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i="1" kern="1200" dirty="0" smtClean="0"/>
            <a:t>Выплаты медицинским работникам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i="1" kern="1200" dirty="0" smtClean="0"/>
            <a:t>66,6 млн.руб</a:t>
          </a:r>
          <a:r>
            <a:rPr lang="ru-RU" sz="1700" kern="1200" dirty="0" smtClean="0"/>
            <a:t>.</a:t>
          </a:r>
        </a:p>
      </dsp:txBody>
      <dsp:txXfrm>
        <a:off x="2801772" y="0"/>
        <a:ext cx="2605367" cy="1516900"/>
      </dsp:txXfrm>
    </dsp:sp>
    <dsp:sp modelId="{8D92F7EB-8A48-43D2-824C-A3BFF19C57BC}">
      <dsp:nvSpPr>
        <dsp:cNvPr id="0" name=""/>
        <dsp:cNvSpPr/>
      </dsp:nvSpPr>
      <dsp:spPr>
        <a:xfrm>
          <a:off x="3062308" y="1517919"/>
          <a:ext cx="2084294" cy="1373641"/>
        </a:xfrm>
        <a:prstGeom prst="roundRect">
          <a:avLst>
            <a:gd name="adj" fmla="val 10000"/>
          </a:avLst>
        </a:prstGeom>
        <a:solidFill>
          <a:schemeClr val="accent2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Единовременная выплата на приобретение и строительство жилья </a:t>
          </a:r>
          <a:r>
            <a:rPr lang="en-US" sz="1000" kern="1200" dirty="0" smtClean="0"/>
            <a:t> - </a:t>
          </a:r>
          <a:r>
            <a:rPr lang="en-US" sz="1000" u="sng" kern="1200" dirty="0" smtClean="0"/>
            <a:t>60% </a:t>
          </a:r>
          <a:r>
            <a:rPr lang="ru-RU" sz="1000" kern="1200" dirty="0" smtClean="0"/>
            <a:t>расчетной стоимости жилья </a:t>
          </a:r>
          <a:r>
            <a:rPr lang="ru-RU" sz="1000" i="1" kern="1200" dirty="0" smtClean="0"/>
            <a:t>(в 2015 году-30%)</a:t>
          </a:r>
          <a:endParaRPr lang="ru-RU" sz="1000" i="1" kern="1200" dirty="0"/>
        </a:p>
      </dsp:txBody>
      <dsp:txXfrm>
        <a:off x="3062308" y="1517919"/>
        <a:ext cx="2084294" cy="1373641"/>
      </dsp:txXfrm>
    </dsp:sp>
    <dsp:sp modelId="{57E43857-3844-4462-9D20-C043A4A6E9E0}">
      <dsp:nvSpPr>
        <dsp:cNvPr id="0" name=""/>
        <dsp:cNvSpPr/>
      </dsp:nvSpPr>
      <dsp:spPr>
        <a:xfrm>
          <a:off x="3062308" y="3146353"/>
          <a:ext cx="2084294" cy="1656147"/>
        </a:xfrm>
        <a:prstGeom prst="roundRect">
          <a:avLst>
            <a:gd name="adj" fmla="val 10000"/>
          </a:avLst>
        </a:prstGeom>
        <a:solidFill>
          <a:schemeClr val="accent2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Единовременные компенсационные выплаты медицинским работникам в возрасте </a:t>
          </a:r>
          <a:r>
            <a:rPr lang="ru-RU" sz="1000" u="sng" kern="1200" dirty="0" smtClean="0"/>
            <a:t>до 50 лет </a:t>
          </a:r>
          <a:r>
            <a:rPr lang="ru-RU" sz="1000" i="1" kern="1200" dirty="0" smtClean="0"/>
            <a:t>(в 2015 году - до 45),</a:t>
          </a:r>
          <a:r>
            <a:rPr lang="ru-RU" sz="1000" kern="1200" dirty="0" smtClean="0"/>
            <a:t> прибывшим на работу в сельский населенный пункт либо рабочий поселок (на условиях </a:t>
          </a:r>
          <a:r>
            <a:rPr lang="ru-RU" sz="1000" kern="1200" dirty="0" err="1" smtClean="0"/>
            <a:t>софинансирования</a:t>
          </a:r>
          <a:r>
            <a:rPr lang="ru-RU" sz="1000" kern="1200" dirty="0" smtClean="0"/>
            <a:t> с федеральным бюджетом) – 1 млн.руб.</a:t>
          </a:r>
          <a:endParaRPr lang="ru-RU" sz="1000" kern="1200" dirty="0"/>
        </a:p>
      </dsp:txBody>
      <dsp:txXfrm>
        <a:off x="3062308" y="3146353"/>
        <a:ext cx="2084294" cy="1656147"/>
      </dsp:txXfrm>
    </dsp:sp>
    <dsp:sp modelId="{4E8E5220-7DB4-44C0-9EB5-3A023634A974}">
      <dsp:nvSpPr>
        <dsp:cNvPr id="0" name=""/>
        <dsp:cNvSpPr/>
      </dsp:nvSpPr>
      <dsp:spPr>
        <a:xfrm>
          <a:off x="5603544" y="0"/>
          <a:ext cx="2605367" cy="505633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>
        <a:off x="5603544" y="0"/>
        <a:ext cx="2605367" cy="1516900"/>
      </dsp:txXfrm>
    </dsp:sp>
    <dsp:sp modelId="{33CAE490-BD36-44F7-A65C-DB21DDC20CA7}">
      <dsp:nvSpPr>
        <dsp:cNvPr id="0" name=""/>
        <dsp:cNvSpPr/>
      </dsp:nvSpPr>
      <dsp:spPr>
        <a:xfrm>
          <a:off x="5904660" y="735856"/>
          <a:ext cx="2084294" cy="1587737"/>
        </a:xfrm>
        <a:prstGeom prst="roundRect">
          <a:avLst>
            <a:gd name="adj" fmla="val 10000"/>
          </a:avLst>
        </a:prstGeom>
        <a:solidFill>
          <a:schemeClr val="accent2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Денежная компенсация за наем (поднаем) жилых помещений врачам государственных учреждений , расположенных на территории муниципальных районов, врачам и фельдшерам скорой медицинской помощи – 4 тыс.руб. ежемесячно</a:t>
          </a:r>
          <a:endParaRPr lang="ru-RU" sz="1000" kern="1200" dirty="0"/>
        </a:p>
      </dsp:txBody>
      <dsp:txXfrm>
        <a:off x="5904660" y="735856"/>
        <a:ext cx="2084294" cy="1587737"/>
      </dsp:txXfrm>
    </dsp:sp>
    <dsp:sp modelId="{CDEB246C-ACDF-4A41-849B-76FB8D70EBFC}">
      <dsp:nvSpPr>
        <dsp:cNvPr id="0" name=""/>
        <dsp:cNvSpPr/>
      </dsp:nvSpPr>
      <dsp:spPr>
        <a:xfrm>
          <a:off x="5976673" y="3112120"/>
          <a:ext cx="2084294" cy="1632157"/>
        </a:xfrm>
        <a:prstGeom prst="roundRect">
          <a:avLst>
            <a:gd name="adj" fmla="val 10000"/>
          </a:avLst>
        </a:prstGeom>
        <a:solidFill>
          <a:schemeClr val="accent2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Единовременная выплата для улучшения бытовых условий выпускникам, трудоустроившимся  в  государственные медицинские организации области: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на территории муниципальных районов- 200 тыс.руб.;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На территории городских округов – 100 тыс.руб.</a:t>
          </a:r>
          <a:endParaRPr lang="ru-RU" sz="1000" kern="1200" dirty="0"/>
        </a:p>
      </dsp:txBody>
      <dsp:txXfrm>
        <a:off x="5976673" y="3112120"/>
        <a:ext cx="2084294" cy="1632157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7EB5F26-83FE-4DED-BEB5-8887C2F10E3B}">
      <dsp:nvSpPr>
        <dsp:cNvPr id="0" name=""/>
        <dsp:cNvSpPr/>
      </dsp:nvSpPr>
      <dsp:spPr>
        <a:xfrm>
          <a:off x="2065" y="0"/>
          <a:ext cx="2027176" cy="511256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Повышение благосостояния и качества жизни населения, формирование здорового образа жизни</a:t>
          </a:r>
          <a:endParaRPr lang="ru-RU" sz="1400" kern="1200" dirty="0"/>
        </a:p>
      </dsp:txBody>
      <dsp:txXfrm>
        <a:off x="2065" y="0"/>
        <a:ext cx="2027176" cy="1533770"/>
      </dsp:txXfrm>
    </dsp:sp>
    <dsp:sp modelId="{CB61C493-25D3-40DD-87AA-C020C1F95C48}">
      <dsp:nvSpPr>
        <dsp:cNvPr id="0" name=""/>
        <dsp:cNvSpPr/>
      </dsp:nvSpPr>
      <dsp:spPr>
        <a:xfrm>
          <a:off x="204783" y="1535191"/>
          <a:ext cx="1621741" cy="3711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/>
            <a:t>Развитие образования  - 9696,5</a:t>
          </a:r>
          <a:endParaRPr lang="ru-RU" sz="800" kern="1200" dirty="0"/>
        </a:p>
      </dsp:txBody>
      <dsp:txXfrm>
        <a:off x="204783" y="1535191"/>
        <a:ext cx="1621741" cy="371179"/>
      </dsp:txXfrm>
    </dsp:sp>
    <dsp:sp modelId="{61741894-6FA1-4248-B136-2D9BEC42892E}">
      <dsp:nvSpPr>
        <dsp:cNvPr id="0" name=""/>
        <dsp:cNvSpPr/>
      </dsp:nvSpPr>
      <dsp:spPr>
        <a:xfrm>
          <a:off x="216022" y="2016224"/>
          <a:ext cx="1621741" cy="3711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/>
            <a:t>Развитие здравоохранения – 4131,9</a:t>
          </a:r>
          <a:endParaRPr lang="ru-RU" sz="800" kern="1200" dirty="0"/>
        </a:p>
      </dsp:txBody>
      <dsp:txXfrm>
        <a:off x="216022" y="2016224"/>
        <a:ext cx="1621741" cy="371179"/>
      </dsp:txXfrm>
    </dsp:sp>
    <dsp:sp modelId="{E657CD3B-9725-464D-B494-C57ABA2FF660}">
      <dsp:nvSpPr>
        <dsp:cNvPr id="0" name=""/>
        <dsp:cNvSpPr/>
      </dsp:nvSpPr>
      <dsp:spPr>
        <a:xfrm>
          <a:off x="216022" y="2520278"/>
          <a:ext cx="1621741" cy="59753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/>
            <a:t>Социальная поддержка граждан, реализация семейно-демографической политики Липецкой области – 7380,5</a:t>
          </a:r>
          <a:endParaRPr lang="ru-RU" sz="800" kern="1200" dirty="0"/>
        </a:p>
      </dsp:txBody>
      <dsp:txXfrm>
        <a:off x="216022" y="2520278"/>
        <a:ext cx="1621741" cy="597535"/>
      </dsp:txXfrm>
    </dsp:sp>
    <dsp:sp modelId="{08B13167-1831-482A-A9C7-96C5BE203DB9}">
      <dsp:nvSpPr>
        <dsp:cNvPr id="0" name=""/>
        <dsp:cNvSpPr/>
      </dsp:nvSpPr>
      <dsp:spPr>
        <a:xfrm>
          <a:off x="216022" y="3168352"/>
          <a:ext cx="1621741" cy="3711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/>
            <a:t>Развитие физической культуры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/>
            <a:t>и спорта – 1165,1</a:t>
          </a:r>
          <a:endParaRPr lang="ru-RU" sz="800" kern="1200" dirty="0"/>
        </a:p>
      </dsp:txBody>
      <dsp:txXfrm>
        <a:off x="216022" y="3168352"/>
        <a:ext cx="1621741" cy="371179"/>
      </dsp:txXfrm>
    </dsp:sp>
    <dsp:sp modelId="{B37E6A39-B564-4A25-8F5A-4BC573905A71}">
      <dsp:nvSpPr>
        <dsp:cNvPr id="0" name=""/>
        <dsp:cNvSpPr/>
      </dsp:nvSpPr>
      <dsp:spPr>
        <a:xfrm>
          <a:off x="216022" y="3600399"/>
          <a:ext cx="1621741" cy="3711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/>
            <a:t>Развитие культуры и туризма – 993,3</a:t>
          </a:r>
          <a:endParaRPr lang="ru-RU" sz="800" kern="1200" dirty="0"/>
        </a:p>
      </dsp:txBody>
      <dsp:txXfrm>
        <a:off x="216022" y="3600399"/>
        <a:ext cx="1621741" cy="371179"/>
      </dsp:txXfrm>
    </dsp:sp>
    <dsp:sp modelId="{50EB5B38-9C23-414B-B8A7-31FE6D31C82C}">
      <dsp:nvSpPr>
        <dsp:cNvPr id="0" name=""/>
        <dsp:cNvSpPr/>
      </dsp:nvSpPr>
      <dsp:spPr>
        <a:xfrm>
          <a:off x="216022" y="4101868"/>
          <a:ext cx="1621741" cy="5242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/>
            <a:t>Обеспечение населения Липецкой области качественным жильем,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/>
            <a:t>социальной инфраструктурой и услугами ЖКХ – 1506,1</a:t>
          </a:r>
          <a:endParaRPr lang="ru-RU" sz="800" kern="1200" dirty="0"/>
        </a:p>
      </dsp:txBody>
      <dsp:txXfrm>
        <a:off x="216022" y="4101868"/>
        <a:ext cx="1621741" cy="524268"/>
      </dsp:txXfrm>
    </dsp:sp>
    <dsp:sp modelId="{0CC89D32-4EC9-467E-A13C-68CC7E8E3DE0}">
      <dsp:nvSpPr>
        <dsp:cNvPr id="0" name=""/>
        <dsp:cNvSpPr/>
      </dsp:nvSpPr>
      <dsp:spPr>
        <a:xfrm>
          <a:off x="216022" y="4701867"/>
          <a:ext cx="1621741" cy="3711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/>
            <a:t>Развитие рынка труда и содействие занятости населения в Липецкой области – 460,5      </a:t>
          </a:r>
          <a:endParaRPr lang="ru-RU" sz="800" kern="1200" dirty="0"/>
        </a:p>
      </dsp:txBody>
      <dsp:txXfrm>
        <a:off x="216022" y="4701867"/>
        <a:ext cx="1621741" cy="371179"/>
      </dsp:txXfrm>
    </dsp:sp>
    <dsp:sp modelId="{27702D3F-F3C1-48C4-BB0F-EC4B2498FC76}">
      <dsp:nvSpPr>
        <dsp:cNvPr id="0" name=""/>
        <dsp:cNvSpPr/>
      </dsp:nvSpPr>
      <dsp:spPr>
        <a:xfrm>
          <a:off x="2181280" y="0"/>
          <a:ext cx="2027176" cy="511256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Создание инновационной и конкурентоспособной экономики в регионе</a:t>
          </a:r>
          <a:endParaRPr lang="ru-RU" sz="1400" kern="1200" dirty="0"/>
        </a:p>
      </dsp:txBody>
      <dsp:txXfrm>
        <a:off x="2181280" y="0"/>
        <a:ext cx="2027176" cy="1533770"/>
      </dsp:txXfrm>
    </dsp:sp>
    <dsp:sp modelId="{F81CC0FE-73E5-4EAD-9ACF-EC021B53E37B}">
      <dsp:nvSpPr>
        <dsp:cNvPr id="0" name=""/>
        <dsp:cNvSpPr/>
      </dsp:nvSpPr>
      <dsp:spPr>
        <a:xfrm>
          <a:off x="2383998" y="1534145"/>
          <a:ext cx="1621741" cy="6036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/>
            <a:t>Модернизация и инновационное развитие экономики Липецкой области – 153,9       </a:t>
          </a:r>
          <a:endParaRPr lang="ru-RU" sz="800" kern="1200" dirty="0"/>
        </a:p>
      </dsp:txBody>
      <dsp:txXfrm>
        <a:off x="2383998" y="1534145"/>
        <a:ext cx="1621741" cy="603622"/>
      </dsp:txXfrm>
    </dsp:sp>
    <dsp:sp modelId="{752B368F-0FEA-4D65-9325-28E83040479B}">
      <dsp:nvSpPr>
        <dsp:cNvPr id="0" name=""/>
        <dsp:cNvSpPr/>
      </dsp:nvSpPr>
      <dsp:spPr>
        <a:xfrm>
          <a:off x="2383998" y="2230632"/>
          <a:ext cx="1621741" cy="7060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/>
            <a:t>Развитие сельского хозяйства и регулирование рынков сельскохозяйственной продукции, сырья и продовольствия Липецкой области – 2267,1</a:t>
          </a:r>
          <a:endParaRPr lang="ru-RU" sz="800" kern="1200" dirty="0"/>
        </a:p>
      </dsp:txBody>
      <dsp:txXfrm>
        <a:off x="2383998" y="2230632"/>
        <a:ext cx="1621741" cy="706075"/>
      </dsp:txXfrm>
    </dsp:sp>
    <dsp:sp modelId="{6E7CE312-B3E5-4E97-8D2E-C44A3260F4AA}">
      <dsp:nvSpPr>
        <dsp:cNvPr id="0" name=""/>
        <dsp:cNvSpPr/>
      </dsp:nvSpPr>
      <dsp:spPr>
        <a:xfrm>
          <a:off x="2376262" y="3083357"/>
          <a:ext cx="1621741" cy="4340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/>
            <a:t>Развитие транспортной системы Липецкой области – 3960,0          </a:t>
          </a:r>
          <a:endParaRPr lang="ru-RU" sz="800" kern="1200" dirty="0"/>
        </a:p>
      </dsp:txBody>
      <dsp:txXfrm>
        <a:off x="2376262" y="3083357"/>
        <a:ext cx="1621741" cy="434016"/>
      </dsp:txXfrm>
    </dsp:sp>
    <dsp:sp modelId="{0ADECB39-4275-4AF0-BED3-44153F7FE2EC}">
      <dsp:nvSpPr>
        <dsp:cNvPr id="0" name=""/>
        <dsp:cNvSpPr/>
      </dsp:nvSpPr>
      <dsp:spPr>
        <a:xfrm>
          <a:off x="2376262" y="3648647"/>
          <a:ext cx="1621741" cy="6036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/>
            <a:t>Обеспечение инвестиционной привлекательности Липецкой области – 540,8</a:t>
          </a:r>
          <a:endParaRPr lang="ru-RU" sz="800" kern="1200" dirty="0"/>
        </a:p>
      </dsp:txBody>
      <dsp:txXfrm>
        <a:off x="2376262" y="3648647"/>
        <a:ext cx="1621741" cy="603622"/>
      </dsp:txXfrm>
    </dsp:sp>
    <dsp:sp modelId="{96054445-05A6-4520-8804-50E506243FE6}">
      <dsp:nvSpPr>
        <dsp:cNvPr id="0" name=""/>
        <dsp:cNvSpPr/>
      </dsp:nvSpPr>
      <dsp:spPr>
        <a:xfrm>
          <a:off x="2376262" y="4383545"/>
          <a:ext cx="1621741" cy="6036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/>
            <a:t>Развитие кооперации и коллективных форм собственности в Липецкой области – 96,8         </a:t>
          </a:r>
          <a:endParaRPr lang="ru-RU" sz="800" kern="1200" dirty="0"/>
        </a:p>
      </dsp:txBody>
      <dsp:txXfrm>
        <a:off x="2376262" y="4383545"/>
        <a:ext cx="1621741" cy="603622"/>
      </dsp:txXfrm>
    </dsp:sp>
    <dsp:sp modelId="{AF00E37C-A266-4D87-BFEE-F6C988FDD7C4}">
      <dsp:nvSpPr>
        <dsp:cNvPr id="0" name=""/>
        <dsp:cNvSpPr/>
      </dsp:nvSpPr>
      <dsp:spPr>
        <a:xfrm>
          <a:off x="4360495" y="0"/>
          <a:ext cx="2027176" cy="511256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Улучшение экологической обстановки и качества окружающей среды</a:t>
          </a:r>
          <a:endParaRPr lang="ru-RU" sz="1400" kern="1200" dirty="0"/>
        </a:p>
      </dsp:txBody>
      <dsp:txXfrm>
        <a:off x="4360495" y="0"/>
        <a:ext cx="2027176" cy="1533770"/>
      </dsp:txXfrm>
    </dsp:sp>
    <dsp:sp modelId="{9FCE6241-00AB-44CF-8979-6D7FD06607BF}">
      <dsp:nvSpPr>
        <dsp:cNvPr id="0" name=""/>
        <dsp:cNvSpPr/>
      </dsp:nvSpPr>
      <dsp:spPr>
        <a:xfrm>
          <a:off x="4563212" y="1534207"/>
          <a:ext cx="1621741" cy="10044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/>
            <a:t>Охрана окружающей среды, воспроизводство и рациональное использование природных ресурсов Липецкой области – 316,7  </a:t>
          </a:r>
          <a:endParaRPr lang="ru-RU" sz="800" kern="1200" dirty="0"/>
        </a:p>
      </dsp:txBody>
      <dsp:txXfrm>
        <a:off x="4563212" y="1534207"/>
        <a:ext cx="1621741" cy="1004414"/>
      </dsp:txXfrm>
    </dsp:sp>
    <dsp:sp modelId="{C1BFA9A0-29A9-42D3-8DCF-940AB0B39C9F}">
      <dsp:nvSpPr>
        <dsp:cNvPr id="0" name=""/>
        <dsp:cNvSpPr/>
      </dsp:nvSpPr>
      <dsp:spPr>
        <a:xfrm>
          <a:off x="4563212" y="2693147"/>
          <a:ext cx="1621741" cy="10044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/>
            <a:t>Обеспечение общественной безопасности населения и территории Липецкой области – 729,6              </a:t>
          </a:r>
          <a:endParaRPr lang="ru-RU" sz="800" kern="1200" dirty="0"/>
        </a:p>
      </dsp:txBody>
      <dsp:txXfrm>
        <a:off x="4563212" y="2693147"/>
        <a:ext cx="1621741" cy="1004414"/>
      </dsp:txXfrm>
    </dsp:sp>
    <dsp:sp modelId="{9DC5E5C7-CA92-4753-B98F-7B9718FF9EDB}">
      <dsp:nvSpPr>
        <dsp:cNvPr id="0" name=""/>
        <dsp:cNvSpPr/>
      </dsp:nvSpPr>
      <dsp:spPr>
        <a:xfrm>
          <a:off x="4563212" y="3852087"/>
          <a:ext cx="1621741" cy="10044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/>
            <a:t>Развитие лесного хозяйства в Липецкой области – 388,9               </a:t>
          </a:r>
          <a:endParaRPr lang="ru-RU" sz="800" kern="1200" dirty="0"/>
        </a:p>
      </dsp:txBody>
      <dsp:txXfrm>
        <a:off x="4563212" y="3852087"/>
        <a:ext cx="1621741" cy="1004414"/>
      </dsp:txXfrm>
    </dsp:sp>
    <dsp:sp modelId="{35F767FB-D5FF-4FC3-A912-864E5B1CFECB}">
      <dsp:nvSpPr>
        <dsp:cNvPr id="0" name=""/>
        <dsp:cNvSpPr/>
      </dsp:nvSpPr>
      <dsp:spPr>
        <a:xfrm>
          <a:off x="6539709" y="0"/>
          <a:ext cx="2027176" cy="511256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Создание и внедрение системы эффективного государственного управления </a:t>
          </a:r>
          <a:endParaRPr lang="ru-RU" sz="1400" kern="1200" dirty="0"/>
        </a:p>
      </dsp:txBody>
      <dsp:txXfrm>
        <a:off x="6539709" y="0"/>
        <a:ext cx="2027176" cy="1533770"/>
      </dsp:txXfrm>
    </dsp:sp>
    <dsp:sp modelId="{69264276-2417-4EDD-A83B-F5A9D1066C7D}">
      <dsp:nvSpPr>
        <dsp:cNvPr id="0" name=""/>
        <dsp:cNvSpPr/>
      </dsp:nvSpPr>
      <dsp:spPr>
        <a:xfrm>
          <a:off x="6742427" y="1533895"/>
          <a:ext cx="1621741" cy="7447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/>
            <a:t>Управление государственными финансами и государственным  долгом Липецкой области – 4033,9 </a:t>
          </a:r>
          <a:endParaRPr lang="ru-RU" sz="800" kern="1200" dirty="0"/>
        </a:p>
      </dsp:txBody>
      <dsp:txXfrm>
        <a:off x="6742427" y="1533895"/>
        <a:ext cx="1621741" cy="744792"/>
      </dsp:txXfrm>
    </dsp:sp>
    <dsp:sp modelId="{0D96FADE-171A-49FE-BE81-1F0026BA72AC}">
      <dsp:nvSpPr>
        <dsp:cNvPr id="0" name=""/>
        <dsp:cNvSpPr/>
      </dsp:nvSpPr>
      <dsp:spPr>
        <a:xfrm>
          <a:off x="6742427" y="2393270"/>
          <a:ext cx="1621741" cy="7447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/>
            <a:t>Эффективное государственное управление и развитие муниципальной службы в Липецкой области – 514,8      </a:t>
          </a:r>
          <a:endParaRPr lang="ru-RU" sz="800" kern="1200" dirty="0"/>
        </a:p>
      </dsp:txBody>
      <dsp:txXfrm>
        <a:off x="6742427" y="2393270"/>
        <a:ext cx="1621741" cy="744792"/>
      </dsp:txXfrm>
    </dsp:sp>
    <dsp:sp modelId="{1D138AFC-6244-4F92-9FA7-D361A5D49866}">
      <dsp:nvSpPr>
        <dsp:cNvPr id="0" name=""/>
        <dsp:cNvSpPr/>
      </dsp:nvSpPr>
      <dsp:spPr>
        <a:xfrm>
          <a:off x="6742427" y="3252646"/>
          <a:ext cx="1621741" cy="7447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/>
            <a:t>Реализация внутренней политики Липецкой области – 324,8</a:t>
          </a:r>
          <a:endParaRPr lang="ru-RU" sz="800" kern="1200" dirty="0"/>
        </a:p>
      </dsp:txBody>
      <dsp:txXfrm>
        <a:off x="6742427" y="3252646"/>
        <a:ext cx="1621741" cy="744792"/>
      </dsp:txXfrm>
    </dsp:sp>
    <dsp:sp modelId="{4DF063E1-93D4-43F0-9318-E1229A3333F7}">
      <dsp:nvSpPr>
        <dsp:cNvPr id="0" name=""/>
        <dsp:cNvSpPr/>
      </dsp:nvSpPr>
      <dsp:spPr>
        <a:xfrm>
          <a:off x="6742427" y="4112022"/>
          <a:ext cx="1621741" cy="7447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err="1" smtClean="0"/>
            <a:t>Энергоэффективность</a:t>
          </a:r>
          <a:r>
            <a:rPr lang="ru-RU" sz="800" kern="1200" dirty="0" smtClean="0"/>
            <a:t> и развитие энергетики в Липецкой области – 189,4</a:t>
          </a:r>
          <a:endParaRPr lang="ru-RU" sz="800" kern="1200" dirty="0"/>
        </a:p>
      </dsp:txBody>
      <dsp:txXfrm>
        <a:off x="6742427" y="4112022"/>
        <a:ext cx="1621741" cy="7447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0.20426</cdr:x>
      <cdr:y>0.17005</cdr:y>
    </cdr:from>
    <cdr:to>
      <cdr:x>0.28395</cdr:x>
      <cdr:y>0.23078</cdr:y>
    </cdr:to>
    <cdr:sp macro="" textlink="">
      <cdr:nvSpPr>
        <cdr:cNvPr id="8193" name="WordArt 1"/>
        <cdr:cNvSpPr>
          <a:spLocks xmlns:a="http://schemas.openxmlformats.org/drawingml/2006/main" noChangeArrowheads="1" noChangeShapeType="1" noTextEdit="1"/>
        </cdr:cNvSpPr>
      </cdr:nvSpPr>
      <cdr:spPr bwMode="auto">
        <a:xfrm xmlns:a="http://schemas.openxmlformats.org/drawingml/2006/main">
          <a:off x="1937036" y="981516"/>
          <a:ext cx="754494" cy="34937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fromWordArt="1">
          <a:prstTxWarp prst="textPlain">
            <a:avLst>
              <a:gd name="adj" fmla="val 50000"/>
            </a:avLst>
          </a:prstTxWarp>
        </a:bodyPr>
        <a:lstStyle xmlns:a="http://schemas.openxmlformats.org/drawingml/2006/main"/>
        <a:p xmlns:a="http://schemas.openxmlformats.org/drawingml/2006/main">
          <a:pPr algn="ctr" rtl="0"/>
          <a:r>
            <a:rPr lang="ru-RU" sz="3600" kern="10" spc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/>
              <a:latin typeface="Arial"/>
              <a:cs typeface="Arial"/>
            </a:rPr>
            <a:t>33,8</a:t>
          </a:r>
        </a:p>
      </cdr:txBody>
    </cdr:sp>
  </cdr:relSizeAnchor>
  <cdr:relSizeAnchor xmlns:cdr="http://schemas.openxmlformats.org/drawingml/2006/chartDrawing">
    <cdr:from>
      <cdr:x>0.47822</cdr:x>
      <cdr:y>0.15727</cdr:y>
    </cdr:from>
    <cdr:to>
      <cdr:x>0.55445</cdr:x>
      <cdr:y>0.21923</cdr:y>
    </cdr:to>
    <cdr:sp macro="" textlink="">
      <cdr:nvSpPr>
        <cdr:cNvPr id="8194" name="WordArt 2"/>
        <cdr:cNvSpPr>
          <a:spLocks xmlns:a="http://schemas.openxmlformats.org/drawingml/2006/main" noChangeArrowheads="1" noChangeShapeType="1" noTextEdit="1"/>
        </cdr:cNvSpPr>
      </cdr:nvSpPr>
      <cdr:spPr bwMode="auto">
        <a:xfrm xmlns:a="http://schemas.openxmlformats.org/drawingml/2006/main">
          <a:off x="4530903" y="907964"/>
          <a:ext cx="721690" cy="3564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fromWordArt="1">
          <a:prstTxWarp prst="textPlain">
            <a:avLst>
              <a:gd name="adj" fmla="val 50000"/>
            </a:avLst>
          </a:prstTxWarp>
        </a:bodyPr>
        <a:lstStyle xmlns:a="http://schemas.openxmlformats.org/drawingml/2006/main"/>
        <a:p xmlns:a="http://schemas.openxmlformats.org/drawingml/2006/main">
          <a:pPr algn="ctr" rtl="0"/>
          <a:r>
            <a:rPr lang="ru-RU" sz="3600" kern="10" spc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/>
              <a:latin typeface="Arial"/>
              <a:cs typeface="Arial"/>
            </a:rPr>
            <a:t>34,7</a:t>
          </a:r>
        </a:p>
      </cdr:txBody>
    </cdr:sp>
  </cdr:relSizeAnchor>
  <cdr:relSizeAnchor xmlns:cdr="http://schemas.openxmlformats.org/drawingml/2006/chartDrawing">
    <cdr:from>
      <cdr:x>0.74798</cdr:x>
      <cdr:y>0.12875</cdr:y>
    </cdr:from>
    <cdr:to>
      <cdr:x>0.82915</cdr:x>
      <cdr:y>0.19071</cdr:y>
    </cdr:to>
    <cdr:sp macro="" textlink="">
      <cdr:nvSpPr>
        <cdr:cNvPr id="8195" name="WordArt 3"/>
        <cdr:cNvSpPr>
          <a:spLocks xmlns:a="http://schemas.openxmlformats.org/drawingml/2006/main" noChangeArrowheads="1" noChangeShapeType="1" noTextEdit="1"/>
        </cdr:cNvSpPr>
      </cdr:nvSpPr>
      <cdr:spPr bwMode="auto">
        <a:xfrm xmlns:a="http://schemas.openxmlformats.org/drawingml/2006/main">
          <a:off x="7084936" y="743887"/>
          <a:ext cx="768554" cy="3564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fromWordArt="1">
          <a:prstTxWarp prst="textPlain">
            <a:avLst>
              <a:gd name="adj" fmla="val 50000"/>
            </a:avLst>
          </a:prstTxWarp>
        </a:bodyPr>
        <a:lstStyle xmlns:a="http://schemas.openxmlformats.org/drawingml/2006/main"/>
        <a:p xmlns:a="http://schemas.openxmlformats.org/drawingml/2006/main">
          <a:pPr algn="ctr" rtl="0"/>
          <a:r>
            <a:rPr lang="ru-RU" sz="3600" kern="10" spc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/>
              <a:latin typeface="Arial"/>
              <a:cs typeface="Arial"/>
            </a:rPr>
            <a:t>38,2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0.45349</cdr:x>
      <cdr:y>0.39706</cdr:y>
    </cdr:from>
    <cdr:to>
      <cdr:x>0.56296</cdr:x>
      <cdr:y>0.48632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808312" y="1944216"/>
          <a:ext cx="677917" cy="43706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ru-RU" sz="2000" dirty="0" smtClean="0">
              <a:solidFill>
                <a:srgbClr val="C0504D">
                  <a:lumMod val="50000"/>
                </a:srgbClr>
              </a:solidFill>
            </a:rPr>
            <a:t> 1</a:t>
          </a:r>
          <a:r>
            <a:rPr lang="en-US" sz="2000" dirty="0" smtClean="0">
              <a:solidFill>
                <a:srgbClr val="C0504D">
                  <a:lumMod val="50000"/>
                </a:srgbClr>
              </a:solidFill>
            </a:rPr>
            <a:t>4</a:t>
          </a:r>
          <a:r>
            <a:rPr lang="ru-RU" sz="2000" dirty="0" smtClean="0">
              <a:solidFill>
                <a:srgbClr val="C0504D">
                  <a:lumMod val="50000"/>
                </a:srgbClr>
              </a:solidFill>
            </a:rPr>
            <a:t>,</a:t>
          </a:r>
          <a:r>
            <a:rPr lang="en-US" sz="2000" dirty="0" smtClean="0">
              <a:solidFill>
                <a:srgbClr val="C0504D">
                  <a:lumMod val="50000"/>
                </a:srgbClr>
              </a:solidFill>
            </a:rPr>
            <a:t>0</a:t>
          </a:r>
        </a:p>
        <a:p xmlns:a="http://schemas.openxmlformats.org/drawingml/2006/main">
          <a:pPr algn="ctr"/>
          <a:r>
            <a:rPr lang="ru-RU" sz="2000" dirty="0" smtClean="0">
              <a:solidFill>
                <a:srgbClr val="C0504D">
                  <a:lumMod val="50000"/>
                </a:srgbClr>
              </a:solidFill>
            </a:rPr>
            <a:t> млрд.руб</a:t>
          </a:r>
          <a:r>
            <a:rPr lang="ru-RU" sz="1100" dirty="0" smtClean="0"/>
            <a:t>.</a:t>
          </a:r>
          <a:endParaRPr lang="ru-RU" sz="11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0.91758</cdr:x>
      <cdr:y>0.07</cdr:y>
    </cdr:from>
    <cdr:to>
      <cdr:x>0.92249</cdr:x>
      <cdr:y>0.07555</cdr:y>
    </cdr:to>
    <cdr:sp macro="" textlink="">
      <cdr:nvSpPr>
        <cdr:cNvPr id="24577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533690" y="580040"/>
          <a:ext cx="45719" cy="4571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 lIns="18288" tIns="22860" rIns="0" bIns="0" anchor="t" upright="1">
          <a:no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0.91758</cdr:x>
      <cdr:y>0.05539</cdr:y>
    </cdr:from>
    <cdr:to>
      <cdr:x>0.89506</cdr:x>
      <cdr:y>0.0823</cdr:y>
    </cdr:to>
    <cdr:sp macro="" textlink="">
      <cdr:nvSpPr>
        <cdr:cNvPr id="2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533690" y="455200"/>
          <a:ext cx="125419" cy="1705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r>
            <a:rPr lang="en-US" sz="1000" b="0" i="0" strike="noStrike">
              <a:solidFill>
                <a:srgbClr val="800000"/>
              </a:solidFill>
              <a:latin typeface="Arial"/>
              <a:cs typeface="Arial"/>
            </a:rPr>
            <a:t>   </a:t>
          </a:r>
          <a:endParaRPr lang="ru-RU" sz="1000" b="0" i="0" strike="noStrike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0.91708</cdr:x>
      <cdr:y>0.05539</cdr:y>
    </cdr:from>
    <cdr:to>
      <cdr:x>0.91907</cdr:x>
      <cdr:y>0.08758</cdr:y>
    </cdr:to>
    <cdr:sp macro="" textlink="">
      <cdr:nvSpPr>
        <cdr:cNvPr id="3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534278" y="336075"/>
          <a:ext cx="18531" cy="1953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0.09709</cdr:x>
      <cdr:y>0</cdr:y>
    </cdr:from>
    <cdr:to>
      <cdr:x>0.18134</cdr:x>
      <cdr:y>0.03009</cdr:y>
    </cdr:to>
    <cdr:sp macro="" textlink="">
      <cdr:nvSpPr>
        <cdr:cNvPr id="51201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720080" y="0"/>
          <a:ext cx="624868" cy="15600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r>
            <a:rPr lang="ru-RU" sz="1050" b="1" i="0" strike="noStrike" dirty="0" err="1">
              <a:solidFill>
                <a:srgbClr val="000000"/>
              </a:solidFill>
              <a:latin typeface="Arial"/>
              <a:cs typeface="Arial"/>
            </a:rPr>
            <a:t>млн.руб</a:t>
          </a:r>
          <a:r>
            <a:rPr lang="ru-RU" sz="1050" b="1" i="0" strike="noStrike" dirty="0">
              <a:solidFill>
                <a:srgbClr val="000000"/>
              </a:solidFill>
              <a:latin typeface="Arial"/>
              <a:cs typeface="Arial"/>
            </a:rPr>
            <a:t>.</a:t>
          </a:r>
        </a:p>
      </cdr:txBody>
    </cdr:sp>
  </cdr:relSizeAnchor>
  <cdr:relSizeAnchor xmlns:cdr="http://schemas.openxmlformats.org/drawingml/2006/chartDrawing">
    <cdr:from>
      <cdr:x>0.66825</cdr:x>
      <cdr:y>0.065</cdr:y>
    </cdr:from>
    <cdr:to>
      <cdr:x>0.67123</cdr:x>
      <cdr:y>0.09795</cdr:y>
    </cdr:to>
    <cdr:sp macro="" textlink="">
      <cdr:nvSpPr>
        <cdr:cNvPr id="51202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218684" y="394383"/>
          <a:ext cx="27765" cy="19992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0.93319</cdr:x>
      <cdr:y>0.06307</cdr:y>
    </cdr:from>
    <cdr:to>
      <cdr:x>0.94842</cdr:x>
      <cdr:y>0.08755</cdr:y>
    </cdr:to>
    <cdr:sp macro="" textlink="">
      <cdr:nvSpPr>
        <cdr:cNvPr id="4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676555" y="522942"/>
          <a:ext cx="144075" cy="2027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 lIns="18288" tIns="22860" rIns="0" bIns="0" anchor="t" upright="1">
          <a:no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r>
            <a:rPr lang="ru-RU" sz="1000" b="0" i="0" strike="noStrike">
              <a:solidFill>
                <a:sysClr val="windowText" lastClr="000000"/>
              </a:solidFill>
              <a:latin typeface="Arial"/>
              <a:cs typeface="Arial"/>
            </a:rPr>
            <a:t>%</a:t>
          </a:r>
        </a:p>
      </cdr:txBody>
    </cdr:sp>
  </cdr:relSizeAnchor>
  <cdr:relSizeAnchor xmlns:cdr="http://schemas.openxmlformats.org/drawingml/2006/chartDrawing">
    <cdr:from>
      <cdr:x>0.927</cdr:x>
      <cdr:y>0.07</cdr:y>
    </cdr:from>
    <cdr:to>
      <cdr:x>0.92899</cdr:x>
      <cdr:y>0.10219</cdr:y>
    </cdr:to>
    <cdr:sp macro="" textlink="">
      <cdr:nvSpPr>
        <cdr:cNvPr id="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626592" y="424720"/>
          <a:ext cx="18531" cy="1953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0.45631</cdr:x>
      <cdr:y>0.08333</cdr:y>
    </cdr:from>
    <cdr:to>
      <cdr:x>0.54954</cdr:x>
      <cdr:y>0.12684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3384376" y="432048"/>
          <a:ext cx="691447" cy="225587"/>
        </a:xfrm>
        <a:prstGeom xmlns:a="http://schemas.openxmlformats.org/drawingml/2006/main" prst="rect">
          <a:avLst/>
        </a:prstGeom>
        <a:solidFill xmlns:a="http://schemas.openxmlformats.org/drawingml/2006/main">
          <a:schemeClr val="bg2">
            <a:lumMod val="90000"/>
          </a:schemeClr>
        </a:solidFill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1400" b="1" dirty="0"/>
            <a:t>20 216</a:t>
          </a:r>
        </a:p>
      </cdr:txBody>
    </cdr:sp>
  </cdr:relSizeAnchor>
  <cdr:relSizeAnchor xmlns:cdr="http://schemas.openxmlformats.org/drawingml/2006/chartDrawing">
    <cdr:from>
      <cdr:x>0.65049</cdr:x>
      <cdr:y>0.06944</cdr:y>
    </cdr:from>
    <cdr:to>
      <cdr:x>0.74273</cdr:x>
      <cdr:y>0.11753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4824536" y="360040"/>
          <a:ext cx="684148" cy="249286"/>
        </a:xfrm>
        <a:prstGeom xmlns:a="http://schemas.openxmlformats.org/drawingml/2006/main" prst="rect">
          <a:avLst/>
        </a:prstGeom>
        <a:solidFill xmlns:a="http://schemas.openxmlformats.org/drawingml/2006/main">
          <a:schemeClr val="bg2">
            <a:lumMod val="90000"/>
          </a:schemeClr>
        </a:solidFill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1400" b="1" dirty="0">
              <a:solidFill>
                <a:sysClr val="windowText" lastClr="000000"/>
              </a:solidFill>
            </a:rPr>
            <a:t>21 472</a:t>
          </a:r>
        </a:p>
      </cdr:txBody>
    </cdr:sp>
  </cdr:relSizeAnchor>
  <cdr:relSizeAnchor xmlns:cdr="http://schemas.openxmlformats.org/drawingml/2006/chartDrawing">
    <cdr:from>
      <cdr:x>0.21359</cdr:x>
      <cdr:y>0.11111</cdr:y>
    </cdr:from>
    <cdr:to>
      <cdr:x>0.30372</cdr:x>
      <cdr:y>0.15865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1584176" y="576064"/>
          <a:ext cx="668494" cy="246469"/>
        </a:xfrm>
        <a:prstGeom xmlns:a="http://schemas.openxmlformats.org/drawingml/2006/main" prst="rect">
          <a:avLst/>
        </a:prstGeom>
        <a:solidFill xmlns:a="http://schemas.openxmlformats.org/drawingml/2006/main">
          <a:schemeClr val="bg2">
            <a:lumMod val="90000"/>
          </a:schemeClr>
        </a:solidFill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1400" b="1" dirty="0"/>
            <a:t>18 416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63" tIns="46082" rIns="92163" bIns="46082" numCol="1" anchor="t" anchorCtr="0" compatLnSpc="1">
            <a:prstTxWarp prst="textNoShape">
              <a:avLst/>
            </a:prstTxWarp>
          </a:bodyPr>
          <a:lstStyle>
            <a:lvl1pPr defTabSz="920581">
              <a:defRPr sz="1200" b="1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1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63" tIns="46082" rIns="92163" bIns="46082" numCol="1" anchor="t" anchorCtr="0" compatLnSpc="1">
            <a:prstTxWarp prst="textNoShape">
              <a:avLst/>
            </a:prstTxWarp>
          </a:bodyPr>
          <a:lstStyle>
            <a:lvl1pPr algn="r" defTabSz="920581">
              <a:defRPr sz="1200" b="1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2925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63" tIns="46082" rIns="92163" bIns="46082" numCol="1" anchor="b" anchorCtr="0" compatLnSpc="1">
            <a:prstTxWarp prst="textNoShape">
              <a:avLst/>
            </a:prstTxWarp>
          </a:bodyPr>
          <a:lstStyle>
            <a:lvl1pPr defTabSz="920581">
              <a:defRPr sz="1200" b="1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32925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63" tIns="46082" rIns="92163" bIns="46082" numCol="1" anchor="b" anchorCtr="0" compatLnSpc="1">
            <a:prstTxWarp prst="textNoShape">
              <a:avLst/>
            </a:prstTxWarp>
          </a:bodyPr>
          <a:lstStyle>
            <a:lvl1pPr algn="r" defTabSz="920581">
              <a:defRPr sz="1200" b="1">
                <a:cs typeface="+mn-cs"/>
              </a:defRPr>
            </a:lvl1pPr>
          </a:lstStyle>
          <a:p>
            <a:pPr>
              <a:defRPr/>
            </a:pPr>
            <a:fld id="{4F025E0A-4287-449B-9283-07F16F171D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739983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63" tIns="46082" rIns="92163" bIns="46082" numCol="1" anchor="t" anchorCtr="0" compatLnSpc="1">
            <a:prstTxWarp prst="textNoShape">
              <a:avLst/>
            </a:prstTxWarp>
          </a:bodyPr>
          <a:lstStyle>
            <a:lvl1pPr defTabSz="920581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1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63" tIns="46082" rIns="92163" bIns="46082" numCol="1" anchor="t" anchorCtr="0" compatLnSpc="1">
            <a:prstTxWarp prst="textNoShape">
              <a:avLst/>
            </a:prstTxWarp>
          </a:bodyPr>
          <a:lstStyle>
            <a:lvl1pPr algn="r" defTabSz="920581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4538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4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63" tIns="46082" rIns="92163" bIns="460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9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63" tIns="46082" rIns="92163" bIns="46082" numCol="1" anchor="b" anchorCtr="0" compatLnSpc="1">
            <a:prstTxWarp prst="textNoShape">
              <a:avLst/>
            </a:prstTxWarp>
          </a:bodyPr>
          <a:lstStyle>
            <a:lvl1pPr defTabSz="920581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31339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63" tIns="46082" rIns="92163" bIns="46082" numCol="1" anchor="b" anchorCtr="0" compatLnSpc="1">
            <a:prstTxWarp prst="textNoShape">
              <a:avLst/>
            </a:prstTxWarp>
          </a:bodyPr>
          <a:lstStyle>
            <a:lvl1pPr algn="r" defTabSz="920581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8DBD69CE-858B-42EF-A9BA-ED029291FB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315069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/>
              <a:pPr/>
              <a:t>19</a:t>
            </a:fld>
            <a:endParaRPr lang="ru-RU"/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0443" y="9431814"/>
            <a:ext cx="2945659" cy="49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53" tIns="46077" rIns="92153" bIns="46077" anchor="b"/>
          <a:lstStyle/>
          <a:p>
            <a:pPr algn="r" defTabSz="919163"/>
            <a:fld id="{4FD45C87-4476-4F68-8EAC-6D2E7A137DEA}" type="slidenum">
              <a:rPr lang="ru-RU" sz="1200">
                <a:latin typeface="Times New Roman" pitchFamily="18" charset="0"/>
              </a:rPr>
              <a:pPr algn="r" defTabSz="919163"/>
              <a:t>19</a:t>
            </a:fld>
            <a:endParaRPr lang="ru-RU" sz="1200">
              <a:latin typeface="Times New Roman" pitchFamily="18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4538"/>
            <a:ext cx="4964112" cy="3724275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153" tIns="46077" rIns="92153" bIns="46077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/>
              <a:pPr/>
              <a:t>21</a:t>
            </a:fld>
            <a:endParaRPr lang="ru-RU"/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0443" y="9431814"/>
            <a:ext cx="2945659" cy="49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53" tIns="46077" rIns="92153" bIns="46077" anchor="b"/>
          <a:lstStyle/>
          <a:p>
            <a:pPr algn="r" defTabSz="919163"/>
            <a:fld id="{4FD45C87-4476-4F68-8EAC-6D2E7A137DEA}" type="slidenum">
              <a:rPr lang="ru-RU" sz="1200">
                <a:latin typeface="Times New Roman" pitchFamily="18" charset="0"/>
              </a:rPr>
              <a:pPr algn="r" defTabSz="919163"/>
              <a:t>21</a:t>
            </a:fld>
            <a:endParaRPr lang="ru-RU" sz="1200">
              <a:latin typeface="Times New Roman" pitchFamily="18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4538"/>
            <a:ext cx="4964112" cy="3724275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153" tIns="46077" rIns="92153" bIns="46077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/>
              <a:pPr/>
              <a:t>22</a:t>
            </a:fld>
            <a:endParaRPr lang="ru-RU"/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0443" y="9431814"/>
            <a:ext cx="2945659" cy="49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53" tIns="46077" rIns="92153" bIns="46077" anchor="b"/>
          <a:lstStyle/>
          <a:p>
            <a:pPr algn="r" defTabSz="919163"/>
            <a:fld id="{4FD45C87-4476-4F68-8EAC-6D2E7A137DEA}" type="slidenum">
              <a:rPr lang="ru-RU" sz="1200">
                <a:latin typeface="Times New Roman" pitchFamily="18" charset="0"/>
              </a:rPr>
              <a:pPr algn="r" defTabSz="919163"/>
              <a:t>22</a:t>
            </a:fld>
            <a:endParaRPr lang="ru-RU" sz="1200">
              <a:latin typeface="Times New Roman" pitchFamily="18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4538"/>
            <a:ext cx="4964112" cy="3724275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153" tIns="46077" rIns="92153" bIns="46077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/>
              <a:pPr/>
              <a:t>23</a:t>
            </a:fld>
            <a:endParaRPr lang="ru-RU"/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0443" y="9431814"/>
            <a:ext cx="2945659" cy="49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53" tIns="46077" rIns="92153" bIns="46077" anchor="b"/>
          <a:lstStyle/>
          <a:p>
            <a:pPr algn="r" defTabSz="919163"/>
            <a:fld id="{4FD45C87-4476-4F68-8EAC-6D2E7A137DEA}" type="slidenum">
              <a:rPr lang="ru-RU" sz="1200">
                <a:latin typeface="Times New Roman" pitchFamily="18" charset="0"/>
              </a:rPr>
              <a:pPr algn="r" defTabSz="919163"/>
              <a:t>23</a:t>
            </a:fld>
            <a:endParaRPr lang="ru-RU" sz="1200">
              <a:latin typeface="Times New Roman" pitchFamily="18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4538"/>
            <a:ext cx="4964112" cy="3724275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153" tIns="46077" rIns="92153" bIns="46077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/>
              <a:pPr/>
              <a:t>25</a:t>
            </a:fld>
            <a:endParaRPr lang="ru-RU"/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0443" y="9431814"/>
            <a:ext cx="2945659" cy="49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53" tIns="46077" rIns="92153" bIns="46077" anchor="b"/>
          <a:lstStyle/>
          <a:p>
            <a:pPr algn="r" defTabSz="919163"/>
            <a:fld id="{4FD45C87-4476-4F68-8EAC-6D2E7A137DEA}" type="slidenum">
              <a:rPr lang="ru-RU" sz="1200">
                <a:latin typeface="Times New Roman" pitchFamily="18" charset="0"/>
              </a:rPr>
              <a:pPr algn="r" defTabSz="919163"/>
              <a:t>25</a:t>
            </a:fld>
            <a:endParaRPr lang="ru-RU" sz="1200">
              <a:latin typeface="Times New Roman" pitchFamily="18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4538"/>
            <a:ext cx="4964112" cy="3724275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153" tIns="46077" rIns="92153" bIns="46077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/>
              <a:pPr/>
              <a:t>26</a:t>
            </a:fld>
            <a:endParaRPr lang="ru-RU"/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0443" y="9431814"/>
            <a:ext cx="2945659" cy="49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53" tIns="46077" rIns="92153" bIns="46077" anchor="b"/>
          <a:lstStyle/>
          <a:p>
            <a:pPr algn="r" defTabSz="919163"/>
            <a:fld id="{4FD45C87-4476-4F68-8EAC-6D2E7A137DEA}" type="slidenum">
              <a:rPr lang="ru-RU" sz="1200">
                <a:latin typeface="Times New Roman" pitchFamily="18" charset="0"/>
              </a:rPr>
              <a:pPr algn="r" defTabSz="919163"/>
              <a:t>26</a:t>
            </a:fld>
            <a:endParaRPr lang="ru-RU" sz="1200">
              <a:latin typeface="Times New Roman" pitchFamily="18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4538"/>
            <a:ext cx="4964112" cy="3724275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153" tIns="46077" rIns="92153" bIns="46077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13A605-563C-4CC2-BD11-AAAD6E5C2409}" type="slidenum">
              <a:rPr lang="ru-RU"/>
              <a:pPr>
                <a:defRPr/>
              </a:pPr>
              <a:t>46</a:t>
            </a:fld>
            <a:endParaRPr lang="ru-RU"/>
          </a:p>
        </p:txBody>
      </p:sp>
      <p:sp>
        <p:nvSpPr>
          <p:cNvPr id="8195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4400" y="741363"/>
            <a:ext cx="4968875" cy="3727450"/>
          </a:xfrm>
          <a:ln/>
        </p:spPr>
      </p:sp>
      <p:sp>
        <p:nvSpPr>
          <p:cNvPr id="8196" name="Заметки 2"/>
          <p:cNvSpPr>
            <a:spLocks noGrp="1"/>
          </p:cNvSpPr>
          <p:nvPr>
            <p:ph type="body" idx="1"/>
          </p:nvPr>
        </p:nvSpPr>
        <p:spPr>
          <a:xfrm>
            <a:off x="681038" y="4716463"/>
            <a:ext cx="5437187" cy="4468812"/>
          </a:xfrm>
          <a:noFill/>
          <a:ln/>
        </p:spPr>
        <p:txBody>
          <a:bodyPr lIns="91538" tIns="45770" rIns="91538" bIns="45770"/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51275" y="9429750"/>
            <a:ext cx="2944813" cy="4968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538" tIns="45770" rIns="91538" bIns="45770" anchor="b"/>
          <a:lstStyle/>
          <a:p>
            <a:pPr algn="r">
              <a:defRPr/>
            </a:pPr>
            <a:fld id="{A13941C7-A15A-466E-A3DC-165429CE98F9}" type="slidenum">
              <a:rPr lang="ru-RU" sz="1200">
                <a:latin typeface="+mn-lt"/>
              </a:rPr>
              <a:pPr algn="r">
                <a:defRPr/>
              </a:pPr>
              <a:t>46</a:t>
            </a:fld>
            <a:endParaRPr lang="ru-RU" sz="1200">
              <a:latin typeface="+mn-lt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51275" y="9431338"/>
            <a:ext cx="2944813" cy="4953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980" tIns="45491" rIns="90980" bIns="45491" anchor="b"/>
          <a:lstStyle/>
          <a:p>
            <a:pPr algn="r">
              <a:defRPr/>
            </a:pPr>
            <a:fld id="{B97D0F5C-FFB5-4611-8559-4B15A1B842BD}" type="slidenum">
              <a:rPr lang="ru-RU" sz="1200">
                <a:latin typeface="+mn-lt"/>
              </a:rPr>
              <a:pPr algn="r">
                <a:defRPr/>
              </a:pPr>
              <a:t>52</a:t>
            </a:fld>
            <a:endParaRPr lang="ru-RU" sz="1200" dirty="0">
              <a:latin typeface="+mn-lt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3A87EC-1CE1-4E01-8A2F-680E96401D27}" type="slidenum">
              <a:rPr lang="ru-RU" smtClean="0"/>
              <a:pPr/>
              <a:t>53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C41F4D-0BD1-4301-8A8C-2FBB6905554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6047C-7BF9-43E1-B3CB-5F1DCC1290F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916599-A8F6-48DA-9386-483EE624974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75DF49-A273-4A26-A47F-514B59C15CC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7552AA-3C0B-4367-9992-04007784721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9F1C13-2898-427C-A22A-F3B50B4F273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FB29AA-62AF-48F9-B8C1-7A7B7C48B5D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C39A89-9B5F-4FB8-B18D-A1294AC249B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747CFB-F703-4FF0-8544-D2D176BCC8B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6C2490-E4BB-4AB8-9E45-16CEA0BFEB3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4D88C0-1B2C-4EC9-8774-3B6780BF677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7504" y="116632"/>
            <a:ext cx="8928992" cy="6666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57591" y="4437112"/>
            <a:ext cx="261421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62790" y="188640"/>
            <a:ext cx="492785" cy="57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8136904" cy="864096"/>
          </a:xfrm>
          <a:prstGeom prst="rect">
            <a:avLst/>
          </a:prstGeom>
          <a:solidFill>
            <a:schemeClr val="bg1">
              <a:alpha val="65000"/>
            </a:schemeClr>
          </a:solidFill>
          <a:effectLst>
            <a:outerShdw blurRad="88900" dist="127000" dir="2700000" algn="tl" rotWithShape="0">
              <a:prstClr val="black">
                <a:alpha val="16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584" y="1124744"/>
            <a:ext cx="7992888" cy="5184576"/>
          </a:xfrm>
          <a:prstGeom prst="rect">
            <a:avLst/>
          </a:prstGeom>
          <a:solidFill>
            <a:schemeClr val="bg1">
              <a:alpha val="60000"/>
            </a:schemeClr>
          </a:solidFill>
          <a:effectLst>
            <a:outerShdw blurRad="88900" dist="127000" dir="2700000" algn="tl" rotWithShape="0">
              <a:prstClr val="black">
                <a:alpha val="16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388424" y="116632"/>
            <a:ext cx="621432" cy="3651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C4202D7-333A-4BB8-9C34-D84F1E668E6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_____Microsoft_Office_Excel_97-20031.xls"/><Relationship Id="rId5" Type="http://schemas.openxmlformats.org/officeDocument/2006/relationships/image" Target="../media/image29.jpeg"/><Relationship Id="rId4" Type="http://schemas.openxmlformats.org/officeDocument/2006/relationships/hyperlink" Target="http://images.yandex.ru/yandsearch?source=psearch&amp;text=%D0%BC%D0%B8%D0%BD%D1%84%D0%B8%D0%BD%20%D1%80%D0%BE%D1%81%D1%81%D0%B8%D0%B8&amp;pos=23&amp;rpt=simage&amp;lr=7&amp;uinfo=sw-1263-sh-930-fw-1038-fh-598-pd-1&amp;img_url=http://img01.rl0.ru/8acea374b892497ca02a24b940c3074d/c144x90/expert.ru/data/public/366546/366691/mivib-------300-200.jpg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mailto:obl@fin.lipetsk.ru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188640"/>
            <a:ext cx="7488832" cy="576064"/>
          </a:xfrm>
        </p:spPr>
        <p:txBody>
          <a:bodyPr>
            <a:no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ru-RU" sz="3200" b="1" dirty="0" smtClean="0"/>
              <a:t>Бюджет для граждан на 2016 год</a:t>
            </a: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87824" y="5949280"/>
            <a:ext cx="5032648" cy="576064"/>
          </a:xfrm>
        </p:spPr>
        <p:txBody>
          <a:bodyPr/>
          <a:lstStyle/>
          <a:p>
            <a:r>
              <a:rPr lang="ru-RU" b="1" dirty="0" smtClean="0"/>
              <a:t>ЛИПЕЦКАЯ ОБЛАСТЬ</a:t>
            </a:r>
            <a:endParaRPr lang="en-US" b="1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C41F4D-0BD1-4301-8A8C-2FBB6905554C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3573016"/>
            <a:ext cx="3275856" cy="22198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3552811"/>
            <a:ext cx="3672408" cy="235144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980728"/>
            <a:ext cx="3986157" cy="223224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980728"/>
            <a:ext cx="3347864" cy="223190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2" y="1052736"/>
            <a:ext cx="3369431" cy="208823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ФЕДЕРАЛЬНЫЕ,  РЕГИОНАЛЬНЫЕ, МЕСТНЫЕ НАЛОГИ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251520" y="1052736"/>
            <a:ext cx="87129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t"/>
            <a:r>
              <a:rPr lang="ru-RU" sz="1200" dirty="0" smtClean="0">
                <a:latin typeface="Arial Cyr"/>
              </a:rPr>
              <a:t>Под </a:t>
            </a:r>
            <a:r>
              <a:rPr lang="ru-RU" sz="1200" b="1" dirty="0" smtClean="0">
                <a:latin typeface="Arial Cyr"/>
              </a:rPr>
              <a:t>налогом</a:t>
            </a:r>
            <a:r>
              <a:rPr lang="ru-RU" sz="1200" dirty="0" smtClean="0">
                <a:latin typeface="Arial Cyr"/>
              </a:rPr>
              <a:t> понимается обязательный, индивидуально безвозмездный платеж, взимаемый с организаций и физических лиц в форме отчуждения принадлежащих им на праве собственности, хозяйственного ведения или оперативного управления денежных средств в целях финансового обеспечения деятельности государства и (или) муниципальных образований.</a:t>
            </a:r>
            <a:endParaRPr lang="ru-RU" sz="1200" dirty="0">
              <a:latin typeface="Arial Cyr"/>
            </a:endParaRPr>
          </a:p>
        </p:txBody>
      </p:sp>
      <p:grpSp>
        <p:nvGrpSpPr>
          <p:cNvPr id="31" name="Группа 30"/>
          <p:cNvGrpSpPr/>
          <p:nvPr/>
        </p:nvGrpSpPr>
        <p:grpSpPr>
          <a:xfrm>
            <a:off x="683568" y="1772816"/>
            <a:ext cx="7920880" cy="4968552"/>
            <a:chOff x="780278" y="1988840"/>
            <a:chExt cx="7381875" cy="4650458"/>
          </a:xfrm>
        </p:grpSpPr>
        <p:sp>
          <p:nvSpPr>
            <p:cNvPr id="21" name="AutoShape 5"/>
            <p:cNvSpPr>
              <a:spLocks noChangeArrowheads="1"/>
            </p:cNvSpPr>
            <p:nvPr/>
          </p:nvSpPr>
          <p:spPr bwMode="auto">
            <a:xfrm>
              <a:off x="3275856" y="1988840"/>
              <a:ext cx="2105025" cy="333375"/>
            </a:xfrm>
            <a:prstGeom prst="flowChartTerminator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FFFF99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 lIns="36576" tIns="27432" rIns="0" bIns="0" anchor="t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ru-RU" sz="1400" b="1" i="0" u="none" strike="noStrike" baseline="0" dirty="0">
                  <a:solidFill>
                    <a:srgbClr val="000000"/>
                  </a:solidFill>
                  <a:latin typeface="Arial Cyr"/>
                  <a:cs typeface="Arial Cyr"/>
                </a:rPr>
                <a:t>   </a:t>
              </a:r>
              <a:r>
                <a:rPr lang="ru-RU" sz="1400" b="1" i="0" u="none" strike="noStrike" baseline="0" dirty="0">
                  <a:solidFill>
                    <a:srgbClr val="993300"/>
                  </a:solidFill>
                  <a:latin typeface="Arial Cyr"/>
                  <a:cs typeface="Arial Cyr"/>
                </a:rPr>
                <a:t>ВИДЫ НАЛОГОВ</a:t>
              </a:r>
            </a:p>
          </p:txBody>
        </p:sp>
        <p:grpSp>
          <p:nvGrpSpPr>
            <p:cNvPr id="30" name="Группа 29"/>
            <p:cNvGrpSpPr/>
            <p:nvPr/>
          </p:nvGrpSpPr>
          <p:grpSpPr>
            <a:xfrm>
              <a:off x="780278" y="2198390"/>
              <a:ext cx="7381875" cy="4440908"/>
              <a:chOff x="780278" y="2198390"/>
              <a:chExt cx="7381875" cy="4440908"/>
            </a:xfrm>
          </p:grpSpPr>
          <p:sp>
            <p:nvSpPr>
              <p:cNvPr id="18" name="AutoShape 1"/>
              <p:cNvSpPr>
                <a:spLocks noChangeArrowheads="1"/>
              </p:cNvSpPr>
              <p:nvPr/>
            </p:nvSpPr>
            <p:spPr bwMode="auto">
              <a:xfrm>
                <a:off x="780278" y="3438898"/>
                <a:ext cx="2133600" cy="3171825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CC99FF"/>
                  </a:gs>
                  <a:gs pos="100000">
                    <a:srgbClr val="CC99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square" lIns="36576" tIns="27432" rIns="0" bIns="0" anchor="t" upright="1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rtl="0">
                  <a:defRPr sz="1000"/>
                </a:pPr>
                <a:r>
                  <a:rPr lang="ru-RU" sz="1400" b="0" i="0" u="none" strike="noStrike" baseline="0" dirty="0">
                    <a:solidFill>
                      <a:srgbClr val="000000"/>
                    </a:solidFill>
                    <a:latin typeface="Arial Cyr"/>
                    <a:cs typeface="Arial Cyr"/>
                  </a:rPr>
                  <a:t>и обязательны к уплате на всей территории Российской Федерации</a:t>
                </a:r>
              </a:p>
              <a:p>
                <a:pPr algn="l" rtl="0">
                  <a:defRPr sz="1000"/>
                </a:pPr>
                <a:endParaRPr lang="ru-RU" sz="1400" b="0" i="0" u="none" strike="noStrike" baseline="0" dirty="0">
                  <a:solidFill>
                    <a:srgbClr val="000000"/>
                  </a:solidFill>
                  <a:latin typeface="Arial Cyr"/>
                  <a:cs typeface="Arial Cyr"/>
                </a:endParaRPr>
              </a:p>
              <a:p>
                <a:pPr algn="l" rtl="0">
                  <a:defRPr sz="1000"/>
                </a:pPr>
                <a:r>
                  <a:rPr lang="ru-RU" sz="1400" b="0" i="0" u="none" strike="noStrike" baseline="0" dirty="0">
                    <a:solidFill>
                      <a:srgbClr val="000000"/>
                    </a:solidFill>
                    <a:latin typeface="Arial Cyr"/>
                    <a:cs typeface="Arial Cyr"/>
                  </a:rPr>
                  <a:t>- налог на прибыль организаций</a:t>
                </a:r>
              </a:p>
              <a:p>
                <a:pPr algn="l" rtl="0">
                  <a:defRPr sz="1000"/>
                </a:pPr>
                <a:r>
                  <a:rPr lang="ru-RU" sz="1400" b="0" i="0" u="none" strike="noStrike" baseline="0" dirty="0">
                    <a:solidFill>
                      <a:srgbClr val="000000"/>
                    </a:solidFill>
                    <a:latin typeface="Arial Cyr"/>
                    <a:cs typeface="Arial Cyr"/>
                  </a:rPr>
                  <a:t>- налог на доходы физических лиц</a:t>
                </a:r>
              </a:p>
              <a:p>
                <a:pPr algn="l" rtl="0">
                  <a:defRPr sz="1000"/>
                </a:pPr>
                <a:r>
                  <a:rPr lang="ru-RU" sz="1400" b="0" i="0" u="none" strike="noStrike" baseline="0" dirty="0">
                    <a:solidFill>
                      <a:srgbClr val="000000"/>
                    </a:solidFill>
                    <a:latin typeface="Arial Cyr"/>
                    <a:cs typeface="Arial Cyr"/>
                  </a:rPr>
                  <a:t>- акцизы</a:t>
                </a:r>
              </a:p>
              <a:p>
                <a:pPr algn="l" rtl="0">
                  <a:defRPr sz="1000"/>
                </a:pPr>
                <a:r>
                  <a:rPr lang="ru-RU" sz="1400" b="0" i="0" u="none" strike="noStrike" baseline="0" dirty="0">
                    <a:solidFill>
                      <a:srgbClr val="000000"/>
                    </a:solidFill>
                    <a:latin typeface="Arial Cyr"/>
                    <a:cs typeface="Arial Cyr"/>
                  </a:rPr>
                  <a:t> иные налоги</a:t>
                </a:r>
              </a:p>
            </p:txBody>
          </p:sp>
          <p:sp>
            <p:nvSpPr>
              <p:cNvPr id="19" name="AutoShape 2"/>
              <p:cNvSpPr>
                <a:spLocks noChangeArrowheads="1"/>
              </p:cNvSpPr>
              <p:nvPr/>
            </p:nvSpPr>
            <p:spPr bwMode="auto">
              <a:xfrm>
                <a:off x="3085328" y="3410323"/>
                <a:ext cx="2295525" cy="3228975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FFCC99"/>
                  </a:gs>
                  <a:gs pos="100000">
                    <a:srgbClr val="FFCC99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square" lIns="36576" tIns="27432" rIns="0" bIns="0" anchor="t" upright="1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rtl="0">
                  <a:defRPr sz="1000"/>
                </a:pPr>
                <a:r>
                  <a:rPr lang="ru-RU" sz="1400" b="0" i="0" u="none" strike="noStrike" baseline="0" dirty="0">
                    <a:solidFill>
                      <a:srgbClr val="000000"/>
                    </a:solidFill>
                    <a:latin typeface="Arial Cyr"/>
                    <a:cs typeface="Arial Cyr"/>
                  </a:rPr>
                  <a:t>и законами субъектов Российской Федерации и обязательны к уплате на территориях соответствующих субъектов Российской Федерации</a:t>
                </a:r>
              </a:p>
              <a:p>
                <a:pPr algn="l" rtl="0">
                  <a:defRPr sz="1000"/>
                </a:pPr>
                <a:endParaRPr lang="ru-RU" sz="1400" b="0" i="0" u="none" strike="noStrike" baseline="0" dirty="0">
                  <a:solidFill>
                    <a:srgbClr val="000000"/>
                  </a:solidFill>
                  <a:latin typeface="Arial Cyr"/>
                  <a:cs typeface="Arial Cyr"/>
                </a:endParaRPr>
              </a:p>
              <a:p>
                <a:pPr algn="l" rtl="0">
                  <a:defRPr sz="1000"/>
                </a:pPr>
                <a:r>
                  <a:rPr lang="ru-RU" sz="1400" b="0" i="0" u="none" strike="noStrike" baseline="0" dirty="0">
                    <a:solidFill>
                      <a:srgbClr val="000000"/>
                    </a:solidFill>
                    <a:latin typeface="Arial Cyr"/>
                    <a:cs typeface="Arial Cyr"/>
                  </a:rPr>
                  <a:t>- налог на имущество организаций</a:t>
                </a:r>
              </a:p>
              <a:p>
                <a:pPr algn="l" rtl="0">
                  <a:defRPr sz="1000"/>
                </a:pPr>
                <a:r>
                  <a:rPr lang="ru-RU" sz="1400" b="0" i="0" u="none" strike="noStrike" baseline="0" dirty="0">
                    <a:solidFill>
                      <a:srgbClr val="000000"/>
                    </a:solidFill>
                    <a:latin typeface="Arial Cyr"/>
                    <a:cs typeface="Arial Cyr"/>
                  </a:rPr>
                  <a:t>- транспортный налог</a:t>
                </a:r>
              </a:p>
              <a:p>
                <a:pPr algn="l" rtl="0">
                  <a:defRPr sz="1000"/>
                </a:pPr>
                <a:r>
                  <a:rPr lang="ru-RU" sz="1400" b="0" i="0" u="none" strike="noStrike" baseline="0" dirty="0">
                    <a:solidFill>
                      <a:srgbClr val="000000"/>
                    </a:solidFill>
                    <a:latin typeface="Arial Cyr"/>
                    <a:cs typeface="Arial Cyr"/>
                  </a:rPr>
                  <a:t>- налог на игорный бизнес</a:t>
                </a:r>
              </a:p>
            </p:txBody>
          </p:sp>
          <p:sp>
            <p:nvSpPr>
              <p:cNvPr id="20" name="AutoShape 3"/>
              <p:cNvSpPr>
                <a:spLocks noChangeArrowheads="1"/>
              </p:cNvSpPr>
              <p:nvPr/>
            </p:nvSpPr>
            <p:spPr bwMode="auto">
              <a:xfrm>
                <a:off x="5590403" y="3429373"/>
                <a:ext cx="2571750" cy="318135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CCFFFF"/>
                  </a:gs>
                  <a:gs pos="100000">
                    <a:srgbClr val="CC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square" lIns="36576" tIns="27432" rIns="0" bIns="0" anchor="t" upright="1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rtl="0">
                  <a:defRPr sz="1000"/>
                </a:pPr>
                <a:r>
                  <a:rPr lang="ru-RU" sz="1400" b="0" i="0" u="none" strike="noStrike" baseline="0" dirty="0">
                    <a:solidFill>
                      <a:srgbClr val="000000"/>
                    </a:solidFill>
                    <a:latin typeface="Arial Cyr"/>
                    <a:cs typeface="Arial Cyr"/>
                  </a:rPr>
                  <a:t>и нормативными актами представительных органов муниципальных образований и обязательны к уплате на территориях соответствующих муниципальных образований</a:t>
                </a:r>
              </a:p>
              <a:p>
                <a:pPr algn="l" rtl="0">
                  <a:defRPr sz="1000"/>
                </a:pPr>
                <a:endParaRPr lang="ru-RU" sz="1400" b="0" i="0" u="none" strike="noStrike" baseline="0" dirty="0">
                  <a:solidFill>
                    <a:srgbClr val="000000"/>
                  </a:solidFill>
                  <a:latin typeface="Arial Cyr"/>
                  <a:cs typeface="Arial Cyr"/>
                </a:endParaRPr>
              </a:p>
              <a:p>
                <a:pPr algn="l" rtl="0">
                  <a:defRPr sz="1000"/>
                </a:pPr>
                <a:r>
                  <a:rPr lang="ru-RU" sz="1400" b="0" i="0" u="none" strike="noStrike" baseline="0" dirty="0">
                    <a:solidFill>
                      <a:srgbClr val="000000"/>
                    </a:solidFill>
                    <a:latin typeface="Arial Cyr"/>
                    <a:cs typeface="Arial Cyr"/>
                  </a:rPr>
                  <a:t>- земельный налог</a:t>
                </a:r>
              </a:p>
              <a:p>
                <a:pPr algn="l" rtl="0">
                  <a:defRPr sz="1000"/>
                </a:pPr>
                <a:r>
                  <a:rPr lang="ru-RU" sz="1400" b="0" i="0" u="none" strike="noStrike" baseline="0" dirty="0">
                    <a:solidFill>
                      <a:srgbClr val="000000"/>
                    </a:solidFill>
                    <a:latin typeface="Arial Cyr"/>
                    <a:cs typeface="Arial Cyr"/>
                  </a:rPr>
                  <a:t>- налог на имущество физических лиц</a:t>
                </a:r>
              </a:p>
            </p:txBody>
          </p:sp>
          <p:sp>
            <p:nvSpPr>
              <p:cNvPr id="22" name="AutoShape 6"/>
              <p:cNvSpPr>
                <a:spLocks noChangeArrowheads="1"/>
              </p:cNvSpPr>
              <p:nvPr/>
            </p:nvSpPr>
            <p:spPr bwMode="auto">
              <a:xfrm>
                <a:off x="980331" y="2569865"/>
                <a:ext cx="1714500" cy="285750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FFF00">
                      <a:gamma/>
                      <a:shade val="46275"/>
                      <a:invGamma/>
                    </a:srgbClr>
                  </a:gs>
                  <a:gs pos="50000">
                    <a:srgbClr val="FFFF00"/>
                  </a:gs>
                  <a:gs pos="100000">
                    <a:srgbClr val="FFFF0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square" lIns="36576" tIns="27432" rIns="0" bIns="0" anchor="t" upright="1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rtl="0">
                  <a:defRPr sz="1000"/>
                </a:pPr>
                <a:r>
                  <a:rPr lang="ru-RU" sz="1200" b="1" i="0" u="none" strike="noStrike" baseline="0" dirty="0">
                    <a:solidFill>
                      <a:srgbClr val="000000"/>
                    </a:solidFill>
                    <a:latin typeface="Arial Cyr"/>
                    <a:cs typeface="Arial Cyr"/>
                  </a:rPr>
                  <a:t>   ФЕДЕРАЛЬНЫЕ</a:t>
                </a:r>
              </a:p>
            </p:txBody>
          </p:sp>
          <p:sp>
            <p:nvSpPr>
              <p:cNvPr id="23" name="AutoShape 7"/>
              <p:cNvSpPr>
                <a:spLocks noChangeArrowheads="1"/>
              </p:cNvSpPr>
              <p:nvPr/>
            </p:nvSpPr>
            <p:spPr bwMode="auto">
              <a:xfrm>
                <a:off x="3399681" y="2569865"/>
                <a:ext cx="1771650" cy="276225"/>
              </a:xfrm>
              <a:prstGeom prst="roundRect">
                <a:avLst>
                  <a:gd name="adj" fmla="val 17856"/>
                </a:avLst>
              </a:prstGeom>
              <a:gradFill rotWithShape="1">
                <a:gsLst>
                  <a:gs pos="0">
                    <a:srgbClr val="FFFF00">
                      <a:gamma/>
                      <a:shade val="46275"/>
                      <a:invGamma/>
                    </a:srgbClr>
                  </a:gs>
                  <a:gs pos="50000">
                    <a:srgbClr val="FFFF00"/>
                  </a:gs>
                  <a:gs pos="100000">
                    <a:srgbClr val="FFFF0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square" lIns="36576" tIns="27432" rIns="0" bIns="0" anchor="t" upright="1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rtl="0">
                  <a:defRPr sz="1000"/>
                </a:pPr>
                <a:r>
                  <a:rPr lang="ru-RU" sz="1200" b="1" i="0" u="none" strike="noStrike" baseline="0" dirty="0">
                    <a:solidFill>
                      <a:srgbClr val="000000"/>
                    </a:solidFill>
                    <a:latin typeface="Arial Cyr"/>
                    <a:cs typeface="Arial Cyr"/>
                  </a:rPr>
                  <a:t>   РЕГИОНАЛЬНЫЕ</a:t>
                </a:r>
              </a:p>
            </p:txBody>
          </p:sp>
          <p:sp>
            <p:nvSpPr>
              <p:cNvPr id="24" name="AutoShape 9"/>
              <p:cNvSpPr>
                <a:spLocks noChangeArrowheads="1"/>
              </p:cNvSpPr>
              <p:nvPr/>
            </p:nvSpPr>
            <p:spPr bwMode="auto">
              <a:xfrm>
                <a:off x="6012160" y="2564904"/>
                <a:ext cx="1504950" cy="266700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FFF00">
                      <a:gamma/>
                      <a:shade val="46275"/>
                      <a:invGamma/>
                    </a:srgbClr>
                  </a:gs>
                  <a:gs pos="50000">
                    <a:srgbClr val="FFFF00"/>
                  </a:gs>
                  <a:gs pos="100000">
                    <a:srgbClr val="FFFF0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square" lIns="27432" tIns="22860" rIns="0" bIns="0" anchor="t" upright="1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rtl="0">
                  <a:defRPr sz="1000"/>
                </a:pPr>
                <a:r>
                  <a:rPr lang="ru-RU" sz="1000" b="0" i="0" u="none" strike="noStrike" baseline="0">
                    <a:solidFill>
                      <a:srgbClr val="000000"/>
                    </a:solidFill>
                    <a:latin typeface="Arial Cyr"/>
                    <a:cs typeface="Arial Cyr"/>
                  </a:rPr>
                  <a:t>    </a:t>
                </a:r>
                <a:r>
                  <a:rPr lang="ru-RU" sz="1200" b="1" i="0" u="none" strike="noStrike" baseline="0">
                    <a:solidFill>
                      <a:srgbClr val="000000"/>
                    </a:solidFill>
                    <a:latin typeface="Arial Cyr"/>
                    <a:cs typeface="Arial Cyr"/>
                  </a:rPr>
                  <a:t> МЕСТНЫЕ</a:t>
                </a:r>
              </a:p>
            </p:txBody>
          </p:sp>
          <p:sp>
            <p:nvSpPr>
              <p:cNvPr id="25" name="Line 10"/>
              <p:cNvSpPr>
                <a:spLocks noChangeShapeType="1"/>
              </p:cNvSpPr>
              <p:nvPr/>
            </p:nvSpPr>
            <p:spPr bwMode="auto">
              <a:xfrm>
                <a:off x="4218831" y="2322215"/>
                <a:ext cx="0" cy="238125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sp>
          <p:sp>
            <p:nvSpPr>
              <p:cNvPr id="26" name="Line 11"/>
              <p:cNvSpPr>
                <a:spLocks noChangeShapeType="1"/>
              </p:cNvSpPr>
              <p:nvPr/>
            </p:nvSpPr>
            <p:spPr bwMode="auto">
              <a:xfrm flipH="1">
                <a:off x="1932831" y="2198390"/>
                <a:ext cx="1352550" cy="36195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sp>
          <p:sp>
            <p:nvSpPr>
              <p:cNvPr id="27" name="Line 12"/>
              <p:cNvSpPr>
                <a:spLocks noChangeShapeType="1"/>
              </p:cNvSpPr>
              <p:nvPr/>
            </p:nvSpPr>
            <p:spPr bwMode="auto">
              <a:xfrm>
                <a:off x="5371356" y="2198390"/>
                <a:ext cx="1409700" cy="371475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sp>
          <p:sp>
            <p:nvSpPr>
              <p:cNvPr id="29" name="Прямоугольник 28"/>
              <p:cNvSpPr/>
              <p:nvPr/>
            </p:nvSpPr>
            <p:spPr>
              <a:xfrm>
                <a:off x="1907704" y="2996952"/>
                <a:ext cx="5760640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200" b="1" dirty="0" smtClean="0"/>
                  <a:t>УСТАНОВЛЕНЫ НАЛОГОВЫМ КОДЕКСОМ РОССИЙСКОЙ ФЕДЕРАЦИИ</a:t>
                </a:r>
                <a:endParaRPr lang="ru-RU" sz="1200" b="1" dirty="0"/>
              </a:p>
            </p:txBody>
          </p:sp>
        </p:grpSp>
      </p:grpSp>
      <p:sp>
        <p:nvSpPr>
          <p:cNvPr id="17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388424" y="116632"/>
            <a:ext cx="621432" cy="365125"/>
          </a:xfrm>
        </p:spPr>
        <p:txBody>
          <a:bodyPr/>
          <a:lstStyle/>
          <a:p>
            <a:pPr>
              <a:defRPr/>
            </a:pPr>
            <a:fld id="{A475DF49-A273-4A26-A47F-514B59C15CC5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Виды финансовой помощи    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75DF49-A273-4A26-A47F-514B59C15CC5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  <p:pic>
        <p:nvPicPr>
          <p:cNvPr id="522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6752"/>
            <a:ext cx="864871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848872" cy="648072"/>
          </a:xfrm>
        </p:spPr>
        <p:txBody>
          <a:bodyPr>
            <a:normAutofit fontScale="90000"/>
          </a:bodyPr>
          <a:lstStyle/>
          <a:p>
            <a:r>
              <a:rPr lang="ru-RU" dirty="0"/>
              <a:t>Основные задачи и приоритетные направления бюджетной политики Липецкой </a:t>
            </a:r>
            <a:r>
              <a:rPr lang="ru-RU" dirty="0" smtClean="0"/>
              <a:t>области на 2016 год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67944" y="980728"/>
            <a:ext cx="4680520" cy="5472608"/>
          </a:xfrm>
        </p:spPr>
        <p:txBody>
          <a:bodyPr>
            <a:normAutofit fontScale="55000" lnSpcReduction="20000"/>
          </a:bodyPr>
          <a:lstStyle/>
          <a:p>
            <a:r>
              <a:rPr lang="ru-RU" dirty="0"/>
              <a:t>1. Обеспечение устойчивости и экономической стабильности  области			</a:t>
            </a:r>
            <a:endParaRPr lang="ru-RU" dirty="0" smtClean="0"/>
          </a:p>
          <a:p>
            <a:r>
              <a:rPr lang="ru-RU" dirty="0" smtClean="0"/>
              <a:t>2. Мобилизация доходов бюджетов и повышение эффективности их администрирования	</a:t>
            </a:r>
          </a:p>
          <a:p>
            <a:pPr>
              <a:buNone/>
            </a:pPr>
            <a:endParaRPr lang="ru-RU" dirty="0" smtClean="0"/>
          </a:p>
          <a:p>
            <a:r>
              <a:rPr lang="ru-RU" dirty="0" smtClean="0"/>
              <a:t>3</a:t>
            </a:r>
            <a:r>
              <a:rPr lang="ru-RU" dirty="0"/>
              <a:t>. Увязка стратегического и бюджетного планирования				</a:t>
            </a:r>
            <a:endParaRPr lang="ru-RU" dirty="0" smtClean="0"/>
          </a:p>
          <a:p>
            <a:r>
              <a:rPr lang="ru-RU" dirty="0" smtClean="0"/>
              <a:t>4</a:t>
            </a:r>
            <a:r>
              <a:rPr lang="ru-RU" dirty="0"/>
              <a:t>. Развитие инструментов повышения эффективности бюджетных расходов		</a:t>
            </a:r>
            <a:endParaRPr lang="ru-RU" dirty="0" smtClean="0"/>
          </a:p>
          <a:p>
            <a:r>
              <a:rPr lang="ru-RU" dirty="0" smtClean="0"/>
              <a:t>5</a:t>
            </a:r>
            <a:r>
              <a:rPr lang="ru-RU" dirty="0"/>
              <a:t>. Адресное решение социальных проблем, повышение качества государственных и муниципальных услуг						</a:t>
            </a:r>
            <a:endParaRPr lang="ru-RU" dirty="0" smtClean="0"/>
          </a:p>
          <a:p>
            <a:r>
              <a:rPr lang="ru-RU" dirty="0" smtClean="0"/>
              <a:t>6</a:t>
            </a:r>
            <a:r>
              <a:rPr lang="ru-RU" dirty="0"/>
              <a:t>. Создание условий для обеспечения сбалансированности и снижения долговой нагрузки областного и местных бюджетов области				</a:t>
            </a:r>
            <a:endParaRPr lang="ru-RU" dirty="0" smtClean="0"/>
          </a:p>
          <a:p>
            <a:r>
              <a:rPr lang="ru-RU" dirty="0" smtClean="0"/>
              <a:t>7</a:t>
            </a:r>
            <a:r>
              <a:rPr lang="ru-RU" dirty="0"/>
              <a:t>. Повышение открытости бюджетного процесса на областном и муниципальном уровне, в том числе в рамках создаваемой на федеральном уровне государственной интегрированной информационной системы управления общественными финансами "Электронный бюджет</a:t>
            </a:r>
            <a:r>
              <a:rPr lang="ru-RU" dirty="0" smtClean="0"/>
              <a:t>"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75DF49-A273-4A26-A47F-514B59C15CC5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052736"/>
            <a:ext cx="3528393" cy="264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34451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747CFB-F703-4FF0-8544-D2D176BCC8BE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  <p:graphicFrame>
        <p:nvGraphicFramePr>
          <p:cNvPr id="3" name="Chart 5"/>
          <p:cNvGraphicFramePr>
            <a:graphicFrameLocks/>
          </p:cNvGraphicFramePr>
          <p:nvPr/>
        </p:nvGraphicFramePr>
        <p:xfrm>
          <a:off x="1062658" y="4594190"/>
          <a:ext cx="3882839" cy="21197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6"/>
          <p:cNvGraphicFramePr>
            <a:graphicFrameLocks/>
          </p:cNvGraphicFramePr>
          <p:nvPr/>
        </p:nvGraphicFramePr>
        <p:xfrm>
          <a:off x="5220072" y="2714044"/>
          <a:ext cx="3562350" cy="18685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AutoShape 13"/>
          <p:cNvSpPr>
            <a:spLocks noChangeArrowheads="1"/>
          </p:cNvSpPr>
          <p:nvPr/>
        </p:nvSpPr>
        <p:spPr bwMode="auto">
          <a:xfrm>
            <a:off x="467544" y="1196752"/>
            <a:ext cx="8345581" cy="643136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rgbClr val="FFCC00">
                  <a:gamma/>
                  <a:shade val="46275"/>
                  <a:invGamma/>
                </a:srgbClr>
              </a:gs>
              <a:gs pos="50000">
                <a:srgbClr val="FFCC00">
                  <a:alpha val="52000"/>
                </a:srgbClr>
              </a:gs>
              <a:gs pos="100000">
                <a:srgbClr val="FFCC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993300"/>
            </a:solidFill>
            <a:miter lim="800000"/>
            <a:headEnd/>
            <a:tailEnd/>
          </a:ln>
        </p:spPr>
        <p:txBody>
          <a:bodyPr wrap="square" lIns="45720" tIns="36576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 rtl="0">
              <a:defRPr sz="1000"/>
            </a:pPr>
            <a:r>
              <a:rPr lang="ru-RU" sz="1400" b="1" i="0" u="none" strike="noStrike" baseline="0" dirty="0">
                <a:solidFill>
                  <a:srgbClr val="000000"/>
                </a:solidFill>
                <a:latin typeface="Arial Cyr"/>
                <a:cs typeface="Arial Cyr"/>
              </a:rPr>
              <a:t>Проект областного бюджета на очередной финансовый год и на плановый период составляется на основе прогноза социально-экономического развития области</a:t>
            </a:r>
          </a:p>
        </p:txBody>
      </p:sp>
      <p:sp>
        <p:nvSpPr>
          <p:cNvPr id="6" name="AutoShape 14"/>
          <p:cNvSpPr>
            <a:spLocks noChangeArrowheads="1"/>
          </p:cNvSpPr>
          <p:nvPr/>
        </p:nvSpPr>
        <p:spPr bwMode="auto">
          <a:xfrm>
            <a:off x="467544" y="1988840"/>
            <a:ext cx="8352928" cy="576064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square" lIns="45720" tIns="36576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 rtl="0">
              <a:defRPr sz="1000"/>
            </a:pPr>
            <a:r>
              <a:rPr lang="ru-RU" sz="1800" b="0" i="0" u="none" strike="noStrike" baseline="0" dirty="0">
                <a:solidFill>
                  <a:srgbClr val="000000"/>
                </a:solidFill>
                <a:latin typeface="Arial Cyr"/>
                <a:cs typeface="Arial Cyr"/>
              </a:rPr>
              <a:t>                Среднегодовая численность населения области                                                    </a:t>
            </a:r>
            <a:r>
              <a:rPr lang="ru-RU" sz="1400" b="0" i="0" u="none" strike="noStrike" baseline="0" dirty="0">
                <a:solidFill>
                  <a:srgbClr val="000000"/>
                </a:solidFill>
                <a:latin typeface="Arial Cyr"/>
                <a:cs typeface="Arial Cyr"/>
              </a:rPr>
              <a:t>2014 год - </a:t>
            </a:r>
            <a:r>
              <a:rPr lang="ru-RU" sz="1400" b="1" i="0" u="none" strike="noStrike" baseline="0" dirty="0">
                <a:solidFill>
                  <a:srgbClr val="000000"/>
                </a:solidFill>
                <a:latin typeface="Arial Cyr"/>
                <a:cs typeface="Arial Cyr"/>
              </a:rPr>
              <a:t>1159</a:t>
            </a:r>
            <a:r>
              <a:rPr lang="ru-RU" sz="1400" b="0" i="0" u="none" strike="noStrike" baseline="0" dirty="0">
                <a:solidFill>
                  <a:srgbClr val="000000"/>
                </a:solidFill>
                <a:latin typeface="Arial Cyr"/>
                <a:cs typeface="Arial Cyr"/>
              </a:rPr>
              <a:t> тыс.человек     2015 год - </a:t>
            </a:r>
            <a:r>
              <a:rPr lang="ru-RU" sz="1400" b="1" i="0" u="none" strike="noStrike" baseline="0" dirty="0">
                <a:solidFill>
                  <a:srgbClr val="000000"/>
                </a:solidFill>
                <a:latin typeface="Arial Cyr"/>
                <a:cs typeface="Arial Cyr"/>
              </a:rPr>
              <a:t>1156</a:t>
            </a:r>
            <a:r>
              <a:rPr lang="ru-RU" sz="1400" b="0" i="0" u="none" strike="noStrike" baseline="0" dirty="0">
                <a:solidFill>
                  <a:srgbClr val="000000"/>
                </a:solidFill>
                <a:latin typeface="Arial Cyr"/>
                <a:cs typeface="Arial Cyr"/>
              </a:rPr>
              <a:t> тыс.человек  2016 год - </a:t>
            </a:r>
            <a:r>
              <a:rPr lang="ru-RU" sz="1400" b="1" i="0" u="none" strike="noStrike" baseline="0" dirty="0">
                <a:solidFill>
                  <a:srgbClr val="000000"/>
                </a:solidFill>
                <a:latin typeface="Arial Cyr"/>
                <a:cs typeface="Arial Cyr"/>
              </a:rPr>
              <a:t>1153</a:t>
            </a:r>
            <a:r>
              <a:rPr lang="ru-RU" sz="1400" b="0" i="0" u="none" strike="noStrike" baseline="0" dirty="0">
                <a:solidFill>
                  <a:srgbClr val="000000"/>
                </a:solidFill>
                <a:latin typeface="Arial Cyr"/>
                <a:cs typeface="Arial Cyr"/>
              </a:rPr>
              <a:t> тыс.человек</a:t>
            </a:r>
          </a:p>
        </p:txBody>
      </p:sp>
      <p:graphicFrame>
        <p:nvGraphicFramePr>
          <p:cNvPr id="7" name="Chart 15"/>
          <p:cNvGraphicFramePr>
            <a:graphicFrameLocks/>
          </p:cNvGraphicFramePr>
          <p:nvPr/>
        </p:nvGraphicFramePr>
        <p:xfrm>
          <a:off x="1043608" y="2708920"/>
          <a:ext cx="3882839" cy="1935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Chart 16"/>
          <p:cNvGraphicFramePr>
            <a:graphicFrameLocks/>
          </p:cNvGraphicFramePr>
          <p:nvPr/>
        </p:nvGraphicFramePr>
        <p:xfrm>
          <a:off x="5229597" y="4606157"/>
          <a:ext cx="3543300" cy="21078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684213" y="115888"/>
            <a:ext cx="7992243" cy="1008856"/>
          </a:xfrm>
          <a:prstGeom prst="rect">
            <a:avLst/>
          </a:prstGeom>
          <a:solidFill>
            <a:schemeClr val="bg1">
              <a:alpha val="65000"/>
            </a:schemeClr>
          </a:solidFill>
          <a:effectLst>
            <a:outerShdw blurRad="88900" dist="127000" dir="2700000" algn="tl" rotWithShape="0">
              <a:prstClr val="black">
                <a:alpha val="16000"/>
              </a:prstClr>
            </a:outerShdw>
          </a:effectLst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lvl="0" algn="ctr" fontAlgn="auto">
              <a:spcAft>
                <a:spcPts val="0"/>
              </a:spcAft>
            </a:pPr>
            <a:r>
              <a:rPr lang="ru-RU" sz="3200" b="1" dirty="0" smtClean="0">
                <a:latin typeface="+mj-lt"/>
                <a:ea typeface="+mj-ea"/>
                <a:cs typeface="+mj-cs"/>
              </a:rPr>
              <a:t>Показатели социально-экономического развития Липецкой области</a:t>
            </a: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Показатели социально-экономического развития                                                                                Липецкой области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388424" y="116632"/>
            <a:ext cx="621432" cy="365125"/>
          </a:xfrm>
          <a:prstGeom prst="rect">
            <a:avLst/>
          </a:prstGeom>
        </p:spPr>
        <p:txBody>
          <a:bodyPr/>
          <a:lstStyle/>
          <a:p>
            <a:fld id="{A475DF49-A273-4A26-A47F-514B59C15CC5}" type="slidenum">
              <a:rPr lang="ru-RU" smtClean="0"/>
              <a:pPr/>
              <a:t>14</a:t>
            </a:fld>
            <a:endParaRPr lang="ru-RU"/>
          </a:p>
        </p:txBody>
      </p:sp>
      <p:graphicFrame>
        <p:nvGraphicFramePr>
          <p:cNvPr id="19" name="Chart 1"/>
          <p:cNvGraphicFramePr>
            <a:graphicFrameLocks/>
          </p:cNvGraphicFramePr>
          <p:nvPr/>
        </p:nvGraphicFramePr>
        <p:xfrm>
          <a:off x="716437" y="1828799"/>
          <a:ext cx="3827283" cy="40723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0" name="Chart 1"/>
          <p:cNvGraphicFramePr>
            <a:graphicFrameLocks/>
          </p:cNvGraphicFramePr>
          <p:nvPr/>
        </p:nvGraphicFramePr>
        <p:xfrm>
          <a:off x="5043340" y="1677972"/>
          <a:ext cx="3761295" cy="41289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848872" cy="864096"/>
          </a:xfrm>
        </p:spPr>
        <p:txBody>
          <a:bodyPr>
            <a:normAutofit/>
          </a:bodyPr>
          <a:lstStyle/>
          <a:p>
            <a:r>
              <a:rPr lang="ru-RU" sz="2000" dirty="0" err="1"/>
              <a:t>Подушевые</a:t>
            </a:r>
            <a:r>
              <a:rPr lang="ru-RU" sz="2000" dirty="0"/>
              <a:t>  показатели  доходов  и  расходов бюджета в  сравнении  с  другими субъектами ЦФО РФ   за   </a:t>
            </a:r>
            <a:r>
              <a:rPr lang="ru-RU" sz="2000" dirty="0" smtClean="0"/>
              <a:t>2014 </a:t>
            </a:r>
            <a:r>
              <a:rPr lang="ru-RU" sz="2000" dirty="0"/>
              <a:t>год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986675234"/>
              </p:ext>
            </p:extLst>
          </p:nvPr>
        </p:nvGraphicFramePr>
        <p:xfrm>
          <a:off x="1547664" y="1052736"/>
          <a:ext cx="7200802" cy="5328592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1840203"/>
                <a:gridCol w="1200134"/>
                <a:gridCol w="1364894"/>
                <a:gridCol w="1400728"/>
                <a:gridCol w="1394843"/>
              </a:tblGrid>
              <a:tr h="602262">
                <a:tc rowSpan="2"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effectLst/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</a:rPr>
                        <a:t> Регионы </a:t>
                      </a:r>
                      <a:endParaRPr lang="ru-RU" sz="1600" b="1" i="0" u="none" strike="noStrike" dirty="0">
                        <a:effectLst/>
                        <a:latin typeface="Arial Cyr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045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00B0F0"/>
                          </a:solidFill>
                          <a:effectLst/>
                        </a:rPr>
                        <a:t>Липецкая область</a:t>
                      </a:r>
                      <a:endParaRPr lang="ru-RU" sz="1600" b="1" i="0" u="none" strike="noStrike" dirty="0">
                        <a:solidFill>
                          <a:srgbClr val="00B0F0"/>
                        </a:solidFill>
                        <a:effectLst/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</a:rPr>
                        <a:t>Воронежская область</a:t>
                      </a:r>
                      <a:endParaRPr lang="ru-RU" sz="1600" b="1" i="0" u="none" strike="noStrike" dirty="0">
                        <a:effectLst/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</a:rPr>
                        <a:t>Тамбовская область</a:t>
                      </a:r>
                      <a:endParaRPr lang="ru-RU" sz="1600" b="1" i="0" u="none" strike="noStrike" dirty="0">
                        <a:effectLst/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</a:rPr>
                        <a:t>Белгородская область</a:t>
                      </a:r>
                      <a:endParaRPr lang="ru-RU" sz="1600" b="1" i="0" u="none" strike="noStrike">
                        <a:effectLst/>
                        <a:latin typeface="Arial Cyr"/>
                      </a:endParaRPr>
                    </a:p>
                  </a:txBody>
                  <a:tcPr marL="9525" marR="9525" marT="9525" marB="0" anchor="ctr"/>
                </a:tc>
              </a:tr>
              <a:tr h="12618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</a:rPr>
                        <a:t>Численность населения, </a:t>
                      </a:r>
                      <a:r>
                        <a:rPr lang="ru-RU" sz="1600" b="1" u="none" strike="noStrike" dirty="0" err="1">
                          <a:effectLst/>
                        </a:rPr>
                        <a:t>тыс.чел</a:t>
                      </a:r>
                      <a:r>
                        <a:rPr lang="ru-RU" sz="1600" b="1" u="none" strike="noStrike" dirty="0">
                          <a:effectLst/>
                        </a:rPr>
                        <a:t>.</a:t>
                      </a:r>
                      <a:endParaRPr lang="ru-RU" sz="1600" b="1" i="0" u="none" strike="noStrike" dirty="0">
                        <a:effectLst/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B0F0"/>
                          </a:solidFill>
                          <a:effectLst/>
                        </a:rPr>
                        <a:t>1158,9</a:t>
                      </a:r>
                      <a:endParaRPr lang="ru-RU" sz="1600" b="1" i="0" u="none" strike="noStrike" dirty="0">
                        <a:solidFill>
                          <a:srgbClr val="00B0F0"/>
                        </a:solidFill>
                        <a:effectLst/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effectLst/>
                        </a:rPr>
                        <a:t>2330,0</a:t>
                      </a:r>
                      <a:endParaRPr lang="ru-RU" sz="1600" b="1" i="0" u="none" strike="noStrike" dirty="0">
                        <a:effectLst/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effectLst/>
                        </a:rPr>
                        <a:t>1065,7</a:t>
                      </a:r>
                      <a:endParaRPr lang="ru-RU" sz="1600" b="1" i="0" u="none" strike="noStrike" dirty="0">
                        <a:effectLst/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effectLst/>
                        </a:rPr>
                        <a:t>1546,0</a:t>
                      </a:r>
                      <a:endParaRPr lang="ru-RU" sz="1600" b="1" i="0" u="none" strike="noStrike" dirty="0">
                        <a:effectLst/>
                        <a:latin typeface="Arial Cyr"/>
                      </a:endParaRPr>
                    </a:p>
                  </a:txBody>
                  <a:tcPr marL="9525" marR="9525" marT="9525" marB="0" anchor="ctr"/>
                </a:tc>
              </a:tr>
              <a:tr h="11299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err="1">
                          <a:effectLst/>
                        </a:rPr>
                        <a:t>Подушевые</a:t>
                      </a:r>
                      <a:r>
                        <a:rPr lang="ru-RU" sz="1600" b="1" u="none" strike="noStrike" dirty="0">
                          <a:effectLst/>
                        </a:rPr>
                        <a:t> доходы, </a:t>
                      </a:r>
                      <a:r>
                        <a:rPr lang="ru-RU" sz="1600" b="1" u="none" strike="noStrike" dirty="0" err="1">
                          <a:effectLst/>
                        </a:rPr>
                        <a:t>тыс.руб</a:t>
                      </a:r>
                      <a:r>
                        <a:rPr lang="ru-RU" sz="1600" b="1" u="none" strike="noStrike" dirty="0">
                          <a:effectLst/>
                        </a:rPr>
                        <a:t>.</a:t>
                      </a:r>
                      <a:endParaRPr lang="ru-RU" sz="1600" b="1" i="0" u="none" strike="noStrike" dirty="0">
                        <a:effectLst/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B0F0"/>
                          </a:solidFill>
                          <a:effectLst/>
                        </a:rPr>
                        <a:t>46,7</a:t>
                      </a:r>
                      <a:endParaRPr lang="ru-RU" sz="1600" b="1" i="0" u="none" strike="noStrike" dirty="0">
                        <a:solidFill>
                          <a:srgbClr val="00B0F0"/>
                        </a:solidFill>
                        <a:effectLst/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effectLst/>
                        </a:rPr>
                        <a:t>40,2</a:t>
                      </a:r>
                      <a:endParaRPr lang="ru-RU" sz="1600" b="1" i="0" u="none" strike="noStrike" dirty="0">
                        <a:effectLst/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effectLst/>
                        </a:rPr>
                        <a:t>44,5</a:t>
                      </a:r>
                      <a:endParaRPr lang="ru-RU" sz="1600" b="1" i="0" u="none" strike="noStrike" dirty="0">
                        <a:effectLst/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effectLst/>
                        </a:rPr>
                        <a:t>50,2</a:t>
                      </a:r>
                      <a:endParaRPr lang="ru-RU" sz="1600" b="1" i="0" u="none" strike="noStrike" dirty="0">
                        <a:effectLst/>
                        <a:latin typeface="Arial Cyr"/>
                      </a:endParaRPr>
                    </a:p>
                  </a:txBody>
                  <a:tcPr marL="9525" marR="9525" marT="9525" marB="0" anchor="ctr"/>
                </a:tc>
              </a:tr>
              <a:tr h="11299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 err="1">
                          <a:effectLst/>
                        </a:rPr>
                        <a:t>Подушевые</a:t>
                      </a:r>
                      <a:r>
                        <a:rPr lang="ru-RU" sz="1600" b="1" u="none" strike="noStrike" dirty="0">
                          <a:effectLst/>
                        </a:rPr>
                        <a:t> расходы, </a:t>
                      </a:r>
                      <a:r>
                        <a:rPr lang="ru-RU" sz="1600" b="1" u="none" strike="noStrike" dirty="0" err="1">
                          <a:effectLst/>
                        </a:rPr>
                        <a:t>тыс.руб</a:t>
                      </a:r>
                      <a:r>
                        <a:rPr lang="ru-RU" sz="1600" b="1" u="none" strike="noStrike" dirty="0">
                          <a:effectLst/>
                        </a:rPr>
                        <a:t>.</a:t>
                      </a:r>
                      <a:endParaRPr lang="ru-RU" sz="1600" b="1" i="0" u="none" strike="noStrike" dirty="0">
                        <a:effectLst/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B0F0"/>
                          </a:solidFill>
                          <a:effectLst/>
                        </a:rPr>
                        <a:t>46,6</a:t>
                      </a:r>
                      <a:endParaRPr lang="ru-RU" sz="1600" b="1" i="0" u="none" strike="noStrike" dirty="0">
                        <a:solidFill>
                          <a:srgbClr val="00B0F0"/>
                        </a:solidFill>
                        <a:effectLst/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effectLst/>
                        </a:rPr>
                        <a:t>45,8</a:t>
                      </a:r>
                      <a:endParaRPr lang="ru-RU" sz="1600" b="1" i="0" u="none" strike="noStrike" dirty="0">
                        <a:effectLst/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effectLst/>
                        </a:rPr>
                        <a:t>46,9</a:t>
                      </a:r>
                      <a:endParaRPr lang="ru-RU" sz="1600" b="1" i="0" u="none" strike="noStrike" dirty="0">
                        <a:effectLst/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effectLst/>
                        </a:rPr>
                        <a:t>51,2</a:t>
                      </a:r>
                      <a:endParaRPr lang="ru-RU" sz="1600" b="1" i="0" u="none" strike="noStrike" dirty="0">
                        <a:effectLst/>
                        <a:latin typeface="Arial Cyr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75DF49-A273-4A26-A47F-514B59C15CC5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8698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Субъекты Российской Федерации с высоким качеством управления региональными финансами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1600" dirty="0" smtClean="0"/>
              <a:t>(</a:t>
            </a:r>
            <a:r>
              <a:rPr lang="ru-RU" sz="1600" dirty="0"/>
              <a:t>в алфавитном порядке)</a:t>
            </a:r>
          </a:p>
        </p:txBody>
      </p:sp>
      <p:sp>
        <p:nvSpPr>
          <p:cNvPr id="9" name="Объект 8"/>
          <p:cNvSpPr>
            <a:spLocks noGrp="1"/>
          </p:cNvSpPr>
          <p:nvPr>
            <p:ph sz="half" idx="1"/>
          </p:nvPr>
        </p:nvSpPr>
        <p:spPr>
          <a:xfrm>
            <a:off x="457200" y="1124745"/>
            <a:ext cx="4038600" cy="4464495"/>
          </a:xfrm>
          <a:ln>
            <a:solidFill>
              <a:srgbClr val="FFFF00"/>
            </a:solidFill>
          </a:ln>
        </p:spPr>
        <p:txBody>
          <a:bodyPr>
            <a:normAutofit fontScale="85000" lnSpcReduction="20000"/>
          </a:bodyPr>
          <a:lstStyle/>
          <a:p>
            <a:r>
              <a:rPr lang="ru-RU" dirty="0"/>
              <a:t>Алтайский край</a:t>
            </a:r>
          </a:p>
          <a:p>
            <a:r>
              <a:rPr lang="ru-RU" dirty="0"/>
              <a:t>Архангельская область</a:t>
            </a:r>
          </a:p>
          <a:p>
            <a:r>
              <a:rPr lang="ru-RU" dirty="0"/>
              <a:t>Владимирская область</a:t>
            </a:r>
          </a:p>
          <a:p>
            <a:r>
              <a:rPr lang="ru-RU" dirty="0"/>
              <a:t>Воронежская область</a:t>
            </a:r>
          </a:p>
          <a:p>
            <a:r>
              <a:rPr lang="ru-RU" dirty="0"/>
              <a:t>Иркутская область</a:t>
            </a:r>
          </a:p>
          <a:p>
            <a:r>
              <a:rPr lang="ru-RU" dirty="0"/>
              <a:t>Калининградская область</a:t>
            </a:r>
          </a:p>
          <a:p>
            <a:r>
              <a:rPr lang="ru-RU" dirty="0"/>
              <a:t>Кировская область</a:t>
            </a:r>
          </a:p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Липецкая область</a:t>
            </a:r>
          </a:p>
          <a:p>
            <a:r>
              <a:rPr lang="ru-RU" dirty="0"/>
              <a:t>Новосибирская область</a:t>
            </a:r>
          </a:p>
          <a:p>
            <a:r>
              <a:rPr lang="ru-RU" dirty="0"/>
              <a:t>Пензенская область</a:t>
            </a:r>
          </a:p>
          <a:p>
            <a:r>
              <a:rPr lang="ru-RU" dirty="0"/>
              <a:t>Пермский край</a:t>
            </a:r>
          </a:p>
          <a:p>
            <a:r>
              <a:rPr lang="ru-RU" dirty="0"/>
              <a:t>Республика Алтай</a:t>
            </a:r>
          </a:p>
        </p:txBody>
      </p:sp>
      <p:sp>
        <p:nvSpPr>
          <p:cNvPr id="10" name="Объект 9"/>
          <p:cNvSpPr>
            <a:spLocks noGrp="1"/>
          </p:cNvSpPr>
          <p:nvPr>
            <p:ph sz="half" idx="2"/>
          </p:nvPr>
        </p:nvSpPr>
        <p:spPr>
          <a:xfrm>
            <a:off x="4648200" y="1124745"/>
            <a:ext cx="4172272" cy="4464495"/>
          </a:xfrm>
          <a:ln>
            <a:solidFill>
              <a:srgbClr val="FFFF00"/>
            </a:solidFill>
          </a:ln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Республика </a:t>
            </a:r>
            <a:r>
              <a:rPr lang="ru-RU" dirty="0"/>
              <a:t>Башкортостан </a:t>
            </a:r>
          </a:p>
          <a:p>
            <a:r>
              <a:rPr lang="ru-RU" dirty="0"/>
              <a:t>Республика Бурятия 	</a:t>
            </a:r>
          </a:p>
          <a:p>
            <a:r>
              <a:rPr lang="ru-RU" dirty="0"/>
              <a:t>Ростовская область 	</a:t>
            </a:r>
          </a:p>
          <a:p>
            <a:r>
              <a:rPr lang="ru-RU" dirty="0"/>
              <a:t>Рязанская область 	</a:t>
            </a:r>
          </a:p>
          <a:p>
            <a:r>
              <a:rPr lang="ru-RU" dirty="0"/>
              <a:t>Свердловская область 	</a:t>
            </a:r>
          </a:p>
          <a:p>
            <a:r>
              <a:rPr lang="ru-RU" dirty="0"/>
              <a:t>Ставропольский край 	</a:t>
            </a:r>
          </a:p>
          <a:p>
            <a:r>
              <a:rPr lang="ru-RU" dirty="0"/>
              <a:t>Ханты-Мансийский автономный округ - </a:t>
            </a:r>
            <a:r>
              <a:rPr lang="ru-RU" dirty="0" smtClean="0"/>
              <a:t>Югра</a:t>
            </a:r>
            <a:r>
              <a:rPr lang="ru-RU" dirty="0"/>
              <a:t>	</a:t>
            </a:r>
          </a:p>
          <a:p>
            <a:r>
              <a:rPr lang="ru-RU" dirty="0"/>
              <a:t>Челябинская область 	</a:t>
            </a:r>
          </a:p>
          <a:p>
            <a:r>
              <a:rPr lang="ru-RU" dirty="0"/>
              <a:t>Ямало-Ненецкий АО 	</a:t>
            </a:r>
          </a:p>
          <a:p>
            <a:r>
              <a:rPr lang="ru-RU" dirty="0"/>
              <a:t>Ярославская область 	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75DF49-A273-4A26-A47F-514B59C15CC5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  <p:sp>
        <p:nvSpPr>
          <p:cNvPr id="11" name="Лента лицом вверх 10"/>
          <p:cNvSpPr/>
          <p:nvPr/>
        </p:nvSpPr>
        <p:spPr>
          <a:xfrm>
            <a:off x="1902350" y="5805264"/>
            <a:ext cx="5400600" cy="612648"/>
          </a:xfrm>
          <a:prstGeom prst="ribbon2">
            <a:avLst>
              <a:gd name="adj1" fmla="val 19252"/>
              <a:gd name="adj2" fmla="val 7500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 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</a:rPr>
              <a:t>Итого 22 региона </a:t>
            </a:r>
            <a:endParaRPr lang="ru-RU" sz="14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</a:rPr>
              <a:t> (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</a:rPr>
              <a:t>23 региона в 2013 и 2012 гг.) </a:t>
            </a:r>
            <a:endParaRPr lang="ru-RU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062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747CFB-F703-4FF0-8544-D2D176BCC8BE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79512" y="1052736"/>
          <a:ext cx="4896544" cy="3456388"/>
        </p:xfrm>
        <a:graphic>
          <a:graphicData uri="http://schemas.openxmlformats.org/drawingml/2006/table">
            <a:tbl>
              <a:tblPr/>
              <a:tblGrid>
                <a:gridCol w="575344"/>
                <a:gridCol w="3194995"/>
                <a:gridCol w="1126205"/>
              </a:tblGrid>
              <a:tr h="26587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1" u="none" strike="noStrike" dirty="0">
                          <a:latin typeface="Arial Cyr"/>
                        </a:rPr>
                        <a:t>№ </a:t>
                      </a:r>
                      <a:r>
                        <a:rPr lang="ru-RU" sz="1000" b="1" i="1" u="none" strike="noStrike" dirty="0" err="1">
                          <a:latin typeface="Arial Cyr"/>
                        </a:rPr>
                        <a:t>п</a:t>
                      </a:r>
                      <a:r>
                        <a:rPr lang="ru-RU" sz="1000" b="1" i="1" u="none" strike="noStrike" dirty="0">
                          <a:latin typeface="Arial Cyr"/>
                        </a:rPr>
                        <a:t>/</a:t>
                      </a:r>
                      <a:r>
                        <a:rPr lang="ru-RU" sz="1000" b="1" i="1" u="none" strike="noStrike" dirty="0" err="1">
                          <a:latin typeface="Arial Cyr"/>
                        </a:rPr>
                        <a:t>п</a:t>
                      </a:r>
                      <a:endParaRPr lang="ru-RU" sz="1000" b="1" i="1" u="none" strike="noStrike" dirty="0">
                        <a:latin typeface="Arial Cyr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1" u="none" strike="noStrike">
                          <a:latin typeface="Arial Cyr"/>
                        </a:rPr>
                        <a:t>Субъект Российской Федерации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1" u="none" strike="noStrike" dirty="0">
                          <a:latin typeface="Arial Cyr"/>
                        </a:rPr>
                        <a:t>Балл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87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latin typeface="Arial Cyr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latin typeface="Arial Cyr"/>
                        </a:rPr>
                        <a:t>г. Москва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latin typeface="Arial Cyr"/>
                        </a:rPr>
                        <a:t>5 472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87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latin typeface="Arial Cyr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latin typeface="Arial Cyr"/>
                        </a:rPr>
                        <a:t>Липецкая область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latin typeface="Arial Cyr"/>
                        </a:rPr>
                        <a:t>5 323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26587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latin typeface="Arial Cyr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latin typeface="Arial Cyr"/>
                        </a:rPr>
                        <a:t>Республика Башкортостан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latin typeface="Arial Cyr"/>
                        </a:rPr>
                        <a:t>5 195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87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Arial Cyr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latin typeface="Arial Cyr"/>
                        </a:rPr>
                        <a:t>Хабаровский край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latin typeface="Arial Cyr"/>
                        </a:rPr>
                        <a:t>5 152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87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Arial Cyr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latin typeface="Arial Cyr"/>
                        </a:rPr>
                        <a:t>Омская область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latin typeface="Arial Cyr"/>
                        </a:rPr>
                        <a:t>5 064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87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Arial Cyr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latin typeface="Arial Cyr"/>
                        </a:rPr>
                        <a:t>Астраханская область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latin typeface="Arial Cyr"/>
                        </a:rPr>
                        <a:t>5 057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87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Arial Cyr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latin typeface="Arial Cyr"/>
                        </a:rPr>
                        <a:t>Республика Марий Эл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latin typeface="Arial Cyr"/>
                        </a:rPr>
                        <a:t>4 993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87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Arial Cyr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latin typeface="Arial Cyr"/>
                        </a:rPr>
                        <a:t>Республика Татарстан (Татарстан)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latin typeface="Arial Cyr"/>
                        </a:rPr>
                        <a:t>4 927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87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Arial Cyr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latin typeface="Arial Cyr"/>
                        </a:rPr>
                        <a:t>Ханты-Мансийский автономный округ - </a:t>
                      </a:r>
                      <a:r>
                        <a:rPr lang="ru-RU" sz="1000" b="0" i="0" u="none" strike="noStrike" dirty="0" err="1">
                          <a:latin typeface="Arial Cyr"/>
                        </a:rPr>
                        <a:t>Югра</a:t>
                      </a:r>
                      <a:endParaRPr lang="ru-RU" sz="1000" b="0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latin typeface="Arial Cyr"/>
                        </a:rPr>
                        <a:t>4 876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87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Arial Cyr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latin typeface="Arial Cyr"/>
                        </a:rPr>
                        <a:t>Калининградская область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latin typeface="Arial Cyr"/>
                        </a:rPr>
                        <a:t>4 863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87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Arial Cyr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latin typeface="Arial Cyr"/>
                        </a:rPr>
                        <a:t>Самарская область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latin typeface="Arial Cyr"/>
                        </a:rPr>
                        <a:t>4 845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87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latin typeface="Arial Cyr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latin typeface="Arial Cyr"/>
                        </a:rPr>
                        <a:t>Республика Саха (Якутия)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latin typeface="Arial Cyr"/>
                        </a:rPr>
                        <a:t>4 828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246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1124744"/>
            <a:ext cx="3579249" cy="5364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899592" y="116632"/>
            <a:ext cx="7704856" cy="864096"/>
          </a:xfrm>
          <a:prstGeom prst="rect">
            <a:avLst/>
          </a:prstGeom>
          <a:solidFill>
            <a:schemeClr val="bg1">
              <a:alpha val="65000"/>
            </a:schemeClr>
          </a:solidFill>
          <a:effectLst>
            <a:outerShdw blurRad="88900" dist="127000" dir="2700000" algn="tl" rotWithShape="0">
              <a:prstClr val="black">
                <a:alpha val="16000"/>
              </a:prstClr>
            </a:outerShdw>
          </a:effectLst>
        </p:spPr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 lvl="0" algn="ctr" fontAlgn="auto">
              <a:spcAft>
                <a:spcPts val="0"/>
              </a:spcAft>
            </a:pPr>
            <a:r>
              <a:rPr lang="ru-RU" sz="2800" dirty="0" smtClean="0"/>
              <a:t>Национальный рейтинг прозрачности закупок 2015</a:t>
            </a:r>
          </a:p>
          <a:p>
            <a:pPr lvl="0" algn="ctr" fontAlgn="auto">
              <a:spcAft>
                <a:spcPts val="0"/>
              </a:spcAft>
            </a:pPr>
            <a:r>
              <a:rPr lang="ru-RU" sz="2800" dirty="0" smtClean="0"/>
              <a:t> Государственные заказчики регионального уровня (гарантированная прозрачность) 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8136904" cy="57606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Рейтинг открытости бюджетных данных</a:t>
            </a:r>
            <a:br>
              <a:rPr lang="ru-RU" dirty="0" smtClean="0"/>
            </a:br>
            <a:r>
              <a:rPr lang="ru-RU" dirty="0" smtClean="0"/>
              <a:t> (место по субъектам Российской Федерации)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75DF49-A273-4A26-A47F-514B59C15CC5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  <p:pic>
        <p:nvPicPr>
          <p:cNvPr id="6155" name="Picture 11" descr="https://gov39.ru/images/opendatagov3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95171"/>
            <a:ext cx="3240360" cy="89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491881" y="908720"/>
          <a:ext cx="5418460" cy="5764521"/>
        </p:xfrm>
        <a:graphic>
          <a:graphicData uri="http://schemas.openxmlformats.org/drawingml/2006/table">
            <a:tbl>
              <a:tblPr/>
              <a:tblGrid>
                <a:gridCol w="357064"/>
                <a:gridCol w="2667271"/>
                <a:gridCol w="1189031"/>
                <a:gridCol w="1205094"/>
              </a:tblGrid>
              <a:tr h="29940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latin typeface="Arial Cyr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latin typeface="Arial Cyr"/>
                        </a:rPr>
                        <a:t>Центральный федеральный округ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latin typeface="Arial Cyr"/>
                        </a:rPr>
                        <a:t>за 2014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latin typeface="Arial Cyr"/>
                        </a:rPr>
                        <a:t>1-3 этапы 2015 года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40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latin typeface="Arial Cyr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latin typeface="Arial Cyr"/>
                        </a:rPr>
                        <a:t>Белгородская область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latin typeface="Arial Cyr"/>
                        </a:rPr>
                        <a:t>38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latin typeface="Arial Cyr"/>
                        </a:rPr>
                        <a:t>44-46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940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latin typeface="Arial Cyr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latin typeface="Arial Cyr"/>
                        </a:rPr>
                        <a:t>Брянская область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latin typeface="Arial Cyr"/>
                        </a:rPr>
                        <a:t>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latin typeface="Arial Cyr"/>
                        </a:rPr>
                        <a:t>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940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latin typeface="Arial Cyr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latin typeface="Arial Cyr"/>
                        </a:rPr>
                        <a:t>Владимирская область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latin typeface="Arial Cyr"/>
                        </a:rPr>
                        <a:t>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latin typeface="Arial Cyr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940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latin typeface="Arial Cyr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latin typeface="Arial Cyr"/>
                        </a:rPr>
                        <a:t>Воронежская область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latin typeface="Arial Cyr"/>
                        </a:rPr>
                        <a:t>59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latin typeface="Arial Cyr"/>
                        </a:rPr>
                        <a:t>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940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latin typeface="Arial Cyr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latin typeface="Arial Cyr"/>
                        </a:rPr>
                        <a:t>Ивановская область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latin typeface="Arial Cyr"/>
                        </a:rPr>
                        <a:t>35-36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latin typeface="Arial Cyr"/>
                        </a:rPr>
                        <a:t>62-63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940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latin typeface="Arial Cyr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latin typeface="Arial Cyr"/>
                        </a:rPr>
                        <a:t>Калужская область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latin typeface="Arial Cyr"/>
                        </a:rPr>
                        <a:t>46-47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latin typeface="Arial Cyr"/>
                        </a:rPr>
                        <a:t>65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940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latin typeface="Arial Cyr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latin typeface="Arial Cyr"/>
                        </a:rPr>
                        <a:t>Костромская область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latin typeface="Arial Cyr"/>
                        </a:rPr>
                        <a:t>58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latin typeface="Arial Cyr"/>
                        </a:rPr>
                        <a:t>44-46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940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latin typeface="Arial Cyr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latin typeface="Arial Cyr"/>
                        </a:rPr>
                        <a:t>Курская область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latin typeface="Arial Cyr"/>
                        </a:rPr>
                        <a:t>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latin typeface="Arial Cyr"/>
                        </a:rPr>
                        <a:t>26-27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940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latin typeface="Arial Cyr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latin typeface="Arial Cyr"/>
                        </a:rPr>
                        <a:t>Липецкая область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latin typeface="Arial Cyr"/>
                        </a:rPr>
                        <a:t>54-56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latin typeface="Arial Cyr"/>
                        </a:rPr>
                        <a:t>36-36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</a:tr>
              <a:tr h="29940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latin typeface="Arial Cyr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latin typeface="Arial Cyr"/>
                        </a:rPr>
                        <a:t>Московская область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latin typeface="Arial Cyr"/>
                        </a:rPr>
                        <a:t>39-40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latin typeface="Arial Cyr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940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latin typeface="Arial Cyr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latin typeface="Arial Cyr"/>
                        </a:rPr>
                        <a:t>Орловская область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latin typeface="Arial Cyr"/>
                        </a:rPr>
                        <a:t>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latin typeface="Arial Cyr"/>
                        </a:rPr>
                        <a:t>73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940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latin typeface="Arial Cyr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latin typeface="Arial Cyr"/>
                        </a:rPr>
                        <a:t>Рязанская область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latin typeface="Arial Cyr"/>
                        </a:rPr>
                        <a:t>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latin typeface="Arial Cyr"/>
                        </a:rPr>
                        <a:t>42-43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940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latin typeface="Arial Cyr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latin typeface="Arial Cyr"/>
                        </a:rPr>
                        <a:t>Смоленская область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latin typeface="Arial Cyr"/>
                        </a:rPr>
                        <a:t>28-29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latin typeface="Arial Cyr"/>
                        </a:rPr>
                        <a:t>67-68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940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latin typeface="Arial Cyr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latin typeface="Arial Cyr"/>
                        </a:rPr>
                        <a:t>Тамбовская область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latin typeface="Arial Cyr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latin typeface="Arial Cyr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940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latin typeface="Arial Cyr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latin typeface="Arial Cyr"/>
                        </a:rPr>
                        <a:t>Тверская область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latin typeface="Arial Cyr"/>
                        </a:rPr>
                        <a:t>34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latin typeface="Arial Cyr"/>
                        </a:rPr>
                        <a:t>41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940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latin typeface="Arial Cyr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latin typeface="Arial Cyr"/>
                        </a:rPr>
                        <a:t>Тульская область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latin typeface="Arial Cyr"/>
                        </a:rPr>
                        <a:t>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latin typeface="Arial Cyr"/>
                        </a:rPr>
                        <a:t>37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940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latin typeface="Arial Cyr"/>
                        </a:rPr>
                        <a:t>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latin typeface="Arial Cyr"/>
                        </a:rPr>
                        <a:t>Ярославская область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latin typeface="Arial Cyr"/>
                        </a:rPr>
                        <a:t>41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latin typeface="Arial Cyr"/>
                        </a:rPr>
                        <a:t>66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940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latin typeface="Arial Cyr"/>
                        </a:rPr>
                        <a:t>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latin typeface="Arial Cyr"/>
                        </a:rPr>
                        <a:t>г. Москва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latin typeface="Arial Cyr"/>
                        </a:rPr>
                        <a:t>62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latin typeface="Arial Cyr"/>
                        </a:rPr>
                        <a:t>26-27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1919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3568" y="116632"/>
            <a:ext cx="8280920" cy="1728192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/>
              <a:t>Информация о проектах по поддержке местных инициатив, направленных на решение вопросов местного значения при непосредственном участии граждан</a:t>
            </a:r>
            <a:endParaRPr lang="ru-RU" sz="3200" b="1" dirty="0"/>
          </a:p>
        </p:txBody>
      </p:sp>
      <p:sp>
        <p:nvSpPr>
          <p:cNvPr id="3085" name="AutoShape 15"/>
          <p:cNvSpPr>
            <a:spLocks noChangeArrowheads="1"/>
          </p:cNvSpPr>
          <p:nvPr/>
        </p:nvSpPr>
        <p:spPr bwMode="auto">
          <a:xfrm>
            <a:off x="1979712" y="2060848"/>
            <a:ext cx="5616624" cy="43204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66"/>
              </a:gs>
              <a:gs pos="100000">
                <a:srgbClr val="FFFFCC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r>
              <a:rPr lang="ru-RU" dirty="0" smtClean="0"/>
              <a:t>Портал неравнодушных </a:t>
            </a:r>
            <a:r>
              <a:rPr lang="en-US" dirty="0" smtClean="0"/>
              <a:t>http://www.narodportal.ru.</a:t>
            </a:r>
            <a:endParaRPr lang="ru-RU" sz="1600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388424" y="116632"/>
            <a:ext cx="621432" cy="365125"/>
          </a:xfrm>
        </p:spPr>
        <p:txBody>
          <a:bodyPr/>
          <a:lstStyle/>
          <a:p>
            <a:pPr>
              <a:defRPr/>
            </a:pPr>
            <a:fld id="{A475DF49-A273-4A26-A47F-514B59C15CC5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2636912"/>
            <a:ext cx="7067600" cy="397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492500" y="1268413"/>
            <a:ext cx="5111750" cy="3889375"/>
          </a:xfrm>
        </p:spPr>
        <p:txBody>
          <a:bodyPr/>
          <a:lstStyle/>
          <a:p>
            <a:pPr algn="just">
              <a:lnSpc>
                <a:spcPct val="80000"/>
              </a:lnSpc>
              <a:buFontTx/>
              <a:buNone/>
            </a:pPr>
            <a:r>
              <a:rPr lang="ru-RU" sz="2000"/>
              <a:t>     	</a:t>
            </a:r>
            <a:r>
              <a:rPr lang="ru-RU" sz="2000" i="1"/>
              <a:t>"Бюджет для граждан" – один из инструментов реализации проекта "Открытое Правительство", который призван повысить открытость органов власти в отношении граждан, обеспечить доступность и качество государственных услуг. Надеемся, что информация о бюджете, представленная в информативной и компактной форме, позволит вам углубить свои знания о бюджете и создать основы для активного участия в бюджетных процессах региона.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sz="2000" i="1"/>
          </a:p>
        </p:txBody>
      </p:sp>
      <p:pic>
        <p:nvPicPr>
          <p:cNvPr id="333831" name="Picture 7"/>
          <p:cNvPicPr>
            <a:picLocks noChangeAspect="1" noChangeArrowheads="1"/>
          </p:cNvPicPr>
          <p:nvPr/>
        </p:nvPicPr>
        <p:blipFill>
          <a:blip r:embed="rId2" cstate="print"/>
          <a:srcRect t="6049" r="6096" b="18994"/>
          <a:stretch>
            <a:fillRect/>
          </a:stretch>
        </p:blipFill>
        <p:spPr bwMode="auto">
          <a:xfrm>
            <a:off x="468313" y="1341438"/>
            <a:ext cx="300355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3832" name="Rectangle 8"/>
          <p:cNvSpPr>
            <a:spLocks noChangeArrowheads="1"/>
          </p:cNvSpPr>
          <p:nvPr/>
        </p:nvSpPr>
        <p:spPr bwMode="auto">
          <a:xfrm>
            <a:off x="1042988" y="404813"/>
            <a:ext cx="756126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ru-RU" sz="2000" b="1"/>
              <a:t>Уважаемые жители Липецкой области!</a:t>
            </a:r>
            <a:endParaRPr lang="ru-RU" sz="2000"/>
          </a:p>
        </p:txBody>
      </p:sp>
      <p:sp>
        <p:nvSpPr>
          <p:cNvPr id="333833" name="Rectangle 9"/>
          <p:cNvSpPr>
            <a:spLocks noChangeArrowheads="1"/>
          </p:cNvSpPr>
          <p:nvPr/>
        </p:nvSpPr>
        <p:spPr bwMode="auto">
          <a:xfrm>
            <a:off x="323850" y="5516563"/>
            <a:ext cx="84963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r>
              <a:rPr lang="ru-RU" sz="1800"/>
              <a:t>Заместитель главы администрации</a:t>
            </a:r>
          </a:p>
          <a:p>
            <a:r>
              <a:rPr lang="ru-RU" sz="1800"/>
              <a:t>Липецкой области – начальник</a:t>
            </a:r>
          </a:p>
          <a:p>
            <a:r>
              <a:rPr lang="ru-RU" sz="1800"/>
              <a:t>управления финансов                                        </a:t>
            </a:r>
            <a:r>
              <a:rPr lang="en-US" sz="1800"/>
              <a:t>              </a:t>
            </a:r>
            <a:r>
              <a:rPr lang="ru-RU" sz="1800"/>
              <a:t>    В.М. Щеглеватых</a:t>
            </a:r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388424" y="116632"/>
            <a:ext cx="621432" cy="365125"/>
          </a:xfrm>
        </p:spPr>
        <p:txBody>
          <a:bodyPr/>
          <a:lstStyle/>
          <a:p>
            <a:pPr>
              <a:defRPr/>
            </a:pPr>
            <a:fld id="{A475DF49-A273-4A26-A47F-514B59C15CC5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Сведения об общем объеме доходов и расходов консолидированного бюджета Липецкой области на 2016 год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75DF49-A273-4A26-A47F-514B59C15CC5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4293096"/>
            <a:ext cx="3877047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251520" y="1124744"/>
          <a:ext cx="8496944" cy="2919730"/>
        </p:xfrm>
        <a:graphic>
          <a:graphicData uri="http://schemas.openxmlformats.org/drawingml/2006/table">
            <a:tbl>
              <a:tblPr/>
              <a:tblGrid>
                <a:gridCol w="5452687"/>
                <a:gridCol w="1464326"/>
                <a:gridCol w="1579931"/>
              </a:tblGrid>
              <a:tr h="242551">
                <a:tc>
                  <a:txBody>
                    <a:bodyPr/>
                    <a:lstStyle/>
                    <a:p>
                      <a:pPr algn="l" fontAlgn="b"/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млн.руб.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1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55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Показатели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Доходы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Расходы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55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0413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Консолидированный  бюджет  области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52 141,3   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54 531,8   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55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в  том  числе: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551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Областной  бюджет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42 844,5   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45 602,3   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2595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Местные 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бюджеты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19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229,7   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18 862,4   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853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из  них  межбюджетные  трансферты  бюджетам  муниципальных  образований из  областного  бюджета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9 </a:t>
                      </a:r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932,8   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9 </a:t>
                      </a:r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932,8   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115888"/>
            <a:ext cx="8280400" cy="720824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Налоговые льготы</a:t>
            </a:r>
          </a:p>
        </p:txBody>
      </p:sp>
      <p:sp>
        <p:nvSpPr>
          <p:cNvPr id="5" name="AutoShape 1"/>
          <p:cNvSpPr>
            <a:spLocks noChangeArrowheads="1"/>
          </p:cNvSpPr>
          <p:nvPr/>
        </p:nvSpPr>
        <p:spPr bwMode="auto">
          <a:xfrm>
            <a:off x="3995936" y="1124744"/>
            <a:ext cx="4968553" cy="2520280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wrap="square" lIns="36576" tIns="32004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 rtl="0">
              <a:defRPr sz="1000"/>
            </a:pPr>
            <a:r>
              <a:rPr lang="ru-RU" sz="1400" b="0" i="0" u="none" strike="noStrike" baseline="0" dirty="0">
                <a:solidFill>
                  <a:srgbClr val="000000"/>
                </a:solidFill>
                <a:latin typeface="Arial Cyr"/>
                <a:cs typeface="Arial Cyr"/>
              </a:rPr>
              <a:t>       Объем предоставляемых в 2016 году налоговых  и  неналоговых       льгот, установленных областным законодательством,  оценивается в 454 млн. рублей.</a:t>
            </a:r>
          </a:p>
          <a:p>
            <a:pPr algn="l" rtl="0">
              <a:defRPr sz="1000"/>
            </a:pPr>
            <a:r>
              <a:rPr lang="ru-RU" sz="1400" b="0" i="0" u="none" strike="noStrike" baseline="0" dirty="0" smtClean="0">
                <a:solidFill>
                  <a:srgbClr val="000000"/>
                </a:solidFill>
                <a:latin typeface="Arial Cyr"/>
                <a:cs typeface="Arial Cyr"/>
              </a:rPr>
              <a:t>      В </a:t>
            </a:r>
            <a:r>
              <a:rPr lang="ru-RU" sz="1400" b="0" i="0" u="none" strike="noStrike" baseline="0" dirty="0">
                <a:solidFill>
                  <a:srgbClr val="000000"/>
                </a:solidFill>
                <a:latin typeface="Arial Cyr"/>
                <a:cs typeface="Arial Cyr"/>
              </a:rPr>
              <a:t>настоящее время региональным законодательством предоставляются льготы исключительно инвестиционного, инновационного, социального характера.     </a:t>
            </a:r>
          </a:p>
          <a:p>
            <a:pPr algn="l" rtl="0">
              <a:defRPr sz="1000"/>
            </a:pPr>
            <a:r>
              <a:rPr lang="ru-RU" sz="1400" b="0" i="0" u="none" strike="noStrike" baseline="0" dirty="0">
                <a:solidFill>
                  <a:srgbClr val="000000"/>
                </a:solidFill>
                <a:latin typeface="Arial Cyr"/>
                <a:cs typeface="Arial Cyr"/>
              </a:rPr>
              <a:t>    В результате удельный вес региональных налоговых льгот в общем объеме налоговых доходов бюджета области не превышает 3 процентов.</a:t>
            </a:r>
          </a:p>
          <a:p>
            <a:pPr algn="l" rtl="0">
              <a:defRPr sz="1000"/>
            </a:pPr>
            <a:r>
              <a:rPr lang="ru-RU" sz="1400" b="0" i="0" u="none" strike="noStrike" baseline="0" dirty="0">
                <a:solidFill>
                  <a:srgbClr val="000000"/>
                </a:solidFill>
                <a:latin typeface="Arial Cyr"/>
                <a:cs typeface="Arial Cyr"/>
              </a:rPr>
              <a:t> </a:t>
            </a:r>
          </a:p>
        </p:txBody>
      </p:sp>
      <p:pic>
        <p:nvPicPr>
          <p:cNvPr id="4" name="Picture 2" descr="Depositphotos_60240307_s_600x4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268760"/>
            <a:ext cx="3733843" cy="2498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 descr="Depositphotos_15540805_s_600x400_600x4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4005064"/>
            <a:ext cx="3949867" cy="2643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388424" y="116632"/>
            <a:ext cx="621432" cy="365125"/>
          </a:xfrm>
        </p:spPr>
        <p:txBody>
          <a:bodyPr/>
          <a:lstStyle/>
          <a:p>
            <a:pPr>
              <a:defRPr/>
            </a:pPr>
            <a:fld id="{A475DF49-A273-4A26-A47F-514B59C15CC5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27584" y="0"/>
            <a:ext cx="8064376" cy="692696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Деятельность органов власти</a:t>
            </a:r>
          </a:p>
        </p:txBody>
      </p:sp>
      <p:sp>
        <p:nvSpPr>
          <p:cNvPr id="7" name="AutoShape 1"/>
          <p:cNvSpPr>
            <a:spLocks noChangeArrowheads="1"/>
          </p:cNvSpPr>
          <p:nvPr/>
        </p:nvSpPr>
        <p:spPr bwMode="auto">
          <a:xfrm>
            <a:off x="179512" y="764704"/>
            <a:ext cx="8856984" cy="3672408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wrap="square" lIns="36576" tIns="32004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 rtl="0">
              <a:defRPr sz="1000"/>
            </a:pPr>
            <a:r>
              <a:rPr lang="ru-RU" sz="1600" b="0" i="0" u="none" strike="noStrike" baseline="0" dirty="0">
                <a:solidFill>
                  <a:srgbClr val="000000"/>
                </a:solidFill>
                <a:latin typeface="Arial Cyr"/>
                <a:cs typeface="Arial Cyr"/>
              </a:rPr>
              <a:t>В целях увеличения налоговых и неналоговых доходов, улучшения их администрирования и укрепления налоговой дисциплины проводятся заседания Совета по координации деятельности контролирующих органов в вопросах обеспечения доходов бюджета области и внебюджетных фондов, в том числе выездные.</a:t>
            </a:r>
          </a:p>
          <a:p>
            <a:pPr algn="l" rtl="0">
              <a:defRPr sz="1000"/>
            </a:pPr>
            <a:r>
              <a:rPr lang="ru-RU" sz="1600" b="0" i="0" u="none" strike="noStrike" baseline="0" dirty="0" smtClean="0">
                <a:solidFill>
                  <a:srgbClr val="000000"/>
                </a:solidFill>
                <a:latin typeface="Arial Cyr"/>
                <a:cs typeface="Arial Cyr"/>
              </a:rPr>
              <a:t>Рассматриваются </a:t>
            </a:r>
            <a:r>
              <a:rPr lang="ru-RU" sz="1600" b="0" i="0" u="none" strike="noStrike" baseline="0" dirty="0">
                <a:solidFill>
                  <a:srgbClr val="000000"/>
                </a:solidFill>
                <a:latin typeface="Arial Cyr"/>
                <a:cs typeface="Arial Cyr"/>
              </a:rPr>
              <a:t>вопросы развития территорий, расширения налогооблагаемой базы, легализации прибыли и доходов физических лиц, обеспечения полноты формирования налогооблагаемой базы по местным налогам, улучшения собираемости налогов, повышения эффективности взыскания задолженности по налогам.   </a:t>
            </a:r>
          </a:p>
          <a:p>
            <a:pPr algn="l" rtl="0">
              <a:defRPr sz="1000"/>
            </a:pPr>
            <a:r>
              <a:rPr lang="ru-RU" sz="1600" b="0" i="0" u="none" strike="noStrike" baseline="0" dirty="0">
                <a:solidFill>
                  <a:srgbClr val="000000"/>
                </a:solidFill>
                <a:latin typeface="Arial Cyr"/>
                <a:cs typeface="Arial Cyr"/>
              </a:rPr>
              <a:t>По итогам заседаний даются конкретные поручения исполнительным органам  государственной   власти   области   и   органам   местного самоуправления по проведению совместных с правоохранительными органами контрольных мероприятий по вопросам легализации заработной платы, обеспечения полноты и своевременности перечисления налогов в бюджет, по вопросам обеспечения полного учета объектов недвижимости для целей налогообложения.</a:t>
            </a:r>
            <a:endParaRPr lang="ru-RU" sz="1000" b="0" i="0" u="none" strike="noStrike" baseline="0" dirty="0">
              <a:solidFill>
                <a:srgbClr val="000000"/>
              </a:solidFill>
              <a:latin typeface="Arial Cyr"/>
              <a:cs typeface="Arial Cyr"/>
            </a:endParaRPr>
          </a:p>
          <a:p>
            <a:pPr algn="l" rtl="0">
              <a:defRPr sz="1000"/>
            </a:pPr>
            <a:endParaRPr lang="ru-RU" sz="1000" b="0" i="0" u="none" strike="noStrike" baseline="0" dirty="0">
              <a:solidFill>
                <a:srgbClr val="000000"/>
              </a:solidFill>
              <a:latin typeface="Arial Cyr"/>
              <a:cs typeface="Arial Cyr"/>
            </a:endParaRPr>
          </a:p>
        </p:txBody>
      </p:sp>
      <p:pic>
        <p:nvPicPr>
          <p:cNvPr id="8" name="irc_mi" descr="admorg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4509120"/>
            <a:ext cx="3312368" cy="22170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388424" y="116632"/>
            <a:ext cx="621432" cy="365125"/>
          </a:xfrm>
        </p:spPr>
        <p:txBody>
          <a:bodyPr/>
          <a:lstStyle/>
          <a:p>
            <a:pPr>
              <a:defRPr/>
            </a:pPr>
            <a:fld id="{A475DF49-A273-4A26-A47F-514B59C15CC5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5" descr="Главная"/>
          <p:cNvPicPr>
            <a:picLocks noChangeAspect="1" noChangeArrowheads="1"/>
          </p:cNvPicPr>
          <p:nvPr/>
        </p:nvPicPr>
        <p:blipFill>
          <a:blip r:embed="rId3" cstate="print">
            <a:lum bright="40000"/>
          </a:blip>
          <a:srcRect/>
          <a:stretch>
            <a:fillRect/>
          </a:stretch>
        </p:blipFill>
        <p:spPr bwMode="auto">
          <a:xfrm>
            <a:off x="1835150" y="1125538"/>
            <a:ext cx="5616575" cy="515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115888"/>
            <a:ext cx="8280400" cy="1225550"/>
          </a:xfrm>
        </p:spPr>
        <p:txBody>
          <a:bodyPr/>
          <a:lstStyle/>
          <a:p>
            <a:r>
              <a:rPr lang="ru-RU" sz="3200" b="1" dirty="0"/>
              <a:t>Параметры областного бюджета на </a:t>
            </a:r>
            <a:r>
              <a:rPr lang="ru-RU" sz="3200" b="1" dirty="0" smtClean="0"/>
              <a:t>2016 </a:t>
            </a:r>
            <a:r>
              <a:rPr lang="ru-RU" sz="3200" b="1" dirty="0"/>
              <a:t>год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611188" y="1700213"/>
            <a:ext cx="3240087" cy="2016125"/>
            <a:chOff x="295" y="890"/>
            <a:chExt cx="2268" cy="1361"/>
          </a:xfrm>
        </p:grpSpPr>
        <p:sp>
          <p:nvSpPr>
            <p:cNvPr id="3077" name="AutoShape 4"/>
            <p:cNvSpPr>
              <a:spLocks noChangeArrowheads="1"/>
            </p:cNvSpPr>
            <p:nvPr/>
          </p:nvSpPr>
          <p:spPr bwMode="auto">
            <a:xfrm>
              <a:off x="295" y="890"/>
              <a:ext cx="2268" cy="1361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C66"/>
                </a:gs>
                <a:gs pos="100000">
                  <a:srgbClr val="FFFFCC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ru-RU" sz="1600"/>
            </a:p>
          </p:txBody>
        </p:sp>
        <p:sp>
          <p:nvSpPr>
            <p:cNvPr id="3078" name="WordArt 5"/>
            <p:cNvSpPr>
              <a:spLocks noChangeArrowheads="1" noChangeShapeType="1" noTextEdit="1"/>
            </p:cNvSpPr>
            <p:nvPr/>
          </p:nvSpPr>
          <p:spPr bwMode="auto">
            <a:xfrm>
              <a:off x="657" y="1026"/>
              <a:ext cx="1497" cy="41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3600" b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chemeClr val="accent2"/>
                  </a:solidFill>
                  <a:latin typeface="Arial"/>
                  <a:cs typeface="Arial"/>
                </a:rPr>
                <a:t>Доходы</a:t>
              </a:r>
            </a:p>
          </p:txBody>
        </p:sp>
        <p:sp>
          <p:nvSpPr>
            <p:cNvPr id="3079" name="WordArt 7"/>
            <p:cNvSpPr>
              <a:spLocks noChangeArrowheads="1" noChangeShapeType="1" noTextEdit="1"/>
            </p:cNvSpPr>
            <p:nvPr/>
          </p:nvSpPr>
          <p:spPr bwMode="auto">
            <a:xfrm>
              <a:off x="793" y="1616"/>
              <a:ext cx="1361" cy="5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3600" b="1" kern="10" dirty="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3366FF"/>
                  </a:solidFill>
                  <a:latin typeface="Arial"/>
                  <a:cs typeface="Arial"/>
                </a:rPr>
                <a:t>42844,5</a:t>
              </a:r>
              <a:endPara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66FF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5219700" y="1700213"/>
            <a:ext cx="3240088" cy="2016125"/>
            <a:chOff x="3152" y="890"/>
            <a:chExt cx="2268" cy="1361"/>
          </a:xfrm>
        </p:grpSpPr>
        <p:sp>
          <p:nvSpPr>
            <p:cNvPr id="3081" name="AutoShape 10"/>
            <p:cNvSpPr>
              <a:spLocks noChangeArrowheads="1"/>
            </p:cNvSpPr>
            <p:nvPr/>
          </p:nvSpPr>
          <p:spPr bwMode="auto">
            <a:xfrm>
              <a:off x="3152" y="890"/>
              <a:ext cx="2268" cy="1361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C66"/>
                </a:gs>
                <a:gs pos="100000">
                  <a:srgbClr val="FFFFCC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ru-RU" sz="1600"/>
            </a:p>
          </p:txBody>
        </p:sp>
        <p:sp>
          <p:nvSpPr>
            <p:cNvPr id="3082" name="WordArt 11"/>
            <p:cNvSpPr>
              <a:spLocks noChangeArrowheads="1" noChangeShapeType="1" noTextEdit="1"/>
            </p:cNvSpPr>
            <p:nvPr/>
          </p:nvSpPr>
          <p:spPr bwMode="auto">
            <a:xfrm>
              <a:off x="3514" y="1026"/>
              <a:ext cx="1497" cy="41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3600" b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800000"/>
                  </a:solidFill>
                  <a:latin typeface="Arial"/>
                  <a:cs typeface="Arial"/>
                </a:rPr>
                <a:t>Расходы</a:t>
              </a:r>
            </a:p>
          </p:txBody>
        </p:sp>
        <p:sp>
          <p:nvSpPr>
            <p:cNvPr id="3083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3656" y="1616"/>
              <a:ext cx="1260" cy="53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3600" b="1" kern="10" dirty="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3366FF"/>
                  </a:solidFill>
                  <a:latin typeface="Arial"/>
                  <a:cs typeface="Arial"/>
                </a:rPr>
                <a:t>45602,3</a:t>
              </a:r>
              <a:endPara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66FF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2987675" y="4292600"/>
            <a:ext cx="3313113" cy="2016125"/>
            <a:chOff x="3152" y="890"/>
            <a:chExt cx="2268" cy="1361"/>
          </a:xfrm>
        </p:grpSpPr>
        <p:sp>
          <p:nvSpPr>
            <p:cNvPr id="3085" name="AutoShape 15"/>
            <p:cNvSpPr>
              <a:spLocks noChangeArrowheads="1"/>
            </p:cNvSpPr>
            <p:nvPr/>
          </p:nvSpPr>
          <p:spPr bwMode="auto">
            <a:xfrm>
              <a:off x="3152" y="890"/>
              <a:ext cx="2268" cy="1361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C66"/>
                </a:gs>
                <a:gs pos="100000">
                  <a:srgbClr val="FFFFCC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ru-RU" sz="1600"/>
            </a:p>
          </p:txBody>
        </p:sp>
        <p:sp>
          <p:nvSpPr>
            <p:cNvPr id="3086" name="WordArt 16"/>
            <p:cNvSpPr>
              <a:spLocks noChangeArrowheads="1" noChangeShapeType="1" noTextEdit="1"/>
            </p:cNvSpPr>
            <p:nvPr/>
          </p:nvSpPr>
          <p:spPr bwMode="auto">
            <a:xfrm>
              <a:off x="3514" y="1026"/>
              <a:ext cx="1497" cy="41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3600" b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333300"/>
                  </a:solidFill>
                  <a:latin typeface="Arial"/>
                  <a:cs typeface="Arial"/>
                </a:rPr>
                <a:t>Дефицит</a:t>
              </a:r>
            </a:p>
          </p:txBody>
        </p:sp>
        <p:sp>
          <p:nvSpPr>
            <p:cNvPr id="3087" name="WordArt 17"/>
            <p:cNvSpPr>
              <a:spLocks noChangeArrowheads="1" noChangeShapeType="1" noTextEdit="1"/>
            </p:cNvSpPr>
            <p:nvPr/>
          </p:nvSpPr>
          <p:spPr bwMode="auto">
            <a:xfrm>
              <a:off x="3645" y="1571"/>
              <a:ext cx="1331" cy="49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3600" b="1" kern="10" dirty="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3366FF"/>
                  </a:solidFill>
                  <a:latin typeface="Arial"/>
                  <a:cs typeface="Arial"/>
                </a:rPr>
                <a:t>2757,8</a:t>
              </a:r>
              <a:endPara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66FF"/>
                </a:solidFill>
                <a:latin typeface="Arial"/>
                <a:cs typeface="Arial"/>
              </a:endParaRPr>
            </a:p>
          </p:txBody>
        </p:sp>
      </p:grpSp>
      <p:sp>
        <p:nvSpPr>
          <p:cNvPr id="3088" name="TextBox 15"/>
          <p:cNvSpPr txBox="1">
            <a:spLocks noChangeArrowheads="1"/>
          </p:cNvSpPr>
          <p:nvPr/>
        </p:nvSpPr>
        <p:spPr bwMode="auto">
          <a:xfrm>
            <a:off x="7092950" y="981075"/>
            <a:ext cx="1619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/>
              <a:t>млн. руб.</a:t>
            </a:r>
          </a:p>
        </p:txBody>
      </p:sp>
      <p:sp>
        <p:nvSpPr>
          <p:cNvPr id="17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388424" y="116632"/>
            <a:ext cx="621432" cy="365125"/>
          </a:xfrm>
        </p:spPr>
        <p:txBody>
          <a:bodyPr/>
          <a:lstStyle/>
          <a:p>
            <a:pPr>
              <a:defRPr/>
            </a:pPr>
            <a:fld id="{A475DF49-A273-4A26-A47F-514B59C15CC5}" type="slidenum">
              <a:rPr lang="ru-RU" smtClean="0"/>
              <a:pPr>
                <a:defRPr/>
              </a:pPr>
              <a:t>23</a:t>
            </a:fld>
            <a:endParaRPr lang="ru-RU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/>
              <a:t>Доходы областного бюджета в </a:t>
            </a:r>
            <a:r>
              <a:rPr lang="ru-RU" sz="2800" dirty="0" smtClean="0"/>
              <a:t>2016 </a:t>
            </a:r>
            <a:r>
              <a:rPr lang="ru-RU" sz="2800" dirty="0"/>
              <a:t>году</a:t>
            </a:r>
          </a:p>
        </p:txBody>
      </p:sp>
      <p:sp>
        <p:nvSpPr>
          <p:cNvPr id="363524" name="Text Box 4"/>
          <p:cNvSpPr txBox="1">
            <a:spLocks noChangeArrowheads="1"/>
          </p:cNvSpPr>
          <p:nvPr/>
        </p:nvSpPr>
        <p:spPr bwMode="auto">
          <a:xfrm>
            <a:off x="0" y="3501008"/>
            <a:ext cx="3275856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dirty="0"/>
              <a:t>        </a:t>
            </a:r>
            <a:r>
              <a:rPr lang="ru-RU" b="1" dirty="0"/>
              <a:t>Наибольшие поступления будут обеспечены за счет:	</a:t>
            </a:r>
            <a:r>
              <a:rPr lang="ru-RU" dirty="0"/>
              <a:t>	</a:t>
            </a:r>
          </a:p>
          <a:p>
            <a:r>
              <a:rPr lang="ru-RU" b="1" dirty="0"/>
              <a:t>налога на прибыль</a:t>
            </a:r>
            <a:r>
              <a:rPr lang="ru-RU" dirty="0"/>
              <a:t> </a:t>
            </a:r>
            <a:r>
              <a:rPr lang="ru-RU" dirty="0" smtClean="0"/>
              <a:t>-15610,0 </a:t>
            </a:r>
            <a:r>
              <a:rPr lang="ru-RU" dirty="0"/>
              <a:t>млн.руб.	</a:t>
            </a:r>
            <a:endParaRPr lang="ru-RU" dirty="0" smtClean="0"/>
          </a:p>
          <a:p>
            <a:r>
              <a:rPr lang="ru-RU" dirty="0"/>
              <a:t>	</a:t>
            </a:r>
          </a:p>
          <a:p>
            <a:r>
              <a:rPr lang="ru-RU" b="1" dirty="0"/>
              <a:t>налога на доходы физических лиц</a:t>
            </a:r>
            <a:r>
              <a:rPr lang="ru-RU" dirty="0"/>
              <a:t> </a:t>
            </a:r>
            <a:r>
              <a:rPr lang="ru-RU" dirty="0" smtClean="0"/>
              <a:t>– </a:t>
            </a:r>
            <a:r>
              <a:rPr lang="ru-RU" dirty="0"/>
              <a:t>1</a:t>
            </a:r>
            <a:r>
              <a:rPr lang="en-US" dirty="0" smtClean="0"/>
              <a:t>0</a:t>
            </a:r>
            <a:r>
              <a:rPr lang="ru-RU" dirty="0" smtClean="0"/>
              <a:t>494,7 </a:t>
            </a:r>
            <a:r>
              <a:rPr lang="ru-RU" dirty="0"/>
              <a:t>млн.руб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dirty="0"/>
              <a:t>		</a:t>
            </a:r>
          </a:p>
          <a:p>
            <a:r>
              <a:rPr lang="ru-RU" b="1" dirty="0"/>
              <a:t>акцизов</a:t>
            </a:r>
            <a:r>
              <a:rPr lang="ru-RU" dirty="0"/>
              <a:t> </a:t>
            </a:r>
            <a:r>
              <a:rPr lang="ru-RU" dirty="0" smtClean="0"/>
              <a:t>– 4024,0 </a:t>
            </a:r>
            <a:r>
              <a:rPr lang="ru-RU" dirty="0"/>
              <a:t>млн.руб.</a:t>
            </a:r>
          </a:p>
        </p:txBody>
      </p:sp>
      <p:sp>
        <p:nvSpPr>
          <p:cNvPr id="363525" name="Text Box 5"/>
          <p:cNvSpPr txBox="1">
            <a:spLocks noChangeArrowheads="1"/>
          </p:cNvSpPr>
          <p:nvPr/>
        </p:nvSpPr>
        <p:spPr bwMode="auto">
          <a:xfrm>
            <a:off x="395288" y="2852738"/>
            <a:ext cx="18002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800" b="1"/>
              <a:t>Собственные</a:t>
            </a:r>
            <a:r>
              <a:rPr lang="ru-RU" sz="1800" b="1">
                <a:solidFill>
                  <a:srgbClr val="99FFCC"/>
                </a:solidFill>
              </a:rPr>
              <a:t> </a:t>
            </a:r>
          </a:p>
          <a:p>
            <a:r>
              <a:rPr lang="ru-RU" sz="1800" b="1"/>
              <a:t>доходы</a:t>
            </a:r>
          </a:p>
        </p:txBody>
      </p:sp>
      <p:pic>
        <p:nvPicPr>
          <p:cNvPr id="363526" name="Picture 6" descr="j028536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1052513"/>
            <a:ext cx="2058987" cy="1511300"/>
          </a:xfrm>
          <a:prstGeom prst="rect">
            <a:avLst/>
          </a:prstGeom>
          <a:noFill/>
        </p:spPr>
      </p:pic>
      <p:sp>
        <p:nvSpPr>
          <p:cNvPr id="363527" name="WordArt 7"/>
          <p:cNvSpPr>
            <a:spLocks noChangeArrowheads="1" noChangeShapeType="1" noTextEdit="1"/>
          </p:cNvSpPr>
          <p:nvPr/>
        </p:nvSpPr>
        <p:spPr bwMode="auto">
          <a:xfrm>
            <a:off x="2771775" y="2349500"/>
            <a:ext cx="3455988" cy="10795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306168"/>
              </a:avLst>
            </a:prstTxWarp>
          </a:bodyPr>
          <a:lstStyle/>
          <a:p>
            <a:pPr algn="ctr"/>
            <a:r>
              <a:rPr lang="ru-RU" sz="2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cs typeface="Arial"/>
              </a:rPr>
              <a:t>ДОХОДЫ ОБЛАСТНОГО</a:t>
            </a:r>
          </a:p>
          <a:p>
            <a:pPr algn="ctr"/>
            <a:r>
              <a:rPr lang="ru-RU" sz="2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cs typeface="Arial"/>
              </a:rPr>
              <a:t>БЮДЖЕТА</a:t>
            </a:r>
          </a:p>
        </p:txBody>
      </p:sp>
      <p:sp>
        <p:nvSpPr>
          <p:cNvPr id="363528" name="Text Box 8"/>
          <p:cNvSpPr txBox="1">
            <a:spLocks noChangeArrowheads="1"/>
          </p:cNvSpPr>
          <p:nvPr/>
        </p:nvSpPr>
        <p:spPr bwMode="auto">
          <a:xfrm>
            <a:off x="6012160" y="3861048"/>
            <a:ext cx="3312368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b="1" dirty="0"/>
              <a:t>В </a:t>
            </a:r>
            <a:r>
              <a:rPr lang="ru-RU" b="1" dirty="0" smtClean="0"/>
              <a:t>2016 </a:t>
            </a:r>
            <a:r>
              <a:rPr lang="ru-RU" b="1" dirty="0"/>
              <a:t>году из федерального</a:t>
            </a:r>
          </a:p>
          <a:p>
            <a:r>
              <a:rPr lang="ru-RU" b="1" dirty="0"/>
              <a:t>центра поступят:	</a:t>
            </a:r>
          </a:p>
          <a:p>
            <a:endParaRPr lang="ru-RU" sz="800" b="1" dirty="0"/>
          </a:p>
          <a:p>
            <a:r>
              <a:rPr lang="ru-RU" b="1" dirty="0"/>
              <a:t>дотации</a:t>
            </a:r>
            <a:r>
              <a:rPr lang="ru-RU" dirty="0"/>
              <a:t> - </a:t>
            </a:r>
            <a:r>
              <a:rPr lang="ru-RU" dirty="0" smtClean="0"/>
              <a:t>1271,9 </a:t>
            </a:r>
            <a:r>
              <a:rPr lang="ru-RU" dirty="0"/>
              <a:t>млн.руб.</a:t>
            </a:r>
          </a:p>
          <a:p>
            <a:endParaRPr lang="ru-RU" sz="800" dirty="0"/>
          </a:p>
          <a:p>
            <a:r>
              <a:rPr lang="ru-RU" b="1" dirty="0"/>
              <a:t>субсидии</a:t>
            </a:r>
            <a:r>
              <a:rPr lang="ru-RU" dirty="0"/>
              <a:t> </a:t>
            </a:r>
            <a:r>
              <a:rPr lang="ru-RU" dirty="0" smtClean="0"/>
              <a:t>- 785,4 </a:t>
            </a:r>
            <a:r>
              <a:rPr lang="ru-RU" dirty="0"/>
              <a:t>млн.руб.</a:t>
            </a:r>
          </a:p>
          <a:p>
            <a:endParaRPr lang="ru-RU" sz="800" dirty="0"/>
          </a:p>
          <a:p>
            <a:r>
              <a:rPr lang="ru-RU" b="1" dirty="0"/>
              <a:t>субвенции</a:t>
            </a:r>
            <a:r>
              <a:rPr lang="ru-RU" dirty="0"/>
              <a:t> </a:t>
            </a:r>
            <a:r>
              <a:rPr lang="ru-RU" dirty="0" smtClean="0"/>
              <a:t>– 2440,5 </a:t>
            </a:r>
            <a:r>
              <a:rPr lang="ru-RU" dirty="0"/>
              <a:t>млн.руб.</a:t>
            </a:r>
          </a:p>
          <a:p>
            <a:endParaRPr lang="ru-RU" sz="800" dirty="0"/>
          </a:p>
          <a:p>
            <a:r>
              <a:rPr lang="ru-RU" dirty="0"/>
              <a:t>иные межбюджетные трансферты </a:t>
            </a:r>
            <a:r>
              <a:rPr lang="ru-RU" dirty="0" smtClean="0"/>
              <a:t>– 168,8 </a:t>
            </a:r>
            <a:r>
              <a:rPr lang="ru-RU" dirty="0"/>
              <a:t>млн.руб.			</a:t>
            </a:r>
          </a:p>
        </p:txBody>
      </p:sp>
      <p:pic>
        <p:nvPicPr>
          <p:cNvPr id="363529" name="Picture 9" descr="aminfin2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788" y="981075"/>
            <a:ext cx="2665412" cy="1800225"/>
          </a:xfrm>
          <a:prstGeom prst="rect">
            <a:avLst/>
          </a:prstGeom>
          <a:noFill/>
        </p:spPr>
      </p:pic>
      <p:sp>
        <p:nvSpPr>
          <p:cNvPr id="363530" name="Text Box 10"/>
          <p:cNvSpPr txBox="1">
            <a:spLocks noChangeArrowheads="1"/>
          </p:cNvSpPr>
          <p:nvPr/>
        </p:nvSpPr>
        <p:spPr bwMode="auto">
          <a:xfrm>
            <a:off x="6516688" y="2852738"/>
            <a:ext cx="20653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800" b="1" dirty="0"/>
              <a:t>Безвозмездные </a:t>
            </a:r>
          </a:p>
          <a:p>
            <a:r>
              <a:rPr lang="ru-RU" sz="1800" b="1" dirty="0"/>
              <a:t>поступления</a:t>
            </a:r>
          </a:p>
        </p:txBody>
      </p:sp>
      <p:graphicFrame>
        <p:nvGraphicFramePr>
          <p:cNvPr id="363660" name="Object 140"/>
          <p:cNvGraphicFramePr>
            <a:graphicFrameLocks noChangeAspect="1"/>
          </p:cNvGraphicFramePr>
          <p:nvPr>
            <p:ph idx="1"/>
          </p:nvPr>
        </p:nvGraphicFramePr>
        <p:xfrm>
          <a:off x="2915816" y="2708920"/>
          <a:ext cx="3097212" cy="2106613"/>
        </p:xfrm>
        <a:graphic>
          <a:graphicData uri="http://schemas.openxmlformats.org/presentationml/2006/ole">
            <p:oleObj spid="_x0000_s2050" name="Диаграмма" r:id="rId6" imgW="2381385" imgH="1047840" progId="Excel.Sheet.8">
              <p:embed/>
            </p:oleObj>
          </a:graphicData>
        </a:graphic>
      </p:graphicFrame>
      <p:sp>
        <p:nvSpPr>
          <p:cNvPr id="363662" name="Text Box 142"/>
          <p:cNvSpPr txBox="1">
            <a:spLocks noChangeArrowheads="1"/>
          </p:cNvSpPr>
          <p:nvPr/>
        </p:nvSpPr>
        <p:spPr bwMode="auto">
          <a:xfrm>
            <a:off x="5076056" y="2852936"/>
            <a:ext cx="1081088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dirty="0" smtClean="0"/>
              <a:t>4666,6</a:t>
            </a:r>
            <a:endParaRPr lang="ru-RU" b="1" dirty="0"/>
          </a:p>
        </p:txBody>
      </p:sp>
      <p:sp>
        <p:nvSpPr>
          <p:cNvPr id="363663" name="Text Box 143"/>
          <p:cNvSpPr txBox="1">
            <a:spLocks noChangeArrowheads="1"/>
          </p:cNvSpPr>
          <p:nvPr/>
        </p:nvSpPr>
        <p:spPr bwMode="auto">
          <a:xfrm>
            <a:off x="3132138" y="2852738"/>
            <a:ext cx="1081087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dirty="0" smtClean="0"/>
              <a:t>38177,9</a:t>
            </a:r>
            <a:endParaRPr lang="ru-RU" b="1" dirty="0"/>
          </a:p>
        </p:txBody>
      </p:sp>
      <p:sp>
        <p:nvSpPr>
          <p:cNvPr id="363750" name="WordArt 230"/>
          <p:cNvSpPr>
            <a:spLocks noChangeArrowheads="1" noChangeShapeType="1" noTextEdit="1"/>
          </p:cNvSpPr>
          <p:nvPr/>
        </p:nvSpPr>
        <p:spPr bwMode="auto">
          <a:xfrm>
            <a:off x="2987824" y="4725144"/>
            <a:ext cx="3024187" cy="592138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ru-RU" sz="28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cs typeface="Arial"/>
              </a:rPr>
              <a:t>42 844,5 </a:t>
            </a:r>
            <a:r>
              <a:rPr lang="ru-RU" sz="2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cs typeface="Arial"/>
              </a:rPr>
              <a:t>млн. руб.</a:t>
            </a:r>
          </a:p>
        </p:txBody>
      </p:sp>
      <p:sp>
        <p:nvSpPr>
          <p:cNvPr id="1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388424" y="116632"/>
            <a:ext cx="621432" cy="365125"/>
          </a:xfrm>
        </p:spPr>
        <p:txBody>
          <a:bodyPr/>
          <a:lstStyle/>
          <a:p>
            <a:pPr>
              <a:defRPr/>
            </a:pPr>
            <a:fld id="{A475DF49-A273-4A26-A47F-514B59C15CC5}" type="slidenum">
              <a:rPr lang="ru-RU" smtClean="0"/>
              <a:pPr>
                <a:defRPr/>
              </a:pPr>
              <a:t>24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115888"/>
            <a:ext cx="8280400" cy="1225550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/>
              <a:t>Доходы областного бюджета</a:t>
            </a:r>
            <a:br>
              <a:rPr lang="ru-RU" sz="3200" b="1" dirty="0" smtClean="0"/>
            </a:br>
            <a:r>
              <a:rPr lang="ru-RU" sz="2700" b="1" dirty="0" smtClean="0"/>
              <a:t> (первоначальная редакция закона об областном бюджете)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388424" y="116632"/>
            <a:ext cx="621432" cy="365125"/>
          </a:xfrm>
        </p:spPr>
        <p:txBody>
          <a:bodyPr/>
          <a:lstStyle/>
          <a:p>
            <a:pPr>
              <a:defRPr/>
            </a:pPr>
            <a:fld id="{A475DF49-A273-4A26-A47F-514B59C15CC5}" type="slidenum">
              <a:rPr lang="ru-RU" smtClean="0"/>
              <a:pPr>
                <a:defRPr/>
              </a:pPr>
              <a:t>25</a:t>
            </a:fld>
            <a:endParaRPr lang="ru-RU" dirty="0"/>
          </a:p>
        </p:txBody>
      </p:sp>
      <p:graphicFrame>
        <p:nvGraphicFramePr>
          <p:cNvPr id="6" name="Диаграмма 5"/>
          <p:cNvGraphicFramePr>
            <a:graphicFrameLocks noGrp="1"/>
          </p:cNvGraphicFramePr>
          <p:nvPr/>
        </p:nvGraphicFramePr>
        <p:xfrm>
          <a:off x="0" y="908720"/>
          <a:ext cx="9210675" cy="5619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115888"/>
            <a:ext cx="8280400" cy="1225550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Структура налоговых и неналоговых доходов                                 областного бюджета в 2014 - 2016 годах</a:t>
            </a:r>
          </a:p>
        </p:txBody>
      </p:sp>
      <p:graphicFrame>
        <p:nvGraphicFramePr>
          <p:cNvPr id="4" name="Chart 1"/>
          <p:cNvGraphicFramePr>
            <a:graphicFrameLocks/>
          </p:cNvGraphicFramePr>
          <p:nvPr/>
        </p:nvGraphicFramePr>
        <p:xfrm>
          <a:off x="-314325" y="1114425"/>
          <a:ext cx="8270701" cy="5743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7452320" y="2708920"/>
            <a:ext cx="1584176" cy="2304256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wrap="square" lIns="36576" tIns="27432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 rtl="0">
              <a:defRPr sz="1000"/>
            </a:pPr>
            <a:r>
              <a:rPr lang="ru-RU" sz="1400" b="0" i="0" u="none" strike="noStrike" baseline="0" dirty="0" err="1">
                <a:solidFill>
                  <a:srgbClr val="000000"/>
                </a:solidFill>
                <a:latin typeface="Arial Cyr"/>
                <a:cs typeface="Arial Cyr"/>
              </a:rPr>
              <a:t>Бюджето-образующими</a:t>
            </a:r>
            <a:r>
              <a:rPr lang="ru-RU" sz="1400" b="0" i="0" u="none" strike="noStrike" baseline="0" dirty="0">
                <a:solidFill>
                  <a:srgbClr val="000000"/>
                </a:solidFill>
                <a:latin typeface="Arial Cyr"/>
                <a:cs typeface="Arial Cyr"/>
              </a:rPr>
              <a:t> доходными источниками являются - налоги на доходы физических лиц и на прибыль </a:t>
            </a:r>
            <a:r>
              <a:rPr lang="ru-RU" sz="1400" b="0" i="0" u="none" strike="noStrike" baseline="0" dirty="0" smtClean="0">
                <a:solidFill>
                  <a:srgbClr val="000000"/>
                </a:solidFill>
                <a:latin typeface="Arial Cyr"/>
                <a:cs typeface="Arial Cyr"/>
              </a:rPr>
              <a:t>организаций</a:t>
            </a:r>
            <a:endParaRPr lang="ru-RU" sz="1400" b="0" i="0" u="none" strike="noStrike" baseline="0" dirty="0">
              <a:solidFill>
                <a:srgbClr val="000000"/>
              </a:solidFill>
              <a:latin typeface="Arial Cyr"/>
              <a:cs typeface="Arial Cyr"/>
            </a:endParaRPr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388424" y="116632"/>
            <a:ext cx="621432" cy="365125"/>
          </a:xfrm>
        </p:spPr>
        <p:txBody>
          <a:bodyPr/>
          <a:lstStyle/>
          <a:p>
            <a:pPr>
              <a:defRPr/>
            </a:pPr>
            <a:fld id="{A475DF49-A273-4A26-A47F-514B59C15CC5}" type="slidenum">
              <a:rPr lang="ru-RU" smtClean="0"/>
              <a:pPr>
                <a:defRPr/>
              </a:pPr>
              <a:t>26</a:t>
            </a:fld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3412" y="1412776"/>
            <a:ext cx="2605315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920880" cy="648072"/>
          </a:xfrm>
        </p:spPr>
        <p:txBody>
          <a:bodyPr>
            <a:normAutofit/>
          </a:bodyPr>
          <a:lstStyle/>
          <a:p>
            <a:r>
              <a:rPr lang="ru-RU" sz="1600" b="1" dirty="0"/>
              <a:t>МЕЖБЮДЖЕТНЫЕ  ТРАНСФЕРТЫ  ИЗ  ФЕДЕРАЛЬНОГО  БЮДЖЕТА  В  2016  ГОДУ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432355302"/>
              </p:ext>
            </p:extLst>
          </p:nvPr>
        </p:nvGraphicFramePr>
        <p:xfrm>
          <a:off x="2267744" y="980728"/>
          <a:ext cx="6447829" cy="4968548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4968552"/>
                <a:gridCol w="1479277"/>
              </a:tblGrid>
              <a:tr h="386480">
                <a:tc>
                  <a:txBody>
                    <a:bodyPr/>
                    <a:lstStyle/>
                    <a:p>
                      <a:pPr algn="l" fontAlgn="ctr"/>
                      <a:endParaRPr lang="ru-RU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u="none" strike="noStrike" dirty="0" err="1">
                          <a:effectLst/>
                        </a:rPr>
                        <a:t>тыс.руб</a:t>
                      </a:r>
                      <a:r>
                        <a:rPr lang="ru-RU" sz="1600" b="1" u="none" strike="noStrike" dirty="0">
                          <a:effectLst/>
                        </a:rPr>
                        <a:t>.</a:t>
                      </a:r>
                      <a:endParaRPr lang="ru-RU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</a:tr>
              <a:tr h="3864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u="none" strike="noStrike" dirty="0">
                          <a:effectLst/>
                        </a:rPr>
                        <a:t>Всего  межбюджетных  трансфертов</a:t>
                      </a:r>
                      <a:endParaRPr lang="ru-RU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180000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u="none" strike="noStrike" dirty="0">
                          <a:effectLst/>
                        </a:rPr>
                        <a:t>    4 666 625,9   </a:t>
                      </a:r>
                      <a:endParaRPr lang="ru-RU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864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</a:rPr>
                        <a:t>в  том  числе:</a:t>
                      </a:r>
                      <a:endParaRPr lang="ru-RU" sz="1600" b="1" i="0" u="none" strike="noStrike">
                        <a:effectLst/>
                        <a:latin typeface="Arial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u="none" strike="noStrike">
                          <a:effectLst/>
                        </a:rPr>
                        <a:t> </a:t>
                      </a:r>
                      <a:endParaRPr lang="ru-RU" sz="16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864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u="none" strike="noStrike" dirty="0">
                          <a:effectLst/>
                        </a:rPr>
                        <a:t>дотации</a:t>
                      </a:r>
                      <a:endParaRPr lang="ru-RU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u="none" strike="noStrike">
                          <a:effectLst/>
                        </a:rPr>
                        <a:t>    1 271 885,5   </a:t>
                      </a:r>
                      <a:endParaRPr lang="ru-RU" sz="16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864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u="none" strike="noStrike">
                          <a:effectLst/>
                        </a:rPr>
                        <a:t>субвенции</a:t>
                      </a:r>
                      <a:endParaRPr lang="ru-RU" sz="1600" b="1" i="0" u="none" strike="noStrike">
                        <a:effectLst/>
                        <a:latin typeface="Arial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u="none" strike="noStrike">
                          <a:effectLst/>
                        </a:rPr>
                        <a:t>    2 440 474,9   </a:t>
                      </a:r>
                      <a:endParaRPr lang="ru-RU" sz="16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864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u="none" strike="noStrike">
                          <a:effectLst/>
                        </a:rPr>
                        <a:t>иные  межбюджетные  трансферты</a:t>
                      </a:r>
                      <a:endParaRPr lang="ru-RU" sz="1600" b="1" i="0" u="none" strike="noStrike">
                        <a:effectLst/>
                        <a:latin typeface="Arial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u="none" strike="noStrike">
                          <a:effectLst/>
                        </a:rPr>
                        <a:t>       168 810,4   </a:t>
                      </a:r>
                      <a:endParaRPr lang="ru-RU" sz="16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864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u="none" strike="noStrike" dirty="0">
                          <a:effectLst/>
                        </a:rPr>
                        <a:t>субсидии</a:t>
                      </a:r>
                      <a:endParaRPr lang="ru-RU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u="none" strike="noStrike">
                          <a:effectLst/>
                        </a:rPr>
                        <a:t>       785 455,1   </a:t>
                      </a:r>
                      <a:endParaRPr lang="ru-RU" sz="16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864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</a:rPr>
                        <a:t>из  них:</a:t>
                      </a:r>
                      <a:endParaRPr lang="ru-RU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180000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u="none" strike="noStrike" dirty="0">
                          <a:effectLst/>
                        </a:rPr>
                        <a:t> </a:t>
                      </a:r>
                      <a:endParaRPr lang="ru-RU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864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u="none" strike="noStrike">
                          <a:effectLst/>
                        </a:rPr>
                        <a:t>поддержка  сельского  хозяйства</a:t>
                      </a:r>
                      <a:endParaRPr lang="ru-RU" sz="1600" b="1" i="0" u="none" strike="noStrike">
                        <a:effectLst/>
                        <a:latin typeface="Arial"/>
                      </a:endParaRPr>
                    </a:p>
                  </a:txBody>
                  <a:tcPr marL="180000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u="none" strike="noStrike">
                          <a:effectLst/>
                        </a:rPr>
                        <a:t>       710 837,9   </a:t>
                      </a:r>
                      <a:endParaRPr lang="ru-RU" sz="16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103748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600" b="1" u="none" strike="noStrike" dirty="0">
                          <a:effectLst/>
                        </a:rPr>
                        <a:t>предоставление жилых помещений детям-сиротам и детям, оставшимся без попечения родителей, лицам из их числа по договорам найма специализированных жилых помещений</a:t>
                      </a:r>
                      <a:endParaRPr lang="ru-RU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180000" marR="9525" marT="9525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u="none" strike="noStrike" dirty="0">
                          <a:effectLst/>
                        </a:rPr>
                        <a:t>          57 326,2   </a:t>
                      </a:r>
                      <a:endParaRPr lang="ru-RU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864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u="none" strike="noStrike" dirty="0">
                          <a:effectLst/>
                        </a:rPr>
                        <a:t>прочие  мероприятия</a:t>
                      </a:r>
                      <a:endParaRPr lang="ru-RU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180000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u="none" strike="noStrike" dirty="0">
                          <a:effectLst/>
                        </a:rPr>
                        <a:t>          17 291,0   </a:t>
                      </a:r>
                      <a:endParaRPr lang="ru-RU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75DF49-A273-4A26-A47F-514B59C15CC5}" type="slidenum">
              <a:rPr lang="ru-RU" smtClean="0"/>
              <a:pPr>
                <a:defRPr/>
              </a:pPr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5204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2708920"/>
            <a:ext cx="1941974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МЕЖБЮДЖЕТНЫЕ  ТРАНСФЕРТЫ  ОРГАНАМ  МЕСТНОГО  САМОУПРАВЛЕНИЯ  В  2016  ГОДУ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675371511"/>
              </p:ext>
            </p:extLst>
          </p:nvPr>
        </p:nvGraphicFramePr>
        <p:xfrm>
          <a:off x="1979712" y="1124744"/>
          <a:ext cx="6768752" cy="511256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03127"/>
                <a:gridCol w="1365625"/>
              </a:tblGrid>
              <a:tr h="217887">
                <a:tc>
                  <a:txBody>
                    <a:bodyPr/>
                    <a:lstStyle/>
                    <a:p>
                      <a:pPr algn="l" fontAlgn="ctr"/>
                      <a:endParaRPr lang="ru-RU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7479" marR="7479" marT="747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 err="1">
                          <a:effectLst/>
                        </a:rPr>
                        <a:t>тыс.руб</a:t>
                      </a:r>
                      <a:r>
                        <a:rPr lang="ru-RU" sz="1200" b="1" u="none" strike="noStrike" dirty="0">
                          <a:effectLst/>
                        </a:rPr>
                        <a:t>.</a:t>
                      </a:r>
                      <a:endParaRPr lang="ru-RU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7479" marR="7479" marT="7479" marB="0" anchor="ctr">
                    <a:noFill/>
                  </a:tcPr>
                </a:tc>
              </a:tr>
              <a:tr h="1927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</a:rPr>
                        <a:t>Всего  межбюджетных  трансфертов</a:t>
                      </a:r>
                      <a:endParaRPr lang="ru-RU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72000" marR="7479" marT="7479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</a:rPr>
                        <a:t>11 </a:t>
                      </a:r>
                      <a:r>
                        <a:rPr lang="ru-RU" sz="1200" b="1" u="none" strike="noStrike" dirty="0">
                          <a:effectLst/>
                        </a:rPr>
                        <a:t>664 198,5   </a:t>
                      </a:r>
                      <a:endParaRPr lang="ru-RU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927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в  том  числе:</a:t>
                      </a:r>
                      <a:endParaRPr lang="ru-RU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72000" marR="7479" marT="74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 </a:t>
                      </a:r>
                      <a:endParaRPr lang="ru-RU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</a:tr>
              <a:tr h="1927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>
                          <a:effectLst/>
                        </a:rPr>
                        <a:t>дотации</a:t>
                      </a:r>
                      <a:endParaRPr lang="ru-RU" sz="1200" b="1" i="0" u="none" strike="noStrike">
                        <a:effectLst/>
                        <a:latin typeface="Arial"/>
                      </a:endParaRPr>
                    </a:p>
                  </a:txBody>
                  <a:tcPr marL="72000" marR="7479" marT="74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</a:rPr>
                        <a:t>1 </a:t>
                      </a:r>
                      <a:r>
                        <a:rPr lang="ru-RU" sz="1200" b="1" u="none" strike="noStrike" dirty="0">
                          <a:effectLst/>
                        </a:rPr>
                        <a:t>630 281,3   </a:t>
                      </a:r>
                      <a:endParaRPr lang="ru-RU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</a:tr>
              <a:tr h="1927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>
                          <a:effectLst/>
                        </a:rPr>
                        <a:t>субвенции</a:t>
                      </a:r>
                      <a:endParaRPr lang="ru-RU" sz="1200" b="1" i="0" u="none" strike="noStrike">
                        <a:effectLst/>
                        <a:latin typeface="Arial"/>
                      </a:endParaRPr>
                    </a:p>
                  </a:txBody>
                  <a:tcPr marL="72000" marR="7479" marT="74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</a:rPr>
                        <a:t>8 </a:t>
                      </a:r>
                      <a:r>
                        <a:rPr lang="ru-RU" sz="1200" b="1" u="none" strike="noStrike" dirty="0">
                          <a:effectLst/>
                        </a:rPr>
                        <a:t>282 597,3   </a:t>
                      </a:r>
                      <a:endParaRPr lang="ru-RU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</a:tr>
              <a:tr h="1927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>
                          <a:effectLst/>
                        </a:rPr>
                        <a:t>иные  межбюджетные  трансферты</a:t>
                      </a:r>
                      <a:endParaRPr lang="ru-RU" sz="1200" b="1" i="0" u="none" strike="noStrike">
                        <a:effectLst/>
                        <a:latin typeface="Arial"/>
                      </a:endParaRPr>
                    </a:p>
                  </a:txBody>
                  <a:tcPr marL="72000" marR="7479" marT="74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</a:rPr>
                        <a:t>4 </a:t>
                      </a:r>
                      <a:r>
                        <a:rPr lang="ru-RU" sz="1200" b="1" u="none" strike="noStrike" dirty="0">
                          <a:effectLst/>
                        </a:rPr>
                        <a:t>521,0   </a:t>
                      </a:r>
                      <a:endParaRPr lang="ru-RU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</a:tr>
              <a:tr h="1927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>
                          <a:effectLst/>
                        </a:rPr>
                        <a:t>субсидии</a:t>
                      </a:r>
                      <a:endParaRPr lang="ru-RU" sz="1200" b="1" i="0" u="none" strike="noStrike">
                        <a:effectLst/>
                        <a:latin typeface="Arial"/>
                      </a:endParaRPr>
                    </a:p>
                  </a:txBody>
                  <a:tcPr marL="72000" marR="7479" marT="74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</a:rPr>
                        <a:t>1 </a:t>
                      </a:r>
                      <a:r>
                        <a:rPr lang="ru-RU" sz="1200" b="1" u="none" strike="noStrike" dirty="0">
                          <a:effectLst/>
                        </a:rPr>
                        <a:t>746 798,9   </a:t>
                      </a:r>
                      <a:endParaRPr lang="ru-RU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</a:tr>
              <a:tr h="1927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из  них:</a:t>
                      </a:r>
                      <a:endParaRPr lang="ru-RU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72000" marR="7479" marT="7479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 </a:t>
                      </a:r>
                      <a:endParaRPr lang="ru-RU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770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</a:rPr>
                        <a:t>обеспечение дорожной деятельности в отношении автомобильных дорог общего пользования местного значения</a:t>
                      </a:r>
                      <a:endParaRPr lang="ru-RU" sz="1200" b="1" i="0" u="none" strike="noStrike" dirty="0">
                        <a:effectLst/>
                        <a:latin typeface="Arial Cyr"/>
                      </a:endParaRPr>
                    </a:p>
                  </a:txBody>
                  <a:tcPr marL="72000" marR="7479" marT="7479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</a:rPr>
                        <a:t>819 </a:t>
                      </a:r>
                      <a:r>
                        <a:rPr lang="ru-RU" sz="1200" b="1" u="none" strike="noStrike" dirty="0">
                          <a:effectLst/>
                        </a:rPr>
                        <a:t>937,7   </a:t>
                      </a:r>
                      <a:endParaRPr lang="ru-RU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770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</a:rPr>
                        <a:t>осуществление капитального ремонта и бюджетных инвестиций в объекты муниципальной собственности </a:t>
                      </a:r>
                      <a:endParaRPr lang="ru-RU" sz="1200" b="1" i="0" u="none" strike="noStrike" dirty="0">
                        <a:effectLst/>
                        <a:latin typeface="Arial Cyr"/>
                      </a:endParaRPr>
                    </a:p>
                  </a:txBody>
                  <a:tcPr marL="72000" marR="7479" marT="7479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</a:rPr>
                        <a:t>302 </a:t>
                      </a:r>
                      <a:r>
                        <a:rPr lang="ru-RU" sz="1200" b="1" u="none" strike="noStrike" dirty="0">
                          <a:effectLst/>
                        </a:rPr>
                        <a:t>046,1   </a:t>
                      </a:r>
                      <a:endParaRPr lang="ru-RU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612885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u="none" strike="noStrike" dirty="0">
                          <a:effectLst/>
                        </a:rPr>
                        <a:t>переселение граждан из аварийного жилищного фонда, в том числе переселению граждан из аварийного жилищного фонда с учетом необходимости развития малоэтажного жилищного строительства</a:t>
                      </a:r>
                      <a:endParaRPr lang="ru-RU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72000" marR="7479" marT="7479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</a:rPr>
                        <a:t>173 </a:t>
                      </a:r>
                      <a:r>
                        <a:rPr lang="ru-RU" sz="1200" b="1" u="none" strike="noStrike" dirty="0">
                          <a:effectLst/>
                        </a:rPr>
                        <a:t>488,0   </a:t>
                      </a:r>
                      <a:endParaRPr lang="ru-RU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770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>
                          <a:effectLst/>
                        </a:rPr>
                        <a:t>реализация муниципальных программ (подпрограмм) в области энергосбережения и повышения энергетической эффективности </a:t>
                      </a:r>
                      <a:endParaRPr lang="ru-RU" sz="1200" b="1" i="0" u="none" strike="noStrike">
                        <a:effectLst/>
                        <a:latin typeface="Arial Cyr"/>
                      </a:endParaRPr>
                    </a:p>
                  </a:txBody>
                  <a:tcPr marL="72000" marR="7479" marT="7479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</a:rPr>
                        <a:t>141 </a:t>
                      </a:r>
                      <a:r>
                        <a:rPr lang="ru-RU" sz="1200" b="1" u="none" strike="noStrike" dirty="0">
                          <a:effectLst/>
                        </a:rPr>
                        <a:t>441,2   </a:t>
                      </a:r>
                      <a:endParaRPr lang="ru-RU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1801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>
                          <a:effectLst/>
                        </a:rPr>
                        <a:t>благоустройство территорий поселений и городских округов </a:t>
                      </a:r>
                      <a:endParaRPr lang="ru-RU" sz="1200" b="1" i="0" u="none" strike="noStrike">
                        <a:effectLst/>
                        <a:latin typeface="Arial"/>
                      </a:endParaRPr>
                    </a:p>
                  </a:txBody>
                  <a:tcPr marL="72000" marR="7479" marT="7479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</a:rPr>
                        <a:t>54 </a:t>
                      </a:r>
                      <a:r>
                        <a:rPr lang="ru-RU" sz="1200" b="1" u="none" strike="noStrike" dirty="0">
                          <a:effectLst/>
                        </a:rPr>
                        <a:t>889,0   </a:t>
                      </a:r>
                      <a:endParaRPr lang="ru-RU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991051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u="none" strike="noStrike" dirty="0">
                          <a:effectLst/>
                        </a:rPr>
                        <a:t>исполнение судебных решений по обеспечению детей-сирот и детей, оставшихся без попечения родителей, детей, находящихся под опекой (попечительством), а также лиц из числа детей-сирот и детей, оставшихся без попечения родителей, не имеющих закрепленного жилого помещения, жилыми помещениями</a:t>
                      </a:r>
                      <a:endParaRPr lang="ru-RU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72000" marR="7479" marT="7479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</a:rPr>
                        <a:t>51 </a:t>
                      </a:r>
                      <a:r>
                        <a:rPr lang="ru-RU" sz="1200" b="1" u="none" strike="noStrike" dirty="0">
                          <a:effectLst/>
                        </a:rPr>
                        <a:t>950,0   </a:t>
                      </a:r>
                      <a:endParaRPr lang="ru-RU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927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</a:rPr>
                        <a:t>прочие  мероприятия</a:t>
                      </a:r>
                      <a:endParaRPr lang="ru-RU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72000" marR="7479" marT="7479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</a:rPr>
                        <a:t>203 </a:t>
                      </a:r>
                      <a:r>
                        <a:rPr lang="ru-RU" sz="1200" b="1" u="none" strike="noStrike" dirty="0">
                          <a:effectLst/>
                        </a:rPr>
                        <a:t>046,9   </a:t>
                      </a:r>
                      <a:endParaRPr lang="ru-RU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7479" marR="7479" marT="7479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75DF49-A273-4A26-A47F-514B59C15CC5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1879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Совершенствование организации местного самоуправления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7584" y="1124744"/>
            <a:ext cx="7992888" cy="2232248"/>
          </a:xfrm>
        </p:spPr>
        <p:txBody>
          <a:bodyPr>
            <a:normAutofit lnSpcReduction="10000"/>
          </a:bodyPr>
          <a:lstStyle/>
          <a:p>
            <a:pPr marL="0" algn="just">
              <a:buNone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Законом Липецкой области №322-ОЗ от 2 октября 2014 года «О некоторых вопросах местного самоуправления в Липецкой области» 8 вопросов местного значения закреплены за сельскими поселениями (создание условий для массового отдыха жителей поселения и организация обустройства мест массового отдыха населения, включая обеспечение свободного доступа граждан к водным объектам общего пользования и их береговым полосам; организация сбора и вывоза бытовых отходов и мусора; организация ритуальных услуг и содержание мест захоронения; осуществление мероприятий по обеспечению безопасности людей на водных объектах, охране их жизни и здоровья; осуществление в пределах, установленных водным законодательством Российской Федерации, полномочий собственника водных объектов, информирование населения об ограничениях их использования; предоставление помещения для работы на обслуживаемом административном участке поселения сотруднику, замещающему должность участкового уполномоченного полиции; утверждение генеральных планов поселения, правил землепользования и застройки, местных нормативов градостроительного проектирования поселений; осуществление мер по противодействию коррупции в границах поселения).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75DF49-A273-4A26-A47F-514B59C15CC5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3482672"/>
            <a:ext cx="4896544" cy="3241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8136904" cy="2304256"/>
          </a:xfrm>
        </p:spPr>
        <p:txBody>
          <a:bodyPr>
            <a:noAutofit/>
          </a:bodyPr>
          <a:lstStyle/>
          <a:p>
            <a:r>
              <a:rPr lang="ru-RU" dirty="0" smtClean="0"/>
              <a:t>«Управление финансов области – исполнительный орган государственной власти Липецкой области, обеспечивающий проведение единой бюджетной политики и осуществляющий общее руководство организацией финансов Липецкой области.»</a:t>
            </a:r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2123728" y="2564904"/>
          <a:ext cx="6840760" cy="3771613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443129"/>
                <a:gridCol w="4397631"/>
              </a:tblGrid>
              <a:tr h="576064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Контактная информация</a:t>
                      </a:r>
                    </a:p>
                  </a:txBody>
                  <a:tcPr marL="7243" marR="7243" marT="7243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99271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latin typeface="Arial"/>
                        </a:rPr>
                        <a:t>Руководитель</a:t>
                      </a:r>
                    </a:p>
                  </a:txBody>
                  <a:tcPr marL="144000" marR="7243" marT="72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 err="1">
                          <a:latin typeface="Arial"/>
                        </a:rPr>
                        <a:t>Щеглеватых</a:t>
                      </a:r>
                      <a:r>
                        <a:rPr lang="ru-RU" sz="1600" b="1" i="0" u="none" strike="noStrike" dirty="0">
                          <a:latin typeface="Arial"/>
                        </a:rPr>
                        <a:t> </a:t>
                      </a:r>
                      <a:endParaRPr lang="ru-RU" sz="1600" b="1" i="0" u="none" strike="noStrike" dirty="0" smtClean="0">
                        <a:latin typeface="Arial"/>
                      </a:endParaRPr>
                    </a:p>
                    <a:p>
                      <a:pPr algn="l" fontAlgn="b"/>
                      <a:r>
                        <a:rPr lang="ru-RU" sz="1600" b="1" i="0" u="none" strike="noStrike" dirty="0" smtClean="0">
                          <a:latin typeface="Arial"/>
                        </a:rPr>
                        <a:t>Вячеслав </a:t>
                      </a:r>
                      <a:r>
                        <a:rPr lang="ru-RU" sz="1600" b="1" i="0" u="none" strike="noStrike" dirty="0">
                          <a:latin typeface="Arial"/>
                        </a:rPr>
                        <a:t>Михайлович</a:t>
                      </a:r>
                    </a:p>
                  </a:txBody>
                  <a:tcPr marL="144000" marR="7243" marT="7243" marB="0" anchor="ctr">
                    <a:noFill/>
                  </a:tcPr>
                </a:tc>
              </a:tr>
              <a:tr h="699271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latin typeface="Arial"/>
                        </a:rPr>
                        <a:t>Адрес</a:t>
                      </a:r>
                    </a:p>
                  </a:txBody>
                  <a:tcPr marL="144000" marR="7243" marT="72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latin typeface="Arial"/>
                        </a:rPr>
                        <a:t>398000, г. Липецк пл. Плеханова, 4</a:t>
                      </a:r>
                    </a:p>
                  </a:txBody>
                  <a:tcPr marL="144000" marR="7243" marT="7243" marB="0" anchor="ctr">
                    <a:noFill/>
                  </a:tcPr>
                </a:tc>
              </a:tr>
              <a:tr h="548868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latin typeface="Arial"/>
                        </a:rPr>
                        <a:t>Телефон, факс</a:t>
                      </a:r>
                    </a:p>
                  </a:txBody>
                  <a:tcPr marL="144000" marR="7243" marT="72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latin typeface="Arial"/>
                        </a:rPr>
                        <a:t>368-470, 368-427</a:t>
                      </a:r>
                    </a:p>
                  </a:txBody>
                  <a:tcPr marL="144000" marR="7243" marT="7243" marB="0" anchor="ctr">
                    <a:noFill/>
                  </a:tcPr>
                </a:tc>
              </a:tr>
              <a:tr h="548868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latin typeface="Arial"/>
                        </a:rPr>
                        <a:t>Адрес электронной почты</a:t>
                      </a:r>
                    </a:p>
                  </a:txBody>
                  <a:tcPr marL="144000" marR="7243" marT="72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sng" strike="noStrike" dirty="0">
                          <a:solidFill>
                            <a:srgbClr val="0000FF"/>
                          </a:solidFill>
                          <a:latin typeface="Arial"/>
                          <a:hlinkClick r:id="rId2"/>
                        </a:rPr>
                        <a:t>obl@fin.lipetsk.ru</a:t>
                      </a:r>
                      <a:endParaRPr lang="en-US" sz="1600" b="1" i="0" u="sng" strike="noStrike" dirty="0">
                        <a:solidFill>
                          <a:srgbClr val="0000FF"/>
                        </a:solidFill>
                        <a:latin typeface="Arial"/>
                      </a:endParaRPr>
                    </a:p>
                  </a:txBody>
                  <a:tcPr marL="144000" marR="7243" marT="7243" marB="0" anchor="ctr">
                    <a:noFill/>
                  </a:tcPr>
                </a:tc>
              </a:tr>
              <a:tr h="699271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latin typeface="Arial"/>
                        </a:rPr>
                        <a:t>Режим работы</a:t>
                      </a:r>
                    </a:p>
                  </a:txBody>
                  <a:tcPr marL="144000" marR="7243" marT="72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 err="1" smtClean="0">
                          <a:latin typeface="Arial"/>
                        </a:rPr>
                        <a:t>Пн-Чт</a:t>
                      </a:r>
                      <a:r>
                        <a:rPr lang="ru-RU" sz="1600" b="1" i="0" u="none" strike="noStrike" dirty="0" smtClean="0">
                          <a:latin typeface="Arial"/>
                        </a:rPr>
                        <a:t> с </a:t>
                      </a:r>
                      <a:r>
                        <a:rPr lang="ru-RU" sz="1600" b="1" i="0" u="none" strike="noStrike" dirty="0">
                          <a:latin typeface="Arial"/>
                        </a:rPr>
                        <a:t>8-30 до </a:t>
                      </a:r>
                      <a:r>
                        <a:rPr lang="ru-RU" sz="1600" b="1" i="0" u="none" strike="noStrike" dirty="0" smtClean="0">
                          <a:latin typeface="Arial"/>
                        </a:rPr>
                        <a:t>17-30</a:t>
                      </a:r>
                      <a:r>
                        <a:rPr lang="ru-RU" sz="1600" b="1" i="0" u="none" strike="noStrike" dirty="0">
                          <a:latin typeface="Arial"/>
                        </a:rPr>
                        <a:t>, </a:t>
                      </a:r>
                      <a:r>
                        <a:rPr lang="ru-RU" sz="1600" b="1" i="0" u="none" strike="noStrike" dirty="0" err="1" smtClean="0">
                          <a:latin typeface="Arial"/>
                        </a:rPr>
                        <a:t>Пт</a:t>
                      </a:r>
                      <a:r>
                        <a:rPr lang="ru-RU" sz="1600" b="1" i="0" u="none" strike="noStrike" dirty="0" smtClean="0">
                          <a:latin typeface="Arial"/>
                        </a:rPr>
                        <a:t> с 08-30 </a:t>
                      </a:r>
                      <a:r>
                        <a:rPr lang="ru-RU" sz="1600" b="1" i="0" u="none" strike="noStrike" dirty="0">
                          <a:latin typeface="Arial"/>
                        </a:rPr>
                        <a:t>до </a:t>
                      </a:r>
                      <a:r>
                        <a:rPr lang="ru-RU" sz="1600" b="1" i="0" u="none" strike="noStrike" dirty="0" smtClean="0">
                          <a:latin typeface="Arial"/>
                        </a:rPr>
                        <a:t>16-30</a:t>
                      </a:r>
                    </a:p>
                    <a:p>
                      <a:pPr algn="l" fontAlgn="b"/>
                      <a:r>
                        <a:rPr lang="ru-RU" sz="1600" b="1" i="0" u="none" strike="noStrike" dirty="0" smtClean="0">
                          <a:latin typeface="Arial"/>
                        </a:rPr>
                        <a:t>Перерыв с 13-00 до 13-48</a:t>
                      </a:r>
                      <a:endParaRPr lang="ru-RU" sz="1600" b="1" i="0" u="none" strike="noStrike" dirty="0">
                        <a:latin typeface="Arial"/>
                      </a:endParaRPr>
                    </a:p>
                  </a:txBody>
                  <a:tcPr marL="144000" marR="7243" marT="7243" marB="0" anchor="ctr">
                    <a:noFill/>
                  </a:tcPr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75DF49-A273-4A26-A47F-514B59C15CC5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16632"/>
            <a:ext cx="7632848" cy="864096"/>
          </a:xfrm>
        </p:spPr>
        <p:txBody>
          <a:bodyPr>
            <a:noAutofit/>
          </a:bodyPr>
          <a:lstStyle/>
          <a:p>
            <a:r>
              <a:rPr lang="ru-RU" sz="1800" dirty="0"/>
              <a:t>Распределение ассигнований областного бюджета по разделам и подразделам классификации расходов бюджетов Российской Федерации на 2016  </a:t>
            </a:r>
            <a:r>
              <a:rPr lang="ru-RU" sz="1800" dirty="0" smtClean="0"/>
              <a:t>год 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</a:rPr>
              <a:t>(1)</a:t>
            </a:r>
            <a:endParaRPr lang="ru-RU" sz="1800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736350620"/>
              </p:ext>
            </p:extLst>
          </p:nvPr>
        </p:nvGraphicFramePr>
        <p:xfrm>
          <a:off x="2123728" y="1196752"/>
          <a:ext cx="6384403" cy="4635233"/>
        </p:xfrm>
        <a:graphic>
          <a:graphicData uri="http://schemas.openxmlformats.org/drawingml/2006/table">
            <a:tbl>
              <a:tblPr/>
              <a:tblGrid>
                <a:gridCol w="4122330"/>
                <a:gridCol w="630198"/>
                <a:gridCol w="792088"/>
                <a:gridCol w="839787"/>
              </a:tblGrid>
              <a:tr h="282735">
                <a:tc gridSpan="4"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(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тыс.руб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.)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367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Наименование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Раздел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Подраздел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Сумма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227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ОБЩЕГОСУДАРСТВЕННЫЕ ВОПРОСЫ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2 501 320,0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668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Функционирование высшего должностного лица субъекта Российской Федерации и муниципального образования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4 070,0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00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66 451,6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00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315 840,7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3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Судебная система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91 852,0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00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150 007,4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3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Обеспечение проведения выборов и референдумов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113 266,1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3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Фундаментальные исследования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3 500,0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3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Резервные фонды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3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Другие общегосударственные вопросы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1 726 332,2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75DF49-A273-4A26-A47F-514B59C15CC5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5037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16632"/>
            <a:ext cx="7632848" cy="864096"/>
          </a:xfrm>
        </p:spPr>
        <p:txBody>
          <a:bodyPr>
            <a:noAutofit/>
          </a:bodyPr>
          <a:lstStyle/>
          <a:p>
            <a:r>
              <a:rPr lang="ru-RU" sz="1800" dirty="0"/>
              <a:t>Распределение ассигнований областного бюджета по разделам и подразделам классификации расходов бюджетов Российской Федерации на 2016  год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681924365"/>
              </p:ext>
            </p:extLst>
          </p:nvPr>
        </p:nvGraphicFramePr>
        <p:xfrm>
          <a:off x="2099468" y="1124739"/>
          <a:ext cx="6648995" cy="4764727"/>
        </p:xfrm>
        <a:graphic>
          <a:graphicData uri="http://schemas.openxmlformats.org/drawingml/2006/table">
            <a:tbl>
              <a:tblPr/>
              <a:tblGrid>
                <a:gridCol w="4293174"/>
                <a:gridCol w="699638"/>
                <a:gridCol w="792088"/>
                <a:gridCol w="864095"/>
              </a:tblGrid>
              <a:tr h="266719">
                <a:tc gridSpan="4"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(тыс.руб.)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95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Наименование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Раздел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Подраздел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Сумма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81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НАЦИОНАЛЬНАЯ ОБОРОНА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24 922,0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12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Мобилизационная и вневойсковая подготовка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23 962,0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12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Мобилизационная подготовка экономики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960,0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25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585 679,0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12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Органы юстиции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69 860,1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12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Обеспечение пожарной безопасности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454 367,2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12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Миграционная политика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7 945,8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25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Другие вопросы в области национальной безопасности и правоохранительной деятельности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53 505,9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81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НАЦИОНАЛЬНАЯ ЭКОНОМИКА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8 349 409,5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12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Общеэкономические вопросы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309 177,8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12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Воспроизводство минерально-сырьевой базы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4 509,1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12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Сельское хозяйство и рыболовство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2 020 700,7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12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Водное хозяйство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111 381,3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12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Лесное хозяйство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388 904,2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12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Транспорт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563 906,2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12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Дорожное хозяйство (дорожные фонды)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3 810 061,8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12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Другие вопросы в области национальной экономики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1 140 768,4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75DF49-A273-4A26-A47F-514B59C15CC5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27279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16632"/>
            <a:ext cx="7632848" cy="864096"/>
          </a:xfrm>
        </p:spPr>
        <p:txBody>
          <a:bodyPr>
            <a:noAutofit/>
          </a:bodyPr>
          <a:lstStyle/>
          <a:p>
            <a:r>
              <a:rPr lang="ru-RU" sz="1800" dirty="0"/>
              <a:t>Распределение ассигнований областного бюджета по разделам и подразделам классификации расходов бюджетов Российской Федерации на 2016  год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161825312"/>
              </p:ext>
            </p:extLst>
          </p:nvPr>
        </p:nvGraphicFramePr>
        <p:xfrm>
          <a:off x="2267745" y="1124742"/>
          <a:ext cx="6456412" cy="4968556"/>
        </p:xfrm>
        <a:graphic>
          <a:graphicData uri="http://schemas.openxmlformats.org/drawingml/2006/table">
            <a:tbl>
              <a:tblPr/>
              <a:tblGrid>
                <a:gridCol w="4168825"/>
                <a:gridCol w="727718"/>
                <a:gridCol w="792088"/>
                <a:gridCol w="767781"/>
              </a:tblGrid>
              <a:tr h="291061">
                <a:tc gridSpan="4"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(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тыс.руб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.)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584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Наименование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Раздел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Подраздел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Сумма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2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ЖИЛИЩНО-КОММУНАЛЬНОЕ ХОЗЯЙСТВО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774 628,2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6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Жилищное хозяйство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236 240,1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6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Коммунальное хозяйство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384 988,7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6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Благоустройство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54 889,0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6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Другие вопросы в области жилищно-коммунального хозяйства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98 510,4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2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ОХРАНА ОКРУЖАЮЩЕЙ СРЕДЫ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110 136,2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6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Сбор, удаление отходов и очистка сточных вод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18 889,0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925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Охрана объектов растительного и животного мира и среды их обитания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7 117,1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6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Другие вопросы в области охраны окружающей среды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84 130,1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2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ОБРАЗОВАНИЕ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10 566 647,7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6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Дошкольное образование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2 377 932,0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6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Общее образование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6 315 678,1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6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Среднее профессиональное образование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1 302 160,4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925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Профессиональная подготовка, переподготовка и повышение квалификации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71 724,0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6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Молодежная политика и оздоровление детей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163 059,2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6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Другие вопросы в области образования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336 094,0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75DF49-A273-4A26-A47F-514B59C15CC5}" type="slidenum">
              <a:rPr lang="ru-RU" smtClean="0"/>
              <a:pPr>
                <a:defRPr/>
              </a:pPr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27279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16632"/>
            <a:ext cx="7632848" cy="864096"/>
          </a:xfrm>
        </p:spPr>
        <p:txBody>
          <a:bodyPr>
            <a:noAutofit/>
          </a:bodyPr>
          <a:lstStyle/>
          <a:p>
            <a:r>
              <a:rPr lang="ru-RU" sz="1800" dirty="0"/>
              <a:t>Распределение ассигнований областного бюджета по разделам и подразделам классификации расходов бюджетов Российской Федерации на 2016  год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307858900"/>
              </p:ext>
            </p:extLst>
          </p:nvPr>
        </p:nvGraphicFramePr>
        <p:xfrm>
          <a:off x="2195736" y="1196752"/>
          <a:ext cx="6624735" cy="4896540"/>
        </p:xfrm>
        <a:graphic>
          <a:graphicData uri="http://schemas.openxmlformats.org/drawingml/2006/table">
            <a:tbl>
              <a:tblPr/>
              <a:tblGrid>
                <a:gridCol w="4277510"/>
                <a:gridCol w="691042"/>
                <a:gridCol w="792088"/>
                <a:gridCol w="864095"/>
              </a:tblGrid>
              <a:tr h="300109">
                <a:tc gridSpan="4"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(тыс.руб.)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820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Наименование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Раздел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Подраздел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Сумма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6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КУЛЬТУРА, КИНЕМАТОГРАФИЯ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824 840,0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45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Культура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723 054,3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45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Другие вопросы в области культуры, кинематографии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101 785,7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6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ЗДРАВООХРАНЕНИЕ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8 414 769,9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45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Стационарная медицинская помощь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2 398 362,8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645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Амбулаторная помощь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130 728,0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45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Скорая медицинская помощь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60 060,0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45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Санаторно-оздоровительная помощь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264 821,3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290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Заготовка, переработка, хранение и обеспечение безопасности донорской крови и ее компонентов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147 683,0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45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Другие вопросы в области здравоохранения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5 413 114,8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6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СОЦИАЛЬНАЯ ПОЛИТИКА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8 119 281,4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45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Пенсионное обеспечение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135 783,0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45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Социальное обслуживание населения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1 623 948,0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45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Социальное обеспечение населения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5 027 428,7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45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Охрана семьи и детства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1 138 849,5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45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Другие вопросы в области социальной политики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193 272,2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75DF49-A273-4A26-A47F-514B59C15CC5}" type="slidenum">
              <a:rPr lang="ru-RU" smtClean="0"/>
              <a:pPr>
                <a:defRPr/>
              </a:pPr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27279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16632"/>
            <a:ext cx="7632848" cy="864096"/>
          </a:xfrm>
        </p:spPr>
        <p:txBody>
          <a:bodyPr>
            <a:noAutofit/>
          </a:bodyPr>
          <a:lstStyle/>
          <a:p>
            <a:r>
              <a:rPr lang="ru-RU" sz="1800" dirty="0"/>
              <a:t>Распределение ассигнований областного бюджета по разделам и подразделам классификации расходов бюджетов Российской Федерации на 2016  год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142131281"/>
              </p:ext>
            </p:extLst>
          </p:nvPr>
        </p:nvGraphicFramePr>
        <p:xfrm>
          <a:off x="2099468" y="1124737"/>
          <a:ext cx="6793012" cy="5472614"/>
        </p:xfrm>
        <a:graphic>
          <a:graphicData uri="http://schemas.openxmlformats.org/drawingml/2006/table">
            <a:tbl>
              <a:tblPr/>
              <a:tblGrid>
                <a:gridCol w="4386164"/>
                <a:gridCol w="750664"/>
                <a:gridCol w="720080"/>
                <a:gridCol w="936104"/>
              </a:tblGrid>
              <a:tr h="266939">
                <a:tc gridSpan="4"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(тыс.руб.)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955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Наименование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Раздел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Подраздел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Сумма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97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ФИЗИЧЕСКАЯ КУЛЬТУРА И СПОРТ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1 009 214,1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14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Физическая культура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20 407,3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14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Массовый спорт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894 297,3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14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Спорт высших достижений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78 430,0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14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Другие вопросы в области физической культуры и спорта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16 079,5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97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СРЕДСТВА МАССОВОЙ ИНФОРМАЦИИ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205 167,1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14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Телевидение и радиовещание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77 128,0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14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Периодическая печать и издательства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107 109,2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14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Другие вопросы в области средств массовой информации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20 929,9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28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ОБСЛУЖИВАНИЕ ГОСУДАРСТВЕННОГО И МУНИЦИПАЛЬНОГО ДОЛГА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2 250 000,0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28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Обслуживание государственного внутреннего и муниципального долга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2 250 000,0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42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МЕЖБЮДЖЕТНЫЕ ТРАНСФЕРТЫ ОБЩЕГО ХАРАКТЕРА БЮДЖЕТАМ БЮДЖЕТНОЙ СИСТЕМЫ РОССИЙСКОЙ ФЕДЕРАЦИИ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1 866 266,3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42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Дотации на выравнивание бюджетной обеспеченности субъектов Российской Федерации и муниципальных образований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1 175 548,0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14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Иные дотации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454 733,3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14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Прочие межбюджетные трансферты общего характера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235 985,0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0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ВСЕГО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45 602 281,4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75DF49-A273-4A26-A47F-514B59C15CC5}" type="slidenum">
              <a:rPr lang="ru-RU" smtClean="0"/>
              <a:pPr>
                <a:defRPr/>
              </a:pPr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27279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Прямоугольник 3"/>
          <p:cNvSpPr>
            <a:spLocks noChangeArrowheads="1"/>
          </p:cNvSpPr>
          <p:nvPr/>
        </p:nvSpPr>
        <p:spPr bwMode="auto">
          <a:xfrm>
            <a:off x="900113" y="115888"/>
            <a:ext cx="80645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/>
              <a:t>СОЦИАЛЬНАЯ ПОДДЕРЖКА ОТДЕЛЬНЫХ КАТЕГОРИЙ ГРАЖДАН ИЗ ОБЛАСТНОГО БЮДЖЕТА  РАСХОДЫ </a:t>
            </a:r>
            <a:r>
              <a:rPr lang="ru-RU" b="1" dirty="0" smtClean="0"/>
              <a:t>4336,9 </a:t>
            </a:r>
            <a:r>
              <a:rPr lang="ru-RU" b="1" dirty="0"/>
              <a:t>МЛН. РУБ.</a:t>
            </a:r>
          </a:p>
          <a:p>
            <a:pPr algn="ctr"/>
            <a:r>
              <a:rPr lang="ru-RU" b="1" dirty="0"/>
              <a:t> 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51520" y="764705"/>
          <a:ext cx="8712968" cy="5904656"/>
        </p:xfrm>
        <a:graphic>
          <a:graphicData uri="http://schemas.openxmlformats.org/drawingml/2006/table">
            <a:tbl>
              <a:tblPr/>
              <a:tblGrid>
                <a:gridCol w="8712968"/>
              </a:tblGrid>
              <a:tr h="417203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Помощь малоимущим гражданам   -  376,7 млн. руб.</a:t>
                      </a:r>
                    </a:p>
                    <a:p>
                      <a:pPr algn="ctr" fontAlgn="b"/>
                      <a:endParaRPr lang="ru-RU" sz="1200" b="1" i="0" u="none" strike="noStrike" baseline="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</a:tr>
              <a:tr h="469275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21,6 тыс. семьям планируется выплатить субсидию на оплату жилого помещения и коммунальных услуг – 285,9 млн. руб.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35 тыс. семьям с доходами ниже прожиточного минимума планируется оказать адресную социальную помощь – 90,8 млн. руб.</a:t>
                      </a:r>
                      <a:endParaRPr lang="ru-RU" sz="1200" b="0" i="0" u="none" strike="noStrike" baseline="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7203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Социальная поддержка в сфере здравоохранение – 384,3 млн. руб.</a:t>
                      </a:r>
                    </a:p>
                    <a:p>
                      <a:pPr algn="l" fontAlgn="b"/>
                      <a:endParaRPr lang="ru-RU" sz="1200" b="1" i="0" u="none" strike="noStrike" baseline="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</a:tr>
              <a:tr h="54289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Бесплатное льготное обеспечение медикаментами, лиц, страдающих социально значимыми заболеваниями – 2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7,7 млн. руб.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бесплатное </a:t>
                      </a:r>
                      <a:r>
                        <a:rPr lang="ru-RU" sz="1200" b="0" i="0" u="none" strike="noStrike" baseline="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зубо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и </a:t>
                      </a:r>
                      <a:r>
                        <a:rPr lang="ru-RU" sz="1200" b="0" i="0" u="none" strike="noStrike" baseline="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слухопротезирование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более  12,4 тыс. пенсионеров по старости – 74,2 млн. руб.</a:t>
                      </a: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7783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Поддержка пожилых граждан (ветераны</a:t>
                      </a:r>
                      <a:r>
                        <a:rPr lang="en-US" sz="1400" b="1" i="0" u="none" strike="noStrike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="1" i="0" u="none" strike="noStrike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труда, труженики тыла, реабилитированные и репрессированные граждане ) - 1206,7 млн. руб.</a:t>
                      </a:r>
                      <a:endParaRPr lang="ru-RU" sz="1200" b="0" i="0" u="none" strike="noStrike" baseline="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</a:tr>
              <a:tr h="1551621">
                <a:tc>
                  <a:txBody>
                    <a:bodyPr/>
                    <a:lstStyle/>
                    <a:p>
                      <a:pPr algn="l" fontAlgn="b">
                        <a:buFont typeface="Arial" pitchFamily="34" charset="0"/>
                        <a:buChar char="•"/>
                      </a:pP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86,0 тыс. ветеранам труда (ежемесячная денежная выплата в размере 400 руб., 50% денежная компенсация расходов на оплату жилого помещения и оплату коммунальных услуг; льготы по проезду) – 1052,0 млн. руб.</a:t>
                      </a:r>
                    </a:p>
                    <a:p>
                      <a:pPr algn="l" fontAlgn="b">
                        <a:buFont typeface="Arial" pitchFamily="34" charset="0"/>
                        <a:buChar char="•"/>
                      </a:pP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11,1 тыс. труженикам тыла, реабилитированным и репрессированным гражданам (ежемесячная денежная выплата в размере 560 руб., 50% денежная компенсация расходов на оплату жилого помещения и оплату коммунальных услуг; льготы по проезду) – 76,2 млн. руб.</a:t>
                      </a:r>
                    </a:p>
                    <a:p>
                      <a:pPr algn="l" fontAlgn="b">
                        <a:buFont typeface="Arial" pitchFamily="34" charset="0"/>
                        <a:buChar char="•"/>
                      </a:pP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1,0 тыс. жертвам политических репрессий (ежемесячная денежная выплата в размере 640 руб., 50% денежная компенсация расходов на оплату жилого помещения и оплату коммунальных услуг; льготы по проезду) – 24,5 млн. руб.</a:t>
                      </a:r>
                    </a:p>
                    <a:p>
                      <a:pPr algn="l" fontAlgn="b">
                        <a:buFont typeface="Arial" pitchFamily="34" charset="0"/>
                        <a:buChar char="•"/>
                      </a:pP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более 31,5 тыс. пенсионеров воспользуются правом льготного проезда в общественном транспорте – 54 млн. руб.</a:t>
                      </a:r>
                      <a:endParaRPr lang="ru-RU" sz="1200" b="0" i="0" u="none" strike="noStrike" baseline="0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7000"/>
                      </a:schemeClr>
                    </a:solidFill>
                  </a:tcPr>
                </a:tc>
              </a:tr>
              <a:tr h="374539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Поддержка материнства и детства   1846,3 млн. руб.</a:t>
                      </a:r>
                      <a:endParaRPr lang="ru-RU" sz="1400" b="1" i="0" u="none" strike="noStrike" baseline="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</a:tr>
              <a:tr h="1494138">
                <a:tc>
                  <a:txBody>
                    <a:bodyPr/>
                    <a:lstStyle/>
                    <a:p>
                      <a:pPr algn="l" fontAlgn="b">
                        <a:buFont typeface="Arial" pitchFamily="34" charset="0"/>
                        <a:buChar char="•"/>
                      </a:pP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 39,3 тыс. детей планируется выплатить детские пособия на общую сумму 169,1 млн. руб. </a:t>
                      </a:r>
                    </a:p>
                    <a:p>
                      <a:pPr algn="l" fontAlgn="b">
                        <a:buFont typeface="Arial" pitchFamily="34" charset="0"/>
                        <a:buChar char="•"/>
                      </a:pP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Материальное обеспечение детей из малообеспеченных, многодетных, приемных семей и семей-опекунов, единовременное пособие при рождении третьего и последующих детей – 868,0 млн. руб.</a:t>
                      </a:r>
                    </a:p>
                    <a:p>
                      <a:pPr algn="l" fontAlgn="b">
                        <a:buFont typeface="Arial" pitchFamily="34" charset="0"/>
                        <a:buChar char="•"/>
                      </a:pP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Обеспечение более  4,7 тыс. детей специализированными продуктами детского питания детей до 3-х лет на сумму 400 руб. в мес. – 25,7 млн. руб.</a:t>
                      </a:r>
                    </a:p>
                    <a:p>
                      <a:pPr algn="l" fontAlgn="b">
                        <a:buFont typeface="Arial" pitchFamily="34" charset="0"/>
                        <a:buChar char="•"/>
                      </a:pP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Компенсация на питание более 110 тыс.  школьников  и студентов – 376,1 млн. руб.</a:t>
                      </a:r>
                    </a:p>
                    <a:p>
                      <a:pPr algn="l" fontAlgn="b">
                        <a:buFont typeface="Arial" pitchFamily="34" charset="0"/>
                        <a:buChar char="•"/>
                      </a:pP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Организация летнего отдыха детей  – 407,4 мл. руб.</a:t>
                      </a: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388424" y="116632"/>
            <a:ext cx="621432" cy="365125"/>
          </a:xfrm>
        </p:spPr>
        <p:txBody>
          <a:bodyPr/>
          <a:lstStyle/>
          <a:p>
            <a:pPr>
              <a:defRPr/>
            </a:pPr>
            <a:fld id="{A475DF49-A273-4A26-A47F-514B59C15CC5}" type="slidenum">
              <a:rPr lang="ru-RU" smtClean="0"/>
              <a:pPr>
                <a:defRPr/>
              </a:pPr>
              <a:t>35</a:t>
            </a:fld>
            <a:endParaRPr lang="ru-RU" dirty="0"/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00113" y="0"/>
            <a:ext cx="7786687" cy="69215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Категории граждан, имеющих право на получение мер социальной поддержки в улучшении жилищных условий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850" y="2781300"/>
            <a:ext cx="2592388" cy="504825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Молодые семьи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275856" y="3068960"/>
            <a:ext cx="2519362" cy="719386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% (если есть дети 35%) расчетной стоимости жилья; стоимости 18 кв.м. при рождении ребенка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156325" y="2781300"/>
            <a:ext cx="2663825" cy="719138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Подпрограмма 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«О государственной поддержке в обеспечении  жильем молодых семей» 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3850" y="3500438"/>
            <a:ext cx="2590800" cy="649287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Работники бюджетной сферы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275856" y="3933056"/>
            <a:ext cx="2303462" cy="792162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30% расчетной стоимости жилья; стоимости 18 кв.м. при рождении ребенка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940425" y="3789363"/>
            <a:ext cx="2952750" cy="792162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Подпрограммы «Свой Дом», «Ипотечное жилищное кредитование»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23850" y="4365625"/>
            <a:ext cx="2519363" cy="1223963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Граждане, проживающие и  работающие в сельской местности, в том числе молодые семьи и молодые специалисты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275856" y="4869160"/>
            <a:ext cx="2232595" cy="792163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70% расчетной стоимости жилья; стоимости 18 кв.м. при рождении ребенка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23850" y="765175"/>
            <a:ext cx="8496300" cy="1943100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Закон Липецкой области от 27.12.2007 №120-ОЗ «О социальных выплатах жителям Липецкой области на приобретение или строительство жилья»</a:t>
            </a:r>
          </a:p>
          <a:p>
            <a:pPr algn="just">
              <a:defRPr/>
            </a:pP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Постановление администрации Липецкой области от 05.03.2008 №34 «О порядках выдачи свидетельств, предоставления и  использования социальных выплат на приобретение или строительство жилья и о признании утратившим силу постановления администрации области от 08.09.2003 № 186 «Об утверждении порядка погашения процентной ставки обслуживания ипотечного кредита»</a:t>
            </a:r>
          </a:p>
          <a:p>
            <a:pPr algn="just">
              <a:defRPr/>
            </a:pP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Государственная программа области «Обеспечение населения Липецкой области качественным жильем, социальной инфраструктурой и услугами ЖКХ»</a:t>
            </a:r>
          </a:p>
          <a:p>
            <a:pPr algn="just">
              <a:defRPr/>
            </a:pP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Государственная программа области «Развитие сельского хозяйства и регулирование рынков сельскохозяйственной продукции, сырья и продовольствия Липецкой области»</a:t>
            </a:r>
          </a:p>
        </p:txBody>
      </p:sp>
      <p:cxnSp>
        <p:nvCxnSpPr>
          <p:cNvPr id="18" name="Прямая со стрелкой 17"/>
          <p:cNvCxnSpPr>
            <a:endCxn id="8" idx="1"/>
          </p:cNvCxnSpPr>
          <p:nvPr/>
        </p:nvCxnSpPr>
        <p:spPr>
          <a:xfrm>
            <a:off x="2843634" y="3247902"/>
            <a:ext cx="432222" cy="1807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stCxn id="11" idx="3"/>
          </p:cNvCxnSpPr>
          <p:nvPr/>
        </p:nvCxnSpPr>
        <p:spPr>
          <a:xfrm>
            <a:off x="2914650" y="3825875"/>
            <a:ext cx="433388" cy="2508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>
            <a:endCxn id="15" idx="1"/>
          </p:cNvCxnSpPr>
          <p:nvPr/>
        </p:nvCxnSpPr>
        <p:spPr>
          <a:xfrm>
            <a:off x="2771800" y="5013176"/>
            <a:ext cx="504056" cy="2520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>
            <a:endCxn id="9" idx="1"/>
          </p:cNvCxnSpPr>
          <p:nvPr/>
        </p:nvCxnSpPr>
        <p:spPr>
          <a:xfrm flipV="1">
            <a:off x="5796136" y="3140869"/>
            <a:ext cx="360189" cy="1441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>
            <a:stCxn id="12" idx="3"/>
            <a:endCxn id="13" idx="1"/>
          </p:cNvCxnSpPr>
          <p:nvPr/>
        </p:nvCxnSpPr>
        <p:spPr>
          <a:xfrm flipV="1">
            <a:off x="5579318" y="4185444"/>
            <a:ext cx="361107" cy="14369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/>
          <p:cNvCxnSpPr/>
          <p:nvPr/>
        </p:nvCxnSpPr>
        <p:spPr>
          <a:xfrm flipV="1">
            <a:off x="5508104" y="5229200"/>
            <a:ext cx="431800" cy="1440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Овал 65"/>
          <p:cNvSpPr/>
          <p:nvPr/>
        </p:nvSpPr>
        <p:spPr>
          <a:xfrm>
            <a:off x="2268538" y="5805488"/>
            <a:ext cx="2014537" cy="863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В 2016 году - 439,1 млн. руб.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5940152" y="4869160"/>
            <a:ext cx="2952750" cy="792163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Подпрограмма 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«Устойчивое развитие сельских территорий Липецкой области на 2014-2017 годы и на период до 2020 года»</a:t>
            </a:r>
          </a:p>
        </p:txBody>
      </p:sp>
      <p:sp>
        <p:nvSpPr>
          <p:cNvPr id="34" name="Овал 33"/>
          <p:cNvSpPr/>
          <p:nvPr/>
        </p:nvSpPr>
        <p:spPr>
          <a:xfrm>
            <a:off x="4859338" y="5805488"/>
            <a:ext cx="1944687" cy="863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Более 890 семей</a:t>
            </a:r>
          </a:p>
        </p:txBody>
      </p:sp>
      <p:cxnSp>
        <p:nvCxnSpPr>
          <p:cNvPr id="35" name="Прямая со стрелкой 34"/>
          <p:cNvCxnSpPr>
            <a:endCxn id="34" idx="2"/>
          </p:cNvCxnSpPr>
          <p:nvPr/>
        </p:nvCxnSpPr>
        <p:spPr>
          <a:xfrm flipV="1">
            <a:off x="3995738" y="6237288"/>
            <a:ext cx="8636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70" name="Picture 2" descr="&amp;Kcy;&amp;acy;&amp;rcy;&amp;tcy;&amp;icy;&amp;ncy;&amp;kcy;&amp;icy; &amp;pcy;&amp;ocy; &amp;zcy;&amp;acy;&amp;pcy;&amp;rcy;&amp;ocy;&amp;scy;&amp;ucy; &amp;kcy;&amp;acy;&amp;rcy;&amp;tcy;&amp;icy;&amp;ncy;&amp;kcy;&amp;icy; &amp;ocy;&amp;bcy;&amp;iecy;&amp;scy;&amp;pcy;&amp;iecy;&amp;chcy;&amp;iecy;&amp;ncy;&amp;icy;&amp;iecy; &amp;zhcy;&amp;icy;&amp;lcy;&amp;softcy;&amp;iecy;&amp;mcy; &amp;mcy;&amp;ocy;&amp;lcy;&amp;ocy;&amp;dcy;&amp;ycy;&amp;khcy; &amp;scy;&amp;iecy;&amp;mcy;&amp;iecy;&amp;j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5463" y="5661025"/>
            <a:ext cx="187325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1" name="Picture 7" descr="&amp;Kcy;&amp;acy;&amp;rcy;&amp;tcy;&amp;icy;&amp;ncy;&amp;kcy;&amp;icy; &amp;pcy;&amp;ocy; &amp;zcy;&amp;acy;&amp;pcy;&amp;rcy;&amp;ocy;&amp;scy;&amp;ucy; &amp;kcy;&amp;acy;&amp;rcy;&amp;tcy;&amp;icy;&amp;ncy;&amp;kcy;&amp;icy; &amp;ocy;&amp;bcy;&amp;iecy;&amp;scy;&amp;pcy;&amp;iecy;&amp;chcy;&amp;iecy;&amp;ncy;&amp;icy;&amp;iecy; &amp;zhcy;&amp;icy;&amp;lcy;&amp;softcy;&amp;iecy;&amp;mcy; &amp;scy;&amp;iecy;&amp;mcy;&amp;iecy;&amp;jcy; &amp;pcy;&amp;ocy; &amp;pcy;&amp;rcy;&amp;ocy;&amp;gcy;&amp;rcy;&amp;acy;&amp;mcy;&amp;mcy;&amp;iecy; &amp;ucy;&amp;scy;&amp;tcy;&amp;ocy;&amp;jcy;&amp;chcy;&amp;icy;&amp;vcy;&amp;ocy;&amp;iecy; &amp;rcy;&amp;acy;&amp;zcy;&amp;vcy;&amp;icy;&amp;tcy;&amp;icy;&amp;iecy; &amp;scy;&amp;iecy;&amp;lcy;&amp;softcy;&amp;scy;&amp;kcy;&amp;icy;&amp;khcy; &amp;tcy;&amp;iecy;&amp;rcy;&amp;rcy;&amp;icy;&amp;tcy;&amp;ocy;&amp;rcy;&amp;icy;&amp;j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5661025"/>
            <a:ext cx="1871663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Прямоугольник 25"/>
          <p:cNvSpPr/>
          <p:nvPr/>
        </p:nvSpPr>
        <p:spPr>
          <a:xfrm>
            <a:off x="3275856" y="2780928"/>
            <a:ext cx="2520280" cy="216024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Социальные выплаты в размере: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388424" y="116632"/>
            <a:ext cx="621432" cy="365125"/>
          </a:xfrm>
        </p:spPr>
        <p:txBody>
          <a:bodyPr/>
          <a:lstStyle/>
          <a:p>
            <a:pPr>
              <a:defRPr/>
            </a:pPr>
            <a:fld id="{A475DF49-A273-4A26-A47F-514B59C15CC5}" type="slidenum">
              <a:rPr lang="ru-RU" smtClean="0"/>
              <a:pPr>
                <a:defRPr/>
              </a:pPr>
              <a:t>36</a:t>
            </a:fld>
            <a:endParaRPr lang="ru-RU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00113" y="0"/>
            <a:ext cx="7786687" cy="69215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Категории граждан, имеющих право на получение мер социальной поддержки в улучшении жилищных условий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750" y="2420938"/>
            <a:ext cx="5327650" cy="2016125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</a:rPr>
              <a:t>Дети-сироты и дети, оставшиеся без попечения родителей, лиц из их числа - специализированные жилые помещения по договорам найма в рамках подпрограммы «Обеспечение жилыми помещениями детей-сирот, детей, оставшихся без попечения родителей, и лиц из их числа» государственной программы «Социальная поддержка граждан, реализация семейно-демографической политики в Липецкой области»</a:t>
            </a:r>
          </a:p>
        </p:txBody>
      </p:sp>
      <p:sp>
        <p:nvSpPr>
          <p:cNvPr id="11" name="Овал 10"/>
          <p:cNvSpPr/>
          <p:nvPr/>
        </p:nvSpPr>
        <p:spPr>
          <a:xfrm>
            <a:off x="2987675" y="5013325"/>
            <a:ext cx="2520950" cy="1295400"/>
          </a:xfrm>
          <a:prstGeom prst="ellipse">
            <a:avLst/>
          </a:prstGeom>
          <a:solidFill>
            <a:schemeClr val="bg1"/>
          </a:solidFill>
          <a:ln w="317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</a:rPr>
              <a:t>В 2016 году – 212,9 млн. руб.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39750" y="836613"/>
            <a:ext cx="8208963" cy="1296987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>
              <a:defRPr/>
            </a:pPr>
            <a:r>
              <a:rPr lang="ru-RU" dirty="0">
                <a:solidFill>
                  <a:schemeClr val="tx1"/>
                </a:solidFill>
              </a:rPr>
              <a:t>            Федеральный закон от 21.12.1996  №159-ФЗ «О дополнительных гарантиях по социальной поддержке детей-сирот и детей, оставшихся без попечения родителей»</a:t>
            </a:r>
          </a:p>
          <a:p>
            <a:pPr marL="342900" indent="-342900">
              <a:defRPr/>
            </a:pPr>
            <a:r>
              <a:rPr lang="ru-RU" dirty="0">
                <a:solidFill>
                  <a:schemeClr val="tx1"/>
                </a:solidFill>
              </a:rPr>
              <a:t>            Закон Липецкой области от 06.06.2007 №54-ОЗ «О порядке предоставления гражданам жилых помещений специализированного жилищного фонда Липецкой области»</a:t>
            </a:r>
          </a:p>
        </p:txBody>
      </p:sp>
      <p:sp>
        <p:nvSpPr>
          <p:cNvPr id="3078" name="AutoShape 10" descr="&amp;Kcy;&amp;acy;&amp;rcy;&amp;tcy;&amp;icy;&amp;ncy;&amp;kcy;&amp;icy; &amp;pcy;&amp;ocy; &amp;zcy;&amp;acy;&amp;pcy;&amp;rcy;&amp;ocy;&amp;scy;&amp;ucy; &amp;zhcy;&amp;icy;&amp;lcy;&amp;softcy;&amp;iecy; &amp;dcy;&amp;lcy;&amp;yacy; &amp;dcy;&amp;iecy;&amp;tcy;&amp;iecy;&amp;jcy; &amp;scy;&amp;icy;&amp;rcy;&amp;ocy;&amp;tcy; &amp;kcy;&amp;acy;&amp;rcy;&amp;tcy;&amp;icy;&amp;ncy;&amp;kcy;&amp;icy;"/>
          <p:cNvSpPr>
            <a:spLocks noChangeAspect="1" noChangeArrowheads="1"/>
          </p:cNvSpPr>
          <p:nvPr/>
        </p:nvSpPr>
        <p:spPr bwMode="auto">
          <a:xfrm>
            <a:off x="14922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79" name="AutoShape 12" descr="&amp;Kcy;&amp;acy;&amp;rcy;&amp;tcy;&amp;icy;&amp;ncy;&amp;kcy;&amp;icy; &amp;pcy;&amp;ocy; &amp;zcy;&amp;acy;&amp;pcy;&amp;rcy;&amp;ocy;&amp;scy;&amp;ucy; &amp;zhcy;&amp;icy;&amp;lcy;&amp;softcy;&amp;iecy; &amp;dcy;&amp;lcy;&amp;yacy; &amp;dcy;&amp;iecy;&amp;tcy;&amp;iecy;&amp;jcy; &amp;scy;&amp;icy;&amp;rcy;&amp;ocy;&amp;tcy; &amp;kcy;&amp;acy;&amp;rcy;&amp;tcy;&amp;icy;&amp;ncy;&amp;kcy;&amp;icy;"/>
          <p:cNvSpPr>
            <a:spLocks noChangeAspect="1" noChangeArrowheads="1"/>
          </p:cNvSpPr>
          <p:nvPr/>
        </p:nvSpPr>
        <p:spPr bwMode="auto">
          <a:xfrm>
            <a:off x="14922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3080" name="Picture 13" descr="C:\Users\senina\Desktop\inde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325" y="2420938"/>
            <a:ext cx="24669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Овал 14"/>
          <p:cNvSpPr/>
          <p:nvPr/>
        </p:nvSpPr>
        <p:spPr>
          <a:xfrm>
            <a:off x="6227763" y="4941888"/>
            <a:ext cx="2447925" cy="1366837"/>
          </a:xfrm>
          <a:prstGeom prst="ellipse">
            <a:avLst/>
          </a:prstGeom>
          <a:solidFill>
            <a:schemeClr val="bg1"/>
          </a:solidFill>
          <a:ln w="317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</a:rPr>
              <a:t>168 детей-сирот</a:t>
            </a:r>
          </a:p>
        </p:txBody>
      </p:sp>
      <p:cxnSp>
        <p:nvCxnSpPr>
          <p:cNvPr id="12" name="Прямая со стрелкой 11"/>
          <p:cNvCxnSpPr>
            <a:stCxn id="11" idx="6"/>
            <a:endCxn id="15" idx="2"/>
          </p:cNvCxnSpPr>
          <p:nvPr/>
        </p:nvCxnSpPr>
        <p:spPr>
          <a:xfrm flipV="1">
            <a:off x="5508625" y="5624513"/>
            <a:ext cx="719138" cy="365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388424" y="116632"/>
            <a:ext cx="621432" cy="365125"/>
          </a:xfrm>
        </p:spPr>
        <p:txBody>
          <a:bodyPr/>
          <a:lstStyle/>
          <a:p>
            <a:pPr>
              <a:defRPr/>
            </a:pPr>
            <a:fld id="{A475DF49-A273-4A26-A47F-514B59C15CC5}" type="slidenum">
              <a:rPr lang="ru-RU" smtClean="0"/>
              <a:pPr>
                <a:defRPr/>
              </a:pPr>
              <a:t>37</a:t>
            </a:fld>
            <a:endParaRPr lang="ru-RU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Заголовок 1"/>
          <p:cNvSpPr>
            <a:spLocks noGrp="1"/>
          </p:cNvSpPr>
          <p:nvPr>
            <p:ph type="title"/>
          </p:nvPr>
        </p:nvSpPr>
        <p:spPr>
          <a:xfrm>
            <a:off x="437493" y="236482"/>
            <a:ext cx="8458200" cy="650929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Реализация «майских» Указов Президента РФ в части заработной платы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7" name="Скругленный прямоугольник 156"/>
          <p:cNvSpPr/>
          <p:nvPr/>
        </p:nvSpPr>
        <p:spPr>
          <a:xfrm>
            <a:off x="283780" y="5013434"/>
            <a:ext cx="2554014" cy="1332501"/>
          </a:xfrm>
          <a:prstGeom prst="roundRect">
            <a:avLst/>
          </a:prstGeom>
          <a:solidFill>
            <a:srgbClr val="FFFFCC"/>
          </a:solidFill>
          <a:scene3d>
            <a:camera prst="orthographicFront"/>
            <a:lightRig rig="chilly" dir="t"/>
          </a:scene3d>
          <a:sp3d prstMaterial="metal"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итогам </a:t>
            </a:r>
            <a:r>
              <a:rPr lang="ru-RU" sz="1400" b="1" dirty="0" smtClean="0">
                <a:solidFill>
                  <a:srgbClr val="17375E"/>
                </a:solidFill>
                <a:latin typeface="Times New Roman" pitchFamily="18" charset="0"/>
                <a:cs typeface="Times New Roman" pitchFamily="18" charset="0"/>
              </a:rPr>
              <a:t>2014 года целевые показатели, установленные в «дорожных картах» достигнуты</a:t>
            </a:r>
          </a:p>
        </p:txBody>
      </p:sp>
      <p:sp>
        <p:nvSpPr>
          <p:cNvPr id="158" name="Скругленный прямоугольник 157"/>
          <p:cNvSpPr/>
          <p:nvPr/>
        </p:nvSpPr>
        <p:spPr>
          <a:xfrm>
            <a:off x="2096814" y="1813038"/>
            <a:ext cx="5454869" cy="536025"/>
          </a:xfrm>
          <a:prstGeom prst="roundRect">
            <a:avLst/>
          </a:prstGeom>
          <a:solidFill>
            <a:srgbClr val="99FFCC"/>
          </a:solidFill>
          <a:scene3d>
            <a:camera prst="orthographicFront"/>
            <a:lightRig rig="chilly" dir="t"/>
          </a:scene3d>
          <a:sp3d prstMaterial="metal"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Средняя заработная плата по экономике области  </a:t>
            </a:r>
          </a:p>
        </p:txBody>
      </p:sp>
      <p:sp>
        <p:nvSpPr>
          <p:cNvPr id="159" name="Скругленный прямоугольник 158"/>
          <p:cNvSpPr/>
          <p:nvPr/>
        </p:nvSpPr>
        <p:spPr>
          <a:xfrm>
            <a:off x="241740" y="3279228"/>
            <a:ext cx="1129859" cy="1213944"/>
          </a:xfrm>
          <a:prstGeom prst="roundRect">
            <a:avLst/>
          </a:prstGeom>
          <a:solidFill>
            <a:srgbClr val="99FFCC"/>
          </a:solidFill>
          <a:scene3d>
            <a:camera prst="orthographicFront"/>
            <a:lightRig rig="chilly" dir="t"/>
          </a:scene3d>
          <a:sp3d prstMaterial="metal"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План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23 112 руб.</a:t>
            </a:r>
          </a:p>
        </p:txBody>
      </p:sp>
      <p:sp>
        <p:nvSpPr>
          <p:cNvPr id="160" name="Скругленный прямоугольник 159"/>
          <p:cNvSpPr/>
          <p:nvPr/>
        </p:nvSpPr>
        <p:spPr>
          <a:xfrm>
            <a:off x="1450427" y="2932386"/>
            <a:ext cx="1340068" cy="1418897"/>
          </a:xfrm>
          <a:prstGeom prst="roundRect">
            <a:avLst/>
          </a:prstGeom>
          <a:solidFill>
            <a:srgbClr val="99FFCC"/>
          </a:solidFill>
          <a:scene3d>
            <a:camera prst="orthographicFront"/>
            <a:lightRig rig="chilly" dir="t"/>
          </a:scene3d>
          <a:sp3d prstMaterial="metal"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Факт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23 133 руб.</a:t>
            </a:r>
          </a:p>
        </p:txBody>
      </p:sp>
      <p:sp>
        <p:nvSpPr>
          <p:cNvPr id="170" name="Прямоугольник 169"/>
          <p:cNvSpPr/>
          <p:nvPr/>
        </p:nvSpPr>
        <p:spPr>
          <a:xfrm>
            <a:off x="544677" y="1047672"/>
            <a:ext cx="16855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2014 год</a:t>
            </a:r>
            <a:endParaRPr lang="ru-RU" sz="32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1" name="Скругленный прямоугольник 170"/>
          <p:cNvSpPr/>
          <p:nvPr/>
        </p:nvSpPr>
        <p:spPr>
          <a:xfrm>
            <a:off x="3233614" y="2592166"/>
            <a:ext cx="1868737" cy="1806098"/>
          </a:xfrm>
          <a:prstGeom prst="roundRect">
            <a:avLst/>
          </a:prstGeom>
          <a:solidFill>
            <a:srgbClr val="99FFCC"/>
          </a:solidFill>
          <a:scene3d>
            <a:camera prst="orthographicFront"/>
            <a:lightRig rig="chilly" dir="t"/>
          </a:scene3d>
          <a:sp3d prstMaterial="metal"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План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23 725 руб.</a:t>
            </a:r>
          </a:p>
        </p:txBody>
      </p:sp>
      <p:sp>
        <p:nvSpPr>
          <p:cNvPr id="172" name="Скругленный прямоугольник 171"/>
          <p:cNvSpPr/>
          <p:nvPr/>
        </p:nvSpPr>
        <p:spPr>
          <a:xfrm>
            <a:off x="5724128" y="2636912"/>
            <a:ext cx="2736304" cy="2177517"/>
          </a:xfrm>
          <a:prstGeom prst="roundRect">
            <a:avLst/>
          </a:prstGeom>
          <a:solidFill>
            <a:srgbClr val="99FFCC"/>
          </a:solidFill>
          <a:scene3d>
            <a:camera prst="orthographicFront"/>
            <a:lightRig rig="chilly" dir="t"/>
          </a:scene3d>
          <a:sp3d prstMaterial="metal"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Прогноз с учетом изменения методики расчета средней заработной платы по субъекту РФ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24 905 руб.</a:t>
            </a:r>
          </a:p>
        </p:txBody>
      </p:sp>
      <p:cxnSp>
        <p:nvCxnSpPr>
          <p:cNvPr id="183" name="Прямая соединительная линия 182"/>
          <p:cNvCxnSpPr/>
          <p:nvPr/>
        </p:nvCxnSpPr>
        <p:spPr>
          <a:xfrm rot="5400000">
            <a:off x="2601310" y="1387365"/>
            <a:ext cx="693682" cy="1588"/>
          </a:xfrm>
          <a:prstGeom prst="line">
            <a:avLst/>
          </a:prstGeom>
          <a:ln w="47625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Прямая соединительная линия 184"/>
          <p:cNvCxnSpPr/>
          <p:nvPr/>
        </p:nvCxnSpPr>
        <p:spPr>
          <a:xfrm rot="16200000" flipH="1">
            <a:off x="1185835" y="4370469"/>
            <a:ext cx="3567469" cy="20227"/>
          </a:xfrm>
          <a:prstGeom prst="line">
            <a:avLst/>
          </a:prstGeom>
          <a:ln w="47625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" name="Скругленный прямоугольник 186"/>
          <p:cNvSpPr/>
          <p:nvPr/>
        </p:nvSpPr>
        <p:spPr>
          <a:xfrm>
            <a:off x="3111165" y="4590289"/>
            <a:ext cx="1972899" cy="1481328"/>
          </a:xfrm>
          <a:prstGeom prst="roundRect">
            <a:avLst/>
          </a:prstGeom>
          <a:solidFill>
            <a:srgbClr val="FFFFCC"/>
          </a:solidFill>
          <a:scene3d>
            <a:camera prst="orthographicFront"/>
            <a:lightRig rig="chilly" dir="t"/>
          </a:scene3d>
          <a:sp3d prstMaterial="metal"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Целевые показатели установлены на 5,5% выше уровня достигнутых 2014 года</a:t>
            </a:r>
          </a:p>
        </p:txBody>
      </p:sp>
      <p:sp>
        <p:nvSpPr>
          <p:cNvPr id="188" name="Прямоугольник 187"/>
          <p:cNvSpPr/>
          <p:nvPr/>
        </p:nvSpPr>
        <p:spPr>
          <a:xfrm>
            <a:off x="3136392" y="1069848"/>
            <a:ext cx="17190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2015 год</a:t>
            </a:r>
            <a:endParaRPr lang="ru-RU" sz="32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9" name="Прямоугольник 188"/>
          <p:cNvSpPr/>
          <p:nvPr/>
        </p:nvSpPr>
        <p:spPr>
          <a:xfrm>
            <a:off x="6189572" y="1037159"/>
            <a:ext cx="16855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2016 год</a:t>
            </a:r>
            <a:endParaRPr lang="ru-RU" sz="32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90" name="Прямая соединительная линия 189"/>
          <p:cNvCxnSpPr/>
          <p:nvPr/>
        </p:nvCxnSpPr>
        <p:spPr>
          <a:xfrm rot="16200000" flipH="1">
            <a:off x="3495903" y="4370889"/>
            <a:ext cx="3567469" cy="20227"/>
          </a:xfrm>
          <a:prstGeom prst="line">
            <a:avLst/>
          </a:prstGeom>
          <a:ln w="47625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Прямая соединительная линия 190"/>
          <p:cNvCxnSpPr/>
          <p:nvPr/>
        </p:nvCxnSpPr>
        <p:spPr>
          <a:xfrm rot="5400000">
            <a:off x="4853991" y="1345533"/>
            <a:ext cx="693682" cy="1588"/>
          </a:xfrm>
          <a:prstGeom prst="line">
            <a:avLst/>
          </a:prstGeom>
          <a:ln w="47625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Скругленный прямоугольник 192"/>
          <p:cNvSpPr/>
          <p:nvPr/>
        </p:nvSpPr>
        <p:spPr>
          <a:xfrm>
            <a:off x="5650992" y="5047487"/>
            <a:ext cx="2898334" cy="1601777"/>
          </a:xfrm>
          <a:prstGeom prst="roundRect">
            <a:avLst/>
          </a:prstGeom>
          <a:solidFill>
            <a:srgbClr val="FFFFCC"/>
          </a:solidFill>
          <a:scene3d>
            <a:camera prst="orthographicFront"/>
            <a:lightRig rig="chilly" dir="t"/>
          </a:scene3d>
          <a:sp3d prstMaterial="metal"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Размер средней заработной платы по отдельным категориям сохраняется не ниже достигнутого уровня номинальной начисленной средней заработной платы по итогам 2015 года.</a:t>
            </a:r>
          </a:p>
        </p:txBody>
      </p:sp>
      <p:pic>
        <p:nvPicPr>
          <p:cNvPr id="23" name="Рисунок 22" descr="zakon-treboval-ukrast-147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4289" y="1608083"/>
            <a:ext cx="1629103" cy="1182413"/>
          </a:xfrm>
          <a:prstGeom prst="rect">
            <a:avLst/>
          </a:prstGeom>
        </p:spPr>
      </p:pic>
      <p:sp>
        <p:nvSpPr>
          <p:cNvPr id="21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388424" y="116632"/>
            <a:ext cx="621432" cy="365125"/>
          </a:xfrm>
        </p:spPr>
        <p:txBody>
          <a:bodyPr/>
          <a:lstStyle/>
          <a:p>
            <a:pPr>
              <a:defRPr/>
            </a:pPr>
            <a:fld id="{A475DF49-A273-4A26-A47F-514B59C15CC5}" type="slidenum">
              <a:rPr lang="ru-RU" smtClean="0"/>
              <a:pPr>
                <a:defRPr/>
              </a:pPr>
              <a:t>38</a:t>
            </a:fld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Заголовок 1"/>
          <p:cNvSpPr>
            <a:spLocks noGrp="1"/>
          </p:cNvSpPr>
          <p:nvPr>
            <p:ph type="title"/>
          </p:nvPr>
        </p:nvSpPr>
        <p:spPr>
          <a:xfrm>
            <a:off x="472966" y="365291"/>
            <a:ext cx="8458200" cy="438752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Средняя заработная плата в  сфере образования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7" name="Прямоугольник 106"/>
          <p:cNvSpPr/>
          <p:nvPr/>
        </p:nvSpPr>
        <p:spPr>
          <a:xfrm>
            <a:off x="3988677" y="930166"/>
            <a:ext cx="1576552" cy="409903"/>
          </a:xfrm>
          <a:prstGeom prst="rect">
            <a:avLst/>
          </a:prstGeom>
          <a:solidFill>
            <a:schemeClr val="accent1">
              <a:lumMod val="60000"/>
              <a:lumOff val="40000"/>
              <a:alpha val="5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2012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год (руб.)</a:t>
            </a:r>
            <a:endParaRPr lang="ru-RU" sz="1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1" name="Прямоугольник 130"/>
          <p:cNvSpPr/>
          <p:nvPr/>
        </p:nvSpPr>
        <p:spPr>
          <a:xfrm>
            <a:off x="5754414" y="930167"/>
            <a:ext cx="1560785" cy="409902"/>
          </a:xfrm>
          <a:prstGeom prst="rect">
            <a:avLst/>
          </a:prstGeom>
          <a:solidFill>
            <a:schemeClr val="accent1">
              <a:lumMod val="60000"/>
              <a:lumOff val="40000"/>
              <a:alpha val="5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2016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год (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руб.)</a:t>
            </a:r>
            <a:endParaRPr lang="ru-RU" sz="1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81503" y="1292774"/>
            <a:ext cx="2254469" cy="12770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Пед.работники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общеобразовательных учреждений</a:t>
            </a:r>
          </a:p>
          <a:p>
            <a:pPr algn="ctr"/>
            <a:endParaRPr lang="ru-RU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856593" y="1897117"/>
            <a:ext cx="2138856" cy="4046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734206" y="2448910"/>
            <a:ext cx="2380593" cy="8618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Пед.работники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дошкольных образовательных учреждений</a:t>
            </a:r>
          </a:p>
          <a:p>
            <a:pPr algn="ctr"/>
            <a:endParaRPr lang="ru-RU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1907628" y="3452647"/>
            <a:ext cx="2330997" cy="8671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Пед.работники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дополнительного образования детей</a:t>
            </a:r>
          </a:p>
          <a:p>
            <a:pPr algn="ctr"/>
            <a:endParaRPr lang="ru-RU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1797266" y="4367049"/>
            <a:ext cx="2364829" cy="10247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Преподаватели и мастера учреждений среднего проф.образования</a:t>
            </a:r>
          </a:p>
          <a:p>
            <a:pPr algn="ctr"/>
            <a:endParaRPr lang="ru-RU" sz="16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4099034" y="1734206"/>
            <a:ext cx="1466195" cy="378373"/>
          </a:xfrm>
          <a:prstGeom prst="rect">
            <a:avLst/>
          </a:prstGeom>
          <a:solidFill>
            <a:schemeClr val="accent1">
              <a:lumMod val="60000"/>
              <a:lumOff val="40000"/>
              <a:alpha val="14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16 957</a:t>
            </a:r>
            <a:endParaRPr lang="ru-RU" sz="16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5754415" y="1671144"/>
            <a:ext cx="1534510" cy="457201"/>
          </a:xfrm>
          <a:prstGeom prst="rect">
            <a:avLst/>
          </a:prstGeom>
          <a:solidFill>
            <a:schemeClr val="accent1">
              <a:lumMod val="60000"/>
              <a:lumOff val="40000"/>
              <a:alpha val="14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24 905</a:t>
            </a:r>
            <a:endParaRPr lang="ru-RU" sz="16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Стрелка вверх 69"/>
          <p:cNvSpPr/>
          <p:nvPr/>
        </p:nvSpPr>
        <p:spPr>
          <a:xfrm>
            <a:off x="7472854" y="1324304"/>
            <a:ext cx="252248" cy="583324"/>
          </a:xfrm>
          <a:prstGeom prst="up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Прямоугольник 70"/>
          <p:cNvSpPr/>
          <p:nvPr/>
        </p:nvSpPr>
        <p:spPr>
          <a:xfrm>
            <a:off x="4114800" y="2532994"/>
            <a:ext cx="1460938" cy="399391"/>
          </a:xfrm>
          <a:prstGeom prst="rect">
            <a:avLst/>
          </a:prstGeom>
          <a:solidFill>
            <a:schemeClr val="accent1">
              <a:lumMod val="60000"/>
              <a:lumOff val="40000"/>
              <a:alpha val="14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9 896</a:t>
            </a:r>
            <a:endParaRPr lang="ru-RU" sz="16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Стрелка вверх 74"/>
          <p:cNvSpPr/>
          <p:nvPr/>
        </p:nvSpPr>
        <p:spPr>
          <a:xfrm>
            <a:off x="7467600" y="2217684"/>
            <a:ext cx="252248" cy="583324"/>
          </a:xfrm>
          <a:prstGeom prst="up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Прямоугольник 78"/>
          <p:cNvSpPr/>
          <p:nvPr/>
        </p:nvSpPr>
        <p:spPr>
          <a:xfrm>
            <a:off x="4146332" y="3531477"/>
            <a:ext cx="1471450" cy="367862"/>
          </a:xfrm>
          <a:prstGeom prst="rect">
            <a:avLst/>
          </a:prstGeom>
          <a:solidFill>
            <a:schemeClr val="accent1">
              <a:lumMod val="60000"/>
              <a:lumOff val="40000"/>
              <a:alpha val="14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6 946</a:t>
            </a:r>
            <a:endParaRPr lang="ru-RU" sz="16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Прямоугольник 79"/>
          <p:cNvSpPr/>
          <p:nvPr/>
        </p:nvSpPr>
        <p:spPr>
          <a:xfrm>
            <a:off x="4130565" y="4482662"/>
            <a:ext cx="1450429" cy="373118"/>
          </a:xfrm>
          <a:prstGeom prst="rect">
            <a:avLst/>
          </a:prstGeom>
          <a:solidFill>
            <a:schemeClr val="accent1">
              <a:lumMod val="60000"/>
              <a:lumOff val="40000"/>
              <a:alpha val="14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12 750</a:t>
            </a:r>
            <a:endParaRPr lang="ru-RU" sz="16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Стрелка вверх 82"/>
          <p:cNvSpPr/>
          <p:nvPr/>
        </p:nvSpPr>
        <p:spPr>
          <a:xfrm>
            <a:off x="7451833" y="4125311"/>
            <a:ext cx="252248" cy="583324"/>
          </a:xfrm>
          <a:prstGeom prst="up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Стрелка вверх 83"/>
          <p:cNvSpPr/>
          <p:nvPr/>
        </p:nvSpPr>
        <p:spPr>
          <a:xfrm>
            <a:off x="7478109" y="3158360"/>
            <a:ext cx="252248" cy="583324"/>
          </a:xfrm>
          <a:prstGeom prst="up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Прямоугольник 85"/>
          <p:cNvSpPr/>
          <p:nvPr/>
        </p:nvSpPr>
        <p:spPr>
          <a:xfrm>
            <a:off x="3109092" y="6072680"/>
            <a:ext cx="5549461" cy="5044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" name="Рисунок 29" descr="i (3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1052" y="2288957"/>
            <a:ext cx="1370451" cy="1002769"/>
          </a:xfrm>
          <a:prstGeom prst="rect">
            <a:avLst/>
          </a:prstGeom>
        </p:spPr>
      </p:pic>
      <p:pic>
        <p:nvPicPr>
          <p:cNvPr id="31" name="Рисунок 30" descr="i (17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3717" y="1294416"/>
            <a:ext cx="1379317" cy="926044"/>
          </a:xfrm>
          <a:prstGeom prst="rect">
            <a:avLst/>
          </a:prstGeom>
        </p:spPr>
      </p:pic>
      <p:pic>
        <p:nvPicPr>
          <p:cNvPr id="32" name="Рисунок 31" descr="i (16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9956" y="3357071"/>
            <a:ext cx="1325783" cy="883854"/>
          </a:xfrm>
          <a:prstGeom prst="rect">
            <a:avLst/>
          </a:prstGeom>
        </p:spPr>
      </p:pic>
      <p:pic>
        <p:nvPicPr>
          <p:cNvPr id="33" name="Рисунок 32" descr="i (18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1469" y="4337161"/>
            <a:ext cx="1272738" cy="952048"/>
          </a:xfrm>
          <a:prstGeom prst="rect">
            <a:avLst/>
          </a:prstGeom>
        </p:spPr>
      </p:pic>
      <p:sp>
        <p:nvSpPr>
          <p:cNvPr id="29" name="Прямоугольник 28"/>
          <p:cNvSpPr/>
          <p:nvPr/>
        </p:nvSpPr>
        <p:spPr>
          <a:xfrm>
            <a:off x="2096814" y="5528443"/>
            <a:ext cx="1844565" cy="6411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Пед.работники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учреждений для детей-сирот</a:t>
            </a:r>
          </a:p>
          <a:p>
            <a:pPr algn="ctr"/>
            <a:endParaRPr lang="ru-RU" sz="1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7614746" y="1476704"/>
            <a:ext cx="1261240" cy="399393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+146,9 %</a:t>
            </a:r>
            <a:endParaRPr lang="ru-RU" sz="160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" name="Рисунок 34" descr="23332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2457" y="5334685"/>
            <a:ext cx="1350577" cy="958910"/>
          </a:xfrm>
          <a:prstGeom prst="rect">
            <a:avLst/>
          </a:prstGeom>
        </p:spPr>
      </p:pic>
      <p:sp>
        <p:nvSpPr>
          <p:cNvPr id="36" name="Прямоугольник 35"/>
          <p:cNvSpPr/>
          <p:nvPr/>
        </p:nvSpPr>
        <p:spPr>
          <a:xfrm>
            <a:off x="4114800" y="5460125"/>
            <a:ext cx="1481959" cy="341585"/>
          </a:xfrm>
          <a:prstGeom prst="rect">
            <a:avLst/>
          </a:prstGeom>
          <a:solidFill>
            <a:schemeClr val="accent1">
              <a:lumMod val="60000"/>
              <a:lumOff val="40000"/>
              <a:alpha val="14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12 290</a:t>
            </a:r>
            <a:endParaRPr lang="ru-RU" sz="16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Стрелка вверх 38"/>
          <p:cNvSpPr/>
          <p:nvPr/>
        </p:nvSpPr>
        <p:spPr>
          <a:xfrm>
            <a:off x="7478110" y="5239408"/>
            <a:ext cx="252248" cy="583324"/>
          </a:xfrm>
          <a:prstGeom prst="up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>
            <a:off x="5733393" y="2469931"/>
            <a:ext cx="1534510" cy="457201"/>
          </a:xfrm>
          <a:prstGeom prst="rect">
            <a:avLst/>
          </a:prstGeom>
          <a:solidFill>
            <a:schemeClr val="accent1">
              <a:lumMod val="60000"/>
              <a:lumOff val="40000"/>
              <a:alpha val="14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21 169</a:t>
            </a:r>
            <a:endParaRPr lang="ru-RU" sz="16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7641023" y="2322787"/>
            <a:ext cx="1261240" cy="399393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+213,9 %</a:t>
            </a:r>
            <a:endParaRPr lang="ru-RU" sz="160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5728140" y="3426373"/>
            <a:ext cx="1534510" cy="457201"/>
          </a:xfrm>
          <a:prstGeom prst="rect">
            <a:avLst/>
          </a:prstGeom>
          <a:solidFill>
            <a:schemeClr val="accent1">
              <a:lumMod val="60000"/>
              <a:lumOff val="40000"/>
              <a:alpha val="14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19 952</a:t>
            </a:r>
            <a:endParaRPr lang="ru-RU" sz="16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5743902" y="4403835"/>
            <a:ext cx="1534510" cy="457201"/>
          </a:xfrm>
          <a:prstGeom prst="rect">
            <a:avLst/>
          </a:prstGeom>
          <a:solidFill>
            <a:schemeClr val="accent1">
              <a:lumMod val="60000"/>
              <a:lumOff val="40000"/>
              <a:alpha val="14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22 415</a:t>
            </a:r>
            <a:endParaRPr lang="ru-RU" sz="16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5770179" y="5328745"/>
            <a:ext cx="1534510" cy="457201"/>
          </a:xfrm>
          <a:prstGeom prst="rect">
            <a:avLst/>
          </a:prstGeom>
          <a:solidFill>
            <a:schemeClr val="accent1">
              <a:lumMod val="60000"/>
              <a:lumOff val="40000"/>
              <a:alpha val="14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22 171</a:t>
            </a:r>
            <a:endParaRPr lang="ru-RU" sz="16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7614746" y="3263463"/>
            <a:ext cx="1261240" cy="399393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+287,2 %</a:t>
            </a:r>
            <a:endParaRPr lang="ru-RU" sz="160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7604237" y="4256691"/>
            <a:ext cx="1261240" cy="399393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+175,8 %</a:t>
            </a:r>
            <a:endParaRPr lang="ru-RU" sz="160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7598980" y="5276196"/>
            <a:ext cx="1261240" cy="399393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+180,4 %</a:t>
            </a:r>
            <a:endParaRPr lang="ru-RU" sz="160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388424" y="111547"/>
            <a:ext cx="621432" cy="365125"/>
          </a:xfrm>
        </p:spPr>
        <p:txBody>
          <a:bodyPr/>
          <a:lstStyle/>
          <a:p>
            <a:pPr>
              <a:defRPr/>
            </a:pPr>
            <a:fld id="{A475DF49-A273-4A26-A47F-514B59C15CC5}" type="slidenum">
              <a:rPr lang="ru-RU" smtClean="0"/>
              <a:pPr>
                <a:defRPr/>
              </a:pPr>
              <a:t>39</a:t>
            </a:fld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0">
                <a:solidFill>
                  <a:schemeClr val="tx1"/>
                </a:solidFill>
              </a:rPr>
              <a:t>Определение бюджета, виды бюджетов</a:t>
            </a:r>
          </a:p>
        </p:txBody>
      </p:sp>
      <p:sp>
        <p:nvSpPr>
          <p:cNvPr id="334853" name="Text Box 5"/>
          <p:cNvSpPr txBox="1">
            <a:spLocks noChangeArrowheads="1"/>
          </p:cNvSpPr>
          <p:nvPr/>
        </p:nvSpPr>
        <p:spPr bwMode="auto">
          <a:xfrm>
            <a:off x="3924300" y="1412875"/>
            <a:ext cx="4751388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800" b="1"/>
              <a:t>БЮДЖЕТ</a:t>
            </a:r>
            <a:r>
              <a:rPr lang="ru-RU" sz="1800"/>
              <a:t>   -   форма  образования </a:t>
            </a:r>
          </a:p>
          <a:p>
            <a:r>
              <a:rPr lang="ru-RU" sz="1800"/>
              <a:t>и расходования денежных средств для решения  задач  и  функций государства </a:t>
            </a:r>
          </a:p>
          <a:p>
            <a:r>
              <a:rPr lang="ru-RU" sz="1800"/>
              <a:t>и местного самоуправления</a:t>
            </a:r>
          </a:p>
        </p:txBody>
      </p:sp>
      <p:sp>
        <p:nvSpPr>
          <p:cNvPr id="334854" name="Text Box 6"/>
          <p:cNvSpPr txBox="1">
            <a:spLocks noChangeArrowheads="1"/>
          </p:cNvSpPr>
          <p:nvPr/>
        </p:nvSpPr>
        <p:spPr bwMode="auto">
          <a:xfrm>
            <a:off x="250825" y="3716338"/>
            <a:ext cx="7127875" cy="256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r>
              <a:rPr lang="ru-RU" sz="1800"/>
              <a:t>Каждое публично-правовое образование имеет свой </a:t>
            </a:r>
            <a:r>
              <a:rPr lang="ru-RU" sz="1800" b="1"/>
              <a:t>БЮДЖЕТ</a:t>
            </a:r>
            <a:r>
              <a:rPr lang="en-US" sz="1800"/>
              <a:t>:</a:t>
            </a:r>
            <a:r>
              <a:rPr lang="ru-RU" sz="1800"/>
              <a:t> </a:t>
            </a:r>
          </a:p>
          <a:p>
            <a:pPr marL="342900" indent="-342900"/>
            <a:endParaRPr lang="en-US" sz="1800"/>
          </a:p>
          <a:p>
            <a:pPr marL="342900" indent="-342900">
              <a:buFontTx/>
              <a:buAutoNum type="arabicParenR"/>
            </a:pPr>
            <a:r>
              <a:rPr lang="ru-RU" sz="1800"/>
              <a:t>Российская Федерация - федеральный бюджет, </a:t>
            </a:r>
          </a:p>
          <a:p>
            <a:pPr marL="342900" indent="-342900"/>
            <a:endParaRPr lang="en-US" sz="1800"/>
          </a:p>
          <a:p>
            <a:pPr marL="342900" indent="-342900"/>
            <a:r>
              <a:rPr lang="ru-RU" sz="1800"/>
              <a:t>2) субъекты Российской Федерации – областной, краевой, республиканские бюджеты</a:t>
            </a:r>
            <a:r>
              <a:rPr lang="en-US" sz="1800"/>
              <a:t>;</a:t>
            </a:r>
            <a:endParaRPr lang="ru-RU" sz="1800"/>
          </a:p>
          <a:p>
            <a:pPr marL="342900" indent="-342900"/>
            <a:endParaRPr lang="en-US" sz="1800"/>
          </a:p>
          <a:p>
            <a:pPr marL="342900" indent="-342900"/>
            <a:r>
              <a:rPr lang="en-US" sz="1800"/>
              <a:t>3) </a:t>
            </a:r>
            <a:r>
              <a:rPr lang="ru-RU" sz="1800"/>
              <a:t>муниципальные районы, городские округа, городские и сельские поселения – местные бюджеты.</a:t>
            </a:r>
          </a:p>
        </p:txBody>
      </p:sp>
      <p:pic>
        <p:nvPicPr>
          <p:cNvPr id="334855" name="Picture 7" descr="0056d3601028855fab25ca8ce42fd4f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125538"/>
            <a:ext cx="3240087" cy="2157412"/>
          </a:xfrm>
          <a:prstGeom prst="rect">
            <a:avLst/>
          </a:prstGeom>
          <a:noFill/>
        </p:spPr>
      </p:pic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388424" y="116632"/>
            <a:ext cx="621432" cy="365125"/>
          </a:xfrm>
        </p:spPr>
        <p:txBody>
          <a:bodyPr/>
          <a:lstStyle/>
          <a:p>
            <a:pPr>
              <a:defRPr/>
            </a:pPr>
            <a:fld id="{A475DF49-A273-4A26-A47F-514B59C15CC5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Заголовок 1"/>
          <p:cNvSpPr>
            <a:spLocks noGrp="1"/>
          </p:cNvSpPr>
          <p:nvPr>
            <p:ph type="title"/>
          </p:nvPr>
        </p:nvSpPr>
        <p:spPr>
          <a:xfrm>
            <a:off x="472966" y="286463"/>
            <a:ext cx="8458200" cy="438752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Средняя заработная плата в здравоохранении, культуре, в сфере социальной защиты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7" name="Прямоугольник 106"/>
          <p:cNvSpPr/>
          <p:nvPr/>
        </p:nvSpPr>
        <p:spPr>
          <a:xfrm>
            <a:off x="3988677" y="1008994"/>
            <a:ext cx="1576552" cy="409903"/>
          </a:xfrm>
          <a:prstGeom prst="rect">
            <a:avLst/>
          </a:prstGeom>
          <a:solidFill>
            <a:schemeClr val="accent1">
              <a:lumMod val="60000"/>
              <a:lumOff val="40000"/>
              <a:alpha val="5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2012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год (руб.)</a:t>
            </a:r>
            <a:endParaRPr lang="ru-RU" sz="1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1" name="Прямоугольник 130"/>
          <p:cNvSpPr/>
          <p:nvPr/>
        </p:nvSpPr>
        <p:spPr>
          <a:xfrm>
            <a:off x="5738649" y="1008995"/>
            <a:ext cx="1560785" cy="409902"/>
          </a:xfrm>
          <a:prstGeom prst="rect">
            <a:avLst/>
          </a:prstGeom>
          <a:solidFill>
            <a:schemeClr val="accent1">
              <a:lumMod val="60000"/>
              <a:lumOff val="40000"/>
              <a:alpha val="5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2016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год (руб.)</a:t>
            </a:r>
            <a:endParaRPr lang="ru-RU" sz="1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59876" y="1466194"/>
            <a:ext cx="1623848" cy="7725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Врачи</a:t>
            </a:r>
          </a:p>
          <a:p>
            <a:pPr algn="ctr"/>
            <a:endParaRPr lang="ru-RU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856593" y="1897117"/>
            <a:ext cx="2138856" cy="4046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2144110" y="2228192"/>
            <a:ext cx="1876096" cy="8618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Средний медицинский персонал</a:t>
            </a:r>
            <a:endParaRPr lang="ru-RU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1907628" y="3452647"/>
            <a:ext cx="2238701" cy="8671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Младший </a:t>
            </a:r>
          </a:p>
          <a:p>
            <a:pPr algn="ct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медицинский персонал</a:t>
            </a:r>
            <a:endParaRPr lang="ru-RU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2112579" y="4351283"/>
            <a:ext cx="1891861" cy="10247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Работники культуры</a:t>
            </a:r>
          </a:p>
          <a:p>
            <a:pPr algn="ctr"/>
            <a:endParaRPr lang="ru-RU" sz="16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4099034" y="1734206"/>
            <a:ext cx="1466195" cy="378373"/>
          </a:xfrm>
          <a:prstGeom prst="rect">
            <a:avLst/>
          </a:prstGeom>
          <a:solidFill>
            <a:schemeClr val="accent1">
              <a:lumMod val="60000"/>
              <a:lumOff val="40000"/>
              <a:alpha val="14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22 365</a:t>
            </a:r>
          </a:p>
        </p:txBody>
      </p:sp>
      <p:sp>
        <p:nvSpPr>
          <p:cNvPr id="67" name="Прямоугольник 66"/>
          <p:cNvSpPr/>
          <p:nvPr/>
        </p:nvSpPr>
        <p:spPr>
          <a:xfrm>
            <a:off x="5754415" y="1671144"/>
            <a:ext cx="1534510" cy="457201"/>
          </a:xfrm>
          <a:prstGeom prst="rect">
            <a:avLst/>
          </a:prstGeom>
          <a:solidFill>
            <a:schemeClr val="accent1">
              <a:lumMod val="60000"/>
              <a:lumOff val="40000"/>
              <a:alpha val="14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33 299</a:t>
            </a:r>
            <a:endParaRPr lang="ru-RU" sz="16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Стрелка вверх 69"/>
          <p:cNvSpPr/>
          <p:nvPr/>
        </p:nvSpPr>
        <p:spPr>
          <a:xfrm>
            <a:off x="7472854" y="1324304"/>
            <a:ext cx="252248" cy="583324"/>
          </a:xfrm>
          <a:prstGeom prst="up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Прямоугольник 70"/>
          <p:cNvSpPr/>
          <p:nvPr/>
        </p:nvSpPr>
        <p:spPr>
          <a:xfrm>
            <a:off x="4114800" y="2532994"/>
            <a:ext cx="1460938" cy="399391"/>
          </a:xfrm>
          <a:prstGeom prst="rect">
            <a:avLst/>
          </a:prstGeom>
          <a:solidFill>
            <a:schemeClr val="accent1">
              <a:lumMod val="60000"/>
              <a:lumOff val="40000"/>
              <a:alpha val="14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12 682</a:t>
            </a:r>
            <a:endParaRPr lang="ru-RU" sz="16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Стрелка вверх 74"/>
          <p:cNvSpPr/>
          <p:nvPr/>
        </p:nvSpPr>
        <p:spPr>
          <a:xfrm>
            <a:off x="7467600" y="2217684"/>
            <a:ext cx="252248" cy="583324"/>
          </a:xfrm>
          <a:prstGeom prst="up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Прямоугольник 78"/>
          <p:cNvSpPr/>
          <p:nvPr/>
        </p:nvSpPr>
        <p:spPr>
          <a:xfrm>
            <a:off x="4130568" y="3547243"/>
            <a:ext cx="1471450" cy="367862"/>
          </a:xfrm>
          <a:prstGeom prst="rect">
            <a:avLst/>
          </a:prstGeom>
          <a:solidFill>
            <a:schemeClr val="accent1">
              <a:lumMod val="60000"/>
              <a:lumOff val="40000"/>
              <a:alpha val="14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8 830</a:t>
            </a:r>
            <a:endParaRPr lang="ru-RU" sz="16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Прямоугольник 79"/>
          <p:cNvSpPr/>
          <p:nvPr/>
        </p:nvSpPr>
        <p:spPr>
          <a:xfrm>
            <a:off x="4139952" y="4509120"/>
            <a:ext cx="1450429" cy="373118"/>
          </a:xfrm>
          <a:prstGeom prst="rect">
            <a:avLst/>
          </a:prstGeom>
          <a:solidFill>
            <a:schemeClr val="accent1">
              <a:lumMod val="60000"/>
              <a:lumOff val="40000"/>
              <a:alpha val="14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9 023</a:t>
            </a:r>
            <a:endParaRPr lang="ru-RU" sz="16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Стрелка вверх 82"/>
          <p:cNvSpPr/>
          <p:nvPr/>
        </p:nvSpPr>
        <p:spPr>
          <a:xfrm>
            <a:off x="7451833" y="4125311"/>
            <a:ext cx="252248" cy="583324"/>
          </a:xfrm>
          <a:prstGeom prst="up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Стрелка вверх 83"/>
          <p:cNvSpPr/>
          <p:nvPr/>
        </p:nvSpPr>
        <p:spPr>
          <a:xfrm>
            <a:off x="7478109" y="3158360"/>
            <a:ext cx="252248" cy="583324"/>
          </a:xfrm>
          <a:prstGeom prst="up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2144110" y="5370788"/>
            <a:ext cx="1844565" cy="6411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Социальные работники</a:t>
            </a:r>
          </a:p>
          <a:p>
            <a:pPr algn="ctr"/>
            <a:endParaRPr lang="ru-RU" sz="1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7614746" y="1476704"/>
            <a:ext cx="1261240" cy="399393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+148,9 %</a:t>
            </a:r>
            <a:endParaRPr lang="ru-RU" sz="160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4114800" y="5460125"/>
            <a:ext cx="1481959" cy="341585"/>
          </a:xfrm>
          <a:prstGeom prst="rect">
            <a:avLst/>
          </a:prstGeom>
          <a:solidFill>
            <a:schemeClr val="accent1">
              <a:lumMod val="60000"/>
              <a:lumOff val="40000"/>
              <a:alpha val="14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7 317</a:t>
            </a:r>
            <a:endParaRPr lang="ru-RU" sz="16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Стрелка вверх 38"/>
          <p:cNvSpPr/>
          <p:nvPr/>
        </p:nvSpPr>
        <p:spPr>
          <a:xfrm>
            <a:off x="7478110" y="5239408"/>
            <a:ext cx="252248" cy="583324"/>
          </a:xfrm>
          <a:prstGeom prst="up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>
            <a:off x="5733393" y="2469931"/>
            <a:ext cx="1534510" cy="457201"/>
          </a:xfrm>
          <a:prstGeom prst="rect">
            <a:avLst/>
          </a:prstGeom>
          <a:solidFill>
            <a:schemeClr val="accent1">
              <a:lumMod val="60000"/>
              <a:lumOff val="40000"/>
              <a:alpha val="14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19 275</a:t>
            </a:r>
            <a:endParaRPr lang="ru-RU" sz="16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7641023" y="2322787"/>
            <a:ext cx="1261240" cy="399393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+151,9 %</a:t>
            </a:r>
            <a:endParaRPr lang="ru-RU" sz="160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5728140" y="3426373"/>
            <a:ext cx="1534510" cy="457201"/>
          </a:xfrm>
          <a:prstGeom prst="rect">
            <a:avLst/>
          </a:prstGeom>
          <a:solidFill>
            <a:schemeClr val="accent1">
              <a:lumMod val="60000"/>
              <a:lumOff val="40000"/>
              <a:alpha val="14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12 736</a:t>
            </a:r>
            <a:endParaRPr lang="ru-RU" sz="16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5796136" y="4365104"/>
            <a:ext cx="1534510" cy="457201"/>
          </a:xfrm>
          <a:prstGeom prst="rect">
            <a:avLst/>
          </a:prstGeom>
          <a:solidFill>
            <a:schemeClr val="accent1">
              <a:lumMod val="60000"/>
              <a:lumOff val="40000"/>
              <a:alpha val="14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17 000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5770179" y="5328745"/>
            <a:ext cx="1534510" cy="457201"/>
          </a:xfrm>
          <a:prstGeom prst="rect">
            <a:avLst/>
          </a:prstGeom>
          <a:solidFill>
            <a:schemeClr val="accent1">
              <a:lumMod val="60000"/>
              <a:lumOff val="40000"/>
              <a:alpha val="14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14 725</a:t>
            </a:r>
            <a:endParaRPr lang="ru-RU" sz="16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7614746" y="3263463"/>
            <a:ext cx="1261240" cy="399393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+144,2 %</a:t>
            </a:r>
            <a:endParaRPr lang="ru-RU" sz="160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7604237" y="4256691"/>
            <a:ext cx="1261240" cy="399393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+188,4 %</a:t>
            </a:r>
            <a:endParaRPr lang="ru-RU" sz="160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7598980" y="5276196"/>
            <a:ext cx="1261240" cy="399393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+201,2%</a:t>
            </a:r>
            <a:endParaRPr lang="ru-RU" sz="160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" name="Рисунок 36" descr="doctors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9447" y="1065159"/>
            <a:ext cx="1521305" cy="1063185"/>
          </a:xfrm>
          <a:prstGeom prst="rect">
            <a:avLst/>
          </a:prstGeom>
        </p:spPr>
      </p:pic>
      <p:pic>
        <p:nvPicPr>
          <p:cNvPr id="51" name="Рисунок 50" descr="surgery-doctor-hospita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7988" y="2202902"/>
            <a:ext cx="1441887" cy="959885"/>
          </a:xfrm>
          <a:prstGeom prst="rect">
            <a:avLst/>
          </a:prstGeom>
        </p:spPr>
      </p:pic>
      <p:pic>
        <p:nvPicPr>
          <p:cNvPr id="52" name="Рисунок 51" descr="i (20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6744" y="3312403"/>
            <a:ext cx="1371600" cy="914400"/>
          </a:xfrm>
          <a:prstGeom prst="rect">
            <a:avLst/>
          </a:prstGeom>
        </p:spPr>
      </p:pic>
      <p:pic>
        <p:nvPicPr>
          <p:cNvPr id="53" name="Рисунок 52" descr="700_525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9519" y="4223679"/>
            <a:ext cx="1410355" cy="1057766"/>
          </a:xfrm>
          <a:prstGeom prst="rect">
            <a:avLst/>
          </a:prstGeom>
        </p:spPr>
      </p:pic>
      <p:pic>
        <p:nvPicPr>
          <p:cNvPr id="54" name="Рисунок 53" descr="socialnyi-rabotnik-207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7183" y="5253855"/>
            <a:ext cx="1418458" cy="899023"/>
          </a:xfrm>
          <a:prstGeom prst="rect">
            <a:avLst/>
          </a:prstGeom>
        </p:spPr>
      </p:pic>
      <p:sp>
        <p:nvSpPr>
          <p:cNvPr id="55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388424" y="116632"/>
            <a:ext cx="621432" cy="365125"/>
          </a:xfrm>
        </p:spPr>
        <p:txBody>
          <a:bodyPr/>
          <a:lstStyle/>
          <a:p>
            <a:pPr>
              <a:defRPr/>
            </a:pPr>
            <a:fld id="{A475DF49-A273-4A26-A47F-514B59C15CC5}" type="slidenum">
              <a:rPr lang="ru-RU" smtClean="0"/>
              <a:pPr>
                <a:defRPr/>
              </a:pPr>
              <a:t>40</a:t>
            </a:fld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4213" y="188641"/>
            <a:ext cx="7772400" cy="1008112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dirty="0" smtClean="0"/>
              <a:t>Расходы на здравоохранение в Липецкой области в 2016 году</a:t>
            </a:r>
            <a:endParaRPr lang="ru-RU" sz="2800" dirty="0"/>
          </a:p>
        </p:txBody>
      </p:sp>
      <p:graphicFrame>
        <p:nvGraphicFramePr>
          <p:cNvPr id="12" name="Диаграмма 11"/>
          <p:cNvGraphicFramePr/>
          <p:nvPr/>
        </p:nvGraphicFramePr>
        <p:xfrm>
          <a:off x="395536" y="1412776"/>
          <a:ext cx="6192688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804248" y="4365104"/>
            <a:ext cx="180020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12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068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6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руб. на одного жителя области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5" name="Рисунок 14" descr="arrow-peop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0" y="1916832"/>
            <a:ext cx="3048000" cy="2286000"/>
          </a:xfrm>
          <a:prstGeom prst="rect">
            <a:avLst/>
          </a:prstGeom>
        </p:spPr>
      </p:pic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388424" y="116632"/>
            <a:ext cx="621432" cy="365125"/>
          </a:xfrm>
        </p:spPr>
        <p:txBody>
          <a:bodyPr/>
          <a:lstStyle/>
          <a:p>
            <a:pPr>
              <a:defRPr/>
            </a:pPr>
            <a:fld id="{5435EAC8-43B9-4C6F-AF2A-BFCEB303AEA2}" type="slidenum">
              <a:rPr lang="ru-RU"/>
              <a:pPr>
                <a:defRPr/>
              </a:pPr>
              <a:t>41</a:t>
            </a:fld>
            <a:endParaRPr lang="ru-RU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4583875" y="997527"/>
            <a:ext cx="4393869" cy="760021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Georgia" pitchFamily="18" charset="0"/>
              </a:rPr>
              <a:t>За счет средств областного бюджета </a:t>
            </a:r>
            <a:endParaRPr lang="ru-RU" dirty="0">
              <a:latin typeface="Georgia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61257" y="985652"/>
            <a:ext cx="4144488" cy="724395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  <a:tabLst>
                <a:tab pos="0" algn="l"/>
                <a:tab pos="180000" algn="l"/>
              </a:tabLst>
            </a:pPr>
            <a:r>
              <a:rPr lang="ru-RU" b="1" dirty="0" smtClean="0">
                <a:latin typeface="Georgia" pitchFamily="18" charset="0"/>
              </a:rPr>
              <a:t>За счет средств обязательного медицинского страхования</a:t>
            </a:r>
            <a:endParaRPr lang="ru-RU" b="1" dirty="0">
              <a:latin typeface="Georgia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0338"/>
            <a:ext cx="8458200" cy="711532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b="1" dirty="0"/>
              <a:t>П</a:t>
            </a:r>
            <a:r>
              <a:rPr lang="ru-RU" sz="2400" b="1" dirty="0" smtClean="0"/>
              <a:t>рограмма государственных гарантий бесплатного оказания медицинской помощи</a:t>
            </a:r>
            <a:endParaRPr lang="ru-RU" sz="24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9ED5B1-A891-4EC1-A0FA-F733B810D979}" type="slidenum">
              <a:rPr lang="ru-RU"/>
              <a:pPr>
                <a:defRPr/>
              </a:pPr>
              <a:t>42</a:t>
            </a:fld>
            <a:endParaRPr lang="ru-RU" dirty="0"/>
          </a:p>
        </p:txBody>
      </p:sp>
      <p:graphicFrame>
        <p:nvGraphicFramePr>
          <p:cNvPr id="15" name="Схема 14"/>
          <p:cNvGraphicFramePr/>
          <p:nvPr/>
        </p:nvGraphicFramePr>
        <p:xfrm>
          <a:off x="285008" y="2541320"/>
          <a:ext cx="4013860" cy="39069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" name="Скругленный прямоугольник 15"/>
          <p:cNvSpPr/>
          <p:nvPr/>
        </p:nvSpPr>
        <p:spPr>
          <a:xfrm>
            <a:off x="237507" y="1805047"/>
            <a:ext cx="4132614" cy="3800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Застрахованным лицам по ОМС</a:t>
            </a:r>
            <a:endParaRPr lang="ru-RU" sz="1600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560124" y="1816925"/>
            <a:ext cx="4381995" cy="36813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Незастрахованным лицам по ОМС</a:t>
            </a:r>
            <a:endParaRPr lang="ru-RU" sz="1600" dirty="0"/>
          </a:p>
        </p:txBody>
      </p:sp>
      <p:graphicFrame>
        <p:nvGraphicFramePr>
          <p:cNvPr id="18" name="Схема 17"/>
          <p:cNvGraphicFramePr/>
          <p:nvPr/>
        </p:nvGraphicFramePr>
        <p:xfrm>
          <a:off x="4548249" y="2291938"/>
          <a:ext cx="4405745" cy="5225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9" name="Скругленный прямоугольник 18"/>
          <p:cNvSpPr/>
          <p:nvPr/>
        </p:nvSpPr>
        <p:spPr>
          <a:xfrm>
            <a:off x="4560124" y="2778826"/>
            <a:ext cx="4380017" cy="45126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Застрахованным  и незастрахованным лицам по ОМС</a:t>
            </a:r>
            <a:endParaRPr lang="ru-RU" sz="1600" dirty="0"/>
          </a:p>
        </p:txBody>
      </p:sp>
      <p:graphicFrame>
        <p:nvGraphicFramePr>
          <p:cNvPr id="23" name="Схема 22"/>
          <p:cNvGraphicFramePr/>
          <p:nvPr/>
        </p:nvGraphicFramePr>
        <p:xfrm>
          <a:off x="4512624" y="3325090"/>
          <a:ext cx="4465122" cy="30638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2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388424" y="116632"/>
            <a:ext cx="621432" cy="365125"/>
          </a:xfrm>
        </p:spPr>
        <p:txBody>
          <a:bodyPr/>
          <a:lstStyle/>
          <a:p>
            <a:pPr>
              <a:defRPr/>
            </a:pPr>
            <a:fld id="{A475DF49-A273-4A26-A47F-514B59C15CC5}" type="slidenum">
              <a:rPr lang="ru-RU" smtClean="0"/>
              <a:pPr>
                <a:defRPr/>
              </a:pPr>
              <a:t>42</a:t>
            </a:fld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755576" y="404664"/>
            <a:ext cx="7772400" cy="575717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noProof="0" dirty="0" smtClean="0">
                <a:latin typeface="+mj-lt"/>
                <a:ea typeface="+mj-ea"/>
                <a:cs typeface="+mj-cs"/>
              </a:rPr>
              <a:t>Меры социальной поддержки медицинских работников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611560" y="1397000"/>
          <a:ext cx="8208912" cy="5056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388424" y="116632"/>
            <a:ext cx="621432" cy="365125"/>
          </a:xfrm>
        </p:spPr>
        <p:txBody>
          <a:bodyPr/>
          <a:lstStyle/>
          <a:p>
            <a:pPr>
              <a:defRPr/>
            </a:pPr>
            <a:fld id="{5435EAC8-43B9-4C6F-AF2A-BFCEB303AEA2}" type="slidenum">
              <a:rPr lang="ru-RU"/>
              <a:pPr>
                <a:defRPr/>
              </a:pPr>
              <a:t>43</a:t>
            </a:fld>
            <a:endParaRPr lang="ru-RU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E8268-462A-4164-930C-BE5EB5F4557A}" type="slidenum">
              <a:rPr lang="ru-RU"/>
              <a:pPr>
                <a:defRPr/>
              </a:pPr>
              <a:t>44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827088" y="260350"/>
            <a:ext cx="7777162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Строительство перинатального центра в г.Липецке в рамках  государственной программы Липецкой области </a:t>
            </a:r>
          </a:p>
          <a:p>
            <a:pPr algn="ctr"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«Развитие здравоохранения Липецкой области»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1844824"/>
            <a:ext cx="5975350" cy="95408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1400" b="1" dirty="0"/>
              <a:t>Общая стоимость объекта – 1 </a:t>
            </a:r>
            <a:r>
              <a:rPr lang="ru-RU" sz="1400" b="1" dirty="0" smtClean="0"/>
              <a:t>782,7 млн. </a:t>
            </a:r>
            <a:r>
              <a:rPr lang="ru-RU" sz="1400" b="1" dirty="0"/>
              <a:t>руб.</a:t>
            </a:r>
          </a:p>
          <a:p>
            <a:pPr>
              <a:defRPr/>
            </a:pP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</a:rPr>
              <a:t>Строительство объекта осуществляется за счет средств:</a:t>
            </a:r>
          </a:p>
          <a:p>
            <a:pPr>
              <a:defRPr/>
            </a:pP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</a:rPr>
              <a:t>  Фонда обязательного медицинского страхования – 1 </a:t>
            </a: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</a:rPr>
              <a:t>426,2 млн. 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</a:rPr>
              <a:t>руб.</a:t>
            </a:r>
          </a:p>
          <a:p>
            <a:pPr>
              <a:defRPr/>
            </a:pP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</a:rPr>
              <a:t>  Областного бюджета – </a:t>
            </a: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</a:rPr>
              <a:t>356,5 млн. 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</a:rPr>
              <a:t>руб.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339975" y="1125538"/>
            <a:ext cx="4535488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</a:rPr>
              <a:t>Срок ввода в эксплуатацию  - 1 июля 2016 </a:t>
            </a: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</a:rPr>
              <a:t>года</a:t>
            </a:r>
          </a:p>
          <a:p>
            <a:pPr>
              <a:defRPr/>
            </a:pP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</a:rPr>
              <a:t>Показатель – 130 койко-мест</a:t>
            </a:r>
            <a:endParaRPr lang="ru-RU" sz="1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43808" y="5733256"/>
            <a:ext cx="3457575" cy="73866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</a:rPr>
              <a:t>2016 год 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</a:rPr>
              <a:t>объем средств из областного бюджета  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</a:rPr>
              <a:t>– </a:t>
            </a: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</a:rPr>
              <a:t>153,3 млн. 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</a:rPr>
              <a:t>руб.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132138" y="3068638"/>
            <a:ext cx="3095625" cy="5238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</a:rPr>
              <a:t>За 2014 – 2015 годы – </a:t>
            </a:r>
          </a:p>
          <a:p>
            <a:pPr algn="ctr">
              <a:defRPr/>
            </a:pP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</a:rPr>
              <a:t>1 </a:t>
            </a: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</a:rPr>
              <a:t>629,4 млн. 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</a:rPr>
              <a:t>руб., в том числе:</a:t>
            </a:r>
          </a:p>
        </p:txBody>
      </p:sp>
      <p:pic>
        <p:nvPicPr>
          <p:cNvPr id="7176" name="Picture 5" descr="C:\Users\cibulin\Desktop\img-20140430022527-4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3717032"/>
            <a:ext cx="2519362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7" name="Picture 8" descr="C:\Users\cibulin\Desktop\590885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1700808"/>
            <a:ext cx="2160588" cy="136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Выгнутая влево стрелка 11"/>
          <p:cNvSpPr/>
          <p:nvPr/>
        </p:nvSpPr>
        <p:spPr>
          <a:xfrm>
            <a:off x="2484438" y="3644900"/>
            <a:ext cx="647700" cy="576263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Выгнутая вправо стрелка 12"/>
          <p:cNvSpPr/>
          <p:nvPr/>
        </p:nvSpPr>
        <p:spPr>
          <a:xfrm>
            <a:off x="6228184" y="3645024"/>
            <a:ext cx="576262" cy="57626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804248" y="4005064"/>
            <a:ext cx="1439862" cy="1168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</a:rPr>
              <a:t>Областной бюджет 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</a:rPr>
              <a:t>203,3 </a:t>
            </a:r>
            <a:endParaRPr lang="ru-RU" sz="14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ctr">
              <a:defRPr/>
            </a:pP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</a:rPr>
              <a:t>млн. 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</a:rPr>
              <a:t>руб.</a:t>
            </a:r>
          </a:p>
          <a:p>
            <a:pPr algn="ctr">
              <a:defRPr/>
            </a:pPr>
            <a:endParaRPr lang="ru-RU" sz="1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39750" y="4005263"/>
            <a:ext cx="1908175" cy="116998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</a:rPr>
              <a:t>Фонд обязательного медицинского страхования     </a:t>
            </a:r>
          </a:p>
          <a:p>
            <a:pPr algn="ctr">
              <a:defRPr/>
            </a:pP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</a:rPr>
              <a:t>1 </a:t>
            </a: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</a:rPr>
              <a:t>426,1 млн. 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</a:rPr>
              <a:t>руб</a:t>
            </a: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ru-RU" sz="14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ctr">
              <a:defRPr/>
            </a:pPr>
            <a:endParaRPr lang="ru-RU" sz="1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7" name="Стрелка вверх 16"/>
          <p:cNvSpPr/>
          <p:nvPr/>
        </p:nvSpPr>
        <p:spPr>
          <a:xfrm>
            <a:off x="4355976" y="5373216"/>
            <a:ext cx="360363" cy="28892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B10442-D595-468B-8A65-BECC9E140E35}" type="slidenum">
              <a:rPr lang="ru-RU"/>
              <a:pPr>
                <a:defRPr/>
              </a:pPr>
              <a:t>45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827088" y="260350"/>
            <a:ext cx="7777162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Строительство фельдшерско-акушерских пунктов и офисов врачей общей практики в рамках  государственной программы Липецкой области </a:t>
            </a:r>
          </a:p>
          <a:p>
            <a:pPr algn="ctr"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«Развитие  сельского хозяйства и регулирование рынков сельскохозяйственной продукции, </a:t>
            </a:r>
          </a:p>
          <a:p>
            <a:pPr algn="ctr"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сырья и продовольствия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84213" y="2565400"/>
            <a:ext cx="3743325" cy="73866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</a:rPr>
              <a:t>2016 год </a:t>
            </a:r>
          </a:p>
          <a:p>
            <a:pPr algn="ctr">
              <a:defRPr/>
            </a:pP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</a:rPr>
              <a:t>объем </a:t>
            </a: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</a:rPr>
              <a:t>средств из областного бюджета  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</a:rPr>
              <a:t>– </a:t>
            </a:r>
            <a:endParaRPr lang="ru-RU" sz="14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>
              <a:defRPr/>
            </a:pPr>
            <a:r>
              <a:rPr lang="en-US" sz="1400" b="1" dirty="0" smtClean="0">
                <a:solidFill>
                  <a:schemeClr val="accent5">
                    <a:lumMod val="50000"/>
                  </a:schemeClr>
                </a:solidFill>
              </a:rPr>
              <a:t>32</a:t>
            </a: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</a:rPr>
              <a:t>,</a:t>
            </a:r>
            <a:r>
              <a:rPr lang="en-US" sz="1400" b="1" dirty="0" smtClean="0">
                <a:solidFill>
                  <a:schemeClr val="accent5">
                    <a:lumMod val="50000"/>
                  </a:schemeClr>
                </a:solidFill>
              </a:rPr>
              <a:t>0</a:t>
            </a: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</a:rPr>
              <a:t> млн. 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</a:rPr>
              <a:t>руб.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580063" y="5300663"/>
            <a:ext cx="3095625" cy="954107"/>
          </a:xfrm>
          <a:prstGeom prst="rect">
            <a:avLst/>
          </a:prstGeom>
          <a:gradFill>
            <a:gsLst>
              <a:gs pos="0">
                <a:srgbClr val="ABDEA8"/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</a:gradFill>
          <a:ln>
            <a:solidFill>
              <a:srgbClr val="ABDEA8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rgbClr val="FF0000"/>
                </a:solidFill>
              </a:rPr>
              <a:t>За 2013 – 2015 гг. выделено из бюджета  </a:t>
            </a:r>
            <a:r>
              <a:rPr lang="ru-RU" sz="1400" b="1" dirty="0" smtClean="0">
                <a:solidFill>
                  <a:srgbClr val="FF0000"/>
                </a:solidFill>
              </a:rPr>
              <a:t>61,5  млн. </a:t>
            </a:r>
            <a:r>
              <a:rPr lang="ru-RU" sz="1400" b="1" dirty="0">
                <a:solidFill>
                  <a:srgbClr val="FF0000"/>
                </a:solidFill>
              </a:rPr>
              <a:t>руб.,  построено  10 фельдшерско-акушерских пунктов 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051050" y="4149725"/>
            <a:ext cx="2952750" cy="954088"/>
          </a:xfrm>
          <a:prstGeom prst="rect">
            <a:avLst/>
          </a:prstGeom>
          <a:gradFill>
            <a:gsLst>
              <a:gs pos="0">
                <a:srgbClr val="ABDEA8"/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</a:gradFill>
          <a:ln>
            <a:solidFill>
              <a:srgbClr val="ABDEA8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rgbClr val="FF0000"/>
                </a:solidFill>
              </a:rPr>
              <a:t>Планируется ввести в эксплуатацию 7  фельдшерско-акушерских пунктов и 2 офиса врачей общей практики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787900" y="1773238"/>
            <a:ext cx="3887788" cy="52228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</a:rPr>
              <a:t>Строительство объектов осуществляется с привлечением средств федерального бюджета</a:t>
            </a:r>
          </a:p>
        </p:txBody>
      </p:sp>
      <p:pic>
        <p:nvPicPr>
          <p:cNvPr id="8200" name="Picture 3" descr="C:\Users\cibulin\Desktop\32d6b10be2bd3fa69c35a54bc430df8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725" y="2492375"/>
            <a:ext cx="3311525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Стрелка вправо с вырезом 22"/>
          <p:cNvSpPr/>
          <p:nvPr/>
        </p:nvSpPr>
        <p:spPr>
          <a:xfrm rot="5400000">
            <a:off x="3059398" y="3608673"/>
            <a:ext cx="575692" cy="360362"/>
          </a:xfrm>
          <a:prstGeom prst="notchedRightArrow">
            <a:avLst/>
          </a:prstGeom>
          <a:solidFill>
            <a:srgbClr val="ABDEA8"/>
          </a:solidFill>
          <a:ln>
            <a:solidFill>
              <a:srgbClr val="ABDE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2"/>
          <p:cNvSpPr>
            <a:spLocks noChangeArrowheads="1"/>
          </p:cNvSpPr>
          <p:nvPr/>
        </p:nvSpPr>
        <p:spPr bwMode="auto">
          <a:xfrm>
            <a:off x="250825" y="1844675"/>
            <a:ext cx="8642350" cy="4681538"/>
          </a:xfrm>
          <a:prstGeom prst="rect">
            <a:avLst/>
          </a:prstGeom>
          <a:solidFill>
            <a:schemeClr val="bg1">
              <a:alpha val="43921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6786563"/>
            <a:ext cx="9144000" cy="714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dirty="0"/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827088" y="188913"/>
            <a:ext cx="648176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 dirty="0"/>
              <a:t>Обеспечение  дорожной  деятельности осуществляется посредством формирования и использования средств</a:t>
            </a:r>
          </a:p>
          <a:p>
            <a:pPr algn="ctr"/>
            <a:r>
              <a:rPr lang="ru-RU" sz="1800" b="1" dirty="0"/>
              <a:t> ДОРОЖНОГО ФОНДА области</a:t>
            </a:r>
            <a:r>
              <a:rPr lang="en-US" sz="1800" b="1" dirty="0"/>
              <a:t> </a:t>
            </a:r>
            <a:endParaRPr lang="ru-RU" sz="1800" b="1" dirty="0"/>
          </a:p>
          <a:p>
            <a:pPr algn="ctr"/>
            <a:r>
              <a:rPr lang="ru-RU" sz="1800" b="1" dirty="0" smtClean="0"/>
              <a:t>в </a:t>
            </a:r>
            <a:r>
              <a:rPr lang="ru-RU" sz="1800" b="1" dirty="0"/>
              <a:t>2016 году в размере 3810,3 млн. руб.</a:t>
            </a:r>
          </a:p>
        </p:txBody>
      </p:sp>
      <p:pic>
        <p:nvPicPr>
          <p:cNvPr id="3077" name="Picture 5" descr="514beff9-d629-a490-d629-a49fc6f75fe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950" y="188913"/>
            <a:ext cx="1654175" cy="156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 descr="8_budje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9288" y="1973263"/>
            <a:ext cx="10795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 descr="8_budje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68888" y="1973263"/>
            <a:ext cx="10795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2173288" y="2278063"/>
            <a:ext cx="20240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 b="1"/>
              <a:t>Доходы ФОНДА</a:t>
            </a:r>
          </a:p>
        </p:txBody>
      </p:sp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6516688" y="2278063"/>
            <a:ext cx="2127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 b="1"/>
              <a:t>Расходы ФОНДА</a:t>
            </a:r>
          </a:p>
        </p:txBody>
      </p:sp>
      <p:sp>
        <p:nvSpPr>
          <p:cNvPr id="3082" name="Text Box 10"/>
          <p:cNvSpPr txBox="1">
            <a:spLocks noChangeArrowheads="1"/>
          </p:cNvSpPr>
          <p:nvPr/>
        </p:nvSpPr>
        <p:spPr bwMode="auto">
          <a:xfrm>
            <a:off x="455613" y="3213100"/>
            <a:ext cx="3889375" cy="17541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buFont typeface="Wingdings" pitchFamily="2" charset="2"/>
              <a:buChar char="ь"/>
            </a:pPr>
            <a:r>
              <a:rPr lang="ru-RU" sz="1800" dirty="0"/>
              <a:t> акцизы на бензин, дизельное топливо, моторное масло</a:t>
            </a:r>
            <a:r>
              <a:rPr lang="en-US" sz="1800" dirty="0"/>
              <a:t>;</a:t>
            </a:r>
            <a:endParaRPr lang="ru-RU" sz="1800" dirty="0"/>
          </a:p>
          <a:p>
            <a:pPr>
              <a:buFont typeface="Wingdings" pitchFamily="2" charset="2"/>
              <a:buChar char="ь"/>
            </a:pPr>
            <a:r>
              <a:rPr lang="ru-RU" sz="1800" dirty="0"/>
              <a:t> транспортный налог</a:t>
            </a:r>
            <a:r>
              <a:rPr lang="en-US" sz="1800" dirty="0"/>
              <a:t>;</a:t>
            </a:r>
            <a:endParaRPr lang="ru-RU" sz="1800" dirty="0"/>
          </a:p>
          <a:p>
            <a:pPr>
              <a:buFont typeface="Wingdings" pitchFamily="2" charset="2"/>
              <a:buChar char="ь"/>
            </a:pPr>
            <a:r>
              <a:rPr lang="ru-RU" sz="1800" dirty="0"/>
              <a:t>межбюджетные трансферты из федерального бюджета;</a:t>
            </a:r>
          </a:p>
          <a:p>
            <a:pPr>
              <a:buFont typeface="Wingdings" pitchFamily="2" charset="2"/>
              <a:buChar char="ь"/>
            </a:pPr>
            <a:r>
              <a:rPr lang="ru-RU" sz="1800" dirty="0"/>
              <a:t> прочие доходы.</a:t>
            </a:r>
          </a:p>
        </p:txBody>
      </p:sp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4787900" y="3213100"/>
            <a:ext cx="4130675" cy="34163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buFont typeface="Wingdings" pitchFamily="2" charset="2"/>
              <a:buChar char="ь"/>
            </a:pPr>
            <a:r>
              <a:rPr lang="ru-RU" sz="1800" dirty="0"/>
              <a:t> содержание, ремонт,   реконструкция, строительство автомобильных дорог регионального значения</a:t>
            </a:r>
            <a:r>
              <a:rPr lang="en-US" sz="1800" dirty="0"/>
              <a:t>;</a:t>
            </a:r>
            <a:endParaRPr lang="ru-RU" sz="1800" dirty="0"/>
          </a:p>
          <a:p>
            <a:pPr>
              <a:buFont typeface="Wingdings" pitchFamily="2" charset="2"/>
              <a:buChar char="ь"/>
            </a:pPr>
            <a:r>
              <a:rPr lang="ru-RU" sz="1800" dirty="0"/>
              <a:t> приобретение дорожной техники</a:t>
            </a:r>
            <a:r>
              <a:rPr lang="en-US" sz="1800" dirty="0"/>
              <a:t>;</a:t>
            </a:r>
            <a:endParaRPr lang="ru-RU" sz="1800" dirty="0"/>
          </a:p>
          <a:p>
            <a:pPr>
              <a:buFont typeface="Wingdings" pitchFamily="2" charset="2"/>
              <a:buChar char="ь"/>
            </a:pPr>
            <a:r>
              <a:rPr lang="ru-RU" sz="1800" dirty="0"/>
              <a:t> субсидии местным бюджетам на строительство, реконструкцию и капитальный ремонт автомобильных дорог;</a:t>
            </a:r>
          </a:p>
          <a:p>
            <a:pPr>
              <a:buFont typeface="Wingdings" pitchFamily="2" charset="2"/>
              <a:buChar char="ь"/>
            </a:pPr>
            <a:r>
              <a:rPr lang="ru-RU" sz="1800" dirty="0"/>
              <a:t> субсидии местным бюджетам на ремонт дворовых территорий многоквартирных домов.</a:t>
            </a:r>
          </a:p>
        </p:txBody>
      </p:sp>
      <p:sp>
        <p:nvSpPr>
          <p:cNvPr id="12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388424" y="116632"/>
            <a:ext cx="621432" cy="365125"/>
          </a:xfrm>
        </p:spPr>
        <p:txBody>
          <a:bodyPr/>
          <a:lstStyle/>
          <a:p>
            <a:pPr>
              <a:defRPr/>
            </a:pPr>
            <a:fld id="{A475DF49-A273-4A26-A47F-514B59C15CC5}" type="slidenum">
              <a:rPr lang="ru-RU" smtClean="0"/>
              <a:pPr>
                <a:defRPr/>
              </a:pPr>
              <a:t>46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260648"/>
            <a:ext cx="7200800" cy="50405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Реконструкция автомобильной дороги «Липецк - Данков»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953C3B-FB27-4A53-89F5-EB08D7D70147}" type="slidenum">
              <a:rPr lang="ru-RU" smtClean="0"/>
              <a:pPr>
                <a:defRPr/>
              </a:pPr>
              <a:t>47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258179" y="3259723"/>
            <a:ext cx="262764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http://wallons.ru/kat/hi-tech</a:t>
            </a:r>
            <a:endParaRPr lang="ru-RU" dirty="0"/>
          </a:p>
        </p:txBody>
      </p:sp>
      <p:pic>
        <p:nvPicPr>
          <p:cNvPr id="7" name="Рисунок 1" descr="D:\Мои документы\Освещение\2012 г\Липецк - Данков строительство 2012\Фото освещение\IMG_2701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9606" r="9606"/>
          <a:stretch>
            <a:fillRect/>
          </a:stretch>
        </p:blipFill>
        <p:spPr>
          <a:xfrm>
            <a:off x="2987824" y="908720"/>
            <a:ext cx="5760640" cy="4158462"/>
          </a:xfrm>
          <a:noFill/>
        </p:spPr>
      </p:pic>
      <p:sp>
        <p:nvSpPr>
          <p:cNvPr id="10" name="Текст 9"/>
          <p:cNvSpPr>
            <a:spLocks noGrp="1"/>
          </p:cNvSpPr>
          <p:nvPr>
            <p:ph type="body" sz="half" idx="2"/>
          </p:nvPr>
        </p:nvSpPr>
        <p:spPr>
          <a:xfrm>
            <a:off x="1187624" y="5157192"/>
            <a:ext cx="7560840" cy="122413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Реконструкция автомобильной   дороги   регионального  значения   «Липецк - Данков» и  3  мостовых  переходов    </a:t>
            </a:r>
            <a:r>
              <a:rPr lang="ru-RU" b="1" smtClean="0">
                <a:solidFill>
                  <a:schemeClr val="tx2"/>
                </a:solidFill>
              </a:rPr>
              <a:t>на  18 км  и   28  км  автодороги   </a:t>
            </a:r>
            <a:r>
              <a:rPr lang="ru-RU" b="1" dirty="0" smtClean="0">
                <a:solidFill>
                  <a:schemeClr val="tx2"/>
                </a:solidFill>
              </a:rPr>
              <a:t>позволит    значительно   повысить   безопасность  дорожного  движения   и  увеличить  пропускную   способность   автодороги    на  участках  с  высокой   интенсивностью  движения. 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7504" y="1268760"/>
            <a:ext cx="2771800" cy="83099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FF0000"/>
                </a:solidFill>
              </a:rPr>
              <a:t>Объем  финансирования из Дорожного  фонда  области</a:t>
            </a:r>
          </a:p>
          <a:p>
            <a:pPr algn="ctr">
              <a:defRPr/>
            </a:pPr>
            <a:r>
              <a:rPr lang="ru-RU" b="1" dirty="0" smtClean="0">
                <a:solidFill>
                  <a:srgbClr val="FF0000"/>
                </a:solidFill>
              </a:rPr>
              <a:t>  в  2016 году  -  612 млн. руб.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548680"/>
            <a:ext cx="6984776" cy="576064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1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Устройство  линий   наружного  освещения </a:t>
            </a:r>
            <a:br>
              <a:rPr lang="ru-RU" sz="1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вдоль   автодорог   регионального   значения </a:t>
            </a:r>
            <a:endParaRPr lang="ru-RU" sz="18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556792"/>
            <a:ext cx="4464496" cy="64807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16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Объем  финансирования   из  Дорожного  фонда  области  в  2016  году -  40  млн.руб</a:t>
            </a:r>
            <a:r>
              <a:rPr lang="ru-RU" sz="1600" b="1" dirty="0" smtClean="0">
                <a:solidFill>
                  <a:schemeClr val="accent2"/>
                </a:solidFill>
              </a:rPr>
              <a:t>. </a:t>
            </a:r>
            <a:endParaRPr lang="ru-RU" sz="1600" b="1" dirty="0">
              <a:solidFill>
                <a:schemeClr val="accent2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9DFA75-57CD-4920-8D17-5A8A8049734E}" type="slidenum">
              <a:rPr lang="ru-RU" smtClean="0"/>
              <a:pPr>
                <a:defRPr/>
              </a:pPr>
              <a:t>48</a:t>
            </a:fld>
            <a:endParaRPr lang="ru-RU"/>
          </a:p>
        </p:txBody>
      </p:sp>
      <p:pic>
        <p:nvPicPr>
          <p:cNvPr id="5" name="Рисунок 29" descr="D:\Мои документы\Освещение\2013 г\2-е Тербуны\ФОТО\IMG_33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412777"/>
            <a:ext cx="3934021" cy="4896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Текст 2"/>
          <p:cNvSpPr txBox="1">
            <a:spLocks/>
          </p:cNvSpPr>
          <p:nvPr/>
        </p:nvSpPr>
        <p:spPr>
          <a:xfrm>
            <a:off x="251520" y="2276872"/>
            <a:ext cx="4464496" cy="50405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2500" lnSpcReduction="10000"/>
          </a:bodyPr>
          <a:lstStyle/>
          <a:p>
            <a:pPr lvl="0" eaLnBrk="0" hangingPunct="0">
              <a:spcBef>
                <a:spcPct val="20000"/>
              </a:spcBef>
            </a:pP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Протяженность  27,5 км   вдоль  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автомобильных дорог : 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Текст 2"/>
          <p:cNvSpPr txBox="1">
            <a:spLocks/>
          </p:cNvSpPr>
          <p:nvPr/>
        </p:nvSpPr>
        <p:spPr>
          <a:xfrm>
            <a:off x="251520" y="2780928"/>
            <a:ext cx="4464496" cy="32403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25000" lnSpcReduction="20000"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ru-RU" sz="43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«Липецк - Усмань»  в с.Фащевка    </a:t>
            </a:r>
            <a:r>
              <a:rPr lang="ru-RU" sz="43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Грязинского</a:t>
            </a:r>
            <a:r>
              <a:rPr lang="ru-RU" sz="43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района        - 1,0 км</a:t>
            </a: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ru-RU" sz="43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«Липецк - Усмань»  в с.Аксай    </a:t>
            </a:r>
            <a:r>
              <a:rPr lang="ru-RU" sz="43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Усманского</a:t>
            </a:r>
            <a:r>
              <a:rPr lang="ru-RU" sz="43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района               - 4,4 км</a:t>
            </a: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ru-RU" sz="43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43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Хлевное</a:t>
            </a:r>
            <a:r>
              <a:rPr lang="ru-RU" sz="43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- Тербуны» в  с.Б.Поляна   </a:t>
            </a:r>
            <a:r>
              <a:rPr lang="ru-RU" sz="43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Тербунского</a:t>
            </a:r>
            <a:r>
              <a:rPr lang="ru-RU" sz="43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района     - 3,5 км</a:t>
            </a: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ru-RU" sz="43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43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Хлевное</a:t>
            </a:r>
            <a:r>
              <a:rPr lang="ru-RU" sz="43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- Тербуны» в с.Солдатское  </a:t>
            </a:r>
            <a:r>
              <a:rPr lang="ru-RU" sz="43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Тербунского</a:t>
            </a:r>
            <a:r>
              <a:rPr lang="ru-RU" sz="43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района    - 1,9 км</a:t>
            </a: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ru-RU" sz="43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«Липецк  - Данков» в  с.Теплое  </a:t>
            </a:r>
            <a:r>
              <a:rPr lang="ru-RU" sz="43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Лебедянского</a:t>
            </a:r>
            <a:r>
              <a:rPr lang="ru-RU" sz="43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района          - 2,2 км</a:t>
            </a: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ru-RU" sz="43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«Тербуны - </a:t>
            </a:r>
            <a:r>
              <a:rPr lang="ru-RU" sz="43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Набережное</a:t>
            </a:r>
            <a:r>
              <a:rPr lang="ru-RU" sz="43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- Волово»  в  с.Васильевка  </a:t>
            </a: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ru-RU" sz="43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43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Воловского</a:t>
            </a:r>
            <a:r>
              <a:rPr lang="ru-RU" sz="43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района                                                                     - 3,5 км  </a:t>
            </a: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ru-RU" sz="43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«Елец - Долгоруково - Тербуны - Воскресенское»  </a:t>
            </a: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ru-RU" sz="43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в с.Ильинка, с.Долгоруково, </a:t>
            </a:r>
            <a:r>
              <a:rPr lang="ru-RU" sz="43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с.Братовщина</a:t>
            </a:r>
            <a:r>
              <a:rPr lang="ru-RU" sz="43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ru-RU" sz="43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3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Долгоруковского</a:t>
            </a:r>
            <a:r>
              <a:rPr lang="ru-RU" sz="43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района                                                           - 6,3 км</a:t>
            </a: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ru-RU" sz="43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«Данков - Теплое - Воскресенское» в  с.Теплое </a:t>
            </a: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ru-RU" sz="43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3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Данковского</a:t>
            </a:r>
            <a:r>
              <a:rPr lang="ru-RU" sz="43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района                                                                   - 3,2 км</a:t>
            </a: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ru-RU" sz="43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«Становое - Троекурово - Лебедянь» в  </a:t>
            </a:r>
            <a:r>
              <a:rPr lang="ru-RU" sz="43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с.Катениха</a:t>
            </a:r>
            <a:r>
              <a:rPr lang="ru-RU" sz="43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ru-RU" sz="43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43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Лебедянского</a:t>
            </a:r>
            <a:r>
              <a:rPr lang="ru-RU" sz="43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района                                                                 - 1,5 км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lang="ru-RU" sz="4300" dirty="0" smtClean="0">
              <a:solidFill>
                <a:schemeClr val="tx2"/>
              </a:solidFill>
              <a:latin typeface="+mn-lt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lang="ru-RU" dirty="0" smtClean="0">
              <a:solidFill>
                <a:schemeClr val="tx2"/>
              </a:solidFill>
              <a:latin typeface="+mn-lt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ru-RU" dirty="0" smtClean="0">
                <a:solidFill>
                  <a:schemeClr val="tx2"/>
                </a:solidFill>
                <a:latin typeface="+mn-lt"/>
                <a:cs typeface="+mn-cs"/>
              </a:rPr>
              <a:t>  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75DF49-A273-4A26-A47F-514B59C15CC5}" type="slidenum">
              <a:rPr lang="ru-RU" smtClean="0"/>
              <a:pPr>
                <a:defRPr/>
              </a:pPr>
              <a:t>49</a:t>
            </a:fld>
            <a:endParaRPr lang="ru-RU"/>
          </a:p>
        </p:txBody>
      </p:sp>
      <p:sp>
        <p:nvSpPr>
          <p:cNvPr id="6" name="Скругленный прямоугольник 24"/>
          <p:cNvSpPr>
            <a:spLocks noChangeArrowheads="1"/>
          </p:cNvSpPr>
          <p:nvPr/>
        </p:nvSpPr>
        <p:spPr bwMode="auto">
          <a:xfrm>
            <a:off x="899592" y="260648"/>
            <a:ext cx="7704856" cy="108012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000"/>
              </a:gs>
              <a:gs pos="100000">
                <a:srgbClr val="92D050"/>
              </a:gs>
            </a:gsLst>
            <a:lin ang="5400000" scaled="1"/>
          </a:gradFill>
          <a:ln w="25400" algn="ctr">
            <a:solidFill>
              <a:srgbClr val="92D050"/>
            </a:solidFill>
            <a:round/>
            <a:headEnd/>
            <a:tailEnd/>
          </a:ln>
        </p:spPr>
        <p:txBody>
          <a:bodyPr anchor="ctr"/>
          <a:lstStyle/>
          <a:p>
            <a:pPr algn="just"/>
            <a:r>
              <a:rPr lang="ru-RU" b="1" dirty="0" smtClean="0"/>
              <a:t>В целях повышения эффективности и результативности бюджетных расходов областной бюджет формируется через реализацию 19 государственных программ Липецкой области</a:t>
            </a:r>
            <a:endParaRPr lang="ru-RU" dirty="0"/>
          </a:p>
        </p:txBody>
      </p:sp>
      <p:pic>
        <p:nvPicPr>
          <p:cNvPr id="522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340768"/>
            <a:ext cx="7725011" cy="2708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Rectangle 3"/>
          <p:cNvSpPr>
            <a:spLocks noChangeArrowheads="1"/>
          </p:cNvSpPr>
          <p:nvPr/>
        </p:nvSpPr>
        <p:spPr bwMode="auto">
          <a:xfrm rot="10800000" flipV="1">
            <a:off x="539552" y="4317512"/>
            <a:ext cx="8280920" cy="2169825"/>
          </a:xfrm>
          <a:prstGeom prst="rect">
            <a:avLst/>
          </a:prstGeom>
          <a:solidFill>
            <a:srgbClr val="FFFFFF">
              <a:alpha val="6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44500" algn="just"/>
            <a:r>
              <a:rPr lang="ru-RU" sz="15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Преимуществом программного бюджета является четкое определение объемов бюджетного финансирования, необходимых для достижения конкретных количественно определенных целей государственной социально-экономической политики. Программный подход позволяет повысить ответственность  органов исполнительной власти за достижение установленных показателей социально-экономического развития. Если бюджетные средства израсходованы в большем объеме, чем намечено, а цель достигнута в меньшей степени, чем определено, то в каждом подобном случае будут выявляться и устраняться причины такого результата использования бюджетных ассигнований.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454" name="Picture 6" descr="609089dcd8428046e1c1138827df56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268413"/>
            <a:ext cx="3519487" cy="4465637"/>
          </a:xfrm>
          <a:prstGeom prst="rect">
            <a:avLst/>
          </a:prstGeom>
          <a:noFill/>
        </p:spPr>
      </p:pic>
      <p:sp>
        <p:nvSpPr>
          <p:cNvPr id="360455" name="Rectangle 7"/>
          <p:cNvSpPr>
            <a:spLocks noChangeArrowheads="1"/>
          </p:cNvSpPr>
          <p:nvPr/>
        </p:nvSpPr>
        <p:spPr bwMode="auto">
          <a:xfrm>
            <a:off x="3995738" y="260350"/>
            <a:ext cx="4752975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ru-RU" sz="1800" b="1" dirty="0"/>
              <a:t> На </a:t>
            </a:r>
            <a:r>
              <a:rPr lang="ru-RU" sz="1800" b="1" dirty="0" smtClean="0"/>
              <a:t>2016 </a:t>
            </a:r>
            <a:r>
              <a:rPr lang="ru-RU" sz="1800" b="1" dirty="0"/>
              <a:t>год публично-правовыми образованиями Липецкой области сформировано </a:t>
            </a:r>
            <a:r>
              <a:rPr lang="ru-RU" sz="1800" b="1" dirty="0" smtClean="0"/>
              <a:t>314 </a:t>
            </a:r>
            <a:r>
              <a:rPr lang="ru-RU" sz="1800" b="1" dirty="0"/>
              <a:t>бюджетов, в том числе:</a:t>
            </a:r>
          </a:p>
          <a:p>
            <a:pPr marL="342900" indent="-342900" algn="ctr">
              <a:spcBef>
                <a:spcPct val="20000"/>
              </a:spcBef>
            </a:pPr>
            <a:endParaRPr lang="ru-RU" sz="1800" b="1" dirty="0"/>
          </a:p>
          <a:p>
            <a:pPr marL="342900" indent="-342900" algn="ctr">
              <a:spcBef>
                <a:spcPct val="20000"/>
              </a:spcBef>
            </a:pPr>
            <a:r>
              <a:rPr lang="ru-RU" sz="1800" b="1" dirty="0"/>
              <a:t>    областной бюджет;</a:t>
            </a:r>
          </a:p>
          <a:p>
            <a:pPr marL="342900" indent="-342900" algn="ctr">
              <a:spcBef>
                <a:spcPct val="20000"/>
              </a:spcBef>
            </a:pPr>
            <a:endParaRPr lang="ru-RU" sz="1800" b="1" dirty="0"/>
          </a:p>
          <a:p>
            <a:pPr marL="342900" indent="-342900" algn="ctr">
              <a:spcBef>
                <a:spcPct val="20000"/>
              </a:spcBef>
            </a:pPr>
            <a:r>
              <a:rPr lang="ru-RU" sz="1800" b="1" dirty="0"/>
              <a:t>    бюджет территориального фонда обязательного медицинского страхования Липецкой области;</a:t>
            </a:r>
          </a:p>
          <a:p>
            <a:pPr marL="342900" indent="-342900" algn="ctr">
              <a:spcBef>
                <a:spcPct val="20000"/>
              </a:spcBef>
            </a:pPr>
            <a:endParaRPr lang="ru-RU" sz="1800" b="1" dirty="0"/>
          </a:p>
          <a:p>
            <a:pPr marL="342900" indent="-342900" algn="ctr">
              <a:spcBef>
                <a:spcPct val="20000"/>
              </a:spcBef>
            </a:pPr>
            <a:r>
              <a:rPr lang="ru-RU" sz="1800" b="1" dirty="0"/>
              <a:t>    2 бюджета городских округов;</a:t>
            </a:r>
          </a:p>
          <a:p>
            <a:pPr marL="342900" indent="-342900" algn="ctr">
              <a:spcBef>
                <a:spcPct val="20000"/>
              </a:spcBef>
            </a:pPr>
            <a:endParaRPr lang="ru-RU" sz="1800" b="1" dirty="0"/>
          </a:p>
          <a:p>
            <a:pPr marL="342900" indent="-342900" algn="ctr">
              <a:spcBef>
                <a:spcPct val="20000"/>
              </a:spcBef>
            </a:pPr>
            <a:r>
              <a:rPr lang="ru-RU" sz="1800" b="1" dirty="0"/>
              <a:t>   18 бюджетов муниципальных районов;</a:t>
            </a:r>
          </a:p>
          <a:p>
            <a:pPr marL="342900" indent="-342900" algn="ctr">
              <a:spcBef>
                <a:spcPct val="20000"/>
              </a:spcBef>
            </a:pPr>
            <a:endParaRPr lang="ru-RU" sz="1800" b="1" dirty="0"/>
          </a:p>
          <a:p>
            <a:pPr marL="342900" indent="-342900" algn="ctr">
              <a:spcBef>
                <a:spcPct val="20000"/>
              </a:spcBef>
            </a:pPr>
            <a:r>
              <a:rPr lang="ru-RU" sz="1800" b="1" dirty="0"/>
              <a:t>   6 бюджетов городских поселений;</a:t>
            </a:r>
          </a:p>
          <a:p>
            <a:pPr marL="342900" indent="-342900" algn="ctr">
              <a:spcBef>
                <a:spcPct val="20000"/>
              </a:spcBef>
            </a:pPr>
            <a:endParaRPr lang="ru-RU" sz="1800" b="1" dirty="0"/>
          </a:p>
          <a:p>
            <a:pPr marL="342900" indent="-342900" algn="ctr">
              <a:spcBef>
                <a:spcPct val="20000"/>
              </a:spcBef>
            </a:pPr>
            <a:r>
              <a:rPr lang="ru-RU" sz="1800" b="1" dirty="0"/>
              <a:t>   </a:t>
            </a:r>
            <a:r>
              <a:rPr lang="ru-RU" sz="1800" b="1" dirty="0" smtClean="0"/>
              <a:t>288 </a:t>
            </a:r>
            <a:r>
              <a:rPr lang="ru-RU" sz="1800" b="1" dirty="0"/>
              <a:t>бюджетов сельских поселений.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388424" y="116632"/>
            <a:ext cx="621432" cy="365125"/>
          </a:xfrm>
        </p:spPr>
        <p:txBody>
          <a:bodyPr/>
          <a:lstStyle/>
          <a:p>
            <a:pPr>
              <a:defRPr/>
            </a:pPr>
            <a:fld id="{A475DF49-A273-4A26-A47F-514B59C15CC5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Структура областного бюджета по «программному» принципу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75DF49-A273-4A26-A47F-514B59C15CC5}" type="slidenum">
              <a:rPr lang="ru-RU" smtClean="0"/>
              <a:pPr>
                <a:defRPr/>
              </a:pPr>
              <a:t>50</a:t>
            </a:fld>
            <a:endParaRPr lang="ru-RU"/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2268379" y="1124745"/>
            <a:ext cx="4464496" cy="720080"/>
            <a:chOff x="149" y="890"/>
            <a:chExt cx="2268" cy="1361"/>
          </a:xfrm>
        </p:grpSpPr>
        <p:sp>
          <p:nvSpPr>
            <p:cNvPr id="6" name="AutoShape 4"/>
            <p:cNvSpPr>
              <a:spLocks noChangeArrowheads="1"/>
            </p:cNvSpPr>
            <p:nvPr/>
          </p:nvSpPr>
          <p:spPr bwMode="auto">
            <a:xfrm>
              <a:off x="149" y="890"/>
              <a:ext cx="2268" cy="1361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C66"/>
                </a:gs>
                <a:gs pos="100000">
                  <a:srgbClr val="FFFFCC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ru-RU" sz="1600"/>
            </a:p>
          </p:txBody>
        </p:sp>
        <p:sp>
          <p:nvSpPr>
            <p:cNvPr id="8" name="WordArt 7"/>
            <p:cNvSpPr>
              <a:spLocks noChangeArrowheads="1" noChangeShapeType="1" noTextEdit="1"/>
            </p:cNvSpPr>
            <p:nvPr/>
          </p:nvSpPr>
          <p:spPr bwMode="auto">
            <a:xfrm>
              <a:off x="295" y="1026"/>
              <a:ext cx="1944" cy="1061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3600" b="1" kern="10" dirty="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3366FF"/>
                  </a:solidFill>
                  <a:latin typeface="Arial"/>
                  <a:cs typeface="Arial"/>
                </a:rPr>
                <a:t>ОБЛАСТНОЙ БЮДЖЕТ</a:t>
              </a:r>
              <a:endPara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66FF"/>
                </a:solidFill>
                <a:latin typeface="Arial"/>
                <a:cs typeface="Arial"/>
              </a:endParaRPr>
            </a:p>
          </p:txBody>
        </p:sp>
      </p:grpSp>
      <p:sp>
        <p:nvSpPr>
          <p:cNvPr id="9" name="Стрелка вниз 8"/>
          <p:cNvSpPr/>
          <p:nvPr/>
        </p:nvSpPr>
        <p:spPr>
          <a:xfrm>
            <a:off x="4355976" y="1844824"/>
            <a:ext cx="360040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611560" y="2132856"/>
            <a:ext cx="8353300" cy="648667"/>
            <a:chOff x="295" y="890"/>
            <a:chExt cx="2268" cy="1361"/>
          </a:xfrm>
        </p:grpSpPr>
        <p:sp>
          <p:nvSpPr>
            <p:cNvPr id="11" name="AutoShape 4"/>
            <p:cNvSpPr>
              <a:spLocks noChangeArrowheads="1"/>
            </p:cNvSpPr>
            <p:nvPr/>
          </p:nvSpPr>
          <p:spPr bwMode="auto">
            <a:xfrm>
              <a:off x="295" y="890"/>
              <a:ext cx="2268" cy="1361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C66"/>
                </a:gs>
                <a:gs pos="100000">
                  <a:srgbClr val="FFFFCC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ru-RU" sz="1600"/>
            </a:p>
          </p:txBody>
        </p:sp>
        <p:sp>
          <p:nvSpPr>
            <p:cNvPr id="12" name="WordArt 5"/>
            <p:cNvSpPr>
              <a:spLocks noChangeArrowheads="1" noChangeShapeType="1" noTextEdit="1"/>
            </p:cNvSpPr>
            <p:nvPr/>
          </p:nvSpPr>
          <p:spPr bwMode="auto">
            <a:xfrm>
              <a:off x="334" y="1026"/>
              <a:ext cx="2209" cy="112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3600" b="1" kern="10" dirty="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chemeClr val="accent2"/>
                  </a:solidFill>
                  <a:latin typeface="Arial"/>
                  <a:cs typeface="Arial"/>
                </a:rPr>
                <a:t>Программные и </a:t>
              </a:r>
              <a:r>
                <a:rPr lang="ru-RU" sz="3600" b="1" kern="10" dirty="0" err="1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chemeClr val="accent2"/>
                  </a:solidFill>
                  <a:latin typeface="Arial"/>
                  <a:cs typeface="Arial"/>
                </a:rPr>
                <a:t>непрограммные</a:t>
              </a:r>
              <a:r>
                <a:rPr lang="ru-RU" sz="3600" b="1" kern="10" dirty="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chemeClr val="accent2"/>
                  </a:solidFill>
                  <a:latin typeface="Arial"/>
                  <a:cs typeface="Arial"/>
                </a:rPr>
                <a:t> расходы</a:t>
              </a:r>
              <a:endPara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/>
                </a:solidFill>
                <a:latin typeface="Arial"/>
                <a:cs typeface="Arial"/>
              </a:endParaRPr>
            </a:p>
          </p:txBody>
        </p:sp>
      </p:grpSp>
      <p:sp>
        <p:nvSpPr>
          <p:cNvPr id="14" name="Стрелка вниз 13"/>
          <p:cNvSpPr/>
          <p:nvPr/>
        </p:nvSpPr>
        <p:spPr>
          <a:xfrm>
            <a:off x="3275856" y="2852936"/>
            <a:ext cx="360040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Group 8"/>
          <p:cNvGrpSpPr>
            <a:grpSpLocks/>
          </p:cNvGrpSpPr>
          <p:nvPr/>
        </p:nvGrpSpPr>
        <p:grpSpPr bwMode="auto">
          <a:xfrm>
            <a:off x="611560" y="3212976"/>
            <a:ext cx="5976664" cy="648667"/>
            <a:chOff x="295" y="890"/>
            <a:chExt cx="2268" cy="1361"/>
          </a:xfrm>
        </p:grpSpPr>
        <p:sp>
          <p:nvSpPr>
            <p:cNvPr id="16" name="AutoShape 4"/>
            <p:cNvSpPr>
              <a:spLocks noChangeArrowheads="1"/>
            </p:cNvSpPr>
            <p:nvPr/>
          </p:nvSpPr>
          <p:spPr bwMode="auto">
            <a:xfrm>
              <a:off x="295" y="890"/>
              <a:ext cx="2268" cy="1361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C66"/>
                </a:gs>
                <a:gs pos="100000">
                  <a:srgbClr val="FFFFCC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ru-RU" sz="1600"/>
            </a:p>
          </p:txBody>
        </p:sp>
        <p:sp>
          <p:nvSpPr>
            <p:cNvPr id="17" name="WordArt 5"/>
            <p:cNvSpPr>
              <a:spLocks noChangeArrowheads="1" noChangeShapeType="1" noTextEdit="1"/>
            </p:cNvSpPr>
            <p:nvPr/>
          </p:nvSpPr>
          <p:spPr bwMode="auto">
            <a:xfrm>
              <a:off x="334" y="1026"/>
              <a:ext cx="2209" cy="112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3600" b="1" kern="10" dirty="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chemeClr val="accent2"/>
                  </a:solidFill>
                  <a:latin typeface="Arial"/>
                  <a:cs typeface="Arial"/>
                </a:rPr>
                <a:t>Государственные программы Липецкой области</a:t>
              </a:r>
              <a:endPara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/>
                </a:solidFill>
                <a:latin typeface="Arial"/>
                <a:cs typeface="Arial"/>
              </a:endParaRPr>
            </a:p>
          </p:txBody>
        </p:sp>
      </p:grpSp>
      <p:sp>
        <p:nvSpPr>
          <p:cNvPr id="18" name="Выгнутая влево стрелка 17"/>
          <p:cNvSpPr/>
          <p:nvPr/>
        </p:nvSpPr>
        <p:spPr>
          <a:xfrm>
            <a:off x="683568" y="3933056"/>
            <a:ext cx="360040" cy="576064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Выгнутая влево стрелка 18"/>
          <p:cNvSpPr/>
          <p:nvPr/>
        </p:nvSpPr>
        <p:spPr>
          <a:xfrm>
            <a:off x="2483768" y="3933056"/>
            <a:ext cx="360040" cy="576064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Выгнутая вправо стрелка 20"/>
          <p:cNvSpPr/>
          <p:nvPr/>
        </p:nvSpPr>
        <p:spPr>
          <a:xfrm>
            <a:off x="4283968" y="3933056"/>
            <a:ext cx="360040" cy="576064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Выгнутая вправо стрелка 22"/>
          <p:cNvSpPr/>
          <p:nvPr/>
        </p:nvSpPr>
        <p:spPr>
          <a:xfrm>
            <a:off x="6084168" y="3933056"/>
            <a:ext cx="360040" cy="576064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5" name="Стрелка вниз 24"/>
          <p:cNvSpPr/>
          <p:nvPr/>
        </p:nvSpPr>
        <p:spPr>
          <a:xfrm>
            <a:off x="7884368" y="2852936"/>
            <a:ext cx="360040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179512" y="4581128"/>
            <a:ext cx="1512168" cy="208823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Повышение благосостояния и качества жизни населения, формирование здорового образа жизни (7 программ)</a:t>
            </a:r>
            <a:endParaRPr lang="ru-RU" sz="1400" dirty="0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835696" y="4581128"/>
            <a:ext cx="1656184" cy="208823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Создание инновационной и конкурентоспособной экономики в регионе               (5 программ)</a:t>
            </a:r>
            <a:endParaRPr lang="ru-RU" sz="1400" dirty="0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3635896" y="4581128"/>
            <a:ext cx="1584176" cy="208823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Улучшение экологической обстановки и качества окружающей среды  </a:t>
            </a:r>
          </a:p>
          <a:p>
            <a:pPr algn="ctr"/>
            <a:r>
              <a:rPr lang="ru-RU" sz="1400" dirty="0" smtClean="0"/>
              <a:t>(3 программы)</a:t>
            </a:r>
            <a:endParaRPr lang="ru-RU" sz="1400" dirty="0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5364088" y="4581128"/>
            <a:ext cx="1656184" cy="208823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Создание и внедрение системы эффективного государственного управления         (4 программы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7092280" y="3356992"/>
            <a:ext cx="1872208" cy="331236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/>
              <a:t>Непрограмм-ные</a:t>
            </a:r>
            <a:r>
              <a:rPr lang="ru-RU" b="1" dirty="0" smtClean="0"/>
              <a:t> расходы </a:t>
            </a:r>
          </a:p>
          <a:p>
            <a:pPr algn="ctr"/>
            <a:r>
              <a:rPr lang="ru-RU" sz="1000" b="1" dirty="0" smtClean="0"/>
              <a:t>на содержание Областного совета депутатов, Контрольно-счетной палаты, Представительства Липецкой области при Правительстве Российской Федерации, Избирательной комиссии, аппарата Уполномоченного по правам человека, аппарата Уполномоченного по правам ребенка, аппарата Уполномоченного по защите прав предпринимателей)</a:t>
            </a:r>
            <a:endParaRPr lang="ru-RU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Распределение расходов областного бюджета по государственным программам в 2016 году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75DF49-A273-4A26-A47F-514B59C15CC5}" type="slidenum">
              <a:rPr lang="ru-RU" smtClean="0"/>
              <a:pPr>
                <a:defRPr/>
              </a:pPr>
              <a:t>51</a:t>
            </a:fld>
            <a:endParaRPr lang="ru-RU"/>
          </a:p>
        </p:txBody>
      </p:sp>
      <p:graphicFrame>
        <p:nvGraphicFramePr>
          <p:cNvPr id="5" name="Схема 4"/>
          <p:cNvGraphicFramePr/>
          <p:nvPr/>
        </p:nvGraphicFramePr>
        <p:xfrm>
          <a:off x="251520" y="1484784"/>
          <a:ext cx="8568952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467544" y="1124743"/>
            <a:ext cx="8353300" cy="360041"/>
            <a:chOff x="295" y="663"/>
            <a:chExt cx="2268" cy="1588"/>
          </a:xfrm>
        </p:grpSpPr>
        <p:sp>
          <p:nvSpPr>
            <p:cNvPr id="7" name="AutoShape 4"/>
            <p:cNvSpPr>
              <a:spLocks noChangeArrowheads="1"/>
            </p:cNvSpPr>
            <p:nvPr/>
          </p:nvSpPr>
          <p:spPr bwMode="auto">
            <a:xfrm>
              <a:off x="295" y="890"/>
              <a:ext cx="2268" cy="1361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C66"/>
                </a:gs>
                <a:gs pos="100000">
                  <a:srgbClr val="FFFFCC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ru-RU" sz="1600"/>
            </a:p>
          </p:txBody>
        </p:sp>
        <p:sp>
          <p:nvSpPr>
            <p:cNvPr id="8" name="WordArt 5"/>
            <p:cNvSpPr>
              <a:spLocks noChangeArrowheads="1" noChangeShapeType="1" noTextEdit="1"/>
            </p:cNvSpPr>
            <p:nvPr/>
          </p:nvSpPr>
          <p:spPr bwMode="auto">
            <a:xfrm>
              <a:off x="315" y="663"/>
              <a:ext cx="2209" cy="112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3600" b="1" kern="10" dirty="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chemeClr val="accent2"/>
                  </a:solidFill>
                  <a:latin typeface="Arial"/>
                  <a:cs typeface="Arial"/>
                </a:rPr>
                <a:t>Реализуется 19 государственных программ на общую сумму 38 850,6 млн.рублей</a:t>
              </a:r>
              <a:endPara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/>
                </a:solidFill>
                <a:latin typeface="Arial"/>
                <a:cs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9"/>
          <p:cNvSpPr txBox="1">
            <a:spLocks noChangeArrowheads="1"/>
          </p:cNvSpPr>
          <p:nvPr/>
        </p:nvSpPr>
        <p:spPr bwMode="auto">
          <a:xfrm>
            <a:off x="2913063" y="0"/>
            <a:ext cx="30194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Государственная программа </a:t>
            </a:r>
          </a:p>
        </p:txBody>
      </p:sp>
      <p:sp>
        <p:nvSpPr>
          <p:cNvPr id="2051" name="Rectangle 10"/>
          <p:cNvSpPr>
            <a:spLocks noChangeArrowheads="1"/>
          </p:cNvSpPr>
          <p:nvPr/>
        </p:nvSpPr>
        <p:spPr bwMode="auto">
          <a:xfrm>
            <a:off x="250825" y="201613"/>
            <a:ext cx="8893175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b="1"/>
              <a:t>РАЗВИТИЕ ОБРАЗОВАНИЯ ЛИПЕЦКОЙ ОБЛАСТИ НА 2014 - 2020 ГОДЫ</a:t>
            </a:r>
          </a:p>
          <a:p>
            <a:pPr algn="ctr"/>
            <a:r>
              <a:rPr lang="ru-RU" sz="1400" b="1" u="sng"/>
              <a:t>Цель программы</a:t>
            </a:r>
            <a:r>
              <a:rPr lang="ru-RU" sz="1400" u="sng"/>
              <a:t> </a:t>
            </a:r>
            <a:r>
              <a:rPr lang="ru-RU" sz="1400"/>
              <a:t>Повышение доступности и качества образования</a:t>
            </a:r>
            <a:r>
              <a:rPr lang="en-US" sz="1400"/>
              <a:t> </a:t>
            </a:r>
            <a:endParaRPr lang="ru-RU" sz="1400"/>
          </a:p>
        </p:txBody>
      </p:sp>
      <p:graphicFrame>
        <p:nvGraphicFramePr>
          <p:cNvPr id="283661" name="Group 13"/>
          <p:cNvGraphicFramePr>
            <a:graphicFrameLocks noGrp="1"/>
          </p:cNvGraphicFramePr>
          <p:nvPr/>
        </p:nvGraphicFramePr>
        <p:xfrm>
          <a:off x="971550" y="2349500"/>
          <a:ext cx="7272858" cy="4483608"/>
        </p:xfrm>
        <a:graphic>
          <a:graphicData uri="http://schemas.openxmlformats.org/drawingml/2006/table">
            <a:tbl>
              <a:tblPr/>
              <a:tblGrid>
                <a:gridCol w="4848572"/>
                <a:gridCol w="713027"/>
                <a:gridCol w="998236"/>
                <a:gridCol w="713023"/>
              </a:tblGrid>
              <a:tr h="50343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Основные параметры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201</a:t>
                      </a: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4</a:t>
                      </a: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г. отчет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2015</a:t>
                      </a: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г. ожидаемое исполнение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201</a:t>
                      </a: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6</a:t>
                      </a: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г.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1000"/>
                      </a:schemeClr>
                    </a:solidFill>
                  </a:tcPr>
                </a:tc>
              </a:tr>
              <a:tr h="26093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Финансовое обеспечение программы, млн. руб.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10207,7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10379,3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9696,5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1000"/>
                      </a:schemeClr>
                    </a:solidFill>
                  </a:tcPr>
                </a:tc>
              </a:tr>
              <a:tr h="23710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средства областного бюджета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9722,2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10111,8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9689,1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1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средства федерального бюджета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485,5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267,5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7,4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1000"/>
                      </a:schemeClr>
                    </a:solidFill>
                  </a:tcPr>
                </a:tc>
              </a:tr>
              <a:tr h="26093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Целевые индикаторы 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программы,%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1000"/>
                      </a:schemeClr>
                    </a:solidFill>
                  </a:tcPr>
                </a:tc>
              </a:tr>
              <a:tr h="56535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Доля детей 3 - 7 лет, которым предоставлена </a:t>
                      </a: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возможность по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лучать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услуги дошкольного образования, от общей численности детей 3 - 7 лет, проживающих в области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86,4 %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100%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100 %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1000"/>
                      </a:schemeClr>
                    </a:solidFill>
                  </a:tcPr>
                </a:tc>
              </a:tr>
              <a:tr h="724809"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Доля образовательных организаций общего образования, функционирующих в рамках национальной образовательной инициативы "Наша новая школа", в общем количестве образовательных организаций общего образования области</a:t>
                      </a:r>
                      <a:endParaRPr lang="ru-RU" sz="1100" kern="12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100%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100%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100%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1000"/>
                      </a:schemeClr>
                    </a:solidFill>
                  </a:tcPr>
                </a:tc>
              </a:tr>
              <a:tr h="405893"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Доля детей, переданных из детских домов на воспитание в семьи, от общего числа воспитывающихся в детских домах детей</a:t>
                      </a:r>
                      <a:endParaRPr lang="ru-RU" sz="1100" kern="12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14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%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15%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16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%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1000"/>
                      </a:schemeClr>
                    </a:solidFill>
                  </a:tcPr>
                </a:tc>
              </a:tr>
              <a:tr h="405893">
                <a:tc>
                  <a:txBody>
                    <a:bodyPr/>
                    <a:lstStyle/>
                    <a:p>
                      <a:r>
                        <a:rPr lang="ru-RU" sz="11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Доля детей, охваченных образовательными программами дополнительного образования детей, в общей численности детей и молодежи 5 - 18 лет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62 %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65%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6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7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%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1000"/>
                      </a:schemeClr>
                    </a:solidFill>
                  </a:tcPr>
                </a:tc>
              </a:tr>
              <a:tr h="56535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Удельный вес численности выпускников профессиональных образовательных организаций очной формы обучения, трудоустроившихся в течение одного года по полученной специальности (профессии)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46,7 %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48,9%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51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,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%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1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109" name="Rectangle 36"/>
          <p:cNvSpPr>
            <a:spLocks noChangeArrowheads="1"/>
          </p:cNvSpPr>
          <p:nvPr/>
        </p:nvSpPr>
        <p:spPr bwMode="auto">
          <a:xfrm>
            <a:off x="395288" y="709613"/>
            <a:ext cx="8748712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200" b="1"/>
              <a:t> </a:t>
            </a:r>
            <a:r>
              <a:rPr lang="ru-RU" sz="1400" b="1" u="sng"/>
              <a:t>Задачи программы</a:t>
            </a:r>
            <a:endParaRPr lang="en-US" sz="1400" b="1" u="sng"/>
          </a:p>
          <a:p>
            <a:r>
              <a:rPr lang="ru-RU" sz="1200">
                <a:latin typeface="Times New Roman" pitchFamily="18" charset="0"/>
                <a:cs typeface="Times New Roman" pitchFamily="18" charset="0"/>
              </a:rPr>
              <a:t>Создание условий для инновационного социально ориентированного развития дошкольного, общего и дополнительного образования; </a:t>
            </a:r>
          </a:p>
          <a:p>
            <a:r>
              <a:rPr lang="ru-RU" sz="1200">
                <a:latin typeface="Times New Roman" pitchFamily="18" charset="0"/>
                <a:cs typeface="Times New Roman" pitchFamily="18" charset="0"/>
              </a:rPr>
              <a:t>Приведение содержания и структуры профессионального образования в соответствие с актуальными проблемами рынка труда, ориентированного на инновационность развития экономики области;</a:t>
            </a:r>
          </a:p>
          <a:p>
            <a:r>
              <a:rPr lang="ru-RU" sz="1200">
                <a:latin typeface="Times New Roman" pitchFamily="18" charset="0"/>
                <a:cs typeface="Times New Roman" pitchFamily="18" charset="0"/>
              </a:rPr>
              <a:t>Социализация детей, находящихся в детских домах, психолого-педагогическая и медико-социальная помощь, реабилитация и коррекция детей; </a:t>
            </a:r>
          </a:p>
          <a:p>
            <a:r>
              <a:rPr lang="ru-RU" sz="1200">
                <a:latin typeface="Times New Roman" pitchFamily="18" charset="0"/>
                <a:cs typeface="Times New Roman" pitchFamily="18" charset="0"/>
              </a:rPr>
              <a:t>Создание эффективной системы организации отдыха и оздоровления детей, способствующей их воспитанию и развитию.</a:t>
            </a:r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388424" y="116632"/>
            <a:ext cx="621432" cy="365125"/>
          </a:xfrm>
        </p:spPr>
        <p:txBody>
          <a:bodyPr/>
          <a:lstStyle/>
          <a:p>
            <a:pPr>
              <a:defRPr/>
            </a:pPr>
            <a:fld id="{5435EAC8-43B9-4C6F-AF2A-BFCEB303AEA2}" type="slidenum">
              <a:rPr lang="ru-RU"/>
              <a:pPr>
                <a:defRPr/>
              </a:pPr>
              <a:t>52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Text Box 8"/>
          <p:cNvSpPr txBox="1">
            <a:spLocks noChangeArrowheads="1"/>
          </p:cNvSpPr>
          <p:nvPr/>
        </p:nvSpPr>
        <p:spPr bwMode="auto">
          <a:xfrm>
            <a:off x="971550" y="188913"/>
            <a:ext cx="75707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/>
              <a:t>Государственная программа «Развитие здравоохранения Липецкой области» </a:t>
            </a:r>
            <a:r>
              <a:rPr lang="en-US" b="1" dirty="0"/>
              <a:t> </a:t>
            </a:r>
            <a:r>
              <a:rPr lang="ru-RU" b="1" dirty="0"/>
              <a:t>на 2013-2020 годы</a:t>
            </a:r>
          </a:p>
        </p:txBody>
      </p:sp>
      <p:sp>
        <p:nvSpPr>
          <p:cNvPr id="53252" name="TextBox 6"/>
          <p:cNvSpPr txBox="1">
            <a:spLocks noChangeArrowheads="1"/>
          </p:cNvSpPr>
          <p:nvPr/>
        </p:nvSpPr>
        <p:spPr bwMode="auto">
          <a:xfrm>
            <a:off x="2376488" y="1268760"/>
            <a:ext cx="6767512" cy="2769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/>
              <a:t>	</a:t>
            </a:r>
            <a:r>
              <a:rPr lang="en-US" sz="1400" b="1" dirty="0"/>
              <a:t>             </a:t>
            </a:r>
            <a:r>
              <a:rPr lang="ru-RU" b="1" u="sng" dirty="0"/>
              <a:t>Задачи программы</a:t>
            </a:r>
            <a:endParaRPr lang="ru-RU" dirty="0"/>
          </a:p>
          <a:p>
            <a:pPr algn="just">
              <a:buFont typeface="Arial" charset="0"/>
              <a:buChar char="•"/>
            </a:pPr>
            <a:r>
              <a:rPr lang="ru-RU" sz="1200" dirty="0"/>
              <a:t>Обеспечение приоритета профилактики в сфере охраны здоровья и развития первичной медико-санитарной помощи.</a:t>
            </a:r>
          </a:p>
          <a:p>
            <a:pPr algn="just">
              <a:buFont typeface="Arial" charset="0"/>
              <a:buChar char="•"/>
            </a:pPr>
            <a:r>
              <a:rPr lang="ru-RU" sz="1200" dirty="0"/>
              <a:t>Повышение эффективности оказания специализированной, включая высокотехнологичную, медицинской помощи; скорой, в том числе скорой специализированной, медицинской помощи, медицинской эвакуации, эффективности службы родовспоможения и </a:t>
            </a:r>
            <a:r>
              <a:rPr lang="ru-RU" sz="1200" dirty="0" smtClean="0"/>
              <a:t>детства, паллиативной медицинской помощи, в том числе детям.</a:t>
            </a:r>
            <a:endParaRPr lang="ru-RU" sz="1200" dirty="0"/>
          </a:p>
          <a:p>
            <a:pPr algn="just">
              <a:buFont typeface="Arial" charset="0"/>
              <a:buChar char="•"/>
            </a:pPr>
            <a:r>
              <a:rPr lang="ru-RU" sz="1200" dirty="0"/>
              <a:t>Развитие медицинской реабилитации населения и совершенствование системы санаторно-курортного лечения, том числе детей.</a:t>
            </a:r>
          </a:p>
          <a:p>
            <a:pPr algn="just">
              <a:buFont typeface="Arial" charset="0"/>
              <a:buChar char="•"/>
            </a:pPr>
            <a:r>
              <a:rPr lang="ru-RU" sz="1200" dirty="0"/>
              <a:t>Обеспечение системы здравоохранения высококвалифицированными и мотивированными кадрами.</a:t>
            </a:r>
          </a:p>
          <a:p>
            <a:pPr algn="just">
              <a:buFont typeface="Arial" charset="0"/>
              <a:buChar char="•"/>
            </a:pPr>
            <a:r>
              <a:rPr lang="ru-RU" sz="1200" dirty="0"/>
              <a:t>Повышение удовлетворенности населения качественными, эффективными и безопасными лекарственными препаратами.</a:t>
            </a:r>
          </a:p>
          <a:p>
            <a:pPr algn="just">
              <a:buFont typeface="Arial" charset="0"/>
              <a:buChar char="•"/>
            </a:pPr>
            <a:r>
              <a:rPr lang="ru-RU" sz="1200" dirty="0"/>
              <a:t>Развитие специализированной медицинской помощи матерям и детям</a:t>
            </a:r>
          </a:p>
        </p:txBody>
      </p:sp>
      <p:sp>
        <p:nvSpPr>
          <p:cNvPr id="53253" name="Text Box 8"/>
          <p:cNvSpPr txBox="1">
            <a:spLocks noChangeArrowheads="1"/>
          </p:cNvSpPr>
          <p:nvPr/>
        </p:nvSpPr>
        <p:spPr bwMode="auto">
          <a:xfrm>
            <a:off x="0" y="692150"/>
            <a:ext cx="8929688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u="sng"/>
              <a:t>Цель программы</a:t>
            </a:r>
            <a:endParaRPr lang="ru-RU"/>
          </a:p>
          <a:p>
            <a:pPr algn="ctr"/>
            <a:r>
              <a:rPr lang="ru-RU" sz="1400"/>
              <a:t>Повышение качества и доступности медицинской помощи, лекарственного обеспечения населения</a:t>
            </a:r>
            <a:r>
              <a:rPr lang="en-US" sz="1400"/>
              <a:t> </a:t>
            </a:r>
            <a:endParaRPr lang="ru-RU" b="1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2339752" y="4365104"/>
          <a:ext cx="6552729" cy="2401865"/>
        </p:xfrm>
        <a:graphic>
          <a:graphicData uri="http://schemas.openxmlformats.org/drawingml/2006/table">
            <a:tbl>
              <a:tblPr/>
              <a:tblGrid>
                <a:gridCol w="2448273"/>
                <a:gridCol w="1728192"/>
                <a:gridCol w="864096"/>
                <a:gridCol w="792088"/>
                <a:gridCol w="720080"/>
              </a:tblGrid>
              <a:tr h="31938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Наименование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Единица измерения</a:t>
                      </a:r>
                    </a:p>
                  </a:txBody>
                  <a:tcPr marL="7304" marR="7304" marT="73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2014 год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201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год</a:t>
                      </a:r>
                    </a:p>
                  </a:txBody>
                  <a:tcPr marL="7304" marR="7304" marT="73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2016 год</a:t>
                      </a:r>
                    </a:p>
                  </a:txBody>
                  <a:tcPr marL="7304" marR="7304" marT="73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270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Ожидаемая продолжительность жизни</a:t>
                      </a:r>
                    </a:p>
                  </a:txBody>
                  <a:tcPr marL="7304" marR="7304" marT="73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лет</a:t>
                      </a:r>
                    </a:p>
                  </a:txBody>
                  <a:tcPr marL="7304" marR="7304" marT="73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70,8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71,4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72,0</a:t>
                      </a:r>
                    </a:p>
                  </a:txBody>
                  <a:tcPr marL="7304" marR="7304" marT="73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172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Смертность от всех причин</a:t>
                      </a:r>
                    </a:p>
                  </a:txBody>
                  <a:tcPr marL="7304" marR="7304" marT="73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случаев на 1000 населения</a:t>
                      </a:r>
                    </a:p>
                  </a:txBody>
                  <a:tcPr marL="7304" marR="7304" marT="73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15,4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14,3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13,5</a:t>
                      </a:r>
                    </a:p>
                  </a:txBody>
                  <a:tcPr marL="7304" marR="7304" marT="73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Объем финансирования в том числе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млн.руб.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5694,7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5410,0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4131,9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902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за счет средств областного бюджета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млн.руб.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3591,7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3690,2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3955,7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898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за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счет средств федерального бюджета и средств ФФОМС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млн.руб.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2103,0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1719,8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176,2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3280" name="Text Box 8"/>
          <p:cNvSpPr txBox="1">
            <a:spLocks noChangeArrowheads="1"/>
          </p:cNvSpPr>
          <p:nvPr/>
        </p:nvSpPr>
        <p:spPr bwMode="auto">
          <a:xfrm>
            <a:off x="0" y="4005064"/>
            <a:ext cx="8929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u="sng" dirty="0"/>
              <a:t>Целевые индикаторы программы</a:t>
            </a:r>
            <a:endParaRPr lang="ru-RU" b="1" dirty="0"/>
          </a:p>
        </p:txBody>
      </p:sp>
      <p:pic>
        <p:nvPicPr>
          <p:cNvPr id="8" name="Рисунок 7" descr="Paint_0115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844824"/>
            <a:ext cx="2088232" cy="2088232"/>
          </a:xfrm>
          <a:prstGeom prst="rect">
            <a:avLst/>
          </a:prstGeom>
        </p:spPr>
      </p:pic>
      <p:sp>
        <p:nvSpPr>
          <p:cNvPr id="9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388424" y="116632"/>
            <a:ext cx="621432" cy="365125"/>
          </a:xfrm>
        </p:spPr>
        <p:txBody>
          <a:bodyPr/>
          <a:lstStyle/>
          <a:p>
            <a:pPr>
              <a:defRPr/>
            </a:pPr>
            <a:fld id="{5435EAC8-43B9-4C6F-AF2A-BFCEB303AEA2}" type="slidenum">
              <a:rPr lang="ru-RU"/>
              <a:pPr>
                <a:defRPr/>
              </a:pPr>
              <a:t>53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4320" y="146305"/>
            <a:ext cx="86319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chemeClr val="tx2">
                    <a:lumMod val="75000"/>
                  </a:schemeClr>
                </a:solidFill>
              </a:rPr>
              <a:t>Государственная программа «Социальная поддержка граждан, реализация семейно-демографической политики Липецкой области» 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tx2">
                    <a:lumMod val="75000"/>
                  </a:schemeClr>
                </a:solidFill>
              </a:rPr>
              <a:t>на 2013-20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</a:rPr>
              <a:t>20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</a:rPr>
              <a:t> годы</a:t>
            </a:r>
            <a:endParaRPr lang="ru-RU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00338" y="1024129"/>
            <a:ext cx="619283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 программы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Повышение уровня и качества жизни граждан, нуждающихся в социальной поддержке, улучшение демографической ситуации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862071" y="2066544"/>
            <a:ext cx="602589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Задачи программы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Повышение уровня жизни социально незащищенных категорий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населения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Формирование эффективной системы социального обслуживания населения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Создание условий для улучшения демографической ситуации и положения семей с детьми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Создание условий для интеграции инвалидов в общество</a:t>
            </a:r>
            <a:endParaRPr lang="en-US" sz="1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277" name="Прямоугольник 6"/>
          <p:cNvSpPr>
            <a:spLocks noChangeArrowheads="1"/>
          </p:cNvSpPr>
          <p:nvPr/>
        </p:nvSpPr>
        <p:spPr bwMode="auto">
          <a:xfrm>
            <a:off x="2843808" y="3573016"/>
            <a:ext cx="56892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u="sng" dirty="0"/>
              <a:t>Целевые индикаторы программы</a:t>
            </a:r>
            <a:endParaRPr lang="ru-RU" b="1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79513" y="3933056"/>
          <a:ext cx="8646792" cy="2775905"/>
        </p:xfrm>
        <a:graphic>
          <a:graphicData uri="http://schemas.openxmlformats.org/drawingml/2006/table">
            <a:tbl>
              <a:tblPr/>
              <a:tblGrid>
                <a:gridCol w="4051425"/>
                <a:gridCol w="1121710"/>
                <a:gridCol w="1204575"/>
                <a:gridCol w="1213912"/>
                <a:gridCol w="1055170"/>
              </a:tblGrid>
              <a:tr h="4196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baseline="0" dirty="0">
                          <a:solidFill>
                            <a:srgbClr val="000000"/>
                          </a:solidFill>
                          <a:latin typeface="Calibri"/>
                        </a:rPr>
                        <a:t>Показатели</a:t>
                      </a:r>
                    </a:p>
                  </a:txBody>
                  <a:tcPr marL="7304" marR="7304" marT="73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baseline="0" dirty="0">
                          <a:solidFill>
                            <a:srgbClr val="000000"/>
                          </a:solidFill>
                          <a:latin typeface="Calibri"/>
                        </a:rPr>
                        <a:t>Единица измерения</a:t>
                      </a:r>
                    </a:p>
                  </a:txBody>
                  <a:tcPr marL="7304" marR="7304" marT="73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Отчет 2014 </a:t>
                      </a:r>
                      <a:r>
                        <a:rPr lang="ru-RU" sz="1200" b="0" i="0" u="none" strike="noStrike" baseline="0" dirty="0">
                          <a:solidFill>
                            <a:srgbClr val="000000"/>
                          </a:solidFill>
                          <a:latin typeface="Calibri"/>
                        </a:rPr>
                        <a:t>год</a:t>
                      </a:r>
                    </a:p>
                  </a:txBody>
                  <a:tcPr marL="7304" marR="7304" marT="73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2015 </a:t>
                      </a:r>
                      <a:r>
                        <a:rPr lang="ru-RU" sz="1200" b="0" i="0" u="none" strike="noStrike" baseline="0" dirty="0">
                          <a:solidFill>
                            <a:srgbClr val="000000"/>
                          </a:solidFill>
                          <a:latin typeface="Calibri"/>
                        </a:rPr>
                        <a:t>год</a:t>
                      </a:r>
                    </a:p>
                  </a:txBody>
                  <a:tcPr marL="7304" marR="7304" marT="73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2016 </a:t>
                      </a:r>
                      <a:r>
                        <a:rPr lang="ru-RU" sz="1200" b="0" i="0" u="none" strike="noStrike" baseline="0" dirty="0">
                          <a:solidFill>
                            <a:srgbClr val="000000"/>
                          </a:solidFill>
                          <a:latin typeface="Calibri"/>
                        </a:rPr>
                        <a:t>год</a:t>
                      </a:r>
                    </a:p>
                  </a:txBody>
                  <a:tcPr marL="7304" marR="7304" marT="73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45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Финансовое обеспечение программы, млн. руб.</a:t>
                      </a:r>
                    </a:p>
                    <a:p>
                      <a:pPr algn="l" fontAlgn="b"/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В том числе:</a:t>
                      </a:r>
                      <a:endParaRPr lang="ru-RU" sz="12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млн. руб.</a:t>
                      </a:r>
                      <a:endParaRPr lang="ru-RU" sz="1200" b="0" i="0" u="none" strike="noStrike" baseline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304" marR="7304" marT="73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6355,7</a:t>
                      </a:r>
                      <a:endParaRPr lang="ru-RU" sz="12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7553,6</a:t>
                      </a:r>
                      <a:endParaRPr lang="ru-RU" sz="12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7380,5</a:t>
                      </a:r>
                      <a:endParaRPr lang="ru-RU" sz="12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42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Средства федерального бюджета</a:t>
                      </a:r>
                      <a:endParaRPr lang="ru-RU" sz="14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млн. руб.</a:t>
                      </a:r>
                      <a:endParaRPr lang="ru-RU" sz="12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1621,3</a:t>
                      </a:r>
                      <a:endParaRPr lang="ru-RU" sz="12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2143,2</a:t>
                      </a:r>
                      <a:endParaRPr lang="ru-RU" sz="12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2053,1</a:t>
                      </a:r>
                      <a:endParaRPr lang="ru-RU" sz="12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79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Средства областного бюджета</a:t>
                      </a:r>
                      <a:endParaRPr lang="ru-RU" sz="14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млн. руб.</a:t>
                      </a:r>
                      <a:endParaRPr lang="ru-RU" sz="12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4734,4</a:t>
                      </a:r>
                      <a:endParaRPr lang="ru-RU" sz="12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5410,4</a:t>
                      </a:r>
                      <a:endParaRPr lang="ru-RU" sz="12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5327,4</a:t>
                      </a:r>
                      <a:endParaRPr lang="ru-RU" sz="12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2381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граждан, получивших социальные услуги в учреждениях социального обслуживания населения, в общем числе граждан, обратившихся за получением социальных услуг в учреждения социального обслуживания населения</a:t>
                      </a:r>
                      <a:endParaRPr lang="ru-RU" sz="12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%</a:t>
                      </a:r>
                      <a:endParaRPr lang="ru-RU" sz="12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99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,5</a:t>
                      </a:r>
                      <a:endParaRPr lang="ru-RU" sz="12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99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,0</a:t>
                      </a:r>
                      <a:endParaRPr lang="ru-RU" sz="12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99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,3</a:t>
                      </a:r>
                      <a:endParaRPr lang="ru-RU" sz="12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937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Численность граждан пожилого возраста и инвалидов, которым оказана социальная помощь на дому на мобильной основе</a:t>
                      </a:r>
                      <a:endParaRPr lang="ru-RU" sz="12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человек</a:t>
                      </a:r>
                      <a:endParaRPr lang="ru-RU" sz="12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6120</a:t>
                      </a:r>
                      <a:endParaRPr lang="ru-RU" sz="12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baseline="0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ctr" fontAlgn="b"/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5870</a:t>
                      </a:r>
                      <a:endParaRPr lang="ru-RU" sz="12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5970</a:t>
                      </a:r>
                    </a:p>
                  </a:txBody>
                  <a:tcPr marL="7304" marR="7304" marT="73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4304" name="Picture 4" descr="&amp;fcy;&amp;ocy;&amp;tcy;&amp;ocy; 1 - &amp;acy;&amp;lcy;&amp;softcy;&amp;bcy;&amp;ocy;&amp;mcy; &quot;&amp;Gcy;&amp;rcy;&amp;acy;&amp;zhcy;&amp;dcy;&amp;acy;&amp;ncy;&amp;iecy; &amp;scy;&amp;tcy;&amp;acy;&amp;rcy;&amp;shcy;&amp;iecy;&amp;gcy;&amp;ocy; &amp;pcy;&amp;ocy;&amp;kcy;&amp;ocy;&amp;lcy;&amp;iecy;&amp;ncy;&amp;icy;&amp;yacy;, &amp;ecy;&amp;tcy;&amp;ocy; &amp;kcy;&amp;acy;&amp;scy;&amp;acy;&amp;iecy;&amp;tcy;...&quot; - &amp;fcy;&amp;ocy;&amp;tcy;&amp;ocy; &amp;Scy;&amp;iecy;&amp;lcy;&amp;icy;&amp;gcy;&amp;iecy;&amp;rcy;&amp;acy;, &amp;Ocy;&amp;scy;&amp;tcy;&amp;acy;&amp;shcy;&amp;kcy;&amp;ocy;&amp;vcy;&amp;acy; &amp;icy; &amp;ocy;&amp;tcy;&amp;dcy;&amp;ycy;&amp;khcy;&amp;acy; &amp;ncy;&amp;acy; &amp;Scy;&amp;iecy;&amp;lcy;&amp;icy;&amp;gcy;&amp;iecy;&amp;rcy;&amp;ie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412875"/>
            <a:ext cx="2160364" cy="1800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388424" y="116632"/>
            <a:ext cx="621432" cy="365125"/>
          </a:xfrm>
        </p:spPr>
        <p:txBody>
          <a:bodyPr/>
          <a:lstStyle/>
          <a:p>
            <a:pPr>
              <a:defRPr/>
            </a:pPr>
            <a:fld id="{5435EAC8-43B9-4C6F-AF2A-BFCEB303AEA2}" type="slidenum">
              <a:rPr lang="ru-RU"/>
              <a:pPr>
                <a:defRPr/>
              </a:pPr>
              <a:t>54</a:t>
            </a:fld>
            <a:endParaRPr lang="ru-RU" dirty="0"/>
          </a:p>
        </p:txBody>
      </p:sp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088" y="115888"/>
            <a:ext cx="8137525" cy="7921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1800" b="1" dirty="0" smtClean="0"/>
              <a:t>Государственная программа Липецкой области </a:t>
            </a:r>
            <a:br>
              <a:rPr lang="ru-RU" sz="1800" b="1" dirty="0" smtClean="0"/>
            </a:br>
            <a:r>
              <a:rPr lang="ru-RU" sz="1800" b="1" dirty="0" smtClean="0"/>
              <a:t>«Развитие физической культуры и спорта Липецкой области»</a:t>
            </a:r>
            <a:r>
              <a:rPr lang="en-US" sz="1800" b="1" dirty="0" smtClean="0"/>
              <a:t> </a:t>
            </a:r>
            <a:r>
              <a:rPr lang="ru-RU" sz="1800" b="1" dirty="0" smtClean="0"/>
              <a:t>на 2014-2020 гг.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388" y="1196975"/>
            <a:ext cx="5329237" cy="2519363"/>
          </a:xfrm>
        </p:spPr>
        <p:txBody>
          <a:bodyPr>
            <a:normAutofit fontScale="92500"/>
          </a:bodyPr>
          <a:lstStyle/>
          <a:p>
            <a:pPr marL="0" indent="34290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400" b="1" u="sng" dirty="0" smtClean="0"/>
              <a:t>Цель программы</a:t>
            </a:r>
            <a:endParaRPr lang="ru-RU" sz="1400" dirty="0" smtClean="0"/>
          </a:p>
          <a:p>
            <a:pPr marL="0" indent="34290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400" dirty="0" smtClean="0"/>
              <a:t> Формирование здорового образа жизни населения, обеспечение развития спорта.</a:t>
            </a:r>
          </a:p>
          <a:p>
            <a:pPr marL="0" indent="34290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400" b="1" u="sng" dirty="0" smtClean="0"/>
              <a:t>Задачи программы</a:t>
            </a:r>
            <a:endParaRPr lang="ru-RU" sz="1400" dirty="0" smtClean="0"/>
          </a:p>
          <a:p>
            <a:pPr marL="0" indent="34290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400" dirty="0" smtClean="0"/>
              <a:t>Приобщение населения области к регулярным занятиям физической культуры и спортом, развитие физической культуры и спорта лиц с ограниченными возможностями здоровья и инвалидов, адаптивной физической культуры и адаптивного спорта;</a:t>
            </a:r>
          </a:p>
          <a:p>
            <a:pPr marL="0" indent="34290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400" dirty="0" smtClean="0"/>
              <a:t>Совершенствование системы подготовки спортсменов высокого класса и спортивного резерва для повышения конкурентоспособности липецкого спорта на всероссийском и международном уровнях.</a:t>
            </a:r>
            <a:endParaRPr lang="ru-RU" sz="1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7C88ED-E377-4C4F-B4DF-02953DF900FA}" type="slidenum">
              <a:rPr lang="ru-RU"/>
              <a:pPr>
                <a:defRPr/>
              </a:pPr>
              <a:t>55</a:t>
            </a:fld>
            <a:endParaRPr 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043607" y="3789360"/>
          <a:ext cx="7892640" cy="2880001"/>
        </p:xfrm>
        <a:graphic>
          <a:graphicData uri="http://schemas.openxmlformats.org/drawingml/2006/table">
            <a:tbl>
              <a:tblPr/>
              <a:tblGrid>
                <a:gridCol w="4698779"/>
                <a:gridCol w="913114"/>
                <a:gridCol w="763871"/>
                <a:gridCol w="758363"/>
                <a:gridCol w="758513"/>
              </a:tblGrid>
              <a:tr h="291242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Целевые индикаторы программы</a:t>
                      </a:r>
                    </a:p>
                  </a:txBody>
                  <a:tcPr marL="8106" marR="8106" marT="81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149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Показатели</a:t>
                      </a:r>
                    </a:p>
                  </a:txBody>
                  <a:tcPr marL="8106" marR="8106" marT="8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Единица измерения</a:t>
                      </a:r>
                    </a:p>
                  </a:txBody>
                  <a:tcPr marL="8106" marR="8106" marT="8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2014 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106" marR="8106" marT="8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2015 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106" marR="8106" marT="8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2016 год</a:t>
                      </a:r>
                    </a:p>
                  </a:txBody>
                  <a:tcPr marL="8106" marR="8106" marT="8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747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Объем финансирования </a:t>
                      </a:r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по государственной программе «Развитие физической культуры и спорта Липецкой области» на 2014-2020 гг. в том числе: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млн.руб.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370,3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398,2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1165,1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74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за</a:t>
                      </a:r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счет средств  областного бюджета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млн.руб.</a:t>
                      </a:r>
                    </a:p>
                    <a:p>
                      <a:pPr algn="ctr" fontAlgn="t"/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362,4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381,2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1157,7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74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за</a:t>
                      </a:r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счет средств  федерального бюджета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млн.руб.</a:t>
                      </a:r>
                    </a:p>
                    <a:p>
                      <a:pPr algn="ctr" fontAlgn="t"/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7,9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17,0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7,4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74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Доля населения, систематически занимающегося физической культурой и спортом, в общей численности населения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31,2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33,2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747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Доля лиц с ограниченными возможностями здоровья и инвалидов, систематически занимающихся физической культурой и спортом, от общего числа инвалидов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11,6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8533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Количество спортсменов высокого класса, занимающихся на этапах совершенствования спортивного мастерства и высшего спортивного мастерства в спортивных школах Липецкой области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чел.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387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438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439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106" name="Рисунок 6" descr="1300265891_fksit_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163" y="908050"/>
            <a:ext cx="3286125" cy="244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088" y="115888"/>
            <a:ext cx="8137525" cy="7921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b="1" dirty="0" smtClean="0"/>
              <a:t>Государственная программа Липецкой области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b="1" dirty="0" smtClean="0"/>
              <a:t>«Развитие культуры и туризма в Липецкой области» на 2014-2020гг</a:t>
            </a:r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388" y="1052513"/>
            <a:ext cx="6048375" cy="3313112"/>
          </a:xfrm>
        </p:spPr>
        <p:txBody>
          <a:bodyPr>
            <a:noAutofit/>
          </a:bodyPr>
          <a:lstStyle/>
          <a:p>
            <a:pPr marL="0" indent="34290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400" b="1" u="sng" dirty="0" smtClean="0"/>
              <a:t>Цель программы</a:t>
            </a:r>
            <a:endParaRPr lang="ru-RU" sz="1400" dirty="0" smtClean="0"/>
          </a:p>
          <a:p>
            <a:pPr marL="0" indent="34290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400" dirty="0" smtClean="0"/>
              <a:t>Обеспечение прав граждан на доступ к культурным ценностям и участие в культурной жизни,</a:t>
            </a:r>
          </a:p>
          <a:p>
            <a:pPr marL="0" indent="34290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400" dirty="0" smtClean="0"/>
              <a:t>создание условий для развития туризма и рекреации.</a:t>
            </a:r>
            <a:endParaRPr lang="en-US" sz="1400" dirty="0" smtClean="0"/>
          </a:p>
          <a:p>
            <a:pPr marL="0" indent="34290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400" b="1" u="sng" dirty="0" smtClean="0"/>
              <a:t>Задачи программы</a:t>
            </a:r>
            <a:endParaRPr lang="ru-RU" sz="1400" dirty="0" smtClean="0"/>
          </a:p>
          <a:p>
            <a:pPr marL="0" indent="34290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400" dirty="0" smtClean="0"/>
              <a:t>Обеспечение конституционного права населения области на доступ к культурным ценностям, создание условий для сохранения и развития культурного потенциала Липецкой области;</a:t>
            </a:r>
          </a:p>
          <a:p>
            <a:pPr marL="0" indent="34290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400" dirty="0" smtClean="0"/>
              <a:t>Формирование и сохранение конкурентоспособной туристской индустрии, способствующей социально-экономическому развитию Липецкой области;</a:t>
            </a:r>
          </a:p>
          <a:p>
            <a:pPr marL="0" indent="34290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400" dirty="0" smtClean="0"/>
              <a:t>Обеспечение хранения, комплектования, учета и использования документов Архивного фонда Российской Федерации и других архивных документов в интересах граждан, общества и государства.</a:t>
            </a:r>
            <a:endParaRPr lang="ru-RU" sz="1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8CFC62-67E6-42D5-B6FF-66A4657D16EA}" type="slidenum">
              <a:rPr lang="ru-RU"/>
              <a:pPr>
                <a:defRPr/>
              </a:pPr>
              <a:t>56</a:t>
            </a:fld>
            <a:endParaRPr 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691679" y="4293097"/>
          <a:ext cx="7056560" cy="2259449"/>
        </p:xfrm>
        <a:graphic>
          <a:graphicData uri="http://schemas.openxmlformats.org/drawingml/2006/table">
            <a:tbl>
              <a:tblPr/>
              <a:tblGrid>
                <a:gridCol w="4530432"/>
                <a:gridCol w="801193"/>
                <a:gridCol w="548843"/>
                <a:gridCol w="627249"/>
                <a:gridCol w="548843"/>
              </a:tblGrid>
              <a:tr h="414400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Целевые индикаторы программы</a:t>
                      </a:r>
                    </a:p>
                  </a:txBody>
                  <a:tcPr marL="8106" marR="8106" marT="81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697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Показатели</a:t>
                      </a:r>
                    </a:p>
                  </a:txBody>
                  <a:tcPr marL="8106" marR="8106" marT="8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Единица измерения</a:t>
                      </a:r>
                    </a:p>
                  </a:txBody>
                  <a:tcPr marL="8106" marR="8106" marT="8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2014 год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106" marR="8106" marT="8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2015 год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106" marR="8106" marT="8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2016 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год</a:t>
                      </a:r>
                    </a:p>
                  </a:txBody>
                  <a:tcPr marL="8106" marR="8106" marT="8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255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Объем финансирования </a:t>
                      </a:r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по государственной программе «Развитие культуры и туризма в Липецкой области» на 2014-2020 гг. в том числе:</a:t>
                      </a:r>
                      <a:endParaRPr lang="ru-RU" sz="1000" b="0" i="0" u="none" strike="noStrike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106" marR="8106" marT="8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млн.руб.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106" marR="8106" marT="8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1585,3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106" marR="8106" marT="8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1617,1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106" marR="8106" marT="8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993,3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106" marR="8106" marT="8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186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за</a:t>
                      </a:r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счет средств  областного бюджета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106" marR="8106" marT="8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млн.руб.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106" marR="8106" marT="8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1002,1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106" marR="8106" marT="8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1012,1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106" marR="8106" marT="8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990,8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106" marR="8106" marT="8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98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за</a:t>
                      </a:r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счет средств  федерального бюджета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106" marR="8106" marT="8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млн.руб.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106" marR="8106" marT="8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583,2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106" marR="8106" marT="8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605,0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106" marR="8106" marT="8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106" marR="8106" marT="8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25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Уровень удовлетворенности граждан Липецкой области качеством предоставляемых услуг в сфере культуры и искусства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106" marR="8106" marT="8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%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106" marR="8106" marT="8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75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106" marR="8106" marT="8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78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106" marR="8106" marT="8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83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106" marR="8106" marT="8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0199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Доля детей, привлекаемых к участию в творческих мероприятиях, в общем количестве детей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106" marR="8106" marT="8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%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106" marR="8106" marT="8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106" marR="8106" marT="8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106" marR="8106" marT="8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106" marR="8106" marT="8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46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Объем внутреннего и въездного туристического потока в области </a:t>
                      </a:r>
                    </a:p>
                  </a:txBody>
                  <a:tcPr marL="8106" marR="8106" marT="8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тыс. чел.</a:t>
                      </a:r>
                    </a:p>
                  </a:txBody>
                  <a:tcPr marL="8106" marR="8106" marT="8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148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106" marR="8106" marT="8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152,9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106" marR="8106" marT="8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160,5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106" marR="8106" marT="8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128" name="Рисунок 6" descr="10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525" y="981075"/>
            <a:ext cx="3235325" cy="266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demiart.ru/forum/uploads7/post-672578-130321366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688" y="3617913"/>
            <a:ext cx="3240087" cy="3240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0113" y="115888"/>
            <a:ext cx="8064500" cy="649287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1800" b="1" dirty="0" smtClean="0"/>
              <a:t>Государственная программа Липецкой области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b="1" dirty="0" smtClean="0"/>
              <a:t> «Обеспечение населения Липецкой области качественным жильем, социальной инфраструктурой и услугами ЖКХ»</a:t>
            </a:r>
            <a:endParaRPr lang="ru-RU" sz="1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0825" y="836613"/>
            <a:ext cx="8642350" cy="1728291"/>
          </a:xfrm>
        </p:spPr>
        <p:txBody>
          <a:bodyPr>
            <a:noAutofit/>
          </a:bodyPr>
          <a:lstStyle/>
          <a:p>
            <a:pPr marL="0" indent="34290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100" b="1" u="sng" dirty="0" smtClean="0"/>
              <a:t>Цель программы</a:t>
            </a:r>
            <a:endParaRPr lang="ru-RU" sz="11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100" dirty="0" smtClean="0"/>
              <a:t>Обеспечение населения Липецкой области комфортным и доступным жильем и  услугами ЖКХ</a:t>
            </a:r>
          </a:p>
          <a:p>
            <a:pPr marL="0" indent="34290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100" b="1" u="sng" dirty="0" smtClean="0"/>
              <a:t>Задачи программы</a:t>
            </a:r>
          </a:p>
          <a:p>
            <a:pPr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1100" dirty="0" smtClean="0"/>
              <a:t>Создание условий для обеспечения населения Липецкой области  качественным жильем, отвечающим стандартам ценовой доступности,  </a:t>
            </a:r>
            <a:r>
              <a:rPr lang="ru-RU" sz="1100" dirty="0" err="1" smtClean="0"/>
              <a:t>энергоэффективности</a:t>
            </a:r>
            <a:r>
              <a:rPr lang="ru-RU" sz="1100" dirty="0" smtClean="0"/>
              <a:t> и </a:t>
            </a:r>
            <a:r>
              <a:rPr lang="ru-RU" sz="1100" dirty="0" err="1" smtClean="0"/>
              <a:t>экологичности</a:t>
            </a:r>
            <a:r>
              <a:rPr lang="ru-RU" sz="1100" dirty="0" smtClean="0"/>
              <a:t>.</a:t>
            </a:r>
          </a:p>
          <a:p>
            <a:pPr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1100" dirty="0" smtClean="0"/>
              <a:t>Повышение качества условий проживания населения Липецкой области за счет обеспечения населенных пунктов области социальной инфраструктурой.</a:t>
            </a:r>
          </a:p>
          <a:p>
            <a:pPr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1100" dirty="0" smtClean="0"/>
              <a:t> Повышение качества условий проживания населения Липецкой области за счет обеспечения населенных пунктов области коммунальной инфраструктурой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026FA8-D5DD-43CF-9226-A3F83F6F6CBD}" type="slidenum">
              <a:rPr lang="ru-RU"/>
              <a:pPr>
                <a:defRPr/>
              </a:pPr>
              <a:t>57</a:t>
            </a:fld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323527" y="2636913"/>
          <a:ext cx="6840761" cy="4065609"/>
        </p:xfrm>
        <a:graphic>
          <a:graphicData uri="http://schemas.openxmlformats.org/drawingml/2006/table">
            <a:tbl>
              <a:tblPr/>
              <a:tblGrid>
                <a:gridCol w="3787882"/>
                <a:gridCol w="748623"/>
                <a:gridCol w="792088"/>
                <a:gridCol w="792088"/>
                <a:gridCol w="720080"/>
              </a:tblGrid>
              <a:tr h="432047">
                <a:tc>
                  <a:txBody>
                    <a:bodyPr/>
                    <a:lstStyle/>
                    <a:p>
                      <a:pPr algn="ctr" fontAlgn="ctr"/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969" marR="7969" marT="796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Ед. </a:t>
                      </a:r>
                      <a:r>
                        <a:rPr lang="ru-RU" sz="1050" b="1" i="0" u="none" strike="noStrike" dirty="0" err="1" smtClean="0">
                          <a:solidFill>
                            <a:srgbClr val="000000"/>
                          </a:solidFill>
                          <a:latin typeface="Times New Roman"/>
                        </a:rPr>
                        <a:t>изм</a:t>
                      </a:r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.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969" marR="7969" marT="7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2014 г </a:t>
                      </a:r>
                    </a:p>
                    <a:p>
                      <a:pPr algn="ctr" fontAlgn="ctr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отчет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969" marR="7969" marT="7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2015 г ожидаемое исполнение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969" marR="7969" marT="7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2016 </a:t>
                      </a:r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г</a:t>
                      </a:r>
                    </a:p>
                    <a:p>
                      <a:pPr algn="ctr" fontAlgn="ctr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план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969" marR="7969" marT="7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8000"/>
                      </a:schemeClr>
                    </a:solidFill>
                  </a:tcPr>
                </a:tc>
              </a:tr>
              <a:tr h="2320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Финансирование, всего</a:t>
                      </a:r>
                      <a:r>
                        <a:rPr lang="ru-RU" sz="1050" b="1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: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969" marR="7969" marT="796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млн. руб.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969" marR="7969" marT="7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1751,9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969" marR="7969" marT="7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3922,2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969" marR="7969" marT="7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smtClean="0">
                          <a:solidFill>
                            <a:srgbClr val="000000"/>
                          </a:solidFill>
                          <a:latin typeface="Times New Roman"/>
                        </a:rPr>
                        <a:t>2890,4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969" marR="7969" marT="7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8000"/>
                      </a:schemeClr>
                    </a:solidFill>
                  </a:tcPr>
                </a:tc>
              </a:tr>
              <a:tr h="26118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        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областной бюджет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969" marR="7969" marT="796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млн. руб.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969" marR="7969" marT="7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1465,9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969" marR="7969" marT="7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1959,8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969" marR="7969" marT="7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1506,1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969" marR="7969" marT="7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8000"/>
                      </a:schemeClr>
                    </a:solidFill>
                  </a:tcPr>
                </a:tc>
              </a:tr>
              <a:tr h="2428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         федеральный бюджет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969" marR="7969" marT="796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млн. руб.</a:t>
                      </a:r>
                    </a:p>
                    <a:p>
                      <a:pPr algn="ctr" fontAlgn="ctr"/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969" marR="7969" marT="7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125,0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969" marR="7969" marT="7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252,5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969" marR="7969" marT="7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969" marR="7969" marT="7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8000"/>
                      </a:schemeClr>
                    </a:solidFill>
                  </a:tcPr>
                </a:tc>
              </a:tr>
              <a:tr h="3236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         средства</a:t>
                      </a:r>
                      <a:r>
                        <a:rPr lang="ru-RU" sz="105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бюджетов  государственных внебюджетных </a:t>
                      </a:r>
                      <a:r>
                        <a:rPr lang="en-US" sz="105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      </a:t>
                      </a:r>
                      <a:r>
                        <a:rPr lang="ru-RU" sz="105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фондов, средства государственных корпораций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969" marR="7969" marT="796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млн. руб.</a:t>
                      </a:r>
                    </a:p>
                    <a:p>
                      <a:pPr algn="ctr" fontAlgn="ctr"/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969" marR="7969" marT="7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161,0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969" marR="7969" marT="7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410,1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969" marR="7969" marT="7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969" marR="7969" marT="7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8000"/>
                      </a:schemeClr>
                    </a:solidFill>
                  </a:tcPr>
                </a:tc>
              </a:tr>
              <a:tr h="23492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          средства внебюджетных</a:t>
                      </a:r>
                      <a:r>
                        <a:rPr lang="ru-RU" sz="105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источников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969" marR="7969" marT="796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млн. руб.</a:t>
                      </a:r>
                    </a:p>
                    <a:p>
                      <a:pPr algn="ctr" fontAlgn="ctr"/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969" marR="7969" marT="7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969" marR="7969" marT="7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1299,8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969" marR="7969" marT="7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1324,8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969" marR="7969" marT="7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8000"/>
                      </a:schemeClr>
                    </a:solidFill>
                  </a:tcPr>
                </a:tc>
              </a:tr>
              <a:tr h="194946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Показатели цели (задачи):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969" marR="7969" marT="796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8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969" marR="7969" marT="7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8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969" marR="7969" marT="7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8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969" marR="7969" marT="7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8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969" marR="7969" marT="7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8000"/>
                      </a:schemeClr>
                    </a:solidFill>
                  </a:tcPr>
                </a:tc>
              </a:tr>
              <a:tr h="3242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Годовой объем ввода в эксплуатацию жилья</a:t>
                      </a:r>
                    </a:p>
                  </a:txBody>
                  <a:tcPr marL="7969" marR="7969" marT="796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тыс.кв.м.</a:t>
                      </a:r>
                    </a:p>
                  </a:txBody>
                  <a:tcPr marL="7969" marR="7969" marT="7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1009,1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969" marR="7969" marT="7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1175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969" marR="7969" marT="7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1311</a:t>
                      </a:r>
                    </a:p>
                  </a:txBody>
                  <a:tcPr marL="7969" marR="7969" marT="7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8000"/>
                      </a:schemeClr>
                    </a:solidFill>
                  </a:tcPr>
                </a:tc>
              </a:tr>
              <a:tr h="3736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Годовой объем ввода в эксплуатацию жилья экономического класса </a:t>
                      </a:r>
                    </a:p>
                  </a:txBody>
                  <a:tcPr marL="7969" marR="7969" marT="796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тыс.кв.м.</a:t>
                      </a:r>
                    </a:p>
                  </a:txBody>
                  <a:tcPr marL="7969" marR="7969" marT="7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786,2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969" marR="7969" marT="7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817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969" marR="7969" marT="7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957</a:t>
                      </a:r>
                    </a:p>
                  </a:txBody>
                  <a:tcPr marL="7969" marR="7969" marT="7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8000"/>
                      </a:schemeClr>
                    </a:solidFill>
                  </a:tcPr>
                </a:tc>
              </a:tr>
              <a:tr h="2660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Площадь капитально отремонтированных домов</a:t>
                      </a:r>
                    </a:p>
                  </a:txBody>
                  <a:tcPr marL="7969" marR="7969" marT="796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тыс.кв.м.</a:t>
                      </a:r>
                    </a:p>
                  </a:txBody>
                  <a:tcPr marL="7969" marR="7969" marT="7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124,1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969" marR="7969" marT="7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339,8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969" marR="7969" marT="7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453</a:t>
                      </a:r>
                    </a:p>
                  </a:txBody>
                  <a:tcPr marL="7969" marR="7969" marT="7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8000"/>
                      </a:schemeClr>
                    </a:solidFill>
                  </a:tcPr>
                </a:tc>
              </a:tr>
              <a:tr h="4815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Доля населения, проживающего в многоквартирных домах, признанных в установленном законодательством порядке аварийными</a:t>
                      </a:r>
                    </a:p>
                  </a:txBody>
                  <a:tcPr marL="7969" marR="7969" marT="796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%</a:t>
                      </a:r>
                    </a:p>
                  </a:txBody>
                  <a:tcPr marL="7969" marR="7969" marT="7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0,33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969" marR="7969" marT="7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0,19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969" marR="7969" marT="7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0,13</a:t>
                      </a:r>
                    </a:p>
                  </a:txBody>
                  <a:tcPr marL="7969" marR="7969" marT="7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8000"/>
                      </a:schemeClr>
                    </a:solidFill>
                  </a:tcPr>
                </a:tc>
              </a:tr>
              <a:tr h="45346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Доля населения, потребляющего качественную питьевую воду, 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соответствующую 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требованиям </a:t>
                      </a:r>
                      <a:r>
                        <a:rPr lang="ru-RU" sz="105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СанПиН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969" marR="7969" marT="796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%</a:t>
                      </a:r>
                    </a:p>
                  </a:txBody>
                  <a:tcPr marL="7969" marR="7969" marT="7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96,6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969" marR="7969" marT="7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96,65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969" marR="7969" marT="7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96,7</a:t>
                      </a:r>
                    </a:p>
                  </a:txBody>
                  <a:tcPr marL="7969" marR="7969" marT="7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8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132" name="TextBox 6"/>
          <p:cNvSpPr txBox="1">
            <a:spLocks noChangeArrowheads="1"/>
          </p:cNvSpPr>
          <p:nvPr/>
        </p:nvSpPr>
        <p:spPr bwMode="auto">
          <a:xfrm>
            <a:off x="2051050" y="2997200"/>
            <a:ext cx="36734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116633"/>
            <a:ext cx="77768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ГОСУДАРСТВЕННАЯ ПРОГРАММА ЛИПЕЦКОЙ ОБЛАСТИ «РАЗВИТИЕ РЫНКА ТРУДА И СОДЕЙСТВИЕ ЗАНЯТОСТИ НАСЕЛЕНИЯ В ЛИПЕЦКОЙ ОБЛАСТИ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 НА 201</a:t>
            </a:r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-20</a:t>
            </a:r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ГОДЫ</a:t>
            </a:r>
            <a:endParaRPr lang="ru-RU" sz="16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75856" y="980728"/>
            <a:ext cx="56166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u="sng" dirty="0" smtClean="0">
                <a:solidFill>
                  <a:schemeClr val="tx2">
                    <a:lumMod val="75000"/>
                  </a:schemeClr>
                </a:solidFill>
              </a:rPr>
              <a:t>Цель программы   </a:t>
            </a:r>
            <a:r>
              <a:rPr lang="ru-RU" b="1" dirty="0" smtClean="0"/>
              <a:t>Создание условий для эффективного развития рынка труда и кадрового потенциала области, обеспечение занятости населения и безопасных условий труда</a:t>
            </a:r>
          </a:p>
          <a:p>
            <a:pPr algn="ctr"/>
            <a:endParaRPr lang="ru-RU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75856" y="2204865"/>
            <a:ext cx="561662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 </a:t>
            </a:r>
            <a:r>
              <a:rPr lang="ru-RU" sz="1300" b="1" u="sng" dirty="0" smtClean="0">
                <a:solidFill>
                  <a:schemeClr val="tx2">
                    <a:lumMod val="75000"/>
                  </a:schemeClr>
                </a:solidFill>
              </a:rPr>
              <a:t>Задачи программы</a:t>
            </a:r>
            <a:endParaRPr lang="ru-RU" sz="1300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sz="1300" dirty="0" smtClean="0"/>
              <a:t> Повышение гибкости рынка труда, обеспечение кадрового потенциала в соответствии с потребностями экономики области.</a:t>
            </a:r>
          </a:p>
          <a:p>
            <a:pPr>
              <a:buFont typeface="Arial" pitchFamily="34" charset="0"/>
              <a:buChar char="•"/>
            </a:pPr>
            <a:r>
              <a:rPr lang="ru-RU" sz="1300" dirty="0" smtClean="0"/>
              <a:t>Создание условий для интеграции в трудовую деятельность лиц с ограниченными физическими возможностями.</a:t>
            </a:r>
          </a:p>
          <a:p>
            <a:pPr>
              <a:buFont typeface="Arial" pitchFamily="34" charset="0"/>
              <a:buChar char="•"/>
            </a:pPr>
            <a:r>
              <a:rPr lang="ru-RU" sz="1300" dirty="0" smtClean="0"/>
              <a:t>Увеличение миграционного притока населения. Сокращение дефицита трудовых ресурсов.</a:t>
            </a:r>
            <a:endParaRPr lang="en-US" sz="13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15168" y="3645024"/>
            <a:ext cx="40610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u="sng" dirty="0" smtClean="0"/>
              <a:t> Целевые индикаторы программы</a:t>
            </a:r>
            <a:endParaRPr lang="ru-RU" sz="1600" b="1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251520" y="4005063"/>
          <a:ext cx="8568953" cy="2736305"/>
        </p:xfrm>
        <a:graphic>
          <a:graphicData uri="http://schemas.openxmlformats.org/drawingml/2006/table">
            <a:tbl>
              <a:tblPr/>
              <a:tblGrid>
                <a:gridCol w="3960440"/>
                <a:gridCol w="1080120"/>
                <a:gridCol w="1224136"/>
                <a:gridCol w="1080120"/>
                <a:gridCol w="1224137"/>
              </a:tblGrid>
              <a:tr h="45507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baseline="0" dirty="0">
                          <a:solidFill>
                            <a:srgbClr val="000000"/>
                          </a:solidFill>
                          <a:latin typeface="Calibri"/>
                        </a:rPr>
                        <a:t>Показатели</a:t>
                      </a: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baseline="0" dirty="0">
                          <a:solidFill>
                            <a:srgbClr val="000000"/>
                          </a:solidFill>
                          <a:latin typeface="Calibri"/>
                        </a:rPr>
                        <a:t>Единица измерения</a:t>
                      </a: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Отчет 2014 год</a:t>
                      </a:r>
                      <a:endParaRPr lang="ru-RU" sz="12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2015 год</a:t>
                      </a:r>
                      <a:endParaRPr lang="ru-RU" sz="12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baseline="0" dirty="0">
                          <a:solidFill>
                            <a:srgbClr val="000000"/>
                          </a:solidFill>
                          <a:latin typeface="Calibri"/>
                        </a:rPr>
                        <a:t>2016 год</a:t>
                      </a: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48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Объем финансирования государственной программы:</a:t>
                      </a: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млн.руб.</a:t>
                      </a:r>
                      <a:endParaRPr lang="ru-RU" sz="14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438,1</a:t>
                      </a:r>
                      <a:endParaRPr lang="ru-RU" sz="14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502,4</a:t>
                      </a:r>
                      <a:endParaRPr lang="ru-RU" sz="14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460,5</a:t>
                      </a:r>
                      <a:endParaRPr lang="ru-RU" sz="14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367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В том числе:</a:t>
                      </a:r>
                      <a:endParaRPr lang="ru-RU" sz="13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259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Средства областного бюджета</a:t>
                      </a:r>
                      <a:endParaRPr lang="ru-RU" sz="13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smtClean="0">
                          <a:solidFill>
                            <a:srgbClr val="000000"/>
                          </a:solidFill>
                          <a:latin typeface="Calibri"/>
                        </a:rPr>
                        <a:t>млн.руб.</a:t>
                      </a:r>
                      <a:endParaRPr lang="ru-RU" sz="14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236,2</a:t>
                      </a:r>
                      <a:endParaRPr lang="ru-RU" sz="14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295,1</a:t>
                      </a:r>
                      <a:endParaRPr lang="ru-RU" sz="14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263,8</a:t>
                      </a:r>
                      <a:endParaRPr lang="ru-RU" sz="14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7995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Средства федерального бюджета</a:t>
                      </a:r>
                      <a:endParaRPr lang="ru-RU" sz="13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млн.руб.</a:t>
                      </a:r>
                      <a:endParaRPr lang="ru-RU" sz="14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201,9</a:t>
                      </a:r>
                      <a:endParaRPr lang="ru-RU" sz="14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207,3</a:t>
                      </a:r>
                      <a:endParaRPr lang="ru-RU" sz="14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196,7</a:t>
                      </a:r>
                      <a:endParaRPr lang="ru-RU" sz="14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1783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трудоустроенных граждан в общем числе граждан, обратившихся за содействием в трудоустройстве</a:t>
                      </a:r>
                      <a:endParaRPr lang="ru-RU" sz="13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%</a:t>
                      </a:r>
                      <a:endParaRPr lang="ru-RU" sz="14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86,9</a:t>
                      </a:r>
                      <a:endParaRPr lang="ru-RU" sz="14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87,2</a:t>
                      </a:r>
                      <a:endParaRPr lang="ru-RU" sz="14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87,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endParaRPr lang="ru-RU" sz="14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0345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Численность инвалидов, трудоустроенных на оборудованные (оснащенные) для них рабочие места</a:t>
                      </a:r>
                      <a:endParaRPr lang="ru-RU" sz="13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человек</a:t>
                      </a:r>
                      <a:endParaRPr lang="ru-RU" sz="14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199</a:t>
                      </a:r>
                      <a:endParaRPr lang="ru-RU" sz="14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196</a:t>
                      </a:r>
                      <a:endParaRPr lang="ru-RU" sz="14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196</a:t>
                      </a:r>
                      <a:endParaRPr lang="ru-RU" sz="14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24744"/>
            <a:ext cx="3001596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388424" y="116632"/>
            <a:ext cx="621432" cy="365125"/>
          </a:xfrm>
        </p:spPr>
        <p:txBody>
          <a:bodyPr/>
          <a:lstStyle/>
          <a:p>
            <a:pPr>
              <a:defRPr/>
            </a:pPr>
            <a:fld id="{5435EAC8-43B9-4C6F-AF2A-BFCEB303AEA2}" type="slidenum">
              <a:rPr lang="ru-RU"/>
              <a:pPr>
                <a:defRPr/>
              </a:pPr>
              <a:t>58</a:t>
            </a:fld>
            <a:endParaRPr lang="ru-RU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2988" y="0"/>
            <a:ext cx="7850187" cy="719138"/>
          </a:xfrm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ru-RU" sz="1800" b="1" smtClean="0"/>
              <a:t>Государственная программа </a:t>
            </a:r>
            <a:r>
              <a:rPr lang="ru-RU" sz="1800" smtClean="0"/>
              <a:t/>
            </a:r>
            <a:br>
              <a:rPr lang="ru-RU" sz="1800" smtClean="0"/>
            </a:br>
            <a:r>
              <a:rPr lang="ru-RU" sz="1800" b="1" smtClean="0"/>
              <a:t>Модернизация и инновационное развитие экономики Липецкой области         на 2014-2020 годы</a:t>
            </a:r>
            <a:endParaRPr lang="ru-RU" sz="1800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0825" y="908050"/>
            <a:ext cx="8642350" cy="2449513"/>
          </a:xfrm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marL="0" indent="342900">
              <a:buFont typeface="Arial" pitchFamily="34" charset="0"/>
              <a:buNone/>
            </a:pPr>
            <a:r>
              <a:rPr lang="ru-RU" sz="1400" b="1" u="sng" smtClean="0"/>
              <a:t>Цель программы</a:t>
            </a:r>
            <a:endParaRPr lang="ru-RU" sz="1400" smtClean="0"/>
          </a:p>
          <a:p>
            <a:pPr marL="0" indent="342900">
              <a:buFont typeface="Arial" pitchFamily="34" charset="0"/>
              <a:buNone/>
            </a:pPr>
            <a:r>
              <a:rPr lang="ru-RU" sz="1400" smtClean="0"/>
              <a:t>Создание условий для модернизации существующих производств, стимулирование инновационной и </a:t>
            </a:r>
          </a:p>
          <a:p>
            <a:pPr marL="0" indent="342900">
              <a:buFont typeface="Arial" pitchFamily="34" charset="0"/>
              <a:buNone/>
            </a:pPr>
            <a:r>
              <a:rPr lang="ru-RU" sz="1400" smtClean="0"/>
              <a:t>экономической активности бизнеса</a:t>
            </a:r>
          </a:p>
          <a:p>
            <a:pPr marL="0" indent="342900">
              <a:buFont typeface="Arial" pitchFamily="34" charset="0"/>
              <a:buNone/>
            </a:pPr>
            <a:endParaRPr lang="ru-RU" sz="800" b="1" u="sng" smtClean="0"/>
          </a:p>
          <a:p>
            <a:pPr marL="0" indent="342900">
              <a:buFont typeface="Arial" pitchFamily="34" charset="0"/>
              <a:buNone/>
            </a:pPr>
            <a:r>
              <a:rPr lang="ru-RU" sz="1400" b="1" u="sng" smtClean="0"/>
              <a:t>Задачи программы</a:t>
            </a:r>
          </a:p>
          <a:p>
            <a:pPr marL="0" indent="342900">
              <a:buFont typeface="Calibri" pitchFamily="34" charset="0"/>
              <a:buNone/>
            </a:pPr>
            <a:r>
              <a:rPr lang="ru-RU" sz="1400" smtClean="0"/>
              <a:t>Создание благоприятных условий для модернизации и диверсификации промышленности области;</a:t>
            </a:r>
          </a:p>
          <a:p>
            <a:pPr marL="0" indent="342900">
              <a:buFont typeface="Calibri" pitchFamily="34" charset="0"/>
              <a:buNone/>
            </a:pPr>
            <a:r>
              <a:rPr lang="ru-RU" sz="1400" smtClean="0"/>
              <a:t>Создание региональной инновационной системы, формирование условий для инновационного развития </a:t>
            </a:r>
          </a:p>
          <a:p>
            <a:pPr marL="0" indent="342900">
              <a:buFont typeface="Calibri" pitchFamily="34" charset="0"/>
              <a:buNone/>
            </a:pPr>
            <a:r>
              <a:rPr lang="ru-RU" sz="1400" smtClean="0"/>
              <a:t>экономики области;</a:t>
            </a:r>
          </a:p>
          <a:p>
            <a:pPr marL="0" indent="342900">
              <a:buFont typeface="Calibri" pitchFamily="34" charset="0"/>
              <a:buNone/>
            </a:pPr>
            <a:r>
              <a:rPr lang="ru-RU" sz="1400" smtClean="0"/>
              <a:t>Увеличение вклада малого и среднего предпринимательства в экономику области с одновременным </a:t>
            </a:r>
          </a:p>
          <a:p>
            <a:pPr marL="0" indent="342900">
              <a:buFont typeface="Calibri" pitchFamily="34" charset="0"/>
              <a:buNone/>
            </a:pPr>
            <a:r>
              <a:rPr lang="ru-RU" sz="1400" smtClean="0"/>
              <a:t>увеличением в структуре производственного и инновационного сектора.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4F3F03-4146-42FD-901F-1AA62730AD12}" type="slidenum">
              <a:rPr lang="ru-RU"/>
              <a:pPr>
                <a:defRPr/>
              </a:pPr>
              <a:t>59</a:t>
            </a:fld>
            <a:endParaRPr lang="ru-RU"/>
          </a:p>
        </p:txBody>
      </p:sp>
      <p:graphicFrame>
        <p:nvGraphicFramePr>
          <p:cNvPr id="82066" name="Group 146"/>
          <p:cNvGraphicFramePr>
            <a:graphicFrameLocks noGrp="1"/>
          </p:cNvGraphicFramePr>
          <p:nvPr/>
        </p:nvGraphicFramePr>
        <p:xfrm>
          <a:off x="611188" y="3429000"/>
          <a:ext cx="8281987" cy="3264055"/>
        </p:xfrm>
        <a:graphic>
          <a:graphicData uri="http://schemas.openxmlformats.org/drawingml/2006/table">
            <a:tbl>
              <a:tblPr/>
              <a:tblGrid>
                <a:gridCol w="5737225"/>
                <a:gridCol w="800100"/>
                <a:gridCol w="1017587"/>
                <a:gridCol w="727075"/>
              </a:tblGrid>
              <a:tr h="49212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/>
                          <a:cs typeface="Arial" pitchFamily="34" charset="0"/>
                        </a:rPr>
                        <a:t>Основные параметры</a:t>
                      </a:r>
                    </a:p>
                  </a:txBody>
                  <a:tcPr marL="8725" marR="8725" marT="87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9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/>
                          <a:cs typeface="Arial" pitchFamily="34" charset="0"/>
                        </a:rPr>
                        <a:t>2014г. отчет</a:t>
                      </a:r>
                    </a:p>
                  </a:txBody>
                  <a:tcPr marL="8725" marR="8725" marT="87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9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/>
                          <a:cs typeface="Arial" pitchFamily="34" charset="0"/>
                        </a:rPr>
                        <a:t>2015г. ожидаемое исполнение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/>
                          <a:cs typeface="Arial" pitchFamily="34" charset="0"/>
                        </a:rPr>
                        <a:t>                 </a:t>
                      </a:r>
                    </a:p>
                  </a:txBody>
                  <a:tcPr marL="8725" marR="8725" marT="87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9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/>
                          <a:cs typeface="Arial" pitchFamily="34" charset="0"/>
                        </a:rPr>
                        <a:t>2016г.</a:t>
                      </a:r>
                    </a:p>
                  </a:txBody>
                  <a:tcPr marL="8725" marR="8725" marT="87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9999"/>
                      </a:schemeClr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/>
                          <a:cs typeface="Arial" pitchFamily="34" charset="0"/>
                        </a:rPr>
                        <a:t>Финансовое обеспечение программы, млн.руб. в т.ч.:</a:t>
                      </a:r>
                    </a:p>
                  </a:txBody>
                  <a:tcPr marL="8725" marR="8725" marT="87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9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/>
                          <a:cs typeface="Arial" pitchFamily="34" charset="0"/>
                        </a:rPr>
                        <a:t>292,4</a:t>
                      </a:r>
                    </a:p>
                  </a:txBody>
                  <a:tcPr marL="8725" marR="8725" marT="87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9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/>
                          <a:cs typeface="Arial" pitchFamily="34" charset="0"/>
                        </a:rPr>
                        <a:t>453,6</a:t>
                      </a:r>
                    </a:p>
                  </a:txBody>
                  <a:tcPr marL="8725" marR="8725" marT="87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9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/>
                          <a:cs typeface="Arial" pitchFamily="34" charset="0"/>
                        </a:rPr>
                        <a:t>153,9</a:t>
                      </a:r>
                    </a:p>
                  </a:txBody>
                  <a:tcPr marL="8725" marR="8725" marT="87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9999"/>
                      </a:schemeClr>
                    </a:solidFill>
                  </a:tcPr>
                </a:tc>
              </a:tr>
              <a:tr h="25241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/>
                          <a:cs typeface="Arial" pitchFamily="34" charset="0"/>
                        </a:rPr>
                        <a:t>- за счет областных средств</a:t>
                      </a:r>
                    </a:p>
                  </a:txBody>
                  <a:tcPr marL="8725" marR="8725" marT="87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9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/>
                          <a:cs typeface="Arial" pitchFamily="34" charset="0"/>
                        </a:rPr>
                        <a:t>150,7</a:t>
                      </a:r>
                    </a:p>
                  </a:txBody>
                  <a:tcPr marL="8725" marR="8725" marT="87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9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/>
                          <a:cs typeface="Arial" pitchFamily="34" charset="0"/>
                        </a:rPr>
                        <a:t>267,9</a:t>
                      </a:r>
                    </a:p>
                  </a:txBody>
                  <a:tcPr marL="8725" marR="8725" marT="87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9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/>
                          <a:cs typeface="Arial" pitchFamily="34" charset="0"/>
                        </a:rPr>
                        <a:t>153,9</a:t>
                      </a:r>
                    </a:p>
                  </a:txBody>
                  <a:tcPr marL="8725" marR="8725" marT="87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9999"/>
                      </a:schemeClr>
                    </a:solidFill>
                  </a:tcPr>
                </a:tc>
              </a:tr>
              <a:tr h="25558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/>
                          <a:cs typeface="Arial" pitchFamily="34" charset="0"/>
                        </a:rPr>
                        <a:t>- за счет федеральных средств</a:t>
                      </a:r>
                    </a:p>
                  </a:txBody>
                  <a:tcPr marL="8725" marR="8725" marT="87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9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/>
                          <a:cs typeface="Arial" pitchFamily="34" charset="0"/>
                        </a:rPr>
                        <a:t>141,7</a:t>
                      </a:r>
                    </a:p>
                  </a:txBody>
                  <a:tcPr marL="8725" marR="8725" marT="87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9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/>
                          <a:cs typeface="Arial" pitchFamily="34" charset="0"/>
                        </a:rPr>
                        <a:t>185,7</a:t>
                      </a:r>
                    </a:p>
                  </a:txBody>
                  <a:tcPr marL="8725" marR="8725" marT="87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9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Cyr"/>
                        <a:cs typeface="Arial" pitchFamily="34" charset="0"/>
                      </a:endParaRPr>
                    </a:p>
                  </a:txBody>
                  <a:tcPr marL="8725" marR="8725" marT="87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9999"/>
                      </a:schemeClr>
                    </a:solidFill>
                  </a:tcPr>
                </a:tc>
              </a:tr>
              <a:tr h="2555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/>
                          <a:cs typeface="Arial" pitchFamily="34" charset="0"/>
                        </a:rPr>
                        <a:t>Целевые индикаторы программы, %</a:t>
                      </a:r>
                    </a:p>
                  </a:txBody>
                  <a:tcPr marL="8725" marR="8725" marT="87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9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Cyr"/>
                        <a:cs typeface="Arial" pitchFamily="34" charset="0"/>
                      </a:endParaRPr>
                    </a:p>
                  </a:txBody>
                  <a:tcPr marL="8725" marR="8725" marT="87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9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Cyr"/>
                        <a:cs typeface="Arial" pitchFamily="34" charset="0"/>
                      </a:endParaRPr>
                    </a:p>
                  </a:txBody>
                  <a:tcPr marL="8725" marR="8725" marT="87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9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Cyr"/>
                        <a:cs typeface="Arial" pitchFamily="34" charset="0"/>
                      </a:endParaRPr>
                    </a:p>
                  </a:txBody>
                  <a:tcPr marL="8725" marR="8725" marT="87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9999"/>
                      </a:schemeClr>
                    </a:solidFill>
                  </a:tcPr>
                </a:tc>
              </a:tr>
              <a:tr h="22383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/>
                          <a:cs typeface="Arial" pitchFamily="34" charset="0"/>
                        </a:rPr>
                        <a:t>Индекс производительности труда в промышленности к предыдущему году</a:t>
                      </a:r>
                    </a:p>
                  </a:txBody>
                  <a:tcPr marL="8725" marR="8725" marT="87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9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/>
                          <a:cs typeface="Arial" pitchFamily="34" charset="0"/>
                        </a:rPr>
                        <a:t>102,1</a:t>
                      </a:r>
                    </a:p>
                  </a:txBody>
                  <a:tcPr marL="8725" marR="8725" marT="87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9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/>
                          <a:cs typeface="Arial" pitchFamily="34" charset="0"/>
                        </a:rPr>
                        <a:t>103,8</a:t>
                      </a:r>
                    </a:p>
                  </a:txBody>
                  <a:tcPr marL="8725" marR="8725" marT="87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9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/>
                          <a:cs typeface="Arial" pitchFamily="34" charset="0"/>
                        </a:rPr>
                        <a:t>104,2</a:t>
                      </a:r>
                    </a:p>
                  </a:txBody>
                  <a:tcPr marL="8725" marR="8725" marT="87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9999"/>
                      </a:schemeClr>
                    </a:solidFill>
                  </a:tcPr>
                </a:tc>
              </a:tr>
              <a:tr h="41592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/>
                          <a:cs typeface="Arial" pitchFamily="34" charset="0"/>
                        </a:rPr>
                        <a:t>Удельный вес инновационно-активных организаций в общем числе обследованных</a:t>
                      </a:r>
                    </a:p>
                  </a:txBody>
                  <a:tcPr marL="8725" marR="8725" marT="87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9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/>
                          <a:cs typeface="Arial" pitchFamily="34" charset="0"/>
                        </a:rPr>
                        <a:t>13,6</a:t>
                      </a:r>
                    </a:p>
                  </a:txBody>
                  <a:tcPr marL="8725" marR="8725" marT="87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9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/>
                          <a:cs typeface="Arial" pitchFamily="34" charset="0"/>
                        </a:rPr>
                        <a:t>15,0</a:t>
                      </a:r>
                    </a:p>
                  </a:txBody>
                  <a:tcPr marL="8725" marR="8725" marT="87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9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/>
                          <a:cs typeface="Arial" pitchFamily="34" charset="0"/>
                        </a:rPr>
                        <a:t>17,0</a:t>
                      </a:r>
                    </a:p>
                  </a:txBody>
                  <a:tcPr marL="8725" marR="8725" marT="87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9999"/>
                      </a:schemeClr>
                    </a:solidFill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/>
                          <a:cs typeface="Arial" pitchFamily="34" charset="0"/>
                        </a:rPr>
                        <a:t>Доля продукции высокотехнологичных и наукоемких   отраслей в валовом  региональном продукте</a:t>
                      </a:r>
                    </a:p>
                  </a:txBody>
                  <a:tcPr marL="8725" marR="8725" marT="87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9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/>
                          <a:cs typeface="Arial" pitchFamily="34" charset="0"/>
                        </a:rPr>
                        <a:t>14,1</a:t>
                      </a:r>
                    </a:p>
                  </a:txBody>
                  <a:tcPr marL="8725" marR="8725" marT="87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9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/>
                          <a:cs typeface="Arial" pitchFamily="34" charset="0"/>
                        </a:rPr>
                        <a:t>14,4</a:t>
                      </a:r>
                    </a:p>
                  </a:txBody>
                  <a:tcPr marL="8725" marR="8725" marT="87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9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/>
                          <a:cs typeface="Arial" pitchFamily="34" charset="0"/>
                        </a:rPr>
                        <a:t>14,7</a:t>
                      </a:r>
                    </a:p>
                  </a:txBody>
                  <a:tcPr marL="8725" marR="8725" marT="87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9999"/>
                      </a:schemeClr>
                    </a:solidFill>
                  </a:tcPr>
                </a:tc>
              </a:tr>
              <a:tr h="68897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/>
                          <a:cs typeface="Arial" pitchFamily="34" charset="0"/>
                        </a:rPr>
                        <a:t>Прирост оборота продукции и услуг, производимой малыми предприятиями, в том числе микропредприятиями, и индивидуальными предпринимателями, к предыдущему году в сопоставимых ценах</a:t>
                      </a:r>
                    </a:p>
                  </a:txBody>
                  <a:tcPr marL="8725" marR="8725" marT="87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9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/>
                          <a:cs typeface="Arial" pitchFamily="34" charset="0"/>
                        </a:rPr>
                        <a:t>7,3</a:t>
                      </a:r>
                    </a:p>
                  </a:txBody>
                  <a:tcPr marL="8725" marR="8725" marT="87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9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/>
                          <a:cs typeface="Arial" pitchFamily="34" charset="0"/>
                        </a:rPr>
                        <a:t>7,3</a:t>
                      </a:r>
                    </a:p>
                  </a:txBody>
                  <a:tcPr marL="8725" marR="8725" marT="87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9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/>
                          <a:cs typeface="Arial" pitchFamily="34" charset="0"/>
                        </a:rPr>
                        <a:t>7,3</a:t>
                      </a:r>
                    </a:p>
                  </a:txBody>
                  <a:tcPr marL="8725" marR="8725" marT="87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9999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0"/>
            <a:ext cx="8064500" cy="865188"/>
          </a:xfrm>
        </p:spPr>
        <p:txBody>
          <a:bodyPr/>
          <a:lstStyle/>
          <a:p>
            <a:r>
              <a:rPr lang="ru-RU" sz="2800"/>
              <a:t>Основные параметры бюджета</a:t>
            </a:r>
          </a:p>
        </p:txBody>
      </p:sp>
      <p:sp>
        <p:nvSpPr>
          <p:cNvPr id="359435" name="AutoShape 11"/>
          <p:cNvSpPr>
            <a:spLocks noChangeArrowheads="1"/>
          </p:cNvSpPr>
          <p:nvPr/>
        </p:nvSpPr>
        <p:spPr bwMode="auto">
          <a:xfrm>
            <a:off x="1979613" y="1123950"/>
            <a:ext cx="576262" cy="649288"/>
          </a:xfrm>
          <a:prstGeom prst="downArrow">
            <a:avLst>
              <a:gd name="adj1" fmla="val 50000"/>
              <a:gd name="adj2" fmla="val 2816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59436" name="AutoShape 12"/>
          <p:cNvSpPr>
            <a:spLocks noChangeArrowheads="1"/>
          </p:cNvSpPr>
          <p:nvPr/>
        </p:nvSpPr>
        <p:spPr bwMode="auto">
          <a:xfrm>
            <a:off x="6156325" y="1196975"/>
            <a:ext cx="576263" cy="576263"/>
          </a:xfrm>
          <a:prstGeom prst="up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59437" name="Text Box 13"/>
          <p:cNvSpPr txBox="1">
            <a:spLocks noChangeArrowheads="1"/>
          </p:cNvSpPr>
          <p:nvPr/>
        </p:nvSpPr>
        <p:spPr bwMode="auto">
          <a:xfrm>
            <a:off x="395288" y="3429000"/>
            <a:ext cx="41052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800"/>
              <a:t>Поступающие в бюджет денежные </a:t>
            </a:r>
          </a:p>
          <a:p>
            <a:r>
              <a:rPr lang="ru-RU" sz="1800"/>
              <a:t>средства или </a:t>
            </a:r>
            <a:r>
              <a:rPr lang="ru-RU" sz="1800" b="1"/>
              <a:t>ДОХОДЫ БЮДЖЕТА</a:t>
            </a:r>
          </a:p>
        </p:txBody>
      </p:sp>
      <p:sp>
        <p:nvSpPr>
          <p:cNvPr id="359438" name="Text Box 14"/>
          <p:cNvSpPr txBox="1">
            <a:spLocks noChangeArrowheads="1"/>
          </p:cNvSpPr>
          <p:nvPr/>
        </p:nvSpPr>
        <p:spPr bwMode="auto">
          <a:xfrm>
            <a:off x="4643438" y="3429000"/>
            <a:ext cx="45370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800"/>
              <a:t>Выплачиваемые из бюджета денежные средства или </a:t>
            </a:r>
            <a:r>
              <a:rPr lang="ru-RU" sz="1800" b="1"/>
              <a:t>РАСХОДЫ БЮДЖЕТА</a:t>
            </a:r>
          </a:p>
        </p:txBody>
      </p:sp>
      <p:sp>
        <p:nvSpPr>
          <p:cNvPr id="359439" name="Text Box 15"/>
          <p:cNvSpPr txBox="1">
            <a:spLocks noChangeArrowheads="1"/>
          </p:cNvSpPr>
          <p:nvPr/>
        </p:nvSpPr>
        <p:spPr bwMode="auto">
          <a:xfrm>
            <a:off x="1258888" y="4724400"/>
            <a:ext cx="741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800"/>
              <a:t>РАСХОДЫ БОЛЬШЕ</a:t>
            </a:r>
            <a:r>
              <a:rPr lang="en-US" sz="1800"/>
              <a:t> </a:t>
            </a:r>
            <a:r>
              <a:rPr lang="ru-RU" sz="1800"/>
              <a:t>ДОХОДОВ - ИМЕЕМ ДЕФИЦИТ БЮДЖЕТА</a:t>
            </a:r>
          </a:p>
        </p:txBody>
      </p:sp>
      <p:sp>
        <p:nvSpPr>
          <p:cNvPr id="359440" name="Text Box 16"/>
          <p:cNvSpPr txBox="1">
            <a:spLocks noChangeArrowheads="1"/>
          </p:cNvSpPr>
          <p:nvPr/>
        </p:nvSpPr>
        <p:spPr bwMode="auto">
          <a:xfrm>
            <a:off x="1116013" y="4292600"/>
            <a:ext cx="7899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800"/>
              <a:t>РАСХОДЫ МЕНЬШЕ</a:t>
            </a:r>
            <a:r>
              <a:rPr lang="en-US" sz="1800"/>
              <a:t> </a:t>
            </a:r>
            <a:r>
              <a:rPr lang="ru-RU" sz="1800"/>
              <a:t>ДОХОДОВ - ИМЕЕМ ПРОФИЦИТ БЮДЖЕТА</a:t>
            </a:r>
          </a:p>
        </p:txBody>
      </p:sp>
      <p:sp>
        <p:nvSpPr>
          <p:cNvPr id="359441" name="Text Box 17"/>
          <p:cNvSpPr txBox="1">
            <a:spLocks noChangeArrowheads="1"/>
          </p:cNvSpPr>
          <p:nvPr/>
        </p:nvSpPr>
        <p:spPr bwMode="auto">
          <a:xfrm>
            <a:off x="2051050" y="5300663"/>
            <a:ext cx="6729413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800" b="1" dirty="0"/>
              <a:t>ДЕФИЦИТ БЮДЖЕТА НЕ ДОЛЖЕН ПРЕВЫШАТЬ 15 % </a:t>
            </a:r>
          </a:p>
          <a:p>
            <a:r>
              <a:rPr lang="ru-RU" sz="1800" b="1" dirty="0"/>
              <a:t>СОБСТВЕННЫХ  ДОХОДОВ  БЮДЖЕТА  СУБЪЕКТА РФ  </a:t>
            </a:r>
          </a:p>
          <a:p>
            <a:r>
              <a:rPr lang="ru-RU" sz="1800" b="1" dirty="0"/>
              <a:t>И 10 % СОБСТВЕННЫХ ДОХОДОВ МЕСТНОГО БЮДЖЕТА</a:t>
            </a:r>
          </a:p>
        </p:txBody>
      </p:sp>
      <p:sp>
        <p:nvSpPr>
          <p:cNvPr id="359442" name="Text Box 18"/>
          <p:cNvSpPr txBox="1">
            <a:spLocks noChangeArrowheads="1"/>
          </p:cNvSpPr>
          <p:nvPr/>
        </p:nvSpPr>
        <p:spPr bwMode="auto">
          <a:xfrm>
            <a:off x="684213" y="5516563"/>
            <a:ext cx="11064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800" dirty="0">
                <a:solidFill>
                  <a:srgbClr val="FF3300"/>
                </a:solidFill>
              </a:rPr>
              <a:t>ВАЖНО</a:t>
            </a:r>
            <a:r>
              <a:rPr lang="en-US" sz="1800" dirty="0">
                <a:solidFill>
                  <a:srgbClr val="FF3300"/>
                </a:solidFill>
              </a:rPr>
              <a:t>:</a:t>
            </a:r>
            <a:endParaRPr lang="ru-RU" sz="1800" dirty="0">
              <a:solidFill>
                <a:srgbClr val="FF3300"/>
              </a:solidFill>
            </a:endParaRPr>
          </a:p>
        </p:txBody>
      </p:sp>
      <p:pic>
        <p:nvPicPr>
          <p:cNvPr id="359443" name="Picture 19" descr="18b8088ba1a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1916113"/>
            <a:ext cx="1871662" cy="1404937"/>
          </a:xfrm>
          <a:prstGeom prst="rect">
            <a:avLst/>
          </a:prstGeom>
          <a:noFill/>
        </p:spPr>
      </p:pic>
      <p:pic>
        <p:nvPicPr>
          <p:cNvPr id="359444" name="Picture 20" descr="18b8088ba1a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625" y="1989138"/>
            <a:ext cx="1871663" cy="1404937"/>
          </a:xfrm>
          <a:prstGeom prst="rect">
            <a:avLst/>
          </a:prstGeom>
          <a:noFill/>
        </p:spPr>
      </p:pic>
      <p:sp>
        <p:nvSpPr>
          <p:cNvPr id="13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388424" y="116632"/>
            <a:ext cx="621432" cy="365125"/>
          </a:xfrm>
        </p:spPr>
        <p:txBody>
          <a:bodyPr/>
          <a:lstStyle/>
          <a:p>
            <a:pPr>
              <a:defRPr/>
            </a:pPr>
            <a:fld id="{A475DF49-A273-4A26-A47F-514B59C15CC5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0113" y="115888"/>
            <a:ext cx="8064500" cy="649287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1800" b="1" dirty="0" smtClean="0"/>
              <a:t>Государственная программа Липецкой области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b="1" dirty="0" smtClean="0"/>
              <a:t> «Развитие сельского хозяйства и регулирование рынков сельскохозяйственной продукции, сырья и продовольствия Липецкой области»</a:t>
            </a:r>
            <a:endParaRPr lang="ru-RU" sz="1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188" y="1125538"/>
            <a:ext cx="8353425" cy="3311525"/>
          </a:xfrm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marL="0" indent="342900" eaLnBrk="1" hangingPunct="1">
              <a:buFont typeface="Arial" charset="0"/>
              <a:buNone/>
              <a:defRPr/>
            </a:pPr>
            <a:r>
              <a:rPr lang="ru-RU" sz="1400" b="1" u="sng" smtClean="0"/>
              <a:t>Цель программы</a:t>
            </a:r>
            <a:endParaRPr lang="ru-RU" sz="1400" smtClean="0"/>
          </a:p>
          <a:p>
            <a:pPr marL="0" indent="342900" eaLnBrk="1" hangingPunct="1">
              <a:buFont typeface="Arial" charset="0"/>
              <a:buNone/>
              <a:defRPr/>
            </a:pPr>
            <a:r>
              <a:rPr lang="ru-RU" sz="1400" smtClean="0"/>
              <a:t>Обеспечение продовольственной безопасности на основе устойчивого развития агропромышленного комплекса и повышения территориальной доступности социально значимых продовольственных товаров</a:t>
            </a:r>
            <a:endParaRPr lang="ru-RU" sz="1400" b="1" u="sng" smtClean="0"/>
          </a:p>
          <a:p>
            <a:pPr marL="0" indent="342900" eaLnBrk="1" hangingPunct="1">
              <a:buFont typeface="Arial" charset="0"/>
              <a:buNone/>
              <a:defRPr/>
            </a:pPr>
            <a:r>
              <a:rPr lang="ru-RU" sz="1400" b="1" u="sng" smtClean="0"/>
              <a:t>Задачи программы</a:t>
            </a:r>
            <a:endParaRPr lang="ru-RU" sz="1400" smtClean="0"/>
          </a:p>
          <a:p>
            <a:pPr marL="0" indent="342900" eaLnBrk="1" hangingPunct="1">
              <a:buFont typeface="Calibri" pitchFamily="34" charset="0"/>
              <a:buAutoNum type="arabicPeriod"/>
              <a:defRPr/>
            </a:pPr>
            <a:r>
              <a:rPr lang="ru-RU" sz="1400" smtClean="0"/>
              <a:t>Обеспечение устойчивого развития сельского хозяйства и переработки его продукции на основе проведения комплексной модернизации материально-технической базы.</a:t>
            </a:r>
          </a:p>
          <a:p>
            <a:pPr marL="0" indent="342900" eaLnBrk="1" hangingPunct="1">
              <a:buFont typeface="Calibri" pitchFamily="34" charset="0"/>
              <a:buAutoNum type="arabicPeriod"/>
              <a:defRPr/>
            </a:pPr>
            <a:r>
              <a:rPr lang="ru-RU" sz="1400" smtClean="0"/>
              <a:t>Насыщение потребительского рынка сельскохозяйственной продукцией местных товаропроизводителей, повышение мотивации труда и стимулирование деловой активности сельского населения, ведущего личные подсобные хозяйства на территории области.</a:t>
            </a:r>
          </a:p>
          <a:p>
            <a:pPr marL="0" indent="342900" eaLnBrk="1" hangingPunct="1">
              <a:buFont typeface="Calibri" pitchFamily="34" charset="0"/>
              <a:buAutoNum type="arabicPeriod"/>
              <a:defRPr/>
            </a:pPr>
            <a:r>
              <a:rPr lang="ru-RU" sz="1400" smtClean="0"/>
              <a:t>Создание условий для устойчивого развития сельских территорий, повышения занятости и уровня жизни сельского населения.</a:t>
            </a:r>
          </a:p>
          <a:p>
            <a:pPr marL="0" indent="342900" eaLnBrk="1" hangingPunct="1">
              <a:buFont typeface="Calibri" pitchFamily="34" charset="0"/>
              <a:buAutoNum type="arabicPeriod"/>
              <a:defRPr/>
            </a:pPr>
            <a:r>
              <a:rPr lang="ru-RU" sz="1400" smtClean="0"/>
              <a:t>Обеспечение прав потребителей на приобретение качественных и безопасных пищевых продуктов, реализуемых на потребительском рынке Липецкой области.</a:t>
            </a:r>
            <a:endParaRPr lang="ru-RU" sz="1400" smtClean="0">
              <a:latin typeface="Arial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35EAC8-43B9-4C6F-AF2A-BFCEB303AEA2}" type="slidenum">
              <a:rPr lang="ru-RU"/>
              <a:pPr>
                <a:defRPr/>
              </a:pPr>
              <a:t>60</a:t>
            </a:fld>
            <a:endParaRPr lang="ru-RU" dirty="0"/>
          </a:p>
        </p:txBody>
      </p:sp>
      <p:pic>
        <p:nvPicPr>
          <p:cNvPr id="205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363" y="4797425"/>
            <a:ext cx="3887787" cy="167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interesnyesaity.ru/wp-content/uploads/wheat-vect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8400" y="908050"/>
            <a:ext cx="5238750" cy="523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0113" y="115888"/>
            <a:ext cx="8064500" cy="649287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1800" b="1" dirty="0" smtClean="0"/>
              <a:t>Государственная программа Липецкой области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b="1" dirty="0" smtClean="0"/>
              <a:t> «Развитие сельского хозяйства и регулирование рынков сельскохозяйственной продукции, сырья и продовольствия Липецкой области»</a:t>
            </a:r>
            <a:endParaRPr lang="ru-RU" sz="1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862C96-F2F3-4C70-B242-6BAC16E863DA}" type="slidenum">
              <a:rPr lang="ru-RU"/>
              <a:pPr>
                <a:defRPr/>
              </a:pPr>
              <a:t>61</a:t>
            </a:fld>
            <a:endParaRPr lang="ru-RU"/>
          </a:p>
        </p:txBody>
      </p:sp>
      <p:graphicFrame>
        <p:nvGraphicFramePr>
          <p:cNvPr id="52910" name="Group 686"/>
          <p:cNvGraphicFramePr>
            <a:graphicFrameLocks noGrp="1"/>
          </p:cNvGraphicFramePr>
          <p:nvPr/>
        </p:nvGraphicFramePr>
        <p:xfrm>
          <a:off x="107950" y="1125538"/>
          <a:ext cx="8856663" cy="4738400"/>
        </p:xfrm>
        <a:graphic>
          <a:graphicData uri="http://schemas.openxmlformats.org/drawingml/2006/table">
            <a:tbl>
              <a:tblPr/>
              <a:tblGrid>
                <a:gridCol w="4895850"/>
                <a:gridCol w="73025"/>
                <a:gridCol w="790575"/>
                <a:gridCol w="1081088"/>
                <a:gridCol w="936625"/>
                <a:gridCol w="1079500"/>
              </a:tblGrid>
              <a:tr h="2159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5631" marR="5631" marT="5631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823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457200" marR="0" lvl="0" indent="-4572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Ед.изм</a:t>
                      </a:r>
                    </a:p>
                  </a:txBody>
                  <a:tcPr marL="5631" marR="5631" marT="5631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marR="0" lvl="0" indent="-4572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2014 год</a:t>
                      </a:r>
                    </a:p>
                    <a:p>
                      <a:pPr marL="457200" marR="0" lvl="0" indent="-4572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отчет</a:t>
                      </a:r>
                    </a:p>
                  </a:txBody>
                  <a:tcPr marL="5631" marR="5631" marT="5631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2015 год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ожидаемое исполнение.</a:t>
                      </a:r>
                    </a:p>
                  </a:txBody>
                  <a:tcPr marL="5631" marR="5631" marT="5631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82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2016 год   план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5631" marR="5631" marT="5631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823"/>
                      </a:schemeClr>
                    </a:solidFill>
                  </a:tcPr>
                </a:tc>
              </a:tr>
              <a:tr h="1889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Финансирование, всего:</a:t>
                      </a:r>
                    </a:p>
                  </a:txBody>
                  <a:tcPr marL="5631" marR="5631" marT="5631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823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млн.руб</a:t>
                      </a:r>
                    </a:p>
                  </a:txBody>
                  <a:tcPr marL="5631" marR="5631" marT="5631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8052,7</a:t>
                      </a:r>
                    </a:p>
                  </a:txBody>
                  <a:tcPr marL="5631" marR="5631" marT="5631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6191,7</a:t>
                      </a:r>
                    </a:p>
                  </a:txBody>
                  <a:tcPr marL="5631" marR="5631" marT="5631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82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2779,9</a:t>
                      </a:r>
                    </a:p>
                  </a:txBody>
                  <a:tcPr marL="5631" marR="5631" marT="5631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823"/>
                      </a:schemeClr>
                    </a:solidFill>
                  </a:tcPr>
                </a:tc>
              </a:tr>
              <a:tr h="2730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Областной бюджет</a:t>
                      </a:r>
                    </a:p>
                  </a:txBody>
                  <a:tcPr marL="5631" marR="5631" marT="5631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823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млн.руб</a:t>
                      </a:r>
                    </a:p>
                  </a:txBody>
                  <a:tcPr marL="5631" marR="5631" marT="5631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1790,2</a:t>
                      </a:r>
                    </a:p>
                  </a:txBody>
                  <a:tcPr marL="5631" marR="5631" marT="5631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1782,5</a:t>
                      </a:r>
                    </a:p>
                  </a:txBody>
                  <a:tcPr marL="5631" marR="5631" marT="5631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82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1556,3</a:t>
                      </a:r>
                    </a:p>
                  </a:txBody>
                  <a:tcPr marL="5631" marR="5631" marT="5631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823"/>
                      </a:schemeClr>
                    </a:solidFill>
                  </a:tcPr>
                </a:tc>
              </a:tr>
              <a:tr h="1889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Федеральный бюджет</a:t>
                      </a:r>
                    </a:p>
                  </a:txBody>
                  <a:tcPr marL="5631" marR="5631" marT="5631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823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млн.руб</a:t>
                      </a:r>
                    </a:p>
                  </a:txBody>
                  <a:tcPr marL="5631" marR="5631" marT="5631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3124,2</a:t>
                      </a:r>
                    </a:p>
                  </a:txBody>
                  <a:tcPr marL="5631" marR="5631" marT="5631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3532,1</a:t>
                      </a:r>
                    </a:p>
                  </a:txBody>
                  <a:tcPr marL="5631" marR="5631" marT="5631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82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710,8</a:t>
                      </a:r>
                    </a:p>
                  </a:txBody>
                  <a:tcPr marL="5631" marR="5631" marT="5631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823"/>
                      </a:schemeClr>
                    </a:solidFill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Местные бюджеты</a:t>
                      </a:r>
                    </a:p>
                  </a:txBody>
                  <a:tcPr marL="5631" marR="5631" marT="5631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823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млн.руб</a:t>
                      </a:r>
                    </a:p>
                  </a:txBody>
                  <a:tcPr marL="5631" marR="5631" marT="5631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360,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631" marR="5631" marT="5631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360,0</a:t>
                      </a:r>
                    </a:p>
                  </a:txBody>
                  <a:tcPr marL="5631" marR="5631" marT="5631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82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5,3</a:t>
                      </a:r>
                    </a:p>
                  </a:txBody>
                  <a:tcPr marL="5631" marR="5631" marT="5631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823"/>
                      </a:schemeClr>
                    </a:solidFill>
                  </a:tcPr>
                </a:tc>
              </a:tr>
              <a:tr h="127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Средства внебюджетных источников</a:t>
                      </a:r>
                    </a:p>
                  </a:txBody>
                  <a:tcPr marL="5631" marR="5631" marT="5631" marB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823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млн.руб</a:t>
                      </a:r>
                    </a:p>
                  </a:txBody>
                  <a:tcPr marL="5631" marR="5631" marT="5631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2778,2</a:t>
                      </a:r>
                    </a:p>
                  </a:txBody>
                  <a:tcPr marL="5631" marR="5631" marT="5631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517,1</a:t>
                      </a:r>
                    </a:p>
                  </a:txBody>
                  <a:tcPr marL="5631" marR="5631" marT="5631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82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507,5</a:t>
                      </a:r>
                    </a:p>
                  </a:txBody>
                  <a:tcPr marL="5631" marR="5631" marT="5631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823"/>
                      </a:schemeClr>
                    </a:solidFill>
                  </a:tcPr>
                </a:tc>
              </a:tr>
              <a:tr h="241300"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" charset="0"/>
                        </a:rPr>
                        <a:t>Показатели цели (задачи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" charset="0"/>
                        </a:rPr>
                        <a:t>)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5631" marR="5631" marT="5631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823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400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" charset="0"/>
                        </a:rPr>
                        <a:t>Уровень самообеспеченности области (производство к фонду внутреннего потребления) </a:t>
                      </a:r>
                    </a:p>
                  </a:txBody>
                  <a:tcPr marL="5631" marR="5631" marT="5631" marB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823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</a:t>
                      </a:r>
                    </a:p>
                  </a:txBody>
                  <a:tcPr marL="5631" marR="5631" marT="5631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5631" marR="5631" marT="5631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82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5631" marR="5631" marT="5631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82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5631" marR="5631" marT="5631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823"/>
                      </a:schemeClr>
                    </a:solidFill>
                  </a:tcPr>
                </a:tc>
              </a:tr>
              <a:tr h="185738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" charset="0"/>
                        </a:rPr>
                        <a:t>молоком и молокопродуктами </a:t>
                      </a:r>
                    </a:p>
                  </a:txBody>
                  <a:tcPr marL="5631" marR="5631" marT="5631" marB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823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%</a:t>
                      </a:r>
                    </a:p>
                  </a:txBody>
                  <a:tcPr marL="5631" marR="5631" marT="5631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99</a:t>
                      </a:r>
                    </a:p>
                  </a:txBody>
                  <a:tcPr marL="5631" marR="5631" marT="5631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82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100</a:t>
                      </a:r>
                    </a:p>
                  </a:txBody>
                  <a:tcPr marL="5631" marR="5631" marT="5631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82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101</a:t>
                      </a:r>
                    </a:p>
                  </a:txBody>
                  <a:tcPr marL="5631" marR="5631" marT="5631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823"/>
                      </a:schemeClr>
                    </a:solidFill>
                  </a:tcPr>
                </a:tc>
              </a:tr>
              <a:tr h="14287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" charset="0"/>
                        </a:rPr>
                        <a:t>мясом и мясопродуктами </a:t>
                      </a:r>
                    </a:p>
                  </a:txBody>
                  <a:tcPr marL="5631" marR="5631" marT="5631" marB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823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%</a:t>
                      </a:r>
                    </a:p>
                  </a:txBody>
                  <a:tcPr marL="5631" marR="5631" marT="5631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в 2,3 р.</a:t>
                      </a:r>
                    </a:p>
                  </a:txBody>
                  <a:tcPr marL="5631" marR="5631" marT="5631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82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в 2,3 р.</a:t>
                      </a:r>
                    </a:p>
                  </a:txBody>
                  <a:tcPr marL="5631" marR="5631" marT="5631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82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в 2,3 р.</a:t>
                      </a:r>
                    </a:p>
                  </a:txBody>
                  <a:tcPr marL="5631" marR="5631" marT="5631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823"/>
                      </a:schemeClr>
                    </a:solidFill>
                  </a:tcPr>
                </a:tc>
              </a:tr>
              <a:tr h="17145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" charset="0"/>
                        </a:rPr>
                        <a:t>сахаром и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" charset="0"/>
                        </a:rPr>
                        <a:t>сахаропродуктами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" charset="0"/>
                        </a:rPr>
                        <a:t> </a:t>
                      </a:r>
                    </a:p>
                  </a:txBody>
                  <a:tcPr marL="5631" marR="5631" marT="5631" marB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823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%</a:t>
                      </a:r>
                    </a:p>
                  </a:txBody>
                  <a:tcPr marL="5631" marR="5631" marT="5631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в 8 р.</a:t>
                      </a:r>
                    </a:p>
                  </a:txBody>
                  <a:tcPr marL="5631" marR="5631" marT="5631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82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в 8,5 р.</a:t>
                      </a:r>
                    </a:p>
                  </a:txBody>
                  <a:tcPr marL="5631" marR="5631" marT="5631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82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в 8,8 р.</a:t>
                      </a:r>
                    </a:p>
                  </a:txBody>
                  <a:tcPr marL="5631" marR="5631" marT="5631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823"/>
                      </a:schemeClr>
                    </a:solidFill>
                  </a:tcPr>
                </a:tc>
              </a:tr>
              <a:tr h="20002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" charset="0"/>
                        </a:rPr>
                        <a:t>зерном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" charset="0"/>
                        </a:rPr>
                        <a:t> </a:t>
                      </a:r>
                    </a:p>
                  </a:txBody>
                  <a:tcPr marL="5631" marR="5631" marT="5631" marB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823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%</a:t>
                      </a:r>
                    </a:p>
                  </a:txBody>
                  <a:tcPr marL="5631" marR="5631" marT="5631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125</a:t>
                      </a:r>
                    </a:p>
                  </a:txBody>
                  <a:tcPr marL="5631" marR="5631" marT="5631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82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120</a:t>
                      </a:r>
                    </a:p>
                  </a:txBody>
                  <a:tcPr marL="5631" marR="5631" marT="5631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82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120</a:t>
                      </a:r>
                    </a:p>
                  </a:txBody>
                  <a:tcPr marL="5631" marR="5631" marT="5631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823"/>
                      </a:schemeClr>
                    </a:solidFill>
                  </a:tcPr>
                </a:tc>
              </a:tr>
              <a:tr h="25400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" charset="0"/>
                        </a:rPr>
                        <a:t>Количество созданных и модернизированных высокопроизводительных рабочих мест в сельском хозяйстве</a:t>
                      </a:r>
                    </a:p>
                  </a:txBody>
                  <a:tcPr marL="5631" marR="5631" marT="5631" marB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823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ед.</a:t>
                      </a:r>
                    </a:p>
                  </a:txBody>
                  <a:tcPr marL="5631" marR="5631" marT="5631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3085</a:t>
                      </a:r>
                    </a:p>
                  </a:txBody>
                  <a:tcPr marL="5631" marR="5631" marT="5631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82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1100</a:t>
                      </a:r>
                    </a:p>
                  </a:txBody>
                  <a:tcPr marL="5631" marR="5631" marT="5631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82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995</a:t>
                      </a:r>
                    </a:p>
                  </a:txBody>
                  <a:tcPr marL="5631" marR="5631" marT="5631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823"/>
                      </a:schemeClr>
                    </a:solidFill>
                  </a:tcPr>
                </a:tc>
              </a:tr>
              <a:tr h="25400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" charset="0"/>
                        </a:rPr>
                        <a:t>Количество крестьянских (фермерских) хозяйств - начинающих фермеров, осуществивших проекты создания и развития своих хозяйств с помощью государственной поддержки</a:t>
                      </a:r>
                    </a:p>
                  </a:txBody>
                  <a:tcPr marL="5631" marR="5631" marT="5631" marB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823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ед.</a:t>
                      </a:r>
                    </a:p>
                  </a:txBody>
                  <a:tcPr marL="5631" marR="5631" marT="5631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17</a:t>
                      </a:r>
                    </a:p>
                  </a:txBody>
                  <a:tcPr marL="5631" marR="5631" marT="5631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82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21</a:t>
                      </a:r>
                    </a:p>
                  </a:txBody>
                  <a:tcPr marL="5631" marR="5631" marT="5631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82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21</a:t>
                      </a:r>
                    </a:p>
                  </a:txBody>
                  <a:tcPr marL="5631" marR="5631" marT="5631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823"/>
                      </a:schemeClr>
                    </a:solidFill>
                  </a:tcPr>
                </a:tc>
              </a:tr>
              <a:tr h="246063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Уровень обеспечения сельского населения питьевой водой</a:t>
                      </a:r>
                    </a:p>
                  </a:txBody>
                  <a:tcPr marL="5631" marR="5631" marT="5631" marB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823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%</a:t>
                      </a:r>
                    </a:p>
                  </a:txBody>
                  <a:tcPr marL="5631" marR="5631" marT="5631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71,2</a:t>
                      </a:r>
                    </a:p>
                  </a:txBody>
                  <a:tcPr marL="5631" marR="5631" marT="5631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82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72,7</a:t>
                      </a:r>
                    </a:p>
                  </a:txBody>
                  <a:tcPr marL="5631" marR="5631" marT="5631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82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73,9</a:t>
                      </a:r>
                    </a:p>
                  </a:txBody>
                  <a:tcPr marL="5631" marR="5631" marT="5631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823"/>
                      </a:schemeClr>
                    </a:solidFill>
                  </a:tcPr>
                </a:tc>
              </a:tr>
              <a:tr h="21590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Уровень газификации домов сетевым газом</a:t>
                      </a:r>
                    </a:p>
                  </a:txBody>
                  <a:tcPr marL="5631" marR="5631" marT="5631" marB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823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%</a:t>
                      </a:r>
                    </a:p>
                  </a:txBody>
                  <a:tcPr marL="5631" marR="5631" marT="5631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75</a:t>
                      </a:r>
                    </a:p>
                  </a:txBody>
                  <a:tcPr marL="5631" marR="5631" marT="5631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82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76</a:t>
                      </a:r>
                    </a:p>
                  </a:txBody>
                  <a:tcPr marL="5631" marR="5631" marT="5631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82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77</a:t>
                      </a:r>
                    </a:p>
                  </a:txBody>
                  <a:tcPr marL="5631" marR="5631" marT="5631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823"/>
                      </a:schemeClr>
                    </a:solidFill>
                  </a:tcPr>
                </a:tc>
              </a:tr>
              <a:tr h="144463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Ввод в эксплуатацию автодорог, ведущих к общественно  значимым объектам сельских населенных пунктов</a:t>
                      </a:r>
                    </a:p>
                  </a:txBody>
                  <a:tcPr marL="5631" marR="5631" marT="5631" marB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823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км</a:t>
                      </a:r>
                    </a:p>
                  </a:txBody>
                  <a:tcPr marL="5631" marR="5631" marT="5631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5631" marR="5631" marT="5631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82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5,9</a:t>
                      </a:r>
                    </a:p>
                  </a:txBody>
                  <a:tcPr marL="5631" marR="5631" marT="5631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82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13,9</a:t>
                      </a:r>
                    </a:p>
                  </a:txBody>
                  <a:tcPr marL="5631" marR="5631" marT="5631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823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088" y="115888"/>
            <a:ext cx="8137525" cy="50482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b="1" dirty="0" smtClean="0"/>
              <a:t>ГОСУДАРСТВЕННАЯ ПРОГРАММА</a:t>
            </a:r>
            <a:r>
              <a:rPr lang="en-US" sz="2000" b="1" dirty="0" smtClean="0"/>
              <a:t> </a:t>
            </a:r>
            <a:r>
              <a:rPr lang="ru-RU" sz="2000" b="1" dirty="0" smtClean="0"/>
              <a:t>ЛИПЕЦКОЙ ОБЛАСТИ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ru-RU" sz="2000" b="1" dirty="0" smtClean="0"/>
              <a:t> "РАЗВИТИЕ ТРАНСПОРТНОЙ СИСТЕМЫ</a:t>
            </a:r>
            <a:r>
              <a:rPr lang="en-US" sz="2000" b="1" dirty="0" smtClean="0"/>
              <a:t> </a:t>
            </a:r>
            <a:r>
              <a:rPr lang="ru-RU" sz="2000" b="1" dirty="0" smtClean="0"/>
              <a:t>ЛИПЕЦКОЙ ОБЛАСТИ"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29199D-668E-4DD2-9CF9-99DF9ACB7BD2}" type="slidenum">
              <a:rPr lang="ru-RU"/>
              <a:pPr>
                <a:defRPr/>
              </a:pPr>
              <a:t>62</a:t>
            </a:fld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79388" y="3284538"/>
          <a:ext cx="8784977" cy="3412021"/>
        </p:xfrm>
        <a:graphic>
          <a:graphicData uri="http://schemas.openxmlformats.org/drawingml/2006/table">
            <a:tbl>
              <a:tblPr/>
              <a:tblGrid>
                <a:gridCol w="6192688"/>
                <a:gridCol w="576064"/>
                <a:gridCol w="648072"/>
                <a:gridCol w="720080"/>
                <a:gridCol w="648073"/>
              </a:tblGrid>
              <a:tr h="308212"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latin typeface="Arial"/>
                      </a:endParaRPr>
                    </a:p>
                  </a:txBody>
                  <a:tcPr marL="6733" marR="6733" marT="67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latin typeface="Arial"/>
                        </a:rPr>
                        <a:t>Ед. </a:t>
                      </a:r>
                      <a:r>
                        <a:rPr lang="ru-RU" sz="900" b="1" i="0" u="none" strike="noStrike" dirty="0" err="1" smtClean="0">
                          <a:latin typeface="Arial"/>
                        </a:rPr>
                        <a:t>изм</a:t>
                      </a:r>
                      <a:r>
                        <a:rPr lang="ru-RU" sz="900" b="1" i="0" u="none" strike="noStrike" dirty="0" smtClean="0">
                          <a:latin typeface="Arial"/>
                        </a:rPr>
                        <a:t>.</a:t>
                      </a:r>
                      <a:endParaRPr lang="ru-RU" sz="900" b="1" i="0" u="none" strike="noStrike" dirty="0">
                        <a:latin typeface="Arial"/>
                      </a:endParaRPr>
                    </a:p>
                  </a:txBody>
                  <a:tcPr marL="6733" marR="6733" marT="67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latin typeface="Arial"/>
                        </a:rPr>
                        <a:t>2014 г отчет</a:t>
                      </a:r>
                      <a:endParaRPr lang="ru-RU" sz="900" b="1" i="0" u="none" strike="noStrike" dirty="0">
                        <a:latin typeface="Arial"/>
                      </a:endParaRPr>
                    </a:p>
                  </a:txBody>
                  <a:tcPr marL="6733" marR="6733" marT="67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latin typeface="Arial"/>
                        </a:rPr>
                        <a:t>2015г </a:t>
                      </a:r>
                      <a:r>
                        <a:rPr lang="ru-RU" sz="900" b="1" i="0" u="none" strike="noStrike" dirty="0" err="1" smtClean="0">
                          <a:latin typeface="Arial"/>
                        </a:rPr>
                        <a:t>ожид</a:t>
                      </a:r>
                      <a:r>
                        <a:rPr lang="ru-RU" sz="900" b="1" i="0" u="none" strike="noStrike" dirty="0" smtClean="0">
                          <a:latin typeface="Arial"/>
                        </a:rPr>
                        <a:t>. исполнение</a:t>
                      </a:r>
                      <a:endParaRPr lang="ru-RU" sz="900" b="1" i="0" u="none" strike="noStrike" dirty="0">
                        <a:latin typeface="Arial"/>
                      </a:endParaRPr>
                    </a:p>
                  </a:txBody>
                  <a:tcPr marL="6733" marR="6733" marT="67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 algn="ctr" fontAlgn="ctr">
                        <a:buAutoNum type="arabicPlain" startAt="2016"/>
                      </a:pPr>
                      <a:r>
                        <a:rPr lang="ru-RU" sz="900" b="1" i="0" u="none" strike="noStrike" baseline="0" dirty="0" smtClean="0">
                          <a:latin typeface="Arial"/>
                        </a:rPr>
                        <a:t>г  </a:t>
                      </a:r>
                    </a:p>
                    <a:p>
                      <a:pPr marL="228600" indent="-228600" algn="ctr" fontAlgn="ctr">
                        <a:buNone/>
                      </a:pPr>
                      <a:r>
                        <a:rPr lang="ru-RU" sz="900" b="1" i="0" u="none" strike="noStrike" baseline="0" dirty="0" smtClean="0">
                          <a:latin typeface="Arial"/>
                        </a:rPr>
                        <a:t>план</a:t>
                      </a:r>
                      <a:r>
                        <a:rPr lang="ru-RU" sz="900" b="1" i="0" u="none" strike="noStrike" dirty="0" smtClean="0">
                          <a:latin typeface="Arial"/>
                        </a:rPr>
                        <a:t> </a:t>
                      </a:r>
                      <a:endParaRPr lang="ru-RU" sz="900" b="1" i="0" u="none" strike="noStrike" dirty="0">
                        <a:latin typeface="Arial"/>
                      </a:endParaRPr>
                    </a:p>
                  </a:txBody>
                  <a:tcPr marL="6733" marR="6733" marT="67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0821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latin typeface="Arial"/>
                        </a:rPr>
                        <a:t>  </a:t>
                      </a:r>
                      <a:r>
                        <a:rPr lang="ru-RU" sz="1000" b="1" i="0" u="none" strike="noStrike" dirty="0" smtClean="0">
                          <a:latin typeface="Arial"/>
                        </a:rPr>
                        <a:t>Финансирование, всего:</a:t>
                      </a:r>
                      <a:endParaRPr lang="ru-RU" sz="1000" b="1" i="0" u="none" strike="noStrike" dirty="0">
                        <a:latin typeface="Arial"/>
                      </a:endParaRPr>
                    </a:p>
                  </a:txBody>
                  <a:tcPr marL="6733" marR="6733" marT="67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latin typeface="Arial"/>
                        </a:rPr>
                        <a:t>млн.руб.</a:t>
                      </a:r>
                      <a:endParaRPr lang="ru-RU" sz="1000" b="0" i="0" u="none" strike="noStrike" dirty="0">
                        <a:latin typeface="Arial"/>
                      </a:endParaRPr>
                    </a:p>
                  </a:txBody>
                  <a:tcPr marL="6733" marR="6733" marT="67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latin typeface="Arial"/>
                        </a:rPr>
                        <a:t>3086,8</a:t>
                      </a:r>
                      <a:endParaRPr lang="ru-RU" sz="1000" b="0" i="0" u="none" strike="noStrike" dirty="0">
                        <a:latin typeface="Arial"/>
                      </a:endParaRPr>
                    </a:p>
                  </a:txBody>
                  <a:tcPr marL="6733" marR="6733" marT="67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latin typeface="Arial"/>
                        </a:rPr>
                        <a:t>4067,2</a:t>
                      </a:r>
                      <a:endParaRPr lang="ru-RU" sz="1000" b="0" i="0" u="none" strike="noStrike" dirty="0">
                        <a:latin typeface="Arial"/>
                      </a:endParaRPr>
                    </a:p>
                  </a:txBody>
                  <a:tcPr marL="6733" marR="6733" marT="67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latin typeface="Arial"/>
                        </a:rPr>
                        <a:t>3960,0</a:t>
                      </a:r>
                      <a:endParaRPr lang="ru-RU" sz="1000" b="0" i="0" u="none" strike="noStrike" dirty="0">
                        <a:latin typeface="Arial"/>
                      </a:endParaRPr>
                    </a:p>
                  </a:txBody>
                  <a:tcPr marL="6733" marR="6733" marT="67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4000"/>
                      </a:schemeClr>
                    </a:solidFill>
                  </a:tcPr>
                </a:tc>
              </a:tr>
              <a:tr h="2476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latin typeface="Arial"/>
                        </a:rPr>
                        <a:t>  областной бюджет</a:t>
                      </a:r>
                      <a:endParaRPr lang="ru-RU" sz="1000" b="0" i="0" u="none" strike="noStrike" dirty="0">
                        <a:latin typeface="Arial"/>
                      </a:endParaRPr>
                    </a:p>
                  </a:txBody>
                  <a:tcPr marL="6733" marR="6733" marT="67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latin typeface="Arial"/>
                        </a:rPr>
                        <a:t>млн.руб.</a:t>
                      </a:r>
                      <a:endParaRPr lang="ru-RU" sz="1000" b="0" i="0" u="none" strike="noStrike" dirty="0">
                        <a:latin typeface="Arial"/>
                      </a:endParaRPr>
                    </a:p>
                  </a:txBody>
                  <a:tcPr marL="6733" marR="6733" marT="67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latin typeface="Arial"/>
                        </a:rPr>
                        <a:t>3086,8</a:t>
                      </a:r>
                      <a:endParaRPr lang="ru-RU" sz="1000" b="0" i="0" u="none" strike="noStrike" dirty="0">
                        <a:latin typeface="Arial"/>
                      </a:endParaRPr>
                    </a:p>
                  </a:txBody>
                  <a:tcPr marL="6733" marR="6733" marT="67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latin typeface="Arial"/>
                        </a:rPr>
                        <a:t>3453,7</a:t>
                      </a:r>
                      <a:endParaRPr lang="ru-RU" sz="1000" b="0" i="0" u="none" strike="noStrike" dirty="0">
                        <a:latin typeface="Arial"/>
                      </a:endParaRPr>
                    </a:p>
                  </a:txBody>
                  <a:tcPr marL="6733" marR="6733" marT="67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latin typeface="Arial"/>
                        </a:rPr>
                        <a:t>3960,0</a:t>
                      </a:r>
                      <a:endParaRPr lang="ru-RU" sz="1000" b="0" i="0" u="none" strike="noStrike" dirty="0">
                        <a:latin typeface="Arial"/>
                      </a:endParaRPr>
                    </a:p>
                  </a:txBody>
                  <a:tcPr marL="6733" marR="6733" marT="67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4000"/>
                      </a:schemeClr>
                    </a:solidFill>
                  </a:tcPr>
                </a:tc>
              </a:tr>
              <a:tr h="2615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latin typeface="Arial"/>
                        </a:rPr>
                        <a:t>  федеральный бюджет</a:t>
                      </a:r>
                      <a:endParaRPr lang="ru-RU" sz="1000" b="0" i="0" u="none" strike="noStrike" dirty="0">
                        <a:latin typeface="Arial"/>
                      </a:endParaRPr>
                    </a:p>
                  </a:txBody>
                  <a:tcPr marL="6733" marR="6733" marT="67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latin typeface="Arial"/>
                        </a:rPr>
                        <a:t>млн.руб.</a:t>
                      </a:r>
                      <a:endParaRPr lang="ru-RU" sz="1000" b="0" i="0" u="none" strike="noStrike" dirty="0">
                        <a:latin typeface="Arial"/>
                      </a:endParaRPr>
                    </a:p>
                  </a:txBody>
                  <a:tcPr marL="6733" marR="6733" marT="67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latin typeface="Arial"/>
                        </a:rPr>
                        <a:t>0</a:t>
                      </a:r>
                      <a:endParaRPr lang="ru-RU" sz="1000" b="0" i="0" u="none" strike="noStrike" dirty="0">
                        <a:latin typeface="Arial"/>
                      </a:endParaRPr>
                    </a:p>
                  </a:txBody>
                  <a:tcPr marL="6733" marR="6733" marT="67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latin typeface="Arial"/>
                        </a:rPr>
                        <a:t>613,5</a:t>
                      </a:r>
                      <a:endParaRPr lang="ru-RU" sz="1000" b="0" i="0" u="none" strike="noStrike" dirty="0">
                        <a:latin typeface="Arial"/>
                      </a:endParaRPr>
                    </a:p>
                  </a:txBody>
                  <a:tcPr marL="6733" marR="6733" marT="67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latin typeface="Arial"/>
                        </a:rPr>
                        <a:t>0</a:t>
                      </a:r>
                      <a:endParaRPr lang="ru-RU" sz="1000" b="0" i="0" u="none" strike="noStrike" dirty="0">
                        <a:latin typeface="Arial"/>
                      </a:endParaRPr>
                    </a:p>
                  </a:txBody>
                  <a:tcPr marL="6733" marR="6733" marT="67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4000"/>
                      </a:schemeClr>
                    </a:solidFill>
                  </a:tcPr>
                </a:tc>
              </a:tr>
              <a:tr h="239640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latin typeface="Arial"/>
                        </a:rPr>
                        <a:t>  </a:t>
                      </a:r>
                      <a:r>
                        <a:rPr lang="ru-RU" sz="1000" b="1" i="0" u="none" strike="noStrike" dirty="0" smtClean="0">
                          <a:latin typeface="Arial"/>
                        </a:rPr>
                        <a:t>Показатели</a:t>
                      </a:r>
                      <a:r>
                        <a:rPr lang="ru-RU" sz="1000" b="1" i="0" u="none" strike="noStrike" baseline="0" dirty="0" smtClean="0">
                          <a:latin typeface="Arial"/>
                        </a:rPr>
                        <a:t> цели (задачи):</a:t>
                      </a:r>
                      <a:endParaRPr lang="ru-RU" sz="1000" b="1" i="0" u="none" strike="noStrike" dirty="0">
                        <a:latin typeface="Arial"/>
                      </a:endParaRPr>
                    </a:p>
                  </a:txBody>
                  <a:tcPr marL="6733" marR="6733" marT="67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4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latin typeface="Arial"/>
                      </a:endParaRPr>
                    </a:p>
                  </a:txBody>
                  <a:tcPr marL="6733" marR="6733" marT="67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4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latin typeface="Arial"/>
                      </a:endParaRPr>
                    </a:p>
                  </a:txBody>
                  <a:tcPr marL="6733" marR="6733" marT="67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4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latin typeface="Arial"/>
                      </a:endParaRPr>
                    </a:p>
                  </a:txBody>
                  <a:tcPr marL="6733" marR="6733" marT="67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4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latin typeface="Arial"/>
                      </a:endParaRPr>
                    </a:p>
                  </a:txBody>
                  <a:tcPr marL="6733" marR="6733" marT="67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4000"/>
                      </a:schemeClr>
                    </a:solidFill>
                  </a:tcPr>
                </a:tc>
              </a:tr>
              <a:tr h="182630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latin typeface="Arial"/>
                        </a:rPr>
                        <a:t>  Строительство и реконструкция  автомобильных дорог общего пользования регионального значения</a:t>
                      </a:r>
                      <a:endParaRPr lang="ru-RU" sz="1000" b="0" i="0" u="none" strike="noStrike" dirty="0">
                        <a:latin typeface="Arial"/>
                      </a:endParaRPr>
                    </a:p>
                  </a:txBody>
                  <a:tcPr marL="6733" marR="6733" marT="67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latin typeface="Arial"/>
                        </a:rPr>
                        <a:t>км</a:t>
                      </a:r>
                      <a:endParaRPr lang="ru-RU" sz="1000" b="0" i="0" u="none" strike="noStrike" dirty="0">
                        <a:latin typeface="Arial"/>
                      </a:endParaRPr>
                    </a:p>
                  </a:txBody>
                  <a:tcPr marL="6733" marR="6733" marT="67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latin typeface="Arial"/>
                        </a:rPr>
                        <a:t>0</a:t>
                      </a:r>
                      <a:endParaRPr lang="ru-RU" sz="1000" b="0" i="0" u="none" strike="noStrike" dirty="0">
                        <a:latin typeface="Arial"/>
                      </a:endParaRPr>
                    </a:p>
                  </a:txBody>
                  <a:tcPr marL="6733" marR="6733" marT="67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latin typeface="Arial"/>
                        </a:rPr>
                        <a:t>17,3</a:t>
                      </a:r>
                      <a:endParaRPr lang="ru-RU" sz="1000" b="0" i="0" u="none" strike="noStrike" dirty="0">
                        <a:latin typeface="Arial"/>
                      </a:endParaRPr>
                    </a:p>
                  </a:txBody>
                  <a:tcPr marL="6733" marR="6733" marT="67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latin typeface="Arial"/>
                        </a:rPr>
                        <a:t>27</a:t>
                      </a:r>
                      <a:endParaRPr lang="ru-RU" sz="1000" b="0" i="0" u="none" strike="noStrike" dirty="0">
                        <a:latin typeface="Arial"/>
                      </a:endParaRPr>
                    </a:p>
                  </a:txBody>
                  <a:tcPr marL="6733" marR="6733" marT="67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4000"/>
                      </a:schemeClr>
                    </a:solidFill>
                  </a:tcPr>
                </a:tc>
              </a:tr>
              <a:tr h="349301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latin typeface="Arial"/>
                        </a:rPr>
                        <a:t>  Протяженность отремонтированных автомобильных дорог общего пользования регионального значения</a:t>
                      </a:r>
                      <a:endParaRPr lang="ru-RU" sz="1000" b="0" i="0" u="none" strike="noStrike" dirty="0">
                        <a:latin typeface="Arial"/>
                      </a:endParaRPr>
                    </a:p>
                  </a:txBody>
                  <a:tcPr marL="6733" marR="6733" marT="67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latin typeface="Arial"/>
                        </a:rPr>
                        <a:t>км</a:t>
                      </a:r>
                      <a:endParaRPr lang="ru-RU" sz="1000" b="0" i="0" u="none" strike="noStrike" dirty="0">
                        <a:latin typeface="Arial"/>
                      </a:endParaRPr>
                    </a:p>
                  </a:txBody>
                  <a:tcPr marL="6733" marR="6733" marT="67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latin typeface="Arial"/>
                        </a:rPr>
                        <a:t>153,2</a:t>
                      </a:r>
                      <a:endParaRPr lang="ru-RU" sz="1000" b="0" i="0" u="none" strike="noStrike" dirty="0">
                        <a:latin typeface="Arial"/>
                      </a:endParaRPr>
                    </a:p>
                  </a:txBody>
                  <a:tcPr marL="6733" marR="6733" marT="67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latin typeface="Arial"/>
                        </a:rPr>
                        <a:t>138,3</a:t>
                      </a:r>
                      <a:endParaRPr lang="ru-RU" sz="1000" b="0" i="0" u="none" strike="noStrike" dirty="0">
                        <a:latin typeface="Arial"/>
                      </a:endParaRPr>
                    </a:p>
                  </a:txBody>
                  <a:tcPr marL="6733" marR="6733" marT="67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latin typeface="Arial"/>
                        </a:rPr>
                        <a:t>121,0</a:t>
                      </a:r>
                      <a:endParaRPr lang="ru-RU" sz="1000" b="0" i="0" u="none" strike="noStrike" dirty="0">
                        <a:latin typeface="Arial"/>
                      </a:endParaRPr>
                    </a:p>
                  </a:txBody>
                  <a:tcPr marL="6733" marR="6733" marT="67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4000"/>
                      </a:schemeClr>
                    </a:solidFill>
                  </a:tcPr>
                </a:tc>
              </a:tr>
              <a:tr h="2113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latin typeface="Arial"/>
                        </a:rPr>
                        <a:t>  Протяженность </a:t>
                      </a:r>
                      <a:r>
                        <a:rPr lang="ru-RU" sz="1000" b="0" i="0" u="none" strike="noStrike" dirty="0">
                          <a:latin typeface="Arial"/>
                        </a:rPr>
                        <a:t>отремонтированных  мостовых сооружений</a:t>
                      </a:r>
                    </a:p>
                  </a:txBody>
                  <a:tcPr marL="6733" marR="6733" marT="67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latin typeface="Arial"/>
                        </a:rPr>
                        <a:t>п.м.</a:t>
                      </a:r>
                      <a:endParaRPr lang="ru-RU" sz="1000" b="0" i="0" u="none" strike="noStrike" dirty="0">
                        <a:latin typeface="Arial"/>
                      </a:endParaRPr>
                    </a:p>
                  </a:txBody>
                  <a:tcPr marL="6733" marR="6733" marT="67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latin typeface="Arial"/>
                        </a:rPr>
                        <a:t>197,3</a:t>
                      </a:r>
                      <a:endParaRPr lang="ru-RU" sz="1000" b="0" i="0" u="none" strike="noStrike" dirty="0">
                        <a:latin typeface="Arial"/>
                      </a:endParaRPr>
                    </a:p>
                  </a:txBody>
                  <a:tcPr marL="6733" marR="6733" marT="67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latin typeface="Arial"/>
                        </a:rPr>
                        <a:t>199,8</a:t>
                      </a:r>
                      <a:endParaRPr lang="ru-RU" sz="1000" b="0" i="0" u="none" strike="noStrike" dirty="0">
                        <a:latin typeface="Arial"/>
                      </a:endParaRPr>
                    </a:p>
                  </a:txBody>
                  <a:tcPr marL="6733" marR="6733" marT="67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latin typeface="Arial"/>
                        </a:rPr>
                        <a:t>581,1</a:t>
                      </a:r>
                      <a:endParaRPr lang="ru-RU" sz="1000" b="0" i="0" u="none" strike="noStrike" dirty="0">
                        <a:latin typeface="Arial"/>
                      </a:endParaRPr>
                    </a:p>
                  </a:txBody>
                  <a:tcPr marL="6733" marR="6733" marT="67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4000"/>
                      </a:schemeClr>
                    </a:solidFill>
                  </a:tcPr>
                </a:tc>
              </a:tr>
              <a:tr h="3820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latin typeface="Arial"/>
                        </a:rPr>
                        <a:t>  Площадь </a:t>
                      </a:r>
                      <a:r>
                        <a:rPr lang="ru-RU" sz="1000" b="0" i="0" u="none" strike="noStrike" dirty="0">
                          <a:latin typeface="Arial"/>
                        </a:rPr>
                        <a:t>отремонтированных дворовых территорий многоквартирных домов, проездов к дворовым территориям многоквартирных домов населенных пунктов</a:t>
                      </a:r>
                    </a:p>
                  </a:txBody>
                  <a:tcPr marL="6733" marR="6733" marT="67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latin typeface="Arial"/>
                        </a:rPr>
                        <a:t>тыс.км</a:t>
                      </a:r>
                      <a:endParaRPr lang="ru-RU" sz="1000" b="0" i="0" u="none" strike="noStrike" dirty="0">
                        <a:latin typeface="Arial"/>
                      </a:endParaRPr>
                    </a:p>
                  </a:txBody>
                  <a:tcPr marL="6733" marR="6733" marT="67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latin typeface="Arial"/>
                        </a:rPr>
                        <a:t>129,0</a:t>
                      </a:r>
                      <a:endParaRPr lang="ru-RU" sz="1000" b="0" i="0" u="none" strike="noStrike" dirty="0">
                        <a:latin typeface="Arial"/>
                      </a:endParaRPr>
                    </a:p>
                  </a:txBody>
                  <a:tcPr marL="6733" marR="6733" marT="67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latin typeface="Arial"/>
                        </a:rPr>
                        <a:t>164,0</a:t>
                      </a:r>
                      <a:endParaRPr lang="ru-RU" sz="1000" b="0" i="0" u="none" strike="noStrike" dirty="0">
                        <a:latin typeface="Arial"/>
                      </a:endParaRPr>
                    </a:p>
                  </a:txBody>
                  <a:tcPr marL="6733" marR="6733" marT="67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latin typeface="Arial"/>
                        </a:rPr>
                        <a:t>188,0</a:t>
                      </a:r>
                      <a:endParaRPr lang="ru-RU" sz="1000" b="0" i="0" u="none" strike="noStrike" dirty="0">
                        <a:latin typeface="Arial"/>
                      </a:endParaRPr>
                    </a:p>
                  </a:txBody>
                  <a:tcPr marL="6733" marR="6733" marT="67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4000"/>
                      </a:schemeClr>
                    </a:solidFill>
                  </a:tcPr>
                </a:tc>
              </a:tr>
              <a:tr h="20503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latin typeface="Arial"/>
                        </a:rPr>
                        <a:t>  Количество </a:t>
                      </a:r>
                      <a:r>
                        <a:rPr lang="ru-RU" sz="1000" b="0" i="0" u="none" strike="noStrike" dirty="0">
                          <a:latin typeface="Arial"/>
                        </a:rPr>
                        <a:t>межмуниципальных маршрутов на автомобильном транспорте</a:t>
                      </a:r>
                    </a:p>
                  </a:txBody>
                  <a:tcPr marL="6733" marR="6733" marT="67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latin typeface="Arial"/>
                        </a:rPr>
                        <a:t>ед.</a:t>
                      </a:r>
                      <a:endParaRPr lang="ru-RU" sz="1000" b="0" i="0" u="none" strike="noStrike" dirty="0">
                        <a:latin typeface="Arial"/>
                      </a:endParaRPr>
                    </a:p>
                  </a:txBody>
                  <a:tcPr marL="6733" marR="6733" marT="67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latin typeface="Arial"/>
                        </a:rPr>
                        <a:t>123</a:t>
                      </a:r>
                      <a:endParaRPr lang="ru-RU" sz="1000" b="0" i="0" u="none" strike="noStrike" dirty="0">
                        <a:latin typeface="Arial"/>
                      </a:endParaRPr>
                    </a:p>
                  </a:txBody>
                  <a:tcPr marL="6733" marR="6733" marT="67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latin typeface="Arial"/>
                        </a:rPr>
                        <a:t>118</a:t>
                      </a:r>
                      <a:endParaRPr lang="ru-RU" sz="1000" b="0" i="0" u="none" strike="noStrike" dirty="0">
                        <a:latin typeface="Arial"/>
                      </a:endParaRPr>
                    </a:p>
                  </a:txBody>
                  <a:tcPr marL="6733" marR="6733" marT="67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latin typeface="Arial"/>
                        </a:rPr>
                        <a:t>118</a:t>
                      </a:r>
                    </a:p>
                  </a:txBody>
                  <a:tcPr marL="6733" marR="6733" marT="67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4000"/>
                      </a:schemeClr>
                    </a:solidFill>
                  </a:tcPr>
                </a:tc>
              </a:tr>
              <a:tr h="2178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latin typeface="Arial"/>
                        </a:rPr>
                        <a:t>  Количество </a:t>
                      </a:r>
                      <a:r>
                        <a:rPr lang="ru-RU" sz="1000" b="0" i="0" u="none" strike="noStrike" dirty="0">
                          <a:latin typeface="Arial"/>
                        </a:rPr>
                        <a:t>пригородных маршрутов на железнодорожном транспорте</a:t>
                      </a:r>
                    </a:p>
                  </a:txBody>
                  <a:tcPr marL="6733" marR="6733" marT="67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latin typeface="Arial"/>
                        </a:rPr>
                        <a:t>ед.</a:t>
                      </a:r>
                      <a:endParaRPr lang="ru-RU" sz="1000" b="0" i="0" u="none" strike="noStrike" dirty="0">
                        <a:latin typeface="Arial"/>
                      </a:endParaRPr>
                    </a:p>
                  </a:txBody>
                  <a:tcPr marL="6733" marR="6733" marT="67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latin typeface="Arial"/>
                        </a:rPr>
                        <a:t>24</a:t>
                      </a:r>
                      <a:endParaRPr lang="ru-RU" sz="1000" b="0" i="0" u="none" strike="noStrike" dirty="0">
                        <a:latin typeface="Arial"/>
                      </a:endParaRPr>
                    </a:p>
                  </a:txBody>
                  <a:tcPr marL="6733" marR="6733" marT="67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latin typeface="Arial"/>
                        </a:rPr>
                        <a:t>25</a:t>
                      </a:r>
                      <a:endParaRPr lang="ru-RU" sz="1000" b="0" i="0" u="none" strike="noStrike" dirty="0">
                        <a:latin typeface="Arial"/>
                      </a:endParaRPr>
                    </a:p>
                  </a:txBody>
                  <a:tcPr marL="6733" marR="6733" marT="67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25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6733" marR="6733" marT="67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4000"/>
                      </a:schemeClr>
                    </a:solidFill>
                  </a:tcPr>
                </a:tc>
              </a:tr>
              <a:tr h="3176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latin typeface="Arial"/>
                        </a:rPr>
                        <a:t>  Увеличение </a:t>
                      </a:r>
                      <a:r>
                        <a:rPr lang="ru-RU" sz="1000" b="0" i="0" u="none" strike="noStrike" dirty="0">
                          <a:latin typeface="Arial"/>
                        </a:rPr>
                        <a:t>объема перевозок пассажиров воздушным транспортом</a:t>
                      </a:r>
                    </a:p>
                  </a:txBody>
                  <a:tcPr marL="6733" marR="6733" marT="67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latin typeface="Arial"/>
                        </a:rPr>
                        <a:t>тыс.</a:t>
                      </a:r>
                    </a:p>
                    <a:p>
                      <a:pPr algn="ctr" fontAlgn="ctr"/>
                      <a:r>
                        <a:rPr lang="ru-RU" sz="1000" b="0" i="0" u="none" strike="noStrike" dirty="0" smtClean="0">
                          <a:latin typeface="Arial"/>
                        </a:rPr>
                        <a:t>чел.</a:t>
                      </a:r>
                      <a:endParaRPr lang="ru-RU" sz="1000" b="0" i="0" u="none" strike="noStrike" dirty="0">
                        <a:latin typeface="Arial"/>
                      </a:endParaRPr>
                    </a:p>
                  </a:txBody>
                  <a:tcPr marL="6733" marR="6733" marT="67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latin typeface="Arial"/>
                        </a:rPr>
                        <a:t>13,8</a:t>
                      </a:r>
                      <a:endParaRPr lang="ru-RU" sz="1000" b="0" i="0" u="none" strike="noStrike" dirty="0">
                        <a:latin typeface="Arial"/>
                      </a:endParaRPr>
                    </a:p>
                  </a:txBody>
                  <a:tcPr marL="6733" marR="6733" marT="67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latin typeface="Arial"/>
                        </a:rPr>
                        <a:t>47,6</a:t>
                      </a:r>
                      <a:endParaRPr lang="ru-RU" sz="1000" b="0" i="0" u="none" strike="noStrike" dirty="0">
                        <a:latin typeface="Arial"/>
                      </a:endParaRPr>
                    </a:p>
                  </a:txBody>
                  <a:tcPr marL="6733" marR="6733" marT="67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latin typeface="Arial"/>
                        </a:rPr>
                        <a:t>99</a:t>
                      </a:r>
                    </a:p>
                  </a:txBody>
                  <a:tcPr marL="6733" marR="6733" marT="67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4000"/>
                      </a:schemeClr>
                    </a:solidFill>
                  </a:tcPr>
                </a:tc>
              </a:tr>
              <a:tr h="1807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latin typeface="Arial"/>
                        </a:rPr>
                        <a:t>  Количество </a:t>
                      </a:r>
                      <a:r>
                        <a:rPr lang="ru-RU" sz="1000" b="0" i="0" u="none" strike="noStrike" dirty="0">
                          <a:latin typeface="Arial"/>
                        </a:rPr>
                        <a:t>садоводческих маршрутов</a:t>
                      </a:r>
                    </a:p>
                  </a:txBody>
                  <a:tcPr marL="6733" marR="6733" marT="67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latin typeface="Arial"/>
                        </a:rPr>
                        <a:t>ед.</a:t>
                      </a:r>
                      <a:endParaRPr lang="ru-RU" sz="1000" b="0" i="0" u="none" strike="noStrike" dirty="0">
                        <a:latin typeface="Arial"/>
                      </a:endParaRPr>
                    </a:p>
                  </a:txBody>
                  <a:tcPr marL="6733" marR="6733" marT="67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latin typeface="Arial"/>
                        </a:rPr>
                        <a:t>23</a:t>
                      </a:r>
                      <a:endParaRPr lang="ru-RU" sz="1000" b="0" i="0" u="none" strike="noStrike" dirty="0">
                        <a:latin typeface="Arial"/>
                      </a:endParaRPr>
                    </a:p>
                  </a:txBody>
                  <a:tcPr marL="6733" marR="6733" marT="67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latin typeface="Arial"/>
                        </a:rPr>
                        <a:t>23</a:t>
                      </a:r>
                      <a:endParaRPr lang="ru-RU" sz="1000" b="0" i="0" u="none" strike="noStrike" dirty="0">
                        <a:latin typeface="Arial"/>
                      </a:endParaRPr>
                    </a:p>
                  </a:txBody>
                  <a:tcPr marL="6733" marR="6733" marT="67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latin typeface="Arial"/>
                        </a:rPr>
                        <a:t>23</a:t>
                      </a:r>
                    </a:p>
                  </a:txBody>
                  <a:tcPr marL="6733" marR="6733" marT="67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4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750" y="765175"/>
            <a:ext cx="8135938" cy="2376488"/>
          </a:xfrm>
        </p:spPr>
        <p:txBody>
          <a:bodyPr>
            <a:noAutofit/>
          </a:bodyPr>
          <a:lstStyle/>
          <a:p>
            <a:pPr marL="0" indent="342900"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400" b="1" dirty="0" smtClean="0"/>
              <a:t>                                                  </a:t>
            </a:r>
            <a:r>
              <a:rPr lang="ru-RU" sz="1400" b="1" u="sng" dirty="0" smtClean="0"/>
              <a:t>Цель программы</a:t>
            </a:r>
            <a:endParaRPr lang="en-US" sz="1400" dirty="0" smtClean="0"/>
          </a:p>
          <a:p>
            <a:pPr marL="0" indent="342900"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400" dirty="0" smtClean="0"/>
              <a:t>                                                  Повышение доступности и пропускной способности  транспортной</a:t>
            </a:r>
          </a:p>
          <a:p>
            <a:pPr marL="0" indent="342900"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400" dirty="0" smtClean="0"/>
              <a:t>                                                  инфраструктуры</a:t>
            </a:r>
          </a:p>
          <a:p>
            <a:pPr marL="0" indent="342900"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400" b="1" dirty="0" smtClean="0"/>
              <a:t>                                                  </a:t>
            </a:r>
            <a:r>
              <a:rPr lang="ru-RU" sz="1400" b="1" u="sng" dirty="0" smtClean="0"/>
              <a:t>Задачи программы</a:t>
            </a:r>
            <a:endParaRPr lang="ru-RU" sz="1400" dirty="0" smtClean="0"/>
          </a:p>
          <a:p>
            <a:pPr marL="0" indent="342900"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400" dirty="0" smtClean="0"/>
              <a:t>                                                  </a:t>
            </a:r>
            <a:r>
              <a:rPr lang="en-US" sz="1400" dirty="0" smtClean="0"/>
              <a:t>1. </a:t>
            </a:r>
            <a:r>
              <a:rPr lang="ru-RU" sz="1400" dirty="0" smtClean="0"/>
              <a:t>Развитие современной и эффективной</a:t>
            </a:r>
          </a:p>
          <a:p>
            <a:pPr marL="0" indent="342900"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400" dirty="0" smtClean="0"/>
              <a:t>                                                  транспортной инфраструктуры, повышение</a:t>
            </a:r>
          </a:p>
          <a:p>
            <a:pPr marL="0" indent="342900"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400" dirty="0" smtClean="0"/>
              <a:t>                                                  технического уровня автомобильных  дорог, </a:t>
            </a:r>
          </a:p>
          <a:p>
            <a:pPr marL="0" indent="342900"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400" dirty="0" smtClean="0"/>
              <a:t>их пропускной  способности, уровня безопасности дорожного движения.</a:t>
            </a:r>
          </a:p>
          <a:p>
            <a:pPr marL="0" indent="342900"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400" dirty="0" smtClean="0"/>
              <a:t>2. </a:t>
            </a:r>
            <a:r>
              <a:rPr lang="ru-RU" sz="1400" dirty="0" smtClean="0"/>
              <a:t>Поддержка и развитие транспортного комплекса Липецкой области</a:t>
            </a:r>
          </a:p>
        </p:txBody>
      </p:sp>
      <p:pic>
        <p:nvPicPr>
          <p:cNvPr id="2142" name="Picture 73" descr="C:\Users\zdanova\Desktop\STRONG945x600_ec8bf5564efd0fae309a7a46126f700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125" y="1412875"/>
            <a:ext cx="2424113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43" name="Picture 54" descr="http://diteca.com/core/wp-content/uploads/2012/11/093648254C_BW_202_AD_4_v7_1550x1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836613"/>
            <a:ext cx="2663825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0113" y="115888"/>
            <a:ext cx="7993062" cy="649287"/>
          </a:xfrm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ru-RU" sz="1800" b="1" smtClean="0"/>
              <a:t>Государственная программа </a:t>
            </a:r>
            <a:r>
              <a:rPr lang="ru-RU" sz="1800" smtClean="0"/>
              <a:t/>
            </a:r>
            <a:br>
              <a:rPr lang="ru-RU" sz="1800" smtClean="0"/>
            </a:br>
            <a:r>
              <a:rPr lang="ru-RU" sz="1800" b="1" smtClean="0"/>
              <a:t> Обеспечение инвестиционной привлекательности Липецкой области на 2014-2020 годы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0825" y="908050"/>
            <a:ext cx="8642350" cy="1728788"/>
          </a:xfrm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marL="0" indent="342900">
              <a:buFont typeface="Arial" pitchFamily="34" charset="0"/>
              <a:buNone/>
            </a:pPr>
            <a:r>
              <a:rPr lang="ru-RU" sz="1400" b="1" u="sng" smtClean="0"/>
              <a:t>Цель программы</a:t>
            </a:r>
            <a:endParaRPr lang="ru-RU" sz="1400" smtClean="0"/>
          </a:p>
          <a:p>
            <a:pPr marL="0" indent="342900">
              <a:buFont typeface="Arial" pitchFamily="34" charset="0"/>
              <a:buNone/>
            </a:pPr>
            <a:r>
              <a:rPr lang="ru-RU" sz="1400" smtClean="0"/>
              <a:t>Обеспечение высокой инвестиционной привлекательности Липецкой области.</a:t>
            </a:r>
          </a:p>
          <a:p>
            <a:pPr marL="0" indent="342900">
              <a:buFont typeface="Arial" pitchFamily="34" charset="0"/>
              <a:buNone/>
            </a:pPr>
            <a:endParaRPr lang="ru-RU" sz="1400" b="1" u="sng" smtClean="0"/>
          </a:p>
          <a:p>
            <a:pPr marL="0" indent="342900">
              <a:buFont typeface="Arial" pitchFamily="34" charset="0"/>
              <a:buNone/>
            </a:pPr>
            <a:r>
              <a:rPr lang="ru-RU" sz="1400" b="1" u="sng" smtClean="0"/>
              <a:t>Задачи программы</a:t>
            </a:r>
            <a:endParaRPr lang="ru-RU" sz="1400" smtClean="0"/>
          </a:p>
          <a:p>
            <a:pPr marL="0" indent="342900">
              <a:buFont typeface="Calibri" pitchFamily="34" charset="0"/>
              <a:buNone/>
            </a:pPr>
            <a:r>
              <a:rPr lang="ru-RU" sz="1400" smtClean="0"/>
              <a:t>Формирование благоприятной инвестиционной среды;</a:t>
            </a:r>
          </a:p>
          <a:p>
            <a:pPr marL="0" indent="342900">
              <a:buFont typeface="Calibri" pitchFamily="34" charset="0"/>
              <a:buNone/>
            </a:pPr>
            <a:r>
              <a:rPr lang="ru-RU" sz="1400" smtClean="0"/>
              <a:t>Создание и развитие инфраструктуры особых экономических зон.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E31DD3-9DFA-4961-B262-EF387A246DC9}" type="slidenum">
              <a:rPr lang="ru-RU"/>
              <a:pPr>
                <a:defRPr/>
              </a:pPr>
              <a:t>63</a:t>
            </a:fld>
            <a:endParaRPr lang="ru-RU"/>
          </a:p>
        </p:txBody>
      </p:sp>
      <p:graphicFrame>
        <p:nvGraphicFramePr>
          <p:cNvPr id="86111" name="Group 95"/>
          <p:cNvGraphicFramePr>
            <a:graphicFrameLocks noGrp="1"/>
          </p:cNvGraphicFramePr>
          <p:nvPr/>
        </p:nvGraphicFramePr>
        <p:xfrm>
          <a:off x="1619250" y="2852738"/>
          <a:ext cx="7302500" cy="3384573"/>
        </p:xfrm>
        <a:graphic>
          <a:graphicData uri="http://schemas.openxmlformats.org/drawingml/2006/table">
            <a:tbl>
              <a:tblPr/>
              <a:tblGrid>
                <a:gridCol w="4324350"/>
                <a:gridCol w="965200"/>
                <a:gridCol w="1046163"/>
                <a:gridCol w="966787"/>
              </a:tblGrid>
              <a:tr h="84796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/>
                          <a:cs typeface="Arial" pitchFamily="34" charset="0"/>
                        </a:rPr>
                        <a:t>Основные параметры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Cyr"/>
                        <a:cs typeface="Arial" pitchFamily="34" charset="0"/>
                      </a:endParaRPr>
                    </a:p>
                  </a:txBody>
                  <a:tcPr marL="8725" marR="8725" marT="87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4588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/>
                          <a:cs typeface="Arial" pitchFamily="34" charset="0"/>
                        </a:rPr>
                        <a:t>2014г. отчет</a:t>
                      </a:r>
                    </a:p>
                  </a:txBody>
                  <a:tcPr marL="8725" marR="8725" marT="87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9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/>
                          <a:cs typeface="Arial" pitchFamily="34" charset="0"/>
                        </a:rPr>
                        <a:t>2015г. ожидаемое исполнение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/>
                          <a:cs typeface="Arial" pitchFamily="34" charset="0"/>
                        </a:rPr>
                        <a:t>                 </a:t>
                      </a:r>
                    </a:p>
                  </a:txBody>
                  <a:tcPr marL="8725" marR="8725" marT="87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9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/>
                          <a:cs typeface="Arial" pitchFamily="34" charset="0"/>
                        </a:rPr>
                        <a:t>2016г.</a:t>
                      </a:r>
                    </a:p>
                  </a:txBody>
                  <a:tcPr marL="8725" marR="8725" marT="87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9999"/>
                      </a:schemeClr>
                    </a:solidFill>
                  </a:tcPr>
                </a:tc>
              </a:tr>
              <a:tr h="30752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/>
                          <a:cs typeface="Arial" pitchFamily="34" charset="0"/>
                        </a:rPr>
                        <a:t>Финансовое обеспечение программы, млн.руб. в т.ч.:</a:t>
                      </a:r>
                    </a:p>
                  </a:txBody>
                  <a:tcPr marL="8725" marR="8725" marT="87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9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/>
                          <a:cs typeface="Arial" pitchFamily="34" charset="0"/>
                        </a:rPr>
                        <a:t>44,0</a:t>
                      </a:r>
                    </a:p>
                  </a:txBody>
                  <a:tcPr marL="8725" marR="8725" marT="87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4588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/>
                          <a:cs typeface="Arial" pitchFamily="34" charset="0"/>
                        </a:rPr>
                        <a:t>45,1</a:t>
                      </a:r>
                    </a:p>
                  </a:txBody>
                  <a:tcPr marL="8725" marR="8725" marT="87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4588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/>
                          <a:cs typeface="Arial" pitchFamily="34" charset="0"/>
                        </a:rPr>
                        <a:t>540,8</a:t>
                      </a:r>
                    </a:p>
                  </a:txBody>
                  <a:tcPr marL="8725" marR="8725" marT="87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45882"/>
                      </a:schemeClr>
                    </a:solidFill>
                  </a:tcPr>
                </a:tc>
              </a:tr>
              <a:tr h="30752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/>
                          <a:cs typeface="Arial" pitchFamily="34" charset="0"/>
                        </a:rPr>
                        <a:t>- за счет областных средств</a:t>
                      </a:r>
                    </a:p>
                  </a:txBody>
                  <a:tcPr marL="8725" marR="8725" marT="87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9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/>
                          <a:cs typeface="Arial" pitchFamily="34" charset="0"/>
                        </a:rPr>
                        <a:t>44,0</a:t>
                      </a:r>
                    </a:p>
                  </a:txBody>
                  <a:tcPr marL="8725" marR="8725" marT="87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4588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/>
                          <a:cs typeface="Arial" pitchFamily="34" charset="0"/>
                        </a:rPr>
                        <a:t>45,1</a:t>
                      </a:r>
                    </a:p>
                  </a:txBody>
                  <a:tcPr marL="8725" marR="8725" marT="87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4588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/>
                          <a:cs typeface="Arial" pitchFamily="34" charset="0"/>
                        </a:rPr>
                        <a:t>540,8</a:t>
                      </a:r>
                    </a:p>
                  </a:txBody>
                  <a:tcPr marL="8725" marR="8725" marT="87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45882"/>
                      </a:schemeClr>
                    </a:solidFill>
                  </a:tcPr>
                </a:tc>
              </a:tr>
              <a:tr h="31480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/>
                          <a:cs typeface="Arial" pitchFamily="34" charset="0"/>
                        </a:rPr>
                        <a:t>Целевые индикаторы программы</a:t>
                      </a:r>
                    </a:p>
                  </a:txBody>
                  <a:tcPr marL="8725" marR="8725" marT="87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4588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Cyr"/>
                        <a:cs typeface="Arial" pitchFamily="34" charset="0"/>
                      </a:endParaRPr>
                    </a:p>
                  </a:txBody>
                  <a:tcPr marL="8725" marR="8725" marT="87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4588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Cyr"/>
                        <a:cs typeface="Arial" pitchFamily="34" charset="0"/>
                      </a:endParaRPr>
                    </a:p>
                  </a:txBody>
                  <a:tcPr marL="8725" marR="8725" marT="87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4588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Cyr"/>
                        <a:cs typeface="Arial" pitchFamily="34" charset="0"/>
                      </a:endParaRPr>
                    </a:p>
                  </a:txBody>
                  <a:tcPr marL="8725" marR="8725" marT="87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45882"/>
                      </a:schemeClr>
                    </a:solidFill>
                  </a:tcPr>
                </a:tc>
              </a:tr>
              <a:tr h="6987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/>
                          <a:cs typeface="Arial" pitchFamily="34" charset="0"/>
                        </a:rPr>
                        <a:t>Объем инвестиций в основной капитал на душу населения, тыс.руб.</a:t>
                      </a:r>
                    </a:p>
                  </a:txBody>
                  <a:tcPr marL="8725" marR="8725" marT="87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4588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/>
                          <a:cs typeface="Arial" pitchFamily="34" charset="0"/>
                        </a:rPr>
                        <a:t>45,2</a:t>
                      </a:r>
                    </a:p>
                  </a:txBody>
                  <a:tcPr marL="8725" marR="8725" marT="87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4588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/>
                          <a:cs typeface="Arial" pitchFamily="34" charset="0"/>
                        </a:rPr>
                        <a:t>100,1</a:t>
                      </a:r>
                    </a:p>
                  </a:txBody>
                  <a:tcPr marL="8725" marR="8725" marT="87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4588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/>
                          <a:cs typeface="Arial" pitchFamily="34" charset="0"/>
                        </a:rPr>
                        <a:t>102,2</a:t>
                      </a:r>
                    </a:p>
                  </a:txBody>
                  <a:tcPr marL="8725" marR="8725" marT="87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45882"/>
                      </a:schemeClr>
                    </a:solidFill>
                  </a:tcPr>
                </a:tc>
              </a:tr>
              <a:tr h="90801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/>
                          <a:cs typeface="Arial" pitchFamily="34" charset="0"/>
                        </a:rPr>
                        <a:t>Количество предприятий резидентов и участников особых экономических зон федерального и регионального уровней, единиц</a:t>
                      </a:r>
                    </a:p>
                  </a:txBody>
                  <a:tcPr marL="8725" marR="8725" marT="87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4588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/>
                          <a:cs typeface="Arial" pitchFamily="34" charset="0"/>
                        </a:rPr>
                        <a:t>75</a:t>
                      </a:r>
                    </a:p>
                  </a:txBody>
                  <a:tcPr marL="8725" marR="8725" marT="87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4588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/>
                          <a:cs typeface="Arial" pitchFamily="34" charset="0"/>
                        </a:rPr>
                        <a:t>89</a:t>
                      </a:r>
                    </a:p>
                  </a:txBody>
                  <a:tcPr marL="8725" marR="8725" marT="87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4588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/>
                          <a:cs typeface="Arial" pitchFamily="34" charset="0"/>
                        </a:rPr>
                        <a:t>95</a:t>
                      </a:r>
                    </a:p>
                  </a:txBody>
                  <a:tcPr marL="8725" marR="8725" marT="87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45882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photoyes.narod.ru/Images/download/agr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5825" y="1196975"/>
            <a:ext cx="1706563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0113" y="115888"/>
            <a:ext cx="8064500" cy="79216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1800" b="1" dirty="0" smtClean="0"/>
              <a:t>Государственная программа Липецкой области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b="1" dirty="0" smtClean="0"/>
              <a:t> «Развитие кооперации и коллективных форм собственности по Липецкой области»</a:t>
            </a:r>
            <a:endParaRPr lang="ru-RU" sz="1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950" y="908050"/>
            <a:ext cx="6985000" cy="2449513"/>
          </a:xfrm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marL="0" indent="342900" eaLnBrk="1" hangingPunct="1">
              <a:buFont typeface="Arial" charset="0"/>
              <a:buNone/>
              <a:defRPr/>
            </a:pPr>
            <a:r>
              <a:rPr lang="ru-RU" sz="1400" b="1" u="sng" smtClean="0"/>
              <a:t>Цель программы</a:t>
            </a:r>
            <a:endParaRPr lang="ru-RU" sz="1400" smtClean="0"/>
          </a:p>
          <a:p>
            <a:pPr marL="0" indent="342900" eaLnBrk="1" hangingPunct="1">
              <a:buFont typeface="Arial" charset="0"/>
              <a:buNone/>
              <a:defRPr/>
            </a:pPr>
            <a:r>
              <a:rPr lang="ru-RU" sz="1400" smtClean="0"/>
              <a:t>«Развитие  коллективных форм собственности для обеспечения занятости и      повышения  уровня  жизни населения»</a:t>
            </a:r>
          </a:p>
          <a:p>
            <a:pPr marL="0" indent="342900" eaLnBrk="1" hangingPunct="1">
              <a:buFont typeface="Arial" charset="0"/>
              <a:buNone/>
              <a:defRPr/>
            </a:pPr>
            <a:r>
              <a:rPr lang="ru-RU" sz="1400" b="1" u="sng" smtClean="0"/>
              <a:t>Задачи программы</a:t>
            </a:r>
            <a:endParaRPr lang="ru-RU" sz="1400" smtClean="0"/>
          </a:p>
          <a:p>
            <a:pPr marL="0" indent="342900" eaLnBrk="1" hangingPunct="1">
              <a:buFont typeface="Calibri" pitchFamily="34" charset="0"/>
              <a:buAutoNum type="arabicPeriod"/>
              <a:defRPr/>
            </a:pPr>
            <a:r>
              <a:rPr lang="ru-RU" sz="1400" smtClean="0"/>
              <a:t>Создание и стимулирование развития на территории области кооперативов различной </a:t>
            </a:r>
            <a:r>
              <a:rPr lang="en-US" sz="1400" smtClean="0"/>
              <a:t> </a:t>
            </a:r>
            <a:r>
              <a:rPr lang="ru-RU" sz="1400" smtClean="0"/>
              <a:t>специализации.</a:t>
            </a:r>
          </a:p>
          <a:p>
            <a:pPr marL="0" indent="342900" eaLnBrk="1" hangingPunct="1">
              <a:buFont typeface="Calibri" pitchFamily="34" charset="0"/>
              <a:buAutoNum type="arabicPeriod"/>
              <a:defRPr/>
            </a:pPr>
            <a:r>
              <a:rPr lang="ru-RU" sz="1400" smtClean="0"/>
              <a:t> Развитие сельскохозяйственной потребительской кооперации.</a:t>
            </a:r>
          </a:p>
          <a:p>
            <a:pPr marL="0" indent="342900" eaLnBrk="1" hangingPunct="1">
              <a:buFont typeface="Calibri" pitchFamily="34" charset="0"/>
              <a:buAutoNum type="arabicPeriod"/>
              <a:defRPr/>
            </a:pPr>
            <a:r>
              <a:rPr lang="ru-RU" sz="1400" smtClean="0"/>
              <a:t> Организация системы сбыта сельскохозяйственной продукции.</a:t>
            </a:r>
          </a:p>
          <a:p>
            <a:pPr marL="0" indent="342900" eaLnBrk="1" hangingPunct="1">
              <a:buFont typeface="Calibri" pitchFamily="34" charset="0"/>
              <a:buAutoNum type="arabicPeriod"/>
              <a:defRPr/>
            </a:pPr>
            <a:r>
              <a:rPr lang="ru-RU" sz="1400" smtClean="0"/>
              <a:t> Создание условий для развития народных предприятий и закрытых акционерных обществ.</a:t>
            </a:r>
            <a:endParaRPr lang="ru-RU" sz="1400" smtClean="0">
              <a:latin typeface="Arial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632DBA-7494-432F-9AD4-4130ADA12CB0}" type="slidenum">
              <a:rPr lang="ru-RU"/>
              <a:pPr>
                <a:defRPr/>
              </a:pPr>
              <a:t>64</a:t>
            </a:fld>
            <a:endParaRPr lang="ru-RU" dirty="0"/>
          </a:p>
        </p:txBody>
      </p:sp>
      <p:graphicFrame>
        <p:nvGraphicFramePr>
          <p:cNvPr id="55884" name="Group 588"/>
          <p:cNvGraphicFramePr>
            <a:graphicFrameLocks noGrp="1"/>
          </p:cNvGraphicFramePr>
          <p:nvPr/>
        </p:nvGraphicFramePr>
        <p:xfrm>
          <a:off x="107950" y="3357563"/>
          <a:ext cx="9036050" cy="3521523"/>
        </p:xfrm>
        <a:graphic>
          <a:graphicData uri="http://schemas.openxmlformats.org/drawingml/2006/table">
            <a:tbl>
              <a:tblPr/>
              <a:tblGrid>
                <a:gridCol w="5135563"/>
                <a:gridCol w="936625"/>
                <a:gridCol w="1055687"/>
                <a:gridCol w="1008063"/>
                <a:gridCol w="900112"/>
              </a:tblGrid>
              <a:tr h="5032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    </a:t>
                      </a: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Ед.изм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2014 год    отчет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2015 год 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ожидаемое исполнение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 2016 год план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51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Финансирование, всего:</a:t>
                      </a:r>
                    </a:p>
                  </a:txBody>
                  <a:tcPr marL="90000" marR="90000" marT="46800" marB="468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   153,2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 202,1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    185,4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Областной бюджет</a:t>
                      </a: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     91,2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  113,8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      96,8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Местные бюджеты</a:t>
                      </a:r>
                    </a:p>
                  </a:txBody>
                  <a:tcPr marL="90000" marR="90000" marT="46800" marB="468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     0,3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    0,3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       0,6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51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Средства внебюджетных источников</a:t>
                      </a:r>
                    </a:p>
                  </a:txBody>
                  <a:tcPr marL="90000" marR="90000" marT="46800" marB="468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      61,7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     88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       88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4950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Показатели цели (задачи)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823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4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" charset="0"/>
                        </a:rPr>
                        <a:t>Количество граждан, вовлеченных в кооперативное движение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82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ед.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    8908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  19923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20000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" charset="0"/>
                        </a:rPr>
                        <a:t>Рост доходов граждан от участия в кооперативной деятельности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82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       110     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      110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 110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" charset="0"/>
                        </a:rPr>
                        <a:t>Объем сельскохозяйственной продукции, закупленной сельскохозяйственными потребительскими кооперативами у членов кооператива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82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   4270,2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   4471,4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 4684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4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" charset="0"/>
                        </a:rPr>
                        <a:t>Объем произведенных кооперативными предприятиями пищевых продуктов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82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млрд.руб.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        2,6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   2,7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   2,8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Количество народных предприятий и закрытых акционерных обществ, созданных в отчетном периоде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82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ед.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         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    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    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0113" y="115888"/>
            <a:ext cx="8064500" cy="649287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1800" b="1" dirty="0" smtClean="0"/>
              <a:t>Государственная программа Липецкой области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b="1" dirty="0" smtClean="0"/>
              <a:t> </a:t>
            </a:r>
            <a:r>
              <a:rPr lang="ru-RU" sz="1800" dirty="0" smtClean="0"/>
              <a:t>"ОХРАНА ОКРУЖАЮЩЕЙ СРЕДЫ, ВОСПРОИЗВОДСТВО И РАЦИОНАЛЬНОЕ ИСПОЛЬЗОВАНИЕ ПРИРОДНЫХ РЕСУРСОВ ЛИПЕЦКОЙ ОБЛАСТИ"</a:t>
            </a:r>
            <a:endParaRPr lang="ru-RU" sz="1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388" y="908050"/>
            <a:ext cx="8964612" cy="2449513"/>
          </a:xfrm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marL="0" indent="342900" eaLnBrk="1" hangingPunct="1">
              <a:buFont typeface="Arial" pitchFamily="34" charset="0"/>
              <a:buNone/>
            </a:pPr>
            <a:r>
              <a:rPr lang="ru-RU" sz="1200" b="1" smtClean="0">
                <a:latin typeface="Arial Cyr" charset="-52"/>
              </a:rPr>
              <a:t>Цель программы</a:t>
            </a:r>
          </a:p>
          <a:p>
            <a:pPr marL="0" indent="342900" eaLnBrk="1" hangingPunct="1">
              <a:buFont typeface="Arial" pitchFamily="34" charset="0"/>
              <a:buNone/>
            </a:pPr>
            <a:r>
              <a:rPr lang="ru-RU" sz="1200" smtClean="0">
                <a:latin typeface="Arial Cyr" charset="-52"/>
              </a:rPr>
              <a:t>Улучшение состояния окружающей природной среды, воспроизводства и рационального использования природных ресурсов, создание системы обращения с отходами производства и потребления</a:t>
            </a:r>
          </a:p>
          <a:p>
            <a:pPr marL="0" indent="342900" eaLnBrk="1" hangingPunct="1">
              <a:buFont typeface="Arial" pitchFamily="34" charset="0"/>
              <a:buNone/>
            </a:pPr>
            <a:r>
              <a:rPr lang="ru-RU" sz="1200" b="1" smtClean="0">
                <a:latin typeface="Arial Cyr" charset="-52"/>
              </a:rPr>
              <a:t>Задачи программы</a:t>
            </a:r>
            <a:endParaRPr lang="ru-RU" sz="1200" smtClean="0">
              <a:latin typeface="Arial Cyr" charset="-52"/>
            </a:endParaRPr>
          </a:p>
          <a:p>
            <a:pPr marL="0" indent="342900" eaLnBrk="1" hangingPunct="1">
              <a:buFont typeface="Calibri" pitchFamily="34" charset="0"/>
              <a:buAutoNum type="arabicPeriod"/>
            </a:pPr>
            <a:r>
              <a:rPr lang="ru-RU" sz="1200" smtClean="0">
                <a:latin typeface="Arial Cyr" charset="-52"/>
              </a:rPr>
              <a:t>Охрана и улучшение состояния окружающей среды в Липецкой области.</a:t>
            </a:r>
          </a:p>
          <a:p>
            <a:pPr marL="0" indent="342900" eaLnBrk="1" hangingPunct="1">
              <a:buFont typeface="Calibri" pitchFamily="34" charset="0"/>
              <a:buAutoNum type="arabicPeriod"/>
            </a:pPr>
            <a:r>
              <a:rPr lang="ru-RU" sz="1200" smtClean="0">
                <a:latin typeface="Arial Cyr" charset="-52"/>
              </a:rPr>
              <a:t>Создание системы обращения с отходами на территории Липецкой области.</a:t>
            </a:r>
          </a:p>
          <a:p>
            <a:pPr marL="0" indent="342900" eaLnBrk="1" hangingPunct="1">
              <a:buFont typeface="Calibri" pitchFamily="34" charset="0"/>
              <a:buAutoNum type="arabicPeriod"/>
            </a:pPr>
            <a:r>
              <a:rPr lang="ru-RU" sz="1200" smtClean="0">
                <a:latin typeface="Arial Cyr" charset="-52"/>
              </a:rPr>
              <a:t>Обеспечение защищенности населения и объектов экономики от наводнений и иного негативного воздействия вод, восстановление водных объектов до состояния, обеспечивающего экологически благоприятные условия жизни населения.</a:t>
            </a:r>
          </a:p>
          <a:p>
            <a:pPr marL="0" indent="342900" eaLnBrk="1" hangingPunct="1">
              <a:buFont typeface="Calibri" pitchFamily="34" charset="0"/>
              <a:buAutoNum type="arabicPeriod"/>
            </a:pPr>
            <a:r>
              <a:rPr lang="ru-RU" sz="1200" smtClean="0">
                <a:latin typeface="Arial Cyr" charset="-52"/>
              </a:rPr>
              <a:t>Воспроизводство минерально-сырьевой базы Липецкой области, рациональное использование и охрана недр.</a:t>
            </a:r>
          </a:p>
          <a:p>
            <a:pPr marL="0" indent="342900" eaLnBrk="1" hangingPunct="1">
              <a:buFont typeface="Calibri" pitchFamily="34" charset="0"/>
              <a:buAutoNum type="arabicPeriod"/>
            </a:pPr>
            <a:r>
              <a:rPr lang="ru-RU" sz="1200" smtClean="0">
                <a:latin typeface="Arial Cyr" charset="-52"/>
              </a:rPr>
              <a:t> Обеспечение сохранения и рационального использования объектов животного мира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endParaRPr lang="ru-RU" smtClean="0">
              <a:solidFill>
                <a:srgbClr val="898989"/>
              </a:solidFill>
              <a:latin typeface="Arial" pitchFamily="34" charset="0"/>
              <a:cs typeface="Arial" pitchFamily="34" charset="0"/>
            </a:endParaRPr>
          </a:p>
          <a:p>
            <a:endParaRPr lang="ru-RU" smtClean="0">
              <a:solidFill>
                <a:srgbClr val="89898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6390" name="Picture 70" descr="y_5ZqqgY5-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5825" y="1412875"/>
            <a:ext cx="1692275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7042" name="Group 722"/>
          <p:cNvGraphicFramePr>
            <a:graphicFrameLocks noGrp="1"/>
          </p:cNvGraphicFramePr>
          <p:nvPr/>
        </p:nvGraphicFramePr>
        <p:xfrm>
          <a:off x="142875" y="3429000"/>
          <a:ext cx="8966200" cy="3394523"/>
        </p:xfrm>
        <a:graphic>
          <a:graphicData uri="http://schemas.openxmlformats.org/drawingml/2006/table">
            <a:tbl>
              <a:tblPr/>
              <a:tblGrid>
                <a:gridCol w="5795963"/>
                <a:gridCol w="863600"/>
                <a:gridCol w="720725"/>
                <a:gridCol w="936625"/>
                <a:gridCol w="649287"/>
              </a:tblGrid>
              <a:tr h="43180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Cyr" charset="-52"/>
                        <a:cs typeface="Arial" pitchFamily="34" charset="0"/>
                      </a:endParaRPr>
                    </a:p>
                  </a:txBody>
                  <a:tcPr marL="9018" marR="9018" marT="901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6117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pitchFamily="34" charset="0"/>
                        </a:rPr>
                        <a:t>Ед. измерения</a:t>
                      </a:r>
                    </a:p>
                  </a:txBody>
                  <a:tcPr marL="9018" marR="9018" marT="901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6117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pitchFamily="34" charset="0"/>
                        </a:rPr>
                        <a:t>2014г. отчет</a:t>
                      </a:r>
                    </a:p>
                  </a:txBody>
                  <a:tcPr marL="9018" marR="9018" marT="901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6117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pitchFamily="34" charset="0"/>
                        </a:rPr>
                        <a:t>2015г. ожидаемое исполнение</a:t>
                      </a:r>
                    </a:p>
                  </a:txBody>
                  <a:tcPr marL="9018" marR="9018" marT="901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6117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pitchFamily="34" charset="0"/>
                        </a:rPr>
                        <a:t>2016г. план</a:t>
                      </a:r>
                    </a:p>
                  </a:txBody>
                  <a:tcPr marL="9018" marR="9018" marT="901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61176"/>
                      </a:schemeClr>
                    </a:solidFill>
                  </a:tcPr>
                </a:tc>
              </a:tr>
              <a:tr h="2365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pitchFamily="34" charset="0"/>
                        </a:rPr>
                        <a:t>Финансирование, всего</a:t>
                      </a:r>
                      <a:r>
                        <a:rPr kumimoji="0" lang="en-US" sz="12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pitchFamily="34" charset="0"/>
                        </a:rPr>
                        <a:t>:</a:t>
                      </a:r>
                      <a:endParaRPr kumimoji="0" lang="ru-RU" sz="11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Cyr" charset="-52"/>
                        <a:cs typeface="Arial" pitchFamily="34" charset="0"/>
                      </a:endParaRPr>
                    </a:p>
                  </a:txBody>
                  <a:tcPr marL="9018" marR="9018" marT="9018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6117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pitchFamily="34" charset="0"/>
                        </a:rPr>
                        <a:t>млн.руб.</a:t>
                      </a:r>
                    </a:p>
                  </a:txBody>
                  <a:tcPr marL="9018" marR="9018" marT="9018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6117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pitchFamily="34" charset="0"/>
                        </a:rPr>
                        <a:t>314,9</a:t>
                      </a:r>
                    </a:p>
                  </a:txBody>
                  <a:tcPr marL="9018" marR="9018" marT="9018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6117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pitchFamily="34" charset="0"/>
                        </a:rPr>
                        <a:t>337,7</a:t>
                      </a:r>
                    </a:p>
                  </a:txBody>
                  <a:tcPr marL="9018" marR="9018" marT="9018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6117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pitchFamily="34" charset="0"/>
                        </a:rPr>
                        <a:t>317,8</a:t>
                      </a:r>
                    </a:p>
                  </a:txBody>
                  <a:tcPr marL="9018" marR="9018" marT="9018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61176"/>
                      </a:schemeClr>
                    </a:solidFill>
                  </a:tcPr>
                </a:tc>
              </a:tr>
              <a:tr h="1841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pitchFamily="34" charset="0"/>
                        </a:rPr>
                        <a:t>Областной бюджет</a:t>
                      </a:r>
                    </a:p>
                  </a:txBody>
                  <a:tcPr marL="9018" marR="9018" marT="9018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6117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pitchFamily="34" charset="0"/>
                        </a:rPr>
                        <a:t>млн.руб.</a:t>
                      </a:r>
                    </a:p>
                  </a:txBody>
                  <a:tcPr marL="9018" marR="9018" marT="9018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6117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pitchFamily="34" charset="0"/>
                        </a:rPr>
                        <a:t>251</a:t>
                      </a:r>
                    </a:p>
                  </a:txBody>
                  <a:tcPr marL="9018" marR="9018" marT="9018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6117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pitchFamily="34" charset="0"/>
                        </a:rPr>
                        <a:t>260,4</a:t>
                      </a:r>
                    </a:p>
                  </a:txBody>
                  <a:tcPr marL="9018" marR="9018" marT="9018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6117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pitchFamily="34" charset="0"/>
                        </a:rPr>
                        <a:t>296,9</a:t>
                      </a:r>
                    </a:p>
                  </a:txBody>
                  <a:tcPr marL="9018" marR="9018" marT="9018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61176"/>
                      </a:schemeClr>
                    </a:solidFill>
                  </a:tcPr>
                </a:tc>
              </a:tr>
              <a:tr h="1825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pitchFamily="34" charset="0"/>
                        </a:rPr>
                        <a:t>Федеральный бюджет</a:t>
                      </a:r>
                    </a:p>
                  </a:txBody>
                  <a:tcPr marL="9018" marR="9018" marT="9018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6117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pitchFamily="34" charset="0"/>
                        </a:rPr>
                        <a:t>млн.руб.</a:t>
                      </a:r>
                    </a:p>
                  </a:txBody>
                  <a:tcPr marL="9018" marR="9018" marT="9018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6117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pitchFamily="34" charset="0"/>
                        </a:rPr>
                        <a:t>61,8</a:t>
                      </a:r>
                    </a:p>
                  </a:txBody>
                  <a:tcPr marL="9018" marR="9018" marT="9018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6117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pitchFamily="34" charset="0"/>
                        </a:rPr>
                        <a:t>75,3</a:t>
                      </a:r>
                    </a:p>
                  </a:txBody>
                  <a:tcPr marL="9018" marR="9018" marT="9018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6117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pitchFamily="34" charset="0"/>
                        </a:rPr>
                        <a:t>19,7</a:t>
                      </a:r>
                    </a:p>
                  </a:txBody>
                  <a:tcPr marL="9018" marR="9018" marT="9018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61176"/>
                      </a:schemeClr>
                    </a:solidFill>
                  </a:tcPr>
                </a:tc>
              </a:tr>
              <a:tr h="1920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pitchFamily="34" charset="0"/>
                        </a:rPr>
                        <a:t>Местные бюджеты</a:t>
                      </a:r>
                    </a:p>
                  </a:txBody>
                  <a:tcPr marL="9018" marR="9018" marT="9018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6117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pitchFamily="34" charset="0"/>
                        </a:rPr>
                        <a:t>млн.руб.</a:t>
                      </a:r>
                    </a:p>
                  </a:txBody>
                  <a:tcPr marL="9018" marR="9018" marT="9018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6117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pitchFamily="34" charset="0"/>
                        </a:rPr>
                        <a:t>2,1</a:t>
                      </a:r>
                    </a:p>
                  </a:txBody>
                  <a:tcPr marL="9018" marR="9018" marT="9018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6117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pitchFamily="34" charset="0"/>
                        </a:rPr>
                        <a:t>2</a:t>
                      </a:r>
                    </a:p>
                  </a:txBody>
                  <a:tcPr marL="9018" marR="9018" marT="9018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6117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pitchFamily="34" charset="0"/>
                        </a:rPr>
                        <a:t>1,2</a:t>
                      </a:r>
                    </a:p>
                  </a:txBody>
                  <a:tcPr marL="9018" marR="9018" marT="9018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61176"/>
                      </a:schemeClr>
                    </a:solidFill>
                  </a:tcPr>
                </a:tc>
              </a:tr>
              <a:tr h="238125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pitchFamily="34" charset="0"/>
                        </a:rPr>
                        <a:t>Показатели цели (задач)</a:t>
                      </a:r>
                    </a:p>
                  </a:txBody>
                  <a:tcPr marL="9018" marR="9018" marT="9018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61176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pitchFamily="34" charset="0"/>
                        </a:rPr>
                        <a:t>Доля населения области, охваченного системой обращения с отходами, к общей численности населения области</a:t>
                      </a:r>
                    </a:p>
                  </a:txBody>
                  <a:tcPr marL="9018" marR="9018" marT="9018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6117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pitchFamily="34" charset="0"/>
                        </a:rPr>
                        <a:t>%</a:t>
                      </a:r>
                    </a:p>
                  </a:txBody>
                  <a:tcPr marL="9018" marR="9018" marT="9018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6117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pitchFamily="34" charset="0"/>
                        </a:rPr>
                        <a:t>70</a:t>
                      </a:r>
                    </a:p>
                  </a:txBody>
                  <a:tcPr marL="9018" marR="9018" marT="9018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6117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pitchFamily="34" charset="0"/>
                        </a:rPr>
                        <a:t>75</a:t>
                      </a:r>
                    </a:p>
                  </a:txBody>
                  <a:tcPr marL="9018" marR="9018" marT="9018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6117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pitchFamily="34" charset="0"/>
                        </a:rPr>
                        <a:t>79</a:t>
                      </a:r>
                    </a:p>
                  </a:txBody>
                  <a:tcPr marL="9018" marR="9018" marT="9018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61176"/>
                      </a:schemeClr>
                    </a:solidFill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pitchFamily="34" charset="0"/>
                        </a:rPr>
                        <a:t>Доля гидротехнических сооружений, в том числе бесхозяйных, имеющих безопасное техническое состояние, в общем числе гидротехнических сооружений</a:t>
                      </a:r>
                    </a:p>
                  </a:txBody>
                  <a:tcPr marL="9018" marR="9018" marT="9018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6117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pitchFamily="34" charset="0"/>
                        </a:rPr>
                        <a:t>%</a:t>
                      </a:r>
                    </a:p>
                  </a:txBody>
                  <a:tcPr marL="9018" marR="9018" marT="9018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6117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pitchFamily="34" charset="0"/>
                        </a:rPr>
                        <a:t>87,0</a:t>
                      </a:r>
                    </a:p>
                  </a:txBody>
                  <a:tcPr marL="9018" marR="9018" marT="9018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6117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pitchFamily="34" charset="0"/>
                        </a:rPr>
                        <a:t>89,7</a:t>
                      </a:r>
                    </a:p>
                  </a:txBody>
                  <a:tcPr marL="9018" marR="9018" marT="9018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6117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pitchFamily="34" charset="0"/>
                        </a:rPr>
                        <a:t>91,2</a:t>
                      </a:r>
                    </a:p>
                  </a:txBody>
                  <a:tcPr marL="9018" marR="9018" marT="9018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61176"/>
                      </a:schemeClr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pitchFamily="34" charset="0"/>
                        </a:rPr>
                        <a:t>Доля выполненных работ по восстановлению и экологической реабилитации водных объектов в рамках природоохранных мероприятий</a:t>
                      </a:r>
                    </a:p>
                  </a:txBody>
                  <a:tcPr marL="9018" marR="9018" marT="9018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6117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pitchFamily="34" charset="0"/>
                        </a:rPr>
                        <a:t>%</a:t>
                      </a:r>
                    </a:p>
                  </a:txBody>
                  <a:tcPr marL="9018" marR="9018" marT="9018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6117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pitchFamily="34" charset="0"/>
                        </a:rPr>
                        <a:t>10,69</a:t>
                      </a:r>
                    </a:p>
                  </a:txBody>
                  <a:tcPr marL="9018" marR="9018" marT="9018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6117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pitchFamily="34" charset="0"/>
                        </a:rPr>
                        <a:t>15,5</a:t>
                      </a:r>
                    </a:p>
                  </a:txBody>
                  <a:tcPr marL="9018" marR="9018" marT="9018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6117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pitchFamily="34" charset="0"/>
                        </a:rPr>
                        <a:t>21</a:t>
                      </a:r>
                    </a:p>
                  </a:txBody>
                  <a:tcPr marL="9018" marR="9018" marT="9018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61176"/>
                      </a:schemeClr>
                    </a:solidFill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pitchFamily="34" charset="0"/>
                        </a:rPr>
                        <a:t>Численность наиболее ценной в охотхозяйственном отношении группы диких копытных животных, </a:t>
                      </a:r>
                    </a:p>
                  </a:txBody>
                  <a:tcPr marL="9018" marR="9018" marT="9018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6117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pitchFamily="34" charset="0"/>
                        </a:rPr>
                        <a:t> 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pitchFamily="34" charset="0"/>
                        </a:rPr>
                        <a:t>особи</a:t>
                      </a:r>
                    </a:p>
                  </a:txBody>
                  <a:tcPr marL="10800" marR="10800" marT="108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6117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pitchFamily="34" charset="0"/>
                        </a:rPr>
                        <a:t>6897</a:t>
                      </a:r>
                    </a:p>
                  </a:txBody>
                  <a:tcPr marL="9018" marR="9018" marT="9018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6117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pitchFamily="34" charset="0"/>
                        </a:rPr>
                        <a:t>6965</a:t>
                      </a:r>
                    </a:p>
                  </a:txBody>
                  <a:tcPr marL="9018" marR="9018" marT="9018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6117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pitchFamily="34" charset="0"/>
                        </a:rPr>
                        <a:t>7033</a:t>
                      </a:r>
                    </a:p>
                  </a:txBody>
                  <a:tcPr marL="9018" marR="9018" marT="9018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61176"/>
                      </a:schemeClr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pitchFamily="34" charset="0"/>
                        </a:rPr>
                        <a:t>Отношение фактической численности особо ценных в хозяйственном отношении видов охотничьих ресурсов к расчетной численности в 2013 году</a:t>
                      </a:r>
                    </a:p>
                  </a:txBody>
                  <a:tcPr marL="9018" marR="9018" marT="9018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6117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pitchFamily="34" charset="0"/>
                        </a:rPr>
                        <a:t>%</a:t>
                      </a:r>
                    </a:p>
                  </a:txBody>
                  <a:tcPr marL="9018" marR="9018" marT="9018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6117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pitchFamily="34" charset="0"/>
                        </a:rPr>
                        <a:t>101</a:t>
                      </a:r>
                    </a:p>
                  </a:txBody>
                  <a:tcPr marL="9018" marR="9018" marT="9018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6117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pitchFamily="34" charset="0"/>
                        </a:rPr>
                        <a:t>102</a:t>
                      </a:r>
                    </a:p>
                  </a:txBody>
                  <a:tcPr marL="9018" marR="9018" marT="9018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6117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pitchFamily="34" charset="0"/>
                        </a:rPr>
                        <a:t>103</a:t>
                      </a:r>
                    </a:p>
                  </a:txBody>
                  <a:tcPr marL="9018" marR="9018" marT="9018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61176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Номер слайда 3"/>
          <p:cNvSpPr txBox="1">
            <a:spLocks/>
          </p:cNvSpPr>
          <p:nvPr/>
        </p:nvSpPr>
        <p:spPr>
          <a:xfrm>
            <a:off x="8388424" y="188640"/>
            <a:ext cx="621432" cy="3651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632DBA-7494-432F-9AD4-4130ADA12CB0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260648"/>
            <a:ext cx="77768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Государственная программа «</a:t>
            </a:r>
            <a:r>
              <a:rPr lang="ru-RU" dirty="0" smtClean="0"/>
              <a:t>ОБЕСПЕЧЕНИЕ ОБЩЕСТВЕННОЙ БЕЗОПАСНОСТИ НАСЕЛЕНИЯ И ТЕРРИТОРИИ ЛИПЕЦКОЙ ОБЛАСТИ»                на 2014- 2020 годы</a:t>
            </a:r>
          </a:p>
          <a:p>
            <a:pPr algn="ctr"/>
            <a:endParaRPr lang="ru-RU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99792" y="1196753"/>
            <a:ext cx="61926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>
                <a:solidFill>
                  <a:schemeClr val="tx2">
                    <a:lumMod val="75000"/>
                  </a:schemeClr>
                </a:solidFill>
              </a:rPr>
              <a:t>Цель программы</a:t>
            </a:r>
            <a:r>
              <a:rPr lang="en-US" b="1" u="sng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dirty="0" smtClean="0"/>
              <a:t>Обеспечение безопасности условий жизни населения</a:t>
            </a:r>
          </a:p>
          <a:p>
            <a:pPr algn="ctr"/>
            <a:endParaRPr lang="ru-RU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55776" y="1916832"/>
            <a:ext cx="63367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 </a:t>
            </a:r>
            <a:r>
              <a:rPr lang="ru-RU" sz="1400" b="1" u="sng" dirty="0" smtClean="0">
                <a:solidFill>
                  <a:schemeClr val="tx2">
                    <a:lumMod val="75000"/>
                  </a:schemeClr>
                </a:solidFill>
              </a:rPr>
              <a:t>Задачи программы</a:t>
            </a:r>
            <a:endParaRPr lang="ru-RU" sz="14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400" dirty="0" smtClean="0"/>
              <a:t>1. Укрепление законности и правопорядка на территории области.</a:t>
            </a:r>
          </a:p>
          <a:p>
            <a:r>
              <a:rPr lang="ru-RU" sz="1400" dirty="0" smtClean="0"/>
              <a:t>2. Обеспечение условий для защиты населения и территории Липецкой области от чрезвычайных ситуаций природного и техногенного характера и пожаров.</a:t>
            </a:r>
          </a:p>
          <a:p>
            <a:r>
              <a:rPr lang="ru-RU" sz="1400" dirty="0" smtClean="0"/>
              <a:t>3. Создание условий для своевременного и качественного осуществления правосудия мировыми судьями</a:t>
            </a:r>
            <a:endParaRPr lang="en-US" sz="14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15168" y="3356992"/>
            <a:ext cx="36106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/>
              <a:t>Целевые индикаторы программы</a:t>
            </a:r>
            <a:endParaRPr lang="ru-RU" b="1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611557" y="4005063"/>
          <a:ext cx="8280922" cy="2649296"/>
        </p:xfrm>
        <a:graphic>
          <a:graphicData uri="http://schemas.openxmlformats.org/drawingml/2006/table">
            <a:tbl>
              <a:tblPr/>
              <a:tblGrid>
                <a:gridCol w="3517560"/>
                <a:gridCol w="1319085"/>
                <a:gridCol w="1172520"/>
                <a:gridCol w="1099237"/>
                <a:gridCol w="1172520"/>
              </a:tblGrid>
              <a:tr h="29000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baseline="0" dirty="0">
                          <a:solidFill>
                            <a:srgbClr val="000000"/>
                          </a:solidFill>
                          <a:latin typeface="Calibri"/>
                        </a:rPr>
                        <a:t>Показатели</a:t>
                      </a: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baseline="0" dirty="0">
                          <a:solidFill>
                            <a:srgbClr val="000000"/>
                          </a:solidFill>
                          <a:latin typeface="Calibri"/>
                        </a:rPr>
                        <a:t>Единица измерения</a:t>
                      </a: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Отчет 2014 год</a:t>
                      </a:r>
                      <a:endParaRPr lang="ru-RU" sz="13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2015 год</a:t>
                      </a:r>
                      <a:endParaRPr lang="ru-RU" sz="13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baseline="0" dirty="0">
                          <a:solidFill>
                            <a:srgbClr val="000000"/>
                          </a:solidFill>
                          <a:latin typeface="Calibri"/>
                        </a:rPr>
                        <a:t>2016 год</a:t>
                      </a:r>
                    </a:p>
                  </a:txBody>
                  <a:tcPr marL="7304" marR="7304" marT="73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Объем финансирования государственной программы:</a:t>
                      </a: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млн.руб.</a:t>
                      </a:r>
                      <a:endParaRPr lang="ru-RU" sz="13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660,5</a:t>
                      </a:r>
                      <a:endParaRPr lang="ru-RU" sz="1400" b="0" i="0" u="none" strike="noStrike" baseline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717,8</a:t>
                      </a: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729,6</a:t>
                      </a:r>
                    </a:p>
                    <a:p>
                      <a:pPr algn="ctr"/>
                      <a:endParaRPr lang="ru-RU" sz="1400" dirty="0"/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536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В том числе:</a:t>
                      </a:r>
                      <a:endParaRPr lang="ru-RU" sz="13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3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536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Средства областного бюджета</a:t>
                      </a:r>
                      <a:endParaRPr lang="ru-RU" sz="13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baseline="0" smtClean="0">
                          <a:solidFill>
                            <a:srgbClr val="000000"/>
                          </a:solidFill>
                          <a:latin typeface="Calibri"/>
                        </a:rPr>
                        <a:t>млн.руб.</a:t>
                      </a:r>
                      <a:endParaRPr lang="ru-RU" sz="13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660,5</a:t>
                      </a:r>
                      <a:endParaRPr lang="ru-RU" sz="14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695,7</a:t>
                      </a:r>
                      <a:endParaRPr lang="ru-RU" sz="14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729,6</a:t>
                      </a:r>
                      <a:endParaRPr lang="ru-RU" sz="14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536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Средства федерального бюджета</a:t>
                      </a:r>
                      <a:endParaRPr lang="ru-RU" sz="13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млн.руб.</a:t>
                      </a:r>
                      <a:endParaRPr lang="ru-RU" sz="13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endParaRPr lang="ru-RU" sz="14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22,1</a:t>
                      </a:r>
                      <a:endParaRPr lang="ru-RU" sz="14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endParaRPr lang="ru-RU" sz="14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536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Уровень профилактики правонарушений</a:t>
                      </a:r>
                    </a:p>
                    <a:p>
                      <a:pPr algn="l" fontAlgn="b"/>
                      <a:endParaRPr lang="ru-RU" sz="13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%</a:t>
                      </a:r>
                      <a:endParaRPr lang="ru-RU" sz="13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42</a:t>
                      </a:r>
                      <a:endParaRPr lang="ru-RU" sz="14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43,8</a:t>
                      </a:r>
                      <a:endParaRPr lang="ru-RU" sz="14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43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,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  <a:endParaRPr lang="ru-RU" sz="14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8576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Динамика сокращения количества пожаров, чрезвычайных ситуаций к уровню 2013г.</a:t>
                      </a:r>
                      <a:endParaRPr lang="ru-RU" sz="13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%</a:t>
                      </a:r>
                      <a:endParaRPr lang="ru-RU" sz="1300" b="0" i="0" u="none" strike="noStrike" baseline="0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algn="ctr" fontAlgn="b"/>
                      <a:endParaRPr lang="ru-RU" sz="13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-1</a:t>
                      </a:r>
                      <a:endParaRPr lang="ru-RU" sz="14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-2</a:t>
                      </a:r>
                      <a:endParaRPr lang="ru-RU" sz="14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-3</a:t>
                      </a:r>
                      <a:endParaRPr lang="ru-RU" sz="14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9" name="Рисунок 8" descr="9911_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3" y="1124744"/>
            <a:ext cx="2190483" cy="2808312"/>
          </a:xfrm>
          <a:prstGeom prst="rect">
            <a:avLst/>
          </a:prstGeom>
        </p:spPr>
      </p:pic>
      <p:sp>
        <p:nvSpPr>
          <p:cNvPr id="10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388424" y="116632"/>
            <a:ext cx="621432" cy="365125"/>
          </a:xfrm>
        </p:spPr>
        <p:txBody>
          <a:bodyPr/>
          <a:lstStyle/>
          <a:p>
            <a:pPr>
              <a:defRPr/>
            </a:pPr>
            <a:fld id="{5435EAC8-43B9-4C6F-AF2A-BFCEB303AEA2}" type="slidenum">
              <a:rPr lang="ru-RU"/>
              <a:pPr>
                <a:defRPr/>
              </a:pPr>
              <a:t>66</a:t>
            </a:fld>
            <a:endParaRPr lang="ru-RU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0113" y="115888"/>
            <a:ext cx="8135937" cy="57626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1800" b="1" dirty="0" smtClean="0"/>
              <a:t>Государственная программа Липецкой области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b="1" dirty="0" smtClean="0"/>
              <a:t> «Развитие лесного хозяйства в Липецкой области»</a:t>
            </a:r>
            <a:endParaRPr lang="ru-RU" sz="1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00113" y="765175"/>
            <a:ext cx="8135937" cy="1511300"/>
          </a:xfrm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marL="0" indent="342900" eaLnBrk="1" hangingPunct="1">
              <a:buFont typeface="Arial" pitchFamily="34" charset="0"/>
              <a:buNone/>
            </a:pPr>
            <a:r>
              <a:rPr lang="ru-RU" sz="1400" b="1" u="sng" smtClean="0"/>
              <a:t>Цель программы</a:t>
            </a:r>
            <a:endParaRPr lang="ru-RU" sz="1400" smtClean="0"/>
          </a:p>
          <a:p>
            <a:pPr marL="0" indent="342900" eaLnBrk="1" hangingPunct="1">
              <a:buFont typeface="Arial" pitchFamily="34" charset="0"/>
              <a:buNone/>
            </a:pPr>
            <a:r>
              <a:rPr lang="ru-RU" sz="1400" smtClean="0"/>
              <a:t>Сохранение и повышение ресурсно-экологического потенциала лесов  в Липецкой области</a:t>
            </a:r>
          </a:p>
          <a:p>
            <a:pPr marL="0" indent="342900" eaLnBrk="1" hangingPunct="1">
              <a:buFont typeface="Arial" pitchFamily="34" charset="0"/>
              <a:buNone/>
            </a:pPr>
            <a:r>
              <a:rPr lang="ru-RU" sz="1400" b="1" u="sng" smtClean="0"/>
              <a:t>Задачи программы</a:t>
            </a:r>
            <a:endParaRPr lang="ru-RU" sz="1400" smtClean="0"/>
          </a:p>
          <a:p>
            <a:pPr marL="0" indent="342900" eaLnBrk="1" hangingPunct="1">
              <a:buFont typeface="Calibri" pitchFamily="34" charset="0"/>
              <a:buAutoNum type="arabicPeriod"/>
            </a:pPr>
            <a:r>
              <a:rPr lang="ru-RU" sz="1400" smtClean="0"/>
              <a:t> Обеспечение сохранности и повышение продуктивности лесов на землях лесного фонда.</a:t>
            </a:r>
          </a:p>
          <a:p>
            <a:pPr marL="0" indent="342900" eaLnBrk="1" hangingPunct="1">
              <a:buFont typeface="Calibri" pitchFamily="34" charset="0"/>
              <a:buAutoNum type="arabicPeriod"/>
            </a:pPr>
            <a:r>
              <a:rPr lang="ru-RU" sz="1400" smtClean="0"/>
              <a:t> Увеличение площади лесов на землях иных категорий</a:t>
            </a:r>
            <a:endParaRPr lang="ru-RU" sz="1400" smtClean="0">
              <a:latin typeface="Arial" pitchFamily="34" charset="0"/>
            </a:endParaRPr>
          </a:p>
        </p:txBody>
      </p:sp>
      <p:graphicFrame>
        <p:nvGraphicFramePr>
          <p:cNvPr id="59092" name="Group 724"/>
          <p:cNvGraphicFramePr>
            <a:graphicFrameLocks noGrp="1"/>
          </p:cNvGraphicFramePr>
          <p:nvPr/>
        </p:nvGraphicFramePr>
        <p:xfrm>
          <a:off x="900113" y="2349500"/>
          <a:ext cx="6624637" cy="3945573"/>
        </p:xfrm>
        <a:graphic>
          <a:graphicData uri="http://schemas.openxmlformats.org/drawingml/2006/table">
            <a:tbl>
              <a:tblPr/>
              <a:tblGrid>
                <a:gridCol w="2435225"/>
                <a:gridCol w="1016000"/>
                <a:gridCol w="1017587"/>
                <a:gridCol w="1066800"/>
                <a:gridCol w="1089025"/>
              </a:tblGrid>
              <a:tr h="3587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Единица измерения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2014 год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отчет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2015 год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Ожидаемое исполнение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2016 год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план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Финансирование, всего: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361,8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445,3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388,9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Областной бюджет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247,3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272,2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270,8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Федеральный бюджет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114,5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173,1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118,1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9400">
                <a:tc gridSpan="5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ПОКАЗАТЕЛИ ЦЕЛИ (ЗАДАЧ)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5882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Отношение площади проведенных санитарно-оздоровительных мероприятий к площади погибших и поврежденных лесов на землях лесного фонда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7,6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8,1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8,6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30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Площадь созданных лесных насаждений на землях иных категорий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га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2280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1909,2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1905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451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Площадь, подготовленная для закладки лесных насаждений в отчетном периоде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га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1780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1391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1391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Проведено уходов за лесными насаждениями в отчетном периоде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га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11494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14776,9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11068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8679" name="Picture 311" descr="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750" y="2349500"/>
            <a:ext cx="1619250" cy="4319588"/>
          </a:xfrm>
          <a:prstGeom prst="rect">
            <a:avLst/>
          </a:prstGeom>
          <a:noFill/>
        </p:spPr>
      </p:pic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388424" y="116632"/>
            <a:ext cx="621432" cy="365125"/>
          </a:xfrm>
        </p:spPr>
        <p:txBody>
          <a:bodyPr/>
          <a:lstStyle/>
          <a:p>
            <a:pPr>
              <a:defRPr/>
            </a:pPr>
            <a:fld id="{5435EAC8-43B9-4C6F-AF2A-BFCEB303AEA2}" type="slidenum">
              <a:rPr lang="ru-RU"/>
              <a:pPr>
                <a:defRPr/>
              </a:pPr>
              <a:t>67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260648"/>
            <a:ext cx="77768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Государственная программа Липецкой области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«Управление государственными финансами и государственным долгом Липецкой области»</a:t>
            </a:r>
            <a:endParaRPr lang="ru-RU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47864" y="1124744"/>
            <a:ext cx="55446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 smtClean="0">
                <a:solidFill>
                  <a:schemeClr val="tx2">
                    <a:lumMod val="75000"/>
                  </a:schemeClr>
                </a:solidFill>
              </a:rPr>
              <a:t>Цель программы</a:t>
            </a:r>
            <a:endParaRPr lang="ru-RU" sz="14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Обеспечение долгосрочной сбалансированности и устойчивости бюджетной системы, повышение качества управления государственными финансами Липецкой области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275856" y="2060848"/>
            <a:ext cx="57606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/>
              <a:t> </a:t>
            </a:r>
            <a:r>
              <a:rPr lang="ru-RU" sz="1200" b="1" u="sng" dirty="0" smtClean="0">
                <a:solidFill>
                  <a:schemeClr val="tx2">
                    <a:lumMod val="75000"/>
                  </a:schemeClr>
                </a:solidFill>
              </a:rPr>
              <a:t>Задачи программы</a:t>
            </a:r>
            <a:endParaRPr lang="ru-RU" sz="1200" dirty="0" smtClean="0">
              <a:solidFill>
                <a:schemeClr val="tx2">
                  <a:lumMod val="75000"/>
                </a:schemeClr>
              </a:solidFill>
            </a:endParaRPr>
          </a:p>
          <a:p>
            <a:pPr lvl="0"/>
            <a:r>
              <a:rPr lang="ru-RU" sz="1200" dirty="0" smtClean="0"/>
              <a:t>Создание условий для повышения эффективности использования средств областного бюджета.</a:t>
            </a:r>
          </a:p>
          <a:p>
            <a:pPr lvl="0"/>
            <a:r>
              <a:rPr lang="ru-RU" sz="1200" dirty="0" smtClean="0"/>
              <a:t>Эффективное управление государственным долгом Липецкой области.</a:t>
            </a:r>
          </a:p>
          <a:p>
            <a:r>
              <a:rPr lang="ru-RU" sz="1200" dirty="0" smtClean="0"/>
              <a:t>Обеспечение равных условий для устойчивого исполнения расходных обязательств муниципальных образований Липецкой области и повышения качества управления муниципальными финансами</a:t>
            </a:r>
            <a:endParaRPr lang="en-US" sz="12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851920" y="3429000"/>
            <a:ext cx="36106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/>
              <a:t>Целевые индикаторы программы</a:t>
            </a:r>
            <a:endParaRPr lang="ru-RU" b="1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2375248" y="3933056"/>
          <a:ext cx="6661248" cy="2707822"/>
        </p:xfrm>
        <a:graphic>
          <a:graphicData uri="http://schemas.openxmlformats.org/drawingml/2006/table">
            <a:tbl>
              <a:tblPr/>
              <a:tblGrid>
                <a:gridCol w="3456384"/>
                <a:gridCol w="972616"/>
                <a:gridCol w="792088"/>
                <a:gridCol w="720080"/>
                <a:gridCol w="720080"/>
              </a:tblGrid>
              <a:tr h="3600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Показатель</a:t>
                      </a:r>
                      <a:endParaRPr lang="ru-RU" sz="13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baseline="0" dirty="0">
                          <a:solidFill>
                            <a:srgbClr val="000000"/>
                          </a:solidFill>
                          <a:latin typeface="Calibri"/>
                        </a:rPr>
                        <a:t>Единица измерения</a:t>
                      </a: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baseline="0" smtClean="0">
                          <a:solidFill>
                            <a:srgbClr val="000000"/>
                          </a:solidFill>
                          <a:latin typeface="Calibri"/>
                        </a:rPr>
                        <a:t>Отчет  2014 </a:t>
                      </a:r>
                      <a:r>
                        <a:rPr lang="ru-RU" sz="13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год</a:t>
                      </a:r>
                      <a:endParaRPr lang="ru-RU" sz="13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2015 год</a:t>
                      </a:r>
                      <a:endParaRPr lang="ru-RU" sz="13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baseline="0" dirty="0">
                          <a:solidFill>
                            <a:srgbClr val="000000"/>
                          </a:solidFill>
                          <a:latin typeface="Calibri"/>
                        </a:rPr>
                        <a:t>2016 год</a:t>
                      </a: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05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alibri"/>
                          <a:ea typeface="Calibri"/>
                          <a:cs typeface="Calibri"/>
                        </a:rPr>
                        <a:t>Объем финансирования государственной программы: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млн.руб.</a:t>
                      </a:r>
                      <a:endParaRPr lang="ru-RU" sz="1300" b="0" i="0" u="none" strike="noStrike" baseline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Calibri"/>
                          <a:ea typeface="Calibri"/>
                          <a:cs typeface="Times New Roman"/>
                        </a:rPr>
                        <a:t>2910,7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Calibri"/>
                          <a:ea typeface="Calibri"/>
                          <a:cs typeface="Times New Roman"/>
                        </a:rPr>
                        <a:t>3472,6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Calibri"/>
                          <a:ea typeface="Calibri"/>
                          <a:cs typeface="Times New Roman"/>
                        </a:rPr>
                        <a:t>4034,0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fontAlgn="b"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Arial"/>
                        </a:rPr>
                        <a:t>в том числе: </a:t>
                      </a:r>
                      <a:endParaRPr lang="ru-RU" sz="13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fontAlgn="b"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Arial"/>
                        </a:rPr>
                        <a:t>Средства областного бюджета </a:t>
                      </a:r>
                      <a:endParaRPr lang="ru-RU" sz="13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dirty="0">
                          <a:latin typeface="Calibri"/>
                          <a:ea typeface="Calibri"/>
                          <a:cs typeface="Calibri"/>
                        </a:rPr>
                        <a:t>млн.руб.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Calibri"/>
                          <a:ea typeface="Calibri"/>
                          <a:cs typeface="Times New Roman"/>
                        </a:rPr>
                        <a:t>2910,7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Calibri"/>
                          <a:ea typeface="Calibri"/>
                          <a:cs typeface="Times New Roman"/>
                        </a:rPr>
                        <a:t>3472,6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Calibri"/>
                          <a:ea typeface="Calibri"/>
                          <a:cs typeface="Times New Roman"/>
                        </a:rPr>
                        <a:t>4034,0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fontAlgn="b"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Arial"/>
                        </a:rPr>
                        <a:t>Средства федерального бюджета </a:t>
                      </a:r>
                      <a:endParaRPr lang="ru-RU" sz="13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dirty="0">
                          <a:latin typeface="Calibri"/>
                          <a:ea typeface="Calibri"/>
                          <a:cs typeface="Calibri"/>
                        </a:rPr>
                        <a:t>млн.руб.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88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Отношение предельного объема государственного долга Липецкой области к утвержденному общему годовому объему доходов областного бюджета без учета объема безвозмездных поступлений</a:t>
                      </a:r>
                      <a:endParaRPr lang="ru-RU" sz="13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%</a:t>
                      </a:r>
                      <a:endParaRPr lang="ru-RU" sz="13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76,1</a:t>
                      </a:r>
                      <a:endParaRPr lang="ru-RU" sz="14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75,2</a:t>
                      </a:r>
                      <a:endParaRPr lang="ru-RU" sz="14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менее 100</a:t>
                      </a:r>
                      <a:endParaRPr lang="ru-RU" sz="1400" b="0" i="0" u="none" strike="noStrike" baseline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6562" name="Picture 2" descr="&amp;Vcy;&amp;icy;&amp;dcy; &amp;icy;&amp;zcy; &amp;ocy;&amp;kcy;&amp;ncy;&amp;acy; - &amp;Bcy;&amp;lcy;&amp;ocy;&amp;gcy; - &amp;Scy;&amp;tcy;&amp;rcy;&amp;acy;&amp;ncy;&amp;icy;&amp;tscy;&amp;acy; 9 - &amp;Pcy;&amp;rcy;&amp;icy;&amp;vcy;&amp;iecy;&amp;tcy;.&amp;rcy;&amp;u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556792"/>
            <a:ext cx="3076562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388424" y="116632"/>
            <a:ext cx="621432" cy="365125"/>
          </a:xfrm>
        </p:spPr>
        <p:txBody>
          <a:bodyPr/>
          <a:lstStyle/>
          <a:p>
            <a:pPr>
              <a:defRPr/>
            </a:pPr>
            <a:fld id="{A475DF49-A273-4A26-A47F-514B59C15CC5}" type="slidenum">
              <a:rPr lang="ru-RU" smtClean="0"/>
              <a:pPr>
                <a:defRPr/>
              </a:pPr>
              <a:t>68</a:t>
            </a:fld>
            <a:endParaRPr lang="ru-RU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260648"/>
            <a:ext cx="77768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Государственная программа «</a:t>
            </a:r>
            <a:r>
              <a:rPr lang="ru-RU" dirty="0" smtClean="0"/>
              <a:t>РЕАЛИЗАЦИЯ ВНУТРЕННЕЙ ПОЛИТИКИ ЛИПЕЦКОЙ ОБЛАСТИ» на 2014- 2020 годы</a:t>
            </a:r>
          </a:p>
          <a:p>
            <a:pPr algn="ctr"/>
            <a:endParaRPr lang="ru-RU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99792" y="908721"/>
            <a:ext cx="61926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>
                <a:solidFill>
                  <a:schemeClr val="tx2">
                    <a:lumMod val="75000"/>
                  </a:schemeClr>
                </a:solidFill>
              </a:rPr>
              <a:t>Цель программы</a:t>
            </a:r>
            <a:r>
              <a:rPr lang="en-US" b="1" u="sng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b="1" u="sng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dirty="0" smtClean="0"/>
              <a:t>Обеспечение общественно-политической стабильности, содействие развитию институтов гражданского общества в Липецкой области</a:t>
            </a:r>
          </a:p>
          <a:p>
            <a:pPr algn="ctr"/>
            <a:endParaRPr lang="ru-RU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55776" y="1772816"/>
            <a:ext cx="63367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 </a:t>
            </a:r>
            <a:r>
              <a:rPr lang="ru-RU" sz="1400" b="1" u="sng" dirty="0" smtClean="0">
                <a:solidFill>
                  <a:schemeClr val="tx2">
                    <a:lumMod val="75000"/>
                  </a:schemeClr>
                </a:solidFill>
              </a:rPr>
              <a:t>Задачи программы</a:t>
            </a:r>
            <a:endParaRPr lang="ru-RU" sz="14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400" dirty="0" smtClean="0"/>
              <a:t>1. Создание условий для повышения гражданской активности населения, в том числе молодежи, в социально-экономическом развитии области.</a:t>
            </a:r>
          </a:p>
          <a:p>
            <a:r>
              <a:rPr lang="ru-RU" sz="1400" dirty="0" smtClean="0"/>
              <a:t>2. Расширение информационного пространства, освещающего деятельность исполнительных органов государственной власти области и социально-экономическое развитие Липецкой области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815168" y="3284984"/>
            <a:ext cx="36106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/>
              <a:t>Целевые индикаторы программы</a:t>
            </a:r>
            <a:endParaRPr lang="ru-RU" b="1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539552" y="3645023"/>
          <a:ext cx="8136904" cy="2952328"/>
        </p:xfrm>
        <a:graphic>
          <a:graphicData uri="http://schemas.openxmlformats.org/drawingml/2006/table">
            <a:tbl>
              <a:tblPr/>
              <a:tblGrid>
                <a:gridCol w="4141103"/>
                <a:gridCol w="1017113"/>
                <a:gridCol w="944462"/>
                <a:gridCol w="944462"/>
                <a:gridCol w="1089764"/>
              </a:tblGrid>
              <a:tr h="55364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baseline="0" dirty="0">
                          <a:solidFill>
                            <a:srgbClr val="000000"/>
                          </a:solidFill>
                          <a:latin typeface="Calibri"/>
                        </a:rPr>
                        <a:t>Показатели</a:t>
                      </a:r>
                    </a:p>
                  </a:txBody>
                  <a:tcPr marL="7304" marR="7304" marT="73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baseline="0" dirty="0">
                          <a:solidFill>
                            <a:srgbClr val="000000"/>
                          </a:solidFill>
                          <a:latin typeface="Calibri"/>
                        </a:rPr>
                        <a:t>Единица измерения</a:t>
                      </a:r>
                    </a:p>
                  </a:txBody>
                  <a:tcPr marL="7304" marR="7304" marT="73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Отчет 2014 год</a:t>
                      </a:r>
                      <a:endParaRPr lang="ru-RU" sz="13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2015 год</a:t>
                      </a:r>
                      <a:endParaRPr lang="ru-RU" sz="13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baseline="0" dirty="0">
                          <a:solidFill>
                            <a:srgbClr val="000000"/>
                          </a:solidFill>
                          <a:latin typeface="Calibri"/>
                        </a:rPr>
                        <a:t>2016 год</a:t>
                      </a:r>
                    </a:p>
                  </a:txBody>
                  <a:tcPr marL="7304" marR="7304" marT="73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411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Объем финансирования государственной программы:</a:t>
                      </a: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млн.руб.</a:t>
                      </a:r>
                      <a:endParaRPr lang="ru-RU" sz="13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319,0</a:t>
                      </a:r>
                      <a:endParaRPr lang="ru-RU" sz="13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335,3</a:t>
                      </a:r>
                      <a:endParaRPr lang="ru-RU" sz="13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324,8</a:t>
                      </a:r>
                      <a:endParaRPr lang="ru-RU" sz="13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816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В том числе:</a:t>
                      </a:r>
                      <a:endParaRPr lang="ru-RU" sz="13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3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3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3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3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97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Средства областного бюджета</a:t>
                      </a:r>
                      <a:endParaRPr lang="ru-RU" sz="13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baseline="0" smtClean="0">
                          <a:solidFill>
                            <a:srgbClr val="000000"/>
                          </a:solidFill>
                          <a:latin typeface="Calibri"/>
                        </a:rPr>
                        <a:t>млн.руб.</a:t>
                      </a:r>
                      <a:endParaRPr lang="ru-RU" sz="13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298,9</a:t>
                      </a:r>
                      <a:endParaRPr lang="ru-RU" sz="13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325,1</a:t>
                      </a:r>
                      <a:endParaRPr lang="ru-RU" sz="13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324,8</a:t>
                      </a:r>
                      <a:endParaRPr lang="ru-RU" sz="13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8422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Средства федерального бюджета</a:t>
                      </a:r>
                      <a:endParaRPr lang="ru-RU" sz="13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млн.руб.</a:t>
                      </a:r>
                      <a:endParaRPr lang="ru-RU" sz="13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20,1</a:t>
                      </a:r>
                      <a:endParaRPr lang="ru-RU" sz="13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10,2</a:t>
                      </a:r>
                      <a:endParaRPr lang="ru-RU" sz="13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endParaRPr lang="ru-RU" sz="13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4142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молодых людей, вовлеченных в социально-политическую и экономическую деятельность области</a:t>
                      </a:r>
                      <a:endParaRPr lang="ru-RU" sz="13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endParaRPr lang="ru-RU" sz="13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42,5</a:t>
                      </a:r>
                      <a:endParaRPr lang="ru-RU" sz="14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39,5</a:t>
                      </a:r>
                      <a:endParaRPr lang="ru-RU" sz="14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40,5</a:t>
                      </a:r>
                      <a:endParaRPr lang="ru-RU" sz="14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6922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общественных объединений и иных некоммерческих организаций, осуществляющих уставную деятельность на территории Липецкой области</a:t>
                      </a:r>
                      <a:endParaRPr lang="ru-RU" sz="13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Ед.</a:t>
                      </a:r>
                      <a:endParaRPr lang="ru-RU" sz="13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 smtClean="0">
                          <a:solidFill>
                            <a:schemeClr val="tx1"/>
                          </a:solidFill>
                          <a:latin typeface="Calibri"/>
                        </a:rPr>
                        <a:t>1375</a:t>
                      </a:r>
                      <a:endParaRPr lang="ru-RU" sz="1400" b="0" i="0" u="none" strike="noStrike" baseline="0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1393</a:t>
                      </a:r>
                      <a:endParaRPr lang="ru-RU" sz="14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1398</a:t>
                      </a:r>
                      <a:endParaRPr lang="ru-RU" sz="1400" b="0" i="0" u="none" strike="noStrike" baseline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04" marR="7304" marT="73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26" name="Picture 2" descr="http://1.bp.blogspot.com/_nFQbMOHKnko/TSu50DEu8DI/AAAAAAAAAIc/TRn11WJuGj4/s1600/uni%2525C3%2525A3o%252Bter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52"/>
            <a:ext cx="2555776" cy="2448272"/>
          </a:xfrm>
          <a:prstGeom prst="rect">
            <a:avLst/>
          </a:prstGeom>
          <a:noFill/>
        </p:spPr>
      </p:pic>
      <p:sp>
        <p:nvSpPr>
          <p:cNvPr id="9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388424" y="116632"/>
            <a:ext cx="621432" cy="365125"/>
          </a:xfrm>
        </p:spPr>
        <p:txBody>
          <a:bodyPr/>
          <a:lstStyle/>
          <a:p>
            <a:pPr>
              <a:defRPr/>
            </a:pPr>
            <a:fld id="{5435EAC8-43B9-4C6F-AF2A-BFCEB303AEA2}" type="slidenum">
              <a:rPr lang="ru-RU"/>
              <a:pPr>
                <a:defRPr/>
              </a:pPr>
              <a:t>69</a:t>
            </a:fld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6" name="Text Box 4"/>
          <p:cNvSpPr txBox="1">
            <a:spLocks noChangeArrowheads="1"/>
          </p:cNvSpPr>
          <p:nvPr/>
        </p:nvSpPr>
        <p:spPr bwMode="auto">
          <a:xfrm>
            <a:off x="0" y="4005263"/>
            <a:ext cx="9131300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800" dirty="0"/>
              <a:t>Разграничение доходов </a:t>
            </a:r>
            <a:r>
              <a:rPr lang="ru-RU" sz="1800" b="1" dirty="0"/>
              <a:t>БЮДЖЕТОВ</a:t>
            </a:r>
            <a:r>
              <a:rPr lang="ru-RU" sz="1800" dirty="0"/>
              <a:t> установлено</a:t>
            </a:r>
          </a:p>
          <a:p>
            <a:r>
              <a:rPr lang="ru-RU" sz="1800" dirty="0"/>
              <a:t>Бюджетным кодексом РФ, региональным законодательством</a:t>
            </a:r>
          </a:p>
          <a:p>
            <a:endParaRPr lang="ru-RU" sz="1800" dirty="0"/>
          </a:p>
          <a:p>
            <a:r>
              <a:rPr lang="ru-RU" sz="1800" dirty="0"/>
              <a:t>Разграничение расходов </a:t>
            </a:r>
            <a:r>
              <a:rPr lang="ru-RU" sz="1800" b="1" dirty="0"/>
              <a:t>БЮДЖЕТОВ</a:t>
            </a:r>
            <a:r>
              <a:rPr lang="ru-RU" sz="1800" dirty="0"/>
              <a:t> установлено Федеральными законами от </a:t>
            </a:r>
          </a:p>
          <a:p>
            <a:r>
              <a:rPr lang="ru-RU" sz="1800" dirty="0"/>
              <a:t>06.10.1999г. № 184-ФЗ «Об общих принципах организации законодательных</a:t>
            </a:r>
          </a:p>
          <a:p>
            <a:r>
              <a:rPr lang="ru-RU" sz="1800" dirty="0"/>
              <a:t>(представительных) и исполнительных органов государственной власти субъектов </a:t>
            </a:r>
          </a:p>
          <a:p>
            <a:r>
              <a:rPr lang="ru-RU" sz="1800" dirty="0"/>
              <a:t>РФ», от 06.10.2003г. № 131-ФЗ «Об общих принципах местного самоуправления в </a:t>
            </a:r>
          </a:p>
          <a:p>
            <a:r>
              <a:rPr lang="ru-RU" sz="1800" dirty="0"/>
              <a:t>Российской Федерации», региональным законодательством</a:t>
            </a:r>
          </a:p>
        </p:txBody>
      </p:sp>
      <p:sp>
        <p:nvSpPr>
          <p:cNvPr id="361477" name="Text Box 5"/>
          <p:cNvSpPr txBox="1">
            <a:spLocks noChangeArrowheads="1"/>
          </p:cNvSpPr>
          <p:nvPr/>
        </p:nvSpPr>
        <p:spPr bwMode="auto">
          <a:xfrm>
            <a:off x="3276600" y="2133600"/>
            <a:ext cx="5329238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800"/>
              <a:t>За  каждым  </a:t>
            </a:r>
            <a:r>
              <a:rPr lang="ru-RU" sz="1800" b="1"/>
              <a:t>БЮДЖЕТОМ  </a:t>
            </a:r>
            <a:r>
              <a:rPr lang="ru-RU" sz="1800"/>
              <a:t>в  соответствии с законодательством  Российской  Федерации закреплены ДОХОДЫ, РАСХОДЫ и источники финансирования дефицита БЮДЖЕТА</a:t>
            </a:r>
          </a:p>
        </p:txBody>
      </p:sp>
      <p:pic>
        <p:nvPicPr>
          <p:cNvPr id="361478" name="Picture 6" descr="puzzle_20pieces_20resiz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6550" y="765175"/>
            <a:ext cx="2735263" cy="2692400"/>
          </a:xfrm>
          <a:prstGeom prst="rect">
            <a:avLst/>
          </a:prstGeom>
          <a:noFill/>
        </p:spPr>
      </p:pic>
      <p:sp>
        <p:nvSpPr>
          <p:cNvPr id="361479" name="Text Box 7"/>
          <p:cNvSpPr txBox="1">
            <a:spLocks noChangeArrowheads="1"/>
          </p:cNvSpPr>
          <p:nvPr/>
        </p:nvSpPr>
        <p:spPr bwMode="auto">
          <a:xfrm>
            <a:off x="3203575" y="1052513"/>
            <a:ext cx="56165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800" b="1"/>
              <a:t>ПРИНЦИП</a:t>
            </a:r>
            <a:r>
              <a:rPr lang="ru-RU" sz="1800"/>
              <a:t> разграничения доходов, расходов и источников финансирования дефицита бюджета</a:t>
            </a:r>
          </a:p>
        </p:txBody>
      </p:sp>
      <p:sp>
        <p:nvSpPr>
          <p:cNvPr id="361480" name="Rectangle 8"/>
          <p:cNvSpPr>
            <a:spLocks noGrp="1" noChangeArrowheads="1"/>
          </p:cNvSpPr>
          <p:nvPr>
            <p:ph type="title"/>
          </p:nvPr>
        </p:nvSpPr>
        <p:spPr>
          <a:xfrm>
            <a:off x="900113" y="0"/>
            <a:ext cx="8064500" cy="865188"/>
          </a:xfrm>
          <a:noFill/>
          <a:ln/>
        </p:spPr>
        <p:txBody>
          <a:bodyPr/>
          <a:lstStyle/>
          <a:p>
            <a:r>
              <a:rPr lang="ru-RU" sz="2800"/>
              <a:t>Доходы и расходы бюджета</a:t>
            </a:r>
          </a:p>
        </p:txBody>
      </p:sp>
      <p:sp>
        <p:nvSpPr>
          <p:cNvPr id="7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388424" y="116632"/>
            <a:ext cx="621432" cy="365125"/>
          </a:xfrm>
        </p:spPr>
        <p:txBody>
          <a:bodyPr/>
          <a:lstStyle/>
          <a:p>
            <a:pPr>
              <a:defRPr/>
            </a:pPr>
            <a:fld id="{A475DF49-A273-4A26-A47F-514B59C15CC5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A6F136-3435-410D-9169-B3971EB13FBB}" type="slidenum">
              <a:rPr lang="ru-RU"/>
              <a:pPr>
                <a:defRPr/>
              </a:pPr>
              <a:t>70</a:t>
            </a:fld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11560" y="2264175"/>
          <a:ext cx="8280548" cy="4051077"/>
        </p:xfrm>
        <a:graphic>
          <a:graphicData uri="http://schemas.openxmlformats.org/drawingml/2006/table">
            <a:tbl>
              <a:tblPr/>
              <a:tblGrid>
                <a:gridCol w="4400184"/>
                <a:gridCol w="970091"/>
                <a:gridCol w="894421"/>
                <a:gridCol w="936104"/>
                <a:gridCol w="1079748"/>
              </a:tblGrid>
              <a:tr h="140237">
                <a:tc gridSpan="5"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56" marR="7156" marT="71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4257">
                <a:tc>
                  <a:txBody>
                    <a:bodyPr/>
                    <a:lstStyle/>
                    <a:p>
                      <a:pPr algn="ctr" fontAlgn="ctr"/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156" marR="7156" marT="71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Ед. измерения</a:t>
                      </a:r>
                    </a:p>
                  </a:txBody>
                  <a:tcPr marL="7156" marR="7156" marT="71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2014 год</a:t>
                      </a:r>
                    </a:p>
                    <a:p>
                      <a:pPr algn="ctr"/>
                      <a:r>
                        <a:rPr lang="ru-RU" sz="1050" b="1" dirty="0" smtClean="0">
                          <a:latin typeface="Times New Roman" pitchFamily="18" charset="0"/>
                          <a:cs typeface="Times New Roman" pitchFamily="18" charset="0"/>
                        </a:rPr>
                        <a:t> отчет</a:t>
                      </a:r>
                      <a:endParaRPr lang="ru-RU" sz="105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56" marR="7156" marT="71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2015год   </a:t>
                      </a:r>
                    </a:p>
                    <a:p>
                      <a:pPr algn="ctr" fontAlgn="ctr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ожидаемое исполнение           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56" marR="7156" marT="71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2016 </a:t>
                      </a:r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год </a:t>
                      </a:r>
                    </a:p>
                    <a:p>
                      <a:pPr algn="ctr" fontAlgn="ctr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план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156" marR="7156" marT="71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85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Финансирование, всего: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156" marR="7156" marT="71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млн. руб.</a:t>
                      </a:r>
                    </a:p>
                  </a:txBody>
                  <a:tcPr marL="7156" marR="7156" marT="71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latin typeface="Times New Roman" pitchFamily="18" charset="0"/>
                          <a:cs typeface="Times New Roman" pitchFamily="18" charset="0"/>
                        </a:rPr>
                        <a:t>4252,2</a:t>
                      </a:r>
                      <a:endParaRPr lang="ru-RU" sz="105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56" marR="7156" marT="71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3787,8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156" marR="7156" marT="71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3080,3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156" marR="7156" marT="71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56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областной бюджет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156" marR="7156" marT="71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млн. руб.</a:t>
                      </a:r>
                    </a:p>
                    <a:p>
                      <a:pPr algn="ctr" fontAlgn="ctr"/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156" marR="7156" marT="71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latin typeface="Times New Roman" pitchFamily="18" charset="0"/>
                          <a:cs typeface="Times New Roman" pitchFamily="18" charset="0"/>
                        </a:rPr>
                        <a:t>131,3</a:t>
                      </a:r>
                      <a:endParaRPr lang="ru-RU" sz="105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56" marR="7156" marT="71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118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156" marR="7156" marT="71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189,4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156" marR="7156" marT="71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55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федеральный бюджет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156" marR="7156" marT="71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млн. руб.</a:t>
                      </a:r>
                    </a:p>
                  </a:txBody>
                  <a:tcPr marL="7156" marR="7156" marT="71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latin typeface="Times New Roman" pitchFamily="18" charset="0"/>
                          <a:cs typeface="Times New Roman" pitchFamily="18" charset="0"/>
                        </a:rPr>
                        <a:t>80,7</a:t>
                      </a:r>
                      <a:endParaRPr lang="ru-RU" sz="105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56" marR="7156" marT="71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156" marR="7156" marT="71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156" marR="7156" marT="71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средства внебюджетных источников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156" marR="7156" marT="71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млн. руб.</a:t>
                      </a:r>
                    </a:p>
                  </a:txBody>
                  <a:tcPr marL="7156" marR="7156" marT="71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latin typeface="Times New Roman" pitchFamily="18" charset="0"/>
                          <a:cs typeface="Times New Roman" pitchFamily="18" charset="0"/>
                        </a:rPr>
                        <a:t>4040,2</a:t>
                      </a:r>
                      <a:endParaRPr lang="ru-RU" sz="105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56" marR="7156" marT="71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50" b="1" i="0" u="none" strike="noStrike" dirty="0" smtClean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algn="ctr" fontAlgn="ctr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3669,8</a:t>
                      </a:r>
                    </a:p>
                    <a:p>
                      <a:pPr algn="ctr" fontAlgn="ctr"/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156" marR="7156" marT="71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2890,9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156" marR="7156" marT="71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990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Показатели цели (</a:t>
                      </a:r>
                      <a:r>
                        <a:rPr lang="ru-RU" sz="1050" b="1" i="0" u="none" strike="noStrike" smtClean="0">
                          <a:solidFill>
                            <a:srgbClr val="000000"/>
                          </a:solidFill>
                          <a:latin typeface="Times New Roman"/>
                        </a:rPr>
                        <a:t>задачи):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156" marR="7156" marT="71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156" marR="7156" marT="71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ru-RU" sz="105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56" marR="7156" marT="71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156" marR="7156" marT="71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156" marR="7156" marT="71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Обеспечение за счет реализации мероприятий государственной программы годовой экономии топливно-энергетических </a:t>
                      </a:r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ресурсов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156" marR="7156" marT="71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тыс.т у.т.</a:t>
                      </a:r>
                    </a:p>
                  </a:txBody>
                  <a:tcPr marL="7156" marR="7156" marT="71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206</a:t>
                      </a:r>
                      <a:endParaRPr lang="ru-RU" sz="105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56" marR="7156" marT="71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707,7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156" marR="7156" marT="71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1256,3</a:t>
                      </a:r>
                    </a:p>
                  </a:txBody>
                  <a:tcPr marL="7156" marR="7156" marT="71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Доля энергетических ресурсов, производимых с использованием возобновляемых источников энергии и (или) вторичных энергетических ресурсов, в общем объеме энергетических ресурсов, производимых на территории субъекта Российской Федерации</a:t>
                      </a:r>
                    </a:p>
                  </a:txBody>
                  <a:tcPr marL="7156" marR="7156" marT="71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%</a:t>
                      </a:r>
                    </a:p>
                  </a:txBody>
                  <a:tcPr marL="7156" marR="7156" marT="71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latin typeface="Times New Roman" pitchFamily="18" charset="0"/>
                          <a:cs typeface="Times New Roman" pitchFamily="18" charset="0"/>
                        </a:rPr>
                        <a:t>0,14</a:t>
                      </a:r>
                      <a:endParaRPr lang="ru-RU" sz="105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56" marR="7156" marT="71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0,27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156" marR="7156" marT="71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0,33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156" marR="7156" marT="71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Экономия природного газа в стоимостном выражении</a:t>
                      </a:r>
                    </a:p>
                  </a:txBody>
                  <a:tcPr marL="7156" marR="7156" marT="71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тыс. руб.</a:t>
                      </a:r>
                    </a:p>
                  </a:txBody>
                  <a:tcPr marL="7156" marR="7156" marT="71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latin typeface="Times New Roman" pitchFamily="18" charset="0"/>
                          <a:cs typeface="Times New Roman" pitchFamily="18" charset="0"/>
                        </a:rPr>
                        <a:t>525405</a:t>
                      </a:r>
                      <a:endParaRPr lang="ru-RU" sz="105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56" marR="7156" marT="71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1958390,9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156" marR="7156" marT="71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3476522,8</a:t>
                      </a:r>
                    </a:p>
                  </a:txBody>
                  <a:tcPr marL="7156" marR="7156" marT="71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6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Экономия тепловой энергии в стоимостном выражении</a:t>
                      </a:r>
                    </a:p>
                  </a:txBody>
                  <a:tcPr marL="7156" marR="7156" marT="71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тыс. руб.</a:t>
                      </a:r>
                    </a:p>
                  </a:txBody>
                  <a:tcPr marL="7156" marR="7156" marT="71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latin typeface="Times New Roman" pitchFamily="18" charset="0"/>
                          <a:cs typeface="Times New Roman" pitchFamily="18" charset="0"/>
                        </a:rPr>
                        <a:t>344736</a:t>
                      </a:r>
                      <a:endParaRPr lang="ru-RU" sz="105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56" marR="7156" marT="71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1246555,9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156" marR="7156" marT="71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2212876</a:t>
                      </a:r>
                    </a:p>
                  </a:txBody>
                  <a:tcPr marL="7156" marR="7156" marT="71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9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Число жилых домов, в отношении которых проведено энергетическое обследование</a:t>
                      </a:r>
                    </a:p>
                  </a:txBody>
                  <a:tcPr marL="7156" marR="7156" marT="71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шт.</a:t>
                      </a:r>
                    </a:p>
                  </a:txBody>
                  <a:tcPr marL="7156" marR="7156" marT="71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  <a:endParaRPr lang="ru-RU" sz="105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56" marR="7156" marT="71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250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156" marR="7156" marT="71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300</a:t>
                      </a:r>
                    </a:p>
                  </a:txBody>
                  <a:tcPr marL="7156" marR="7156" marT="71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827088" y="260350"/>
            <a:ext cx="7777162" cy="5857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Государственная программа</a:t>
            </a:r>
          </a:p>
          <a:p>
            <a:pPr algn="ctr"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«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</a:rPr>
              <a:t>Энергоэффективность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 и развитие энергетики в Липецкой области»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836712"/>
            <a:ext cx="8281615" cy="160043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/>
              <a:t> 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</a:rPr>
              <a:t>Цель Государственной программы  -       </a:t>
            </a:r>
          </a:p>
          <a:p>
            <a:pPr>
              <a:defRPr/>
            </a:pP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</a:rPr>
              <a:t>Надежное обеспечение области топливно-энергетическими ресурсами, внедрение </a:t>
            </a:r>
            <a:r>
              <a:rPr lang="ru-RU" sz="1400" b="1" dirty="0" err="1">
                <a:solidFill>
                  <a:schemeClr val="accent5">
                    <a:lumMod val="50000"/>
                  </a:schemeClr>
                </a:solidFill>
              </a:rPr>
              <a:t>энерго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</a:rPr>
              <a:t>- и ресурсосберегающих технологий, повышение энергетической эффективности.</a:t>
            </a:r>
          </a:p>
          <a:p>
            <a:pPr>
              <a:defRPr/>
            </a:pP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</a:rPr>
              <a:t>Задачи Государственной программы -  </a:t>
            </a:r>
          </a:p>
          <a:p>
            <a:pPr marL="342900" indent="-342900">
              <a:defRPr/>
            </a:pP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</a:rPr>
              <a:t>1. Развитие энергосбережения и повышение энергетической эффективности.</a:t>
            </a:r>
          </a:p>
          <a:p>
            <a:pPr>
              <a:defRPr/>
            </a:pP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</a:rPr>
              <a:t>2. Обеспечение возрастающих потребностей экономики и населения области в энергоресурсах.</a:t>
            </a:r>
          </a:p>
          <a:p>
            <a:pPr>
              <a:defRPr/>
            </a:pP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</a:rPr>
              <a:t>3. Развитие использования возобновляемых (альтернативных) источников энергии.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848872" cy="720080"/>
          </a:xfrm>
        </p:spPr>
        <p:txBody>
          <a:bodyPr>
            <a:normAutofit/>
          </a:bodyPr>
          <a:lstStyle/>
          <a:p>
            <a:r>
              <a:rPr lang="ru-RU" sz="2000" dirty="0"/>
              <a:t>ИСТОЧНИКИ  ФИНАНСИРОВАНИЯ   ДЕФИЦИТА  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ru-RU" sz="2000" dirty="0" smtClean="0"/>
              <a:t>ОБЛАСТНОГО   </a:t>
            </a:r>
            <a:r>
              <a:rPr lang="ru-RU" sz="2000" dirty="0"/>
              <a:t>БЮДЖЕТА   НА   2016   ГОД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844405727"/>
              </p:ext>
            </p:extLst>
          </p:nvPr>
        </p:nvGraphicFramePr>
        <p:xfrm>
          <a:off x="395536" y="1124744"/>
          <a:ext cx="8424936" cy="3349613"/>
        </p:xfrm>
        <a:graphic>
          <a:graphicData uri="http://schemas.openxmlformats.org/drawingml/2006/table">
            <a:tbl>
              <a:tblPr>
                <a:tableStyleId>{1FECB4D8-DB02-4DC6-A0A2-4F2EBAE1DC90}</a:tableStyleId>
              </a:tblPr>
              <a:tblGrid>
                <a:gridCol w="6618386"/>
                <a:gridCol w="1806550"/>
              </a:tblGrid>
              <a:tr h="6521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u="none" strike="noStrike" dirty="0">
                          <a:effectLst/>
                        </a:rPr>
                        <a:t>Всего</a:t>
                      </a:r>
                      <a:endParaRPr lang="ru-RU" sz="24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lt1">
                        <a:alpha val="2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u="none" strike="noStrike" dirty="0">
                          <a:effectLst/>
                        </a:rPr>
                        <a:t>2758</a:t>
                      </a:r>
                      <a:endParaRPr lang="ru-RU" sz="24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lt1">
                        <a:alpha val="21000"/>
                      </a:schemeClr>
                    </a:solidFill>
                  </a:tcPr>
                </a:tc>
              </a:tr>
              <a:tr h="6521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u="none" strike="noStrike" dirty="0">
                          <a:effectLst/>
                        </a:rPr>
                        <a:t>в том числе</a:t>
                      </a:r>
                      <a:endParaRPr lang="ru-RU" sz="2400" b="1" i="1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lt1">
                        <a:alpha val="2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u="none" strike="noStrike">
                          <a:effectLst/>
                        </a:rPr>
                        <a:t> </a:t>
                      </a:r>
                      <a:endParaRPr lang="ru-RU" sz="24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lt1">
                        <a:alpha val="21000"/>
                      </a:schemeClr>
                    </a:solidFill>
                  </a:tcPr>
                </a:tc>
              </a:tr>
              <a:tr h="652142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u="none" strike="noStrike" dirty="0">
                          <a:effectLst/>
                        </a:rPr>
                        <a:t>Кредиты кредитных </a:t>
                      </a:r>
                      <a:r>
                        <a:rPr lang="ru-RU" sz="2400" u="none" strike="noStrike" dirty="0" smtClean="0">
                          <a:effectLst/>
                        </a:rPr>
                        <a:t>организаций и государственные ценные бумаги</a:t>
                      </a:r>
                      <a:endParaRPr lang="ru-RU" sz="2400" b="1" i="0" u="none" strike="noStrike" dirty="0" smtClean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lt1">
                        <a:alpha val="2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u="none" strike="noStrike" dirty="0" smtClean="0">
                          <a:effectLst/>
                        </a:rPr>
                        <a:t>200</a:t>
                      </a:r>
                      <a:endParaRPr lang="ru-RU" sz="24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lt1">
                        <a:alpha val="21000"/>
                      </a:schemeClr>
                    </a:solidFill>
                  </a:tcPr>
                </a:tc>
              </a:tr>
              <a:tr h="6521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u="none" strike="noStrike" dirty="0">
                          <a:effectLst/>
                        </a:rPr>
                        <a:t>Бюджетные </a:t>
                      </a:r>
                      <a:r>
                        <a:rPr lang="ru-RU" sz="2400" u="none" strike="noStrike" dirty="0" smtClean="0">
                          <a:effectLst/>
                        </a:rPr>
                        <a:t>кредиты из федерального бюджета</a:t>
                      </a:r>
                      <a:endParaRPr lang="ru-RU" sz="24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lt1">
                        <a:alpha val="2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u="none" strike="noStrike" dirty="0">
                          <a:effectLst/>
                        </a:rPr>
                        <a:t>986</a:t>
                      </a:r>
                      <a:endParaRPr lang="ru-RU" sz="24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lt1">
                        <a:alpha val="21000"/>
                      </a:schemeClr>
                    </a:solidFill>
                  </a:tcPr>
                </a:tc>
              </a:tr>
              <a:tr h="6521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u="none" strike="noStrike" dirty="0" smtClean="0">
                          <a:effectLst/>
                        </a:rPr>
                        <a:t>Остатки средств на счете </a:t>
                      </a:r>
                      <a:r>
                        <a:rPr lang="ru-RU" sz="2400" u="none" strike="noStrike" dirty="0" smtClean="0">
                          <a:effectLst/>
                        </a:rPr>
                        <a:t>бюджета на начало года</a:t>
                      </a:r>
                      <a:endParaRPr lang="ru-RU" sz="24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lt1">
                        <a:alpha val="2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u="none" strike="noStrike" dirty="0" smtClean="0">
                          <a:effectLst/>
                        </a:rPr>
                        <a:t>1572</a:t>
                      </a:r>
                      <a:endParaRPr lang="ru-RU" sz="24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lt1">
                        <a:alpha val="21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75DF49-A273-4A26-A47F-514B59C15CC5}" type="slidenum">
              <a:rPr lang="ru-RU" smtClean="0"/>
              <a:pPr>
                <a:defRPr/>
              </a:pPr>
              <a:t>71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40275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Равнобедренный треугольник 23"/>
          <p:cNvSpPr/>
          <p:nvPr/>
        </p:nvSpPr>
        <p:spPr>
          <a:xfrm>
            <a:off x="4646155" y="3717032"/>
            <a:ext cx="3024336" cy="2584885"/>
          </a:xfrm>
          <a:prstGeom prst="triangl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Равнобедренный треугольник 22"/>
          <p:cNvSpPr/>
          <p:nvPr/>
        </p:nvSpPr>
        <p:spPr>
          <a:xfrm>
            <a:off x="2051720" y="980728"/>
            <a:ext cx="3024336" cy="2824802"/>
          </a:xfrm>
          <a:prstGeom prst="triangl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Планируемые объемы государственного долга Липецкой области в 2016 году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75DF49-A273-4A26-A47F-514B59C15CC5}" type="slidenum">
              <a:rPr lang="ru-RU" smtClean="0"/>
              <a:pPr>
                <a:defRPr/>
              </a:pPr>
              <a:t>72</a:t>
            </a:fld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179512" y="1196752"/>
            <a:ext cx="7250820" cy="504057"/>
            <a:chOff x="1885238" y="503799"/>
            <a:chExt cx="9998944" cy="807177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1885238" y="503799"/>
              <a:ext cx="9998944" cy="807176"/>
            </a:xfrm>
            <a:prstGeom prst="round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sp>
        <p:sp>
          <p:nvSpPr>
            <p:cNvPr id="13" name="Скругленный прямоугольник 4"/>
            <p:cNvSpPr/>
            <p:nvPr/>
          </p:nvSpPr>
          <p:spPr>
            <a:xfrm>
              <a:off x="1938849" y="557411"/>
              <a:ext cx="9891723" cy="753565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marR="0" lvl="0" indent="0" algn="ctr" defTabSz="8890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В соответствии с Бюджетным кодексом </a:t>
              </a:r>
              <a:r>
                <a:rPr kumimoji="0" lang="ru-RU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Российской</a:t>
              </a:r>
              <a:r>
                <a:rPr kumimoji="0" lang="ru-RU" sz="1200" b="1" i="0" u="none" strike="noStrike" kern="1200" cap="none" spc="0" normalizeH="0" noProof="0" dirty="0" smtClean="0">
                  <a:ln>
                    <a:noFill/>
                  </a:ln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Федерации</a:t>
              </a:r>
              <a:r>
                <a:rPr kumimoji="0" lang="ru-RU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ru-RU" sz="1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законом о бюджете  субъекта Российской Федерации на очередной финансовый год утверждаются: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191020" y="1772817"/>
            <a:ext cx="7237239" cy="977240"/>
            <a:chOff x="1903950" y="1701927"/>
            <a:chExt cx="9980217" cy="1098222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1903950" y="1701927"/>
              <a:ext cx="9980217" cy="1098222"/>
            </a:xfrm>
            <a:prstGeom prst="round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sp>
        <p:sp>
          <p:nvSpPr>
            <p:cNvPr id="11" name="Скругленный прямоугольник 6"/>
            <p:cNvSpPr/>
            <p:nvPr/>
          </p:nvSpPr>
          <p:spPr>
            <a:xfrm>
              <a:off x="1957561" y="1755537"/>
              <a:ext cx="9872996" cy="991002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marR="0" lvl="0" indent="0" algn="ctr" defTabSz="6223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Calibri"/>
              </a:endParaRPr>
            </a:p>
            <a:p>
              <a:pPr marL="0" marR="0" lvl="0" indent="0" algn="ctr" defTabSz="6223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Предельный объем  государственного долга субъекта Российской Федерации, который не может быть превышен при исполнении бюджета.</a:t>
              </a:r>
            </a:p>
            <a:p>
              <a:pPr marL="0" marR="0" lvl="0" indent="0" algn="ctr" defTabSz="6223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Предельный объем государственного долга субъекта Российской Федерации не должен превышать утвержденный общий годовой объем доходов бюджета субъекта Российской Федерации без учета утвержденного объема безвозмездных поступлений.</a:t>
              </a:r>
            </a:p>
            <a:p>
              <a:pPr marL="0" marR="0" lvl="0" indent="0" algn="ctr" defTabSz="6223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215081" y="2852936"/>
            <a:ext cx="7237239" cy="772457"/>
            <a:chOff x="1903950" y="2937428"/>
            <a:chExt cx="9980217" cy="1098222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1903950" y="2937428"/>
              <a:ext cx="9980217" cy="1098222"/>
            </a:xfrm>
            <a:prstGeom prst="round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sp>
        <p:sp>
          <p:nvSpPr>
            <p:cNvPr id="9" name="Скругленный прямоугольник 8"/>
            <p:cNvSpPr/>
            <p:nvPr/>
          </p:nvSpPr>
          <p:spPr>
            <a:xfrm>
              <a:off x="1957561" y="2991039"/>
              <a:ext cx="9872995" cy="99100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marR="0" lvl="0" indent="0" algn="ctr" defTabSz="7112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Верхний предел государственного  долга субъекта Российской Федерации по состоянию на 1 января года, следующего за очередным финансовым годом, представляющий собой расчетный показатель, с указанием в том числе верхнего предела долга по государственным гарантиям субъекта Российской Федерации.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2915816" y="3956794"/>
            <a:ext cx="5710485" cy="379671"/>
            <a:chOff x="1326700" y="439956"/>
            <a:chExt cx="10035261" cy="1035894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1326700" y="439956"/>
              <a:ext cx="10035261" cy="1035894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sp>
        <p:sp>
          <p:nvSpPr>
            <p:cNvPr id="22" name="Скругленный прямоугольник 4"/>
            <p:cNvSpPr/>
            <p:nvPr/>
          </p:nvSpPr>
          <p:spPr>
            <a:xfrm>
              <a:off x="1377268" y="490524"/>
              <a:ext cx="9934125" cy="934758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kern="1200" dirty="0">
                  <a:latin typeface="Times New Roman" pitchFamily="18" charset="0"/>
                  <a:cs typeface="Times New Roman" pitchFamily="18" charset="0"/>
                </a:rPr>
                <a:t>Параметры государственного долга Липецкой области на 2016 год:</a:t>
              </a:r>
              <a:endParaRPr lang="ru-RU" sz="1200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2925104" y="4448833"/>
            <a:ext cx="5729844" cy="668340"/>
            <a:chOff x="1309690" y="1605338"/>
            <a:chExt cx="10069281" cy="1035894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1309690" y="1605338"/>
              <a:ext cx="10069281" cy="1035894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sp>
        <p:sp>
          <p:nvSpPr>
            <p:cNvPr id="20" name="Скругленный прямоугольник 6"/>
            <p:cNvSpPr/>
            <p:nvPr/>
          </p:nvSpPr>
          <p:spPr>
            <a:xfrm>
              <a:off x="1360258" y="1655906"/>
              <a:ext cx="9968145" cy="934758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kern="1200" dirty="0">
                  <a:latin typeface="Times New Roman" pitchFamily="18" charset="0"/>
                  <a:cs typeface="Times New Roman" pitchFamily="18" charset="0"/>
                </a:rPr>
                <a:t>Предельный    объем     государственного долга  Липецкой области – 28 752 млн. руб. </a:t>
              </a:r>
              <a:r>
                <a:rPr lang="ru-RU" sz="1200" b="1" kern="1200" dirty="0" smtClean="0">
                  <a:latin typeface="Times New Roman" pitchFamily="18" charset="0"/>
                  <a:cs typeface="Times New Roman" pitchFamily="18" charset="0"/>
                </a:rPr>
                <a:t> (</a:t>
              </a:r>
              <a:r>
                <a:rPr lang="ru-RU" sz="1200" b="1" kern="1200" dirty="0">
                  <a:latin typeface="Times New Roman" pitchFamily="18" charset="0"/>
                  <a:cs typeface="Times New Roman" pitchFamily="18" charset="0"/>
                </a:rPr>
                <a:t>75,3%    утвержденного общего годового объема доходов областного бюджета без учета утвержденного объема безвозмездных поступлений</a:t>
              </a:r>
              <a:r>
                <a:rPr lang="ru-RU" sz="1200" kern="1200" dirty="0">
                  <a:latin typeface="Times New Roman" pitchFamily="18" charset="0"/>
                  <a:cs typeface="Times New Roman" pitchFamily="18" charset="0"/>
                </a:rPr>
                <a:t>)</a:t>
              </a: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2957944" y="5281329"/>
            <a:ext cx="5710485" cy="891240"/>
            <a:chOff x="1326700" y="2770719"/>
            <a:chExt cx="10035261" cy="1035894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1326700" y="2770719"/>
              <a:ext cx="10035261" cy="1035894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sp>
        <p:sp>
          <p:nvSpPr>
            <p:cNvPr id="18" name="Скругленный прямоугольник 8"/>
            <p:cNvSpPr/>
            <p:nvPr/>
          </p:nvSpPr>
          <p:spPr>
            <a:xfrm>
              <a:off x="1353803" y="2821286"/>
              <a:ext cx="9934124" cy="934758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kern="1200" dirty="0">
                  <a:latin typeface="Times New Roman" pitchFamily="18" charset="0"/>
                  <a:cs typeface="Times New Roman" pitchFamily="18" charset="0"/>
                </a:rPr>
                <a:t>Верхний предел государственного внутреннего долга области на 1 января 2017 года - 21 472  млн. руб.</a:t>
              </a:r>
              <a:r>
                <a:rPr lang="ru-RU" sz="1200" kern="1200" dirty="0">
                  <a:latin typeface="Times New Roman" pitchFamily="18" charset="0"/>
                  <a:cs typeface="Times New Roman" pitchFamily="18" charset="0"/>
                </a:rPr>
                <a:t>,     </a:t>
              </a:r>
              <a:r>
                <a:rPr lang="ru-RU" sz="1200" b="1" kern="1200" dirty="0">
                  <a:latin typeface="Times New Roman" pitchFamily="18" charset="0"/>
                  <a:cs typeface="Times New Roman" pitchFamily="18" charset="0"/>
                </a:rPr>
                <a:t>(56,2%    утвержденного общего годового объема доходов областного бюджета без учета утвержденного объема безвозмездных поступлений</a:t>
              </a:r>
              <a:r>
                <a:rPr lang="ru-RU" sz="1200" kern="1200" dirty="0">
                  <a:latin typeface="Times New Roman" pitchFamily="18" charset="0"/>
                  <a:cs typeface="Times New Roman" pitchFamily="18" charset="0"/>
                </a:rPr>
                <a:t>) ,   </a:t>
              </a:r>
              <a:r>
                <a:rPr lang="ru-RU" sz="1200" b="1" kern="1200" dirty="0">
                  <a:latin typeface="Times New Roman" pitchFamily="18" charset="0"/>
                  <a:cs typeface="Times New Roman" pitchFamily="18" charset="0"/>
                </a:rPr>
                <a:t>в   том числе верхний предел долга по государственным гарантиям области - 681 млн. руб.</a:t>
              </a:r>
              <a:endParaRPr lang="ru-RU" sz="1200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689120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Уровень долговой нагрузки на бюджет Липецкой области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75DF49-A273-4A26-A47F-514B59C15CC5}" type="slidenum">
              <a:rPr lang="ru-RU" smtClean="0"/>
              <a:pPr>
                <a:defRPr/>
              </a:pPr>
              <a:t>73</a:t>
            </a:fld>
            <a:endParaRPr lang="ru-RU"/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412422700"/>
              </p:ext>
            </p:extLst>
          </p:nvPr>
        </p:nvGraphicFramePr>
        <p:xfrm>
          <a:off x="1547664" y="1124744"/>
          <a:ext cx="7416824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63749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/>
              <a:t>Доходы и расходы бюджета</a:t>
            </a:r>
          </a:p>
        </p:txBody>
      </p:sp>
      <p:sp>
        <p:nvSpPr>
          <p:cNvPr id="362500" name="Text Box 4"/>
          <p:cNvSpPr txBox="1">
            <a:spLocks noChangeArrowheads="1"/>
          </p:cNvSpPr>
          <p:nvPr/>
        </p:nvSpPr>
        <p:spPr bwMode="auto">
          <a:xfrm>
            <a:off x="3490913" y="4294188"/>
            <a:ext cx="5329237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800"/>
              <a:t>Расходы </a:t>
            </a:r>
            <a:r>
              <a:rPr lang="ru-RU" sz="1800" b="1"/>
              <a:t>БЮДЖЕТА</a:t>
            </a:r>
            <a:r>
              <a:rPr lang="ru-RU" sz="1800"/>
              <a:t> включают расходы на</a:t>
            </a:r>
          </a:p>
          <a:p>
            <a:r>
              <a:rPr lang="ru-RU" sz="1800"/>
              <a:t>оказание государственных (муниципальных) услуг, социальное обеспечение населения, бюджетные инвестиции, предоставление межбюджетных трансфертов, обслуживание государственного (муниципального) долга</a:t>
            </a:r>
          </a:p>
        </p:txBody>
      </p:sp>
      <p:sp>
        <p:nvSpPr>
          <p:cNvPr id="362501" name="Text Box 5"/>
          <p:cNvSpPr txBox="1">
            <a:spLocks noChangeArrowheads="1"/>
          </p:cNvSpPr>
          <p:nvPr/>
        </p:nvSpPr>
        <p:spPr bwMode="auto">
          <a:xfrm>
            <a:off x="3419475" y="1485900"/>
            <a:ext cx="5329238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800"/>
              <a:t>Доходы </a:t>
            </a:r>
            <a:r>
              <a:rPr lang="ru-RU" sz="1800" b="1"/>
              <a:t>БЮДЖЕТА</a:t>
            </a:r>
            <a:r>
              <a:rPr lang="ru-RU" sz="1800"/>
              <a:t> составляют собственные доходы (НАЛОГОВЫЕ и НЕНАЛОГОВЫЕ ДОХОДЫ) и БЕЗВОЗМЕЗДНЫЕ ПОСТУПЛЕНИЯ от других бюджетов в виде ДОТАЦИЙ, СУБСИДИЙ, СУБВЕНЦИЙ и ИНЫХ МЕЖБЮДЖТНЫХ ТРАНСФЕРТОВ</a:t>
            </a:r>
          </a:p>
        </p:txBody>
      </p:sp>
      <p:pic>
        <p:nvPicPr>
          <p:cNvPr id="362502" name="Picture 6" descr="1354528072_4009_thumbzoo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6725" y="1341438"/>
            <a:ext cx="2857500" cy="2143125"/>
          </a:xfrm>
          <a:prstGeom prst="rect">
            <a:avLst/>
          </a:prstGeom>
          <a:noFill/>
        </p:spPr>
      </p:pic>
      <p:pic>
        <p:nvPicPr>
          <p:cNvPr id="362503" name="Picture 7" descr="167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4221163"/>
            <a:ext cx="2879725" cy="1917700"/>
          </a:xfrm>
          <a:prstGeom prst="rect">
            <a:avLst/>
          </a:prstGeom>
          <a:noFill/>
        </p:spPr>
      </p:pic>
      <p:sp>
        <p:nvSpPr>
          <p:cNvPr id="7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388424" y="116632"/>
            <a:ext cx="621432" cy="365125"/>
          </a:xfrm>
        </p:spPr>
        <p:txBody>
          <a:bodyPr/>
          <a:lstStyle/>
          <a:p>
            <a:pPr>
              <a:defRPr/>
            </a:pPr>
            <a:fld id="{A475DF49-A273-4A26-A47F-514B59C15CC5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Доходы бюджета</a:t>
            </a:r>
          </a:p>
        </p:txBody>
      </p:sp>
      <p:sp>
        <p:nvSpPr>
          <p:cNvPr id="379933" name="Text Box 29"/>
          <p:cNvSpPr txBox="1">
            <a:spLocks noChangeArrowheads="1"/>
          </p:cNvSpPr>
          <p:nvPr/>
        </p:nvSpPr>
        <p:spPr bwMode="auto">
          <a:xfrm>
            <a:off x="250825" y="908050"/>
            <a:ext cx="85693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dirty="0"/>
              <a:t>Доходы бюджета - поступающие в бюджет денежные средства, за исключением средств, являющихся источниками финансирования дефицита бюджета.</a:t>
            </a:r>
          </a:p>
        </p:txBody>
      </p:sp>
      <p:grpSp>
        <p:nvGrpSpPr>
          <p:cNvPr id="22" name="Группа 21"/>
          <p:cNvGrpSpPr/>
          <p:nvPr/>
        </p:nvGrpSpPr>
        <p:grpSpPr>
          <a:xfrm>
            <a:off x="683568" y="1484784"/>
            <a:ext cx="7848872" cy="5112568"/>
            <a:chOff x="1187624" y="1772816"/>
            <a:chExt cx="6703665" cy="4577333"/>
          </a:xfrm>
        </p:grpSpPr>
        <p:sp>
          <p:nvSpPr>
            <p:cNvPr id="6" name="AutoShape 3"/>
            <p:cNvSpPr>
              <a:spLocks noChangeArrowheads="1"/>
            </p:cNvSpPr>
            <p:nvPr/>
          </p:nvSpPr>
          <p:spPr bwMode="auto">
            <a:xfrm>
              <a:off x="1204739" y="2549674"/>
              <a:ext cx="2019300" cy="514350"/>
            </a:xfrm>
            <a:prstGeom prst="flowChartAlternateProcess">
              <a:avLst/>
            </a:prstGeom>
            <a:gradFill rotWithShape="1">
              <a:gsLst>
                <a:gs pos="0">
                  <a:srgbClr val="FFCC00">
                    <a:gamma/>
                    <a:shade val="46275"/>
                    <a:invGamma/>
                  </a:srgbClr>
                </a:gs>
                <a:gs pos="50000">
                  <a:srgbClr val="FFCC00"/>
                </a:gs>
                <a:gs pos="100000">
                  <a:srgbClr val="FF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</p:sp>
        <p:sp>
          <p:nvSpPr>
            <p:cNvPr id="7" name="AutoShape 4"/>
            <p:cNvSpPr>
              <a:spLocks noChangeArrowheads="1"/>
            </p:cNvSpPr>
            <p:nvPr/>
          </p:nvSpPr>
          <p:spPr bwMode="auto">
            <a:xfrm>
              <a:off x="3385964" y="2568724"/>
              <a:ext cx="2219325" cy="504825"/>
            </a:xfrm>
            <a:prstGeom prst="flowChartAlternateProcess">
              <a:avLst/>
            </a:prstGeom>
            <a:gradFill rotWithShape="1">
              <a:gsLst>
                <a:gs pos="0">
                  <a:srgbClr val="FFCC00">
                    <a:gamma/>
                    <a:shade val="46275"/>
                    <a:invGamma/>
                  </a:srgbClr>
                </a:gs>
                <a:gs pos="50000">
                  <a:srgbClr val="FFCC00"/>
                </a:gs>
                <a:gs pos="100000">
                  <a:srgbClr val="FF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</p:sp>
        <p:sp>
          <p:nvSpPr>
            <p:cNvPr id="8" name="AutoShape 5"/>
            <p:cNvSpPr>
              <a:spLocks noChangeArrowheads="1"/>
            </p:cNvSpPr>
            <p:nvPr/>
          </p:nvSpPr>
          <p:spPr bwMode="auto">
            <a:xfrm>
              <a:off x="5852939" y="2578249"/>
              <a:ext cx="2009775" cy="476250"/>
            </a:xfrm>
            <a:prstGeom prst="flowChartAlternateProcess">
              <a:avLst/>
            </a:prstGeom>
            <a:gradFill rotWithShape="1">
              <a:gsLst>
                <a:gs pos="0">
                  <a:srgbClr val="FFCC00">
                    <a:gamma/>
                    <a:shade val="46275"/>
                    <a:invGamma/>
                  </a:srgbClr>
                </a:gs>
                <a:gs pos="50000">
                  <a:srgbClr val="FFCC00"/>
                </a:gs>
                <a:gs pos="100000">
                  <a:srgbClr val="FF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</p:sp>
        <p:sp>
          <p:nvSpPr>
            <p:cNvPr id="9" name="WordArt 6"/>
            <p:cNvSpPr>
              <a:spLocks noChangeArrowheads="1" noChangeShapeType="1" noTextEdit="1"/>
            </p:cNvSpPr>
            <p:nvPr/>
          </p:nvSpPr>
          <p:spPr bwMode="auto">
            <a:xfrm>
              <a:off x="1328564" y="2663974"/>
              <a:ext cx="1847850" cy="247650"/>
            </a:xfrm>
            <a:prstGeom prst="rect">
              <a:avLst/>
            </a:prstGeom>
          </p:spPr>
          <p:txBody>
            <a:bodyPr wrap="none" numCol="1" fromWordArt="1">
              <a:prstTxWarp prst="textPlain">
                <a:avLst>
                  <a:gd name="adj" fmla="val 50000"/>
                </a:avLst>
              </a:prstTxWarp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r>
                <a:rPr lang="ru-RU" sz="1600" kern="10" spc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latin typeface="Arial"/>
                  <a:cs typeface="Arial"/>
                </a:rPr>
                <a:t>Налоговые доходы</a:t>
              </a:r>
            </a:p>
          </p:txBody>
        </p:sp>
        <p:sp>
          <p:nvSpPr>
            <p:cNvPr id="10" name="WordArt 7"/>
            <p:cNvSpPr>
              <a:spLocks noChangeArrowheads="1" noChangeShapeType="1" noTextEdit="1"/>
            </p:cNvSpPr>
            <p:nvPr/>
          </p:nvSpPr>
          <p:spPr bwMode="auto">
            <a:xfrm>
              <a:off x="3462164" y="2663974"/>
              <a:ext cx="2038350" cy="257175"/>
            </a:xfrm>
            <a:prstGeom prst="rect">
              <a:avLst/>
            </a:prstGeom>
          </p:spPr>
          <p:txBody>
            <a:bodyPr wrap="none" numCol="1" fromWordArt="1">
              <a:prstTxWarp prst="textPlain">
                <a:avLst>
                  <a:gd name="adj" fmla="val 50000"/>
                </a:avLst>
              </a:prstTxWarp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r>
                <a:rPr lang="ru-RU" sz="1600" kern="10" spc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latin typeface="Arial"/>
                  <a:cs typeface="Arial"/>
                </a:rPr>
                <a:t>Неналоговые доходы</a:t>
              </a:r>
            </a:p>
          </p:txBody>
        </p:sp>
        <p:sp>
          <p:nvSpPr>
            <p:cNvPr id="11" name="WordArt 8"/>
            <p:cNvSpPr>
              <a:spLocks noChangeArrowheads="1" noChangeShapeType="1" noTextEdit="1"/>
            </p:cNvSpPr>
            <p:nvPr/>
          </p:nvSpPr>
          <p:spPr bwMode="auto">
            <a:xfrm>
              <a:off x="5910089" y="2587774"/>
              <a:ext cx="1876425" cy="485775"/>
            </a:xfrm>
            <a:prstGeom prst="rect">
              <a:avLst/>
            </a:prstGeom>
          </p:spPr>
          <p:txBody>
            <a:bodyPr wrap="none" numCol="1" fromWordArt="1">
              <a:prstTxWarp prst="textPlain">
                <a:avLst>
                  <a:gd name="adj" fmla="val 49745"/>
                </a:avLst>
              </a:prstTxWarp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r>
                <a:rPr lang="ru-RU" sz="1600" kern="10" spc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latin typeface="Arial"/>
                  <a:cs typeface="Arial"/>
                </a:rPr>
                <a:t>Безвозмездные</a:t>
              </a:r>
            </a:p>
            <a:p>
              <a:pPr algn="ctr" rtl="0"/>
              <a:r>
                <a:rPr lang="ru-RU" sz="1600" kern="10" spc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latin typeface="Arial"/>
                  <a:cs typeface="Arial"/>
                </a:rPr>
                <a:t>поступления</a:t>
              </a:r>
            </a:p>
          </p:txBody>
        </p:sp>
        <p:sp>
          <p:nvSpPr>
            <p:cNvPr id="12" name="WordArt 9"/>
            <p:cNvSpPr>
              <a:spLocks noChangeArrowheads="1" noChangeShapeType="1" noTextEdit="1"/>
            </p:cNvSpPr>
            <p:nvPr/>
          </p:nvSpPr>
          <p:spPr bwMode="auto">
            <a:xfrm>
              <a:off x="3462164" y="1825774"/>
              <a:ext cx="2038350" cy="304800"/>
            </a:xfrm>
            <a:prstGeom prst="rect">
              <a:avLst/>
            </a:prstGeom>
          </p:spPr>
          <p:txBody>
            <a:bodyPr wrap="none" numCol="1" fromWordArt="1">
              <a:prstTxWarp prst="textPlain">
                <a:avLst>
                  <a:gd name="adj" fmla="val 50000"/>
                </a:avLst>
              </a:prstTxWarp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r>
                <a:rPr lang="ru-RU" sz="2000" kern="10" spc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latin typeface="Arial"/>
                  <a:cs typeface="Arial"/>
                </a:rPr>
                <a:t>Доходы бюджета</a:t>
              </a:r>
            </a:p>
          </p:txBody>
        </p:sp>
        <p:sp>
          <p:nvSpPr>
            <p:cNvPr id="13" name="Line 10"/>
            <p:cNvSpPr>
              <a:spLocks noChangeShapeType="1"/>
            </p:cNvSpPr>
            <p:nvPr/>
          </p:nvSpPr>
          <p:spPr bwMode="auto">
            <a:xfrm>
              <a:off x="4395614" y="2235349"/>
              <a:ext cx="0" cy="3238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sp>
        <p:sp>
          <p:nvSpPr>
            <p:cNvPr id="14" name="Line 13"/>
            <p:cNvSpPr>
              <a:spLocks noChangeShapeType="1"/>
            </p:cNvSpPr>
            <p:nvPr/>
          </p:nvSpPr>
          <p:spPr bwMode="auto">
            <a:xfrm flipH="1">
              <a:off x="2119139" y="2359174"/>
              <a:ext cx="9525" cy="1905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sp>
        <p:sp>
          <p:nvSpPr>
            <p:cNvPr id="15" name="Line 14"/>
            <p:cNvSpPr>
              <a:spLocks noChangeShapeType="1"/>
            </p:cNvSpPr>
            <p:nvPr/>
          </p:nvSpPr>
          <p:spPr bwMode="auto">
            <a:xfrm>
              <a:off x="6719714" y="2359174"/>
              <a:ext cx="0" cy="2095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sp>
        <p:sp>
          <p:nvSpPr>
            <p:cNvPr id="16" name="AutoShape 15"/>
            <p:cNvSpPr>
              <a:spLocks noChangeArrowheads="1"/>
            </p:cNvSpPr>
            <p:nvPr/>
          </p:nvSpPr>
          <p:spPr bwMode="auto">
            <a:xfrm>
              <a:off x="1187624" y="3212976"/>
              <a:ext cx="2019300" cy="3133725"/>
            </a:xfrm>
            <a:prstGeom prst="flowChartAlternateProcess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FFFF99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 lIns="36576" tIns="27432" rIns="0" bIns="0" anchor="t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ru-RU" sz="1400" b="0" i="0" u="none" strike="noStrike" baseline="0">
                  <a:solidFill>
                    <a:srgbClr val="000000"/>
                  </a:solidFill>
                  <a:latin typeface="Arial Cyr"/>
                  <a:cs typeface="Arial Cyr"/>
                </a:rPr>
                <a:t>Поступления от уплаты налогов, установленных Налоговым кодексом Российской Федерации:</a:t>
              </a:r>
            </a:p>
            <a:p>
              <a:pPr algn="l" rtl="0">
                <a:defRPr sz="1000"/>
              </a:pPr>
              <a:r>
                <a:rPr lang="ru-RU" sz="1400" b="0" i="0" u="none" strike="noStrike" baseline="0">
                  <a:solidFill>
                    <a:srgbClr val="000000"/>
                  </a:solidFill>
                  <a:latin typeface="Arial Cyr"/>
                  <a:cs typeface="Arial Cyr"/>
                </a:rPr>
                <a:t>- налог на прибыль организаций</a:t>
              </a:r>
            </a:p>
            <a:p>
              <a:pPr algn="l" rtl="0">
                <a:defRPr sz="1000"/>
              </a:pPr>
              <a:r>
                <a:rPr lang="ru-RU" sz="1400" b="0" i="0" u="none" strike="noStrike" baseline="0">
                  <a:solidFill>
                    <a:srgbClr val="000000"/>
                  </a:solidFill>
                  <a:latin typeface="Arial Cyr"/>
                  <a:cs typeface="Arial Cyr"/>
                </a:rPr>
                <a:t>- налог на доходы физических лиц</a:t>
              </a:r>
            </a:p>
            <a:p>
              <a:pPr algn="l" rtl="0">
                <a:defRPr sz="1000"/>
              </a:pPr>
              <a:r>
                <a:rPr lang="ru-RU" sz="1400" b="0" i="0" u="none" strike="noStrike" baseline="0">
                  <a:solidFill>
                    <a:srgbClr val="000000"/>
                  </a:solidFill>
                  <a:latin typeface="Arial Cyr"/>
                  <a:cs typeface="Arial Cyr"/>
                </a:rPr>
                <a:t>- акцизы </a:t>
              </a:r>
            </a:p>
            <a:p>
              <a:pPr algn="l" rtl="0">
                <a:defRPr sz="1000"/>
              </a:pPr>
              <a:r>
                <a:rPr lang="ru-RU" sz="1400" b="0" i="0" u="none" strike="noStrike" baseline="0">
                  <a:solidFill>
                    <a:srgbClr val="000000"/>
                  </a:solidFill>
                  <a:latin typeface="Arial Cyr"/>
                  <a:cs typeface="Arial Cyr"/>
                </a:rPr>
                <a:t>- иные налоги</a:t>
              </a:r>
            </a:p>
          </p:txBody>
        </p:sp>
        <p:sp>
          <p:nvSpPr>
            <p:cNvPr id="17" name="AutoShape 16"/>
            <p:cNvSpPr>
              <a:spLocks noChangeArrowheads="1"/>
            </p:cNvSpPr>
            <p:nvPr/>
          </p:nvSpPr>
          <p:spPr bwMode="auto">
            <a:xfrm>
              <a:off x="3443114" y="3225949"/>
              <a:ext cx="2181225" cy="3124200"/>
            </a:xfrm>
            <a:prstGeom prst="flowChartAlternateProcess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FFFF99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 lIns="36576" tIns="27432" rIns="0" bIns="0" anchor="t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ru-RU" sz="1400" b="0" i="0" u="none" strike="noStrike" baseline="0" dirty="0">
                  <a:solidFill>
                    <a:srgbClr val="000000"/>
                  </a:solidFill>
                  <a:latin typeface="Arial Cyr"/>
                  <a:cs typeface="Arial Cyr"/>
                </a:rPr>
                <a:t>Поступления доходов от использования государственного (муниципального) имущества, от платных услуг, оказываемых бюджетными учреждениями, штрафных санкций за нарушение законодательства, иных неналоговых платежей</a:t>
              </a:r>
            </a:p>
            <a:p>
              <a:pPr algn="l" rtl="0">
                <a:defRPr sz="1000"/>
              </a:pPr>
              <a:r>
                <a:rPr lang="ru-RU" sz="1400" b="0" i="0" u="none" strike="noStrike" baseline="0" dirty="0">
                  <a:solidFill>
                    <a:srgbClr val="000000"/>
                  </a:solidFill>
                  <a:latin typeface="Arial Cyr"/>
                  <a:cs typeface="Arial Cyr"/>
                </a:rPr>
                <a:t>  </a:t>
              </a:r>
            </a:p>
          </p:txBody>
        </p:sp>
        <p:sp>
          <p:nvSpPr>
            <p:cNvPr id="18" name="AutoShape 17" descr="ололололо"/>
            <p:cNvSpPr>
              <a:spLocks noChangeArrowheads="1"/>
            </p:cNvSpPr>
            <p:nvPr/>
          </p:nvSpPr>
          <p:spPr bwMode="auto">
            <a:xfrm>
              <a:off x="5881514" y="3225949"/>
              <a:ext cx="2009775" cy="3095625"/>
            </a:xfrm>
            <a:prstGeom prst="flowChartAlternateProcess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FFFF99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 lIns="36576" tIns="27432" rIns="0" bIns="0" anchor="t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ru-RU" sz="1400" b="0" i="0" u="none" strike="noStrike" baseline="0">
                  <a:solidFill>
                    <a:srgbClr val="000000"/>
                  </a:solidFill>
                  <a:latin typeface="Arial Cyr"/>
                  <a:cs typeface="Arial Cyr"/>
                </a:rPr>
                <a:t>Поступления доходов в виде финансовой помощи, полученной от бюджетов других уровней бюджетной системы РФ (межбюджетные трансферты), безвозмездные  поступления от организаций и граждан</a:t>
              </a:r>
              <a:endParaRPr lang="ru-RU" sz="1000" b="0" i="0" u="none" strike="noStrike" baseline="0">
                <a:solidFill>
                  <a:srgbClr val="000000"/>
                </a:solidFill>
                <a:latin typeface="Arial Cyr"/>
                <a:cs typeface="Arial Cyr"/>
              </a:endParaRPr>
            </a:p>
            <a:p>
              <a:pPr algn="l" rtl="0">
                <a:defRPr sz="1000"/>
              </a:pPr>
              <a:endParaRPr lang="ru-RU" sz="1000" b="0" i="0" u="none" strike="noStrike" baseline="0">
                <a:solidFill>
                  <a:srgbClr val="000000"/>
                </a:solidFill>
                <a:latin typeface="Arial Cyr"/>
                <a:cs typeface="Arial Cyr"/>
              </a:endParaRPr>
            </a:p>
          </p:txBody>
        </p:sp>
        <p:sp>
          <p:nvSpPr>
            <p:cNvPr id="19" name="AutoShape 18"/>
            <p:cNvSpPr>
              <a:spLocks noChangeArrowheads="1"/>
            </p:cNvSpPr>
            <p:nvPr/>
          </p:nvSpPr>
          <p:spPr bwMode="auto">
            <a:xfrm>
              <a:off x="3059832" y="1772816"/>
              <a:ext cx="2695575" cy="466725"/>
            </a:xfrm>
            <a:prstGeom prst="flowChartAlternateProcess">
              <a:avLst/>
            </a:prstGeom>
            <a:gradFill rotWithShape="1">
              <a:gsLst>
                <a:gs pos="0">
                  <a:srgbClr val="FFCC00">
                    <a:gamma/>
                    <a:shade val="46275"/>
                    <a:invGamma/>
                  </a:srgbClr>
                </a:gs>
                <a:gs pos="50000">
                  <a:srgbClr val="FFCC00"/>
                </a:gs>
                <a:gs pos="100000">
                  <a:srgbClr val="FF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</p:sp>
        <p:sp>
          <p:nvSpPr>
            <p:cNvPr id="20" name="WordArt 19"/>
            <p:cNvSpPr>
              <a:spLocks noChangeArrowheads="1" noChangeShapeType="1" noTextEdit="1"/>
            </p:cNvSpPr>
            <p:nvPr/>
          </p:nvSpPr>
          <p:spPr bwMode="auto">
            <a:xfrm>
              <a:off x="3347864" y="1844824"/>
              <a:ext cx="2219325" cy="285750"/>
            </a:xfrm>
            <a:prstGeom prst="rect">
              <a:avLst/>
            </a:prstGeom>
          </p:spPr>
          <p:txBody>
            <a:bodyPr wrap="none" numCol="1" fromWordArt="1">
              <a:prstTxWarp prst="textPlain">
                <a:avLst>
                  <a:gd name="adj" fmla="val 50000"/>
                </a:avLst>
              </a:prstTxWarp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r>
                <a:rPr lang="ru-RU" sz="1800" kern="10" spc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latin typeface="Arial"/>
                  <a:cs typeface="Arial"/>
                </a:rPr>
                <a:t>Доходы бюджета</a:t>
              </a:r>
            </a:p>
          </p:txBody>
        </p:sp>
        <p:cxnSp>
          <p:nvCxnSpPr>
            <p:cNvPr id="21" name="AutoShape 21"/>
            <p:cNvCxnSpPr>
              <a:cxnSpLocks noChangeShapeType="1"/>
            </p:cNvCxnSpPr>
            <p:nvPr/>
          </p:nvCxnSpPr>
          <p:spPr bwMode="auto">
            <a:xfrm>
              <a:off x="2119139" y="2359174"/>
              <a:ext cx="459105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</p:grpSp>
      <p:sp>
        <p:nvSpPr>
          <p:cNvPr id="23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388424" y="116632"/>
            <a:ext cx="621432" cy="365125"/>
          </a:xfrm>
        </p:spPr>
        <p:txBody>
          <a:bodyPr/>
          <a:lstStyle/>
          <a:p>
            <a:pPr>
              <a:defRPr/>
            </a:pPr>
            <a:fld id="{A475DF49-A273-4A26-A47F-514B59C15CC5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шаблон ЛО3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47655</TotalTime>
  <Words>8532</Words>
  <Application>Microsoft Office PowerPoint</Application>
  <PresentationFormat>Экран (4:3)</PresentationFormat>
  <Paragraphs>2046</Paragraphs>
  <Slides>73</Slides>
  <Notes>9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73</vt:i4>
      </vt:variant>
    </vt:vector>
  </HeadingPairs>
  <TitlesOfParts>
    <vt:vector size="75" baseType="lpstr">
      <vt:lpstr>шаблон ЛО3</vt:lpstr>
      <vt:lpstr>Диаграмма</vt:lpstr>
      <vt:lpstr>Бюджет для граждан на 2016 год</vt:lpstr>
      <vt:lpstr>Слайд 2</vt:lpstr>
      <vt:lpstr>«Управление финансов области – исполнительный орган государственной власти Липецкой области, обеспечивающий проведение единой бюджетной политики и осуществляющий общее руководство организацией финансов Липецкой области.»</vt:lpstr>
      <vt:lpstr>Определение бюджета, виды бюджетов</vt:lpstr>
      <vt:lpstr>Слайд 5</vt:lpstr>
      <vt:lpstr>Основные параметры бюджета</vt:lpstr>
      <vt:lpstr>Доходы и расходы бюджета</vt:lpstr>
      <vt:lpstr>Доходы и расходы бюджета</vt:lpstr>
      <vt:lpstr>Доходы бюджета</vt:lpstr>
      <vt:lpstr>ФЕДЕРАЛЬНЫЕ,  РЕГИОНАЛЬНЫЕ, МЕСТНЫЕ НАЛОГИ</vt:lpstr>
      <vt:lpstr>Виды финансовой помощи     </vt:lpstr>
      <vt:lpstr>Основные задачи и приоритетные направления бюджетной политики Липецкой области на 2016 год</vt:lpstr>
      <vt:lpstr>Слайд 13</vt:lpstr>
      <vt:lpstr>Показатели социально-экономического развития                                                                                Липецкой области</vt:lpstr>
      <vt:lpstr>Подушевые  показатели  доходов  и  расходов бюджета в  сравнении  с  другими субъектами ЦФО РФ   за   2014 год</vt:lpstr>
      <vt:lpstr>Субъекты Российской Федерации с высоким качеством управления региональными финансами  (в алфавитном порядке)</vt:lpstr>
      <vt:lpstr>Слайд 17</vt:lpstr>
      <vt:lpstr>Рейтинг открытости бюджетных данных  (место по субъектам Российской Федерации)</vt:lpstr>
      <vt:lpstr>Информация о проектах по поддержке местных инициатив, направленных на решение вопросов местного значения при непосредственном участии граждан</vt:lpstr>
      <vt:lpstr>Сведения об общем объеме доходов и расходов консолидированного бюджета Липецкой области на 2016 год</vt:lpstr>
      <vt:lpstr>Налоговые льготы</vt:lpstr>
      <vt:lpstr>Деятельность органов власти</vt:lpstr>
      <vt:lpstr>Параметры областного бюджета на 2016 год</vt:lpstr>
      <vt:lpstr>Доходы областного бюджета в 2016 году</vt:lpstr>
      <vt:lpstr>Доходы областного бюджета  (первоначальная редакция закона об областном бюджете)</vt:lpstr>
      <vt:lpstr>Структура налоговых и неналоговых доходов                                 областного бюджета в 2014 - 2016 годах</vt:lpstr>
      <vt:lpstr>МЕЖБЮДЖЕТНЫЕ  ТРАНСФЕРТЫ  ИЗ  ФЕДЕРАЛЬНОГО  БЮДЖЕТА  В  2016  ГОДУ</vt:lpstr>
      <vt:lpstr>МЕЖБЮДЖЕТНЫЕ  ТРАНСФЕРТЫ  ОРГАНАМ  МЕСТНОГО  САМОУПРАВЛЕНИЯ  В  2016  ГОДУ</vt:lpstr>
      <vt:lpstr>Совершенствование организации местного самоуправления</vt:lpstr>
      <vt:lpstr>Распределение ассигнований областного бюджета по разделам и подразделам классификации расходов бюджетов Российской Федерации на 2016  год (1)</vt:lpstr>
      <vt:lpstr>Распределение ассигнований областного бюджета по разделам и подразделам классификации расходов бюджетов Российской Федерации на 2016  год</vt:lpstr>
      <vt:lpstr>Распределение ассигнований областного бюджета по разделам и подразделам классификации расходов бюджетов Российской Федерации на 2016  год</vt:lpstr>
      <vt:lpstr>Распределение ассигнований областного бюджета по разделам и подразделам классификации расходов бюджетов Российской Федерации на 2016  год</vt:lpstr>
      <vt:lpstr>Распределение ассигнований областного бюджета по разделам и подразделам классификации расходов бюджетов Российской Федерации на 2016  год</vt:lpstr>
      <vt:lpstr>Слайд 35</vt:lpstr>
      <vt:lpstr>Категории граждан, имеющих право на получение мер социальной поддержки в улучшении жилищных условий</vt:lpstr>
      <vt:lpstr>Категории граждан, имеющих право на получение мер социальной поддержки в улучшении жилищных условий</vt:lpstr>
      <vt:lpstr>Реализация «майских» Указов Президента РФ в части заработной платы</vt:lpstr>
      <vt:lpstr>Средняя заработная плата в  сфере образования</vt:lpstr>
      <vt:lpstr>Средняя заработная плата в здравоохранении, культуре, в сфере социальной защиты</vt:lpstr>
      <vt:lpstr>Расходы на здравоохранение в Липецкой области в 2016 году</vt:lpstr>
      <vt:lpstr>Программа государственных гарантий бесплатного оказания медицинской помощи</vt:lpstr>
      <vt:lpstr>Слайд 43</vt:lpstr>
      <vt:lpstr>Слайд 44</vt:lpstr>
      <vt:lpstr>Слайд 45</vt:lpstr>
      <vt:lpstr>Слайд 46</vt:lpstr>
      <vt:lpstr>Реконструкция автомобильной дороги «Липецк - Данков»</vt:lpstr>
      <vt:lpstr>Устройство  линий   наружного  освещения    вдоль   автодорог   регионального   значения </vt:lpstr>
      <vt:lpstr>Слайд 49</vt:lpstr>
      <vt:lpstr>Структура областного бюджета по «программному» принципу</vt:lpstr>
      <vt:lpstr>Распределение расходов областного бюджета по государственным программам в 2016 году</vt:lpstr>
      <vt:lpstr>Слайд 52</vt:lpstr>
      <vt:lpstr>Слайд 53</vt:lpstr>
      <vt:lpstr>Слайд 54</vt:lpstr>
      <vt:lpstr>Государственная программа Липецкой области  «Развитие физической культуры и спорта Липецкой области» на 2014-2020 гг.</vt:lpstr>
      <vt:lpstr>Государственная программа Липецкой области «Развитие культуры и туризма в Липецкой области» на 2014-2020гг</vt:lpstr>
      <vt:lpstr>Государственная программа Липецкой области  «Обеспечение населения Липецкой области качественным жильем, социальной инфраструктурой и услугами ЖКХ»</vt:lpstr>
      <vt:lpstr>Слайд 58</vt:lpstr>
      <vt:lpstr>Государственная программа  Модернизация и инновационное развитие экономики Липецкой области         на 2014-2020 годы</vt:lpstr>
      <vt:lpstr>Государственная программа Липецкой области  «Развитие сельского хозяйства и регулирование рынков сельскохозяйственной продукции, сырья и продовольствия Липецкой области»</vt:lpstr>
      <vt:lpstr>Государственная программа Липецкой области  «Развитие сельского хозяйства и регулирование рынков сельскохозяйственной продукции, сырья и продовольствия Липецкой области»</vt:lpstr>
      <vt:lpstr>ГОСУДАРСТВЕННАЯ ПРОГРАММА ЛИПЕЦКОЙ ОБЛАСТИ  "РАЗВИТИЕ ТРАНСПОРТНОЙ СИСТЕМЫ ЛИПЕЦКОЙ ОБЛАСТИ"</vt:lpstr>
      <vt:lpstr>Государственная программа   Обеспечение инвестиционной привлекательности Липецкой области на 2014-2020 годы</vt:lpstr>
      <vt:lpstr>Государственная программа Липецкой области  «Развитие кооперации и коллективных форм собственности по Липецкой области»</vt:lpstr>
      <vt:lpstr>Государственная программа Липецкой области  "ОХРАНА ОКРУЖАЮЩЕЙ СРЕДЫ, ВОСПРОИЗВОДСТВО И РАЦИОНАЛЬНОЕ ИСПОЛЬЗОВАНИЕ ПРИРОДНЫХ РЕСУРСОВ ЛИПЕЦКОЙ ОБЛАСТИ"</vt:lpstr>
      <vt:lpstr>Слайд 66</vt:lpstr>
      <vt:lpstr>Государственная программа Липецкой области  «Развитие лесного хозяйства в Липецкой области»</vt:lpstr>
      <vt:lpstr>Слайд 68</vt:lpstr>
      <vt:lpstr>Слайд 69</vt:lpstr>
      <vt:lpstr>Слайд 70</vt:lpstr>
      <vt:lpstr>ИСТОЧНИКИ  ФИНАНСИРОВАНИЯ   ДЕФИЦИТА    ОБЛАСТНОГО   БЮДЖЕТА   НА   2016   ГОД</vt:lpstr>
      <vt:lpstr>Планируемые объемы государственного долга Липецкой области в 2016 году</vt:lpstr>
      <vt:lpstr> Уровень долговой нагрузки на бюджет Липецкой области</vt:lpstr>
    </vt:vector>
  </TitlesOfParts>
  <Company>2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Kuleshov</cp:lastModifiedBy>
  <cp:revision>1351</cp:revision>
  <cp:lastPrinted>2015-12-04T05:52:58Z</cp:lastPrinted>
  <dcterms:created xsi:type="dcterms:W3CDTF">2006-12-13T06:39:00Z</dcterms:created>
  <dcterms:modified xsi:type="dcterms:W3CDTF">2015-12-16T07:06:50Z</dcterms:modified>
</cp:coreProperties>
</file>