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61" r:id="rId2"/>
  </p:sldMasterIdLst>
  <p:notesMasterIdLst>
    <p:notesMasterId r:id="rId14"/>
  </p:notesMasterIdLst>
  <p:handoutMasterIdLst>
    <p:handoutMasterId r:id="rId15"/>
  </p:handoutMasterIdLst>
  <p:sldIdLst>
    <p:sldId id="315" r:id="rId3"/>
    <p:sldId id="359" r:id="rId4"/>
    <p:sldId id="341" r:id="rId5"/>
    <p:sldId id="354" r:id="rId6"/>
    <p:sldId id="343" r:id="rId7"/>
    <p:sldId id="314" r:id="rId8"/>
    <p:sldId id="358" r:id="rId9"/>
    <p:sldId id="355" r:id="rId10"/>
    <p:sldId id="357" r:id="rId11"/>
    <p:sldId id="346" r:id="rId12"/>
    <p:sldId id="316" r:id="rId13"/>
  </p:sldIdLst>
  <p:sldSz cx="12192000" cy="6858000"/>
  <p:notesSz cx="9874250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C97D"/>
    <a:srgbClr val="81BC5C"/>
    <a:srgbClr val="00BC55"/>
    <a:srgbClr val="75B44A"/>
    <a:srgbClr val="7CB953"/>
    <a:srgbClr val="87BF65"/>
    <a:srgbClr val="E4E4E4"/>
    <a:srgbClr val="F0F0F0"/>
    <a:srgbClr val="E6E6E6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9176" autoAdjust="0"/>
  </p:normalViewPr>
  <p:slideViewPr>
    <p:cSldViewPr snapToGrid="0">
      <p:cViewPr varScale="1">
        <p:scale>
          <a:sx n="112" d="100"/>
          <a:sy n="112" d="100"/>
        </p:scale>
        <p:origin x="-732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F18487-38E7-418A-A87F-6C6ABCB99F0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C86C73A-F06E-4166-B6EA-160E1BBFD5F6}">
      <dgm:prSet phldrT="[Текст]" custT="1"/>
      <dgm:spPr>
        <a:solidFill>
          <a:schemeClr val="bg1">
            <a:lumMod val="85000"/>
          </a:schemeClr>
        </a:solidFill>
        <a:ln>
          <a:solidFill>
            <a:schemeClr val="bg1">
              <a:lumMod val="5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="1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rPr>
            <a:t>классификация рисков</a:t>
          </a:r>
          <a:endParaRPr lang="ru-RU" sz="1400" b="1" dirty="0">
            <a:solidFill>
              <a:schemeClr val="bg2">
                <a:lumMod val="25000"/>
              </a:schemeClr>
            </a:solidFill>
            <a:latin typeface="Arial Narrow" panose="020B0606020202030204" pitchFamily="34" charset="0"/>
          </a:endParaRPr>
        </a:p>
      </dgm:t>
    </dgm:pt>
    <dgm:pt modelId="{EAA46A8E-59E1-4A05-A984-1DCC2BFF07DB}" type="parTrans" cxnId="{0790A1FC-7CFC-47A7-AB72-5963C3D4053E}">
      <dgm:prSet/>
      <dgm:spPr/>
      <dgm:t>
        <a:bodyPr/>
        <a:lstStyle/>
        <a:p>
          <a:endParaRPr lang="ru-RU"/>
        </a:p>
      </dgm:t>
    </dgm:pt>
    <dgm:pt modelId="{98926946-5113-467E-AEBE-2D2B5803671B}" type="sibTrans" cxnId="{0790A1FC-7CFC-47A7-AB72-5963C3D4053E}">
      <dgm:prSet/>
      <dgm:spPr/>
      <dgm:t>
        <a:bodyPr/>
        <a:lstStyle/>
        <a:p>
          <a:endParaRPr lang="ru-RU"/>
        </a:p>
      </dgm:t>
    </dgm:pt>
    <dgm:pt modelId="{F3208F4A-B2BB-425A-8851-D6AEE731C0B4}">
      <dgm:prSet phldrT="[Текст]" custT="1"/>
      <dgm:spPr>
        <a:solidFill>
          <a:schemeClr val="bg1">
            <a:lumMod val="85000"/>
          </a:schemeClr>
        </a:solidFill>
        <a:ln>
          <a:solidFill>
            <a:schemeClr val="bg1">
              <a:lumMod val="5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="1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rPr>
            <a:t>итоговый                               рейтинг рисков подконтрольных объектов</a:t>
          </a:r>
          <a:endParaRPr lang="ru-RU" sz="1400" b="1" dirty="0">
            <a:solidFill>
              <a:schemeClr val="bg2">
                <a:lumMod val="25000"/>
              </a:schemeClr>
            </a:solidFill>
            <a:latin typeface="Arial Narrow" panose="020B0606020202030204" pitchFamily="34" charset="0"/>
          </a:endParaRPr>
        </a:p>
      </dgm:t>
    </dgm:pt>
    <dgm:pt modelId="{B8C579D0-7DEC-42FA-A7F5-0F90169637CF}" type="parTrans" cxnId="{30A07C0B-8453-4E95-B34F-AF9084295C4A}">
      <dgm:prSet/>
      <dgm:spPr/>
      <dgm:t>
        <a:bodyPr/>
        <a:lstStyle/>
        <a:p>
          <a:endParaRPr lang="ru-RU"/>
        </a:p>
      </dgm:t>
    </dgm:pt>
    <dgm:pt modelId="{DFE5E9ED-F7C9-4761-B46D-E21A47C3C06A}" type="sibTrans" cxnId="{30A07C0B-8453-4E95-B34F-AF9084295C4A}">
      <dgm:prSet/>
      <dgm:spPr/>
      <dgm:t>
        <a:bodyPr/>
        <a:lstStyle/>
        <a:p>
          <a:endParaRPr lang="ru-RU"/>
        </a:p>
      </dgm:t>
    </dgm:pt>
    <dgm:pt modelId="{735CD25E-0547-40CF-8A88-C7DBD044B13F}">
      <dgm:prSet phldrT="[Текст]" custT="1"/>
      <dgm:spPr>
        <a:solidFill>
          <a:schemeClr val="bg1">
            <a:lumMod val="85000"/>
          </a:schemeClr>
        </a:solidFill>
        <a:ln>
          <a:solidFill>
            <a:schemeClr val="bg1">
              <a:lumMod val="5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="1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rPr>
            <a:t>утверждение плана контрольных мероприятий на очередной финансовый год </a:t>
          </a:r>
          <a:endParaRPr lang="ru-RU" sz="1400" b="1" dirty="0">
            <a:solidFill>
              <a:schemeClr val="bg2">
                <a:lumMod val="25000"/>
              </a:schemeClr>
            </a:solidFill>
            <a:latin typeface="Arial Narrow" panose="020B0606020202030204" pitchFamily="34" charset="0"/>
          </a:endParaRPr>
        </a:p>
      </dgm:t>
    </dgm:pt>
    <dgm:pt modelId="{B8EBE2C5-1DB8-415D-BCA5-E275214864CA}" type="parTrans" cxnId="{41DFA5F1-BADD-4E5C-9940-9379F426B871}">
      <dgm:prSet/>
      <dgm:spPr/>
      <dgm:t>
        <a:bodyPr/>
        <a:lstStyle/>
        <a:p>
          <a:endParaRPr lang="ru-RU"/>
        </a:p>
      </dgm:t>
    </dgm:pt>
    <dgm:pt modelId="{EDC212AD-F8B1-4537-91B8-C710DEA4121C}" type="sibTrans" cxnId="{41DFA5F1-BADD-4E5C-9940-9379F426B871}">
      <dgm:prSet/>
      <dgm:spPr/>
      <dgm:t>
        <a:bodyPr/>
        <a:lstStyle/>
        <a:p>
          <a:endParaRPr lang="ru-RU"/>
        </a:p>
      </dgm:t>
    </dgm:pt>
    <dgm:pt modelId="{99AAD271-59AC-4AF3-A4C0-8F47110CCD76}">
      <dgm:prSet phldrT="[Текст]" custT="1"/>
      <dgm:spPr>
        <a:solidFill>
          <a:schemeClr val="bg1">
            <a:lumMod val="85000"/>
          </a:schemeClr>
        </a:solidFill>
        <a:ln>
          <a:solidFill>
            <a:schemeClr val="bg1">
              <a:lumMod val="5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="1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rPr>
            <a:t>риск-ориентированный мониторинг подконтрольных объектов</a:t>
          </a:r>
          <a:endParaRPr lang="ru-RU" sz="1400" b="1" dirty="0">
            <a:solidFill>
              <a:schemeClr val="bg2">
                <a:lumMod val="25000"/>
              </a:schemeClr>
            </a:solidFill>
            <a:latin typeface="Arial Narrow" panose="020B0606020202030204" pitchFamily="34" charset="0"/>
          </a:endParaRPr>
        </a:p>
      </dgm:t>
    </dgm:pt>
    <dgm:pt modelId="{5F7DB717-F37D-4528-BADC-F146FD4047EC}" type="sibTrans" cxnId="{85665543-B094-4F68-A36E-DE123DC0D902}">
      <dgm:prSet/>
      <dgm:spPr/>
      <dgm:t>
        <a:bodyPr/>
        <a:lstStyle/>
        <a:p>
          <a:endParaRPr lang="ru-RU"/>
        </a:p>
      </dgm:t>
    </dgm:pt>
    <dgm:pt modelId="{7189F47E-202B-43DF-9CFC-C709021060F7}" type="parTrans" cxnId="{85665543-B094-4F68-A36E-DE123DC0D902}">
      <dgm:prSet/>
      <dgm:spPr/>
      <dgm:t>
        <a:bodyPr/>
        <a:lstStyle/>
        <a:p>
          <a:endParaRPr lang="ru-RU"/>
        </a:p>
      </dgm:t>
    </dgm:pt>
    <dgm:pt modelId="{3D004F66-8498-43B6-9D70-C6DDA4E7064F}" type="pres">
      <dgm:prSet presAssocID="{3FF18487-38E7-418A-A87F-6C6ABCB99F04}" presName="Name0" presStyleCnt="0">
        <dgm:presLayoutVars>
          <dgm:dir/>
          <dgm:animLvl val="lvl"/>
          <dgm:resizeHandles val="exact"/>
        </dgm:presLayoutVars>
      </dgm:prSet>
      <dgm:spPr/>
    </dgm:pt>
    <dgm:pt modelId="{8C50A795-CE8C-49DE-827E-24EB081FD1CF}" type="pres">
      <dgm:prSet presAssocID="{0C86C73A-F06E-4166-B6EA-160E1BBFD5F6}" presName="parTxOnly" presStyleLbl="node1" presStyleIdx="0" presStyleCnt="4" custScaleX="11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91DF86-088D-4C7B-AAE6-26FA0A9F126C}" type="pres">
      <dgm:prSet presAssocID="{98926946-5113-467E-AEBE-2D2B5803671B}" presName="parTxOnlySpace" presStyleCnt="0"/>
      <dgm:spPr/>
    </dgm:pt>
    <dgm:pt modelId="{A0A72894-1DE4-4563-BBE4-E15ADF556A0E}" type="pres">
      <dgm:prSet presAssocID="{99AAD271-59AC-4AF3-A4C0-8F47110CCD76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FBBA9F-A2A1-4F4F-B69D-C7A7491FD760}" type="pres">
      <dgm:prSet presAssocID="{5F7DB717-F37D-4528-BADC-F146FD4047EC}" presName="parTxOnlySpace" presStyleCnt="0"/>
      <dgm:spPr/>
    </dgm:pt>
    <dgm:pt modelId="{AEE91EE4-C73E-4C34-9482-F673A1B0F80A}" type="pres">
      <dgm:prSet presAssocID="{F3208F4A-B2BB-425A-8851-D6AEE731C0B4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47A62-02F4-48F9-AD37-49DE222E63D5}" type="pres">
      <dgm:prSet presAssocID="{DFE5E9ED-F7C9-4761-B46D-E21A47C3C06A}" presName="parTxOnlySpace" presStyleCnt="0"/>
      <dgm:spPr/>
    </dgm:pt>
    <dgm:pt modelId="{4A4E2760-6BBE-481A-8EA4-F4E07128BACD}" type="pres">
      <dgm:prSet presAssocID="{735CD25E-0547-40CF-8A88-C7DBD044B13F}" presName="parTxOnly" presStyleLbl="node1" presStyleIdx="3" presStyleCnt="4" custLinFactNeighborX="-124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A07C0B-8453-4E95-B34F-AF9084295C4A}" srcId="{3FF18487-38E7-418A-A87F-6C6ABCB99F04}" destId="{F3208F4A-B2BB-425A-8851-D6AEE731C0B4}" srcOrd="2" destOrd="0" parTransId="{B8C579D0-7DEC-42FA-A7F5-0F90169637CF}" sibTransId="{DFE5E9ED-F7C9-4761-B46D-E21A47C3C06A}"/>
    <dgm:cxn modelId="{6523B1C4-2AD3-491A-BD3A-69B31530E20B}" type="presOf" srcId="{99AAD271-59AC-4AF3-A4C0-8F47110CCD76}" destId="{A0A72894-1DE4-4563-BBE4-E15ADF556A0E}" srcOrd="0" destOrd="0" presId="urn:microsoft.com/office/officeart/2005/8/layout/chevron1"/>
    <dgm:cxn modelId="{85665543-B094-4F68-A36E-DE123DC0D902}" srcId="{3FF18487-38E7-418A-A87F-6C6ABCB99F04}" destId="{99AAD271-59AC-4AF3-A4C0-8F47110CCD76}" srcOrd="1" destOrd="0" parTransId="{7189F47E-202B-43DF-9CFC-C709021060F7}" sibTransId="{5F7DB717-F37D-4528-BADC-F146FD4047EC}"/>
    <dgm:cxn modelId="{6EE8EBCB-6A4E-40CD-A59F-33FCB9BC74CD}" type="presOf" srcId="{F3208F4A-B2BB-425A-8851-D6AEE731C0B4}" destId="{AEE91EE4-C73E-4C34-9482-F673A1B0F80A}" srcOrd="0" destOrd="0" presId="urn:microsoft.com/office/officeart/2005/8/layout/chevron1"/>
    <dgm:cxn modelId="{437D7465-E350-4E9A-AE45-F423262EDE0B}" type="presOf" srcId="{0C86C73A-F06E-4166-B6EA-160E1BBFD5F6}" destId="{8C50A795-CE8C-49DE-827E-24EB081FD1CF}" srcOrd="0" destOrd="0" presId="urn:microsoft.com/office/officeart/2005/8/layout/chevron1"/>
    <dgm:cxn modelId="{7FF67B93-98B7-47C0-B320-9D5895790E0F}" type="presOf" srcId="{3FF18487-38E7-418A-A87F-6C6ABCB99F04}" destId="{3D004F66-8498-43B6-9D70-C6DDA4E7064F}" srcOrd="0" destOrd="0" presId="urn:microsoft.com/office/officeart/2005/8/layout/chevron1"/>
    <dgm:cxn modelId="{8789F54E-37D2-4A5F-83E5-3DE3889645CA}" type="presOf" srcId="{735CD25E-0547-40CF-8A88-C7DBD044B13F}" destId="{4A4E2760-6BBE-481A-8EA4-F4E07128BACD}" srcOrd="0" destOrd="0" presId="urn:microsoft.com/office/officeart/2005/8/layout/chevron1"/>
    <dgm:cxn modelId="{0790A1FC-7CFC-47A7-AB72-5963C3D4053E}" srcId="{3FF18487-38E7-418A-A87F-6C6ABCB99F04}" destId="{0C86C73A-F06E-4166-B6EA-160E1BBFD5F6}" srcOrd="0" destOrd="0" parTransId="{EAA46A8E-59E1-4A05-A984-1DCC2BFF07DB}" sibTransId="{98926946-5113-467E-AEBE-2D2B5803671B}"/>
    <dgm:cxn modelId="{41DFA5F1-BADD-4E5C-9940-9379F426B871}" srcId="{3FF18487-38E7-418A-A87F-6C6ABCB99F04}" destId="{735CD25E-0547-40CF-8A88-C7DBD044B13F}" srcOrd="3" destOrd="0" parTransId="{B8EBE2C5-1DB8-415D-BCA5-E275214864CA}" sibTransId="{EDC212AD-F8B1-4537-91B8-C710DEA4121C}"/>
    <dgm:cxn modelId="{2597C364-3770-4F7A-88C0-6EF923189145}" type="presParOf" srcId="{3D004F66-8498-43B6-9D70-C6DDA4E7064F}" destId="{8C50A795-CE8C-49DE-827E-24EB081FD1CF}" srcOrd="0" destOrd="0" presId="urn:microsoft.com/office/officeart/2005/8/layout/chevron1"/>
    <dgm:cxn modelId="{2C3F55D9-2476-4AB9-8E9F-06E8F586240B}" type="presParOf" srcId="{3D004F66-8498-43B6-9D70-C6DDA4E7064F}" destId="{8591DF86-088D-4C7B-AAE6-26FA0A9F126C}" srcOrd="1" destOrd="0" presId="urn:microsoft.com/office/officeart/2005/8/layout/chevron1"/>
    <dgm:cxn modelId="{3739AE8F-7183-4A43-86DA-53FD7DB2B69F}" type="presParOf" srcId="{3D004F66-8498-43B6-9D70-C6DDA4E7064F}" destId="{A0A72894-1DE4-4563-BBE4-E15ADF556A0E}" srcOrd="2" destOrd="0" presId="urn:microsoft.com/office/officeart/2005/8/layout/chevron1"/>
    <dgm:cxn modelId="{D89CC5C1-EC11-487E-B8A9-0351CA2EA6DF}" type="presParOf" srcId="{3D004F66-8498-43B6-9D70-C6DDA4E7064F}" destId="{45FBBA9F-A2A1-4F4F-B69D-C7A7491FD760}" srcOrd="3" destOrd="0" presId="urn:microsoft.com/office/officeart/2005/8/layout/chevron1"/>
    <dgm:cxn modelId="{B45A7432-79DB-42C2-93E4-938427968842}" type="presParOf" srcId="{3D004F66-8498-43B6-9D70-C6DDA4E7064F}" destId="{AEE91EE4-C73E-4C34-9482-F673A1B0F80A}" srcOrd="4" destOrd="0" presId="urn:microsoft.com/office/officeart/2005/8/layout/chevron1"/>
    <dgm:cxn modelId="{878AD359-8BD6-4DF5-ABD8-F889904C6DB2}" type="presParOf" srcId="{3D004F66-8498-43B6-9D70-C6DDA4E7064F}" destId="{43D47A62-02F4-48F9-AD37-49DE222E63D5}" srcOrd="5" destOrd="0" presId="urn:microsoft.com/office/officeart/2005/8/layout/chevron1"/>
    <dgm:cxn modelId="{80152751-62EB-4400-999D-5A825FD9A852}" type="presParOf" srcId="{3D004F66-8498-43B6-9D70-C6DDA4E7064F}" destId="{4A4E2760-6BBE-481A-8EA4-F4E07128BAC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87E40D-EA29-4C7D-BE35-F11E68F462BA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0EDABC-F7EC-4210-9597-6281CBB25B19}">
      <dgm:prSet phldrT="[Текст]" custT="1"/>
      <dgm:spPr>
        <a:gradFill rotWithShape="0">
          <a:gsLst>
            <a:gs pos="100000">
              <a:srgbClr val="7CB953"/>
            </a:gs>
            <a:gs pos="100000">
              <a:sysClr val="window" lastClr="FFFFFF">
                <a:lumMod val="95000"/>
              </a:sysClr>
            </a:gs>
          </a:gsLst>
          <a:lin ang="16200000" scaled="1"/>
        </a:gradFill>
        <a:ln>
          <a:solidFill>
            <a:schemeClr val="accent6">
              <a:lumMod val="75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500" b="1" dirty="0" smtClean="0">
              <a:solidFill>
                <a:schemeClr val="bg1"/>
              </a:solidFill>
              <a:latin typeface="Arial Narrow" panose="020B0606020202030204" pitchFamily="34" charset="0"/>
            </a:rPr>
            <a:t>РИСК-ОРИЕНТИРОВАННЫЙ МОНИТОРИНГ ПОДКОНТРОЛЬНЫХ ОБЪЕКТОВ</a:t>
          </a:r>
          <a:endParaRPr lang="ru-RU" sz="1500" b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FDDF06D3-E741-4712-8BEA-37F36A5CB121}" type="sibTrans" cxnId="{944428E8-D8D6-4C86-9980-68A803ABEAE1}">
      <dgm:prSet/>
      <dgm:spPr/>
      <dgm:t>
        <a:bodyPr/>
        <a:lstStyle/>
        <a:p>
          <a:endParaRPr lang="ru-RU"/>
        </a:p>
      </dgm:t>
    </dgm:pt>
    <dgm:pt modelId="{837BF0DD-03AA-42E3-BAAC-E51E90B3283A}" type="parTrans" cxnId="{944428E8-D8D6-4C86-9980-68A803ABEAE1}">
      <dgm:prSet/>
      <dgm:spPr/>
      <dgm:t>
        <a:bodyPr/>
        <a:lstStyle/>
        <a:p>
          <a:endParaRPr lang="ru-RU"/>
        </a:p>
      </dgm:t>
    </dgm:pt>
    <dgm:pt modelId="{69FCDE74-98D1-40EE-9CBC-F5AAB8B79A0A}">
      <dgm:prSet phldrT="[Текст]" custT="1"/>
      <dgm:spPr>
        <a:ln>
          <a:solidFill>
            <a:schemeClr val="bg1">
              <a:lumMod val="65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endParaRPr lang="ru-RU" sz="800" dirty="0" smtClean="0">
            <a:latin typeface="Arial Narrow" panose="020B0606020202030204" pitchFamily="34" charset="0"/>
          </a:endParaRPr>
        </a:p>
        <a:p>
          <a:pPr algn="ctr"/>
          <a:r>
            <a:rPr lang="ru-RU" sz="1650" dirty="0" smtClean="0">
              <a:latin typeface="Arial Narrow" panose="020B0606020202030204" pitchFamily="34" charset="0"/>
            </a:rPr>
            <a:t>Отнесение подконтрольных объектов                   к определенной категории риска                                                                        на основании критериев, предусмотренных федеральным стандартом, утвержденным Постановлением Правительства РФ               № 208 от 27.02.2020 и ведомственным стандартом (при наличии) </a:t>
          </a:r>
          <a:endParaRPr lang="ru-RU" sz="1650" dirty="0">
            <a:latin typeface="Arial Narrow" panose="020B0606020202030204" pitchFamily="34" charset="0"/>
          </a:endParaRPr>
        </a:p>
      </dgm:t>
    </dgm:pt>
    <dgm:pt modelId="{69D97060-0A71-4F10-9D3C-29C3127AF3BC}" type="sibTrans" cxnId="{CAE03444-18F0-4279-B71C-D29641D0DA9C}">
      <dgm:prSet/>
      <dgm:spPr/>
      <dgm:t>
        <a:bodyPr/>
        <a:lstStyle/>
        <a:p>
          <a:endParaRPr lang="ru-RU"/>
        </a:p>
      </dgm:t>
    </dgm:pt>
    <dgm:pt modelId="{4395C8ED-380D-4BC4-A7AE-D74C33E0F74A}" type="parTrans" cxnId="{CAE03444-18F0-4279-B71C-D29641D0DA9C}">
      <dgm:prSet/>
      <dgm:spPr/>
      <dgm:t>
        <a:bodyPr/>
        <a:lstStyle/>
        <a:p>
          <a:endParaRPr lang="ru-RU"/>
        </a:p>
      </dgm:t>
    </dgm:pt>
    <dgm:pt modelId="{BAB1E1F2-BE9E-4E3B-814B-ECD865739A06}">
      <dgm:prSet phldrT="[Текст]" custT="1"/>
      <dgm:spPr>
        <a:ln>
          <a:solidFill>
            <a:schemeClr val="bg1">
              <a:lumMod val="65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endParaRPr lang="ru-RU" sz="800" dirty="0" smtClean="0">
            <a:latin typeface="Arial Narrow" panose="020B0606020202030204" pitchFamily="34" charset="0"/>
          </a:endParaRPr>
        </a:p>
        <a:p>
          <a:pPr algn="ctr"/>
          <a:r>
            <a:rPr lang="ru-RU" sz="1650" dirty="0" smtClean="0">
              <a:latin typeface="Arial Narrow" panose="020B0606020202030204" pitchFamily="34" charset="0"/>
            </a:rPr>
            <a:t>Включение в план проверок                 объектов контроля с высокой                категорией риска на основании          итогового рейтинга подконтрольных объектов</a:t>
          </a:r>
          <a:endParaRPr lang="ru-RU" sz="1650" dirty="0">
            <a:latin typeface="Arial Narrow" panose="020B0606020202030204" pitchFamily="34" charset="0"/>
          </a:endParaRPr>
        </a:p>
      </dgm:t>
    </dgm:pt>
    <dgm:pt modelId="{81A6AD97-4FB2-4283-A7EC-B758D6FD5672}" type="sibTrans" cxnId="{07426EE3-0FCF-45E9-B21B-D6850CE57258}">
      <dgm:prSet/>
      <dgm:spPr/>
      <dgm:t>
        <a:bodyPr/>
        <a:lstStyle/>
        <a:p>
          <a:endParaRPr lang="ru-RU"/>
        </a:p>
      </dgm:t>
    </dgm:pt>
    <dgm:pt modelId="{D6FD3CA2-FFD2-4509-A94C-F17D0C264215}" type="parTrans" cxnId="{07426EE3-0FCF-45E9-B21B-D6850CE57258}">
      <dgm:prSet/>
      <dgm:spPr/>
      <dgm:t>
        <a:bodyPr/>
        <a:lstStyle/>
        <a:p>
          <a:endParaRPr lang="ru-RU"/>
        </a:p>
      </dgm:t>
    </dgm:pt>
    <dgm:pt modelId="{E0D22CCC-7A9C-4A37-B905-D294619FB8DA}">
      <dgm:prSet phldrT="[Текст]" custT="1"/>
      <dgm:spPr>
        <a:solidFill>
          <a:srgbClr val="75B44A"/>
        </a:solidFill>
        <a:ln>
          <a:solidFill>
            <a:schemeClr val="accent6">
              <a:lumMod val="75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500" b="1" dirty="0" smtClean="0">
              <a:solidFill>
                <a:schemeClr val="bg1"/>
              </a:solidFill>
              <a:latin typeface="Arial Narrow" panose="020B0606020202030204" pitchFamily="34" charset="0"/>
            </a:rPr>
            <a:t>ФОРМИРОВАНИЕ  ПЛАНА КМ</a:t>
          </a:r>
          <a:endParaRPr lang="ru-RU" sz="1500" b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C6BC3753-0411-4353-89AE-FDD59E7B92A0}" type="sibTrans" cxnId="{7EC21096-3BF7-4C9C-A6A0-32F1A1B488E9}">
      <dgm:prSet/>
      <dgm:spPr/>
      <dgm:t>
        <a:bodyPr/>
        <a:lstStyle/>
        <a:p>
          <a:endParaRPr lang="ru-RU"/>
        </a:p>
      </dgm:t>
    </dgm:pt>
    <dgm:pt modelId="{EC569042-ABE9-44EF-9F16-7691428B0D09}" type="parTrans" cxnId="{7EC21096-3BF7-4C9C-A6A0-32F1A1B488E9}">
      <dgm:prSet/>
      <dgm:spPr/>
      <dgm:t>
        <a:bodyPr/>
        <a:lstStyle/>
        <a:p>
          <a:endParaRPr lang="ru-RU"/>
        </a:p>
      </dgm:t>
    </dgm:pt>
    <dgm:pt modelId="{630EE0A2-8478-4874-BCF3-6117247C9F7F}" type="pres">
      <dgm:prSet presAssocID="{A087E40D-EA29-4C7D-BE35-F11E68F462BA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781A3EA-7B29-492D-B7B6-E2BA26CC204F}" type="pres">
      <dgm:prSet presAssocID="{7E0EDABC-F7EC-4210-9597-6281CBB25B19}" presName="parentText1" presStyleLbl="node1" presStyleIdx="0" presStyleCnt="2" custLinFactNeighborX="-29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921550-5EC6-43AA-A363-7A0D46B7D6DB}" type="pres">
      <dgm:prSet presAssocID="{7E0EDABC-F7EC-4210-9597-6281CBB25B19}" presName="childText1" presStyleLbl="solidAlignAcc1" presStyleIdx="0" presStyleCnt="2" custScaleY="78217" custLinFactNeighborX="243" custLinFactNeighborY="-116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908C85-A0FC-446F-A597-70F6FA126C8F}" type="pres">
      <dgm:prSet presAssocID="{E0D22CCC-7A9C-4A37-B905-D294619FB8DA}" presName="parentText2" presStyleLbl="node1" presStyleIdx="1" presStyleCnt="2" custScaleX="97003" custLinFactNeighborX="-1626" custLinFactNeighborY="-751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A21E9-E973-4B7F-AAB9-5797A8BB8B66}" type="pres">
      <dgm:prSet presAssocID="{E0D22CCC-7A9C-4A37-B905-D294619FB8DA}" presName="childText2" presStyleLbl="solidAlignAcc1" presStyleIdx="1" presStyleCnt="2" custScaleY="65759" custLinFactNeighborX="-257" custLinFactNeighborY="-208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4C7DCA-B08B-485D-8920-69BF8F0C9A62}" type="presOf" srcId="{7E0EDABC-F7EC-4210-9597-6281CBB25B19}" destId="{3781A3EA-7B29-492D-B7B6-E2BA26CC204F}" srcOrd="0" destOrd="0" presId="urn:microsoft.com/office/officeart/2009/3/layout/IncreasingArrowsProcess"/>
    <dgm:cxn modelId="{7EC21096-3BF7-4C9C-A6A0-32F1A1B488E9}" srcId="{A087E40D-EA29-4C7D-BE35-F11E68F462BA}" destId="{E0D22CCC-7A9C-4A37-B905-D294619FB8DA}" srcOrd="1" destOrd="0" parTransId="{EC569042-ABE9-44EF-9F16-7691428B0D09}" sibTransId="{C6BC3753-0411-4353-89AE-FDD59E7B92A0}"/>
    <dgm:cxn modelId="{57FBDF2F-2FA1-44DC-9B3F-5CC5C47082A1}" type="presOf" srcId="{BAB1E1F2-BE9E-4E3B-814B-ECD865739A06}" destId="{092A21E9-E973-4B7F-AAB9-5797A8BB8B66}" srcOrd="0" destOrd="0" presId="urn:microsoft.com/office/officeart/2009/3/layout/IncreasingArrowsProcess"/>
    <dgm:cxn modelId="{07426EE3-0FCF-45E9-B21B-D6850CE57258}" srcId="{E0D22CCC-7A9C-4A37-B905-D294619FB8DA}" destId="{BAB1E1F2-BE9E-4E3B-814B-ECD865739A06}" srcOrd="0" destOrd="0" parTransId="{D6FD3CA2-FFD2-4509-A94C-F17D0C264215}" sibTransId="{81A6AD97-4FB2-4283-A7EC-B758D6FD5672}"/>
    <dgm:cxn modelId="{2556E068-4849-404E-BC29-1E4C80823BD2}" type="presOf" srcId="{A087E40D-EA29-4C7D-BE35-F11E68F462BA}" destId="{630EE0A2-8478-4874-BCF3-6117247C9F7F}" srcOrd="0" destOrd="0" presId="urn:microsoft.com/office/officeart/2009/3/layout/IncreasingArrowsProcess"/>
    <dgm:cxn modelId="{CAE03444-18F0-4279-B71C-D29641D0DA9C}" srcId="{7E0EDABC-F7EC-4210-9597-6281CBB25B19}" destId="{69FCDE74-98D1-40EE-9CBC-F5AAB8B79A0A}" srcOrd="0" destOrd="0" parTransId="{4395C8ED-380D-4BC4-A7AE-D74C33E0F74A}" sibTransId="{69D97060-0A71-4F10-9D3C-29C3127AF3BC}"/>
    <dgm:cxn modelId="{944428E8-D8D6-4C86-9980-68A803ABEAE1}" srcId="{A087E40D-EA29-4C7D-BE35-F11E68F462BA}" destId="{7E0EDABC-F7EC-4210-9597-6281CBB25B19}" srcOrd="0" destOrd="0" parTransId="{837BF0DD-03AA-42E3-BAAC-E51E90B3283A}" sibTransId="{FDDF06D3-E741-4712-8BEA-37F36A5CB121}"/>
    <dgm:cxn modelId="{7ABA7BBE-92E7-4483-8057-6F0D4F31C810}" type="presOf" srcId="{E0D22CCC-7A9C-4A37-B905-D294619FB8DA}" destId="{7E908C85-A0FC-446F-A597-70F6FA126C8F}" srcOrd="0" destOrd="0" presId="urn:microsoft.com/office/officeart/2009/3/layout/IncreasingArrowsProcess"/>
    <dgm:cxn modelId="{AE399E00-4786-4248-9A09-D01711EB0F8A}" type="presOf" srcId="{69FCDE74-98D1-40EE-9CBC-F5AAB8B79A0A}" destId="{2E921550-5EC6-43AA-A363-7A0D46B7D6DB}" srcOrd="0" destOrd="0" presId="urn:microsoft.com/office/officeart/2009/3/layout/IncreasingArrowsProcess"/>
    <dgm:cxn modelId="{89ED06A5-EFA8-447B-9265-CD8E3CD3B00D}" type="presParOf" srcId="{630EE0A2-8478-4874-BCF3-6117247C9F7F}" destId="{3781A3EA-7B29-492D-B7B6-E2BA26CC204F}" srcOrd="0" destOrd="0" presId="urn:microsoft.com/office/officeart/2009/3/layout/IncreasingArrowsProcess"/>
    <dgm:cxn modelId="{3550CDB2-AA39-4692-9564-D55347919848}" type="presParOf" srcId="{630EE0A2-8478-4874-BCF3-6117247C9F7F}" destId="{2E921550-5EC6-43AA-A363-7A0D46B7D6DB}" srcOrd="1" destOrd="0" presId="urn:microsoft.com/office/officeart/2009/3/layout/IncreasingArrowsProcess"/>
    <dgm:cxn modelId="{74F21D65-44ED-40A7-9366-09CC1DAC1A4D}" type="presParOf" srcId="{630EE0A2-8478-4874-BCF3-6117247C9F7F}" destId="{7E908C85-A0FC-446F-A597-70F6FA126C8F}" srcOrd="2" destOrd="0" presId="urn:microsoft.com/office/officeart/2009/3/layout/IncreasingArrowsProcess"/>
    <dgm:cxn modelId="{EAF0616A-489F-46C1-89F1-6903186AC64C}" type="presParOf" srcId="{630EE0A2-8478-4874-BCF3-6117247C9F7F}" destId="{092A21E9-E973-4B7F-AAB9-5797A8BB8B66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0A795-CE8C-49DE-827E-24EB081FD1CF}">
      <dsp:nvSpPr>
        <dsp:cNvPr id="0" name=""/>
        <dsp:cNvSpPr/>
      </dsp:nvSpPr>
      <dsp:spPr>
        <a:xfrm>
          <a:off x="9808" y="249165"/>
          <a:ext cx="3224723" cy="1172626"/>
        </a:xfrm>
        <a:prstGeom prst="chevron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rPr>
            <a:t>классификация рисков</a:t>
          </a:r>
          <a:endParaRPr lang="ru-RU" sz="1400" b="1" kern="1200" dirty="0">
            <a:solidFill>
              <a:schemeClr val="bg2">
                <a:lumMod val="25000"/>
              </a:schemeClr>
            </a:solidFill>
            <a:latin typeface="Arial Narrow" panose="020B0606020202030204" pitchFamily="34" charset="0"/>
          </a:endParaRPr>
        </a:p>
      </dsp:txBody>
      <dsp:txXfrm>
        <a:off x="596121" y="249165"/>
        <a:ext cx="2052097" cy="1172626"/>
      </dsp:txXfrm>
    </dsp:sp>
    <dsp:sp modelId="{A0A72894-1DE4-4563-BBE4-E15ADF556A0E}">
      <dsp:nvSpPr>
        <dsp:cNvPr id="0" name=""/>
        <dsp:cNvSpPr/>
      </dsp:nvSpPr>
      <dsp:spPr>
        <a:xfrm>
          <a:off x="2941374" y="249165"/>
          <a:ext cx="2931566" cy="1172626"/>
        </a:xfrm>
        <a:prstGeom prst="chevron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rPr>
            <a:t>риск-ориентированный мониторинг подконтрольных объектов</a:t>
          </a:r>
          <a:endParaRPr lang="ru-RU" sz="1400" b="1" kern="1200" dirty="0">
            <a:solidFill>
              <a:schemeClr val="bg2">
                <a:lumMod val="25000"/>
              </a:schemeClr>
            </a:solidFill>
            <a:latin typeface="Arial Narrow" panose="020B0606020202030204" pitchFamily="34" charset="0"/>
          </a:endParaRPr>
        </a:p>
      </dsp:txBody>
      <dsp:txXfrm>
        <a:off x="3527687" y="249165"/>
        <a:ext cx="1758940" cy="1172626"/>
      </dsp:txXfrm>
    </dsp:sp>
    <dsp:sp modelId="{AEE91EE4-C73E-4C34-9482-F673A1B0F80A}">
      <dsp:nvSpPr>
        <dsp:cNvPr id="0" name=""/>
        <dsp:cNvSpPr/>
      </dsp:nvSpPr>
      <dsp:spPr>
        <a:xfrm>
          <a:off x="5579784" y="249165"/>
          <a:ext cx="2931566" cy="1172626"/>
        </a:xfrm>
        <a:prstGeom prst="chevron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rPr>
            <a:t>итоговый                               рейтинг рисков подконтрольных объектов</a:t>
          </a:r>
          <a:endParaRPr lang="ru-RU" sz="1400" b="1" kern="1200" dirty="0">
            <a:solidFill>
              <a:schemeClr val="bg2">
                <a:lumMod val="25000"/>
              </a:schemeClr>
            </a:solidFill>
            <a:latin typeface="Arial Narrow" panose="020B0606020202030204" pitchFamily="34" charset="0"/>
          </a:endParaRPr>
        </a:p>
      </dsp:txBody>
      <dsp:txXfrm>
        <a:off x="6166097" y="249165"/>
        <a:ext cx="1758940" cy="1172626"/>
      </dsp:txXfrm>
    </dsp:sp>
    <dsp:sp modelId="{4A4E2760-6BBE-481A-8EA4-F4E07128BACD}">
      <dsp:nvSpPr>
        <dsp:cNvPr id="0" name=""/>
        <dsp:cNvSpPr/>
      </dsp:nvSpPr>
      <dsp:spPr>
        <a:xfrm>
          <a:off x="8181696" y="249165"/>
          <a:ext cx="2931566" cy="1172626"/>
        </a:xfrm>
        <a:prstGeom prst="chevron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rPr>
            <a:t>утверждение плана контрольных мероприятий на очередной финансовый год </a:t>
          </a:r>
          <a:endParaRPr lang="ru-RU" sz="1400" b="1" kern="1200" dirty="0">
            <a:solidFill>
              <a:schemeClr val="bg2">
                <a:lumMod val="25000"/>
              </a:schemeClr>
            </a:solidFill>
            <a:latin typeface="Arial Narrow" panose="020B0606020202030204" pitchFamily="34" charset="0"/>
          </a:endParaRPr>
        </a:p>
      </dsp:txBody>
      <dsp:txXfrm>
        <a:off x="8768009" y="249165"/>
        <a:ext cx="1758940" cy="11726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1A3EA-7B29-492D-B7B6-E2BA26CC204F}">
      <dsp:nvSpPr>
        <dsp:cNvPr id="0" name=""/>
        <dsp:cNvSpPr/>
      </dsp:nvSpPr>
      <dsp:spPr>
        <a:xfrm>
          <a:off x="0" y="319375"/>
          <a:ext cx="7741920" cy="112761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100000">
              <a:srgbClr val="7CB953"/>
            </a:gs>
            <a:gs pos="100000">
              <a:sysClr val="window" lastClr="FFFFFF">
                <a:lumMod val="95000"/>
              </a:sysClr>
            </a:gs>
          </a:gsLst>
          <a:lin ang="16200000" scaled="1"/>
        </a:gra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179008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РИСК-ОРИЕНТИРОВАННЫЙ МОНИТОРИНГ ПОДКОНТРОЛЬНЫХ ОБЪЕКТОВ</a:t>
          </a:r>
          <a:endParaRPr lang="ru-RU" sz="1500" b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0" y="601278"/>
        <a:ext cx="7460018" cy="563805"/>
      </dsp:txXfrm>
    </dsp:sp>
    <dsp:sp modelId="{2E921550-5EC6-43AA-A363-7A0D46B7D6DB}">
      <dsp:nvSpPr>
        <dsp:cNvPr id="0" name=""/>
        <dsp:cNvSpPr/>
      </dsp:nvSpPr>
      <dsp:spPr>
        <a:xfrm>
          <a:off x="8691" y="1171648"/>
          <a:ext cx="3576767" cy="196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 smtClean="0">
            <a:latin typeface="Arial Narrow" panose="020B0606020202030204" pitchFamily="34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>
              <a:latin typeface="Arial Narrow" panose="020B0606020202030204" pitchFamily="34" charset="0"/>
            </a:rPr>
            <a:t>Отнесение подконтрольных объектов                   к определенной категории риска                                                                        на основании критериев, предусмотренных федеральным стандартом, утвержденным Постановлением Правительства РФ               № 208 от 27.02.2020 и ведомственным стандартом (при наличии) </a:t>
          </a:r>
          <a:endParaRPr lang="ru-RU" sz="1650" kern="1200" dirty="0">
            <a:latin typeface="Arial Narrow" panose="020B0606020202030204" pitchFamily="34" charset="0"/>
          </a:endParaRPr>
        </a:p>
      </dsp:txBody>
      <dsp:txXfrm>
        <a:off x="8691" y="1171648"/>
        <a:ext cx="3576767" cy="1968633"/>
      </dsp:txXfrm>
    </dsp:sp>
    <dsp:sp modelId="{7E908C85-A0FC-446F-A597-70F6FA126C8F}">
      <dsp:nvSpPr>
        <dsp:cNvPr id="0" name=""/>
        <dsp:cNvSpPr/>
      </dsp:nvSpPr>
      <dsp:spPr>
        <a:xfrm>
          <a:off x="3571456" y="686652"/>
          <a:ext cx="4040323" cy="1127610"/>
        </a:xfrm>
        <a:prstGeom prst="rightArrow">
          <a:avLst>
            <a:gd name="adj1" fmla="val 50000"/>
            <a:gd name="adj2" fmla="val 50000"/>
          </a:avLst>
        </a:prstGeom>
        <a:solidFill>
          <a:srgbClr val="75B44A"/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179008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ФОРМИРОВАНИЕ  ПЛАНА КМ</a:t>
          </a:r>
          <a:endParaRPr lang="ru-RU" sz="1500" b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3571456" y="968555"/>
        <a:ext cx="3758421" cy="563805"/>
      </dsp:txXfrm>
    </dsp:sp>
    <dsp:sp modelId="{092A21E9-E973-4B7F-AAB9-5797A8BB8B66}">
      <dsp:nvSpPr>
        <dsp:cNvPr id="0" name=""/>
        <dsp:cNvSpPr/>
      </dsp:nvSpPr>
      <dsp:spPr>
        <a:xfrm>
          <a:off x="3567574" y="1472893"/>
          <a:ext cx="3576767" cy="16550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 smtClean="0">
            <a:latin typeface="Arial Narrow" panose="020B0606020202030204" pitchFamily="34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>
              <a:latin typeface="Arial Narrow" panose="020B0606020202030204" pitchFamily="34" charset="0"/>
            </a:rPr>
            <a:t>Включение в план проверок                 объектов контроля с высокой                категорией риска на основании          итогового рейтинга подконтрольных объектов</a:t>
          </a:r>
          <a:endParaRPr lang="ru-RU" sz="1650" kern="1200" dirty="0">
            <a:latin typeface="Arial Narrow" panose="020B0606020202030204" pitchFamily="34" charset="0"/>
          </a:endParaRPr>
        </a:p>
      </dsp:txBody>
      <dsp:txXfrm>
        <a:off x="3567574" y="1472893"/>
        <a:ext cx="3576767" cy="1655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0" y="6"/>
            <a:ext cx="4279846" cy="33972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094" y="6"/>
            <a:ext cx="4279846" cy="33972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BC203BD9-EB2E-4F57-962B-E469779CEFB7}" type="datetimeFigureOut">
              <a:rPr lang="ru-RU" smtClean="0"/>
              <a:t>02.09.2021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0" y="6456873"/>
            <a:ext cx="4279846" cy="33972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094" y="6456873"/>
            <a:ext cx="4279846" cy="33972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95D033D4-957B-4589-849F-05AC02CD5F4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787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9"/>
            <a:ext cx="4278842" cy="341351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33" y="9"/>
            <a:ext cx="4278842" cy="341351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87A0A6-D1A9-4AA0-9020-20FDE50DC583}" type="datetimeFigureOut">
              <a:rPr lang="ru-RU"/>
              <a:pPr>
                <a:defRPr/>
              </a:pPr>
              <a:t>02.09.2021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6" y="3271112"/>
            <a:ext cx="7899400" cy="2676455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6456332"/>
            <a:ext cx="4278842" cy="341351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33" y="6456332"/>
            <a:ext cx="4278842" cy="341351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76B9CF-F16D-4F89-B690-46B4E292A9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94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0502F-5A19-4154-B9EA-D65F24C5A346}" type="datetimeFigureOut">
              <a:rPr lang="ru-RU"/>
              <a:pPr>
                <a:defRPr/>
              </a:pPr>
              <a:t>02.09.2021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A3511-E135-452F-B790-0AC3D884B8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04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58BD7-CA50-466D-B44E-2AF394EAAC9F}" type="datetimeFigureOut">
              <a:rPr lang="ru-RU"/>
              <a:pPr>
                <a:defRPr/>
              </a:pPr>
              <a:t>02.09.2021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43AA5-5F6B-4F71-9E80-80273C1DB2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79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B568-A579-4F3C-8B2C-E742F2DBCCD9}" type="datetimeFigureOut">
              <a:rPr lang="ru-RU"/>
              <a:pPr>
                <a:defRPr/>
              </a:pPr>
              <a:t>02.09.2021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B2ECB-41F2-46B4-A2D0-0CD3A91E80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233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317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23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Прямая соединительная линия 4"/>
          <p:cNvCxnSpPr/>
          <p:nvPr userDrawn="1"/>
        </p:nvCxnSpPr>
        <p:spPr>
          <a:xfrm>
            <a:off x="0" y="552450"/>
            <a:ext cx="12199938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/>
          <p:cNvGrpSpPr/>
          <p:nvPr userDrawn="1"/>
        </p:nvGrpSpPr>
        <p:grpSpPr>
          <a:xfrm>
            <a:off x="10420004" y="103661"/>
            <a:ext cx="1682560" cy="394220"/>
            <a:chOff x="8014653" y="219761"/>
            <a:chExt cx="1033002" cy="20497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8014653" y="268599"/>
              <a:ext cx="209412" cy="156135"/>
            </a:xfrm>
            <a:custGeom>
              <a:avLst/>
              <a:gdLst>
                <a:gd name="T0" fmla="*/ 959 w 1043"/>
                <a:gd name="T1" fmla="*/ 0 h 775"/>
                <a:gd name="T2" fmla="*/ 892 w 1043"/>
                <a:gd name="T3" fmla="*/ 556 h 775"/>
                <a:gd name="T4" fmla="*/ 324 w 1043"/>
                <a:gd name="T5" fmla="*/ 693 h 775"/>
                <a:gd name="T6" fmla="*/ 10 w 1043"/>
                <a:gd name="T7" fmla="*/ 197 h 775"/>
                <a:gd name="T8" fmla="*/ 64 w 1043"/>
                <a:gd name="T9" fmla="*/ 225 h 775"/>
                <a:gd name="T10" fmla="*/ 296 w 1043"/>
                <a:gd name="T11" fmla="*/ 359 h 775"/>
                <a:gd name="T12" fmla="*/ 334 w 1043"/>
                <a:gd name="T13" fmla="*/ 359 h 775"/>
                <a:gd name="T14" fmla="*/ 771 w 1043"/>
                <a:gd name="T15" fmla="*/ 107 h 775"/>
                <a:gd name="T16" fmla="*/ 959 w 1043"/>
                <a:gd name="T17" fmla="*/ 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3" h="775">
                  <a:moveTo>
                    <a:pt x="959" y="0"/>
                  </a:moveTo>
                  <a:cubicBezTo>
                    <a:pt x="1043" y="154"/>
                    <a:pt x="1037" y="391"/>
                    <a:pt x="892" y="556"/>
                  </a:cubicBezTo>
                  <a:cubicBezTo>
                    <a:pt x="749" y="719"/>
                    <a:pt x="528" y="775"/>
                    <a:pt x="324" y="693"/>
                  </a:cubicBezTo>
                  <a:cubicBezTo>
                    <a:pt x="120" y="611"/>
                    <a:pt x="0" y="417"/>
                    <a:pt x="10" y="197"/>
                  </a:cubicBezTo>
                  <a:cubicBezTo>
                    <a:pt x="29" y="207"/>
                    <a:pt x="47" y="215"/>
                    <a:pt x="64" y="225"/>
                  </a:cubicBezTo>
                  <a:cubicBezTo>
                    <a:pt x="141" y="270"/>
                    <a:pt x="219" y="314"/>
                    <a:pt x="296" y="359"/>
                  </a:cubicBezTo>
                  <a:cubicBezTo>
                    <a:pt x="310" y="368"/>
                    <a:pt x="320" y="367"/>
                    <a:pt x="334" y="359"/>
                  </a:cubicBezTo>
                  <a:cubicBezTo>
                    <a:pt x="479" y="275"/>
                    <a:pt x="625" y="191"/>
                    <a:pt x="771" y="107"/>
                  </a:cubicBezTo>
                  <a:cubicBezTo>
                    <a:pt x="833" y="72"/>
                    <a:pt x="895" y="36"/>
                    <a:pt x="95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8278823" y="378855"/>
              <a:ext cx="768832" cy="9620"/>
            </a:xfrm>
            <a:custGeom>
              <a:avLst/>
              <a:gdLst>
                <a:gd name="T0" fmla="*/ 0 w 3824"/>
                <a:gd name="T1" fmla="*/ 49 h 49"/>
                <a:gd name="T2" fmla="*/ 0 w 3824"/>
                <a:gd name="T3" fmla="*/ 0 h 49"/>
                <a:gd name="T4" fmla="*/ 3824 w 3824"/>
                <a:gd name="T5" fmla="*/ 0 h 49"/>
                <a:gd name="T6" fmla="*/ 3824 w 3824"/>
                <a:gd name="T7" fmla="*/ 49 h 49"/>
                <a:gd name="T8" fmla="*/ 0 w 3824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24" h="49">
                  <a:moveTo>
                    <a:pt x="0" y="49"/>
                  </a:moveTo>
                  <a:cubicBezTo>
                    <a:pt x="0" y="32"/>
                    <a:pt x="0" y="17"/>
                    <a:pt x="0" y="0"/>
                  </a:cubicBezTo>
                  <a:cubicBezTo>
                    <a:pt x="1275" y="0"/>
                    <a:pt x="2549" y="0"/>
                    <a:pt x="3824" y="0"/>
                  </a:cubicBezTo>
                  <a:cubicBezTo>
                    <a:pt x="3824" y="17"/>
                    <a:pt x="3824" y="32"/>
                    <a:pt x="3824" y="49"/>
                  </a:cubicBezTo>
                  <a:cubicBezTo>
                    <a:pt x="2550" y="49"/>
                    <a:pt x="1276" y="49"/>
                    <a:pt x="0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8836023" y="247880"/>
              <a:ext cx="97676" cy="103596"/>
            </a:xfrm>
            <a:custGeom>
              <a:avLst/>
              <a:gdLst>
                <a:gd name="T0" fmla="*/ 479 w 486"/>
                <a:gd name="T1" fmla="*/ 514 h 514"/>
                <a:gd name="T2" fmla="*/ 315 w 486"/>
                <a:gd name="T3" fmla="*/ 514 h 514"/>
                <a:gd name="T4" fmla="*/ 314 w 486"/>
                <a:gd name="T5" fmla="*/ 507 h 514"/>
                <a:gd name="T6" fmla="*/ 345 w 486"/>
                <a:gd name="T7" fmla="*/ 433 h 514"/>
                <a:gd name="T8" fmla="*/ 345 w 486"/>
                <a:gd name="T9" fmla="*/ 251 h 514"/>
                <a:gd name="T10" fmla="*/ 140 w 486"/>
                <a:gd name="T11" fmla="*/ 251 h 514"/>
                <a:gd name="T12" fmla="*/ 140 w 486"/>
                <a:gd name="T13" fmla="*/ 311 h 514"/>
                <a:gd name="T14" fmla="*/ 140 w 486"/>
                <a:gd name="T15" fmla="*/ 439 h 514"/>
                <a:gd name="T16" fmla="*/ 170 w 486"/>
                <a:gd name="T17" fmla="*/ 513 h 514"/>
                <a:gd name="T18" fmla="*/ 0 w 486"/>
                <a:gd name="T19" fmla="*/ 513 h 514"/>
                <a:gd name="T20" fmla="*/ 28 w 486"/>
                <a:gd name="T21" fmla="*/ 431 h 514"/>
                <a:gd name="T22" fmla="*/ 29 w 486"/>
                <a:gd name="T23" fmla="*/ 63 h 514"/>
                <a:gd name="T24" fmla="*/ 1 w 486"/>
                <a:gd name="T25" fmla="*/ 10 h 514"/>
                <a:gd name="T26" fmla="*/ 0 w 486"/>
                <a:gd name="T27" fmla="*/ 0 h 514"/>
                <a:gd name="T28" fmla="*/ 167 w 486"/>
                <a:gd name="T29" fmla="*/ 0 h 514"/>
                <a:gd name="T30" fmla="*/ 168 w 486"/>
                <a:gd name="T31" fmla="*/ 7 h 514"/>
                <a:gd name="T32" fmla="*/ 140 w 486"/>
                <a:gd name="T33" fmla="*/ 73 h 514"/>
                <a:gd name="T34" fmla="*/ 140 w 486"/>
                <a:gd name="T35" fmla="*/ 217 h 514"/>
                <a:gd name="T36" fmla="*/ 331 w 486"/>
                <a:gd name="T37" fmla="*/ 216 h 514"/>
                <a:gd name="T38" fmla="*/ 344 w 486"/>
                <a:gd name="T39" fmla="*/ 198 h 514"/>
                <a:gd name="T40" fmla="*/ 344 w 486"/>
                <a:gd name="T41" fmla="*/ 51 h 514"/>
                <a:gd name="T42" fmla="*/ 323 w 486"/>
                <a:gd name="T43" fmla="*/ 15 h 514"/>
                <a:gd name="T44" fmla="*/ 306 w 486"/>
                <a:gd name="T45" fmla="*/ 0 h 514"/>
                <a:gd name="T46" fmla="*/ 486 w 486"/>
                <a:gd name="T47" fmla="*/ 0 h 514"/>
                <a:gd name="T48" fmla="*/ 476 w 486"/>
                <a:gd name="T49" fmla="*/ 13 h 514"/>
                <a:gd name="T50" fmla="*/ 452 w 486"/>
                <a:gd name="T51" fmla="*/ 56 h 514"/>
                <a:gd name="T52" fmla="*/ 453 w 486"/>
                <a:gd name="T53" fmla="*/ 459 h 514"/>
                <a:gd name="T54" fmla="*/ 479 w 486"/>
                <a:gd name="T55" fmla="*/ 514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86" h="514">
                  <a:moveTo>
                    <a:pt x="479" y="514"/>
                  </a:moveTo>
                  <a:cubicBezTo>
                    <a:pt x="426" y="514"/>
                    <a:pt x="370" y="514"/>
                    <a:pt x="315" y="514"/>
                  </a:cubicBezTo>
                  <a:cubicBezTo>
                    <a:pt x="314" y="511"/>
                    <a:pt x="313" y="508"/>
                    <a:pt x="314" y="507"/>
                  </a:cubicBezTo>
                  <a:cubicBezTo>
                    <a:pt x="346" y="492"/>
                    <a:pt x="345" y="463"/>
                    <a:pt x="345" y="433"/>
                  </a:cubicBezTo>
                  <a:cubicBezTo>
                    <a:pt x="344" y="373"/>
                    <a:pt x="345" y="313"/>
                    <a:pt x="345" y="251"/>
                  </a:cubicBezTo>
                  <a:cubicBezTo>
                    <a:pt x="276" y="251"/>
                    <a:pt x="210" y="251"/>
                    <a:pt x="140" y="251"/>
                  </a:cubicBezTo>
                  <a:cubicBezTo>
                    <a:pt x="140" y="271"/>
                    <a:pt x="140" y="291"/>
                    <a:pt x="140" y="311"/>
                  </a:cubicBezTo>
                  <a:cubicBezTo>
                    <a:pt x="140" y="354"/>
                    <a:pt x="140" y="397"/>
                    <a:pt x="140" y="439"/>
                  </a:cubicBezTo>
                  <a:cubicBezTo>
                    <a:pt x="140" y="479"/>
                    <a:pt x="140" y="479"/>
                    <a:pt x="170" y="513"/>
                  </a:cubicBezTo>
                  <a:cubicBezTo>
                    <a:pt x="112" y="513"/>
                    <a:pt x="56" y="513"/>
                    <a:pt x="0" y="513"/>
                  </a:cubicBezTo>
                  <a:cubicBezTo>
                    <a:pt x="39" y="494"/>
                    <a:pt x="28" y="460"/>
                    <a:pt x="28" y="431"/>
                  </a:cubicBezTo>
                  <a:cubicBezTo>
                    <a:pt x="28" y="308"/>
                    <a:pt x="28" y="185"/>
                    <a:pt x="29" y="63"/>
                  </a:cubicBezTo>
                  <a:cubicBezTo>
                    <a:pt x="29" y="39"/>
                    <a:pt x="29" y="18"/>
                    <a:pt x="1" y="10"/>
                  </a:cubicBezTo>
                  <a:cubicBezTo>
                    <a:pt x="0" y="9"/>
                    <a:pt x="0" y="5"/>
                    <a:pt x="0" y="0"/>
                  </a:cubicBezTo>
                  <a:cubicBezTo>
                    <a:pt x="56" y="0"/>
                    <a:pt x="112" y="0"/>
                    <a:pt x="167" y="0"/>
                  </a:cubicBezTo>
                  <a:cubicBezTo>
                    <a:pt x="168" y="4"/>
                    <a:pt x="168" y="7"/>
                    <a:pt x="168" y="7"/>
                  </a:cubicBezTo>
                  <a:cubicBezTo>
                    <a:pt x="135" y="19"/>
                    <a:pt x="139" y="47"/>
                    <a:pt x="140" y="73"/>
                  </a:cubicBezTo>
                  <a:cubicBezTo>
                    <a:pt x="140" y="120"/>
                    <a:pt x="140" y="167"/>
                    <a:pt x="140" y="217"/>
                  </a:cubicBezTo>
                  <a:cubicBezTo>
                    <a:pt x="205" y="217"/>
                    <a:pt x="268" y="217"/>
                    <a:pt x="331" y="216"/>
                  </a:cubicBezTo>
                  <a:cubicBezTo>
                    <a:pt x="336" y="216"/>
                    <a:pt x="344" y="204"/>
                    <a:pt x="344" y="198"/>
                  </a:cubicBezTo>
                  <a:cubicBezTo>
                    <a:pt x="345" y="149"/>
                    <a:pt x="346" y="100"/>
                    <a:pt x="344" y="51"/>
                  </a:cubicBezTo>
                  <a:cubicBezTo>
                    <a:pt x="343" y="39"/>
                    <a:pt x="330" y="27"/>
                    <a:pt x="323" y="15"/>
                  </a:cubicBezTo>
                  <a:cubicBezTo>
                    <a:pt x="320" y="11"/>
                    <a:pt x="315" y="8"/>
                    <a:pt x="306" y="0"/>
                  </a:cubicBezTo>
                  <a:cubicBezTo>
                    <a:pt x="370" y="0"/>
                    <a:pt x="426" y="0"/>
                    <a:pt x="486" y="0"/>
                  </a:cubicBezTo>
                  <a:cubicBezTo>
                    <a:pt x="482" y="6"/>
                    <a:pt x="480" y="12"/>
                    <a:pt x="476" y="13"/>
                  </a:cubicBezTo>
                  <a:cubicBezTo>
                    <a:pt x="456" y="21"/>
                    <a:pt x="452" y="37"/>
                    <a:pt x="452" y="56"/>
                  </a:cubicBezTo>
                  <a:cubicBezTo>
                    <a:pt x="452" y="190"/>
                    <a:pt x="451" y="325"/>
                    <a:pt x="453" y="459"/>
                  </a:cubicBezTo>
                  <a:cubicBezTo>
                    <a:pt x="453" y="477"/>
                    <a:pt x="469" y="494"/>
                    <a:pt x="479" y="5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8639930" y="247880"/>
              <a:ext cx="86577" cy="104337"/>
            </a:xfrm>
            <a:custGeom>
              <a:avLst/>
              <a:gdLst>
                <a:gd name="T0" fmla="*/ 0 w 434"/>
                <a:gd name="T1" fmla="*/ 508 h 519"/>
                <a:gd name="T2" fmla="*/ 33 w 434"/>
                <a:gd name="T3" fmla="*/ 434 h 519"/>
                <a:gd name="T4" fmla="*/ 34 w 434"/>
                <a:gd name="T5" fmla="*/ 55 h 519"/>
                <a:gd name="T6" fmla="*/ 9 w 434"/>
                <a:gd name="T7" fmla="*/ 12 h 519"/>
                <a:gd name="T8" fmla="*/ 3 w 434"/>
                <a:gd name="T9" fmla="*/ 0 h 519"/>
                <a:gd name="T10" fmla="*/ 391 w 434"/>
                <a:gd name="T11" fmla="*/ 0 h 519"/>
                <a:gd name="T12" fmla="*/ 391 w 434"/>
                <a:gd name="T13" fmla="*/ 107 h 519"/>
                <a:gd name="T14" fmla="*/ 359 w 434"/>
                <a:gd name="T15" fmla="*/ 89 h 519"/>
                <a:gd name="T16" fmla="*/ 274 w 434"/>
                <a:gd name="T17" fmla="*/ 29 h 519"/>
                <a:gd name="T18" fmla="*/ 178 w 434"/>
                <a:gd name="T19" fmla="*/ 29 h 519"/>
                <a:gd name="T20" fmla="*/ 145 w 434"/>
                <a:gd name="T21" fmla="*/ 60 h 519"/>
                <a:gd name="T22" fmla="*/ 145 w 434"/>
                <a:gd name="T23" fmla="*/ 175 h 519"/>
                <a:gd name="T24" fmla="*/ 148 w 434"/>
                <a:gd name="T25" fmla="*/ 182 h 519"/>
                <a:gd name="T26" fmla="*/ 275 w 434"/>
                <a:gd name="T27" fmla="*/ 190 h 519"/>
                <a:gd name="T28" fmla="*/ 399 w 434"/>
                <a:gd name="T29" fmla="*/ 255 h 519"/>
                <a:gd name="T30" fmla="*/ 354 w 434"/>
                <a:gd name="T31" fmla="*/ 489 h 519"/>
                <a:gd name="T32" fmla="*/ 258 w 434"/>
                <a:gd name="T33" fmla="*/ 515 h 519"/>
                <a:gd name="T34" fmla="*/ 18 w 434"/>
                <a:gd name="T35" fmla="*/ 516 h 519"/>
                <a:gd name="T36" fmla="*/ 6 w 434"/>
                <a:gd name="T37" fmla="*/ 514 h 519"/>
                <a:gd name="T38" fmla="*/ 0 w 434"/>
                <a:gd name="T39" fmla="*/ 508 h 519"/>
                <a:gd name="T40" fmla="*/ 145 w 434"/>
                <a:gd name="T41" fmla="*/ 210 h 519"/>
                <a:gd name="T42" fmla="*/ 145 w 434"/>
                <a:gd name="T43" fmla="*/ 410 h 519"/>
                <a:gd name="T44" fmla="*/ 225 w 434"/>
                <a:gd name="T45" fmla="*/ 485 h 519"/>
                <a:gd name="T46" fmla="*/ 287 w 434"/>
                <a:gd name="T47" fmla="*/ 442 h 519"/>
                <a:gd name="T48" fmla="*/ 296 w 434"/>
                <a:gd name="T49" fmla="*/ 281 h 519"/>
                <a:gd name="T50" fmla="*/ 245 w 434"/>
                <a:gd name="T51" fmla="*/ 224 h 519"/>
                <a:gd name="T52" fmla="*/ 145 w 434"/>
                <a:gd name="T53" fmla="*/ 21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4" h="519">
                  <a:moveTo>
                    <a:pt x="0" y="508"/>
                  </a:moveTo>
                  <a:cubicBezTo>
                    <a:pt x="44" y="495"/>
                    <a:pt x="33" y="462"/>
                    <a:pt x="33" y="434"/>
                  </a:cubicBezTo>
                  <a:cubicBezTo>
                    <a:pt x="34" y="307"/>
                    <a:pt x="33" y="181"/>
                    <a:pt x="34" y="55"/>
                  </a:cubicBezTo>
                  <a:cubicBezTo>
                    <a:pt x="34" y="35"/>
                    <a:pt x="33" y="17"/>
                    <a:pt x="9" y="12"/>
                  </a:cubicBezTo>
                  <a:cubicBezTo>
                    <a:pt x="7" y="11"/>
                    <a:pt x="6" y="6"/>
                    <a:pt x="3" y="0"/>
                  </a:cubicBezTo>
                  <a:cubicBezTo>
                    <a:pt x="134" y="0"/>
                    <a:pt x="262" y="0"/>
                    <a:pt x="391" y="0"/>
                  </a:cubicBezTo>
                  <a:cubicBezTo>
                    <a:pt x="391" y="35"/>
                    <a:pt x="391" y="71"/>
                    <a:pt x="391" y="107"/>
                  </a:cubicBezTo>
                  <a:cubicBezTo>
                    <a:pt x="373" y="114"/>
                    <a:pt x="365" y="107"/>
                    <a:pt x="359" y="89"/>
                  </a:cubicBezTo>
                  <a:cubicBezTo>
                    <a:pt x="340" y="36"/>
                    <a:pt x="330" y="29"/>
                    <a:pt x="274" y="29"/>
                  </a:cubicBezTo>
                  <a:cubicBezTo>
                    <a:pt x="242" y="29"/>
                    <a:pt x="210" y="30"/>
                    <a:pt x="178" y="29"/>
                  </a:cubicBezTo>
                  <a:cubicBezTo>
                    <a:pt x="156" y="29"/>
                    <a:pt x="145" y="37"/>
                    <a:pt x="145" y="60"/>
                  </a:cubicBezTo>
                  <a:cubicBezTo>
                    <a:pt x="145" y="98"/>
                    <a:pt x="145" y="137"/>
                    <a:pt x="145" y="175"/>
                  </a:cubicBezTo>
                  <a:cubicBezTo>
                    <a:pt x="145" y="177"/>
                    <a:pt x="147" y="180"/>
                    <a:pt x="148" y="182"/>
                  </a:cubicBezTo>
                  <a:cubicBezTo>
                    <a:pt x="190" y="185"/>
                    <a:pt x="233" y="185"/>
                    <a:pt x="275" y="190"/>
                  </a:cubicBezTo>
                  <a:cubicBezTo>
                    <a:pt x="324" y="195"/>
                    <a:pt x="372" y="208"/>
                    <a:pt x="399" y="255"/>
                  </a:cubicBezTo>
                  <a:cubicBezTo>
                    <a:pt x="434" y="315"/>
                    <a:pt x="429" y="452"/>
                    <a:pt x="354" y="489"/>
                  </a:cubicBezTo>
                  <a:cubicBezTo>
                    <a:pt x="325" y="503"/>
                    <a:pt x="291" y="514"/>
                    <a:pt x="258" y="515"/>
                  </a:cubicBezTo>
                  <a:cubicBezTo>
                    <a:pt x="179" y="519"/>
                    <a:pt x="98" y="516"/>
                    <a:pt x="18" y="516"/>
                  </a:cubicBezTo>
                  <a:cubicBezTo>
                    <a:pt x="14" y="516"/>
                    <a:pt x="10" y="515"/>
                    <a:pt x="6" y="514"/>
                  </a:cubicBezTo>
                  <a:cubicBezTo>
                    <a:pt x="4" y="512"/>
                    <a:pt x="2" y="510"/>
                    <a:pt x="0" y="508"/>
                  </a:cubicBezTo>
                  <a:close/>
                  <a:moveTo>
                    <a:pt x="145" y="210"/>
                  </a:moveTo>
                  <a:cubicBezTo>
                    <a:pt x="145" y="282"/>
                    <a:pt x="145" y="346"/>
                    <a:pt x="145" y="410"/>
                  </a:cubicBezTo>
                  <a:cubicBezTo>
                    <a:pt x="145" y="486"/>
                    <a:pt x="149" y="490"/>
                    <a:pt x="225" y="485"/>
                  </a:cubicBezTo>
                  <a:cubicBezTo>
                    <a:pt x="254" y="483"/>
                    <a:pt x="275" y="469"/>
                    <a:pt x="287" y="442"/>
                  </a:cubicBezTo>
                  <a:cubicBezTo>
                    <a:pt x="310" y="389"/>
                    <a:pt x="309" y="335"/>
                    <a:pt x="296" y="281"/>
                  </a:cubicBezTo>
                  <a:cubicBezTo>
                    <a:pt x="290" y="255"/>
                    <a:pt x="272" y="231"/>
                    <a:pt x="245" y="224"/>
                  </a:cubicBezTo>
                  <a:cubicBezTo>
                    <a:pt x="214" y="217"/>
                    <a:pt x="181" y="215"/>
                    <a:pt x="145" y="2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8365400" y="247880"/>
              <a:ext cx="84357" cy="105076"/>
            </a:xfrm>
            <a:custGeom>
              <a:avLst/>
              <a:gdLst>
                <a:gd name="T0" fmla="*/ 0 w 418"/>
                <a:gd name="T1" fmla="*/ 510 h 521"/>
                <a:gd name="T2" fmla="*/ 32 w 418"/>
                <a:gd name="T3" fmla="*/ 421 h 521"/>
                <a:gd name="T4" fmla="*/ 32 w 418"/>
                <a:gd name="T5" fmla="*/ 63 h 521"/>
                <a:gd name="T6" fmla="*/ 7 w 418"/>
                <a:gd name="T7" fmla="*/ 12 h 521"/>
                <a:gd name="T8" fmla="*/ 5 w 418"/>
                <a:gd name="T9" fmla="*/ 0 h 521"/>
                <a:gd name="T10" fmla="*/ 388 w 418"/>
                <a:gd name="T11" fmla="*/ 0 h 521"/>
                <a:gd name="T12" fmla="*/ 388 w 418"/>
                <a:gd name="T13" fmla="*/ 108 h 521"/>
                <a:gd name="T14" fmla="*/ 357 w 418"/>
                <a:gd name="T15" fmla="*/ 89 h 521"/>
                <a:gd name="T16" fmla="*/ 278 w 418"/>
                <a:gd name="T17" fmla="*/ 30 h 521"/>
                <a:gd name="T18" fmla="*/ 171 w 418"/>
                <a:gd name="T19" fmla="*/ 30 h 521"/>
                <a:gd name="T20" fmla="*/ 144 w 418"/>
                <a:gd name="T21" fmla="*/ 55 h 521"/>
                <a:gd name="T22" fmla="*/ 144 w 418"/>
                <a:gd name="T23" fmla="*/ 186 h 521"/>
                <a:gd name="T24" fmla="*/ 225 w 418"/>
                <a:gd name="T25" fmla="*/ 186 h 521"/>
                <a:gd name="T26" fmla="*/ 329 w 418"/>
                <a:gd name="T27" fmla="*/ 204 h 521"/>
                <a:gd name="T28" fmla="*/ 415 w 418"/>
                <a:gd name="T29" fmla="*/ 313 h 521"/>
                <a:gd name="T30" fmla="*/ 411 w 418"/>
                <a:gd name="T31" fmla="*/ 400 h 521"/>
                <a:gd name="T32" fmla="*/ 306 w 418"/>
                <a:gd name="T33" fmla="*/ 508 h 521"/>
                <a:gd name="T34" fmla="*/ 7 w 418"/>
                <a:gd name="T35" fmla="*/ 521 h 521"/>
                <a:gd name="T36" fmla="*/ 0 w 418"/>
                <a:gd name="T37" fmla="*/ 510 h 521"/>
                <a:gd name="T38" fmla="*/ 144 w 418"/>
                <a:gd name="T39" fmla="*/ 212 h 521"/>
                <a:gd name="T40" fmla="*/ 144 w 418"/>
                <a:gd name="T41" fmla="*/ 414 h 521"/>
                <a:gd name="T42" fmla="*/ 216 w 418"/>
                <a:gd name="T43" fmla="*/ 486 h 521"/>
                <a:gd name="T44" fmla="*/ 291 w 418"/>
                <a:gd name="T45" fmla="*/ 430 h 521"/>
                <a:gd name="T46" fmla="*/ 293 w 418"/>
                <a:gd name="T47" fmla="*/ 282 h 521"/>
                <a:gd name="T48" fmla="*/ 243 w 418"/>
                <a:gd name="T49" fmla="*/ 225 h 521"/>
                <a:gd name="T50" fmla="*/ 144 w 418"/>
                <a:gd name="T51" fmla="*/ 212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18" h="521">
                  <a:moveTo>
                    <a:pt x="0" y="510"/>
                  </a:moveTo>
                  <a:cubicBezTo>
                    <a:pt x="47" y="491"/>
                    <a:pt x="31" y="453"/>
                    <a:pt x="32" y="421"/>
                  </a:cubicBezTo>
                  <a:cubicBezTo>
                    <a:pt x="33" y="302"/>
                    <a:pt x="32" y="182"/>
                    <a:pt x="32" y="63"/>
                  </a:cubicBezTo>
                  <a:cubicBezTo>
                    <a:pt x="32" y="42"/>
                    <a:pt x="34" y="20"/>
                    <a:pt x="7" y="12"/>
                  </a:cubicBezTo>
                  <a:cubicBezTo>
                    <a:pt x="6" y="11"/>
                    <a:pt x="6" y="5"/>
                    <a:pt x="5" y="0"/>
                  </a:cubicBezTo>
                  <a:cubicBezTo>
                    <a:pt x="133" y="0"/>
                    <a:pt x="259" y="0"/>
                    <a:pt x="388" y="0"/>
                  </a:cubicBezTo>
                  <a:cubicBezTo>
                    <a:pt x="388" y="36"/>
                    <a:pt x="388" y="72"/>
                    <a:pt x="388" y="108"/>
                  </a:cubicBezTo>
                  <a:cubicBezTo>
                    <a:pt x="369" y="115"/>
                    <a:pt x="362" y="108"/>
                    <a:pt x="357" y="89"/>
                  </a:cubicBezTo>
                  <a:cubicBezTo>
                    <a:pt x="345" y="45"/>
                    <a:pt x="324" y="30"/>
                    <a:pt x="278" y="30"/>
                  </a:cubicBezTo>
                  <a:cubicBezTo>
                    <a:pt x="243" y="30"/>
                    <a:pt x="207" y="30"/>
                    <a:pt x="171" y="30"/>
                  </a:cubicBezTo>
                  <a:cubicBezTo>
                    <a:pt x="154" y="30"/>
                    <a:pt x="144" y="37"/>
                    <a:pt x="144" y="55"/>
                  </a:cubicBezTo>
                  <a:cubicBezTo>
                    <a:pt x="144" y="97"/>
                    <a:pt x="144" y="140"/>
                    <a:pt x="144" y="186"/>
                  </a:cubicBezTo>
                  <a:cubicBezTo>
                    <a:pt x="172" y="186"/>
                    <a:pt x="199" y="184"/>
                    <a:pt x="225" y="186"/>
                  </a:cubicBezTo>
                  <a:cubicBezTo>
                    <a:pt x="260" y="190"/>
                    <a:pt x="295" y="194"/>
                    <a:pt x="329" y="204"/>
                  </a:cubicBezTo>
                  <a:cubicBezTo>
                    <a:pt x="383" y="218"/>
                    <a:pt x="409" y="260"/>
                    <a:pt x="415" y="313"/>
                  </a:cubicBezTo>
                  <a:cubicBezTo>
                    <a:pt x="418" y="341"/>
                    <a:pt x="415" y="371"/>
                    <a:pt x="411" y="400"/>
                  </a:cubicBezTo>
                  <a:cubicBezTo>
                    <a:pt x="403" y="461"/>
                    <a:pt x="364" y="502"/>
                    <a:pt x="306" y="508"/>
                  </a:cubicBezTo>
                  <a:cubicBezTo>
                    <a:pt x="207" y="518"/>
                    <a:pt x="107" y="517"/>
                    <a:pt x="7" y="521"/>
                  </a:cubicBezTo>
                  <a:cubicBezTo>
                    <a:pt x="5" y="517"/>
                    <a:pt x="3" y="514"/>
                    <a:pt x="0" y="510"/>
                  </a:cubicBezTo>
                  <a:close/>
                  <a:moveTo>
                    <a:pt x="144" y="212"/>
                  </a:moveTo>
                  <a:cubicBezTo>
                    <a:pt x="144" y="283"/>
                    <a:pt x="144" y="349"/>
                    <a:pt x="144" y="414"/>
                  </a:cubicBezTo>
                  <a:cubicBezTo>
                    <a:pt x="144" y="487"/>
                    <a:pt x="144" y="487"/>
                    <a:pt x="216" y="486"/>
                  </a:cubicBezTo>
                  <a:cubicBezTo>
                    <a:pt x="253" y="485"/>
                    <a:pt x="286" y="465"/>
                    <a:pt x="291" y="430"/>
                  </a:cubicBezTo>
                  <a:cubicBezTo>
                    <a:pt x="297" y="381"/>
                    <a:pt x="296" y="331"/>
                    <a:pt x="293" y="282"/>
                  </a:cubicBezTo>
                  <a:cubicBezTo>
                    <a:pt x="291" y="254"/>
                    <a:pt x="270" y="232"/>
                    <a:pt x="243" y="225"/>
                  </a:cubicBezTo>
                  <a:cubicBezTo>
                    <a:pt x="212" y="217"/>
                    <a:pt x="179" y="216"/>
                    <a:pt x="144" y="2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8549653" y="247140"/>
              <a:ext cx="82137" cy="104337"/>
            </a:xfrm>
            <a:custGeom>
              <a:avLst/>
              <a:gdLst>
                <a:gd name="T0" fmla="*/ 149 w 408"/>
                <a:gd name="T1" fmla="*/ 312 h 516"/>
                <a:gd name="T2" fmla="*/ 150 w 408"/>
                <a:gd name="T3" fmla="*/ 477 h 516"/>
                <a:gd name="T4" fmla="*/ 177 w 408"/>
                <a:gd name="T5" fmla="*/ 516 h 516"/>
                <a:gd name="T6" fmla="*/ 1 w 408"/>
                <a:gd name="T7" fmla="*/ 516 h 516"/>
                <a:gd name="T8" fmla="*/ 36 w 408"/>
                <a:gd name="T9" fmla="*/ 407 h 516"/>
                <a:gd name="T10" fmla="*/ 36 w 408"/>
                <a:gd name="T11" fmla="*/ 114 h 516"/>
                <a:gd name="T12" fmla="*/ 0 w 408"/>
                <a:gd name="T13" fmla="*/ 5 h 516"/>
                <a:gd name="T14" fmla="*/ 29 w 408"/>
                <a:gd name="T15" fmla="*/ 1 h 516"/>
                <a:gd name="T16" fmla="*/ 253 w 408"/>
                <a:gd name="T17" fmla="*/ 1 h 516"/>
                <a:gd name="T18" fmla="*/ 318 w 408"/>
                <a:gd name="T19" fmla="*/ 11 h 516"/>
                <a:gd name="T20" fmla="*/ 404 w 408"/>
                <a:gd name="T21" fmla="*/ 129 h 516"/>
                <a:gd name="T22" fmla="*/ 336 w 408"/>
                <a:gd name="T23" fmla="*/ 287 h 516"/>
                <a:gd name="T24" fmla="*/ 237 w 408"/>
                <a:gd name="T25" fmla="*/ 311 h 516"/>
                <a:gd name="T26" fmla="*/ 149 w 408"/>
                <a:gd name="T27" fmla="*/ 312 h 516"/>
                <a:gd name="T28" fmla="*/ 149 w 408"/>
                <a:gd name="T29" fmla="*/ 284 h 516"/>
                <a:gd name="T30" fmla="*/ 194 w 408"/>
                <a:gd name="T31" fmla="*/ 284 h 516"/>
                <a:gd name="T32" fmla="*/ 281 w 408"/>
                <a:gd name="T33" fmla="*/ 216 h 516"/>
                <a:gd name="T34" fmla="*/ 289 w 408"/>
                <a:gd name="T35" fmla="*/ 132 h 516"/>
                <a:gd name="T36" fmla="*/ 171 w 408"/>
                <a:gd name="T37" fmla="*/ 33 h 516"/>
                <a:gd name="T38" fmla="*/ 150 w 408"/>
                <a:gd name="T39" fmla="*/ 56 h 516"/>
                <a:gd name="T40" fmla="*/ 149 w 408"/>
                <a:gd name="T41" fmla="*/ 284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8" h="516">
                  <a:moveTo>
                    <a:pt x="149" y="312"/>
                  </a:moveTo>
                  <a:cubicBezTo>
                    <a:pt x="149" y="370"/>
                    <a:pt x="147" y="424"/>
                    <a:pt x="150" y="477"/>
                  </a:cubicBezTo>
                  <a:cubicBezTo>
                    <a:pt x="151" y="490"/>
                    <a:pt x="167" y="502"/>
                    <a:pt x="177" y="516"/>
                  </a:cubicBezTo>
                  <a:cubicBezTo>
                    <a:pt x="122" y="516"/>
                    <a:pt x="66" y="516"/>
                    <a:pt x="1" y="516"/>
                  </a:cubicBezTo>
                  <a:cubicBezTo>
                    <a:pt x="54" y="487"/>
                    <a:pt x="36" y="444"/>
                    <a:pt x="36" y="407"/>
                  </a:cubicBezTo>
                  <a:cubicBezTo>
                    <a:pt x="38" y="309"/>
                    <a:pt x="38" y="211"/>
                    <a:pt x="36" y="114"/>
                  </a:cubicBezTo>
                  <a:cubicBezTo>
                    <a:pt x="36" y="77"/>
                    <a:pt x="54" y="33"/>
                    <a:pt x="0" y="5"/>
                  </a:cubicBezTo>
                  <a:cubicBezTo>
                    <a:pt x="16" y="2"/>
                    <a:pt x="23" y="1"/>
                    <a:pt x="29" y="1"/>
                  </a:cubicBezTo>
                  <a:cubicBezTo>
                    <a:pt x="104" y="0"/>
                    <a:pt x="178" y="0"/>
                    <a:pt x="253" y="1"/>
                  </a:cubicBezTo>
                  <a:cubicBezTo>
                    <a:pt x="275" y="1"/>
                    <a:pt x="297" y="5"/>
                    <a:pt x="318" y="11"/>
                  </a:cubicBezTo>
                  <a:cubicBezTo>
                    <a:pt x="375" y="29"/>
                    <a:pt x="400" y="72"/>
                    <a:pt x="404" y="129"/>
                  </a:cubicBezTo>
                  <a:cubicBezTo>
                    <a:pt x="408" y="192"/>
                    <a:pt x="395" y="260"/>
                    <a:pt x="336" y="287"/>
                  </a:cubicBezTo>
                  <a:cubicBezTo>
                    <a:pt x="305" y="301"/>
                    <a:pt x="270" y="307"/>
                    <a:pt x="237" y="311"/>
                  </a:cubicBezTo>
                  <a:cubicBezTo>
                    <a:pt x="209" y="315"/>
                    <a:pt x="180" y="312"/>
                    <a:pt x="149" y="312"/>
                  </a:cubicBezTo>
                  <a:close/>
                  <a:moveTo>
                    <a:pt x="149" y="284"/>
                  </a:moveTo>
                  <a:cubicBezTo>
                    <a:pt x="166" y="284"/>
                    <a:pt x="180" y="284"/>
                    <a:pt x="194" y="284"/>
                  </a:cubicBezTo>
                  <a:cubicBezTo>
                    <a:pt x="245" y="283"/>
                    <a:pt x="270" y="265"/>
                    <a:pt x="281" y="216"/>
                  </a:cubicBezTo>
                  <a:cubicBezTo>
                    <a:pt x="287" y="188"/>
                    <a:pt x="291" y="160"/>
                    <a:pt x="289" y="132"/>
                  </a:cubicBezTo>
                  <a:cubicBezTo>
                    <a:pt x="285" y="54"/>
                    <a:pt x="249" y="25"/>
                    <a:pt x="171" y="33"/>
                  </a:cubicBezTo>
                  <a:cubicBezTo>
                    <a:pt x="163" y="34"/>
                    <a:pt x="150" y="48"/>
                    <a:pt x="150" y="56"/>
                  </a:cubicBezTo>
                  <a:cubicBezTo>
                    <a:pt x="148" y="130"/>
                    <a:pt x="149" y="205"/>
                    <a:pt x="149" y="2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8728727" y="247880"/>
              <a:ext cx="96936" cy="104337"/>
            </a:xfrm>
            <a:custGeom>
              <a:avLst/>
              <a:gdLst>
                <a:gd name="T0" fmla="*/ 0 w 479"/>
                <a:gd name="T1" fmla="*/ 517 h 518"/>
                <a:gd name="T2" fmla="*/ 172 w 479"/>
                <a:gd name="T3" fmla="*/ 99 h 518"/>
                <a:gd name="T4" fmla="*/ 183 w 479"/>
                <a:gd name="T5" fmla="*/ 61 h 518"/>
                <a:gd name="T6" fmla="*/ 161 w 479"/>
                <a:gd name="T7" fmla="*/ 13 h 518"/>
                <a:gd name="T8" fmla="*/ 155 w 479"/>
                <a:gd name="T9" fmla="*/ 0 h 518"/>
                <a:gd name="T10" fmla="*/ 297 w 479"/>
                <a:gd name="T11" fmla="*/ 0 h 518"/>
                <a:gd name="T12" fmla="*/ 479 w 479"/>
                <a:gd name="T13" fmla="*/ 516 h 518"/>
                <a:gd name="T14" fmla="*/ 360 w 479"/>
                <a:gd name="T15" fmla="*/ 516 h 518"/>
                <a:gd name="T16" fmla="*/ 307 w 479"/>
                <a:gd name="T17" fmla="*/ 352 h 518"/>
                <a:gd name="T18" fmla="*/ 278 w 479"/>
                <a:gd name="T19" fmla="*/ 329 h 518"/>
                <a:gd name="T20" fmla="*/ 155 w 479"/>
                <a:gd name="T21" fmla="*/ 329 h 518"/>
                <a:gd name="T22" fmla="*/ 125 w 479"/>
                <a:gd name="T23" fmla="*/ 352 h 518"/>
                <a:gd name="T24" fmla="*/ 88 w 479"/>
                <a:gd name="T25" fmla="*/ 498 h 518"/>
                <a:gd name="T26" fmla="*/ 66 w 479"/>
                <a:gd name="T27" fmla="*/ 518 h 518"/>
                <a:gd name="T28" fmla="*/ 0 w 479"/>
                <a:gd name="T29" fmla="*/ 517 h 518"/>
                <a:gd name="T30" fmla="*/ 221 w 479"/>
                <a:gd name="T31" fmla="*/ 91 h 518"/>
                <a:gd name="T32" fmla="*/ 215 w 479"/>
                <a:gd name="T33" fmla="*/ 91 h 518"/>
                <a:gd name="T34" fmla="*/ 144 w 479"/>
                <a:gd name="T35" fmla="*/ 296 h 518"/>
                <a:gd name="T36" fmla="*/ 289 w 479"/>
                <a:gd name="T37" fmla="*/ 296 h 518"/>
                <a:gd name="T38" fmla="*/ 221 w 479"/>
                <a:gd name="T39" fmla="*/ 91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79" h="518">
                  <a:moveTo>
                    <a:pt x="0" y="517"/>
                  </a:moveTo>
                  <a:cubicBezTo>
                    <a:pt x="58" y="376"/>
                    <a:pt x="115" y="238"/>
                    <a:pt x="172" y="99"/>
                  </a:cubicBezTo>
                  <a:cubicBezTo>
                    <a:pt x="177" y="87"/>
                    <a:pt x="181" y="74"/>
                    <a:pt x="183" y="61"/>
                  </a:cubicBezTo>
                  <a:cubicBezTo>
                    <a:pt x="186" y="41"/>
                    <a:pt x="186" y="21"/>
                    <a:pt x="161" y="13"/>
                  </a:cubicBezTo>
                  <a:cubicBezTo>
                    <a:pt x="159" y="13"/>
                    <a:pt x="158" y="6"/>
                    <a:pt x="155" y="0"/>
                  </a:cubicBezTo>
                  <a:cubicBezTo>
                    <a:pt x="205" y="0"/>
                    <a:pt x="253" y="0"/>
                    <a:pt x="297" y="0"/>
                  </a:cubicBezTo>
                  <a:cubicBezTo>
                    <a:pt x="358" y="173"/>
                    <a:pt x="418" y="344"/>
                    <a:pt x="479" y="516"/>
                  </a:cubicBezTo>
                  <a:cubicBezTo>
                    <a:pt x="442" y="516"/>
                    <a:pt x="401" y="516"/>
                    <a:pt x="360" y="516"/>
                  </a:cubicBezTo>
                  <a:cubicBezTo>
                    <a:pt x="342" y="461"/>
                    <a:pt x="324" y="407"/>
                    <a:pt x="307" y="352"/>
                  </a:cubicBezTo>
                  <a:cubicBezTo>
                    <a:pt x="302" y="336"/>
                    <a:pt x="296" y="329"/>
                    <a:pt x="278" y="329"/>
                  </a:cubicBezTo>
                  <a:cubicBezTo>
                    <a:pt x="237" y="331"/>
                    <a:pt x="196" y="331"/>
                    <a:pt x="155" y="329"/>
                  </a:cubicBezTo>
                  <a:cubicBezTo>
                    <a:pt x="137" y="329"/>
                    <a:pt x="129" y="336"/>
                    <a:pt x="125" y="352"/>
                  </a:cubicBezTo>
                  <a:cubicBezTo>
                    <a:pt x="113" y="400"/>
                    <a:pt x="100" y="449"/>
                    <a:pt x="88" y="498"/>
                  </a:cubicBezTo>
                  <a:cubicBezTo>
                    <a:pt x="85" y="510"/>
                    <a:pt x="81" y="518"/>
                    <a:pt x="66" y="518"/>
                  </a:cubicBezTo>
                  <a:cubicBezTo>
                    <a:pt x="43" y="517"/>
                    <a:pt x="20" y="517"/>
                    <a:pt x="0" y="517"/>
                  </a:cubicBezTo>
                  <a:close/>
                  <a:moveTo>
                    <a:pt x="221" y="91"/>
                  </a:moveTo>
                  <a:cubicBezTo>
                    <a:pt x="219" y="91"/>
                    <a:pt x="217" y="91"/>
                    <a:pt x="215" y="91"/>
                  </a:cubicBezTo>
                  <a:cubicBezTo>
                    <a:pt x="191" y="159"/>
                    <a:pt x="168" y="226"/>
                    <a:pt x="144" y="296"/>
                  </a:cubicBezTo>
                  <a:cubicBezTo>
                    <a:pt x="195" y="296"/>
                    <a:pt x="241" y="296"/>
                    <a:pt x="289" y="296"/>
                  </a:cubicBezTo>
                  <a:cubicBezTo>
                    <a:pt x="266" y="226"/>
                    <a:pt x="244" y="159"/>
                    <a:pt x="221" y="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8462337" y="247880"/>
              <a:ext cx="74737" cy="103596"/>
            </a:xfrm>
            <a:custGeom>
              <a:avLst/>
              <a:gdLst>
                <a:gd name="T0" fmla="*/ 0 w 371"/>
                <a:gd name="T1" fmla="*/ 0 h 516"/>
                <a:gd name="T2" fmla="*/ 358 w 371"/>
                <a:gd name="T3" fmla="*/ 0 h 516"/>
                <a:gd name="T4" fmla="*/ 358 w 371"/>
                <a:gd name="T5" fmla="*/ 108 h 516"/>
                <a:gd name="T6" fmla="*/ 328 w 371"/>
                <a:gd name="T7" fmla="*/ 92 h 516"/>
                <a:gd name="T8" fmla="*/ 244 w 371"/>
                <a:gd name="T9" fmla="*/ 30 h 516"/>
                <a:gd name="T10" fmla="*/ 159 w 371"/>
                <a:gd name="T11" fmla="*/ 31 h 516"/>
                <a:gd name="T12" fmla="*/ 140 w 371"/>
                <a:gd name="T13" fmla="*/ 49 h 516"/>
                <a:gd name="T14" fmla="*/ 139 w 371"/>
                <a:gd name="T15" fmla="*/ 220 h 516"/>
                <a:gd name="T16" fmla="*/ 297 w 371"/>
                <a:gd name="T17" fmla="*/ 211 h 516"/>
                <a:gd name="T18" fmla="*/ 297 w 371"/>
                <a:gd name="T19" fmla="*/ 256 h 516"/>
                <a:gd name="T20" fmla="*/ 139 w 371"/>
                <a:gd name="T21" fmla="*/ 247 h 516"/>
                <a:gd name="T22" fmla="*/ 139 w 371"/>
                <a:gd name="T23" fmla="*/ 296 h 516"/>
                <a:gd name="T24" fmla="*/ 139 w 371"/>
                <a:gd name="T25" fmla="*/ 445 h 516"/>
                <a:gd name="T26" fmla="*/ 175 w 371"/>
                <a:gd name="T27" fmla="*/ 485 h 516"/>
                <a:gd name="T28" fmla="*/ 282 w 371"/>
                <a:gd name="T29" fmla="*/ 485 h 516"/>
                <a:gd name="T30" fmla="*/ 328 w 371"/>
                <a:gd name="T31" fmla="*/ 447 h 516"/>
                <a:gd name="T32" fmla="*/ 343 w 371"/>
                <a:gd name="T33" fmla="*/ 400 h 516"/>
                <a:gd name="T34" fmla="*/ 371 w 371"/>
                <a:gd name="T35" fmla="*/ 400 h 516"/>
                <a:gd name="T36" fmla="*/ 371 w 371"/>
                <a:gd name="T37" fmla="*/ 516 h 516"/>
                <a:gd name="T38" fmla="*/ 2 w 371"/>
                <a:gd name="T39" fmla="*/ 516 h 516"/>
                <a:gd name="T40" fmla="*/ 1 w 371"/>
                <a:gd name="T41" fmla="*/ 510 h 516"/>
                <a:gd name="T42" fmla="*/ 28 w 371"/>
                <a:gd name="T43" fmla="*/ 433 h 516"/>
                <a:gd name="T44" fmla="*/ 28 w 371"/>
                <a:gd name="T45" fmla="*/ 65 h 516"/>
                <a:gd name="T46" fmla="*/ 2 w 371"/>
                <a:gd name="T47" fmla="*/ 12 h 516"/>
                <a:gd name="T48" fmla="*/ 0 w 371"/>
                <a:gd name="T49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1" h="516">
                  <a:moveTo>
                    <a:pt x="0" y="0"/>
                  </a:moveTo>
                  <a:cubicBezTo>
                    <a:pt x="120" y="0"/>
                    <a:pt x="238" y="0"/>
                    <a:pt x="358" y="0"/>
                  </a:cubicBezTo>
                  <a:cubicBezTo>
                    <a:pt x="358" y="36"/>
                    <a:pt x="358" y="72"/>
                    <a:pt x="358" y="108"/>
                  </a:cubicBezTo>
                  <a:cubicBezTo>
                    <a:pt x="341" y="114"/>
                    <a:pt x="333" y="109"/>
                    <a:pt x="328" y="92"/>
                  </a:cubicBezTo>
                  <a:cubicBezTo>
                    <a:pt x="313" y="40"/>
                    <a:pt x="298" y="30"/>
                    <a:pt x="244" y="30"/>
                  </a:cubicBezTo>
                  <a:cubicBezTo>
                    <a:pt x="216" y="30"/>
                    <a:pt x="187" y="29"/>
                    <a:pt x="159" y="31"/>
                  </a:cubicBezTo>
                  <a:cubicBezTo>
                    <a:pt x="152" y="32"/>
                    <a:pt x="140" y="42"/>
                    <a:pt x="140" y="49"/>
                  </a:cubicBezTo>
                  <a:cubicBezTo>
                    <a:pt x="139" y="104"/>
                    <a:pt x="139" y="159"/>
                    <a:pt x="139" y="220"/>
                  </a:cubicBezTo>
                  <a:cubicBezTo>
                    <a:pt x="193" y="217"/>
                    <a:pt x="244" y="214"/>
                    <a:pt x="297" y="211"/>
                  </a:cubicBezTo>
                  <a:cubicBezTo>
                    <a:pt x="297" y="224"/>
                    <a:pt x="297" y="241"/>
                    <a:pt x="297" y="256"/>
                  </a:cubicBezTo>
                  <a:cubicBezTo>
                    <a:pt x="247" y="253"/>
                    <a:pt x="195" y="250"/>
                    <a:pt x="139" y="247"/>
                  </a:cubicBezTo>
                  <a:cubicBezTo>
                    <a:pt x="139" y="266"/>
                    <a:pt x="139" y="281"/>
                    <a:pt x="139" y="296"/>
                  </a:cubicBezTo>
                  <a:cubicBezTo>
                    <a:pt x="139" y="346"/>
                    <a:pt x="140" y="395"/>
                    <a:pt x="139" y="445"/>
                  </a:cubicBezTo>
                  <a:cubicBezTo>
                    <a:pt x="138" y="472"/>
                    <a:pt x="152" y="484"/>
                    <a:pt x="175" y="485"/>
                  </a:cubicBezTo>
                  <a:cubicBezTo>
                    <a:pt x="210" y="487"/>
                    <a:pt x="246" y="487"/>
                    <a:pt x="282" y="485"/>
                  </a:cubicBezTo>
                  <a:cubicBezTo>
                    <a:pt x="305" y="484"/>
                    <a:pt x="321" y="470"/>
                    <a:pt x="328" y="447"/>
                  </a:cubicBezTo>
                  <a:cubicBezTo>
                    <a:pt x="333" y="431"/>
                    <a:pt x="338" y="416"/>
                    <a:pt x="343" y="400"/>
                  </a:cubicBezTo>
                  <a:cubicBezTo>
                    <a:pt x="352" y="400"/>
                    <a:pt x="361" y="400"/>
                    <a:pt x="371" y="400"/>
                  </a:cubicBezTo>
                  <a:cubicBezTo>
                    <a:pt x="371" y="439"/>
                    <a:pt x="371" y="477"/>
                    <a:pt x="371" y="516"/>
                  </a:cubicBezTo>
                  <a:cubicBezTo>
                    <a:pt x="247" y="516"/>
                    <a:pt x="124" y="516"/>
                    <a:pt x="2" y="516"/>
                  </a:cubicBezTo>
                  <a:cubicBezTo>
                    <a:pt x="2" y="513"/>
                    <a:pt x="0" y="510"/>
                    <a:pt x="1" y="510"/>
                  </a:cubicBezTo>
                  <a:cubicBezTo>
                    <a:pt x="31" y="492"/>
                    <a:pt x="28" y="462"/>
                    <a:pt x="28" y="433"/>
                  </a:cubicBezTo>
                  <a:cubicBezTo>
                    <a:pt x="27" y="311"/>
                    <a:pt x="27" y="188"/>
                    <a:pt x="28" y="65"/>
                  </a:cubicBezTo>
                  <a:cubicBezTo>
                    <a:pt x="28" y="43"/>
                    <a:pt x="28" y="22"/>
                    <a:pt x="2" y="12"/>
                  </a:cubicBezTo>
                  <a:cubicBezTo>
                    <a:pt x="1" y="12"/>
                    <a:pt x="1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8269943" y="244920"/>
              <a:ext cx="86577" cy="109516"/>
            </a:xfrm>
            <a:custGeom>
              <a:avLst/>
              <a:gdLst>
                <a:gd name="T0" fmla="*/ 413 w 430"/>
                <a:gd name="T1" fmla="*/ 130 h 544"/>
                <a:gd name="T2" fmla="*/ 376 w 430"/>
                <a:gd name="T3" fmla="*/ 110 h 544"/>
                <a:gd name="T4" fmla="*/ 283 w 430"/>
                <a:gd name="T5" fmla="*/ 37 h 544"/>
                <a:gd name="T6" fmla="*/ 157 w 430"/>
                <a:gd name="T7" fmla="*/ 92 h 544"/>
                <a:gd name="T8" fmla="*/ 132 w 430"/>
                <a:gd name="T9" fmla="*/ 175 h 544"/>
                <a:gd name="T10" fmla="*/ 146 w 430"/>
                <a:gd name="T11" fmla="*/ 403 h 544"/>
                <a:gd name="T12" fmla="*/ 309 w 430"/>
                <a:gd name="T13" fmla="*/ 494 h 544"/>
                <a:gd name="T14" fmla="*/ 418 w 430"/>
                <a:gd name="T15" fmla="*/ 471 h 544"/>
                <a:gd name="T16" fmla="*/ 430 w 430"/>
                <a:gd name="T17" fmla="*/ 493 h 544"/>
                <a:gd name="T18" fmla="*/ 306 w 430"/>
                <a:gd name="T19" fmla="*/ 537 h 544"/>
                <a:gd name="T20" fmla="*/ 137 w 430"/>
                <a:gd name="T21" fmla="*/ 521 h 544"/>
                <a:gd name="T22" fmla="*/ 21 w 430"/>
                <a:gd name="T23" fmla="*/ 387 h 544"/>
                <a:gd name="T24" fmla="*/ 23 w 430"/>
                <a:gd name="T25" fmla="*/ 157 h 544"/>
                <a:gd name="T26" fmla="*/ 195 w 430"/>
                <a:gd name="T27" fmla="*/ 9 h 544"/>
                <a:gd name="T28" fmla="*/ 393 w 430"/>
                <a:gd name="T29" fmla="*/ 20 h 544"/>
                <a:gd name="T30" fmla="*/ 413 w 430"/>
                <a:gd name="T31" fmla="*/ 44 h 544"/>
                <a:gd name="T32" fmla="*/ 413 w 430"/>
                <a:gd name="T33" fmla="*/ 130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0" h="544">
                  <a:moveTo>
                    <a:pt x="413" y="130"/>
                  </a:moveTo>
                  <a:cubicBezTo>
                    <a:pt x="390" y="137"/>
                    <a:pt x="381" y="130"/>
                    <a:pt x="376" y="110"/>
                  </a:cubicBezTo>
                  <a:cubicBezTo>
                    <a:pt x="364" y="59"/>
                    <a:pt x="336" y="39"/>
                    <a:pt x="283" y="37"/>
                  </a:cubicBezTo>
                  <a:cubicBezTo>
                    <a:pt x="231" y="34"/>
                    <a:pt x="183" y="43"/>
                    <a:pt x="157" y="92"/>
                  </a:cubicBezTo>
                  <a:cubicBezTo>
                    <a:pt x="144" y="118"/>
                    <a:pt x="137" y="147"/>
                    <a:pt x="132" y="175"/>
                  </a:cubicBezTo>
                  <a:cubicBezTo>
                    <a:pt x="120" y="252"/>
                    <a:pt x="121" y="329"/>
                    <a:pt x="146" y="403"/>
                  </a:cubicBezTo>
                  <a:cubicBezTo>
                    <a:pt x="170" y="474"/>
                    <a:pt x="233" y="505"/>
                    <a:pt x="309" y="494"/>
                  </a:cubicBezTo>
                  <a:cubicBezTo>
                    <a:pt x="345" y="488"/>
                    <a:pt x="380" y="479"/>
                    <a:pt x="418" y="471"/>
                  </a:cubicBezTo>
                  <a:cubicBezTo>
                    <a:pt x="420" y="475"/>
                    <a:pt x="424" y="483"/>
                    <a:pt x="430" y="493"/>
                  </a:cubicBezTo>
                  <a:cubicBezTo>
                    <a:pt x="392" y="520"/>
                    <a:pt x="350" y="532"/>
                    <a:pt x="306" y="537"/>
                  </a:cubicBezTo>
                  <a:cubicBezTo>
                    <a:pt x="249" y="544"/>
                    <a:pt x="191" y="544"/>
                    <a:pt x="137" y="521"/>
                  </a:cubicBezTo>
                  <a:cubicBezTo>
                    <a:pt x="76" y="496"/>
                    <a:pt x="38" y="449"/>
                    <a:pt x="21" y="387"/>
                  </a:cubicBezTo>
                  <a:cubicBezTo>
                    <a:pt x="0" y="311"/>
                    <a:pt x="1" y="234"/>
                    <a:pt x="23" y="157"/>
                  </a:cubicBezTo>
                  <a:cubicBezTo>
                    <a:pt x="49" y="71"/>
                    <a:pt x="108" y="21"/>
                    <a:pt x="195" y="9"/>
                  </a:cubicBezTo>
                  <a:cubicBezTo>
                    <a:pt x="261" y="0"/>
                    <a:pt x="328" y="1"/>
                    <a:pt x="393" y="20"/>
                  </a:cubicBezTo>
                  <a:cubicBezTo>
                    <a:pt x="408" y="24"/>
                    <a:pt x="414" y="29"/>
                    <a:pt x="413" y="44"/>
                  </a:cubicBezTo>
                  <a:cubicBezTo>
                    <a:pt x="412" y="73"/>
                    <a:pt x="413" y="101"/>
                    <a:pt x="413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8949979" y="247880"/>
              <a:ext cx="34779" cy="103596"/>
            </a:xfrm>
            <a:custGeom>
              <a:avLst/>
              <a:gdLst>
                <a:gd name="T0" fmla="*/ 0 w 174"/>
                <a:gd name="T1" fmla="*/ 0 h 514"/>
                <a:gd name="T2" fmla="*/ 168 w 174"/>
                <a:gd name="T3" fmla="*/ 0 h 514"/>
                <a:gd name="T4" fmla="*/ 169 w 174"/>
                <a:gd name="T5" fmla="*/ 9 h 514"/>
                <a:gd name="T6" fmla="*/ 142 w 174"/>
                <a:gd name="T7" fmla="*/ 75 h 514"/>
                <a:gd name="T8" fmla="*/ 142 w 174"/>
                <a:gd name="T9" fmla="*/ 443 h 514"/>
                <a:gd name="T10" fmla="*/ 174 w 174"/>
                <a:gd name="T11" fmla="*/ 508 h 514"/>
                <a:gd name="T12" fmla="*/ 169 w 174"/>
                <a:gd name="T13" fmla="*/ 514 h 514"/>
                <a:gd name="T14" fmla="*/ 4 w 174"/>
                <a:gd name="T15" fmla="*/ 514 h 514"/>
                <a:gd name="T16" fmla="*/ 4 w 174"/>
                <a:gd name="T17" fmla="*/ 508 h 514"/>
                <a:gd name="T18" fmla="*/ 30 w 174"/>
                <a:gd name="T19" fmla="*/ 449 h 514"/>
                <a:gd name="T20" fmla="*/ 30 w 174"/>
                <a:gd name="T21" fmla="*/ 57 h 514"/>
                <a:gd name="T22" fmla="*/ 7 w 174"/>
                <a:gd name="T23" fmla="*/ 13 h 514"/>
                <a:gd name="T24" fmla="*/ 0 w 174"/>
                <a:gd name="T2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4" h="514">
                  <a:moveTo>
                    <a:pt x="0" y="0"/>
                  </a:moveTo>
                  <a:cubicBezTo>
                    <a:pt x="59" y="0"/>
                    <a:pt x="113" y="0"/>
                    <a:pt x="168" y="0"/>
                  </a:cubicBezTo>
                  <a:cubicBezTo>
                    <a:pt x="168" y="4"/>
                    <a:pt x="169" y="8"/>
                    <a:pt x="169" y="9"/>
                  </a:cubicBezTo>
                  <a:cubicBezTo>
                    <a:pt x="141" y="23"/>
                    <a:pt x="142" y="48"/>
                    <a:pt x="142" y="75"/>
                  </a:cubicBezTo>
                  <a:cubicBezTo>
                    <a:pt x="142" y="197"/>
                    <a:pt x="142" y="320"/>
                    <a:pt x="142" y="443"/>
                  </a:cubicBezTo>
                  <a:cubicBezTo>
                    <a:pt x="142" y="468"/>
                    <a:pt x="135" y="497"/>
                    <a:pt x="174" y="508"/>
                  </a:cubicBezTo>
                  <a:cubicBezTo>
                    <a:pt x="172" y="510"/>
                    <a:pt x="171" y="512"/>
                    <a:pt x="169" y="514"/>
                  </a:cubicBezTo>
                  <a:cubicBezTo>
                    <a:pt x="114" y="514"/>
                    <a:pt x="59" y="514"/>
                    <a:pt x="4" y="514"/>
                  </a:cubicBezTo>
                  <a:cubicBezTo>
                    <a:pt x="4" y="511"/>
                    <a:pt x="3" y="508"/>
                    <a:pt x="4" y="508"/>
                  </a:cubicBezTo>
                  <a:cubicBezTo>
                    <a:pt x="31" y="496"/>
                    <a:pt x="31" y="473"/>
                    <a:pt x="30" y="449"/>
                  </a:cubicBezTo>
                  <a:cubicBezTo>
                    <a:pt x="30" y="318"/>
                    <a:pt x="30" y="188"/>
                    <a:pt x="30" y="57"/>
                  </a:cubicBezTo>
                  <a:cubicBezTo>
                    <a:pt x="30" y="37"/>
                    <a:pt x="30" y="19"/>
                    <a:pt x="7" y="13"/>
                  </a:cubicBezTo>
                  <a:cubicBezTo>
                    <a:pt x="5" y="13"/>
                    <a:pt x="4" y="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8981058" y="247140"/>
              <a:ext cx="65118" cy="106556"/>
            </a:xfrm>
            <a:custGeom>
              <a:avLst/>
              <a:gdLst>
                <a:gd name="T0" fmla="*/ 280 w 324"/>
                <a:gd name="T1" fmla="*/ 0 h 526"/>
                <a:gd name="T2" fmla="*/ 97 w 324"/>
                <a:gd name="T3" fmla="*/ 183 h 526"/>
                <a:gd name="T4" fmla="*/ 96 w 324"/>
                <a:gd name="T5" fmla="*/ 213 h 526"/>
                <a:gd name="T6" fmla="*/ 324 w 324"/>
                <a:gd name="T7" fmla="*/ 519 h 526"/>
                <a:gd name="T8" fmla="*/ 219 w 324"/>
                <a:gd name="T9" fmla="*/ 520 h 526"/>
                <a:gd name="T10" fmla="*/ 135 w 324"/>
                <a:gd name="T11" fmla="*/ 470 h 526"/>
                <a:gd name="T12" fmla="*/ 12 w 324"/>
                <a:gd name="T13" fmla="*/ 271 h 526"/>
                <a:gd name="T14" fmla="*/ 14 w 324"/>
                <a:gd name="T15" fmla="*/ 226 h 526"/>
                <a:gd name="T16" fmla="*/ 168 w 324"/>
                <a:gd name="T17" fmla="*/ 14 h 526"/>
                <a:gd name="T18" fmla="*/ 185 w 324"/>
                <a:gd name="T19" fmla="*/ 1 h 526"/>
                <a:gd name="T20" fmla="*/ 280 w 324"/>
                <a:gd name="T21" fmla="*/ 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26">
                  <a:moveTo>
                    <a:pt x="280" y="0"/>
                  </a:moveTo>
                  <a:cubicBezTo>
                    <a:pt x="219" y="62"/>
                    <a:pt x="158" y="123"/>
                    <a:pt x="97" y="183"/>
                  </a:cubicBezTo>
                  <a:cubicBezTo>
                    <a:pt x="87" y="194"/>
                    <a:pt x="88" y="201"/>
                    <a:pt x="96" y="213"/>
                  </a:cubicBezTo>
                  <a:cubicBezTo>
                    <a:pt x="172" y="314"/>
                    <a:pt x="248" y="417"/>
                    <a:pt x="324" y="519"/>
                  </a:cubicBezTo>
                  <a:cubicBezTo>
                    <a:pt x="292" y="519"/>
                    <a:pt x="255" y="516"/>
                    <a:pt x="219" y="520"/>
                  </a:cubicBezTo>
                  <a:cubicBezTo>
                    <a:pt x="175" y="526"/>
                    <a:pt x="155" y="508"/>
                    <a:pt x="135" y="470"/>
                  </a:cubicBezTo>
                  <a:cubicBezTo>
                    <a:pt x="99" y="401"/>
                    <a:pt x="54" y="337"/>
                    <a:pt x="12" y="271"/>
                  </a:cubicBezTo>
                  <a:cubicBezTo>
                    <a:pt x="1" y="254"/>
                    <a:pt x="0" y="244"/>
                    <a:pt x="14" y="226"/>
                  </a:cubicBezTo>
                  <a:cubicBezTo>
                    <a:pt x="67" y="157"/>
                    <a:pt x="117" y="85"/>
                    <a:pt x="168" y="14"/>
                  </a:cubicBezTo>
                  <a:cubicBezTo>
                    <a:pt x="172" y="8"/>
                    <a:pt x="179" y="1"/>
                    <a:pt x="185" y="1"/>
                  </a:cubicBezTo>
                  <a:cubicBezTo>
                    <a:pt x="218" y="0"/>
                    <a:pt x="250" y="0"/>
                    <a:pt x="2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8017613" y="250100"/>
              <a:ext cx="184253" cy="79177"/>
            </a:xfrm>
            <a:custGeom>
              <a:avLst/>
              <a:gdLst>
                <a:gd name="T0" fmla="*/ 15 w 916"/>
                <a:gd name="T1" fmla="*/ 172 h 395"/>
                <a:gd name="T2" fmla="*/ 275 w 916"/>
                <a:gd name="T3" fmla="*/ 322 h 395"/>
                <a:gd name="T4" fmla="*/ 321 w 916"/>
                <a:gd name="T5" fmla="*/ 323 h 395"/>
                <a:gd name="T6" fmla="*/ 863 w 916"/>
                <a:gd name="T7" fmla="*/ 10 h 395"/>
                <a:gd name="T8" fmla="*/ 898 w 916"/>
                <a:gd name="T9" fmla="*/ 17 h 395"/>
                <a:gd name="T10" fmla="*/ 916 w 916"/>
                <a:gd name="T11" fmla="*/ 41 h 395"/>
                <a:gd name="T12" fmla="*/ 783 w 916"/>
                <a:gd name="T13" fmla="*/ 118 h 395"/>
                <a:gd name="T14" fmla="*/ 318 w 916"/>
                <a:gd name="T15" fmla="*/ 386 h 395"/>
                <a:gd name="T16" fmla="*/ 277 w 916"/>
                <a:gd name="T17" fmla="*/ 385 h 395"/>
                <a:gd name="T18" fmla="*/ 20 w 916"/>
                <a:gd name="T19" fmla="*/ 237 h 395"/>
                <a:gd name="T20" fmla="*/ 6 w 916"/>
                <a:gd name="T21" fmla="*/ 206 h 395"/>
                <a:gd name="T22" fmla="*/ 15 w 916"/>
                <a:gd name="T23" fmla="*/ 172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16" h="395">
                  <a:moveTo>
                    <a:pt x="15" y="172"/>
                  </a:moveTo>
                  <a:cubicBezTo>
                    <a:pt x="104" y="223"/>
                    <a:pt x="190" y="273"/>
                    <a:pt x="275" y="322"/>
                  </a:cubicBezTo>
                  <a:cubicBezTo>
                    <a:pt x="291" y="331"/>
                    <a:pt x="303" y="333"/>
                    <a:pt x="321" y="323"/>
                  </a:cubicBezTo>
                  <a:cubicBezTo>
                    <a:pt x="501" y="218"/>
                    <a:pt x="682" y="114"/>
                    <a:pt x="863" y="10"/>
                  </a:cubicBezTo>
                  <a:cubicBezTo>
                    <a:pt x="878" y="2"/>
                    <a:pt x="889" y="0"/>
                    <a:pt x="898" y="17"/>
                  </a:cubicBezTo>
                  <a:cubicBezTo>
                    <a:pt x="902" y="25"/>
                    <a:pt x="908" y="31"/>
                    <a:pt x="916" y="41"/>
                  </a:cubicBezTo>
                  <a:cubicBezTo>
                    <a:pt x="871" y="67"/>
                    <a:pt x="827" y="93"/>
                    <a:pt x="783" y="118"/>
                  </a:cubicBezTo>
                  <a:cubicBezTo>
                    <a:pt x="628" y="207"/>
                    <a:pt x="473" y="296"/>
                    <a:pt x="318" y="386"/>
                  </a:cubicBezTo>
                  <a:cubicBezTo>
                    <a:pt x="302" y="395"/>
                    <a:pt x="291" y="393"/>
                    <a:pt x="277" y="385"/>
                  </a:cubicBezTo>
                  <a:cubicBezTo>
                    <a:pt x="191" y="336"/>
                    <a:pt x="106" y="286"/>
                    <a:pt x="20" y="237"/>
                  </a:cubicBezTo>
                  <a:cubicBezTo>
                    <a:pt x="6" y="230"/>
                    <a:pt x="0" y="222"/>
                    <a:pt x="6" y="206"/>
                  </a:cubicBezTo>
                  <a:cubicBezTo>
                    <a:pt x="10" y="196"/>
                    <a:pt x="12" y="185"/>
                    <a:pt x="15" y="1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8023533" y="233081"/>
              <a:ext cx="162794" cy="71037"/>
            </a:xfrm>
            <a:custGeom>
              <a:avLst/>
              <a:gdLst>
                <a:gd name="T0" fmla="*/ 31 w 811"/>
                <a:gd name="T1" fmla="*/ 156 h 352"/>
                <a:gd name="T2" fmla="*/ 252 w 811"/>
                <a:gd name="T3" fmla="*/ 281 h 352"/>
                <a:gd name="T4" fmla="*/ 284 w 811"/>
                <a:gd name="T5" fmla="*/ 283 h 352"/>
                <a:gd name="T6" fmla="*/ 681 w 811"/>
                <a:gd name="T7" fmla="*/ 56 h 352"/>
                <a:gd name="T8" fmla="*/ 738 w 811"/>
                <a:gd name="T9" fmla="*/ 23 h 352"/>
                <a:gd name="T10" fmla="*/ 811 w 811"/>
                <a:gd name="T11" fmla="*/ 42 h 352"/>
                <a:gd name="T12" fmla="*/ 640 w 811"/>
                <a:gd name="T13" fmla="*/ 141 h 352"/>
                <a:gd name="T14" fmla="*/ 300 w 811"/>
                <a:gd name="T15" fmla="*/ 337 h 352"/>
                <a:gd name="T16" fmla="*/ 242 w 811"/>
                <a:gd name="T17" fmla="*/ 339 h 352"/>
                <a:gd name="T18" fmla="*/ 42 w 811"/>
                <a:gd name="T19" fmla="*/ 223 h 352"/>
                <a:gd name="T20" fmla="*/ 31 w 811"/>
                <a:gd name="T21" fmla="*/ 156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1" h="352">
                  <a:moveTo>
                    <a:pt x="31" y="156"/>
                  </a:moveTo>
                  <a:cubicBezTo>
                    <a:pt x="105" y="198"/>
                    <a:pt x="178" y="240"/>
                    <a:pt x="252" y="281"/>
                  </a:cubicBezTo>
                  <a:cubicBezTo>
                    <a:pt x="261" y="286"/>
                    <a:pt x="276" y="287"/>
                    <a:pt x="284" y="283"/>
                  </a:cubicBezTo>
                  <a:cubicBezTo>
                    <a:pt x="417" y="208"/>
                    <a:pt x="549" y="132"/>
                    <a:pt x="681" y="56"/>
                  </a:cubicBezTo>
                  <a:cubicBezTo>
                    <a:pt x="700" y="45"/>
                    <a:pt x="719" y="35"/>
                    <a:pt x="738" y="23"/>
                  </a:cubicBezTo>
                  <a:cubicBezTo>
                    <a:pt x="777" y="0"/>
                    <a:pt x="783" y="2"/>
                    <a:pt x="811" y="42"/>
                  </a:cubicBezTo>
                  <a:cubicBezTo>
                    <a:pt x="754" y="75"/>
                    <a:pt x="697" y="108"/>
                    <a:pt x="640" y="141"/>
                  </a:cubicBezTo>
                  <a:cubicBezTo>
                    <a:pt x="526" y="207"/>
                    <a:pt x="413" y="271"/>
                    <a:pt x="300" y="337"/>
                  </a:cubicBezTo>
                  <a:cubicBezTo>
                    <a:pt x="279" y="349"/>
                    <a:pt x="263" y="352"/>
                    <a:pt x="242" y="339"/>
                  </a:cubicBezTo>
                  <a:cubicBezTo>
                    <a:pt x="176" y="299"/>
                    <a:pt x="109" y="262"/>
                    <a:pt x="42" y="223"/>
                  </a:cubicBezTo>
                  <a:cubicBezTo>
                    <a:pt x="0" y="199"/>
                    <a:pt x="0" y="199"/>
                    <a:pt x="31" y="1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8035372" y="219761"/>
              <a:ext cx="132455" cy="58458"/>
            </a:xfrm>
            <a:custGeom>
              <a:avLst/>
              <a:gdLst>
                <a:gd name="T0" fmla="*/ 0 w 660"/>
                <a:gd name="T1" fmla="*/ 174 h 291"/>
                <a:gd name="T2" fmla="*/ 35 w 660"/>
                <a:gd name="T3" fmla="*/ 134 h 291"/>
                <a:gd name="T4" fmla="*/ 182 w 660"/>
                <a:gd name="T5" fmla="*/ 219 h 291"/>
                <a:gd name="T6" fmla="*/ 236 w 660"/>
                <a:gd name="T7" fmla="*/ 220 h 291"/>
                <a:gd name="T8" fmla="*/ 575 w 660"/>
                <a:gd name="T9" fmla="*/ 23 h 291"/>
                <a:gd name="T10" fmla="*/ 660 w 660"/>
                <a:gd name="T11" fmla="*/ 36 h 291"/>
                <a:gd name="T12" fmla="*/ 507 w 660"/>
                <a:gd name="T13" fmla="*/ 124 h 291"/>
                <a:gd name="T14" fmla="*/ 228 w 660"/>
                <a:gd name="T15" fmla="*/ 284 h 291"/>
                <a:gd name="T16" fmla="*/ 195 w 660"/>
                <a:gd name="T17" fmla="*/ 287 h 291"/>
                <a:gd name="T18" fmla="*/ 0 w 660"/>
                <a:gd name="T19" fmla="*/ 174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0" h="291">
                  <a:moveTo>
                    <a:pt x="0" y="174"/>
                  </a:moveTo>
                  <a:cubicBezTo>
                    <a:pt x="12" y="160"/>
                    <a:pt x="24" y="147"/>
                    <a:pt x="35" y="134"/>
                  </a:cubicBezTo>
                  <a:cubicBezTo>
                    <a:pt x="86" y="163"/>
                    <a:pt x="135" y="190"/>
                    <a:pt x="182" y="219"/>
                  </a:cubicBezTo>
                  <a:cubicBezTo>
                    <a:pt x="201" y="231"/>
                    <a:pt x="216" y="231"/>
                    <a:pt x="236" y="220"/>
                  </a:cubicBezTo>
                  <a:cubicBezTo>
                    <a:pt x="349" y="154"/>
                    <a:pt x="463" y="91"/>
                    <a:pt x="575" y="23"/>
                  </a:cubicBezTo>
                  <a:cubicBezTo>
                    <a:pt x="611" y="0"/>
                    <a:pt x="629" y="24"/>
                    <a:pt x="660" y="36"/>
                  </a:cubicBezTo>
                  <a:cubicBezTo>
                    <a:pt x="606" y="67"/>
                    <a:pt x="557" y="95"/>
                    <a:pt x="507" y="124"/>
                  </a:cubicBezTo>
                  <a:cubicBezTo>
                    <a:pt x="414" y="177"/>
                    <a:pt x="322" y="231"/>
                    <a:pt x="228" y="284"/>
                  </a:cubicBezTo>
                  <a:cubicBezTo>
                    <a:pt x="219" y="289"/>
                    <a:pt x="204" y="291"/>
                    <a:pt x="195" y="287"/>
                  </a:cubicBezTo>
                  <a:cubicBezTo>
                    <a:pt x="130" y="251"/>
                    <a:pt x="66" y="213"/>
                    <a:pt x="0" y="1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</p:grpSp>
      <p:cxnSp>
        <p:nvCxnSpPr>
          <p:cNvPr id="21" name="Straight Connector 9"/>
          <p:cNvCxnSpPr/>
          <p:nvPr/>
        </p:nvCxnSpPr>
        <p:spPr>
          <a:xfrm>
            <a:off x="0" y="97790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 userDrawn="1"/>
        </p:nvSpPr>
        <p:spPr>
          <a:xfrm>
            <a:off x="11472863" y="6453188"/>
            <a:ext cx="719137" cy="338137"/>
          </a:xfrm>
          <a:prstGeom prst="rect">
            <a:avLst/>
          </a:prstGeom>
          <a:noFill/>
        </p:spPr>
        <p:txBody>
          <a:bodyPr lIns="121917" tIns="60958" rIns="121917" bIns="60958">
            <a:spAutoFit/>
          </a:bodyPr>
          <a:lstStyle>
            <a:defPPr>
              <a:defRPr lang="ru-RU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1219170" fontAlgn="auto">
              <a:spcBef>
                <a:spcPts val="0"/>
              </a:spcBef>
              <a:spcAft>
                <a:spcPts val="0"/>
              </a:spcAft>
              <a:defRPr/>
            </a:pPr>
            <a:fld id="{746D0519-EE10-41F6-806A-5CEC55F05134}" type="slidenum">
              <a:rPr lang="ru-RU" smtClean="0">
                <a:solidFill>
                  <a:srgbClr val="000000"/>
                </a:solidFill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" y="84682"/>
            <a:ext cx="12191988" cy="734047"/>
          </a:xfrm>
        </p:spPr>
        <p:txBody>
          <a:bodyPr/>
          <a:lstStyle>
            <a:lvl1pPr>
              <a:defRPr sz="5300">
                <a:solidFill>
                  <a:srgbClr val="0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96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021C4-63AA-4F64-BABE-F98CE2DFCE95}" type="datetimeFigureOut">
              <a:rPr lang="ru-RU"/>
              <a:pPr>
                <a:defRPr/>
              </a:pPr>
              <a:t>02.09.2021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E6018-64A6-4205-BD84-18EA6AF837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718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5477E-1FAD-4CF1-8F04-C866C2BB42EB}" type="datetimeFigureOut">
              <a:rPr lang="ru-RU"/>
              <a:pPr>
                <a:defRPr/>
              </a:pPr>
              <a:t>02.09.2021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90C15-CF30-4507-87FE-2D995DDC84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138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32CAB-ADCF-4325-96DC-208F31CB878C}" type="datetimeFigureOut">
              <a:rPr lang="ru-RU"/>
              <a:pPr>
                <a:defRPr/>
              </a:pPr>
              <a:t>02.09.2021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1D7E-75B9-4342-811C-640BA4DA05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30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708A3-14C0-4B37-AF23-B47B964EEB42}" type="datetimeFigureOut">
              <a:rPr lang="ru-RU"/>
              <a:pPr>
                <a:defRPr/>
              </a:pPr>
              <a:t>02.09.2021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91E09-8489-4195-B448-194CA72657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39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408F5-101B-4897-BE45-E82FD7D4F2EF}" type="datetimeFigureOut">
              <a:rPr lang="ru-RU"/>
              <a:pPr>
                <a:defRPr/>
              </a:pPr>
              <a:t>02.09.2021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05E52-2E1F-4854-AEE8-A1CD822201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672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 userDrawn="1"/>
        </p:nvGrpSpPr>
        <p:grpSpPr>
          <a:xfrm>
            <a:off x="38100" y="69900"/>
            <a:ext cx="12153900" cy="965681"/>
            <a:chOff x="19050" y="69900"/>
            <a:chExt cx="12153900" cy="965681"/>
          </a:xfrm>
        </p:grpSpPr>
        <p:sp>
          <p:nvSpPr>
            <p:cNvPr id="6" name="Прямоугольник с двумя скругленными противолежащими углами 5"/>
            <p:cNvSpPr/>
            <p:nvPr/>
          </p:nvSpPr>
          <p:spPr>
            <a:xfrm>
              <a:off x="19050" y="69900"/>
              <a:ext cx="11849100" cy="835563"/>
            </a:xfrm>
            <a:prstGeom prst="round2DiagRect">
              <a:avLst/>
            </a:prstGeom>
            <a:solidFill>
              <a:schemeClr val="accent6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Прямоугольник с двумя скругленными противолежащими углами 6"/>
            <p:cNvSpPr/>
            <p:nvPr/>
          </p:nvSpPr>
          <p:spPr>
            <a:xfrm>
              <a:off x="171450" y="128848"/>
              <a:ext cx="11849100" cy="835563"/>
            </a:xfrm>
            <a:prstGeom prst="round2Diag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Прямоугольник с двумя скругленными противолежащими углами 7"/>
            <p:cNvSpPr/>
            <p:nvPr/>
          </p:nvSpPr>
          <p:spPr>
            <a:xfrm>
              <a:off x="323850" y="200018"/>
              <a:ext cx="11849100" cy="835563"/>
            </a:xfrm>
            <a:prstGeom prst="round2DiagRect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>
              <a:outerShdw blurRad="254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" name="Группа 8"/>
          <p:cNvGrpSpPr/>
          <p:nvPr userDrawn="1"/>
        </p:nvGrpSpPr>
        <p:grpSpPr>
          <a:xfrm>
            <a:off x="403130" y="325496"/>
            <a:ext cx="1293037" cy="504825"/>
            <a:chOff x="342900" y="292100"/>
            <a:chExt cx="1293037" cy="504825"/>
          </a:xfrm>
        </p:grpSpPr>
        <p:pic>
          <p:nvPicPr>
            <p:cNvPr id="10" name="Picture 2" descr="C:\Users\User\Desktop\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900" y="292100"/>
              <a:ext cx="4508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Прямоугольник 1"/>
            <p:cNvSpPr>
              <a:spLocks noChangeArrowheads="1"/>
            </p:cNvSpPr>
            <p:nvPr/>
          </p:nvSpPr>
          <p:spPr bwMode="auto">
            <a:xfrm>
              <a:off x="802500" y="292100"/>
              <a:ext cx="833437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rgbClr val="F2AC44"/>
                  </a:solidFill>
                </a:rPr>
                <a:t>Липецкая 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rgbClr val="F2AC44"/>
                  </a:solidFill>
                </a:rPr>
                <a:t>область</a:t>
              </a:r>
            </a:p>
          </p:txBody>
        </p:sp>
      </p:grpSp>
      <p:grpSp>
        <p:nvGrpSpPr>
          <p:cNvPr id="20" name="Группа 19"/>
          <p:cNvGrpSpPr/>
          <p:nvPr userDrawn="1"/>
        </p:nvGrpSpPr>
        <p:grpSpPr>
          <a:xfrm>
            <a:off x="49157" y="6386737"/>
            <a:ext cx="12071385" cy="426716"/>
            <a:chOff x="255412" y="6300477"/>
            <a:chExt cx="11863784" cy="426716"/>
          </a:xfrm>
        </p:grpSpPr>
        <p:grpSp>
          <p:nvGrpSpPr>
            <p:cNvPr id="12" name="Группа 11"/>
            <p:cNvGrpSpPr/>
            <p:nvPr userDrawn="1"/>
          </p:nvGrpSpPr>
          <p:grpSpPr>
            <a:xfrm>
              <a:off x="257971" y="6300477"/>
              <a:ext cx="11857795" cy="369202"/>
              <a:chOff x="412646" y="5831885"/>
              <a:chExt cx="11828218" cy="691153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13" name="Параллелограмм 3"/>
              <p:cNvSpPr/>
              <p:nvPr userDrawn="1"/>
            </p:nvSpPr>
            <p:spPr>
              <a:xfrm>
                <a:off x="8973875" y="5831885"/>
                <a:ext cx="347873" cy="674414"/>
              </a:xfrm>
              <a:custGeom>
                <a:avLst/>
                <a:gdLst>
                  <a:gd name="connsiteX0" fmla="*/ 0 w 202018"/>
                  <a:gd name="connsiteY0" fmla="*/ 684000 h 684000"/>
                  <a:gd name="connsiteX1" fmla="*/ 50505 w 202018"/>
                  <a:gd name="connsiteY1" fmla="*/ 0 h 684000"/>
                  <a:gd name="connsiteX2" fmla="*/ 202018 w 202018"/>
                  <a:gd name="connsiteY2" fmla="*/ 0 h 684000"/>
                  <a:gd name="connsiteX3" fmla="*/ 151514 w 202018"/>
                  <a:gd name="connsiteY3" fmla="*/ 684000 h 684000"/>
                  <a:gd name="connsiteX4" fmla="*/ 0 w 202018"/>
                  <a:gd name="connsiteY4" fmla="*/ 684000 h 684000"/>
                  <a:gd name="connsiteX0" fmla="*/ 0 w 347873"/>
                  <a:gd name="connsiteY0" fmla="*/ 684000 h 684000"/>
                  <a:gd name="connsiteX1" fmla="*/ 50505 w 347873"/>
                  <a:gd name="connsiteY1" fmla="*/ 0 h 684000"/>
                  <a:gd name="connsiteX2" fmla="*/ 347873 w 347873"/>
                  <a:gd name="connsiteY2" fmla="*/ 11220 h 684000"/>
                  <a:gd name="connsiteX3" fmla="*/ 151514 w 347873"/>
                  <a:gd name="connsiteY3" fmla="*/ 684000 h 684000"/>
                  <a:gd name="connsiteX4" fmla="*/ 0 w 347873"/>
                  <a:gd name="connsiteY4" fmla="*/ 684000 h 684000"/>
                  <a:gd name="connsiteX0" fmla="*/ 0 w 347873"/>
                  <a:gd name="connsiteY0" fmla="*/ 672780 h 672780"/>
                  <a:gd name="connsiteX1" fmla="*/ 207580 w 347873"/>
                  <a:gd name="connsiteY1" fmla="*/ 5610 h 672780"/>
                  <a:gd name="connsiteX2" fmla="*/ 347873 w 347873"/>
                  <a:gd name="connsiteY2" fmla="*/ 0 h 672780"/>
                  <a:gd name="connsiteX3" fmla="*/ 151514 w 347873"/>
                  <a:gd name="connsiteY3" fmla="*/ 672780 h 672780"/>
                  <a:gd name="connsiteX4" fmla="*/ 0 w 347873"/>
                  <a:gd name="connsiteY4" fmla="*/ 672780 h 672780"/>
                  <a:gd name="connsiteX0" fmla="*/ 0 w 347873"/>
                  <a:gd name="connsiteY0" fmla="*/ 678390 h 678390"/>
                  <a:gd name="connsiteX1" fmla="*/ 185141 w 347873"/>
                  <a:gd name="connsiteY1" fmla="*/ 0 h 678390"/>
                  <a:gd name="connsiteX2" fmla="*/ 347873 w 347873"/>
                  <a:gd name="connsiteY2" fmla="*/ 5610 h 678390"/>
                  <a:gd name="connsiteX3" fmla="*/ 151514 w 347873"/>
                  <a:gd name="connsiteY3" fmla="*/ 678390 h 678390"/>
                  <a:gd name="connsiteX4" fmla="*/ 0 w 347873"/>
                  <a:gd name="connsiteY4" fmla="*/ 678390 h 678390"/>
                  <a:gd name="connsiteX0" fmla="*/ 0 w 347873"/>
                  <a:gd name="connsiteY0" fmla="*/ 674414 h 674414"/>
                  <a:gd name="connsiteX1" fmla="*/ 201043 w 347873"/>
                  <a:gd name="connsiteY1" fmla="*/ 0 h 674414"/>
                  <a:gd name="connsiteX2" fmla="*/ 347873 w 347873"/>
                  <a:gd name="connsiteY2" fmla="*/ 1634 h 674414"/>
                  <a:gd name="connsiteX3" fmla="*/ 151514 w 347873"/>
                  <a:gd name="connsiteY3" fmla="*/ 674414 h 674414"/>
                  <a:gd name="connsiteX4" fmla="*/ 0 w 347873"/>
                  <a:gd name="connsiteY4" fmla="*/ 674414 h 674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7873" h="674414">
                    <a:moveTo>
                      <a:pt x="0" y="674414"/>
                    </a:moveTo>
                    <a:lnTo>
                      <a:pt x="201043" y="0"/>
                    </a:lnTo>
                    <a:lnTo>
                      <a:pt x="347873" y="1634"/>
                    </a:lnTo>
                    <a:lnTo>
                      <a:pt x="151514" y="674414"/>
                    </a:lnTo>
                    <a:lnTo>
                      <a:pt x="0" y="67441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412646" y="6408682"/>
                <a:ext cx="8717275" cy="11435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9276283" y="5832130"/>
                <a:ext cx="2964581" cy="11435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6" name="Группа 15"/>
            <p:cNvGrpSpPr/>
            <p:nvPr userDrawn="1"/>
          </p:nvGrpSpPr>
          <p:grpSpPr>
            <a:xfrm>
              <a:off x="255412" y="6357991"/>
              <a:ext cx="11863784" cy="369202"/>
              <a:chOff x="283887" y="5848033"/>
              <a:chExt cx="11834186" cy="691153"/>
            </a:xfrm>
            <a:solidFill>
              <a:schemeClr val="bg1">
                <a:lumMod val="75000"/>
              </a:schemeClr>
            </a:solidFill>
          </p:grpSpPr>
          <p:sp>
            <p:nvSpPr>
              <p:cNvPr id="17" name="Параллелограмм 3"/>
              <p:cNvSpPr/>
              <p:nvPr/>
            </p:nvSpPr>
            <p:spPr>
              <a:xfrm>
                <a:off x="8965418" y="5848033"/>
                <a:ext cx="347873" cy="674413"/>
              </a:xfrm>
              <a:custGeom>
                <a:avLst/>
                <a:gdLst>
                  <a:gd name="connsiteX0" fmla="*/ 0 w 202018"/>
                  <a:gd name="connsiteY0" fmla="*/ 684000 h 684000"/>
                  <a:gd name="connsiteX1" fmla="*/ 50505 w 202018"/>
                  <a:gd name="connsiteY1" fmla="*/ 0 h 684000"/>
                  <a:gd name="connsiteX2" fmla="*/ 202018 w 202018"/>
                  <a:gd name="connsiteY2" fmla="*/ 0 h 684000"/>
                  <a:gd name="connsiteX3" fmla="*/ 151514 w 202018"/>
                  <a:gd name="connsiteY3" fmla="*/ 684000 h 684000"/>
                  <a:gd name="connsiteX4" fmla="*/ 0 w 202018"/>
                  <a:gd name="connsiteY4" fmla="*/ 684000 h 684000"/>
                  <a:gd name="connsiteX0" fmla="*/ 0 w 347873"/>
                  <a:gd name="connsiteY0" fmla="*/ 684000 h 684000"/>
                  <a:gd name="connsiteX1" fmla="*/ 50505 w 347873"/>
                  <a:gd name="connsiteY1" fmla="*/ 0 h 684000"/>
                  <a:gd name="connsiteX2" fmla="*/ 347873 w 347873"/>
                  <a:gd name="connsiteY2" fmla="*/ 11220 h 684000"/>
                  <a:gd name="connsiteX3" fmla="*/ 151514 w 347873"/>
                  <a:gd name="connsiteY3" fmla="*/ 684000 h 684000"/>
                  <a:gd name="connsiteX4" fmla="*/ 0 w 347873"/>
                  <a:gd name="connsiteY4" fmla="*/ 684000 h 684000"/>
                  <a:gd name="connsiteX0" fmla="*/ 0 w 347873"/>
                  <a:gd name="connsiteY0" fmla="*/ 672780 h 672780"/>
                  <a:gd name="connsiteX1" fmla="*/ 207580 w 347873"/>
                  <a:gd name="connsiteY1" fmla="*/ 5610 h 672780"/>
                  <a:gd name="connsiteX2" fmla="*/ 347873 w 347873"/>
                  <a:gd name="connsiteY2" fmla="*/ 0 h 672780"/>
                  <a:gd name="connsiteX3" fmla="*/ 151514 w 347873"/>
                  <a:gd name="connsiteY3" fmla="*/ 672780 h 672780"/>
                  <a:gd name="connsiteX4" fmla="*/ 0 w 347873"/>
                  <a:gd name="connsiteY4" fmla="*/ 672780 h 672780"/>
                  <a:gd name="connsiteX0" fmla="*/ 0 w 347873"/>
                  <a:gd name="connsiteY0" fmla="*/ 678390 h 678390"/>
                  <a:gd name="connsiteX1" fmla="*/ 185141 w 347873"/>
                  <a:gd name="connsiteY1" fmla="*/ 0 h 678390"/>
                  <a:gd name="connsiteX2" fmla="*/ 347873 w 347873"/>
                  <a:gd name="connsiteY2" fmla="*/ 5610 h 678390"/>
                  <a:gd name="connsiteX3" fmla="*/ 151514 w 347873"/>
                  <a:gd name="connsiteY3" fmla="*/ 678390 h 678390"/>
                  <a:gd name="connsiteX4" fmla="*/ 0 w 347873"/>
                  <a:gd name="connsiteY4" fmla="*/ 678390 h 678390"/>
                  <a:gd name="connsiteX0" fmla="*/ 0 w 347873"/>
                  <a:gd name="connsiteY0" fmla="*/ 674414 h 674414"/>
                  <a:gd name="connsiteX1" fmla="*/ 201043 w 347873"/>
                  <a:gd name="connsiteY1" fmla="*/ 0 h 674414"/>
                  <a:gd name="connsiteX2" fmla="*/ 347873 w 347873"/>
                  <a:gd name="connsiteY2" fmla="*/ 1634 h 674414"/>
                  <a:gd name="connsiteX3" fmla="*/ 151514 w 347873"/>
                  <a:gd name="connsiteY3" fmla="*/ 674414 h 674414"/>
                  <a:gd name="connsiteX4" fmla="*/ 0 w 347873"/>
                  <a:gd name="connsiteY4" fmla="*/ 674414 h 674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7873" h="674414">
                    <a:moveTo>
                      <a:pt x="0" y="674414"/>
                    </a:moveTo>
                    <a:lnTo>
                      <a:pt x="201043" y="0"/>
                    </a:lnTo>
                    <a:lnTo>
                      <a:pt x="347873" y="1634"/>
                    </a:lnTo>
                    <a:lnTo>
                      <a:pt x="151514" y="674414"/>
                    </a:lnTo>
                    <a:lnTo>
                      <a:pt x="0" y="674414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283887" y="6424830"/>
                <a:ext cx="8823149" cy="114356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381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9259371" y="5848278"/>
                <a:ext cx="2858702" cy="114356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381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5942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48444-2A7E-4ACB-B707-8CEA39D2F8D5}" type="datetimeFigureOut">
              <a:rPr lang="ru-RU"/>
              <a:pPr>
                <a:defRPr/>
              </a:pPr>
              <a:t>02.09.2021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53D28-95EE-4953-BD8E-7E12D9C249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393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00302-09B8-419F-9C37-B1D3A924EB40}" type="datetimeFigureOut">
              <a:rPr lang="ru-RU"/>
              <a:pPr>
                <a:defRPr/>
              </a:pPr>
              <a:t>02.09.2021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62354-48BA-4A78-AE1E-1C49D9E5C2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530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0DDBF4-B050-41FF-A86F-D3C1A278CF9F}" type="datetimeFigureOut">
              <a:rPr lang="ru-RU"/>
              <a:pPr>
                <a:defRPr/>
              </a:pPr>
              <a:t>02.09.2021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358045-72D0-44A6-AC05-51CE2AB478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Объект 21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588" y="1588"/>
          <a:ext cx="317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3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Объект 2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Прямая соединительная линия 23"/>
          <p:cNvCxnSpPr/>
          <p:nvPr userDrawn="1"/>
        </p:nvCxnSpPr>
        <p:spPr>
          <a:xfrm>
            <a:off x="0" y="552450"/>
            <a:ext cx="12199938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Группа 24"/>
          <p:cNvGrpSpPr/>
          <p:nvPr userDrawn="1"/>
        </p:nvGrpSpPr>
        <p:grpSpPr>
          <a:xfrm>
            <a:off x="10420004" y="103661"/>
            <a:ext cx="1682560" cy="394220"/>
            <a:chOff x="8014653" y="219761"/>
            <a:chExt cx="1033002" cy="20497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6" name="Freeform 6"/>
            <p:cNvSpPr>
              <a:spLocks/>
            </p:cNvSpPr>
            <p:nvPr/>
          </p:nvSpPr>
          <p:spPr bwMode="auto">
            <a:xfrm>
              <a:off x="8014653" y="268599"/>
              <a:ext cx="209412" cy="156135"/>
            </a:xfrm>
            <a:custGeom>
              <a:avLst/>
              <a:gdLst>
                <a:gd name="T0" fmla="*/ 959 w 1043"/>
                <a:gd name="T1" fmla="*/ 0 h 775"/>
                <a:gd name="T2" fmla="*/ 892 w 1043"/>
                <a:gd name="T3" fmla="*/ 556 h 775"/>
                <a:gd name="T4" fmla="*/ 324 w 1043"/>
                <a:gd name="T5" fmla="*/ 693 h 775"/>
                <a:gd name="T6" fmla="*/ 10 w 1043"/>
                <a:gd name="T7" fmla="*/ 197 h 775"/>
                <a:gd name="T8" fmla="*/ 64 w 1043"/>
                <a:gd name="T9" fmla="*/ 225 h 775"/>
                <a:gd name="T10" fmla="*/ 296 w 1043"/>
                <a:gd name="T11" fmla="*/ 359 h 775"/>
                <a:gd name="T12" fmla="*/ 334 w 1043"/>
                <a:gd name="T13" fmla="*/ 359 h 775"/>
                <a:gd name="T14" fmla="*/ 771 w 1043"/>
                <a:gd name="T15" fmla="*/ 107 h 775"/>
                <a:gd name="T16" fmla="*/ 959 w 1043"/>
                <a:gd name="T17" fmla="*/ 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3" h="775">
                  <a:moveTo>
                    <a:pt x="959" y="0"/>
                  </a:moveTo>
                  <a:cubicBezTo>
                    <a:pt x="1043" y="154"/>
                    <a:pt x="1037" y="391"/>
                    <a:pt x="892" y="556"/>
                  </a:cubicBezTo>
                  <a:cubicBezTo>
                    <a:pt x="749" y="719"/>
                    <a:pt x="528" y="775"/>
                    <a:pt x="324" y="693"/>
                  </a:cubicBezTo>
                  <a:cubicBezTo>
                    <a:pt x="120" y="611"/>
                    <a:pt x="0" y="417"/>
                    <a:pt x="10" y="197"/>
                  </a:cubicBezTo>
                  <a:cubicBezTo>
                    <a:pt x="29" y="207"/>
                    <a:pt x="47" y="215"/>
                    <a:pt x="64" y="225"/>
                  </a:cubicBezTo>
                  <a:cubicBezTo>
                    <a:pt x="141" y="270"/>
                    <a:pt x="219" y="314"/>
                    <a:pt x="296" y="359"/>
                  </a:cubicBezTo>
                  <a:cubicBezTo>
                    <a:pt x="310" y="368"/>
                    <a:pt x="320" y="367"/>
                    <a:pt x="334" y="359"/>
                  </a:cubicBezTo>
                  <a:cubicBezTo>
                    <a:pt x="479" y="275"/>
                    <a:pt x="625" y="191"/>
                    <a:pt x="771" y="107"/>
                  </a:cubicBezTo>
                  <a:cubicBezTo>
                    <a:pt x="833" y="72"/>
                    <a:pt x="895" y="36"/>
                    <a:pt x="95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27" name="Freeform 7"/>
            <p:cNvSpPr>
              <a:spLocks/>
            </p:cNvSpPr>
            <p:nvPr/>
          </p:nvSpPr>
          <p:spPr bwMode="auto">
            <a:xfrm>
              <a:off x="8278823" y="378855"/>
              <a:ext cx="768832" cy="9620"/>
            </a:xfrm>
            <a:custGeom>
              <a:avLst/>
              <a:gdLst>
                <a:gd name="T0" fmla="*/ 0 w 3824"/>
                <a:gd name="T1" fmla="*/ 49 h 49"/>
                <a:gd name="T2" fmla="*/ 0 w 3824"/>
                <a:gd name="T3" fmla="*/ 0 h 49"/>
                <a:gd name="T4" fmla="*/ 3824 w 3824"/>
                <a:gd name="T5" fmla="*/ 0 h 49"/>
                <a:gd name="T6" fmla="*/ 3824 w 3824"/>
                <a:gd name="T7" fmla="*/ 49 h 49"/>
                <a:gd name="T8" fmla="*/ 0 w 3824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24" h="49">
                  <a:moveTo>
                    <a:pt x="0" y="49"/>
                  </a:moveTo>
                  <a:cubicBezTo>
                    <a:pt x="0" y="32"/>
                    <a:pt x="0" y="17"/>
                    <a:pt x="0" y="0"/>
                  </a:cubicBezTo>
                  <a:cubicBezTo>
                    <a:pt x="1275" y="0"/>
                    <a:pt x="2549" y="0"/>
                    <a:pt x="3824" y="0"/>
                  </a:cubicBezTo>
                  <a:cubicBezTo>
                    <a:pt x="3824" y="17"/>
                    <a:pt x="3824" y="32"/>
                    <a:pt x="3824" y="49"/>
                  </a:cubicBezTo>
                  <a:cubicBezTo>
                    <a:pt x="2550" y="49"/>
                    <a:pt x="1276" y="49"/>
                    <a:pt x="0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28" name="Freeform 8"/>
            <p:cNvSpPr>
              <a:spLocks/>
            </p:cNvSpPr>
            <p:nvPr/>
          </p:nvSpPr>
          <p:spPr bwMode="auto">
            <a:xfrm>
              <a:off x="8836023" y="247880"/>
              <a:ext cx="97676" cy="103596"/>
            </a:xfrm>
            <a:custGeom>
              <a:avLst/>
              <a:gdLst>
                <a:gd name="T0" fmla="*/ 479 w 486"/>
                <a:gd name="T1" fmla="*/ 514 h 514"/>
                <a:gd name="T2" fmla="*/ 315 w 486"/>
                <a:gd name="T3" fmla="*/ 514 h 514"/>
                <a:gd name="T4" fmla="*/ 314 w 486"/>
                <a:gd name="T5" fmla="*/ 507 h 514"/>
                <a:gd name="T6" fmla="*/ 345 w 486"/>
                <a:gd name="T7" fmla="*/ 433 h 514"/>
                <a:gd name="T8" fmla="*/ 345 w 486"/>
                <a:gd name="T9" fmla="*/ 251 h 514"/>
                <a:gd name="T10" fmla="*/ 140 w 486"/>
                <a:gd name="T11" fmla="*/ 251 h 514"/>
                <a:gd name="T12" fmla="*/ 140 w 486"/>
                <a:gd name="T13" fmla="*/ 311 h 514"/>
                <a:gd name="T14" fmla="*/ 140 w 486"/>
                <a:gd name="T15" fmla="*/ 439 h 514"/>
                <a:gd name="T16" fmla="*/ 170 w 486"/>
                <a:gd name="T17" fmla="*/ 513 h 514"/>
                <a:gd name="T18" fmla="*/ 0 w 486"/>
                <a:gd name="T19" fmla="*/ 513 h 514"/>
                <a:gd name="T20" fmla="*/ 28 w 486"/>
                <a:gd name="T21" fmla="*/ 431 h 514"/>
                <a:gd name="T22" fmla="*/ 29 w 486"/>
                <a:gd name="T23" fmla="*/ 63 h 514"/>
                <a:gd name="T24" fmla="*/ 1 w 486"/>
                <a:gd name="T25" fmla="*/ 10 h 514"/>
                <a:gd name="T26" fmla="*/ 0 w 486"/>
                <a:gd name="T27" fmla="*/ 0 h 514"/>
                <a:gd name="T28" fmla="*/ 167 w 486"/>
                <a:gd name="T29" fmla="*/ 0 h 514"/>
                <a:gd name="T30" fmla="*/ 168 w 486"/>
                <a:gd name="T31" fmla="*/ 7 h 514"/>
                <a:gd name="T32" fmla="*/ 140 w 486"/>
                <a:gd name="T33" fmla="*/ 73 h 514"/>
                <a:gd name="T34" fmla="*/ 140 w 486"/>
                <a:gd name="T35" fmla="*/ 217 h 514"/>
                <a:gd name="T36" fmla="*/ 331 w 486"/>
                <a:gd name="T37" fmla="*/ 216 h 514"/>
                <a:gd name="T38" fmla="*/ 344 w 486"/>
                <a:gd name="T39" fmla="*/ 198 h 514"/>
                <a:gd name="T40" fmla="*/ 344 w 486"/>
                <a:gd name="T41" fmla="*/ 51 h 514"/>
                <a:gd name="T42" fmla="*/ 323 w 486"/>
                <a:gd name="T43" fmla="*/ 15 h 514"/>
                <a:gd name="T44" fmla="*/ 306 w 486"/>
                <a:gd name="T45" fmla="*/ 0 h 514"/>
                <a:gd name="T46" fmla="*/ 486 w 486"/>
                <a:gd name="T47" fmla="*/ 0 h 514"/>
                <a:gd name="T48" fmla="*/ 476 w 486"/>
                <a:gd name="T49" fmla="*/ 13 h 514"/>
                <a:gd name="T50" fmla="*/ 452 w 486"/>
                <a:gd name="T51" fmla="*/ 56 h 514"/>
                <a:gd name="T52" fmla="*/ 453 w 486"/>
                <a:gd name="T53" fmla="*/ 459 h 514"/>
                <a:gd name="T54" fmla="*/ 479 w 486"/>
                <a:gd name="T55" fmla="*/ 514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86" h="514">
                  <a:moveTo>
                    <a:pt x="479" y="514"/>
                  </a:moveTo>
                  <a:cubicBezTo>
                    <a:pt x="426" y="514"/>
                    <a:pt x="370" y="514"/>
                    <a:pt x="315" y="514"/>
                  </a:cubicBezTo>
                  <a:cubicBezTo>
                    <a:pt x="314" y="511"/>
                    <a:pt x="313" y="508"/>
                    <a:pt x="314" y="507"/>
                  </a:cubicBezTo>
                  <a:cubicBezTo>
                    <a:pt x="346" y="492"/>
                    <a:pt x="345" y="463"/>
                    <a:pt x="345" y="433"/>
                  </a:cubicBezTo>
                  <a:cubicBezTo>
                    <a:pt x="344" y="373"/>
                    <a:pt x="345" y="313"/>
                    <a:pt x="345" y="251"/>
                  </a:cubicBezTo>
                  <a:cubicBezTo>
                    <a:pt x="276" y="251"/>
                    <a:pt x="210" y="251"/>
                    <a:pt x="140" y="251"/>
                  </a:cubicBezTo>
                  <a:cubicBezTo>
                    <a:pt x="140" y="271"/>
                    <a:pt x="140" y="291"/>
                    <a:pt x="140" y="311"/>
                  </a:cubicBezTo>
                  <a:cubicBezTo>
                    <a:pt x="140" y="354"/>
                    <a:pt x="140" y="397"/>
                    <a:pt x="140" y="439"/>
                  </a:cubicBezTo>
                  <a:cubicBezTo>
                    <a:pt x="140" y="479"/>
                    <a:pt x="140" y="479"/>
                    <a:pt x="170" y="513"/>
                  </a:cubicBezTo>
                  <a:cubicBezTo>
                    <a:pt x="112" y="513"/>
                    <a:pt x="56" y="513"/>
                    <a:pt x="0" y="513"/>
                  </a:cubicBezTo>
                  <a:cubicBezTo>
                    <a:pt x="39" y="494"/>
                    <a:pt x="28" y="460"/>
                    <a:pt x="28" y="431"/>
                  </a:cubicBezTo>
                  <a:cubicBezTo>
                    <a:pt x="28" y="308"/>
                    <a:pt x="28" y="185"/>
                    <a:pt x="29" y="63"/>
                  </a:cubicBezTo>
                  <a:cubicBezTo>
                    <a:pt x="29" y="39"/>
                    <a:pt x="29" y="18"/>
                    <a:pt x="1" y="10"/>
                  </a:cubicBezTo>
                  <a:cubicBezTo>
                    <a:pt x="0" y="9"/>
                    <a:pt x="0" y="5"/>
                    <a:pt x="0" y="0"/>
                  </a:cubicBezTo>
                  <a:cubicBezTo>
                    <a:pt x="56" y="0"/>
                    <a:pt x="112" y="0"/>
                    <a:pt x="167" y="0"/>
                  </a:cubicBezTo>
                  <a:cubicBezTo>
                    <a:pt x="168" y="4"/>
                    <a:pt x="168" y="7"/>
                    <a:pt x="168" y="7"/>
                  </a:cubicBezTo>
                  <a:cubicBezTo>
                    <a:pt x="135" y="19"/>
                    <a:pt x="139" y="47"/>
                    <a:pt x="140" y="73"/>
                  </a:cubicBezTo>
                  <a:cubicBezTo>
                    <a:pt x="140" y="120"/>
                    <a:pt x="140" y="167"/>
                    <a:pt x="140" y="217"/>
                  </a:cubicBezTo>
                  <a:cubicBezTo>
                    <a:pt x="205" y="217"/>
                    <a:pt x="268" y="217"/>
                    <a:pt x="331" y="216"/>
                  </a:cubicBezTo>
                  <a:cubicBezTo>
                    <a:pt x="336" y="216"/>
                    <a:pt x="344" y="204"/>
                    <a:pt x="344" y="198"/>
                  </a:cubicBezTo>
                  <a:cubicBezTo>
                    <a:pt x="345" y="149"/>
                    <a:pt x="346" y="100"/>
                    <a:pt x="344" y="51"/>
                  </a:cubicBezTo>
                  <a:cubicBezTo>
                    <a:pt x="343" y="39"/>
                    <a:pt x="330" y="27"/>
                    <a:pt x="323" y="15"/>
                  </a:cubicBezTo>
                  <a:cubicBezTo>
                    <a:pt x="320" y="11"/>
                    <a:pt x="315" y="8"/>
                    <a:pt x="306" y="0"/>
                  </a:cubicBezTo>
                  <a:cubicBezTo>
                    <a:pt x="370" y="0"/>
                    <a:pt x="426" y="0"/>
                    <a:pt x="486" y="0"/>
                  </a:cubicBezTo>
                  <a:cubicBezTo>
                    <a:pt x="482" y="6"/>
                    <a:pt x="480" y="12"/>
                    <a:pt x="476" y="13"/>
                  </a:cubicBezTo>
                  <a:cubicBezTo>
                    <a:pt x="456" y="21"/>
                    <a:pt x="452" y="37"/>
                    <a:pt x="452" y="56"/>
                  </a:cubicBezTo>
                  <a:cubicBezTo>
                    <a:pt x="452" y="190"/>
                    <a:pt x="451" y="325"/>
                    <a:pt x="453" y="459"/>
                  </a:cubicBezTo>
                  <a:cubicBezTo>
                    <a:pt x="453" y="477"/>
                    <a:pt x="469" y="494"/>
                    <a:pt x="479" y="5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29" name="Freeform 9"/>
            <p:cNvSpPr>
              <a:spLocks noEditPoints="1"/>
            </p:cNvSpPr>
            <p:nvPr/>
          </p:nvSpPr>
          <p:spPr bwMode="auto">
            <a:xfrm>
              <a:off x="8639930" y="247880"/>
              <a:ext cx="86577" cy="104337"/>
            </a:xfrm>
            <a:custGeom>
              <a:avLst/>
              <a:gdLst>
                <a:gd name="T0" fmla="*/ 0 w 434"/>
                <a:gd name="T1" fmla="*/ 508 h 519"/>
                <a:gd name="T2" fmla="*/ 33 w 434"/>
                <a:gd name="T3" fmla="*/ 434 h 519"/>
                <a:gd name="T4" fmla="*/ 34 w 434"/>
                <a:gd name="T5" fmla="*/ 55 h 519"/>
                <a:gd name="T6" fmla="*/ 9 w 434"/>
                <a:gd name="T7" fmla="*/ 12 h 519"/>
                <a:gd name="T8" fmla="*/ 3 w 434"/>
                <a:gd name="T9" fmla="*/ 0 h 519"/>
                <a:gd name="T10" fmla="*/ 391 w 434"/>
                <a:gd name="T11" fmla="*/ 0 h 519"/>
                <a:gd name="T12" fmla="*/ 391 w 434"/>
                <a:gd name="T13" fmla="*/ 107 h 519"/>
                <a:gd name="T14" fmla="*/ 359 w 434"/>
                <a:gd name="T15" fmla="*/ 89 h 519"/>
                <a:gd name="T16" fmla="*/ 274 w 434"/>
                <a:gd name="T17" fmla="*/ 29 h 519"/>
                <a:gd name="T18" fmla="*/ 178 w 434"/>
                <a:gd name="T19" fmla="*/ 29 h 519"/>
                <a:gd name="T20" fmla="*/ 145 w 434"/>
                <a:gd name="T21" fmla="*/ 60 h 519"/>
                <a:gd name="T22" fmla="*/ 145 w 434"/>
                <a:gd name="T23" fmla="*/ 175 h 519"/>
                <a:gd name="T24" fmla="*/ 148 w 434"/>
                <a:gd name="T25" fmla="*/ 182 h 519"/>
                <a:gd name="T26" fmla="*/ 275 w 434"/>
                <a:gd name="T27" fmla="*/ 190 h 519"/>
                <a:gd name="T28" fmla="*/ 399 w 434"/>
                <a:gd name="T29" fmla="*/ 255 h 519"/>
                <a:gd name="T30" fmla="*/ 354 w 434"/>
                <a:gd name="T31" fmla="*/ 489 h 519"/>
                <a:gd name="T32" fmla="*/ 258 w 434"/>
                <a:gd name="T33" fmla="*/ 515 h 519"/>
                <a:gd name="T34" fmla="*/ 18 w 434"/>
                <a:gd name="T35" fmla="*/ 516 h 519"/>
                <a:gd name="T36" fmla="*/ 6 w 434"/>
                <a:gd name="T37" fmla="*/ 514 h 519"/>
                <a:gd name="T38" fmla="*/ 0 w 434"/>
                <a:gd name="T39" fmla="*/ 508 h 519"/>
                <a:gd name="T40" fmla="*/ 145 w 434"/>
                <a:gd name="T41" fmla="*/ 210 h 519"/>
                <a:gd name="T42" fmla="*/ 145 w 434"/>
                <a:gd name="T43" fmla="*/ 410 h 519"/>
                <a:gd name="T44" fmla="*/ 225 w 434"/>
                <a:gd name="T45" fmla="*/ 485 h 519"/>
                <a:gd name="T46" fmla="*/ 287 w 434"/>
                <a:gd name="T47" fmla="*/ 442 h 519"/>
                <a:gd name="T48" fmla="*/ 296 w 434"/>
                <a:gd name="T49" fmla="*/ 281 h 519"/>
                <a:gd name="T50" fmla="*/ 245 w 434"/>
                <a:gd name="T51" fmla="*/ 224 h 519"/>
                <a:gd name="T52" fmla="*/ 145 w 434"/>
                <a:gd name="T53" fmla="*/ 21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4" h="519">
                  <a:moveTo>
                    <a:pt x="0" y="508"/>
                  </a:moveTo>
                  <a:cubicBezTo>
                    <a:pt x="44" y="495"/>
                    <a:pt x="33" y="462"/>
                    <a:pt x="33" y="434"/>
                  </a:cubicBezTo>
                  <a:cubicBezTo>
                    <a:pt x="34" y="307"/>
                    <a:pt x="33" y="181"/>
                    <a:pt x="34" y="55"/>
                  </a:cubicBezTo>
                  <a:cubicBezTo>
                    <a:pt x="34" y="35"/>
                    <a:pt x="33" y="17"/>
                    <a:pt x="9" y="12"/>
                  </a:cubicBezTo>
                  <a:cubicBezTo>
                    <a:pt x="7" y="11"/>
                    <a:pt x="6" y="6"/>
                    <a:pt x="3" y="0"/>
                  </a:cubicBezTo>
                  <a:cubicBezTo>
                    <a:pt x="134" y="0"/>
                    <a:pt x="262" y="0"/>
                    <a:pt x="391" y="0"/>
                  </a:cubicBezTo>
                  <a:cubicBezTo>
                    <a:pt x="391" y="35"/>
                    <a:pt x="391" y="71"/>
                    <a:pt x="391" y="107"/>
                  </a:cubicBezTo>
                  <a:cubicBezTo>
                    <a:pt x="373" y="114"/>
                    <a:pt x="365" y="107"/>
                    <a:pt x="359" y="89"/>
                  </a:cubicBezTo>
                  <a:cubicBezTo>
                    <a:pt x="340" y="36"/>
                    <a:pt x="330" y="29"/>
                    <a:pt x="274" y="29"/>
                  </a:cubicBezTo>
                  <a:cubicBezTo>
                    <a:pt x="242" y="29"/>
                    <a:pt x="210" y="30"/>
                    <a:pt x="178" y="29"/>
                  </a:cubicBezTo>
                  <a:cubicBezTo>
                    <a:pt x="156" y="29"/>
                    <a:pt x="145" y="37"/>
                    <a:pt x="145" y="60"/>
                  </a:cubicBezTo>
                  <a:cubicBezTo>
                    <a:pt x="145" y="98"/>
                    <a:pt x="145" y="137"/>
                    <a:pt x="145" y="175"/>
                  </a:cubicBezTo>
                  <a:cubicBezTo>
                    <a:pt x="145" y="177"/>
                    <a:pt x="147" y="180"/>
                    <a:pt x="148" y="182"/>
                  </a:cubicBezTo>
                  <a:cubicBezTo>
                    <a:pt x="190" y="185"/>
                    <a:pt x="233" y="185"/>
                    <a:pt x="275" y="190"/>
                  </a:cubicBezTo>
                  <a:cubicBezTo>
                    <a:pt x="324" y="195"/>
                    <a:pt x="372" y="208"/>
                    <a:pt x="399" y="255"/>
                  </a:cubicBezTo>
                  <a:cubicBezTo>
                    <a:pt x="434" y="315"/>
                    <a:pt x="429" y="452"/>
                    <a:pt x="354" y="489"/>
                  </a:cubicBezTo>
                  <a:cubicBezTo>
                    <a:pt x="325" y="503"/>
                    <a:pt x="291" y="514"/>
                    <a:pt x="258" y="515"/>
                  </a:cubicBezTo>
                  <a:cubicBezTo>
                    <a:pt x="179" y="519"/>
                    <a:pt x="98" y="516"/>
                    <a:pt x="18" y="516"/>
                  </a:cubicBezTo>
                  <a:cubicBezTo>
                    <a:pt x="14" y="516"/>
                    <a:pt x="10" y="515"/>
                    <a:pt x="6" y="514"/>
                  </a:cubicBezTo>
                  <a:cubicBezTo>
                    <a:pt x="4" y="512"/>
                    <a:pt x="2" y="510"/>
                    <a:pt x="0" y="508"/>
                  </a:cubicBezTo>
                  <a:close/>
                  <a:moveTo>
                    <a:pt x="145" y="210"/>
                  </a:moveTo>
                  <a:cubicBezTo>
                    <a:pt x="145" y="282"/>
                    <a:pt x="145" y="346"/>
                    <a:pt x="145" y="410"/>
                  </a:cubicBezTo>
                  <a:cubicBezTo>
                    <a:pt x="145" y="486"/>
                    <a:pt x="149" y="490"/>
                    <a:pt x="225" y="485"/>
                  </a:cubicBezTo>
                  <a:cubicBezTo>
                    <a:pt x="254" y="483"/>
                    <a:pt x="275" y="469"/>
                    <a:pt x="287" y="442"/>
                  </a:cubicBezTo>
                  <a:cubicBezTo>
                    <a:pt x="310" y="389"/>
                    <a:pt x="309" y="335"/>
                    <a:pt x="296" y="281"/>
                  </a:cubicBezTo>
                  <a:cubicBezTo>
                    <a:pt x="290" y="255"/>
                    <a:pt x="272" y="231"/>
                    <a:pt x="245" y="224"/>
                  </a:cubicBezTo>
                  <a:cubicBezTo>
                    <a:pt x="214" y="217"/>
                    <a:pt x="181" y="215"/>
                    <a:pt x="145" y="2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30" name="Freeform 10"/>
            <p:cNvSpPr>
              <a:spLocks noEditPoints="1"/>
            </p:cNvSpPr>
            <p:nvPr/>
          </p:nvSpPr>
          <p:spPr bwMode="auto">
            <a:xfrm>
              <a:off x="8365400" y="247880"/>
              <a:ext cx="84357" cy="105076"/>
            </a:xfrm>
            <a:custGeom>
              <a:avLst/>
              <a:gdLst>
                <a:gd name="T0" fmla="*/ 0 w 418"/>
                <a:gd name="T1" fmla="*/ 510 h 521"/>
                <a:gd name="T2" fmla="*/ 32 w 418"/>
                <a:gd name="T3" fmla="*/ 421 h 521"/>
                <a:gd name="T4" fmla="*/ 32 w 418"/>
                <a:gd name="T5" fmla="*/ 63 h 521"/>
                <a:gd name="T6" fmla="*/ 7 w 418"/>
                <a:gd name="T7" fmla="*/ 12 h 521"/>
                <a:gd name="T8" fmla="*/ 5 w 418"/>
                <a:gd name="T9" fmla="*/ 0 h 521"/>
                <a:gd name="T10" fmla="*/ 388 w 418"/>
                <a:gd name="T11" fmla="*/ 0 h 521"/>
                <a:gd name="T12" fmla="*/ 388 w 418"/>
                <a:gd name="T13" fmla="*/ 108 h 521"/>
                <a:gd name="T14" fmla="*/ 357 w 418"/>
                <a:gd name="T15" fmla="*/ 89 h 521"/>
                <a:gd name="T16" fmla="*/ 278 w 418"/>
                <a:gd name="T17" fmla="*/ 30 h 521"/>
                <a:gd name="T18" fmla="*/ 171 w 418"/>
                <a:gd name="T19" fmla="*/ 30 h 521"/>
                <a:gd name="T20" fmla="*/ 144 w 418"/>
                <a:gd name="T21" fmla="*/ 55 h 521"/>
                <a:gd name="T22" fmla="*/ 144 w 418"/>
                <a:gd name="T23" fmla="*/ 186 h 521"/>
                <a:gd name="T24" fmla="*/ 225 w 418"/>
                <a:gd name="T25" fmla="*/ 186 h 521"/>
                <a:gd name="T26" fmla="*/ 329 w 418"/>
                <a:gd name="T27" fmla="*/ 204 h 521"/>
                <a:gd name="T28" fmla="*/ 415 w 418"/>
                <a:gd name="T29" fmla="*/ 313 h 521"/>
                <a:gd name="T30" fmla="*/ 411 w 418"/>
                <a:gd name="T31" fmla="*/ 400 h 521"/>
                <a:gd name="T32" fmla="*/ 306 w 418"/>
                <a:gd name="T33" fmla="*/ 508 h 521"/>
                <a:gd name="T34" fmla="*/ 7 w 418"/>
                <a:gd name="T35" fmla="*/ 521 h 521"/>
                <a:gd name="T36" fmla="*/ 0 w 418"/>
                <a:gd name="T37" fmla="*/ 510 h 521"/>
                <a:gd name="T38" fmla="*/ 144 w 418"/>
                <a:gd name="T39" fmla="*/ 212 h 521"/>
                <a:gd name="T40" fmla="*/ 144 w 418"/>
                <a:gd name="T41" fmla="*/ 414 h 521"/>
                <a:gd name="T42" fmla="*/ 216 w 418"/>
                <a:gd name="T43" fmla="*/ 486 h 521"/>
                <a:gd name="T44" fmla="*/ 291 w 418"/>
                <a:gd name="T45" fmla="*/ 430 h 521"/>
                <a:gd name="T46" fmla="*/ 293 w 418"/>
                <a:gd name="T47" fmla="*/ 282 h 521"/>
                <a:gd name="T48" fmla="*/ 243 w 418"/>
                <a:gd name="T49" fmla="*/ 225 h 521"/>
                <a:gd name="T50" fmla="*/ 144 w 418"/>
                <a:gd name="T51" fmla="*/ 212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18" h="521">
                  <a:moveTo>
                    <a:pt x="0" y="510"/>
                  </a:moveTo>
                  <a:cubicBezTo>
                    <a:pt x="47" y="491"/>
                    <a:pt x="31" y="453"/>
                    <a:pt x="32" y="421"/>
                  </a:cubicBezTo>
                  <a:cubicBezTo>
                    <a:pt x="33" y="302"/>
                    <a:pt x="32" y="182"/>
                    <a:pt x="32" y="63"/>
                  </a:cubicBezTo>
                  <a:cubicBezTo>
                    <a:pt x="32" y="42"/>
                    <a:pt x="34" y="20"/>
                    <a:pt x="7" y="12"/>
                  </a:cubicBezTo>
                  <a:cubicBezTo>
                    <a:pt x="6" y="11"/>
                    <a:pt x="6" y="5"/>
                    <a:pt x="5" y="0"/>
                  </a:cubicBezTo>
                  <a:cubicBezTo>
                    <a:pt x="133" y="0"/>
                    <a:pt x="259" y="0"/>
                    <a:pt x="388" y="0"/>
                  </a:cubicBezTo>
                  <a:cubicBezTo>
                    <a:pt x="388" y="36"/>
                    <a:pt x="388" y="72"/>
                    <a:pt x="388" y="108"/>
                  </a:cubicBezTo>
                  <a:cubicBezTo>
                    <a:pt x="369" y="115"/>
                    <a:pt x="362" y="108"/>
                    <a:pt x="357" y="89"/>
                  </a:cubicBezTo>
                  <a:cubicBezTo>
                    <a:pt x="345" y="45"/>
                    <a:pt x="324" y="30"/>
                    <a:pt x="278" y="30"/>
                  </a:cubicBezTo>
                  <a:cubicBezTo>
                    <a:pt x="243" y="30"/>
                    <a:pt x="207" y="30"/>
                    <a:pt x="171" y="30"/>
                  </a:cubicBezTo>
                  <a:cubicBezTo>
                    <a:pt x="154" y="30"/>
                    <a:pt x="144" y="37"/>
                    <a:pt x="144" y="55"/>
                  </a:cubicBezTo>
                  <a:cubicBezTo>
                    <a:pt x="144" y="97"/>
                    <a:pt x="144" y="140"/>
                    <a:pt x="144" y="186"/>
                  </a:cubicBezTo>
                  <a:cubicBezTo>
                    <a:pt x="172" y="186"/>
                    <a:pt x="199" y="184"/>
                    <a:pt x="225" y="186"/>
                  </a:cubicBezTo>
                  <a:cubicBezTo>
                    <a:pt x="260" y="190"/>
                    <a:pt x="295" y="194"/>
                    <a:pt x="329" y="204"/>
                  </a:cubicBezTo>
                  <a:cubicBezTo>
                    <a:pt x="383" y="218"/>
                    <a:pt x="409" y="260"/>
                    <a:pt x="415" y="313"/>
                  </a:cubicBezTo>
                  <a:cubicBezTo>
                    <a:pt x="418" y="341"/>
                    <a:pt x="415" y="371"/>
                    <a:pt x="411" y="400"/>
                  </a:cubicBezTo>
                  <a:cubicBezTo>
                    <a:pt x="403" y="461"/>
                    <a:pt x="364" y="502"/>
                    <a:pt x="306" y="508"/>
                  </a:cubicBezTo>
                  <a:cubicBezTo>
                    <a:pt x="207" y="518"/>
                    <a:pt x="107" y="517"/>
                    <a:pt x="7" y="521"/>
                  </a:cubicBezTo>
                  <a:cubicBezTo>
                    <a:pt x="5" y="517"/>
                    <a:pt x="3" y="514"/>
                    <a:pt x="0" y="510"/>
                  </a:cubicBezTo>
                  <a:close/>
                  <a:moveTo>
                    <a:pt x="144" y="212"/>
                  </a:moveTo>
                  <a:cubicBezTo>
                    <a:pt x="144" y="283"/>
                    <a:pt x="144" y="349"/>
                    <a:pt x="144" y="414"/>
                  </a:cubicBezTo>
                  <a:cubicBezTo>
                    <a:pt x="144" y="487"/>
                    <a:pt x="144" y="487"/>
                    <a:pt x="216" y="486"/>
                  </a:cubicBezTo>
                  <a:cubicBezTo>
                    <a:pt x="253" y="485"/>
                    <a:pt x="286" y="465"/>
                    <a:pt x="291" y="430"/>
                  </a:cubicBezTo>
                  <a:cubicBezTo>
                    <a:pt x="297" y="381"/>
                    <a:pt x="296" y="331"/>
                    <a:pt x="293" y="282"/>
                  </a:cubicBezTo>
                  <a:cubicBezTo>
                    <a:pt x="291" y="254"/>
                    <a:pt x="270" y="232"/>
                    <a:pt x="243" y="225"/>
                  </a:cubicBezTo>
                  <a:cubicBezTo>
                    <a:pt x="212" y="217"/>
                    <a:pt x="179" y="216"/>
                    <a:pt x="144" y="2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31" name="Freeform 11"/>
            <p:cNvSpPr>
              <a:spLocks noEditPoints="1"/>
            </p:cNvSpPr>
            <p:nvPr/>
          </p:nvSpPr>
          <p:spPr bwMode="auto">
            <a:xfrm>
              <a:off x="8549653" y="247140"/>
              <a:ext cx="82137" cy="104337"/>
            </a:xfrm>
            <a:custGeom>
              <a:avLst/>
              <a:gdLst>
                <a:gd name="T0" fmla="*/ 149 w 408"/>
                <a:gd name="T1" fmla="*/ 312 h 516"/>
                <a:gd name="T2" fmla="*/ 150 w 408"/>
                <a:gd name="T3" fmla="*/ 477 h 516"/>
                <a:gd name="T4" fmla="*/ 177 w 408"/>
                <a:gd name="T5" fmla="*/ 516 h 516"/>
                <a:gd name="T6" fmla="*/ 1 w 408"/>
                <a:gd name="T7" fmla="*/ 516 h 516"/>
                <a:gd name="T8" fmla="*/ 36 w 408"/>
                <a:gd name="T9" fmla="*/ 407 h 516"/>
                <a:gd name="T10" fmla="*/ 36 w 408"/>
                <a:gd name="T11" fmla="*/ 114 h 516"/>
                <a:gd name="T12" fmla="*/ 0 w 408"/>
                <a:gd name="T13" fmla="*/ 5 h 516"/>
                <a:gd name="T14" fmla="*/ 29 w 408"/>
                <a:gd name="T15" fmla="*/ 1 h 516"/>
                <a:gd name="T16" fmla="*/ 253 w 408"/>
                <a:gd name="T17" fmla="*/ 1 h 516"/>
                <a:gd name="T18" fmla="*/ 318 w 408"/>
                <a:gd name="T19" fmla="*/ 11 h 516"/>
                <a:gd name="T20" fmla="*/ 404 w 408"/>
                <a:gd name="T21" fmla="*/ 129 h 516"/>
                <a:gd name="T22" fmla="*/ 336 w 408"/>
                <a:gd name="T23" fmla="*/ 287 h 516"/>
                <a:gd name="T24" fmla="*/ 237 w 408"/>
                <a:gd name="T25" fmla="*/ 311 h 516"/>
                <a:gd name="T26" fmla="*/ 149 w 408"/>
                <a:gd name="T27" fmla="*/ 312 h 516"/>
                <a:gd name="T28" fmla="*/ 149 w 408"/>
                <a:gd name="T29" fmla="*/ 284 h 516"/>
                <a:gd name="T30" fmla="*/ 194 w 408"/>
                <a:gd name="T31" fmla="*/ 284 h 516"/>
                <a:gd name="T32" fmla="*/ 281 w 408"/>
                <a:gd name="T33" fmla="*/ 216 h 516"/>
                <a:gd name="T34" fmla="*/ 289 w 408"/>
                <a:gd name="T35" fmla="*/ 132 h 516"/>
                <a:gd name="T36" fmla="*/ 171 w 408"/>
                <a:gd name="T37" fmla="*/ 33 h 516"/>
                <a:gd name="T38" fmla="*/ 150 w 408"/>
                <a:gd name="T39" fmla="*/ 56 h 516"/>
                <a:gd name="T40" fmla="*/ 149 w 408"/>
                <a:gd name="T41" fmla="*/ 284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8" h="516">
                  <a:moveTo>
                    <a:pt x="149" y="312"/>
                  </a:moveTo>
                  <a:cubicBezTo>
                    <a:pt x="149" y="370"/>
                    <a:pt x="147" y="424"/>
                    <a:pt x="150" y="477"/>
                  </a:cubicBezTo>
                  <a:cubicBezTo>
                    <a:pt x="151" y="490"/>
                    <a:pt x="167" y="502"/>
                    <a:pt x="177" y="516"/>
                  </a:cubicBezTo>
                  <a:cubicBezTo>
                    <a:pt x="122" y="516"/>
                    <a:pt x="66" y="516"/>
                    <a:pt x="1" y="516"/>
                  </a:cubicBezTo>
                  <a:cubicBezTo>
                    <a:pt x="54" y="487"/>
                    <a:pt x="36" y="444"/>
                    <a:pt x="36" y="407"/>
                  </a:cubicBezTo>
                  <a:cubicBezTo>
                    <a:pt x="38" y="309"/>
                    <a:pt x="38" y="211"/>
                    <a:pt x="36" y="114"/>
                  </a:cubicBezTo>
                  <a:cubicBezTo>
                    <a:pt x="36" y="77"/>
                    <a:pt x="54" y="33"/>
                    <a:pt x="0" y="5"/>
                  </a:cubicBezTo>
                  <a:cubicBezTo>
                    <a:pt x="16" y="2"/>
                    <a:pt x="23" y="1"/>
                    <a:pt x="29" y="1"/>
                  </a:cubicBezTo>
                  <a:cubicBezTo>
                    <a:pt x="104" y="0"/>
                    <a:pt x="178" y="0"/>
                    <a:pt x="253" y="1"/>
                  </a:cubicBezTo>
                  <a:cubicBezTo>
                    <a:pt x="275" y="1"/>
                    <a:pt x="297" y="5"/>
                    <a:pt x="318" y="11"/>
                  </a:cubicBezTo>
                  <a:cubicBezTo>
                    <a:pt x="375" y="29"/>
                    <a:pt x="400" y="72"/>
                    <a:pt x="404" y="129"/>
                  </a:cubicBezTo>
                  <a:cubicBezTo>
                    <a:pt x="408" y="192"/>
                    <a:pt x="395" y="260"/>
                    <a:pt x="336" y="287"/>
                  </a:cubicBezTo>
                  <a:cubicBezTo>
                    <a:pt x="305" y="301"/>
                    <a:pt x="270" y="307"/>
                    <a:pt x="237" y="311"/>
                  </a:cubicBezTo>
                  <a:cubicBezTo>
                    <a:pt x="209" y="315"/>
                    <a:pt x="180" y="312"/>
                    <a:pt x="149" y="312"/>
                  </a:cubicBezTo>
                  <a:close/>
                  <a:moveTo>
                    <a:pt x="149" y="284"/>
                  </a:moveTo>
                  <a:cubicBezTo>
                    <a:pt x="166" y="284"/>
                    <a:pt x="180" y="284"/>
                    <a:pt x="194" y="284"/>
                  </a:cubicBezTo>
                  <a:cubicBezTo>
                    <a:pt x="245" y="283"/>
                    <a:pt x="270" y="265"/>
                    <a:pt x="281" y="216"/>
                  </a:cubicBezTo>
                  <a:cubicBezTo>
                    <a:pt x="287" y="188"/>
                    <a:pt x="291" y="160"/>
                    <a:pt x="289" y="132"/>
                  </a:cubicBezTo>
                  <a:cubicBezTo>
                    <a:pt x="285" y="54"/>
                    <a:pt x="249" y="25"/>
                    <a:pt x="171" y="33"/>
                  </a:cubicBezTo>
                  <a:cubicBezTo>
                    <a:pt x="163" y="34"/>
                    <a:pt x="150" y="48"/>
                    <a:pt x="150" y="56"/>
                  </a:cubicBezTo>
                  <a:cubicBezTo>
                    <a:pt x="148" y="130"/>
                    <a:pt x="149" y="205"/>
                    <a:pt x="149" y="2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32" name="Freeform 12"/>
            <p:cNvSpPr>
              <a:spLocks noEditPoints="1"/>
            </p:cNvSpPr>
            <p:nvPr/>
          </p:nvSpPr>
          <p:spPr bwMode="auto">
            <a:xfrm>
              <a:off x="8728727" y="247880"/>
              <a:ext cx="96936" cy="104337"/>
            </a:xfrm>
            <a:custGeom>
              <a:avLst/>
              <a:gdLst>
                <a:gd name="T0" fmla="*/ 0 w 479"/>
                <a:gd name="T1" fmla="*/ 517 h 518"/>
                <a:gd name="T2" fmla="*/ 172 w 479"/>
                <a:gd name="T3" fmla="*/ 99 h 518"/>
                <a:gd name="T4" fmla="*/ 183 w 479"/>
                <a:gd name="T5" fmla="*/ 61 h 518"/>
                <a:gd name="T6" fmla="*/ 161 w 479"/>
                <a:gd name="T7" fmla="*/ 13 h 518"/>
                <a:gd name="T8" fmla="*/ 155 w 479"/>
                <a:gd name="T9" fmla="*/ 0 h 518"/>
                <a:gd name="T10" fmla="*/ 297 w 479"/>
                <a:gd name="T11" fmla="*/ 0 h 518"/>
                <a:gd name="T12" fmla="*/ 479 w 479"/>
                <a:gd name="T13" fmla="*/ 516 h 518"/>
                <a:gd name="T14" fmla="*/ 360 w 479"/>
                <a:gd name="T15" fmla="*/ 516 h 518"/>
                <a:gd name="T16" fmla="*/ 307 w 479"/>
                <a:gd name="T17" fmla="*/ 352 h 518"/>
                <a:gd name="T18" fmla="*/ 278 w 479"/>
                <a:gd name="T19" fmla="*/ 329 h 518"/>
                <a:gd name="T20" fmla="*/ 155 w 479"/>
                <a:gd name="T21" fmla="*/ 329 h 518"/>
                <a:gd name="T22" fmla="*/ 125 w 479"/>
                <a:gd name="T23" fmla="*/ 352 h 518"/>
                <a:gd name="T24" fmla="*/ 88 w 479"/>
                <a:gd name="T25" fmla="*/ 498 h 518"/>
                <a:gd name="T26" fmla="*/ 66 w 479"/>
                <a:gd name="T27" fmla="*/ 518 h 518"/>
                <a:gd name="T28" fmla="*/ 0 w 479"/>
                <a:gd name="T29" fmla="*/ 517 h 518"/>
                <a:gd name="T30" fmla="*/ 221 w 479"/>
                <a:gd name="T31" fmla="*/ 91 h 518"/>
                <a:gd name="T32" fmla="*/ 215 w 479"/>
                <a:gd name="T33" fmla="*/ 91 h 518"/>
                <a:gd name="T34" fmla="*/ 144 w 479"/>
                <a:gd name="T35" fmla="*/ 296 h 518"/>
                <a:gd name="T36" fmla="*/ 289 w 479"/>
                <a:gd name="T37" fmla="*/ 296 h 518"/>
                <a:gd name="T38" fmla="*/ 221 w 479"/>
                <a:gd name="T39" fmla="*/ 91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79" h="518">
                  <a:moveTo>
                    <a:pt x="0" y="517"/>
                  </a:moveTo>
                  <a:cubicBezTo>
                    <a:pt x="58" y="376"/>
                    <a:pt x="115" y="238"/>
                    <a:pt x="172" y="99"/>
                  </a:cubicBezTo>
                  <a:cubicBezTo>
                    <a:pt x="177" y="87"/>
                    <a:pt x="181" y="74"/>
                    <a:pt x="183" y="61"/>
                  </a:cubicBezTo>
                  <a:cubicBezTo>
                    <a:pt x="186" y="41"/>
                    <a:pt x="186" y="21"/>
                    <a:pt x="161" y="13"/>
                  </a:cubicBezTo>
                  <a:cubicBezTo>
                    <a:pt x="159" y="13"/>
                    <a:pt x="158" y="6"/>
                    <a:pt x="155" y="0"/>
                  </a:cubicBezTo>
                  <a:cubicBezTo>
                    <a:pt x="205" y="0"/>
                    <a:pt x="253" y="0"/>
                    <a:pt x="297" y="0"/>
                  </a:cubicBezTo>
                  <a:cubicBezTo>
                    <a:pt x="358" y="173"/>
                    <a:pt x="418" y="344"/>
                    <a:pt x="479" y="516"/>
                  </a:cubicBezTo>
                  <a:cubicBezTo>
                    <a:pt x="442" y="516"/>
                    <a:pt x="401" y="516"/>
                    <a:pt x="360" y="516"/>
                  </a:cubicBezTo>
                  <a:cubicBezTo>
                    <a:pt x="342" y="461"/>
                    <a:pt x="324" y="407"/>
                    <a:pt x="307" y="352"/>
                  </a:cubicBezTo>
                  <a:cubicBezTo>
                    <a:pt x="302" y="336"/>
                    <a:pt x="296" y="329"/>
                    <a:pt x="278" y="329"/>
                  </a:cubicBezTo>
                  <a:cubicBezTo>
                    <a:pt x="237" y="331"/>
                    <a:pt x="196" y="331"/>
                    <a:pt x="155" y="329"/>
                  </a:cubicBezTo>
                  <a:cubicBezTo>
                    <a:pt x="137" y="329"/>
                    <a:pt x="129" y="336"/>
                    <a:pt x="125" y="352"/>
                  </a:cubicBezTo>
                  <a:cubicBezTo>
                    <a:pt x="113" y="400"/>
                    <a:pt x="100" y="449"/>
                    <a:pt x="88" y="498"/>
                  </a:cubicBezTo>
                  <a:cubicBezTo>
                    <a:pt x="85" y="510"/>
                    <a:pt x="81" y="518"/>
                    <a:pt x="66" y="518"/>
                  </a:cubicBezTo>
                  <a:cubicBezTo>
                    <a:pt x="43" y="517"/>
                    <a:pt x="20" y="517"/>
                    <a:pt x="0" y="517"/>
                  </a:cubicBezTo>
                  <a:close/>
                  <a:moveTo>
                    <a:pt x="221" y="91"/>
                  </a:moveTo>
                  <a:cubicBezTo>
                    <a:pt x="219" y="91"/>
                    <a:pt x="217" y="91"/>
                    <a:pt x="215" y="91"/>
                  </a:cubicBezTo>
                  <a:cubicBezTo>
                    <a:pt x="191" y="159"/>
                    <a:pt x="168" y="226"/>
                    <a:pt x="144" y="296"/>
                  </a:cubicBezTo>
                  <a:cubicBezTo>
                    <a:pt x="195" y="296"/>
                    <a:pt x="241" y="296"/>
                    <a:pt x="289" y="296"/>
                  </a:cubicBezTo>
                  <a:cubicBezTo>
                    <a:pt x="266" y="226"/>
                    <a:pt x="244" y="159"/>
                    <a:pt x="221" y="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33" name="Freeform 13"/>
            <p:cNvSpPr>
              <a:spLocks/>
            </p:cNvSpPr>
            <p:nvPr/>
          </p:nvSpPr>
          <p:spPr bwMode="auto">
            <a:xfrm>
              <a:off x="8462337" y="247880"/>
              <a:ext cx="74737" cy="103596"/>
            </a:xfrm>
            <a:custGeom>
              <a:avLst/>
              <a:gdLst>
                <a:gd name="T0" fmla="*/ 0 w 371"/>
                <a:gd name="T1" fmla="*/ 0 h 516"/>
                <a:gd name="T2" fmla="*/ 358 w 371"/>
                <a:gd name="T3" fmla="*/ 0 h 516"/>
                <a:gd name="T4" fmla="*/ 358 w 371"/>
                <a:gd name="T5" fmla="*/ 108 h 516"/>
                <a:gd name="T6" fmla="*/ 328 w 371"/>
                <a:gd name="T7" fmla="*/ 92 h 516"/>
                <a:gd name="T8" fmla="*/ 244 w 371"/>
                <a:gd name="T9" fmla="*/ 30 h 516"/>
                <a:gd name="T10" fmla="*/ 159 w 371"/>
                <a:gd name="T11" fmla="*/ 31 h 516"/>
                <a:gd name="T12" fmla="*/ 140 w 371"/>
                <a:gd name="T13" fmla="*/ 49 h 516"/>
                <a:gd name="T14" fmla="*/ 139 w 371"/>
                <a:gd name="T15" fmla="*/ 220 h 516"/>
                <a:gd name="T16" fmla="*/ 297 w 371"/>
                <a:gd name="T17" fmla="*/ 211 h 516"/>
                <a:gd name="T18" fmla="*/ 297 w 371"/>
                <a:gd name="T19" fmla="*/ 256 h 516"/>
                <a:gd name="T20" fmla="*/ 139 w 371"/>
                <a:gd name="T21" fmla="*/ 247 h 516"/>
                <a:gd name="T22" fmla="*/ 139 w 371"/>
                <a:gd name="T23" fmla="*/ 296 h 516"/>
                <a:gd name="T24" fmla="*/ 139 w 371"/>
                <a:gd name="T25" fmla="*/ 445 h 516"/>
                <a:gd name="T26" fmla="*/ 175 w 371"/>
                <a:gd name="T27" fmla="*/ 485 h 516"/>
                <a:gd name="T28" fmla="*/ 282 w 371"/>
                <a:gd name="T29" fmla="*/ 485 h 516"/>
                <a:gd name="T30" fmla="*/ 328 w 371"/>
                <a:gd name="T31" fmla="*/ 447 h 516"/>
                <a:gd name="T32" fmla="*/ 343 w 371"/>
                <a:gd name="T33" fmla="*/ 400 h 516"/>
                <a:gd name="T34" fmla="*/ 371 w 371"/>
                <a:gd name="T35" fmla="*/ 400 h 516"/>
                <a:gd name="T36" fmla="*/ 371 w 371"/>
                <a:gd name="T37" fmla="*/ 516 h 516"/>
                <a:gd name="T38" fmla="*/ 2 w 371"/>
                <a:gd name="T39" fmla="*/ 516 h 516"/>
                <a:gd name="T40" fmla="*/ 1 w 371"/>
                <a:gd name="T41" fmla="*/ 510 h 516"/>
                <a:gd name="T42" fmla="*/ 28 w 371"/>
                <a:gd name="T43" fmla="*/ 433 h 516"/>
                <a:gd name="T44" fmla="*/ 28 w 371"/>
                <a:gd name="T45" fmla="*/ 65 h 516"/>
                <a:gd name="T46" fmla="*/ 2 w 371"/>
                <a:gd name="T47" fmla="*/ 12 h 516"/>
                <a:gd name="T48" fmla="*/ 0 w 371"/>
                <a:gd name="T49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1" h="516">
                  <a:moveTo>
                    <a:pt x="0" y="0"/>
                  </a:moveTo>
                  <a:cubicBezTo>
                    <a:pt x="120" y="0"/>
                    <a:pt x="238" y="0"/>
                    <a:pt x="358" y="0"/>
                  </a:cubicBezTo>
                  <a:cubicBezTo>
                    <a:pt x="358" y="36"/>
                    <a:pt x="358" y="72"/>
                    <a:pt x="358" y="108"/>
                  </a:cubicBezTo>
                  <a:cubicBezTo>
                    <a:pt x="341" y="114"/>
                    <a:pt x="333" y="109"/>
                    <a:pt x="328" y="92"/>
                  </a:cubicBezTo>
                  <a:cubicBezTo>
                    <a:pt x="313" y="40"/>
                    <a:pt x="298" y="30"/>
                    <a:pt x="244" y="30"/>
                  </a:cubicBezTo>
                  <a:cubicBezTo>
                    <a:pt x="216" y="30"/>
                    <a:pt x="187" y="29"/>
                    <a:pt x="159" y="31"/>
                  </a:cubicBezTo>
                  <a:cubicBezTo>
                    <a:pt x="152" y="32"/>
                    <a:pt x="140" y="42"/>
                    <a:pt x="140" y="49"/>
                  </a:cubicBezTo>
                  <a:cubicBezTo>
                    <a:pt x="139" y="104"/>
                    <a:pt x="139" y="159"/>
                    <a:pt x="139" y="220"/>
                  </a:cubicBezTo>
                  <a:cubicBezTo>
                    <a:pt x="193" y="217"/>
                    <a:pt x="244" y="214"/>
                    <a:pt x="297" y="211"/>
                  </a:cubicBezTo>
                  <a:cubicBezTo>
                    <a:pt x="297" y="224"/>
                    <a:pt x="297" y="241"/>
                    <a:pt x="297" y="256"/>
                  </a:cubicBezTo>
                  <a:cubicBezTo>
                    <a:pt x="247" y="253"/>
                    <a:pt x="195" y="250"/>
                    <a:pt x="139" y="247"/>
                  </a:cubicBezTo>
                  <a:cubicBezTo>
                    <a:pt x="139" y="266"/>
                    <a:pt x="139" y="281"/>
                    <a:pt x="139" y="296"/>
                  </a:cubicBezTo>
                  <a:cubicBezTo>
                    <a:pt x="139" y="346"/>
                    <a:pt x="140" y="395"/>
                    <a:pt x="139" y="445"/>
                  </a:cubicBezTo>
                  <a:cubicBezTo>
                    <a:pt x="138" y="472"/>
                    <a:pt x="152" y="484"/>
                    <a:pt x="175" y="485"/>
                  </a:cubicBezTo>
                  <a:cubicBezTo>
                    <a:pt x="210" y="487"/>
                    <a:pt x="246" y="487"/>
                    <a:pt x="282" y="485"/>
                  </a:cubicBezTo>
                  <a:cubicBezTo>
                    <a:pt x="305" y="484"/>
                    <a:pt x="321" y="470"/>
                    <a:pt x="328" y="447"/>
                  </a:cubicBezTo>
                  <a:cubicBezTo>
                    <a:pt x="333" y="431"/>
                    <a:pt x="338" y="416"/>
                    <a:pt x="343" y="400"/>
                  </a:cubicBezTo>
                  <a:cubicBezTo>
                    <a:pt x="352" y="400"/>
                    <a:pt x="361" y="400"/>
                    <a:pt x="371" y="400"/>
                  </a:cubicBezTo>
                  <a:cubicBezTo>
                    <a:pt x="371" y="439"/>
                    <a:pt x="371" y="477"/>
                    <a:pt x="371" y="516"/>
                  </a:cubicBezTo>
                  <a:cubicBezTo>
                    <a:pt x="247" y="516"/>
                    <a:pt x="124" y="516"/>
                    <a:pt x="2" y="516"/>
                  </a:cubicBezTo>
                  <a:cubicBezTo>
                    <a:pt x="2" y="513"/>
                    <a:pt x="0" y="510"/>
                    <a:pt x="1" y="510"/>
                  </a:cubicBezTo>
                  <a:cubicBezTo>
                    <a:pt x="31" y="492"/>
                    <a:pt x="28" y="462"/>
                    <a:pt x="28" y="433"/>
                  </a:cubicBezTo>
                  <a:cubicBezTo>
                    <a:pt x="27" y="311"/>
                    <a:pt x="27" y="188"/>
                    <a:pt x="28" y="65"/>
                  </a:cubicBezTo>
                  <a:cubicBezTo>
                    <a:pt x="28" y="43"/>
                    <a:pt x="28" y="22"/>
                    <a:pt x="2" y="12"/>
                  </a:cubicBezTo>
                  <a:cubicBezTo>
                    <a:pt x="1" y="12"/>
                    <a:pt x="1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34" name="Freeform 14"/>
            <p:cNvSpPr>
              <a:spLocks/>
            </p:cNvSpPr>
            <p:nvPr/>
          </p:nvSpPr>
          <p:spPr bwMode="auto">
            <a:xfrm>
              <a:off x="8269943" y="244920"/>
              <a:ext cx="86577" cy="109516"/>
            </a:xfrm>
            <a:custGeom>
              <a:avLst/>
              <a:gdLst>
                <a:gd name="T0" fmla="*/ 413 w 430"/>
                <a:gd name="T1" fmla="*/ 130 h 544"/>
                <a:gd name="T2" fmla="*/ 376 w 430"/>
                <a:gd name="T3" fmla="*/ 110 h 544"/>
                <a:gd name="T4" fmla="*/ 283 w 430"/>
                <a:gd name="T5" fmla="*/ 37 h 544"/>
                <a:gd name="T6" fmla="*/ 157 w 430"/>
                <a:gd name="T7" fmla="*/ 92 h 544"/>
                <a:gd name="T8" fmla="*/ 132 w 430"/>
                <a:gd name="T9" fmla="*/ 175 h 544"/>
                <a:gd name="T10" fmla="*/ 146 w 430"/>
                <a:gd name="T11" fmla="*/ 403 h 544"/>
                <a:gd name="T12" fmla="*/ 309 w 430"/>
                <a:gd name="T13" fmla="*/ 494 h 544"/>
                <a:gd name="T14" fmla="*/ 418 w 430"/>
                <a:gd name="T15" fmla="*/ 471 h 544"/>
                <a:gd name="T16" fmla="*/ 430 w 430"/>
                <a:gd name="T17" fmla="*/ 493 h 544"/>
                <a:gd name="T18" fmla="*/ 306 w 430"/>
                <a:gd name="T19" fmla="*/ 537 h 544"/>
                <a:gd name="T20" fmla="*/ 137 w 430"/>
                <a:gd name="T21" fmla="*/ 521 h 544"/>
                <a:gd name="T22" fmla="*/ 21 w 430"/>
                <a:gd name="T23" fmla="*/ 387 h 544"/>
                <a:gd name="T24" fmla="*/ 23 w 430"/>
                <a:gd name="T25" fmla="*/ 157 h 544"/>
                <a:gd name="T26" fmla="*/ 195 w 430"/>
                <a:gd name="T27" fmla="*/ 9 h 544"/>
                <a:gd name="T28" fmla="*/ 393 w 430"/>
                <a:gd name="T29" fmla="*/ 20 h 544"/>
                <a:gd name="T30" fmla="*/ 413 w 430"/>
                <a:gd name="T31" fmla="*/ 44 h 544"/>
                <a:gd name="T32" fmla="*/ 413 w 430"/>
                <a:gd name="T33" fmla="*/ 130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0" h="544">
                  <a:moveTo>
                    <a:pt x="413" y="130"/>
                  </a:moveTo>
                  <a:cubicBezTo>
                    <a:pt x="390" y="137"/>
                    <a:pt x="381" y="130"/>
                    <a:pt x="376" y="110"/>
                  </a:cubicBezTo>
                  <a:cubicBezTo>
                    <a:pt x="364" y="59"/>
                    <a:pt x="336" y="39"/>
                    <a:pt x="283" y="37"/>
                  </a:cubicBezTo>
                  <a:cubicBezTo>
                    <a:pt x="231" y="34"/>
                    <a:pt x="183" y="43"/>
                    <a:pt x="157" y="92"/>
                  </a:cubicBezTo>
                  <a:cubicBezTo>
                    <a:pt x="144" y="118"/>
                    <a:pt x="137" y="147"/>
                    <a:pt x="132" y="175"/>
                  </a:cubicBezTo>
                  <a:cubicBezTo>
                    <a:pt x="120" y="252"/>
                    <a:pt x="121" y="329"/>
                    <a:pt x="146" y="403"/>
                  </a:cubicBezTo>
                  <a:cubicBezTo>
                    <a:pt x="170" y="474"/>
                    <a:pt x="233" y="505"/>
                    <a:pt x="309" y="494"/>
                  </a:cubicBezTo>
                  <a:cubicBezTo>
                    <a:pt x="345" y="488"/>
                    <a:pt x="380" y="479"/>
                    <a:pt x="418" y="471"/>
                  </a:cubicBezTo>
                  <a:cubicBezTo>
                    <a:pt x="420" y="475"/>
                    <a:pt x="424" y="483"/>
                    <a:pt x="430" y="493"/>
                  </a:cubicBezTo>
                  <a:cubicBezTo>
                    <a:pt x="392" y="520"/>
                    <a:pt x="350" y="532"/>
                    <a:pt x="306" y="537"/>
                  </a:cubicBezTo>
                  <a:cubicBezTo>
                    <a:pt x="249" y="544"/>
                    <a:pt x="191" y="544"/>
                    <a:pt x="137" y="521"/>
                  </a:cubicBezTo>
                  <a:cubicBezTo>
                    <a:pt x="76" y="496"/>
                    <a:pt x="38" y="449"/>
                    <a:pt x="21" y="387"/>
                  </a:cubicBezTo>
                  <a:cubicBezTo>
                    <a:pt x="0" y="311"/>
                    <a:pt x="1" y="234"/>
                    <a:pt x="23" y="157"/>
                  </a:cubicBezTo>
                  <a:cubicBezTo>
                    <a:pt x="49" y="71"/>
                    <a:pt x="108" y="21"/>
                    <a:pt x="195" y="9"/>
                  </a:cubicBezTo>
                  <a:cubicBezTo>
                    <a:pt x="261" y="0"/>
                    <a:pt x="328" y="1"/>
                    <a:pt x="393" y="20"/>
                  </a:cubicBezTo>
                  <a:cubicBezTo>
                    <a:pt x="408" y="24"/>
                    <a:pt x="414" y="29"/>
                    <a:pt x="413" y="44"/>
                  </a:cubicBezTo>
                  <a:cubicBezTo>
                    <a:pt x="412" y="73"/>
                    <a:pt x="413" y="101"/>
                    <a:pt x="413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35" name="Freeform 15"/>
            <p:cNvSpPr>
              <a:spLocks/>
            </p:cNvSpPr>
            <p:nvPr/>
          </p:nvSpPr>
          <p:spPr bwMode="auto">
            <a:xfrm>
              <a:off x="8949979" y="247880"/>
              <a:ext cx="34779" cy="103596"/>
            </a:xfrm>
            <a:custGeom>
              <a:avLst/>
              <a:gdLst>
                <a:gd name="T0" fmla="*/ 0 w 174"/>
                <a:gd name="T1" fmla="*/ 0 h 514"/>
                <a:gd name="T2" fmla="*/ 168 w 174"/>
                <a:gd name="T3" fmla="*/ 0 h 514"/>
                <a:gd name="T4" fmla="*/ 169 w 174"/>
                <a:gd name="T5" fmla="*/ 9 h 514"/>
                <a:gd name="T6" fmla="*/ 142 w 174"/>
                <a:gd name="T7" fmla="*/ 75 h 514"/>
                <a:gd name="T8" fmla="*/ 142 w 174"/>
                <a:gd name="T9" fmla="*/ 443 h 514"/>
                <a:gd name="T10" fmla="*/ 174 w 174"/>
                <a:gd name="T11" fmla="*/ 508 h 514"/>
                <a:gd name="T12" fmla="*/ 169 w 174"/>
                <a:gd name="T13" fmla="*/ 514 h 514"/>
                <a:gd name="T14" fmla="*/ 4 w 174"/>
                <a:gd name="T15" fmla="*/ 514 h 514"/>
                <a:gd name="T16" fmla="*/ 4 w 174"/>
                <a:gd name="T17" fmla="*/ 508 h 514"/>
                <a:gd name="T18" fmla="*/ 30 w 174"/>
                <a:gd name="T19" fmla="*/ 449 h 514"/>
                <a:gd name="T20" fmla="*/ 30 w 174"/>
                <a:gd name="T21" fmla="*/ 57 h 514"/>
                <a:gd name="T22" fmla="*/ 7 w 174"/>
                <a:gd name="T23" fmla="*/ 13 h 514"/>
                <a:gd name="T24" fmla="*/ 0 w 174"/>
                <a:gd name="T2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4" h="514">
                  <a:moveTo>
                    <a:pt x="0" y="0"/>
                  </a:moveTo>
                  <a:cubicBezTo>
                    <a:pt x="59" y="0"/>
                    <a:pt x="113" y="0"/>
                    <a:pt x="168" y="0"/>
                  </a:cubicBezTo>
                  <a:cubicBezTo>
                    <a:pt x="168" y="4"/>
                    <a:pt x="169" y="8"/>
                    <a:pt x="169" y="9"/>
                  </a:cubicBezTo>
                  <a:cubicBezTo>
                    <a:pt x="141" y="23"/>
                    <a:pt x="142" y="48"/>
                    <a:pt x="142" y="75"/>
                  </a:cubicBezTo>
                  <a:cubicBezTo>
                    <a:pt x="142" y="197"/>
                    <a:pt x="142" y="320"/>
                    <a:pt x="142" y="443"/>
                  </a:cubicBezTo>
                  <a:cubicBezTo>
                    <a:pt x="142" y="468"/>
                    <a:pt x="135" y="497"/>
                    <a:pt x="174" y="508"/>
                  </a:cubicBezTo>
                  <a:cubicBezTo>
                    <a:pt x="172" y="510"/>
                    <a:pt x="171" y="512"/>
                    <a:pt x="169" y="514"/>
                  </a:cubicBezTo>
                  <a:cubicBezTo>
                    <a:pt x="114" y="514"/>
                    <a:pt x="59" y="514"/>
                    <a:pt x="4" y="514"/>
                  </a:cubicBezTo>
                  <a:cubicBezTo>
                    <a:pt x="4" y="511"/>
                    <a:pt x="3" y="508"/>
                    <a:pt x="4" y="508"/>
                  </a:cubicBezTo>
                  <a:cubicBezTo>
                    <a:pt x="31" y="496"/>
                    <a:pt x="31" y="473"/>
                    <a:pt x="30" y="449"/>
                  </a:cubicBezTo>
                  <a:cubicBezTo>
                    <a:pt x="30" y="318"/>
                    <a:pt x="30" y="188"/>
                    <a:pt x="30" y="57"/>
                  </a:cubicBezTo>
                  <a:cubicBezTo>
                    <a:pt x="30" y="37"/>
                    <a:pt x="30" y="19"/>
                    <a:pt x="7" y="13"/>
                  </a:cubicBezTo>
                  <a:cubicBezTo>
                    <a:pt x="5" y="13"/>
                    <a:pt x="4" y="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36" name="Freeform 16"/>
            <p:cNvSpPr>
              <a:spLocks/>
            </p:cNvSpPr>
            <p:nvPr/>
          </p:nvSpPr>
          <p:spPr bwMode="auto">
            <a:xfrm>
              <a:off x="8981058" y="247140"/>
              <a:ext cx="65118" cy="106556"/>
            </a:xfrm>
            <a:custGeom>
              <a:avLst/>
              <a:gdLst>
                <a:gd name="T0" fmla="*/ 280 w 324"/>
                <a:gd name="T1" fmla="*/ 0 h 526"/>
                <a:gd name="T2" fmla="*/ 97 w 324"/>
                <a:gd name="T3" fmla="*/ 183 h 526"/>
                <a:gd name="T4" fmla="*/ 96 w 324"/>
                <a:gd name="T5" fmla="*/ 213 h 526"/>
                <a:gd name="T6" fmla="*/ 324 w 324"/>
                <a:gd name="T7" fmla="*/ 519 h 526"/>
                <a:gd name="T8" fmla="*/ 219 w 324"/>
                <a:gd name="T9" fmla="*/ 520 h 526"/>
                <a:gd name="T10" fmla="*/ 135 w 324"/>
                <a:gd name="T11" fmla="*/ 470 h 526"/>
                <a:gd name="T12" fmla="*/ 12 w 324"/>
                <a:gd name="T13" fmla="*/ 271 h 526"/>
                <a:gd name="T14" fmla="*/ 14 w 324"/>
                <a:gd name="T15" fmla="*/ 226 h 526"/>
                <a:gd name="T16" fmla="*/ 168 w 324"/>
                <a:gd name="T17" fmla="*/ 14 h 526"/>
                <a:gd name="T18" fmla="*/ 185 w 324"/>
                <a:gd name="T19" fmla="*/ 1 h 526"/>
                <a:gd name="T20" fmla="*/ 280 w 324"/>
                <a:gd name="T21" fmla="*/ 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26">
                  <a:moveTo>
                    <a:pt x="280" y="0"/>
                  </a:moveTo>
                  <a:cubicBezTo>
                    <a:pt x="219" y="62"/>
                    <a:pt x="158" y="123"/>
                    <a:pt x="97" y="183"/>
                  </a:cubicBezTo>
                  <a:cubicBezTo>
                    <a:pt x="87" y="194"/>
                    <a:pt x="88" y="201"/>
                    <a:pt x="96" y="213"/>
                  </a:cubicBezTo>
                  <a:cubicBezTo>
                    <a:pt x="172" y="314"/>
                    <a:pt x="248" y="417"/>
                    <a:pt x="324" y="519"/>
                  </a:cubicBezTo>
                  <a:cubicBezTo>
                    <a:pt x="292" y="519"/>
                    <a:pt x="255" y="516"/>
                    <a:pt x="219" y="520"/>
                  </a:cubicBezTo>
                  <a:cubicBezTo>
                    <a:pt x="175" y="526"/>
                    <a:pt x="155" y="508"/>
                    <a:pt x="135" y="470"/>
                  </a:cubicBezTo>
                  <a:cubicBezTo>
                    <a:pt x="99" y="401"/>
                    <a:pt x="54" y="337"/>
                    <a:pt x="12" y="271"/>
                  </a:cubicBezTo>
                  <a:cubicBezTo>
                    <a:pt x="1" y="254"/>
                    <a:pt x="0" y="244"/>
                    <a:pt x="14" y="226"/>
                  </a:cubicBezTo>
                  <a:cubicBezTo>
                    <a:pt x="67" y="157"/>
                    <a:pt x="117" y="85"/>
                    <a:pt x="168" y="14"/>
                  </a:cubicBezTo>
                  <a:cubicBezTo>
                    <a:pt x="172" y="8"/>
                    <a:pt x="179" y="1"/>
                    <a:pt x="185" y="1"/>
                  </a:cubicBezTo>
                  <a:cubicBezTo>
                    <a:pt x="218" y="0"/>
                    <a:pt x="250" y="0"/>
                    <a:pt x="2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37" name="Freeform 17"/>
            <p:cNvSpPr>
              <a:spLocks/>
            </p:cNvSpPr>
            <p:nvPr/>
          </p:nvSpPr>
          <p:spPr bwMode="auto">
            <a:xfrm>
              <a:off x="8017613" y="250100"/>
              <a:ext cx="184253" cy="79177"/>
            </a:xfrm>
            <a:custGeom>
              <a:avLst/>
              <a:gdLst>
                <a:gd name="T0" fmla="*/ 15 w 916"/>
                <a:gd name="T1" fmla="*/ 172 h 395"/>
                <a:gd name="T2" fmla="*/ 275 w 916"/>
                <a:gd name="T3" fmla="*/ 322 h 395"/>
                <a:gd name="T4" fmla="*/ 321 w 916"/>
                <a:gd name="T5" fmla="*/ 323 h 395"/>
                <a:gd name="T6" fmla="*/ 863 w 916"/>
                <a:gd name="T7" fmla="*/ 10 h 395"/>
                <a:gd name="T8" fmla="*/ 898 w 916"/>
                <a:gd name="T9" fmla="*/ 17 h 395"/>
                <a:gd name="T10" fmla="*/ 916 w 916"/>
                <a:gd name="T11" fmla="*/ 41 h 395"/>
                <a:gd name="T12" fmla="*/ 783 w 916"/>
                <a:gd name="T13" fmla="*/ 118 h 395"/>
                <a:gd name="T14" fmla="*/ 318 w 916"/>
                <a:gd name="T15" fmla="*/ 386 h 395"/>
                <a:gd name="T16" fmla="*/ 277 w 916"/>
                <a:gd name="T17" fmla="*/ 385 h 395"/>
                <a:gd name="T18" fmla="*/ 20 w 916"/>
                <a:gd name="T19" fmla="*/ 237 h 395"/>
                <a:gd name="T20" fmla="*/ 6 w 916"/>
                <a:gd name="T21" fmla="*/ 206 h 395"/>
                <a:gd name="T22" fmla="*/ 15 w 916"/>
                <a:gd name="T23" fmla="*/ 172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16" h="395">
                  <a:moveTo>
                    <a:pt x="15" y="172"/>
                  </a:moveTo>
                  <a:cubicBezTo>
                    <a:pt x="104" y="223"/>
                    <a:pt x="190" y="273"/>
                    <a:pt x="275" y="322"/>
                  </a:cubicBezTo>
                  <a:cubicBezTo>
                    <a:pt x="291" y="331"/>
                    <a:pt x="303" y="333"/>
                    <a:pt x="321" y="323"/>
                  </a:cubicBezTo>
                  <a:cubicBezTo>
                    <a:pt x="501" y="218"/>
                    <a:pt x="682" y="114"/>
                    <a:pt x="863" y="10"/>
                  </a:cubicBezTo>
                  <a:cubicBezTo>
                    <a:pt x="878" y="2"/>
                    <a:pt x="889" y="0"/>
                    <a:pt x="898" y="17"/>
                  </a:cubicBezTo>
                  <a:cubicBezTo>
                    <a:pt x="902" y="25"/>
                    <a:pt x="908" y="31"/>
                    <a:pt x="916" y="41"/>
                  </a:cubicBezTo>
                  <a:cubicBezTo>
                    <a:pt x="871" y="67"/>
                    <a:pt x="827" y="93"/>
                    <a:pt x="783" y="118"/>
                  </a:cubicBezTo>
                  <a:cubicBezTo>
                    <a:pt x="628" y="207"/>
                    <a:pt x="473" y="296"/>
                    <a:pt x="318" y="386"/>
                  </a:cubicBezTo>
                  <a:cubicBezTo>
                    <a:pt x="302" y="395"/>
                    <a:pt x="291" y="393"/>
                    <a:pt x="277" y="385"/>
                  </a:cubicBezTo>
                  <a:cubicBezTo>
                    <a:pt x="191" y="336"/>
                    <a:pt x="106" y="286"/>
                    <a:pt x="20" y="237"/>
                  </a:cubicBezTo>
                  <a:cubicBezTo>
                    <a:pt x="6" y="230"/>
                    <a:pt x="0" y="222"/>
                    <a:pt x="6" y="206"/>
                  </a:cubicBezTo>
                  <a:cubicBezTo>
                    <a:pt x="10" y="196"/>
                    <a:pt x="12" y="185"/>
                    <a:pt x="15" y="1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38" name="Freeform 18"/>
            <p:cNvSpPr>
              <a:spLocks/>
            </p:cNvSpPr>
            <p:nvPr/>
          </p:nvSpPr>
          <p:spPr bwMode="auto">
            <a:xfrm>
              <a:off x="8023533" y="233081"/>
              <a:ext cx="162794" cy="71037"/>
            </a:xfrm>
            <a:custGeom>
              <a:avLst/>
              <a:gdLst>
                <a:gd name="T0" fmla="*/ 31 w 811"/>
                <a:gd name="T1" fmla="*/ 156 h 352"/>
                <a:gd name="T2" fmla="*/ 252 w 811"/>
                <a:gd name="T3" fmla="*/ 281 h 352"/>
                <a:gd name="T4" fmla="*/ 284 w 811"/>
                <a:gd name="T5" fmla="*/ 283 h 352"/>
                <a:gd name="T6" fmla="*/ 681 w 811"/>
                <a:gd name="T7" fmla="*/ 56 h 352"/>
                <a:gd name="T8" fmla="*/ 738 w 811"/>
                <a:gd name="T9" fmla="*/ 23 h 352"/>
                <a:gd name="T10" fmla="*/ 811 w 811"/>
                <a:gd name="T11" fmla="*/ 42 h 352"/>
                <a:gd name="T12" fmla="*/ 640 w 811"/>
                <a:gd name="T13" fmla="*/ 141 h 352"/>
                <a:gd name="T14" fmla="*/ 300 w 811"/>
                <a:gd name="T15" fmla="*/ 337 h 352"/>
                <a:gd name="T16" fmla="*/ 242 w 811"/>
                <a:gd name="T17" fmla="*/ 339 h 352"/>
                <a:gd name="T18" fmla="*/ 42 w 811"/>
                <a:gd name="T19" fmla="*/ 223 h 352"/>
                <a:gd name="T20" fmla="*/ 31 w 811"/>
                <a:gd name="T21" fmla="*/ 156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1" h="352">
                  <a:moveTo>
                    <a:pt x="31" y="156"/>
                  </a:moveTo>
                  <a:cubicBezTo>
                    <a:pt x="105" y="198"/>
                    <a:pt x="178" y="240"/>
                    <a:pt x="252" y="281"/>
                  </a:cubicBezTo>
                  <a:cubicBezTo>
                    <a:pt x="261" y="286"/>
                    <a:pt x="276" y="287"/>
                    <a:pt x="284" y="283"/>
                  </a:cubicBezTo>
                  <a:cubicBezTo>
                    <a:pt x="417" y="208"/>
                    <a:pt x="549" y="132"/>
                    <a:pt x="681" y="56"/>
                  </a:cubicBezTo>
                  <a:cubicBezTo>
                    <a:pt x="700" y="45"/>
                    <a:pt x="719" y="35"/>
                    <a:pt x="738" y="23"/>
                  </a:cubicBezTo>
                  <a:cubicBezTo>
                    <a:pt x="777" y="0"/>
                    <a:pt x="783" y="2"/>
                    <a:pt x="811" y="42"/>
                  </a:cubicBezTo>
                  <a:cubicBezTo>
                    <a:pt x="754" y="75"/>
                    <a:pt x="697" y="108"/>
                    <a:pt x="640" y="141"/>
                  </a:cubicBezTo>
                  <a:cubicBezTo>
                    <a:pt x="526" y="207"/>
                    <a:pt x="413" y="271"/>
                    <a:pt x="300" y="337"/>
                  </a:cubicBezTo>
                  <a:cubicBezTo>
                    <a:pt x="279" y="349"/>
                    <a:pt x="263" y="352"/>
                    <a:pt x="242" y="339"/>
                  </a:cubicBezTo>
                  <a:cubicBezTo>
                    <a:pt x="176" y="299"/>
                    <a:pt x="109" y="262"/>
                    <a:pt x="42" y="223"/>
                  </a:cubicBezTo>
                  <a:cubicBezTo>
                    <a:pt x="0" y="199"/>
                    <a:pt x="0" y="199"/>
                    <a:pt x="31" y="1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39" name="Freeform 19"/>
            <p:cNvSpPr>
              <a:spLocks/>
            </p:cNvSpPr>
            <p:nvPr/>
          </p:nvSpPr>
          <p:spPr bwMode="auto">
            <a:xfrm>
              <a:off x="8035372" y="219761"/>
              <a:ext cx="132455" cy="58458"/>
            </a:xfrm>
            <a:custGeom>
              <a:avLst/>
              <a:gdLst>
                <a:gd name="T0" fmla="*/ 0 w 660"/>
                <a:gd name="T1" fmla="*/ 174 h 291"/>
                <a:gd name="T2" fmla="*/ 35 w 660"/>
                <a:gd name="T3" fmla="*/ 134 h 291"/>
                <a:gd name="T4" fmla="*/ 182 w 660"/>
                <a:gd name="T5" fmla="*/ 219 h 291"/>
                <a:gd name="T6" fmla="*/ 236 w 660"/>
                <a:gd name="T7" fmla="*/ 220 h 291"/>
                <a:gd name="T8" fmla="*/ 575 w 660"/>
                <a:gd name="T9" fmla="*/ 23 h 291"/>
                <a:gd name="T10" fmla="*/ 660 w 660"/>
                <a:gd name="T11" fmla="*/ 36 h 291"/>
                <a:gd name="T12" fmla="*/ 507 w 660"/>
                <a:gd name="T13" fmla="*/ 124 h 291"/>
                <a:gd name="T14" fmla="*/ 228 w 660"/>
                <a:gd name="T15" fmla="*/ 284 h 291"/>
                <a:gd name="T16" fmla="*/ 195 w 660"/>
                <a:gd name="T17" fmla="*/ 287 h 291"/>
                <a:gd name="T18" fmla="*/ 0 w 660"/>
                <a:gd name="T19" fmla="*/ 174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0" h="291">
                  <a:moveTo>
                    <a:pt x="0" y="174"/>
                  </a:moveTo>
                  <a:cubicBezTo>
                    <a:pt x="12" y="160"/>
                    <a:pt x="24" y="147"/>
                    <a:pt x="35" y="134"/>
                  </a:cubicBezTo>
                  <a:cubicBezTo>
                    <a:pt x="86" y="163"/>
                    <a:pt x="135" y="190"/>
                    <a:pt x="182" y="219"/>
                  </a:cubicBezTo>
                  <a:cubicBezTo>
                    <a:pt x="201" y="231"/>
                    <a:pt x="216" y="231"/>
                    <a:pt x="236" y="220"/>
                  </a:cubicBezTo>
                  <a:cubicBezTo>
                    <a:pt x="349" y="154"/>
                    <a:pt x="463" y="91"/>
                    <a:pt x="575" y="23"/>
                  </a:cubicBezTo>
                  <a:cubicBezTo>
                    <a:pt x="611" y="0"/>
                    <a:pt x="629" y="24"/>
                    <a:pt x="660" y="36"/>
                  </a:cubicBezTo>
                  <a:cubicBezTo>
                    <a:pt x="606" y="67"/>
                    <a:pt x="557" y="95"/>
                    <a:pt x="507" y="124"/>
                  </a:cubicBezTo>
                  <a:cubicBezTo>
                    <a:pt x="414" y="177"/>
                    <a:pt x="322" y="231"/>
                    <a:pt x="228" y="284"/>
                  </a:cubicBezTo>
                  <a:cubicBezTo>
                    <a:pt x="219" y="289"/>
                    <a:pt x="204" y="291"/>
                    <a:pt x="195" y="287"/>
                  </a:cubicBezTo>
                  <a:cubicBezTo>
                    <a:pt x="130" y="251"/>
                    <a:pt x="66" y="213"/>
                    <a:pt x="0" y="1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</p:grpSp>
      <p:sp>
        <p:nvSpPr>
          <p:cNvPr id="3077" name="Заголовок 1"/>
          <p:cNvSpPr>
            <a:spLocks noGrp="1"/>
          </p:cNvSpPr>
          <p:nvPr>
            <p:ph type="title"/>
          </p:nvPr>
        </p:nvSpPr>
        <p:spPr bwMode="auto">
          <a:xfrm>
            <a:off x="322263" y="117475"/>
            <a:ext cx="992346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</p:sldLayoutIdLst>
  <p:timing>
    <p:tnLst>
      <p:par>
        <p:cTn id="1" dur="indefinite" restart="never" nodeType="tmRoot"/>
      </p:par>
    </p:tnLst>
  </p:timing>
  <p:txStyles>
    <p:titleStyle>
      <a:lvl1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ru-RU" sz="2900" kern="1200">
          <a:solidFill>
            <a:srgbClr val="38572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rgbClr val="385723"/>
          </a:solidFill>
          <a:latin typeface="Arial" charset="0"/>
          <a:cs typeface="Arial" charset="0"/>
        </a:defRPr>
      </a:lvl2pPr>
      <a:lvl3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rgbClr val="385723"/>
          </a:solidFill>
          <a:latin typeface="Arial" charset="0"/>
          <a:cs typeface="Arial" charset="0"/>
        </a:defRPr>
      </a:lvl3pPr>
      <a:lvl4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rgbClr val="385723"/>
          </a:solidFill>
          <a:latin typeface="Arial" charset="0"/>
          <a:cs typeface="Arial" charset="0"/>
        </a:defRPr>
      </a:lvl4pPr>
      <a:lvl5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rgbClr val="385723"/>
          </a:solidFill>
          <a:latin typeface="Arial" charset="0"/>
          <a:cs typeface="Arial" charset="0"/>
        </a:defRPr>
      </a:lvl5pPr>
      <a:lvl6pPr marL="4572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rgbClr val="385723"/>
          </a:solidFill>
          <a:latin typeface="Arial" charset="0"/>
          <a:cs typeface="Arial" charset="0"/>
        </a:defRPr>
      </a:lvl6pPr>
      <a:lvl7pPr marL="9144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rgbClr val="385723"/>
          </a:solidFill>
          <a:latin typeface="Arial" charset="0"/>
          <a:cs typeface="Arial" charset="0"/>
        </a:defRPr>
      </a:lvl7pPr>
      <a:lvl8pPr marL="13716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rgbClr val="385723"/>
          </a:solidFill>
          <a:latin typeface="Arial" charset="0"/>
          <a:cs typeface="Arial" charset="0"/>
        </a:defRPr>
      </a:lvl8pPr>
      <a:lvl9pPr marL="18288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rgbClr val="385723"/>
          </a:solidFill>
          <a:latin typeface="Arial" charset="0"/>
          <a:cs typeface="Arial" charset="0"/>
        </a:defRPr>
      </a:lvl9pPr>
    </p:titleStyle>
    <p:bodyStyle>
      <a:lvl1pPr marL="303213" indent="-303213" algn="l" defTabSz="1217613" rtl="0" eaLnBrk="0" fontAlgn="base" hangingPunct="0">
        <a:lnSpc>
          <a:spcPct val="90000"/>
        </a:lnSpc>
        <a:spcBef>
          <a:spcPts val="1338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12813" indent="-303213" algn="l" defTabSz="1217613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defTabSz="1217613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defTabSz="1217613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defTabSz="1217613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AB9290ECCDBA978DD09A32474200A431F24264D68674E43B2C67F78B7ACAF496E17E6B340F1A39BF77FBEB2DDEDFE5DB261E5254260D549UBCEH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араллелограмм 6"/>
          <p:cNvSpPr/>
          <p:nvPr/>
        </p:nvSpPr>
        <p:spPr>
          <a:xfrm rot="10800000">
            <a:off x="7029450" y="0"/>
            <a:ext cx="5162550" cy="3028949"/>
          </a:xfrm>
          <a:prstGeom prst="parallelogram">
            <a:avLst>
              <a:gd name="adj" fmla="val 23076"/>
            </a:avLst>
          </a:prstGeom>
          <a:gradFill flip="none" rotWithShape="1">
            <a:gsLst>
              <a:gs pos="49000">
                <a:srgbClr val="A5A1A1"/>
              </a:gs>
              <a:gs pos="0">
                <a:schemeClr val="bg1"/>
              </a:gs>
              <a:gs pos="100000">
                <a:schemeClr val="bg2">
                  <a:lumMod val="50000"/>
                </a:schemeClr>
              </a:gs>
            </a:gsLst>
            <a:lin ang="5400000" scaled="1"/>
            <a:tileRect/>
          </a:gradFill>
          <a:ln w="3175">
            <a:noFill/>
          </a:ln>
          <a:effectLst>
            <a:outerShdw blurRad="88900" dist="38100" dir="2700000" algn="tl" rotWithShape="0">
              <a:schemeClr val="bg2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араллелограмм 4"/>
          <p:cNvSpPr/>
          <p:nvPr/>
        </p:nvSpPr>
        <p:spPr>
          <a:xfrm rot="10800000">
            <a:off x="0" y="0"/>
            <a:ext cx="5162550" cy="4762500"/>
          </a:xfrm>
          <a:prstGeom prst="parallelogram">
            <a:avLst>
              <a:gd name="adj" fmla="val 21076"/>
            </a:avLst>
          </a:prstGeom>
          <a:gradFill flip="none" rotWithShape="1">
            <a:gsLst>
              <a:gs pos="50000">
                <a:srgbClr val="A5A1A1"/>
              </a:gs>
              <a:gs pos="0">
                <a:schemeClr val="bg1"/>
              </a:gs>
              <a:gs pos="100000">
                <a:schemeClr val="bg2">
                  <a:lumMod val="50000"/>
                </a:schemeClr>
              </a:gs>
            </a:gsLst>
            <a:lin ang="5400000" scaled="1"/>
            <a:tileRect/>
          </a:gradFill>
          <a:ln w="3175">
            <a:noFill/>
          </a:ln>
          <a:effectLst>
            <a:outerShdw blurRad="88900" dist="38100" dir="2700000" algn="tl" rotWithShape="0">
              <a:schemeClr val="bg2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Блок-схема: данные 1"/>
          <p:cNvSpPr/>
          <p:nvPr/>
        </p:nvSpPr>
        <p:spPr>
          <a:xfrm>
            <a:off x="657225" y="-90488"/>
            <a:ext cx="10515599" cy="6791325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9348"/>
              <a:gd name="connsiteY0" fmla="*/ 10000 h 10000"/>
              <a:gd name="connsiteX1" fmla="*/ 1348 w 9348"/>
              <a:gd name="connsiteY1" fmla="*/ 0 h 10000"/>
              <a:gd name="connsiteX2" fmla="*/ 9348 w 9348"/>
              <a:gd name="connsiteY2" fmla="*/ 0 h 10000"/>
              <a:gd name="connsiteX3" fmla="*/ 7348 w 9348"/>
              <a:gd name="connsiteY3" fmla="*/ 10000 h 10000"/>
              <a:gd name="connsiteX4" fmla="*/ 0 w 9348"/>
              <a:gd name="connsiteY4" fmla="*/ 10000 h 10000"/>
              <a:gd name="connsiteX0" fmla="*/ 0 w 10000"/>
              <a:gd name="connsiteY0" fmla="*/ 10000 h 10018"/>
              <a:gd name="connsiteX1" fmla="*/ 1442 w 10000"/>
              <a:gd name="connsiteY1" fmla="*/ 0 h 10018"/>
              <a:gd name="connsiteX2" fmla="*/ 10000 w 10000"/>
              <a:gd name="connsiteY2" fmla="*/ 0 h 10018"/>
              <a:gd name="connsiteX3" fmla="*/ 8375 w 10000"/>
              <a:gd name="connsiteY3" fmla="*/ 10018 h 10018"/>
              <a:gd name="connsiteX4" fmla="*/ 0 w 10000"/>
              <a:gd name="connsiteY4" fmla="*/ 10000 h 10018"/>
              <a:gd name="connsiteX0" fmla="*/ 0 w 10000"/>
              <a:gd name="connsiteY0" fmla="*/ 10000 h 10001"/>
              <a:gd name="connsiteX1" fmla="*/ 1442 w 10000"/>
              <a:gd name="connsiteY1" fmla="*/ 0 h 10001"/>
              <a:gd name="connsiteX2" fmla="*/ 10000 w 10000"/>
              <a:gd name="connsiteY2" fmla="*/ 0 h 10001"/>
              <a:gd name="connsiteX3" fmla="*/ 8599 w 10000"/>
              <a:gd name="connsiteY3" fmla="*/ 10001 h 10001"/>
              <a:gd name="connsiteX4" fmla="*/ 0 w 10000"/>
              <a:gd name="connsiteY4" fmla="*/ 10000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1">
                <a:moveTo>
                  <a:pt x="0" y="10000"/>
                </a:moveTo>
                <a:lnTo>
                  <a:pt x="1442" y="0"/>
                </a:lnTo>
                <a:lnTo>
                  <a:pt x="10000" y="0"/>
                </a:lnTo>
                <a:lnTo>
                  <a:pt x="8599" y="10001"/>
                </a:ln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78000">
                <a:srgbClr val="5D8F3B"/>
              </a:gs>
              <a:gs pos="100000">
                <a:srgbClr val="537F35"/>
              </a:gs>
              <a:gs pos="31000">
                <a:srgbClr val="6DA945">
                  <a:alpha val="95294"/>
                </a:srgbClr>
              </a:gs>
            </a:gsLst>
            <a:path path="rect">
              <a:fillToRect r="100000" b="100000"/>
            </a:path>
            <a:tileRect l="-100000" t="-100000"/>
          </a:gradFill>
          <a:ln>
            <a:solidFill>
              <a:schemeClr val="accent6">
                <a:lumMod val="75000"/>
                <a:alpha val="81000"/>
              </a:schemeClr>
            </a:solidFill>
          </a:ln>
          <a:effectLst>
            <a:outerShdw blurRad="101600" dist="38100" dir="2700000" algn="tl" rotWithShape="0">
              <a:schemeClr val="tx1">
                <a:alpha val="1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-361950" y="1514475"/>
            <a:ext cx="12439649" cy="3421592"/>
          </a:xfrm>
          <a:prstGeom prst="parallelogram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40000"/>
              </a:lnSpc>
            </a:pPr>
            <a:r>
              <a:rPr lang="ru-RU" altLang="ru-RU" sz="3200" b="1" dirty="0">
                <a:latin typeface="Arial Narrow" pitchFamily="34" charset="0"/>
                <a:cs typeface="Times New Roman" pitchFamily="18" charset="0"/>
              </a:rPr>
              <a:t>СОВЕЩАНИЕ </a:t>
            </a:r>
          </a:p>
          <a:p>
            <a:pPr algn="ctr">
              <a:lnSpc>
                <a:spcPct val="140000"/>
              </a:lnSpc>
            </a:pPr>
            <a:r>
              <a:rPr lang="ru-RU" altLang="ru-RU" sz="3200" b="1" dirty="0">
                <a:latin typeface="Arial Narrow" pitchFamily="34" charset="0"/>
                <a:cs typeface="Times New Roman" pitchFamily="18" charset="0"/>
              </a:rPr>
              <a:t>ПО ВОПРОСУ ОРГАНИЗАЦИИ </a:t>
            </a:r>
          </a:p>
          <a:p>
            <a:pPr algn="ctr">
              <a:lnSpc>
                <a:spcPct val="140000"/>
              </a:lnSpc>
            </a:pPr>
            <a:r>
              <a:rPr lang="ru-RU" altLang="ru-RU" sz="3200" b="1" dirty="0">
                <a:latin typeface="Arial Narrow" pitchFamily="34" charset="0"/>
                <a:cs typeface="Times New Roman" pitchFamily="18" charset="0"/>
              </a:rPr>
              <a:t>И ОСУЩЕСТВЛЕНИЯ ВНУТРЕННЕГО </a:t>
            </a:r>
          </a:p>
          <a:p>
            <a:pPr algn="ctr">
              <a:lnSpc>
                <a:spcPct val="140000"/>
              </a:lnSpc>
            </a:pPr>
            <a:r>
              <a:rPr lang="ru-RU" altLang="ru-RU" sz="3200" b="1" dirty="0">
                <a:latin typeface="Arial Narrow" pitchFamily="34" charset="0"/>
                <a:cs typeface="Times New Roman" pitchFamily="18" charset="0"/>
              </a:rPr>
              <a:t>МУНИЦИПАЛЬНОГО ФИНАНСОВОГО </a:t>
            </a:r>
            <a:r>
              <a:rPr lang="ru-RU" altLang="ru-RU" sz="3200" b="1" dirty="0" smtClean="0">
                <a:latin typeface="Arial Narrow" pitchFamily="34" charset="0"/>
                <a:cs typeface="Times New Roman" pitchFamily="18" charset="0"/>
              </a:rPr>
              <a:t>КОНТРОЛЯ </a:t>
            </a:r>
            <a:endParaRPr lang="ru-RU" altLang="ru-RU" sz="3200" b="1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785" y="257175"/>
            <a:ext cx="806390" cy="10493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81274" y="5347325"/>
            <a:ext cx="8280795" cy="461661"/>
          </a:xfrm>
          <a:prstGeom prst="rect">
            <a:avLst/>
          </a:prstGeom>
          <a:noFill/>
        </p:spPr>
        <p:txBody>
          <a:bodyPr wrap="square" lIns="91424" tIns="45718" rIns="91424" bIns="45718">
            <a:spAutoFit/>
          </a:bodyPr>
          <a:lstStyle>
            <a:defPPr>
              <a:defRPr lang="en-US"/>
            </a:defPPr>
            <a:lvl1pPr>
              <a:defRPr>
                <a:latin typeface="Raleway" panose="020B0503030101060003" pitchFamily="34" charset="0"/>
                <a:ea typeface="Questrial" panose="020B0306030504020204" pitchFamily="34" charset="0"/>
                <a:cs typeface="Questrial" panose="02000000000000000000" pitchFamily="2" charset="0"/>
              </a:defRPr>
            </a:lvl1pPr>
          </a:lstStyle>
          <a:p>
            <a:pPr algn="just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Gotham Pro" panose="02000503040000020004" charset="0"/>
              </a:rPr>
              <a:t>                                     31.08.2021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  <a:cs typeface="Gotham Pro" panose="020005030400000200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00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26"/>
          <p:cNvSpPr txBox="1">
            <a:spLocks noChangeArrowheads="1"/>
          </p:cNvSpPr>
          <p:nvPr/>
        </p:nvSpPr>
        <p:spPr bwMode="auto">
          <a:xfrm>
            <a:off x="1770591" y="379413"/>
            <a:ext cx="9490075" cy="407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050" b="1" dirty="0">
                <a:latin typeface="Arial Narrow" pitchFamily="34" charset="0"/>
                <a:cs typeface="Times New Roman" pitchFamily="18" charset="0"/>
              </a:rPr>
              <a:t>Перечень причин для внесения изменений </a:t>
            </a:r>
            <a:r>
              <a:rPr lang="ru-RU" altLang="ru-RU" sz="2050" b="1" dirty="0" smtClean="0">
                <a:latin typeface="Arial Narrow" pitchFamily="34" charset="0"/>
                <a:cs typeface="Times New Roman" pitchFamily="18" charset="0"/>
              </a:rPr>
              <a:t>в </a:t>
            </a:r>
            <a:r>
              <a:rPr lang="ru-RU" altLang="ru-RU" sz="2050" b="1" dirty="0">
                <a:latin typeface="Arial Narrow" pitchFamily="34" charset="0"/>
                <a:cs typeface="Times New Roman" pitchFamily="18" charset="0"/>
              </a:rPr>
              <a:t>план контрольных мероприятий</a:t>
            </a:r>
          </a:p>
        </p:txBody>
      </p:sp>
      <p:sp>
        <p:nvSpPr>
          <p:cNvPr id="20484" name="TextBox 2"/>
          <p:cNvSpPr txBox="1">
            <a:spLocks noChangeArrowheads="1"/>
          </p:cNvSpPr>
          <p:nvPr/>
        </p:nvSpPr>
        <p:spPr bwMode="auto">
          <a:xfrm>
            <a:off x="185737" y="3881967"/>
            <a:ext cx="59372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7000" dirty="0">
                <a:solidFill>
                  <a:srgbClr val="FF0000"/>
                </a:solidFill>
                <a:sym typeface="Symbol" pitchFamily="18" charset="2"/>
              </a:rPr>
              <a:t></a:t>
            </a:r>
            <a:endParaRPr lang="ru-RU" altLang="ru-RU" sz="7000" dirty="0">
              <a:solidFill>
                <a:srgbClr val="FF0000"/>
              </a:solidFill>
            </a:endParaRPr>
          </a:p>
        </p:txBody>
      </p:sp>
      <p:sp>
        <p:nvSpPr>
          <p:cNvPr id="3" name="Блок-схема: документ 2"/>
          <p:cNvSpPr/>
          <p:nvPr/>
        </p:nvSpPr>
        <p:spPr>
          <a:xfrm>
            <a:off x="863600" y="1286404"/>
            <a:ext cx="10617200" cy="1701800"/>
          </a:xfrm>
          <a:prstGeom prst="flowChartDocumen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ysClr val="window" lastClr="FFFFFF">
                  <a:lumMod val="95000"/>
                </a:sys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261938" algn="just">
              <a:buFont typeface="Arial" panose="020B0604020202020204" pitchFamily="34" charset="0"/>
              <a:buChar char="•"/>
              <a:defRPr/>
            </a:pPr>
            <a:r>
              <a:rPr lang="ru-RU" sz="175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наступление обстоятельств непреодолимой силы </a:t>
            </a:r>
            <a:r>
              <a:rPr lang="ru-RU" sz="1750" b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(чрезвычайных и непредотвратимых при наступивших условиях обстоятельств</a:t>
            </a:r>
            <a:r>
              <a:rPr lang="ru-RU" sz="1750" b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)</a:t>
            </a:r>
            <a:r>
              <a:rPr lang="ru-RU" sz="175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;</a:t>
            </a:r>
          </a:p>
          <a:p>
            <a:pPr marL="93662" algn="just">
              <a:defRPr/>
            </a:pPr>
            <a:endParaRPr lang="ru-RU" sz="175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355600" indent="-261938" algn="just">
              <a:buFont typeface="Arial" panose="020B0604020202020204" pitchFamily="34" charset="0"/>
              <a:buChar char="•"/>
              <a:defRPr/>
            </a:pPr>
            <a:r>
              <a:rPr lang="ru-RU" sz="175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недостаточность временных и (или) трудовых ресурсов при необходимости проведения </a:t>
            </a:r>
            <a:r>
              <a:rPr lang="ru-RU" sz="1750" b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внеплановых контрольных мероприятий</a:t>
            </a:r>
            <a:r>
              <a:rPr lang="ru-RU" sz="175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;</a:t>
            </a:r>
            <a:endParaRPr lang="ru-RU" sz="1750" dirty="0">
              <a:latin typeface="Arial Narrow" panose="020B0606020202030204" pitchFamily="34" charset="0"/>
            </a:endParaRPr>
          </a:p>
        </p:txBody>
      </p:sp>
      <p:sp>
        <p:nvSpPr>
          <p:cNvPr id="15" name="Блок-схема: документ 14"/>
          <p:cNvSpPr/>
          <p:nvPr/>
        </p:nvSpPr>
        <p:spPr>
          <a:xfrm>
            <a:off x="863600" y="2988204"/>
            <a:ext cx="10820400" cy="893763"/>
          </a:xfrm>
          <a:prstGeom prst="flowChartDocumen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49263" indent="-357188" algn="just">
              <a:buFont typeface="Arial" panose="020B0604020202020204" pitchFamily="34" charset="0"/>
              <a:buChar char="•"/>
              <a:defRPr/>
            </a:pPr>
            <a:r>
              <a:rPr lang="ru-RU" sz="1750" b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внесение изменений в законодательные и иные нормативные правовые акты </a:t>
            </a:r>
            <a:r>
              <a:rPr lang="ru-RU" sz="175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Российской Федерации, нормативные правовые акты субъектов Российской Федерации и муниципальные правовые акты;</a:t>
            </a:r>
          </a:p>
        </p:txBody>
      </p:sp>
      <p:sp>
        <p:nvSpPr>
          <p:cNvPr id="16" name="Блок-схема: документ 15"/>
          <p:cNvSpPr/>
          <p:nvPr/>
        </p:nvSpPr>
        <p:spPr>
          <a:xfrm>
            <a:off x="863600" y="3788834"/>
            <a:ext cx="10617200" cy="2662766"/>
          </a:xfrm>
          <a:prstGeom prst="flowChartDocument">
            <a:avLst/>
          </a:prstGeom>
          <a:gradFill>
            <a:gsLst>
              <a:gs pos="0">
                <a:srgbClr val="81BC5C"/>
              </a:gs>
              <a:gs pos="100000">
                <a:sysClr val="window" lastClr="FFFFFF">
                  <a:lumMod val="95000"/>
                </a:sys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49263" indent="-357188" algn="just">
              <a:buFont typeface="Arial" panose="020B0604020202020204" pitchFamily="34" charset="0"/>
              <a:buChar char="•"/>
              <a:defRPr/>
            </a:pPr>
            <a:r>
              <a:rPr lang="ru-RU" sz="1750" b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выявление в ходе подготовки контрольного мероприятия существенных обстоятельств</a:t>
            </a:r>
            <a:r>
              <a:rPr lang="ru-RU" sz="175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(необходимость изменения темы контрольного мероприятия, данных об объектах контроля, перечня объектов контроля (включения и (или) исключения и (или) уточнения, в том числе дополнительных объектов контроля), сроков проведения контрольных мероприятий, проверяемого периода, должностных лиц или структурных подразделений органа контроля, ответственных за проведение контрольного мероприятия</a:t>
            </a:r>
            <a:r>
              <a:rPr lang="ru-RU" sz="175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);</a:t>
            </a:r>
          </a:p>
          <a:p>
            <a:pPr marL="92075" algn="just">
              <a:defRPr/>
            </a:pPr>
            <a:endParaRPr lang="ru-RU" sz="175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49263" indent="-357188" algn="just">
              <a:buFont typeface="Arial" panose="020B0604020202020204" pitchFamily="34" charset="0"/>
              <a:buChar char="•"/>
              <a:defRPr/>
            </a:pPr>
            <a:r>
              <a:rPr lang="ru-RU" sz="1750" b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реорганизация, ликвидация объектов контроля</a:t>
            </a:r>
            <a:r>
              <a:rPr lang="ru-RU" sz="1750" b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  <a:endParaRPr lang="ru-RU" sz="175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607800" y="242713"/>
            <a:ext cx="584200" cy="338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10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61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араллелограмм 6"/>
          <p:cNvSpPr/>
          <p:nvPr/>
        </p:nvSpPr>
        <p:spPr>
          <a:xfrm rot="10800000">
            <a:off x="7029450" y="0"/>
            <a:ext cx="5162550" cy="3028949"/>
          </a:xfrm>
          <a:prstGeom prst="parallelogram">
            <a:avLst>
              <a:gd name="adj" fmla="val 23076"/>
            </a:avLst>
          </a:prstGeom>
          <a:gradFill flip="none" rotWithShape="1">
            <a:gsLst>
              <a:gs pos="49000">
                <a:srgbClr val="A5A1A1"/>
              </a:gs>
              <a:gs pos="0">
                <a:schemeClr val="bg1"/>
              </a:gs>
              <a:gs pos="100000">
                <a:schemeClr val="bg2">
                  <a:lumMod val="50000"/>
                </a:schemeClr>
              </a:gs>
            </a:gsLst>
            <a:lin ang="5400000" scaled="1"/>
            <a:tileRect/>
          </a:gradFill>
          <a:ln w="3175">
            <a:noFill/>
          </a:ln>
          <a:effectLst>
            <a:outerShdw blurRad="88900" dist="38100" dir="2700000" algn="tl" rotWithShape="0">
              <a:schemeClr val="bg2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Параллелограмм 4"/>
          <p:cNvSpPr/>
          <p:nvPr/>
        </p:nvSpPr>
        <p:spPr>
          <a:xfrm rot="10800000">
            <a:off x="0" y="0"/>
            <a:ext cx="5162550" cy="4762500"/>
          </a:xfrm>
          <a:prstGeom prst="parallelogram">
            <a:avLst>
              <a:gd name="adj" fmla="val 21076"/>
            </a:avLst>
          </a:prstGeom>
          <a:gradFill flip="none" rotWithShape="1">
            <a:gsLst>
              <a:gs pos="50000">
                <a:srgbClr val="A5A1A1"/>
              </a:gs>
              <a:gs pos="0">
                <a:schemeClr val="bg1"/>
              </a:gs>
              <a:gs pos="100000">
                <a:schemeClr val="bg2">
                  <a:lumMod val="50000"/>
                </a:schemeClr>
              </a:gs>
            </a:gsLst>
            <a:lin ang="5400000" scaled="1"/>
            <a:tileRect/>
          </a:gradFill>
          <a:ln w="3175">
            <a:noFill/>
          </a:ln>
          <a:effectLst>
            <a:outerShdw blurRad="88900" dist="38100" dir="2700000" algn="tl" rotWithShape="0">
              <a:schemeClr val="bg2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Блок-схема: данные 1"/>
          <p:cNvSpPr/>
          <p:nvPr/>
        </p:nvSpPr>
        <p:spPr>
          <a:xfrm>
            <a:off x="657225" y="-90488"/>
            <a:ext cx="10515599" cy="6791325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9348"/>
              <a:gd name="connsiteY0" fmla="*/ 10000 h 10000"/>
              <a:gd name="connsiteX1" fmla="*/ 1348 w 9348"/>
              <a:gd name="connsiteY1" fmla="*/ 0 h 10000"/>
              <a:gd name="connsiteX2" fmla="*/ 9348 w 9348"/>
              <a:gd name="connsiteY2" fmla="*/ 0 h 10000"/>
              <a:gd name="connsiteX3" fmla="*/ 7348 w 9348"/>
              <a:gd name="connsiteY3" fmla="*/ 10000 h 10000"/>
              <a:gd name="connsiteX4" fmla="*/ 0 w 9348"/>
              <a:gd name="connsiteY4" fmla="*/ 10000 h 10000"/>
              <a:gd name="connsiteX0" fmla="*/ 0 w 10000"/>
              <a:gd name="connsiteY0" fmla="*/ 10000 h 10018"/>
              <a:gd name="connsiteX1" fmla="*/ 1442 w 10000"/>
              <a:gd name="connsiteY1" fmla="*/ 0 h 10018"/>
              <a:gd name="connsiteX2" fmla="*/ 10000 w 10000"/>
              <a:gd name="connsiteY2" fmla="*/ 0 h 10018"/>
              <a:gd name="connsiteX3" fmla="*/ 8375 w 10000"/>
              <a:gd name="connsiteY3" fmla="*/ 10018 h 10018"/>
              <a:gd name="connsiteX4" fmla="*/ 0 w 10000"/>
              <a:gd name="connsiteY4" fmla="*/ 10000 h 10018"/>
              <a:gd name="connsiteX0" fmla="*/ 0 w 10000"/>
              <a:gd name="connsiteY0" fmla="*/ 10000 h 10001"/>
              <a:gd name="connsiteX1" fmla="*/ 1442 w 10000"/>
              <a:gd name="connsiteY1" fmla="*/ 0 h 10001"/>
              <a:gd name="connsiteX2" fmla="*/ 10000 w 10000"/>
              <a:gd name="connsiteY2" fmla="*/ 0 h 10001"/>
              <a:gd name="connsiteX3" fmla="*/ 8599 w 10000"/>
              <a:gd name="connsiteY3" fmla="*/ 10001 h 10001"/>
              <a:gd name="connsiteX4" fmla="*/ 0 w 10000"/>
              <a:gd name="connsiteY4" fmla="*/ 10000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1">
                <a:moveTo>
                  <a:pt x="0" y="10000"/>
                </a:moveTo>
                <a:lnTo>
                  <a:pt x="1442" y="0"/>
                </a:lnTo>
                <a:lnTo>
                  <a:pt x="10000" y="0"/>
                </a:lnTo>
                <a:lnTo>
                  <a:pt x="8599" y="10001"/>
                </a:ln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78000">
                <a:srgbClr val="5D8F3B"/>
              </a:gs>
              <a:gs pos="100000">
                <a:srgbClr val="537F35"/>
              </a:gs>
              <a:gs pos="31000">
                <a:srgbClr val="6DA945">
                  <a:alpha val="95294"/>
                </a:srgbClr>
              </a:gs>
            </a:gsLst>
            <a:path path="rect">
              <a:fillToRect r="100000" b="100000"/>
            </a:path>
            <a:tileRect l="-100000" t="-100000"/>
          </a:gradFill>
          <a:ln>
            <a:solidFill>
              <a:schemeClr val="accent6">
                <a:lumMod val="75000"/>
                <a:alpha val="81000"/>
              </a:schemeClr>
            </a:solidFill>
          </a:ln>
          <a:effectLst>
            <a:outerShdw blurRad="101600" dist="38100" dir="2700000" algn="tl" rotWithShape="0">
              <a:schemeClr val="tx1">
                <a:alpha val="1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-361950" y="1914525"/>
            <a:ext cx="12439649" cy="2590800"/>
          </a:xfrm>
          <a:prstGeom prst="parallelogram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СПАСИБО ЗА ВНИМАНИЕ!</a:t>
            </a:r>
            <a:endParaRPr lang="ru-RU" sz="32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785" y="257175"/>
            <a:ext cx="806390" cy="104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49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6"/>
          <p:cNvSpPr txBox="1">
            <a:spLocks noChangeArrowheads="1"/>
          </p:cNvSpPr>
          <p:nvPr/>
        </p:nvSpPr>
        <p:spPr bwMode="auto">
          <a:xfrm>
            <a:off x="1363133" y="242713"/>
            <a:ext cx="10532534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900" b="1" dirty="0" smtClean="0">
                <a:latin typeface="Arial Narrow" pitchFamily="34" charset="0"/>
                <a:cs typeface="Times New Roman" pitchFamily="18" charset="0"/>
              </a:rPr>
              <a:t>Типовые нарушения, выявленные управлением финансов области при осуществлении </a:t>
            </a:r>
          </a:p>
          <a:p>
            <a:pPr algn="ctr" eaLnBrk="1" hangingPunct="1"/>
            <a:r>
              <a:rPr lang="ru-RU" altLang="ru-RU" sz="1900" b="1" dirty="0" smtClean="0">
                <a:latin typeface="Arial Narrow" pitchFamily="34" charset="0"/>
                <a:cs typeface="Times New Roman" pitchFamily="18" charset="0"/>
              </a:rPr>
              <a:t>контрольных мероприятий в отношении органов местного самоуправления за </a:t>
            </a:r>
            <a:r>
              <a:rPr lang="en-US" altLang="ru-RU" sz="1900" b="1" dirty="0" smtClean="0">
                <a:latin typeface="Arial Narrow" pitchFamily="34" charset="0"/>
                <a:cs typeface="Times New Roman" pitchFamily="18" charset="0"/>
              </a:rPr>
              <a:t>I</a:t>
            </a:r>
            <a:r>
              <a:rPr lang="ru-RU" altLang="ru-RU" sz="1900" b="1" dirty="0" smtClean="0">
                <a:latin typeface="Arial Narrow" pitchFamily="34" charset="0"/>
                <a:cs typeface="Times New Roman" pitchFamily="18" charset="0"/>
              </a:rPr>
              <a:t> полугодие 2021 года</a:t>
            </a:r>
            <a:endParaRPr lang="ru-RU" altLang="ru-RU" sz="1900" b="1" dirty="0">
              <a:latin typeface="Arial Narrow" pitchFamily="34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900766"/>
              </p:ext>
            </p:extLst>
          </p:nvPr>
        </p:nvGraphicFramePr>
        <p:xfrm>
          <a:off x="718386" y="919821"/>
          <a:ext cx="11314441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4441"/>
              </a:tblGrid>
              <a:tr h="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50593" y="2438401"/>
            <a:ext cx="10938667" cy="1041400"/>
          </a:xfrm>
          <a:prstGeom prst="flowChartDocument">
            <a:avLst/>
          </a:prstGeom>
          <a:gradFill flip="none" rotWithShape="1">
            <a:gsLst>
              <a:gs pos="22000">
                <a:schemeClr val="bg1">
                  <a:lumMod val="85000"/>
                </a:schemeClr>
              </a:gs>
              <a:gs pos="100000">
                <a:sysClr val="window" lastClr="FFFFFF">
                  <a:lumMod val="95000"/>
                </a:sys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434975" indent="-342900" algn="just" defTabSz="912813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ru-RU" sz="1750" b="1" dirty="0">
                <a:latin typeface="Arial Narrow" panose="020B0606020202030204" pitchFamily="34" charset="0"/>
              </a:rPr>
              <a:t>несоблюдение </a:t>
            </a:r>
            <a:r>
              <a:rPr lang="ru-RU" sz="1750" b="1" dirty="0" smtClean="0">
                <a:latin typeface="Arial Narrow" panose="020B0606020202030204" pitchFamily="34" charset="0"/>
              </a:rPr>
              <a:t>органами местного самоуправления </a:t>
            </a:r>
            <a:r>
              <a:rPr lang="ru-RU" sz="1750" b="1" dirty="0">
                <a:latin typeface="Arial Narrow" panose="020B0606020202030204" pitchFamily="34" charset="0"/>
              </a:rPr>
              <a:t>уровня </a:t>
            </a:r>
            <a:r>
              <a:rPr lang="ru-RU" sz="1750" b="1" dirty="0" err="1">
                <a:latin typeface="Arial Narrow" panose="020B0606020202030204" pitchFamily="34" charset="0"/>
              </a:rPr>
              <a:t>софинансирования</a:t>
            </a:r>
            <a:r>
              <a:rPr lang="ru-RU" sz="1750" b="1" dirty="0">
                <a:latin typeface="Arial Narrow" panose="020B0606020202030204" pitchFamily="34" charset="0"/>
              </a:rPr>
              <a:t> </a:t>
            </a:r>
            <a:r>
              <a:rPr lang="ru-RU" sz="1750" b="1" dirty="0" smtClean="0">
                <a:latin typeface="Arial Narrow" panose="020B0606020202030204" pitchFamily="34" charset="0"/>
              </a:rPr>
              <a:t>расходов за счет средств местного бюджета, </a:t>
            </a:r>
            <a:r>
              <a:rPr lang="ru-RU" sz="1750" b="1" dirty="0">
                <a:latin typeface="Arial Narrow" panose="020B0606020202030204" pitchFamily="34" charset="0"/>
              </a:rPr>
              <a:t>установленного соглашениями о предоставлении субсидий</a:t>
            </a:r>
            <a:r>
              <a:rPr lang="ru-RU" sz="1750" b="1" dirty="0" smtClean="0">
                <a:latin typeface="Arial Narrow" panose="020B0606020202030204" pitchFamily="34" charset="0"/>
              </a:rPr>
              <a:t>;</a:t>
            </a:r>
            <a:endParaRPr lang="ru-RU" altLang="ru-RU" sz="175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50594" y="3606798"/>
            <a:ext cx="10938667" cy="1651002"/>
          </a:xfrm>
          <a:prstGeom prst="flowChartDocument">
            <a:avLst/>
          </a:prstGeom>
          <a:gradFill flip="none" rotWithShape="1">
            <a:gsLst>
              <a:gs pos="48000">
                <a:schemeClr val="bg1">
                  <a:lumMod val="85000"/>
                </a:schemeClr>
              </a:gs>
              <a:gs pos="100000">
                <a:sysClr val="window" lastClr="FFFFFF">
                  <a:lumMod val="95000"/>
                </a:sys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1463" algn="l"/>
              </a:tabLst>
              <a:defRPr/>
            </a:pPr>
            <a:r>
              <a:rPr lang="ru-RU" sz="1750" b="1" dirty="0">
                <a:latin typeface="Arial Narrow" panose="020B0606020202030204" pitchFamily="34" charset="0"/>
              </a:rPr>
              <a:t>несоблюдение </a:t>
            </a:r>
            <a:r>
              <a:rPr lang="ru-RU" sz="1750" b="1" dirty="0" smtClean="0">
                <a:latin typeface="Arial Narrow" panose="020B0606020202030204" pitchFamily="34" charset="0"/>
              </a:rPr>
              <a:t>органами местного самоуправления </a:t>
            </a:r>
            <a:r>
              <a:rPr lang="ru-RU" sz="1750" b="1" dirty="0">
                <a:latin typeface="Arial Narrow" panose="020B0606020202030204" pitchFamily="34" charset="0"/>
              </a:rPr>
              <a:t>условия предоставления субсидии из областного </a:t>
            </a:r>
            <a:r>
              <a:rPr lang="ru-RU" sz="1750" b="1" dirty="0" smtClean="0">
                <a:latin typeface="Arial Narrow" panose="020B0606020202030204" pitchFamily="34" charset="0"/>
              </a:rPr>
              <a:t>              бюджета </a:t>
            </a:r>
            <a:r>
              <a:rPr lang="ru-RU" sz="1750" b="1" dirty="0">
                <a:latin typeface="Arial Narrow" panose="020B0606020202030204" pitchFamily="34" charset="0"/>
              </a:rPr>
              <a:t>на реализацию муниципальных программ, направленных на осуществление </a:t>
            </a:r>
            <a:r>
              <a:rPr lang="ru-RU" sz="1750" b="1" dirty="0" smtClean="0">
                <a:latin typeface="Arial Narrow" panose="020B0606020202030204" pitchFamily="34" charset="0"/>
              </a:rPr>
              <a:t>капитального ремонта                 </a:t>
            </a:r>
            <a:r>
              <a:rPr lang="ru-RU" sz="1750" b="1" dirty="0">
                <a:latin typeface="Arial Narrow" panose="020B0606020202030204" pitchFamily="34" charset="0"/>
              </a:rPr>
              <a:t>и бюджетных инвестиций в объекты муниципальной собственности, в части проверки достоверности</a:t>
            </a:r>
            <a:r>
              <a:rPr lang="ru-RU" sz="1750" b="1" i="1" dirty="0">
                <a:latin typeface="Arial Narrow" panose="020B0606020202030204" pitchFamily="34" charset="0"/>
              </a:rPr>
              <a:t> </a:t>
            </a:r>
            <a:r>
              <a:rPr lang="ru-RU" sz="1750" b="1" i="1" dirty="0" smtClean="0">
                <a:latin typeface="Arial Narrow" panose="020B0606020202030204" pitchFamily="34" charset="0"/>
              </a:rPr>
              <a:t>             </a:t>
            </a:r>
            <a:r>
              <a:rPr lang="ru-RU" sz="1750" b="1" dirty="0" smtClean="0">
                <a:latin typeface="Arial Narrow" panose="020B0606020202030204" pitchFamily="34" charset="0"/>
              </a:rPr>
              <a:t>сметной </a:t>
            </a:r>
            <a:r>
              <a:rPr lang="ru-RU" sz="1750" b="1" dirty="0">
                <a:latin typeface="Arial Narrow" panose="020B0606020202030204" pitchFamily="34" charset="0"/>
              </a:rPr>
              <a:t>стоимости капитального ремонта при внесении изменений в муниципальные контракты по </a:t>
            </a:r>
            <a:r>
              <a:rPr lang="ru-RU" sz="1750" b="1" dirty="0" smtClean="0">
                <a:latin typeface="Arial Narrow" panose="020B0606020202030204" pitchFamily="34" charset="0"/>
              </a:rPr>
              <a:t>объемам              и </a:t>
            </a:r>
            <a:r>
              <a:rPr lang="ru-RU" sz="1750" b="1" dirty="0">
                <a:latin typeface="Arial Narrow" panose="020B0606020202030204" pitchFamily="34" charset="0"/>
              </a:rPr>
              <a:t>видам работ;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550596" y="5350933"/>
            <a:ext cx="10938667" cy="1117600"/>
          </a:xfrm>
          <a:prstGeom prst="flowChartDocument">
            <a:avLst/>
          </a:prstGeom>
          <a:gradFill flip="none" rotWithShape="1">
            <a:gsLst>
              <a:gs pos="12000">
                <a:srgbClr val="75B44A"/>
              </a:gs>
              <a:gs pos="100000">
                <a:sysClr val="window" lastClr="FFFFFF">
                  <a:lumMod val="95000"/>
                </a:sys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434975" indent="-342900" algn="just" defTabSz="912813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ru-RU" sz="1750" b="1" dirty="0">
                <a:latin typeface="Arial Narrow" panose="020B0606020202030204" pitchFamily="34" charset="0"/>
              </a:rPr>
              <a:t>расходование </a:t>
            </a:r>
            <a:r>
              <a:rPr lang="ru-RU" sz="1750" b="1" dirty="0" smtClean="0">
                <a:latin typeface="Arial Narrow" panose="020B0606020202030204" pitchFamily="34" charset="0"/>
              </a:rPr>
              <a:t>органами местного самоуправления </a:t>
            </a:r>
            <a:r>
              <a:rPr lang="ru-RU" sz="1750" b="1" dirty="0">
                <a:latin typeface="Arial Narrow" panose="020B0606020202030204" pitchFamily="34" charset="0"/>
              </a:rPr>
              <a:t>предоставленных из областного бюджета субвенций </a:t>
            </a:r>
            <a:r>
              <a:rPr lang="ru-RU" sz="1750" b="1" dirty="0" smtClean="0">
                <a:latin typeface="Arial Narrow" panose="020B0606020202030204" pitchFamily="34" charset="0"/>
              </a:rPr>
              <a:t>                      с </a:t>
            </a:r>
            <a:r>
              <a:rPr lang="ru-RU" sz="1750" b="1" dirty="0">
                <a:latin typeface="Arial Narrow" panose="020B0606020202030204" pitchFamily="34" charset="0"/>
              </a:rPr>
              <a:t>нарушением требований бюджетного </a:t>
            </a:r>
            <a:r>
              <a:rPr lang="ru-RU" sz="1750" b="1" dirty="0" smtClean="0">
                <a:latin typeface="Arial Narrow" panose="020B0606020202030204" pitchFamily="34" charset="0"/>
              </a:rPr>
              <a:t>законодательства.</a:t>
            </a:r>
            <a:endParaRPr lang="ru-RU" altLang="ru-RU" sz="175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844867" y="242713"/>
            <a:ext cx="254000" cy="338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550597" y="1557869"/>
            <a:ext cx="10938667" cy="761999"/>
          </a:xfrm>
          <a:prstGeom prst="flowChartDocument">
            <a:avLst/>
          </a:prstGeom>
          <a:gradFill flip="none" rotWithShape="1">
            <a:gsLst>
              <a:gs pos="12000">
                <a:srgbClr val="75B44A"/>
              </a:gs>
              <a:gs pos="100000">
                <a:sysClr val="window" lastClr="FFFFFF">
                  <a:lumMod val="95000"/>
                </a:sys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434975" indent="-342900" algn="just" defTabSz="912813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ru-RU" sz="1750" b="1" dirty="0">
                <a:latin typeface="Arial Narrow" panose="020B0606020202030204" pitchFamily="34" charset="0"/>
              </a:rPr>
              <a:t>н</a:t>
            </a:r>
            <a:r>
              <a:rPr lang="ru-RU" sz="1750" b="1" dirty="0" smtClean="0">
                <a:latin typeface="Arial Narrow" panose="020B0606020202030204" pitchFamily="34" charset="0"/>
              </a:rPr>
              <a:t>ецелевое использование межбюджетных трансфертов, предоставленных из областного бюджета;</a:t>
            </a:r>
            <a:endParaRPr lang="ru-RU" altLang="ru-RU" sz="175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17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6"/>
          <p:cNvSpPr txBox="1">
            <a:spLocks noChangeArrowheads="1"/>
          </p:cNvSpPr>
          <p:nvPr/>
        </p:nvSpPr>
        <p:spPr bwMode="auto">
          <a:xfrm>
            <a:off x="1524000" y="269875"/>
            <a:ext cx="8932333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850" b="1" dirty="0" smtClean="0">
                <a:latin typeface="Arial Narrow" pitchFamily="34" charset="0"/>
                <a:cs typeface="Times New Roman" pitchFamily="18" charset="0"/>
              </a:rPr>
              <a:t>Формы документов, оформляемых органами внутреннего </a:t>
            </a:r>
          </a:p>
          <a:p>
            <a:pPr algn="ctr" eaLnBrk="1" hangingPunct="1"/>
            <a:r>
              <a:rPr lang="ru-RU" altLang="ru-RU" sz="1850" b="1" dirty="0" smtClean="0">
                <a:latin typeface="Arial Narrow" pitchFamily="34" charset="0"/>
                <a:cs typeface="Times New Roman" pitchFamily="18" charset="0"/>
              </a:rPr>
              <a:t>государственного (муниципального) финансового контроля </a:t>
            </a:r>
            <a:endParaRPr lang="ru-RU" altLang="ru-RU" sz="185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118533" y="1333223"/>
            <a:ext cx="6146800" cy="1720988"/>
          </a:xfrm>
          <a:prstGeom prst="parallelogram">
            <a:avLst/>
          </a:prstGeom>
          <a:gradFill flip="none" rotWithShape="1">
            <a:gsLst>
              <a:gs pos="0">
                <a:srgbClr val="9AC97D"/>
              </a:gs>
              <a:gs pos="100000">
                <a:sysClr val="window" lastClr="FFFFFF">
                  <a:lumMod val="95000"/>
                </a:sysClr>
              </a:gs>
            </a:gsLst>
            <a:lin ang="16200000" scaled="1"/>
            <a:tileRect/>
          </a:gra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177800" indent="-177800" algn="just" defTabSz="912813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sz="1450" b="1" dirty="0">
                <a:latin typeface="Arial Narrow" panose="020B0606020202030204" pitchFamily="34" charset="0"/>
              </a:rPr>
              <a:t>Федеральный стандарт внутреннего государственного (муниципального) финансового контроля </a:t>
            </a:r>
            <a:r>
              <a:rPr lang="ru-RU" sz="145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sz="1450" b="1" dirty="0">
                <a:latin typeface="Arial Narrow" panose="020B0606020202030204" pitchFamily="34" charset="0"/>
              </a:rPr>
              <a:t>Реализация результатов проверок, ревизий и обследований</a:t>
            </a:r>
            <a:r>
              <a:rPr lang="ru-RU" sz="145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», утвержденный постановлением Правительства РФ </a:t>
            </a:r>
            <a:r>
              <a:rPr lang="ru-RU" sz="145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от 23.07.2020 № </a:t>
            </a:r>
            <a:r>
              <a:rPr lang="ru-RU" sz="145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1095</a:t>
            </a:r>
            <a:endParaRPr lang="ru-RU" altLang="ru-RU" sz="1450" b="1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943600" y="1333223"/>
            <a:ext cx="6146800" cy="1720987"/>
          </a:xfrm>
          <a:prstGeom prst="parallelogram">
            <a:avLst/>
          </a:prstGeom>
          <a:gradFill flip="none" rotWithShape="1">
            <a:gsLst>
              <a:gs pos="0">
                <a:srgbClr val="9AC97D"/>
              </a:gs>
              <a:gs pos="100000">
                <a:sysClr val="window" lastClr="FFFFFF">
                  <a:lumMod val="95000"/>
                </a:sysClr>
              </a:gs>
            </a:gsLst>
            <a:lin ang="16200000" scaled="1"/>
            <a:tileRect/>
          </a:gra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177800" indent="-177800" algn="just" defTabSz="912813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sz="1450" b="1" dirty="0">
                <a:latin typeface="Arial Narrow" panose="020B0606020202030204" pitchFamily="34" charset="0"/>
              </a:rPr>
              <a:t>Федеральный стандарт внутреннего государственного (муниципального) финансового контроля </a:t>
            </a:r>
            <a:r>
              <a:rPr lang="ru-RU" sz="145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sz="1450" b="1" dirty="0"/>
              <a:t>Проведение проверок, ревизий и обследований и оформление </a:t>
            </a:r>
            <a:r>
              <a:rPr lang="ru-RU" sz="1450" b="1" dirty="0" smtClean="0"/>
              <a:t>                             их </a:t>
            </a:r>
            <a:r>
              <a:rPr lang="ru-RU" sz="1450" b="1" dirty="0"/>
              <a:t>результатов</a:t>
            </a:r>
            <a:r>
              <a:rPr lang="ru-RU" sz="145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», утвержденный </a:t>
            </a:r>
            <a:r>
              <a:rPr lang="ru-RU" sz="145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постановлением Правительства </a:t>
            </a:r>
            <a:r>
              <a:rPr lang="ru-RU" sz="145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РФ от 17.08.2020 № </a:t>
            </a:r>
            <a:r>
              <a:rPr lang="ru-RU" sz="145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1235</a:t>
            </a:r>
            <a:endParaRPr lang="ru-RU" altLang="ru-RU" sz="1450" b="1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024467" y="3403600"/>
            <a:ext cx="10312400" cy="916655"/>
          </a:xfrm>
          <a:prstGeom prst="parallelogram">
            <a:avLst/>
          </a:prstGeom>
          <a:gradFill flip="none" rotWithShape="1">
            <a:gsLst>
              <a:gs pos="0">
                <a:srgbClr val="81BC5C"/>
              </a:gs>
              <a:gs pos="100000">
                <a:sysClr val="window" lastClr="FFFFFF">
                  <a:lumMod val="95000"/>
                </a:sysClr>
              </a:gs>
            </a:gsLst>
            <a:lin ang="16200000" scaled="1"/>
            <a:tileRect/>
          </a:gra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449263" indent="-271463" algn="just" defTabSz="912813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sz="1500" b="1" dirty="0" smtClean="0">
                <a:latin typeface="Arial Narrow" panose="020B0606020202030204" pitchFamily="34" charset="0"/>
              </a:rPr>
              <a:t>приказ Минфина России от 30.12.2020 № 340н «Об утверждении форм документов, оформляемых органами внутреннего государственного (муниципального) финансового контроля» </a:t>
            </a:r>
            <a:endParaRPr lang="ru-RU" altLang="ru-RU" sz="1500" b="1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cxnSp>
        <p:nvCxnSpPr>
          <p:cNvPr id="3" name="Прямая со стрелкой 2"/>
          <p:cNvCxnSpPr>
            <a:stCxn id="8" idx="3"/>
          </p:cNvCxnSpPr>
          <p:nvPr/>
        </p:nvCxnSpPr>
        <p:spPr>
          <a:xfrm>
            <a:off x="2976810" y="3054211"/>
            <a:ext cx="0" cy="349389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9" idx="4"/>
          </p:cNvCxnSpPr>
          <p:nvPr/>
        </p:nvCxnSpPr>
        <p:spPr>
          <a:xfrm>
            <a:off x="9017000" y="3054210"/>
            <a:ext cx="0" cy="349390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араллелограмм 16"/>
          <p:cNvSpPr/>
          <p:nvPr/>
        </p:nvSpPr>
        <p:spPr>
          <a:xfrm>
            <a:off x="491065" y="4969935"/>
            <a:ext cx="1693333" cy="1134532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форма акта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9" name="Параллелограмм 18"/>
          <p:cNvSpPr/>
          <p:nvPr/>
        </p:nvSpPr>
        <p:spPr>
          <a:xfrm>
            <a:off x="2091265" y="4944537"/>
            <a:ext cx="2413002" cy="1151464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форма </a:t>
            </a:r>
            <a:r>
              <a:rPr lang="ru-RU" sz="1600" b="1" dirty="0">
                <a:solidFill>
                  <a:schemeClr val="tx1"/>
                </a:solidFill>
              </a:rPr>
              <a:t>заключения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по </a:t>
            </a:r>
            <a:r>
              <a:rPr lang="ru-RU" sz="1600" b="1" dirty="0">
                <a:solidFill>
                  <a:schemeClr val="tx1"/>
                </a:solidFill>
              </a:rPr>
              <a:t>результатам обследования</a:t>
            </a:r>
          </a:p>
        </p:txBody>
      </p:sp>
      <p:sp>
        <p:nvSpPr>
          <p:cNvPr id="20" name="Параллелограмм 19"/>
          <p:cNvSpPr/>
          <p:nvPr/>
        </p:nvSpPr>
        <p:spPr>
          <a:xfrm>
            <a:off x="4381500" y="4953003"/>
            <a:ext cx="2264833" cy="1134532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форма </a:t>
            </a:r>
            <a:r>
              <a:rPr lang="ru-RU" sz="1600" b="1" dirty="0">
                <a:solidFill>
                  <a:schemeClr val="tx1"/>
                </a:solidFill>
              </a:rPr>
              <a:t>представления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1" name="Параллелограмм 20"/>
          <p:cNvSpPr/>
          <p:nvPr/>
        </p:nvSpPr>
        <p:spPr>
          <a:xfrm>
            <a:off x="6523566" y="4969935"/>
            <a:ext cx="2264833" cy="1134532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форма предписания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2" name="Параллелограмм 21"/>
          <p:cNvSpPr/>
          <p:nvPr/>
        </p:nvSpPr>
        <p:spPr>
          <a:xfrm>
            <a:off x="8661399" y="4969935"/>
            <a:ext cx="3107268" cy="1134532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форма </a:t>
            </a:r>
            <a:r>
              <a:rPr lang="ru-RU" sz="1600" b="1" dirty="0">
                <a:solidFill>
                  <a:schemeClr val="tx1"/>
                </a:solidFill>
              </a:rPr>
              <a:t>уведомления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 </a:t>
            </a:r>
            <a:r>
              <a:rPr lang="ru-RU" sz="1600" b="1" dirty="0">
                <a:solidFill>
                  <a:schemeClr val="tx1"/>
                </a:solidFill>
              </a:rPr>
              <a:t>применении бюджетных мер принуждения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430867" y="4648200"/>
            <a:ext cx="9025466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430867" y="4648200"/>
            <a:ext cx="0" cy="327945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3331633" y="4648200"/>
            <a:ext cx="0" cy="327945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5638801" y="4648200"/>
            <a:ext cx="0" cy="327945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7715249" y="4648200"/>
            <a:ext cx="0" cy="327945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0456333" y="4651305"/>
            <a:ext cx="0" cy="327945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65" name="Прямая соединительная линия 15364"/>
          <p:cNvCxnSpPr/>
          <p:nvPr/>
        </p:nvCxnSpPr>
        <p:spPr>
          <a:xfrm>
            <a:off x="5943600" y="4320255"/>
            <a:ext cx="0" cy="327945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1844867" y="242713"/>
            <a:ext cx="254000" cy="338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0397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6"/>
          <p:cNvSpPr txBox="1">
            <a:spLocks noChangeArrowheads="1"/>
          </p:cNvSpPr>
          <p:nvPr/>
        </p:nvSpPr>
        <p:spPr bwMode="auto">
          <a:xfrm>
            <a:off x="1617134" y="242713"/>
            <a:ext cx="8805334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1850" b="1" dirty="0" smtClean="0">
                <a:latin typeface="Arial Narrow" panose="020B0606020202030204" pitchFamily="34" charset="0"/>
              </a:rPr>
              <a:t>Представления и Предписания органов внутреннего государственного </a:t>
            </a:r>
          </a:p>
          <a:p>
            <a:pPr algn="ctr"/>
            <a:r>
              <a:rPr lang="ru-RU" sz="1850" b="1" dirty="0" smtClean="0">
                <a:latin typeface="Arial Narrow" panose="020B0606020202030204" pitchFamily="34" charset="0"/>
              </a:rPr>
              <a:t>(муниципального) финансового контроля</a:t>
            </a:r>
            <a:endParaRPr lang="ru-RU" sz="1850" b="1" dirty="0">
              <a:latin typeface="Arial Narrow" panose="020B0606020202030204" pitchFamily="34" charset="0"/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>
            <a:off x="1278995" y="1109133"/>
            <a:ext cx="3106737" cy="524933"/>
          </a:xfrm>
          <a:prstGeom prst="wedgeRectCallout">
            <a:avLst/>
          </a:prstGeom>
          <a:gradFill>
            <a:gsLst>
              <a:gs pos="24000">
                <a:srgbClr val="75B44A"/>
              </a:gs>
              <a:gs pos="100000">
                <a:sysClr val="window" lastClr="FFFFFF">
                  <a:lumMod val="95000"/>
                </a:sysClr>
              </a:gs>
            </a:gsLst>
            <a:lin ang="16200000" scaled="1"/>
          </a:gradFill>
          <a:ln w="3175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ПРЕДСТАВЛЕНИЕ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48733" y="1736458"/>
            <a:ext cx="11388196" cy="2090476"/>
          </a:xfrm>
          <a:prstGeom prst="parallelogram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ysClr val="window" lastClr="FFFFFF">
                  <a:lumMod val="95000"/>
                </a:sysClr>
              </a:gs>
            </a:gsLst>
            <a:lin ang="16200000" scaled="1"/>
            <a:tileRect/>
          </a:gra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ru-RU" sz="1600" dirty="0">
                <a:latin typeface="Arial Narrow" panose="020B0606020202030204" pitchFamily="34" charset="0"/>
              </a:rPr>
              <a:t>Под </a:t>
            </a:r>
            <a:r>
              <a:rPr lang="ru-RU" sz="1600" dirty="0" smtClean="0">
                <a:latin typeface="Arial Narrow" panose="020B0606020202030204" pitchFamily="34" charset="0"/>
              </a:rPr>
              <a:t>представлением понимается </a:t>
            </a:r>
            <a:r>
              <a:rPr lang="ru-RU" sz="1600" dirty="0">
                <a:latin typeface="Arial Narrow" panose="020B0606020202030204" pitchFamily="34" charset="0"/>
              </a:rPr>
              <a:t>документ органа внутреннего государственного (муниципального) финансового контроля, направляемый объекту контроля и содержащий информацию о выявленных в пределах компетенции органа внутреннего государственного (муниципального) финансового контроля нарушениях и одно из следующих обязательных для исполнения в установленные в представлении сроки или в течение 30 календарных дней </a:t>
            </a:r>
            <a:r>
              <a:rPr lang="ru-RU" sz="1600" dirty="0" smtClean="0">
                <a:latin typeface="Arial Narrow" panose="020B0606020202030204" pitchFamily="34" charset="0"/>
              </a:rPr>
              <a:t>             со </a:t>
            </a:r>
            <a:r>
              <a:rPr lang="ru-RU" sz="1600" dirty="0">
                <a:latin typeface="Arial Narrow" panose="020B0606020202030204" pitchFamily="34" charset="0"/>
              </a:rPr>
              <a:t>дня его получения, если срок не указан, требований</a:t>
            </a:r>
            <a:r>
              <a:rPr lang="ru-RU" sz="1600" b="1" dirty="0">
                <a:latin typeface="Arial Narrow" panose="020B0606020202030204" pitchFamily="34" charset="0"/>
              </a:rPr>
              <a:t> </a:t>
            </a:r>
            <a:r>
              <a:rPr lang="ru-RU" sz="1600" b="1" u="sng" dirty="0">
                <a:latin typeface="Arial Narrow" panose="020B0606020202030204" pitchFamily="34" charset="0"/>
              </a:rPr>
              <a:t>по каждому указанному в представлении </a:t>
            </a:r>
            <a:r>
              <a:rPr lang="ru-RU" sz="1600" b="1" u="sng" dirty="0" smtClean="0">
                <a:latin typeface="Arial Narrow" panose="020B0606020202030204" pitchFamily="34" charset="0"/>
              </a:rPr>
              <a:t>нарушению:</a:t>
            </a:r>
          </a:p>
          <a:p>
            <a:pPr marL="271463" indent="-271463" algn="just">
              <a:buAutoNum type="arabicParenR"/>
            </a:pPr>
            <a:r>
              <a:rPr lang="ru-RU" sz="1600" b="1" dirty="0" smtClean="0">
                <a:latin typeface="Arial Narrow" panose="020B0606020202030204" pitchFamily="34" charset="0"/>
              </a:rPr>
              <a:t>требование </a:t>
            </a:r>
            <a:r>
              <a:rPr lang="ru-RU" sz="1600" b="1" dirty="0">
                <a:latin typeface="Arial Narrow" panose="020B0606020202030204" pitchFamily="34" charset="0"/>
              </a:rPr>
              <a:t>об устранении нарушения и о принятии мер по устранению его причин и условий</a:t>
            </a:r>
            <a:r>
              <a:rPr lang="ru-RU" sz="1600" b="1" dirty="0" smtClean="0">
                <a:latin typeface="Arial Narrow" panose="020B0606020202030204" pitchFamily="34" charset="0"/>
              </a:rPr>
              <a:t>;</a:t>
            </a:r>
          </a:p>
          <a:p>
            <a:pPr marL="271463" indent="-271463" algn="just">
              <a:buFontTx/>
              <a:buAutoNum type="arabicParenR"/>
            </a:pPr>
            <a:r>
              <a:rPr lang="ru-RU" sz="1600" b="1" dirty="0" smtClean="0">
                <a:latin typeface="Arial Narrow" panose="020B0606020202030204" pitchFamily="34" charset="0"/>
              </a:rPr>
              <a:t>требование </a:t>
            </a:r>
            <a:r>
              <a:rPr lang="ru-RU" sz="1600" b="1" dirty="0">
                <a:latin typeface="Arial Narrow" panose="020B0606020202030204" pitchFamily="34" charset="0"/>
              </a:rPr>
              <a:t>о принятии мер по устранению причин и условий нарушения в случае невозможности </a:t>
            </a:r>
            <a:r>
              <a:rPr lang="ru-RU" sz="1600" b="1" dirty="0" smtClean="0">
                <a:latin typeface="Arial Narrow" panose="020B0606020202030204" pitchFamily="34" charset="0"/>
              </a:rPr>
              <a:t>             его </a:t>
            </a:r>
            <a:r>
              <a:rPr lang="ru-RU" sz="1600" b="1" dirty="0">
                <a:latin typeface="Arial Narrow" panose="020B0606020202030204" pitchFamily="34" charset="0"/>
              </a:rPr>
              <a:t>устранения</a:t>
            </a:r>
            <a:r>
              <a:rPr lang="ru-RU" sz="1600" b="1" dirty="0" smtClean="0">
                <a:latin typeface="Arial Narrow" panose="020B0606020202030204" pitchFamily="34" charset="0"/>
              </a:rPr>
              <a:t>.</a:t>
            </a:r>
            <a:endParaRPr lang="ru-RU" sz="1600" b="1" u="sng" dirty="0">
              <a:hlinkClick r:id="rId2"/>
            </a:endParaRPr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1278994" y="3920051"/>
            <a:ext cx="3106737" cy="524933"/>
          </a:xfrm>
          <a:prstGeom prst="wedgeRectCallout">
            <a:avLst/>
          </a:prstGeom>
          <a:gradFill>
            <a:gsLst>
              <a:gs pos="29000">
                <a:srgbClr val="75B44A"/>
              </a:gs>
              <a:gs pos="100000">
                <a:sysClr val="window" lastClr="FFFFFF">
                  <a:lumMod val="95000"/>
                </a:sysClr>
              </a:gs>
            </a:gsLst>
            <a:lin ang="16200000" scaled="1"/>
          </a:gradFill>
          <a:ln w="3175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ПРЕДПИСАНИЕ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448733" y="4538117"/>
            <a:ext cx="11320463" cy="1761065"/>
          </a:xfrm>
          <a:prstGeom prst="parallelogram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ysClr val="window" lastClr="FFFFFF">
                  <a:lumMod val="95000"/>
                </a:sysClr>
              </a:gs>
            </a:gsLst>
            <a:lin ang="16200000" scaled="1"/>
            <a:tileRect/>
          </a:gra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ru-RU" sz="1600" dirty="0"/>
              <a:t>Под </a:t>
            </a:r>
            <a:r>
              <a:rPr lang="ru-RU" sz="1600" dirty="0" smtClean="0"/>
              <a:t>предписанием понимается </a:t>
            </a:r>
            <a:r>
              <a:rPr lang="ru-RU" sz="1600" dirty="0"/>
              <a:t>документ органа внутреннего государственного (муниципального) финансового контроля, направляемый объекту контроля в случае невозможности устранения либо </a:t>
            </a:r>
            <a:r>
              <a:rPr lang="ru-RU" sz="1600" dirty="0" err="1"/>
              <a:t>неустранения</a:t>
            </a:r>
            <a:r>
              <a:rPr lang="ru-RU" sz="1600" dirty="0"/>
              <a:t> в установленный в представлении срок нарушения при наличии возможности определения суммы причиненного ущерба публично-правовому образованию в результате этого нарушения. </a:t>
            </a:r>
            <a:r>
              <a:rPr lang="ru-RU" sz="1600" b="1" dirty="0"/>
              <a:t>Предписание содержит обязательные для исполнения в установленный в предписании срок требования о принятии мер по возмещению причиненного ущерба публично-правовому образованию.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689621"/>
              </p:ext>
            </p:extLst>
          </p:nvPr>
        </p:nvGraphicFramePr>
        <p:xfrm>
          <a:off x="5054600" y="1142200"/>
          <a:ext cx="6748463" cy="458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8463"/>
              </a:tblGrid>
              <a:tr h="4587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Статья 270.2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Бюджетного кодекса Российской Федерации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29000">
                          <a:srgbClr val="75B44A"/>
                        </a:gs>
                        <a:gs pos="100000">
                          <a:sysClr val="window" lastClr="FFFFFF">
                            <a:lumMod val="95000"/>
                          </a:sysClr>
                        </a:gs>
                      </a:gsLst>
                      <a:lin ang="162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027746"/>
              </p:ext>
            </p:extLst>
          </p:nvPr>
        </p:nvGraphicFramePr>
        <p:xfrm>
          <a:off x="5020733" y="3920051"/>
          <a:ext cx="6748463" cy="458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8463"/>
              </a:tblGrid>
              <a:tr h="4587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Статья 270.2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Бюджетного кодекса Российской Федерации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29000">
                          <a:srgbClr val="75B44A"/>
                        </a:gs>
                        <a:gs pos="100000">
                          <a:sysClr val="window" lastClr="FFFFFF">
                            <a:lumMod val="95000"/>
                          </a:sysClr>
                        </a:gs>
                      </a:gsLst>
                      <a:lin ang="16200000" scaled="1"/>
                    </a:gra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1844867" y="242713"/>
            <a:ext cx="254000" cy="338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995173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6"/>
          <p:cNvSpPr txBox="1">
            <a:spLocks noChangeArrowheads="1"/>
          </p:cNvSpPr>
          <p:nvPr/>
        </p:nvSpPr>
        <p:spPr bwMode="auto">
          <a:xfrm>
            <a:off x="1846263" y="323819"/>
            <a:ext cx="7831137" cy="407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050" b="1" dirty="0" smtClean="0">
                <a:latin typeface="Arial Narrow" pitchFamily="34" charset="0"/>
                <a:cs typeface="Times New Roman" pitchFamily="18" charset="0"/>
              </a:rPr>
              <a:t>Содержание плана </a:t>
            </a:r>
            <a:r>
              <a:rPr lang="ru-RU" altLang="ru-RU" sz="2050" b="1" dirty="0">
                <a:latin typeface="Arial Narrow" pitchFamily="34" charset="0"/>
                <a:cs typeface="Times New Roman" pitchFamily="18" charset="0"/>
              </a:rPr>
              <a:t>контрольных мероприятий </a:t>
            </a:r>
          </a:p>
        </p:txBody>
      </p:sp>
      <p:sp>
        <p:nvSpPr>
          <p:cNvPr id="3" name="Параллелограмм 2"/>
          <p:cNvSpPr/>
          <p:nvPr/>
        </p:nvSpPr>
        <p:spPr>
          <a:xfrm>
            <a:off x="2282824" y="4732074"/>
            <a:ext cx="9308043" cy="1533259"/>
          </a:xfrm>
          <a:prstGeom prst="parallelogram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ysClr val="window" lastClr="FFFFFF">
                  <a:lumMod val="95000"/>
                </a:sysClr>
              </a:gs>
            </a:gsLst>
            <a:lin ang="16200000" scaled="1"/>
          </a:gra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3663" indent="355600" algn="just" defTabSz="912813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altLang="ru-RU" sz="1750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По решению руководителя органа контроля в плане контрольных </a:t>
            </a:r>
            <a:r>
              <a:rPr lang="ru-RU" altLang="ru-RU" sz="175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мероприятий </a:t>
            </a:r>
            <a:r>
              <a:rPr lang="ru-RU" altLang="ru-RU" sz="1750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указываются сведения о должностных лицах или структурных подразделениях органа контроля, ответственных за проведение контрольного мероприятия</a:t>
            </a:r>
            <a:r>
              <a:rPr lang="ru-RU" altLang="ru-RU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.</a:t>
            </a:r>
          </a:p>
          <a:p>
            <a:pPr marL="93663" indent="355600" algn="just" defTabSz="912813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altLang="ru-RU" sz="1750" b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Орган </a:t>
            </a:r>
            <a:r>
              <a:rPr lang="ru-RU" altLang="ru-RU" sz="1750" b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контроля вправе утвердить форму плана контрольных мероприятий.</a:t>
            </a:r>
          </a:p>
        </p:txBody>
      </p:sp>
      <p:sp>
        <p:nvSpPr>
          <p:cNvPr id="17414" name="TextBox 2"/>
          <p:cNvSpPr txBox="1">
            <a:spLocks noChangeArrowheads="1"/>
          </p:cNvSpPr>
          <p:nvPr/>
        </p:nvSpPr>
        <p:spPr bwMode="auto">
          <a:xfrm>
            <a:off x="1350960" y="4888899"/>
            <a:ext cx="931863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6500" dirty="0">
                <a:solidFill>
                  <a:srgbClr val="FF0000"/>
                </a:solidFill>
                <a:sym typeface="Symbol" pitchFamily="18" charset="2"/>
              </a:rPr>
              <a:t></a:t>
            </a:r>
            <a:endParaRPr lang="ru-RU" altLang="ru-RU" sz="6500" dirty="0">
              <a:solidFill>
                <a:srgbClr val="FF0000"/>
              </a:solidFill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50600" y="2277534"/>
            <a:ext cx="10938667" cy="2302934"/>
          </a:xfrm>
          <a:prstGeom prst="flowChartDocument">
            <a:avLst/>
          </a:prstGeom>
          <a:gradFill flip="none" rotWithShape="1">
            <a:gsLst>
              <a:gs pos="0">
                <a:srgbClr val="75B44A"/>
              </a:gs>
              <a:gs pos="100000">
                <a:sysClr val="window" lastClr="FFFFFF">
                  <a:lumMod val="95000"/>
                </a:sys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434975" indent="-342900" algn="just" defTabSz="912813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ru-RU" altLang="ru-RU" dirty="0">
                <a:latin typeface="Arial Narrow" panose="020B0606020202030204" pitchFamily="34" charset="0"/>
                <a:cs typeface="Times New Roman" pitchFamily="18" charset="0"/>
              </a:rPr>
              <a:t>темы контрольных мероприятий</a:t>
            </a:r>
            <a:r>
              <a:rPr lang="ru-RU" altLang="ru-RU" sz="1600" dirty="0">
                <a:latin typeface="Arial Narrow" panose="020B0606020202030204" pitchFamily="34" charset="0"/>
                <a:cs typeface="Times New Roman" pitchFamily="18" charset="0"/>
              </a:rPr>
              <a:t>;</a:t>
            </a:r>
          </a:p>
          <a:p>
            <a:pPr marL="434975" indent="-342900" algn="just" defTabSz="912813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ru-RU" altLang="ru-RU" dirty="0" smtClean="0">
                <a:latin typeface="Arial Narrow" panose="020B0606020202030204" pitchFamily="34" charset="0"/>
                <a:cs typeface="Times New Roman" pitchFamily="18" charset="0"/>
              </a:rPr>
              <a:t>наименования </a:t>
            </a:r>
            <a:r>
              <a:rPr lang="ru-RU" altLang="ru-RU" dirty="0">
                <a:latin typeface="Arial Narrow" panose="020B0606020202030204" pitchFamily="34" charset="0"/>
                <a:cs typeface="Times New Roman" pitchFamily="18" charset="0"/>
              </a:rPr>
              <a:t>объектов внутреннего государственного (муниципального) финансового контроля либо групп </a:t>
            </a:r>
            <a:r>
              <a:rPr lang="ru-RU" altLang="ru-RU" dirty="0" smtClean="0">
                <a:latin typeface="Arial Narrow" panose="020B0606020202030204" pitchFamily="34" charset="0"/>
                <a:cs typeface="Times New Roman" pitchFamily="18" charset="0"/>
              </a:rPr>
              <a:t>        объектов </a:t>
            </a:r>
            <a:r>
              <a:rPr lang="ru-RU" altLang="ru-RU" dirty="0">
                <a:latin typeface="Arial Narrow" panose="020B0606020202030204" pitchFamily="34" charset="0"/>
                <a:cs typeface="Times New Roman" pitchFamily="18" charset="0"/>
              </a:rPr>
              <a:t>контроля по каждому контрольному мероприятию</a:t>
            </a:r>
            <a:r>
              <a:rPr lang="ru-RU" altLang="ru-RU" sz="1600" dirty="0">
                <a:latin typeface="Arial Narrow" panose="020B0606020202030204" pitchFamily="34" charset="0"/>
                <a:cs typeface="Times New Roman" pitchFamily="18" charset="0"/>
              </a:rPr>
              <a:t>;</a:t>
            </a:r>
          </a:p>
          <a:p>
            <a:pPr marL="434975" indent="-342900" algn="just" defTabSz="912813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ru-RU" altLang="ru-RU" dirty="0" smtClean="0">
                <a:latin typeface="Arial Narrow" panose="020B0606020202030204" pitchFamily="34" charset="0"/>
                <a:cs typeface="Times New Roman" pitchFamily="18" charset="0"/>
              </a:rPr>
              <a:t>проверяемый </a:t>
            </a:r>
            <a:r>
              <a:rPr lang="ru-RU" altLang="ru-RU" dirty="0">
                <a:latin typeface="Arial Narrow" panose="020B0606020202030204" pitchFamily="34" charset="0"/>
                <a:cs typeface="Times New Roman" pitchFamily="18" charset="0"/>
              </a:rPr>
              <a:t>период</a:t>
            </a:r>
            <a:r>
              <a:rPr lang="ru-RU" altLang="ru-RU" sz="1600" dirty="0">
                <a:latin typeface="Arial Narrow" panose="020B0606020202030204" pitchFamily="34" charset="0"/>
                <a:cs typeface="Times New Roman" pitchFamily="18" charset="0"/>
              </a:rPr>
              <a:t>;</a:t>
            </a:r>
          </a:p>
          <a:p>
            <a:pPr marL="434975" indent="-342900" algn="just" defTabSz="912813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ru-RU" altLang="ru-RU" dirty="0" smtClean="0">
                <a:latin typeface="Arial Narrow" panose="020B0606020202030204" pitchFamily="34" charset="0"/>
                <a:cs typeface="Times New Roman" pitchFamily="18" charset="0"/>
              </a:rPr>
              <a:t>период </a:t>
            </a:r>
            <a:r>
              <a:rPr lang="ru-RU" altLang="ru-RU" dirty="0">
                <a:latin typeface="Arial Narrow" panose="020B0606020202030204" pitchFamily="34" charset="0"/>
                <a:cs typeface="Times New Roman" pitchFamily="18" charset="0"/>
              </a:rPr>
              <a:t>(дата) начала проведения контрольных мероприятий</a:t>
            </a:r>
            <a:r>
              <a:rPr lang="ru-RU" altLang="ru-RU" sz="1600" dirty="0">
                <a:latin typeface="Arial Narrow" panose="020B0606020202030204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50600" y="1218645"/>
            <a:ext cx="10726999" cy="906487"/>
          </a:xfrm>
          <a:prstGeom prst="parallelogram">
            <a:avLst/>
          </a:prstGeom>
          <a:noFill/>
          <a:ln>
            <a:noFill/>
          </a:ln>
          <a:effectLst/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 defTabSz="912813">
              <a:lnSpc>
                <a:spcPct val="115000"/>
              </a:lnSpc>
              <a:defRPr/>
            </a:pPr>
            <a:r>
              <a:rPr lang="ru-RU" sz="1650" b="1" dirty="0">
                <a:latin typeface="Arial Narrow" panose="020B0606020202030204" pitchFamily="34" charset="0"/>
              </a:rPr>
              <a:t>Федеральный стандарт внутреннего государственного (муниципального) </a:t>
            </a:r>
            <a:endParaRPr lang="ru-RU" sz="1650" b="1" dirty="0" smtClean="0">
              <a:latin typeface="Arial Narrow" panose="020B0606020202030204" pitchFamily="34" charset="0"/>
            </a:endParaRPr>
          </a:p>
          <a:p>
            <a:pPr algn="ctr" defTabSz="912813">
              <a:lnSpc>
                <a:spcPct val="115000"/>
              </a:lnSpc>
              <a:defRPr/>
            </a:pPr>
            <a:r>
              <a:rPr lang="ru-RU" sz="1650" b="1" dirty="0" smtClean="0">
                <a:latin typeface="Arial Narrow" panose="020B0606020202030204" pitchFamily="34" charset="0"/>
              </a:rPr>
              <a:t>финансового </a:t>
            </a:r>
            <a:r>
              <a:rPr lang="ru-RU" sz="1650" b="1" dirty="0">
                <a:latin typeface="Arial Narrow" panose="020B0606020202030204" pitchFamily="34" charset="0"/>
              </a:rPr>
              <a:t>контроля </a:t>
            </a:r>
            <a:r>
              <a:rPr lang="ru-RU" sz="165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sz="1650" b="1" dirty="0" smtClean="0">
                <a:latin typeface="Arial Narrow" panose="020B0606020202030204" pitchFamily="34" charset="0"/>
              </a:rPr>
              <a:t>Планирование </a:t>
            </a:r>
            <a:r>
              <a:rPr lang="ru-RU" sz="1650" b="1" dirty="0">
                <a:latin typeface="Arial Narrow" panose="020B0606020202030204" pitchFamily="34" charset="0"/>
              </a:rPr>
              <a:t>проверок, ревизий и </a:t>
            </a:r>
            <a:r>
              <a:rPr lang="ru-RU" sz="1650" b="1" dirty="0" smtClean="0">
                <a:latin typeface="Arial Narrow" panose="020B0606020202030204" pitchFamily="34" charset="0"/>
              </a:rPr>
              <a:t>обследований</a:t>
            </a:r>
            <a:r>
              <a:rPr lang="ru-RU" sz="165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», </a:t>
            </a:r>
          </a:p>
          <a:p>
            <a:pPr algn="ctr" defTabSz="912813">
              <a:lnSpc>
                <a:spcPct val="115000"/>
              </a:lnSpc>
              <a:defRPr/>
            </a:pPr>
            <a:r>
              <a:rPr lang="ru-RU" sz="165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утвержденный </a:t>
            </a:r>
            <a:r>
              <a:rPr lang="ru-RU" sz="165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постановлением Правительства РФ </a:t>
            </a:r>
            <a:r>
              <a:rPr lang="ru-RU" sz="165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от 27.02.2020 № 208</a:t>
            </a:r>
            <a:endParaRPr lang="ru-RU" altLang="ru-RU" sz="1650" b="1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44867" y="242713"/>
            <a:ext cx="254000" cy="338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50345141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5068" y="302316"/>
            <a:ext cx="8755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latin typeface="Arial Narrow" panose="020B0606020202030204" pitchFamily="34" charset="0"/>
                <a:ea typeface="Gotham Pro" charset="0"/>
                <a:cs typeface="Gotham Pro" charset="0"/>
              </a:rPr>
              <a:t>ПРИМЕНЕНИЕ РИСК-ОРИЕНТИРОВАННОГО ПОДХОДА </a:t>
            </a:r>
          </a:p>
          <a:p>
            <a:pPr algn="ctr"/>
            <a:r>
              <a:rPr lang="ru-RU" altLang="ru-RU" b="1" dirty="0" smtClean="0">
                <a:latin typeface="Arial Narrow" panose="020B0606020202030204" pitchFamily="34" charset="0"/>
                <a:ea typeface="Gotham Pro" charset="0"/>
                <a:cs typeface="Gotham Pro" charset="0"/>
              </a:rPr>
              <a:t>ПРИ ПЛАНИРОВАНИИ КОНТРОЛЬНОЙ ДЕЯТЕЛЬНОСТИ ОРГАНОМ ВГ(М)ФК</a:t>
            </a:r>
            <a:endParaRPr lang="ru-RU" altLang="ru-RU" b="1" dirty="0">
              <a:latin typeface="Arial Narrow" panose="020B0606020202030204" pitchFamily="34" charset="0"/>
              <a:ea typeface="Gotham Pro" charset="0"/>
              <a:cs typeface="Gotham Pro" charset="0"/>
            </a:endParaRPr>
          </a:p>
        </p:txBody>
      </p:sp>
      <p:grpSp>
        <p:nvGrpSpPr>
          <p:cNvPr id="54" name="Группа 53"/>
          <p:cNvGrpSpPr/>
          <p:nvPr/>
        </p:nvGrpSpPr>
        <p:grpSpPr>
          <a:xfrm>
            <a:off x="228359" y="1030743"/>
            <a:ext cx="11538858" cy="5313814"/>
            <a:chOff x="252549" y="1082026"/>
            <a:chExt cx="11538858" cy="5313814"/>
          </a:xfrm>
        </p:grpSpPr>
        <p:sp>
          <p:nvSpPr>
            <p:cNvPr id="8" name="TextBox 7"/>
            <p:cNvSpPr txBox="1"/>
            <p:nvPr/>
          </p:nvSpPr>
          <p:spPr>
            <a:xfrm>
              <a:off x="8177350" y="1175700"/>
              <a:ext cx="3614057" cy="312906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21000">
                  <a:schemeClr val="bg1">
                    <a:lumMod val="95000"/>
                  </a:schemeClr>
                </a:gs>
              </a:gsLst>
              <a:lin ang="0" scaled="1"/>
              <a:tileRect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lIns="91438" tIns="45719" rIns="91438" bIns="45719" rtlCol="0" anchor="t">
              <a:spAutoFit/>
            </a:bodyPr>
            <a:lstStyle>
              <a:defPPr>
                <a:defRPr lang="ru-RU"/>
              </a:defPPr>
              <a:lvl1pPr algn="ctr">
                <a:lnSpc>
                  <a:spcPts val="3000"/>
                </a:lnSpc>
                <a:defRPr sz="1600">
                  <a:latin typeface="Arial Narrow" panose="020B0606020202030204" pitchFamily="34" charset="0"/>
                </a:defRPr>
              </a:lvl1pPr>
            </a:lstStyle>
            <a:p>
              <a:pPr algn="l" fontAlgn="t">
                <a:lnSpc>
                  <a:spcPts val="1000"/>
                </a:lnSpc>
              </a:pPr>
              <a:endPara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l" fontAlgn="t">
                <a:lnSpc>
                  <a:spcPct val="150000"/>
                </a:lnSpc>
              </a:pPr>
              <a:r>
                <a:rPr lang="ru-RU" sz="1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Цель: </a:t>
              </a:r>
            </a:p>
            <a:p>
              <a:pPr marL="171450" indent="-171450" algn="l" fontAlgn="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ru-RU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оптимальное использование трудовых ресурсов</a:t>
              </a:r>
            </a:p>
            <a:p>
              <a:pPr marL="171450" indent="-171450" algn="l" fontAlgn="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ru-RU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повышение эффективности контрольного мероприятия</a:t>
              </a:r>
            </a:p>
            <a:p>
              <a:pPr marL="171450" indent="-171450" algn="l" fontAlgn="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ru-RU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повышение результативности деятельности органов контроля</a:t>
              </a:r>
            </a:p>
          </p:txBody>
        </p:sp>
        <p:graphicFrame>
          <p:nvGraphicFramePr>
            <p:cNvPr id="5" name="Схема 4"/>
            <p:cNvGraphicFramePr/>
            <p:nvPr>
              <p:extLst>
                <p:ext uri="{D42A27DB-BD31-4B8C-83A1-F6EECF244321}">
                  <p14:modId xmlns:p14="http://schemas.microsoft.com/office/powerpoint/2010/main" val="659342592"/>
                </p:ext>
              </p:extLst>
            </p:nvPr>
          </p:nvGraphicFramePr>
          <p:xfrm>
            <a:off x="440249" y="4724883"/>
            <a:ext cx="11159569" cy="167095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52" name="Схема 51"/>
            <p:cNvGraphicFramePr/>
            <p:nvPr>
              <p:extLst>
                <p:ext uri="{D42A27DB-BD31-4B8C-83A1-F6EECF244321}">
                  <p14:modId xmlns:p14="http://schemas.microsoft.com/office/powerpoint/2010/main" val="3167020141"/>
                </p:ext>
              </p:extLst>
            </p:nvPr>
          </p:nvGraphicFramePr>
          <p:xfrm>
            <a:off x="252549" y="1082026"/>
            <a:ext cx="7741920" cy="397282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  <p:sp>
        <p:nvSpPr>
          <p:cNvPr id="7" name="Прямоугольник 6"/>
          <p:cNvSpPr/>
          <p:nvPr/>
        </p:nvSpPr>
        <p:spPr>
          <a:xfrm>
            <a:off x="11844867" y="242713"/>
            <a:ext cx="254000" cy="338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1701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6"/>
          <p:cNvSpPr txBox="1">
            <a:spLocks noChangeArrowheads="1"/>
          </p:cNvSpPr>
          <p:nvPr/>
        </p:nvSpPr>
        <p:spPr bwMode="auto">
          <a:xfrm>
            <a:off x="1846263" y="357686"/>
            <a:ext cx="8339137" cy="407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050" b="1" dirty="0" smtClean="0">
                <a:latin typeface="Arial Narrow" pitchFamily="34" charset="0"/>
                <a:cs typeface="Times New Roman" pitchFamily="18" charset="0"/>
              </a:rPr>
              <a:t>ОЦЕНКА РИСКОВ</a:t>
            </a:r>
            <a:endParaRPr lang="ru-RU" altLang="ru-RU" sz="205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1693334" y="1176866"/>
            <a:ext cx="9042400" cy="660401"/>
          </a:xfrm>
          <a:prstGeom prst="parallelogram">
            <a:avLst/>
          </a:prstGeom>
          <a:gradFill flip="none" rotWithShape="1">
            <a:gsLst>
              <a:gs pos="17000">
                <a:srgbClr val="75B44A"/>
              </a:gs>
              <a:gs pos="100000">
                <a:sysClr val="window" lastClr="FFFFFF">
                  <a:lumMod val="95000"/>
                </a:sysClr>
              </a:gs>
            </a:gsLst>
            <a:lin ang="16200000" scaled="1"/>
            <a:tileRect/>
          </a:gra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271463" algn="ctr" defTabSz="912813">
              <a:lnSpc>
                <a:spcPct val="115000"/>
              </a:lnSpc>
              <a:defRPr/>
            </a:pPr>
            <a:r>
              <a:rPr lang="ru-RU" altLang="ru-RU" sz="1500" dirty="0" smtClean="0">
                <a:latin typeface="Arial Narrow" panose="020B0606020202030204" pitchFamily="34" charset="0"/>
                <a:cs typeface="Times New Roman" pitchFamily="18" charset="0"/>
              </a:rPr>
              <a:t>ОЦЕНКА РИСКОВ ОСУЩЕСТВЛЯЕТСЯ ПО КАЖДОМУ ОБЪЕКТУ В РАЗРЕЗЕ ПРЕДМЕТОВ КОНТРОЛЯ (НАПРАВЛЕНИЙ ФИНАНСОВО-ХОЗЯЙСТВЕННОЙ ДЕЯТЕЛЬНОСТИ)</a:t>
            </a:r>
            <a:endParaRPr lang="ru-RU" altLang="ru-RU" sz="150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969933" y="2082802"/>
            <a:ext cx="1837266" cy="508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ОЦЕНКА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3667" y="2440518"/>
            <a:ext cx="2286000" cy="55033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ВЕРОЯТНОСТЬ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88868" y="2440519"/>
            <a:ext cx="2286000" cy="55033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СУЩЕСТВЕННОСТЬ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00332" y="3058583"/>
            <a:ext cx="5042163" cy="1773769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ysClr val="window" lastClr="FFFFFF">
                  <a:lumMod val="95000"/>
                </a:sys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о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бъемы финансового обеспечения направлений деятельности объекта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контроля в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отношении предмета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контроля за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счет средств бюджета;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объем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(%) принятых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обязательств;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значимость мероприятий (нацпроекты, </a:t>
            </a:r>
            <a:r>
              <a:rPr lang="ru-RU" sz="16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гос.программы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муниц.программы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);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крупные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сделки (закупки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).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6400" y="3058583"/>
            <a:ext cx="5042163" cy="1735669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ysClr val="window" lastClr="FFFFFF">
                  <a:lumMod val="95000"/>
                </a:sys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sz="165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значение показателей качества </a:t>
            </a:r>
            <a:r>
              <a:rPr lang="ru-RU" sz="165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финменеджмента</a:t>
            </a:r>
            <a:r>
              <a:rPr lang="ru-RU" sz="165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;</a:t>
            </a:r>
            <a:endParaRPr lang="ru-RU" sz="165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165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изменения </a:t>
            </a:r>
            <a:r>
              <a:rPr lang="ru-RU" sz="1650" dirty="0">
                <a:solidFill>
                  <a:schemeClr val="tx1"/>
                </a:solidFill>
                <a:latin typeface="Arial Narrow" panose="020B0606020202030204" pitchFamily="34" charset="0"/>
              </a:rPr>
              <a:t>в </a:t>
            </a:r>
            <a:r>
              <a:rPr lang="ru-RU" sz="165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деятельности объекта </a:t>
            </a:r>
            <a:r>
              <a:rPr lang="ru-RU" sz="1650" dirty="0">
                <a:solidFill>
                  <a:schemeClr val="tx1"/>
                </a:solidFill>
                <a:latin typeface="Arial Narrow" panose="020B0606020202030204" pitchFamily="34" charset="0"/>
              </a:rPr>
              <a:t>контроля, </a:t>
            </a:r>
            <a:r>
              <a:rPr lang="ru-RU" sz="165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его структуры;</a:t>
            </a:r>
          </a:p>
          <a:p>
            <a:pPr marL="285750" indent="-285750">
              <a:buFontTx/>
              <a:buChar char="-"/>
            </a:pPr>
            <a:r>
              <a:rPr lang="ru-RU" sz="165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жалобы </a:t>
            </a:r>
            <a:r>
              <a:rPr lang="ru-RU" sz="1650" dirty="0">
                <a:solidFill>
                  <a:schemeClr val="tx1"/>
                </a:solidFill>
                <a:latin typeface="Arial Narrow" panose="020B0606020202030204" pitchFamily="34" charset="0"/>
              </a:rPr>
              <a:t>в отношении </a:t>
            </a:r>
            <a:r>
              <a:rPr lang="ru-RU" sz="165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объекта контроля;</a:t>
            </a:r>
          </a:p>
          <a:p>
            <a:pPr marL="285750" indent="-285750">
              <a:buFontTx/>
              <a:buChar char="-"/>
            </a:pPr>
            <a:r>
              <a:rPr lang="ru-RU" sz="165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полнота </a:t>
            </a:r>
            <a:r>
              <a:rPr lang="ru-RU" sz="1650" dirty="0">
                <a:solidFill>
                  <a:schemeClr val="tx1"/>
                </a:solidFill>
                <a:latin typeface="Arial Narrow" panose="020B0606020202030204" pitchFamily="34" charset="0"/>
              </a:rPr>
              <a:t>исполнения </a:t>
            </a:r>
            <a:r>
              <a:rPr lang="ru-RU" sz="165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ранее направленных </a:t>
            </a:r>
            <a:r>
              <a:rPr lang="ru-RU" sz="1650" dirty="0">
                <a:solidFill>
                  <a:schemeClr val="tx1"/>
                </a:solidFill>
                <a:latin typeface="Arial Narrow" panose="020B0606020202030204" pitchFamily="34" charset="0"/>
              </a:rPr>
              <a:t>представлений</a:t>
            </a:r>
            <a:r>
              <a:rPr lang="ru-RU" sz="165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предписаний. </a:t>
            </a:r>
            <a:endParaRPr lang="ru-RU" sz="165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3259667" y="2423583"/>
            <a:ext cx="1803400" cy="268817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650568" y="2423583"/>
            <a:ext cx="1638300" cy="292101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-364067" y="5003800"/>
            <a:ext cx="12759267" cy="1278467"/>
          </a:xfrm>
          <a:prstGeom prst="parallelogram">
            <a:avLst/>
          </a:prstGeom>
          <a:noFill/>
          <a:ln>
            <a:noFill/>
          </a:ln>
          <a:effectLst/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271463" algn="ctr" defTabSz="912813">
              <a:lnSpc>
                <a:spcPct val="115000"/>
              </a:lnSpc>
              <a:defRPr/>
            </a:pPr>
            <a:r>
              <a:rPr lang="ru-RU" sz="1600" dirty="0">
                <a:latin typeface="Arial Narrow" panose="020B0606020202030204" pitchFamily="34" charset="0"/>
              </a:rPr>
              <a:t>Орган контроля вправе разработать ведомственный стандарт, определяющий требования к анализу рисков, который предусматривает перечни иной информации для определения значения критерия "вероятность" и значения критерия "существенность" и определяет дополнительные значения шкалы оценок </a:t>
            </a:r>
            <a:r>
              <a:rPr lang="ru-RU" sz="1600" dirty="0" smtClean="0">
                <a:latin typeface="Arial Narrow" panose="020B0606020202030204" pitchFamily="34" charset="0"/>
              </a:rPr>
              <a:t>для </a:t>
            </a:r>
            <a:r>
              <a:rPr lang="ru-RU" sz="1600" dirty="0">
                <a:latin typeface="Arial Narrow" panose="020B0606020202030204" pitchFamily="34" charset="0"/>
              </a:rPr>
              <a:t>целей установления дополнительных категорий риска, присваиваемых объекту контроля и предмету контроля при составлении проекта плана контрольных </a:t>
            </a:r>
            <a:r>
              <a:rPr lang="ru-RU" sz="1600" dirty="0" smtClean="0">
                <a:latin typeface="Arial Narrow" panose="020B0606020202030204" pitchFamily="34" charset="0"/>
              </a:rPr>
              <a:t>мероприятий.</a:t>
            </a:r>
            <a:endParaRPr lang="ru-RU" altLang="ru-RU" sz="150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207960" y="5003800"/>
            <a:ext cx="931863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6500" dirty="0">
                <a:solidFill>
                  <a:srgbClr val="FF0000"/>
                </a:solidFill>
                <a:sym typeface="Symbol" pitchFamily="18" charset="2"/>
              </a:rPr>
              <a:t></a:t>
            </a:r>
            <a:endParaRPr lang="ru-RU" altLang="ru-RU" sz="65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844867" y="242713"/>
            <a:ext cx="254000" cy="338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92303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6"/>
          <p:cNvSpPr txBox="1">
            <a:spLocks noChangeArrowheads="1"/>
          </p:cNvSpPr>
          <p:nvPr/>
        </p:nvSpPr>
        <p:spPr bwMode="auto">
          <a:xfrm>
            <a:off x="1846263" y="323819"/>
            <a:ext cx="8339137" cy="72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050" b="1" dirty="0" smtClean="0">
                <a:latin typeface="Arial Narrow" pitchFamily="34" charset="0"/>
                <a:cs typeface="Times New Roman" pitchFamily="18" charset="0"/>
              </a:rPr>
              <a:t>КАТЕГОРИИ РИСКОВ ДЛЯ ФОРМИРОВАНИЯ ПЛАНА </a:t>
            </a:r>
          </a:p>
          <a:p>
            <a:pPr algn="ctr" eaLnBrk="1" hangingPunct="1"/>
            <a:r>
              <a:rPr lang="ru-RU" altLang="ru-RU" sz="2050" b="1" dirty="0" smtClean="0">
                <a:latin typeface="Arial Narrow" pitchFamily="34" charset="0"/>
                <a:cs typeface="Times New Roman" pitchFamily="18" charset="0"/>
              </a:rPr>
              <a:t>КОНТРОЛЬНЫХ МЕРОПРИЯТИЙ</a:t>
            </a:r>
            <a:endParaRPr lang="ru-RU" altLang="ru-RU" sz="2050" b="1" dirty="0">
              <a:latin typeface="Arial Narrow" pitchFamily="34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864283"/>
              </p:ext>
            </p:extLst>
          </p:nvPr>
        </p:nvGraphicFramePr>
        <p:xfrm>
          <a:off x="389466" y="1253065"/>
          <a:ext cx="11599333" cy="4991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968"/>
                <a:gridCol w="2920498"/>
                <a:gridCol w="8034867"/>
              </a:tblGrid>
              <a:tr h="540308">
                <a:tc gridSpan="2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 Категория риска 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81BC5C"/>
                        </a:gs>
                        <a:gs pos="100000">
                          <a:sysClr val="window" lastClr="FFFFFF">
                            <a:lumMod val="95000"/>
                          </a:sysClr>
                        </a:gs>
                      </a:gsLst>
                      <a:lin ang="162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 Пояснения 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81BC5C"/>
                        </a:gs>
                        <a:gs pos="100000">
                          <a:sysClr val="window" lastClr="FFFFFF">
                            <a:lumMod val="95000"/>
                          </a:sysClr>
                        </a:gs>
                      </a:gsLst>
                      <a:lin ang="16200000" scaled="1"/>
                    </a:gradFill>
                  </a:tcPr>
                </a:tc>
              </a:tr>
              <a:tr h="4587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 Narrow" panose="020B0606020202030204" pitchFamily="34" charset="0"/>
                        </a:rPr>
                        <a:t>I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Чрезвычайно высокий риск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Если значения критериев "существенность" и "вероятность" - "высокая оценка"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078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 Narrow" panose="020B0606020202030204" pitchFamily="34" charset="0"/>
                        </a:rPr>
                        <a:t>II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Высокий риск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Если значение критерия "существенность" - "высокая оценка", а значение критерия "вероятность" - "средняя оценка"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725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III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anose="020B0606020202030204" pitchFamily="34" charset="0"/>
                        </a:rPr>
                        <a:t>Значительный</a:t>
                      </a:r>
                      <a:r>
                        <a:rPr lang="ru-RU" baseline="0" dirty="0" smtClean="0">
                          <a:latin typeface="Arial Narrow" panose="020B0606020202030204" pitchFamily="34" charset="0"/>
                        </a:rPr>
                        <a:t> риск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Если значение критерия "существенность" - "высокая оценка", а значение критерия "вероятность" - "низкая оценка", или значение критерия "существенность" - "средняя оценка", а значение критерия "вероятность" - "высокая оценка"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725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IV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anose="020B0606020202030204" pitchFamily="34" charset="0"/>
                        </a:rPr>
                        <a:t>Средний риск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Если значения критериев "существенность" и "вероятность" - "средняя оценка", или значение критерия "существенность" - "низкая оценка", а значение критерия "вероятность" - "высокая оценка"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725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V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anose="020B0606020202030204" pitchFamily="34" charset="0"/>
                        </a:rPr>
                        <a:t>Умеренный риск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Если значение критерия "существенность" - "средняя оценка", а значение критерия "вероятность" - "низкая оценка", или значение критерия "существенность" - "низкая оценка", а значение критерия "вероятность" - "средняя оценка"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44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VI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anose="020B0606020202030204" pitchFamily="34" charset="0"/>
                        </a:rPr>
                        <a:t>Низкий риск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Если значения критериев "существенность" и "вероятность" - "низкая оценка"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844867" y="242713"/>
            <a:ext cx="254000" cy="338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9693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6"/>
          <p:cNvSpPr txBox="1">
            <a:spLocks noChangeArrowheads="1"/>
          </p:cNvSpPr>
          <p:nvPr/>
        </p:nvSpPr>
        <p:spPr bwMode="auto">
          <a:xfrm>
            <a:off x="1846263" y="323819"/>
            <a:ext cx="8339137" cy="72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050" b="1" dirty="0" smtClean="0">
                <a:latin typeface="Arial Narrow" pitchFamily="34" charset="0"/>
                <a:cs typeface="Times New Roman" pitchFamily="18" charset="0"/>
              </a:rPr>
              <a:t>КАТЕГОРИИ РИСКОВ ДЛЯ ФОРМИРОВАНИЯ ПЛАНА </a:t>
            </a:r>
          </a:p>
          <a:p>
            <a:pPr algn="ctr" eaLnBrk="1" hangingPunct="1"/>
            <a:r>
              <a:rPr lang="ru-RU" altLang="ru-RU" sz="2050" b="1" dirty="0" smtClean="0">
                <a:latin typeface="Arial Narrow" pitchFamily="34" charset="0"/>
                <a:cs typeface="Times New Roman" pitchFamily="18" charset="0"/>
              </a:rPr>
              <a:t>КОНТРОЛЬНЫХ МЕРОПРИЯТИЙ</a:t>
            </a:r>
            <a:endParaRPr lang="ru-RU" altLang="ru-RU" sz="2050" b="1" dirty="0">
              <a:latin typeface="Arial Narrow" pitchFamily="34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976224"/>
              </p:ext>
            </p:extLst>
          </p:nvPr>
        </p:nvGraphicFramePr>
        <p:xfrm>
          <a:off x="445029" y="1303866"/>
          <a:ext cx="11404600" cy="3927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150"/>
                <a:gridCol w="2701309"/>
                <a:gridCol w="2838664"/>
                <a:gridCol w="3013477"/>
              </a:tblGrid>
              <a:tr h="100753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             </a:t>
                      </a:r>
                      <a:r>
                        <a:rPr lang="ru-RU" i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СУЩЕСТВЕННОСТЬ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  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ВЕРОЯТНОСТЬ</a:t>
                      </a:r>
                      <a:endParaRPr lang="ru-RU" i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0000">
                          <a:srgbClr val="7CB953"/>
                        </a:gs>
                        <a:gs pos="0">
                          <a:sysClr val="window" lastClr="FFFFFF">
                            <a:lumMod val="95000"/>
                          </a:sys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НИЗКАЯ</a:t>
                      </a:r>
                      <a:endParaRPr lang="ru-RU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0000">
                          <a:srgbClr val="7CB953"/>
                        </a:gs>
                        <a:gs pos="0">
                          <a:sysClr val="window" lastClr="FFFFFF">
                            <a:lumMod val="95000"/>
                          </a:sys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СРЕДНЯЯ</a:t>
                      </a:r>
                      <a:endParaRPr lang="ru-RU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0000">
                          <a:srgbClr val="7CB953"/>
                        </a:gs>
                        <a:gs pos="0">
                          <a:sysClr val="window" lastClr="FFFFFF">
                            <a:lumMod val="95000"/>
                          </a:sys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ВЫСОКАЯ</a:t>
                      </a:r>
                      <a:endParaRPr lang="ru-RU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0000">
                          <a:srgbClr val="7CB953"/>
                        </a:gs>
                        <a:gs pos="0">
                          <a:sysClr val="window" lastClr="FFFFFF">
                            <a:lumMod val="95000"/>
                          </a:sysClr>
                        </a:gs>
                      </a:gsLst>
                      <a:lin ang="16200000" scaled="1"/>
                    </a:gradFill>
                  </a:tcPr>
                </a:tc>
              </a:tr>
              <a:tr h="1075082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  ВЫСОКАЯ</a:t>
                      </a:r>
                      <a:endParaRPr lang="ru-RU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1000">
                          <a:srgbClr val="7CB953"/>
                        </a:gs>
                        <a:gs pos="0">
                          <a:sysClr val="window" lastClr="FFFFFF">
                            <a:lumMod val="95000"/>
                          </a:sys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Arial Narrow" panose="020B0606020202030204" pitchFamily="34" charset="0"/>
                        </a:rPr>
                        <a:t>СРЕДНИЙ РИСК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Arial Narrow" panose="020B0606020202030204" pitchFamily="34" charset="0"/>
                        </a:rPr>
                        <a:t>ЗНАЧИТЕЛЬНЫЙ РИСК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ЧРЕЗВЫЧАЙНО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ВЫСОКИЙ РИСК</a:t>
                      </a:r>
                      <a:endParaRPr lang="ru-RU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932780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  СРЕДНЯЯ</a:t>
                      </a:r>
                      <a:endParaRPr lang="ru-RU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1000">
                          <a:srgbClr val="7CB953"/>
                        </a:gs>
                        <a:gs pos="0">
                          <a:sysClr val="window" lastClr="FFFFFF">
                            <a:lumMod val="95000"/>
                          </a:sys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Arial Narrow" panose="020B0606020202030204" pitchFamily="34" charset="0"/>
                        </a:rPr>
                        <a:t>УМЕРЕННЫЙ РИСК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Arial Narrow" panose="020B0606020202030204" pitchFamily="34" charset="0"/>
                        </a:rPr>
                        <a:t>СРЕДНИЙ РИСК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Arial Narrow" panose="020B0606020202030204" pitchFamily="34" charset="0"/>
                        </a:rPr>
                        <a:t>ВЫСОКИЙ РИСК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911791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  НИЗКАЯ</a:t>
                      </a:r>
                      <a:endParaRPr lang="ru-RU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1000">
                          <a:srgbClr val="7CB953"/>
                        </a:gs>
                        <a:gs pos="0">
                          <a:sysClr val="window" lastClr="FFFFFF">
                            <a:lumMod val="95000"/>
                          </a:sys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Arial Narrow" panose="020B0606020202030204" pitchFamily="34" charset="0"/>
                        </a:rPr>
                        <a:t>НИЗКИЙ РИСК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Arial Narrow" panose="020B0606020202030204" pitchFamily="34" charset="0"/>
                        </a:rPr>
                        <a:t>УМЕРЕННЫЙ РИСК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Arial Narrow" panose="020B0606020202030204" pitchFamily="34" charset="0"/>
                        </a:rPr>
                        <a:t>ЗНАЧИТЕЛЬНЫЙ</a:t>
                      </a:r>
                      <a:r>
                        <a:rPr lang="ru-RU" b="1" baseline="0" dirty="0" smtClean="0">
                          <a:latin typeface="Arial Narrow" panose="020B0606020202030204" pitchFamily="34" charset="0"/>
                        </a:rPr>
                        <a:t> РИСК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45029" y="1312333"/>
            <a:ext cx="2865438" cy="9990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643468" y="5359401"/>
            <a:ext cx="10786532" cy="897466"/>
          </a:xfrm>
          <a:prstGeom prst="parallelogram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ysClr val="window" lastClr="FFFFFF">
                  <a:lumMod val="95000"/>
                </a:sysClr>
              </a:gs>
            </a:gsLst>
            <a:lin ang="16200000" scaled="1"/>
            <a:tileRect/>
          </a:gra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271463" algn="ctr" defTabSz="912813">
              <a:lnSpc>
                <a:spcPct val="115000"/>
              </a:lnSpc>
              <a:defRPr/>
            </a:pPr>
            <a:r>
              <a:rPr lang="ru-RU" altLang="ru-RU" sz="1650" b="1" dirty="0" smtClean="0">
                <a:latin typeface="Arial Narrow" panose="020B0606020202030204" pitchFamily="34" charset="0"/>
                <a:cs typeface="Times New Roman" pitchFamily="18" charset="0"/>
              </a:rPr>
              <a:t>В план сначала включаются объекты с чрезвычайно высоким риском, </a:t>
            </a:r>
          </a:p>
          <a:p>
            <a:pPr marL="271463" algn="ctr" defTabSz="912813">
              <a:lnSpc>
                <a:spcPct val="115000"/>
              </a:lnSpc>
              <a:defRPr/>
            </a:pPr>
            <a:r>
              <a:rPr lang="ru-RU" altLang="ru-RU" sz="1650" b="1" dirty="0" smtClean="0">
                <a:latin typeface="Arial Narrow" panose="020B0606020202030204" pitchFamily="34" charset="0"/>
                <a:cs typeface="Times New Roman" pitchFamily="18" charset="0"/>
              </a:rPr>
              <a:t>затем с высоким риском и т.д. с учетом предельного объема контрольной деятельности на год</a:t>
            </a:r>
            <a:endParaRPr lang="ru-RU" altLang="ru-RU" sz="1650" b="1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44867" y="242713"/>
            <a:ext cx="254000" cy="338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951711630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7_Голубые тона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9808</TotalTime>
  <Words>1175</Words>
  <Application>Microsoft Office PowerPoint</Application>
  <PresentationFormat>Произвольный</PresentationFormat>
  <Paragraphs>155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Тема Office</vt:lpstr>
      <vt:lpstr>57_Голубые тона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Королёва Ирина Владимировна</dc:creator>
  <cp:lastModifiedBy>u2051n10</cp:lastModifiedBy>
  <cp:revision>948</cp:revision>
  <cp:lastPrinted>2021-08-26T10:57:44Z</cp:lastPrinted>
  <dcterms:created xsi:type="dcterms:W3CDTF">2019-02-08T11:57:28Z</dcterms:created>
  <dcterms:modified xsi:type="dcterms:W3CDTF">2021-09-02T13:01:00Z</dcterms:modified>
</cp:coreProperties>
</file>