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69" r:id="rId4"/>
    <p:sldId id="291" r:id="rId5"/>
    <p:sldId id="259" r:id="rId6"/>
    <p:sldId id="257" r:id="rId7"/>
    <p:sldId id="295" r:id="rId8"/>
    <p:sldId id="260" r:id="rId9"/>
    <p:sldId id="296" r:id="rId10"/>
    <p:sldId id="261" r:id="rId11"/>
    <p:sldId id="282" r:id="rId12"/>
    <p:sldId id="272" r:id="rId13"/>
    <p:sldId id="262" r:id="rId14"/>
    <p:sldId id="263" r:id="rId15"/>
    <p:sldId id="274" r:id="rId16"/>
    <p:sldId id="273" r:id="rId17"/>
    <p:sldId id="265" r:id="rId18"/>
    <p:sldId id="258" r:id="rId19"/>
    <p:sldId id="294" r:id="rId20"/>
    <p:sldId id="264" r:id="rId21"/>
    <p:sldId id="266" r:id="rId22"/>
    <p:sldId id="279" r:id="rId23"/>
    <p:sldId id="280" r:id="rId24"/>
    <p:sldId id="281" r:id="rId25"/>
    <p:sldId id="293" r:id="rId26"/>
    <p:sldId id="283" r:id="rId27"/>
    <p:sldId id="284" r:id="rId28"/>
    <p:sldId id="285" r:id="rId29"/>
    <p:sldId id="286" r:id="rId30"/>
    <p:sldId id="287" r:id="rId31"/>
    <p:sldId id="288" r:id="rId32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E54"/>
    <a:srgbClr val="E731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88" autoAdjust="0"/>
  </p:normalViewPr>
  <p:slideViewPr>
    <p:cSldViewPr>
      <p:cViewPr>
        <p:scale>
          <a:sx n="75" d="100"/>
          <a:sy n="75" d="100"/>
        </p:scale>
        <p:origin x="-3408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&#1054;&#1073;&#1084;&#1077;&#1085;\&#1044;&#1051;&#1071;%20&#1075;&#1088;&#1072;&#1078;&#1076;&#1072;&#1085;\&#1073;&#1102;&#1076;&#1078;&#1077;&#1090;%20&#1076;&#1083;&#1103;%20&#1075;&#1088;-&#1085;4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&#1054;&#1073;&#1084;&#1077;&#1085;\&#1041;&#1070;&#1044;&#1046;&#1045;&#1058;%20&#1044;&#1051;&#1071;%20&#1043;&#1056;&#1040;&#1046;&#1044;&#1040;&#1053;\&#1073;&#1102;&#1076;&#1078;&#1077;&#1090;%20&#1076;&#1083;&#1103;%20&#1075;&#1088;-&#1085;4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&#1054;&#1073;&#1084;&#1077;&#1085;\&#1044;&#1051;&#1071;%20&#1075;&#1088;&#1072;&#1078;&#1076;&#1072;&#1085;\&#1073;&#1102;&#1076;&#1078;&#1077;&#1090;%20&#1076;&#1083;&#1103;%20&#1075;&#1088;-&#1085;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02042015&#1073;&#1102;&#1076;&#1078;&#1077;&#1090;%20&#1076;&#1083;&#1103;%20&#1075;&#1088;-&#1085;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02042015&#1073;&#1102;&#1076;&#1078;&#1077;&#1090;%20&#1076;&#1083;&#1103;%20&#1075;&#1088;-&#1085;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3.1.1.1\work\PRESENT\20150310_&#1073;&#1102;&#1076;&#1078;&#1077;&#1090;_&#1086;&#1090;&#1095;&#1077;&#1090;\&#1076;&#1086;&#1093;&#1086;&#1076;&#1099;%20&#1076;&#1083;&#1103;%20&#1075;&#1088;-&#1085;4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1.9402536323992465E-3"/>
          <c:y val="4.4875583230129822E-2"/>
          <c:w val="0.5879373362242597"/>
          <c:h val="0.87543232092493295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'соц-эк пок'!$A$17:$A$24</c:f>
              <c:strCache>
                <c:ptCount val="8"/>
                <c:pt idx="0">
                  <c:v>Сельское хозяйство,охота и лесное хозяйство -10,5</c:v>
                </c:pt>
                <c:pt idx="1">
                  <c:v>Обрабатывающие производства -33,2</c:v>
                </c:pt>
                <c:pt idx="2">
                  <c:v>Производство и распределение электроэнергии,газа и воды- 3,3</c:v>
                </c:pt>
                <c:pt idx="3">
                  <c:v>Строительство- 11,6</c:v>
                </c:pt>
                <c:pt idx="4">
                  <c:v>Оптовая и розничная торговля, ремонт автотранспортных средств,бытовых изделий и предметов личного пользования - 11,8</c:v>
                </c:pt>
                <c:pt idx="5">
                  <c:v>Транспорт и связь - 5,2</c:v>
                </c:pt>
                <c:pt idx="6">
                  <c:v>Операции с недвижимым имуществом,аренда и предоставление услуг - 8</c:v>
                </c:pt>
                <c:pt idx="7">
                  <c:v>Другие виды деятельности -16,4</c:v>
                </c:pt>
              </c:strCache>
            </c:strRef>
          </c:cat>
          <c:val>
            <c:numRef>
              <c:f>'соц-эк пок'!$B$17:$B$24</c:f>
              <c:numCache>
                <c:formatCode>General</c:formatCode>
                <c:ptCount val="8"/>
                <c:pt idx="0">
                  <c:v>10.5</c:v>
                </c:pt>
                <c:pt idx="1">
                  <c:v>33.200000000000003</c:v>
                </c:pt>
                <c:pt idx="2">
                  <c:v>3.3</c:v>
                </c:pt>
                <c:pt idx="3">
                  <c:v>11.6</c:v>
                </c:pt>
                <c:pt idx="4">
                  <c:v>11.8</c:v>
                </c:pt>
                <c:pt idx="5">
                  <c:v>5.2</c:v>
                </c:pt>
                <c:pt idx="6">
                  <c:v>8</c:v>
                </c:pt>
                <c:pt idx="7">
                  <c:v>16.399999999999999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475761190527464"/>
          <c:y val="4.0098920992252776E-2"/>
          <c:w val="0.40392689002092502"/>
          <c:h val="0.93987216440971577"/>
        </c:manualLayout>
      </c:layout>
      <c:spPr>
        <a:noFill/>
        <a:ln w="0">
          <a:solidFill>
            <a:schemeClr val="tx1"/>
          </a:solidFill>
        </a:ln>
      </c:spPr>
      <c:txPr>
        <a:bodyPr/>
        <a:lstStyle/>
        <a:p>
          <a:pPr>
            <a:defRPr sz="900" b="1" kern="1200" spc="0" baseline="0"/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Динамика расходов областного бюджета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на </a:t>
            </a:r>
            <a:r>
              <a:rPr lang="ru-RU" sz="1400" dirty="0"/>
              <a:t>сельское хозяйство и </a:t>
            </a:r>
            <a:r>
              <a:rPr lang="ru-RU" sz="1400" dirty="0" smtClean="0"/>
              <a:t>рыболовство (млн.руб.)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сх!$D$9</c:f>
              <c:strCache>
                <c:ptCount val="1"/>
                <c:pt idx="0">
                  <c:v>Динамика расходов областного бюджета на сельское хозяйство и рыболовство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сх!$C$10:$C$13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сх!$D$10:$D$13</c:f>
              <c:numCache>
                <c:formatCode>General</c:formatCode>
                <c:ptCount val="4"/>
                <c:pt idx="0">
                  <c:v>3938.3</c:v>
                </c:pt>
                <c:pt idx="1">
                  <c:v>3587.3</c:v>
                </c:pt>
                <c:pt idx="2" formatCode="0.0">
                  <c:v>4820.8</c:v>
                </c:pt>
                <c:pt idx="3">
                  <c:v>4493.5</c:v>
                </c:pt>
              </c:numCache>
            </c:numRef>
          </c:val>
        </c:ser>
        <c:axId val="60398592"/>
        <c:axId val="60039936"/>
      </c:barChart>
      <c:catAx>
        <c:axId val="60398592"/>
        <c:scaling>
          <c:orientation val="minMax"/>
        </c:scaling>
        <c:axPos val="b"/>
        <c:numFmt formatCode="General" sourceLinked="1"/>
        <c:tickLblPos val="nextTo"/>
        <c:crossAx val="60039936"/>
        <c:crosses val="autoZero"/>
        <c:auto val="1"/>
        <c:lblAlgn val="ctr"/>
        <c:lblOffset val="100"/>
      </c:catAx>
      <c:valAx>
        <c:axId val="60039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crossAx val="6039859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80"/>
      <c:rotY val="40"/>
      <c:perspective val="160"/>
    </c:view3D>
    <c:plotArea>
      <c:layout>
        <c:manualLayout>
          <c:layoutTarget val="inner"/>
          <c:xMode val="edge"/>
          <c:yMode val="edge"/>
          <c:x val="2.4191981581303212E-2"/>
          <c:y val="0"/>
          <c:w val="0.7099281343301318"/>
          <c:h val="0.9692092372288345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831162479531259"/>
                  <c:y val="-9.6448007492455509E-2"/>
                </c:manualLayout>
              </c:layout>
              <c:showVal val="1"/>
            </c:dLbl>
            <c:dLbl>
              <c:idx val="1"/>
              <c:layout>
                <c:manualLayout>
                  <c:x val="0.12968894156687921"/>
                  <c:y val="1.8174527849743563E-2"/>
                </c:manualLayout>
              </c:layout>
              <c:showVal val="1"/>
            </c:dLbl>
            <c:dLbl>
              <c:idx val="2"/>
              <c:layout>
                <c:manualLayout>
                  <c:x val="2.5785329407843654E-2"/>
                  <c:y val="6.9807822603462438E-2"/>
                </c:manualLayout>
              </c:layout>
              <c:showVal val="1"/>
            </c:dLbl>
            <c:dLbl>
              <c:idx val="3"/>
              <c:layout>
                <c:manualLayout>
                  <c:x val="2.3670377204465316E-3"/>
                  <c:y val="6.1234932108300414E-4"/>
                </c:manualLayout>
              </c:layout>
              <c:showVal val="1"/>
            </c:dLbl>
            <c:dLbl>
              <c:idx val="4"/>
              <c:layout>
                <c:manualLayout>
                  <c:x val="-1.8721500751124318E-2"/>
                  <c:y val="5.3274390934221434E-2"/>
                </c:manualLayout>
              </c:layout>
              <c:showVal val="1"/>
            </c:dLbl>
            <c:dLbl>
              <c:idx val="5"/>
              <c:layout>
                <c:manualLayout>
                  <c:x val="-3.6826146732488664E-2"/>
                  <c:y val="7.0803203657355179E-2"/>
                </c:manualLayout>
              </c:layout>
              <c:showVal val="1"/>
            </c:dLbl>
            <c:dLbl>
              <c:idx val="6"/>
              <c:layout>
                <c:manualLayout>
                  <c:x val="-3.0719714717688381E-3"/>
                  <c:y val="5.1410341741066424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сх!$D$28:$D$34</c:f>
              <c:strCache>
                <c:ptCount val="7"/>
                <c:pt idx="0">
                  <c:v>Развитие растениеводства </c:v>
                </c:pt>
                <c:pt idx="1">
                  <c:v>Развитие животноводства</c:v>
                </c:pt>
                <c:pt idx="2">
                  <c:v>Противоэпизоотические мероприятия </c:v>
                </c:pt>
                <c:pt idx="3">
                  <c:v>Поддержка начинающих фермеров и малых форм хозяйствования</c:v>
                </c:pt>
                <c:pt idx="4">
                  <c:v>Социальное развитие села</c:v>
                </c:pt>
                <c:pt idx="5">
                  <c:v>Поддержка экономически-значимых направлений сельского хозяйства</c:v>
                </c:pt>
                <c:pt idx="6">
                  <c:v>Прочие виды поддержки </c:v>
                </c:pt>
              </c:strCache>
            </c:strRef>
          </c:cat>
          <c:val>
            <c:numRef>
              <c:f>сх!$C$28:$C$34</c:f>
              <c:numCache>
                <c:formatCode>0%</c:formatCode>
                <c:ptCount val="7"/>
                <c:pt idx="0">
                  <c:v>0.46</c:v>
                </c:pt>
                <c:pt idx="1">
                  <c:v>0.37000000000000038</c:v>
                </c:pt>
                <c:pt idx="2">
                  <c:v>6.0000000000000032E-2</c:v>
                </c:pt>
                <c:pt idx="3">
                  <c:v>2.0000000000000011E-2</c:v>
                </c:pt>
                <c:pt idx="4">
                  <c:v>3.0000000000000002E-2</c:v>
                </c:pt>
                <c:pt idx="5">
                  <c:v>0.05</c:v>
                </c:pt>
                <c:pt idx="6">
                  <c:v>1.0000000000000005E-2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421000977233421"/>
          <c:y val="8.3270250102749327E-2"/>
          <c:w val="0.24373894636746501"/>
          <c:h val="0.77747823556220164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Динамика расходов областного бюджета на </a:t>
            </a:r>
            <a:r>
              <a:rPr lang="ru-RU" sz="1400" dirty="0" smtClean="0"/>
              <a:t>здравоохранение (млн.руб.)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'здрав-е'!$B$6</c:f>
              <c:strCache>
                <c:ptCount val="1"/>
                <c:pt idx="0">
                  <c:v>Динамика расходов областного бюджета на здравоохранение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'здрав-е'!$B$10:$B$11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'здрав-е'!$C$10:$C$11</c:f>
              <c:numCache>
                <c:formatCode>0.0</c:formatCode>
                <c:ptCount val="2"/>
                <c:pt idx="0" formatCode="General">
                  <c:v>7284.9</c:v>
                </c:pt>
                <c:pt idx="1">
                  <c:v>8284</c:v>
                </c:pt>
              </c:numCache>
            </c:numRef>
          </c:val>
        </c:ser>
        <c:axId val="60091008"/>
        <c:axId val="60514688"/>
      </c:barChart>
      <c:catAx>
        <c:axId val="60091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0514688"/>
        <c:crosses val="autoZero"/>
        <c:auto val="1"/>
        <c:lblAlgn val="ctr"/>
        <c:lblOffset val="100"/>
      </c:catAx>
      <c:valAx>
        <c:axId val="60514688"/>
        <c:scaling>
          <c:orientation val="minMax"/>
        </c:scaling>
        <c:axPos val="l"/>
        <c:majorGridlines>
          <c:spPr>
            <a:ln w="9525" cap="flat" cmpd="sng" algn="ctr">
              <a:solidFill>
                <a:srgbClr val="4F81BD">
                  <a:shade val="95000"/>
                  <a:satMod val="105000"/>
                  <a:alpha val="25000"/>
                </a:srgbClr>
              </a:solidFill>
              <a:prstDash val="solid"/>
            </a:ln>
            <a:effectLst/>
          </c:spPr>
        </c:majorGridlines>
        <c:numFmt formatCode="General" sourceLinked="1"/>
        <c:tickLblPos val="nextTo"/>
        <c:spPr>
          <a:ln>
            <a:solidFill>
              <a:srgbClr val="4BACC6">
                <a:alpha val="68000"/>
              </a:srgbClr>
            </a:solidFill>
          </a:ln>
        </c:spPr>
        <c:crossAx val="60091008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Динамика расходов областного бюджета </a:t>
            </a:r>
            <a:endParaRPr lang="ru-RU" sz="1400" dirty="0" smtClean="0"/>
          </a:p>
          <a:p>
            <a:pPr>
              <a:defRPr sz="1400"/>
            </a:pPr>
            <a:r>
              <a:rPr lang="ru-RU" sz="1400" dirty="0" smtClean="0"/>
              <a:t>на культуру и туризм (млн.руб.)</a:t>
            </a:r>
            <a:endParaRPr lang="ru-RU" sz="1400" dirty="0"/>
          </a:p>
        </c:rich>
      </c:tx>
      <c:layout>
        <c:manualLayout>
          <c:xMode val="edge"/>
          <c:yMode val="edge"/>
          <c:x val="0.1040664097751323"/>
          <c:y val="2.460967664112148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культура!$C$8</c:f>
              <c:strCache>
                <c:ptCount val="1"/>
                <c:pt idx="0">
                  <c:v>Динамика расходов областного бюджета на культуру,кинематографию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культура!$B$9:$B$11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культура!$C$9:$C$11</c:f>
              <c:numCache>
                <c:formatCode>General</c:formatCode>
                <c:ptCount val="3"/>
                <c:pt idx="0">
                  <c:v>546.29999999999995</c:v>
                </c:pt>
                <c:pt idx="1">
                  <c:v>814.6</c:v>
                </c:pt>
                <c:pt idx="2">
                  <c:v>814.5</c:v>
                </c:pt>
              </c:numCache>
            </c:numRef>
          </c:val>
        </c:ser>
        <c:axId val="60553472"/>
        <c:axId val="67710976"/>
      </c:barChart>
      <c:catAx>
        <c:axId val="6055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710976"/>
        <c:crosses val="autoZero"/>
        <c:auto val="1"/>
        <c:lblAlgn val="ctr"/>
        <c:lblOffset val="100"/>
      </c:catAx>
      <c:valAx>
        <c:axId val="67710976"/>
        <c:scaling>
          <c:orientation val="minMax"/>
        </c:scaling>
        <c:axPos val="l"/>
        <c:majorGridlines/>
        <c:numFmt formatCode="General" sourceLinked="1"/>
        <c:tickLblPos val="nextTo"/>
        <c:crossAx val="6055347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Динамика расходов на жилищно-коммунальное </a:t>
            </a:r>
            <a:r>
              <a:rPr lang="ru-RU" sz="1400" dirty="0" smtClean="0"/>
              <a:t>хозяйство (млн.руб.)</a:t>
            </a:r>
            <a:endParaRPr lang="ru-RU" sz="14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жкх!$D$9</c:f>
              <c:strCache>
                <c:ptCount val="1"/>
                <c:pt idx="0">
                  <c:v>Динамика расходов на жилищно-коммунальное хозяйство</c:v>
                </c:pt>
              </c:strCache>
            </c:strRef>
          </c:tx>
          <c:spPr>
            <a:solidFill>
              <a:srgbClr val="EE6E54"/>
            </a:soli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жкх!$C$10:$C$11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жкх!$D$10:$D$11</c:f>
              <c:numCache>
                <c:formatCode>General</c:formatCode>
                <c:ptCount val="2"/>
                <c:pt idx="0">
                  <c:v>900.8</c:v>
                </c:pt>
                <c:pt idx="1">
                  <c:v>971.5</c:v>
                </c:pt>
              </c:numCache>
            </c:numRef>
          </c:val>
        </c:ser>
        <c:axId val="67634688"/>
        <c:axId val="67636224"/>
      </c:barChart>
      <c:catAx>
        <c:axId val="6763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636224"/>
        <c:crosses val="autoZero"/>
        <c:auto val="1"/>
        <c:lblAlgn val="ctr"/>
        <c:lblOffset val="100"/>
      </c:catAx>
      <c:valAx>
        <c:axId val="676362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crossAx val="67634688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финансирования, млн.руб.</c:v>
                </c:pt>
              </c:strCache>
            </c:strRef>
          </c:tx>
          <c:dLbls>
            <c:dLbl>
              <c:idx val="1"/>
              <c:layout>
                <c:manualLayout>
                  <c:x val="2.2324544025582867E-3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</c:v>
                </c:pt>
                <c:pt idx="1">
                  <c:v>664</c:v>
                </c:pt>
                <c:pt idx="2">
                  <c:v>666</c:v>
                </c:pt>
              </c:numCache>
            </c:numRef>
          </c:val>
        </c:ser>
        <c:dLbls>
          <c:showVal val="1"/>
        </c:dLbls>
        <c:axId val="139206016"/>
        <c:axId val="139224192"/>
      </c:barChart>
      <c:catAx>
        <c:axId val="1392060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139224192"/>
        <c:crosses val="autoZero"/>
        <c:auto val="1"/>
        <c:lblAlgn val="ctr"/>
        <c:lblOffset val="100"/>
      </c:catAx>
      <c:valAx>
        <c:axId val="139224192"/>
        <c:scaling>
          <c:orientation val="minMax"/>
          <c:max val="800"/>
        </c:scaling>
        <c:delete val="1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tickLblPos val="none"/>
        <c:crossAx val="139206016"/>
        <c:crosses val="autoZero"/>
        <c:crossBetween val="between"/>
      </c:valAx>
    </c:plotArea>
    <c:legend>
      <c:legendPos val="b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"/>
          <c:y val="0.21059817024775571"/>
          <c:w val="1"/>
          <c:h val="0.56960032505097735"/>
        </c:manualLayout>
      </c:layout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Кол-во семей, обеспеченных жильем</c:v>
                </c:pt>
              </c:strCache>
            </c:strRef>
          </c:tx>
          <c:spPr>
            <a:ln w="66675"/>
          </c:spPr>
          <c:marker>
            <c:symbol val="none"/>
          </c:marker>
          <c:dLbls>
            <c:dLbl>
              <c:idx val="0"/>
              <c:layout>
                <c:manualLayout>
                  <c:x val="-2.9493678701029782E-2"/>
                  <c:y val="-8.655828357132952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4706223118066527E-2"/>
                  <c:y val="-8.655828357132952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8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762</c:v>
                </c:pt>
                <c:pt idx="1">
                  <c:v>1068</c:v>
                </c:pt>
                <c:pt idx="2">
                  <c:v>1196</c:v>
                </c:pt>
              </c:numCache>
            </c:numRef>
          </c:val>
        </c:ser>
        <c:marker val="1"/>
        <c:axId val="87918464"/>
        <c:axId val="87920000"/>
      </c:lineChart>
      <c:catAx>
        <c:axId val="87918464"/>
        <c:scaling>
          <c:orientation val="minMax"/>
        </c:scaling>
        <c:delete val="1"/>
        <c:axPos val="b"/>
        <c:tickLblPos val="none"/>
        <c:crossAx val="87920000"/>
        <c:crosses val="autoZero"/>
        <c:auto val="1"/>
        <c:lblAlgn val="ctr"/>
        <c:lblOffset val="100"/>
      </c:catAx>
      <c:valAx>
        <c:axId val="87920000"/>
        <c:scaling>
          <c:orientation val="minMax"/>
        </c:scaling>
        <c:delete val="1"/>
        <c:axPos val="l"/>
        <c:numFmt formatCode="General" sourceLinked="1"/>
        <c:tickLblPos val="none"/>
        <c:crossAx val="87918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40686821233418"/>
          <c:y val="0.86790152643892138"/>
          <c:w val="0.83255252622349962"/>
          <c:h val="9.4980092914846534E-2"/>
        </c:manualLayout>
      </c:layout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9.7982940167141968E-3"/>
                  <c:y val="-9.961691834369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22222</a:t>
                    </a:r>
                    <a:r>
                      <a:rPr lang="ru-RU" dirty="0" smtClean="0"/>
                      <a:t>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9.7982940167141968E-3"/>
                  <c:y val="-6.896555885332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25214</a:t>
                    </a:r>
                    <a:r>
                      <a:rPr lang="ru-RU" dirty="0" smtClean="0"/>
                      <a:t>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'соц-эк пок'!$A$28:$A$29</c:f>
              <c:strCache>
                <c:ptCount val="2"/>
                <c:pt idx="0">
                  <c:v>2013г.</c:v>
                </c:pt>
                <c:pt idx="1">
                  <c:v>2014г.</c:v>
                </c:pt>
              </c:strCache>
            </c:strRef>
          </c:cat>
          <c:val>
            <c:numRef>
              <c:f>'соц-эк пок'!$B$28:$B$29</c:f>
              <c:numCache>
                <c:formatCode>General</c:formatCode>
                <c:ptCount val="2"/>
                <c:pt idx="0">
                  <c:v>22222</c:v>
                </c:pt>
                <c:pt idx="1">
                  <c:v>25214</c:v>
                </c:pt>
              </c:numCache>
            </c:numRef>
          </c:val>
        </c:ser>
        <c:shape val="cylinder"/>
        <c:axId val="56790400"/>
        <c:axId val="56800384"/>
        <c:axId val="0"/>
      </c:bar3DChart>
      <c:catAx>
        <c:axId val="5679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6800384"/>
        <c:crosses val="autoZero"/>
        <c:auto val="1"/>
        <c:lblAlgn val="ctr"/>
        <c:lblOffset val="100"/>
      </c:catAx>
      <c:valAx>
        <c:axId val="56800384"/>
        <c:scaling>
          <c:orientation val="minMax"/>
        </c:scaling>
        <c:delete val="1"/>
        <c:axPos val="l"/>
        <c:numFmt formatCode="General" sourceLinked="1"/>
        <c:tickLblPos val="none"/>
        <c:crossAx val="5679040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Динамика доходов областного бюджета</a:t>
            </a:r>
            <a:r>
              <a:rPr lang="ru-RU" sz="1400" baseline="0" dirty="0" smtClean="0"/>
              <a:t> (млн. руб.)</a:t>
            </a:r>
            <a:endParaRPr lang="ru-RU" sz="1400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'ДОХОДЫ 1'!$C$8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1'!$D$8:$G$8</c:f>
              <c:numCache>
                <c:formatCode>General</c:formatCode>
                <c:ptCount val="4"/>
                <c:pt idx="0">
                  <c:v>11117.4</c:v>
                </c:pt>
                <c:pt idx="1">
                  <c:v>9657.5</c:v>
                </c:pt>
                <c:pt idx="2">
                  <c:v>9228.6</c:v>
                </c:pt>
                <c:pt idx="3">
                  <c:v>13177.1</c:v>
                </c:pt>
              </c:numCache>
            </c:numRef>
          </c:val>
        </c:ser>
        <c:ser>
          <c:idx val="1"/>
          <c:order val="1"/>
          <c:tx>
            <c:strRef>
              <c:f>'ДОХОДЫ 1'!$C$9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1'!$D$9:$G$9</c:f>
              <c:numCache>
                <c:formatCode>0.0</c:formatCode>
                <c:ptCount val="4"/>
                <c:pt idx="0">
                  <c:v>6085.5</c:v>
                </c:pt>
                <c:pt idx="1">
                  <c:v>7217.7</c:v>
                </c:pt>
                <c:pt idx="2">
                  <c:v>7693.1</c:v>
                </c:pt>
                <c:pt idx="3">
                  <c:v>9361.9</c:v>
                </c:pt>
              </c:numCache>
            </c:numRef>
          </c:val>
        </c:ser>
        <c:ser>
          <c:idx val="2"/>
          <c:order val="2"/>
          <c:tx>
            <c:strRef>
              <c:f>'ДОХОДЫ 1'!$C$10</c:f>
              <c:strCache>
                <c:ptCount val="1"/>
                <c:pt idx="0">
                  <c:v>Акцизы по подакцизным товарам (продукции)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1'!$D$10:$G$10</c:f>
              <c:numCache>
                <c:formatCode>General</c:formatCode>
                <c:ptCount val="4"/>
                <c:pt idx="0">
                  <c:v>2692.5</c:v>
                </c:pt>
                <c:pt idx="1">
                  <c:v>3163.2</c:v>
                </c:pt>
                <c:pt idx="2" formatCode="0.0">
                  <c:v>3631</c:v>
                </c:pt>
                <c:pt idx="3">
                  <c:v>3148.7</c:v>
                </c:pt>
              </c:numCache>
            </c:numRef>
          </c:val>
        </c:ser>
        <c:ser>
          <c:idx val="3"/>
          <c:order val="3"/>
          <c:tx>
            <c:strRef>
              <c:f>'ДОХОДЫ 1'!$C$11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1'!$D$11:$G$11</c:f>
              <c:numCache>
                <c:formatCode>General</c:formatCode>
                <c:ptCount val="4"/>
                <c:pt idx="0">
                  <c:v>542.4</c:v>
                </c:pt>
                <c:pt idx="1">
                  <c:v>629.20000000000005</c:v>
                </c:pt>
                <c:pt idx="2">
                  <c:v>688.8</c:v>
                </c:pt>
                <c:pt idx="3">
                  <c:v>776.8</c:v>
                </c:pt>
              </c:numCache>
            </c:numRef>
          </c:val>
        </c:ser>
        <c:ser>
          <c:idx val="4"/>
          <c:order val="4"/>
          <c:tx>
            <c:strRef>
              <c:f>'ДОХОДЫ 1'!$C$12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1'!$D$12:$G$12</c:f>
              <c:numCache>
                <c:formatCode>0.0</c:formatCode>
                <c:ptCount val="4"/>
                <c:pt idx="0">
                  <c:v>3292.7</c:v>
                </c:pt>
                <c:pt idx="1">
                  <c:v>4362.6000000000004</c:v>
                </c:pt>
                <c:pt idx="2">
                  <c:v>4947.5</c:v>
                </c:pt>
                <c:pt idx="3">
                  <c:v>5584.3</c:v>
                </c:pt>
              </c:numCache>
            </c:numRef>
          </c:val>
        </c:ser>
        <c:ser>
          <c:idx val="5"/>
          <c:order val="5"/>
          <c:tx>
            <c:strRef>
              <c:f>'ДОХОДЫ 1'!$C$13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1'!$D$13:$G$13</c:f>
              <c:numCache>
                <c:formatCode>General</c:formatCode>
                <c:ptCount val="4"/>
                <c:pt idx="1">
                  <c:v>679.9</c:v>
                </c:pt>
                <c:pt idx="2">
                  <c:v>790.6</c:v>
                </c:pt>
                <c:pt idx="3">
                  <c:v>854.5</c:v>
                </c:pt>
              </c:numCache>
            </c:numRef>
          </c:val>
        </c:ser>
        <c:ser>
          <c:idx val="6"/>
          <c:order val="6"/>
          <c:tx>
            <c:strRef>
              <c:f>'ДОХОДЫ 1'!$C$14</c:f>
              <c:strCache>
                <c:ptCount val="1"/>
                <c:pt idx="0">
                  <c:v>Безвозмездные поступления (дотации, субсидии, субвенции)</c:v>
                </c:pt>
              </c:strCache>
            </c:strRef>
          </c:tx>
          <c:cat>
            <c:strRef>
              <c:f>'ДОХОДЫ 1'!$D$7:$G$7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'ДОХОДЫ 1'!$D$14:$G$14</c:f>
              <c:numCache>
                <c:formatCode>General</c:formatCode>
                <c:ptCount val="4"/>
                <c:pt idx="0">
                  <c:v>8336.2000000000007</c:v>
                </c:pt>
                <c:pt idx="1">
                  <c:v>8495.7999999999811</c:v>
                </c:pt>
                <c:pt idx="2">
                  <c:v>8247.2000000000007</c:v>
                </c:pt>
                <c:pt idx="3">
                  <c:v>10591.6</c:v>
                </c:pt>
              </c:numCache>
            </c:numRef>
          </c:val>
        </c:ser>
        <c:gapWidth val="55"/>
        <c:overlap val="100"/>
        <c:axId val="56878976"/>
        <c:axId val="56880512"/>
      </c:barChart>
      <c:catAx>
        <c:axId val="56878976"/>
        <c:scaling>
          <c:orientation val="minMax"/>
        </c:scaling>
        <c:axPos val="b"/>
        <c:numFmt formatCode="General" sourceLinked="1"/>
        <c:majorTickMark val="none"/>
        <c:tickLblPos val="nextTo"/>
        <c:crossAx val="56880512"/>
        <c:crosses val="autoZero"/>
        <c:auto val="1"/>
        <c:lblAlgn val="ctr"/>
        <c:lblOffset val="100"/>
      </c:catAx>
      <c:valAx>
        <c:axId val="56880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6878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plotArea>
      <c:layout>
        <c:manualLayout>
          <c:layoutTarget val="inner"/>
          <c:xMode val="edge"/>
          <c:yMode val="edge"/>
          <c:x val="0.22673465164365617"/>
          <c:y val="1.9020217797151087E-2"/>
          <c:w val="0.72574063063064675"/>
          <c:h val="0.93766269978716843"/>
        </c:manualLayout>
      </c:layout>
      <c:barChart>
        <c:barDir val="bar"/>
        <c:grouping val="clustered"/>
        <c:ser>
          <c:idx val="0"/>
          <c:order val="0"/>
          <c:dPt>
            <c:idx val="8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</c:spPr>
          </c:dPt>
          <c:dLbls>
            <c:dLbl>
              <c:idx val="3"/>
              <c:layout>
                <c:manualLayout>
                  <c:x val="-3.4970188931900769E-17"/>
                  <c:y val="-1.461988304093568E-2"/>
                </c:manualLayout>
              </c:layout>
              <c:showVal val="1"/>
            </c:dLbl>
            <c:dLbl>
              <c:idx val="12"/>
              <c:layout>
                <c:manualLayout>
                  <c:x val="3.8149737720553291E-3"/>
                  <c:y val="2.923976608187146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'Бюдж.расх.на душу'!$B$25:$B$40</c:f>
              <c:strCache>
                <c:ptCount val="16"/>
                <c:pt idx="0">
                  <c:v>Белгородская  </c:v>
                </c:pt>
                <c:pt idx="1">
                  <c:v>Брянская </c:v>
                </c:pt>
                <c:pt idx="2">
                  <c:v>Владимирская </c:v>
                </c:pt>
                <c:pt idx="3">
                  <c:v>Воронежская </c:v>
                </c:pt>
                <c:pt idx="4">
                  <c:v>Ивановская </c:v>
                </c:pt>
                <c:pt idx="5">
                  <c:v>Калужская  </c:v>
                </c:pt>
                <c:pt idx="6">
                  <c:v>Костромская  </c:v>
                </c:pt>
                <c:pt idx="7">
                  <c:v>Курская  </c:v>
                </c:pt>
                <c:pt idx="8">
                  <c:v>Липецкая  </c:v>
                </c:pt>
                <c:pt idx="9">
                  <c:v>Орловская  </c:v>
                </c:pt>
                <c:pt idx="10">
                  <c:v>Рязанская </c:v>
                </c:pt>
                <c:pt idx="11">
                  <c:v>Смоленская  </c:v>
                </c:pt>
                <c:pt idx="12">
                  <c:v>Тамбовская </c:v>
                </c:pt>
                <c:pt idx="13">
                  <c:v>Тверская </c:v>
                </c:pt>
                <c:pt idx="14">
                  <c:v>Тульская </c:v>
                </c:pt>
                <c:pt idx="15">
                  <c:v>Ярославская </c:v>
                </c:pt>
              </c:strCache>
            </c:strRef>
          </c:cat>
          <c:val>
            <c:numRef>
              <c:f>'Бюдж.расх.на душу'!$C$25:$C$40</c:f>
              <c:numCache>
                <c:formatCode>General</c:formatCode>
                <c:ptCount val="16"/>
                <c:pt idx="0">
                  <c:v>50121.950000000012</c:v>
                </c:pt>
                <c:pt idx="1">
                  <c:v>33441.11</c:v>
                </c:pt>
                <c:pt idx="2">
                  <c:v>36022.910000000003</c:v>
                </c:pt>
                <c:pt idx="3">
                  <c:v>38240.6</c:v>
                </c:pt>
                <c:pt idx="4">
                  <c:v>28060.780000000021</c:v>
                </c:pt>
                <c:pt idx="5">
                  <c:v>51789.619999999995</c:v>
                </c:pt>
                <c:pt idx="6">
                  <c:v>34249.119999999995</c:v>
                </c:pt>
                <c:pt idx="7">
                  <c:v>40187.75</c:v>
                </c:pt>
                <c:pt idx="8">
                  <c:v>46129.47</c:v>
                </c:pt>
                <c:pt idx="9">
                  <c:v>36677.39</c:v>
                </c:pt>
                <c:pt idx="10">
                  <c:v>40377.370000000003</c:v>
                </c:pt>
                <c:pt idx="11">
                  <c:v>36853.64</c:v>
                </c:pt>
                <c:pt idx="12">
                  <c:v>36059.870000000003</c:v>
                </c:pt>
                <c:pt idx="13">
                  <c:v>42713.47</c:v>
                </c:pt>
                <c:pt idx="14">
                  <c:v>48768.82</c:v>
                </c:pt>
                <c:pt idx="15">
                  <c:v>52132.52</c:v>
                </c:pt>
              </c:numCache>
            </c:numRef>
          </c:val>
        </c:ser>
        <c:axId val="55492992"/>
        <c:axId val="55494528"/>
      </c:barChart>
      <c:catAx>
        <c:axId val="554929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ru-RU"/>
          </a:p>
        </c:txPr>
        <c:crossAx val="55494528"/>
        <c:crosses val="autoZero"/>
        <c:auto val="1"/>
        <c:lblAlgn val="ctr"/>
        <c:lblOffset val="100"/>
      </c:catAx>
      <c:valAx>
        <c:axId val="5549452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55492992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plotArea>
      <c:layout>
        <c:manualLayout>
          <c:layoutTarget val="inner"/>
          <c:xMode val="edge"/>
          <c:yMode val="edge"/>
          <c:x val="7.6158938466025075E-2"/>
          <c:y val="3.2100713764044456E-2"/>
          <c:w val="0.90347069116360468"/>
          <c:h val="0.90462273197714849"/>
        </c:manualLayout>
      </c:layout>
      <c:barChart>
        <c:barDir val="bar"/>
        <c:grouping val="clustered"/>
        <c:ser>
          <c:idx val="0"/>
          <c:order val="0"/>
          <c:dPt>
            <c:idx val="8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9.2592592592593038E-3"/>
                  <c:y val="-2.9893100389975619E-3"/>
                </c:manualLayout>
              </c:layout>
              <c:showVal val="1"/>
            </c:dLbl>
            <c:dLbl>
              <c:idx val="1"/>
              <c:layout>
                <c:manualLayout>
                  <c:x val="-3.7037037037037117E-3"/>
                  <c:y val="-5.9786200779951117E-3"/>
                </c:manualLayout>
              </c:layout>
              <c:showVal val="1"/>
            </c:dLbl>
            <c:dLbl>
              <c:idx val="2"/>
              <c:layout>
                <c:manualLayout>
                  <c:x val="-1.851851851851856E-3"/>
                  <c:y val="-1.494655019498779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7935860233985339E-2"/>
                </c:manualLayout>
              </c:layout>
              <c:showVal val="1"/>
            </c:dLbl>
            <c:dLbl>
              <c:idx val="8"/>
              <c:layout>
                <c:manualLayout>
                  <c:x val="6.7900450176107339E-17"/>
                  <c:y val="-2.0925170272982848E-2"/>
                </c:manualLayout>
              </c:layout>
              <c:showVal val="1"/>
            </c:dLbl>
            <c:dLbl>
              <c:idx val="9"/>
              <c:layout>
                <c:manualLayout>
                  <c:x val="3.7037037037037815E-3"/>
                  <c:y val="-1.1957240155990196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1.4946550194987794E-2"/>
                </c:manualLayout>
              </c:layout>
              <c:showVal val="1"/>
            </c:dLbl>
            <c:dLbl>
              <c:idx val="11"/>
              <c:layout>
                <c:manualLayout>
                  <c:x val="-1.851851851851856E-3"/>
                  <c:y val="-1.1957240155990196E-2"/>
                </c:manualLayout>
              </c:layout>
              <c:showVal val="1"/>
            </c:dLbl>
            <c:dLbl>
              <c:idx val="12"/>
              <c:layout>
                <c:manualLayout>
                  <c:x val="1.851851851851856E-3"/>
                  <c:y val="-1.7935860233985339E-2"/>
                </c:manualLayout>
              </c:layout>
              <c:showVal val="1"/>
            </c:dLbl>
            <c:dLbl>
              <c:idx val="13"/>
              <c:layout>
                <c:manualLayout>
                  <c:x val="0"/>
                  <c:y val="8.9679301169926732E-3"/>
                </c:manualLayout>
              </c:layout>
              <c:showVal val="1"/>
            </c:dLbl>
            <c:dLbl>
              <c:idx val="15"/>
              <c:layout>
                <c:manualLayout>
                  <c:x val="-7.4074074074074094E-3"/>
                  <c:y val="-1.1957240155990196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'Бюдж.расх.на душу'!$B$5:$B$20</c:f>
              <c:strCache>
                <c:ptCount val="16"/>
                <c:pt idx="0">
                  <c:v>Белгородская  </c:v>
                </c:pt>
                <c:pt idx="1">
                  <c:v>Брянская </c:v>
                </c:pt>
                <c:pt idx="2">
                  <c:v>Владимирская </c:v>
                </c:pt>
                <c:pt idx="3">
                  <c:v>Воронежская </c:v>
                </c:pt>
                <c:pt idx="4">
                  <c:v>Ивановская </c:v>
                </c:pt>
                <c:pt idx="5">
                  <c:v>Калужская  </c:v>
                </c:pt>
                <c:pt idx="6">
                  <c:v>Костромская  </c:v>
                </c:pt>
                <c:pt idx="7">
                  <c:v>Курская  </c:v>
                </c:pt>
                <c:pt idx="8">
                  <c:v>Липецкая  </c:v>
                </c:pt>
                <c:pt idx="9">
                  <c:v>Орловская  </c:v>
                </c:pt>
                <c:pt idx="10">
                  <c:v>Рязанская </c:v>
                </c:pt>
                <c:pt idx="11">
                  <c:v>Смоленская  </c:v>
                </c:pt>
                <c:pt idx="12">
                  <c:v>Тамбовская </c:v>
                </c:pt>
                <c:pt idx="13">
                  <c:v>Тверская </c:v>
                </c:pt>
                <c:pt idx="14">
                  <c:v>Тульская </c:v>
                </c:pt>
                <c:pt idx="15">
                  <c:v>Ярославская </c:v>
                </c:pt>
              </c:strCache>
            </c:strRef>
          </c:cat>
          <c:val>
            <c:numRef>
              <c:f>'Бюдж.расх.на душу'!$C$5:$C$20</c:f>
              <c:numCache>
                <c:formatCode>General</c:formatCode>
                <c:ptCount val="16"/>
                <c:pt idx="0">
                  <c:v>51227.91</c:v>
                </c:pt>
                <c:pt idx="1">
                  <c:v>38562.75</c:v>
                </c:pt>
                <c:pt idx="2">
                  <c:v>39329.199999999997</c:v>
                </c:pt>
                <c:pt idx="3">
                  <c:v>45787.06</c:v>
                </c:pt>
                <c:pt idx="4">
                  <c:v>39247.47</c:v>
                </c:pt>
                <c:pt idx="5">
                  <c:v>57620.56</c:v>
                </c:pt>
                <c:pt idx="6">
                  <c:v>44423.159999999996</c:v>
                </c:pt>
                <c:pt idx="7">
                  <c:v>46406.21</c:v>
                </c:pt>
                <c:pt idx="8">
                  <c:v>46592.789999999994</c:v>
                </c:pt>
                <c:pt idx="9">
                  <c:v>44248.810000000012</c:v>
                </c:pt>
                <c:pt idx="10">
                  <c:v>44003.46</c:v>
                </c:pt>
                <c:pt idx="11">
                  <c:v>42731.97</c:v>
                </c:pt>
                <c:pt idx="12">
                  <c:v>46868.92</c:v>
                </c:pt>
                <c:pt idx="13">
                  <c:v>46533.920000000006</c:v>
                </c:pt>
                <c:pt idx="14">
                  <c:v>51495.880000000012</c:v>
                </c:pt>
                <c:pt idx="15">
                  <c:v>58312.57</c:v>
                </c:pt>
              </c:numCache>
            </c:numRef>
          </c:val>
        </c:ser>
        <c:axId val="59463552"/>
        <c:axId val="59465088"/>
      </c:barChart>
      <c:catAx>
        <c:axId val="594635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59465088"/>
        <c:crosses val="autoZero"/>
        <c:auto val="1"/>
        <c:lblAlgn val="ctr"/>
        <c:lblOffset val="100"/>
      </c:catAx>
      <c:valAx>
        <c:axId val="594650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59463552"/>
        <c:crosses val="autoZero"/>
        <c:crossBetween val="between"/>
      </c:valAx>
      <c:spPr>
        <a:noFill/>
      </c:spPr>
    </c:plotArea>
    <c:plotVisOnly val="1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170"/>
    </c:view3D>
    <c:plotArea>
      <c:layout>
        <c:manualLayout>
          <c:layoutTarget val="inner"/>
          <c:xMode val="edge"/>
          <c:yMode val="edge"/>
          <c:x val="7.0512217118774527E-4"/>
          <c:y val="1.7637590532268901E-2"/>
          <c:w val="0.76131378463908783"/>
          <c:h val="0.96425266165394607"/>
        </c:manualLayout>
      </c:layout>
      <c:pie3DChart>
        <c:varyColors val="1"/>
        <c:ser>
          <c:idx val="0"/>
          <c:order val="0"/>
          <c:tx>
            <c:strRef>
              <c:f>Фин.пом!$C$9</c:f>
              <c:strCache>
                <c:ptCount val="1"/>
                <c:pt idx="0">
                  <c:v>Финансовая помощь бюджетам муниципальных образований в 2014 году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5.9536984865150785E-2"/>
                  <c:y val="7.8769246097876333E-2"/>
                </c:manualLayout>
              </c:layout>
              <c:showVal val="1"/>
            </c:dLbl>
            <c:dLbl>
              <c:idx val="1"/>
              <c:layout>
                <c:manualLayout>
                  <c:x val="-0.1384362510514118"/>
                  <c:y val="2.8562302601298269E-2"/>
                </c:manualLayout>
              </c:layout>
              <c:showVal val="1"/>
            </c:dLbl>
            <c:dLbl>
              <c:idx val="2"/>
              <c:layout>
                <c:manualLayout>
                  <c:x val="0.13904252784600646"/>
                  <c:y val="-6.3964674119101603E-2"/>
                </c:manualLayout>
              </c:layout>
              <c:showVal val="1"/>
            </c:dLbl>
            <c:dLbl>
              <c:idx val="3"/>
              <c:layout>
                <c:manualLayout>
                  <c:x val="-4.2820043503283875E-2"/>
                  <c:y val="5.34259420910903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Фин.пом!$B$10:$B$13</c:f>
              <c:strCache>
                <c:ptCount val="4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Фин.пом!$C$10:$C$13</c:f>
              <c:numCache>
                <c:formatCode>General</c:formatCode>
                <c:ptCount val="4"/>
                <c:pt idx="0">
                  <c:v>1238.5</c:v>
                </c:pt>
                <c:pt idx="1">
                  <c:v>2729.4</c:v>
                </c:pt>
                <c:pt idx="2">
                  <c:v>7927.2</c:v>
                </c:pt>
                <c:pt idx="3">
                  <c:v>36.1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765383666675175"/>
          <c:y val="8.1306662575410679E-2"/>
          <c:w val="0.27710433284312225"/>
          <c:h val="0.731608961687695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Динамика расходов областного бюджета на социальную </a:t>
            </a:r>
            <a:r>
              <a:rPr lang="ru-RU" dirty="0" smtClean="0"/>
              <a:t>политику </a:t>
            </a:r>
            <a:r>
              <a:rPr lang="ru-RU" sz="1400" b="1" i="0" u="none" strike="noStrike" baseline="0" dirty="0" smtClean="0"/>
              <a:t>(млн.руб.)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Соц.политика!$C$10</c:f>
              <c:strCache>
                <c:ptCount val="1"/>
                <c:pt idx="0">
                  <c:v>Динамика расходов областного бюджета на социальную политику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dLbl>
              <c:idx val="1"/>
              <c:layout>
                <c:manualLayout>
                  <c:x val="-2.777777777777803E-3"/>
                  <c:y val="-2.7777777777777991E-2"/>
                </c:manualLayout>
              </c:layout>
              <c:showVal val="1"/>
            </c:dLbl>
            <c:dLbl>
              <c:idx val="2"/>
              <c:layout>
                <c:manualLayout>
                  <c:x val="2.777777777777803E-3"/>
                  <c:y val="-2.31481481481481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Соц.политика!$B$11:$B$14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Соц.политика!$C$11:$C$14</c:f>
              <c:numCache>
                <c:formatCode>General</c:formatCode>
                <c:ptCount val="4"/>
                <c:pt idx="0">
                  <c:v>6380.5</c:v>
                </c:pt>
                <c:pt idx="1">
                  <c:v>6464.1</c:v>
                </c:pt>
                <c:pt idx="2">
                  <c:v>6664.1</c:v>
                </c:pt>
                <c:pt idx="3">
                  <c:v>7347.2</c:v>
                </c:pt>
              </c:numCache>
            </c:numRef>
          </c:val>
        </c:ser>
        <c:axId val="59553664"/>
        <c:axId val="59555200"/>
      </c:barChart>
      <c:catAx>
        <c:axId val="59553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9555200"/>
        <c:crosses val="autoZero"/>
        <c:auto val="1"/>
        <c:lblAlgn val="ctr"/>
        <c:lblOffset val="100"/>
      </c:catAx>
      <c:valAx>
        <c:axId val="59555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crossAx val="5955366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Динамика расходов областного бюджета на </a:t>
            </a:r>
            <a:r>
              <a:rPr lang="ru-RU" sz="1400" dirty="0" smtClean="0"/>
              <a:t>образование (млн.руб.)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Образование!$C$9</c:f>
              <c:strCache>
                <c:ptCount val="1"/>
                <c:pt idx="0">
                  <c:v>Динамика расходов областного бюджета на образование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Образование!$B$10:$B$13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Образование!$C$10:$C$13</c:f>
              <c:numCache>
                <c:formatCode>General</c:formatCode>
                <c:ptCount val="4"/>
                <c:pt idx="0">
                  <c:v>6607.5</c:v>
                </c:pt>
                <c:pt idx="1">
                  <c:v>7671.4</c:v>
                </c:pt>
                <c:pt idx="2">
                  <c:v>8901.7000000000007</c:v>
                </c:pt>
                <c:pt idx="3">
                  <c:v>11319.8</c:v>
                </c:pt>
              </c:numCache>
            </c:numRef>
          </c:val>
        </c:ser>
        <c:axId val="59940864"/>
        <c:axId val="59942400"/>
      </c:barChart>
      <c:catAx>
        <c:axId val="5994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9942400"/>
        <c:crosses val="autoZero"/>
        <c:auto val="1"/>
        <c:lblAlgn val="ctr"/>
        <c:lblOffset val="100"/>
      </c:catAx>
      <c:valAx>
        <c:axId val="59942400"/>
        <c:scaling>
          <c:orientation val="minMax"/>
        </c:scaling>
        <c:axPos val="l"/>
        <c:majorGridlines/>
        <c:numFmt formatCode="General" sourceLinked="1"/>
        <c:tickLblPos val="nextTo"/>
        <c:crossAx val="5994086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 год </c:v>
                </c:pt>
                <c:pt idx="1">
                  <c:v>2013 год </c:v>
                </c:pt>
                <c:pt idx="2">
                  <c:v>2014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3034</c:v>
                </c:pt>
                <c:pt idx="1">
                  <c:v>1419</c:v>
                </c:pt>
                <c:pt idx="2">
                  <c:v>933</c:v>
                </c:pt>
              </c:numCache>
            </c:numRef>
          </c:val>
        </c:ser>
        <c:gapWidth val="90"/>
        <c:axId val="136608384"/>
        <c:axId val="137915392"/>
      </c:barChart>
      <c:catAx>
        <c:axId val="136608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ru-RU"/>
          </a:p>
        </c:txPr>
        <c:crossAx val="137915392"/>
        <c:crosses val="autoZero"/>
        <c:auto val="1"/>
        <c:lblAlgn val="ctr"/>
        <c:lblOffset val="100"/>
      </c:catAx>
      <c:valAx>
        <c:axId val="13791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tickLblPos val="none"/>
        <c:crossAx val="136608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1FB68-4A23-4AAB-96B4-66F0DC308D5E}" type="doc">
      <dgm:prSet loTypeId="urn:microsoft.com/office/officeart/2005/8/layout/hierarchy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E1885AA-E378-46FF-BC7B-FCBF5CBF7FF4}">
      <dgm:prSet phldrT="[Текст]"/>
      <dgm:spPr/>
      <dgm:t>
        <a:bodyPr/>
        <a:lstStyle/>
        <a:p>
          <a:r>
            <a:rPr lang="ru-RU" dirty="0" smtClean="0"/>
            <a:t>Строительство</a:t>
          </a:r>
          <a:endParaRPr lang="ru-RU" dirty="0"/>
        </a:p>
      </dgm:t>
    </dgm:pt>
    <dgm:pt modelId="{F1B98073-4EA4-4676-8DB3-203036A9F5D7}" type="parTrans" cxnId="{3C6A7F10-8440-4E72-9B1B-74399E539640}">
      <dgm:prSet/>
      <dgm:spPr/>
      <dgm:t>
        <a:bodyPr/>
        <a:lstStyle/>
        <a:p>
          <a:endParaRPr lang="ru-RU"/>
        </a:p>
      </dgm:t>
    </dgm:pt>
    <dgm:pt modelId="{627A35A7-4110-47DA-913B-8B165040B774}" type="sibTrans" cxnId="{3C6A7F10-8440-4E72-9B1B-74399E539640}">
      <dgm:prSet/>
      <dgm:spPr/>
      <dgm:t>
        <a:bodyPr/>
        <a:lstStyle/>
        <a:p>
          <a:endParaRPr lang="ru-RU"/>
        </a:p>
      </dgm:t>
    </dgm:pt>
    <dgm:pt modelId="{4B1E0EEA-1AB9-493E-AF7D-896B68A69CE9}">
      <dgm:prSet phldrT="[Текст]"/>
      <dgm:spPr/>
      <dgm:t>
        <a:bodyPr/>
        <a:lstStyle/>
        <a:p>
          <a:r>
            <a:rPr lang="ru-RU" dirty="0" smtClean="0"/>
            <a:t>Реконструкция</a:t>
          </a:r>
          <a:endParaRPr lang="ru-RU" dirty="0"/>
        </a:p>
      </dgm:t>
    </dgm:pt>
    <dgm:pt modelId="{03850610-2CEB-4F08-A1C8-3CC6FFD55D81}" type="parTrans" cxnId="{CE009CC1-8A16-4450-95EB-AAAAA43CE786}">
      <dgm:prSet/>
      <dgm:spPr/>
      <dgm:t>
        <a:bodyPr/>
        <a:lstStyle/>
        <a:p>
          <a:endParaRPr lang="ru-RU"/>
        </a:p>
      </dgm:t>
    </dgm:pt>
    <dgm:pt modelId="{97DE3267-3D0E-4353-AF16-0F31184DCA8F}" type="sibTrans" cxnId="{CE009CC1-8A16-4450-95EB-AAAAA43CE786}">
      <dgm:prSet/>
      <dgm:spPr/>
      <dgm:t>
        <a:bodyPr/>
        <a:lstStyle/>
        <a:p>
          <a:endParaRPr lang="ru-RU"/>
        </a:p>
      </dgm:t>
    </dgm:pt>
    <dgm:pt modelId="{AAA101D2-490B-45D5-9829-F52869B331B6}">
      <dgm:prSet phldrT="[Текст]"/>
      <dgm:spPr/>
      <dgm:t>
        <a:bodyPr/>
        <a:lstStyle/>
        <a:p>
          <a:r>
            <a:rPr lang="ru-RU" dirty="0" smtClean="0"/>
            <a:t>3 учреждения </a:t>
          </a:r>
          <a:endParaRPr lang="ru-RU" dirty="0"/>
        </a:p>
      </dgm:t>
    </dgm:pt>
    <dgm:pt modelId="{858B1F60-675A-4777-9F50-8876C1C7CD3D}" type="parTrans" cxnId="{D9A3A0C4-D3C0-4C1F-97C1-98283A40EB53}">
      <dgm:prSet/>
      <dgm:spPr/>
      <dgm:t>
        <a:bodyPr/>
        <a:lstStyle/>
        <a:p>
          <a:endParaRPr lang="ru-RU"/>
        </a:p>
      </dgm:t>
    </dgm:pt>
    <dgm:pt modelId="{042E3E44-F5B8-4124-A211-4D06A92E340B}" type="sibTrans" cxnId="{D9A3A0C4-D3C0-4C1F-97C1-98283A40EB53}">
      <dgm:prSet/>
      <dgm:spPr/>
      <dgm:t>
        <a:bodyPr/>
        <a:lstStyle/>
        <a:p>
          <a:endParaRPr lang="ru-RU"/>
        </a:p>
      </dgm:t>
    </dgm:pt>
    <dgm:pt modelId="{74CD3E8E-85E6-44B9-8FEA-8F2A0D2068F3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CF3B9F61-CB11-4F94-ADB1-BBD21A264F09}" type="parTrans" cxnId="{CF5609F4-C5D4-4F4D-82A9-106E5A013AA3}">
      <dgm:prSet/>
      <dgm:spPr/>
      <dgm:t>
        <a:bodyPr/>
        <a:lstStyle/>
        <a:p>
          <a:endParaRPr lang="ru-RU"/>
        </a:p>
      </dgm:t>
    </dgm:pt>
    <dgm:pt modelId="{874ED891-72CA-4D11-A83A-57396351F96D}" type="sibTrans" cxnId="{CF5609F4-C5D4-4F4D-82A9-106E5A013AA3}">
      <dgm:prSet/>
      <dgm:spPr/>
      <dgm:t>
        <a:bodyPr/>
        <a:lstStyle/>
        <a:p>
          <a:endParaRPr lang="ru-RU"/>
        </a:p>
      </dgm:t>
    </dgm:pt>
    <dgm:pt modelId="{996F4290-49B6-4E60-9A7A-3EE2FA7571DB}">
      <dgm:prSet phldrT="[Текст]"/>
      <dgm:spPr/>
      <dgm:t>
        <a:bodyPr/>
        <a:lstStyle/>
        <a:p>
          <a:r>
            <a:rPr lang="ru-RU" dirty="0" smtClean="0"/>
            <a:t>6 новых зданий</a:t>
          </a:r>
          <a:endParaRPr lang="ru-RU" dirty="0"/>
        </a:p>
      </dgm:t>
    </dgm:pt>
    <dgm:pt modelId="{D19FE427-C5B4-43D9-8D1E-1CD51B24E205}" type="sibTrans" cxnId="{F8DFCB73-E69F-42DF-AEB1-4B2551912A78}">
      <dgm:prSet/>
      <dgm:spPr/>
      <dgm:t>
        <a:bodyPr/>
        <a:lstStyle/>
        <a:p>
          <a:endParaRPr lang="ru-RU"/>
        </a:p>
      </dgm:t>
    </dgm:pt>
    <dgm:pt modelId="{742530CE-0529-4319-AA6B-317B3317BDA8}" type="parTrans" cxnId="{F8DFCB73-E69F-42DF-AEB1-4B2551912A78}">
      <dgm:prSet/>
      <dgm:spPr/>
      <dgm:t>
        <a:bodyPr/>
        <a:lstStyle/>
        <a:p>
          <a:endParaRPr lang="ru-RU"/>
        </a:p>
      </dgm:t>
    </dgm:pt>
    <dgm:pt modelId="{D17B0BA6-8E39-4FD7-BFF2-B4112B5FD772}">
      <dgm:prSet phldrT="[Текст]"/>
      <dgm:spPr/>
      <dgm:t>
        <a:bodyPr/>
        <a:lstStyle/>
        <a:p>
          <a:r>
            <a:rPr lang="ru-RU" dirty="0" smtClean="0"/>
            <a:t>Капитальный ремонт</a:t>
          </a:r>
          <a:endParaRPr lang="ru-RU" dirty="0"/>
        </a:p>
      </dgm:t>
    </dgm:pt>
    <dgm:pt modelId="{A64D7630-2D94-4EBD-84BF-FF1AFAEF9142}" type="parTrans" cxnId="{E493A3EF-BF9A-4232-BE97-A9D45A2B1096}">
      <dgm:prSet/>
      <dgm:spPr/>
      <dgm:t>
        <a:bodyPr/>
        <a:lstStyle/>
        <a:p>
          <a:endParaRPr lang="ru-RU"/>
        </a:p>
      </dgm:t>
    </dgm:pt>
    <dgm:pt modelId="{EF0F3B7B-12F1-49F7-9EB0-49B86BCB4E18}" type="sibTrans" cxnId="{E493A3EF-BF9A-4232-BE97-A9D45A2B1096}">
      <dgm:prSet/>
      <dgm:spPr/>
      <dgm:t>
        <a:bodyPr/>
        <a:lstStyle/>
        <a:p>
          <a:endParaRPr lang="ru-RU"/>
        </a:p>
      </dgm:t>
    </dgm:pt>
    <dgm:pt modelId="{267EED79-571D-4D4D-A24F-B92B7F666F7B}">
      <dgm:prSet phldrT="[Текст]"/>
      <dgm:spPr/>
      <dgm:t>
        <a:bodyPr/>
        <a:lstStyle/>
        <a:p>
          <a:r>
            <a:rPr lang="ru-RU" dirty="0" smtClean="0"/>
            <a:t>19 учреждений</a:t>
          </a:r>
          <a:endParaRPr lang="ru-RU" dirty="0"/>
        </a:p>
      </dgm:t>
    </dgm:pt>
    <dgm:pt modelId="{7DEE5FED-ED7F-42C7-B278-F8E911FF7AE1}" type="parTrans" cxnId="{A311C88A-86CD-43E7-9814-B7ECD4E28408}">
      <dgm:prSet/>
      <dgm:spPr/>
      <dgm:t>
        <a:bodyPr/>
        <a:lstStyle/>
        <a:p>
          <a:endParaRPr lang="ru-RU"/>
        </a:p>
      </dgm:t>
    </dgm:pt>
    <dgm:pt modelId="{A5001375-3518-45E8-B4FF-6F8742E0C1FC}" type="sibTrans" cxnId="{A311C88A-86CD-43E7-9814-B7ECD4E28408}">
      <dgm:prSet/>
      <dgm:spPr/>
      <dgm:t>
        <a:bodyPr/>
        <a:lstStyle/>
        <a:p>
          <a:endParaRPr lang="ru-RU"/>
        </a:p>
      </dgm:t>
    </dgm:pt>
    <dgm:pt modelId="{504C4C57-4B83-4802-96D5-B4CEEF7FAE34}" type="pres">
      <dgm:prSet presAssocID="{EE31FB68-4A23-4AAB-96B4-66F0DC308D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7EBCB3-9166-4054-839B-ED7654824037}" type="pres">
      <dgm:prSet presAssocID="{74CD3E8E-85E6-44B9-8FEA-8F2A0D2068F3}" presName="vertOne" presStyleCnt="0"/>
      <dgm:spPr/>
    </dgm:pt>
    <dgm:pt modelId="{26234649-81FA-4B84-BDD2-B1F6F701C3A4}" type="pres">
      <dgm:prSet presAssocID="{74CD3E8E-85E6-44B9-8FEA-8F2A0D2068F3}" presName="txOne" presStyleLbl="node0" presStyleIdx="0" presStyleCnt="1" custFlipVert="0" custScaleY="37285" custLinFactY="-773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24080-EE14-455D-A474-2189A5C351D3}" type="pres">
      <dgm:prSet presAssocID="{74CD3E8E-85E6-44B9-8FEA-8F2A0D2068F3}" presName="parTransOne" presStyleCnt="0"/>
      <dgm:spPr/>
    </dgm:pt>
    <dgm:pt modelId="{C420A25A-A63E-46E8-AB87-1052C4AD3C50}" type="pres">
      <dgm:prSet presAssocID="{74CD3E8E-85E6-44B9-8FEA-8F2A0D2068F3}" presName="horzOne" presStyleCnt="0"/>
      <dgm:spPr/>
    </dgm:pt>
    <dgm:pt modelId="{09AC54F4-BECA-4771-B363-51C811CE1ABD}" type="pres">
      <dgm:prSet presAssocID="{7E1885AA-E378-46FF-BC7B-FCBF5CBF7FF4}" presName="vertTwo" presStyleCnt="0"/>
      <dgm:spPr/>
    </dgm:pt>
    <dgm:pt modelId="{7D42B9B8-D66F-42C0-8BD6-DB8524C3760B}" type="pres">
      <dgm:prSet presAssocID="{7E1885AA-E378-46FF-BC7B-FCBF5CBF7FF4}" presName="txTwo" presStyleLbl="node2" presStyleIdx="0" presStyleCnt="2" custScaleY="45626" custLinFactNeighborX="-77" custLinFactNeighborY="-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80DD96-6653-4C3C-AC6B-437DCC3F646E}" type="pres">
      <dgm:prSet presAssocID="{7E1885AA-E378-46FF-BC7B-FCBF5CBF7FF4}" presName="parTransTwo" presStyleCnt="0"/>
      <dgm:spPr/>
    </dgm:pt>
    <dgm:pt modelId="{DA7D344C-7376-4500-A13C-DA92D80AA877}" type="pres">
      <dgm:prSet presAssocID="{7E1885AA-E378-46FF-BC7B-FCBF5CBF7FF4}" presName="horzTwo" presStyleCnt="0"/>
      <dgm:spPr/>
    </dgm:pt>
    <dgm:pt modelId="{58D415B6-3B18-4F0D-8E4A-AEF8E00CD024}" type="pres">
      <dgm:prSet presAssocID="{4B1E0EEA-1AB9-493E-AF7D-896B68A69CE9}" presName="vertThree" presStyleCnt="0"/>
      <dgm:spPr/>
    </dgm:pt>
    <dgm:pt modelId="{F8B3F09F-FB66-4E04-A341-8AEC3B6CCF2A}" type="pres">
      <dgm:prSet presAssocID="{4B1E0EEA-1AB9-493E-AF7D-896B68A69CE9}" presName="txThree" presStyleLbl="node3" presStyleIdx="0" presStyleCnt="2" custScaleY="47030" custLinFactNeighborX="-281" custLinFactNeighborY="8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50137-E734-4D71-8EF5-799D47A20912}" type="pres">
      <dgm:prSet presAssocID="{4B1E0EEA-1AB9-493E-AF7D-896B68A69CE9}" presName="parTransThree" presStyleCnt="0"/>
      <dgm:spPr/>
    </dgm:pt>
    <dgm:pt modelId="{B139AFC0-C306-4FEC-9797-04AD1E07142B}" type="pres">
      <dgm:prSet presAssocID="{4B1E0EEA-1AB9-493E-AF7D-896B68A69CE9}" presName="horzThree" presStyleCnt="0"/>
      <dgm:spPr/>
    </dgm:pt>
    <dgm:pt modelId="{40B22933-2632-4370-9F33-3F95EC136BB0}" type="pres">
      <dgm:prSet presAssocID="{D17B0BA6-8E39-4FD7-BFF2-B4112B5FD772}" presName="vertFour" presStyleCnt="0">
        <dgm:presLayoutVars>
          <dgm:chPref val="3"/>
        </dgm:presLayoutVars>
      </dgm:prSet>
      <dgm:spPr/>
    </dgm:pt>
    <dgm:pt modelId="{FC9350E4-90F7-4FC6-8E8E-37E95514BA9C}" type="pres">
      <dgm:prSet presAssocID="{D17B0BA6-8E39-4FD7-BFF2-B4112B5FD772}" presName="txFour" presStyleLbl="node4" presStyleIdx="0" presStyleCnt="2" custScaleY="50335" custLinFactNeighborX="-478" custLinFactNeighborY="-1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2E337-7707-4288-8985-CD746A95CAB9}" type="pres">
      <dgm:prSet presAssocID="{D17B0BA6-8E39-4FD7-BFF2-B4112B5FD772}" presName="horzFour" presStyleCnt="0"/>
      <dgm:spPr/>
    </dgm:pt>
    <dgm:pt modelId="{E8F2EA4C-265F-4D68-AA89-6A90C4C62811}" type="pres">
      <dgm:prSet presAssocID="{627A35A7-4110-47DA-913B-8B165040B774}" presName="sibSpaceTwo" presStyleCnt="0"/>
      <dgm:spPr/>
    </dgm:pt>
    <dgm:pt modelId="{B1348898-4509-4FB3-A476-3AFE508FCBCE}" type="pres">
      <dgm:prSet presAssocID="{996F4290-49B6-4E60-9A7A-3EE2FA7571DB}" presName="vertTwo" presStyleCnt="0"/>
      <dgm:spPr/>
    </dgm:pt>
    <dgm:pt modelId="{940E3165-71EB-46FC-86DA-0A17F36A9F30}" type="pres">
      <dgm:prSet presAssocID="{996F4290-49B6-4E60-9A7A-3EE2FA7571DB}" presName="txTwo" presStyleLbl="node2" presStyleIdx="1" presStyleCnt="2" custScaleY="48280" custLinFactNeighborX="-2155" custLinFactNeighborY="-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D58F9-E738-407F-BF96-66518CEE8A05}" type="pres">
      <dgm:prSet presAssocID="{996F4290-49B6-4E60-9A7A-3EE2FA7571DB}" presName="parTransTwo" presStyleCnt="0"/>
      <dgm:spPr/>
    </dgm:pt>
    <dgm:pt modelId="{9D54861A-AADE-434E-B0FA-9E573F0AFBE7}" type="pres">
      <dgm:prSet presAssocID="{996F4290-49B6-4E60-9A7A-3EE2FA7571DB}" presName="horzTwo" presStyleCnt="0"/>
      <dgm:spPr/>
    </dgm:pt>
    <dgm:pt modelId="{883908C4-6B3B-428B-83B8-7344CA41B02D}" type="pres">
      <dgm:prSet presAssocID="{AAA101D2-490B-45D5-9829-F52869B331B6}" presName="vertThree" presStyleCnt="0"/>
      <dgm:spPr/>
    </dgm:pt>
    <dgm:pt modelId="{368CC06D-22F1-42AD-8D9F-14F50E78BB3F}" type="pres">
      <dgm:prSet presAssocID="{AAA101D2-490B-45D5-9829-F52869B331B6}" presName="txThree" presStyleLbl="node3" presStyleIdx="1" presStyleCnt="2" custScaleY="46988" custLinFactNeighborX="-2359" custLinFactNeighborY="-2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547B6-C6CA-40EF-A994-254A73B7588E}" type="pres">
      <dgm:prSet presAssocID="{AAA101D2-490B-45D5-9829-F52869B331B6}" presName="parTransThree" presStyleCnt="0"/>
      <dgm:spPr/>
    </dgm:pt>
    <dgm:pt modelId="{1220EC42-7BF1-4BEB-A2E5-88575756FBDD}" type="pres">
      <dgm:prSet presAssocID="{AAA101D2-490B-45D5-9829-F52869B331B6}" presName="horzThree" presStyleCnt="0"/>
      <dgm:spPr/>
    </dgm:pt>
    <dgm:pt modelId="{21262E60-E005-4CC7-8345-858C6EE54693}" type="pres">
      <dgm:prSet presAssocID="{267EED79-571D-4D4D-A24F-B92B7F666F7B}" presName="vertFour" presStyleCnt="0">
        <dgm:presLayoutVars>
          <dgm:chPref val="3"/>
        </dgm:presLayoutVars>
      </dgm:prSet>
      <dgm:spPr/>
    </dgm:pt>
    <dgm:pt modelId="{21E1DD77-E92D-4043-9E15-A56ADE5E969D}" type="pres">
      <dgm:prSet presAssocID="{267EED79-571D-4D4D-A24F-B92B7F666F7B}" presName="txFour" presStyleLbl="node4" presStyleIdx="1" presStyleCnt="2" custScaleY="50297" custLinFactNeighborX="-2359" custLinFactNeighborY="-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1F8F30-DB9F-4601-AE71-50CFA650CD1E}" type="pres">
      <dgm:prSet presAssocID="{267EED79-571D-4D4D-A24F-B92B7F666F7B}" presName="horzFour" presStyleCnt="0"/>
      <dgm:spPr/>
    </dgm:pt>
  </dgm:ptLst>
  <dgm:cxnLst>
    <dgm:cxn modelId="{CF5609F4-C5D4-4F4D-82A9-106E5A013AA3}" srcId="{EE31FB68-4A23-4AAB-96B4-66F0DC308D5E}" destId="{74CD3E8E-85E6-44B9-8FEA-8F2A0D2068F3}" srcOrd="0" destOrd="0" parTransId="{CF3B9F61-CB11-4F94-ADB1-BBD21A264F09}" sibTransId="{874ED891-72CA-4D11-A83A-57396351F96D}"/>
    <dgm:cxn modelId="{A311C88A-86CD-43E7-9814-B7ECD4E28408}" srcId="{AAA101D2-490B-45D5-9829-F52869B331B6}" destId="{267EED79-571D-4D4D-A24F-B92B7F666F7B}" srcOrd="0" destOrd="0" parTransId="{7DEE5FED-ED7F-42C7-B278-F8E911FF7AE1}" sibTransId="{A5001375-3518-45E8-B4FF-6F8742E0C1FC}"/>
    <dgm:cxn modelId="{A0F71F41-6AEC-4019-A33A-C39399DEB336}" type="presOf" srcId="{D17B0BA6-8E39-4FD7-BFF2-B4112B5FD772}" destId="{FC9350E4-90F7-4FC6-8E8E-37E95514BA9C}" srcOrd="0" destOrd="0" presId="urn:microsoft.com/office/officeart/2005/8/layout/hierarchy4"/>
    <dgm:cxn modelId="{6E90329C-8D7C-4F56-B9E2-6C79542EB274}" type="presOf" srcId="{4B1E0EEA-1AB9-493E-AF7D-896B68A69CE9}" destId="{F8B3F09F-FB66-4E04-A341-8AEC3B6CCF2A}" srcOrd="0" destOrd="0" presId="urn:microsoft.com/office/officeart/2005/8/layout/hierarchy4"/>
    <dgm:cxn modelId="{2A20A9B2-23DB-4F8B-A7F6-8142ECEDF03F}" type="presOf" srcId="{7E1885AA-E378-46FF-BC7B-FCBF5CBF7FF4}" destId="{7D42B9B8-D66F-42C0-8BD6-DB8524C3760B}" srcOrd="0" destOrd="0" presId="urn:microsoft.com/office/officeart/2005/8/layout/hierarchy4"/>
    <dgm:cxn modelId="{E493A3EF-BF9A-4232-BE97-A9D45A2B1096}" srcId="{4B1E0EEA-1AB9-493E-AF7D-896B68A69CE9}" destId="{D17B0BA6-8E39-4FD7-BFF2-B4112B5FD772}" srcOrd="0" destOrd="0" parTransId="{A64D7630-2D94-4EBD-84BF-FF1AFAEF9142}" sibTransId="{EF0F3B7B-12F1-49F7-9EB0-49B86BCB4E18}"/>
    <dgm:cxn modelId="{CE009CC1-8A16-4450-95EB-AAAAA43CE786}" srcId="{7E1885AA-E378-46FF-BC7B-FCBF5CBF7FF4}" destId="{4B1E0EEA-1AB9-493E-AF7D-896B68A69CE9}" srcOrd="0" destOrd="0" parTransId="{03850610-2CEB-4F08-A1C8-3CC6FFD55D81}" sibTransId="{97DE3267-3D0E-4353-AF16-0F31184DCA8F}"/>
    <dgm:cxn modelId="{D9A3A0C4-D3C0-4C1F-97C1-98283A40EB53}" srcId="{996F4290-49B6-4E60-9A7A-3EE2FA7571DB}" destId="{AAA101D2-490B-45D5-9829-F52869B331B6}" srcOrd="0" destOrd="0" parTransId="{858B1F60-675A-4777-9F50-8876C1C7CD3D}" sibTransId="{042E3E44-F5B8-4124-A211-4D06A92E340B}"/>
    <dgm:cxn modelId="{CF9625F5-FA78-40C5-8D53-E9F49346C6D1}" type="presOf" srcId="{74CD3E8E-85E6-44B9-8FEA-8F2A0D2068F3}" destId="{26234649-81FA-4B84-BDD2-B1F6F701C3A4}" srcOrd="0" destOrd="0" presId="urn:microsoft.com/office/officeart/2005/8/layout/hierarchy4"/>
    <dgm:cxn modelId="{11E630E2-659A-4CBE-86FC-9482C225D56A}" type="presOf" srcId="{EE31FB68-4A23-4AAB-96B4-66F0DC308D5E}" destId="{504C4C57-4B83-4802-96D5-B4CEEF7FAE34}" srcOrd="0" destOrd="0" presId="urn:microsoft.com/office/officeart/2005/8/layout/hierarchy4"/>
    <dgm:cxn modelId="{3C6A7F10-8440-4E72-9B1B-74399E539640}" srcId="{74CD3E8E-85E6-44B9-8FEA-8F2A0D2068F3}" destId="{7E1885AA-E378-46FF-BC7B-FCBF5CBF7FF4}" srcOrd="0" destOrd="0" parTransId="{F1B98073-4EA4-4676-8DB3-203036A9F5D7}" sibTransId="{627A35A7-4110-47DA-913B-8B165040B774}"/>
    <dgm:cxn modelId="{71B9D246-BA11-45F3-AAFB-1A50F10CF017}" type="presOf" srcId="{996F4290-49B6-4E60-9A7A-3EE2FA7571DB}" destId="{940E3165-71EB-46FC-86DA-0A17F36A9F30}" srcOrd="0" destOrd="0" presId="urn:microsoft.com/office/officeart/2005/8/layout/hierarchy4"/>
    <dgm:cxn modelId="{F8DFCB73-E69F-42DF-AEB1-4B2551912A78}" srcId="{74CD3E8E-85E6-44B9-8FEA-8F2A0D2068F3}" destId="{996F4290-49B6-4E60-9A7A-3EE2FA7571DB}" srcOrd="1" destOrd="0" parTransId="{742530CE-0529-4319-AA6B-317B3317BDA8}" sibTransId="{D19FE427-C5B4-43D9-8D1E-1CD51B24E205}"/>
    <dgm:cxn modelId="{DF9FDF75-9C03-4B98-9B78-D95121009997}" type="presOf" srcId="{267EED79-571D-4D4D-A24F-B92B7F666F7B}" destId="{21E1DD77-E92D-4043-9E15-A56ADE5E969D}" srcOrd="0" destOrd="0" presId="urn:microsoft.com/office/officeart/2005/8/layout/hierarchy4"/>
    <dgm:cxn modelId="{4EADCC9E-F9B9-4BDD-9DBF-D85F72ED34FD}" type="presOf" srcId="{AAA101D2-490B-45D5-9829-F52869B331B6}" destId="{368CC06D-22F1-42AD-8D9F-14F50E78BB3F}" srcOrd="0" destOrd="0" presId="urn:microsoft.com/office/officeart/2005/8/layout/hierarchy4"/>
    <dgm:cxn modelId="{F1642399-4CE1-4C1A-AAF6-683BCD466BA6}" type="presParOf" srcId="{504C4C57-4B83-4802-96D5-B4CEEF7FAE34}" destId="{027EBCB3-9166-4054-839B-ED7654824037}" srcOrd="0" destOrd="0" presId="urn:microsoft.com/office/officeart/2005/8/layout/hierarchy4"/>
    <dgm:cxn modelId="{C764E7F3-9429-4F6A-8BCA-F895A409DA5D}" type="presParOf" srcId="{027EBCB3-9166-4054-839B-ED7654824037}" destId="{26234649-81FA-4B84-BDD2-B1F6F701C3A4}" srcOrd="0" destOrd="0" presId="urn:microsoft.com/office/officeart/2005/8/layout/hierarchy4"/>
    <dgm:cxn modelId="{7F7C2B86-0CCF-42C6-90F2-E030EEA8EEC4}" type="presParOf" srcId="{027EBCB3-9166-4054-839B-ED7654824037}" destId="{7EA24080-EE14-455D-A474-2189A5C351D3}" srcOrd="1" destOrd="0" presId="urn:microsoft.com/office/officeart/2005/8/layout/hierarchy4"/>
    <dgm:cxn modelId="{B3244EE0-6A2A-4D3A-9D2F-F1D469AFCB8A}" type="presParOf" srcId="{027EBCB3-9166-4054-839B-ED7654824037}" destId="{C420A25A-A63E-46E8-AB87-1052C4AD3C50}" srcOrd="2" destOrd="0" presId="urn:microsoft.com/office/officeart/2005/8/layout/hierarchy4"/>
    <dgm:cxn modelId="{C9C7D6C3-864D-4168-B832-4EE258301506}" type="presParOf" srcId="{C420A25A-A63E-46E8-AB87-1052C4AD3C50}" destId="{09AC54F4-BECA-4771-B363-51C811CE1ABD}" srcOrd="0" destOrd="0" presId="urn:microsoft.com/office/officeart/2005/8/layout/hierarchy4"/>
    <dgm:cxn modelId="{5C3D3A1A-A641-4F1E-A611-D92199818B1C}" type="presParOf" srcId="{09AC54F4-BECA-4771-B363-51C811CE1ABD}" destId="{7D42B9B8-D66F-42C0-8BD6-DB8524C3760B}" srcOrd="0" destOrd="0" presId="urn:microsoft.com/office/officeart/2005/8/layout/hierarchy4"/>
    <dgm:cxn modelId="{3814121B-0AD3-48E6-9074-9FD23BD7C3BD}" type="presParOf" srcId="{09AC54F4-BECA-4771-B363-51C811CE1ABD}" destId="{4880DD96-6653-4C3C-AC6B-437DCC3F646E}" srcOrd="1" destOrd="0" presId="urn:microsoft.com/office/officeart/2005/8/layout/hierarchy4"/>
    <dgm:cxn modelId="{A02DFC0F-9385-4951-9B52-4C4E5A57C747}" type="presParOf" srcId="{09AC54F4-BECA-4771-B363-51C811CE1ABD}" destId="{DA7D344C-7376-4500-A13C-DA92D80AA877}" srcOrd="2" destOrd="0" presId="urn:microsoft.com/office/officeart/2005/8/layout/hierarchy4"/>
    <dgm:cxn modelId="{2F197C3E-8574-4468-B306-BB2E4DC0AE67}" type="presParOf" srcId="{DA7D344C-7376-4500-A13C-DA92D80AA877}" destId="{58D415B6-3B18-4F0D-8E4A-AEF8E00CD024}" srcOrd="0" destOrd="0" presId="urn:microsoft.com/office/officeart/2005/8/layout/hierarchy4"/>
    <dgm:cxn modelId="{5B68A251-AE70-46E0-B91C-1EF46A001131}" type="presParOf" srcId="{58D415B6-3B18-4F0D-8E4A-AEF8E00CD024}" destId="{F8B3F09F-FB66-4E04-A341-8AEC3B6CCF2A}" srcOrd="0" destOrd="0" presId="urn:microsoft.com/office/officeart/2005/8/layout/hierarchy4"/>
    <dgm:cxn modelId="{A27F3D66-44FB-427F-B667-780E3F970F3D}" type="presParOf" srcId="{58D415B6-3B18-4F0D-8E4A-AEF8E00CD024}" destId="{ECB50137-E734-4D71-8EF5-799D47A20912}" srcOrd="1" destOrd="0" presId="urn:microsoft.com/office/officeart/2005/8/layout/hierarchy4"/>
    <dgm:cxn modelId="{E6697088-29EF-49CA-BD15-949C8FFD2FD6}" type="presParOf" srcId="{58D415B6-3B18-4F0D-8E4A-AEF8E00CD024}" destId="{B139AFC0-C306-4FEC-9797-04AD1E07142B}" srcOrd="2" destOrd="0" presId="urn:microsoft.com/office/officeart/2005/8/layout/hierarchy4"/>
    <dgm:cxn modelId="{1A402B26-3767-413A-852B-981FD156EC7E}" type="presParOf" srcId="{B139AFC0-C306-4FEC-9797-04AD1E07142B}" destId="{40B22933-2632-4370-9F33-3F95EC136BB0}" srcOrd="0" destOrd="0" presId="urn:microsoft.com/office/officeart/2005/8/layout/hierarchy4"/>
    <dgm:cxn modelId="{BA116000-7C8E-4E33-ABFA-8026A25DF4AE}" type="presParOf" srcId="{40B22933-2632-4370-9F33-3F95EC136BB0}" destId="{FC9350E4-90F7-4FC6-8E8E-37E95514BA9C}" srcOrd="0" destOrd="0" presId="urn:microsoft.com/office/officeart/2005/8/layout/hierarchy4"/>
    <dgm:cxn modelId="{08319185-E296-424D-9F60-DE4A846A2B01}" type="presParOf" srcId="{40B22933-2632-4370-9F33-3F95EC136BB0}" destId="{1372E337-7707-4288-8985-CD746A95CAB9}" srcOrd="1" destOrd="0" presId="urn:microsoft.com/office/officeart/2005/8/layout/hierarchy4"/>
    <dgm:cxn modelId="{2F25A2AD-69D3-4A8F-BE3C-F4DEA1CAD234}" type="presParOf" srcId="{C420A25A-A63E-46E8-AB87-1052C4AD3C50}" destId="{E8F2EA4C-265F-4D68-AA89-6A90C4C62811}" srcOrd="1" destOrd="0" presId="urn:microsoft.com/office/officeart/2005/8/layout/hierarchy4"/>
    <dgm:cxn modelId="{B6C27FF7-8CFC-47AB-9749-AE930AF630C2}" type="presParOf" srcId="{C420A25A-A63E-46E8-AB87-1052C4AD3C50}" destId="{B1348898-4509-4FB3-A476-3AFE508FCBCE}" srcOrd="2" destOrd="0" presId="urn:microsoft.com/office/officeart/2005/8/layout/hierarchy4"/>
    <dgm:cxn modelId="{E9DEFE90-9CA2-4A75-AAD1-5EC0E3FC7BB8}" type="presParOf" srcId="{B1348898-4509-4FB3-A476-3AFE508FCBCE}" destId="{940E3165-71EB-46FC-86DA-0A17F36A9F30}" srcOrd="0" destOrd="0" presId="urn:microsoft.com/office/officeart/2005/8/layout/hierarchy4"/>
    <dgm:cxn modelId="{F24ECD2F-823D-46F0-A8AB-98C742ACAD28}" type="presParOf" srcId="{B1348898-4509-4FB3-A476-3AFE508FCBCE}" destId="{C59D58F9-E738-407F-BF96-66518CEE8A05}" srcOrd="1" destOrd="0" presId="urn:microsoft.com/office/officeart/2005/8/layout/hierarchy4"/>
    <dgm:cxn modelId="{85C61386-5956-4060-9A01-F9B806338429}" type="presParOf" srcId="{B1348898-4509-4FB3-A476-3AFE508FCBCE}" destId="{9D54861A-AADE-434E-B0FA-9E573F0AFBE7}" srcOrd="2" destOrd="0" presId="urn:microsoft.com/office/officeart/2005/8/layout/hierarchy4"/>
    <dgm:cxn modelId="{2FAB113B-6495-4E1C-969D-66A1A627579F}" type="presParOf" srcId="{9D54861A-AADE-434E-B0FA-9E573F0AFBE7}" destId="{883908C4-6B3B-428B-83B8-7344CA41B02D}" srcOrd="0" destOrd="0" presId="urn:microsoft.com/office/officeart/2005/8/layout/hierarchy4"/>
    <dgm:cxn modelId="{54304664-399D-4158-97A9-D8664B20E605}" type="presParOf" srcId="{883908C4-6B3B-428B-83B8-7344CA41B02D}" destId="{368CC06D-22F1-42AD-8D9F-14F50E78BB3F}" srcOrd="0" destOrd="0" presId="urn:microsoft.com/office/officeart/2005/8/layout/hierarchy4"/>
    <dgm:cxn modelId="{59C3CB82-BCD6-4B9E-A385-3E31DBC52163}" type="presParOf" srcId="{883908C4-6B3B-428B-83B8-7344CA41B02D}" destId="{0DB547B6-C6CA-40EF-A994-254A73B7588E}" srcOrd="1" destOrd="0" presId="urn:microsoft.com/office/officeart/2005/8/layout/hierarchy4"/>
    <dgm:cxn modelId="{BB62BB08-638B-4CD0-B2B2-5AD6D8B10E85}" type="presParOf" srcId="{883908C4-6B3B-428B-83B8-7344CA41B02D}" destId="{1220EC42-7BF1-4BEB-A2E5-88575756FBDD}" srcOrd="2" destOrd="0" presId="urn:microsoft.com/office/officeart/2005/8/layout/hierarchy4"/>
    <dgm:cxn modelId="{41BFB37B-7E92-4507-B8F8-946A894FD56A}" type="presParOf" srcId="{1220EC42-7BF1-4BEB-A2E5-88575756FBDD}" destId="{21262E60-E005-4CC7-8345-858C6EE54693}" srcOrd="0" destOrd="0" presId="urn:microsoft.com/office/officeart/2005/8/layout/hierarchy4"/>
    <dgm:cxn modelId="{58810425-EBE1-44E4-A738-73A2D54C572F}" type="presParOf" srcId="{21262E60-E005-4CC7-8345-858C6EE54693}" destId="{21E1DD77-E92D-4043-9E15-A56ADE5E969D}" srcOrd="0" destOrd="0" presId="urn:microsoft.com/office/officeart/2005/8/layout/hierarchy4"/>
    <dgm:cxn modelId="{72F9C19B-B4AD-4390-B6B8-C0DF9B673BEF}" type="presParOf" srcId="{21262E60-E005-4CC7-8345-858C6EE54693}" destId="{491F8F30-DB9F-4601-AE71-50CFA650CD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1FB68-4A23-4AAB-96B4-66F0DC308D5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7EDFB-DAD9-438D-88E7-B85BB4BFDE3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F164890E-115A-4BBD-9BF6-FB632905D600}" type="parTrans" cxnId="{D38D7FB6-36C9-4363-A889-27B2F97F9CE2}">
      <dgm:prSet/>
      <dgm:spPr/>
      <dgm:t>
        <a:bodyPr/>
        <a:lstStyle/>
        <a:p>
          <a:endParaRPr lang="ru-RU"/>
        </a:p>
      </dgm:t>
    </dgm:pt>
    <dgm:pt modelId="{7E567E65-58CA-4F31-B3BB-960518E3F294}" type="sibTrans" cxnId="{D38D7FB6-36C9-4363-A889-27B2F97F9CE2}">
      <dgm:prSet/>
      <dgm:spPr/>
      <dgm:t>
        <a:bodyPr/>
        <a:lstStyle/>
        <a:p>
          <a:endParaRPr lang="ru-RU"/>
        </a:p>
      </dgm:t>
    </dgm:pt>
    <dgm:pt modelId="{F3624CD0-515E-4EC3-B5F5-BDDC871E919E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53949085-6F23-4ED8-92F3-38F1EB00EB17}" type="parTrans" cxnId="{3A69FEBB-FF02-4D73-95F1-E6CD598248A8}">
      <dgm:prSet/>
      <dgm:spPr/>
      <dgm:t>
        <a:bodyPr/>
        <a:lstStyle/>
        <a:p>
          <a:endParaRPr lang="ru-RU"/>
        </a:p>
      </dgm:t>
    </dgm:pt>
    <dgm:pt modelId="{D7A85FD7-EA07-4C16-A8DD-EDB629DDD52E}" type="sibTrans" cxnId="{3A69FEBB-FF02-4D73-95F1-E6CD598248A8}">
      <dgm:prSet/>
      <dgm:spPr/>
      <dgm:t>
        <a:bodyPr/>
        <a:lstStyle/>
        <a:p>
          <a:endParaRPr lang="ru-RU"/>
        </a:p>
      </dgm:t>
    </dgm:pt>
    <dgm:pt modelId="{D89D4255-4218-4422-8B14-1F76234EAE04}">
      <dgm:prSet phldrT="[Текст]"/>
      <dgm:spPr/>
      <dgm:t>
        <a:bodyPr/>
        <a:lstStyle/>
        <a:p>
          <a:r>
            <a:rPr lang="ru-RU" dirty="0" smtClean="0"/>
            <a:t>2014 год расходы 806,1 млн.руб.</a:t>
          </a:r>
          <a:r>
            <a:rPr lang="en-US" dirty="0" smtClean="0"/>
            <a:t> </a:t>
          </a:r>
        </a:p>
        <a:p>
          <a:r>
            <a:rPr lang="ru-RU" dirty="0" smtClean="0"/>
            <a:t> из них: </a:t>
          </a:r>
          <a:endParaRPr lang="en-US" dirty="0" smtClean="0"/>
        </a:p>
        <a:p>
          <a:r>
            <a:rPr lang="ru-RU" dirty="0" smtClean="0"/>
            <a:t>360,4 </a:t>
          </a:r>
          <a:r>
            <a:rPr lang="ru-RU" dirty="0" err="1" smtClean="0"/>
            <a:t>млн.руб</a:t>
          </a:r>
          <a:r>
            <a:rPr lang="ru-RU" dirty="0" smtClean="0"/>
            <a:t> областной и местный бюджеты </a:t>
          </a:r>
          <a:endParaRPr lang="en-US" dirty="0" smtClean="0"/>
        </a:p>
        <a:p>
          <a:r>
            <a:rPr lang="ru-RU" dirty="0" smtClean="0"/>
            <a:t>445,7 млн.руб. средства федерального бюджета</a:t>
          </a:r>
          <a:endParaRPr lang="ru-RU" dirty="0"/>
        </a:p>
      </dgm:t>
    </dgm:pt>
    <dgm:pt modelId="{EA19577F-4F7A-4FBA-B23A-13EF5D7DA295}" type="parTrans" cxnId="{DEC583A4-243F-44E0-B9FE-80319580249E}">
      <dgm:prSet/>
      <dgm:spPr/>
      <dgm:t>
        <a:bodyPr/>
        <a:lstStyle/>
        <a:p>
          <a:endParaRPr lang="ru-RU"/>
        </a:p>
      </dgm:t>
    </dgm:pt>
    <dgm:pt modelId="{4577A65F-941D-480A-8018-CFD79F7B0145}" type="sibTrans" cxnId="{DEC583A4-243F-44E0-B9FE-80319580249E}">
      <dgm:prSet/>
      <dgm:spPr/>
      <dgm:t>
        <a:bodyPr/>
        <a:lstStyle/>
        <a:p>
          <a:endParaRPr lang="ru-RU"/>
        </a:p>
      </dgm:t>
    </dgm:pt>
    <dgm:pt modelId="{504C4C57-4B83-4802-96D5-B4CEEF7FAE34}" type="pres">
      <dgm:prSet presAssocID="{EE31FB68-4A23-4AAB-96B4-66F0DC308D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10B0E8-3EC3-4137-8F32-385D32E9E070}" type="pres">
      <dgm:prSet presAssocID="{AE27EDFB-DAD9-438D-88E7-B85BB4BFDE3D}" presName="vertOne" presStyleCnt="0"/>
      <dgm:spPr/>
    </dgm:pt>
    <dgm:pt modelId="{446F02D0-3A68-4F19-BF52-569F2BFFA6FC}" type="pres">
      <dgm:prSet presAssocID="{AE27EDFB-DAD9-438D-88E7-B85BB4BFDE3D}" presName="txOne" presStyleLbl="node0" presStyleIdx="0" presStyleCnt="1" custScaleY="14525" custLinFactY="-177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1A8FF-8F46-4CC9-97C1-7F2DBBC33DEA}" type="pres">
      <dgm:prSet presAssocID="{AE27EDFB-DAD9-438D-88E7-B85BB4BFDE3D}" presName="parTransOne" presStyleCnt="0"/>
      <dgm:spPr/>
    </dgm:pt>
    <dgm:pt modelId="{FEABC14C-4420-4CC3-962C-CCC596C7B1D7}" type="pres">
      <dgm:prSet presAssocID="{AE27EDFB-DAD9-438D-88E7-B85BB4BFDE3D}" presName="horzOne" presStyleCnt="0"/>
      <dgm:spPr/>
    </dgm:pt>
    <dgm:pt modelId="{48FAFF19-3D7F-4C38-9107-D8B006D884E2}" type="pres">
      <dgm:prSet presAssocID="{F3624CD0-515E-4EC3-B5F5-BDDC871E919E}" presName="vertTwo" presStyleCnt="0"/>
      <dgm:spPr/>
    </dgm:pt>
    <dgm:pt modelId="{14EFB412-6877-40CD-8DA6-0276FD6EDEE7}" type="pres">
      <dgm:prSet presAssocID="{F3624CD0-515E-4EC3-B5F5-BDDC871E919E}" presName="txTwo" presStyleLbl="node2" presStyleIdx="0" presStyleCnt="1" custScaleY="14417" custLinFactNeighborY="64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5B864-C2A5-4E50-98F6-D8DF5AB1D5CC}" type="pres">
      <dgm:prSet presAssocID="{F3624CD0-515E-4EC3-B5F5-BDDC871E919E}" presName="parTransTwo" presStyleCnt="0"/>
      <dgm:spPr/>
    </dgm:pt>
    <dgm:pt modelId="{C10C15EF-300E-49A8-A96B-F5710D248F54}" type="pres">
      <dgm:prSet presAssocID="{F3624CD0-515E-4EC3-B5F5-BDDC871E919E}" presName="horzTwo" presStyleCnt="0"/>
      <dgm:spPr/>
    </dgm:pt>
    <dgm:pt modelId="{771D0BAB-FD22-4AE8-A73B-765C0659CD7F}" type="pres">
      <dgm:prSet presAssocID="{D89D4255-4218-4422-8B14-1F76234EAE04}" presName="vertThree" presStyleCnt="0"/>
      <dgm:spPr/>
    </dgm:pt>
    <dgm:pt modelId="{2D442303-9A41-4ED2-888C-28B63B4CB152}" type="pres">
      <dgm:prSet presAssocID="{D89D4255-4218-4422-8B14-1F76234EAE04}" presName="txThree" presStyleLbl="node3" presStyleIdx="0" presStyleCnt="1" custScaleY="63680" custLinFactNeighborY="2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B6D4D2-6CC8-45B0-90CB-9010D67CAAF8}" type="pres">
      <dgm:prSet presAssocID="{D89D4255-4218-4422-8B14-1F76234EAE04}" presName="horzThree" presStyleCnt="0"/>
      <dgm:spPr/>
    </dgm:pt>
  </dgm:ptLst>
  <dgm:cxnLst>
    <dgm:cxn modelId="{2E9B00D8-801B-441D-AF71-B86696A36E49}" type="presOf" srcId="{D89D4255-4218-4422-8B14-1F76234EAE04}" destId="{2D442303-9A41-4ED2-888C-28B63B4CB152}" srcOrd="0" destOrd="0" presId="urn:microsoft.com/office/officeart/2005/8/layout/hierarchy4"/>
    <dgm:cxn modelId="{FE18E795-C129-4629-8D23-2169AB3BB2B1}" type="presOf" srcId="{EE31FB68-4A23-4AAB-96B4-66F0DC308D5E}" destId="{504C4C57-4B83-4802-96D5-B4CEEF7FAE34}" srcOrd="0" destOrd="0" presId="urn:microsoft.com/office/officeart/2005/8/layout/hierarchy4"/>
    <dgm:cxn modelId="{D38D7FB6-36C9-4363-A889-27B2F97F9CE2}" srcId="{EE31FB68-4A23-4AAB-96B4-66F0DC308D5E}" destId="{AE27EDFB-DAD9-438D-88E7-B85BB4BFDE3D}" srcOrd="0" destOrd="0" parTransId="{F164890E-115A-4BBD-9BF6-FB632905D600}" sibTransId="{7E567E65-58CA-4F31-B3BB-960518E3F294}"/>
    <dgm:cxn modelId="{3A69FEBB-FF02-4D73-95F1-E6CD598248A8}" srcId="{AE27EDFB-DAD9-438D-88E7-B85BB4BFDE3D}" destId="{F3624CD0-515E-4EC3-B5F5-BDDC871E919E}" srcOrd="0" destOrd="0" parTransId="{53949085-6F23-4ED8-92F3-38F1EB00EB17}" sibTransId="{D7A85FD7-EA07-4C16-A8DD-EDB629DDD52E}"/>
    <dgm:cxn modelId="{CA8713A7-73DB-4ABE-B978-487D12200F0D}" type="presOf" srcId="{AE27EDFB-DAD9-438D-88E7-B85BB4BFDE3D}" destId="{446F02D0-3A68-4F19-BF52-569F2BFFA6FC}" srcOrd="0" destOrd="0" presId="urn:microsoft.com/office/officeart/2005/8/layout/hierarchy4"/>
    <dgm:cxn modelId="{8C154DEB-56AC-4145-8933-29167390820A}" type="presOf" srcId="{F3624CD0-515E-4EC3-B5F5-BDDC871E919E}" destId="{14EFB412-6877-40CD-8DA6-0276FD6EDEE7}" srcOrd="0" destOrd="0" presId="urn:microsoft.com/office/officeart/2005/8/layout/hierarchy4"/>
    <dgm:cxn modelId="{DEC583A4-243F-44E0-B9FE-80319580249E}" srcId="{F3624CD0-515E-4EC3-B5F5-BDDC871E919E}" destId="{D89D4255-4218-4422-8B14-1F76234EAE04}" srcOrd="0" destOrd="0" parTransId="{EA19577F-4F7A-4FBA-B23A-13EF5D7DA295}" sibTransId="{4577A65F-941D-480A-8018-CFD79F7B0145}"/>
    <dgm:cxn modelId="{F7E9E24C-EFAD-4E40-ACF7-4A031350F199}" type="presParOf" srcId="{504C4C57-4B83-4802-96D5-B4CEEF7FAE34}" destId="{F110B0E8-3EC3-4137-8F32-385D32E9E070}" srcOrd="0" destOrd="0" presId="urn:microsoft.com/office/officeart/2005/8/layout/hierarchy4"/>
    <dgm:cxn modelId="{CCEF8190-453A-4B14-9BB9-34122B3F1FF9}" type="presParOf" srcId="{F110B0E8-3EC3-4137-8F32-385D32E9E070}" destId="{446F02D0-3A68-4F19-BF52-569F2BFFA6FC}" srcOrd="0" destOrd="0" presId="urn:microsoft.com/office/officeart/2005/8/layout/hierarchy4"/>
    <dgm:cxn modelId="{EEB482A4-B854-4C85-91C3-4E8B0D54917B}" type="presParOf" srcId="{F110B0E8-3EC3-4137-8F32-385D32E9E070}" destId="{5BD1A8FF-8F46-4CC9-97C1-7F2DBBC33DEA}" srcOrd="1" destOrd="0" presId="urn:microsoft.com/office/officeart/2005/8/layout/hierarchy4"/>
    <dgm:cxn modelId="{63CE1E02-5A5D-40B4-B496-4003904DE70C}" type="presParOf" srcId="{F110B0E8-3EC3-4137-8F32-385D32E9E070}" destId="{FEABC14C-4420-4CC3-962C-CCC596C7B1D7}" srcOrd="2" destOrd="0" presId="urn:microsoft.com/office/officeart/2005/8/layout/hierarchy4"/>
    <dgm:cxn modelId="{620BFA2D-9A30-4077-81F4-97C2CD21C391}" type="presParOf" srcId="{FEABC14C-4420-4CC3-962C-CCC596C7B1D7}" destId="{48FAFF19-3D7F-4C38-9107-D8B006D884E2}" srcOrd="0" destOrd="0" presId="urn:microsoft.com/office/officeart/2005/8/layout/hierarchy4"/>
    <dgm:cxn modelId="{D46B3748-BECC-4E76-8AC7-3192584F3ED1}" type="presParOf" srcId="{48FAFF19-3D7F-4C38-9107-D8B006D884E2}" destId="{14EFB412-6877-40CD-8DA6-0276FD6EDEE7}" srcOrd="0" destOrd="0" presId="urn:microsoft.com/office/officeart/2005/8/layout/hierarchy4"/>
    <dgm:cxn modelId="{CEF27528-F0E5-409E-8BCB-4762EC145C4C}" type="presParOf" srcId="{48FAFF19-3D7F-4C38-9107-D8B006D884E2}" destId="{3825B864-C2A5-4E50-98F6-D8DF5AB1D5CC}" srcOrd="1" destOrd="0" presId="urn:microsoft.com/office/officeart/2005/8/layout/hierarchy4"/>
    <dgm:cxn modelId="{FFF0332F-DBB0-4531-9219-25419F57668A}" type="presParOf" srcId="{48FAFF19-3D7F-4C38-9107-D8B006D884E2}" destId="{C10C15EF-300E-49A8-A96B-F5710D248F54}" srcOrd="2" destOrd="0" presId="urn:microsoft.com/office/officeart/2005/8/layout/hierarchy4"/>
    <dgm:cxn modelId="{54CD4599-A76C-474B-88E0-9A7A46E7CF4D}" type="presParOf" srcId="{C10C15EF-300E-49A8-A96B-F5710D248F54}" destId="{771D0BAB-FD22-4AE8-A73B-765C0659CD7F}" srcOrd="0" destOrd="0" presId="urn:microsoft.com/office/officeart/2005/8/layout/hierarchy4"/>
    <dgm:cxn modelId="{59D14400-47FD-4A6B-B932-818EB6526FAE}" type="presParOf" srcId="{771D0BAB-FD22-4AE8-A73B-765C0659CD7F}" destId="{2D442303-9A41-4ED2-888C-28B63B4CB152}" srcOrd="0" destOrd="0" presId="urn:microsoft.com/office/officeart/2005/8/layout/hierarchy4"/>
    <dgm:cxn modelId="{83CE684C-69F7-4F57-9336-B6DA26B4FF64}" type="presParOf" srcId="{771D0BAB-FD22-4AE8-A73B-765C0659CD7F}" destId="{DBB6D4D2-6CC8-45B0-90CB-9010D67CAA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1FB68-4A23-4AAB-96B4-66F0DC308D5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D3E8E-85E6-44B9-8FEA-8F2A0D2068F3}">
      <dgm:prSet phldrT="[Текст]"/>
      <dgm:spPr/>
      <dgm:t>
        <a:bodyPr/>
        <a:lstStyle/>
        <a:p>
          <a:endParaRPr lang="ru-RU" dirty="0"/>
        </a:p>
      </dgm:t>
    </dgm:pt>
    <dgm:pt modelId="{CF3B9F61-CB11-4F94-ADB1-BBD21A264F09}" type="parTrans" cxnId="{CF5609F4-C5D4-4F4D-82A9-106E5A013AA3}">
      <dgm:prSet/>
      <dgm:spPr/>
      <dgm:t>
        <a:bodyPr/>
        <a:lstStyle/>
        <a:p>
          <a:endParaRPr lang="ru-RU"/>
        </a:p>
      </dgm:t>
    </dgm:pt>
    <dgm:pt modelId="{874ED891-72CA-4D11-A83A-57396351F96D}" type="sibTrans" cxnId="{CF5609F4-C5D4-4F4D-82A9-106E5A013AA3}">
      <dgm:prSet/>
      <dgm:spPr/>
      <dgm:t>
        <a:bodyPr/>
        <a:lstStyle/>
        <a:p>
          <a:endParaRPr lang="ru-RU"/>
        </a:p>
      </dgm:t>
    </dgm:pt>
    <dgm:pt modelId="{504C4C57-4B83-4802-96D5-B4CEEF7FAE34}" type="pres">
      <dgm:prSet presAssocID="{EE31FB68-4A23-4AAB-96B4-66F0DC308D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7EBCB3-9166-4054-839B-ED7654824037}" type="pres">
      <dgm:prSet presAssocID="{74CD3E8E-85E6-44B9-8FEA-8F2A0D2068F3}" presName="vertOne" presStyleCnt="0"/>
      <dgm:spPr/>
    </dgm:pt>
    <dgm:pt modelId="{26234649-81FA-4B84-BDD2-B1F6F701C3A4}" type="pres">
      <dgm:prSet presAssocID="{74CD3E8E-85E6-44B9-8FEA-8F2A0D2068F3}" presName="txOne" presStyleLbl="node0" presStyleIdx="0" presStyleCnt="1" custFlipVert="0" custScaleY="100000" custLinFactY="-773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0A25A-A63E-46E8-AB87-1052C4AD3C50}" type="pres">
      <dgm:prSet presAssocID="{74CD3E8E-85E6-44B9-8FEA-8F2A0D2068F3}" presName="horzOne" presStyleCnt="0"/>
      <dgm:spPr/>
    </dgm:pt>
  </dgm:ptLst>
  <dgm:cxnLst>
    <dgm:cxn modelId="{CF5609F4-C5D4-4F4D-82A9-106E5A013AA3}" srcId="{EE31FB68-4A23-4AAB-96B4-66F0DC308D5E}" destId="{74CD3E8E-85E6-44B9-8FEA-8F2A0D2068F3}" srcOrd="0" destOrd="0" parTransId="{CF3B9F61-CB11-4F94-ADB1-BBD21A264F09}" sibTransId="{874ED891-72CA-4D11-A83A-57396351F96D}"/>
    <dgm:cxn modelId="{B022F09F-69A8-4DD6-BCB4-04942CCE1388}" type="presOf" srcId="{74CD3E8E-85E6-44B9-8FEA-8F2A0D2068F3}" destId="{26234649-81FA-4B84-BDD2-B1F6F701C3A4}" srcOrd="0" destOrd="0" presId="urn:microsoft.com/office/officeart/2005/8/layout/hierarchy4"/>
    <dgm:cxn modelId="{E42F7E6E-19F0-46C6-A3F3-D22E56C06561}" type="presOf" srcId="{EE31FB68-4A23-4AAB-96B4-66F0DC308D5E}" destId="{504C4C57-4B83-4802-96D5-B4CEEF7FAE34}" srcOrd="0" destOrd="0" presId="urn:microsoft.com/office/officeart/2005/8/layout/hierarchy4"/>
    <dgm:cxn modelId="{C1334228-38D4-4CB3-BA08-7C029977653B}" type="presParOf" srcId="{504C4C57-4B83-4802-96D5-B4CEEF7FAE34}" destId="{027EBCB3-9166-4054-839B-ED7654824037}" srcOrd="0" destOrd="0" presId="urn:microsoft.com/office/officeart/2005/8/layout/hierarchy4"/>
    <dgm:cxn modelId="{B9DE1E9E-14F1-4A53-8869-A1DE62B37D64}" type="presParOf" srcId="{027EBCB3-9166-4054-839B-ED7654824037}" destId="{26234649-81FA-4B84-BDD2-B1F6F701C3A4}" srcOrd="0" destOrd="0" presId="urn:microsoft.com/office/officeart/2005/8/layout/hierarchy4"/>
    <dgm:cxn modelId="{585DD29C-1951-463D-9682-186E3E72EF3F}" type="presParOf" srcId="{027EBCB3-9166-4054-839B-ED7654824037}" destId="{C420A25A-A63E-46E8-AB87-1052C4AD3C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1FB68-4A23-4AAB-96B4-66F0DC308D5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D3E8E-85E6-44B9-8FEA-8F2A0D2068F3}">
      <dgm:prSet phldrT="[Текст]"/>
      <dgm:spPr/>
      <dgm:t>
        <a:bodyPr/>
        <a:lstStyle/>
        <a:p>
          <a:r>
            <a:rPr lang="ru-RU" dirty="0" smtClean="0"/>
            <a:t>С учетом развития  негосударственных дошкольных образовательных </a:t>
          </a:r>
          <a:r>
            <a:rPr lang="en-US" dirty="0" smtClean="0"/>
            <a:t> </a:t>
          </a:r>
          <a:r>
            <a:rPr lang="ru-RU" dirty="0" smtClean="0"/>
            <a:t>организаций (дополнительно создано 171 место) количество созданных мест  в 2014 году составило 1880.</a:t>
          </a:r>
          <a:endParaRPr lang="ru-RU" dirty="0"/>
        </a:p>
      </dgm:t>
    </dgm:pt>
    <dgm:pt modelId="{CF3B9F61-CB11-4F94-ADB1-BBD21A264F09}" type="parTrans" cxnId="{CF5609F4-C5D4-4F4D-82A9-106E5A013AA3}">
      <dgm:prSet/>
      <dgm:spPr/>
      <dgm:t>
        <a:bodyPr/>
        <a:lstStyle/>
        <a:p>
          <a:endParaRPr lang="ru-RU"/>
        </a:p>
      </dgm:t>
    </dgm:pt>
    <dgm:pt modelId="{874ED891-72CA-4D11-A83A-57396351F96D}" type="sibTrans" cxnId="{CF5609F4-C5D4-4F4D-82A9-106E5A013AA3}">
      <dgm:prSet/>
      <dgm:spPr/>
      <dgm:t>
        <a:bodyPr/>
        <a:lstStyle/>
        <a:p>
          <a:endParaRPr lang="ru-RU"/>
        </a:p>
      </dgm:t>
    </dgm:pt>
    <dgm:pt modelId="{504C4C57-4B83-4802-96D5-B4CEEF7FAE34}" type="pres">
      <dgm:prSet presAssocID="{EE31FB68-4A23-4AAB-96B4-66F0DC308D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7EBCB3-9166-4054-839B-ED7654824037}" type="pres">
      <dgm:prSet presAssocID="{74CD3E8E-85E6-44B9-8FEA-8F2A0D2068F3}" presName="vertOne" presStyleCnt="0"/>
      <dgm:spPr/>
    </dgm:pt>
    <dgm:pt modelId="{26234649-81FA-4B84-BDD2-B1F6F701C3A4}" type="pres">
      <dgm:prSet presAssocID="{74CD3E8E-85E6-44B9-8FEA-8F2A0D2068F3}" presName="txOne" presStyleLbl="node0" presStyleIdx="0" presStyleCnt="1" custFlipVert="0" custScaleY="100000" custLinFactY="-773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0A25A-A63E-46E8-AB87-1052C4AD3C50}" type="pres">
      <dgm:prSet presAssocID="{74CD3E8E-85E6-44B9-8FEA-8F2A0D2068F3}" presName="horzOne" presStyleCnt="0"/>
      <dgm:spPr/>
    </dgm:pt>
  </dgm:ptLst>
  <dgm:cxnLst>
    <dgm:cxn modelId="{CF5609F4-C5D4-4F4D-82A9-106E5A013AA3}" srcId="{EE31FB68-4A23-4AAB-96B4-66F0DC308D5E}" destId="{74CD3E8E-85E6-44B9-8FEA-8F2A0D2068F3}" srcOrd="0" destOrd="0" parTransId="{CF3B9F61-CB11-4F94-ADB1-BBD21A264F09}" sibTransId="{874ED891-72CA-4D11-A83A-57396351F96D}"/>
    <dgm:cxn modelId="{9C17E20F-A66C-437E-8AA5-8EE41F025B8E}" type="presOf" srcId="{EE31FB68-4A23-4AAB-96B4-66F0DC308D5E}" destId="{504C4C57-4B83-4802-96D5-B4CEEF7FAE34}" srcOrd="0" destOrd="0" presId="urn:microsoft.com/office/officeart/2005/8/layout/hierarchy4"/>
    <dgm:cxn modelId="{86D35F55-F797-46CA-B37B-50C2681FBDB1}" type="presOf" srcId="{74CD3E8E-85E6-44B9-8FEA-8F2A0D2068F3}" destId="{26234649-81FA-4B84-BDD2-B1F6F701C3A4}" srcOrd="0" destOrd="0" presId="urn:microsoft.com/office/officeart/2005/8/layout/hierarchy4"/>
    <dgm:cxn modelId="{19E3F32A-8E2D-4936-B74F-071CD6DC4B17}" type="presParOf" srcId="{504C4C57-4B83-4802-96D5-B4CEEF7FAE34}" destId="{027EBCB3-9166-4054-839B-ED7654824037}" srcOrd="0" destOrd="0" presId="urn:microsoft.com/office/officeart/2005/8/layout/hierarchy4"/>
    <dgm:cxn modelId="{56E165E2-B735-4B6D-AE80-9F949361C38B}" type="presParOf" srcId="{027EBCB3-9166-4054-839B-ED7654824037}" destId="{26234649-81FA-4B84-BDD2-B1F6F701C3A4}" srcOrd="0" destOrd="0" presId="urn:microsoft.com/office/officeart/2005/8/layout/hierarchy4"/>
    <dgm:cxn modelId="{CFE49715-090F-439E-A715-285A9AE4D480}" type="presParOf" srcId="{027EBCB3-9166-4054-839B-ED7654824037}" destId="{C420A25A-A63E-46E8-AB87-1052C4AD3C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34649-81FA-4B84-BDD2-B1F6F701C3A4}">
      <dsp:nvSpPr>
        <dsp:cNvPr id="0" name=""/>
        <dsp:cNvSpPr/>
      </dsp:nvSpPr>
      <dsp:spPr>
        <a:xfrm>
          <a:off x="0" y="0"/>
          <a:ext cx="3669696" cy="39501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Мероприятия</a:t>
          </a:r>
          <a:endParaRPr lang="ru-RU" sz="1700" kern="1200" dirty="0"/>
        </a:p>
      </dsp:txBody>
      <dsp:txXfrm>
        <a:off x="0" y="0"/>
        <a:ext cx="3669696" cy="395014"/>
      </dsp:txXfrm>
    </dsp:sp>
    <dsp:sp modelId="{7D42B9B8-D66F-42C0-8BD6-DB8524C3760B}">
      <dsp:nvSpPr>
        <dsp:cNvPr id="0" name=""/>
        <dsp:cNvSpPr/>
      </dsp:nvSpPr>
      <dsp:spPr>
        <a:xfrm>
          <a:off x="3584" y="493680"/>
          <a:ext cx="1757453" cy="483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Строительство</a:t>
          </a:r>
          <a:endParaRPr lang="ru-RU" sz="1700" kern="1200" dirty="0"/>
        </a:p>
      </dsp:txBody>
      <dsp:txXfrm>
        <a:off x="3584" y="493680"/>
        <a:ext cx="1757453" cy="483382"/>
      </dsp:txXfrm>
    </dsp:sp>
    <dsp:sp modelId="{F8B3F09F-FB66-4E04-A341-8AEC3B6CCF2A}">
      <dsp:nvSpPr>
        <dsp:cNvPr id="0" name=""/>
        <dsp:cNvSpPr/>
      </dsp:nvSpPr>
      <dsp:spPr>
        <a:xfrm>
          <a:off x="3445" y="1082554"/>
          <a:ext cx="1750598" cy="498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Реконструкция</a:t>
          </a:r>
          <a:endParaRPr lang="ru-RU" sz="1700" kern="1200" dirty="0"/>
        </a:p>
      </dsp:txBody>
      <dsp:txXfrm>
        <a:off x="3445" y="1082554"/>
        <a:ext cx="1750598" cy="498257"/>
      </dsp:txXfrm>
    </dsp:sp>
    <dsp:sp modelId="{FC9350E4-90F7-4FC6-8E8E-37E95514BA9C}">
      <dsp:nvSpPr>
        <dsp:cNvPr id="0" name=""/>
        <dsp:cNvSpPr/>
      </dsp:nvSpPr>
      <dsp:spPr>
        <a:xfrm>
          <a:off x="0" y="1656179"/>
          <a:ext cx="1750598" cy="5332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ремонт</a:t>
          </a:r>
          <a:endParaRPr lang="ru-RU" sz="1400" kern="1200" dirty="0"/>
        </a:p>
      </dsp:txBody>
      <dsp:txXfrm>
        <a:off x="0" y="1656179"/>
        <a:ext cx="1750598" cy="533271"/>
      </dsp:txXfrm>
    </dsp:sp>
    <dsp:sp modelId="{940E3165-71EB-46FC-86DA-0A17F36A9F30}">
      <dsp:nvSpPr>
        <dsp:cNvPr id="0" name=""/>
        <dsp:cNvSpPr/>
      </dsp:nvSpPr>
      <dsp:spPr>
        <a:xfrm>
          <a:off x="1872143" y="493680"/>
          <a:ext cx="1757453" cy="5115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 новых зданий</a:t>
          </a:r>
          <a:endParaRPr lang="ru-RU" sz="1700" kern="1200" dirty="0"/>
        </a:p>
      </dsp:txBody>
      <dsp:txXfrm>
        <a:off x="1872143" y="493680"/>
        <a:ext cx="1757453" cy="511500"/>
      </dsp:txXfrm>
    </dsp:sp>
    <dsp:sp modelId="{368CC06D-22F1-42AD-8D9F-14F50E78BB3F}">
      <dsp:nvSpPr>
        <dsp:cNvPr id="0" name=""/>
        <dsp:cNvSpPr/>
      </dsp:nvSpPr>
      <dsp:spPr>
        <a:xfrm>
          <a:off x="1872147" y="1100544"/>
          <a:ext cx="1750598" cy="497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 учреждения </a:t>
          </a:r>
          <a:endParaRPr lang="ru-RU" sz="1700" kern="1200" dirty="0"/>
        </a:p>
      </dsp:txBody>
      <dsp:txXfrm>
        <a:off x="1872147" y="1100544"/>
        <a:ext cx="1750598" cy="497812"/>
      </dsp:txXfrm>
    </dsp:sp>
    <dsp:sp modelId="{21E1DD77-E92D-4043-9E15-A56ADE5E969D}">
      <dsp:nvSpPr>
        <dsp:cNvPr id="0" name=""/>
        <dsp:cNvSpPr/>
      </dsp:nvSpPr>
      <dsp:spPr>
        <a:xfrm>
          <a:off x="1872147" y="1660555"/>
          <a:ext cx="1750598" cy="5328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19 учреждений</a:t>
          </a:r>
          <a:endParaRPr lang="ru-RU" sz="1400" kern="1200" dirty="0"/>
        </a:p>
      </dsp:txBody>
      <dsp:txXfrm>
        <a:off x="1872147" y="1660555"/>
        <a:ext cx="1750598" cy="532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6F02D0-3A68-4F19-BF52-569F2BFFA6FC}">
      <dsp:nvSpPr>
        <dsp:cNvPr id="0" name=""/>
        <dsp:cNvSpPr/>
      </dsp:nvSpPr>
      <dsp:spPr>
        <a:xfrm>
          <a:off x="0" y="0"/>
          <a:ext cx="1800199" cy="40790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2014 год</a:t>
          </a:r>
          <a:endParaRPr lang="ru-RU" sz="1700" kern="1200" dirty="0"/>
        </a:p>
      </dsp:txBody>
      <dsp:txXfrm>
        <a:off x="0" y="0"/>
        <a:ext cx="1800199" cy="407907"/>
      </dsp:txXfrm>
    </dsp:sp>
    <dsp:sp modelId="{14EFB412-6877-40CD-8DA6-0276FD6EDEE7}">
      <dsp:nvSpPr>
        <dsp:cNvPr id="0" name=""/>
        <dsp:cNvSpPr/>
      </dsp:nvSpPr>
      <dsp:spPr>
        <a:xfrm>
          <a:off x="0" y="576064"/>
          <a:ext cx="1800199" cy="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Расходы</a:t>
          </a:r>
          <a:endParaRPr lang="ru-RU" sz="1700" kern="1200" dirty="0"/>
        </a:p>
      </dsp:txBody>
      <dsp:txXfrm>
        <a:off x="0" y="576064"/>
        <a:ext cx="1800199" cy="404874"/>
      </dsp:txXfrm>
    </dsp:sp>
    <dsp:sp modelId="{2D442303-9A41-4ED2-888C-28B63B4CB152}">
      <dsp:nvSpPr>
        <dsp:cNvPr id="0" name=""/>
        <dsp:cNvSpPr/>
      </dsp:nvSpPr>
      <dsp:spPr>
        <a:xfrm>
          <a:off x="0" y="1019978"/>
          <a:ext cx="1800199" cy="1788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2014 год расходы 806,1 млн.руб.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из них: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360,4 </a:t>
          </a:r>
          <a:r>
            <a:rPr lang="ru-RU" sz="1200" kern="1200" dirty="0" err="1" smtClean="0"/>
            <a:t>млн.руб</a:t>
          </a:r>
          <a:r>
            <a:rPr lang="ru-RU" sz="1200" kern="1200" dirty="0" smtClean="0"/>
            <a:t> областной и местный бюджеты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445,7 млн.руб. средства федерального бюджета</a:t>
          </a:r>
          <a:endParaRPr lang="ru-RU" sz="1200" kern="1200" dirty="0"/>
        </a:p>
      </dsp:txBody>
      <dsp:txXfrm>
        <a:off x="0" y="1019978"/>
        <a:ext cx="1800199" cy="17883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34649-81FA-4B84-BDD2-B1F6F701C3A4}">
      <dsp:nvSpPr>
        <dsp:cNvPr id="0" name=""/>
        <dsp:cNvSpPr/>
      </dsp:nvSpPr>
      <dsp:spPr>
        <a:xfrm>
          <a:off x="0" y="0"/>
          <a:ext cx="3672408" cy="576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0" y="0"/>
        <a:ext cx="3672408" cy="5760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34649-81FA-4B84-BDD2-B1F6F701C3A4}">
      <dsp:nvSpPr>
        <dsp:cNvPr id="0" name=""/>
        <dsp:cNvSpPr/>
      </dsp:nvSpPr>
      <dsp:spPr>
        <a:xfrm>
          <a:off x="0" y="0"/>
          <a:ext cx="5616624" cy="720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 учетом развития  негосударственных дошкольных образовательных </a:t>
          </a:r>
          <a:r>
            <a:rPr lang="en-US" sz="1300" kern="1200" dirty="0" smtClean="0"/>
            <a:t> </a:t>
          </a:r>
          <a:r>
            <a:rPr lang="ru-RU" sz="1300" kern="1200" dirty="0" smtClean="0"/>
            <a:t>организаций (дополнительно создано 171 место) количество созданных мест  в 2014 году составило 1880.</a:t>
          </a:r>
          <a:endParaRPr lang="ru-RU" sz="1300" kern="1200" dirty="0"/>
        </a:p>
      </dsp:txBody>
      <dsp:txXfrm>
        <a:off x="0" y="0"/>
        <a:ext cx="5616624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Бюджет для граждан (Исполнение бюджета Липецкой области за 2014 год)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BDCA2-1F77-46D4-9465-281711BF8E8E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CB10-E228-46A2-BEC9-542E28AF7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Бюджет для граждан (Исполнение бюджета Липецкой области за 2014 год)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CCF5-C648-407B-93D0-2B480D5592E8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5CB72-4F32-426D-99D2-FF7E452D8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728" y="992560"/>
            <a:ext cx="5544616" cy="1944216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7833320"/>
            <a:ext cx="5616624" cy="1019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24" y="-375592"/>
            <a:ext cx="13528668" cy="90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92896" y="9201472"/>
            <a:ext cx="2808312" cy="504056"/>
          </a:xfrm>
        </p:spPr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solidFill>
            <a:schemeClr val="bg1">
              <a:alpha val="65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8720" y="9201473"/>
            <a:ext cx="1080120" cy="28803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92896" y="9201472"/>
            <a:ext cx="2808312" cy="504056"/>
          </a:xfrm>
        </p:spPr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8720" y="9201473"/>
            <a:ext cx="1080120" cy="28803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9361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720" y="1208585"/>
            <a:ext cx="5616624" cy="35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40" y="200471"/>
            <a:ext cx="4536504" cy="8640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8721" y="5025009"/>
            <a:ext cx="5606380" cy="3600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08720" y="9201473"/>
            <a:ext cx="1080120" cy="28803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8720" y="1856655"/>
            <a:ext cx="5616624" cy="2736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08720" y="5601073"/>
            <a:ext cx="5616624" cy="3096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864" y="200472"/>
            <a:ext cx="4320480" cy="9361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8720" y="1208584"/>
            <a:ext cx="5622429" cy="576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08720" y="4736976"/>
            <a:ext cx="5616624" cy="780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72" y="200472"/>
            <a:ext cx="4248472" cy="1008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7" y="3872881"/>
            <a:ext cx="456406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1168" y="1208584"/>
            <a:ext cx="1683568" cy="28803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44" y="272481"/>
            <a:ext cx="5568603" cy="720080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0648" y="9201473"/>
            <a:ext cx="5472608" cy="288032"/>
          </a:xfrm>
        </p:spPr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124745" y="1208584"/>
            <a:ext cx="3645173" cy="28803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3"/>
          </p:nvPr>
        </p:nvSpPr>
        <p:spPr>
          <a:xfrm>
            <a:off x="1124745" y="4232920"/>
            <a:ext cx="5472608" cy="4392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4688" y="5889104"/>
            <a:ext cx="1602664" cy="28803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7" y="272481"/>
            <a:ext cx="5640611" cy="720080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2656" y="9201473"/>
            <a:ext cx="5328592" cy="288032"/>
          </a:xfrm>
        </p:spPr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052737" y="5889104"/>
            <a:ext cx="3744416" cy="28803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3"/>
          </p:nvPr>
        </p:nvSpPr>
        <p:spPr>
          <a:xfrm>
            <a:off x="1052736" y="1208585"/>
            <a:ext cx="5544616" cy="4392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891480" y="-519608"/>
            <a:ext cx="9525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8640" y="200471"/>
            <a:ext cx="1814602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936104"/>
          </a:xfrm>
          <a:prstGeom prst="rect">
            <a:avLst/>
          </a:prstGeom>
          <a:solidFill>
            <a:srgbClr val="FFFFFF">
              <a:alpha val="70000"/>
            </a:srgb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8720" y="1352600"/>
            <a:ext cx="5616624" cy="7560840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624" y="9129464"/>
            <a:ext cx="6858000" cy="432048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0648" y="9201474"/>
            <a:ext cx="5400600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77273" y="9201473"/>
            <a:ext cx="592088" cy="265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0426793-6689-475E-9747-E124070FA45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664" y="200472"/>
            <a:ext cx="4981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9321" y="0"/>
            <a:ext cx="548680" cy="6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chart" Target="../charts/chart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obl@fin.lipetsk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липецкая область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41" y="560513"/>
            <a:ext cx="252028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712" y="7545289"/>
            <a:ext cx="5400600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ОБЛАСТНОГО БЮДЖЕТА ЗА 2014 ГОД</a:t>
            </a:r>
            <a:endParaRPr lang="ru-RU" sz="3200" dirty="0"/>
          </a:p>
        </p:txBody>
      </p:sp>
      <p:pic>
        <p:nvPicPr>
          <p:cNvPr id="7172" name="Picture 4" descr="Картинки по запросу липецкая область достопримечатель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1784649"/>
            <a:ext cx="252027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Картинки по запросу липецкая область достопримечатель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3080793"/>
            <a:ext cx="252028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04865" y="9129466"/>
            <a:ext cx="2679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отчет для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344487"/>
            <a:ext cx="4464496" cy="576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Финансовая помощь бюджетам муниципальных образований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8680" y="1784648"/>
          <a:ext cx="609329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6" name="Picture 2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4808984"/>
            <a:ext cx="4223756" cy="385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184" y="6609184"/>
            <a:ext cx="3308816" cy="247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40" y="200472"/>
            <a:ext cx="4464496" cy="7200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Сведения об объеме государственного долга субъекта Российской Федерации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64704" y="1568624"/>
          <a:ext cx="5616624" cy="52234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50080"/>
                <a:gridCol w="2250400"/>
                <a:gridCol w="1453384"/>
                <a:gridCol w="1462760"/>
              </a:tblGrid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№ </a:t>
                      </a:r>
                      <a:r>
                        <a:rPr lang="ru-RU" sz="1400" b="1" u="none" strike="noStrike" dirty="0" err="1"/>
                        <a:t>п</a:t>
                      </a:r>
                      <a:r>
                        <a:rPr lang="ru-RU" sz="1400" b="1" u="none" strike="noStrike" dirty="0"/>
                        <a:t>/</a:t>
                      </a:r>
                      <a:r>
                        <a:rPr lang="ru-RU" sz="1400" b="1" u="none" strike="noStrike" dirty="0" err="1"/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Вид долгового обязательства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Фактический объем долговых обязательств Липецкой области на 01.01.2014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Фактический объем долговых обязательств Липецкой области на 01.01.2015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551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/>
                        <a:t>Государственные ценные бумаги Липецкой области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5 000 000,0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9 500 000,0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177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/>
                        <a:t>Бюджетные кредиты, привлеченные в областной бюджет от других бюджетов бюджетной системы Российской </a:t>
                      </a:r>
                      <a:r>
                        <a:rPr lang="ru-RU" sz="1400" b="1" u="none" strike="noStrike" dirty="0" smtClean="0"/>
                        <a:t>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651 522,0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651 522,0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/>
                        <a:t>Кредиты, полученные от кредитных организаций, иностранных банков и международных финансовых </a:t>
                      </a:r>
                      <a:r>
                        <a:rPr lang="ru-RU" sz="1400" b="1" u="none" strike="noStrike" dirty="0" smtClean="0"/>
                        <a:t>организаций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7 850 000,0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7 900 000,0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/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/>
                        <a:t>Государственные гарантии Липецкой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266 773,7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364 473,7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54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/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b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13 768 295,7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18 415 995,7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47" marR="5647" marT="5647" marB="0" anchor="ctr"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17232" y="1208584"/>
            <a:ext cx="98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2" y="200472"/>
            <a:ext cx="4680519" cy="720080"/>
          </a:xfrm>
        </p:spPr>
        <p:txBody>
          <a:bodyPr>
            <a:noAutofit/>
          </a:bodyPr>
          <a:lstStyle/>
          <a:p>
            <a:r>
              <a:rPr lang="ru-RU" sz="1400" dirty="0" smtClean="0"/>
              <a:t>Заработная  плата работников бюджетной сферы в соответствии с Указами </a:t>
            </a:r>
            <a:br>
              <a:rPr lang="ru-RU" sz="1400" dirty="0" smtClean="0"/>
            </a:br>
            <a:r>
              <a:rPr lang="ru-RU" sz="1400" dirty="0" smtClean="0"/>
              <a:t>Президента Российской Федерации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80728" y="1568624"/>
          <a:ext cx="5616625" cy="654301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303225"/>
                <a:gridCol w="847259"/>
                <a:gridCol w="847259"/>
                <a:gridCol w="847259"/>
                <a:gridCol w="771623"/>
              </a:tblGrid>
              <a:tr h="99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Фактическая средняя заработная плата в 2012 году, руб.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Фактическая средняя заработная плата в 2013 году, руб.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Фактическая средняя заработная плата в 2014 году, руб.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Темп роста 2014 к 2012 году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</a:tr>
              <a:tr h="307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Педагогические работники сферы образования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b"/>
                </a:tc>
              </a:tr>
              <a:tr h="542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Педагогические работники образовательных учреждений общего образования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18 312,0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22 328,0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24 163,0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32,0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542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Педагогические работники дошкольных образовательных учреждений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10 444,0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18 933,0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20 157,0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193,0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364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Педагогические работники дополнительного образования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9 265,0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13 793,0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19 018,0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205,3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371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Преподаватели и мастера начального профессионального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14 300,0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18 345,0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20 764,0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145,2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396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Преподаватели и мастера среднего </a:t>
                      </a:r>
                      <a:r>
                        <a:rPr lang="ru-RU" sz="1100" u="none" strike="noStrike" dirty="0" err="1"/>
                        <a:t>профессиональногго</a:t>
                      </a:r>
                      <a:r>
                        <a:rPr lang="ru-RU" sz="1100" u="none" strike="noStrike" dirty="0"/>
                        <a:t>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14 300,0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18 345,0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20 764,0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37153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Работники учреждений здравоохранения </a:t>
                      </a:r>
                      <a:br>
                        <a:rPr lang="ru-RU" sz="1100" b="1" u="none" strike="noStrike" dirty="0"/>
                      </a:br>
                      <a:r>
                        <a:rPr lang="ru-RU" sz="1100" b="1" u="none" strike="noStrike" dirty="0"/>
                        <a:t>(по всем категориям без учета ОМС</a:t>
                      </a:r>
                      <a:r>
                        <a:rPr lang="ru-RU" sz="1100" b="1" u="none" strike="noStrike" dirty="0" smtClean="0"/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</a:tr>
              <a:tr h="542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Врачи и работники медицинских организаций, имеющие высшее </a:t>
                      </a:r>
                      <a:r>
                        <a:rPr lang="ru-RU" sz="1100" u="none" strike="noStrike" dirty="0" err="1"/>
                        <a:t>профессионаллное</a:t>
                      </a:r>
                      <a:r>
                        <a:rPr lang="ru-RU" sz="1100" u="none" strike="noStrike" dirty="0"/>
                        <a:t>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22 365,0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30 502,0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33 221,0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148,5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202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Средний медицинский персонал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12 682,0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16 851,0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17 797,0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140,3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542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/>
                        <a:t>Младщий</a:t>
                      </a:r>
                      <a:r>
                        <a:rPr lang="ru-RU" sz="1100" u="none" strike="noStrike" dirty="0"/>
                        <a:t> медицинский персонал (</a:t>
                      </a:r>
                      <a:r>
                        <a:rPr lang="ru-RU" sz="1100" u="none" strike="noStrike" dirty="0" err="1"/>
                        <a:t>персонал</a:t>
                      </a:r>
                      <a:r>
                        <a:rPr lang="ru-RU" sz="1100" u="none" strike="noStrike" dirty="0"/>
                        <a:t>, обеспечивающий предоставление медицинских услуг)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8 830,0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10 990,0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12 037,0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2505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Работники учреждений </a:t>
                      </a:r>
                      <a:r>
                        <a:rPr lang="ru-RU" sz="1100" b="1" u="none" strike="noStrike" dirty="0" smtClean="0"/>
                        <a:t>культуры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</a:tr>
              <a:tr h="216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Работники учреждений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9 023,0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13 415,7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15 867,0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175,9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  <a:tr h="2419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/>
                        <a:t>Социальные </a:t>
                      </a:r>
                      <a:r>
                        <a:rPr lang="ru-RU" sz="1100" b="1" u="none" strike="noStrike" dirty="0" smtClean="0"/>
                        <a:t>работники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32" marR="8132" marT="8132" marB="0" anchor="ctr"/>
                </a:tc>
              </a:tr>
              <a:tr h="233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Социальные работники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7 317,0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11 287,5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13 790,0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72000" marT="813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8" y="128464"/>
            <a:ext cx="4464496" cy="648072"/>
          </a:xfrm>
        </p:spPr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80728" y="776536"/>
          <a:ext cx="55446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016896"/>
            <a:ext cx="619416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37320" y="372886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Социальная поддержка отдельных категорий граждан за 2014 год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rbsu.ru/wp-content/uploads/2014/10/2419803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3240"/>
            <a:ext cx="2449959" cy="1909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Образование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08720" y="848544"/>
          <a:ext cx="565212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04664" y="3656856"/>
          <a:ext cx="6120681" cy="5112568"/>
        </p:xfrm>
        <a:graphic>
          <a:graphicData uri="http://schemas.openxmlformats.org/drawingml/2006/table">
            <a:tbl>
              <a:tblPr/>
              <a:tblGrid>
                <a:gridCol w="1510298"/>
                <a:gridCol w="556426"/>
                <a:gridCol w="4053957"/>
              </a:tblGrid>
              <a:tr h="284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Направления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 млн. руб.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Развитие системы дошкольного образования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2 792,5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Осуществлено финансирование деятельности в части норматива расходов на оплату труда, учебные расходы, приобретение игрового материала: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-  333 муниципальных дошкольных образовательных организаций;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-  4 частных дошкольных образовательных организаций.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Реализованы мероприятия в рамках модернизации системы дошкольного образования - создано более 1,7 тыс. дополнительных мест, произведено оснащение их игровым материалом.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Продолжено осуществление ежемесячной выплаты родителям детей в возрасте от 3 до 7 лет, не получившим место в детских садах.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Развитие системы общего образования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5673,1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Осуществлено финансирование деятельности 270 общеобразовательных организаций.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В целях стимулирования работы общеобразовательных организаций, направленной на улучшение качества образования, в 2014 году применена система грантов за достижение высоких показателей в данном направлении. Финансовую поддержку получили 35 учреждений.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На базе 3 областных образовательных организаций организована работа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стажировочных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 площадок в рамках реализации Федеральной целевой программы «Развитие образования».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В 20 общеобразовательных  организациях  созданы условия для инклюзивного образования детей-инвалидов. Уже 39 детей, ранее обучающихся на дому, теперь обучаются непосредственно в образовательных организациях.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Продолжена работа с одаренными детьми - обеспечено участие 26 представителей Липецкой области в  заключительном этапе Всероссийской олимпиады школьников, по итогам которых 8 школьников заняли призовые места.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Продолжено развитие на территории области дистанционного обучения. В 46 общеобразовательных организациях  организованы условия, позволяющие работать по данным образовательным технологиям.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Продолжена закупка оборудования  в рамках реализации федеральных государственных образовательных стандартов. В 2014 году приобретено и направлено 12 интерактивных комплексов в общеобразовательные учреждения.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Приобретено 10 школьных автобусов для подвоза учащихся некоторых районов.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Осуществлено финансирование 6 частных образовательных организаций в части норматива на оплату труда, учебные расходы.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trbsu.ru/wp-content/uploads/2014/10/2419803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7257256"/>
            <a:ext cx="2449959" cy="1909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Образование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76672" y="1856656"/>
          <a:ext cx="6120680" cy="6694093"/>
        </p:xfrm>
        <a:graphic>
          <a:graphicData uri="http://schemas.openxmlformats.org/drawingml/2006/table">
            <a:tbl>
              <a:tblPr/>
              <a:tblGrid>
                <a:gridCol w="1510297"/>
                <a:gridCol w="556425"/>
                <a:gridCol w="4053958"/>
              </a:tblGrid>
              <a:tr h="662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Направления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 млн. руб.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Развитие системы профессионального образования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1 404,1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Осуществлено финансирование деятельности 31 государственной профессиональной организации.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Осуществлена закупка современного учебного и лабораторного оборудования в 11 профессиональных образовательных организаций.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Проведены ремонтные работы в 22 образовательных организациях. 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Реализация мер по обучению, воспитанию, и содержанию детей-сирот и детей, оставшихся без попечения родителей.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394,9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Осуществлено финансирование деятельности 8 учреждений, работа которых направлена на создание условий для присмотра и ухода, содержание детей сирот и детей, оставшихся без попечения родителей.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Продолжена работа по устройству детей в приемные семьи – в 2014 году 73 ребенка приняты на воспитание в семьи.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Осуществлены выплаты на содержание 797 детей, переданных на воспитание в 501 приемную семью. 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Развитие системы дополнительного образования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180,6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Осуществлено финансирование деятельности 3 государственных организаций дополнительного образования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Муниципальным образованиям и городским округам области направлены денежные средства на поэтапное повышение заработной платы педагогическим работникам системы дополнительного образования в соответствии с Указами Президента Российской Федерации.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Организация отдыха и оздоровления детей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44,3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Произведена закупка мебели в 14 государственных и муниципальных учреждений, занимающихся организацией отдыха и оздоровления детей.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Осуществлена частичная доплата из областного бюджета за  путевки для детей работающих граждан  для организации отдыха 5 005 детям.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На базе загородных оздоровительных лагерей проведено  10 профильных смен разной тематической направленности.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Проведены ряд мероприятий, направленных на повышение уровня квалификации работников учреждений, занимающихся организацией отдыха детей.</a:t>
                      </a:r>
                    </a:p>
                  </a:txBody>
                  <a:tcPr marL="34369" marR="34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49101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49101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2852937" y="1856657"/>
          <a:ext cx="3672408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864" y="200472"/>
            <a:ext cx="4320480" cy="576064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08720" y="1064568"/>
            <a:ext cx="5622429" cy="57606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Поэтапная ликвидация очередности в детские </a:t>
            </a:r>
          </a:p>
          <a:p>
            <a:pPr algn="ctr"/>
            <a:r>
              <a:rPr lang="ru-RU" sz="1400" dirty="0" smtClean="0"/>
              <a:t>дошкольные учреждения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2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908720" y="1856656"/>
          <a:ext cx="1800199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2852936" y="4088904"/>
          <a:ext cx="367240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908720" y="4808984"/>
          <a:ext cx="561662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" name="Picture 9" descr="http://wmnjournal.com/wp-content/uploads/2012/11/detki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77072" y="6897216"/>
            <a:ext cx="2460932" cy="1698689"/>
          </a:xfrm>
          <a:prstGeom prst="rect">
            <a:avLst/>
          </a:prstGeom>
          <a:noFill/>
        </p:spPr>
      </p:pic>
      <p:graphicFrame>
        <p:nvGraphicFramePr>
          <p:cNvPr id="1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64704" y="5745088"/>
          <a:ext cx="3600400" cy="28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37112" y="5601072"/>
            <a:ext cx="202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Очередь в детские сады к 2016 году будет ликвидирована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1"/>
            <a:ext cx="4464496" cy="576065"/>
          </a:xfrm>
        </p:spPr>
        <p:txBody>
          <a:bodyPr/>
          <a:lstStyle/>
          <a:p>
            <a:r>
              <a:rPr lang="ru-RU" dirty="0" smtClean="0"/>
              <a:t>Сельское хозяйство и рыболовство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64704" y="920552"/>
          <a:ext cx="572412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33264" y="4376936"/>
          <a:ext cx="6624736" cy="51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2656" y="39448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Структура расходов областного бюджета на поддержку АПК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221088" y="2432720"/>
            <a:ext cx="2232248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</a:rPr>
              <a:t>Увеличение  продолжительности жизни до 70.7 лет</a:t>
            </a:r>
            <a:endParaRPr lang="ru-RU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2816" y="272481"/>
            <a:ext cx="4920531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Здравоохранение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4664" y="6537176"/>
            <a:ext cx="5976663" cy="2232249"/>
          </a:xfrm>
        </p:spPr>
        <p:txBody>
          <a:bodyPr/>
          <a:lstStyle/>
          <a:p>
            <a:r>
              <a:rPr lang="ru-RU" dirty="0" smtClean="0"/>
              <a:t>Открыто 3 межмуниципальных травматологических центра</a:t>
            </a:r>
          </a:p>
          <a:p>
            <a:r>
              <a:rPr lang="ru-RU" dirty="0" smtClean="0"/>
              <a:t>Построено  7 новых фельдшерско-акушерских пунктов</a:t>
            </a:r>
          </a:p>
          <a:p>
            <a:r>
              <a:rPr lang="ru-RU" dirty="0" smtClean="0"/>
              <a:t>Отремонтировано 82 объекта учреждений здравоохранения </a:t>
            </a:r>
          </a:p>
          <a:p>
            <a:r>
              <a:rPr lang="ru-RU" dirty="0" smtClean="0"/>
              <a:t>Привлечено 122 молодых специалиста до 36 лет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76672" y="1424608"/>
          <a:ext cx="374441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1"/>
          <p:cNvSpPr txBox="1">
            <a:spLocks/>
          </p:cNvSpPr>
          <p:nvPr/>
        </p:nvSpPr>
        <p:spPr>
          <a:xfrm>
            <a:off x="548680" y="4880992"/>
            <a:ext cx="5832648" cy="1584176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смертности населения: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</a:rPr>
              <a:t>От новообразований – на 8%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(самая низкая в ЦФО)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</a:rPr>
              <a:t>От туберкулеза – на 31%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болезней органов дыхания – на 17%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</a:rPr>
              <a:t>(в сравнении с 2013 годом)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smsu.ru/userdata/manual/img/vacancy/%D0%B2%D1%80%D0%B0%D1%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19" y="1856656"/>
            <a:ext cx="2346381" cy="35283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2816" y="272481"/>
            <a:ext cx="4920531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Здравоохранение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2348880" y="5738052"/>
          <a:ext cx="4176464" cy="3056161"/>
        </p:xfrm>
        <a:graphic>
          <a:graphicData uri="http://schemas.openxmlformats.org/drawingml/2006/table">
            <a:tbl>
              <a:tblPr/>
              <a:tblGrid>
                <a:gridCol w="3024336"/>
                <a:gridCol w="1152128"/>
              </a:tblGrid>
              <a:tr h="13431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Высокотехнологичная медицинская помощь оказана 5 медицинскими организациями </a:t>
                      </a:r>
                    </a:p>
                  </a:txBody>
                  <a:tcPr marL="6179" marR="6179" marT="6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29,2 млн.руб.</a:t>
                      </a:r>
                    </a:p>
                  </a:txBody>
                  <a:tcPr marL="6179" marR="6179" marT="6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4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Укрепление материально-технической базы медицинских учреждений в рамках мероприятий региональной программы «Модернизация здравоохранения»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79" marR="6179" marT="6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187,1 млн.руб.</a:t>
                      </a:r>
                    </a:p>
                  </a:txBody>
                  <a:tcPr marL="6179" marR="6179" marT="6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8640" y="1784648"/>
          <a:ext cx="4248472" cy="3681141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3286553"/>
                <a:gridCol w="961919"/>
              </a:tblGrid>
              <a:tr h="1710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Единовременные компенсационные выплаты по 1 млн. руб. медицинским работникам в возрасте до 35 лет, переехавшим на работу в сельскую местность</a:t>
                      </a:r>
                      <a:br>
                        <a:rPr lang="ru-RU" sz="1600" b="1" u="none" strike="noStrike" dirty="0"/>
                      </a:b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ctr"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44,0 млн.руб.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ctr">
                    <a:solidFill>
                      <a:schemeClr val="bg1">
                        <a:alpha val="32000"/>
                      </a:schemeClr>
                    </a:solidFill>
                  </a:tcPr>
                </a:tc>
              </a:tr>
              <a:tr h="494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Меры социальной поддержки медицинских работников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ctr"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/>
                        <a:t>28,6 млн.руб.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ctr">
                    <a:solidFill>
                      <a:schemeClr val="bg1">
                        <a:alpha val="32000"/>
                      </a:schemeClr>
                    </a:solidFill>
                  </a:tcPr>
                </a:tc>
              </a:tr>
              <a:tr h="1467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(выплаты для улучшения бытовых условий выпускникам, </a:t>
                      </a:r>
                      <a:br>
                        <a:rPr lang="ru-RU" sz="1600" u="none" strike="noStrike" dirty="0"/>
                      </a:br>
                      <a:r>
                        <a:rPr lang="ru-RU" sz="1600" u="none" strike="noStrike" dirty="0"/>
                        <a:t>выплаты интернам, социальные выплаты на приобретение или строительство жилья)</a:t>
                      </a:r>
                      <a:br>
                        <a:rPr lang="ru-RU" sz="1600" u="none" strike="noStrike" dirty="0"/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b">
                    <a:solidFill>
                      <a:schemeClr val="bg1"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847" marT="7847" marB="0" anchor="b">
                    <a:solidFill>
                      <a:schemeClr val="bg1">
                        <a:alpha val="3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41" name="Picture 17" descr="http://www.medsyst.ru/img/catalog/ge/ultrasound/voluson-730-pro/voluson-730-pro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3120"/>
            <a:ext cx="2204864" cy="297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Настоящий проект призван в наглядной и доступной форме представить информацию об исполнении областного бюджета за 2014 год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8824"/>
            <a:ext cx="6858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96652" y="1856657"/>
            <a:ext cx="6318702" cy="1440160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Жители нашего региона,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6321151"/>
            <a:ext cx="5760640" cy="2448273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СТРУКТУРА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 вводная часть;</a:t>
            </a:r>
            <a:endParaRPr lang="en-US" b="1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smtClean="0"/>
              <a:t> </a:t>
            </a:r>
            <a:r>
              <a:rPr lang="ru-RU" b="1" dirty="0" smtClean="0"/>
              <a:t>социально-экономические показатели развития региона;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структура бюджета Липецкой области, основные параметры;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 исполнение областного бюджета по доходам;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 исполнение областного бюджета по расходам;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 smtClean="0"/>
              <a:t> исполнение государственных программ.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7" y="4160912"/>
            <a:ext cx="635489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0849" y="200471"/>
            <a:ext cx="4464496" cy="576065"/>
          </a:xfrm>
        </p:spPr>
        <p:txBody>
          <a:bodyPr/>
          <a:lstStyle/>
          <a:p>
            <a:r>
              <a:rPr lang="ru-RU" dirty="0" smtClean="0"/>
              <a:t>Культура и туризм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28800" y="992560"/>
          <a:ext cx="4824536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5169024"/>
            <a:ext cx="1030193" cy="1152128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29" name="Picture 5" descr="Картинки по запросу Туристско-рекреационный кластер «шуховский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040" y="6393160"/>
            <a:ext cx="1012476" cy="1152128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631" name="Picture 7" descr="http://rv.lpgzt.ru/photo/theme/68/33223/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040" y="7617296"/>
            <a:ext cx="1049259" cy="1224136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648072"/>
          </a:xfrm>
        </p:spPr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12776" y="848544"/>
          <a:ext cx="5040560" cy="295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2" name="Picture 2" descr="http://dolinsk-pravda.ru/wp-content/uploads/2012/11/ho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56" y="5980290"/>
            <a:ext cx="2664296" cy="304921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0648" y="3944888"/>
            <a:ext cx="4392488" cy="4320480"/>
          </a:xfrm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ru-RU" sz="2400" dirty="0" smtClean="0"/>
              <a:t>В 2014 году </a:t>
            </a:r>
          </a:p>
          <a:p>
            <a:pPr algn="ctr">
              <a:buNone/>
            </a:pPr>
            <a:r>
              <a:rPr lang="ru-RU" sz="2400" dirty="0" smtClean="0"/>
              <a:t>завершен первый этап программы переселения граждан из аварийного жилищного фонда.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Ликвидировано  19.1 тыс.кв.м аварийного жилья и расселено 1211 человек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9" y="200472"/>
            <a:ext cx="4464496" cy="72008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Государственная поддержка в рамках жилищных программ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12" name="Содержимое 4"/>
          <p:cNvGraphicFramePr>
            <a:graphicFrameLocks/>
          </p:cNvGraphicFramePr>
          <p:nvPr/>
        </p:nvGraphicFramePr>
        <p:xfrm>
          <a:off x="764704" y="1064568"/>
          <a:ext cx="576064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4"/>
          <p:cNvGraphicFramePr>
            <a:graphicFrameLocks/>
          </p:cNvGraphicFramePr>
          <p:nvPr/>
        </p:nvGraphicFramePr>
        <p:xfrm>
          <a:off x="836712" y="1712640"/>
          <a:ext cx="5544616" cy="307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32656" y="6569404"/>
          <a:ext cx="6057801" cy="2137658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12368"/>
                <a:gridCol w="864096"/>
                <a:gridCol w="936104"/>
                <a:gridCol w="945233"/>
              </a:tblGrid>
              <a:tr h="183896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Кол-во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семей улучшивших жилищные условия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241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2013 год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2014 год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2015 год (прогноз)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Обеспечение </a:t>
                      </a:r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жильем молодых семей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455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193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«Свой Дом»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Ипотечное жилищное кредитование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2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 жильем в сельской местности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375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7349" marR="7349" marT="7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1" descr="http://www.abars.ru/images/novosti/video-na-stroi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592960"/>
            <a:ext cx="1926140" cy="18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492896" y="502500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 начала реализации направлено на улучшение жилищных условий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5,3 млрд.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Обеспечено качественным, современным жильем более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26 тысяч семей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2" y="200472"/>
            <a:ext cx="36004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государственных программ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Picture 5" descr="http://lg.lpgzt.ru/photo/theme/8/43645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7329264"/>
            <a:ext cx="2071974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1136576"/>
            <a:ext cx="172857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4664" y="3008784"/>
            <a:ext cx="5976664" cy="4176464"/>
          </a:xfrm>
        </p:spPr>
        <p:txBody>
          <a:bodyPr>
            <a:normAutofit fontScale="77500" lnSpcReduction="20000"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chemeClr val="dk1"/>
                </a:solidFill>
              </a:rPr>
              <a:t>Завершено строительство мостовых переходов через реки </a:t>
            </a:r>
            <a:r>
              <a:rPr lang="ru-RU" b="1" dirty="0" err="1" smtClean="0">
                <a:solidFill>
                  <a:schemeClr val="dk1"/>
                </a:solidFill>
              </a:rPr>
              <a:t>Семенек</a:t>
            </a:r>
            <a:r>
              <a:rPr lang="ru-RU" b="1" dirty="0" smtClean="0">
                <a:solidFill>
                  <a:schemeClr val="dk1"/>
                </a:solidFill>
              </a:rPr>
              <a:t> на автодороге </a:t>
            </a:r>
            <a:r>
              <a:rPr lang="ru-RU" b="1" dirty="0" err="1" smtClean="0">
                <a:solidFill>
                  <a:schemeClr val="dk1"/>
                </a:solidFill>
              </a:rPr>
              <a:t>Островки-Заречье</a:t>
            </a:r>
            <a:r>
              <a:rPr lang="ru-RU" b="1" dirty="0" smtClean="0">
                <a:solidFill>
                  <a:schemeClr val="dk1"/>
                </a:solidFill>
              </a:rPr>
              <a:t>, через р. Липовец у села Волово, через ручей в селе Романово </a:t>
            </a:r>
          </a:p>
          <a:p>
            <a:pPr lvl="0" algn="just">
              <a:defRPr/>
            </a:pPr>
            <a:endParaRPr lang="ru-RU" b="1" dirty="0" smtClean="0">
              <a:solidFill>
                <a:schemeClr val="dk1"/>
              </a:solidFill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schemeClr val="dk1"/>
                </a:solidFill>
              </a:rPr>
              <a:t>Отремонтировано 153,2 км автомобильных дорог общего пользования регионального или межмуниципального значения и 433,2 км автодорог местного значения, 140,6 тыс.м2 дворовых территорий многоквартирных домов и проездов к ним</a:t>
            </a:r>
          </a:p>
          <a:p>
            <a:pPr lvl="0" algn="just">
              <a:defRPr/>
            </a:pPr>
            <a:endParaRPr lang="en-US" b="1" dirty="0" smtClean="0">
              <a:solidFill>
                <a:schemeClr val="dk1"/>
              </a:solidFill>
            </a:endParaRPr>
          </a:p>
          <a:p>
            <a:pPr lvl="0" algn="just">
              <a:defRPr/>
            </a:pPr>
            <a:r>
              <a:rPr lang="ru-RU" b="1" dirty="0" smtClean="0"/>
              <a:t>Проведена реконструкция искусственного покрытия взлетно-посадочной полосы аэропорта г.Липецка, построена новая водосточно-дренажная система аэропорта; </a:t>
            </a:r>
          </a:p>
          <a:p>
            <a:pPr lvl="0" algn="just">
              <a:defRPr/>
            </a:pPr>
            <a:endParaRPr lang="ru-RU" b="1" dirty="0" smtClean="0"/>
          </a:p>
          <a:p>
            <a:pPr lvl="0" algn="just">
              <a:defRPr/>
            </a:pPr>
            <a:r>
              <a:rPr lang="ru-RU" b="1" dirty="0" smtClean="0"/>
              <a:t>Завершена реконструкция аэровокзального комплекса с обустройством многостороннего постоянного воздушного </a:t>
            </a:r>
            <a:r>
              <a:rPr lang="ru-RU" b="1" dirty="0" err="1" smtClean="0"/>
              <a:t>грузо-пассажирского</a:t>
            </a:r>
            <a:r>
              <a:rPr lang="ru-RU" b="1" dirty="0" smtClean="0"/>
              <a:t> пункта пропуска через государственную границу российской Федерации и зоны обслуживания пассажиров на внутренних линиях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40" y="200472"/>
            <a:ext cx="396044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государственных программ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1136576"/>
            <a:ext cx="2420474" cy="1728192"/>
          </a:xfrm>
          <a:prstGeom prst="round2DiagRect">
            <a:avLst>
              <a:gd name="adj1" fmla="val 0"/>
              <a:gd name="adj2" fmla="val 1715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7185248"/>
            <a:ext cx="233877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2696" y="3080792"/>
            <a:ext cx="5760640" cy="38164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Введены дополнительные 1018 мест в дошкольных учреждениях, в том числе за счет ввода в эксплуатацию детского сада в с. </a:t>
            </a:r>
            <a:r>
              <a:rPr lang="ru-RU" b="1" dirty="0" err="1" smtClean="0"/>
              <a:t>Сенцово</a:t>
            </a:r>
            <a:r>
              <a:rPr lang="ru-RU" b="1" dirty="0" smtClean="0"/>
              <a:t>, пос. Добринка, с. Троекурово </a:t>
            </a:r>
            <a:r>
              <a:rPr lang="ru-RU" b="1" dirty="0" err="1" smtClean="0"/>
              <a:t>Лебедянского</a:t>
            </a:r>
            <a:r>
              <a:rPr lang="ru-RU" b="1" dirty="0" smtClean="0"/>
              <a:t> района, двух детских садов в микрорайоне «Университетский» на 260 и 110 мест, детского сада в 29 микрорайоне г. Липецка</a:t>
            </a:r>
          </a:p>
          <a:p>
            <a:pPr lvl="0">
              <a:defRPr/>
            </a:pPr>
            <a:endParaRPr lang="en-US" b="1" dirty="0" smtClean="0"/>
          </a:p>
          <a:p>
            <a:r>
              <a:rPr lang="ru-RU" b="1" dirty="0" smtClean="0"/>
              <a:t>Обеспечен ввод </a:t>
            </a:r>
            <a:r>
              <a:rPr lang="en-US" b="1" dirty="0" smtClean="0"/>
              <a:t>I</a:t>
            </a:r>
            <a:r>
              <a:rPr lang="ru-RU" b="1" dirty="0" smtClean="0"/>
              <a:t> этапа строительства комплекса обеспечивающей инфраструктуры туристско-рекреационного кластера «Елец».</a:t>
            </a:r>
          </a:p>
          <a:p>
            <a:endParaRPr lang="ru-RU" b="1" dirty="0" smtClean="0"/>
          </a:p>
          <a:p>
            <a:r>
              <a:rPr lang="ru-RU" b="1" dirty="0" smtClean="0"/>
              <a:t>Выполнен капитальный ремонт 7 гидротехнических сооружений в </a:t>
            </a:r>
            <a:r>
              <a:rPr lang="ru-RU" b="1" dirty="0" err="1" smtClean="0"/>
              <a:t>Данковском</a:t>
            </a:r>
            <a:r>
              <a:rPr lang="ru-RU" b="1" dirty="0" smtClean="0"/>
              <a:t>, </a:t>
            </a:r>
            <a:r>
              <a:rPr lang="ru-RU" b="1" dirty="0" err="1" smtClean="0"/>
              <a:t>Становлянском</a:t>
            </a:r>
            <a:r>
              <a:rPr lang="ru-RU" b="1" dirty="0" smtClean="0"/>
              <a:t>, </a:t>
            </a:r>
            <a:r>
              <a:rPr lang="ru-RU" b="1" dirty="0" err="1" smtClean="0"/>
              <a:t>Чаплыгинском</a:t>
            </a:r>
            <a:r>
              <a:rPr lang="ru-RU" b="1" dirty="0" smtClean="0"/>
              <a:t> и </a:t>
            </a:r>
            <a:r>
              <a:rPr lang="ru-RU" b="1" dirty="0" err="1" smtClean="0"/>
              <a:t>Долгоруковском</a:t>
            </a:r>
            <a:r>
              <a:rPr lang="ru-RU" b="1" dirty="0" smtClean="0"/>
              <a:t> районах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40" y="416496"/>
            <a:ext cx="396044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государственных программ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2" descr="http://sdelanounas.ru/i/d/3/d/f_d3d3LnNkZWxhbm91bmFzLnJ1L3VwbG9hZHMvOS8zLzkzODEzOTM2ODA4OThfb3JpZy5qcGVnP19faWQ9NDc1OTc=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1496616"/>
            <a:ext cx="2213001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7041232"/>
            <a:ext cx="2664296" cy="1896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0688" y="3728864"/>
            <a:ext cx="5832648" cy="3096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Введен в эксплуатацию спортивный комплекс с катком (искусственный лед) в г. Ельце;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Завершена реконструкция стационарного отделения областного наркологического диспансера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Введен в эксплуатацию спортивный комплекс с катком (искусственный лед) в г. Ельце;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Завершена реконструкция стационарного отделения областного наркологического диспансера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(1)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60648" y="2072680"/>
          <a:ext cx="6336657" cy="662473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82065"/>
                <a:gridCol w="884864"/>
                <a:gridCol w="1049695"/>
                <a:gridCol w="720033"/>
              </a:tblGrid>
              <a:tr h="583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Наименование </a:t>
                      </a:r>
                      <a:r>
                        <a:rPr lang="ru-RU" sz="1100" u="none" strike="noStrike" dirty="0" smtClean="0"/>
                        <a:t>подпрограмм </a:t>
                      </a:r>
                      <a:r>
                        <a:rPr lang="ru-RU" sz="1100" u="none" strike="noStrike" dirty="0"/>
                        <a:t>и государственных программ Липецкой области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Годовой план, тыс. руб.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Кассовый расход, тыс. руб.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% </a:t>
                      </a:r>
                      <a:r>
                        <a:rPr lang="ru-RU" sz="1100" u="none" strike="noStrike" dirty="0" err="1" smtClean="0"/>
                        <a:t>испол-я</a:t>
                      </a:r>
                      <a:r>
                        <a:rPr lang="ru-RU" sz="1100" u="none" strike="noStrike" dirty="0" smtClean="0"/>
                        <a:t> </a:t>
                      </a:r>
                      <a:r>
                        <a:rPr lang="ru-RU" sz="1100" u="none" strike="noStrike" dirty="0"/>
                        <a:t>годового плана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92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1. Развитие мер социальной поддержки отдельных категорий населения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1 794 240,3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1 762 302,9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98,2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2: Повышение качества жизни пожилых людей, развитие системы социального обслуживания населения Липецкой области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1 379 029,6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1 378 703,1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156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3: Укрепление материально-технической базы учреждений социального обслуживания населения и оказание адресной социальной помощи неработающим пенсионерам, являющимся получателями трудовых пенсий по старости и по инвалидности, в Липецкой области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36 546,4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35 978,9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98,5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92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Подпрограмма 4: Улучшение демографической ситуации и положения семей с детьми</a:t>
                      </a:r>
                      <a:endParaRPr lang="ru-RU" sz="110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1 459 469,4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1 438 890,0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98,6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5: Обеспечение жилыми помещениями детей-сирот, детей, оставшихся без попечения родителей, и лиц из их числа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123 094,5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83 660,2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68,0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00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6: Доступная среда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36 406,0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34 870,3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95,8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ИТОГО: Государственная программа Липецкой области "Социальная поддержка граждан, реализация семейно-демографической политики Липецкой области"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4 828 786,2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4 734 405,4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98,1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92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Подпрограмма 1 "Развитие рынка труда и социальная поддержка безработных граждан"</a:t>
                      </a:r>
                      <a:endParaRPr lang="ru-RU" sz="110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229 425,2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219 256,9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95,6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3 "Оказание содействия добровольному переселению в Липецкую область соотечественников, проживающих за рубежом"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5 765,0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5 415,9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93,9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92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2 "Содействие трудоустройству незанятых инвалидов Липецкой области"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976,1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976,1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00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4 "Улучшение условий и охраны труда"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11 214,5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10 510,6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93,7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83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ИТОГО: Государственная программа Липецкой области "Развитие рынка труда и содействие занятости населения в Липецкой области"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247 380,8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236 159,5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95,5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(2)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32656" y="1712640"/>
          <a:ext cx="6264648" cy="721286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40224"/>
                <a:gridCol w="874808"/>
                <a:gridCol w="874808"/>
                <a:gridCol w="874808"/>
              </a:tblGrid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1"Профилактика заболеваний и формирование здорового образа жизни. Развитие первичной медико-санитарной помощи"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518 893,9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497 856,7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604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 "Совешенствование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1 924 375,9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1 909 862,4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 "Охрана здоровья матери и ребенка"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124 148,6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122 740,4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 "Развитие медицинской реабилитации и санаторно-курортного лечения, в том числе детей"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379 599,7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376 600,0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Подпрогамма 5 "Совершенствование оказания паллиативной помощи, в том числе детям"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104 153,2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98 414,4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94,5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6 "Кадровое обеспечение системы здравоохранения"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190 388,9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180 642,8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94,9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7 "Совершенствование системы лекарственного обеспечения, в том числе в амбулаторных условиях"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274 212,4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274 041,6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8 "Развитие информатизации в здравоохранении"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25 880,0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25 698,8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9 "Модернизация здравоохранения Липецкой области"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50 000,0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50 000,0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"Развитие здравоохранения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3 591 652,6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3 535 857,1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98,5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"Развитие физической культуры и массового спорта на 2014 – 2020 годы"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242 633,9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241 370,4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 2 "Развитие спорта высших достижений и системы подготовки спортивного резерва Липецкой области на 2014 - 2020 годы"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119 740,7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118 437,2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4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"Развитие физической культуры и спорта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362 374,6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359 807,6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99,3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«Ресурсное обеспечение развития образования Липецкой области»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8 323 408,3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8 310 241,9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 «Повышение эффективности профессионального образования в обеспечении отраслей экономики востребованными кадрами»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1 267 632,5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1 263 927,8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3: «Реализация мер по обучению, воспитанию, содержанию детей-сирот и детей, оставшихся без попечения родителей,  и психолого-педагогическая помощь детям»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137 815,9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137 742,6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 «Отдых и оздоровление детей Липецкой области»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11 000,0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10 317,9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93,8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58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"Развитие образования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9 739 856,7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9 722 230,2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99,8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04664" y="2000672"/>
          <a:ext cx="6192688" cy="668470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598411"/>
                <a:gridCol w="864759"/>
                <a:gridCol w="864759"/>
                <a:gridCol w="864759"/>
              </a:tblGrid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/>
                        <a:t>Пдпрограмма</a:t>
                      </a:r>
                      <a:r>
                        <a:rPr lang="ru-RU" sz="1100" u="none" strike="noStrike" dirty="0"/>
                        <a:t> 1 "Развитие и сохранение культуры Липецкой области</a:t>
                      </a:r>
                      <a:endParaRPr lang="ru-RU" sz="110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712 036,4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711 374,3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99,9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2  "Развитие туризма в Липецкой области"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235 557,0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199 493,3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84,7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3 "Формирование и использование документов Архивного фонда Российской Федерации в Липецкой области"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77 542,9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77 538,0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1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/>
                        <a:t>ИТОГО: Государственная программа Липецкой области "Развитие культуры и туризма в Липецкой области"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1 025 136,3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988 405,6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96,4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1 "Развитие сети кооперативов всех направлений на 2014 - 2020 годы"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58 675,0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51 105,2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87,1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2 "Реализация регионально значимых направлений в сфере сельскохозяйственной кооперации на 2017 -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10 900,0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10 873,3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99,8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Подпрограмма 3 "Создание эффективной товаропроводящей инфраструктуры на 2014 - 2020 годы"</a:t>
                      </a:r>
                      <a:endParaRPr lang="ru-RU" sz="110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5 000,0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2 031,5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40,6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4 "Развитие народных предприятий в Липецкой области на 2014 - 2020 годы"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41 400,0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27 158,8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65,6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14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/>
                        <a:t>ИТОГО: Государственная программа Липецкой области "Развитие кооперации и коллективных форм собственности в Липецкой области" 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115 975,0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91 168,8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78,6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1 "Ипотечное жилищное кредитование"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132 197,3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131 951,9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99,8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2 "Свой Дом"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76 272,5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76 261,1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3 "О государственной поддержке в обеспечении жильем молодых семей"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80 512,5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80 433,2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99,9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4 "Стимулирование жилищного строительства в Липецкой области"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47 981,0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46 814,9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97,6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5 "Повышение качества условий проживания населения области за счет обеспечения населенных пунктов области социальной инфраструктурой"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769 014,3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763 397,5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99,3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6 "Улучшение качества жилищного фонда, развитие и модернизация коммунальной инфраструктуры Липецкой области"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441 840,7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364 749,0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82,6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Подпрограмма 7 "Ипотечное кредитование молодых учителей"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2 510,0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2 312,6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92,1</a:t>
                      </a:r>
                      <a:endParaRPr lang="ru-RU" sz="110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31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/>
                        <a:t>ИТОГО: Государственная программа Липецкой области "Обеспечение населения Липецкой области качественным жильем, социальной инфраструктурой и услугами ЖКХ"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1 550 328,3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/>
                        <a:t>1 465 920,1</a:t>
                      </a:r>
                      <a:endParaRPr lang="ru-RU" sz="110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/>
                        <a:t>94,6</a:t>
                      </a:r>
                      <a:endParaRPr lang="ru-RU" sz="110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(4)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29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04664" y="1928664"/>
          <a:ext cx="6192638" cy="687883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598382"/>
                <a:gridCol w="864752"/>
                <a:gridCol w="864752"/>
                <a:gridCol w="864752"/>
              </a:tblGrid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Подпрограмма 1: Профилактика правонарушений в Липецкой области</a:t>
                      </a:r>
                      <a:endParaRPr lang="ru-RU" sz="105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66 468,0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63 964,3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2: Обеспечение безопасности дорожного движения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2 303,4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2 225,2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3: О противодействии коррупции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1 950,0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1 575,2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80,8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4: Комплексные меры по профилактике терроризма и экстремизма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1 893,1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94,7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5: О гражданской защите населения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420 026,1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419 820,7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6: Развитие мировой юстиции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185 614,5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170 993,8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92,1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69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"Обеспечение общественной безопасности населения и территории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678 362,0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660 472,3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97,4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1. Содействие развитию гражданского общества, патриотического воспитания граждан Липецкой области и реализации молодежной политики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100 142,2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95 109,5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95,0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608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2. Создание условий для оперативного получения населением области информации о деятельности исполнительных органов государственной власти и социально-экономическом развитии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212 297,6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203 747,9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39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"Реализация внутренней политики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312 439,8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298 857,4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95,7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Модернизация и развитие промышленности Липецкой области на 2014-2020 годы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45 717,6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42 438,8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92,8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Подпрограммы 2 Повышение конкурентоспособности и производительности труда в машиностроительном комплексе Липецкой области на 2014-2020 годы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Подпрограммы 3 Развитие инновационной деятельности в Липецкой области на 2014-2020 годы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27 142,5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26 448,0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97,4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Подпрограммы 4 Развитие малого и среднего предпринимательства в Липецкой области на 2014-2020 годы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82 269,6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80 049,9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97,3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69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"Модернизация и инновационное развитие экономики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157 129,7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150 936,7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96,1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Энергосбережение и повышение энергетической эффективности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136 302,5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131 292,5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58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ИТОГО: Государственная программа Липецкой области "</a:t>
                      </a:r>
                      <a:r>
                        <a:rPr lang="ru-RU" sz="1050" b="1" u="none" strike="noStrike" dirty="0" err="1"/>
                        <a:t>Энергоэффективность</a:t>
                      </a:r>
                      <a:r>
                        <a:rPr lang="ru-RU" sz="1050" b="1" u="none" strike="noStrike" dirty="0"/>
                        <a:t> и развитие энергетики в Липецкой области"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136 302,5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131 292,5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96,3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865" y="344489"/>
            <a:ext cx="4248472" cy="64807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Об управлении финансов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6049" r="6096" b="18994"/>
          <a:stretch>
            <a:fillRect/>
          </a:stretch>
        </p:blipFill>
        <p:spPr bwMode="auto">
          <a:xfrm>
            <a:off x="764705" y="2432720"/>
            <a:ext cx="228251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0689" y="1280592"/>
            <a:ext cx="5904656" cy="864096"/>
          </a:xfrm>
          <a:prstGeom prst="rect">
            <a:avLst/>
          </a:prstGeom>
          <a:solidFill>
            <a:srgbClr val="FFFFFF">
              <a:alpha val="70000"/>
            </a:srgb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«Управление финансов области – исполнительный орган государственной власти Липецкой области, обеспечивающий проведение единой бюджетной политики и осуществляющий общее руководство организацией финансов Липецкой области.»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764705" y="6177137"/>
          <a:ext cx="5760640" cy="26556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2208"/>
                <a:gridCol w="3888432"/>
              </a:tblGrid>
              <a:tr h="648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Адрес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44000" marR="7243" marT="72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398000, г. Липецк пл. Плеханова, 4</a:t>
                      </a:r>
                    </a:p>
                  </a:txBody>
                  <a:tcPr marL="144000" marR="7243" marT="7242" marB="0" anchor="ctr">
                    <a:noFill/>
                  </a:tcPr>
                </a:tc>
              </a:tr>
              <a:tr h="509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Телефон, факс</a:t>
                      </a:r>
                    </a:p>
                  </a:txBody>
                  <a:tcPr marL="144000" marR="7243" marT="72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368-470, 368-427</a:t>
                      </a:r>
                    </a:p>
                  </a:txBody>
                  <a:tcPr marL="144000" marR="7243" marT="7242" marB="0" anchor="ctr">
                    <a:noFill/>
                  </a:tcPr>
                </a:tc>
              </a:tr>
              <a:tr h="848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Адрес электронной почты</a:t>
                      </a:r>
                    </a:p>
                  </a:txBody>
                  <a:tcPr marL="144000" marR="7243" marT="72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FF"/>
                          </a:solidFill>
                          <a:latin typeface="Arial"/>
                          <a:hlinkClick r:id="rId3"/>
                        </a:rPr>
                        <a:t>obl@fin.lipetsk.ru</a:t>
                      </a:r>
                      <a:endParaRPr lang="en-US" sz="1600" b="1" i="0" u="sng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144000" marR="7243" marT="7242" marB="0" anchor="ctr">
                    <a:noFill/>
                  </a:tcPr>
                </a:tc>
              </a:tr>
              <a:tr h="648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Режим работы</a:t>
                      </a:r>
                    </a:p>
                  </a:txBody>
                  <a:tcPr marL="144000" marR="7243" marT="72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с 8-30 до 13-00, с 14-00 до 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17-30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144000" marR="7243" marT="7242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140969" y="423292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b="1" dirty="0" smtClean="0">
                <a:latin typeface="Arial"/>
              </a:rPr>
              <a:t>Руководитель – </a:t>
            </a:r>
          </a:p>
          <a:p>
            <a:pPr fontAlgn="b"/>
            <a:r>
              <a:rPr lang="ru-RU" b="1" dirty="0" err="1" smtClean="0">
                <a:latin typeface="Arial"/>
              </a:rPr>
              <a:t>Щеглеватых</a:t>
            </a:r>
            <a:r>
              <a:rPr lang="ru-RU" b="1" dirty="0" smtClean="0">
                <a:latin typeface="Arial"/>
              </a:rPr>
              <a:t> </a:t>
            </a:r>
          </a:p>
          <a:p>
            <a:pPr fontAlgn="b"/>
            <a:r>
              <a:rPr lang="ru-RU" b="1" dirty="0" smtClean="0">
                <a:latin typeface="Arial"/>
              </a:rPr>
              <a:t>Вячеслав Михайлович</a:t>
            </a:r>
            <a:endParaRPr lang="ru-RU" b="1" dirty="0"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2816" y="5673081"/>
            <a:ext cx="352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Контактная информация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</a:t>
            </a:r>
            <a:r>
              <a:rPr lang="en-US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(5)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32656" y="1784648"/>
          <a:ext cx="6264648" cy="723876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40224"/>
                <a:gridCol w="874808"/>
                <a:gridCol w="874808"/>
                <a:gridCol w="874808"/>
              </a:tblGrid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«Развитие отрасли растениеводства, переработки и реализации продукции растениеводства в Липецкой области на 2014 - 2020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689 722,3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678 171,0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 «Развитие отрасли животноводства, переработки и реализации продукции животноводства в Липецкой области на 2014 - 2020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309 946,4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306 352,7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 «Поддержка малых форм хозяйствования в Липецкой области на 2014 - 2020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27 363,0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27 325,4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 «Поддержка экономически значимых направлений развития сельского хозяйства Липецкой области на 2014-2020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128 495,0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128 495,0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5 «Обеспечение эпизоотического и ветеринарно-санитарного благополучия на территории Липецкой области на 2014-2020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308 152,0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307 538,0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83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6 «Развитие сельскохозяйственного производства в поселениях в части стимулирования развития заготовительной деятельности и (или) первичной переработки сельскохозяйственной продукции на 2014-2020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2 500,0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2 500,0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7 «Устойчивое развитие сельских территорий Липецкой области на 2014-2017 годы и на период до 2020 года»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310 545,0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292 493,2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94,2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8 «Развитие торговли Липецкой области на 2014-2016 годы и на период до 2020 года»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13 200,0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13 200,0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9 «Развитие комплексной системы защиты прав потребителей и качества товаров в Липецкой области на 2014 - 2020 годы»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243,9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81,3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35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ИТОГО: Государственная программа Липецкой области "Развитие сельского хозяйства и регулирование рынков сельскохозяйственной продукции, сырья и продовольствия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1 790 223,7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1 756 319,1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98,1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"Развитие дорожного комплекса Липецкой области"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2 959 380,9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2 468 130,5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83,4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 "Развитие пассажирского транспорта общего пользования"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624 173,6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618 726,3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88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ИТОГО: Государственная программа Липецкой области "Развитие транспортной системы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3 583 554,5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3 086 856,8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86,1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1. Улучшение инвестиционного климата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41 678,2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38 978,7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93,5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2. Создание условий для эффективного функционирования особых экономических зон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910,0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22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ИТОГО: Государственная программа Липецкой области "Обеспечение инвестиционной привлекательности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42 588,2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38 978,7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/>
                        <a:t>91,5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833" y="488504"/>
            <a:ext cx="4680519" cy="64807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Исполнение государственных программ  (подпрограмм) Липецкой области за 2014 г.</a:t>
            </a:r>
            <a:r>
              <a:rPr lang="en-US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(6)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32656" y="1856656"/>
          <a:ext cx="6192690" cy="698313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598410"/>
                <a:gridCol w="864760"/>
                <a:gridCol w="864760"/>
                <a:gridCol w="864760"/>
              </a:tblGrid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Подпрограмма 1 Охрана окружающей среды Липецкой области</a:t>
                      </a:r>
                      <a:endParaRPr lang="ru-RU" sz="105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129 878,0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126 067,0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97,1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Подпрограмма 2  Обращение с отходами на территории Липецкой области</a:t>
                      </a:r>
                      <a:endParaRPr lang="ru-RU" sz="105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29 827,5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29 779,8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 Развитие водохозяйственного комплекса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30 953,2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30 952,6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 Развитие и использование минерально-сырьевой базы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4 622,0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4 618,7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5 Охрана, воспроизводство и рациональное использование объектов животного мира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59 708,6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59 547,3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569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"Охрана окружающей среды, воспроизводство и рациональное использование природных ресурсов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254 989,3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250 965,4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98,4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1: Охрана, защита и воспроизводство лесов на землях лесного фонда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190 406,4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187 949,2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14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2: Лесоразведение на землях иных категорий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59 028,0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59 027,8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53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"Развитие лесного хозяйства в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249 434,4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246 977,0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99,0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362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Подпрограмма 1: Повышение качества предоставления государственных, муниципальных и дополнительных услуг в Липецкой области</a:t>
                      </a:r>
                      <a:endParaRPr lang="ru-RU" sz="105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32 035,0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31 670,0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98,9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2: Совершенствование государственной гражданской и муниципальной службы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32 664,0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30 804,5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94,3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3: Формирование электронного правительства в Липецкой области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128 452,3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119 571,3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93,1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4: Совершенствование системы управления областным имуществом и земельными участками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99 687,9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96 596,7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96,9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48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"Эффективное государственное управление и развитие муниципальной службы в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292 839,2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278 642,5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95,2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1 "Долгосрочное бюджетное планирование, совершенствование организации бюджетного процесса"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157 193,9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136 556,7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86,9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/>
                        <a:t>Подпрограмма 3 "Создание условий для повышения финансовой устойчивости местных бюджетов"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1 281 829,7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1 280 099,7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Подпрограмма 2 "Управление государственным долгом Липецкой области"</a:t>
                      </a:r>
                      <a:endParaRPr lang="ru-RU" sz="1050" b="0" i="0" u="none" strike="noStrike" dirty="0">
                        <a:latin typeface="Tahoma"/>
                      </a:endParaRPr>
                    </a:p>
                  </a:txBody>
                  <a:tcPr marL="103584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1 496 000,0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1 494 075,2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/>
                        <a:t>99,9</a:t>
                      </a:r>
                      <a:endParaRPr lang="ru-RU" sz="1050" b="0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431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ИТОГО: Государственная программа Липецкой области "Управление государственными финансами и государственным долгом Липецкой области"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2 935 023,6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2 910 731,6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99,2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lt1">
                        <a:alpha val="40000"/>
                      </a:schemeClr>
                    </a:solidFill>
                  </a:tcPr>
                </a:tc>
              </a:tr>
              <a:tr h="241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/>
                        <a:t>В целом по всем программам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31 894 377,4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/>
                        <a:t>30 944 984,3</a:t>
                      </a:r>
                      <a:endParaRPr lang="ru-RU" sz="1050" b="1" i="0" u="none" strike="noStrike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/>
                        <a:t>97,0</a:t>
                      </a:r>
                      <a:endParaRPr lang="ru-RU" sz="1050" b="1" i="0" u="none" strike="noStrike" dirty="0">
                        <a:latin typeface="Tahoma"/>
                      </a:endParaRPr>
                    </a:p>
                  </a:txBody>
                  <a:tcPr marL="8632" marR="8632" marT="8632" marB="0" anchor="ctr"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1052736" y="632519"/>
          <a:ext cx="5616624" cy="2674670"/>
        </p:xfrm>
        <a:graphic>
          <a:graphicData uri="http://schemas.openxmlformats.org/drawingml/2006/table">
            <a:tbl>
              <a:tblPr/>
              <a:tblGrid>
                <a:gridCol w="3912371"/>
                <a:gridCol w="859536"/>
                <a:gridCol w="844717"/>
              </a:tblGrid>
              <a:tr h="467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+mn-lt"/>
                        </a:rPr>
                        <a:t>2014год      (оценка)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+mn-lt"/>
                        </a:rPr>
                        <a:t>2014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Валовой региональный </a:t>
                      </a:r>
                      <a:r>
                        <a:rPr lang="ru-RU" sz="1400" b="0" i="0" u="none" strike="noStrike" dirty="0" err="1">
                          <a:latin typeface="+mn-lt"/>
                        </a:rPr>
                        <a:t>продукт,млн.руб</a:t>
                      </a:r>
                      <a:r>
                        <a:rPr lang="ru-RU" sz="1400" b="0" i="0" u="none" strike="noStrike" dirty="0"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341733,4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341733,4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Валовой региональный продукт в расчете  на одного </a:t>
                      </a:r>
                      <a:r>
                        <a:rPr lang="ru-RU" sz="1400" b="0" i="0" u="none" strike="noStrike" dirty="0" err="1">
                          <a:latin typeface="+mn-lt"/>
                        </a:rPr>
                        <a:t>жителя,млн.руб</a:t>
                      </a:r>
                      <a:r>
                        <a:rPr lang="ru-RU" sz="1400" b="0" i="0" u="none" strike="noStrike" dirty="0"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295,1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294,9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Прибыль прибыльных организаций , млн.руб.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49576,3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Фонд начисленной заработной платы, млн.руб.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108164,2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108375,2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Численность населения области (среднегодовая)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1158,2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1158,9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Индекс потребительских цен на товары и </a:t>
                      </a:r>
                      <a:r>
                        <a:rPr lang="ru-RU" sz="1400" b="0" i="0" u="none" strike="noStrike" dirty="0" err="1">
                          <a:latin typeface="+mn-lt"/>
                        </a:rPr>
                        <a:t>услуги,декабрь</a:t>
                      </a:r>
                      <a:r>
                        <a:rPr lang="ru-RU" sz="1400" b="0" i="0" u="none" strike="noStrike" dirty="0">
                          <a:latin typeface="+mn-lt"/>
                        </a:rPr>
                        <a:t> % к декабрю 2013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+mn-lt"/>
                        </a:rPr>
                        <a:t>111,9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Уровень </a:t>
                      </a:r>
                      <a:r>
                        <a:rPr lang="ru-RU" sz="1400" b="0" i="0" u="none" strike="noStrike" dirty="0" err="1">
                          <a:latin typeface="+mn-lt"/>
                        </a:rPr>
                        <a:t>безработицы,%</a:t>
                      </a:r>
                      <a:endParaRPr lang="ru-RU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52736" y="0"/>
            <a:ext cx="5517232" cy="5040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Основные социально-экономические показатели развития  Липецкой области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980728" y="3368824"/>
            <a:ext cx="5616624" cy="4920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/>
              <a:t>Структура валового регионального продукта по видам экономической деятельности ,%</a:t>
            </a:r>
            <a:endParaRPr lang="ru-RU" sz="1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12464" y="3800873"/>
          <a:ext cx="654553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412776" y="7401272"/>
          <a:ext cx="3888432" cy="165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5"/>
          <p:cNvSpPr txBox="1">
            <a:spLocks/>
          </p:cNvSpPr>
          <p:nvPr/>
        </p:nvSpPr>
        <p:spPr>
          <a:xfrm>
            <a:off x="692696" y="7257256"/>
            <a:ext cx="5616624" cy="28803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/>
              <a:t>Динамика денежных доходов населения Липецкой области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844824" y="8841432"/>
          <a:ext cx="2880320" cy="264029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264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Среднедушевые денежные доходы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, руб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96753" y="200472"/>
            <a:ext cx="5328592" cy="648072"/>
          </a:xfrm>
        </p:spPr>
        <p:txBody>
          <a:bodyPr/>
          <a:lstStyle/>
          <a:p>
            <a:r>
              <a:rPr lang="ru-RU" dirty="0" smtClean="0"/>
              <a:t>Структура бюджета Липецкой области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80728" y="4592961"/>
          <a:ext cx="5472608" cy="173239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28192"/>
                <a:gridCol w="1368152"/>
                <a:gridCol w="1142999"/>
                <a:gridCol w="1233265"/>
              </a:tblGrid>
              <a:tr h="649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Консолидированный бюджет области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млн.руб.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Утвержденные бюджетные назначения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Доходы всего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52554,8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54167,6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103,1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Расходы всего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58825,1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53994,8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91,8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Дефицит (-), </a:t>
                      </a:r>
                      <a:r>
                        <a:rPr lang="ru-RU" sz="1400" u="none" strike="noStrike" dirty="0" err="1"/>
                        <a:t>профицит</a:t>
                      </a:r>
                      <a:r>
                        <a:rPr lang="ru-RU" sz="1400" u="none" strike="noStrike" dirty="0"/>
                        <a:t>(+)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-6270,3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172,8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2737" y="6753200"/>
            <a:ext cx="543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Динамика поступления налоговых доходов в консолидированный </a:t>
            </a:r>
          </a:p>
          <a:p>
            <a:r>
              <a:rPr lang="ru-RU" sz="1400" b="1" dirty="0" smtClean="0"/>
              <a:t>бюджет области за 2014 год, в процентах </a:t>
            </a:r>
            <a:endParaRPr lang="ru-RU" sz="14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52736" y="7257257"/>
          <a:ext cx="5400600" cy="108011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383096"/>
                <a:gridCol w="1017504"/>
              </a:tblGrid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    Российская </a:t>
                      </a:r>
                      <a:r>
                        <a:rPr lang="ru-RU" sz="1400" u="none" strike="noStrike" dirty="0"/>
                        <a:t>Федерация 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106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    ЦФО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108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6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    Липецкая </a:t>
                      </a:r>
                      <a:r>
                        <a:rPr lang="ru-RU" sz="1400" u="none" strike="noStrike" dirty="0"/>
                        <a:t>область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115</a:t>
                      </a:r>
                      <a:endParaRPr lang="ru-RU" sz="14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1" y="1208584"/>
            <a:ext cx="4896543" cy="31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128464"/>
            <a:ext cx="5640611" cy="504056"/>
          </a:xfrm>
        </p:spPr>
        <p:txBody>
          <a:bodyPr/>
          <a:lstStyle/>
          <a:p>
            <a:r>
              <a:rPr lang="ru-RU" dirty="0" smtClean="0"/>
              <a:t>Исполнение областного бюджета по доходам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96753" y="6321152"/>
            <a:ext cx="5613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32596,5</a:t>
            </a:r>
            <a:endParaRPr lang="ru-RU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60849" y="6177136"/>
            <a:ext cx="5613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34796,7</a:t>
            </a:r>
            <a:endParaRPr lang="ru-RU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2936" y="6105128"/>
            <a:ext cx="5613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35942,8</a:t>
            </a:r>
            <a:endParaRPr lang="ru-RU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7032" y="5601072"/>
            <a:ext cx="5613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44355,3</a:t>
            </a:r>
            <a:endParaRPr lang="ru-RU" sz="900" b="1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76672" y="5313040"/>
          <a:ext cx="61206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Содержимое 17"/>
          <p:cNvGraphicFramePr>
            <a:graphicFrameLocks noGrp="1"/>
          </p:cNvGraphicFramePr>
          <p:nvPr>
            <p:ph idx="13"/>
          </p:nvPr>
        </p:nvGraphicFramePr>
        <p:xfrm>
          <a:off x="980728" y="848544"/>
          <a:ext cx="5545136" cy="3625431"/>
        </p:xfrm>
        <a:graphic>
          <a:graphicData uri="http://schemas.openxmlformats.org/drawingml/2006/table">
            <a:tbl>
              <a:tblPr/>
              <a:tblGrid>
                <a:gridCol w="2322736"/>
                <a:gridCol w="1573466"/>
                <a:gridCol w="974050"/>
                <a:gridCol w="674884"/>
              </a:tblGrid>
              <a:tr h="11820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+mn-lt"/>
                        </a:rPr>
                        <a:t>млн.руб.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Наименование доходного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+mn-lt"/>
                        </a:rPr>
                        <a:t>Утвержденные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Исполнено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Процент 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23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источника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latin typeface="+mn-lt"/>
                        </a:rPr>
                        <a:t>бюджетные назначения                                      </a:t>
                      </a:r>
                      <a:r>
                        <a:rPr lang="ru-RU" sz="900" b="1" i="0" u="none" strike="noStrike" dirty="0">
                          <a:latin typeface="+mn-lt"/>
                        </a:rPr>
                        <a:t>2014 год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2014 год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исполнения</a:t>
                      </a:r>
                    </a:p>
                  </a:txBody>
                  <a:tcPr marL="7283" marR="7283" marT="72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ДОХОДЫ  всего</a:t>
                      </a:r>
                    </a:p>
                  </a:txBody>
                  <a:tcPr marL="7283" marR="7283" marT="7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42787,3</a:t>
                      </a:r>
                    </a:p>
                  </a:txBody>
                  <a:tcPr marL="7283" marR="7283" marT="7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44355,3</a:t>
                      </a:r>
                    </a:p>
                  </a:txBody>
                  <a:tcPr marL="7283" marR="7283" marT="7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103,7</a:t>
                      </a:r>
                    </a:p>
                  </a:txBody>
                  <a:tcPr marL="7283" marR="7283" marT="72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+mn-lt"/>
                        </a:rPr>
                        <a:t>в том числе 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1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 на прибыль организаций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9339,3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13177,1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141,1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1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10446,1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9361,9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+mn-lt"/>
                        </a:rPr>
                        <a:t>89,6*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Акцизы по подакцизным товарам (продукции</a:t>
                      </a:r>
                      <a:r>
                        <a:rPr lang="ru-RU" sz="900" b="1" i="0" u="none" strike="noStrike" dirty="0" smtClean="0">
                          <a:latin typeface="+mn-lt"/>
                        </a:rPr>
                        <a:t>), производимым </a:t>
                      </a:r>
                      <a:r>
                        <a:rPr lang="ru-RU" sz="900" b="1" i="0" u="none" strike="noStrike" dirty="0">
                          <a:latin typeface="+mn-lt"/>
                        </a:rPr>
                        <a:t>на территории Российской Федерации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3999,8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3148,7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+mn-lt"/>
                        </a:rPr>
                        <a:t>78,7**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Налоги на совокупный доход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770,0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776,8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100,9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 на имущество организаций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4960,0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5584,3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112,6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 на игорный бизнес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3,5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4,8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137,3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Транспортный налог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800,0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854,5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106,8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9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Налог на добычу полезных ископаемых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85,7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71,9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+mn-lt"/>
                        </a:rPr>
                        <a:t>83,9***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5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Доходы от использования имущества</a:t>
                      </a:r>
                      <a:r>
                        <a:rPr lang="ru-RU" sz="900" b="1" i="0" u="none" strike="noStrike" dirty="0" smtClean="0">
                          <a:latin typeface="+mn-lt"/>
                        </a:rPr>
                        <a:t>, находящегося </a:t>
                      </a:r>
                      <a:r>
                        <a:rPr lang="ru-RU" sz="900" b="1" i="0" u="none" strike="noStrike" dirty="0">
                          <a:latin typeface="+mn-lt"/>
                        </a:rPr>
                        <a:t>в государственной собственности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83,2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175,1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210,4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11405,8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10591,6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92,9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+mn-lt"/>
                        </a:rPr>
                        <a:t>в том числе: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+mn-lt"/>
                        </a:rPr>
                        <a:t>Дотации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1845,0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1845,0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+mn-lt"/>
                        </a:rPr>
                        <a:t>Субсидии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4878,7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4878,7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1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+mn-lt"/>
                        </a:rPr>
                        <a:t>Субвенции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2544,6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+mn-lt"/>
                        </a:rPr>
                        <a:t>2002,4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+mn-lt"/>
                        </a:rPr>
                        <a:t>78,7</a:t>
                      </a:r>
                    </a:p>
                  </a:txBody>
                  <a:tcPr marL="7283" marR="7283" marT="72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01008" y="4520952"/>
            <a:ext cx="3168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* - замедление темпов роста фонда заработной платы </a:t>
            </a:r>
          </a:p>
          <a:p>
            <a:r>
              <a:rPr lang="ru-RU" sz="900" b="1" dirty="0" smtClean="0"/>
              <a:t>** - изменение структуры облагаемого оборота </a:t>
            </a:r>
          </a:p>
          <a:p>
            <a:r>
              <a:rPr lang="ru-RU" sz="900" b="1" dirty="0" smtClean="0"/>
              <a:t>*** - возврат платежей по решению суда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32656" y="1640632"/>
          <a:ext cx="6325319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5"/>
          <p:cNvSpPr>
            <a:spLocks noGrp="1"/>
          </p:cNvSpPr>
          <p:nvPr>
            <p:ph type="body" sz="quarter" idx="3"/>
          </p:nvPr>
        </p:nvSpPr>
        <p:spPr>
          <a:xfrm>
            <a:off x="2132856" y="560512"/>
            <a:ext cx="4464496" cy="64807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Бюджетные доходы  на душу населения по ЦФО</a:t>
            </a:r>
          </a:p>
          <a:p>
            <a:pPr algn="ctr"/>
            <a:r>
              <a:rPr lang="ru-RU" sz="1400" dirty="0" smtClean="0"/>
              <a:t> за 2014 год</a:t>
            </a:r>
            <a:r>
              <a:rPr lang="ru-RU" sz="1400" dirty="0" smtClean="0">
                <a:latin typeface="Times New Roman"/>
              </a:rPr>
              <a:t>, руб./чел.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Исполнение областного бюджета по расходам по разделам классификации расходов бюджета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6713" y="1424608"/>
          <a:ext cx="5616575" cy="75660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0080"/>
                <a:gridCol w="2016224"/>
                <a:gridCol w="1152128"/>
                <a:gridCol w="1008112"/>
                <a:gridCol w="720031"/>
              </a:tblGrid>
              <a:tr h="1073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Раздел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раздела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 smtClean="0"/>
                        <a:t>Утверж-денные</a:t>
                      </a:r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бюджетные </a:t>
                      </a:r>
                      <a:r>
                        <a:rPr lang="ru-RU" sz="1400" u="none" strike="noStrike" dirty="0" smtClean="0"/>
                        <a:t>назначения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+mn-lt"/>
                        </a:rPr>
                        <a:t>(млн.руб.)</a:t>
                      </a:r>
                      <a:endParaRPr lang="ru-RU" sz="1400" b="0" u="none" strike="noStrike" dirty="0" smtClean="0">
                        <a:latin typeface="+mn-lt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Исполнено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+mn-lt"/>
                        </a:rPr>
                        <a:t>(млн.руб.)</a:t>
                      </a:r>
                      <a:endParaRPr lang="ru-RU" sz="1400" b="0" u="none" strike="noStrike" dirty="0" smtClean="0">
                        <a:latin typeface="+mn-lt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Процент </a:t>
                      </a:r>
                      <a:r>
                        <a:rPr lang="ru-RU" sz="1400" u="none" strike="noStrike" dirty="0" err="1" smtClean="0"/>
                        <a:t>испол-нения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68" marR="7068" marT="706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РАСХОДЫ   всего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48195,4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44483,2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</a:rPr>
                        <a:t>92,3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68" marR="7068" marT="7068" marB="0" anchor="ctr">
                    <a:solidFill>
                      <a:schemeClr val="accent2"/>
                    </a:solidFill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в том числе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2003,8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1822,9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91,0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24,6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24,3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Национальная безопасность и правоохранительная деятельность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563,7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562,5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99,8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Национальная экономика</a:t>
                      </a:r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10633,2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9644,6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90,7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Жилищно-коммунальное хозяйство</a:t>
                      </a:r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1155,3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971,5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84,1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Охрана окружающей среды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94,4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91,8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97,3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Образование</a:t>
                      </a:r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11344,6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11319,8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99,8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Культура,кинематография</a:t>
                      </a:r>
                      <a:endParaRPr lang="ru-RU" sz="1400" b="1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691,2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676,6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97,9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09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Здравоохранение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9891,3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8284,0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83,8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10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Социальная политика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8040,6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7347,2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91,4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Физическая культура, спорт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704,4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701,7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99,6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Средства массовой информации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198,4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189,9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95,7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Обслуживание государственного долга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1490,0</a:t>
                      </a:r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1488,3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99,9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Межбюджетные трансферты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1359,9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1358,1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99,9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68" marR="7068" marT="7068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04664" y="3152800"/>
            <a:ext cx="388674" cy="5760640"/>
            <a:chOff x="404663" y="3152800"/>
            <a:chExt cx="388674" cy="576064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664" y="3512840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664" y="408890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664" y="3152800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663" y="660918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663" y="696922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4663" y="6249144"/>
              <a:ext cx="354955" cy="35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4664" y="4736976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4663" y="5098343"/>
              <a:ext cx="353405" cy="35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4664" y="552906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663" y="5889104"/>
              <a:ext cx="388674" cy="39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4663" y="732926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22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4664" y="7689304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23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4664" y="8121352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25" name="Picture 2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4664" y="8553400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ИСПОЛНЕНИЕ ОБЛАСТНОГО БЮДЖЕТА  ЗА 2014 ГОД (отчет для граждан)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6793-6689-475E-9747-E124070FA45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20688" y="1712640"/>
          <a:ext cx="6048672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1916832" y="704528"/>
            <a:ext cx="4464496" cy="57606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Бюджетные расходы на душу населения по ЦФО</a:t>
            </a:r>
          </a:p>
          <a:p>
            <a:pPr algn="ctr"/>
            <a:r>
              <a:rPr lang="ru-RU" sz="1400" dirty="0" smtClean="0"/>
              <a:t> за 2014 год</a:t>
            </a:r>
            <a:r>
              <a:rPr lang="ru-RU" sz="1400" dirty="0" smtClean="0">
                <a:latin typeface="Times New Roman"/>
              </a:rPr>
              <a:t>, руб./чел.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ЛО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ЛО3</Template>
  <TotalTime>20810</TotalTime>
  <Words>4378</Words>
  <Application>Microsoft Office PowerPoint</Application>
  <PresentationFormat>Лист A4 (210x297 мм)</PresentationFormat>
  <Paragraphs>977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шаблон ЛО3</vt:lpstr>
      <vt:lpstr>ИСПОЛНЕНИЕ ОБЛАСТНОГО БЮДЖЕТА ЗА 2014 ГОД</vt:lpstr>
      <vt:lpstr>Настоящий проект призван в наглядной и доступной форме представить информацию об исполнении областного бюджета за 2014 год</vt:lpstr>
      <vt:lpstr>Об управлении финансов</vt:lpstr>
      <vt:lpstr>Слайд 4</vt:lpstr>
      <vt:lpstr>Структура бюджета Липецкой области</vt:lpstr>
      <vt:lpstr>Исполнение областного бюджета по доходам</vt:lpstr>
      <vt:lpstr>Слайд 7</vt:lpstr>
      <vt:lpstr>Исполнение областного бюджета по расходам по разделам классификации расходов бюджета</vt:lpstr>
      <vt:lpstr>Слайд 9</vt:lpstr>
      <vt:lpstr>Финансовая помощь бюджетам муниципальных образований</vt:lpstr>
      <vt:lpstr>Сведения об объеме государственного долга субъекта Российской Федерации</vt:lpstr>
      <vt:lpstr>Заработная  плата работников бюджетной сферы в соответствии с Указами  Президента Российской Федерации</vt:lpstr>
      <vt:lpstr>Социальная политика</vt:lpstr>
      <vt:lpstr>Образование</vt:lpstr>
      <vt:lpstr>Образование</vt:lpstr>
      <vt:lpstr>Образование</vt:lpstr>
      <vt:lpstr>Сельское хозяйство и рыболовство</vt:lpstr>
      <vt:lpstr>Здравоохранение</vt:lpstr>
      <vt:lpstr>Здравоохранение</vt:lpstr>
      <vt:lpstr>Культура и туризм</vt:lpstr>
      <vt:lpstr>Жилищно-коммунальное хозяйство</vt:lpstr>
      <vt:lpstr>Государственная поддержка в рамках жилищных программ</vt:lpstr>
      <vt:lpstr>Исполнение государственных программ</vt:lpstr>
      <vt:lpstr>Исполнение государственных программ</vt:lpstr>
      <vt:lpstr>Исполнение государственных программ</vt:lpstr>
      <vt:lpstr>Исполнение государственных программ  (подпрограмм) Липецкой области за 2014 г. (1)</vt:lpstr>
      <vt:lpstr>Исполнение государственных программ  (подпрограмм) Липецкой области за 2014 г. (2)</vt:lpstr>
      <vt:lpstr>Исполнение государственных программ  (подпрограмм) Липецкой области за 2014 г. (3)</vt:lpstr>
      <vt:lpstr>Исполнение государственных программ  (подпрограмм) Липецкой области за 2014 г. (4)</vt:lpstr>
      <vt:lpstr>Исполнение государственных программ  (подпрограмм) Липецкой области за 2014 г. (5)</vt:lpstr>
      <vt:lpstr>Исполнение государственных программ  (подпрограмм) Липецкой области за 2014 г. (6)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rezerf1</dc:creator>
  <cp:lastModifiedBy>rezerf1</cp:lastModifiedBy>
  <cp:revision>1098</cp:revision>
  <dcterms:created xsi:type="dcterms:W3CDTF">2015-03-10T11:21:58Z</dcterms:created>
  <dcterms:modified xsi:type="dcterms:W3CDTF">2015-06-17T07:30:45Z</dcterms:modified>
</cp:coreProperties>
</file>