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7.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810" r:id="rId2"/>
    <p:sldMasterId id="2147483830" r:id="rId3"/>
  </p:sldMasterIdLst>
  <p:notesMasterIdLst>
    <p:notesMasterId r:id="rId46"/>
  </p:notesMasterIdLst>
  <p:sldIdLst>
    <p:sldId id="670" r:id="rId4"/>
    <p:sldId id="671" r:id="rId5"/>
    <p:sldId id="685" r:id="rId6"/>
    <p:sldId id="678" r:id="rId7"/>
    <p:sldId id="676" r:id="rId8"/>
    <p:sldId id="717" r:id="rId9"/>
    <p:sldId id="673" r:id="rId10"/>
    <p:sldId id="691" r:id="rId11"/>
    <p:sldId id="687" r:id="rId12"/>
    <p:sldId id="690" r:id="rId13"/>
    <p:sldId id="681" r:id="rId14"/>
    <p:sldId id="679" r:id="rId15"/>
    <p:sldId id="689" r:id="rId16"/>
    <p:sldId id="684" r:id="rId17"/>
    <p:sldId id="675" r:id="rId18"/>
    <p:sldId id="683" r:id="rId19"/>
    <p:sldId id="715" r:id="rId20"/>
    <p:sldId id="682" r:id="rId21"/>
    <p:sldId id="706" r:id="rId22"/>
    <p:sldId id="707" r:id="rId23"/>
    <p:sldId id="704" r:id="rId24"/>
    <p:sldId id="716" r:id="rId25"/>
    <p:sldId id="677" r:id="rId26"/>
    <p:sldId id="705" r:id="rId27"/>
    <p:sldId id="697" r:id="rId28"/>
    <p:sldId id="696" r:id="rId29"/>
    <p:sldId id="695" r:id="rId30"/>
    <p:sldId id="694" r:id="rId31"/>
    <p:sldId id="693" r:id="rId32"/>
    <p:sldId id="702" r:id="rId33"/>
    <p:sldId id="701" r:id="rId34"/>
    <p:sldId id="700" r:id="rId35"/>
    <p:sldId id="699" r:id="rId36"/>
    <p:sldId id="698" r:id="rId37"/>
    <p:sldId id="709" r:id="rId38"/>
    <p:sldId id="708" r:id="rId39"/>
    <p:sldId id="710" r:id="rId40"/>
    <p:sldId id="711" r:id="rId41"/>
    <p:sldId id="712" r:id="rId42"/>
    <p:sldId id="713" r:id="rId43"/>
    <p:sldId id="674" r:id="rId44"/>
    <p:sldId id="667" r:id="rId45"/>
  </p:sldIdLst>
  <p:sldSz cx="12192000" cy="6858000"/>
  <p:notesSz cx="6808788" cy="9939338"/>
  <p:embeddedFontLst>
    <p:embeddedFont>
      <p:font typeface="Calibri" panose="020F0502020204030204" pitchFamily="34" charset="0"/>
      <p:regular r:id="rId47"/>
      <p:bold r:id="rId48"/>
      <p:italic r:id="rId49"/>
      <p:boldItalic r:id="rId50"/>
    </p:embeddedFont>
    <p:embeddedFont>
      <p:font typeface="Open Sans" panose="020B0604020202020204" charset="0"/>
      <p:regular r:id="rId51"/>
      <p:bold r:id="rId52"/>
      <p:italic r:id="rId53"/>
      <p:boldItalic r:id="rId54"/>
    </p:embeddedFont>
    <p:embeddedFont>
      <p:font typeface="Arial Cyr" panose="020B0604020202020204" pitchFamily="34" charset="0"/>
      <p:regular r:id="rId55"/>
      <p:bold r:id="rId56"/>
      <p:italic r:id="rId57"/>
      <p:boldItalic r:id="rId58"/>
    </p:embeddedFont>
    <p:embeddedFont>
      <p:font typeface="Gotham Pro" panose="02000503040000020004" charset="0"/>
      <p:regular r:id="rId59"/>
      <p:bold r:id="rId60"/>
      <p:italic r:id="rId61"/>
      <p:boldItalic r:id="rId62"/>
    </p:embeddedFont>
    <p:embeddedFont>
      <p:font typeface="Segoe UI" panose="020B0502040204020203" pitchFamily="34" charset="0"/>
      <p:regular r:id="rId63"/>
      <p:bold r:id="rId64"/>
      <p:italic r:id="rId65"/>
      <p:boldItalic r:id="rId66"/>
    </p:embeddedFont>
    <p:embeddedFont>
      <p:font typeface="Open Sans Semibold" panose="020B0604020202020204" charset="0"/>
      <p:bold r:id="rId67"/>
      <p:boldItalic r:id="rId68"/>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73F"/>
    <a:srgbClr val="F9F9F9"/>
    <a:srgbClr val="D93333"/>
    <a:srgbClr val="FFA015"/>
    <a:srgbClr val="F24336"/>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0" autoAdjust="0"/>
    <p:restoredTop sz="94660" autoAdjust="0"/>
  </p:normalViewPr>
  <p:slideViewPr>
    <p:cSldViewPr snapToGrid="0">
      <p:cViewPr varScale="1">
        <p:scale>
          <a:sx n="117" d="100"/>
          <a:sy n="117" d="100"/>
        </p:scale>
        <p:origin x="-510" y="-102"/>
      </p:cViewPr>
      <p:guideLst>
        <p:guide orient="horz" pos="2160"/>
        <p:guide pos="3840"/>
      </p:guideLst>
    </p:cSldViewPr>
  </p:slideViewPr>
  <p:outlineViewPr>
    <p:cViewPr>
      <p:scale>
        <a:sx n="33" d="100"/>
        <a:sy n="33" d="100"/>
      </p:scale>
      <p:origin x="0" y="1542"/>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2.xml"/><Relationship Id="rId61" Type="http://schemas.openxmlformats.org/officeDocument/2006/relationships/font" Target="fonts/font1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5.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4.fntdata"/><Relationship Id="rId55" Type="http://schemas.openxmlformats.org/officeDocument/2006/relationships/font" Target="fonts/font9.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manualLayout>
          <c:layoutTarget val="inner"/>
          <c:xMode val="edge"/>
          <c:yMode val="edge"/>
          <c:x val="0.21918935131837289"/>
          <c:y val="1.7867113344500279E-2"/>
          <c:w val="0.69642004049826545"/>
          <c:h val="0.91118532294016008"/>
        </c:manualLayout>
      </c:layout>
      <c:barChart>
        <c:barDir val="bar"/>
        <c:grouping val="clustered"/>
        <c:varyColors val="0"/>
        <c:ser>
          <c:idx val="0"/>
          <c:order val="0"/>
          <c:tx>
            <c:strRef>
              <c:f>Лист1!$B$1</c:f>
              <c:strCache>
                <c:ptCount val="1"/>
                <c:pt idx="0">
                  <c:v>Столбец1</c:v>
                </c:pt>
              </c:strCache>
            </c:strRef>
          </c:tx>
          <c:spPr>
            <a:solidFill>
              <a:schemeClr val="accent2"/>
            </a:solidFill>
            <a:effectLst>
              <a:glow rad="63500">
                <a:schemeClr val="accent2">
                  <a:satMod val="175000"/>
                  <a:alpha val="40000"/>
                </a:schemeClr>
              </a:glow>
            </a:effectLst>
          </c:spPr>
          <c:invertIfNegative val="0"/>
          <c:dPt>
            <c:idx val="8"/>
            <c:invertIfNegative val="0"/>
            <c:bubble3D val="0"/>
            <c:spPr>
              <a:solidFill>
                <a:schemeClr val="accent1"/>
              </a:solidFill>
              <a:effectLst>
                <a:glow rad="63500">
                  <a:schemeClr val="accent2">
                    <a:satMod val="175000"/>
                    <a:alpha val="40000"/>
                  </a:schemeClr>
                </a:glow>
              </a:effectLst>
            </c:spPr>
            <c:extLst xmlns:c16r2="http://schemas.microsoft.com/office/drawing/2015/06/chart">
              <c:ext xmlns:c16="http://schemas.microsoft.com/office/drawing/2014/chart" uri="{C3380CC4-5D6E-409C-BE32-E72D297353CC}">
                <c16:uniqueId val="{00000001-A920-4EDF-89EC-7B0660132567}"/>
              </c:ext>
            </c:extLst>
          </c:dPt>
          <c:dLbls>
            <c:dLbl>
              <c:idx val="0"/>
              <c:layout/>
              <c:tx>
                <c:rich>
                  <a:bodyPr/>
                  <a:lstStyle/>
                  <a:p>
                    <a:r>
                      <a:rPr lang="ru-RU" dirty="0" smtClean="0"/>
                      <a:t>86 153,1</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920-4EDF-89EC-7B0660132567}"/>
                </c:ext>
              </c:extLst>
            </c:dLbl>
            <c:dLbl>
              <c:idx val="1"/>
              <c:layout>
                <c:manualLayout>
                  <c:x val="1.1389520618664328E-2"/>
                  <c:y val="0"/>
                </c:manualLayout>
              </c:layout>
              <c:tx>
                <c:rich>
                  <a:bodyPr/>
                  <a:lstStyle/>
                  <a:p>
                    <a:r>
                      <a:rPr lang="ru-RU" dirty="0" smtClean="0"/>
                      <a:t>72 063,4</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920-4EDF-89EC-7B0660132567}"/>
                </c:ext>
              </c:extLst>
            </c:dLbl>
            <c:dLbl>
              <c:idx val="2"/>
              <c:layout>
                <c:manualLayout>
                  <c:x val="2.619589742292823E-2"/>
                  <c:y val="-2.2333891680625349E-3"/>
                </c:manualLayout>
              </c:layout>
              <c:tx>
                <c:rich>
                  <a:bodyPr/>
                  <a:lstStyle/>
                  <a:p>
                    <a:r>
                      <a:rPr lang="ru-RU" dirty="0" smtClean="0"/>
                      <a:t>66 350,7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920-4EDF-89EC-7B0660132567}"/>
                </c:ext>
              </c:extLst>
            </c:dLbl>
            <c:dLbl>
              <c:idx val="3"/>
              <c:layout>
                <c:manualLayout>
                  <c:x val="1.93621850517295E-2"/>
                  <c:y val="-2.233740882892233E-3"/>
                </c:manualLayout>
              </c:layout>
              <c:tx>
                <c:rich>
                  <a:bodyPr/>
                  <a:lstStyle/>
                  <a:p>
                    <a:r>
                      <a:rPr lang="ru-RU" dirty="0" smtClean="0"/>
                      <a:t>72 342,8</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920-4EDF-89EC-7B0660132567}"/>
                </c:ext>
              </c:extLst>
            </c:dLbl>
            <c:dLbl>
              <c:idx val="4"/>
              <c:layout>
                <c:manualLayout>
                  <c:x val="2.5056945361061789E-2"/>
                  <c:y val="-2.233389168062453E-3"/>
                </c:manualLayout>
              </c:layout>
              <c:tx>
                <c:rich>
                  <a:bodyPr/>
                  <a:lstStyle/>
                  <a:p>
                    <a:r>
                      <a:rPr lang="ru-RU" dirty="0" smtClean="0"/>
                      <a:t>67 030,0</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920-4EDF-89EC-7B0660132567}"/>
                </c:ext>
              </c:extLst>
            </c:dLbl>
            <c:dLbl>
              <c:idx val="5"/>
              <c:layout>
                <c:manualLayout>
                  <c:x val="1.3667424742397294E-2"/>
                  <c:y val="-6.7001675041876048E-3"/>
                </c:manualLayout>
              </c:layout>
              <c:tx>
                <c:rich>
                  <a:bodyPr/>
                  <a:lstStyle/>
                  <a:p>
                    <a:r>
                      <a:rPr lang="ru-RU" dirty="0" smtClean="0"/>
                      <a:t>93 481,7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920-4EDF-89EC-7B0660132567}"/>
                </c:ext>
              </c:extLst>
            </c:dLbl>
            <c:dLbl>
              <c:idx val="6"/>
              <c:layout/>
              <c:tx>
                <c:rich>
                  <a:bodyPr/>
                  <a:lstStyle/>
                  <a:p>
                    <a:r>
                      <a:rPr lang="ru-RU" dirty="0" smtClean="0"/>
                      <a:t>74 191,1</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A920-4EDF-89EC-7B0660132567}"/>
                </c:ext>
              </c:extLst>
            </c:dLbl>
            <c:dLbl>
              <c:idx val="7"/>
              <c:layout/>
              <c:tx>
                <c:rich>
                  <a:bodyPr/>
                  <a:lstStyle/>
                  <a:p>
                    <a:r>
                      <a:rPr lang="ru-RU" dirty="0" smtClean="0"/>
                      <a:t>75 755,9</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920-4EDF-89EC-7B0660132567}"/>
                </c:ext>
              </c:extLst>
            </c:dLbl>
            <c:dLbl>
              <c:idx val="8"/>
              <c:layout/>
              <c:tx>
                <c:rich>
                  <a:bodyPr/>
                  <a:lstStyle/>
                  <a:p>
                    <a:r>
                      <a:rPr lang="ru-RU" dirty="0" smtClean="0"/>
                      <a:t>75 365,2</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920-4EDF-89EC-7B0660132567}"/>
                </c:ext>
              </c:extLst>
            </c:dLbl>
            <c:dLbl>
              <c:idx val="9"/>
              <c:layout/>
              <c:tx>
                <c:rich>
                  <a:bodyPr/>
                  <a:lstStyle/>
                  <a:p>
                    <a:r>
                      <a:rPr lang="ru-RU" dirty="0" smtClean="0"/>
                      <a:t>66 562,8</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A920-4EDF-89EC-7B0660132567}"/>
                </c:ext>
              </c:extLst>
            </c:dLbl>
            <c:dLbl>
              <c:idx val="10"/>
              <c:layout/>
              <c:tx>
                <c:rich>
                  <a:bodyPr/>
                  <a:lstStyle/>
                  <a:p>
                    <a:r>
                      <a:rPr lang="ru-RU" dirty="0" smtClean="0"/>
                      <a:t>70 694,0</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A920-4EDF-89EC-7B0660132567}"/>
                </c:ext>
              </c:extLst>
            </c:dLbl>
            <c:dLbl>
              <c:idx val="11"/>
              <c:layout/>
              <c:tx>
                <c:rich>
                  <a:bodyPr/>
                  <a:lstStyle/>
                  <a:p>
                    <a:r>
                      <a:rPr lang="ru-RU" dirty="0" smtClean="0"/>
                      <a:t>68 867,4 </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A920-4EDF-89EC-7B0660132567}"/>
                </c:ext>
              </c:extLst>
            </c:dLbl>
            <c:dLbl>
              <c:idx val="12"/>
              <c:layout/>
              <c:tx>
                <c:rich>
                  <a:bodyPr/>
                  <a:lstStyle/>
                  <a:p>
                    <a:r>
                      <a:rPr lang="ru-RU" dirty="0" smtClean="0"/>
                      <a:t>63 629,5</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A920-4EDF-89EC-7B0660132567}"/>
                </c:ext>
              </c:extLst>
            </c:dLbl>
            <c:dLbl>
              <c:idx val="13"/>
              <c:layout/>
              <c:tx>
                <c:rich>
                  <a:bodyPr/>
                  <a:lstStyle/>
                  <a:p>
                    <a:r>
                      <a:rPr lang="ru-RU" dirty="0" smtClean="0"/>
                      <a:t>74 431,2</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A920-4EDF-89EC-7B0660132567}"/>
                </c:ext>
              </c:extLst>
            </c:dLbl>
            <c:dLbl>
              <c:idx val="14"/>
              <c:layout/>
              <c:tx>
                <c:rich>
                  <a:bodyPr/>
                  <a:lstStyle/>
                  <a:p>
                    <a:r>
                      <a:rPr lang="ru-RU" dirty="0" smtClean="0"/>
                      <a:t>76 755,9</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A920-4EDF-89EC-7B0660132567}"/>
                </c:ext>
              </c:extLst>
            </c:dLbl>
            <c:dLbl>
              <c:idx val="15"/>
              <c:layout/>
              <c:tx>
                <c:rich>
                  <a:bodyPr/>
                  <a:lstStyle/>
                  <a:p>
                    <a:r>
                      <a:rPr lang="ru-RU" dirty="0" smtClean="0"/>
                      <a:t>76 602,3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A920-4EDF-89EC-7B0660132567}"/>
                </c:ext>
              </c:extLst>
            </c:dLbl>
            <c:spPr>
              <a:noFill/>
              <a:ln>
                <a:noFill/>
              </a:ln>
              <a:effectLst/>
            </c:spPr>
            <c:txPr>
              <a:bodyPr/>
              <a:lstStyle/>
              <a:p>
                <a:pPr>
                  <a:defRPr sz="14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Лист1!$A$2:$A$17</c:f>
              <c:strCache>
                <c:ptCount val="16"/>
                <c:pt idx="0">
                  <c:v>Белгородская </c:v>
                </c:pt>
                <c:pt idx="1">
                  <c:v>Брянская </c:v>
                </c:pt>
                <c:pt idx="2">
                  <c:v>Владимирская </c:v>
                </c:pt>
                <c:pt idx="3">
                  <c:v>Воронежская </c:v>
                </c:pt>
                <c:pt idx="4">
                  <c:v>Ивановская </c:v>
                </c:pt>
                <c:pt idx="5">
                  <c:v>Калужская </c:v>
                </c:pt>
                <c:pt idx="6">
                  <c:v>Костромская </c:v>
                </c:pt>
                <c:pt idx="7">
                  <c:v>Курская </c:v>
                </c:pt>
                <c:pt idx="8">
                  <c:v>Липецкая </c:v>
                </c:pt>
                <c:pt idx="9">
                  <c:v>Орловская </c:v>
                </c:pt>
                <c:pt idx="10">
                  <c:v>Рязанская </c:v>
                </c:pt>
                <c:pt idx="11">
                  <c:v>Смоленская </c:v>
                </c:pt>
                <c:pt idx="12">
                  <c:v>Тамбовская </c:v>
                </c:pt>
                <c:pt idx="13">
                  <c:v>Тверская </c:v>
                </c:pt>
                <c:pt idx="14">
                  <c:v>Тульская</c:v>
                </c:pt>
                <c:pt idx="15">
                  <c:v>Ярославская </c:v>
                </c:pt>
              </c:strCache>
            </c:strRef>
          </c:cat>
          <c:val>
            <c:numRef>
              <c:f>Лист1!$B$2:$B$17</c:f>
              <c:numCache>
                <c:formatCode>#,##0.0</c:formatCode>
                <c:ptCount val="16"/>
                <c:pt idx="0">
                  <c:v>86153.1</c:v>
                </c:pt>
                <c:pt idx="1">
                  <c:v>72063.399999999994</c:v>
                </c:pt>
                <c:pt idx="2">
                  <c:v>66350.7</c:v>
                </c:pt>
                <c:pt idx="3">
                  <c:v>72342.8</c:v>
                </c:pt>
                <c:pt idx="4">
                  <c:v>67030</c:v>
                </c:pt>
                <c:pt idx="5">
                  <c:v>93481.72</c:v>
                </c:pt>
                <c:pt idx="6">
                  <c:v>74191.100000000006</c:v>
                </c:pt>
                <c:pt idx="7">
                  <c:v>75755.899999999994</c:v>
                </c:pt>
                <c:pt idx="8">
                  <c:v>75365.2</c:v>
                </c:pt>
                <c:pt idx="9">
                  <c:v>66562.8</c:v>
                </c:pt>
                <c:pt idx="10">
                  <c:v>70694.100000000006</c:v>
                </c:pt>
                <c:pt idx="11">
                  <c:v>68867.399999999994</c:v>
                </c:pt>
                <c:pt idx="12">
                  <c:v>63629.5</c:v>
                </c:pt>
                <c:pt idx="13">
                  <c:v>74431.199999999997</c:v>
                </c:pt>
                <c:pt idx="14">
                  <c:v>76755.899999999994</c:v>
                </c:pt>
                <c:pt idx="15">
                  <c:v>76602.3</c:v>
                </c:pt>
              </c:numCache>
            </c:numRef>
          </c:val>
          <c:extLst xmlns:c16r2="http://schemas.microsoft.com/office/drawing/2015/06/chart">
            <c:ext xmlns:c16="http://schemas.microsoft.com/office/drawing/2014/chart" uri="{C3380CC4-5D6E-409C-BE32-E72D297353CC}">
              <c16:uniqueId val="{00000011-A920-4EDF-89EC-7B0660132567}"/>
            </c:ext>
          </c:extLst>
        </c:ser>
        <c:dLbls>
          <c:showLegendKey val="0"/>
          <c:showVal val="0"/>
          <c:showCatName val="0"/>
          <c:showSerName val="0"/>
          <c:showPercent val="0"/>
          <c:showBubbleSize val="0"/>
        </c:dLbls>
        <c:gapWidth val="100"/>
        <c:axId val="114959360"/>
        <c:axId val="115023872"/>
      </c:barChart>
      <c:catAx>
        <c:axId val="114959360"/>
        <c:scaling>
          <c:orientation val="minMax"/>
        </c:scaling>
        <c:delete val="0"/>
        <c:axPos val="l"/>
        <c:numFmt formatCode="General" sourceLinked="0"/>
        <c:majorTickMark val="none"/>
        <c:minorTickMark val="none"/>
        <c:tickLblPos val="nextTo"/>
        <c:txPr>
          <a:bodyPr/>
          <a:lstStyle/>
          <a:p>
            <a:pPr>
              <a:defRPr sz="1400"/>
            </a:pPr>
            <a:endParaRPr lang="ru-RU"/>
          </a:p>
        </c:txPr>
        <c:crossAx val="115023872"/>
        <c:crosses val="autoZero"/>
        <c:auto val="1"/>
        <c:lblAlgn val="ctr"/>
        <c:lblOffset val="100"/>
        <c:noMultiLvlLbl val="0"/>
      </c:catAx>
      <c:valAx>
        <c:axId val="115023872"/>
        <c:scaling>
          <c:orientation val="minMax"/>
        </c:scaling>
        <c:delete val="0"/>
        <c:axPos val="b"/>
        <c:majorGridlines/>
        <c:numFmt formatCode="#,##0.0" sourceLinked="1"/>
        <c:majorTickMark val="none"/>
        <c:minorTickMark val="none"/>
        <c:tickLblPos val="nextTo"/>
        <c:txPr>
          <a:bodyPr/>
          <a:lstStyle/>
          <a:p>
            <a:pPr>
              <a:defRPr sz="1200"/>
            </a:pPr>
            <a:endParaRPr lang="ru-RU"/>
          </a:p>
        </c:txPr>
        <c:crossAx val="114959360"/>
        <c:crosses val="autoZero"/>
        <c:crossBetween val="between"/>
      </c:valAx>
      <c:spPr>
        <a:ln w="0">
          <a:solidFill>
            <a:schemeClr val="accent2">
              <a:lumMod val="20000"/>
              <a:lumOff val="80000"/>
            </a:schemeClr>
          </a:solidFill>
        </a:ln>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Столбец1</c:v>
                </c:pt>
              </c:strCache>
            </c:strRef>
          </c:tx>
          <c:spPr>
            <a:solidFill>
              <a:schemeClr val="accent2"/>
            </a:solidFill>
            <a:effectLst>
              <a:glow rad="63500">
                <a:schemeClr val="accent2">
                  <a:satMod val="175000"/>
                  <a:alpha val="40000"/>
                </a:schemeClr>
              </a:glow>
            </a:effectLst>
          </c:spPr>
          <c:invertIfNegative val="0"/>
          <c:dPt>
            <c:idx val="8"/>
            <c:invertIfNegative val="0"/>
            <c:bubble3D val="0"/>
            <c:spPr>
              <a:solidFill>
                <a:schemeClr val="accent1"/>
              </a:solidFill>
              <a:effectLst>
                <a:glow rad="63500">
                  <a:schemeClr val="accent2">
                    <a:satMod val="175000"/>
                    <a:alpha val="40000"/>
                  </a:schemeClr>
                </a:glow>
              </a:effectLst>
            </c:spPr>
            <c:extLst xmlns:c16r2="http://schemas.microsoft.com/office/drawing/2015/06/chart">
              <c:ext xmlns:c16="http://schemas.microsoft.com/office/drawing/2014/chart" uri="{C3380CC4-5D6E-409C-BE32-E72D297353CC}">
                <c16:uniqueId val="{00000001-A0E3-42E4-B480-50FE70FECF1E}"/>
              </c:ext>
            </c:extLst>
          </c:dPt>
          <c:dLbls>
            <c:spPr>
              <a:noFill/>
              <a:ln>
                <a:noFill/>
              </a:ln>
              <a:effectLst/>
            </c:spPr>
            <c:txPr>
              <a:bodyPr/>
              <a:lstStyle/>
              <a:p>
                <a:pPr>
                  <a:defRPr sz="14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Лист1!$A$2:$A$17</c:f>
              <c:strCache>
                <c:ptCount val="16"/>
                <c:pt idx="0">
                  <c:v>Белгородская </c:v>
                </c:pt>
                <c:pt idx="1">
                  <c:v>Брянская </c:v>
                </c:pt>
                <c:pt idx="2">
                  <c:v>Владимирская </c:v>
                </c:pt>
                <c:pt idx="3">
                  <c:v>Воронежская </c:v>
                </c:pt>
                <c:pt idx="4">
                  <c:v>Ивановская </c:v>
                </c:pt>
                <c:pt idx="5">
                  <c:v>Калужская </c:v>
                </c:pt>
                <c:pt idx="6">
                  <c:v>Костромская </c:v>
                </c:pt>
                <c:pt idx="7">
                  <c:v>Курская </c:v>
                </c:pt>
                <c:pt idx="8">
                  <c:v>Липецкая </c:v>
                </c:pt>
                <c:pt idx="9">
                  <c:v>Орловская </c:v>
                </c:pt>
                <c:pt idx="10">
                  <c:v>Рязанская </c:v>
                </c:pt>
                <c:pt idx="11">
                  <c:v>Смоленская </c:v>
                </c:pt>
                <c:pt idx="12">
                  <c:v>Тамбовская </c:v>
                </c:pt>
                <c:pt idx="13">
                  <c:v>Тверская </c:v>
                </c:pt>
                <c:pt idx="14">
                  <c:v>Тульская</c:v>
                </c:pt>
                <c:pt idx="15">
                  <c:v>Ярославская </c:v>
                </c:pt>
              </c:strCache>
            </c:strRef>
          </c:cat>
          <c:val>
            <c:numRef>
              <c:f>Лист1!$B$2:$B$17</c:f>
              <c:numCache>
                <c:formatCode>#,##0.0</c:formatCode>
                <c:ptCount val="16"/>
                <c:pt idx="0">
                  <c:v>85996.566127640195</c:v>
                </c:pt>
                <c:pt idx="1">
                  <c:v>71066.346738390494</c:v>
                </c:pt>
                <c:pt idx="2">
                  <c:v>64795.850005234002</c:v>
                </c:pt>
                <c:pt idx="3">
                  <c:v>68671.791844841602</c:v>
                </c:pt>
                <c:pt idx="4">
                  <c:v>64730.4183081027</c:v>
                </c:pt>
                <c:pt idx="5">
                  <c:v>98717.540435149494</c:v>
                </c:pt>
                <c:pt idx="6">
                  <c:v>73052.438022261398</c:v>
                </c:pt>
                <c:pt idx="7">
                  <c:v>75356.067573242195</c:v>
                </c:pt>
                <c:pt idx="8">
                  <c:v>75727.088226697</c:v>
                </c:pt>
                <c:pt idx="9">
                  <c:v>68728.462426823302</c:v>
                </c:pt>
                <c:pt idx="10">
                  <c:v>71806.770338910603</c:v>
                </c:pt>
                <c:pt idx="11">
                  <c:v>69338.850378579693</c:v>
                </c:pt>
                <c:pt idx="12">
                  <c:v>63818.104521925998</c:v>
                </c:pt>
                <c:pt idx="13">
                  <c:v>72237.365577885706</c:v>
                </c:pt>
                <c:pt idx="14">
                  <c:v>78406.577095817804</c:v>
                </c:pt>
                <c:pt idx="15">
                  <c:v>78046.704858802797</c:v>
                </c:pt>
              </c:numCache>
            </c:numRef>
          </c:val>
          <c:extLst xmlns:c16r2="http://schemas.microsoft.com/office/drawing/2015/06/chart">
            <c:ext xmlns:c16="http://schemas.microsoft.com/office/drawing/2014/chart" uri="{C3380CC4-5D6E-409C-BE32-E72D297353CC}">
              <c16:uniqueId val="{00000002-A0E3-42E4-B480-50FE70FECF1E}"/>
            </c:ext>
          </c:extLst>
        </c:ser>
        <c:dLbls>
          <c:showLegendKey val="0"/>
          <c:showVal val="0"/>
          <c:showCatName val="0"/>
          <c:showSerName val="0"/>
          <c:showPercent val="0"/>
          <c:showBubbleSize val="0"/>
        </c:dLbls>
        <c:gapWidth val="100"/>
        <c:axId val="39648256"/>
        <c:axId val="115026176"/>
      </c:barChart>
      <c:catAx>
        <c:axId val="39648256"/>
        <c:scaling>
          <c:orientation val="minMax"/>
        </c:scaling>
        <c:delete val="0"/>
        <c:axPos val="l"/>
        <c:numFmt formatCode="General" sourceLinked="0"/>
        <c:majorTickMark val="none"/>
        <c:minorTickMark val="none"/>
        <c:tickLblPos val="nextTo"/>
        <c:txPr>
          <a:bodyPr/>
          <a:lstStyle/>
          <a:p>
            <a:pPr>
              <a:defRPr sz="1400"/>
            </a:pPr>
            <a:endParaRPr lang="ru-RU"/>
          </a:p>
        </c:txPr>
        <c:crossAx val="115026176"/>
        <c:crosses val="autoZero"/>
        <c:auto val="1"/>
        <c:lblAlgn val="ctr"/>
        <c:lblOffset val="100"/>
        <c:noMultiLvlLbl val="0"/>
      </c:catAx>
      <c:valAx>
        <c:axId val="115026176"/>
        <c:scaling>
          <c:orientation val="minMax"/>
        </c:scaling>
        <c:delete val="0"/>
        <c:axPos val="b"/>
        <c:majorGridlines/>
        <c:numFmt formatCode="#,##0.0" sourceLinked="1"/>
        <c:majorTickMark val="none"/>
        <c:minorTickMark val="none"/>
        <c:tickLblPos val="nextTo"/>
        <c:txPr>
          <a:bodyPr/>
          <a:lstStyle/>
          <a:p>
            <a:pPr>
              <a:defRPr sz="1200"/>
            </a:pPr>
            <a:endParaRPr lang="ru-RU"/>
          </a:p>
        </c:txPr>
        <c:crossAx val="39648256"/>
        <c:crosses val="autoZero"/>
        <c:crossBetween val="between"/>
      </c:valAx>
      <c:spPr>
        <a:ln w="0">
          <a:solidFill>
            <a:schemeClr val="accent2">
              <a:lumMod val="20000"/>
              <a:lumOff val="80000"/>
            </a:schemeClr>
          </a:solidFill>
        </a:ln>
      </c:spPr>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100"/>
      <c:rAngAx val="0"/>
      <c:perspective val="30"/>
    </c:view3D>
    <c:floor>
      <c:thickness val="0"/>
    </c:floor>
    <c:sideWall>
      <c:thickness val="0"/>
    </c:sideWall>
    <c:backWall>
      <c:thickness val="0"/>
    </c:backWall>
    <c:plotArea>
      <c:layout/>
      <c:bar3DChart>
        <c:barDir val="col"/>
        <c:grouping val="clustered"/>
        <c:varyColors val="1"/>
        <c:ser>
          <c:idx val="0"/>
          <c:order val="0"/>
          <c:tx>
            <c:strRef>
              <c:f>Лист1!$B$1</c:f>
              <c:strCache>
                <c:ptCount val="1"/>
                <c:pt idx="0">
                  <c:v>Столбец1</c:v>
                </c:pt>
              </c:strCache>
            </c:strRef>
          </c:tx>
          <c:invertIfNegative val="0"/>
          <c:dPt>
            <c:idx val="4"/>
            <c:invertIfNegative val="0"/>
            <c:bubble3D val="0"/>
            <c:spPr>
              <a:solidFill>
                <a:schemeClr val="accent1">
                  <a:lumMod val="60000"/>
                  <a:lumOff val="40000"/>
                </a:schemeClr>
              </a:solidFill>
            </c:spPr>
            <c:extLst xmlns:c16r2="http://schemas.microsoft.com/office/drawing/2015/06/chart">
              <c:ext xmlns:c16="http://schemas.microsoft.com/office/drawing/2014/chart" uri="{C3380CC4-5D6E-409C-BE32-E72D297353CC}">
                <c16:uniqueId val="{00000001-4576-484B-BCB3-C83FA479B105}"/>
              </c:ext>
            </c:extLst>
          </c:dPt>
          <c:dPt>
            <c:idx val="5"/>
            <c:invertIfNegative val="0"/>
            <c:bubble3D val="0"/>
            <c:spPr>
              <a:solidFill>
                <a:schemeClr val="accent1">
                  <a:lumMod val="20000"/>
                  <a:lumOff val="80000"/>
                </a:schemeClr>
              </a:solidFill>
            </c:spPr>
            <c:extLst xmlns:c16r2="http://schemas.microsoft.com/office/drawing/2015/06/chart">
              <c:ext xmlns:c16="http://schemas.microsoft.com/office/drawing/2014/chart" uri="{C3380CC4-5D6E-409C-BE32-E72D297353CC}">
                <c16:uniqueId val="{00000003-4576-484B-BCB3-C83FA479B105}"/>
              </c:ext>
            </c:extLst>
          </c:dPt>
          <c:dPt>
            <c:idx val="6"/>
            <c:invertIfNegative val="0"/>
            <c:bubble3D val="0"/>
            <c:spPr>
              <a:solidFill>
                <a:schemeClr val="accent5">
                  <a:lumMod val="40000"/>
                  <a:lumOff val="60000"/>
                </a:schemeClr>
              </a:solidFill>
            </c:spPr>
            <c:extLst xmlns:c16r2="http://schemas.microsoft.com/office/drawing/2015/06/chart">
              <c:ext xmlns:c16="http://schemas.microsoft.com/office/drawing/2014/chart" uri="{C3380CC4-5D6E-409C-BE32-E72D297353CC}">
                <c16:uniqueId val="{00000005-4576-484B-BCB3-C83FA479B105}"/>
              </c:ext>
            </c:extLst>
          </c:dPt>
          <c:dLbls>
            <c:dLbl>
              <c:idx val="0"/>
              <c:layout>
                <c:manualLayout>
                  <c:x val="1.3086150490730645E-2"/>
                  <c:y val="-1.0211540699996256E-17"/>
                </c:manualLayout>
              </c:layout>
              <c:tx>
                <c:rich>
                  <a:bodyPr/>
                  <a:lstStyle/>
                  <a:p>
                    <a:r>
                      <a:rPr lang="ru-RU" dirty="0" smtClean="0"/>
                      <a:t>18 791,6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576-484B-BCB3-C83FA479B105}"/>
                </c:ext>
              </c:extLst>
            </c:dLbl>
            <c:dLbl>
              <c:idx val="1"/>
              <c:layout>
                <c:manualLayout>
                  <c:x val="2.7262813522355513E-2"/>
                  <c:y val="-2.0051984286823029E-2"/>
                </c:manualLayout>
              </c:layout>
              <c:tx>
                <c:rich>
                  <a:bodyPr/>
                  <a:lstStyle/>
                  <a:p>
                    <a:r>
                      <a:rPr lang="ru-RU" dirty="0" smtClean="0"/>
                      <a:t>15 576,5</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576-484B-BCB3-C83FA479B105}"/>
                </c:ext>
              </c:extLst>
            </c:dLbl>
            <c:dLbl>
              <c:idx val="2"/>
              <c:layout>
                <c:manualLayout>
                  <c:x val="3.162486368593239E-2"/>
                  <c:y val="-1.113999127045723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576-484B-BCB3-C83FA479B105}"/>
                </c:ext>
              </c:extLst>
            </c:dLbl>
            <c:dLbl>
              <c:idx val="3"/>
              <c:layout>
                <c:manualLayout>
                  <c:x val="2.2900677491649427E-2"/>
                  <c:y val="-2.673597904909736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576-484B-BCB3-C83FA479B105}"/>
                </c:ext>
              </c:extLst>
            </c:dLbl>
            <c:dLbl>
              <c:idx val="4"/>
              <c:layout>
                <c:manualLayout>
                  <c:x val="2.1810250817884406E-2"/>
                  <c:y val="-2.673615448203076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576-484B-BCB3-C83FA479B105}"/>
                </c:ext>
              </c:extLst>
            </c:dLbl>
            <c:dLbl>
              <c:idx val="5"/>
              <c:layout>
                <c:manualLayout>
                  <c:x val="1.5267175572519085E-2"/>
                  <c:y val="-2.673597904909736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576-484B-BCB3-C83FA479B105}"/>
                </c:ext>
              </c:extLst>
            </c:dLbl>
            <c:dLbl>
              <c:idx val="6"/>
              <c:layout>
                <c:manualLayout>
                  <c:x val="1.9629225736095969E-2"/>
                  <c:y val="-2.45079807950060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576-484B-BCB3-C83FA479B105}"/>
                </c:ext>
              </c:extLst>
            </c:dLbl>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Лист1!$A$2:$A$8</c:f>
              <c:strCache>
                <c:ptCount val="7"/>
                <c:pt idx="0">
                  <c:v>Налог на прибыль организаций</c:v>
                </c:pt>
                <c:pt idx="1">
                  <c:v>Налог на доходы физических лиц</c:v>
                </c:pt>
                <c:pt idx="2">
                  <c:v>Безвозмездные поступления</c:v>
                </c:pt>
                <c:pt idx="3">
                  <c:v>Налог на имущество организаций</c:v>
                </c:pt>
                <c:pt idx="4">
                  <c:v>Акцизы по подакцизным товарам (продукции), производимым на территории Российской Федерации</c:v>
                </c:pt>
                <c:pt idx="5">
                  <c:v>Налоги на совокупный доход</c:v>
                </c:pt>
                <c:pt idx="6">
                  <c:v>Транспортный налог</c:v>
                </c:pt>
              </c:strCache>
            </c:strRef>
          </c:cat>
          <c:val>
            <c:numRef>
              <c:f>Лист1!$B$2:$B$8</c:f>
              <c:numCache>
                <c:formatCode>#,##0.00</c:formatCode>
                <c:ptCount val="7"/>
                <c:pt idx="0">
                  <c:v>18791.599999999999</c:v>
                </c:pt>
                <c:pt idx="1">
                  <c:v>15576.5</c:v>
                </c:pt>
                <c:pt idx="2">
                  <c:v>23803.7</c:v>
                </c:pt>
                <c:pt idx="3">
                  <c:v>4796.2</c:v>
                </c:pt>
                <c:pt idx="4">
                  <c:v>6380.6</c:v>
                </c:pt>
                <c:pt idx="5">
                  <c:v>1661.7</c:v>
                </c:pt>
                <c:pt idx="6">
                  <c:v>1278.5</c:v>
                </c:pt>
              </c:numCache>
            </c:numRef>
          </c:val>
          <c:extLst xmlns:c16r2="http://schemas.microsoft.com/office/drawing/2015/06/chart">
            <c:ext xmlns:c16="http://schemas.microsoft.com/office/drawing/2014/chart" uri="{C3380CC4-5D6E-409C-BE32-E72D297353CC}">
              <c16:uniqueId val="{0000000A-4576-484B-BCB3-C83FA479B105}"/>
            </c:ext>
          </c:extLst>
        </c:ser>
        <c:dLbls>
          <c:showLegendKey val="0"/>
          <c:showVal val="0"/>
          <c:showCatName val="0"/>
          <c:showSerName val="0"/>
          <c:showPercent val="0"/>
          <c:showBubbleSize val="0"/>
        </c:dLbls>
        <c:gapWidth val="0"/>
        <c:shape val="cylinder"/>
        <c:axId val="43398656"/>
        <c:axId val="39856960"/>
        <c:axId val="0"/>
      </c:bar3DChart>
      <c:catAx>
        <c:axId val="43398656"/>
        <c:scaling>
          <c:orientation val="minMax"/>
        </c:scaling>
        <c:delete val="1"/>
        <c:axPos val="b"/>
        <c:numFmt formatCode="General" sourceLinked="0"/>
        <c:majorTickMark val="none"/>
        <c:minorTickMark val="none"/>
        <c:tickLblPos val="nextTo"/>
        <c:crossAx val="39856960"/>
        <c:crosses val="autoZero"/>
        <c:auto val="1"/>
        <c:lblAlgn val="ctr"/>
        <c:lblOffset val="100"/>
        <c:noMultiLvlLbl val="0"/>
      </c:catAx>
      <c:valAx>
        <c:axId val="39856960"/>
        <c:scaling>
          <c:orientation val="minMax"/>
        </c:scaling>
        <c:delete val="0"/>
        <c:axPos val="l"/>
        <c:majorGridlines>
          <c:spPr>
            <a:ln>
              <a:solidFill>
                <a:schemeClr val="accent3">
                  <a:lumMod val="40000"/>
                  <a:lumOff val="60000"/>
                </a:schemeClr>
              </a:solidFill>
            </a:ln>
          </c:spPr>
        </c:majorGridlines>
        <c:numFmt formatCode="#,##0.00" sourceLinked="1"/>
        <c:majorTickMark val="none"/>
        <c:minorTickMark val="none"/>
        <c:tickLblPos val="nextTo"/>
        <c:crossAx val="43398656"/>
        <c:crosses val="autoZero"/>
        <c:crossBetween val="between"/>
        <c:majorUnit val="3000"/>
      </c:valAx>
    </c:plotArea>
    <c:legend>
      <c:legendPos val="r"/>
      <c:layout/>
      <c:overlay val="0"/>
      <c:txPr>
        <a:bodyPr/>
        <a:lstStyle/>
        <a:p>
          <a:pPr>
            <a:defRPr sz="14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dPt>
            <c:idx val="0"/>
            <c:bubble3D val="0"/>
            <c:explosion val="3"/>
            <c:extLst xmlns:c16r2="http://schemas.microsoft.com/office/drawing/2015/06/chart">
              <c:ext xmlns:c16="http://schemas.microsoft.com/office/drawing/2014/chart" uri="{C3380CC4-5D6E-409C-BE32-E72D297353CC}">
                <c16:uniqueId val="{00000000-3F57-4067-A56C-26158A9BCA5C}"/>
              </c:ext>
            </c:extLst>
          </c:dPt>
          <c:dPt>
            <c:idx val="1"/>
            <c:bubble3D val="0"/>
            <c:explosion val="1"/>
            <c:extLst xmlns:c16r2="http://schemas.microsoft.com/office/drawing/2015/06/chart">
              <c:ext xmlns:c16="http://schemas.microsoft.com/office/drawing/2014/chart" uri="{C3380CC4-5D6E-409C-BE32-E72D297353CC}">
                <c16:uniqueId val="{00000001-3F57-4067-A56C-26158A9BCA5C}"/>
              </c:ext>
            </c:extLst>
          </c:dPt>
          <c:dPt>
            <c:idx val="2"/>
            <c:bubble3D val="0"/>
            <c:explosion val="3"/>
            <c:extLst xmlns:c16r2="http://schemas.microsoft.com/office/drawing/2015/06/chart">
              <c:ext xmlns:c16="http://schemas.microsoft.com/office/drawing/2014/chart" uri="{C3380CC4-5D6E-409C-BE32-E72D297353CC}">
                <c16:uniqueId val="{00000002-3F57-4067-A56C-26158A9BCA5C}"/>
              </c:ext>
            </c:extLst>
          </c:dPt>
          <c:dPt>
            <c:idx val="3"/>
            <c:bubble3D val="0"/>
            <c:explosion val="2"/>
            <c:extLst xmlns:c16r2="http://schemas.microsoft.com/office/drawing/2015/06/chart">
              <c:ext xmlns:c16="http://schemas.microsoft.com/office/drawing/2014/chart" uri="{C3380CC4-5D6E-409C-BE32-E72D297353CC}">
                <c16:uniqueId val="{00000003-3F57-4067-A56C-26158A9BCA5C}"/>
              </c:ext>
            </c:extLst>
          </c:dPt>
          <c:dLbls>
            <c:dLbl>
              <c:idx val="0"/>
              <c:tx>
                <c:rich>
                  <a:bodyPr/>
                  <a:lstStyle/>
                  <a:p>
                    <a:r>
                      <a:rPr lang="ru-RU" smtClean="0"/>
                      <a:t>15,8%</a:t>
                    </a:r>
                    <a:endParaRPr lang="ru-RU" dirty="0" smtClean="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F57-4067-A56C-26158A9BCA5C}"/>
                </c:ext>
              </c:extLst>
            </c:dLbl>
            <c:dLbl>
              <c:idx val="1"/>
              <c:tx>
                <c:rich>
                  <a:bodyPr/>
                  <a:lstStyle/>
                  <a:p>
                    <a:r>
                      <a:rPr lang="ru-RU" smtClean="0"/>
                      <a:t>50,1%</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F57-4067-A56C-26158A9BCA5C}"/>
                </c:ext>
              </c:extLst>
            </c:dLbl>
            <c:dLbl>
              <c:idx val="2"/>
              <c:tx>
                <c:rich>
                  <a:bodyPr/>
                  <a:lstStyle/>
                  <a:p>
                    <a:r>
                      <a:rPr lang="ru-RU" smtClean="0"/>
                      <a:t>26,6%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F57-4067-A56C-26158A9BCA5C}"/>
                </c:ext>
              </c:extLst>
            </c:dLbl>
            <c:dLbl>
              <c:idx val="3"/>
              <c:tx>
                <c:rich>
                  <a:bodyPr/>
                  <a:lstStyle/>
                  <a:p>
                    <a:r>
                      <a:rPr lang="ru-RU" smtClean="0"/>
                      <a:t>7,5%</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F57-4067-A56C-26158A9BCA5C}"/>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Лист1!$A$2:$A$5</c:f>
              <c:strCache>
                <c:ptCount val="4"/>
                <c:pt idx="0">
                  <c:v>Дотации</c:v>
                </c:pt>
                <c:pt idx="1">
                  <c:v>Субвенции</c:v>
                </c:pt>
                <c:pt idx="2">
                  <c:v>Субсидии</c:v>
                </c:pt>
                <c:pt idx="3">
                  <c:v>Иные МБТ</c:v>
                </c:pt>
              </c:strCache>
            </c:strRef>
          </c:cat>
          <c:val>
            <c:numRef>
              <c:f>Лист1!$B$2:$B$5</c:f>
              <c:numCache>
                <c:formatCode>General</c:formatCode>
                <c:ptCount val="4"/>
                <c:pt idx="0">
                  <c:v>3579.4</c:v>
                </c:pt>
                <c:pt idx="1">
                  <c:v>11346.9</c:v>
                </c:pt>
                <c:pt idx="2">
                  <c:v>6025.7</c:v>
                </c:pt>
                <c:pt idx="3">
                  <c:v>1691.5</c:v>
                </c:pt>
              </c:numCache>
            </c:numRef>
          </c:val>
          <c:extLst xmlns:c16r2="http://schemas.microsoft.com/office/drawing/2015/06/chart">
            <c:ext xmlns:c16="http://schemas.microsoft.com/office/drawing/2014/chart" uri="{C3380CC4-5D6E-409C-BE32-E72D297353CC}">
              <c16:uniqueId val="{00000004-3F57-4067-A56C-26158A9BCA5C}"/>
            </c:ext>
          </c:extLst>
        </c:ser>
        <c:dLbls>
          <c:showLegendKey val="0"/>
          <c:showVal val="0"/>
          <c:showCatName val="0"/>
          <c:showSerName val="0"/>
          <c:showPercent val="0"/>
          <c:showBubbleSize val="0"/>
          <c:showLeaderLines val="0"/>
        </c:dLbls>
      </c:pie3DChart>
    </c:plotArea>
    <c:legend>
      <c:legendPos val="r"/>
      <c:layout>
        <c:manualLayout>
          <c:xMode val="edge"/>
          <c:yMode val="edge"/>
          <c:x val="0.80544143700787418"/>
          <c:y val="0.70036616016448328"/>
          <c:w val="0.18781572757812628"/>
          <c:h val="0.25198586912949539"/>
        </c:manualLayout>
      </c:layout>
      <c:overlay val="0"/>
    </c:legend>
    <c:plotVisOnly val="1"/>
    <c:dispBlanksAs val="zero"/>
    <c:showDLblsOverMax val="0"/>
  </c:chart>
  <c:txPr>
    <a:bodyPr/>
    <a:lstStyle/>
    <a:p>
      <a:pPr>
        <a:defRPr sz="1800"/>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25214892361950847"/>
          <c:y val="1.3461780664095353E-2"/>
          <c:w val="0.56729877515310601"/>
          <c:h val="0.75680075282736969"/>
        </c:manualLayout>
      </c:layout>
      <c:pie3DChart>
        <c:varyColors val="1"/>
        <c:ser>
          <c:idx val="0"/>
          <c:order val="0"/>
          <c:tx>
            <c:strRef>
              <c:f>Лист1!$B$1</c:f>
              <c:strCache>
                <c:ptCount val="1"/>
                <c:pt idx="0">
                  <c:v>2020 год</c:v>
                </c:pt>
              </c:strCache>
            </c:strRef>
          </c:tx>
          <c:explosion val="9"/>
          <c:dLbls>
            <c:dLbl>
              <c:idx val="0"/>
              <c:layout>
                <c:manualLayout>
                  <c:x val="-0.11092508748906388"/>
                  <c:y val="5.9921920746998009E-2"/>
                </c:manualLayout>
              </c:layout>
              <c:tx>
                <c:rich>
                  <a:bodyPr/>
                  <a:lstStyle/>
                  <a:p>
                    <a:r>
                      <a:rPr lang="en-US" dirty="0"/>
                      <a:t>1536,7;               22%</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CAF-4BA9-A731-A707CDDBDC90}"/>
                </c:ext>
              </c:extLst>
            </c:dLbl>
            <c:dLbl>
              <c:idx val="1"/>
              <c:layout>
                <c:manualLayout>
                  <c:x val="-6.8643482064741912E-2"/>
                  <c:y val="-0.11100593176500864"/>
                </c:manualLayout>
              </c:layout>
              <c:tx>
                <c:rich>
                  <a:bodyPr/>
                  <a:lstStyle/>
                  <a:p>
                    <a:r>
                      <a:rPr lang="en-US" dirty="0"/>
                      <a:t>577,4;                   8,2%</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CAF-4BA9-A731-A707CDDBDC90}"/>
                </c:ext>
              </c:extLst>
            </c:dLbl>
            <c:dLbl>
              <c:idx val="2"/>
              <c:layout>
                <c:manualLayout>
                  <c:x val="6.7257436570428708E-2"/>
                  <c:y val="-3.4999120344719843E-3"/>
                </c:manualLayout>
              </c:layout>
              <c:tx>
                <c:rich>
                  <a:bodyPr/>
                  <a:lstStyle/>
                  <a:p>
                    <a:r>
                      <a:rPr lang="en-US" dirty="0"/>
                      <a:t>27,02;                       0,3%</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3CAF-4BA9-A731-A707CDDBDC90}"/>
                </c:ext>
              </c:extLst>
            </c:dLbl>
            <c:dLbl>
              <c:idx val="3"/>
              <c:layout>
                <c:manualLayout>
                  <c:x val="7.7193788276463419E-3"/>
                  <c:y val="5.7364684072462604E-2"/>
                </c:manualLayout>
              </c:layout>
              <c:tx>
                <c:rich>
                  <a:bodyPr/>
                  <a:lstStyle/>
                  <a:p>
                    <a:r>
                      <a:rPr lang="en-US" dirty="0"/>
                      <a:t>242,4;                   3,4%</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3CAF-4BA9-A731-A707CDDBDC90}"/>
                </c:ext>
              </c:extLst>
            </c:dLbl>
            <c:dLbl>
              <c:idx val="4"/>
              <c:layout>
                <c:manualLayout>
                  <c:x val="-8.1527012248469075E-2"/>
                  <c:y val="5.4546668994908593E-2"/>
                </c:manualLayout>
              </c:layout>
              <c:tx>
                <c:rich>
                  <a:bodyPr/>
                  <a:lstStyle/>
                  <a:p>
                    <a:r>
                      <a:rPr lang="en-US" dirty="0"/>
                      <a:t>264,8;                3,8%</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3CAF-4BA9-A731-A707CDDBDC90}"/>
                </c:ext>
              </c:extLst>
            </c:dLbl>
            <c:dLbl>
              <c:idx val="5"/>
              <c:layout>
                <c:manualLayout>
                  <c:x val="0.16750295275590563"/>
                  <c:y val="-0.11100150066564961"/>
                </c:manualLayout>
              </c:layout>
              <c:tx>
                <c:rich>
                  <a:bodyPr/>
                  <a:lstStyle/>
                  <a:p>
                    <a:r>
                      <a:rPr lang="en-US" dirty="0"/>
                      <a:t>4 198,5           60%</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3CAF-4BA9-A731-A707CDDBDC90}"/>
                </c:ext>
              </c:extLst>
            </c:dLbl>
            <c:dLbl>
              <c:idx val="6"/>
              <c:layout>
                <c:manualLayout>
                  <c:x val="4.5606408573927761E-3"/>
                  <c:y val="-9.6581554547822622E-5"/>
                </c:manualLayout>
              </c:layout>
              <c:tx>
                <c:rich>
                  <a:bodyPr/>
                  <a:lstStyle/>
                  <a:p>
                    <a:r>
                      <a:rPr lang="en-US" dirty="0"/>
                      <a:t>177,4;            2,3%</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manualLayout>
                      <c:w val="0.14628466754155728"/>
                      <c:h val="0.11133071493654664"/>
                    </c:manualLayout>
                  </c15:layout>
                </c:ext>
                <c:ext xmlns:c16="http://schemas.microsoft.com/office/drawing/2014/chart" uri="{C3380CC4-5D6E-409C-BE32-E72D297353CC}">
                  <c16:uniqueId val="{00000006-3CAF-4BA9-A731-A707CDDBDC90}"/>
                </c:ext>
              </c:extLst>
            </c:dLbl>
            <c:spPr>
              <a:noFill/>
              <a:ln>
                <a:noFill/>
              </a:ln>
              <a:effectLst/>
            </c:spPr>
            <c:txPr>
              <a:bodyPr/>
              <a:lstStyle/>
              <a:p>
                <a:pPr>
                  <a:defRPr sz="2000" b="1"/>
                </a:pPr>
                <a:endParaRPr lang="ru-RU"/>
              </a:p>
            </c:txPr>
            <c:showLegendKey val="0"/>
            <c:showVal val="1"/>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Лист1!$A$2:$A$8</c:f>
              <c:strCache>
                <c:ptCount val="7"/>
                <c:pt idx="0">
                  <c:v>Денежные выплаты на оплату ЖКУ областным и федеральным льготникам (1536,7млн. руб.)</c:v>
                </c:pt>
                <c:pt idx="1">
                  <c:v>Ежемесячные денежные выплаты областным категориям льготников 577,4 млн. руб.)</c:v>
                </c:pt>
                <c:pt idx="2">
                  <c:v>Обеспечение жильем ветеранов, инвалидов и семей, имеющих детей-инвалидов (27,02 млн. руб.)</c:v>
                </c:pt>
                <c:pt idx="3">
                  <c:v>Субсидии на оплату ЖКУ (242,4млн. руб.)</c:v>
                </c:pt>
                <c:pt idx="4">
                  <c:v>Социальное пособие малоимущему населению, в том числе соцконтракт (264,8млн. руб.)</c:v>
                </c:pt>
                <c:pt idx="5">
                  <c:v>Социальная поддержка семей с детьми (4198,5 млн. руб.)</c:v>
                </c:pt>
                <c:pt idx="6">
                  <c:v>Прочие виды социальной поддержки (177,4 млн. руб.)</c:v>
                </c:pt>
              </c:strCache>
            </c:strRef>
          </c:cat>
          <c:val>
            <c:numRef>
              <c:f>Лист1!$B$2:$B$8</c:f>
              <c:numCache>
                <c:formatCode>General</c:formatCode>
                <c:ptCount val="7"/>
                <c:pt idx="0">
                  <c:v>1536.7</c:v>
                </c:pt>
                <c:pt idx="1">
                  <c:v>577.4</c:v>
                </c:pt>
                <c:pt idx="2">
                  <c:v>27.02</c:v>
                </c:pt>
                <c:pt idx="3">
                  <c:v>242.4</c:v>
                </c:pt>
                <c:pt idx="4">
                  <c:v>264.8</c:v>
                </c:pt>
                <c:pt idx="5">
                  <c:v>4198.5</c:v>
                </c:pt>
                <c:pt idx="6">
                  <c:v>177.4</c:v>
                </c:pt>
              </c:numCache>
            </c:numRef>
          </c:val>
          <c:extLst xmlns:c16r2="http://schemas.microsoft.com/office/drawing/2015/06/chart">
            <c:ext xmlns:c16="http://schemas.microsoft.com/office/drawing/2014/chart" uri="{C3380CC4-5D6E-409C-BE32-E72D297353CC}">
              <c16:uniqueId val="{00000007-3CAF-4BA9-A731-A707CDDBDC90}"/>
            </c:ext>
          </c:extLst>
        </c:ser>
        <c:dLbls>
          <c:showLegendKey val="0"/>
          <c:showVal val="0"/>
          <c:showCatName val="0"/>
          <c:showSerName val="0"/>
          <c:showPercent val="0"/>
          <c:showBubbleSize val="0"/>
          <c:showLeaderLines val="1"/>
        </c:dLbls>
      </c:pie3DChart>
    </c:plotArea>
    <c:legend>
      <c:legendPos val="b"/>
      <c:layout>
        <c:manualLayout>
          <c:xMode val="edge"/>
          <c:yMode val="edge"/>
          <c:x val="3.499398512685914E-2"/>
          <c:y val="0.66463355792989554"/>
          <c:w val="0.94817607174103236"/>
          <c:h val="0.28357279869548446"/>
        </c:manualLayout>
      </c:layout>
      <c:overlay val="0"/>
      <c:txPr>
        <a:bodyPr/>
        <a:lstStyle/>
        <a:p>
          <a:pPr>
            <a:defRPr sz="14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25214892361950847"/>
          <c:y val="1.3461780664095353E-2"/>
          <c:w val="0.56729877515310601"/>
          <c:h val="0.75680075282736969"/>
        </c:manualLayout>
      </c:layout>
      <c:pie3DChart>
        <c:varyColors val="1"/>
        <c:ser>
          <c:idx val="0"/>
          <c:order val="0"/>
          <c:tx>
            <c:strRef>
              <c:f>Лист1!$B$1</c:f>
              <c:strCache>
                <c:ptCount val="1"/>
                <c:pt idx="0">
                  <c:v>2020 год</c:v>
                </c:pt>
              </c:strCache>
            </c:strRef>
          </c:tx>
          <c:explosion val="9"/>
          <c:dLbls>
            <c:dLbl>
              <c:idx val="0"/>
              <c:layout>
                <c:manualLayout>
                  <c:x val="-0.11092508748906388"/>
                  <c:y val="5.9921920746998009E-2"/>
                </c:manualLayout>
              </c:layout>
              <c:tx>
                <c:rich>
                  <a:bodyPr/>
                  <a:lstStyle/>
                  <a:p>
                    <a:r>
                      <a:rPr lang="en-US" dirty="0"/>
                      <a:t>1536,7;               22%</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CAF-4BA9-A731-A707CDDBDC90}"/>
                </c:ext>
              </c:extLst>
            </c:dLbl>
            <c:dLbl>
              <c:idx val="1"/>
              <c:layout>
                <c:manualLayout>
                  <c:x val="-6.8643482064741912E-2"/>
                  <c:y val="-0.11100593176500864"/>
                </c:manualLayout>
              </c:layout>
              <c:tx>
                <c:rich>
                  <a:bodyPr/>
                  <a:lstStyle/>
                  <a:p>
                    <a:r>
                      <a:rPr lang="en-US" dirty="0"/>
                      <a:t>577,4;                   8,2%</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CAF-4BA9-A731-A707CDDBDC90}"/>
                </c:ext>
              </c:extLst>
            </c:dLbl>
            <c:dLbl>
              <c:idx val="2"/>
              <c:layout>
                <c:manualLayout>
                  <c:x val="6.7257436570428708E-2"/>
                  <c:y val="-3.4999120344719843E-3"/>
                </c:manualLayout>
              </c:layout>
              <c:tx>
                <c:rich>
                  <a:bodyPr/>
                  <a:lstStyle/>
                  <a:p>
                    <a:r>
                      <a:rPr lang="en-US" dirty="0"/>
                      <a:t>27,02;                       0,3%</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3CAF-4BA9-A731-A707CDDBDC90}"/>
                </c:ext>
              </c:extLst>
            </c:dLbl>
            <c:dLbl>
              <c:idx val="3"/>
              <c:layout>
                <c:manualLayout>
                  <c:x val="7.7193788276463419E-3"/>
                  <c:y val="5.7364684072462604E-2"/>
                </c:manualLayout>
              </c:layout>
              <c:tx>
                <c:rich>
                  <a:bodyPr/>
                  <a:lstStyle/>
                  <a:p>
                    <a:r>
                      <a:rPr lang="en-US" dirty="0"/>
                      <a:t>242,4;                   3,4%</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3CAF-4BA9-A731-A707CDDBDC90}"/>
                </c:ext>
              </c:extLst>
            </c:dLbl>
            <c:dLbl>
              <c:idx val="4"/>
              <c:layout>
                <c:manualLayout>
                  <c:x val="-8.1527012248469075E-2"/>
                  <c:y val="5.4546668994908593E-2"/>
                </c:manualLayout>
              </c:layout>
              <c:tx>
                <c:rich>
                  <a:bodyPr/>
                  <a:lstStyle/>
                  <a:p>
                    <a:r>
                      <a:rPr lang="en-US" dirty="0"/>
                      <a:t>264,8;                3,8%</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3CAF-4BA9-A731-A707CDDBDC90}"/>
                </c:ext>
              </c:extLst>
            </c:dLbl>
            <c:dLbl>
              <c:idx val="5"/>
              <c:layout>
                <c:manualLayout>
                  <c:x val="0.16750295275590563"/>
                  <c:y val="-0.11100150066564961"/>
                </c:manualLayout>
              </c:layout>
              <c:tx>
                <c:rich>
                  <a:bodyPr/>
                  <a:lstStyle/>
                  <a:p>
                    <a:r>
                      <a:rPr lang="en-US" dirty="0"/>
                      <a:t>4 198,5           60%</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3CAF-4BA9-A731-A707CDDBDC90}"/>
                </c:ext>
              </c:extLst>
            </c:dLbl>
            <c:dLbl>
              <c:idx val="6"/>
              <c:layout>
                <c:manualLayout>
                  <c:x val="4.5606408573927761E-3"/>
                  <c:y val="-9.6581554547822622E-5"/>
                </c:manualLayout>
              </c:layout>
              <c:tx>
                <c:rich>
                  <a:bodyPr/>
                  <a:lstStyle/>
                  <a:p>
                    <a:r>
                      <a:rPr lang="en-US" dirty="0"/>
                      <a:t>177,4;            2,3%</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manualLayout>
                      <c:w val="0.14628466754155728"/>
                      <c:h val="0.11133071493654664"/>
                    </c:manualLayout>
                  </c15:layout>
                </c:ext>
                <c:ext xmlns:c16="http://schemas.microsoft.com/office/drawing/2014/chart" uri="{C3380CC4-5D6E-409C-BE32-E72D297353CC}">
                  <c16:uniqueId val="{00000006-3CAF-4BA9-A731-A707CDDBDC90}"/>
                </c:ext>
              </c:extLst>
            </c:dLbl>
            <c:spPr>
              <a:noFill/>
              <a:ln>
                <a:noFill/>
              </a:ln>
              <a:effectLst/>
            </c:spPr>
            <c:txPr>
              <a:bodyPr/>
              <a:lstStyle/>
              <a:p>
                <a:pPr>
                  <a:defRPr sz="2000" b="1"/>
                </a:pPr>
                <a:endParaRPr lang="ru-RU"/>
              </a:p>
            </c:txPr>
            <c:showLegendKey val="0"/>
            <c:showVal val="1"/>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Лист1!$A$2:$A$8</c:f>
              <c:strCache>
                <c:ptCount val="7"/>
                <c:pt idx="0">
                  <c:v>Денежные выплаты на оплату ЖКУ областным и федеральным льготникам (1536,7млн. руб.)</c:v>
                </c:pt>
                <c:pt idx="1">
                  <c:v>Ежемесячные денежные выплаты областным категориям льготников 577,4 млн. руб.)</c:v>
                </c:pt>
                <c:pt idx="2">
                  <c:v>Обеспечение жильем ветеранов, инвалидов и семей, имеющих детей-инвалидов (27,02 млн. руб.)</c:v>
                </c:pt>
                <c:pt idx="3">
                  <c:v>Субсидии на оплату ЖКУ (242,4млн. руб.)</c:v>
                </c:pt>
                <c:pt idx="4">
                  <c:v>Социальное пособие малоимущему населению, в том числе соцконтракт (264,8млн. руб.)</c:v>
                </c:pt>
                <c:pt idx="5">
                  <c:v>Социальная поддержка семей с детьми (4198,5 млн. руб.)</c:v>
                </c:pt>
                <c:pt idx="6">
                  <c:v>Прочие виды социальной поддержки (177,4 млн. руб.)</c:v>
                </c:pt>
              </c:strCache>
            </c:strRef>
          </c:cat>
          <c:val>
            <c:numRef>
              <c:f>Лист1!$B$2:$B$8</c:f>
              <c:numCache>
                <c:formatCode>General</c:formatCode>
                <c:ptCount val="7"/>
                <c:pt idx="0">
                  <c:v>1536.7</c:v>
                </c:pt>
                <c:pt idx="1">
                  <c:v>577.4</c:v>
                </c:pt>
                <c:pt idx="2">
                  <c:v>27.02</c:v>
                </c:pt>
                <c:pt idx="3">
                  <c:v>242.4</c:v>
                </c:pt>
                <c:pt idx="4">
                  <c:v>264.8</c:v>
                </c:pt>
                <c:pt idx="5">
                  <c:v>4198.5</c:v>
                </c:pt>
                <c:pt idx="6">
                  <c:v>177.4</c:v>
                </c:pt>
              </c:numCache>
            </c:numRef>
          </c:val>
          <c:extLst xmlns:c16r2="http://schemas.microsoft.com/office/drawing/2015/06/chart">
            <c:ext xmlns:c16="http://schemas.microsoft.com/office/drawing/2014/chart" uri="{C3380CC4-5D6E-409C-BE32-E72D297353CC}">
              <c16:uniqueId val="{00000007-3CAF-4BA9-A731-A707CDDBDC90}"/>
            </c:ext>
          </c:extLst>
        </c:ser>
        <c:dLbls>
          <c:showLegendKey val="0"/>
          <c:showVal val="0"/>
          <c:showCatName val="0"/>
          <c:showSerName val="0"/>
          <c:showPercent val="0"/>
          <c:showBubbleSize val="0"/>
          <c:showLeaderLines val="1"/>
        </c:dLbls>
      </c:pie3DChart>
    </c:plotArea>
    <c:legend>
      <c:legendPos val="b"/>
      <c:layout>
        <c:manualLayout>
          <c:xMode val="edge"/>
          <c:yMode val="edge"/>
          <c:x val="3.499398512685914E-2"/>
          <c:y val="0.66463355792989554"/>
          <c:w val="0.94817607174103236"/>
          <c:h val="0.28357279869548446"/>
        </c:manualLayout>
      </c:layout>
      <c:overlay val="0"/>
      <c:txPr>
        <a:bodyPr/>
        <a:lstStyle/>
        <a:p>
          <a:pPr>
            <a:defRPr sz="14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43913416676169"/>
          <c:y val="0.18074203590856486"/>
          <c:w val="0.28863063559658753"/>
          <c:h val="0.65716202516251154"/>
        </c:manualLayout>
      </c:layout>
      <c:doughnutChart>
        <c:varyColors val="1"/>
        <c:ser>
          <c:idx val="0"/>
          <c:order val="0"/>
          <c:tx>
            <c:strRef>
              <c:f>Лист1!$B$1</c:f>
              <c:strCache>
                <c:ptCount val="1"/>
                <c:pt idx="0">
                  <c:v>Продажи</c:v>
                </c:pt>
              </c:strCache>
            </c:strRef>
          </c:tx>
          <c:spPr>
            <a:solidFill>
              <a:srgbClr val="A8EE0C"/>
            </a:solidFill>
          </c:spPr>
          <c:dPt>
            <c:idx val="0"/>
            <c:bubble3D val="0"/>
            <c:spPr>
              <a:solidFill>
                <a:srgbClr val="00823B"/>
              </a:solidFill>
            </c:spPr>
            <c:extLst xmlns:c16r2="http://schemas.microsoft.com/office/drawing/2015/06/chart">
              <c:ext xmlns:c16="http://schemas.microsoft.com/office/drawing/2014/chart" uri="{C3380CC4-5D6E-409C-BE32-E72D297353CC}">
                <c16:uniqueId val="{00000001-5429-4D9D-8D0D-174E5E916449}"/>
              </c:ext>
            </c:extLst>
          </c:dPt>
          <c:cat>
            <c:strRef>
              <c:f>Лист1!$A$2:$A$3</c:f>
              <c:strCache>
                <c:ptCount val="2"/>
                <c:pt idx="0">
                  <c:v>Федеральный бюджет</c:v>
                </c:pt>
                <c:pt idx="1">
                  <c:v>Областной бюджет</c:v>
                </c:pt>
              </c:strCache>
            </c:strRef>
          </c:cat>
          <c:val>
            <c:numRef>
              <c:f>Лист1!$B$2:$B$3</c:f>
              <c:numCache>
                <c:formatCode>#,##0.00</c:formatCode>
                <c:ptCount val="2"/>
                <c:pt idx="0">
                  <c:v>143862.79999999999</c:v>
                </c:pt>
                <c:pt idx="1">
                  <c:v>55946.7</c:v>
                </c:pt>
              </c:numCache>
            </c:numRef>
          </c:val>
          <c:extLst xmlns:c16r2="http://schemas.microsoft.com/office/drawing/2015/06/chart">
            <c:ext xmlns:c16="http://schemas.microsoft.com/office/drawing/2014/chart" uri="{C3380CC4-5D6E-409C-BE32-E72D297353CC}">
              <c16:uniqueId val="{00000000-8C95-41E4-B652-235995B96B7E}"/>
            </c:ext>
          </c:extLst>
        </c:ser>
        <c:dLbls>
          <c:showLegendKey val="0"/>
          <c:showVal val="0"/>
          <c:showCatName val="0"/>
          <c:showSerName val="0"/>
          <c:showPercent val="0"/>
          <c:showBubbleSize val="0"/>
          <c:showLeaderLines val="0"/>
        </c:dLbls>
        <c:firstSliceAng val="0"/>
        <c:holeSize val="50"/>
      </c:doughnutChart>
      <c:spPr>
        <a:ln w="0">
          <a:solidFill>
            <a:schemeClr val="bg1"/>
          </a:solidFill>
        </a:ln>
      </c:spPr>
    </c:plotArea>
    <c:legend>
      <c:legendPos val="r"/>
      <c:layout>
        <c:manualLayout>
          <c:xMode val="edge"/>
          <c:yMode val="edge"/>
          <c:x val="4.6290979564754142E-2"/>
          <c:y val="0.25056297157280161"/>
          <c:w val="0.25172180009846684"/>
          <c:h val="0.52183552158730551"/>
        </c:manualLayout>
      </c:layout>
      <c:overlay val="0"/>
      <c:txPr>
        <a:bodyPr/>
        <a:lstStyle/>
        <a:p>
          <a:pPr>
            <a:defRPr sz="1100"/>
          </a:pPr>
          <a:endParaRPr lang="ru-RU"/>
        </a:p>
      </c:txPr>
    </c:legend>
    <c:plotVisOnly val="1"/>
    <c:dispBlanksAs val="zero"/>
    <c:showDLblsOverMax val="0"/>
  </c:chart>
  <c:txPr>
    <a:bodyPr/>
    <a:lstStyle/>
    <a:p>
      <a:pPr>
        <a:defRPr sz="1800"/>
      </a:pPr>
      <a:endParaRPr lang="ru-RU"/>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cdr:x>
      <cdr:y>0.22546</cdr:y>
    </cdr:from>
    <cdr:to>
      <cdr:x>0.23336</cdr:x>
      <cdr:y>0.28844</cdr:y>
    </cdr:to>
    <cdr:sp macro="" textlink="">
      <cdr:nvSpPr>
        <cdr:cNvPr id="2" name="TextBox 1"/>
        <cdr:cNvSpPr txBox="1"/>
      </cdr:nvSpPr>
      <cdr:spPr>
        <a:xfrm xmlns:a="http://schemas.openxmlformats.org/drawingml/2006/main">
          <a:off x="0" y="1261534"/>
          <a:ext cx="1728151" cy="3524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600" b="1" dirty="0" smtClean="0"/>
            <a:t>6 025,7 млн. руб.</a:t>
          </a:r>
          <a:endParaRPr lang="ru-RU" sz="1600" b="1" dirty="0"/>
        </a:p>
      </cdr:txBody>
    </cdr:sp>
  </cdr:relSizeAnchor>
  <cdr:relSizeAnchor xmlns:cdr="http://schemas.openxmlformats.org/drawingml/2006/chartDrawing">
    <cdr:from>
      <cdr:x>0.18631</cdr:x>
      <cdr:y>0.11918</cdr:y>
    </cdr:from>
    <cdr:to>
      <cdr:x>0.43174</cdr:x>
      <cdr:y>0.17664</cdr:y>
    </cdr:to>
    <cdr:sp macro="" textlink="">
      <cdr:nvSpPr>
        <cdr:cNvPr id="3" name="TextBox 1"/>
        <cdr:cNvSpPr txBox="1"/>
      </cdr:nvSpPr>
      <cdr:spPr>
        <a:xfrm xmlns:a="http://schemas.openxmlformats.org/drawingml/2006/main">
          <a:off x="1379718" y="666888"/>
          <a:ext cx="1817506" cy="3214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600" b="1" dirty="0" smtClean="0"/>
            <a:t>1 691,5 млн. руб.</a:t>
          </a:r>
          <a:endParaRPr lang="ru-RU" sz="1600" b="1" dirty="0"/>
        </a:p>
      </cdr:txBody>
    </cdr:sp>
  </cdr:relSizeAnchor>
  <cdr:relSizeAnchor xmlns:cdr="http://schemas.openxmlformats.org/drawingml/2006/chartDrawing">
    <cdr:from>
      <cdr:x>0.47666</cdr:x>
      <cdr:y>0.17099</cdr:y>
    </cdr:from>
    <cdr:to>
      <cdr:x>0.71002</cdr:x>
      <cdr:y>0.23567</cdr:y>
    </cdr:to>
    <cdr:sp macro="" textlink="">
      <cdr:nvSpPr>
        <cdr:cNvPr id="4" name="TextBox 1"/>
        <cdr:cNvSpPr txBox="1"/>
      </cdr:nvSpPr>
      <cdr:spPr>
        <a:xfrm xmlns:a="http://schemas.openxmlformats.org/drawingml/2006/main">
          <a:off x="3529912" y="956734"/>
          <a:ext cx="1728151" cy="3619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600" b="1" dirty="0" smtClean="0"/>
            <a:t>3579,4 млн. руб.</a:t>
          </a:r>
          <a:endParaRPr lang="ru-RU" sz="1600" b="1" dirty="0"/>
        </a:p>
      </cdr:txBody>
    </cdr:sp>
  </cdr:relSizeAnchor>
  <cdr:relSizeAnchor xmlns:cdr="http://schemas.openxmlformats.org/drawingml/2006/chartDrawing">
    <cdr:from>
      <cdr:x>0.34559</cdr:x>
      <cdr:y>0.78388</cdr:y>
    </cdr:from>
    <cdr:to>
      <cdr:x>0.59637</cdr:x>
      <cdr:y>0.87397</cdr:y>
    </cdr:to>
    <cdr:sp macro="" textlink="">
      <cdr:nvSpPr>
        <cdr:cNvPr id="5" name="TextBox 1"/>
        <cdr:cNvSpPr txBox="1"/>
      </cdr:nvSpPr>
      <cdr:spPr>
        <a:xfrm xmlns:a="http://schemas.openxmlformats.org/drawingml/2006/main">
          <a:off x="2559272" y="4386129"/>
          <a:ext cx="1857152" cy="5040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600" b="1" dirty="0" smtClean="0"/>
            <a:t>11 346,9 млн. руб.</a:t>
          </a:r>
          <a:endParaRPr lang="ru-RU" sz="1600" b="1" dirty="0"/>
        </a:p>
      </cdr:txBody>
    </cdr:sp>
  </cdr:relSizeAnchor>
  <cdr:relSizeAnchor xmlns:cdr="http://schemas.openxmlformats.org/drawingml/2006/chartDrawing">
    <cdr:from>
      <cdr:x>0.44891</cdr:x>
      <cdr:y>0.49922</cdr:y>
    </cdr:from>
    <cdr:to>
      <cdr:x>0.52949</cdr:x>
      <cdr:y>0.56237</cdr:y>
    </cdr:to>
    <cdr:sp macro="" textlink="">
      <cdr:nvSpPr>
        <cdr:cNvPr id="6" name="TextBox 1"/>
        <cdr:cNvSpPr txBox="1"/>
      </cdr:nvSpPr>
      <cdr:spPr>
        <a:xfrm xmlns:a="http://schemas.openxmlformats.org/drawingml/2006/main">
          <a:off x="3324419" y="2793368"/>
          <a:ext cx="596706" cy="3532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ru-RU" sz="1600" b="1" dirty="0" smtClean="0"/>
        </a:p>
        <a:p xmlns:a="http://schemas.openxmlformats.org/drawingml/2006/main">
          <a:endParaRPr lang="ru-RU" sz="1600" b="1" dirty="0"/>
        </a:p>
      </cdr:txBody>
    </cdr:sp>
  </cdr:relSizeAnchor>
  <cdr:relSizeAnchor xmlns:cdr="http://schemas.openxmlformats.org/drawingml/2006/chartDrawing">
    <cdr:from>
      <cdr:x>0.1608</cdr:x>
      <cdr:y>0.32483</cdr:y>
    </cdr:from>
    <cdr:to>
      <cdr:x>0.25295</cdr:x>
      <cdr:y>0.37866</cdr:y>
    </cdr:to>
    <cdr:sp macro="" textlink="">
      <cdr:nvSpPr>
        <cdr:cNvPr id="7" name="TextBox 1"/>
        <cdr:cNvSpPr txBox="1"/>
      </cdr:nvSpPr>
      <cdr:spPr>
        <a:xfrm xmlns:a="http://schemas.openxmlformats.org/drawingml/2006/main">
          <a:off x="1190818" y="1817569"/>
          <a:ext cx="682431" cy="3012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ru-RU" sz="1600" b="1" dirty="0"/>
        </a:p>
      </cdr:txBody>
    </cdr:sp>
  </cdr:relSizeAnchor>
  <cdr:relSizeAnchor xmlns:cdr="http://schemas.openxmlformats.org/drawingml/2006/chartDrawing">
    <cdr:from>
      <cdr:x>0.31643</cdr:x>
      <cdr:y>0.21759</cdr:y>
    </cdr:from>
    <cdr:to>
      <cdr:x>0.38415</cdr:x>
      <cdr:y>0.28334</cdr:y>
    </cdr:to>
    <cdr:sp macro="" textlink="">
      <cdr:nvSpPr>
        <cdr:cNvPr id="8" name="TextBox 1"/>
        <cdr:cNvSpPr txBox="1"/>
      </cdr:nvSpPr>
      <cdr:spPr>
        <a:xfrm xmlns:a="http://schemas.openxmlformats.org/drawingml/2006/main">
          <a:off x="2343327" y="1217505"/>
          <a:ext cx="501501" cy="3678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ru-RU" sz="1600" b="1" dirty="0"/>
        </a:p>
      </cdr:txBody>
    </cdr:sp>
  </cdr:relSizeAnchor>
  <cdr:relSizeAnchor xmlns:cdr="http://schemas.openxmlformats.org/drawingml/2006/chartDrawing">
    <cdr:from>
      <cdr:x>0.45103</cdr:x>
      <cdr:y>0.23461</cdr:y>
    </cdr:from>
    <cdr:to>
      <cdr:x>0.53077</cdr:x>
      <cdr:y>0.29695</cdr:y>
    </cdr:to>
    <cdr:sp macro="" textlink="">
      <cdr:nvSpPr>
        <cdr:cNvPr id="9" name="TextBox 1"/>
        <cdr:cNvSpPr txBox="1"/>
      </cdr:nvSpPr>
      <cdr:spPr>
        <a:xfrm xmlns:a="http://schemas.openxmlformats.org/drawingml/2006/main">
          <a:off x="3340099" y="1312745"/>
          <a:ext cx="590550" cy="3488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ru-RU"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0.48425</cdr:x>
      <cdr:y>0.93359</cdr:y>
    </cdr:from>
    <cdr:to>
      <cdr:x>0.50787</cdr:x>
      <cdr:y>0.94541</cdr:y>
    </cdr:to>
    <cdr:sp macro="" textlink="">
      <cdr:nvSpPr>
        <cdr:cNvPr id="2" name="TextBox 1"/>
        <cdr:cNvSpPr txBox="1"/>
      </cdr:nvSpPr>
      <cdr:spPr>
        <a:xfrm xmlns:a="http://schemas.openxmlformats.org/drawingml/2006/main">
          <a:off x="4427984" y="5688632"/>
          <a:ext cx="216024" cy="720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0.48425</cdr:x>
      <cdr:y>0.93359</cdr:y>
    </cdr:from>
    <cdr:to>
      <cdr:x>0.50787</cdr:x>
      <cdr:y>0.94541</cdr:y>
    </cdr:to>
    <cdr:sp macro="" textlink="">
      <cdr:nvSpPr>
        <cdr:cNvPr id="2" name="TextBox 1"/>
        <cdr:cNvSpPr txBox="1"/>
      </cdr:nvSpPr>
      <cdr:spPr>
        <a:xfrm xmlns:a="http://schemas.openxmlformats.org/drawingml/2006/main">
          <a:off x="4427984" y="5688632"/>
          <a:ext cx="216024" cy="720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69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56737" y="0"/>
            <a:ext cx="2950475" cy="49869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C77BC67-5CC0-4825-8087-219931EF98F5}" type="datetimeFigureOut">
              <a:rPr lang="en-US"/>
              <a:pPr>
                <a:defRPr/>
              </a:pPr>
              <a:t>6/24/2021</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879" y="4783307"/>
            <a:ext cx="5447030" cy="391361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40647"/>
            <a:ext cx="2950475" cy="49869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56737" y="9440647"/>
            <a:ext cx="2950475" cy="498692"/>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7BA796E-7212-49CF-ADEF-A9B0C04EE7A6}" type="slidenum">
              <a:rPr lang="en-US"/>
              <a:pPr>
                <a:defRPr/>
              </a:pPr>
              <a:t>‹#›</a:t>
            </a:fld>
            <a:endParaRPr lang="en-US"/>
          </a:p>
        </p:txBody>
      </p:sp>
    </p:spTree>
    <p:extLst>
      <p:ext uri="{BB962C8B-B14F-4D97-AF65-F5344CB8AC3E}">
        <p14:creationId xmlns:p14="http://schemas.microsoft.com/office/powerpoint/2010/main" val="9753101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7BA796E-7212-49CF-ADEF-A9B0C04EE7A6}" type="slidenum">
              <a:rPr lang="en-US" smtClean="0"/>
              <a:pPr>
                <a:defRPr/>
              </a:pPr>
              <a:t>1</a:t>
            </a:fld>
            <a:endParaRPr lang="en-US" dirty="0"/>
          </a:p>
        </p:txBody>
      </p:sp>
    </p:spTree>
    <p:extLst>
      <p:ext uri="{BB962C8B-B14F-4D97-AF65-F5344CB8AC3E}">
        <p14:creationId xmlns:p14="http://schemas.microsoft.com/office/powerpoint/2010/main" val="317967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Образ слайда 1"/>
          <p:cNvSpPr>
            <a:spLocks noGrp="1" noRot="1" noChangeAspect="1" noTextEdit="1"/>
          </p:cNvSpPr>
          <p:nvPr>
            <p:ph type="sldImg"/>
          </p:nvPr>
        </p:nvSpPr>
        <p:spPr bwMode="auto">
          <a:xfrm>
            <a:off x="92075" y="746125"/>
            <a:ext cx="6624638" cy="3727450"/>
          </a:xfrm>
          <a:noFill/>
          <a:ln>
            <a:solidFill>
              <a:srgbClr val="000000"/>
            </a:solidFill>
            <a:miter lim="800000"/>
            <a:headEnd/>
            <a:tailEnd/>
          </a:ln>
        </p:spPr>
      </p:sp>
      <p:sp>
        <p:nvSpPr>
          <p:cNvPr id="614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512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3832E68-119F-4E67-AFD1-30A4D504FABF}" type="slidenum">
              <a:rPr lang="ru-RU">
                <a:solidFill>
                  <a:prstClr val="black"/>
                </a:solidFill>
              </a:rPr>
              <a:pPr>
                <a:defRPr/>
              </a:pPr>
              <a:t>17</a:t>
            </a:fld>
            <a:endParaRPr lang="ru-RU">
              <a:solidFill>
                <a:prstClr val="black"/>
              </a:solidFill>
            </a:endParaRPr>
          </a:p>
        </p:txBody>
      </p:sp>
    </p:spTree>
    <p:extLst>
      <p:ext uri="{BB962C8B-B14F-4D97-AF65-F5344CB8AC3E}">
        <p14:creationId xmlns:p14="http://schemas.microsoft.com/office/powerpoint/2010/main" val="150363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Open Sans </a:t>
            </a:r>
            <a:r>
              <a:rPr lang="en-US" dirty="0" err="1" smtClean="0"/>
              <a:t>Semibold</a:t>
            </a:r>
            <a:endParaRPr lang="ru-RU" dirty="0"/>
          </a:p>
        </p:txBody>
      </p:sp>
      <p:sp>
        <p:nvSpPr>
          <p:cNvPr id="4" name="Номер слайда 3"/>
          <p:cNvSpPr>
            <a:spLocks noGrp="1"/>
          </p:cNvSpPr>
          <p:nvPr>
            <p:ph type="sldNum" sz="quarter" idx="10"/>
          </p:nvPr>
        </p:nvSpPr>
        <p:spPr/>
        <p:txBody>
          <a:bodyPr/>
          <a:lstStyle/>
          <a:p>
            <a:pPr>
              <a:defRPr/>
            </a:pPr>
            <a:fld id="{72D677D9-9AF6-4657-AFE0-54014B3F3A9E}" type="slidenum">
              <a:rPr lang="en-US" smtClean="0"/>
              <a:pPr>
                <a:defRPr/>
              </a:pPr>
              <a:t>36</a:t>
            </a:fld>
            <a:endParaRPr lang="en-US"/>
          </a:p>
        </p:txBody>
      </p:sp>
    </p:spTree>
    <p:extLst>
      <p:ext uri="{BB962C8B-B14F-4D97-AF65-F5344CB8AC3E}">
        <p14:creationId xmlns:p14="http://schemas.microsoft.com/office/powerpoint/2010/main" val="565128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72D677D9-9AF6-4657-AFE0-54014B3F3A9E}" type="slidenum">
              <a:rPr lang="en-US" smtClean="0"/>
              <a:pPr>
                <a:defRPr/>
              </a:pPr>
              <a:t>37</a:t>
            </a:fld>
            <a:endParaRPr lang="en-US"/>
          </a:p>
        </p:txBody>
      </p:sp>
    </p:spTree>
    <p:extLst>
      <p:ext uri="{BB962C8B-B14F-4D97-AF65-F5344CB8AC3E}">
        <p14:creationId xmlns:p14="http://schemas.microsoft.com/office/powerpoint/2010/main" val="2923878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3990" indent="-286150">
              <a:spcBef>
                <a:spcPct val="30000"/>
              </a:spcBef>
              <a:defRPr sz="1200">
                <a:solidFill>
                  <a:schemeClr val="tx1"/>
                </a:solidFill>
                <a:latin typeface="Calibri" pitchFamily="34" charset="0"/>
              </a:defRPr>
            </a:lvl2pPr>
            <a:lvl3pPr marL="1144600" indent="-228920">
              <a:spcBef>
                <a:spcPct val="30000"/>
              </a:spcBef>
              <a:defRPr sz="1200">
                <a:solidFill>
                  <a:schemeClr val="tx1"/>
                </a:solidFill>
                <a:latin typeface="Calibri" pitchFamily="34" charset="0"/>
              </a:defRPr>
            </a:lvl3pPr>
            <a:lvl4pPr marL="1602440" indent="-228920">
              <a:spcBef>
                <a:spcPct val="30000"/>
              </a:spcBef>
              <a:defRPr sz="1200">
                <a:solidFill>
                  <a:schemeClr val="tx1"/>
                </a:solidFill>
                <a:latin typeface="Calibri" pitchFamily="34" charset="0"/>
              </a:defRPr>
            </a:lvl4pPr>
            <a:lvl5pPr marL="2060280" indent="-228920">
              <a:spcBef>
                <a:spcPct val="30000"/>
              </a:spcBef>
              <a:defRPr sz="1200">
                <a:solidFill>
                  <a:schemeClr val="tx1"/>
                </a:solidFill>
                <a:latin typeface="Calibri" pitchFamily="34" charset="0"/>
              </a:defRPr>
            </a:lvl5pPr>
            <a:lvl6pPr marL="2518120" indent="-228920" eaLnBrk="0" fontAlgn="base" hangingPunct="0">
              <a:spcBef>
                <a:spcPct val="30000"/>
              </a:spcBef>
              <a:spcAft>
                <a:spcPct val="0"/>
              </a:spcAft>
              <a:defRPr sz="1200">
                <a:solidFill>
                  <a:schemeClr val="tx1"/>
                </a:solidFill>
                <a:latin typeface="Calibri" pitchFamily="34" charset="0"/>
              </a:defRPr>
            </a:lvl6pPr>
            <a:lvl7pPr marL="2975961" indent="-228920" eaLnBrk="0" fontAlgn="base" hangingPunct="0">
              <a:spcBef>
                <a:spcPct val="30000"/>
              </a:spcBef>
              <a:spcAft>
                <a:spcPct val="0"/>
              </a:spcAft>
              <a:defRPr sz="1200">
                <a:solidFill>
                  <a:schemeClr val="tx1"/>
                </a:solidFill>
                <a:latin typeface="Calibri" pitchFamily="34" charset="0"/>
              </a:defRPr>
            </a:lvl7pPr>
            <a:lvl8pPr marL="3433801" indent="-228920" eaLnBrk="0" fontAlgn="base" hangingPunct="0">
              <a:spcBef>
                <a:spcPct val="30000"/>
              </a:spcBef>
              <a:spcAft>
                <a:spcPct val="0"/>
              </a:spcAft>
              <a:defRPr sz="1200">
                <a:solidFill>
                  <a:schemeClr val="tx1"/>
                </a:solidFill>
                <a:latin typeface="Calibri" pitchFamily="34" charset="0"/>
              </a:defRPr>
            </a:lvl8pPr>
            <a:lvl9pPr marL="3891641" indent="-228920" eaLnBrk="0" fontAlgn="base" hangingPunct="0">
              <a:spcBef>
                <a:spcPct val="30000"/>
              </a:spcBef>
              <a:spcAft>
                <a:spcPct val="0"/>
              </a:spcAft>
              <a:defRPr sz="1200">
                <a:solidFill>
                  <a:schemeClr val="tx1"/>
                </a:solidFill>
                <a:latin typeface="Calibri" pitchFamily="34" charset="0"/>
              </a:defRPr>
            </a:lvl9pPr>
          </a:lstStyle>
          <a:p>
            <a:pPr>
              <a:spcBef>
                <a:spcPct val="0"/>
              </a:spcBef>
            </a:pPr>
            <a:fld id="{4D0D9542-C0C7-43B2-9119-5C1A35767E42}" type="slidenum">
              <a:rPr lang="en-US" altLang="ru-RU">
                <a:solidFill>
                  <a:srgbClr val="000000"/>
                </a:solidFill>
              </a:rPr>
              <a:pPr>
                <a:spcBef>
                  <a:spcPct val="0"/>
                </a:spcBef>
              </a:pPr>
              <a:t>39</a:t>
            </a:fld>
            <a:endParaRPr lang="en-US" altLang="ru-RU">
              <a:solidFill>
                <a:srgbClr val="000000"/>
              </a:solidFill>
            </a:endParaRPr>
          </a:p>
        </p:txBody>
      </p:sp>
    </p:spTree>
    <p:extLst>
      <p:ext uri="{BB962C8B-B14F-4D97-AF65-F5344CB8AC3E}">
        <p14:creationId xmlns:p14="http://schemas.microsoft.com/office/powerpoint/2010/main" val="231026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6263FF5-FDD3-4A28-8115-4199DFFBD485}" type="slidenum">
              <a:rPr lang="en-US" altLang="ru-RU"/>
              <a:pPr fontAlgn="base">
                <a:spcBef>
                  <a:spcPct val="0"/>
                </a:spcBef>
                <a:spcAft>
                  <a:spcPct val="0"/>
                </a:spcAft>
              </a:pPr>
              <a:t>42</a:t>
            </a:fld>
            <a:endParaRPr lang="en-US" alt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924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User\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1"/>
          <p:cNvSpPr>
            <a:spLocks noChangeArrowheads="1"/>
          </p:cNvSpPr>
          <p:nvPr userDrawn="1"/>
        </p:nvSpPr>
        <p:spPr bwMode="auto">
          <a:xfrm>
            <a:off x="935037" y="220663"/>
            <a:ext cx="1751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200" dirty="0" smtClean="0">
                <a:solidFill>
                  <a:schemeClr val="accent2"/>
                </a:solidFill>
              </a:rPr>
              <a:t>Управление финансов  Липецкой области</a:t>
            </a:r>
            <a:endParaRPr lang="ru-RU" altLang="ru-RU" sz="1200" dirty="0">
              <a:solidFill>
                <a:schemeClr val="accent2"/>
              </a:solidFill>
            </a:endParaRPr>
          </a:p>
        </p:txBody>
      </p:sp>
      <p:pic>
        <p:nvPicPr>
          <p:cNvPr id="9" name="Picture 2" descr="C:\Users\User\Desktop\lipeckaya_coa_smal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99829" y="1675721"/>
            <a:ext cx="2786741" cy="354434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3"/>
          <p:cNvSpPr>
            <a:spLocks noChangeArrowheads="1"/>
          </p:cNvSpPr>
          <p:nvPr userDrawn="1"/>
        </p:nvSpPr>
        <p:spPr bwMode="auto">
          <a:xfrm>
            <a:off x="327025" y="6362700"/>
            <a:ext cx="902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000" dirty="0" smtClean="0">
                <a:solidFill>
                  <a:schemeClr val="bg1"/>
                </a:solidFill>
              </a:rPr>
              <a:t>2021 </a:t>
            </a:r>
            <a:r>
              <a:rPr lang="ru-RU" altLang="ru-RU" sz="2000" dirty="0">
                <a:solidFill>
                  <a:schemeClr val="bg1"/>
                </a:solidFill>
              </a:rPr>
              <a:t>г.</a:t>
            </a:r>
          </a:p>
        </p:txBody>
      </p:sp>
    </p:spTree>
    <p:extLst>
      <p:ext uri="{BB962C8B-B14F-4D97-AF65-F5344CB8AC3E}">
        <p14:creationId xmlns:p14="http://schemas.microsoft.com/office/powerpoint/2010/main" val="1774470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_Blank">
    <p:spTree>
      <p:nvGrpSpPr>
        <p:cNvPr id="1" name=""/>
        <p:cNvGrpSpPr/>
        <p:nvPr/>
      </p:nvGrpSpPr>
      <p:grpSpPr>
        <a:xfrm>
          <a:off x="0" y="0"/>
          <a:ext cx="0" cy="0"/>
          <a:chOff x="0" y="0"/>
          <a:chExt cx="0" cy="0"/>
        </a:xfrm>
      </p:grpSpPr>
      <p:pic>
        <p:nvPicPr>
          <p:cNvPr id="2"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9256789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4" name="TextBox 3"/>
          <p:cNvSpPr txBox="1"/>
          <p:nvPr userDrawn="1"/>
        </p:nvSpPr>
        <p:spPr>
          <a:xfrm>
            <a:off x="11430000" y="6394450"/>
            <a:ext cx="374650" cy="276225"/>
          </a:xfrm>
          <a:prstGeom prst="rect">
            <a:avLst/>
          </a:prstGeom>
          <a:noFill/>
        </p:spPr>
        <p:txBody>
          <a:bodyPr wrap="none">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algn="r" fontAlgn="auto">
              <a:spcBef>
                <a:spcPts val="0"/>
              </a:spcBef>
              <a:spcAft>
                <a:spcPts val="0"/>
              </a:spcAft>
              <a:defRPr/>
            </a:pPr>
            <a:fld id="{3CC84685-EFA5-4A6F-A2A8-FDB9A0D0A014}" type="slidenum">
              <a:rPr lang="id-ID" smtClean="0">
                <a:solidFill>
                  <a:schemeClr val="bg1"/>
                </a:solidFill>
              </a:rPr>
              <a:pPr algn="r" fontAlgn="auto">
                <a:spcBef>
                  <a:spcPts val="0"/>
                </a:spcBef>
                <a:spcAft>
                  <a:spcPts val="0"/>
                </a:spcAft>
                <a:defRPr/>
              </a:pPr>
              <a:t>‹#›</a:t>
            </a:fld>
            <a:endParaRPr lang="id-ID" dirty="0">
              <a:solidFill>
                <a:schemeClr val="bg1"/>
              </a:solidFill>
            </a:endParaRPr>
          </a:p>
        </p:txBody>
      </p:sp>
      <p:sp>
        <p:nvSpPr>
          <p:cNvPr id="3" name="Picture Placeholder 2"/>
          <p:cNvSpPr>
            <a:spLocks noGrp="1"/>
          </p:cNvSpPr>
          <p:nvPr>
            <p:ph type="pic" sz="quarter" idx="10"/>
          </p:nvPr>
        </p:nvSpPr>
        <p:spPr>
          <a:xfrm>
            <a:off x="0" y="0"/>
            <a:ext cx="12192000" cy="4472072"/>
          </a:xfrm>
          <a:solidFill>
            <a:srgbClr val="E1E9EA">
              <a:alpha val="70000"/>
            </a:srgbClr>
          </a:solidFill>
        </p:spPr>
        <p:txBody>
          <a:bodyPr rtlCol="0">
            <a:normAutofit/>
          </a:bodyPr>
          <a:lstStyle>
            <a:lvl1pPr>
              <a:defRPr lang="en-US" sz="1800"/>
            </a:lvl1pPr>
          </a:lstStyle>
          <a:p>
            <a:pPr lvl="0"/>
            <a:endParaRPr lang="en-US" noProof="0" dirty="0"/>
          </a:p>
        </p:txBody>
      </p:sp>
      <p:pic>
        <p:nvPicPr>
          <p:cNvPr id="5"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683268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sp>
        <p:nvSpPr>
          <p:cNvPr id="4" name="TextBox 3"/>
          <p:cNvSpPr txBox="1"/>
          <p:nvPr userDrawn="1"/>
        </p:nvSpPr>
        <p:spPr>
          <a:xfrm>
            <a:off x="11430000" y="6394450"/>
            <a:ext cx="374650" cy="276225"/>
          </a:xfrm>
          <a:prstGeom prst="rect">
            <a:avLst/>
          </a:prstGeom>
          <a:noFill/>
        </p:spPr>
        <p:txBody>
          <a:bodyPr wrap="none">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algn="r" fontAlgn="auto">
              <a:spcBef>
                <a:spcPts val="0"/>
              </a:spcBef>
              <a:spcAft>
                <a:spcPts val="0"/>
              </a:spcAft>
              <a:defRPr/>
            </a:pPr>
            <a:fld id="{EFC4421D-A50F-40D9-8738-FE5EE7E958F2}" type="slidenum">
              <a:rPr lang="id-ID" smtClean="0">
                <a:solidFill>
                  <a:schemeClr val="bg1"/>
                </a:solidFill>
              </a:rPr>
              <a:pPr algn="r" fontAlgn="auto">
                <a:spcBef>
                  <a:spcPts val="0"/>
                </a:spcBef>
                <a:spcAft>
                  <a:spcPts val="0"/>
                </a:spcAft>
                <a:defRPr/>
              </a:pPr>
              <a:t>‹#›</a:t>
            </a:fld>
            <a:endParaRPr lang="id-ID" dirty="0">
              <a:solidFill>
                <a:schemeClr val="bg1"/>
              </a:solidFill>
            </a:endParaRPr>
          </a:p>
        </p:txBody>
      </p:sp>
      <p:sp>
        <p:nvSpPr>
          <p:cNvPr id="11" name="Picture Placeholder 2"/>
          <p:cNvSpPr>
            <a:spLocks noGrp="1"/>
          </p:cNvSpPr>
          <p:nvPr>
            <p:ph type="pic" sz="quarter" idx="14"/>
          </p:nvPr>
        </p:nvSpPr>
        <p:spPr>
          <a:xfrm>
            <a:off x="929639" y="2041158"/>
            <a:ext cx="4912233" cy="2860117"/>
          </a:xfrm>
          <a:solidFill>
            <a:srgbClr val="E1E9EA">
              <a:alpha val="70000"/>
            </a:srgbClr>
          </a:solidFill>
        </p:spPr>
        <p:txBody>
          <a:bodyPr rtlCol="0">
            <a:normAutofit/>
          </a:bodyPr>
          <a:lstStyle>
            <a:lvl1pPr>
              <a:defRPr lang="en-US" sz="1800"/>
            </a:lvl1pPr>
          </a:lstStyle>
          <a:p>
            <a:pPr lvl="0"/>
            <a:endParaRPr lang="en-US" noProof="0"/>
          </a:p>
        </p:txBody>
      </p:sp>
      <p:sp>
        <p:nvSpPr>
          <p:cNvPr id="12" name="Picture Placeholder 2"/>
          <p:cNvSpPr>
            <a:spLocks noGrp="1"/>
          </p:cNvSpPr>
          <p:nvPr>
            <p:ph type="pic" sz="quarter" idx="15"/>
          </p:nvPr>
        </p:nvSpPr>
        <p:spPr>
          <a:xfrm>
            <a:off x="6350127" y="2041158"/>
            <a:ext cx="4912233" cy="2860117"/>
          </a:xfrm>
          <a:solidFill>
            <a:srgbClr val="E1E9EA">
              <a:alpha val="70000"/>
            </a:srgbClr>
          </a:solidFill>
        </p:spPr>
        <p:txBody>
          <a:bodyPr rtlCol="0">
            <a:normAutofit/>
          </a:bodyPr>
          <a:lstStyle>
            <a:lvl1pPr>
              <a:defRPr lang="en-US" sz="1800"/>
            </a:lvl1pPr>
          </a:lstStyle>
          <a:p>
            <a:pPr lvl="0"/>
            <a:endParaRPr lang="en-US" noProof="0"/>
          </a:p>
        </p:txBody>
      </p:sp>
      <p:pic>
        <p:nvPicPr>
          <p:cNvPr id="5"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18538833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ScreenMockup">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496544" y="2358690"/>
            <a:ext cx="3349924" cy="2581776"/>
          </a:xfrm>
          <a:custGeom>
            <a:avLst/>
            <a:gdLst>
              <a:gd name="connsiteX0" fmla="*/ 3349924 w 3349924"/>
              <a:gd name="connsiteY0" fmla="*/ 0 h 2581776"/>
              <a:gd name="connsiteX1" fmla="*/ 3035599 w 3349924"/>
              <a:gd name="connsiteY1" fmla="*/ 2581776 h 2581776"/>
              <a:gd name="connsiteX2" fmla="*/ 0 w 3349924"/>
              <a:gd name="connsiteY2" fmla="*/ 2181726 h 2581776"/>
              <a:gd name="connsiteX3" fmla="*/ 409575 w 3349924"/>
              <a:gd name="connsiteY3" fmla="*/ 361950 h 2581776"/>
            </a:gdLst>
            <a:ahLst/>
            <a:cxnLst>
              <a:cxn ang="0">
                <a:pos x="connsiteX0" y="connsiteY0"/>
              </a:cxn>
              <a:cxn ang="0">
                <a:pos x="connsiteX1" y="connsiteY1"/>
              </a:cxn>
              <a:cxn ang="0">
                <a:pos x="connsiteX2" y="connsiteY2"/>
              </a:cxn>
              <a:cxn ang="0">
                <a:pos x="connsiteX3" y="connsiteY3"/>
              </a:cxn>
            </a:cxnLst>
            <a:rect l="l" t="t" r="r" b="b"/>
            <a:pathLst>
              <a:path w="3349924" h="2581776">
                <a:moveTo>
                  <a:pt x="3349924" y="0"/>
                </a:moveTo>
                <a:lnTo>
                  <a:pt x="3035599" y="2581776"/>
                </a:lnTo>
                <a:lnTo>
                  <a:pt x="0" y="2181726"/>
                </a:lnTo>
                <a:lnTo>
                  <a:pt x="409575" y="361950"/>
                </a:lnTo>
                <a:close/>
              </a:path>
            </a:pathLst>
          </a:custGeom>
        </p:spPr>
        <p:txBody>
          <a:bodyPr rtlCol="0">
            <a:noAutofit/>
          </a:bodyPr>
          <a:lstStyle/>
          <a:p>
            <a:pPr lvl="0"/>
            <a:endParaRPr lang="en-US" noProof="0"/>
          </a:p>
        </p:txBody>
      </p:sp>
      <p:pic>
        <p:nvPicPr>
          <p:cNvPr id="3"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2712788406"/>
      </p:ext>
    </p:extLst>
  </p:cSld>
  <p:clrMapOvr>
    <a:masterClrMapping/>
  </p:clrMapOvr>
  <p:transition spd="slow">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0" y="1888434"/>
            <a:ext cx="12192000" cy="2276061"/>
          </a:xfrm>
        </p:spPr>
        <p:txBody>
          <a:bodyPr rtlCol="0">
            <a:normAutofit/>
          </a:bodyPr>
          <a:lstStyle/>
          <a:p>
            <a:pPr lvl="0"/>
            <a:endParaRPr lang="en-US" noProof="0"/>
          </a:p>
        </p:txBody>
      </p:sp>
      <p:pic>
        <p:nvPicPr>
          <p:cNvPr id="4"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26795038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ScreenMockup">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51756" y="2805131"/>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rtlCol="0">
            <a:noAutofit/>
          </a:bodyPr>
          <a:lstStyle/>
          <a:p>
            <a:pPr lvl="0"/>
            <a:endParaRPr lang="en-US" noProof="0"/>
          </a:p>
        </p:txBody>
      </p:sp>
      <p:sp>
        <p:nvSpPr>
          <p:cNvPr id="13" name="Picture Placeholder 12"/>
          <p:cNvSpPr>
            <a:spLocks noGrp="1"/>
          </p:cNvSpPr>
          <p:nvPr>
            <p:ph type="pic" sz="quarter" idx="11"/>
          </p:nvPr>
        </p:nvSpPr>
        <p:spPr>
          <a:xfrm>
            <a:off x="4339709" y="1581149"/>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rtlCol="0">
            <a:noAutofit/>
          </a:bodyPr>
          <a:lstStyle/>
          <a:p>
            <a:pPr lvl="0"/>
            <a:endParaRPr lang="en-US" noProof="0"/>
          </a:p>
        </p:txBody>
      </p:sp>
      <p:sp>
        <p:nvSpPr>
          <p:cNvPr id="15" name="Picture Placeholder 14"/>
          <p:cNvSpPr>
            <a:spLocks noGrp="1"/>
          </p:cNvSpPr>
          <p:nvPr>
            <p:ph type="pic" sz="quarter" idx="12"/>
          </p:nvPr>
        </p:nvSpPr>
        <p:spPr>
          <a:xfrm>
            <a:off x="7327661" y="2679133"/>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rtlCol="0">
            <a:noAutofit/>
          </a:bodyPr>
          <a:lstStyle/>
          <a:p>
            <a:pPr lvl="0"/>
            <a:endParaRPr lang="en-US" noProof="0"/>
          </a:p>
        </p:txBody>
      </p:sp>
      <p:pic>
        <p:nvPicPr>
          <p:cNvPr id="5"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1129984968"/>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343890" y="1572029"/>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21" name="Picture Placeholder 20"/>
          <p:cNvSpPr>
            <a:spLocks noGrp="1"/>
          </p:cNvSpPr>
          <p:nvPr>
            <p:ph type="pic" sz="quarter" idx="11"/>
          </p:nvPr>
        </p:nvSpPr>
        <p:spPr>
          <a:xfrm>
            <a:off x="4000780" y="1572027"/>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23" name="Picture Placeholder 22"/>
          <p:cNvSpPr>
            <a:spLocks noGrp="1"/>
          </p:cNvSpPr>
          <p:nvPr>
            <p:ph type="pic" sz="quarter" idx="12"/>
          </p:nvPr>
        </p:nvSpPr>
        <p:spPr>
          <a:xfrm>
            <a:off x="6657669" y="1572027"/>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26" name="Picture Placeholder 25"/>
          <p:cNvSpPr>
            <a:spLocks noGrp="1"/>
          </p:cNvSpPr>
          <p:nvPr>
            <p:ph type="pic" sz="quarter" idx="13"/>
          </p:nvPr>
        </p:nvSpPr>
        <p:spPr>
          <a:xfrm>
            <a:off x="9314557" y="1572026"/>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29" name="Picture Placeholder 28"/>
          <p:cNvSpPr>
            <a:spLocks noGrp="1"/>
          </p:cNvSpPr>
          <p:nvPr>
            <p:ph type="pic" sz="quarter" idx="14"/>
          </p:nvPr>
        </p:nvSpPr>
        <p:spPr>
          <a:xfrm>
            <a:off x="1343891" y="4007334"/>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32" name="Picture Placeholder 31"/>
          <p:cNvSpPr>
            <a:spLocks noGrp="1"/>
          </p:cNvSpPr>
          <p:nvPr>
            <p:ph type="pic" sz="quarter" idx="15"/>
          </p:nvPr>
        </p:nvSpPr>
        <p:spPr>
          <a:xfrm>
            <a:off x="4000779" y="4007333"/>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35" name="Picture Placeholder 34"/>
          <p:cNvSpPr>
            <a:spLocks noGrp="1"/>
          </p:cNvSpPr>
          <p:nvPr>
            <p:ph type="pic" sz="quarter" idx="16"/>
          </p:nvPr>
        </p:nvSpPr>
        <p:spPr>
          <a:xfrm>
            <a:off x="6657669" y="4007331"/>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38" name="Picture Placeholder 37"/>
          <p:cNvSpPr>
            <a:spLocks noGrp="1"/>
          </p:cNvSpPr>
          <p:nvPr>
            <p:ph type="pic" sz="quarter" idx="17"/>
          </p:nvPr>
        </p:nvSpPr>
        <p:spPr>
          <a:xfrm>
            <a:off x="9314556" y="4007331"/>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pic>
        <p:nvPicPr>
          <p:cNvPr id="10"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45763376"/>
      </p:ext>
    </p:extLst>
  </p:cSld>
  <p:clrMapOvr>
    <a:masterClrMapping/>
  </p:clrMapOvr>
  <p:transition spd="slow">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80160" y="3207714"/>
            <a:ext cx="3600262" cy="2864487"/>
          </a:xfrm>
          <a:custGeom>
            <a:avLst/>
            <a:gdLst>
              <a:gd name="connsiteX0" fmla="*/ 0 w 3600262"/>
              <a:gd name="connsiteY0" fmla="*/ 0 h 2864487"/>
              <a:gd name="connsiteX1" fmla="*/ 3600262 w 3600262"/>
              <a:gd name="connsiteY1" fmla="*/ 0 h 2864487"/>
              <a:gd name="connsiteX2" fmla="*/ 3600262 w 3600262"/>
              <a:gd name="connsiteY2" fmla="*/ 2864487 h 2864487"/>
              <a:gd name="connsiteX3" fmla="*/ 0 w 3600262"/>
              <a:gd name="connsiteY3" fmla="*/ 2864487 h 2864487"/>
            </a:gdLst>
            <a:ahLst/>
            <a:cxnLst>
              <a:cxn ang="0">
                <a:pos x="connsiteX0" y="connsiteY0"/>
              </a:cxn>
              <a:cxn ang="0">
                <a:pos x="connsiteX1" y="connsiteY1"/>
              </a:cxn>
              <a:cxn ang="0">
                <a:pos x="connsiteX2" y="connsiteY2"/>
              </a:cxn>
              <a:cxn ang="0">
                <a:pos x="connsiteX3" y="connsiteY3"/>
              </a:cxn>
            </a:cxnLst>
            <a:rect l="l" t="t" r="r" b="b"/>
            <a:pathLst>
              <a:path w="3600262" h="2864487">
                <a:moveTo>
                  <a:pt x="0" y="0"/>
                </a:moveTo>
                <a:lnTo>
                  <a:pt x="3600262" y="0"/>
                </a:lnTo>
                <a:lnTo>
                  <a:pt x="3600262" y="2864487"/>
                </a:lnTo>
                <a:lnTo>
                  <a:pt x="0" y="2864487"/>
                </a:lnTo>
                <a:close/>
              </a:path>
            </a:pathLst>
          </a:custGeom>
        </p:spPr>
        <p:txBody>
          <a:bodyPr rtlCol="0">
            <a:noAutofit/>
          </a:bodyPr>
          <a:lstStyle/>
          <a:p>
            <a:pPr lvl="0"/>
            <a:endParaRPr lang="en-US" noProof="0"/>
          </a:p>
        </p:txBody>
      </p:sp>
      <p:pic>
        <p:nvPicPr>
          <p:cNvPr id="3"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796562814"/>
      </p:ext>
    </p:extLst>
  </p:cSld>
  <p:clrMapOvr>
    <a:masterClrMapping/>
  </p:clrMapOvr>
  <p:transition spd="slow">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1"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rtlCol="0">
            <a:noAutofit/>
          </a:bodyPr>
          <a:lstStyle/>
          <a:p>
            <a:pPr lvl="0"/>
            <a:endParaRPr lang="en-US" noProof="0"/>
          </a:p>
        </p:txBody>
      </p:sp>
      <p:pic>
        <p:nvPicPr>
          <p:cNvPr id="3"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4174729954"/>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6" name="Picture Placeholder 5">
            <a:extLst/>
          </p:cNvPr>
          <p:cNvSpPr>
            <a:spLocks noGrp="1"/>
          </p:cNvSpPr>
          <p:nvPr>
            <p:ph type="pic" sz="quarter" idx="10"/>
          </p:nvPr>
        </p:nvSpPr>
        <p:spPr>
          <a:xfrm>
            <a:off x="4685763" y="1857755"/>
            <a:ext cx="2794738" cy="2794738"/>
          </a:xfrm>
          <a:custGeom>
            <a:avLst/>
            <a:gdLst>
              <a:gd name="connsiteX0" fmla="*/ 1397369 w 2794738"/>
              <a:gd name="connsiteY0" fmla="*/ 0 h 2794738"/>
              <a:gd name="connsiteX1" fmla="*/ 2794738 w 2794738"/>
              <a:gd name="connsiteY1" fmla="*/ 1397369 h 2794738"/>
              <a:gd name="connsiteX2" fmla="*/ 1397369 w 2794738"/>
              <a:gd name="connsiteY2" fmla="*/ 2794738 h 2794738"/>
              <a:gd name="connsiteX3" fmla="*/ 0 w 2794738"/>
              <a:gd name="connsiteY3" fmla="*/ 1397369 h 2794738"/>
              <a:gd name="connsiteX4" fmla="*/ 1397369 w 2794738"/>
              <a:gd name="connsiteY4" fmla="*/ 0 h 279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738" h="2794738">
                <a:moveTo>
                  <a:pt x="1397369" y="0"/>
                </a:moveTo>
                <a:cubicBezTo>
                  <a:pt x="2169115" y="0"/>
                  <a:pt x="2794738" y="625623"/>
                  <a:pt x="2794738" y="1397369"/>
                </a:cubicBezTo>
                <a:cubicBezTo>
                  <a:pt x="2794738" y="2169115"/>
                  <a:pt x="2169115" y="2794738"/>
                  <a:pt x="1397369" y="2794738"/>
                </a:cubicBezTo>
                <a:cubicBezTo>
                  <a:pt x="625623" y="2794738"/>
                  <a:pt x="0" y="2169115"/>
                  <a:pt x="0" y="1397369"/>
                </a:cubicBezTo>
                <a:cubicBezTo>
                  <a:pt x="0" y="625623"/>
                  <a:pt x="625623" y="0"/>
                  <a:pt x="1397369" y="0"/>
                </a:cubicBezTo>
                <a:close/>
              </a:path>
            </a:pathLst>
          </a:custGeom>
        </p:spPr>
        <p:txBody>
          <a:bodyPr rtlCol="0">
            <a:noAutofit/>
          </a:bodyPr>
          <a:lstStyle/>
          <a:p>
            <a:pPr lvl="0"/>
            <a:endParaRPr lang="en-US" noProof="0"/>
          </a:p>
        </p:txBody>
      </p:sp>
      <p:pic>
        <p:nvPicPr>
          <p:cNvPr id="3"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23992228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2"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
        <p:nvSpPr>
          <p:cNvPr id="4" name="Номер слайда 5"/>
          <p:cNvSpPr>
            <a:spLocks noGrp="1"/>
          </p:cNvSpPr>
          <p:nvPr>
            <p:ph type="sldNum" sz="quarter" idx="4"/>
          </p:nvPr>
        </p:nvSpPr>
        <p:spPr>
          <a:xfrm>
            <a:off x="9242425" y="6365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64E77-853F-4D4F-A12C-D37084F22861}" type="slidenum">
              <a:rPr lang="ru-RU" smtClean="0"/>
              <a:pPr/>
              <a:t>‹#›</a:t>
            </a:fld>
            <a:endParaRPr lang="ru-RU" dirty="0"/>
          </a:p>
        </p:txBody>
      </p:sp>
    </p:spTree>
    <p:extLst>
      <p:ext uri="{BB962C8B-B14F-4D97-AF65-F5344CB8AC3E}">
        <p14:creationId xmlns:p14="http://schemas.microsoft.com/office/powerpoint/2010/main" val="222842365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879600" y="198439"/>
            <a:ext cx="9829800" cy="741362"/>
          </a:xfrm>
        </p:spPr>
        <p:txBody>
          <a:bodyPr/>
          <a:lstStyle/>
          <a:p>
            <a:r>
              <a:rPr lang="en-US" dirty="0"/>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194121A-2ED3-46BE-A81B-630620D77005}" type="slidenum">
              <a:rPr lang="en-US"/>
              <a:pPr>
                <a:defRPr/>
              </a:pPr>
              <a:t>‹#›</a:t>
            </a:fld>
            <a:endParaRPr lang="en-US"/>
          </a:p>
        </p:txBody>
      </p:sp>
      <p:pic>
        <p:nvPicPr>
          <p:cNvPr id="7"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75290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ght_Minim Blank">
    <p:spTree>
      <p:nvGrpSpPr>
        <p:cNvPr id="1" name=""/>
        <p:cNvGrpSpPr/>
        <p:nvPr/>
      </p:nvGrpSpPr>
      <p:grpSpPr>
        <a:xfrm>
          <a:off x="0" y="0"/>
          <a:ext cx="0" cy="0"/>
          <a:chOff x="0" y="0"/>
          <a:chExt cx="0" cy="0"/>
        </a:xfrm>
      </p:grpSpPr>
      <p:pic>
        <p:nvPicPr>
          <p:cNvPr id="2"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6099771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5" name="Parallelogram 16">
            <a:extLst/>
          </p:cNvPr>
          <p:cNvSpPr/>
          <p:nvPr userDrawn="1"/>
        </p:nvSpPr>
        <p:spPr>
          <a:xfrm>
            <a:off x="6879221" y="1955800"/>
            <a:ext cx="9688093" cy="7228114"/>
          </a:xfrm>
          <a:prstGeom prst="parallelogram">
            <a:avLst>
              <a:gd name="adj" fmla="val 885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arallelogram 16">
            <a:extLst/>
          </p:cNvPr>
          <p:cNvSpPr/>
          <p:nvPr userDrawn="1"/>
        </p:nvSpPr>
        <p:spPr>
          <a:xfrm>
            <a:off x="-4517022" y="-2223407"/>
            <a:ext cx="9688093" cy="7228114"/>
          </a:xfrm>
          <a:prstGeom prst="parallelogram">
            <a:avLst>
              <a:gd name="adj" fmla="val 885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угольник 163"/>
          <p:cNvSpPr>
            <a:spLocks noChangeArrowheads="1"/>
          </p:cNvSpPr>
          <p:nvPr userDrawn="1"/>
        </p:nvSpPr>
        <p:spPr bwMode="auto">
          <a:xfrm>
            <a:off x="935038" y="220663"/>
            <a:ext cx="833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200" dirty="0">
                <a:solidFill>
                  <a:schemeClr val="accent2">
                    <a:lumMod val="60000"/>
                    <a:lumOff val="40000"/>
                  </a:schemeClr>
                </a:solidFill>
              </a:rPr>
              <a:t>Липецкая </a:t>
            </a:r>
          </a:p>
          <a:p>
            <a:r>
              <a:rPr lang="ru-RU" altLang="ru-RU" sz="1200" dirty="0">
                <a:solidFill>
                  <a:schemeClr val="accent2">
                    <a:lumMod val="60000"/>
                    <a:lumOff val="40000"/>
                  </a:schemeClr>
                </a:solidFill>
              </a:rPr>
              <a:t>область</a:t>
            </a:r>
          </a:p>
        </p:txBody>
      </p:sp>
      <p:pic>
        <p:nvPicPr>
          <p:cNvPr id="8" name="Picture 2" descr="C:\Users\User\Desktop\logowhite.png"/>
          <p:cNvPicPr>
            <a:picLocks noChangeAspect="1" noChangeArrowheads="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04580" y="180181"/>
            <a:ext cx="483039" cy="5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4132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35"/>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9D2C023D-8E72-4312-A8AE-FB157088B962}"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7735BE4-5B8B-40EF-9728-DA8B593A7B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36601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474E1DB-CE82-42EB-A417-1161FCCF61EA}"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3710D51-0A74-46DA-982B-604ED6CF9B4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31560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2"/>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32EE9A34-914F-4DA8-AA87-BEBA9532E764}"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0F5986D-014A-4661-991E-2A4EA4DD091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47329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FE8EFC18-E2FF-44E6-8912-E0E7A0000B6F}" type="datetimeFigureOut">
              <a:rPr lang="ru-RU">
                <a:solidFill>
                  <a:prstClr val="black">
                    <a:tint val="75000"/>
                  </a:prstClr>
                </a:solidFill>
              </a:rPr>
              <a:pPr>
                <a:defRPr/>
              </a:pPr>
              <a:t>24.06.2021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2D52D9A-81AB-4BAF-83F9-4A1A989A311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7508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454CEB2B-F170-445E-B560-24D5E1464CD3}" type="datetimeFigureOut">
              <a:rPr lang="ru-RU">
                <a:solidFill>
                  <a:prstClr val="black">
                    <a:tint val="75000"/>
                  </a:prstClr>
                </a:solidFill>
              </a:rPr>
              <a:pPr>
                <a:defRPr/>
              </a:pPr>
              <a:t>24.06.2021</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EC5E20B9-B2D8-47AC-8813-204FC2B494D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97292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E256DFF4-2E8C-41AF-8EF7-2401893C51EE}" type="datetimeFigureOut">
              <a:rPr lang="ru-RU">
                <a:solidFill>
                  <a:prstClr val="black">
                    <a:tint val="75000"/>
                  </a:prstClr>
                </a:solidFill>
              </a:rPr>
              <a:pPr>
                <a:defRPr/>
              </a:pPr>
              <a:t>24.06.2021</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754029F-CC0F-42DD-A158-E765518A472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0592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3957B72-5049-4921-9B19-B8A72522C0CB}" type="datetimeFigureOut">
              <a:rPr lang="ru-RU">
                <a:solidFill>
                  <a:prstClr val="black">
                    <a:tint val="75000"/>
                  </a:prstClr>
                </a:solidFill>
              </a:rPr>
              <a:pPr>
                <a:defRPr/>
              </a:pPr>
              <a:t>24.06.2021</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8BCE878A-5FCA-4280-916D-6DEE2B5FE9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657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5" name="Parallelogram 16">
            <a:extLst/>
          </p:cNvPr>
          <p:cNvSpPr/>
          <p:nvPr userDrawn="1"/>
        </p:nvSpPr>
        <p:spPr>
          <a:xfrm>
            <a:off x="6879221" y="1955800"/>
            <a:ext cx="9688093" cy="7228114"/>
          </a:xfrm>
          <a:prstGeom prst="parallelogram">
            <a:avLst>
              <a:gd name="adj" fmla="val 885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arallelogram 16">
            <a:extLst/>
          </p:cNvPr>
          <p:cNvSpPr/>
          <p:nvPr userDrawn="1"/>
        </p:nvSpPr>
        <p:spPr>
          <a:xfrm>
            <a:off x="-4517022" y="-2223407"/>
            <a:ext cx="9688093" cy="7228114"/>
          </a:xfrm>
          <a:prstGeom prst="parallelogram">
            <a:avLst>
              <a:gd name="adj" fmla="val 885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угольник 163"/>
          <p:cNvSpPr>
            <a:spLocks noChangeArrowheads="1"/>
          </p:cNvSpPr>
          <p:nvPr userDrawn="1"/>
        </p:nvSpPr>
        <p:spPr bwMode="auto">
          <a:xfrm>
            <a:off x="935038" y="220663"/>
            <a:ext cx="833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200" dirty="0">
                <a:solidFill>
                  <a:schemeClr val="accent2">
                    <a:lumMod val="60000"/>
                    <a:lumOff val="40000"/>
                  </a:schemeClr>
                </a:solidFill>
              </a:rPr>
              <a:t>Липецкая </a:t>
            </a:r>
          </a:p>
          <a:p>
            <a:r>
              <a:rPr lang="ru-RU" altLang="ru-RU" sz="1200" dirty="0">
                <a:solidFill>
                  <a:schemeClr val="accent2">
                    <a:lumMod val="60000"/>
                    <a:lumOff val="40000"/>
                  </a:schemeClr>
                </a:solidFill>
              </a:rPr>
              <a:t>область</a:t>
            </a:r>
          </a:p>
        </p:txBody>
      </p:sp>
      <p:pic>
        <p:nvPicPr>
          <p:cNvPr id="8" name="Picture 2" descr="C:\Users\User\Desktop\logowhite.png"/>
          <p:cNvPicPr>
            <a:picLocks noChangeAspect="1" noChangeArrowheads="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04580" y="180181"/>
            <a:ext cx="483039" cy="5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702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1"/>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3F7F7F9-3768-4E8C-86B6-0FA0B9806B9A}" type="datetimeFigureOut">
              <a:rPr lang="ru-RU">
                <a:solidFill>
                  <a:prstClr val="black">
                    <a:tint val="75000"/>
                  </a:prstClr>
                </a:solidFill>
              </a:rPr>
              <a:pPr>
                <a:defRPr/>
              </a:pPr>
              <a:t>24.06.2021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3951349-E0C8-46AA-8935-5183A093739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59179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2"/>
            <a:ext cx="73152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B4117D10-C5EB-4BD7-98FC-EFB1111E1341}" type="datetimeFigureOut">
              <a:rPr lang="ru-RU">
                <a:solidFill>
                  <a:prstClr val="black">
                    <a:tint val="75000"/>
                  </a:prstClr>
                </a:solidFill>
              </a:rPr>
              <a:pPr>
                <a:defRPr/>
              </a:pPr>
              <a:t>24.06.2021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DF7BF21-3068-4A20-B176-ADBE48E85C8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7200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3B0584C-1928-4409-8D36-70220428F5AF}"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CF32F5B-3816-4C3A-8132-EFC62B69F78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96855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0"/>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4C5C624C-9BA1-4C4D-A678-260B3F5B5C9D}"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6D02A2C-6442-41C4-943E-B22F975B2C4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22943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8254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D1FFBD3-97FB-4143-977F-ED020F3A6F95}" type="datetimeFigureOut">
              <a:rPr lang="ru-RU" smtClean="0"/>
              <a:pPr/>
              <a:t>24.06.2021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71160E2-BB92-4735-8DBE-7FAC32BAF427}" type="slidenum">
              <a:rPr lang="ru-RU" smtClean="0"/>
              <a:pPr/>
              <a:t>‹#›</a:t>
            </a:fld>
            <a:endParaRPr lang="ru-RU"/>
          </a:p>
        </p:txBody>
      </p:sp>
    </p:spTree>
    <p:extLst>
      <p:ext uri="{BB962C8B-B14F-4D97-AF65-F5344CB8AC3E}">
        <p14:creationId xmlns:p14="http://schemas.microsoft.com/office/powerpoint/2010/main" val="10824671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7AFBF15-BC34-4856-BF3B-872DD6136C8D}" type="datetimeFigureOut">
              <a:rPr lang="ru-RU" smtClean="0"/>
              <a:pPr/>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A588393-6F8D-4A12-A9E4-FE80C3AD7D6E}" type="slidenum">
              <a:rPr lang="ru-RU" smtClean="0"/>
              <a:pPr/>
              <a:t>‹#›</a:t>
            </a:fld>
            <a:endParaRPr lang="ru-RU"/>
          </a:p>
        </p:txBody>
      </p:sp>
    </p:spTree>
    <p:extLst>
      <p:ext uri="{BB962C8B-B14F-4D97-AF65-F5344CB8AC3E}">
        <p14:creationId xmlns:p14="http://schemas.microsoft.com/office/powerpoint/2010/main" val="6872836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8_Blank">
    <p:spTree>
      <p:nvGrpSpPr>
        <p:cNvPr id="1" name=""/>
        <p:cNvGrpSpPr/>
        <p:nvPr/>
      </p:nvGrpSpPr>
      <p:grpSpPr>
        <a:xfrm>
          <a:off x="0" y="0"/>
          <a:ext cx="0" cy="0"/>
          <a:chOff x="0" y="0"/>
          <a:chExt cx="0" cy="0"/>
        </a:xfrm>
      </p:grpSpPr>
      <p:sp>
        <p:nvSpPr>
          <p:cNvPr id="4" name="TextBox 3"/>
          <p:cNvSpPr txBox="1"/>
          <p:nvPr userDrawn="1"/>
        </p:nvSpPr>
        <p:spPr>
          <a:xfrm>
            <a:off x="11430000" y="6394452"/>
            <a:ext cx="374651" cy="276225"/>
          </a:xfrm>
          <a:prstGeom prst="rect">
            <a:avLst/>
          </a:prstGeom>
          <a:noFill/>
        </p:spPr>
        <p:txBody>
          <a:bodyPr wrap="none" lIns="91438" tIns="45719" rIns="91438" bIns="45719">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500721C5-1279-4305-89FA-1E6D43A63C29}" type="slidenum">
              <a:rPr lang="id-ID" altLang="ru-RU" sz="1200" b="1">
                <a:solidFill>
                  <a:schemeClr val="bg1"/>
                </a:solidFill>
                <a:latin typeface="Calibri" pitchFamily="34" charset="0"/>
              </a:rPr>
              <a:pPr algn="r" eaLnBrk="1" hangingPunct="1"/>
              <a:t>‹#›</a:t>
            </a:fld>
            <a:endParaRPr lang="id-ID" altLang="ru-RU" sz="1200" b="1">
              <a:solidFill>
                <a:schemeClr val="bg1"/>
              </a:solidFill>
              <a:latin typeface="Calibri" pitchFamily="34" charset="0"/>
            </a:endParaRPr>
          </a:p>
        </p:txBody>
      </p:sp>
      <p:sp>
        <p:nvSpPr>
          <p:cNvPr id="11" name="Picture Placeholder 2"/>
          <p:cNvSpPr>
            <a:spLocks noGrp="1"/>
          </p:cNvSpPr>
          <p:nvPr>
            <p:ph type="pic" sz="quarter" idx="14"/>
          </p:nvPr>
        </p:nvSpPr>
        <p:spPr>
          <a:xfrm>
            <a:off x="929641" y="2041159"/>
            <a:ext cx="4912233" cy="2860117"/>
          </a:xfrm>
          <a:solidFill>
            <a:srgbClr val="E1E9EA">
              <a:alpha val="70000"/>
            </a:srgbClr>
          </a:solidFill>
        </p:spPr>
        <p:txBody>
          <a:bodyPr rtlCol="0">
            <a:normAutofit/>
          </a:bodyPr>
          <a:lstStyle>
            <a:lvl1pPr>
              <a:defRPr lang="en-US" sz="1900"/>
            </a:lvl1pPr>
          </a:lstStyle>
          <a:p>
            <a:pPr lvl="0"/>
            <a:endParaRPr lang="en-US" noProof="0"/>
          </a:p>
        </p:txBody>
      </p:sp>
      <p:sp>
        <p:nvSpPr>
          <p:cNvPr id="12" name="Picture Placeholder 2"/>
          <p:cNvSpPr>
            <a:spLocks noGrp="1"/>
          </p:cNvSpPr>
          <p:nvPr>
            <p:ph type="pic" sz="quarter" idx="15"/>
          </p:nvPr>
        </p:nvSpPr>
        <p:spPr>
          <a:xfrm>
            <a:off x="6350129" y="2041159"/>
            <a:ext cx="4912233" cy="2860117"/>
          </a:xfrm>
          <a:solidFill>
            <a:srgbClr val="E1E9EA">
              <a:alpha val="70000"/>
            </a:srgbClr>
          </a:solidFill>
        </p:spPr>
        <p:txBody>
          <a:bodyPr rtlCol="0">
            <a:normAutofit/>
          </a:bodyPr>
          <a:lstStyle>
            <a:lvl1pPr>
              <a:defRPr lang="en-US" sz="1900"/>
            </a:lvl1pPr>
          </a:lstStyle>
          <a:p>
            <a:pPr lvl="0"/>
            <a:endParaRPr lang="en-US" noProof="0"/>
          </a:p>
        </p:txBody>
      </p:sp>
    </p:spTree>
    <p:extLst>
      <p:ext uri="{BB962C8B-B14F-4D97-AF65-F5344CB8AC3E}">
        <p14:creationId xmlns:p14="http://schemas.microsoft.com/office/powerpoint/2010/main" val="23906117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924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User\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1"/>
          <p:cNvSpPr>
            <a:spLocks noChangeArrowheads="1"/>
          </p:cNvSpPr>
          <p:nvPr userDrawn="1"/>
        </p:nvSpPr>
        <p:spPr bwMode="auto">
          <a:xfrm>
            <a:off x="935037" y="220663"/>
            <a:ext cx="1751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200" dirty="0" smtClean="0">
                <a:solidFill>
                  <a:schemeClr val="accent2"/>
                </a:solidFill>
              </a:rPr>
              <a:t>Управление финансов  Липецкая область</a:t>
            </a:r>
            <a:endParaRPr lang="ru-RU" altLang="ru-RU" sz="1200" dirty="0">
              <a:solidFill>
                <a:schemeClr val="accent2"/>
              </a:solidFill>
            </a:endParaRPr>
          </a:p>
        </p:txBody>
      </p:sp>
      <p:pic>
        <p:nvPicPr>
          <p:cNvPr id="9" name="Picture 2" descr="C:\Users\User\Desktop\lipeckaya_coa_smal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99829" y="1675721"/>
            <a:ext cx="2786741" cy="354434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3"/>
          <p:cNvSpPr>
            <a:spLocks noChangeArrowheads="1"/>
          </p:cNvSpPr>
          <p:nvPr userDrawn="1"/>
        </p:nvSpPr>
        <p:spPr bwMode="auto">
          <a:xfrm>
            <a:off x="327025" y="6362700"/>
            <a:ext cx="902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000" dirty="0">
                <a:solidFill>
                  <a:schemeClr val="bg1"/>
                </a:solidFill>
              </a:rPr>
              <a:t>2019 г.</a:t>
            </a:r>
          </a:p>
        </p:txBody>
      </p:sp>
    </p:spTree>
    <p:extLst>
      <p:ext uri="{BB962C8B-B14F-4D97-AF65-F5344CB8AC3E}">
        <p14:creationId xmlns:p14="http://schemas.microsoft.com/office/powerpoint/2010/main" val="40797794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2"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9343495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1.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3.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070100" y="228600"/>
            <a:ext cx="9423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dirty="0"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dirty="0" smtClean="0"/>
              <a:t>Edit Master text styles</a:t>
            </a:r>
          </a:p>
          <a:p>
            <a:pPr lvl="1"/>
            <a:r>
              <a:rPr lang="en-US" altLang="ru-RU" dirty="0" smtClean="0"/>
              <a:t>Second level</a:t>
            </a:r>
          </a:p>
          <a:p>
            <a:pPr lvl="2"/>
            <a:r>
              <a:rPr lang="en-US" altLang="ru-RU" dirty="0" smtClean="0"/>
              <a:t>Third level</a:t>
            </a:r>
          </a:p>
          <a:p>
            <a:pPr lvl="3"/>
            <a:r>
              <a:rPr lang="en-US" altLang="ru-RU" dirty="0" smtClean="0"/>
              <a:t>Fourth level</a:t>
            </a:r>
          </a:p>
          <a:p>
            <a:pPr lvl="4"/>
            <a:r>
              <a:rPr lang="en-US" altLang="ru-RU" dirty="0" smtClean="0"/>
              <a:t>Fifth level</a:t>
            </a:r>
          </a:p>
        </p:txBody>
      </p:sp>
      <p:sp>
        <p:nvSpPr>
          <p:cNvPr id="4" name="Date Placeholder 3">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endParaRPr lang="en-US" dirty="0"/>
          </a:p>
        </p:txBody>
      </p:sp>
      <p:sp>
        <p:nvSpPr>
          <p:cNvPr id="5" name="Footer Placeholder 4">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pic>
        <p:nvPicPr>
          <p:cNvPr id="7" name="Picture 2" descr="C:\Users\User\Desktop\logo.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1"/>
          <p:cNvSpPr>
            <a:spLocks noChangeArrowheads="1"/>
          </p:cNvSpPr>
          <p:nvPr userDrawn="1"/>
        </p:nvSpPr>
        <p:spPr bwMode="auto">
          <a:xfrm>
            <a:off x="909637" y="127139"/>
            <a:ext cx="884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000" dirty="0" smtClean="0">
                <a:solidFill>
                  <a:schemeClr val="accent2"/>
                </a:solidFill>
              </a:rPr>
              <a:t>Управление</a:t>
            </a:r>
            <a:r>
              <a:rPr lang="ru-RU" altLang="ru-RU" sz="1000" baseline="0" dirty="0" smtClean="0">
                <a:solidFill>
                  <a:schemeClr val="accent2"/>
                </a:solidFill>
              </a:rPr>
              <a:t> финансов </a:t>
            </a:r>
            <a:r>
              <a:rPr lang="ru-RU" altLang="ru-RU" sz="1000" dirty="0" smtClean="0">
                <a:solidFill>
                  <a:schemeClr val="accent2"/>
                </a:solidFill>
              </a:rPr>
              <a:t>Липецкой области</a:t>
            </a:r>
            <a:endParaRPr lang="ru-RU" altLang="ru-RU" sz="1000" dirty="0">
              <a:solidFill>
                <a:schemeClr val="accent2"/>
              </a:solidFill>
            </a:endParaRPr>
          </a:p>
        </p:txBody>
      </p:sp>
      <p:pic>
        <p:nvPicPr>
          <p:cNvPr id="2"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08053" y="4904352"/>
            <a:ext cx="1925637" cy="174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299358" y="5100692"/>
            <a:ext cx="134302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Номер слайда 9"/>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19ECA-491E-4D16-960E-B92F8E8A568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5" r:id="rId1"/>
    <p:sldLayoutId id="2147483792" r:id="rId2"/>
    <p:sldLayoutId id="2147483809" r:id="rId3"/>
    <p:sldLayoutId id="2147483826" r:id="rId4"/>
    <p:sldLayoutId id="2147483827" r:id="rId5"/>
    <p:sldLayoutId id="2147483828" r:id="rId6"/>
    <p:sldLayoutId id="2147483829" r:id="rId7"/>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accent3">
              <a:lumMod val="75000"/>
            </a:schemeClr>
          </a:solidFill>
          <a:latin typeface="+mj-lt"/>
          <a:ea typeface="+mj-ea"/>
          <a:cs typeface="+mj-cs"/>
        </a:defRPr>
      </a:lvl1pPr>
      <a:lvl2pPr algn="l" rtl="0" fontAlgn="base">
        <a:lnSpc>
          <a:spcPct val="90000"/>
        </a:lnSpc>
        <a:spcBef>
          <a:spcPct val="0"/>
        </a:spcBef>
        <a:spcAft>
          <a:spcPct val="0"/>
        </a:spcAft>
        <a:defRPr sz="4400">
          <a:solidFill>
            <a:schemeClr val="tx1"/>
          </a:solidFill>
          <a:latin typeface="Gotham Pro" pitchFamily="2" charset="0"/>
        </a:defRPr>
      </a:lvl2pPr>
      <a:lvl3pPr algn="l" rtl="0" fontAlgn="base">
        <a:lnSpc>
          <a:spcPct val="90000"/>
        </a:lnSpc>
        <a:spcBef>
          <a:spcPct val="0"/>
        </a:spcBef>
        <a:spcAft>
          <a:spcPct val="0"/>
        </a:spcAft>
        <a:defRPr sz="4400">
          <a:solidFill>
            <a:schemeClr val="tx1"/>
          </a:solidFill>
          <a:latin typeface="Gotham Pro" pitchFamily="2" charset="0"/>
        </a:defRPr>
      </a:lvl3pPr>
      <a:lvl4pPr algn="l" rtl="0" fontAlgn="base">
        <a:lnSpc>
          <a:spcPct val="90000"/>
        </a:lnSpc>
        <a:spcBef>
          <a:spcPct val="0"/>
        </a:spcBef>
        <a:spcAft>
          <a:spcPct val="0"/>
        </a:spcAft>
        <a:defRPr sz="4400">
          <a:solidFill>
            <a:schemeClr val="tx1"/>
          </a:solidFill>
          <a:latin typeface="Gotham Pro" pitchFamily="2" charset="0"/>
        </a:defRPr>
      </a:lvl4pPr>
      <a:lvl5pPr algn="l" rtl="0" fontAlgn="base">
        <a:lnSpc>
          <a:spcPct val="90000"/>
        </a:lnSpc>
        <a:spcBef>
          <a:spcPct val="0"/>
        </a:spcBef>
        <a:spcAft>
          <a:spcPct val="0"/>
        </a:spcAft>
        <a:defRPr sz="4400">
          <a:solidFill>
            <a:schemeClr val="tx1"/>
          </a:solidFill>
          <a:latin typeface="Gotham Pro" pitchFamily="2" charset="0"/>
        </a:defRPr>
      </a:lvl5pPr>
      <a:lvl6pPr marL="457200" algn="l" rtl="0" fontAlgn="base">
        <a:lnSpc>
          <a:spcPct val="90000"/>
        </a:lnSpc>
        <a:spcBef>
          <a:spcPct val="0"/>
        </a:spcBef>
        <a:spcAft>
          <a:spcPct val="0"/>
        </a:spcAft>
        <a:defRPr sz="4400">
          <a:solidFill>
            <a:schemeClr val="tx1"/>
          </a:solidFill>
          <a:latin typeface="Gotham Pro" pitchFamily="2" charset="0"/>
        </a:defRPr>
      </a:lvl6pPr>
      <a:lvl7pPr marL="914400" algn="l" rtl="0" fontAlgn="base">
        <a:lnSpc>
          <a:spcPct val="90000"/>
        </a:lnSpc>
        <a:spcBef>
          <a:spcPct val="0"/>
        </a:spcBef>
        <a:spcAft>
          <a:spcPct val="0"/>
        </a:spcAft>
        <a:defRPr sz="4400">
          <a:solidFill>
            <a:schemeClr val="tx1"/>
          </a:solidFill>
          <a:latin typeface="Gotham Pro" pitchFamily="2" charset="0"/>
        </a:defRPr>
      </a:lvl7pPr>
      <a:lvl8pPr marL="1371600" algn="l" rtl="0" fontAlgn="base">
        <a:lnSpc>
          <a:spcPct val="90000"/>
        </a:lnSpc>
        <a:spcBef>
          <a:spcPct val="0"/>
        </a:spcBef>
        <a:spcAft>
          <a:spcPct val="0"/>
        </a:spcAft>
        <a:defRPr sz="4400">
          <a:solidFill>
            <a:schemeClr val="tx1"/>
          </a:solidFill>
          <a:latin typeface="Gotham Pro" pitchFamily="2" charset="0"/>
        </a:defRPr>
      </a:lvl8pPr>
      <a:lvl9pPr marL="1828800" algn="l" rtl="0" fontAlgn="base">
        <a:lnSpc>
          <a:spcPct val="90000"/>
        </a:lnSpc>
        <a:spcBef>
          <a:spcPct val="0"/>
        </a:spcBef>
        <a:spcAft>
          <a:spcPct val="0"/>
        </a:spcAft>
        <a:defRPr sz="4400">
          <a:solidFill>
            <a:schemeClr val="tx1"/>
          </a:solidFill>
          <a:latin typeface="Gotham Pro" pitchFamily="2"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070100" y="228600"/>
            <a:ext cx="9423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dirty="0"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dirty="0" smtClean="0"/>
              <a:t>Edit Master text styles</a:t>
            </a:r>
          </a:p>
          <a:p>
            <a:pPr lvl="1"/>
            <a:r>
              <a:rPr lang="en-US" altLang="ru-RU" dirty="0" smtClean="0"/>
              <a:t>Second level</a:t>
            </a:r>
          </a:p>
          <a:p>
            <a:pPr lvl="2"/>
            <a:r>
              <a:rPr lang="en-US" altLang="ru-RU" dirty="0" smtClean="0"/>
              <a:t>Third level</a:t>
            </a:r>
          </a:p>
          <a:p>
            <a:pPr lvl="3"/>
            <a:r>
              <a:rPr lang="en-US" altLang="ru-RU" dirty="0" smtClean="0"/>
              <a:t>Fourth level</a:t>
            </a:r>
          </a:p>
          <a:p>
            <a:pPr lvl="4"/>
            <a:r>
              <a:rPr lang="en-US" altLang="ru-RU" dirty="0" smtClean="0"/>
              <a:t>Fifth level</a:t>
            </a:r>
          </a:p>
        </p:txBody>
      </p:sp>
      <p:sp>
        <p:nvSpPr>
          <p:cNvPr id="4" name="Date Placeholder 3">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endParaRPr lang="en-US" dirty="0"/>
          </a:p>
        </p:txBody>
      </p:sp>
      <p:sp>
        <p:nvSpPr>
          <p:cNvPr id="5" name="Footer Placeholder 4">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pic>
        <p:nvPicPr>
          <p:cNvPr id="7" name="Picture 2" descr="C:\Users\User\Desktop\logo.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1"/>
          <p:cNvSpPr>
            <a:spLocks noChangeArrowheads="1"/>
          </p:cNvSpPr>
          <p:nvPr userDrawn="1"/>
        </p:nvSpPr>
        <p:spPr bwMode="auto">
          <a:xfrm>
            <a:off x="909637" y="127139"/>
            <a:ext cx="884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000" dirty="0" smtClean="0">
                <a:solidFill>
                  <a:schemeClr val="accent2"/>
                </a:solidFill>
              </a:rPr>
              <a:t>Управление</a:t>
            </a:r>
            <a:r>
              <a:rPr lang="ru-RU" altLang="ru-RU" sz="1000" baseline="0" dirty="0" smtClean="0">
                <a:solidFill>
                  <a:schemeClr val="accent2"/>
                </a:solidFill>
              </a:rPr>
              <a:t> финансов </a:t>
            </a:r>
            <a:r>
              <a:rPr lang="ru-RU" altLang="ru-RU" sz="1000" dirty="0" smtClean="0">
                <a:solidFill>
                  <a:schemeClr val="accent2"/>
                </a:solidFill>
              </a:rPr>
              <a:t>Липецкая область</a:t>
            </a:r>
            <a:endParaRPr lang="ru-RU" altLang="ru-RU" sz="1000" dirty="0">
              <a:solidFill>
                <a:schemeClr val="accent2"/>
              </a:solidFill>
            </a:endParaRPr>
          </a:p>
        </p:txBody>
      </p:sp>
      <p:pic>
        <p:nvPicPr>
          <p:cNvPr id="2"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9993540" y="4715666"/>
            <a:ext cx="1925637" cy="174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798957" y="4912006"/>
            <a:ext cx="134302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Номер слайда 5"/>
          <p:cNvSpPr>
            <a:spLocks noGrp="1"/>
          </p:cNvSpPr>
          <p:nvPr>
            <p:ph type="sldNum" sz="quarter" idx="4"/>
          </p:nvPr>
        </p:nvSpPr>
        <p:spPr>
          <a:xfrm>
            <a:off x="9242425" y="6365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64E77-853F-4D4F-A12C-D37084F22861}" type="slidenum">
              <a:rPr lang="ru-RU" smtClean="0"/>
              <a:pPr/>
              <a:t>‹#›</a:t>
            </a:fld>
            <a:endParaRPr lang="ru-RU" dirty="0"/>
          </a:p>
        </p:txBody>
      </p:sp>
    </p:spTree>
    <p:extLst>
      <p:ext uri="{BB962C8B-B14F-4D97-AF65-F5344CB8AC3E}">
        <p14:creationId xmlns:p14="http://schemas.microsoft.com/office/powerpoint/2010/main" val="116936240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Gotham Pro" pitchFamily="2" charset="0"/>
        </a:defRPr>
      </a:lvl2pPr>
      <a:lvl3pPr algn="l" rtl="0" fontAlgn="base">
        <a:lnSpc>
          <a:spcPct val="90000"/>
        </a:lnSpc>
        <a:spcBef>
          <a:spcPct val="0"/>
        </a:spcBef>
        <a:spcAft>
          <a:spcPct val="0"/>
        </a:spcAft>
        <a:defRPr sz="4400">
          <a:solidFill>
            <a:schemeClr val="tx1"/>
          </a:solidFill>
          <a:latin typeface="Gotham Pro" pitchFamily="2" charset="0"/>
        </a:defRPr>
      </a:lvl3pPr>
      <a:lvl4pPr algn="l" rtl="0" fontAlgn="base">
        <a:lnSpc>
          <a:spcPct val="90000"/>
        </a:lnSpc>
        <a:spcBef>
          <a:spcPct val="0"/>
        </a:spcBef>
        <a:spcAft>
          <a:spcPct val="0"/>
        </a:spcAft>
        <a:defRPr sz="4400">
          <a:solidFill>
            <a:schemeClr val="tx1"/>
          </a:solidFill>
          <a:latin typeface="Gotham Pro" pitchFamily="2" charset="0"/>
        </a:defRPr>
      </a:lvl4pPr>
      <a:lvl5pPr algn="l" rtl="0" fontAlgn="base">
        <a:lnSpc>
          <a:spcPct val="90000"/>
        </a:lnSpc>
        <a:spcBef>
          <a:spcPct val="0"/>
        </a:spcBef>
        <a:spcAft>
          <a:spcPct val="0"/>
        </a:spcAft>
        <a:defRPr sz="4400">
          <a:solidFill>
            <a:schemeClr val="tx1"/>
          </a:solidFill>
          <a:latin typeface="Gotham Pro" pitchFamily="2" charset="0"/>
        </a:defRPr>
      </a:lvl5pPr>
      <a:lvl6pPr marL="457200" algn="l" rtl="0" fontAlgn="base">
        <a:lnSpc>
          <a:spcPct val="90000"/>
        </a:lnSpc>
        <a:spcBef>
          <a:spcPct val="0"/>
        </a:spcBef>
        <a:spcAft>
          <a:spcPct val="0"/>
        </a:spcAft>
        <a:defRPr sz="4400">
          <a:solidFill>
            <a:schemeClr val="tx1"/>
          </a:solidFill>
          <a:latin typeface="Gotham Pro" pitchFamily="2" charset="0"/>
        </a:defRPr>
      </a:lvl6pPr>
      <a:lvl7pPr marL="914400" algn="l" rtl="0" fontAlgn="base">
        <a:lnSpc>
          <a:spcPct val="90000"/>
        </a:lnSpc>
        <a:spcBef>
          <a:spcPct val="0"/>
        </a:spcBef>
        <a:spcAft>
          <a:spcPct val="0"/>
        </a:spcAft>
        <a:defRPr sz="4400">
          <a:solidFill>
            <a:schemeClr val="tx1"/>
          </a:solidFill>
          <a:latin typeface="Gotham Pro" pitchFamily="2" charset="0"/>
        </a:defRPr>
      </a:lvl7pPr>
      <a:lvl8pPr marL="1371600" algn="l" rtl="0" fontAlgn="base">
        <a:lnSpc>
          <a:spcPct val="90000"/>
        </a:lnSpc>
        <a:spcBef>
          <a:spcPct val="0"/>
        </a:spcBef>
        <a:spcAft>
          <a:spcPct val="0"/>
        </a:spcAft>
        <a:defRPr sz="4400">
          <a:solidFill>
            <a:schemeClr val="tx1"/>
          </a:solidFill>
          <a:latin typeface="Gotham Pro" pitchFamily="2" charset="0"/>
        </a:defRPr>
      </a:lvl8pPr>
      <a:lvl9pPr marL="1828800" algn="l" rtl="0" fontAlgn="base">
        <a:lnSpc>
          <a:spcPct val="90000"/>
        </a:lnSpc>
        <a:spcBef>
          <a:spcPct val="0"/>
        </a:spcBef>
        <a:spcAft>
          <a:spcPct val="0"/>
        </a:spcAft>
        <a:defRPr sz="4400">
          <a:solidFill>
            <a:schemeClr val="tx1"/>
          </a:solidFill>
          <a:latin typeface="Gotham Pro" pitchFamily="2"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609600" y="274637"/>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3075" name="Текст 2"/>
          <p:cNvSpPr>
            <a:spLocks noGrp="1"/>
          </p:cNvSpPr>
          <p:nvPr>
            <p:ph type="body" idx="1"/>
          </p:nvPr>
        </p:nvSpPr>
        <p:spPr bwMode="auto">
          <a:xfrm>
            <a:off x="609600" y="160020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3BC5577-EF3F-412D-8B19-8135B1FE96B5}"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F242559-541D-4C90-B933-21C91D56BA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9618743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7.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64.jpeg"/><Relationship Id="rId5" Type="http://schemas.openxmlformats.org/officeDocument/2006/relationships/image" Target="../media/image59.png"/><Relationship Id="rId15" Type="http://schemas.microsoft.com/office/2007/relationships/hdphoto" Target="../media/hdphoto4.wdp"/><Relationship Id="rId10" Type="http://schemas.openxmlformats.org/officeDocument/2006/relationships/image" Target="../media/image63.jpeg"/><Relationship Id="rId4" Type="http://schemas.openxmlformats.org/officeDocument/2006/relationships/image" Target="../media/image58.jpeg"/><Relationship Id="rId9" Type="http://schemas.openxmlformats.org/officeDocument/2006/relationships/image" Target="../media/image62.jpeg"/><Relationship Id="rId1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593907" y="1750516"/>
            <a:ext cx="5723074"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3500" b="1" dirty="0">
                <a:solidFill>
                  <a:srgbClr val="FFFFFF"/>
                </a:solidFill>
                <a:latin typeface="+mj-lt"/>
                <a:ea typeface="Questrial"/>
                <a:cs typeface="Questrial"/>
              </a:rPr>
              <a:t>ИСПОЛНЕНИЕ ОБЛАСТНОГО БЮДЖЕТА ЗА </a:t>
            </a:r>
            <a:r>
              <a:rPr lang="ru-RU" altLang="ru-RU" sz="3500" b="1" dirty="0" smtClean="0">
                <a:solidFill>
                  <a:srgbClr val="FFFFFF"/>
                </a:solidFill>
                <a:latin typeface="+mj-lt"/>
                <a:ea typeface="Questrial"/>
                <a:cs typeface="Questrial"/>
              </a:rPr>
              <a:t>2020 ГОД</a:t>
            </a:r>
          </a:p>
          <a:p>
            <a:pPr algn="ctr"/>
            <a:r>
              <a:rPr lang="ru-RU" altLang="ru-RU" sz="3500" b="1" dirty="0" smtClean="0">
                <a:solidFill>
                  <a:srgbClr val="FFFFFF"/>
                </a:solidFill>
                <a:latin typeface="+mj-lt"/>
                <a:ea typeface="Questrial"/>
                <a:cs typeface="Questrial"/>
              </a:rPr>
              <a:t>отчет для </a:t>
            </a:r>
            <a:r>
              <a:rPr lang="ru-RU" altLang="ru-RU" sz="3500" b="1" dirty="0" smtClean="0">
                <a:solidFill>
                  <a:srgbClr val="FFFFFF"/>
                </a:solidFill>
                <a:latin typeface="+mj-lt"/>
                <a:ea typeface="Questrial"/>
                <a:cs typeface="Questrial"/>
              </a:rPr>
              <a:t>граждан</a:t>
            </a:r>
          </a:p>
          <a:p>
            <a:pPr algn="ctr"/>
            <a:r>
              <a:rPr lang="ru-RU" altLang="ru-RU" sz="3500" b="1" smtClean="0">
                <a:solidFill>
                  <a:srgbClr val="FFFFFF"/>
                </a:solidFill>
                <a:latin typeface="+mj-lt"/>
                <a:ea typeface="Questrial"/>
                <a:cs typeface="Questrial"/>
              </a:rPr>
              <a:t>ПРОЕКТ</a:t>
            </a:r>
          </a:p>
          <a:p>
            <a:pPr algn="ctr"/>
            <a:endParaRPr lang="ru-RU" altLang="ru-RU" sz="3500" b="1" dirty="0" smtClean="0">
              <a:solidFill>
                <a:srgbClr val="FFFFFF"/>
              </a:solidFill>
              <a:latin typeface="+mj-lt"/>
              <a:ea typeface="Questrial"/>
              <a:cs typeface="Questrial"/>
            </a:endParaRPr>
          </a:p>
        </p:txBody>
      </p:sp>
    </p:spTree>
    <p:extLst>
      <p:ext uri="{BB962C8B-B14F-4D97-AF65-F5344CB8AC3E}">
        <p14:creationId xmlns:p14="http://schemas.microsoft.com/office/powerpoint/2010/main" val="2915954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dirty="0">
                <a:latin typeface="+mn-lt"/>
              </a:rPr>
              <a:t>Бюджетные </a:t>
            </a:r>
            <a:r>
              <a:rPr lang="ru-RU" sz="2400" dirty="0"/>
              <a:t>расходы</a:t>
            </a:r>
            <a:r>
              <a:rPr lang="ru-RU" sz="2400" dirty="0" smtClean="0">
                <a:latin typeface="+mn-lt"/>
              </a:rPr>
              <a:t>  </a:t>
            </a:r>
            <a:r>
              <a:rPr lang="ru-RU" sz="2400" dirty="0">
                <a:latin typeface="+mn-lt"/>
              </a:rPr>
              <a:t>на душу населения по </a:t>
            </a:r>
            <a:r>
              <a:rPr lang="ru-RU" sz="2400" dirty="0" smtClean="0">
                <a:latin typeface="+mn-lt"/>
              </a:rPr>
              <a:t>ЦФО </a:t>
            </a:r>
            <a:r>
              <a:rPr lang="ru-RU" sz="2400" dirty="0">
                <a:latin typeface="+mn-lt"/>
              </a:rPr>
              <a:t>за </a:t>
            </a:r>
            <a:r>
              <a:rPr lang="ru-RU" sz="2400" dirty="0" smtClean="0">
                <a:latin typeface="+mn-lt"/>
              </a:rPr>
              <a:t>2020 </a:t>
            </a:r>
            <a:r>
              <a:rPr lang="ru-RU" sz="2400" dirty="0">
                <a:latin typeface="+mn-lt"/>
              </a:rPr>
              <a:t>год, руб./чел</a:t>
            </a:r>
            <a:r>
              <a:rPr lang="ru-RU" sz="2400" dirty="0" smtClean="0">
                <a:latin typeface="+mn-lt"/>
              </a:rPr>
              <a:t>.</a:t>
            </a:r>
            <a:endParaRPr lang="ru-RU" sz="2400" dirty="0">
              <a:latin typeface="+mn-lt"/>
            </a:endParaRPr>
          </a:p>
        </p:txBody>
      </p:sp>
      <p:graphicFrame>
        <p:nvGraphicFramePr>
          <p:cNvPr id="3" name="Диаграмма 2"/>
          <p:cNvGraphicFramePr/>
          <p:nvPr>
            <p:extLst>
              <p:ext uri="{D42A27DB-BD31-4B8C-83A1-F6EECF244321}">
                <p14:modId xmlns:p14="http://schemas.microsoft.com/office/powerpoint/2010/main" val="247212142"/>
              </p:ext>
            </p:extLst>
          </p:nvPr>
        </p:nvGraphicFramePr>
        <p:xfrm>
          <a:off x="269875" y="876300"/>
          <a:ext cx="10979150" cy="5686425"/>
        </p:xfrm>
        <a:graphic>
          <a:graphicData uri="http://schemas.openxmlformats.org/drawingml/2006/chart">
            <c:chart xmlns:c="http://schemas.openxmlformats.org/drawingml/2006/chart" xmlns:r="http://schemas.openxmlformats.org/officeDocument/2006/relationships" r:id="rId2"/>
          </a:graphicData>
        </a:graphic>
      </p:graphicFrame>
      <p:sp>
        <p:nvSpPr>
          <p:cNvPr id="5" name="Номер слайда 4"/>
          <p:cNvSpPr>
            <a:spLocks noGrp="1"/>
          </p:cNvSpPr>
          <p:nvPr>
            <p:ph type="sldNum" sz="quarter" idx="4"/>
          </p:nvPr>
        </p:nvSpPr>
        <p:spPr/>
        <p:txBody>
          <a:bodyPr/>
          <a:lstStyle/>
          <a:p>
            <a:fld id="{FAF64E77-853F-4D4F-A12C-D37084F22861}" type="slidenum">
              <a:rPr lang="ru-RU" smtClean="0"/>
              <a:pPr/>
              <a:t>10</a:t>
            </a:fld>
            <a:endParaRPr lang="ru-RU" dirty="0"/>
          </a:p>
        </p:txBody>
      </p:sp>
    </p:spTree>
    <p:extLst>
      <p:ext uri="{BB962C8B-B14F-4D97-AF65-F5344CB8AC3E}">
        <p14:creationId xmlns:p14="http://schemas.microsoft.com/office/powerpoint/2010/main" val="143648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7700" y="228602"/>
            <a:ext cx="9017000" cy="333374"/>
          </a:xfrm>
        </p:spPr>
        <p:txBody>
          <a:bodyPr/>
          <a:lstStyle/>
          <a:p>
            <a:r>
              <a:rPr lang="ru-RU" sz="2800" dirty="0"/>
              <a:t>Основные характеристики областного бюджета </a:t>
            </a:r>
            <a:r>
              <a:rPr lang="ru-RU" sz="2800" dirty="0" smtClean="0"/>
              <a:t>2020 года</a:t>
            </a:r>
            <a:endParaRPr lang="ru-RU" sz="2800" dirty="0"/>
          </a:p>
        </p:txBody>
      </p:sp>
      <p:sp>
        <p:nvSpPr>
          <p:cNvPr id="3" name="TextBox 2"/>
          <p:cNvSpPr txBox="1"/>
          <p:nvPr/>
        </p:nvSpPr>
        <p:spPr>
          <a:xfrm>
            <a:off x="599538" y="3609975"/>
            <a:ext cx="11194293"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sz="1200" b="1" dirty="0" smtClean="0">
                <a:solidFill>
                  <a:schemeClr val="accent2"/>
                </a:solidFill>
              </a:rPr>
              <a:t>Уровень </a:t>
            </a:r>
            <a:r>
              <a:rPr lang="ru-RU" sz="1200" b="1" dirty="0">
                <a:solidFill>
                  <a:schemeClr val="accent2"/>
                </a:solidFill>
              </a:rPr>
              <a:t>долговой нагрузки по Липецкой области характеризуется отношением объема государственного </a:t>
            </a:r>
            <a:r>
              <a:rPr lang="ru-RU" sz="1200" b="1" dirty="0" smtClean="0">
                <a:solidFill>
                  <a:schemeClr val="accent2"/>
                </a:solidFill>
              </a:rPr>
              <a:t>долга</a:t>
            </a:r>
          </a:p>
          <a:p>
            <a:pPr algn="ctr"/>
            <a:r>
              <a:rPr lang="ru-RU" sz="1200" b="1" dirty="0" smtClean="0">
                <a:solidFill>
                  <a:schemeClr val="accent2"/>
                </a:solidFill>
              </a:rPr>
              <a:t> </a:t>
            </a:r>
            <a:r>
              <a:rPr lang="ru-RU" sz="1200" b="1" dirty="0">
                <a:solidFill>
                  <a:schemeClr val="accent2"/>
                </a:solidFill>
              </a:rPr>
              <a:t>к общему объему </a:t>
            </a:r>
            <a:r>
              <a:rPr lang="ru-RU" sz="1200" b="1" dirty="0" smtClean="0">
                <a:solidFill>
                  <a:schemeClr val="accent2"/>
                </a:solidFill>
              </a:rPr>
              <a:t>доходов </a:t>
            </a:r>
            <a:r>
              <a:rPr lang="ru-RU" sz="1200" b="1" dirty="0">
                <a:solidFill>
                  <a:schemeClr val="accent2"/>
                </a:solidFill>
              </a:rPr>
              <a:t>областного бюджета без учета безвозмездных поступлений</a:t>
            </a:r>
            <a:r>
              <a:rPr lang="ru-RU" sz="1200" b="1" dirty="0" smtClean="0">
                <a:solidFill>
                  <a:schemeClr val="accent2"/>
                </a:solidFill>
              </a:rPr>
              <a:t>.</a:t>
            </a:r>
          </a:p>
          <a:p>
            <a:pPr algn="ctr"/>
            <a:r>
              <a:rPr lang="ru-RU" sz="1200" b="1" dirty="0" smtClean="0">
                <a:solidFill>
                  <a:schemeClr val="accent2"/>
                </a:solidFill>
              </a:rPr>
              <a:t>По </a:t>
            </a:r>
            <a:r>
              <a:rPr lang="ru-RU" sz="1200" b="1" dirty="0">
                <a:solidFill>
                  <a:schemeClr val="accent2"/>
                </a:solidFill>
              </a:rPr>
              <a:t>состоянию на </a:t>
            </a:r>
            <a:r>
              <a:rPr lang="ru-RU" sz="1200" b="1" dirty="0" smtClean="0">
                <a:solidFill>
                  <a:schemeClr val="accent2"/>
                </a:solidFill>
              </a:rPr>
              <a:t>01.01.2021 </a:t>
            </a:r>
            <a:r>
              <a:rPr lang="ru-RU" sz="1200" b="1" dirty="0">
                <a:solidFill>
                  <a:schemeClr val="accent2"/>
                </a:solidFill>
              </a:rPr>
              <a:t>года данный показатель составляет  </a:t>
            </a:r>
            <a:r>
              <a:rPr lang="ru-RU" sz="1200" b="1" dirty="0" smtClean="0">
                <a:solidFill>
                  <a:schemeClr val="accent2"/>
                </a:solidFill>
              </a:rPr>
              <a:t>27,3 </a:t>
            </a:r>
            <a:r>
              <a:rPr lang="ru-RU" sz="1200" b="1" dirty="0">
                <a:solidFill>
                  <a:schemeClr val="accent2"/>
                </a:solidFill>
              </a:rPr>
              <a:t>%</a:t>
            </a:r>
          </a:p>
        </p:txBody>
      </p:sp>
      <p:sp>
        <p:nvSpPr>
          <p:cNvPr id="4" name="Скругленный прямоугольник 3"/>
          <p:cNvSpPr/>
          <p:nvPr/>
        </p:nvSpPr>
        <p:spPr>
          <a:xfrm>
            <a:off x="4371116" y="804340"/>
            <a:ext cx="3666425" cy="304536"/>
          </a:xfrm>
          <a:prstGeom prst="roundRect">
            <a:avLst/>
          </a:prstGeom>
          <a:solidFill>
            <a:schemeClr val="accent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smtClean="0"/>
              <a:t>ДОХОДЫ</a:t>
            </a:r>
            <a:endParaRPr lang="ru-RU" dirty="0"/>
          </a:p>
        </p:txBody>
      </p:sp>
      <p:sp>
        <p:nvSpPr>
          <p:cNvPr id="5" name="Скругленный прямоугольник 4"/>
          <p:cNvSpPr/>
          <p:nvPr/>
        </p:nvSpPr>
        <p:spPr>
          <a:xfrm>
            <a:off x="733875" y="826180"/>
            <a:ext cx="3139863" cy="30453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smtClean="0"/>
              <a:t>План 2020</a:t>
            </a:r>
            <a:endParaRPr lang="ru-RU" dirty="0"/>
          </a:p>
        </p:txBody>
      </p:sp>
      <p:sp>
        <p:nvSpPr>
          <p:cNvPr id="6" name="Скругленный прямоугольник 5"/>
          <p:cNvSpPr/>
          <p:nvPr/>
        </p:nvSpPr>
        <p:spPr>
          <a:xfrm>
            <a:off x="8520189" y="849845"/>
            <a:ext cx="3139863" cy="30453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smtClean="0"/>
              <a:t>Факт 2020</a:t>
            </a:r>
            <a:endParaRPr lang="ru-RU" dirty="0"/>
          </a:p>
        </p:txBody>
      </p:sp>
      <p:sp>
        <p:nvSpPr>
          <p:cNvPr id="7" name="Скругленный прямоугольник 6"/>
          <p:cNvSpPr/>
          <p:nvPr/>
        </p:nvSpPr>
        <p:spPr>
          <a:xfrm>
            <a:off x="733875" y="1313732"/>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72 496,5 млн</a:t>
            </a:r>
            <a:r>
              <a:rPr lang="ru-RU" sz="1400" dirty="0"/>
              <a:t>. руб.</a:t>
            </a:r>
          </a:p>
        </p:txBody>
      </p:sp>
      <p:sp>
        <p:nvSpPr>
          <p:cNvPr id="8" name="Скругленный прямоугольник 7"/>
          <p:cNvSpPr/>
          <p:nvPr/>
        </p:nvSpPr>
        <p:spPr>
          <a:xfrm>
            <a:off x="8520189" y="1337397"/>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73 342,1 млн. руб.</a:t>
            </a:r>
            <a:endParaRPr lang="ru-RU" sz="1400" dirty="0"/>
          </a:p>
        </p:txBody>
      </p:sp>
      <p:sp>
        <p:nvSpPr>
          <p:cNvPr id="9" name="Скругленный прямоугольник 8"/>
          <p:cNvSpPr/>
          <p:nvPr/>
        </p:nvSpPr>
        <p:spPr>
          <a:xfrm>
            <a:off x="4363471" y="1209885"/>
            <a:ext cx="3666425"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smtClean="0"/>
              <a:t>101,0%</a:t>
            </a:r>
            <a:endParaRPr lang="ru-RU" dirty="0"/>
          </a:p>
        </p:txBody>
      </p:sp>
      <p:sp>
        <p:nvSpPr>
          <p:cNvPr id="10" name="Скругленный прямоугольник 9"/>
          <p:cNvSpPr/>
          <p:nvPr/>
        </p:nvSpPr>
        <p:spPr>
          <a:xfrm>
            <a:off x="733875" y="1745780"/>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24 745,8 </a:t>
            </a:r>
            <a:r>
              <a:rPr lang="ru-RU" sz="1400" dirty="0"/>
              <a:t>млн</a:t>
            </a:r>
            <a:r>
              <a:rPr lang="ru-RU" sz="1400" dirty="0" smtClean="0"/>
              <a:t>. руб.</a:t>
            </a:r>
            <a:endParaRPr lang="ru-RU" sz="1400" dirty="0"/>
          </a:p>
        </p:txBody>
      </p:sp>
      <p:sp>
        <p:nvSpPr>
          <p:cNvPr id="11" name="Скругленный прямоугольник 10"/>
          <p:cNvSpPr/>
          <p:nvPr/>
        </p:nvSpPr>
        <p:spPr>
          <a:xfrm>
            <a:off x="4363471" y="1586429"/>
            <a:ext cx="3666425" cy="38492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100" dirty="0" smtClean="0"/>
              <a:t>в том числе  межбюджетные трансферты из федерального бюджета </a:t>
            </a:r>
            <a:endParaRPr lang="ru-RU" sz="1100" dirty="0"/>
          </a:p>
        </p:txBody>
      </p:sp>
      <p:sp>
        <p:nvSpPr>
          <p:cNvPr id="12" name="Скругленный прямоугольник 11"/>
          <p:cNvSpPr/>
          <p:nvPr/>
        </p:nvSpPr>
        <p:spPr>
          <a:xfrm>
            <a:off x="4363472" y="2340230"/>
            <a:ext cx="3666425"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94,5%</a:t>
            </a:r>
            <a:endParaRPr lang="ru-RU" sz="1400" dirty="0"/>
          </a:p>
        </p:txBody>
      </p:sp>
      <p:sp>
        <p:nvSpPr>
          <p:cNvPr id="13" name="Скругленный прямоугольник 12"/>
          <p:cNvSpPr/>
          <p:nvPr/>
        </p:nvSpPr>
        <p:spPr>
          <a:xfrm>
            <a:off x="4355827" y="2699689"/>
            <a:ext cx="3666427" cy="377767"/>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100" dirty="0"/>
              <a:t>в том числе межбюджетные трансферты, перечисленные нижестоящим бюджетам</a:t>
            </a:r>
          </a:p>
        </p:txBody>
      </p:sp>
      <p:sp>
        <p:nvSpPr>
          <p:cNvPr id="14" name="Скругленный прямоугольник 13"/>
          <p:cNvSpPr/>
          <p:nvPr/>
        </p:nvSpPr>
        <p:spPr>
          <a:xfrm>
            <a:off x="4363472" y="3174777"/>
            <a:ext cx="3658782" cy="340719"/>
          </a:xfrm>
          <a:prstGeom prst="roundRect">
            <a:avLst/>
          </a:prstGeom>
          <a:solidFill>
            <a:schemeClr val="accent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ДЕФИЦИТ  </a:t>
            </a:r>
            <a:r>
              <a:rPr lang="ru-RU" sz="1400" dirty="0"/>
              <a:t>- </a:t>
            </a:r>
            <a:r>
              <a:rPr lang="ru-RU" sz="1400" dirty="0" smtClean="0"/>
              <a:t>606,2 </a:t>
            </a:r>
            <a:r>
              <a:rPr lang="ru-RU" sz="1400" dirty="0"/>
              <a:t>млн. руб.</a:t>
            </a:r>
          </a:p>
        </p:txBody>
      </p:sp>
      <p:sp>
        <p:nvSpPr>
          <p:cNvPr id="15" name="Скругленный прямоугольник 14"/>
          <p:cNvSpPr/>
          <p:nvPr/>
        </p:nvSpPr>
        <p:spPr>
          <a:xfrm>
            <a:off x="733875" y="2329113"/>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78 291,9 млн. руб.</a:t>
            </a:r>
            <a:endParaRPr lang="ru-RU" sz="1400" dirty="0"/>
          </a:p>
        </p:txBody>
      </p:sp>
      <p:sp>
        <p:nvSpPr>
          <p:cNvPr id="16" name="Скругленный прямоугольник 15"/>
          <p:cNvSpPr/>
          <p:nvPr/>
        </p:nvSpPr>
        <p:spPr>
          <a:xfrm>
            <a:off x="8520189" y="1769445"/>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23 219,5 млн. руб.</a:t>
            </a:r>
            <a:endParaRPr lang="ru-RU" sz="1400" dirty="0"/>
          </a:p>
        </p:txBody>
      </p:sp>
      <p:sp>
        <p:nvSpPr>
          <p:cNvPr id="17" name="Скругленный прямоугольник 16"/>
          <p:cNvSpPr/>
          <p:nvPr/>
        </p:nvSpPr>
        <p:spPr>
          <a:xfrm>
            <a:off x="8520188" y="2329113"/>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73 948,3 млн. руб.</a:t>
            </a:r>
            <a:endParaRPr lang="ru-RU" sz="1400" dirty="0"/>
          </a:p>
        </p:txBody>
      </p:sp>
      <p:sp>
        <p:nvSpPr>
          <p:cNvPr id="18" name="Скругленный прямоугольник 17"/>
          <p:cNvSpPr/>
          <p:nvPr/>
        </p:nvSpPr>
        <p:spPr>
          <a:xfrm>
            <a:off x="733875" y="2761161"/>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23 895,2 млн. руб.</a:t>
            </a:r>
            <a:endParaRPr lang="ru-RU" sz="1400" dirty="0"/>
          </a:p>
        </p:txBody>
      </p:sp>
      <p:sp>
        <p:nvSpPr>
          <p:cNvPr id="19" name="Скругленный прямоугольник 18"/>
          <p:cNvSpPr/>
          <p:nvPr/>
        </p:nvSpPr>
        <p:spPr>
          <a:xfrm>
            <a:off x="8520189" y="2784826"/>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22 643,5 млн. руб.</a:t>
            </a:r>
            <a:endParaRPr lang="ru-RU" sz="1400" dirty="0"/>
          </a:p>
        </p:txBody>
      </p:sp>
      <p:sp>
        <p:nvSpPr>
          <p:cNvPr id="20" name="Скругленный прямоугольник 19"/>
          <p:cNvSpPr/>
          <p:nvPr/>
        </p:nvSpPr>
        <p:spPr>
          <a:xfrm>
            <a:off x="4355829" y="2052039"/>
            <a:ext cx="3666425" cy="220908"/>
          </a:xfrm>
          <a:prstGeom prst="roundRect">
            <a:avLst/>
          </a:prstGeom>
          <a:solidFill>
            <a:schemeClr val="accent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smtClean="0"/>
              <a:t>РАСХОДЫ</a:t>
            </a:r>
            <a:endParaRPr lang="ru-RU" dirty="0"/>
          </a:p>
        </p:txBody>
      </p:sp>
      <p:graphicFrame>
        <p:nvGraphicFramePr>
          <p:cNvPr id="21" name="Объект 6"/>
          <p:cNvGraphicFramePr>
            <a:graphicFrameLocks/>
          </p:cNvGraphicFramePr>
          <p:nvPr>
            <p:extLst>
              <p:ext uri="{D42A27DB-BD31-4B8C-83A1-F6EECF244321}">
                <p14:modId xmlns:p14="http://schemas.microsoft.com/office/powerpoint/2010/main" val="1669444975"/>
              </p:ext>
            </p:extLst>
          </p:nvPr>
        </p:nvGraphicFramePr>
        <p:xfrm>
          <a:off x="459752" y="4583505"/>
          <a:ext cx="9103348" cy="1876350"/>
        </p:xfrm>
        <a:graphic>
          <a:graphicData uri="http://schemas.openxmlformats.org/drawingml/2006/table">
            <a:tbl>
              <a:tblPr>
                <a:tableStyleId>{1FECB4D8-DB02-4DC6-A0A2-4F2EBAE1DC90}</a:tableStyleId>
              </a:tblPr>
              <a:tblGrid>
                <a:gridCol w="558954">
                  <a:extLst>
                    <a:ext uri="{9D8B030D-6E8A-4147-A177-3AD203B41FA5}">
                      <a16:colId xmlns="" xmlns:a16="http://schemas.microsoft.com/office/drawing/2014/main" val="20000"/>
                    </a:ext>
                  </a:extLst>
                </a:gridCol>
                <a:gridCol w="5286844">
                  <a:extLst>
                    <a:ext uri="{9D8B030D-6E8A-4147-A177-3AD203B41FA5}">
                      <a16:colId xmlns="" xmlns:a16="http://schemas.microsoft.com/office/drawing/2014/main" val="20001"/>
                    </a:ext>
                  </a:extLst>
                </a:gridCol>
                <a:gridCol w="1590675">
                  <a:extLst>
                    <a:ext uri="{9D8B030D-6E8A-4147-A177-3AD203B41FA5}">
                      <a16:colId xmlns="" xmlns:a16="http://schemas.microsoft.com/office/drawing/2014/main" val="20002"/>
                    </a:ext>
                  </a:extLst>
                </a:gridCol>
                <a:gridCol w="1666875">
                  <a:extLst>
                    <a:ext uri="{9D8B030D-6E8A-4147-A177-3AD203B41FA5}">
                      <a16:colId xmlns="" xmlns:a16="http://schemas.microsoft.com/office/drawing/2014/main" val="20003"/>
                    </a:ext>
                  </a:extLst>
                </a:gridCol>
              </a:tblGrid>
              <a:tr h="274245">
                <a:tc>
                  <a:txBody>
                    <a:bodyPr/>
                    <a:lstStyle/>
                    <a:p>
                      <a:pPr algn="ctr" fontAlgn="ctr"/>
                      <a:r>
                        <a:rPr lang="ru-RU" sz="1200" u="none" strike="noStrike" dirty="0">
                          <a:effectLst/>
                        </a:rPr>
                        <a:t>№ п/п</a:t>
                      </a:r>
                      <a:endParaRPr lang="ru-RU" sz="1200" b="1" i="0" u="none" strike="noStrike" dirty="0">
                        <a:solidFill>
                          <a:srgbClr val="000000"/>
                        </a:solidFill>
                        <a:effectLst/>
                        <a:latin typeface="Times New Roman"/>
                      </a:endParaRPr>
                    </a:p>
                  </a:txBody>
                  <a:tcPr marL="8279" marR="8279" marT="8279" marB="0" anchor="ctr">
                    <a:solidFill>
                      <a:schemeClr val="accent2"/>
                    </a:solidFill>
                  </a:tcPr>
                </a:tc>
                <a:tc>
                  <a:txBody>
                    <a:bodyPr/>
                    <a:lstStyle/>
                    <a:p>
                      <a:pPr algn="ctr" fontAlgn="ctr"/>
                      <a:r>
                        <a:rPr lang="ru-RU" sz="1200" u="none" strike="noStrike" dirty="0">
                          <a:effectLst/>
                        </a:rPr>
                        <a:t>Вид долгового обязательства</a:t>
                      </a:r>
                      <a:endParaRPr lang="ru-RU" sz="1200" b="1" i="0" u="none" strike="noStrike" dirty="0">
                        <a:solidFill>
                          <a:srgbClr val="000000"/>
                        </a:solidFill>
                        <a:effectLst/>
                        <a:latin typeface="Times New Roman"/>
                      </a:endParaRPr>
                    </a:p>
                  </a:txBody>
                  <a:tcPr marL="8279" marR="8279" marT="8279" marB="0" anchor="ctr">
                    <a:solidFill>
                      <a:schemeClr val="accent2"/>
                    </a:solidFill>
                  </a:tcPr>
                </a:tc>
                <a:tc>
                  <a:txBody>
                    <a:bodyPr/>
                    <a:lstStyle/>
                    <a:p>
                      <a:pPr algn="ctr" fontAlgn="ctr"/>
                      <a:r>
                        <a:rPr lang="ru-RU" sz="1200" u="none" strike="noStrike" dirty="0" smtClean="0">
                          <a:effectLst/>
                        </a:rPr>
                        <a:t>Факт на 01.01.2020 г.</a:t>
                      </a:r>
                      <a:endParaRPr lang="ru-RU" sz="1200" b="1" i="0" u="none" strike="noStrike" dirty="0">
                        <a:solidFill>
                          <a:srgbClr val="000000"/>
                        </a:solidFill>
                        <a:effectLst/>
                        <a:latin typeface="Times New Roman"/>
                      </a:endParaRPr>
                    </a:p>
                  </a:txBody>
                  <a:tcPr marL="8279" marR="8279" marT="8279" marB="0" anchor="ctr">
                    <a:solidFill>
                      <a:schemeClr val="accent2"/>
                    </a:solidFill>
                  </a:tcPr>
                </a:tc>
                <a:tc>
                  <a:txBody>
                    <a:bodyPr/>
                    <a:lstStyle/>
                    <a:p>
                      <a:pPr algn="ctr" fontAlgn="ctr"/>
                      <a:r>
                        <a:rPr lang="ru-RU" sz="1200" u="none" strike="noStrike" dirty="0" smtClean="0">
                          <a:effectLst/>
                        </a:rPr>
                        <a:t>Факт на 01.01.2021 г.</a:t>
                      </a:r>
                      <a:endParaRPr lang="ru-RU" sz="1200" b="1" i="0" u="none" strike="noStrike" dirty="0">
                        <a:solidFill>
                          <a:srgbClr val="000000"/>
                        </a:solidFill>
                        <a:effectLst/>
                        <a:latin typeface="Times New Roman"/>
                      </a:endParaRPr>
                    </a:p>
                  </a:txBody>
                  <a:tcPr marL="8279" marR="8279" marT="8279" marB="0" anchor="ctr">
                    <a:solidFill>
                      <a:schemeClr val="accent2"/>
                    </a:solidFill>
                  </a:tcPr>
                </a:tc>
                <a:extLst>
                  <a:ext uri="{0D108BD9-81ED-4DB2-BD59-A6C34878D82A}">
                    <a16:rowId xmlns="" xmlns:a16="http://schemas.microsoft.com/office/drawing/2014/main" val="10000"/>
                  </a:ext>
                </a:extLst>
              </a:tr>
              <a:tr h="266700">
                <a:tc>
                  <a:txBody>
                    <a:bodyPr/>
                    <a:lstStyle/>
                    <a:p>
                      <a:pPr algn="ctr" fontAlgn="ctr"/>
                      <a:r>
                        <a:rPr lang="ru-RU" sz="1200" u="none" strike="noStrike" dirty="0">
                          <a:effectLst/>
                        </a:rPr>
                        <a:t>1</a:t>
                      </a:r>
                      <a:endParaRPr lang="ru-RU" sz="1200" b="0" i="0" u="none" strike="noStrike" dirty="0">
                        <a:solidFill>
                          <a:srgbClr val="000000"/>
                        </a:solidFill>
                        <a:effectLst/>
                        <a:latin typeface="Times New Roman"/>
                      </a:endParaRPr>
                    </a:p>
                  </a:txBody>
                  <a:tcPr marL="8279" marR="8279" marT="8279" marB="0" anchor="ctr"/>
                </a:tc>
                <a:tc>
                  <a:txBody>
                    <a:bodyPr/>
                    <a:lstStyle/>
                    <a:p>
                      <a:pPr algn="l" fontAlgn="ctr"/>
                      <a:r>
                        <a:rPr lang="ru-RU" sz="1200" u="none" strike="noStrike" dirty="0">
                          <a:effectLst/>
                        </a:rPr>
                        <a:t>Государственные ценные бумаги Липецкой области</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5 800 </a:t>
                      </a:r>
                      <a:r>
                        <a:rPr lang="ru-RU" sz="1200" u="none" strike="noStrike" dirty="0">
                          <a:effectLst/>
                        </a:rPr>
                        <a:t>000,0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6 300 000,0</a:t>
                      </a:r>
                      <a:endParaRPr lang="ru-RU" sz="1200" b="0" i="0" u="none" strike="noStrike" dirty="0">
                        <a:solidFill>
                          <a:srgbClr val="000000"/>
                        </a:solidFill>
                        <a:effectLst/>
                        <a:latin typeface="Times New Roman"/>
                      </a:endParaRPr>
                    </a:p>
                  </a:txBody>
                  <a:tcPr marL="9525" marR="9525" marT="9525" marB="0" anchor="ctr"/>
                </a:tc>
                <a:extLst>
                  <a:ext uri="{0D108BD9-81ED-4DB2-BD59-A6C34878D82A}">
                    <a16:rowId xmlns="" xmlns:a16="http://schemas.microsoft.com/office/drawing/2014/main" val="10001"/>
                  </a:ext>
                </a:extLst>
              </a:tr>
              <a:tr h="447675">
                <a:tc>
                  <a:txBody>
                    <a:bodyPr/>
                    <a:lstStyle/>
                    <a:p>
                      <a:pPr algn="ctr" fontAlgn="ctr"/>
                      <a:r>
                        <a:rPr lang="ru-RU" sz="1200" u="none" strike="noStrike" dirty="0">
                          <a:effectLst/>
                        </a:rPr>
                        <a:t>2</a:t>
                      </a:r>
                      <a:endParaRPr lang="ru-RU" sz="1200" b="0" i="0" u="none" strike="noStrike" dirty="0">
                        <a:solidFill>
                          <a:srgbClr val="000000"/>
                        </a:solidFill>
                        <a:effectLst/>
                        <a:latin typeface="Times New Roman"/>
                      </a:endParaRPr>
                    </a:p>
                  </a:txBody>
                  <a:tcPr marL="8279" marR="8279" marT="8279" marB="0" anchor="ctr"/>
                </a:tc>
                <a:tc>
                  <a:txBody>
                    <a:bodyPr/>
                    <a:lstStyle/>
                    <a:p>
                      <a:pPr algn="l" fontAlgn="ctr"/>
                      <a:r>
                        <a:rPr lang="ru-RU" sz="1200" u="none" strike="noStrike" dirty="0">
                          <a:effectLst/>
                        </a:rPr>
                        <a:t>Бюджетные кредиты, привлеченные в областной бюджет от других бюджетов бюджетной системы Российской Федерации</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a:effectLst/>
                        </a:rPr>
                        <a:t>6 </a:t>
                      </a:r>
                      <a:r>
                        <a:rPr lang="ru-RU" sz="1200" u="none" strike="noStrike" dirty="0" smtClean="0">
                          <a:effectLst/>
                        </a:rPr>
                        <a:t>132 672,8</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6 132 672,8</a:t>
                      </a:r>
                      <a:endParaRPr lang="ru-RU" sz="1200" b="0" i="0" u="none" strike="noStrike" dirty="0">
                        <a:solidFill>
                          <a:srgbClr val="000000"/>
                        </a:solidFill>
                        <a:effectLst/>
                        <a:latin typeface="Times New Roman"/>
                      </a:endParaRPr>
                    </a:p>
                  </a:txBody>
                  <a:tcPr marL="9525" marR="9525" marT="9525" marB="0" anchor="ctr"/>
                </a:tc>
                <a:extLst>
                  <a:ext uri="{0D108BD9-81ED-4DB2-BD59-A6C34878D82A}">
                    <a16:rowId xmlns="" xmlns:a16="http://schemas.microsoft.com/office/drawing/2014/main" val="10002"/>
                  </a:ext>
                </a:extLst>
              </a:tr>
              <a:tr h="485775">
                <a:tc>
                  <a:txBody>
                    <a:bodyPr/>
                    <a:lstStyle/>
                    <a:p>
                      <a:pPr algn="ctr" fontAlgn="ctr"/>
                      <a:r>
                        <a:rPr lang="ru-RU" sz="1200" u="none" strike="noStrike" dirty="0">
                          <a:effectLst/>
                        </a:rPr>
                        <a:t>3</a:t>
                      </a:r>
                      <a:endParaRPr lang="ru-RU" sz="1200" b="0" i="0" u="none" strike="noStrike" dirty="0">
                        <a:solidFill>
                          <a:srgbClr val="000000"/>
                        </a:solidFill>
                        <a:effectLst/>
                        <a:latin typeface="Times New Roman"/>
                      </a:endParaRPr>
                    </a:p>
                  </a:txBody>
                  <a:tcPr marL="8279" marR="8279" marT="8279" marB="0" anchor="ctr"/>
                </a:tc>
                <a:tc>
                  <a:txBody>
                    <a:bodyPr/>
                    <a:lstStyle/>
                    <a:p>
                      <a:pPr algn="l" fontAlgn="ctr"/>
                      <a:r>
                        <a:rPr lang="ru-RU" sz="1200" u="none" strike="noStrike" dirty="0">
                          <a:effectLst/>
                        </a:rPr>
                        <a:t>Кредиты, полученные от кредитных организаций, иностранных банков и международных финансовых организаций</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500 </a:t>
                      </a:r>
                      <a:r>
                        <a:rPr lang="ru-RU" sz="1200" u="none" strike="noStrike" dirty="0">
                          <a:effectLst/>
                        </a:rPr>
                        <a:t>000,0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1 000 </a:t>
                      </a:r>
                      <a:r>
                        <a:rPr lang="ru-RU" sz="1200" u="none" strike="noStrike" dirty="0">
                          <a:effectLst/>
                        </a:rPr>
                        <a:t>000,0</a:t>
                      </a:r>
                      <a:endParaRPr lang="ru-RU" sz="1200" b="0" i="0" u="none" strike="noStrike" dirty="0">
                        <a:solidFill>
                          <a:srgbClr val="000000"/>
                        </a:solidFill>
                        <a:effectLst/>
                        <a:latin typeface="Times New Roman"/>
                      </a:endParaRPr>
                    </a:p>
                  </a:txBody>
                  <a:tcPr marL="9525" marR="9525" marT="9525" marB="0" anchor="ctr"/>
                </a:tc>
                <a:extLst>
                  <a:ext uri="{0D108BD9-81ED-4DB2-BD59-A6C34878D82A}">
                    <a16:rowId xmlns="" xmlns:a16="http://schemas.microsoft.com/office/drawing/2014/main" val="10003"/>
                  </a:ext>
                </a:extLst>
              </a:tr>
              <a:tr h="209550">
                <a:tc>
                  <a:txBody>
                    <a:bodyPr/>
                    <a:lstStyle/>
                    <a:p>
                      <a:pPr algn="ctr" fontAlgn="ctr"/>
                      <a:r>
                        <a:rPr lang="ru-RU" sz="1200" u="none" strike="noStrike" dirty="0">
                          <a:effectLst/>
                        </a:rPr>
                        <a:t>4</a:t>
                      </a:r>
                      <a:endParaRPr lang="ru-RU" sz="1200" b="0" i="0" u="none" strike="noStrike" dirty="0">
                        <a:solidFill>
                          <a:srgbClr val="000000"/>
                        </a:solidFill>
                        <a:effectLst/>
                        <a:latin typeface="Times New Roman"/>
                      </a:endParaRPr>
                    </a:p>
                  </a:txBody>
                  <a:tcPr marL="8279" marR="8279" marT="8279" marB="0" anchor="ctr"/>
                </a:tc>
                <a:tc>
                  <a:txBody>
                    <a:bodyPr/>
                    <a:lstStyle/>
                    <a:p>
                      <a:pPr algn="l" fontAlgn="ctr"/>
                      <a:r>
                        <a:rPr lang="ru-RU" sz="1200" u="none" strike="noStrike" dirty="0">
                          <a:effectLst/>
                        </a:rPr>
                        <a:t>Государственные гарантии Липецкой области</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147 266,7</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87</a:t>
                      </a:r>
                      <a:r>
                        <a:rPr lang="ru-RU" sz="1200" u="none" strike="noStrike" baseline="0" dirty="0" smtClean="0">
                          <a:effectLst/>
                        </a:rPr>
                        <a:t> 180,0</a:t>
                      </a:r>
                      <a:endParaRPr lang="ru-RU" sz="1200" b="0" i="0" u="none" strike="noStrike" dirty="0">
                        <a:solidFill>
                          <a:srgbClr val="000000"/>
                        </a:solidFill>
                        <a:effectLst/>
                        <a:latin typeface="Times New Roman"/>
                      </a:endParaRPr>
                    </a:p>
                  </a:txBody>
                  <a:tcPr marL="9525" marR="9525" marT="9525" marB="0" anchor="ctr"/>
                </a:tc>
                <a:extLst>
                  <a:ext uri="{0D108BD9-81ED-4DB2-BD59-A6C34878D82A}">
                    <a16:rowId xmlns="" xmlns:a16="http://schemas.microsoft.com/office/drawing/2014/main" val="10004"/>
                  </a:ext>
                </a:extLst>
              </a:tr>
              <a:tr h="139065">
                <a:tc>
                  <a:txBody>
                    <a:bodyPr/>
                    <a:lstStyle/>
                    <a:p>
                      <a:pPr algn="l" fontAlgn="b"/>
                      <a:r>
                        <a:rPr lang="ru-RU" sz="1200" u="none" strike="noStrike" dirty="0">
                          <a:effectLst/>
                        </a:rPr>
                        <a:t> </a:t>
                      </a:r>
                      <a:endParaRPr lang="ru-RU" sz="1200" b="1" i="0" u="none" strike="noStrike" dirty="0">
                        <a:solidFill>
                          <a:schemeClr val="bg1"/>
                        </a:solidFill>
                        <a:effectLst/>
                        <a:latin typeface="Times New Roman"/>
                      </a:endParaRPr>
                    </a:p>
                  </a:txBody>
                  <a:tcPr marL="8279" marR="8279" marT="8279" marB="0" anchor="b">
                    <a:solidFill>
                      <a:schemeClr val="accent2"/>
                    </a:solidFill>
                  </a:tcPr>
                </a:tc>
                <a:tc>
                  <a:txBody>
                    <a:bodyPr/>
                    <a:lstStyle/>
                    <a:p>
                      <a:pPr algn="ctr" fontAlgn="ctr"/>
                      <a:r>
                        <a:rPr lang="ru-RU" sz="1200" u="none" strike="noStrike" dirty="0">
                          <a:effectLst/>
                        </a:rPr>
                        <a:t>Всего</a:t>
                      </a:r>
                      <a:endParaRPr lang="ru-RU" sz="1200" b="1" i="0" u="none" strike="noStrike" dirty="0">
                        <a:solidFill>
                          <a:srgbClr val="000000"/>
                        </a:solidFill>
                        <a:effectLst/>
                        <a:latin typeface="Times New Roman"/>
                      </a:endParaRPr>
                    </a:p>
                  </a:txBody>
                  <a:tcPr marL="9525" marR="9525" marT="9525" marB="0" anchor="ctr">
                    <a:solidFill>
                      <a:schemeClr val="accent2"/>
                    </a:solidFill>
                  </a:tcPr>
                </a:tc>
                <a:tc>
                  <a:txBody>
                    <a:bodyPr/>
                    <a:lstStyle/>
                    <a:p>
                      <a:pPr algn="ctr" fontAlgn="ctr"/>
                      <a:r>
                        <a:rPr lang="ru-RU" sz="1200" u="none" strike="noStrike" dirty="0" smtClean="0">
                          <a:effectLst/>
                        </a:rPr>
                        <a:t>12 579 939,5</a:t>
                      </a:r>
                      <a:endParaRPr lang="ru-RU" sz="1200" b="1" i="0" u="none" strike="noStrike" dirty="0">
                        <a:solidFill>
                          <a:srgbClr val="000000"/>
                        </a:solidFill>
                        <a:effectLst/>
                        <a:latin typeface="Times New Roman"/>
                      </a:endParaRPr>
                    </a:p>
                  </a:txBody>
                  <a:tcPr marL="9525" marR="9525" marT="9525" marB="0" anchor="ctr">
                    <a:solidFill>
                      <a:schemeClr val="accent2"/>
                    </a:solidFill>
                  </a:tcPr>
                </a:tc>
                <a:tc>
                  <a:txBody>
                    <a:bodyPr/>
                    <a:lstStyle/>
                    <a:p>
                      <a:pPr algn="ctr" fontAlgn="ctr"/>
                      <a:r>
                        <a:rPr lang="ru-RU" sz="1200" u="none" strike="noStrike" dirty="0" smtClean="0">
                          <a:effectLst/>
                        </a:rPr>
                        <a:t>13 519 852,8</a:t>
                      </a:r>
                      <a:endParaRPr lang="ru-RU" sz="1200" b="1" i="0" u="none" strike="noStrike" dirty="0">
                        <a:solidFill>
                          <a:srgbClr val="000000"/>
                        </a:solidFill>
                        <a:effectLst/>
                        <a:latin typeface="Times New Roman"/>
                      </a:endParaRPr>
                    </a:p>
                  </a:txBody>
                  <a:tcPr marL="9525" marR="9525" marT="9525" marB="0" anchor="ctr">
                    <a:solidFill>
                      <a:schemeClr val="accent2"/>
                    </a:solidFill>
                  </a:tcPr>
                </a:tc>
                <a:extLst>
                  <a:ext uri="{0D108BD9-81ED-4DB2-BD59-A6C34878D82A}">
                    <a16:rowId xmlns="" xmlns:a16="http://schemas.microsoft.com/office/drawing/2014/main" val="10005"/>
                  </a:ext>
                </a:extLst>
              </a:tr>
            </a:tbl>
          </a:graphicData>
        </a:graphic>
      </p:graphicFrame>
      <p:sp>
        <p:nvSpPr>
          <p:cNvPr id="22" name="Прямоугольник 21"/>
          <p:cNvSpPr/>
          <p:nvPr/>
        </p:nvSpPr>
        <p:spPr>
          <a:xfrm>
            <a:off x="607183" y="4275728"/>
            <a:ext cx="11194293" cy="307777"/>
          </a:xfrm>
          <a:prstGeom prst="rect">
            <a:avLst/>
          </a:prstGeom>
        </p:spPr>
        <p:txBody>
          <a:bodyPr wrap="square">
            <a:spAutoFit/>
          </a:bodyPr>
          <a:lstStyle/>
          <a:p>
            <a:pPr algn="ctr"/>
            <a:r>
              <a:rPr lang="ru-RU" sz="1400" b="1" dirty="0">
                <a:solidFill>
                  <a:schemeClr val="accent3">
                    <a:lumMod val="75000"/>
                  </a:schemeClr>
                </a:solidFill>
                <a:latin typeface="+mj-lt"/>
              </a:rPr>
              <a:t>Сведения об объеме государственного долга</a:t>
            </a:r>
          </a:p>
        </p:txBody>
      </p:sp>
      <p:sp>
        <p:nvSpPr>
          <p:cNvPr id="24" name="Номер слайда 23"/>
          <p:cNvSpPr>
            <a:spLocks noGrp="1"/>
          </p:cNvSpPr>
          <p:nvPr>
            <p:ph type="sldNum" sz="quarter" idx="4"/>
          </p:nvPr>
        </p:nvSpPr>
        <p:spPr/>
        <p:txBody>
          <a:bodyPr/>
          <a:lstStyle/>
          <a:p>
            <a:fld id="{FAF64E77-853F-4D4F-A12C-D37084F22861}" type="slidenum">
              <a:rPr lang="ru-RU" smtClean="0"/>
              <a:pPr/>
              <a:t>11</a:t>
            </a:fld>
            <a:endParaRPr lang="ru-RU" dirty="0"/>
          </a:p>
        </p:txBody>
      </p:sp>
    </p:spTree>
    <p:extLst>
      <p:ext uri="{BB962C8B-B14F-4D97-AF65-F5344CB8AC3E}">
        <p14:creationId xmlns:p14="http://schemas.microsoft.com/office/powerpoint/2010/main" val="144383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a:t>ИСПОЛНЕНИЕ ОБЛАСТНОГО БЮДЖЕТА ПО ДОХОДАМ</a:t>
            </a:r>
          </a:p>
        </p:txBody>
      </p:sp>
      <p:pic>
        <p:nvPicPr>
          <p:cNvPr id="3" name="Picture 2" descr="U:\PRESENT\20170406-отчет для граждан\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884" y="3143059"/>
            <a:ext cx="2572086" cy="18519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PRESENT\20170406-отчет для граждан\ban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4884" y="967731"/>
            <a:ext cx="2572086" cy="19294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Объект 6"/>
          <p:cNvGraphicFramePr>
            <a:graphicFrameLocks/>
          </p:cNvGraphicFramePr>
          <p:nvPr>
            <p:extLst>
              <p:ext uri="{D42A27DB-BD31-4B8C-83A1-F6EECF244321}">
                <p14:modId xmlns:p14="http://schemas.microsoft.com/office/powerpoint/2010/main" val="2524858831"/>
              </p:ext>
            </p:extLst>
          </p:nvPr>
        </p:nvGraphicFramePr>
        <p:xfrm>
          <a:off x="313606" y="967731"/>
          <a:ext cx="8630368" cy="5537845"/>
        </p:xfrm>
        <a:graphic>
          <a:graphicData uri="http://schemas.openxmlformats.org/drawingml/2006/table">
            <a:tbl>
              <a:tblPr>
                <a:tableStyleId>{0505E3EF-67EA-436B-97B2-0124C06EBD24}</a:tableStyleId>
              </a:tblPr>
              <a:tblGrid>
                <a:gridCol w="2893483">
                  <a:extLst>
                    <a:ext uri="{9D8B030D-6E8A-4147-A177-3AD203B41FA5}">
                      <a16:colId xmlns="" xmlns:a16="http://schemas.microsoft.com/office/drawing/2014/main" val="20000"/>
                    </a:ext>
                  </a:extLst>
                </a:gridCol>
                <a:gridCol w="1157393">
                  <a:extLst>
                    <a:ext uri="{9D8B030D-6E8A-4147-A177-3AD203B41FA5}">
                      <a16:colId xmlns="" xmlns:a16="http://schemas.microsoft.com/office/drawing/2014/main" val="20001"/>
                    </a:ext>
                  </a:extLst>
                </a:gridCol>
                <a:gridCol w="1350292">
                  <a:extLst>
                    <a:ext uri="{9D8B030D-6E8A-4147-A177-3AD203B41FA5}">
                      <a16:colId xmlns="" xmlns:a16="http://schemas.microsoft.com/office/drawing/2014/main" val="20002"/>
                    </a:ext>
                  </a:extLst>
                </a:gridCol>
                <a:gridCol w="1060944">
                  <a:extLst>
                    <a:ext uri="{9D8B030D-6E8A-4147-A177-3AD203B41FA5}">
                      <a16:colId xmlns="" xmlns:a16="http://schemas.microsoft.com/office/drawing/2014/main" val="20003"/>
                    </a:ext>
                  </a:extLst>
                </a:gridCol>
                <a:gridCol w="1157393">
                  <a:extLst>
                    <a:ext uri="{9D8B030D-6E8A-4147-A177-3AD203B41FA5}">
                      <a16:colId xmlns="" xmlns:a16="http://schemas.microsoft.com/office/drawing/2014/main" val="20004"/>
                    </a:ext>
                  </a:extLst>
                </a:gridCol>
                <a:gridCol w="1010863">
                  <a:extLst>
                    <a:ext uri="{9D8B030D-6E8A-4147-A177-3AD203B41FA5}">
                      <a16:colId xmlns="" xmlns:a16="http://schemas.microsoft.com/office/drawing/2014/main" val="20005"/>
                    </a:ext>
                  </a:extLst>
                </a:gridCol>
              </a:tblGrid>
              <a:tr h="1052967">
                <a:tc>
                  <a:txBody>
                    <a:bodyPr/>
                    <a:lstStyle/>
                    <a:p>
                      <a:pPr algn="ctr" fontAlgn="ctr"/>
                      <a:r>
                        <a:rPr lang="ru-RU" sz="1200" u="none" strike="noStrike" dirty="0">
                          <a:effectLst/>
                        </a:rPr>
                        <a:t>Наименование доходного источника</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a:effectLst/>
                        </a:rPr>
                        <a:t>Исполнено в </a:t>
                      </a:r>
                      <a:r>
                        <a:rPr lang="ru-RU" sz="1200" u="none" strike="noStrike" dirty="0" smtClean="0">
                          <a:effectLst/>
                        </a:rPr>
                        <a:t>2019 </a:t>
                      </a:r>
                      <a:r>
                        <a:rPr lang="ru-RU" sz="1200" u="none" strike="noStrike" dirty="0">
                          <a:effectLst/>
                        </a:rPr>
                        <a:t>году </a:t>
                      </a:r>
                      <a:r>
                        <a:rPr lang="ru-RU" sz="1200" u="none" strike="noStrike" dirty="0" smtClean="0">
                          <a:effectLst/>
                        </a:rPr>
                        <a:t>       </a:t>
                      </a:r>
                      <a:r>
                        <a:rPr lang="ru-RU" sz="1200" u="none" strike="noStrike" dirty="0">
                          <a:effectLst/>
                        </a:rPr>
                        <a:t>млн</a:t>
                      </a:r>
                      <a:r>
                        <a:rPr lang="ru-RU" sz="1200" u="none" strike="noStrike" dirty="0" smtClean="0">
                          <a:effectLst/>
                        </a:rPr>
                        <a:t>. руб</a:t>
                      </a:r>
                      <a:r>
                        <a:rPr lang="ru-RU" sz="1200" u="none" strike="noStrike" dirty="0">
                          <a:effectLst/>
                        </a:rPr>
                        <a:t>.</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a:effectLst/>
                        </a:rPr>
                        <a:t>Утвержденные бюджетные </a:t>
                      </a:r>
                      <a:r>
                        <a:rPr lang="ru-RU" sz="1200" u="none" strike="noStrike" dirty="0" smtClean="0">
                          <a:effectLst/>
                        </a:rPr>
                        <a:t>назначения</a:t>
                      </a:r>
                    </a:p>
                    <a:p>
                      <a:pPr algn="ctr" fontAlgn="ctr"/>
                      <a:r>
                        <a:rPr lang="ru-RU" sz="1200" u="none" strike="noStrike" dirty="0" smtClean="0">
                          <a:effectLst/>
                        </a:rPr>
                        <a:t> 2020 </a:t>
                      </a:r>
                      <a:r>
                        <a:rPr lang="ru-RU" sz="1200" u="none" strike="noStrike" dirty="0">
                          <a:effectLst/>
                        </a:rPr>
                        <a:t>года </a:t>
                      </a:r>
                      <a:r>
                        <a:rPr lang="ru-RU" sz="1200" u="none" strike="noStrike" dirty="0" smtClean="0">
                          <a:effectLst/>
                        </a:rPr>
                        <a:t>             </a:t>
                      </a:r>
                      <a:r>
                        <a:rPr lang="ru-RU" sz="1200" u="none" strike="noStrike" dirty="0">
                          <a:effectLst/>
                        </a:rPr>
                        <a:t>млн</a:t>
                      </a:r>
                      <a:r>
                        <a:rPr lang="ru-RU" sz="1200" u="none" strike="noStrike" dirty="0" smtClean="0">
                          <a:effectLst/>
                        </a:rPr>
                        <a:t>. руб</a:t>
                      </a:r>
                      <a:r>
                        <a:rPr lang="ru-RU" sz="1200" u="none" strike="noStrike" dirty="0">
                          <a:effectLst/>
                        </a:rPr>
                        <a:t>.</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a:effectLst/>
                        </a:rPr>
                        <a:t>Исполнено в </a:t>
                      </a:r>
                      <a:r>
                        <a:rPr lang="ru-RU" sz="1200" u="none" strike="noStrike" dirty="0" smtClean="0">
                          <a:effectLst/>
                        </a:rPr>
                        <a:t>2020 году        </a:t>
                      </a:r>
                      <a:r>
                        <a:rPr lang="ru-RU" sz="1200" u="none" strike="noStrike" dirty="0">
                          <a:effectLst/>
                        </a:rPr>
                        <a:t>млн</a:t>
                      </a:r>
                      <a:r>
                        <a:rPr lang="ru-RU" sz="1200" u="none" strike="noStrike" dirty="0" smtClean="0">
                          <a:effectLst/>
                        </a:rPr>
                        <a:t>. руб</a:t>
                      </a:r>
                      <a:r>
                        <a:rPr lang="ru-RU" sz="1200" u="none" strike="noStrike" dirty="0">
                          <a:effectLst/>
                        </a:rPr>
                        <a:t>.</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b"/>
                      <a:r>
                        <a:rPr lang="ru-RU" sz="1200" u="none" strike="noStrike" dirty="0">
                          <a:effectLst/>
                        </a:rPr>
                        <a:t>Процент исполнения плана </a:t>
                      </a:r>
                      <a:r>
                        <a:rPr lang="ru-RU" sz="1200" u="none" strike="noStrike" dirty="0" smtClean="0">
                          <a:effectLst/>
                        </a:rPr>
                        <a:t>2020 </a:t>
                      </a:r>
                      <a:r>
                        <a:rPr lang="ru-RU" sz="1200" u="none" strike="noStrike" dirty="0">
                          <a:effectLst/>
                        </a:rPr>
                        <a:t>года</a:t>
                      </a:r>
                      <a:endParaRPr lang="ru-RU" sz="1200" b="1" i="0" u="none" strike="noStrike" dirty="0">
                        <a:effectLst/>
                        <a:latin typeface="Times New Roman"/>
                      </a:endParaRPr>
                    </a:p>
                  </a:txBody>
                  <a:tcPr marL="9525" marR="9525" marT="9525" marB="0" anchor="ctr"/>
                </a:tc>
                <a:tc>
                  <a:txBody>
                    <a:bodyPr/>
                    <a:lstStyle/>
                    <a:p>
                      <a:pPr algn="ctr" fontAlgn="b"/>
                      <a:r>
                        <a:rPr lang="ru-RU" sz="1200" u="none" strike="noStrike" dirty="0">
                          <a:effectLst/>
                        </a:rPr>
                        <a:t>Темп прироста к </a:t>
                      </a:r>
                      <a:r>
                        <a:rPr lang="ru-RU" sz="1200" u="none" strike="noStrike" dirty="0" smtClean="0">
                          <a:effectLst/>
                        </a:rPr>
                        <a:t>2019 году</a:t>
                      </a:r>
                    </a:p>
                    <a:p>
                      <a:pPr algn="ctr" fontAlgn="b"/>
                      <a:r>
                        <a:rPr lang="ru-RU" sz="1200" u="none" strike="noStrike" dirty="0" smtClean="0">
                          <a:effectLst/>
                        </a:rPr>
                        <a:t>%</a:t>
                      </a:r>
                      <a:endParaRPr lang="ru-RU" sz="1200" b="1" i="0" u="none" strike="noStrike" dirty="0">
                        <a:effectLst/>
                        <a:latin typeface="Times New Roman"/>
                      </a:endParaRPr>
                    </a:p>
                  </a:txBody>
                  <a:tcPr marL="9525" marR="9525" marT="9525" marB="0" anchor="ctr"/>
                </a:tc>
                <a:extLst>
                  <a:ext uri="{0D108BD9-81ED-4DB2-BD59-A6C34878D82A}">
                    <a16:rowId xmlns="" xmlns:a16="http://schemas.microsoft.com/office/drawing/2014/main" val="10000"/>
                  </a:ext>
                </a:extLst>
              </a:tr>
              <a:tr h="377494">
                <a:tc>
                  <a:txBody>
                    <a:bodyPr/>
                    <a:lstStyle/>
                    <a:p>
                      <a:pPr algn="l" fontAlgn="ctr"/>
                      <a:r>
                        <a:rPr lang="ru-RU" sz="1200" u="none" strike="noStrike" dirty="0">
                          <a:effectLst/>
                        </a:rPr>
                        <a:t>ДОХОДЫ БЮДЖЕТА  -  ВСЕГО</a:t>
                      </a:r>
                      <a:endParaRPr lang="ru-RU" sz="1200" b="1" i="0" u="none" strike="noStrike" dirty="0">
                        <a:solidFill>
                          <a:srgbClr val="000000"/>
                        </a:solidFill>
                        <a:effectLst/>
                        <a:latin typeface="Times New Roman"/>
                      </a:endParaRPr>
                    </a:p>
                  </a:txBody>
                  <a:tcPr marL="171450" marR="9525" marT="9525" marB="0" anchor="ctr">
                    <a:solidFill>
                      <a:schemeClr val="accent3">
                        <a:lumMod val="40000"/>
                        <a:lumOff val="60000"/>
                      </a:schemeClr>
                    </a:solidFill>
                  </a:tcPr>
                </a:tc>
                <a:tc>
                  <a:txBody>
                    <a:bodyPr/>
                    <a:lstStyle/>
                    <a:p>
                      <a:pPr algn="ctr" fontAlgn="ctr"/>
                      <a:r>
                        <a:rPr lang="ru-RU" sz="1200" b="0" i="0" u="none" strike="noStrike" dirty="0">
                          <a:solidFill>
                            <a:srgbClr val="000000"/>
                          </a:solidFill>
                          <a:effectLst/>
                          <a:latin typeface="Segoe UI"/>
                        </a:rPr>
                        <a:t>64 195,7</a:t>
                      </a:r>
                    </a:p>
                  </a:txBody>
                  <a:tcPr marL="9525" marR="9525" marT="9525" marB="0" anchor="ctr">
                    <a:solidFill>
                      <a:schemeClr val="accent3">
                        <a:lumMod val="40000"/>
                        <a:lumOff val="60000"/>
                      </a:schemeClr>
                    </a:solidFill>
                  </a:tcPr>
                </a:tc>
                <a:tc>
                  <a:txBody>
                    <a:bodyPr/>
                    <a:lstStyle/>
                    <a:p>
                      <a:pPr algn="ctr" fontAlgn="ctr"/>
                      <a:r>
                        <a:rPr lang="ru-RU" sz="1200" b="0" i="0" u="none" strike="noStrike" dirty="0">
                          <a:solidFill>
                            <a:srgbClr val="000000"/>
                          </a:solidFill>
                          <a:effectLst/>
                          <a:latin typeface="Segoe UI"/>
                        </a:rPr>
                        <a:t>72 496,5</a:t>
                      </a:r>
                    </a:p>
                  </a:txBody>
                  <a:tcPr marL="9525" marR="9525" marT="9525" marB="0" anchor="ctr">
                    <a:solidFill>
                      <a:schemeClr val="accent3">
                        <a:lumMod val="40000"/>
                        <a:lumOff val="60000"/>
                      </a:schemeClr>
                    </a:solidFill>
                  </a:tcPr>
                </a:tc>
                <a:tc>
                  <a:txBody>
                    <a:bodyPr/>
                    <a:lstStyle/>
                    <a:p>
                      <a:pPr algn="ctr" fontAlgn="ctr"/>
                      <a:r>
                        <a:rPr lang="ru-RU" sz="1200" b="0" i="0" u="none" strike="noStrike" dirty="0">
                          <a:solidFill>
                            <a:srgbClr val="000000"/>
                          </a:solidFill>
                          <a:effectLst/>
                          <a:latin typeface="Segoe UI"/>
                        </a:rPr>
                        <a:t>73 342,1</a:t>
                      </a:r>
                    </a:p>
                  </a:txBody>
                  <a:tcPr marL="9525" marR="9525" marT="9525" marB="0" anchor="ctr">
                    <a:solidFill>
                      <a:schemeClr val="accent3">
                        <a:lumMod val="40000"/>
                        <a:lumOff val="60000"/>
                      </a:schemeClr>
                    </a:solidFill>
                  </a:tcPr>
                </a:tc>
                <a:tc>
                  <a:txBody>
                    <a:bodyPr/>
                    <a:lstStyle/>
                    <a:p>
                      <a:pPr algn="ctr" fontAlgn="ctr"/>
                      <a:r>
                        <a:rPr lang="ru-RU" sz="1200" b="0" i="0" u="none" strike="noStrike">
                          <a:solidFill>
                            <a:srgbClr val="000000"/>
                          </a:solidFill>
                          <a:effectLst/>
                          <a:latin typeface="Segoe UI"/>
                        </a:rPr>
                        <a:t>101,2</a:t>
                      </a:r>
                    </a:p>
                  </a:txBody>
                  <a:tcPr marL="9525" marR="9525" marT="9525" marB="0" anchor="ctr">
                    <a:solidFill>
                      <a:schemeClr val="accent3">
                        <a:lumMod val="40000"/>
                        <a:lumOff val="60000"/>
                      </a:schemeClr>
                    </a:solidFill>
                  </a:tcPr>
                </a:tc>
                <a:tc>
                  <a:txBody>
                    <a:bodyPr/>
                    <a:lstStyle/>
                    <a:p>
                      <a:pPr algn="ctr" fontAlgn="ctr"/>
                      <a:r>
                        <a:rPr lang="ru-RU" sz="1200" b="0" i="0" u="none" strike="noStrike" dirty="0">
                          <a:solidFill>
                            <a:srgbClr val="000000"/>
                          </a:solidFill>
                          <a:effectLst/>
                          <a:latin typeface="Segoe UI"/>
                        </a:rPr>
                        <a:t>14,2</a:t>
                      </a:r>
                    </a:p>
                  </a:txBody>
                  <a:tcPr marL="9525" marR="9525" marT="9525" marB="0" anchor="ctr">
                    <a:solidFill>
                      <a:schemeClr val="accent3">
                        <a:lumMod val="40000"/>
                        <a:lumOff val="60000"/>
                      </a:schemeClr>
                    </a:solidFill>
                  </a:tcPr>
                </a:tc>
                <a:extLst>
                  <a:ext uri="{0D108BD9-81ED-4DB2-BD59-A6C34878D82A}">
                    <a16:rowId xmlns="" xmlns:a16="http://schemas.microsoft.com/office/drawing/2014/main" val="10001"/>
                  </a:ext>
                </a:extLst>
              </a:tr>
              <a:tr h="218839">
                <a:tc>
                  <a:txBody>
                    <a:bodyPr/>
                    <a:lstStyle/>
                    <a:p>
                      <a:pPr algn="l" fontAlgn="ctr"/>
                      <a:r>
                        <a:rPr lang="ru-RU" sz="1200" u="none" strike="noStrike" dirty="0">
                          <a:effectLst/>
                        </a:rPr>
                        <a:t>в том числе:</a:t>
                      </a:r>
                      <a:endParaRPr lang="ru-RU" sz="1200" b="1"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extLst>
                  <a:ext uri="{0D108BD9-81ED-4DB2-BD59-A6C34878D82A}">
                    <a16:rowId xmlns="" xmlns:a16="http://schemas.microsoft.com/office/drawing/2014/main" val="10002"/>
                  </a:ext>
                </a:extLst>
              </a:tr>
              <a:tr h="356287">
                <a:tc>
                  <a:txBody>
                    <a:bodyPr/>
                    <a:lstStyle/>
                    <a:p>
                      <a:pPr algn="l" fontAlgn="ctr"/>
                      <a:r>
                        <a:rPr lang="ru-RU" sz="1200" u="none" strike="noStrike" dirty="0">
                          <a:effectLst/>
                        </a:rPr>
                        <a:t>Налог на прибыль организаций</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20 283,9</a:t>
                      </a:r>
                    </a:p>
                  </a:txBody>
                  <a:tcPr marL="9525" marR="9525" marT="9525" marB="0" anchor="ctr"/>
                </a:tc>
                <a:tc>
                  <a:txBody>
                    <a:bodyPr/>
                    <a:lstStyle/>
                    <a:p>
                      <a:pPr algn="ctr" fontAlgn="ctr"/>
                      <a:r>
                        <a:rPr lang="ru-RU" sz="1200" b="0" i="0" u="none" strike="noStrike" dirty="0">
                          <a:solidFill>
                            <a:srgbClr val="000000"/>
                          </a:solidFill>
                          <a:effectLst/>
                          <a:latin typeface="Segoe UI"/>
                        </a:rPr>
                        <a:t>17 500,5</a:t>
                      </a:r>
                    </a:p>
                  </a:txBody>
                  <a:tcPr marL="9525" marR="9525" marT="9525" marB="0" anchor="ctr"/>
                </a:tc>
                <a:tc>
                  <a:txBody>
                    <a:bodyPr/>
                    <a:lstStyle/>
                    <a:p>
                      <a:pPr algn="ctr" fontAlgn="ctr"/>
                      <a:r>
                        <a:rPr lang="ru-RU" sz="1200" b="0" i="0" u="none" strike="noStrike" dirty="0">
                          <a:solidFill>
                            <a:srgbClr val="000000"/>
                          </a:solidFill>
                          <a:effectLst/>
                          <a:latin typeface="Segoe UI"/>
                        </a:rPr>
                        <a:t>18 791,6</a:t>
                      </a:r>
                    </a:p>
                  </a:txBody>
                  <a:tcPr marL="9525" marR="9525" marT="9525" marB="0" anchor="ctr"/>
                </a:tc>
                <a:tc>
                  <a:txBody>
                    <a:bodyPr/>
                    <a:lstStyle/>
                    <a:p>
                      <a:pPr algn="ctr" fontAlgn="ctr"/>
                      <a:r>
                        <a:rPr lang="ru-RU" sz="1200" b="0" i="0" u="none" strike="noStrike">
                          <a:solidFill>
                            <a:srgbClr val="000000"/>
                          </a:solidFill>
                          <a:effectLst/>
                          <a:latin typeface="Segoe UI"/>
                        </a:rPr>
                        <a:t>107,4</a:t>
                      </a:r>
                    </a:p>
                  </a:txBody>
                  <a:tcPr marL="9525" marR="9525" marT="9525" marB="0" anchor="ctr"/>
                </a:tc>
                <a:tc>
                  <a:txBody>
                    <a:bodyPr/>
                    <a:lstStyle/>
                    <a:p>
                      <a:pPr algn="ctr" fontAlgn="ctr"/>
                      <a:r>
                        <a:rPr lang="ru-RU" sz="1200" b="0" i="0" u="none" strike="noStrike" dirty="0">
                          <a:solidFill>
                            <a:srgbClr val="000000"/>
                          </a:solidFill>
                          <a:effectLst/>
                          <a:latin typeface="Segoe UI"/>
                        </a:rPr>
                        <a:t>-7,4</a:t>
                      </a:r>
                    </a:p>
                  </a:txBody>
                  <a:tcPr marL="9525" marR="9525" marT="9525" marB="0" anchor="ctr"/>
                </a:tc>
                <a:extLst>
                  <a:ext uri="{0D108BD9-81ED-4DB2-BD59-A6C34878D82A}">
                    <a16:rowId xmlns="" xmlns:a16="http://schemas.microsoft.com/office/drawing/2014/main" val="10003"/>
                  </a:ext>
                </a:extLst>
              </a:tr>
              <a:tr h="420768">
                <a:tc>
                  <a:txBody>
                    <a:bodyPr/>
                    <a:lstStyle/>
                    <a:p>
                      <a:pPr algn="l" fontAlgn="ctr"/>
                      <a:r>
                        <a:rPr lang="ru-RU" sz="1200" u="none" strike="noStrike" dirty="0">
                          <a:effectLst/>
                        </a:rPr>
                        <a:t>Налог на доходы физических лиц</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14 700,9</a:t>
                      </a:r>
                    </a:p>
                  </a:txBody>
                  <a:tcPr marL="9525" marR="9525" marT="9525" marB="0" anchor="ctr"/>
                </a:tc>
                <a:tc>
                  <a:txBody>
                    <a:bodyPr/>
                    <a:lstStyle/>
                    <a:p>
                      <a:pPr algn="ctr" fontAlgn="ctr"/>
                      <a:r>
                        <a:rPr lang="ru-RU" sz="1200" b="0" i="0" u="none" strike="noStrike" dirty="0">
                          <a:solidFill>
                            <a:srgbClr val="000000"/>
                          </a:solidFill>
                          <a:effectLst/>
                          <a:latin typeface="Segoe UI"/>
                        </a:rPr>
                        <a:t>15 000,0</a:t>
                      </a:r>
                    </a:p>
                  </a:txBody>
                  <a:tcPr marL="9525" marR="9525" marT="9525" marB="0" anchor="ctr"/>
                </a:tc>
                <a:tc>
                  <a:txBody>
                    <a:bodyPr/>
                    <a:lstStyle/>
                    <a:p>
                      <a:pPr algn="ctr" fontAlgn="ctr"/>
                      <a:r>
                        <a:rPr lang="ru-RU" sz="1200" b="0" i="0" u="none" strike="noStrike" dirty="0">
                          <a:solidFill>
                            <a:srgbClr val="000000"/>
                          </a:solidFill>
                          <a:effectLst/>
                          <a:latin typeface="Segoe UI"/>
                        </a:rPr>
                        <a:t>15 576,5</a:t>
                      </a:r>
                    </a:p>
                  </a:txBody>
                  <a:tcPr marL="9525" marR="9525" marT="9525" marB="0" anchor="ctr"/>
                </a:tc>
                <a:tc>
                  <a:txBody>
                    <a:bodyPr/>
                    <a:lstStyle/>
                    <a:p>
                      <a:pPr algn="ctr" fontAlgn="ctr"/>
                      <a:r>
                        <a:rPr lang="ru-RU" sz="1200" b="0" i="0" u="none" strike="noStrike">
                          <a:solidFill>
                            <a:srgbClr val="000000"/>
                          </a:solidFill>
                          <a:effectLst/>
                          <a:latin typeface="Segoe UI"/>
                        </a:rPr>
                        <a:t>103,8</a:t>
                      </a:r>
                    </a:p>
                  </a:txBody>
                  <a:tcPr marL="9525" marR="9525" marT="9525" marB="0" anchor="ctr"/>
                </a:tc>
                <a:tc>
                  <a:txBody>
                    <a:bodyPr/>
                    <a:lstStyle/>
                    <a:p>
                      <a:pPr algn="ctr" fontAlgn="ctr"/>
                      <a:r>
                        <a:rPr lang="ru-RU" sz="1200" b="0" i="0" u="none" strike="noStrike" dirty="0">
                          <a:solidFill>
                            <a:srgbClr val="000000"/>
                          </a:solidFill>
                          <a:effectLst/>
                          <a:latin typeface="Segoe UI"/>
                        </a:rPr>
                        <a:t>6,0</a:t>
                      </a:r>
                    </a:p>
                  </a:txBody>
                  <a:tcPr marL="9525" marR="9525" marT="9525" marB="0" anchor="ctr"/>
                </a:tc>
                <a:extLst>
                  <a:ext uri="{0D108BD9-81ED-4DB2-BD59-A6C34878D82A}">
                    <a16:rowId xmlns="" xmlns:a16="http://schemas.microsoft.com/office/drawing/2014/main" val="10004"/>
                  </a:ext>
                </a:extLst>
              </a:tr>
              <a:tr h="833453">
                <a:tc>
                  <a:txBody>
                    <a:bodyPr/>
                    <a:lstStyle/>
                    <a:p>
                      <a:pPr algn="l" fontAlgn="ctr"/>
                      <a:r>
                        <a:rPr lang="ru-RU" sz="1200" u="none" strike="noStrike" dirty="0">
                          <a:effectLst/>
                        </a:rPr>
                        <a:t>Акцизы по подакцизным товарам (продукции), производимым на территории Российской Федерации</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4 826,4</a:t>
                      </a:r>
                    </a:p>
                  </a:txBody>
                  <a:tcPr marL="9525" marR="9525" marT="9525" marB="0" anchor="ctr"/>
                </a:tc>
                <a:tc>
                  <a:txBody>
                    <a:bodyPr/>
                    <a:lstStyle/>
                    <a:p>
                      <a:pPr algn="ctr" fontAlgn="ctr"/>
                      <a:r>
                        <a:rPr lang="ru-RU" sz="1200" b="0" i="0" u="none" strike="noStrike" dirty="0">
                          <a:solidFill>
                            <a:srgbClr val="000000"/>
                          </a:solidFill>
                          <a:effectLst/>
                          <a:latin typeface="Segoe UI"/>
                        </a:rPr>
                        <a:t>6 584,0</a:t>
                      </a:r>
                    </a:p>
                  </a:txBody>
                  <a:tcPr marL="9525" marR="9525" marT="9525" marB="0" anchor="ctr"/>
                </a:tc>
                <a:tc>
                  <a:txBody>
                    <a:bodyPr/>
                    <a:lstStyle/>
                    <a:p>
                      <a:pPr algn="ctr" fontAlgn="ctr"/>
                      <a:r>
                        <a:rPr lang="ru-RU" sz="1200" b="0" i="0" u="none" strike="noStrike" dirty="0">
                          <a:solidFill>
                            <a:srgbClr val="000000"/>
                          </a:solidFill>
                          <a:effectLst/>
                          <a:latin typeface="Segoe UI"/>
                        </a:rPr>
                        <a:t>6 380,6</a:t>
                      </a:r>
                    </a:p>
                  </a:txBody>
                  <a:tcPr marL="9525" marR="9525" marT="9525" marB="0" anchor="ctr"/>
                </a:tc>
                <a:tc>
                  <a:txBody>
                    <a:bodyPr/>
                    <a:lstStyle/>
                    <a:p>
                      <a:pPr algn="ctr" fontAlgn="ctr"/>
                      <a:r>
                        <a:rPr lang="ru-RU" sz="1200" b="0" i="0" u="none" strike="noStrike" dirty="0">
                          <a:solidFill>
                            <a:srgbClr val="000000"/>
                          </a:solidFill>
                          <a:effectLst/>
                          <a:latin typeface="Segoe UI"/>
                        </a:rPr>
                        <a:t>96,9</a:t>
                      </a:r>
                    </a:p>
                  </a:txBody>
                  <a:tcPr marL="9525" marR="9525" marT="9525" marB="0" anchor="ctr"/>
                </a:tc>
                <a:tc>
                  <a:txBody>
                    <a:bodyPr/>
                    <a:lstStyle/>
                    <a:p>
                      <a:pPr algn="ctr" fontAlgn="ctr"/>
                      <a:r>
                        <a:rPr lang="ru-RU" sz="1200" b="0" i="0" u="none" strike="noStrike" dirty="0">
                          <a:solidFill>
                            <a:srgbClr val="000000"/>
                          </a:solidFill>
                          <a:effectLst/>
                          <a:latin typeface="Segoe UI"/>
                        </a:rPr>
                        <a:t>32,2</a:t>
                      </a:r>
                    </a:p>
                  </a:txBody>
                  <a:tcPr marL="9525" marR="9525" marT="9525" marB="0" anchor="ctr"/>
                </a:tc>
                <a:extLst>
                  <a:ext uri="{0D108BD9-81ED-4DB2-BD59-A6C34878D82A}">
                    <a16:rowId xmlns="" xmlns:a16="http://schemas.microsoft.com/office/drawing/2014/main" val="10005"/>
                  </a:ext>
                </a:extLst>
              </a:tr>
              <a:tr h="214426">
                <a:tc>
                  <a:txBody>
                    <a:bodyPr/>
                    <a:lstStyle/>
                    <a:p>
                      <a:pPr algn="l" fontAlgn="ctr"/>
                      <a:r>
                        <a:rPr lang="ru-RU" sz="1200" u="none" strike="noStrike" dirty="0">
                          <a:effectLst/>
                        </a:rPr>
                        <a:t>Налоги на совокупный доход</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1 772,5</a:t>
                      </a:r>
                    </a:p>
                  </a:txBody>
                  <a:tcPr marL="9525" marR="9525" marT="9525" marB="0" anchor="ctr"/>
                </a:tc>
                <a:tc>
                  <a:txBody>
                    <a:bodyPr/>
                    <a:lstStyle/>
                    <a:p>
                      <a:pPr algn="ctr" fontAlgn="ctr"/>
                      <a:r>
                        <a:rPr lang="ru-RU" sz="1200" b="0" i="0" u="none" strike="noStrike" dirty="0">
                          <a:solidFill>
                            <a:srgbClr val="000000"/>
                          </a:solidFill>
                          <a:effectLst/>
                          <a:latin typeface="Segoe UI"/>
                        </a:rPr>
                        <a:t>1 604,0</a:t>
                      </a:r>
                    </a:p>
                  </a:txBody>
                  <a:tcPr marL="9525" marR="9525" marT="9525" marB="0" anchor="ctr"/>
                </a:tc>
                <a:tc>
                  <a:txBody>
                    <a:bodyPr/>
                    <a:lstStyle/>
                    <a:p>
                      <a:pPr algn="ctr" fontAlgn="ctr"/>
                      <a:r>
                        <a:rPr lang="ru-RU" sz="1200" b="0" i="0" u="none" strike="noStrike" dirty="0">
                          <a:solidFill>
                            <a:srgbClr val="000000"/>
                          </a:solidFill>
                          <a:effectLst/>
                          <a:latin typeface="Segoe UI"/>
                        </a:rPr>
                        <a:t>1 661,7</a:t>
                      </a:r>
                    </a:p>
                  </a:txBody>
                  <a:tcPr marL="9525" marR="9525" marT="9525" marB="0" anchor="ctr"/>
                </a:tc>
                <a:tc>
                  <a:txBody>
                    <a:bodyPr/>
                    <a:lstStyle/>
                    <a:p>
                      <a:pPr algn="ctr" fontAlgn="ctr"/>
                      <a:r>
                        <a:rPr lang="ru-RU" sz="1200" b="0" i="0" u="none" strike="noStrike">
                          <a:solidFill>
                            <a:srgbClr val="000000"/>
                          </a:solidFill>
                          <a:effectLst/>
                          <a:latin typeface="Segoe UI"/>
                        </a:rPr>
                        <a:t>103,6</a:t>
                      </a:r>
                    </a:p>
                  </a:txBody>
                  <a:tcPr marL="9525" marR="9525" marT="9525" marB="0" anchor="ctr"/>
                </a:tc>
                <a:tc>
                  <a:txBody>
                    <a:bodyPr/>
                    <a:lstStyle/>
                    <a:p>
                      <a:pPr algn="ctr" fontAlgn="ctr"/>
                      <a:r>
                        <a:rPr lang="ru-RU" sz="1200" b="0" i="0" u="none" strike="noStrike" dirty="0">
                          <a:solidFill>
                            <a:srgbClr val="000000"/>
                          </a:solidFill>
                          <a:effectLst/>
                          <a:latin typeface="Segoe UI"/>
                        </a:rPr>
                        <a:t>-6,3</a:t>
                      </a:r>
                    </a:p>
                  </a:txBody>
                  <a:tcPr marL="9525" marR="9525" marT="9525" marB="0" anchor="ctr"/>
                </a:tc>
                <a:extLst>
                  <a:ext uri="{0D108BD9-81ED-4DB2-BD59-A6C34878D82A}">
                    <a16:rowId xmlns="" xmlns:a16="http://schemas.microsoft.com/office/drawing/2014/main" val="10006"/>
                  </a:ext>
                </a:extLst>
              </a:tr>
              <a:tr h="420768">
                <a:tc>
                  <a:txBody>
                    <a:bodyPr/>
                    <a:lstStyle/>
                    <a:p>
                      <a:pPr algn="l" fontAlgn="ctr"/>
                      <a:r>
                        <a:rPr lang="ru-RU" sz="1200" u="none" strike="noStrike" dirty="0">
                          <a:effectLst/>
                        </a:rPr>
                        <a:t>Налог на имущество организаций</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4 851,2</a:t>
                      </a:r>
                    </a:p>
                  </a:txBody>
                  <a:tcPr marL="9525" marR="9525" marT="9525" marB="0" anchor="ctr"/>
                </a:tc>
                <a:tc>
                  <a:txBody>
                    <a:bodyPr/>
                    <a:lstStyle/>
                    <a:p>
                      <a:pPr algn="ctr" fontAlgn="ctr"/>
                      <a:r>
                        <a:rPr lang="ru-RU" sz="1200" b="0" i="0" u="none" strike="noStrike" dirty="0">
                          <a:solidFill>
                            <a:srgbClr val="000000"/>
                          </a:solidFill>
                          <a:effectLst/>
                          <a:latin typeface="Segoe UI"/>
                        </a:rPr>
                        <a:t>4 170,0</a:t>
                      </a:r>
                    </a:p>
                  </a:txBody>
                  <a:tcPr marL="9525" marR="9525" marT="9525" marB="0" anchor="ctr"/>
                </a:tc>
                <a:tc>
                  <a:txBody>
                    <a:bodyPr/>
                    <a:lstStyle/>
                    <a:p>
                      <a:pPr algn="ctr" fontAlgn="ctr"/>
                      <a:r>
                        <a:rPr lang="ru-RU" sz="1200" b="0" i="0" u="none" strike="noStrike" dirty="0">
                          <a:solidFill>
                            <a:srgbClr val="000000"/>
                          </a:solidFill>
                          <a:effectLst/>
                          <a:latin typeface="Segoe UI"/>
                        </a:rPr>
                        <a:t>4 796,2</a:t>
                      </a:r>
                    </a:p>
                  </a:txBody>
                  <a:tcPr marL="9525" marR="9525" marT="9525" marB="0" anchor="ctr"/>
                </a:tc>
                <a:tc>
                  <a:txBody>
                    <a:bodyPr/>
                    <a:lstStyle/>
                    <a:p>
                      <a:pPr algn="ctr" fontAlgn="ctr"/>
                      <a:r>
                        <a:rPr lang="ru-RU" sz="1200" b="0" i="0" u="none" strike="noStrike">
                          <a:solidFill>
                            <a:srgbClr val="000000"/>
                          </a:solidFill>
                          <a:effectLst/>
                          <a:latin typeface="Segoe UI"/>
                        </a:rPr>
                        <a:t>115,0</a:t>
                      </a:r>
                    </a:p>
                  </a:txBody>
                  <a:tcPr marL="9525" marR="9525" marT="9525" marB="0" anchor="ctr"/>
                </a:tc>
                <a:tc>
                  <a:txBody>
                    <a:bodyPr/>
                    <a:lstStyle/>
                    <a:p>
                      <a:pPr algn="ctr" fontAlgn="ctr"/>
                      <a:r>
                        <a:rPr lang="ru-RU" sz="1200" b="0" i="0" u="none" strike="noStrike" dirty="0">
                          <a:solidFill>
                            <a:srgbClr val="000000"/>
                          </a:solidFill>
                          <a:effectLst/>
                          <a:latin typeface="Segoe UI"/>
                        </a:rPr>
                        <a:t>-1,1</a:t>
                      </a:r>
                    </a:p>
                  </a:txBody>
                  <a:tcPr marL="9525" marR="9525" marT="9525" marB="0" anchor="ctr"/>
                </a:tc>
                <a:extLst>
                  <a:ext uri="{0D108BD9-81ED-4DB2-BD59-A6C34878D82A}">
                    <a16:rowId xmlns="" xmlns:a16="http://schemas.microsoft.com/office/drawing/2014/main" val="10007"/>
                  </a:ext>
                </a:extLst>
              </a:tr>
              <a:tr h="214426">
                <a:tc>
                  <a:txBody>
                    <a:bodyPr/>
                    <a:lstStyle/>
                    <a:p>
                      <a:pPr algn="l" fontAlgn="ctr"/>
                      <a:r>
                        <a:rPr lang="ru-RU" sz="1200" u="none" strike="noStrike" dirty="0">
                          <a:effectLst/>
                        </a:rPr>
                        <a:t>Транспортный налог</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1 222,5</a:t>
                      </a:r>
                    </a:p>
                  </a:txBody>
                  <a:tcPr marL="9525" marR="9525" marT="9525" marB="0" anchor="ctr"/>
                </a:tc>
                <a:tc>
                  <a:txBody>
                    <a:bodyPr/>
                    <a:lstStyle/>
                    <a:p>
                      <a:pPr algn="ctr" fontAlgn="ctr"/>
                      <a:r>
                        <a:rPr lang="ru-RU" sz="1200" b="0" i="0" u="none" strike="noStrike" dirty="0">
                          <a:solidFill>
                            <a:srgbClr val="000000"/>
                          </a:solidFill>
                          <a:effectLst/>
                          <a:latin typeface="Segoe UI"/>
                        </a:rPr>
                        <a:t>1 150,0</a:t>
                      </a:r>
                    </a:p>
                  </a:txBody>
                  <a:tcPr marL="9525" marR="9525" marT="9525" marB="0" anchor="ctr"/>
                </a:tc>
                <a:tc>
                  <a:txBody>
                    <a:bodyPr/>
                    <a:lstStyle/>
                    <a:p>
                      <a:pPr algn="ctr" fontAlgn="ctr"/>
                      <a:r>
                        <a:rPr lang="ru-RU" sz="1200" b="0" i="0" u="none" strike="noStrike" dirty="0">
                          <a:solidFill>
                            <a:srgbClr val="000000"/>
                          </a:solidFill>
                          <a:effectLst/>
                          <a:latin typeface="Segoe UI"/>
                        </a:rPr>
                        <a:t>1 278,5</a:t>
                      </a:r>
                    </a:p>
                  </a:txBody>
                  <a:tcPr marL="9525" marR="9525" marT="9525" marB="0" anchor="ctr"/>
                </a:tc>
                <a:tc>
                  <a:txBody>
                    <a:bodyPr/>
                    <a:lstStyle/>
                    <a:p>
                      <a:pPr algn="ctr" fontAlgn="ctr"/>
                      <a:r>
                        <a:rPr lang="ru-RU" sz="1200" b="0" i="0" u="none" strike="noStrike">
                          <a:solidFill>
                            <a:srgbClr val="000000"/>
                          </a:solidFill>
                          <a:effectLst/>
                          <a:latin typeface="Segoe UI"/>
                        </a:rPr>
                        <a:t>111,2</a:t>
                      </a:r>
                    </a:p>
                  </a:txBody>
                  <a:tcPr marL="9525" marR="9525" marT="9525" marB="0" anchor="ctr"/>
                </a:tc>
                <a:tc>
                  <a:txBody>
                    <a:bodyPr/>
                    <a:lstStyle/>
                    <a:p>
                      <a:pPr algn="ctr" fontAlgn="ctr"/>
                      <a:r>
                        <a:rPr lang="ru-RU" sz="1200" b="0" i="0" u="none" strike="noStrike" dirty="0">
                          <a:solidFill>
                            <a:srgbClr val="000000"/>
                          </a:solidFill>
                          <a:effectLst/>
                          <a:latin typeface="Segoe UI"/>
                        </a:rPr>
                        <a:t>4,6</a:t>
                      </a:r>
                    </a:p>
                  </a:txBody>
                  <a:tcPr marL="9525" marR="9525" marT="9525" marB="0" anchor="ctr"/>
                </a:tc>
                <a:extLst>
                  <a:ext uri="{0D108BD9-81ED-4DB2-BD59-A6C34878D82A}">
                    <a16:rowId xmlns="" xmlns:a16="http://schemas.microsoft.com/office/drawing/2014/main" val="10008"/>
                  </a:ext>
                </a:extLst>
              </a:tr>
              <a:tr h="214426">
                <a:tc>
                  <a:txBody>
                    <a:bodyPr/>
                    <a:lstStyle/>
                    <a:p>
                      <a:pPr algn="l" fontAlgn="ctr"/>
                      <a:r>
                        <a:rPr lang="ru-RU" sz="1200" u="none" strike="noStrike" dirty="0">
                          <a:effectLst/>
                        </a:rPr>
                        <a:t>Безвозмездные поступления</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15 542,9</a:t>
                      </a:r>
                    </a:p>
                  </a:txBody>
                  <a:tcPr marL="9525" marR="9525" marT="9525" marB="0" anchor="ctr"/>
                </a:tc>
                <a:tc>
                  <a:txBody>
                    <a:bodyPr/>
                    <a:lstStyle/>
                    <a:p>
                      <a:pPr algn="ctr" fontAlgn="ctr"/>
                      <a:r>
                        <a:rPr lang="ru-RU" sz="1200" b="0" i="0" u="none" strike="noStrike" dirty="0">
                          <a:solidFill>
                            <a:srgbClr val="000000"/>
                          </a:solidFill>
                          <a:effectLst/>
                          <a:latin typeface="Segoe UI"/>
                        </a:rPr>
                        <a:t>25 619,4</a:t>
                      </a:r>
                    </a:p>
                  </a:txBody>
                  <a:tcPr marL="9525" marR="9525" marT="9525" marB="0" anchor="ctr"/>
                </a:tc>
                <a:tc>
                  <a:txBody>
                    <a:bodyPr/>
                    <a:lstStyle/>
                    <a:p>
                      <a:pPr algn="ctr" fontAlgn="ctr"/>
                      <a:r>
                        <a:rPr lang="ru-RU" sz="1200" b="0" i="0" u="none" strike="noStrike" dirty="0">
                          <a:solidFill>
                            <a:srgbClr val="000000"/>
                          </a:solidFill>
                          <a:effectLst/>
                          <a:latin typeface="Segoe UI"/>
                        </a:rPr>
                        <a:t>23 803,7</a:t>
                      </a:r>
                    </a:p>
                  </a:txBody>
                  <a:tcPr marL="9525" marR="9525" marT="9525" marB="0" anchor="ctr"/>
                </a:tc>
                <a:tc>
                  <a:txBody>
                    <a:bodyPr/>
                    <a:lstStyle/>
                    <a:p>
                      <a:pPr algn="ctr" fontAlgn="ctr"/>
                      <a:r>
                        <a:rPr lang="ru-RU" sz="1200" b="0" i="0" u="none" strike="noStrike">
                          <a:solidFill>
                            <a:srgbClr val="000000"/>
                          </a:solidFill>
                          <a:effectLst/>
                          <a:latin typeface="Segoe UI"/>
                        </a:rPr>
                        <a:t>92,9</a:t>
                      </a:r>
                    </a:p>
                  </a:txBody>
                  <a:tcPr marL="9525" marR="9525" marT="9525" marB="0" anchor="ctr"/>
                </a:tc>
                <a:tc>
                  <a:txBody>
                    <a:bodyPr/>
                    <a:lstStyle/>
                    <a:p>
                      <a:pPr algn="ctr" fontAlgn="ctr"/>
                      <a:r>
                        <a:rPr lang="ru-RU" sz="1200" b="0" i="0" u="none" strike="noStrike" dirty="0">
                          <a:solidFill>
                            <a:srgbClr val="000000"/>
                          </a:solidFill>
                          <a:effectLst/>
                          <a:latin typeface="Segoe UI"/>
                        </a:rPr>
                        <a:t>53,1</a:t>
                      </a:r>
                    </a:p>
                  </a:txBody>
                  <a:tcPr marL="9525" marR="9525" marT="9525" marB="0" anchor="ctr"/>
                </a:tc>
                <a:extLst>
                  <a:ext uri="{0D108BD9-81ED-4DB2-BD59-A6C34878D82A}">
                    <a16:rowId xmlns="" xmlns:a16="http://schemas.microsoft.com/office/drawing/2014/main" val="10009"/>
                  </a:ext>
                </a:extLst>
              </a:tr>
              <a:tr h="214426">
                <a:tc>
                  <a:txBody>
                    <a:bodyPr/>
                    <a:lstStyle/>
                    <a:p>
                      <a:pPr algn="l" fontAlgn="ctr"/>
                      <a:r>
                        <a:rPr lang="ru-RU" sz="1200" u="none" strike="noStrike" dirty="0">
                          <a:effectLst/>
                        </a:rPr>
                        <a:t>в том числе:</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extLst>
                  <a:ext uri="{0D108BD9-81ED-4DB2-BD59-A6C34878D82A}">
                    <a16:rowId xmlns="" xmlns:a16="http://schemas.microsoft.com/office/drawing/2014/main" val="10010"/>
                  </a:ext>
                </a:extLst>
              </a:tr>
              <a:tr h="214426">
                <a:tc>
                  <a:txBody>
                    <a:bodyPr/>
                    <a:lstStyle/>
                    <a:p>
                      <a:pPr algn="l" fontAlgn="ctr"/>
                      <a:r>
                        <a:rPr lang="ru-RU" sz="1200" u="none" strike="noStrike" dirty="0">
                          <a:effectLst/>
                        </a:rPr>
                        <a:t>Дотации</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2 671,7</a:t>
                      </a:r>
                    </a:p>
                  </a:txBody>
                  <a:tcPr marL="9525" marR="9525" marT="9525" marB="0" anchor="ctr"/>
                </a:tc>
                <a:tc>
                  <a:txBody>
                    <a:bodyPr/>
                    <a:lstStyle/>
                    <a:p>
                      <a:pPr algn="ctr" fontAlgn="ctr"/>
                      <a:r>
                        <a:rPr lang="ru-RU" sz="1200" b="0" i="0" u="none" strike="noStrike" dirty="0">
                          <a:solidFill>
                            <a:srgbClr val="000000"/>
                          </a:solidFill>
                          <a:effectLst/>
                          <a:latin typeface="Segoe UI"/>
                        </a:rPr>
                        <a:t>5 984,8</a:t>
                      </a:r>
                    </a:p>
                  </a:txBody>
                  <a:tcPr marL="9525" marR="9525" marT="9525" marB="0" anchor="ctr"/>
                </a:tc>
                <a:tc>
                  <a:txBody>
                    <a:bodyPr/>
                    <a:lstStyle/>
                    <a:p>
                      <a:pPr algn="ctr" fontAlgn="ctr"/>
                      <a:r>
                        <a:rPr lang="ru-RU" sz="1200" b="0" i="0" u="none" strike="noStrike" dirty="0">
                          <a:solidFill>
                            <a:srgbClr val="000000"/>
                          </a:solidFill>
                          <a:effectLst/>
                          <a:latin typeface="Segoe UI"/>
                        </a:rPr>
                        <a:t>5 984,8</a:t>
                      </a:r>
                    </a:p>
                  </a:txBody>
                  <a:tcPr marL="9525" marR="9525" marT="9525" marB="0" anchor="ctr"/>
                </a:tc>
                <a:tc>
                  <a:txBody>
                    <a:bodyPr/>
                    <a:lstStyle/>
                    <a:p>
                      <a:pPr algn="ctr" fontAlgn="ctr"/>
                      <a:r>
                        <a:rPr lang="ru-RU" sz="1200" b="0" i="0" u="none" strike="noStrike">
                          <a:solidFill>
                            <a:srgbClr val="000000"/>
                          </a:solidFill>
                          <a:effectLst/>
                          <a:latin typeface="Segoe UI"/>
                        </a:rPr>
                        <a:t>100,0</a:t>
                      </a:r>
                    </a:p>
                  </a:txBody>
                  <a:tcPr marL="9525" marR="9525" marT="9525" marB="0" anchor="ctr"/>
                </a:tc>
                <a:tc>
                  <a:txBody>
                    <a:bodyPr/>
                    <a:lstStyle/>
                    <a:p>
                      <a:pPr algn="ctr" fontAlgn="ctr"/>
                      <a:r>
                        <a:rPr lang="ru-RU" sz="1200" b="0" i="0" u="none" strike="noStrike" dirty="0">
                          <a:solidFill>
                            <a:srgbClr val="000000"/>
                          </a:solidFill>
                          <a:effectLst/>
                          <a:latin typeface="Segoe UI"/>
                        </a:rPr>
                        <a:t>124,0</a:t>
                      </a:r>
                    </a:p>
                  </a:txBody>
                  <a:tcPr marL="9525" marR="9525" marT="9525" marB="0" anchor="ctr"/>
                </a:tc>
                <a:extLst>
                  <a:ext uri="{0D108BD9-81ED-4DB2-BD59-A6C34878D82A}">
                    <a16:rowId xmlns="" xmlns:a16="http://schemas.microsoft.com/office/drawing/2014/main" val="10011"/>
                  </a:ext>
                </a:extLst>
              </a:tr>
              <a:tr h="214426">
                <a:tc>
                  <a:txBody>
                    <a:bodyPr/>
                    <a:lstStyle/>
                    <a:p>
                      <a:pPr algn="l" fontAlgn="ctr"/>
                      <a:r>
                        <a:rPr lang="ru-RU" sz="1200" u="none" strike="noStrike" dirty="0">
                          <a:effectLst/>
                        </a:rPr>
                        <a:t>Субсидии</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3 960,9</a:t>
                      </a:r>
                    </a:p>
                  </a:txBody>
                  <a:tcPr marL="9525" marR="9525" marT="9525" marB="0" anchor="ctr"/>
                </a:tc>
                <a:tc>
                  <a:txBody>
                    <a:bodyPr/>
                    <a:lstStyle/>
                    <a:p>
                      <a:pPr algn="ctr" fontAlgn="ctr"/>
                      <a:r>
                        <a:rPr lang="ru-RU" sz="1200" b="0" i="0" u="none" strike="noStrike" dirty="0">
                          <a:solidFill>
                            <a:srgbClr val="000000"/>
                          </a:solidFill>
                          <a:effectLst/>
                          <a:latin typeface="Segoe UI"/>
                        </a:rPr>
                        <a:t>8 659,7</a:t>
                      </a:r>
                    </a:p>
                  </a:txBody>
                  <a:tcPr marL="9525" marR="9525" marT="9525" marB="0" anchor="ctr"/>
                </a:tc>
                <a:tc>
                  <a:txBody>
                    <a:bodyPr/>
                    <a:lstStyle/>
                    <a:p>
                      <a:pPr algn="ctr" fontAlgn="ctr"/>
                      <a:r>
                        <a:rPr lang="ru-RU" sz="1200" b="0" i="0" u="none" strike="noStrike" dirty="0">
                          <a:solidFill>
                            <a:srgbClr val="000000"/>
                          </a:solidFill>
                          <a:effectLst/>
                          <a:latin typeface="Segoe UI"/>
                        </a:rPr>
                        <a:t>8 008,1</a:t>
                      </a:r>
                    </a:p>
                  </a:txBody>
                  <a:tcPr marL="9525" marR="9525" marT="9525" marB="0" anchor="ctr"/>
                </a:tc>
                <a:tc>
                  <a:txBody>
                    <a:bodyPr/>
                    <a:lstStyle/>
                    <a:p>
                      <a:pPr algn="ctr" fontAlgn="ctr"/>
                      <a:r>
                        <a:rPr lang="ru-RU" sz="1200" b="0" i="0" u="none" strike="noStrike">
                          <a:solidFill>
                            <a:srgbClr val="000000"/>
                          </a:solidFill>
                          <a:effectLst/>
                          <a:latin typeface="Segoe UI"/>
                        </a:rPr>
                        <a:t>92,5</a:t>
                      </a:r>
                    </a:p>
                  </a:txBody>
                  <a:tcPr marL="9525" marR="9525" marT="9525" marB="0" anchor="ctr"/>
                </a:tc>
                <a:tc>
                  <a:txBody>
                    <a:bodyPr/>
                    <a:lstStyle/>
                    <a:p>
                      <a:pPr algn="ctr" fontAlgn="ctr"/>
                      <a:r>
                        <a:rPr lang="ru-RU" sz="1200" b="0" i="0" u="none" strike="noStrike" dirty="0">
                          <a:solidFill>
                            <a:srgbClr val="000000"/>
                          </a:solidFill>
                          <a:effectLst/>
                          <a:latin typeface="Segoe UI"/>
                        </a:rPr>
                        <a:t>102,2</a:t>
                      </a:r>
                    </a:p>
                  </a:txBody>
                  <a:tcPr marL="9525" marR="9525" marT="9525" marB="0" anchor="ctr"/>
                </a:tc>
                <a:extLst>
                  <a:ext uri="{0D108BD9-81ED-4DB2-BD59-A6C34878D82A}">
                    <a16:rowId xmlns="" xmlns:a16="http://schemas.microsoft.com/office/drawing/2014/main" val="10012"/>
                  </a:ext>
                </a:extLst>
              </a:tr>
              <a:tr h="214426">
                <a:tc>
                  <a:txBody>
                    <a:bodyPr/>
                    <a:lstStyle/>
                    <a:p>
                      <a:pPr algn="l" fontAlgn="ctr"/>
                      <a:r>
                        <a:rPr lang="ru-RU" sz="1200" u="none" strike="noStrike" dirty="0">
                          <a:effectLst/>
                        </a:rPr>
                        <a:t>Субвенции</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2 635,3</a:t>
                      </a:r>
                    </a:p>
                  </a:txBody>
                  <a:tcPr marL="9525" marR="9525" marT="9525" marB="0" anchor="ctr"/>
                </a:tc>
                <a:tc>
                  <a:txBody>
                    <a:bodyPr/>
                    <a:lstStyle/>
                    <a:p>
                      <a:pPr algn="ctr" fontAlgn="ctr"/>
                      <a:r>
                        <a:rPr lang="ru-RU" sz="1200" b="0" i="0" u="none" strike="noStrike" dirty="0">
                          <a:solidFill>
                            <a:srgbClr val="000000"/>
                          </a:solidFill>
                          <a:effectLst/>
                          <a:latin typeface="Segoe UI"/>
                        </a:rPr>
                        <a:t>3 562,3</a:t>
                      </a:r>
                    </a:p>
                  </a:txBody>
                  <a:tcPr marL="9525" marR="9525" marT="9525" marB="0" anchor="ctr"/>
                </a:tc>
                <a:tc>
                  <a:txBody>
                    <a:bodyPr/>
                    <a:lstStyle/>
                    <a:p>
                      <a:pPr algn="ctr" fontAlgn="ctr"/>
                      <a:r>
                        <a:rPr lang="ru-RU" sz="1200" b="0" i="0" u="none" strike="noStrike" dirty="0">
                          <a:solidFill>
                            <a:srgbClr val="000000"/>
                          </a:solidFill>
                          <a:effectLst/>
                          <a:latin typeface="Segoe UI"/>
                        </a:rPr>
                        <a:t>3 462,9</a:t>
                      </a:r>
                    </a:p>
                  </a:txBody>
                  <a:tcPr marL="9525" marR="9525" marT="9525" marB="0" anchor="ctr"/>
                </a:tc>
                <a:tc>
                  <a:txBody>
                    <a:bodyPr/>
                    <a:lstStyle/>
                    <a:p>
                      <a:pPr algn="ctr" fontAlgn="ctr"/>
                      <a:r>
                        <a:rPr lang="ru-RU" sz="1200" b="0" i="0" u="none" strike="noStrike">
                          <a:solidFill>
                            <a:srgbClr val="000000"/>
                          </a:solidFill>
                          <a:effectLst/>
                          <a:latin typeface="Segoe UI"/>
                        </a:rPr>
                        <a:t>97,2</a:t>
                      </a:r>
                    </a:p>
                  </a:txBody>
                  <a:tcPr marL="9525" marR="9525" marT="9525" marB="0" anchor="ctr"/>
                </a:tc>
                <a:tc>
                  <a:txBody>
                    <a:bodyPr/>
                    <a:lstStyle/>
                    <a:p>
                      <a:pPr algn="ctr" fontAlgn="ctr"/>
                      <a:r>
                        <a:rPr lang="ru-RU" sz="1200" b="0" i="0" u="none" strike="noStrike" dirty="0">
                          <a:solidFill>
                            <a:srgbClr val="000000"/>
                          </a:solidFill>
                          <a:effectLst/>
                          <a:latin typeface="Segoe UI"/>
                        </a:rPr>
                        <a:t>31,4</a:t>
                      </a:r>
                    </a:p>
                  </a:txBody>
                  <a:tcPr marL="9525" marR="9525" marT="9525" marB="0" anchor="ctr"/>
                </a:tc>
                <a:extLst>
                  <a:ext uri="{0D108BD9-81ED-4DB2-BD59-A6C34878D82A}">
                    <a16:rowId xmlns="" xmlns:a16="http://schemas.microsoft.com/office/drawing/2014/main" val="10013"/>
                  </a:ext>
                </a:extLst>
              </a:tr>
              <a:tr h="356287">
                <a:tc>
                  <a:txBody>
                    <a:bodyPr/>
                    <a:lstStyle/>
                    <a:p>
                      <a:pPr algn="l" fontAlgn="ctr"/>
                      <a:r>
                        <a:rPr lang="ru-RU" sz="1200" u="none" strike="noStrike" dirty="0">
                          <a:effectLst/>
                        </a:rPr>
                        <a:t>Иные межбюджетные трансферты</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5 929,7</a:t>
                      </a:r>
                    </a:p>
                  </a:txBody>
                  <a:tcPr marL="9525" marR="9525" marT="9525" marB="0" anchor="ctr"/>
                </a:tc>
                <a:tc>
                  <a:txBody>
                    <a:bodyPr/>
                    <a:lstStyle/>
                    <a:p>
                      <a:pPr algn="ctr" fontAlgn="ctr"/>
                      <a:r>
                        <a:rPr lang="ru-RU" sz="1200" b="0" i="0" u="none" strike="noStrike" dirty="0">
                          <a:solidFill>
                            <a:srgbClr val="000000"/>
                          </a:solidFill>
                          <a:effectLst/>
                          <a:latin typeface="Segoe UI"/>
                        </a:rPr>
                        <a:t>6 539,0</a:t>
                      </a:r>
                    </a:p>
                  </a:txBody>
                  <a:tcPr marL="9525" marR="9525" marT="9525" marB="0" anchor="ctr"/>
                </a:tc>
                <a:tc>
                  <a:txBody>
                    <a:bodyPr/>
                    <a:lstStyle/>
                    <a:p>
                      <a:pPr algn="ctr" fontAlgn="ctr"/>
                      <a:r>
                        <a:rPr lang="ru-RU" sz="1200" b="0" i="0" u="none" strike="noStrike" dirty="0">
                          <a:solidFill>
                            <a:srgbClr val="000000"/>
                          </a:solidFill>
                          <a:effectLst/>
                          <a:latin typeface="Segoe UI"/>
                        </a:rPr>
                        <a:t>5 763,7</a:t>
                      </a:r>
                    </a:p>
                  </a:txBody>
                  <a:tcPr marL="9525" marR="9525" marT="9525" marB="0" anchor="ctr"/>
                </a:tc>
                <a:tc>
                  <a:txBody>
                    <a:bodyPr/>
                    <a:lstStyle/>
                    <a:p>
                      <a:pPr algn="ctr" fontAlgn="ctr"/>
                      <a:r>
                        <a:rPr lang="ru-RU" sz="1200" b="0" i="0" u="none" strike="noStrike" dirty="0">
                          <a:solidFill>
                            <a:srgbClr val="000000"/>
                          </a:solidFill>
                          <a:effectLst/>
                          <a:latin typeface="Segoe UI"/>
                        </a:rPr>
                        <a:t>88,1</a:t>
                      </a:r>
                    </a:p>
                  </a:txBody>
                  <a:tcPr marL="9525" marR="9525" marT="9525" marB="0" anchor="ctr"/>
                </a:tc>
                <a:tc>
                  <a:txBody>
                    <a:bodyPr/>
                    <a:lstStyle/>
                    <a:p>
                      <a:pPr algn="ctr" fontAlgn="ctr"/>
                      <a:r>
                        <a:rPr lang="ru-RU" sz="1200" b="0" i="0" u="none" strike="noStrike" dirty="0">
                          <a:solidFill>
                            <a:srgbClr val="000000"/>
                          </a:solidFill>
                          <a:effectLst/>
                          <a:latin typeface="Segoe UI"/>
                        </a:rPr>
                        <a:t>-2,8</a:t>
                      </a:r>
                    </a:p>
                  </a:txBody>
                  <a:tcPr marL="9525" marR="9525" marT="9525" marB="0" anchor="ctr"/>
                </a:tc>
                <a:extLst>
                  <a:ext uri="{0D108BD9-81ED-4DB2-BD59-A6C34878D82A}">
                    <a16:rowId xmlns="" xmlns:a16="http://schemas.microsoft.com/office/drawing/2014/main" val="10014"/>
                  </a:ext>
                </a:extLst>
              </a:tr>
            </a:tbl>
          </a:graphicData>
        </a:graphic>
      </p:graphicFrame>
      <p:sp>
        <p:nvSpPr>
          <p:cNvPr id="7" name="Номер слайда 6"/>
          <p:cNvSpPr>
            <a:spLocks noGrp="1"/>
          </p:cNvSpPr>
          <p:nvPr>
            <p:ph type="sldNum" sz="quarter" idx="4"/>
          </p:nvPr>
        </p:nvSpPr>
        <p:spPr/>
        <p:txBody>
          <a:bodyPr/>
          <a:lstStyle/>
          <a:p>
            <a:fld id="{FAF64E77-853F-4D4F-A12C-D37084F22861}" type="slidenum">
              <a:rPr lang="ru-RU" smtClean="0"/>
              <a:pPr/>
              <a:t>12</a:t>
            </a:fld>
            <a:endParaRPr lang="ru-RU" dirty="0"/>
          </a:p>
        </p:txBody>
      </p:sp>
    </p:spTree>
    <p:extLst>
      <p:ext uri="{BB962C8B-B14F-4D97-AF65-F5344CB8AC3E}">
        <p14:creationId xmlns:p14="http://schemas.microsoft.com/office/powerpoint/2010/main" val="286780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Исполнение областного бюджета по доходам</a:t>
            </a:r>
          </a:p>
        </p:txBody>
      </p:sp>
      <p:graphicFrame>
        <p:nvGraphicFramePr>
          <p:cNvPr id="3" name="Диаграмма 2"/>
          <p:cNvGraphicFramePr/>
          <p:nvPr>
            <p:extLst>
              <p:ext uri="{D42A27DB-BD31-4B8C-83A1-F6EECF244321}">
                <p14:modId xmlns:p14="http://schemas.microsoft.com/office/powerpoint/2010/main" val="2708722857"/>
              </p:ext>
            </p:extLst>
          </p:nvPr>
        </p:nvGraphicFramePr>
        <p:xfrm>
          <a:off x="327025" y="1514475"/>
          <a:ext cx="11645900" cy="5153024"/>
        </p:xfrm>
        <a:graphic>
          <a:graphicData uri="http://schemas.openxmlformats.org/drawingml/2006/chart">
            <c:chart xmlns:c="http://schemas.openxmlformats.org/drawingml/2006/chart" xmlns:r="http://schemas.openxmlformats.org/officeDocument/2006/relationships" r:id="rId2"/>
          </a:graphicData>
        </a:graphic>
      </p:graphicFrame>
      <p:sp>
        <p:nvSpPr>
          <p:cNvPr id="6" name="Прямоугольник 5"/>
          <p:cNvSpPr/>
          <p:nvPr/>
        </p:nvSpPr>
        <p:spPr>
          <a:xfrm>
            <a:off x="3125762" y="1094334"/>
            <a:ext cx="6284937" cy="369332"/>
          </a:xfrm>
          <a:prstGeom prst="rect">
            <a:avLst/>
          </a:prstGeom>
        </p:spPr>
        <p:txBody>
          <a:bodyPr wrap="square">
            <a:spAutoFit/>
          </a:bodyPr>
          <a:lstStyle/>
          <a:p>
            <a:r>
              <a:rPr lang="ru-RU" dirty="0" smtClean="0">
                <a:latin typeface="+mj-lt"/>
              </a:rPr>
              <a:t>Структура </a:t>
            </a:r>
            <a:r>
              <a:rPr lang="ru-RU" dirty="0">
                <a:latin typeface="+mj-lt"/>
              </a:rPr>
              <a:t>доходов областного </a:t>
            </a:r>
            <a:r>
              <a:rPr lang="ru-RU" dirty="0" smtClean="0">
                <a:latin typeface="+mj-lt"/>
              </a:rPr>
              <a:t>бюджета 73 342,1 млн</a:t>
            </a:r>
            <a:r>
              <a:rPr lang="ru-RU" dirty="0">
                <a:latin typeface="+mj-lt"/>
              </a:rPr>
              <a:t>. руб</a:t>
            </a:r>
            <a:r>
              <a:rPr lang="ru-RU" dirty="0" smtClean="0">
                <a:latin typeface="+mj-lt"/>
              </a:rPr>
              <a:t>.</a:t>
            </a:r>
            <a:endParaRPr lang="ru-RU" dirty="0">
              <a:latin typeface="+mj-lt"/>
            </a:endParaRPr>
          </a:p>
        </p:txBody>
      </p:sp>
      <p:sp>
        <p:nvSpPr>
          <p:cNvPr id="5" name="Номер слайда 4"/>
          <p:cNvSpPr>
            <a:spLocks noGrp="1"/>
          </p:cNvSpPr>
          <p:nvPr>
            <p:ph type="sldNum" sz="quarter" idx="4"/>
          </p:nvPr>
        </p:nvSpPr>
        <p:spPr/>
        <p:txBody>
          <a:bodyPr/>
          <a:lstStyle/>
          <a:p>
            <a:fld id="{FAF64E77-853F-4D4F-A12C-D37084F22861}" type="slidenum">
              <a:rPr lang="ru-RU" smtClean="0"/>
              <a:pPr/>
              <a:t>13</a:t>
            </a:fld>
            <a:endParaRPr lang="ru-RU" dirty="0"/>
          </a:p>
        </p:txBody>
      </p:sp>
    </p:spTree>
    <p:extLst>
      <p:ext uri="{BB962C8B-B14F-4D97-AF65-F5344CB8AC3E}">
        <p14:creationId xmlns:p14="http://schemas.microsoft.com/office/powerpoint/2010/main" val="2696356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областного бюджета по расходам по разделам классификации расходов бюджета</a:t>
            </a:r>
          </a:p>
        </p:txBody>
      </p:sp>
      <p:grpSp>
        <p:nvGrpSpPr>
          <p:cNvPr id="4" name="Группа 3"/>
          <p:cNvGrpSpPr/>
          <p:nvPr/>
        </p:nvGrpSpPr>
        <p:grpSpPr>
          <a:xfrm>
            <a:off x="511092" y="2111405"/>
            <a:ext cx="292177" cy="4461635"/>
            <a:chOff x="404663" y="3152800"/>
            <a:chExt cx="388674" cy="5760640"/>
          </a:xfrm>
        </p:grpSpPr>
        <p:pic>
          <p:nvPicPr>
            <p:cNvPr id="5" name="Picture 2"/>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404664" y="3512840"/>
              <a:ext cx="360040" cy="360040"/>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404664" y="4088904"/>
              <a:ext cx="360040" cy="360040"/>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404664" y="3152800"/>
              <a:ext cx="360040" cy="360040"/>
            </a:xfrm>
            <a:prstGeom prst="rect">
              <a:avLst/>
            </a:prstGeom>
            <a:noFill/>
            <a:ln w="9525">
              <a:noFill/>
              <a:miter lim="800000"/>
              <a:headEnd/>
              <a:tailEnd/>
            </a:ln>
            <a:effectLst/>
          </p:spPr>
        </p:pic>
        <p:pic>
          <p:nvPicPr>
            <p:cNvPr id="8" name="Picture 5"/>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404663" y="6609184"/>
              <a:ext cx="360040" cy="360040"/>
            </a:xfrm>
            <a:prstGeom prst="rect">
              <a:avLst/>
            </a:prstGeom>
            <a:noFill/>
            <a:ln w="9525">
              <a:noFill/>
              <a:miter lim="800000"/>
              <a:headEnd/>
              <a:tailEnd/>
            </a:ln>
            <a:effectLst/>
          </p:spPr>
        </p:pic>
        <p:pic>
          <p:nvPicPr>
            <p:cNvPr id="9" name="Picture 7"/>
            <p:cNvPicPr>
              <a:picLocks noChangeAspect="1" noChangeArrowheads="1"/>
            </p:cNvPicPr>
            <p:nvPr/>
          </p:nvPicPr>
          <p:blipFill>
            <a:blip r:embed="rId6" cstate="print">
              <a:duotone>
                <a:schemeClr val="accent2">
                  <a:shade val="45000"/>
                  <a:satMod val="135000"/>
                </a:schemeClr>
                <a:prstClr val="white"/>
              </a:duotone>
            </a:blip>
            <a:srcRect/>
            <a:stretch>
              <a:fillRect/>
            </a:stretch>
          </p:blipFill>
          <p:spPr bwMode="auto">
            <a:xfrm>
              <a:off x="404663" y="6969224"/>
              <a:ext cx="360040" cy="360040"/>
            </a:xfrm>
            <a:prstGeom prst="rect">
              <a:avLst/>
            </a:prstGeom>
            <a:noFill/>
            <a:ln w="9525">
              <a:noFill/>
              <a:miter lim="800000"/>
              <a:headEnd/>
              <a:tailEnd/>
            </a:ln>
            <a:effectLst/>
          </p:spPr>
        </p:pic>
        <p:pic>
          <p:nvPicPr>
            <p:cNvPr id="10" name="Picture 9"/>
            <p:cNvPicPr>
              <a:picLocks noChangeAspect="1" noChangeArrowheads="1"/>
            </p:cNvPicPr>
            <p:nvPr/>
          </p:nvPicPr>
          <p:blipFill>
            <a:blip r:embed="rId7" cstate="print">
              <a:duotone>
                <a:schemeClr val="accent2">
                  <a:shade val="45000"/>
                  <a:satMod val="135000"/>
                </a:schemeClr>
                <a:prstClr val="white"/>
              </a:duotone>
            </a:blip>
            <a:srcRect/>
            <a:stretch>
              <a:fillRect/>
            </a:stretch>
          </p:blipFill>
          <p:spPr bwMode="auto">
            <a:xfrm>
              <a:off x="404663" y="6249144"/>
              <a:ext cx="354955" cy="354955"/>
            </a:xfrm>
            <a:prstGeom prst="rect">
              <a:avLst/>
            </a:prstGeom>
            <a:noFill/>
            <a:ln w="9525">
              <a:noFill/>
              <a:miter lim="800000"/>
              <a:headEnd/>
              <a:tailEnd/>
            </a:ln>
            <a:effectLst/>
          </p:spPr>
        </p:pic>
        <p:pic>
          <p:nvPicPr>
            <p:cNvPr id="11" name="Picture 10"/>
            <p:cNvPicPr>
              <a:picLocks noChangeAspect="1" noChangeArrowheads="1"/>
            </p:cNvPicPr>
            <p:nvPr/>
          </p:nvPicPr>
          <p:blipFill>
            <a:blip r:embed="rId8" cstate="print">
              <a:duotone>
                <a:schemeClr val="accent2">
                  <a:shade val="45000"/>
                  <a:satMod val="135000"/>
                </a:schemeClr>
                <a:prstClr val="white"/>
              </a:duotone>
            </a:blip>
            <a:srcRect/>
            <a:stretch>
              <a:fillRect/>
            </a:stretch>
          </p:blipFill>
          <p:spPr bwMode="auto">
            <a:xfrm>
              <a:off x="404664" y="4736976"/>
              <a:ext cx="360040" cy="360040"/>
            </a:xfrm>
            <a:prstGeom prst="rect">
              <a:avLst/>
            </a:prstGeom>
            <a:noFill/>
            <a:ln w="9525">
              <a:noFill/>
              <a:miter lim="800000"/>
              <a:headEnd/>
              <a:tailEnd/>
            </a:ln>
            <a:effectLst/>
          </p:spPr>
        </p:pic>
        <p:pic>
          <p:nvPicPr>
            <p:cNvPr id="12" name="Picture 11"/>
            <p:cNvPicPr>
              <a:picLocks noChangeAspect="1" noChangeArrowheads="1"/>
            </p:cNvPicPr>
            <p:nvPr/>
          </p:nvPicPr>
          <p:blipFill>
            <a:blip r:embed="rId9" cstate="print">
              <a:duotone>
                <a:schemeClr val="accent2">
                  <a:shade val="45000"/>
                  <a:satMod val="135000"/>
                </a:schemeClr>
                <a:prstClr val="white"/>
              </a:duotone>
            </a:blip>
            <a:srcRect/>
            <a:stretch>
              <a:fillRect/>
            </a:stretch>
          </p:blipFill>
          <p:spPr bwMode="auto">
            <a:xfrm>
              <a:off x="404663" y="5098343"/>
              <a:ext cx="353405" cy="353405"/>
            </a:xfrm>
            <a:prstGeom prst="rect">
              <a:avLst/>
            </a:prstGeom>
            <a:noFill/>
            <a:ln w="9525">
              <a:noFill/>
              <a:miter lim="800000"/>
              <a:headEnd/>
              <a:tailEnd/>
            </a:ln>
            <a:effectLst/>
          </p:spPr>
        </p:pic>
        <p:pic>
          <p:nvPicPr>
            <p:cNvPr id="13" name="Picture 12"/>
            <p:cNvPicPr>
              <a:picLocks noChangeAspect="1" noChangeArrowheads="1"/>
            </p:cNvPicPr>
            <p:nvPr/>
          </p:nvPicPr>
          <p:blipFill>
            <a:blip r:embed="rId10" cstate="print">
              <a:duotone>
                <a:schemeClr val="accent2">
                  <a:shade val="45000"/>
                  <a:satMod val="135000"/>
                </a:schemeClr>
                <a:prstClr val="white"/>
              </a:duotone>
            </a:blip>
            <a:srcRect/>
            <a:stretch>
              <a:fillRect/>
            </a:stretch>
          </p:blipFill>
          <p:spPr bwMode="auto">
            <a:xfrm>
              <a:off x="404664" y="5529064"/>
              <a:ext cx="360040" cy="360040"/>
            </a:xfrm>
            <a:prstGeom prst="rect">
              <a:avLst/>
            </a:prstGeom>
            <a:noFill/>
            <a:ln w="9525">
              <a:noFill/>
              <a:miter lim="800000"/>
              <a:headEnd/>
              <a:tailEnd/>
            </a:ln>
            <a:effectLst/>
          </p:spPr>
        </p:pic>
        <p:pic>
          <p:nvPicPr>
            <p:cNvPr id="14" name="Picture 13"/>
            <p:cNvPicPr>
              <a:picLocks noChangeAspect="1" noChangeArrowheads="1"/>
            </p:cNvPicPr>
            <p:nvPr/>
          </p:nvPicPr>
          <p:blipFill>
            <a:blip r:embed="rId11" cstate="print">
              <a:duotone>
                <a:schemeClr val="accent2">
                  <a:shade val="45000"/>
                  <a:satMod val="135000"/>
                </a:schemeClr>
                <a:prstClr val="white"/>
              </a:duotone>
            </a:blip>
            <a:srcRect/>
            <a:stretch>
              <a:fillRect/>
            </a:stretch>
          </p:blipFill>
          <p:spPr bwMode="auto">
            <a:xfrm>
              <a:off x="404663" y="5889104"/>
              <a:ext cx="388674" cy="398343"/>
            </a:xfrm>
            <a:prstGeom prst="rect">
              <a:avLst/>
            </a:prstGeom>
            <a:noFill/>
            <a:ln w="9525">
              <a:noFill/>
              <a:miter lim="800000"/>
              <a:headEnd/>
              <a:tailEnd/>
            </a:ln>
            <a:effectLst/>
          </p:spPr>
        </p:pic>
        <p:pic>
          <p:nvPicPr>
            <p:cNvPr id="15" name="Picture 17"/>
            <p:cNvPicPr>
              <a:picLocks noChangeAspect="1" noChangeArrowheads="1"/>
            </p:cNvPicPr>
            <p:nvPr/>
          </p:nvPicPr>
          <p:blipFill>
            <a:blip r:embed="rId12" cstate="print">
              <a:duotone>
                <a:schemeClr val="accent2">
                  <a:shade val="45000"/>
                  <a:satMod val="135000"/>
                </a:schemeClr>
                <a:prstClr val="white"/>
              </a:duotone>
            </a:blip>
            <a:srcRect/>
            <a:stretch>
              <a:fillRect/>
            </a:stretch>
          </p:blipFill>
          <p:spPr bwMode="auto">
            <a:xfrm>
              <a:off x="404663" y="7329264"/>
              <a:ext cx="360040" cy="360040"/>
            </a:xfrm>
            <a:prstGeom prst="rect">
              <a:avLst/>
            </a:prstGeom>
            <a:noFill/>
            <a:ln w="9525">
              <a:noFill/>
              <a:miter lim="800000"/>
              <a:headEnd/>
              <a:tailEnd/>
            </a:ln>
            <a:effectLst/>
          </p:spPr>
        </p:pic>
        <p:pic>
          <p:nvPicPr>
            <p:cNvPr id="16" name="Picture 18"/>
            <p:cNvPicPr>
              <a:picLocks noChangeAspect="1" noChangeArrowheads="1"/>
            </p:cNvPicPr>
            <p:nvPr/>
          </p:nvPicPr>
          <p:blipFill>
            <a:blip r:embed="rId13" cstate="print">
              <a:duotone>
                <a:schemeClr val="accent2">
                  <a:shade val="45000"/>
                  <a:satMod val="135000"/>
                </a:schemeClr>
                <a:prstClr val="white"/>
              </a:duotone>
            </a:blip>
            <a:srcRect/>
            <a:stretch>
              <a:fillRect/>
            </a:stretch>
          </p:blipFill>
          <p:spPr bwMode="auto">
            <a:xfrm>
              <a:off x="404664" y="7689304"/>
              <a:ext cx="360040" cy="360040"/>
            </a:xfrm>
            <a:prstGeom prst="rect">
              <a:avLst/>
            </a:prstGeom>
            <a:noFill/>
            <a:ln w="9525">
              <a:noFill/>
              <a:miter lim="800000"/>
              <a:headEnd/>
              <a:tailEnd/>
            </a:ln>
            <a:effectLst/>
          </p:spPr>
        </p:pic>
        <p:pic>
          <p:nvPicPr>
            <p:cNvPr id="17" name="Picture 19"/>
            <p:cNvPicPr>
              <a:picLocks noChangeAspect="1" noChangeArrowheads="1"/>
            </p:cNvPicPr>
            <p:nvPr/>
          </p:nvPicPr>
          <p:blipFill>
            <a:blip r:embed="rId14" cstate="print">
              <a:duotone>
                <a:schemeClr val="accent2">
                  <a:shade val="45000"/>
                  <a:satMod val="135000"/>
                </a:schemeClr>
                <a:prstClr val="white"/>
              </a:duotone>
            </a:blip>
            <a:srcRect/>
            <a:stretch>
              <a:fillRect/>
            </a:stretch>
          </p:blipFill>
          <p:spPr bwMode="auto">
            <a:xfrm>
              <a:off x="404664" y="8121352"/>
              <a:ext cx="360040" cy="360040"/>
            </a:xfrm>
            <a:prstGeom prst="rect">
              <a:avLst/>
            </a:prstGeom>
            <a:noFill/>
            <a:ln w="9525">
              <a:noFill/>
              <a:miter lim="800000"/>
              <a:headEnd/>
              <a:tailEnd/>
            </a:ln>
            <a:effectLst/>
          </p:spPr>
        </p:pic>
        <p:pic>
          <p:nvPicPr>
            <p:cNvPr id="18" name="Picture 21"/>
            <p:cNvPicPr>
              <a:picLocks noChangeAspect="1" noChangeArrowheads="1"/>
            </p:cNvPicPr>
            <p:nvPr/>
          </p:nvPicPr>
          <p:blipFill>
            <a:blip r:embed="rId15" cstate="print">
              <a:duotone>
                <a:schemeClr val="accent2">
                  <a:shade val="45000"/>
                  <a:satMod val="135000"/>
                </a:schemeClr>
                <a:prstClr val="white"/>
              </a:duotone>
            </a:blip>
            <a:srcRect/>
            <a:stretch>
              <a:fillRect/>
            </a:stretch>
          </p:blipFill>
          <p:spPr bwMode="auto">
            <a:xfrm>
              <a:off x="404664" y="8553400"/>
              <a:ext cx="360040" cy="360040"/>
            </a:xfrm>
            <a:prstGeom prst="rect">
              <a:avLst/>
            </a:prstGeom>
            <a:noFill/>
            <a:ln w="9525">
              <a:noFill/>
              <a:miter lim="800000"/>
              <a:headEnd/>
              <a:tailEnd/>
            </a:ln>
            <a:effectLst/>
          </p:spPr>
        </p:pic>
      </p:grpSp>
      <p:graphicFrame>
        <p:nvGraphicFramePr>
          <p:cNvPr id="19" name="Объект 7"/>
          <p:cNvGraphicFramePr>
            <a:graphicFrameLocks/>
          </p:cNvGraphicFramePr>
          <p:nvPr>
            <p:extLst>
              <p:ext uri="{D42A27DB-BD31-4B8C-83A1-F6EECF244321}">
                <p14:modId xmlns:p14="http://schemas.microsoft.com/office/powerpoint/2010/main" val="2245392161"/>
              </p:ext>
            </p:extLst>
          </p:nvPr>
        </p:nvGraphicFramePr>
        <p:xfrm>
          <a:off x="908719" y="952500"/>
          <a:ext cx="9359230" cy="5715002"/>
        </p:xfrm>
        <a:graphic>
          <a:graphicData uri="http://schemas.openxmlformats.org/drawingml/2006/table">
            <a:tbl>
              <a:tblPr>
                <a:tableStyleId>{1FECB4D8-DB02-4DC6-A0A2-4F2EBAE1DC90}</a:tableStyleId>
              </a:tblPr>
              <a:tblGrid>
                <a:gridCol w="808822">
                  <a:extLst>
                    <a:ext uri="{9D8B030D-6E8A-4147-A177-3AD203B41FA5}">
                      <a16:colId xmlns="" xmlns:a16="http://schemas.microsoft.com/office/drawing/2014/main" val="20000"/>
                    </a:ext>
                  </a:extLst>
                </a:gridCol>
                <a:gridCol w="2644909">
                  <a:extLst>
                    <a:ext uri="{9D8B030D-6E8A-4147-A177-3AD203B41FA5}">
                      <a16:colId xmlns="" xmlns:a16="http://schemas.microsoft.com/office/drawing/2014/main" val="20001"/>
                    </a:ext>
                  </a:extLst>
                </a:gridCol>
                <a:gridCol w="1143000">
                  <a:extLst>
                    <a:ext uri="{9D8B030D-6E8A-4147-A177-3AD203B41FA5}">
                      <a16:colId xmlns="" xmlns:a16="http://schemas.microsoft.com/office/drawing/2014/main" val="20002"/>
                    </a:ext>
                  </a:extLst>
                </a:gridCol>
                <a:gridCol w="1190625">
                  <a:extLst>
                    <a:ext uri="{9D8B030D-6E8A-4147-A177-3AD203B41FA5}">
                      <a16:colId xmlns="" xmlns:a16="http://schemas.microsoft.com/office/drawing/2014/main" val="20003"/>
                    </a:ext>
                  </a:extLst>
                </a:gridCol>
                <a:gridCol w="1168704">
                  <a:extLst>
                    <a:ext uri="{9D8B030D-6E8A-4147-A177-3AD203B41FA5}">
                      <a16:colId xmlns="" xmlns:a16="http://schemas.microsoft.com/office/drawing/2014/main" val="20004"/>
                    </a:ext>
                  </a:extLst>
                </a:gridCol>
                <a:gridCol w="1174446">
                  <a:extLst>
                    <a:ext uri="{9D8B030D-6E8A-4147-A177-3AD203B41FA5}">
                      <a16:colId xmlns="" xmlns:a16="http://schemas.microsoft.com/office/drawing/2014/main" val="20005"/>
                    </a:ext>
                  </a:extLst>
                </a:gridCol>
                <a:gridCol w="1228724">
                  <a:extLst>
                    <a:ext uri="{9D8B030D-6E8A-4147-A177-3AD203B41FA5}">
                      <a16:colId xmlns="" xmlns:a16="http://schemas.microsoft.com/office/drawing/2014/main" val="20006"/>
                    </a:ext>
                  </a:extLst>
                </a:gridCol>
              </a:tblGrid>
              <a:tr h="834904">
                <a:tc>
                  <a:txBody>
                    <a:bodyPr/>
                    <a:lstStyle/>
                    <a:p>
                      <a:pPr algn="ctr" fontAlgn="ctr"/>
                      <a:r>
                        <a:rPr lang="ru-RU" sz="1100" b="1" u="none" strike="noStrike" dirty="0">
                          <a:effectLst/>
                        </a:rPr>
                        <a:t>Раздел</a:t>
                      </a:r>
                      <a:endParaRPr lang="ru-RU" sz="11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100" b="1" u="none" strike="noStrike" dirty="0">
                          <a:effectLst/>
                        </a:rPr>
                        <a:t>Наименование раздела</a:t>
                      </a:r>
                      <a:endParaRPr lang="ru-RU" sz="11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000" b="1" u="none" strike="noStrike" dirty="0">
                          <a:effectLst/>
                        </a:rPr>
                        <a:t>Исполнено в </a:t>
                      </a:r>
                      <a:r>
                        <a:rPr lang="ru-RU" sz="1000" b="1" u="none" strike="noStrike" dirty="0" smtClean="0">
                          <a:effectLst/>
                        </a:rPr>
                        <a:t>2019 </a:t>
                      </a:r>
                      <a:r>
                        <a:rPr lang="ru-RU" sz="1000" b="1" u="none" strike="noStrike" dirty="0">
                          <a:effectLst/>
                        </a:rPr>
                        <a:t>году  </a:t>
                      </a:r>
                      <a:endParaRPr lang="ru-RU" sz="1000" b="1" u="none" strike="noStrike" dirty="0" smtClean="0">
                        <a:effectLst/>
                      </a:endParaRPr>
                    </a:p>
                    <a:p>
                      <a:pPr algn="ctr" fontAlgn="ctr"/>
                      <a:r>
                        <a:rPr lang="ru-RU" sz="1000" b="1" u="none" strike="noStrike" dirty="0" smtClean="0">
                          <a:effectLst/>
                        </a:rPr>
                        <a:t>млн</a:t>
                      </a:r>
                      <a:r>
                        <a:rPr lang="ru-RU" sz="1000" b="1" u="none" strike="noStrike" dirty="0">
                          <a:effectLst/>
                        </a:rPr>
                        <a:t>. руб.</a:t>
                      </a:r>
                      <a:endParaRPr lang="ru-RU" sz="10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000" b="1" u="none" strike="noStrike" dirty="0">
                          <a:effectLst/>
                        </a:rPr>
                        <a:t>Утвержденные бюджетные </a:t>
                      </a:r>
                      <a:r>
                        <a:rPr lang="ru-RU" sz="1000" b="1" u="none" strike="noStrike" dirty="0" smtClean="0">
                          <a:effectLst/>
                        </a:rPr>
                        <a:t>назначения</a:t>
                      </a:r>
                    </a:p>
                    <a:p>
                      <a:pPr algn="ctr" fontAlgn="ctr"/>
                      <a:r>
                        <a:rPr lang="ru-RU" sz="1000" b="1" u="none" strike="noStrike" dirty="0" smtClean="0">
                          <a:effectLst/>
                        </a:rPr>
                        <a:t> 2020 </a:t>
                      </a:r>
                      <a:r>
                        <a:rPr lang="ru-RU" sz="1000" b="1" u="none" strike="noStrike" dirty="0">
                          <a:effectLst/>
                        </a:rPr>
                        <a:t>года </a:t>
                      </a:r>
                      <a:endParaRPr lang="ru-RU" sz="1000" b="1" u="none" strike="noStrike" dirty="0" smtClean="0">
                        <a:effectLst/>
                      </a:endParaRPr>
                    </a:p>
                    <a:p>
                      <a:pPr algn="ctr" fontAlgn="ctr"/>
                      <a:r>
                        <a:rPr lang="ru-RU" sz="1000" b="1" u="none" strike="noStrike" dirty="0" smtClean="0">
                          <a:effectLst/>
                        </a:rPr>
                        <a:t>млн</a:t>
                      </a:r>
                      <a:r>
                        <a:rPr lang="ru-RU" sz="1000" b="1" u="none" strike="noStrike" dirty="0">
                          <a:effectLst/>
                        </a:rPr>
                        <a:t>. руб.</a:t>
                      </a:r>
                      <a:endParaRPr lang="ru-RU" sz="10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000" b="1" u="none" strike="noStrike" dirty="0">
                          <a:effectLst/>
                        </a:rPr>
                        <a:t>Исполнено </a:t>
                      </a:r>
                      <a:endParaRPr lang="ru-RU" sz="1000" b="1" u="none" strike="noStrike" dirty="0" smtClean="0">
                        <a:effectLst/>
                      </a:endParaRPr>
                    </a:p>
                    <a:p>
                      <a:pPr algn="ctr" fontAlgn="ctr"/>
                      <a:r>
                        <a:rPr lang="ru-RU" sz="1000" b="1" u="none" strike="noStrike" dirty="0" smtClean="0">
                          <a:effectLst/>
                        </a:rPr>
                        <a:t>в 2020году                  </a:t>
                      </a:r>
                      <a:r>
                        <a:rPr lang="ru-RU" sz="1000" b="1" u="none" strike="noStrike" dirty="0">
                          <a:effectLst/>
                        </a:rPr>
                        <a:t>млн. руб.</a:t>
                      </a:r>
                      <a:endParaRPr lang="ru-RU" sz="10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000" b="1" u="none" strike="noStrike" dirty="0">
                          <a:effectLst/>
                        </a:rPr>
                        <a:t>Процент </a:t>
                      </a:r>
                      <a:endParaRPr lang="ru-RU" sz="1000" b="1" u="none" strike="noStrike" dirty="0" smtClean="0">
                        <a:effectLst/>
                      </a:endParaRPr>
                    </a:p>
                    <a:p>
                      <a:pPr algn="ctr" fontAlgn="ctr"/>
                      <a:r>
                        <a:rPr lang="ru-RU" sz="1000" b="1" u="none" strike="noStrike" dirty="0" smtClean="0">
                          <a:effectLst/>
                        </a:rPr>
                        <a:t>исполнения </a:t>
                      </a:r>
                    </a:p>
                    <a:p>
                      <a:pPr algn="ctr" fontAlgn="ctr"/>
                      <a:r>
                        <a:rPr lang="ru-RU" sz="1000" b="1" u="none" strike="noStrike" dirty="0" smtClean="0">
                          <a:effectLst/>
                        </a:rPr>
                        <a:t>плана 2020 </a:t>
                      </a:r>
                      <a:r>
                        <a:rPr lang="ru-RU" sz="1000" b="1" u="none" strike="noStrike" dirty="0">
                          <a:effectLst/>
                        </a:rPr>
                        <a:t>года</a:t>
                      </a:r>
                      <a:endParaRPr lang="ru-RU" sz="10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000" b="1" u="none" strike="noStrike" dirty="0">
                          <a:effectLst/>
                        </a:rPr>
                        <a:t>Темп прироста </a:t>
                      </a:r>
                      <a:r>
                        <a:rPr lang="ru-RU" sz="1000" b="1" u="none" strike="noStrike" dirty="0" smtClean="0">
                          <a:effectLst/>
                        </a:rPr>
                        <a:t>к</a:t>
                      </a:r>
                    </a:p>
                    <a:p>
                      <a:pPr algn="ctr" fontAlgn="ctr"/>
                      <a:r>
                        <a:rPr lang="ru-RU" sz="1000" b="1" u="none" strike="noStrike" dirty="0" smtClean="0">
                          <a:effectLst/>
                        </a:rPr>
                        <a:t> 2019 </a:t>
                      </a:r>
                      <a:r>
                        <a:rPr lang="ru-RU" sz="1000" b="1" u="none" strike="noStrike" dirty="0">
                          <a:effectLst/>
                        </a:rPr>
                        <a:t>году </a:t>
                      </a:r>
                      <a:endParaRPr lang="ru-RU" sz="1000" b="1" u="none" strike="noStrike" dirty="0" smtClean="0">
                        <a:effectLst/>
                      </a:endParaRPr>
                    </a:p>
                    <a:p>
                      <a:pPr algn="ctr" fontAlgn="ctr"/>
                      <a:r>
                        <a:rPr lang="ru-RU" sz="1000" b="1" u="none" strike="noStrike" dirty="0" smtClean="0">
                          <a:effectLst/>
                        </a:rPr>
                        <a:t>%</a:t>
                      </a:r>
                      <a:endParaRPr lang="ru-RU" sz="1000" b="1" i="0" u="none" strike="noStrike" dirty="0">
                        <a:solidFill>
                          <a:srgbClr val="000000"/>
                        </a:solidFill>
                        <a:effectLst/>
                        <a:latin typeface="Times New Roman"/>
                      </a:endParaRPr>
                    </a:p>
                  </a:txBody>
                  <a:tcPr marL="7650" marR="7650" marT="7650" marB="0" anchor="ctr">
                    <a:solidFill>
                      <a:schemeClr val="lt1">
                        <a:alpha val="40000"/>
                      </a:schemeClr>
                    </a:solidFill>
                  </a:tcPr>
                </a:tc>
                <a:extLst>
                  <a:ext uri="{0D108BD9-81ED-4DB2-BD59-A6C34878D82A}">
                    <a16:rowId xmlns="" xmlns:a16="http://schemas.microsoft.com/office/drawing/2014/main" val="10000"/>
                  </a:ext>
                </a:extLst>
              </a:tr>
              <a:tr h="343551">
                <a:tc>
                  <a:txBody>
                    <a:bodyPr/>
                    <a:lstStyle/>
                    <a:p>
                      <a:pPr algn="l" fontAlgn="ctr"/>
                      <a:r>
                        <a:rPr lang="ru-RU" sz="1000" b="1" u="none" strike="noStrike" dirty="0">
                          <a:solidFill>
                            <a:schemeClr val="bg1"/>
                          </a:solidFill>
                          <a:effectLst/>
                        </a:rPr>
                        <a:t>                                 </a:t>
                      </a:r>
                      <a:endParaRPr lang="ru-RU" sz="1000" b="1" i="0" u="none" strike="noStrike" dirty="0">
                        <a:solidFill>
                          <a:schemeClr val="bg1"/>
                        </a:solidFill>
                        <a:effectLst/>
                        <a:latin typeface="Times New Roman"/>
                      </a:endParaRPr>
                    </a:p>
                  </a:txBody>
                  <a:tcPr marL="7650" marR="7650" marT="7650" marB="0" anchor="ctr">
                    <a:solidFill>
                      <a:schemeClr val="accent2">
                        <a:lumMod val="75000"/>
                      </a:schemeClr>
                    </a:solidFill>
                  </a:tcPr>
                </a:tc>
                <a:tc>
                  <a:txBody>
                    <a:bodyPr/>
                    <a:lstStyle/>
                    <a:p>
                      <a:pPr algn="l" fontAlgn="ctr"/>
                      <a:r>
                        <a:rPr lang="ru-RU" sz="1000" b="1" u="none" strike="noStrike" dirty="0">
                          <a:solidFill>
                            <a:schemeClr val="bg1"/>
                          </a:solidFill>
                          <a:effectLst/>
                        </a:rPr>
                        <a:t>  РАСХОДЫ   </a:t>
                      </a:r>
                      <a:r>
                        <a:rPr lang="ru-RU" sz="1000" b="1" u="none" strike="noStrike" dirty="0" smtClean="0">
                          <a:solidFill>
                            <a:schemeClr val="bg1"/>
                          </a:solidFill>
                          <a:effectLst/>
                        </a:rPr>
                        <a:t>ВСЕГО</a:t>
                      </a:r>
                      <a:endParaRPr lang="ru-RU" sz="1000" b="1" i="0" u="none" strike="noStrike" dirty="0">
                        <a:solidFill>
                          <a:schemeClr val="bg1"/>
                        </a:solidFill>
                        <a:effectLst/>
                        <a:latin typeface="Times New Roman"/>
                      </a:endParaRPr>
                    </a:p>
                  </a:txBody>
                  <a:tcPr marL="7650" marR="7650" marT="7650" marB="0" anchor="ctr">
                    <a:solidFill>
                      <a:schemeClr val="accent2">
                        <a:lumMod val="75000"/>
                      </a:schemeClr>
                    </a:solidFill>
                  </a:tcPr>
                </a:tc>
                <a:tc>
                  <a:txBody>
                    <a:bodyPr/>
                    <a:lstStyle/>
                    <a:p>
                      <a:pPr algn="ctr" fontAlgn="ctr"/>
                      <a:r>
                        <a:rPr lang="ru-RU" sz="1000" b="1" i="0" u="none" strike="noStrike">
                          <a:solidFill>
                            <a:srgbClr val="000000"/>
                          </a:solidFill>
                          <a:effectLst/>
                          <a:latin typeface="Segoe UI"/>
                        </a:rPr>
                        <a:t>67 646,3</a:t>
                      </a:r>
                    </a:p>
                  </a:txBody>
                  <a:tcPr marL="9525" marR="9525" marT="9525" marB="0" anchor="ctr">
                    <a:solidFill>
                      <a:schemeClr val="accent2">
                        <a:lumMod val="75000"/>
                      </a:schemeClr>
                    </a:solidFill>
                  </a:tcPr>
                </a:tc>
                <a:tc>
                  <a:txBody>
                    <a:bodyPr/>
                    <a:lstStyle/>
                    <a:p>
                      <a:pPr algn="ctr" fontAlgn="ctr"/>
                      <a:r>
                        <a:rPr lang="ru-RU" sz="1000" b="1" i="0" u="none" strike="noStrike">
                          <a:solidFill>
                            <a:srgbClr val="000000"/>
                          </a:solidFill>
                          <a:effectLst/>
                          <a:latin typeface="Segoe UI"/>
                        </a:rPr>
                        <a:t>78 291,9</a:t>
                      </a:r>
                    </a:p>
                  </a:txBody>
                  <a:tcPr marL="9525" marR="9525" marT="9525" marB="0" anchor="ctr">
                    <a:solidFill>
                      <a:schemeClr val="accent2">
                        <a:lumMod val="75000"/>
                      </a:schemeClr>
                    </a:solidFill>
                  </a:tcPr>
                </a:tc>
                <a:tc>
                  <a:txBody>
                    <a:bodyPr/>
                    <a:lstStyle/>
                    <a:p>
                      <a:pPr algn="ctr" fontAlgn="ctr"/>
                      <a:r>
                        <a:rPr lang="ru-RU" sz="1000" b="1" i="0" u="none" strike="noStrike">
                          <a:solidFill>
                            <a:srgbClr val="000000"/>
                          </a:solidFill>
                          <a:effectLst/>
                          <a:latin typeface="Segoe UI"/>
                        </a:rPr>
                        <a:t>73 948,3</a:t>
                      </a:r>
                    </a:p>
                  </a:txBody>
                  <a:tcPr marL="9525" marR="9525" marT="9525" marB="0" anchor="ctr">
                    <a:solidFill>
                      <a:schemeClr val="accent2">
                        <a:lumMod val="75000"/>
                      </a:schemeClr>
                    </a:solidFill>
                  </a:tcPr>
                </a:tc>
                <a:tc>
                  <a:txBody>
                    <a:bodyPr/>
                    <a:lstStyle/>
                    <a:p>
                      <a:pPr algn="ctr" fontAlgn="ctr"/>
                      <a:r>
                        <a:rPr lang="ru-RU" sz="1000" b="1" i="0" u="none" strike="noStrike">
                          <a:solidFill>
                            <a:srgbClr val="000000"/>
                          </a:solidFill>
                          <a:effectLst/>
                          <a:latin typeface="Segoe UI"/>
                        </a:rPr>
                        <a:t>94,5</a:t>
                      </a:r>
                    </a:p>
                  </a:txBody>
                  <a:tcPr marL="9525" marR="9525" marT="9525" marB="0" anchor="ctr">
                    <a:solidFill>
                      <a:schemeClr val="accent2">
                        <a:lumMod val="75000"/>
                      </a:schemeClr>
                    </a:solidFill>
                  </a:tcPr>
                </a:tc>
                <a:tc>
                  <a:txBody>
                    <a:bodyPr/>
                    <a:lstStyle/>
                    <a:p>
                      <a:pPr algn="ctr" fontAlgn="ctr"/>
                      <a:r>
                        <a:rPr lang="ru-RU" sz="1000" b="1" i="0" u="none" strike="noStrike" dirty="0">
                          <a:solidFill>
                            <a:srgbClr val="000000"/>
                          </a:solidFill>
                          <a:effectLst/>
                          <a:latin typeface="Segoe UI"/>
                        </a:rPr>
                        <a:t>9,3</a:t>
                      </a:r>
                    </a:p>
                  </a:txBody>
                  <a:tcPr marL="9525" marR="9525" marT="9525" marB="0" anchor="ctr">
                    <a:solidFill>
                      <a:schemeClr val="accent2">
                        <a:lumMod val="75000"/>
                      </a:schemeClr>
                    </a:solidFill>
                  </a:tcPr>
                </a:tc>
                <a:extLst>
                  <a:ext uri="{0D108BD9-81ED-4DB2-BD59-A6C34878D82A}">
                    <a16:rowId xmlns="" xmlns:a16="http://schemas.microsoft.com/office/drawing/2014/main" val="10001"/>
                  </a:ext>
                </a:extLst>
              </a:tr>
              <a:tr h="315697">
                <a:tc>
                  <a:txBody>
                    <a:bodyPr/>
                    <a:lstStyle/>
                    <a:p>
                      <a:pPr algn="ctr" fontAlgn="ctr"/>
                      <a:r>
                        <a:rPr lang="ru-RU" sz="1000" b="1" u="none" strike="noStrike" dirty="0">
                          <a:effectLst/>
                        </a:rPr>
                        <a:t>01</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ОБЩЕГОСУДАРСТВЕННЫЕ ВОПРОСЫ</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2 765,5</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3 633,5</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3 017,2</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83,0</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9,1</a:t>
                      </a:r>
                    </a:p>
                  </a:txBody>
                  <a:tcPr marL="9525" marR="9525" marT="9525" marB="0" anchor="ctr">
                    <a:solidFill>
                      <a:srgbClr val="FFFFFF">
                        <a:alpha val="27000"/>
                      </a:srgbClr>
                    </a:solidFill>
                  </a:tcPr>
                </a:tc>
                <a:extLst>
                  <a:ext uri="{0D108BD9-81ED-4DB2-BD59-A6C34878D82A}">
                    <a16:rowId xmlns="" xmlns:a16="http://schemas.microsoft.com/office/drawing/2014/main" val="10002"/>
                  </a:ext>
                </a:extLst>
              </a:tr>
              <a:tr h="277197">
                <a:tc>
                  <a:txBody>
                    <a:bodyPr/>
                    <a:lstStyle/>
                    <a:p>
                      <a:pPr algn="ctr" fontAlgn="ctr"/>
                      <a:r>
                        <a:rPr lang="ru-RU" sz="1000" b="1" u="none" strike="noStrike">
                          <a:effectLst/>
                        </a:rPr>
                        <a:t>02</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НАЦИОНАЛЬНАЯ ОБОРОНА</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32,7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39,6</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39,4</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99,4</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20,5</a:t>
                      </a:r>
                    </a:p>
                  </a:txBody>
                  <a:tcPr marL="9525" marR="9525" marT="9525" marB="0" anchor="ctr">
                    <a:solidFill>
                      <a:srgbClr val="FFFFFF">
                        <a:alpha val="27000"/>
                      </a:srgbClr>
                    </a:solidFill>
                  </a:tcPr>
                </a:tc>
                <a:extLst>
                  <a:ext uri="{0D108BD9-81ED-4DB2-BD59-A6C34878D82A}">
                    <a16:rowId xmlns="" xmlns:a16="http://schemas.microsoft.com/office/drawing/2014/main" val="10003"/>
                  </a:ext>
                </a:extLst>
              </a:tr>
              <a:tr h="592254">
                <a:tc>
                  <a:txBody>
                    <a:bodyPr/>
                    <a:lstStyle/>
                    <a:p>
                      <a:pPr algn="ctr" fontAlgn="ctr"/>
                      <a:r>
                        <a:rPr lang="ru-RU" sz="1000" b="1" u="none" strike="noStrike">
                          <a:effectLst/>
                        </a:rPr>
                        <a:t>03</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НАЦИОНАЛЬНАЯ БЕЗОПАСНОСТЬ И ПРАВООХРАНИТЕЛЬНАЯ ДЕЯТЕЛЬНОСТЬ</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813,3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722,3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719,1</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99,6</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-11,6</a:t>
                      </a:r>
                    </a:p>
                  </a:txBody>
                  <a:tcPr marL="9525" marR="9525" marT="9525" marB="0" anchor="ctr">
                    <a:solidFill>
                      <a:srgbClr val="FFFFFF">
                        <a:alpha val="27000"/>
                      </a:srgbClr>
                    </a:solidFill>
                  </a:tcPr>
                </a:tc>
                <a:extLst>
                  <a:ext uri="{0D108BD9-81ED-4DB2-BD59-A6C34878D82A}">
                    <a16:rowId xmlns="" xmlns:a16="http://schemas.microsoft.com/office/drawing/2014/main" val="10004"/>
                  </a:ext>
                </a:extLst>
              </a:tr>
              <a:tr h="300941">
                <a:tc>
                  <a:txBody>
                    <a:bodyPr/>
                    <a:lstStyle/>
                    <a:p>
                      <a:pPr algn="ctr" fontAlgn="ctr"/>
                      <a:r>
                        <a:rPr lang="ru-RU" sz="1000" b="1" u="none" strike="noStrike">
                          <a:effectLst/>
                        </a:rPr>
                        <a:t>04</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НАЦИОНАЛЬНАЯ ЭКОНОМИКА</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17 041,8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16 405,4</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15 439,1</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94,1</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-9,4</a:t>
                      </a:r>
                    </a:p>
                  </a:txBody>
                  <a:tcPr marL="9525" marR="9525" marT="9525" marB="0" anchor="ctr">
                    <a:solidFill>
                      <a:srgbClr val="FFFFFF">
                        <a:alpha val="27000"/>
                      </a:srgbClr>
                    </a:solidFill>
                  </a:tcPr>
                </a:tc>
                <a:extLst>
                  <a:ext uri="{0D108BD9-81ED-4DB2-BD59-A6C34878D82A}">
                    <a16:rowId xmlns="" xmlns:a16="http://schemas.microsoft.com/office/drawing/2014/main" val="10005"/>
                  </a:ext>
                </a:extLst>
              </a:tr>
              <a:tr h="409383">
                <a:tc>
                  <a:txBody>
                    <a:bodyPr/>
                    <a:lstStyle/>
                    <a:p>
                      <a:pPr algn="ctr" fontAlgn="ctr"/>
                      <a:r>
                        <a:rPr lang="ru-RU" sz="1000" b="1" u="none" strike="noStrike">
                          <a:effectLst/>
                        </a:rPr>
                        <a:t>05</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ЖИЛИЩНО-КОММУНАЛЬНОЕ ХОЗЯЙСТВО</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3 202,8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3 917,7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3 060,2</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78,1</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-4,5</a:t>
                      </a:r>
                    </a:p>
                  </a:txBody>
                  <a:tcPr marL="9525" marR="9525" marT="9525" marB="0" anchor="ctr">
                    <a:solidFill>
                      <a:srgbClr val="FFFFFF">
                        <a:alpha val="27000"/>
                      </a:srgbClr>
                    </a:solidFill>
                  </a:tcPr>
                </a:tc>
                <a:extLst>
                  <a:ext uri="{0D108BD9-81ED-4DB2-BD59-A6C34878D82A}">
                    <a16:rowId xmlns="" xmlns:a16="http://schemas.microsoft.com/office/drawing/2014/main" val="10006"/>
                  </a:ext>
                </a:extLst>
              </a:tr>
              <a:tr h="277197">
                <a:tc>
                  <a:txBody>
                    <a:bodyPr/>
                    <a:lstStyle/>
                    <a:p>
                      <a:pPr algn="ctr" fontAlgn="ctr"/>
                      <a:r>
                        <a:rPr lang="ru-RU" sz="1000" b="1" u="none" strike="noStrike">
                          <a:effectLst/>
                        </a:rPr>
                        <a:t>06</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ОХРАНА ОКРУЖАЮЩЕЙ СРЕДЫ</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83,6</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129,1</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106,8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82,7</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27,7</a:t>
                      </a:r>
                    </a:p>
                  </a:txBody>
                  <a:tcPr marL="9525" marR="9525" marT="9525" marB="0" anchor="ctr">
                    <a:solidFill>
                      <a:srgbClr val="FFFFFF">
                        <a:alpha val="27000"/>
                      </a:srgbClr>
                    </a:solidFill>
                  </a:tcPr>
                </a:tc>
                <a:extLst>
                  <a:ext uri="{0D108BD9-81ED-4DB2-BD59-A6C34878D82A}">
                    <a16:rowId xmlns="" xmlns:a16="http://schemas.microsoft.com/office/drawing/2014/main" val="10007"/>
                  </a:ext>
                </a:extLst>
              </a:tr>
              <a:tr h="277197">
                <a:tc>
                  <a:txBody>
                    <a:bodyPr/>
                    <a:lstStyle/>
                    <a:p>
                      <a:pPr algn="ctr" fontAlgn="ctr"/>
                      <a:r>
                        <a:rPr lang="ru-RU" sz="1000" b="1" u="none" strike="noStrike">
                          <a:effectLst/>
                        </a:rPr>
                        <a:t>07</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ОБРАЗОВАНИЕ</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15 368,0</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16 051,9</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15 829,7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98,6</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3,0</a:t>
                      </a:r>
                    </a:p>
                  </a:txBody>
                  <a:tcPr marL="9525" marR="9525" marT="9525" marB="0" anchor="ctr">
                    <a:solidFill>
                      <a:srgbClr val="FFFFFF">
                        <a:alpha val="27000"/>
                      </a:srgbClr>
                    </a:solidFill>
                  </a:tcPr>
                </a:tc>
                <a:extLst>
                  <a:ext uri="{0D108BD9-81ED-4DB2-BD59-A6C34878D82A}">
                    <a16:rowId xmlns="" xmlns:a16="http://schemas.microsoft.com/office/drawing/2014/main" val="10008"/>
                  </a:ext>
                </a:extLst>
              </a:tr>
              <a:tr h="277197">
                <a:tc>
                  <a:txBody>
                    <a:bodyPr/>
                    <a:lstStyle/>
                    <a:p>
                      <a:pPr algn="ctr" fontAlgn="ctr"/>
                      <a:r>
                        <a:rPr lang="ru-RU" sz="1000" b="1" u="none" strike="noStrike">
                          <a:effectLst/>
                        </a:rPr>
                        <a:t>08</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КУЛЬТУРА, КИНЕМАТОГРАФИЯ</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1 142,6</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967,0</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962,8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99,6</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-15,7</a:t>
                      </a:r>
                    </a:p>
                  </a:txBody>
                  <a:tcPr marL="9525" marR="9525" marT="9525" marB="0" anchor="ctr">
                    <a:solidFill>
                      <a:srgbClr val="FFFFFF">
                        <a:alpha val="27000"/>
                      </a:srgbClr>
                    </a:solidFill>
                  </a:tcPr>
                </a:tc>
                <a:extLst>
                  <a:ext uri="{0D108BD9-81ED-4DB2-BD59-A6C34878D82A}">
                    <a16:rowId xmlns="" xmlns:a16="http://schemas.microsoft.com/office/drawing/2014/main" val="10009"/>
                  </a:ext>
                </a:extLst>
              </a:tr>
              <a:tr h="277197">
                <a:tc>
                  <a:txBody>
                    <a:bodyPr/>
                    <a:lstStyle/>
                    <a:p>
                      <a:pPr algn="ctr" fontAlgn="ctr"/>
                      <a:r>
                        <a:rPr lang="ru-RU" sz="1000" b="1" u="none" strike="noStrike">
                          <a:effectLst/>
                        </a:rPr>
                        <a:t>09</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ЗДРАВООХРАНЕНИЕ</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6 389,3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10 242,5</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9 394,8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91,7</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47,0</a:t>
                      </a:r>
                    </a:p>
                  </a:txBody>
                  <a:tcPr marL="9525" marR="9525" marT="9525" marB="0" anchor="ctr">
                    <a:solidFill>
                      <a:srgbClr val="FFFFFF">
                        <a:alpha val="27000"/>
                      </a:srgbClr>
                    </a:solidFill>
                  </a:tcPr>
                </a:tc>
                <a:extLst>
                  <a:ext uri="{0D108BD9-81ED-4DB2-BD59-A6C34878D82A}">
                    <a16:rowId xmlns="" xmlns:a16="http://schemas.microsoft.com/office/drawing/2014/main" val="10010"/>
                  </a:ext>
                </a:extLst>
              </a:tr>
              <a:tr h="277197">
                <a:tc>
                  <a:txBody>
                    <a:bodyPr/>
                    <a:lstStyle/>
                    <a:p>
                      <a:pPr algn="ctr" fontAlgn="ctr"/>
                      <a:r>
                        <a:rPr lang="ru-RU" sz="1000" b="1" u="none" strike="noStrike">
                          <a:effectLst/>
                        </a:rPr>
                        <a:t>10</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СОЦИАЛЬНАЯ ПОЛИТИКА</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15 752,1</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19 524,4</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19 175,7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98,2</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21,7</a:t>
                      </a:r>
                    </a:p>
                  </a:txBody>
                  <a:tcPr marL="9525" marR="9525" marT="9525" marB="0" anchor="ctr">
                    <a:solidFill>
                      <a:srgbClr val="FFFFFF">
                        <a:alpha val="27000"/>
                      </a:srgbClr>
                    </a:solidFill>
                  </a:tcPr>
                </a:tc>
                <a:extLst>
                  <a:ext uri="{0D108BD9-81ED-4DB2-BD59-A6C34878D82A}">
                    <a16:rowId xmlns="" xmlns:a16="http://schemas.microsoft.com/office/drawing/2014/main" val="10011"/>
                  </a:ext>
                </a:extLst>
              </a:tr>
              <a:tr h="277197">
                <a:tc>
                  <a:txBody>
                    <a:bodyPr/>
                    <a:lstStyle/>
                    <a:p>
                      <a:pPr algn="ctr" fontAlgn="ctr"/>
                      <a:r>
                        <a:rPr lang="ru-RU" sz="1000" b="1" u="none" strike="noStrike">
                          <a:effectLst/>
                        </a:rPr>
                        <a:t>11</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ФИЗИЧЕСКАЯ КУЛЬТУРА И СПОРТ</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820,3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1 467,6</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1 272,5</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86,7</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55,1</a:t>
                      </a:r>
                    </a:p>
                  </a:txBody>
                  <a:tcPr marL="9525" marR="9525" marT="9525" marB="0" anchor="ctr">
                    <a:solidFill>
                      <a:srgbClr val="FFFFFF">
                        <a:alpha val="27000"/>
                      </a:srgbClr>
                    </a:solidFill>
                  </a:tcPr>
                </a:tc>
                <a:extLst>
                  <a:ext uri="{0D108BD9-81ED-4DB2-BD59-A6C34878D82A}">
                    <a16:rowId xmlns="" xmlns:a16="http://schemas.microsoft.com/office/drawing/2014/main" val="10012"/>
                  </a:ext>
                </a:extLst>
              </a:tr>
              <a:tr h="277197">
                <a:tc>
                  <a:txBody>
                    <a:bodyPr/>
                    <a:lstStyle/>
                    <a:p>
                      <a:pPr algn="ctr" fontAlgn="ctr"/>
                      <a:r>
                        <a:rPr lang="ru-RU" sz="1000" b="1" u="none" strike="noStrike">
                          <a:effectLst/>
                        </a:rPr>
                        <a:t>12</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СРЕДСТВА МАССОВОЙ ИНФОРМАЦИИ</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277,8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249,3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248,7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99,8</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-10,4</a:t>
                      </a:r>
                    </a:p>
                  </a:txBody>
                  <a:tcPr marL="9525" marR="9525" marT="9525" marB="0" anchor="ctr">
                    <a:solidFill>
                      <a:srgbClr val="FFFFFF">
                        <a:alpha val="27000"/>
                      </a:srgbClr>
                    </a:solidFill>
                  </a:tcPr>
                </a:tc>
                <a:extLst>
                  <a:ext uri="{0D108BD9-81ED-4DB2-BD59-A6C34878D82A}">
                    <a16:rowId xmlns="" xmlns:a16="http://schemas.microsoft.com/office/drawing/2014/main" val="10013"/>
                  </a:ext>
                </a:extLst>
              </a:tr>
              <a:tr h="392697">
                <a:tc>
                  <a:txBody>
                    <a:bodyPr/>
                    <a:lstStyle/>
                    <a:p>
                      <a:pPr algn="ctr" fontAlgn="ctr"/>
                      <a:r>
                        <a:rPr lang="ru-RU" sz="1000" b="1" u="none" strike="noStrike">
                          <a:effectLst/>
                        </a:rPr>
                        <a:t>13</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ОБСЛУЖИВАНИЕ ГОСУДАРСТВЕННОГО ДОЛГА</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483,7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457,9</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453,3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99,0</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-6,3</a:t>
                      </a:r>
                    </a:p>
                  </a:txBody>
                  <a:tcPr marL="9525" marR="9525" marT="9525" marB="0" anchor="ctr">
                    <a:solidFill>
                      <a:srgbClr val="FFFFFF">
                        <a:alpha val="27000"/>
                      </a:srgbClr>
                    </a:solidFill>
                  </a:tcPr>
                </a:tc>
                <a:extLst>
                  <a:ext uri="{0D108BD9-81ED-4DB2-BD59-A6C34878D82A}">
                    <a16:rowId xmlns="" xmlns:a16="http://schemas.microsoft.com/office/drawing/2014/main" val="10014"/>
                  </a:ext>
                </a:extLst>
              </a:tr>
              <a:tr h="307999">
                <a:tc>
                  <a:txBody>
                    <a:bodyPr/>
                    <a:lstStyle/>
                    <a:p>
                      <a:pPr algn="ctr" fontAlgn="ctr"/>
                      <a:r>
                        <a:rPr lang="ru-RU" sz="1000" b="1" u="none" strike="noStrike">
                          <a:effectLst/>
                        </a:rPr>
                        <a:t>14</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МЕЖБЮДЖЕТНЫЕ ТРАНСФЕРТЫ</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3 472,8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4 483,7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4 229,0</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94,3</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21,8</a:t>
                      </a:r>
                    </a:p>
                  </a:txBody>
                  <a:tcPr marL="9525" marR="9525" marT="9525" marB="0" anchor="ctr">
                    <a:solidFill>
                      <a:srgbClr val="FFFFFF">
                        <a:alpha val="27000"/>
                      </a:srgbClr>
                    </a:solidFill>
                  </a:tcPr>
                </a:tc>
                <a:extLst>
                  <a:ext uri="{0D108BD9-81ED-4DB2-BD59-A6C34878D82A}">
                    <a16:rowId xmlns="" xmlns:a16="http://schemas.microsoft.com/office/drawing/2014/main" val="10015"/>
                  </a:ext>
                </a:extLst>
              </a:tr>
            </a:tbl>
          </a:graphicData>
        </a:graphic>
      </p:graphicFrame>
      <p:sp>
        <p:nvSpPr>
          <p:cNvPr id="20" name="Номер слайда 19"/>
          <p:cNvSpPr>
            <a:spLocks noGrp="1"/>
          </p:cNvSpPr>
          <p:nvPr>
            <p:ph type="sldNum" sz="quarter" idx="4"/>
          </p:nvPr>
        </p:nvSpPr>
        <p:spPr/>
        <p:txBody>
          <a:bodyPr/>
          <a:lstStyle/>
          <a:p>
            <a:fld id="{FAF64E77-853F-4D4F-A12C-D37084F22861}" type="slidenum">
              <a:rPr lang="ru-RU" smtClean="0"/>
              <a:pPr/>
              <a:t>14</a:t>
            </a:fld>
            <a:endParaRPr lang="ru-RU" dirty="0"/>
          </a:p>
        </p:txBody>
      </p:sp>
    </p:spTree>
    <p:extLst>
      <p:ext uri="{BB962C8B-B14F-4D97-AF65-F5344CB8AC3E}">
        <p14:creationId xmlns:p14="http://schemas.microsoft.com/office/powerpoint/2010/main" val="2455735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Межбюджетные  трансферты, поступившие  из федерального бюджета в </a:t>
            </a:r>
            <a:r>
              <a:rPr lang="ru-RU" sz="2800" dirty="0" smtClean="0"/>
              <a:t>2020 </a:t>
            </a:r>
            <a:r>
              <a:rPr lang="ru-RU" sz="2800" dirty="0"/>
              <a:t>году</a:t>
            </a: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041" y="1499936"/>
            <a:ext cx="5741775" cy="3224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Объект 9"/>
          <p:cNvGraphicFramePr>
            <a:graphicFrameLocks/>
          </p:cNvGraphicFramePr>
          <p:nvPr>
            <p:extLst>
              <p:ext uri="{D42A27DB-BD31-4B8C-83A1-F6EECF244321}">
                <p14:modId xmlns:p14="http://schemas.microsoft.com/office/powerpoint/2010/main" val="3520218303"/>
              </p:ext>
            </p:extLst>
          </p:nvPr>
        </p:nvGraphicFramePr>
        <p:xfrm>
          <a:off x="337752" y="1142680"/>
          <a:ext cx="5668231" cy="4839728"/>
        </p:xfrm>
        <a:graphic>
          <a:graphicData uri="http://schemas.openxmlformats.org/drawingml/2006/table">
            <a:tbl>
              <a:tblPr/>
              <a:tblGrid>
                <a:gridCol w="4322988">
                  <a:extLst>
                    <a:ext uri="{9D8B030D-6E8A-4147-A177-3AD203B41FA5}">
                      <a16:colId xmlns="" xmlns:a16="http://schemas.microsoft.com/office/drawing/2014/main" val="20000"/>
                    </a:ext>
                  </a:extLst>
                </a:gridCol>
                <a:gridCol w="169400">
                  <a:extLst>
                    <a:ext uri="{9D8B030D-6E8A-4147-A177-3AD203B41FA5}">
                      <a16:colId xmlns="" xmlns:a16="http://schemas.microsoft.com/office/drawing/2014/main" val="20001"/>
                    </a:ext>
                  </a:extLst>
                </a:gridCol>
                <a:gridCol w="1175843">
                  <a:extLst>
                    <a:ext uri="{9D8B030D-6E8A-4147-A177-3AD203B41FA5}">
                      <a16:colId xmlns="" xmlns:a16="http://schemas.microsoft.com/office/drawing/2014/main" val="20002"/>
                    </a:ext>
                  </a:extLst>
                </a:gridCol>
              </a:tblGrid>
              <a:tr h="340130">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endParaRPr lang="ru-RU" sz="2000" b="0" i="0" u="none" strike="noStrike" dirty="0">
                        <a:effectLst/>
                        <a:latin typeface="Arial Cyr" panose="020B0604020202020204" pitchFamily="34" charset="0"/>
                        <a:cs typeface="Arial Cyr" panose="020B0604020202020204" pitchFamily="34" charset="0"/>
                      </a:endParaRPr>
                    </a:p>
                  </a:txBody>
                  <a:tcPr marL="144000"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gridSpan="2">
                  <a:txBody>
                    <a:bodyPr/>
                    <a:lstStyle/>
                    <a:p>
                      <a:pPr algn="ctr" fontAlgn="b"/>
                      <a:r>
                        <a:rPr lang="ru-RU" sz="2000" u="none" strike="noStrike" dirty="0" err="1" smtClean="0">
                          <a:effectLst/>
                          <a:latin typeface="Arial Cyr" panose="020B0604020202020204" pitchFamily="34" charset="0"/>
                          <a:cs typeface="Arial Cyr" panose="020B0604020202020204" pitchFamily="34" charset="0"/>
                        </a:rPr>
                        <a:t>млрд.руб</a:t>
                      </a:r>
                      <a:r>
                        <a:rPr lang="ru-RU" sz="2000" u="none" strike="noStrike" dirty="0">
                          <a:effectLst/>
                          <a:latin typeface="Arial Cyr" panose="020B0604020202020204" pitchFamily="34" charset="0"/>
                          <a:cs typeface="Arial Cyr" panose="020B0604020202020204" pitchFamily="34" charset="0"/>
                        </a:rPr>
                        <a:t>.</a:t>
                      </a:r>
                      <a:endParaRPr lang="ru-RU" sz="2000" b="0" i="0" u="none" strike="noStrike" dirty="0">
                        <a:effectLst/>
                        <a:latin typeface="Arial Cyr" panose="020B0604020202020204" pitchFamily="34" charset="0"/>
                        <a:cs typeface="Arial Cyr" panose="020B0604020202020204" pitchFamily="34" charset="0"/>
                      </a:endParaRPr>
                    </a:p>
                  </a:txBody>
                  <a:tcPr marL="144000"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endParaRPr lang="ru-RU" sz="2000" b="0" i="0" u="none" strike="noStrike" dirty="0">
                        <a:effectLst/>
                        <a:latin typeface="Arial Cyr" panose="020B0604020202020204" pitchFamily="34" charset="0"/>
                        <a:cs typeface="Arial Cyr" panose="020B060402020202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84324">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a:effectLst/>
                          <a:latin typeface="Arial Cyr" panose="020B0604020202020204" pitchFamily="34" charset="0"/>
                          <a:cs typeface="Arial Cyr" panose="020B0604020202020204" pitchFamily="34" charset="0"/>
                        </a:rPr>
                        <a:t>Всего межбюджетных трансфертов</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tc gridSpan="2">
                  <a:txBody>
                    <a:bodyPr/>
                    <a:lstStyle/>
                    <a:p>
                      <a:pPr algn="ctr" fontAlgn="b"/>
                      <a:endParaRPr lang="ru-RU" sz="2000" b="1" u="none" strike="noStrike" dirty="0" smtClean="0">
                        <a:effectLst/>
                        <a:latin typeface="Arial Cyr" panose="020B0604020202020204" pitchFamily="34" charset="0"/>
                        <a:cs typeface="Arial Cyr" panose="020B0604020202020204" pitchFamily="34" charset="0"/>
                      </a:endParaRPr>
                    </a:p>
                    <a:p>
                      <a:pPr algn="ctr" fontAlgn="b"/>
                      <a:r>
                        <a:rPr lang="ru-RU" sz="2000" b="1" u="none" strike="noStrike" dirty="0" smtClean="0">
                          <a:effectLst/>
                          <a:latin typeface="Arial Cyr" panose="020B0604020202020204" pitchFamily="34" charset="0"/>
                          <a:cs typeface="Arial Cyr" panose="020B0604020202020204" pitchFamily="34" charset="0"/>
                        </a:rPr>
                        <a:t>23,2</a:t>
                      </a:r>
                    </a:p>
                    <a:p>
                      <a:pPr algn="ctr" fontAlgn="b"/>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tc hMerge="1">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endParaRPr lang="ru-RU" sz="2000" b="1" i="0" u="none" strike="noStrike" dirty="0">
                        <a:effectLst/>
                        <a:latin typeface="Arial Cyr" panose="020B0604020202020204" pitchFamily="34" charset="0"/>
                        <a:cs typeface="Arial Cyr" panose="020B060402020202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0001"/>
                  </a:ext>
                </a:extLst>
              </a:tr>
              <a:tr h="390366">
                <a:tc gridSpan="3">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r>
                        <a:rPr lang="ru-RU" sz="1600" b="1" u="none" strike="noStrike" dirty="0" smtClean="0">
                          <a:effectLst/>
                          <a:latin typeface="Arial Cyr" panose="020B0604020202020204" pitchFamily="34" charset="0"/>
                          <a:cs typeface="Arial Cyr" panose="020B0604020202020204" pitchFamily="34" charset="0"/>
                        </a:rPr>
                        <a:t>в </a:t>
                      </a:r>
                      <a:r>
                        <a:rPr lang="ru-RU" sz="1600" b="1" u="none" strike="noStrike" dirty="0">
                          <a:effectLst/>
                          <a:latin typeface="Arial Cyr" panose="020B0604020202020204" pitchFamily="34" charset="0"/>
                          <a:cs typeface="Arial Cyr" panose="020B0604020202020204" pitchFamily="34" charset="0"/>
                        </a:rPr>
                        <a:t>том числе:</a:t>
                      </a:r>
                      <a:endParaRPr lang="ru-RU" sz="16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2"/>
                  </a:ext>
                </a:extLst>
              </a:tr>
              <a:tr h="500331">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smtClean="0">
                          <a:effectLst/>
                          <a:latin typeface="Arial Cyr" panose="020B0604020202020204" pitchFamily="34" charset="0"/>
                          <a:cs typeface="Arial Cyr" panose="020B0604020202020204" pitchFamily="34" charset="0"/>
                        </a:rPr>
                        <a:t>дотации</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a:txBody>
                    <a:bodyPr/>
                    <a:lstStyle/>
                    <a:p>
                      <a:pPr algn="ctr" fontAlgn="b"/>
                      <a:r>
                        <a:rPr lang="ru-RU" sz="2000" b="1" u="none" strike="noStrike" dirty="0" smtClean="0">
                          <a:effectLst/>
                          <a:latin typeface="Arial Cyr" panose="020B0604020202020204" pitchFamily="34" charset="0"/>
                          <a:cs typeface="Arial Cyr" panose="020B0604020202020204" pitchFamily="34" charset="0"/>
                        </a:rPr>
                        <a:t>6,0</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3"/>
                  </a:ext>
                </a:extLst>
              </a:tr>
              <a:tr h="500331">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smtClean="0">
                          <a:effectLst/>
                          <a:latin typeface="Arial Cyr" panose="020B0604020202020204" pitchFamily="34" charset="0"/>
                          <a:cs typeface="Arial Cyr" panose="020B0604020202020204" pitchFamily="34" charset="0"/>
                        </a:rPr>
                        <a:t>субвенции</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a:txBody>
                    <a:bodyPr/>
                    <a:lstStyle/>
                    <a:p>
                      <a:pPr algn="ctr" fontAlgn="b"/>
                      <a:r>
                        <a:rPr lang="ru-RU" sz="2000" b="1" i="0" u="none" strike="noStrike" dirty="0" smtClean="0">
                          <a:effectLst/>
                          <a:latin typeface="Arial Cyr" panose="020B0604020202020204" pitchFamily="34" charset="0"/>
                          <a:cs typeface="Arial Cyr" panose="020B0604020202020204" pitchFamily="34" charset="0"/>
                        </a:rPr>
                        <a:t>3,5</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4"/>
                  </a:ext>
                </a:extLst>
              </a:tr>
              <a:tr h="500331">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smtClean="0">
                          <a:effectLst/>
                          <a:latin typeface="Arial Cyr" panose="020B0604020202020204" pitchFamily="34" charset="0"/>
                          <a:cs typeface="Arial Cyr" panose="020B0604020202020204" pitchFamily="34" charset="0"/>
                        </a:rPr>
                        <a:t>субсидии</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a:txBody>
                    <a:bodyPr/>
                    <a:lstStyle/>
                    <a:p>
                      <a:pPr algn="ctr" fontAlgn="b"/>
                      <a:r>
                        <a:rPr lang="ru-RU" sz="2000" b="1" i="0" u="none" strike="noStrike" dirty="0" smtClean="0">
                          <a:effectLst/>
                          <a:latin typeface="Arial Cyr" panose="020B0604020202020204" pitchFamily="34" charset="0"/>
                          <a:cs typeface="Arial Cyr" panose="020B0604020202020204" pitchFamily="34" charset="0"/>
                        </a:rPr>
                        <a:t>8,0</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5"/>
                  </a:ext>
                </a:extLst>
              </a:tr>
              <a:tr h="785007">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smtClean="0">
                          <a:effectLst/>
                          <a:latin typeface="Arial Cyr" panose="020B0604020202020204" pitchFamily="34" charset="0"/>
                          <a:cs typeface="Arial Cyr" panose="020B0604020202020204" pitchFamily="34" charset="0"/>
                        </a:rPr>
                        <a:t>иные </a:t>
                      </a:r>
                      <a:r>
                        <a:rPr lang="ru-RU" sz="2000" b="1" u="none" strike="noStrike" dirty="0">
                          <a:effectLst/>
                          <a:latin typeface="Arial Cyr" panose="020B0604020202020204" pitchFamily="34" charset="0"/>
                          <a:cs typeface="Arial Cyr" panose="020B0604020202020204" pitchFamily="34" charset="0"/>
                        </a:rPr>
                        <a:t>межбюджетные трансферты</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a:txBody>
                    <a:bodyPr/>
                    <a:lstStyle/>
                    <a:p>
                      <a:pPr algn="ctr" fontAlgn="b"/>
                      <a:r>
                        <a:rPr lang="ru-RU" sz="2000" b="1" i="0" u="none" strike="noStrike" dirty="0" smtClean="0">
                          <a:effectLst/>
                          <a:latin typeface="Arial Cyr" panose="020B0604020202020204" pitchFamily="34" charset="0"/>
                          <a:cs typeface="Arial Cyr" panose="020B0604020202020204" pitchFamily="34" charset="0"/>
                        </a:rPr>
                        <a:t>5,7</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6"/>
                  </a:ext>
                </a:extLst>
              </a:tr>
              <a:tr h="381708">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r>
                        <a:rPr lang="ru-RU" sz="1600" b="1" u="none" strike="noStrike" dirty="0">
                          <a:effectLst/>
                          <a:latin typeface="Arial Cyr" panose="020B0604020202020204" pitchFamily="34" charset="0"/>
                          <a:cs typeface="Arial Cyr" panose="020B0604020202020204" pitchFamily="34" charset="0"/>
                        </a:rPr>
                        <a:t> </a:t>
                      </a:r>
                      <a:r>
                        <a:rPr lang="ru-RU" sz="1600" b="1" u="none" strike="noStrike" dirty="0" smtClean="0">
                          <a:effectLst/>
                          <a:latin typeface="Arial Cyr" panose="020B0604020202020204" pitchFamily="34" charset="0"/>
                          <a:cs typeface="Arial Cyr" panose="020B0604020202020204" pitchFamily="34" charset="0"/>
                        </a:rPr>
                        <a:t>            из </a:t>
                      </a:r>
                      <a:r>
                        <a:rPr lang="ru-RU" sz="1600" b="1" u="none" strike="noStrike" dirty="0">
                          <a:effectLst/>
                          <a:latin typeface="Arial Cyr" panose="020B0604020202020204" pitchFamily="34" charset="0"/>
                          <a:cs typeface="Arial Cyr" panose="020B0604020202020204" pitchFamily="34" charset="0"/>
                        </a:rPr>
                        <a:t>них:</a:t>
                      </a:r>
                      <a:endParaRPr lang="ru-RU" sz="16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ru-RU"/>
                    </a:p>
                  </a:txBody>
                  <a:tcPr/>
                </a:tc>
                <a:tc>
                  <a:txBody>
                    <a:bodyPr/>
                    <a:lstStyle/>
                    <a:p>
                      <a:endParaRPr lang="ru-RU" dirty="0"/>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 xmlns:a16="http://schemas.microsoft.com/office/drawing/2014/main" val="10007"/>
                  </a:ext>
                </a:extLst>
              </a:tr>
              <a:tr h="457200">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a:effectLst/>
                          <a:latin typeface="Arial Cyr" panose="020B0604020202020204" pitchFamily="34" charset="0"/>
                          <a:cs typeface="Arial Cyr" panose="020B0604020202020204" pitchFamily="34" charset="0"/>
                        </a:rPr>
                        <a:t>поддержка сельского хозяйства</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ru-RU"/>
                    </a:p>
                  </a:txBody>
                  <a:tcPr/>
                </a:tc>
                <a:tc>
                  <a:txBody>
                    <a:bodyPr/>
                    <a:lstStyle/>
                    <a:p>
                      <a:pPr algn="ctr" fontAlgn="b"/>
                      <a:r>
                        <a:rPr lang="ru-RU" sz="2000" b="1" u="none" strike="noStrike" dirty="0" smtClean="0">
                          <a:effectLst/>
                          <a:latin typeface="Arial Cyr" panose="020B0604020202020204" pitchFamily="34" charset="0"/>
                          <a:cs typeface="Arial Cyr" panose="020B0604020202020204" pitchFamily="34" charset="0"/>
                        </a:rPr>
                        <a:t>5,2</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8"/>
                  </a:ext>
                </a:extLst>
              </a:tr>
            </a:tbl>
          </a:graphicData>
        </a:graphic>
      </p:graphicFrame>
      <p:sp>
        <p:nvSpPr>
          <p:cNvPr id="5" name="Номер слайда 4"/>
          <p:cNvSpPr>
            <a:spLocks noGrp="1"/>
          </p:cNvSpPr>
          <p:nvPr>
            <p:ph type="sldNum" sz="quarter" idx="4"/>
          </p:nvPr>
        </p:nvSpPr>
        <p:spPr/>
        <p:txBody>
          <a:bodyPr/>
          <a:lstStyle/>
          <a:p>
            <a:fld id="{FAF64E77-853F-4D4F-A12C-D37084F22861}" type="slidenum">
              <a:rPr lang="ru-RU" smtClean="0"/>
              <a:pPr/>
              <a:t>15</a:t>
            </a:fld>
            <a:endParaRPr lang="ru-RU" dirty="0"/>
          </a:p>
        </p:txBody>
      </p:sp>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Финансовая помощь бюджетам  муниципальных образований в </a:t>
            </a:r>
            <a:r>
              <a:rPr lang="ru-RU" sz="2800" dirty="0" smtClean="0"/>
              <a:t>2020 </a:t>
            </a:r>
            <a:r>
              <a:rPr lang="ru-RU" sz="2800" dirty="0"/>
              <a:t>году </a:t>
            </a:r>
            <a:r>
              <a:rPr lang="ru-RU" sz="2800" dirty="0" smtClean="0"/>
              <a:t>-22 643,5 млн</a:t>
            </a:r>
            <a:r>
              <a:rPr lang="ru-RU" sz="2800" dirty="0"/>
              <a:t>.  руб.</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3013" y="3216941"/>
            <a:ext cx="4162625" cy="138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014" y="1109434"/>
            <a:ext cx="4162624" cy="188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Диаграмма 5"/>
          <p:cNvGraphicFramePr/>
          <p:nvPr>
            <p:extLst>
              <p:ext uri="{D42A27DB-BD31-4B8C-83A1-F6EECF244321}">
                <p14:modId xmlns:p14="http://schemas.microsoft.com/office/powerpoint/2010/main" val="3106165315"/>
              </p:ext>
            </p:extLst>
          </p:nvPr>
        </p:nvGraphicFramePr>
        <p:xfrm>
          <a:off x="171450" y="1209675"/>
          <a:ext cx="7405514" cy="5114926"/>
        </p:xfrm>
        <a:graphic>
          <a:graphicData uri="http://schemas.openxmlformats.org/drawingml/2006/chart">
            <c:chart xmlns:c="http://schemas.openxmlformats.org/drawingml/2006/chart" xmlns:r="http://schemas.openxmlformats.org/officeDocument/2006/relationships" r:id="rId4"/>
          </a:graphicData>
        </a:graphic>
      </p:graphicFrame>
      <p:sp>
        <p:nvSpPr>
          <p:cNvPr id="7" name="Номер слайда 6"/>
          <p:cNvSpPr>
            <a:spLocks noGrp="1"/>
          </p:cNvSpPr>
          <p:nvPr>
            <p:ph type="sldNum" sz="quarter" idx="4"/>
          </p:nvPr>
        </p:nvSpPr>
        <p:spPr/>
        <p:txBody>
          <a:bodyPr/>
          <a:lstStyle/>
          <a:p>
            <a:fld id="{FAF64E77-853F-4D4F-A12C-D37084F22861}" type="slidenum">
              <a:rPr lang="ru-RU" smtClean="0"/>
              <a:pPr/>
              <a:t>16</a:t>
            </a:fld>
            <a:endParaRPr lang="ru-RU" dirty="0"/>
          </a:p>
        </p:txBody>
      </p:sp>
    </p:spTree>
    <p:extLst>
      <p:ext uri="{BB962C8B-B14F-4D97-AF65-F5344CB8AC3E}">
        <p14:creationId xmlns:p14="http://schemas.microsoft.com/office/powerpoint/2010/main" val="2794151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Заголовок 4"/>
          <p:cNvSpPr>
            <a:spLocks noGrp="1"/>
          </p:cNvSpPr>
          <p:nvPr>
            <p:ph type="title"/>
          </p:nvPr>
        </p:nvSpPr>
        <p:spPr>
          <a:xfrm>
            <a:off x="0" y="2"/>
            <a:ext cx="12192000" cy="857251"/>
          </a:xfrm>
          <a:solidFill>
            <a:srgbClr val="FFFFFF">
              <a:alpha val="69804"/>
            </a:srgbClr>
          </a:solidFill>
        </p:spPr>
        <p:txBody>
          <a:bodyPr/>
          <a:lstStyle/>
          <a:p>
            <a:pPr algn="ctr" eaLnBrk="1" fontAlgn="auto" hangingPunct="1">
              <a:spcAft>
                <a:spcPts val="0"/>
              </a:spcAft>
              <a:defRPr/>
            </a:pPr>
            <a:r>
              <a:rPr lang="ru-RU" sz="1800" b="1" dirty="0">
                <a:solidFill>
                  <a:schemeClr val="accent1"/>
                </a:solidFill>
                <a:latin typeface="Times New Roman" panose="02020603050405020304" pitchFamily="18" charset="0"/>
                <a:cs typeface="Times New Roman" panose="02020603050405020304" pitchFamily="18" charset="0"/>
              </a:rPr>
              <a:t>Распределение средств по основным направлениям </a:t>
            </a:r>
            <a:br>
              <a:rPr lang="ru-RU" sz="1800" b="1" dirty="0">
                <a:solidFill>
                  <a:schemeClr val="accent1"/>
                </a:solidFill>
                <a:latin typeface="Times New Roman" panose="02020603050405020304" pitchFamily="18" charset="0"/>
                <a:cs typeface="Times New Roman" panose="02020603050405020304" pitchFamily="18" charset="0"/>
              </a:rPr>
            </a:br>
            <a:r>
              <a:rPr lang="ru-RU" sz="1800" b="1" dirty="0">
                <a:solidFill>
                  <a:schemeClr val="accent1"/>
                </a:solidFill>
                <a:latin typeface="Times New Roman" panose="02020603050405020304" pitchFamily="18" charset="0"/>
                <a:cs typeface="Times New Roman" panose="02020603050405020304" pitchFamily="18" charset="0"/>
              </a:rPr>
              <a:t>социальной поддержки населения области в 2020 году, млн. руб.</a:t>
            </a:r>
            <a:br>
              <a:rPr lang="ru-RU" sz="1800" b="1" dirty="0">
                <a:solidFill>
                  <a:schemeClr val="accent1"/>
                </a:solidFill>
                <a:latin typeface="Times New Roman" panose="02020603050405020304" pitchFamily="18" charset="0"/>
                <a:cs typeface="Times New Roman" panose="02020603050405020304" pitchFamily="18" charset="0"/>
              </a:rPr>
            </a:br>
            <a:endParaRPr lang="ru-RU" sz="1800" b="1" i="1" dirty="0">
              <a:solidFill>
                <a:schemeClr val="accent1"/>
              </a:solidFill>
              <a:latin typeface="Times New Roman" panose="02020603050405020304" pitchFamily="18" charset="0"/>
              <a:cs typeface="Times New Roman" panose="02020603050405020304" pitchFamily="18" charset="0"/>
            </a:endParaRPr>
          </a:p>
        </p:txBody>
      </p:sp>
      <p:graphicFrame>
        <p:nvGraphicFramePr>
          <p:cNvPr id="10" name="Содержимое 20"/>
          <p:cNvGraphicFramePr>
            <a:graphicFrameLocks noGrp="1"/>
          </p:cNvGraphicFramePr>
          <p:nvPr>
            <p:ph sz="quarter" idx="4294967295"/>
            <p:extLst>
              <p:ext uri="{D42A27DB-BD31-4B8C-83A1-F6EECF244321}">
                <p14:modId xmlns:p14="http://schemas.microsoft.com/office/powerpoint/2010/main" val="2452518623"/>
              </p:ext>
            </p:extLst>
          </p:nvPr>
        </p:nvGraphicFramePr>
        <p:xfrm>
          <a:off x="143339" y="828656"/>
          <a:ext cx="12048661" cy="5768699"/>
        </p:xfrm>
        <a:graphic>
          <a:graphicData uri="http://schemas.openxmlformats.org/drawingml/2006/chart">
            <c:chart xmlns:c="http://schemas.openxmlformats.org/drawingml/2006/chart" xmlns:r="http://schemas.openxmlformats.org/officeDocument/2006/relationships" r:id="rId3"/>
          </a:graphicData>
        </a:graphic>
      </p:graphicFrame>
      <p:sp>
        <p:nvSpPr>
          <p:cNvPr id="1030" name="TextBox 11"/>
          <p:cNvSpPr txBox="1">
            <a:spLocks noChangeArrowheads="1"/>
          </p:cNvSpPr>
          <p:nvPr/>
        </p:nvSpPr>
        <p:spPr bwMode="auto">
          <a:xfrm>
            <a:off x="4476761" y="4714875"/>
            <a:ext cx="184731" cy="369332"/>
          </a:xfrm>
          <a:prstGeom prst="rect">
            <a:avLst/>
          </a:prstGeom>
          <a:noFill/>
          <a:ln w="9525">
            <a:noFill/>
            <a:miter lim="800000"/>
            <a:headEnd/>
            <a:tailEnd/>
          </a:ln>
        </p:spPr>
        <p:txBody>
          <a:bodyPr wrap="none">
            <a:spAutoFit/>
          </a:bodyPr>
          <a:lstStyle/>
          <a:p>
            <a:endParaRPr lang="ru-RU">
              <a:solidFill>
                <a:prstClr val="black"/>
              </a:solidFill>
              <a:latin typeface="Arial" charset="0"/>
              <a:cs typeface="Arial" charset="0"/>
            </a:endParaRPr>
          </a:p>
        </p:txBody>
      </p:sp>
      <p:sp>
        <p:nvSpPr>
          <p:cNvPr id="5" name="TextBox 4"/>
          <p:cNvSpPr txBox="1"/>
          <p:nvPr/>
        </p:nvSpPr>
        <p:spPr>
          <a:xfrm>
            <a:off x="623392" y="1124744"/>
            <a:ext cx="374441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u-RU" b="1" dirty="0">
                <a:solidFill>
                  <a:prstClr val="black"/>
                </a:solidFill>
                <a:latin typeface="Times New Roman" panose="02020603050405020304" pitchFamily="18" charset="0"/>
                <a:cs typeface="Times New Roman" panose="02020603050405020304" pitchFamily="18" charset="0"/>
              </a:rPr>
              <a:t>Всего – 7 024,3 млн. руб.</a:t>
            </a:r>
          </a:p>
        </p:txBody>
      </p:sp>
      <p:graphicFrame>
        <p:nvGraphicFramePr>
          <p:cNvPr id="6" name="Содержимое 20"/>
          <p:cNvGraphicFramePr>
            <a:graphicFrameLocks/>
          </p:cNvGraphicFramePr>
          <p:nvPr>
            <p:extLst>
              <p:ext uri="{D42A27DB-BD31-4B8C-83A1-F6EECF244321}">
                <p14:modId xmlns:p14="http://schemas.microsoft.com/office/powerpoint/2010/main" val="2334256243"/>
              </p:ext>
            </p:extLst>
          </p:nvPr>
        </p:nvGraphicFramePr>
        <p:xfrm>
          <a:off x="143339" y="836715"/>
          <a:ext cx="12048661" cy="5768699"/>
        </p:xfrm>
        <a:graphic>
          <a:graphicData uri="http://schemas.openxmlformats.org/drawingml/2006/chart">
            <c:chart xmlns:c="http://schemas.openxmlformats.org/drawingml/2006/chart" xmlns:r="http://schemas.openxmlformats.org/officeDocument/2006/relationships" r:id="rId4"/>
          </a:graphicData>
        </a:graphic>
      </p:graphicFrame>
      <p:sp>
        <p:nvSpPr>
          <p:cNvPr id="8" name="Номер слайда 4"/>
          <p:cNvSpPr txBox="1">
            <a:spLocks/>
          </p:cNvSpPr>
          <p:nvPr/>
        </p:nvSpPr>
        <p:spPr>
          <a:xfrm>
            <a:off x="9242425" y="6365875"/>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F64E77-853F-4D4F-A12C-D37084F22861}" type="slidenum">
              <a:rPr kumimoji="0" lang="ru-RU" sz="1200" b="0" i="0" u="none" strike="noStrike" kern="1200" cap="none" spc="0" normalizeH="0" baseline="0" noProof="0" smtClean="0">
                <a:ln>
                  <a:noFill/>
                </a:ln>
                <a:solidFill>
                  <a:prstClr val="black">
                    <a:tint val="75000"/>
                  </a:prstClr>
                </a:solidFill>
                <a:effectLst/>
                <a:uLnTx/>
                <a:uFillTx/>
                <a:latin typeface="Arial"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ru-RU" sz="1200" b="0" i="0" u="none" strike="noStrike" kern="1200" cap="none" spc="0" normalizeH="0" baseline="0" noProof="0" dirty="0">
              <a:ln>
                <a:noFill/>
              </a:ln>
              <a:solidFill>
                <a:prstClr val="black">
                  <a:tint val="75000"/>
                </a:prstClr>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95840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7700" y="228601"/>
            <a:ext cx="7702550" cy="588961"/>
          </a:xfrm>
        </p:spPr>
        <p:txBody>
          <a:bodyPr/>
          <a:lstStyle/>
          <a:p>
            <a:pPr fontAlgn="ctr"/>
            <a:r>
              <a:rPr lang="ru-RU" sz="2000" b="1" dirty="0">
                <a:latin typeface="Times New Roman"/>
              </a:rPr>
              <a:t>Меры социальной поддержки, предоставляемые гражданам из областного бюджета </a:t>
            </a:r>
          </a:p>
        </p:txBody>
      </p:sp>
      <p:sp>
        <p:nvSpPr>
          <p:cNvPr id="5" name="Номер слайда 4"/>
          <p:cNvSpPr>
            <a:spLocks noGrp="1"/>
          </p:cNvSpPr>
          <p:nvPr>
            <p:ph type="sldNum" sz="quarter" idx="4"/>
          </p:nvPr>
        </p:nvSpPr>
        <p:spPr/>
        <p:txBody>
          <a:bodyPr/>
          <a:lstStyle/>
          <a:p>
            <a:fld id="{FAF64E77-853F-4D4F-A12C-D37084F22861}" type="slidenum">
              <a:rPr lang="ru-RU" smtClean="0"/>
              <a:pPr/>
              <a:t>18</a:t>
            </a:fld>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867417593"/>
              </p:ext>
            </p:extLst>
          </p:nvPr>
        </p:nvGraphicFramePr>
        <p:xfrm>
          <a:off x="447675" y="828677"/>
          <a:ext cx="9658350" cy="5722479"/>
        </p:xfrm>
        <a:graphic>
          <a:graphicData uri="http://schemas.openxmlformats.org/drawingml/2006/table">
            <a:tbl>
              <a:tblPr/>
              <a:tblGrid>
                <a:gridCol w="5076825">
                  <a:extLst>
                    <a:ext uri="{9D8B030D-6E8A-4147-A177-3AD203B41FA5}">
                      <a16:colId xmlns="" xmlns:a16="http://schemas.microsoft.com/office/drawing/2014/main" val="20000"/>
                    </a:ext>
                  </a:extLst>
                </a:gridCol>
                <a:gridCol w="1133475">
                  <a:extLst>
                    <a:ext uri="{9D8B030D-6E8A-4147-A177-3AD203B41FA5}">
                      <a16:colId xmlns="" xmlns:a16="http://schemas.microsoft.com/office/drawing/2014/main" val="20001"/>
                    </a:ext>
                  </a:extLst>
                </a:gridCol>
                <a:gridCol w="1000125">
                  <a:extLst>
                    <a:ext uri="{9D8B030D-6E8A-4147-A177-3AD203B41FA5}">
                      <a16:colId xmlns="" xmlns:a16="http://schemas.microsoft.com/office/drawing/2014/main" val="20002"/>
                    </a:ext>
                  </a:extLst>
                </a:gridCol>
                <a:gridCol w="981075">
                  <a:extLst>
                    <a:ext uri="{9D8B030D-6E8A-4147-A177-3AD203B41FA5}">
                      <a16:colId xmlns="" xmlns:a16="http://schemas.microsoft.com/office/drawing/2014/main" val="20003"/>
                    </a:ext>
                  </a:extLst>
                </a:gridCol>
                <a:gridCol w="1466850">
                  <a:extLst>
                    <a:ext uri="{9D8B030D-6E8A-4147-A177-3AD203B41FA5}">
                      <a16:colId xmlns="" xmlns:a16="http://schemas.microsoft.com/office/drawing/2014/main" val="20004"/>
                    </a:ext>
                  </a:extLst>
                </a:gridCol>
              </a:tblGrid>
              <a:tr h="210857">
                <a:tc rowSpan="2">
                  <a:txBody>
                    <a:bodyPr/>
                    <a:lstStyle/>
                    <a:p>
                      <a:pPr algn="ctr" fontAlgn="ctr"/>
                      <a:r>
                        <a:rPr lang="ru-RU" sz="1200" b="1" i="0" u="none" strike="noStrike" dirty="0">
                          <a:solidFill>
                            <a:srgbClr val="000000"/>
                          </a:solidFill>
                          <a:effectLst/>
                          <a:latin typeface="Times New Roman"/>
                        </a:rPr>
                        <a:t>Меры социальной </a:t>
                      </a:r>
                      <a:r>
                        <a:rPr lang="ru-RU" sz="1200" b="1" i="0" u="none" strike="noStrike" dirty="0" smtClean="0">
                          <a:solidFill>
                            <a:srgbClr val="000000"/>
                          </a:solidFill>
                          <a:effectLst/>
                          <a:latin typeface="Times New Roman"/>
                        </a:rPr>
                        <a:t>поддержки</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rowSpan="2">
                  <a:txBody>
                    <a:bodyPr/>
                    <a:lstStyle/>
                    <a:p>
                      <a:pPr algn="ctr" fontAlgn="ctr"/>
                      <a:r>
                        <a:rPr lang="ru-RU" sz="1200" b="1" i="0" u="none" strike="noStrike" dirty="0">
                          <a:solidFill>
                            <a:srgbClr val="000000"/>
                          </a:solidFill>
                          <a:effectLst/>
                          <a:latin typeface="Times New Roman"/>
                        </a:rPr>
                        <a:t>ВСЕГО</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rowSpan="2">
                  <a:txBody>
                    <a:bodyPr/>
                    <a:lstStyle/>
                    <a:p>
                      <a:pPr algn="ctr" fontAlgn="ctr"/>
                      <a:r>
                        <a:rPr lang="ru-RU" sz="1200" b="1" i="0" u="none" strike="noStrike" dirty="0">
                          <a:solidFill>
                            <a:srgbClr val="000000"/>
                          </a:solidFill>
                          <a:effectLst/>
                          <a:latin typeface="Times New Roman"/>
                        </a:rPr>
                        <a:t>федеральный бюджет</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gridSpan="2">
                  <a:txBody>
                    <a:bodyPr/>
                    <a:lstStyle/>
                    <a:p>
                      <a:pPr algn="ctr" fontAlgn="ctr"/>
                      <a:r>
                        <a:rPr lang="ru-RU" sz="1200" b="1" i="0" u="none" strike="noStrike" dirty="0">
                          <a:solidFill>
                            <a:srgbClr val="000000"/>
                          </a:solidFill>
                          <a:effectLst/>
                          <a:latin typeface="Times New Roman"/>
                        </a:rPr>
                        <a:t>областной бюджет</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hMerge="1">
                  <a:txBody>
                    <a:bodyPr/>
                    <a:lstStyle/>
                    <a:p>
                      <a:endParaRPr lang="ru-RU"/>
                    </a:p>
                  </a:txBody>
                  <a:tcPr/>
                </a:tc>
                <a:extLst>
                  <a:ext uri="{0D108BD9-81ED-4DB2-BD59-A6C34878D82A}">
                    <a16:rowId xmlns="" xmlns:a16="http://schemas.microsoft.com/office/drawing/2014/main" val="10000"/>
                  </a:ext>
                </a:extLst>
              </a:tr>
              <a:tr h="50351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200" b="1" i="0" u="none" strike="noStrike" dirty="0">
                          <a:solidFill>
                            <a:srgbClr val="000000"/>
                          </a:solidFill>
                          <a:effectLst/>
                          <a:latin typeface="Times New Roman"/>
                        </a:rPr>
                        <a:t>всего</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000" b="1" i="0" u="none" strike="noStrike" dirty="0">
                          <a:solidFill>
                            <a:srgbClr val="000000"/>
                          </a:solidFill>
                          <a:effectLst/>
                          <a:latin typeface="Times New Roman"/>
                        </a:rPr>
                        <a:t>в т</a:t>
                      </a:r>
                      <a:r>
                        <a:rPr lang="ru-RU" sz="1000" b="1" i="0" u="none" strike="noStrike" dirty="0" smtClean="0">
                          <a:solidFill>
                            <a:srgbClr val="000000"/>
                          </a:solidFill>
                          <a:effectLst/>
                          <a:latin typeface="Times New Roman"/>
                        </a:rPr>
                        <a:t>. ч</a:t>
                      </a:r>
                      <a:r>
                        <a:rPr lang="ru-RU" sz="1000" b="1" i="0" u="none" strike="noStrike" dirty="0">
                          <a:solidFill>
                            <a:srgbClr val="000000"/>
                          </a:solidFill>
                          <a:effectLst/>
                          <a:latin typeface="Times New Roman"/>
                        </a:rPr>
                        <a:t>. реализуемые дополнительно к федеральному законодательству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1"/>
                  </a:ext>
                </a:extLst>
              </a:tr>
              <a:tr h="233002">
                <a:tc>
                  <a:txBody>
                    <a:bodyPr/>
                    <a:lstStyle/>
                    <a:p>
                      <a:pPr algn="l" fontAlgn="ctr"/>
                      <a:r>
                        <a:rPr lang="ru-RU" sz="1400" b="1" i="0" u="none" strike="noStrike" dirty="0">
                          <a:solidFill>
                            <a:srgbClr val="000000"/>
                          </a:solidFill>
                          <a:effectLst/>
                          <a:latin typeface="Times New Roman"/>
                        </a:rPr>
                        <a:t>ВСЕГО</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gn="ctr" fontAlgn="ctr"/>
                      <a:r>
                        <a:rPr lang="ru-RU" sz="1400" b="1" i="0" u="none" strike="noStrike">
                          <a:solidFill>
                            <a:srgbClr val="000000"/>
                          </a:solidFill>
                          <a:effectLst/>
                          <a:latin typeface="Times New Roman"/>
                        </a:rPr>
                        <a:t>10 092,1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gn="ctr" fontAlgn="ctr"/>
                      <a:r>
                        <a:rPr lang="ru-RU" sz="1400" b="1" i="0" u="none" strike="noStrike">
                          <a:solidFill>
                            <a:srgbClr val="000000"/>
                          </a:solidFill>
                          <a:effectLst/>
                          <a:latin typeface="Times New Roman"/>
                        </a:rPr>
                        <a:t>4 457,9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gn="ctr" fontAlgn="ctr"/>
                      <a:r>
                        <a:rPr lang="ru-RU" sz="1400" b="1" i="0" u="none" strike="noStrike">
                          <a:solidFill>
                            <a:srgbClr val="000000"/>
                          </a:solidFill>
                          <a:effectLst/>
                          <a:latin typeface="Times New Roman"/>
                        </a:rPr>
                        <a:t>5 634,2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gn="ctr" fontAlgn="ctr"/>
                      <a:r>
                        <a:rPr lang="ru-RU" sz="1400" b="1" i="0" u="none" strike="noStrike">
                          <a:solidFill>
                            <a:srgbClr val="000000"/>
                          </a:solidFill>
                          <a:effectLst/>
                          <a:latin typeface="Times New Roman"/>
                        </a:rPr>
                        <a:t>1 099,3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2"/>
                  </a:ext>
                </a:extLst>
              </a:tr>
              <a:tr h="233002">
                <a:tc>
                  <a:txBody>
                    <a:bodyPr/>
                    <a:lstStyle/>
                    <a:p>
                      <a:pPr algn="l" fontAlgn="ctr"/>
                      <a:r>
                        <a:rPr lang="ru-RU" sz="1400" b="0" i="0" u="none" strike="noStrike" dirty="0">
                          <a:solidFill>
                            <a:srgbClr val="000000"/>
                          </a:solidFill>
                          <a:effectLst/>
                          <a:latin typeface="Times New Roman"/>
                        </a:rPr>
                        <a:t>в том числе</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3"/>
                  </a:ext>
                </a:extLst>
              </a:tr>
              <a:tr h="233002">
                <a:tc>
                  <a:txBody>
                    <a:bodyPr/>
                    <a:lstStyle/>
                    <a:p>
                      <a:pPr algn="l" fontAlgn="ctr"/>
                      <a:r>
                        <a:rPr lang="ru-RU" sz="1400" b="1" i="0" u="none" strike="noStrike" dirty="0">
                          <a:solidFill>
                            <a:srgbClr val="000000"/>
                          </a:solidFill>
                          <a:effectLst/>
                          <a:latin typeface="Times New Roman"/>
                        </a:rPr>
                        <a:t>Социальные гарантии семьям с детьми</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a:solidFill>
                            <a:srgbClr val="000000"/>
                          </a:solidFill>
                          <a:effectLst/>
                          <a:latin typeface="Times New Roman"/>
                        </a:rPr>
                        <a:t>4 371,9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a:solidFill>
                            <a:srgbClr val="000000"/>
                          </a:solidFill>
                          <a:effectLst/>
                          <a:latin typeface="Times New Roman"/>
                        </a:rPr>
                        <a:t>2 758,7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a:solidFill>
                            <a:srgbClr val="000000"/>
                          </a:solidFill>
                          <a:effectLst/>
                          <a:latin typeface="Times New Roman"/>
                        </a:rPr>
                        <a:t>1 613,2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a:solidFill>
                            <a:srgbClr val="000000"/>
                          </a:solidFill>
                          <a:effectLst/>
                          <a:latin typeface="Times New Roman"/>
                        </a:rPr>
                        <a:t>390,4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4"/>
                  </a:ext>
                </a:extLst>
              </a:tr>
              <a:tr h="604610">
                <a:tc>
                  <a:txBody>
                    <a:bodyPr/>
                    <a:lstStyle/>
                    <a:p>
                      <a:pPr algn="l" fontAlgn="ctr"/>
                      <a:r>
                        <a:rPr lang="ru-RU" sz="1200" b="0" i="0" u="none" strike="noStrike" dirty="0">
                          <a:solidFill>
                            <a:srgbClr val="000000"/>
                          </a:solidFill>
                          <a:effectLst/>
                          <a:latin typeface="Times New Roman"/>
                        </a:rPr>
                        <a:t>Единовременная социальная выплата в связи с рождением (усыновлением) третьего и последующих детей или детей-близнецов (областной материнский капитал)</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245,9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245,9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245,9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503645">
                <a:tc>
                  <a:txBody>
                    <a:bodyPr/>
                    <a:lstStyle/>
                    <a:p>
                      <a:pPr algn="l" fontAlgn="ctr"/>
                      <a:r>
                        <a:rPr lang="ru-RU" sz="1200" b="0" i="0" u="none" strike="noStrike" dirty="0">
                          <a:solidFill>
                            <a:srgbClr val="000000"/>
                          </a:solidFill>
                          <a:effectLst/>
                          <a:latin typeface="Times New Roman"/>
                        </a:rPr>
                        <a:t>Единовременная социальная выплата женщинам, родившим первого ребенка в возрасте от 18 до 24 лет (включительно)</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110,2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110,2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110,2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6"/>
                  </a:ext>
                </a:extLst>
              </a:tr>
              <a:tr h="305980">
                <a:tc>
                  <a:txBody>
                    <a:bodyPr/>
                    <a:lstStyle/>
                    <a:p>
                      <a:pPr algn="l" fontAlgn="ctr"/>
                      <a:r>
                        <a:rPr lang="ru-RU" sz="1200" b="0" i="0" u="none" strike="noStrike" dirty="0">
                          <a:solidFill>
                            <a:srgbClr val="000000"/>
                          </a:solidFill>
                          <a:effectLst/>
                          <a:latin typeface="Times New Roman"/>
                        </a:rPr>
                        <a:t>Единовременные выплаты при рождении тройни</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7"/>
                  </a:ext>
                </a:extLst>
              </a:tr>
              <a:tr h="391705">
                <a:tc>
                  <a:txBody>
                    <a:bodyPr/>
                    <a:lstStyle/>
                    <a:p>
                      <a:pPr algn="l" fontAlgn="t"/>
                      <a:r>
                        <a:rPr lang="ru-RU" sz="1200" b="0" i="0" u="none" strike="noStrike" dirty="0">
                          <a:solidFill>
                            <a:srgbClr val="000000"/>
                          </a:solidFill>
                          <a:effectLst/>
                          <a:latin typeface="Times New Roman"/>
                        </a:rPr>
                        <a:t>Единовременная социальная выплата лицам из числа детей-сирот и детей, оставшихся без попечения родителей, в связи с рождением ребенка (детей</a:t>
                      </a:r>
                      <a:r>
                        <a:rPr lang="ru-RU" sz="1200" b="0" i="0" u="none" strike="noStrike" dirty="0" smtClean="0">
                          <a:solidFill>
                            <a:srgbClr val="000000"/>
                          </a:solidFill>
                          <a:effectLst/>
                          <a:latin typeface="Times New Roman"/>
                        </a:rPr>
                        <a:t>)</a:t>
                      </a:r>
                      <a:endParaRPr lang="ru-RU" sz="1200" b="0" i="0" u="none" strike="noStrike" dirty="0">
                        <a:solidFill>
                          <a:srgbClr val="000000"/>
                        </a:solidFill>
                        <a:effectLst/>
                        <a:latin typeface="Times New Roman"/>
                      </a:endParaRPr>
                    </a:p>
                  </a:txBody>
                  <a:tcPr marL="10800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8"/>
                  </a:ext>
                </a:extLst>
              </a:tr>
              <a:tr h="653415">
                <a:tc>
                  <a:txBody>
                    <a:bodyPr/>
                    <a:lstStyle/>
                    <a:p>
                      <a:pPr algn="just" fontAlgn="ctr"/>
                      <a:r>
                        <a:rPr lang="ru-RU" sz="1200" b="0" i="0" u="none" strike="noStrike" dirty="0">
                          <a:solidFill>
                            <a:srgbClr val="000000"/>
                          </a:solidFill>
                          <a:effectLst/>
                          <a:latin typeface="Times New Roman"/>
                        </a:rPr>
                        <a:t>Ежемесячные денежные выплаты в связи с рождением (усыновлением) третьего и последующих детей до достижения ребенком возраста трех лет в рамках национального проекта «Демография» (</a:t>
                      </a:r>
                      <a:r>
                        <a:rPr lang="ru-RU" sz="1200" b="0" i="0" u="none" strike="noStrike" dirty="0" smtClean="0">
                          <a:solidFill>
                            <a:srgbClr val="000000"/>
                          </a:solidFill>
                          <a:effectLst/>
                          <a:latin typeface="Times New Roman"/>
                        </a:rPr>
                        <a:t>софинансирование </a:t>
                      </a:r>
                      <a:r>
                        <a:rPr lang="ru-RU" sz="1200" b="0" i="0" u="none" strike="noStrike" dirty="0">
                          <a:solidFill>
                            <a:srgbClr val="000000"/>
                          </a:solidFill>
                          <a:effectLst/>
                          <a:latin typeface="Times New Roman"/>
                        </a:rPr>
                        <a:t>с ФБ)</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706,7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501,3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205,4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9"/>
                  </a:ext>
                </a:extLst>
              </a:tr>
              <a:tr h="428625">
                <a:tc>
                  <a:txBody>
                    <a:bodyPr/>
                    <a:lstStyle/>
                    <a:p>
                      <a:pPr algn="l" fontAlgn="t"/>
                      <a:r>
                        <a:rPr lang="ru-RU" sz="1200" b="0" i="0" u="none" strike="noStrike" dirty="0">
                          <a:solidFill>
                            <a:srgbClr val="000000"/>
                          </a:solidFill>
                          <a:effectLst/>
                          <a:latin typeface="Times New Roman"/>
                        </a:rPr>
                        <a:t>Осуществление ежемесячной выплаты в связи с рождением (усыновлением) первого ребенка в рамках национального проекта «Демография</a:t>
                      </a:r>
                      <a:r>
                        <a:rPr lang="ru-RU" sz="1200" b="0" i="0" u="none" strike="noStrike" dirty="0" smtClean="0">
                          <a:solidFill>
                            <a:srgbClr val="000000"/>
                          </a:solidFill>
                          <a:effectLst/>
                          <a:latin typeface="Times New Roman"/>
                        </a:rPr>
                        <a:t>»</a:t>
                      </a:r>
                      <a:endParaRPr lang="ru-RU" sz="1200" b="0" i="0" u="none" strike="noStrike" dirty="0">
                        <a:solidFill>
                          <a:srgbClr val="000000"/>
                        </a:solidFill>
                        <a:effectLst/>
                        <a:latin typeface="Times New Roman"/>
                      </a:endParaRPr>
                    </a:p>
                  </a:txBody>
                  <a:tcPr marL="10800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735,1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735,1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10"/>
                  </a:ext>
                </a:extLst>
              </a:tr>
              <a:tr h="427900">
                <a:tc>
                  <a:txBody>
                    <a:bodyPr/>
                    <a:lstStyle/>
                    <a:p>
                      <a:pPr algn="just" fontAlgn="ctr"/>
                      <a:r>
                        <a:rPr lang="ru-RU" sz="1200" b="0" i="0" u="none" strike="noStrike" dirty="0">
                          <a:solidFill>
                            <a:srgbClr val="000000"/>
                          </a:solidFill>
                          <a:effectLst/>
                          <a:latin typeface="Times New Roman"/>
                        </a:rPr>
                        <a:t>Осуществление ежемесячной выплаты на детей в возрасте от 3 до 7 лет включительно</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1 598,9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1 151,2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447,7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11"/>
                  </a:ext>
                </a:extLst>
              </a:tr>
              <a:tr h="233002">
                <a:tc>
                  <a:txBody>
                    <a:bodyPr/>
                    <a:lstStyle/>
                    <a:p>
                      <a:pPr algn="l" fontAlgn="ctr"/>
                      <a:r>
                        <a:rPr lang="ru-RU" sz="1200" b="0" i="0" u="none" strike="noStrike" dirty="0">
                          <a:solidFill>
                            <a:srgbClr val="000000"/>
                          </a:solidFill>
                          <a:effectLst/>
                          <a:latin typeface="Times New Roman"/>
                        </a:rPr>
                        <a:t>Ежемесячное пособие на ребенка </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192,9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192,9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12"/>
                  </a:ext>
                </a:extLst>
              </a:tr>
              <a:tr h="301117">
                <a:tc>
                  <a:txBody>
                    <a:bodyPr/>
                    <a:lstStyle/>
                    <a:p>
                      <a:pPr algn="l" fontAlgn="ctr"/>
                      <a:r>
                        <a:rPr lang="ru-RU" sz="1200" b="0" i="0" u="none" strike="noStrike" dirty="0">
                          <a:solidFill>
                            <a:srgbClr val="000000"/>
                          </a:solidFill>
                          <a:effectLst/>
                          <a:latin typeface="Times New Roman"/>
                        </a:rPr>
                        <a:t>Ежемесячные пособия на детей от 1,5 до 3 лет из малообеспеченных семей</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13"/>
                  </a:ext>
                </a:extLst>
              </a:tr>
              <a:tr h="233002">
                <a:tc>
                  <a:txBody>
                    <a:bodyPr/>
                    <a:lstStyle/>
                    <a:p>
                      <a:pPr algn="l" fontAlgn="ctr"/>
                      <a:r>
                        <a:rPr lang="ru-RU" sz="1400" b="1" i="1" u="none" strike="noStrike" dirty="0">
                          <a:solidFill>
                            <a:srgbClr val="000000"/>
                          </a:solidFill>
                          <a:effectLst/>
                          <a:latin typeface="Times New Roman"/>
                        </a:rPr>
                        <a:t> Льготы многодетным семьям</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40000"/>
                        <a:lumOff val="60000"/>
                      </a:schemeClr>
                    </a:solidFill>
                  </a:tcPr>
                </a:tc>
                <a:tc>
                  <a:txBody>
                    <a:bodyPr/>
                    <a:lstStyle/>
                    <a:p>
                      <a:pPr algn="ctr" fontAlgn="ctr"/>
                      <a:r>
                        <a:rPr lang="ru-RU" sz="1400" b="1" i="1" u="none" strike="noStrike">
                          <a:solidFill>
                            <a:srgbClr val="000000"/>
                          </a:solidFill>
                          <a:effectLst/>
                          <a:latin typeface="Times New Roman"/>
                        </a:rPr>
                        <a:t>255,5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40000"/>
                        <a:lumOff val="60000"/>
                      </a:schemeClr>
                    </a:solidFill>
                  </a:tcPr>
                </a:tc>
                <a:tc>
                  <a:txBody>
                    <a:bodyPr/>
                    <a:lstStyle/>
                    <a:p>
                      <a:pPr algn="ctr" fontAlgn="ctr"/>
                      <a:r>
                        <a:rPr lang="ru-RU" sz="1400" b="1" i="1" u="none" strike="noStrike">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40000"/>
                        <a:lumOff val="60000"/>
                      </a:schemeClr>
                    </a:solidFill>
                  </a:tcPr>
                </a:tc>
                <a:tc>
                  <a:txBody>
                    <a:bodyPr/>
                    <a:lstStyle/>
                    <a:p>
                      <a:pPr algn="ctr" fontAlgn="ctr"/>
                      <a:r>
                        <a:rPr lang="ru-RU" sz="1400" b="1" i="1" u="none" strike="noStrike">
                          <a:solidFill>
                            <a:srgbClr val="000000"/>
                          </a:solidFill>
                          <a:effectLst/>
                          <a:latin typeface="Times New Roman"/>
                        </a:rPr>
                        <a:t>255,5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40000"/>
                        <a:lumOff val="60000"/>
                      </a:schemeClr>
                    </a:solidFill>
                  </a:tcPr>
                </a:tc>
                <a:tc>
                  <a:txBody>
                    <a:bodyPr/>
                    <a:lstStyle/>
                    <a:p>
                      <a:pPr algn="ctr" fontAlgn="ctr"/>
                      <a:r>
                        <a:rPr lang="ru-RU" sz="1400" b="1" i="1"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2016406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7700" y="228601"/>
            <a:ext cx="7331075" cy="588961"/>
          </a:xfrm>
        </p:spPr>
        <p:txBody>
          <a:bodyPr/>
          <a:lstStyle/>
          <a:p>
            <a:r>
              <a:rPr lang="ru-RU" sz="2000" b="1" dirty="0">
                <a:latin typeface="Times New Roman"/>
              </a:rPr>
              <a:t>Меры социальной поддержки, предоставляемые гражданам из областного бюджета </a:t>
            </a:r>
            <a:endParaRPr lang="ru-RU" sz="2000" b="1" dirty="0"/>
          </a:p>
        </p:txBody>
      </p:sp>
      <p:sp>
        <p:nvSpPr>
          <p:cNvPr id="3" name="Номер слайда 2"/>
          <p:cNvSpPr>
            <a:spLocks noGrp="1"/>
          </p:cNvSpPr>
          <p:nvPr>
            <p:ph type="sldNum" sz="quarter" idx="4"/>
          </p:nvPr>
        </p:nvSpPr>
        <p:spPr/>
        <p:txBody>
          <a:bodyPr/>
          <a:lstStyle/>
          <a:p>
            <a:fld id="{FAF64E77-853F-4D4F-A12C-D37084F22861}" type="slidenum">
              <a:rPr lang="ru-RU" smtClean="0"/>
              <a:pPr/>
              <a:t>19</a:t>
            </a:fld>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255308467"/>
              </p:ext>
            </p:extLst>
          </p:nvPr>
        </p:nvGraphicFramePr>
        <p:xfrm>
          <a:off x="762000" y="873125"/>
          <a:ext cx="9696450" cy="5738619"/>
        </p:xfrm>
        <a:graphic>
          <a:graphicData uri="http://schemas.openxmlformats.org/drawingml/2006/table">
            <a:tbl>
              <a:tblPr/>
              <a:tblGrid>
                <a:gridCol w="4928983">
                  <a:extLst>
                    <a:ext uri="{9D8B030D-6E8A-4147-A177-3AD203B41FA5}">
                      <a16:colId xmlns="" xmlns:a16="http://schemas.microsoft.com/office/drawing/2014/main" val="20000"/>
                    </a:ext>
                  </a:extLst>
                </a:gridCol>
                <a:gridCol w="1070293">
                  <a:extLst>
                    <a:ext uri="{9D8B030D-6E8A-4147-A177-3AD203B41FA5}">
                      <a16:colId xmlns="" xmlns:a16="http://schemas.microsoft.com/office/drawing/2014/main" val="20001"/>
                    </a:ext>
                  </a:extLst>
                </a:gridCol>
                <a:gridCol w="1337867">
                  <a:extLst>
                    <a:ext uri="{9D8B030D-6E8A-4147-A177-3AD203B41FA5}">
                      <a16:colId xmlns="" xmlns:a16="http://schemas.microsoft.com/office/drawing/2014/main" val="20002"/>
                    </a:ext>
                  </a:extLst>
                </a:gridCol>
                <a:gridCol w="1035332">
                  <a:extLst>
                    <a:ext uri="{9D8B030D-6E8A-4147-A177-3AD203B41FA5}">
                      <a16:colId xmlns="" xmlns:a16="http://schemas.microsoft.com/office/drawing/2014/main" val="20003"/>
                    </a:ext>
                  </a:extLst>
                </a:gridCol>
                <a:gridCol w="1323975">
                  <a:extLst>
                    <a:ext uri="{9D8B030D-6E8A-4147-A177-3AD203B41FA5}">
                      <a16:colId xmlns="" xmlns:a16="http://schemas.microsoft.com/office/drawing/2014/main" val="20004"/>
                    </a:ext>
                  </a:extLst>
                </a:gridCol>
              </a:tblGrid>
              <a:tr h="287948">
                <a:tc rowSpan="2">
                  <a:txBody>
                    <a:bodyPr/>
                    <a:lstStyle/>
                    <a:p>
                      <a:pPr algn="ctr" fontAlgn="ctr"/>
                      <a:r>
                        <a:rPr lang="ru-RU" sz="1200" b="1" i="0" u="none" strike="noStrike" dirty="0">
                          <a:solidFill>
                            <a:srgbClr val="000000"/>
                          </a:solidFill>
                          <a:effectLst/>
                          <a:latin typeface="Times New Roman"/>
                        </a:rPr>
                        <a:t>Меры социальной </a:t>
                      </a:r>
                      <a:r>
                        <a:rPr lang="ru-RU" sz="1200" b="1" i="0" u="none" strike="noStrike" dirty="0" smtClean="0">
                          <a:solidFill>
                            <a:srgbClr val="000000"/>
                          </a:solidFill>
                          <a:effectLst/>
                          <a:latin typeface="Times New Roman"/>
                        </a:rPr>
                        <a:t>поддержки</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rowSpan="2">
                  <a:txBody>
                    <a:bodyPr/>
                    <a:lstStyle/>
                    <a:p>
                      <a:pPr algn="ctr" fontAlgn="ctr"/>
                      <a:r>
                        <a:rPr lang="ru-RU" sz="1200" b="1" i="0" u="none" strike="noStrike" dirty="0">
                          <a:solidFill>
                            <a:srgbClr val="000000"/>
                          </a:solidFill>
                          <a:effectLst/>
                          <a:latin typeface="Times New Roman"/>
                        </a:rPr>
                        <a:t>ВСЕГО</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rowSpan="2">
                  <a:txBody>
                    <a:bodyPr/>
                    <a:lstStyle/>
                    <a:p>
                      <a:pPr algn="ctr" fontAlgn="ctr"/>
                      <a:r>
                        <a:rPr lang="ru-RU" sz="1200" b="1" i="0" u="none" strike="noStrike" dirty="0">
                          <a:solidFill>
                            <a:srgbClr val="000000"/>
                          </a:solidFill>
                          <a:effectLst/>
                          <a:latin typeface="Times New Roman"/>
                        </a:rPr>
                        <a:t>федеральный бюджет</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gridSpan="2">
                  <a:txBody>
                    <a:bodyPr/>
                    <a:lstStyle/>
                    <a:p>
                      <a:pPr algn="ctr" fontAlgn="ctr"/>
                      <a:r>
                        <a:rPr lang="ru-RU" sz="1200" b="1" i="0" u="none" strike="noStrike" dirty="0">
                          <a:solidFill>
                            <a:srgbClr val="000000"/>
                          </a:solidFill>
                          <a:effectLst/>
                          <a:latin typeface="Times New Roman"/>
                        </a:rPr>
                        <a:t>областной бюджет</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hMerge="1">
                  <a:txBody>
                    <a:bodyPr/>
                    <a:lstStyle/>
                    <a:p>
                      <a:endParaRPr lang="ru-RU"/>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0"/>
                  </a:ext>
                </a:extLst>
              </a:tr>
              <a:tr h="658202">
                <a:tc vMerge="1">
                  <a:txBody>
                    <a:bodyPr/>
                    <a:lstStyle/>
                    <a:p>
                      <a:endParaRPr lang="ru-RU"/>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ru-RU"/>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ru-RU"/>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a:rPr>
                        <a:t>всего</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000" b="1" i="0" u="none" strike="noStrike" dirty="0">
                          <a:solidFill>
                            <a:srgbClr val="000000"/>
                          </a:solidFill>
                          <a:effectLst/>
                          <a:latin typeface="Times New Roman"/>
                        </a:rPr>
                        <a:t>в т</a:t>
                      </a:r>
                      <a:r>
                        <a:rPr lang="ru-RU" sz="1000" b="1" i="0" u="none" strike="noStrike" dirty="0" smtClean="0">
                          <a:solidFill>
                            <a:srgbClr val="000000"/>
                          </a:solidFill>
                          <a:effectLst/>
                          <a:latin typeface="Times New Roman"/>
                        </a:rPr>
                        <a:t>. ч</a:t>
                      </a:r>
                      <a:r>
                        <a:rPr lang="ru-RU" sz="1000" b="1" i="0" u="none" strike="noStrike" dirty="0">
                          <a:solidFill>
                            <a:srgbClr val="000000"/>
                          </a:solidFill>
                          <a:effectLst/>
                          <a:latin typeface="Times New Roman"/>
                        </a:rPr>
                        <a:t>. реализуемые дополнительно к федеральному законодательству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1"/>
                  </a:ext>
                </a:extLst>
              </a:tr>
              <a:tr h="452794">
                <a:tc>
                  <a:txBody>
                    <a:bodyPr/>
                    <a:lstStyle/>
                    <a:p>
                      <a:pPr algn="l" fontAlgn="ctr"/>
                      <a:r>
                        <a:rPr lang="ru-RU" sz="1300" b="1" i="0" u="none" strike="noStrike" dirty="0">
                          <a:solidFill>
                            <a:srgbClr val="000000"/>
                          </a:solidFill>
                          <a:effectLst/>
                          <a:latin typeface="Times New Roman"/>
                        </a:rPr>
                        <a:t>Меры социальной поддержки приемным и опекунским семьям</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319,4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312,2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a:solidFill>
                            <a:srgbClr val="000000"/>
                          </a:solidFill>
                          <a:effectLst/>
                          <a:latin typeface="Times New Roman"/>
                        </a:rPr>
                        <a:t>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236767">
                <a:tc>
                  <a:txBody>
                    <a:bodyPr/>
                    <a:lstStyle/>
                    <a:p>
                      <a:pPr algn="l" fontAlgn="ctr"/>
                      <a:r>
                        <a:rPr lang="ru-RU" sz="1300" b="1" i="0" u="none" strike="noStrike" dirty="0">
                          <a:solidFill>
                            <a:srgbClr val="000000"/>
                          </a:solidFill>
                          <a:effectLst/>
                          <a:latin typeface="Times New Roman"/>
                        </a:rPr>
                        <a:t>Социальная поддержка детей-сирот</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106,3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106,3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310564">
                <a:tc>
                  <a:txBody>
                    <a:bodyPr/>
                    <a:lstStyle/>
                    <a:p>
                      <a:pPr algn="l" fontAlgn="ctr"/>
                      <a:r>
                        <a:rPr lang="ru-RU" sz="1300" b="1" i="0" u="none" strike="noStrike" dirty="0">
                          <a:solidFill>
                            <a:srgbClr val="000000"/>
                          </a:solidFill>
                          <a:effectLst/>
                          <a:latin typeface="Times New Roman"/>
                        </a:rPr>
                        <a:t>Меры социальной поддержки школьников и студентов</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a:solidFill>
                            <a:srgbClr val="000000"/>
                          </a:solidFill>
                          <a:effectLst/>
                          <a:latin typeface="Times New Roman"/>
                        </a:rPr>
                        <a:t>713,0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a:solidFill>
                            <a:srgbClr val="000000"/>
                          </a:solidFill>
                          <a:effectLst/>
                          <a:latin typeface="Times New Roman"/>
                        </a:rPr>
                        <a:t>126,4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586,6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4"/>
                  </a:ext>
                </a:extLst>
              </a:tr>
              <a:tr h="905587">
                <a:tc>
                  <a:txBody>
                    <a:bodyPr/>
                    <a:lstStyle/>
                    <a:p>
                      <a:pPr algn="l" fontAlgn="ctr"/>
                      <a:r>
                        <a:rPr lang="ru-RU" sz="1300" b="1" i="0" u="none" strike="noStrike" dirty="0">
                          <a:solidFill>
                            <a:srgbClr val="000000"/>
                          </a:solidFill>
                          <a:effectLst/>
                          <a:latin typeface="Times New Roman"/>
                        </a:rPr>
                        <a:t>Меры социальной поддержки региональным льготникам (ветераны труда</a:t>
                      </a:r>
                      <a:r>
                        <a:rPr lang="ru-RU" sz="1300" b="1" i="0" u="none" strike="noStrike" dirty="0" smtClean="0">
                          <a:solidFill>
                            <a:srgbClr val="000000"/>
                          </a:solidFill>
                          <a:effectLst/>
                          <a:latin typeface="Times New Roman"/>
                        </a:rPr>
                        <a:t>, ветераны </a:t>
                      </a:r>
                      <a:r>
                        <a:rPr lang="ru-RU" sz="1300" b="1" i="0" u="none" strike="noStrike" dirty="0">
                          <a:solidFill>
                            <a:srgbClr val="000000"/>
                          </a:solidFill>
                          <a:effectLst/>
                          <a:latin typeface="Times New Roman"/>
                        </a:rPr>
                        <a:t>труда Липецкой области, труженики тыла, репрессированные и реабилитированные гражданам) и федеральным льготникам</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2 296,7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936,6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1 360,1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79,0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328420">
                <a:tc>
                  <a:txBody>
                    <a:bodyPr/>
                    <a:lstStyle/>
                    <a:p>
                      <a:pPr algn="l" fontAlgn="ctr"/>
                      <a:r>
                        <a:rPr lang="ru-RU" sz="1300" b="1" i="0" u="none" strike="noStrike" dirty="0">
                          <a:solidFill>
                            <a:srgbClr val="000000"/>
                          </a:solidFill>
                          <a:effectLst/>
                          <a:latin typeface="Times New Roman"/>
                        </a:rPr>
                        <a:t>Меры социальной поддержки  малоимущих граждан</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525,0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174,5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350,5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304486">
                <a:tc>
                  <a:txBody>
                    <a:bodyPr/>
                    <a:lstStyle/>
                    <a:p>
                      <a:pPr algn="l" fontAlgn="ctr"/>
                      <a:r>
                        <a:rPr lang="ru-RU" sz="1300" b="1" i="0" u="none" strike="noStrike" dirty="0">
                          <a:solidFill>
                            <a:srgbClr val="000000"/>
                          </a:solidFill>
                          <a:effectLst/>
                          <a:latin typeface="Times New Roman"/>
                        </a:rPr>
                        <a:t>Меры социальной поддержки пожилых граждан</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139,8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134,8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55,8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7"/>
                  </a:ext>
                </a:extLst>
              </a:tr>
              <a:tr h="285512">
                <a:tc>
                  <a:txBody>
                    <a:bodyPr/>
                    <a:lstStyle/>
                    <a:p>
                      <a:pPr algn="l" fontAlgn="ctr"/>
                      <a:r>
                        <a:rPr lang="ru-RU" sz="1300" b="1" i="0" u="none" strike="noStrike" dirty="0">
                          <a:solidFill>
                            <a:srgbClr val="000000"/>
                          </a:solidFill>
                          <a:effectLst/>
                          <a:latin typeface="Times New Roman"/>
                        </a:rPr>
                        <a:t>Региональные доплаты к пенсии</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247,4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247,4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8"/>
                  </a:ext>
                </a:extLst>
              </a:tr>
              <a:tr h="692207">
                <a:tc>
                  <a:txBody>
                    <a:bodyPr/>
                    <a:lstStyle/>
                    <a:p>
                      <a:pPr algn="l" fontAlgn="ctr"/>
                      <a:r>
                        <a:rPr lang="ru-RU" sz="1300" b="1" i="0" u="none" strike="noStrike" dirty="0">
                          <a:solidFill>
                            <a:srgbClr val="000000"/>
                          </a:solidFill>
                          <a:effectLst/>
                          <a:latin typeface="Times New Roman"/>
                        </a:rPr>
                        <a:t>Льготы по оплате жилья, коммунальных услуг, работникам социально-культурной сферы на селе, меры социальной поддержки медицинских работников</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88,4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88,4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9"/>
                  </a:ext>
                </a:extLst>
              </a:tr>
              <a:tr h="279716">
                <a:tc>
                  <a:txBody>
                    <a:bodyPr/>
                    <a:lstStyle/>
                    <a:p>
                      <a:pPr algn="l" fontAlgn="ctr"/>
                      <a:r>
                        <a:rPr lang="ru-RU" sz="1300" b="1" i="0" u="none" strike="noStrike" dirty="0">
                          <a:solidFill>
                            <a:srgbClr val="000000"/>
                          </a:solidFill>
                          <a:effectLst/>
                          <a:latin typeface="Times New Roman"/>
                        </a:rPr>
                        <a:t>Меры социальной поддержки по линии здравоохранения</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949,4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449,3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500,1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184,5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10"/>
                  </a:ext>
                </a:extLst>
              </a:tr>
              <a:tr h="297563">
                <a:tc>
                  <a:txBody>
                    <a:bodyPr/>
                    <a:lstStyle/>
                    <a:p>
                      <a:pPr algn="l" fontAlgn="ctr"/>
                      <a:r>
                        <a:rPr lang="ru-RU" sz="1300" b="1" i="0" u="none" strike="noStrike" dirty="0">
                          <a:solidFill>
                            <a:srgbClr val="000000"/>
                          </a:solidFill>
                          <a:effectLst/>
                          <a:latin typeface="Times New Roman"/>
                        </a:rPr>
                        <a:t>Организация летнего отдыха, оздоровление детей</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131,9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131,9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114,3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11"/>
                  </a:ext>
                </a:extLst>
              </a:tr>
              <a:tr h="324935">
                <a:tc>
                  <a:txBody>
                    <a:bodyPr/>
                    <a:lstStyle/>
                    <a:p>
                      <a:pPr algn="l" fontAlgn="ctr"/>
                      <a:r>
                        <a:rPr lang="ru-RU" sz="1300" b="1" i="0" u="none" strike="noStrike" dirty="0">
                          <a:solidFill>
                            <a:srgbClr val="000000"/>
                          </a:solidFill>
                          <a:effectLst/>
                          <a:latin typeface="Times New Roman"/>
                        </a:rPr>
                        <a:t>Льготный проезд </a:t>
                      </a:r>
                      <a:r>
                        <a:rPr lang="ru-RU" sz="1300" b="1" i="0" u="none" strike="noStrike" dirty="0" smtClean="0">
                          <a:solidFill>
                            <a:srgbClr val="000000"/>
                          </a:solidFill>
                          <a:effectLst/>
                          <a:latin typeface="Times New Roman"/>
                        </a:rPr>
                        <a:t> региональным </a:t>
                      </a:r>
                      <a:r>
                        <a:rPr lang="ru-RU" sz="1300" b="1" i="0" u="none" strike="noStrike" dirty="0">
                          <a:solidFill>
                            <a:srgbClr val="000000"/>
                          </a:solidFill>
                          <a:effectLst/>
                          <a:latin typeface="Times New Roman"/>
                        </a:rPr>
                        <a:t>льготникам и инвалидам</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189,8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189,8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189,8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12"/>
                  </a:ext>
                </a:extLst>
              </a:tr>
              <a:tr h="373918">
                <a:tc>
                  <a:txBody>
                    <a:bodyPr/>
                    <a:lstStyle/>
                    <a:p>
                      <a:pPr algn="l" fontAlgn="ctr"/>
                      <a:r>
                        <a:rPr lang="ru-RU" sz="1300" b="1" i="0" u="none" strike="noStrike" dirty="0">
                          <a:solidFill>
                            <a:srgbClr val="000000"/>
                          </a:solidFill>
                          <a:effectLst/>
                          <a:latin typeface="Times New Roman"/>
                        </a:rPr>
                        <a:t>Социальная помощь отдельным категориям граждан</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256046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Глоссарий</a:t>
            </a:r>
          </a:p>
        </p:txBody>
      </p:sp>
      <p:sp>
        <p:nvSpPr>
          <p:cNvPr id="4" name="Объект 2"/>
          <p:cNvSpPr txBox="1">
            <a:spLocks/>
          </p:cNvSpPr>
          <p:nvPr/>
        </p:nvSpPr>
        <p:spPr>
          <a:xfrm>
            <a:off x="417096" y="834189"/>
            <a:ext cx="4515852" cy="5759116"/>
          </a:xfrm>
          <a:prstGeom prst="rect">
            <a:avLst/>
          </a:prstGeom>
        </p:spPr>
        <p:txBody>
          <a:bodyPr vert="horz" lIns="91440" tIns="45720" rIns="91440" bIns="45720" rtlCol="0" anchor="ctr" anchorCtr="0">
            <a:normAutofit fontScale="625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Бюджет</a:t>
            </a:r>
            <a:r>
              <a:rPr kumimoji="0" lang="ru-RU" sz="2400" b="0" i="0" u="sng" strike="noStrike" kern="1200" cap="none" spc="0" normalizeH="0" baseline="0" noProof="0" dirty="0" smtClean="0">
                <a:ln>
                  <a:noFill/>
                </a:ln>
                <a:solidFill>
                  <a:srgbClr val="4F271C"/>
                </a:solidFill>
                <a:effectLst/>
                <a:uLnTx/>
                <a:uFillTx/>
                <a:latin typeface="Times New Roman"/>
              </a:rPr>
              <a:t> </a:t>
            </a:r>
            <a:r>
              <a:rPr kumimoji="0" lang="ru-RU" sz="2400" b="0" i="0" u="none" strike="noStrike" kern="1200" cap="none" spc="0" normalizeH="0" baseline="0" noProof="0" dirty="0" smtClean="0">
                <a:ln>
                  <a:noFill/>
                </a:ln>
                <a:solidFill>
                  <a:srgbClr val="4F271C"/>
                </a:solidFill>
                <a:effectLst/>
                <a:uLnTx/>
                <a:uFillTx/>
                <a:latin typeface="Times New Roman"/>
              </a:rPr>
              <a:t>(от </a:t>
            </a:r>
            <a:r>
              <a:rPr kumimoji="0" lang="ru-RU" sz="2400" b="0" i="0" u="none" strike="noStrike" kern="1200" cap="none" spc="0" normalizeH="0" baseline="0" noProof="0" dirty="0" err="1" smtClean="0">
                <a:ln>
                  <a:noFill/>
                </a:ln>
                <a:solidFill>
                  <a:srgbClr val="4F271C"/>
                </a:solidFill>
                <a:effectLst/>
                <a:uLnTx/>
                <a:uFillTx/>
                <a:latin typeface="Times New Roman"/>
              </a:rPr>
              <a:t>старонормандского</a:t>
            </a:r>
            <a:r>
              <a:rPr kumimoji="0" lang="ru-RU" sz="2400" b="0" i="0" u="none" strike="noStrike" kern="1200" cap="none" spc="0" normalizeH="0" baseline="0" noProof="0" dirty="0" smtClean="0">
                <a:ln>
                  <a:noFill/>
                </a:ln>
                <a:solidFill>
                  <a:srgbClr val="4F271C"/>
                </a:solidFill>
                <a:effectLst/>
                <a:uLnTx/>
                <a:uFillTx/>
                <a:latin typeface="Times New Roman"/>
              </a:rPr>
              <a:t> –кошель, сумка, кожаный мешок)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Доходы </a:t>
            </a:r>
            <a:r>
              <a:rPr kumimoji="0" lang="ru-RU" sz="2400" b="0" i="0" u="none" strike="noStrike" kern="1200" cap="none" spc="0" normalizeH="0" baseline="0" noProof="0" dirty="0" smtClean="0">
                <a:ln>
                  <a:noFill/>
                </a:ln>
                <a:solidFill>
                  <a:srgbClr val="4F271C"/>
                </a:solidFill>
                <a:effectLst/>
                <a:uLnTx/>
                <a:uFillTx/>
                <a:latin typeface="Times New Roman"/>
              </a:rPr>
              <a:t>– это поступающие в бюджет денежные средства (налоги юридических и физических лиц, административные платежи и сборы, безвозмездные поступления).</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Расходы</a:t>
            </a:r>
            <a:r>
              <a:rPr kumimoji="0" lang="ru-RU" sz="2400" b="0" i="0" u="none" strike="noStrike" kern="1200" cap="none" spc="0" normalizeH="0" baseline="0" noProof="0" dirty="0" smtClean="0">
                <a:ln>
                  <a:noFill/>
                </a:ln>
                <a:solidFill>
                  <a:srgbClr val="4F271C"/>
                </a:solidFill>
                <a:effectLst/>
                <a:uLnTx/>
                <a:uFillTx/>
                <a:latin typeface="Times New Roman"/>
              </a:rPr>
              <a:t> -  это выплачиваемые из бюджета денежные средства (социальные выплаты населению, содержание государственных и муниципальных учреждений (образование, ЖКХ, культура и другие), капитальное строительство и другое).</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Профицит</a:t>
            </a:r>
            <a:r>
              <a:rPr kumimoji="0" lang="ru-RU" sz="2400" b="0" i="0" u="none" strike="noStrike" kern="1200" cap="none" spc="0" normalizeH="0" baseline="0" noProof="0" dirty="0" smtClean="0">
                <a:ln>
                  <a:noFill/>
                </a:ln>
                <a:solidFill>
                  <a:srgbClr val="4F271C"/>
                </a:solidFill>
                <a:effectLst/>
                <a:uLnTx/>
                <a:uFillTx/>
                <a:latin typeface="Times New Roman"/>
              </a:rPr>
              <a:t> – положительный остаток бюджета, образованный в результате  превышения доходов над расходами.</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Дефицит</a:t>
            </a:r>
            <a:r>
              <a:rPr kumimoji="0" lang="ru-RU" sz="2400" b="0" i="0" u="none" strike="noStrike" kern="1200" cap="none" spc="0" normalizeH="0" baseline="0" noProof="0" dirty="0" smtClean="0">
                <a:ln>
                  <a:noFill/>
                </a:ln>
                <a:solidFill>
                  <a:srgbClr val="4F271C"/>
                </a:solidFill>
                <a:effectLst/>
                <a:uLnTx/>
                <a:uFillTx/>
                <a:latin typeface="Times New Roman"/>
              </a:rPr>
              <a:t> - отрицательный остаток бюджета, образованный в результате  превышения расходной части над доходной.</a:t>
            </a:r>
            <a:endParaRPr kumimoji="0" lang="en-US" sz="2400" b="0" i="0" u="none" strike="noStrike" kern="1200" cap="none" spc="0" normalizeH="0" baseline="0" noProof="0" dirty="0" smtClean="0">
              <a:ln>
                <a:noFill/>
              </a:ln>
              <a:solidFill>
                <a:srgbClr val="4F271C"/>
              </a:solidFill>
              <a:effectLst/>
              <a:uLnTx/>
              <a:uFillTx/>
              <a:latin typeface="Times New Roman"/>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196" y="1167151"/>
            <a:ext cx="6152515" cy="372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Номер слайда 5"/>
          <p:cNvSpPr>
            <a:spLocks noGrp="1"/>
          </p:cNvSpPr>
          <p:nvPr>
            <p:ph type="sldNum" sz="quarter" idx="4"/>
          </p:nvPr>
        </p:nvSpPr>
        <p:spPr/>
        <p:txBody>
          <a:bodyPr/>
          <a:lstStyle/>
          <a:p>
            <a:fld id="{FAF64E77-853F-4D4F-A12C-D37084F22861}" type="slidenum">
              <a:rPr lang="ru-RU" smtClean="0"/>
              <a:pPr/>
              <a:t>2</a:t>
            </a:fld>
            <a:endParaRPr lang="ru-RU" dirty="0"/>
          </a:p>
        </p:txBody>
      </p:sp>
    </p:spTree>
    <p:extLst>
      <p:ext uri="{BB962C8B-B14F-4D97-AF65-F5344CB8AC3E}">
        <p14:creationId xmlns:p14="http://schemas.microsoft.com/office/powerpoint/2010/main" val="1744694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7700" y="228601"/>
            <a:ext cx="7512050" cy="588961"/>
          </a:xfrm>
        </p:spPr>
        <p:txBody>
          <a:bodyPr/>
          <a:lstStyle/>
          <a:p>
            <a:r>
              <a:rPr lang="ru-RU" sz="2800" b="1" dirty="0" smtClean="0"/>
              <a:t>Социальное обслуживание населения</a:t>
            </a:r>
            <a:endParaRPr lang="ru-RU" sz="2800" dirty="0"/>
          </a:p>
        </p:txBody>
      </p:sp>
      <p:sp>
        <p:nvSpPr>
          <p:cNvPr id="3" name="Номер слайда 2"/>
          <p:cNvSpPr>
            <a:spLocks noGrp="1"/>
          </p:cNvSpPr>
          <p:nvPr>
            <p:ph type="sldNum" sz="quarter" idx="4"/>
          </p:nvPr>
        </p:nvSpPr>
        <p:spPr/>
        <p:txBody>
          <a:bodyPr/>
          <a:lstStyle/>
          <a:p>
            <a:fld id="{FAF64E77-853F-4D4F-A12C-D37084F22861}" type="slidenum">
              <a:rPr lang="ru-RU" smtClean="0"/>
              <a:pPr/>
              <a:t>20</a:t>
            </a:fld>
            <a:endParaRPr lang="ru-RU" dirty="0"/>
          </a:p>
        </p:txBody>
      </p:sp>
      <p:sp>
        <p:nvSpPr>
          <p:cNvPr id="4" name="Прямоугольник 3"/>
          <p:cNvSpPr/>
          <p:nvPr/>
        </p:nvSpPr>
        <p:spPr>
          <a:xfrm>
            <a:off x="1085850" y="1069539"/>
            <a:ext cx="9782175" cy="1754326"/>
          </a:xfrm>
          <a:prstGeom prst="rect">
            <a:avLst/>
          </a:prstGeom>
        </p:spPr>
        <p:txBody>
          <a:bodyPr wrap="square">
            <a:spAutoFit/>
          </a:bodyPr>
          <a:lstStyle/>
          <a:p>
            <a:pPr algn="just"/>
            <a:r>
              <a:rPr lang="ru-RU" dirty="0"/>
              <a:t> </a:t>
            </a:r>
            <a:r>
              <a:rPr lang="ru-RU" dirty="0" smtClean="0"/>
              <a:t>  В </a:t>
            </a:r>
            <a:r>
              <a:rPr lang="ru-RU" dirty="0"/>
              <a:t>период действия ограничительных мероприятий, связанных с распространением новой </a:t>
            </a:r>
            <a:r>
              <a:rPr lang="ru-RU" dirty="0" err="1"/>
              <a:t>коронавирусной</a:t>
            </a:r>
            <a:r>
              <a:rPr lang="ru-RU" dirty="0"/>
              <a:t> инфекции, на бесплатной основе осуществлялась доставка продуктов питания и лекарственных препаратов всем гражданам, состоящим на социальном обслуживании, на дому (15 056 пожилых граждан и инвалидов), а также обратившимся за срочными социальными услугами (1 944 пожилых граждан и инвалидов).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513" y="2447925"/>
            <a:ext cx="6589712"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972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35862" y="441236"/>
            <a:ext cx="7845425" cy="588961"/>
          </a:xfrm>
        </p:spPr>
        <p:txBody>
          <a:bodyPr/>
          <a:lstStyle/>
          <a:p>
            <a:r>
              <a:rPr lang="ru-RU" sz="2800" b="1" dirty="0" smtClean="0"/>
              <a:t>Обеспечение жильем детей-сирот</a:t>
            </a:r>
            <a:endParaRPr lang="ru-RU" sz="2800" b="1" dirty="0"/>
          </a:p>
        </p:txBody>
      </p:sp>
      <p:sp>
        <p:nvSpPr>
          <p:cNvPr id="4" name="Прямоугольник 3"/>
          <p:cNvSpPr/>
          <p:nvPr/>
        </p:nvSpPr>
        <p:spPr>
          <a:xfrm>
            <a:off x="1571939" y="1148719"/>
            <a:ext cx="9773274" cy="2446824"/>
          </a:xfrm>
          <a:prstGeom prst="rect">
            <a:avLst/>
          </a:prstGeom>
        </p:spPr>
        <p:txBody>
          <a:bodyPr wrap="square">
            <a:spAutoFit/>
          </a:bodyPr>
          <a:lstStyle/>
          <a:p>
            <a:pPr algn="just">
              <a:lnSpc>
                <a:spcPct val="150000"/>
              </a:lnSpc>
            </a:pPr>
            <a:r>
              <a:rPr lang="ru-RU" dirty="0" smtClean="0"/>
              <a:t>      В 2020 году на </a:t>
            </a:r>
            <a:r>
              <a:rPr lang="ru-RU" dirty="0"/>
              <a:t>мероприятия по обеспечению жилыми помещениями детей-сирот и  лиц из их числа предусмотрены бюджетные ассигнования в </a:t>
            </a:r>
            <a:r>
              <a:rPr lang="ru-RU"/>
              <a:t>сумме </a:t>
            </a:r>
            <a:r>
              <a:rPr lang="ru-RU" smtClean="0"/>
              <a:t>311 </a:t>
            </a:r>
            <a:r>
              <a:rPr lang="ru-RU" dirty="0"/>
              <a:t>млн. рублей, из них средства федеральной субсидии в сумме </a:t>
            </a:r>
            <a:r>
              <a:rPr lang="ru-RU" dirty="0" smtClean="0"/>
              <a:t>52,3 </a:t>
            </a:r>
            <a:r>
              <a:rPr lang="ru-RU" dirty="0"/>
              <a:t>млн. рублей</a:t>
            </a:r>
            <a:r>
              <a:rPr lang="ru-RU" dirty="0" smtClean="0"/>
              <a:t>.</a:t>
            </a:r>
            <a:endParaRPr lang="ru-RU" dirty="0"/>
          </a:p>
          <a:p>
            <a:pPr algn="just">
              <a:lnSpc>
                <a:spcPct val="150000"/>
              </a:lnSpc>
            </a:pPr>
            <a:r>
              <a:rPr lang="ru-RU" dirty="0" smtClean="0"/>
              <a:t>       </a:t>
            </a:r>
            <a:r>
              <a:rPr lang="ru-RU" dirty="0"/>
              <a:t>За счет указанных денежных средств </a:t>
            </a:r>
            <a:r>
              <a:rPr lang="ru-RU" dirty="0" smtClean="0"/>
              <a:t>обеспечено </a:t>
            </a:r>
            <a:r>
              <a:rPr lang="ru-RU" dirty="0"/>
              <a:t>жилыми помещениями </a:t>
            </a:r>
            <a:r>
              <a:rPr lang="ru-RU" dirty="0" smtClean="0"/>
              <a:t>более 200 </a:t>
            </a:r>
            <a:r>
              <a:rPr lang="ru-RU" dirty="0"/>
              <a:t>детей-сирот и лиц из их числа. </a:t>
            </a:r>
          </a:p>
          <a:p>
            <a:pPr algn="just"/>
            <a:endParaRPr lang="ru-RU" dirty="0"/>
          </a:p>
        </p:txBody>
      </p:sp>
      <p:pic>
        <p:nvPicPr>
          <p:cNvPr id="1026" name="Picture 2" descr="C:\Users\u2051n13\Desktop\fh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2" y="4424362"/>
            <a:ext cx="3127506" cy="20812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2051n13\Desktop\666645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48" y="4424361"/>
            <a:ext cx="3138879" cy="2081213"/>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21</a:t>
            </a:fld>
            <a:endParaRPr lang="ru-RU"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1147" y="3800471"/>
            <a:ext cx="3962403" cy="271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3800471"/>
            <a:ext cx="4368863" cy="270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467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solidFill>
                  <a:srgbClr val="92D050">
                    <a:lumMod val="75000"/>
                  </a:srgbClr>
                </a:solidFill>
              </a:rPr>
              <a:t>Общественно значимые объекты капитального строительства</a:t>
            </a:r>
            <a:endParaRPr lang="ru-RU" sz="2800" dirty="0"/>
          </a:p>
        </p:txBody>
      </p:sp>
      <p:sp>
        <p:nvSpPr>
          <p:cNvPr id="3" name="Номер слайда 2"/>
          <p:cNvSpPr>
            <a:spLocks noGrp="1"/>
          </p:cNvSpPr>
          <p:nvPr>
            <p:ph type="sldNum" sz="quarter" idx="4"/>
          </p:nvPr>
        </p:nvSpPr>
        <p:spPr/>
        <p:txBody>
          <a:bodyPr/>
          <a:lstStyle/>
          <a:p>
            <a:fld id="{FAF64E77-853F-4D4F-A12C-D37084F22861}" type="slidenum">
              <a:rPr lang="ru-RU" smtClean="0"/>
              <a:pPr/>
              <a:t>22</a:t>
            </a:fld>
            <a:endParaRPr lang="ru-RU" dirty="0"/>
          </a:p>
        </p:txBody>
      </p:sp>
      <p:sp>
        <p:nvSpPr>
          <p:cNvPr id="4" name="Прямоугольник 3"/>
          <p:cNvSpPr/>
          <p:nvPr/>
        </p:nvSpPr>
        <p:spPr>
          <a:xfrm>
            <a:off x="619125" y="889844"/>
            <a:ext cx="11001375" cy="2585323"/>
          </a:xfrm>
          <a:prstGeom prst="rect">
            <a:avLst/>
          </a:prstGeom>
        </p:spPr>
        <p:txBody>
          <a:bodyPr wrap="square">
            <a:spAutoFit/>
          </a:bodyPr>
          <a:lstStyle/>
          <a:p>
            <a:pPr algn="just"/>
            <a:r>
              <a:rPr lang="ru-RU" dirty="0"/>
              <a:t> </a:t>
            </a:r>
            <a:r>
              <a:rPr lang="ru-RU" dirty="0" smtClean="0"/>
              <a:t>  Реализованы </a:t>
            </a:r>
            <a:r>
              <a:rPr lang="ru-RU" dirty="0"/>
              <a:t>мероприятия по созданию центров амбулаторной онкологической помощи в ГУЗ «Елецкая ГБ № 1 им. Н.А. Семашко» и ГУЗ «ЛГБ № 4 «Липецк-Мед». На эти цели в 2020 году </a:t>
            </a:r>
            <a:r>
              <a:rPr lang="ru-RU" dirty="0" smtClean="0"/>
              <a:t>из бюджета направлено </a:t>
            </a:r>
            <a:r>
              <a:rPr lang="ru-RU" dirty="0"/>
              <a:t>87,1 млн руб</a:t>
            </a:r>
            <a:r>
              <a:rPr lang="ru-RU" dirty="0" smtClean="0"/>
              <a:t>. </a:t>
            </a:r>
            <a:r>
              <a:rPr lang="ru-RU" dirty="0"/>
              <a:t>В 2020 году на строительство объекта «Операционный блок с отделением анестезиологии и реанимации областного онкологического диспансера в г. Липецке» направлено 300,7 млн руб., том числе: средства федерального бюджета – 227,5 млн руб., средства областного бюджета – 73,3 млн руб.</a:t>
            </a:r>
          </a:p>
          <a:p>
            <a:pPr algn="just"/>
            <a:r>
              <a:rPr lang="ru-RU" dirty="0" smtClean="0"/>
              <a:t>   Закуплено </a:t>
            </a:r>
            <a:r>
              <a:rPr lang="ru-RU" dirty="0"/>
              <a:t>медицинское и прочее оборудование для оснащения строящегося операционного корпуса ГУЗ «Липецкий областной онкологический диспансер» за счет средств федерального бюджета на 388,5 млн руб.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4" y="4019551"/>
            <a:ext cx="37623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1" y="4019551"/>
            <a:ext cx="38671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859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Общественно значимые объекты капитального строительства</a:t>
            </a:r>
          </a:p>
        </p:txBody>
      </p:sp>
      <p:sp>
        <p:nvSpPr>
          <p:cNvPr id="3" name="Объект 2"/>
          <p:cNvSpPr txBox="1">
            <a:spLocks/>
          </p:cNvSpPr>
          <p:nvPr/>
        </p:nvSpPr>
        <p:spPr>
          <a:xfrm>
            <a:off x="692322" y="890337"/>
            <a:ext cx="11291129" cy="938463"/>
          </a:xfrm>
          <a:prstGeom prst="rect">
            <a:avLst/>
          </a:prstGeom>
        </p:spPr>
        <p:txBody>
          <a:bodyPr>
            <a:normAutofit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400" dirty="0"/>
              <a:t>В рамках реализации регионального проекта «Жилье» в 2020 году построена  школа в 32-33 микрорайонах города Липецка. Срок ввода в эксплуатацию – январь 2021 года. Средства федерального бюджета освоены в сумме 611 225,00 тыс. руб. в размере 100%.</a:t>
            </a:r>
          </a:p>
          <a:p>
            <a:r>
              <a:rPr lang="ru-RU" sz="1400" dirty="0"/>
              <a:t>В микрорайонах города, где располагается здание школы, активно ведётся строительство 19 жилых домов, находящихся в разной степени готовности, общей площадью 202,1 тыс. кв. м. Срок ввода – 2020-2024 гг. </a:t>
            </a:r>
          </a:p>
        </p:txBody>
      </p:sp>
      <p:sp>
        <p:nvSpPr>
          <p:cNvPr id="5" name="Номер слайда 4"/>
          <p:cNvSpPr txBox="1">
            <a:spLocks/>
          </p:cNvSpPr>
          <p:nvPr/>
        </p:nvSpPr>
        <p:spPr>
          <a:xfrm>
            <a:off x="5949278" y="8210146"/>
            <a:ext cx="1441203" cy="263701"/>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B19B0651-EE4F-4900-A07F-96A6BFA9D0F0}" type="slidenum">
              <a:rPr lang="ru-RU" smtClean="0"/>
              <a:pPr/>
              <a:t>23</a:t>
            </a:fld>
            <a:endParaRPr lang="ru-RU" dirty="0"/>
          </a:p>
        </p:txBody>
      </p:sp>
      <p:sp>
        <p:nvSpPr>
          <p:cNvPr id="9" name="Объект 2"/>
          <p:cNvSpPr txBox="1">
            <a:spLocks/>
          </p:cNvSpPr>
          <p:nvPr/>
        </p:nvSpPr>
        <p:spPr>
          <a:xfrm>
            <a:off x="692320" y="5048251"/>
            <a:ext cx="9223205" cy="1600200"/>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p>
        </p:txBody>
      </p:sp>
      <p:sp>
        <p:nvSpPr>
          <p:cNvPr id="7" name="Номер слайда 6"/>
          <p:cNvSpPr>
            <a:spLocks noGrp="1"/>
          </p:cNvSpPr>
          <p:nvPr>
            <p:ph type="sldNum" sz="quarter" idx="4"/>
          </p:nvPr>
        </p:nvSpPr>
        <p:spPr/>
        <p:txBody>
          <a:bodyPr/>
          <a:lstStyle/>
          <a:p>
            <a:fld id="{FAF64E77-853F-4D4F-A12C-D37084F22861}" type="slidenum">
              <a:rPr lang="ru-RU" smtClean="0"/>
              <a:pPr/>
              <a:t>23</a:t>
            </a:fld>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6" y="2143594"/>
            <a:ext cx="7405689" cy="395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solidFill>
                  <a:srgbClr val="92D050">
                    <a:lumMod val="75000"/>
                  </a:srgbClr>
                </a:solidFill>
              </a:rPr>
              <a:t>Общественно значимые объекты капитального строительства</a:t>
            </a:r>
            <a:endParaRPr lang="ru-RU" dirty="0"/>
          </a:p>
        </p:txBody>
      </p:sp>
      <p:sp>
        <p:nvSpPr>
          <p:cNvPr id="3" name="Номер слайда 2"/>
          <p:cNvSpPr>
            <a:spLocks noGrp="1"/>
          </p:cNvSpPr>
          <p:nvPr>
            <p:ph type="sldNum" sz="quarter" idx="4"/>
          </p:nvPr>
        </p:nvSpPr>
        <p:spPr/>
        <p:txBody>
          <a:bodyPr/>
          <a:lstStyle/>
          <a:p>
            <a:fld id="{FAF64E77-853F-4D4F-A12C-D37084F22861}" type="slidenum">
              <a:rPr lang="ru-RU" smtClean="0"/>
              <a:pPr/>
              <a:t>24</a:t>
            </a:fld>
            <a:endParaRPr lang="ru-RU" dirty="0"/>
          </a:p>
        </p:txBody>
      </p:sp>
      <p:sp>
        <p:nvSpPr>
          <p:cNvPr id="4" name="Прямоугольник 3"/>
          <p:cNvSpPr/>
          <p:nvPr/>
        </p:nvSpPr>
        <p:spPr>
          <a:xfrm>
            <a:off x="899410" y="1012714"/>
            <a:ext cx="10927830" cy="2031325"/>
          </a:xfrm>
          <a:prstGeom prst="rect">
            <a:avLst/>
          </a:prstGeom>
        </p:spPr>
        <p:txBody>
          <a:bodyPr wrap="square">
            <a:spAutoFit/>
          </a:bodyPr>
          <a:lstStyle/>
          <a:p>
            <a:r>
              <a:rPr lang="ru-RU" dirty="0" smtClean="0"/>
              <a:t>    Строительство   </a:t>
            </a:r>
            <a:r>
              <a:rPr lang="ru-RU" dirty="0"/>
              <a:t>автомобильной дороги «Восточный обход промышленной зоны г. Липецка» в </a:t>
            </a:r>
            <a:r>
              <a:rPr lang="ru-RU" dirty="0" err="1"/>
              <a:t>Грязинском</a:t>
            </a:r>
            <a:r>
              <a:rPr lang="ru-RU" dirty="0"/>
              <a:t> районе Липецкой области: </a:t>
            </a:r>
          </a:p>
          <a:p>
            <a:r>
              <a:rPr lang="ru-RU" dirty="0"/>
              <a:t>- обеспечены межрегиональные и междугородные транспортные связи с выходом на федеральные автомобильные дороги М-4 «Дон» и Р-22 «Каспий» и логистические потребности  ОЭЗ «Липецк»;</a:t>
            </a:r>
          </a:p>
          <a:p>
            <a:r>
              <a:rPr lang="ru-RU" dirty="0"/>
              <a:t>- снижена транспортная нагрузка на существующую сеть региональных автомобильных дорог;</a:t>
            </a:r>
          </a:p>
          <a:p>
            <a:r>
              <a:rPr lang="ru-RU" dirty="0"/>
              <a:t>- сокращены транзитные транспортные потоки, проходящие через населенные пункты Липецкой </a:t>
            </a:r>
            <a:r>
              <a:rPr lang="ru-RU" dirty="0" smtClean="0"/>
              <a:t>области, </a:t>
            </a:r>
            <a:r>
              <a:rPr lang="ru-RU" dirty="0"/>
              <a:t>что </a:t>
            </a:r>
            <a:r>
              <a:rPr lang="ru-RU" dirty="0" smtClean="0"/>
              <a:t>способствует </a:t>
            </a:r>
            <a:r>
              <a:rPr lang="ru-RU" dirty="0"/>
              <a:t>улучшению экологической обстановки.</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283" y="3282846"/>
            <a:ext cx="4422098" cy="3170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213" y="3282846"/>
            <a:ext cx="4182256" cy="3170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183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(1)</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3599484729"/>
              </p:ext>
            </p:extLst>
          </p:nvPr>
        </p:nvGraphicFramePr>
        <p:xfrm>
          <a:off x="473075" y="1090613"/>
          <a:ext cx="9324975" cy="5195887"/>
        </p:xfrm>
        <a:graphic>
          <a:graphicData uri="http://schemas.openxmlformats.org/drawingml/2006/table">
            <a:tbl>
              <a:tblPr>
                <a:tableStyleId>{8799B23B-EC83-4686-B30A-512413B5E67A}</a:tableStyleId>
              </a:tblPr>
              <a:tblGrid>
                <a:gridCol w="462695">
                  <a:extLst>
                    <a:ext uri="{9D8B030D-6E8A-4147-A177-3AD203B41FA5}">
                      <a16:colId xmlns="" xmlns:a16="http://schemas.microsoft.com/office/drawing/2014/main" val="20000"/>
                    </a:ext>
                  </a:extLst>
                </a:gridCol>
                <a:gridCol w="4950176">
                  <a:extLst>
                    <a:ext uri="{9D8B030D-6E8A-4147-A177-3AD203B41FA5}">
                      <a16:colId xmlns="" xmlns:a16="http://schemas.microsoft.com/office/drawing/2014/main" val="20001"/>
                    </a:ext>
                  </a:extLst>
                </a:gridCol>
                <a:gridCol w="1257898">
                  <a:extLst>
                    <a:ext uri="{9D8B030D-6E8A-4147-A177-3AD203B41FA5}">
                      <a16:colId xmlns="" xmlns:a16="http://schemas.microsoft.com/office/drawing/2014/main" val="20002"/>
                    </a:ext>
                  </a:extLst>
                </a:gridCol>
                <a:gridCol w="1514363">
                  <a:extLst>
                    <a:ext uri="{9D8B030D-6E8A-4147-A177-3AD203B41FA5}">
                      <a16:colId xmlns="" xmlns:a16="http://schemas.microsoft.com/office/drawing/2014/main" val="20003"/>
                    </a:ext>
                  </a:extLst>
                </a:gridCol>
                <a:gridCol w="1139843">
                  <a:extLst>
                    <a:ext uri="{9D8B030D-6E8A-4147-A177-3AD203B41FA5}">
                      <a16:colId xmlns="" xmlns:a16="http://schemas.microsoft.com/office/drawing/2014/main" val="20004"/>
                    </a:ext>
                  </a:extLst>
                </a:gridCol>
              </a:tblGrid>
              <a:tr h="732796">
                <a:tc>
                  <a:txBody>
                    <a:bodyPr/>
                    <a:lstStyle/>
                    <a:p>
                      <a:pPr algn="ctr" fontAlgn="ctr"/>
                      <a:r>
                        <a:rPr lang="ru-RU" sz="1400" b="0" i="0" u="none" strike="noStrike" dirty="0">
                          <a:effectLst/>
                        </a:rPr>
                        <a:t>№ п.п.</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Наименование государственной программы Липецкой области</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Годовой план, тыс. руб.</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Кассовый расход, тыс. руб.</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 исполнения годового плана</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 xmlns:a16="http://schemas.microsoft.com/office/drawing/2014/main" val="10000"/>
                  </a:ext>
                </a:extLst>
              </a:tr>
              <a:tr h="595941">
                <a:tc>
                  <a:txBody>
                    <a:bodyPr/>
                    <a:lstStyle/>
                    <a:p>
                      <a:pPr algn="l" fontAlgn="b"/>
                      <a:r>
                        <a:rPr lang="ru-RU" sz="1200" b="1" u="none" strike="noStrike" dirty="0">
                          <a:effectLst/>
                        </a:rPr>
                        <a:t>1.</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"Социальная поддержка граждан, реализация семейно-демографической политики Липецкой области"</a:t>
                      </a:r>
                    </a:p>
                  </a:txBody>
                  <a:tcPr marL="9525" marR="9525" marT="9525" marB="0" anchor="ctr"/>
                </a:tc>
                <a:tc>
                  <a:txBody>
                    <a:bodyPr/>
                    <a:lstStyle/>
                    <a:p>
                      <a:pPr algn="ctr" fontAlgn="ctr"/>
                      <a:r>
                        <a:rPr lang="ru-RU" sz="1000" b="1" i="0" u="none" strike="noStrike" dirty="0">
                          <a:solidFill>
                            <a:srgbClr val="000000"/>
                          </a:solidFill>
                          <a:effectLst/>
                          <a:latin typeface="Arial CYR"/>
                        </a:rPr>
                        <a:t>12 099 942,9</a:t>
                      </a:r>
                    </a:p>
                  </a:txBody>
                  <a:tcPr marL="9525" marR="9525" marT="9525" marB="0" anchor="ctr"/>
                </a:tc>
                <a:tc>
                  <a:txBody>
                    <a:bodyPr/>
                    <a:lstStyle/>
                    <a:p>
                      <a:pPr algn="ctr" fontAlgn="ctr"/>
                      <a:r>
                        <a:rPr lang="ru-RU" sz="1000" b="1" i="0" u="none" strike="noStrike" dirty="0">
                          <a:solidFill>
                            <a:srgbClr val="000000"/>
                          </a:solidFill>
                          <a:effectLst/>
                          <a:latin typeface="Arial CYR"/>
                        </a:rPr>
                        <a:t>11 812 749,7</a:t>
                      </a:r>
                    </a:p>
                  </a:txBody>
                  <a:tcPr marL="9525" marR="9525" marT="9525" marB="0" anchor="ctr"/>
                </a:tc>
                <a:tc>
                  <a:txBody>
                    <a:bodyPr/>
                    <a:lstStyle/>
                    <a:p>
                      <a:pPr algn="ctr" fontAlgn="ctr"/>
                      <a:r>
                        <a:rPr lang="ru-RU" sz="1000" b="1" i="0" u="none" strike="noStrike" dirty="0">
                          <a:solidFill>
                            <a:srgbClr val="000000"/>
                          </a:solidFill>
                          <a:effectLst/>
                          <a:latin typeface="Arial CYR"/>
                        </a:rPr>
                        <a:t>97,6</a:t>
                      </a:r>
                    </a:p>
                  </a:txBody>
                  <a:tcPr marL="9525" marR="9525" marT="9525" marB="0" anchor="ctr"/>
                </a:tc>
                <a:extLst>
                  <a:ext uri="{0D108BD9-81ED-4DB2-BD59-A6C34878D82A}">
                    <a16:rowId xmlns="" xmlns:a16="http://schemas.microsoft.com/office/drawing/2014/main" val="10001"/>
                  </a:ext>
                </a:extLst>
              </a:tr>
              <a:tr h="508471">
                <a:tc>
                  <a:txBody>
                    <a:bodyPr/>
                    <a:lstStyle/>
                    <a:p>
                      <a:pPr algn="l" fontAlgn="b"/>
                      <a:r>
                        <a:rPr lang="ru-RU" sz="1200" u="none" strike="noStrike" dirty="0">
                          <a:effectLst/>
                        </a:rPr>
                        <a:t>1.1.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"Развитие мер социальной поддержки отдельных категорий населения"</a:t>
                      </a:r>
                    </a:p>
                  </a:txBody>
                  <a:tcPr marL="9525" marR="9525" marT="9525" marB="0" anchor="ctr"/>
                </a:tc>
                <a:tc>
                  <a:txBody>
                    <a:bodyPr/>
                    <a:lstStyle/>
                    <a:p>
                      <a:pPr algn="ctr" fontAlgn="ctr"/>
                      <a:r>
                        <a:rPr lang="ru-RU" sz="1000" b="0" i="0" u="none" strike="noStrike" dirty="0">
                          <a:solidFill>
                            <a:srgbClr val="000000"/>
                          </a:solidFill>
                          <a:effectLst/>
                          <a:latin typeface="Arial CYR"/>
                        </a:rPr>
                        <a:t>3 631 358,3</a:t>
                      </a:r>
                    </a:p>
                  </a:txBody>
                  <a:tcPr marL="9525" marR="9525" marT="9525" marB="0" anchor="ctr"/>
                </a:tc>
                <a:tc>
                  <a:txBody>
                    <a:bodyPr/>
                    <a:lstStyle/>
                    <a:p>
                      <a:pPr algn="ctr" fontAlgn="ctr"/>
                      <a:r>
                        <a:rPr lang="ru-RU" sz="1000" b="0" i="0" u="none" strike="noStrike" dirty="0">
                          <a:solidFill>
                            <a:srgbClr val="000000"/>
                          </a:solidFill>
                          <a:effectLst/>
                          <a:latin typeface="Arial CYR"/>
                        </a:rPr>
                        <a:t>3 529 515,5</a:t>
                      </a:r>
                    </a:p>
                  </a:txBody>
                  <a:tcPr marL="9525" marR="9525" marT="9525" marB="0" anchor="ctr"/>
                </a:tc>
                <a:tc>
                  <a:txBody>
                    <a:bodyPr/>
                    <a:lstStyle/>
                    <a:p>
                      <a:pPr algn="ctr" fontAlgn="ctr"/>
                      <a:r>
                        <a:rPr lang="ru-RU" sz="1000" b="0" i="0" u="none" strike="noStrike" dirty="0">
                          <a:solidFill>
                            <a:srgbClr val="000000"/>
                          </a:solidFill>
                          <a:effectLst/>
                          <a:latin typeface="Arial CYR"/>
                        </a:rPr>
                        <a:t>97,2</a:t>
                      </a:r>
                    </a:p>
                  </a:txBody>
                  <a:tcPr marL="9525" marR="9525" marT="9525" marB="0" anchor="ctr"/>
                </a:tc>
                <a:extLst>
                  <a:ext uri="{0D108BD9-81ED-4DB2-BD59-A6C34878D82A}">
                    <a16:rowId xmlns="" xmlns:a16="http://schemas.microsoft.com/office/drawing/2014/main" val="10002"/>
                  </a:ext>
                </a:extLst>
              </a:tr>
              <a:tr h="549394">
                <a:tc>
                  <a:txBody>
                    <a:bodyPr/>
                    <a:lstStyle/>
                    <a:p>
                      <a:pPr algn="l" fontAlgn="b"/>
                      <a:r>
                        <a:rPr lang="ru-RU" sz="1200" u="none" strike="noStrike" dirty="0">
                          <a:effectLst/>
                        </a:rPr>
                        <a:t>1.2.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"Повышение качества жизни пожилых людей, развитие системы социального обслуживания населения Липецкой области"</a:t>
                      </a:r>
                    </a:p>
                  </a:txBody>
                  <a:tcPr marL="9525" marR="9525" marT="9525" marB="0" anchor="ctr"/>
                </a:tc>
                <a:tc>
                  <a:txBody>
                    <a:bodyPr/>
                    <a:lstStyle/>
                    <a:p>
                      <a:pPr algn="ctr" fontAlgn="ctr"/>
                      <a:r>
                        <a:rPr lang="ru-RU" sz="1000" b="0" i="0" u="none" strike="noStrike" dirty="0">
                          <a:solidFill>
                            <a:srgbClr val="000000"/>
                          </a:solidFill>
                          <a:effectLst/>
                          <a:latin typeface="Arial CYR"/>
                        </a:rPr>
                        <a:t>2 181 055,4</a:t>
                      </a:r>
                    </a:p>
                  </a:txBody>
                  <a:tcPr marL="9525" marR="9525" marT="9525" marB="0" anchor="ctr"/>
                </a:tc>
                <a:tc>
                  <a:txBody>
                    <a:bodyPr/>
                    <a:lstStyle/>
                    <a:p>
                      <a:pPr algn="ctr" fontAlgn="ctr"/>
                      <a:r>
                        <a:rPr lang="ru-RU" sz="1000" b="0" i="0" u="none" strike="noStrike" dirty="0">
                          <a:solidFill>
                            <a:srgbClr val="000000"/>
                          </a:solidFill>
                          <a:effectLst/>
                          <a:latin typeface="Arial CYR"/>
                        </a:rPr>
                        <a:t>2 178 167,7</a:t>
                      </a:r>
                    </a:p>
                  </a:txBody>
                  <a:tcPr marL="9525" marR="9525" marT="9525" marB="0" anchor="ctr"/>
                </a:tc>
                <a:tc>
                  <a:txBody>
                    <a:bodyPr/>
                    <a:lstStyle/>
                    <a:p>
                      <a:pPr algn="ctr" fontAlgn="ctr"/>
                      <a:r>
                        <a:rPr lang="ru-RU" sz="1000" b="0" i="0" u="none" strike="noStrike" dirty="0">
                          <a:solidFill>
                            <a:srgbClr val="000000"/>
                          </a:solidFill>
                          <a:effectLst/>
                          <a:latin typeface="Arial CYR"/>
                        </a:rPr>
                        <a:t>99,9</a:t>
                      </a:r>
                    </a:p>
                  </a:txBody>
                  <a:tcPr marL="9525" marR="9525" marT="9525" marB="0" anchor="ctr"/>
                </a:tc>
                <a:extLst>
                  <a:ext uri="{0D108BD9-81ED-4DB2-BD59-A6C34878D82A}">
                    <a16:rowId xmlns="" xmlns:a16="http://schemas.microsoft.com/office/drawing/2014/main" val="10003"/>
                  </a:ext>
                </a:extLst>
              </a:tr>
              <a:tr h="805863">
                <a:tc>
                  <a:txBody>
                    <a:bodyPr/>
                    <a:lstStyle/>
                    <a:p>
                      <a:pPr algn="l" fontAlgn="b"/>
                      <a:r>
                        <a:rPr lang="ru-RU" sz="1200" u="none" strike="noStrike" dirty="0">
                          <a:effectLst/>
                        </a:rPr>
                        <a:t>1.3.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"Укрепление материально-технической базы учреждений социального обслуживания населения и оказание адресной социальной помощи неработающим пенсионерам, являющимся получателями трудовых пенсий по старости и по инвалидности, в Липецкой области"</a:t>
                      </a:r>
                    </a:p>
                  </a:txBody>
                  <a:tcPr marL="9525" marR="9525" marT="9525" marB="0" anchor="ctr"/>
                </a:tc>
                <a:tc>
                  <a:txBody>
                    <a:bodyPr/>
                    <a:lstStyle/>
                    <a:p>
                      <a:pPr algn="ctr" fontAlgn="ctr"/>
                      <a:r>
                        <a:rPr lang="ru-RU" sz="1000" b="0" i="0" u="none" strike="noStrike" dirty="0">
                          <a:solidFill>
                            <a:srgbClr val="000000"/>
                          </a:solidFill>
                          <a:effectLst/>
                          <a:latin typeface="Arial CYR"/>
                        </a:rPr>
                        <a:t>47 277,2</a:t>
                      </a:r>
                    </a:p>
                  </a:txBody>
                  <a:tcPr marL="9525" marR="9525" marT="9525" marB="0" anchor="ctr"/>
                </a:tc>
                <a:tc>
                  <a:txBody>
                    <a:bodyPr/>
                    <a:lstStyle/>
                    <a:p>
                      <a:pPr algn="ctr" fontAlgn="ctr"/>
                      <a:r>
                        <a:rPr lang="ru-RU" sz="1000" b="0" i="0" u="none" strike="noStrike" dirty="0">
                          <a:solidFill>
                            <a:srgbClr val="000000"/>
                          </a:solidFill>
                          <a:effectLst/>
                          <a:latin typeface="Arial CYR"/>
                        </a:rPr>
                        <a:t>32 669,6</a:t>
                      </a:r>
                    </a:p>
                  </a:txBody>
                  <a:tcPr marL="9525" marR="9525" marT="9525" marB="0" anchor="ctr"/>
                </a:tc>
                <a:tc>
                  <a:txBody>
                    <a:bodyPr/>
                    <a:lstStyle/>
                    <a:p>
                      <a:pPr algn="ctr" fontAlgn="ctr"/>
                      <a:r>
                        <a:rPr lang="ru-RU" sz="1000" b="0" i="0" u="none" strike="noStrike" dirty="0">
                          <a:solidFill>
                            <a:srgbClr val="000000"/>
                          </a:solidFill>
                          <a:effectLst/>
                          <a:latin typeface="Arial CYR"/>
                        </a:rPr>
                        <a:t>69,1</a:t>
                      </a:r>
                    </a:p>
                  </a:txBody>
                  <a:tcPr marL="9525" marR="9525" marT="9525" marB="0" anchor="ctr"/>
                </a:tc>
                <a:extLst>
                  <a:ext uri="{0D108BD9-81ED-4DB2-BD59-A6C34878D82A}">
                    <a16:rowId xmlns="" xmlns:a16="http://schemas.microsoft.com/office/drawing/2014/main" val="10004"/>
                  </a:ext>
                </a:extLst>
              </a:tr>
              <a:tr h="508471">
                <a:tc>
                  <a:txBody>
                    <a:bodyPr/>
                    <a:lstStyle/>
                    <a:p>
                      <a:pPr algn="l" fontAlgn="b"/>
                      <a:r>
                        <a:rPr lang="ru-RU" sz="1200" u="none" strike="noStrike" dirty="0">
                          <a:effectLst/>
                        </a:rPr>
                        <a:t>1.4.</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"Улучшение демографической ситуации и положения семей с детьми"</a:t>
                      </a:r>
                    </a:p>
                  </a:txBody>
                  <a:tcPr marL="9525" marR="9525" marT="9525" marB="0" anchor="ctr"/>
                </a:tc>
                <a:tc>
                  <a:txBody>
                    <a:bodyPr/>
                    <a:lstStyle/>
                    <a:p>
                      <a:pPr algn="ctr" fontAlgn="ctr"/>
                      <a:r>
                        <a:rPr lang="ru-RU" sz="1000" b="0" i="0" u="none" strike="noStrike" dirty="0">
                          <a:solidFill>
                            <a:srgbClr val="000000"/>
                          </a:solidFill>
                          <a:effectLst/>
                          <a:latin typeface="Arial CYR"/>
                        </a:rPr>
                        <a:t>5 404 884,8</a:t>
                      </a:r>
                    </a:p>
                  </a:txBody>
                  <a:tcPr marL="9525" marR="9525" marT="9525" marB="0" anchor="ctr"/>
                </a:tc>
                <a:tc>
                  <a:txBody>
                    <a:bodyPr/>
                    <a:lstStyle/>
                    <a:p>
                      <a:pPr algn="ctr" fontAlgn="ctr"/>
                      <a:r>
                        <a:rPr lang="ru-RU" sz="1000" b="0" i="0" u="none" strike="noStrike" dirty="0">
                          <a:solidFill>
                            <a:srgbClr val="000000"/>
                          </a:solidFill>
                          <a:effectLst/>
                          <a:latin typeface="Arial CYR"/>
                        </a:rPr>
                        <a:t>5 243 326,0</a:t>
                      </a:r>
                    </a:p>
                  </a:txBody>
                  <a:tcPr marL="9525" marR="9525" marT="9525" marB="0" anchor="ctr"/>
                </a:tc>
                <a:tc>
                  <a:txBody>
                    <a:bodyPr/>
                    <a:lstStyle/>
                    <a:p>
                      <a:pPr algn="ctr" fontAlgn="ctr"/>
                      <a:r>
                        <a:rPr lang="ru-RU" sz="1000" b="0" i="0" u="none" strike="noStrike" dirty="0">
                          <a:solidFill>
                            <a:srgbClr val="000000"/>
                          </a:solidFill>
                          <a:effectLst/>
                          <a:latin typeface="Arial CYR"/>
                        </a:rPr>
                        <a:t>97,0</a:t>
                      </a:r>
                    </a:p>
                  </a:txBody>
                  <a:tcPr marL="9525" marR="9525" marT="9525" marB="0" anchor="ctr"/>
                </a:tc>
                <a:extLst>
                  <a:ext uri="{0D108BD9-81ED-4DB2-BD59-A6C34878D82A}">
                    <a16:rowId xmlns="" xmlns:a16="http://schemas.microsoft.com/office/drawing/2014/main" val="10005"/>
                  </a:ext>
                </a:extLst>
              </a:tr>
              <a:tr h="508471">
                <a:tc>
                  <a:txBody>
                    <a:bodyPr/>
                    <a:lstStyle/>
                    <a:p>
                      <a:pPr algn="l" fontAlgn="b"/>
                      <a:r>
                        <a:rPr lang="ru-RU" sz="1200" u="none" strike="noStrike" dirty="0">
                          <a:effectLst/>
                        </a:rPr>
                        <a:t>1.5.</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"Обеспечение жилыми помещениями детей-сирот, детей, оставшихся без попечения родителей, и лиц из их числа"</a:t>
                      </a:r>
                    </a:p>
                  </a:txBody>
                  <a:tcPr marL="9525" marR="9525" marT="9525" marB="0" anchor="ctr"/>
                </a:tc>
                <a:tc>
                  <a:txBody>
                    <a:bodyPr/>
                    <a:lstStyle/>
                    <a:p>
                      <a:pPr algn="ctr" fontAlgn="ctr"/>
                      <a:r>
                        <a:rPr lang="ru-RU" sz="1000" b="0" i="0" u="none" strike="noStrike" dirty="0">
                          <a:solidFill>
                            <a:srgbClr val="000000"/>
                          </a:solidFill>
                          <a:effectLst/>
                          <a:latin typeface="Arial CYR"/>
                        </a:rPr>
                        <a:t>313 699,4</a:t>
                      </a:r>
                    </a:p>
                  </a:txBody>
                  <a:tcPr marL="9525" marR="9525" marT="9525" marB="0" anchor="ctr"/>
                </a:tc>
                <a:tc>
                  <a:txBody>
                    <a:bodyPr/>
                    <a:lstStyle/>
                    <a:p>
                      <a:pPr algn="ctr" fontAlgn="ctr"/>
                      <a:r>
                        <a:rPr lang="ru-RU" sz="1000" b="0" i="0" u="none" strike="noStrike" dirty="0">
                          <a:solidFill>
                            <a:srgbClr val="000000"/>
                          </a:solidFill>
                          <a:effectLst/>
                          <a:latin typeface="Arial CYR"/>
                        </a:rPr>
                        <a:t>313 699,2</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6"/>
                  </a:ext>
                </a:extLst>
              </a:tr>
              <a:tr h="254235">
                <a:tc>
                  <a:txBody>
                    <a:bodyPr/>
                    <a:lstStyle/>
                    <a:p>
                      <a:pPr algn="l" fontAlgn="b"/>
                      <a:r>
                        <a:rPr lang="ru-RU" sz="1200" u="none" strike="noStrike" dirty="0">
                          <a:effectLst/>
                        </a:rPr>
                        <a:t>1.6.</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"Доступная среда"</a:t>
                      </a:r>
                    </a:p>
                  </a:txBody>
                  <a:tcPr marL="9525" marR="9525" marT="9525" marB="0" anchor="ctr"/>
                </a:tc>
                <a:tc>
                  <a:txBody>
                    <a:bodyPr/>
                    <a:lstStyle/>
                    <a:p>
                      <a:pPr algn="ctr" fontAlgn="ctr"/>
                      <a:r>
                        <a:rPr lang="ru-RU" sz="1000" b="0" i="0" u="none" strike="noStrike" dirty="0">
                          <a:solidFill>
                            <a:srgbClr val="000000"/>
                          </a:solidFill>
                          <a:effectLst/>
                          <a:latin typeface="Arial CYR"/>
                        </a:rPr>
                        <a:t>47 699,6</a:t>
                      </a:r>
                    </a:p>
                  </a:txBody>
                  <a:tcPr marL="9525" marR="9525" marT="9525" marB="0" anchor="ctr"/>
                </a:tc>
                <a:tc>
                  <a:txBody>
                    <a:bodyPr/>
                    <a:lstStyle/>
                    <a:p>
                      <a:pPr algn="ctr" fontAlgn="ctr"/>
                      <a:r>
                        <a:rPr lang="ru-RU" sz="1000" b="0" i="0" u="none" strike="noStrike" dirty="0">
                          <a:solidFill>
                            <a:srgbClr val="000000"/>
                          </a:solidFill>
                          <a:effectLst/>
                          <a:latin typeface="Arial CYR"/>
                        </a:rPr>
                        <a:t>47 669,0</a:t>
                      </a:r>
                    </a:p>
                  </a:txBody>
                  <a:tcPr marL="9525" marR="9525" marT="9525" marB="0" anchor="ctr"/>
                </a:tc>
                <a:tc>
                  <a:txBody>
                    <a:bodyPr/>
                    <a:lstStyle/>
                    <a:p>
                      <a:pPr algn="ctr" fontAlgn="ctr"/>
                      <a:r>
                        <a:rPr lang="ru-RU" sz="1000" b="0" i="0" u="none" strike="noStrike" dirty="0">
                          <a:solidFill>
                            <a:srgbClr val="000000"/>
                          </a:solidFill>
                          <a:effectLst/>
                          <a:latin typeface="Arial CYR"/>
                        </a:rPr>
                        <a:t>99,9</a:t>
                      </a:r>
                    </a:p>
                  </a:txBody>
                  <a:tcPr marL="9525" marR="9525" marT="9525" marB="0" anchor="ctr"/>
                </a:tc>
                <a:extLst>
                  <a:ext uri="{0D108BD9-81ED-4DB2-BD59-A6C34878D82A}">
                    <a16:rowId xmlns="" xmlns:a16="http://schemas.microsoft.com/office/drawing/2014/main" val="10007"/>
                  </a:ext>
                </a:extLst>
              </a:tr>
              <a:tr h="254235">
                <a:tc>
                  <a:txBody>
                    <a:bodyPr/>
                    <a:lstStyle/>
                    <a:p>
                      <a:pPr algn="l" fontAlgn="b"/>
                      <a:r>
                        <a:rPr lang="ru-RU" sz="1200" u="none" strike="noStrike" dirty="0">
                          <a:effectLst/>
                        </a:rPr>
                        <a:t>1.7.</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"Благополучная семья - стабильность в регионе"</a:t>
                      </a:r>
                    </a:p>
                  </a:txBody>
                  <a:tcPr marL="9525" marR="9525" marT="9525" marB="0" anchor="ctr"/>
                </a:tc>
                <a:tc>
                  <a:txBody>
                    <a:bodyPr/>
                    <a:lstStyle/>
                    <a:p>
                      <a:pPr algn="ctr" fontAlgn="ctr"/>
                      <a:r>
                        <a:rPr lang="ru-RU" sz="1000" b="0" i="0" u="none" strike="noStrike" dirty="0">
                          <a:solidFill>
                            <a:srgbClr val="000000"/>
                          </a:solidFill>
                          <a:effectLst/>
                          <a:latin typeface="Arial CYR"/>
                        </a:rPr>
                        <a:t>454 467,7</a:t>
                      </a:r>
                    </a:p>
                  </a:txBody>
                  <a:tcPr marL="9525" marR="9525" marT="9525" marB="0" anchor="ctr"/>
                </a:tc>
                <a:tc>
                  <a:txBody>
                    <a:bodyPr/>
                    <a:lstStyle/>
                    <a:p>
                      <a:pPr algn="ctr" fontAlgn="ctr"/>
                      <a:r>
                        <a:rPr lang="ru-RU" sz="1000" b="0" i="0" u="none" strike="noStrike" dirty="0">
                          <a:solidFill>
                            <a:srgbClr val="000000"/>
                          </a:solidFill>
                          <a:effectLst/>
                          <a:latin typeface="Arial CYR"/>
                        </a:rPr>
                        <a:t>448 242,2</a:t>
                      </a:r>
                    </a:p>
                  </a:txBody>
                  <a:tcPr marL="9525" marR="9525" marT="9525" marB="0" anchor="ctr"/>
                </a:tc>
                <a:tc>
                  <a:txBody>
                    <a:bodyPr/>
                    <a:lstStyle/>
                    <a:p>
                      <a:pPr algn="ctr" fontAlgn="ctr"/>
                      <a:r>
                        <a:rPr lang="ru-RU" sz="1000" b="0" i="0" u="none" strike="noStrike" dirty="0">
                          <a:solidFill>
                            <a:srgbClr val="000000"/>
                          </a:solidFill>
                          <a:effectLst/>
                          <a:latin typeface="Arial CYR"/>
                        </a:rPr>
                        <a:t>98,6</a:t>
                      </a:r>
                    </a:p>
                  </a:txBody>
                  <a:tcPr marL="9525" marR="9525" marT="9525" marB="0" anchor="ctr"/>
                </a:tc>
                <a:extLst>
                  <a:ext uri="{0D108BD9-81ED-4DB2-BD59-A6C34878D82A}">
                    <a16:rowId xmlns="" xmlns:a16="http://schemas.microsoft.com/office/drawing/2014/main" val="10008"/>
                  </a:ext>
                </a:extLst>
              </a:tr>
              <a:tr h="478010">
                <a:tc>
                  <a:txBody>
                    <a:bodyPr/>
                    <a:lstStyle/>
                    <a:p>
                      <a:pPr algn="l" fontAlgn="b"/>
                      <a:r>
                        <a:rPr lang="ru-RU" sz="1200" b="0" i="0" u="none" strike="noStrike" dirty="0" smtClean="0">
                          <a:effectLst/>
                          <a:latin typeface="+mn-lt"/>
                        </a:rPr>
                        <a:t>1.8</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"Формирование системы комплексной реабилитации и </a:t>
                      </a:r>
                      <a:r>
                        <a:rPr lang="ru-RU" sz="1000" b="0" i="0" u="none" strike="noStrike" dirty="0" err="1">
                          <a:solidFill>
                            <a:srgbClr val="000000"/>
                          </a:solidFill>
                          <a:effectLst/>
                          <a:latin typeface="Arial CYR"/>
                        </a:rPr>
                        <a:t>абилитации</a:t>
                      </a:r>
                      <a:r>
                        <a:rPr lang="ru-RU" sz="1000" b="0" i="0" u="none" strike="noStrike" dirty="0">
                          <a:solidFill>
                            <a:srgbClr val="000000"/>
                          </a:solidFill>
                          <a:effectLst/>
                          <a:latin typeface="Arial CYR"/>
                        </a:rPr>
                        <a:t> инвалидов, в том числе детей-инвалидов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19 500,6</a:t>
                      </a:r>
                    </a:p>
                  </a:txBody>
                  <a:tcPr marL="9525" marR="9525" marT="9525" marB="0" anchor="ctr"/>
                </a:tc>
                <a:tc>
                  <a:txBody>
                    <a:bodyPr/>
                    <a:lstStyle/>
                    <a:p>
                      <a:pPr algn="ctr" fontAlgn="ctr"/>
                      <a:r>
                        <a:rPr lang="ru-RU" sz="1000" b="0" i="0" u="none" strike="noStrike">
                          <a:solidFill>
                            <a:srgbClr val="000000"/>
                          </a:solidFill>
                          <a:effectLst/>
                          <a:latin typeface="Arial CYR"/>
                        </a:rPr>
                        <a:t>19 460,6</a:t>
                      </a:r>
                    </a:p>
                  </a:txBody>
                  <a:tcPr marL="9525" marR="9525" marT="9525" marB="0" anchor="ctr"/>
                </a:tc>
                <a:tc>
                  <a:txBody>
                    <a:bodyPr/>
                    <a:lstStyle/>
                    <a:p>
                      <a:pPr algn="ctr" fontAlgn="ctr"/>
                      <a:r>
                        <a:rPr lang="ru-RU" sz="1000" b="0" i="0" u="none" strike="noStrike" dirty="0">
                          <a:solidFill>
                            <a:srgbClr val="000000"/>
                          </a:solidFill>
                          <a:effectLst/>
                          <a:latin typeface="Arial CYR"/>
                        </a:rPr>
                        <a:t>99,8</a:t>
                      </a:r>
                    </a:p>
                  </a:txBody>
                  <a:tcPr marL="9525" marR="9525" marT="9525" marB="0" anchor="ctr"/>
                </a:tc>
                <a:extLst>
                  <a:ext uri="{0D108BD9-81ED-4DB2-BD59-A6C34878D82A}">
                    <a16:rowId xmlns="" xmlns:a16="http://schemas.microsoft.com/office/drawing/2014/main" val="10009"/>
                  </a:ext>
                </a:extLst>
              </a:tr>
            </a:tbl>
          </a:graphicData>
        </a:graphic>
      </p:graphicFrame>
      <p:sp>
        <p:nvSpPr>
          <p:cNvPr id="4" name="AutoShape 2" descr="ÐÐ¾ÑÐ¾Ð¶ÐµÐµ Ð¸Ð·Ð¾Ð±ÑÐ°Ð¶ÐµÐ½Ð¸Ðµ"/>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2" name="Picture 4" descr="ÐÐ¾ÑÐ¾Ð¶ÐµÐµ Ð¸Ð·Ð¾Ð±ÑÐ°Ð¶ÐµÐ½Ð¸Ð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8571" y="2638424"/>
            <a:ext cx="1790699" cy="1790699"/>
          </a:xfrm>
          <a:prstGeom prst="rect">
            <a:avLst/>
          </a:prstGeom>
          <a:noFill/>
          <a:extLst>
            <a:ext uri="{909E8E84-426E-40DD-AFC4-6F175D3DCCD1}">
              <a14:hiddenFill xmlns:a14="http://schemas.microsoft.com/office/drawing/2010/main">
                <a:solidFill>
                  <a:srgbClr val="FFFFFF"/>
                </a:solidFill>
              </a14:hiddenFill>
            </a:ext>
          </a:extLst>
        </p:spPr>
      </p:pic>
      <p:sp>
        <p:nvSpPr>
          <p:cNvPr id="6" name="Номер слайда 5"/>
          <p:cNvSpPr>
            <a:spLocks noGrp="1"/>
          </p:cNvSpPr>
          <p:nvPr>
            <p:ph type="sldNum" sz="quarter" idx="4"/>
          </p:nvPr>
        </p:nvSpPr>
        <p:spPr/>
        <p:txBody>
          <a:bodyPr/>
          <a:lstStyle/>
          <a:p>
            <a:fld id="{FAF64E77-853F-4D4F-A12C-D37084F22861}" type="slidenum">
              <a:rPr lang="ru-RU" smtClean="0"/>
              <a:pPr/>
              <a:t>25</a:t>
            </a:fld>
            <a:endParaRPr lang="ru-RU" dirty="0"/>
          </a:p>
        </p:txBody>
      </p:sp>
    </p:spTree>
    <p:extLst>
      <p:ext uri="{BB962C8B-B14F-4D97-AF65-F5344CB8AC3E}">
        <p14:creationId xmlns:p14="http://schemas.microsoft.com/office/powerpoint/2010/main" val="22675123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(2)</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2904758048"/>
              </p:ext>
            </p:extLst>
          </p:nvPr>
        </p:nvGraphicFramePr>
        <p:xfrm>
          <a:off x="282575" y="903288"/>
          <a:ext cx="9566275" cy="5586677"/>
        </p:xfrm>
        <a:graphic>
          <a:graphicData uri="http://schemas.openxmlformats.org/drawingml/2006/table">
            <a:tbl>
              <a:tblPr>
                <a:tableStyleId>{8799B23B-EC83-4686-B30A-512413B5E67A}</a:tableStyleId>
              </a:tblPr>
              <a:tblGrid>
                <a:gridCol w="483945">
                  <a:extLst>
                    <a:ext uri="{9D8B030D-6E8A-4147-A177-3AD203B41FA5}">
                      <a16:colId xmlns="" xmlns:a16="http://schemas.microsoft.com/office/drawing/2014/main" val="20000"/>
                    </a:ext>
                  </a:extLst>
                </a:gridCol>
                <a:gridCol w="5073089">
                  <a:extLst>
                    <a:ext uri="{9D8B030D-6E8A-4147-A177-3AD203B41FA5}">
                      <a16:colId xmlns="" xmlns:a16="http://schemas.microsoft.com/office/drawing/2014/main" val="20001"/>
                    </a:ext>
                  </a:extLst>
                </a:gridCol>
                <a:gridCol w="1289132">
                  <a:extLst>
                    <a:ext uri="{9D8B030D-6E8A-4147-A177-3AD203B41FA5}">
                      <a16:colId xmlns="" xmlns:a16="http://schemas.microsoft.com/office/drawing/2014/main" val="20002"/>
                    </a:ext>
                  </a:extLst>
                </a:gridCol>
                <a:gridCol w="1551964">
                  <a:extLst>
                    <a:ext uri="{9D8B030D-6E8A-4147-A177-3AD203B41FA5}">
                      <a16:colId xmlns="" xmlns:a16="http://schemas.microsoft.com/office/drawing/2014/main" val="20003"/>
                    </a:ext>
                  </a:extLst>
                </a:gridCol>
                <a:gridCol w="1168145">
                  <a:extLst>
                    <a:ext uri="{9D8B030D-6E8A-4147-A177-3AD203B41FA5}">
                      <a16:colId xmlns="" xmlns:a16="http://schemas.microsoft.com/office/drawing/2014/main" val="20004"/>
                    </a:ext>
                  </a:extLst>
                </a:gridCol>
              </a:tblGrid>
              <a:tr h="515869">
                <a:tc>
                  <a:txBody>
                    <a:bodyPr/>
                    <a:lstStyle/>
                    <a:p>
                      <a:pPr algn="ctr" fontAlgn="ctr"/>
                      <a:r>
                        <a:rPr lang="ru-RU" sz="1400" b="0" i="0" u="none" strike="noStrike" dirty="0">
                          <a:effectLst/>
                        </a:rPr>
                        <a:t>№ </a:t>
                      </a:r>
                      <a:r>
                        <a:rPr lang="ru-RU" sz="1400" b="0" i="0" u="none" strike="noStrike" dirty="0" err="1">
                          <a:effectLst/>
                        </a:rPr>
                        <a:t>п.п</a:t>
                      </a:r>
                      <a:r>
                        <a:rPr lang="ru-RU" sz="1400" b="0" i="0" u="none" strike="noStrike" dirty="0">
                          <a:effectLst/>
                        </a:rPr>
                        <a:t>.</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Наименование государственной программы Липецкой области</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Годовой план, тыс. руб.</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Кассовый расход, тыс. руб.</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 исполнения годового плана</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 xmlns:a16="http://schemas.microsoft.com/office/drawing/2014/main" val="10000"/>
                  </a:ext>
                </a:extLst>
              </a:tr>
              <a:tr h="357950">
                <a:tc>
                  <a:txBody>
                    <a:bodyPr/>
                    <a:lstStyle/>
                    <a:p>
                      <a:pPr algn="l" fontAlgn="b"/>
                      <a:r>
                        <a:rPr lang="ru-RU" sz="1100" b="1" u="none" strike="noStrike" dirty="0">
                          <a:effectLst/>
                        </a:rPr>
                        <a:t>2.</a:t>
                      </a:r>
                      <a:endParaRPr lang="ru-RU" sz="1100" b="1" i="0" u="none" strike="noStrike" dirty="0">
                        <a:effectLst/>
                        <a:latin typeface="Times New Roman"/>
                      </a:endParaRPr>
                    </a:p>
                  </a:txBody>
                  <a:tcPr marL="8336" marR="8336" marT="8336"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рынка труда и содействие занятости населения в Липецкой области"</a:t>
                      </a:r>
                    </a:p>
                  </a:txBody>
                  <a:tcPr marL="9525" marR="9525" marT="9525" marB="0" anchor="ctr"/>
                </a:tc>
                <a:tc>
                  <a:txBody>
                    <a:bodyPr/>
                    <a:lstStyle/>
                    <a:p>
                      <a:pPr algn="ctr" fontAlgn="ctr"/>
                      <a:r>
                        <a:rPr lang="ru-RU" sz="1000" b="1" i="0" u="none" strike="noStrike" dirty="0">
                          <a:solidFill>
                            <a:srgbClr val="000000"/>
                          </a:solidFill>
                          <a:effectLst/>
                          <a:latin typeface="Arial CYR"/>
                        </a:rPr>
                        <a:t>1 048 973,3</a:t>
                      </a:r>
                    </a:p>
                  </a:txBody>
                  <a:tcPr marL="9525" marR="9525" marT="9525" marB="0" anchor="ctr"/>
                </a:tc>
                <a:tc>
                  <a:txBody>
                    <a:bodyPr/>
                    <a:lstStyle/>
                    <a:p>
                      <a:pPr algn="ctr" fontAlgn="ctr"/>
                      <a:r>
                        <a:rPr lang="ru-RU" sz="1000" b="1" i="0" u="none" strike="noStrike" dirty="0">
                          <a:solidFill>
                            <a:srgbClr val="000000"/>
                          </a:solidFill>
                          <a:effectLst/>
                          <a:latin typeface="Arial CYR"/>
                        </a:rPr>
                        <a:t>998 936,9</a:t>
                      </a:r>
                    </a:p>
                  </a:txBody>
                  <a:tcPr marL="9525" marR="9525" marT="9525" marB="0" anchor="ctr"/>
                </a:tc>
                <a:tc>
                  <a:txBody>
                    <a:bodyPr/>
                    <a:lstStyle/>
                    <a:p>
                      <a:pPr algn="ctr" fontAlgn="ctr"/>
                      <a:r>
                        <a:rPr lang="ru-RU" sz="1000" b="1" i="0" u="none" strike="noStrike" dirty="0">
                          <a:solidFill>
                            <a:srgbClr val="000000"/>
                          </a:solidFill>
                          <a:effectLst/>
                          <a:latin typeface="Arial CYR"/>
                        </a:rPr>
                        <a:t>95,2</a:t>
                      </a:r>
                    </a:p>
                  </a:txBody>
                  <a:tcPr marL="9525" marR="9525" marT="9525" marB="0" anchor="ctr"/>
                </a:tc>
                <a:extLst>
                  <a:ext uri="{0D108BD9-81ED-4DB2-BD59-A6C34878D82A}">
                    <a16:rowId xmlns="" xmlns:a16="http://schemas.microsoft.com/office/drawing/2014/main" val="10001"/>
                  </a:ext>
                </a:extLst>
              </a:tr>
              <a:tr h="357950">
                <a:tc>
                  <a:txBody>
                    <a:bodyPr/>
                    <a:lstStyle/>
                    <a:p>
                      <a:pPr algn="l" fontAlgn="b"/>
                      <a:r>
                        <a:rPr lang="ru-RU" sz="1100" u="none" strike="noStrike" dirty="0">
                          <a:effectLst/>
                        </a:rPr>
                        <a:t>2.1.</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"Развитие рынка труда и социальная поддержка безработных граждан"</a:t>
                      </a:r>
                    </a:p>
                  </a:txBody>
                  <a:tcPr marL="9525" marR="9525" marT="9525" marB="0" anchor="ctr"/>
                </a:tc>
                <a:tc>
                  <a:txBody>
                    <a:bodyPr/>
                    <a:lstStyle/>
                    <a:p>
                      <a:pPr algn="ctr" fontAlgn="ctr"/>
                      <a:r>
                        <a:rPr lang="ru-RU" sz="1000" b="0" i="0" u="none" strike="noStrike">
                          <a:solidFill>
                            <a:srgbClr val="000000"/>
                          </a:solidFill>
                          <a:effectLst/>
                          <a:latin typeface="Arial CYR"/>
                        </a:rPr>
                        <a:t>1 007 544,3</a:t>
                      </a:r>
                    </a:p>
                  </a:txBody>
                  <a:tcPr marL="9525" marR="9525" marT="9525" marB="0" anchor="ctr"/>
                </a:tc>
                <a:tc>
                  <a:txBody>
                    <a:bodyPr/>
                    <a:lstStyle/>
                    <a:p>
                      <a:pPr algn="ctr" fontAlgn="ctr"/>
                      <a:r>
                        <a:rPr lang="ru-RU" sz="1000" b="0" i="0" u="none" strike="noStrike">
                          <a:solidFill>
                            <a:srgbClr val="000000"/>
                          </a:solidFill>
                          <a:effectLst/>
                          <a:latin typeface="Arial CYR"/>
                        </a:rPr>
                        <a:t>960 325,6</a:t>
                      </a:r>
                    </a:p>
                  </a:txBody>
                  <a:tcPr marL="9525" marR="9525" marT="9525" marB="0" anchor="ctr"/>
                </a:tc>
                <a:tc>
                  <a:txBody>
                    <a:bodyPr/>
                    <a:lstStyle/>
                    <a:p>
                      <a:pPr algn="ctr" fontAlgn="ctr"/>
                      <a:r>
                        <a:rPr lang="ru-RU" sz="1000" b="0" i="0" u="none" strike="noStrike" dirty="0">
                          <a:solidFill>
                            <a:srgbClr val="000000"/>
                          </a:solidFill>
                          <a:effectLst/>
                          <a:latin typeface="Arial Cyr"/>
                        </a:rPr>
                        <a:t>95,3</a:t>
                      </a:r>
                    </a:p>
                  </a:txBody>
                  <a:tcPr marL="9525" marR="9525" marT="9525" marB="0" anchor="ctr"/>
                </a:tc>
                <a:extLst>
                  <a:ext uri="{0D108BD9-81ED-4DB2-BD59-A6C34878D82A}">
                    <a16:rowId xmlns="" xmlns:a16="http://schemas.microsoft.com/office/drawing/2014/main" val="10002"/>
                  </a:ext>
                </a:extLst>
              </a:tr>
              <a:tr h="398207">
                <a:tc>
                  <a:txBody>
                    <a:bodyPr/>
                    <a:lstStyle/>
                    <a:p>
                      <a:pPr algn="l" fontAlgn="b"/>
                      <a:r>
                        <a:rPr lang="ru-RU" sz="1100" u="none" strike="noStrike" dirty="0">
                          <a:effectLst/>
                        </a:rPr>
                        <a:t>2.2.</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"Содействие трудоустройству незанятых инвалидов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1 618,6</a:t>
                      </a:r>
                    </a:p>
                  </a:txBody>
                  <a:tcPr marL="9525" marR="9525" marT="9525" marB="0" anchor="ctr"/>
                </a:tc>
                <a:tc>
                  <a:txBody>
                    <a:bodyPr/>
                    <a:lstStyle/>
                    <a:p>
                      <a:pPr algn="ctr" fontAlgn="ctr"/>
                      <a:r>
                        <a:rPr lang="ru-RU" sz="1000" b="0" i="0" u="none" strike="noStrike">
                          <a:solidFill>
                            <a:srgbClr val="000000"/>
                          </a:solidFill>
                          <a:effectLst/>
                          <a:latin typeface="Arial CYR"/>
                        </a:rPr>
                        <a:t>1 617,4</a:t>
                      </a:r>
                    </a:p>
                  </a:txBody>
                  <a:tcPr marL="9525" marR="9525" marT="9525" marB="0" anchor="ctr"/>
                </a:tc>
                <a:tc>
                  <a:txBody>
                    <a:bodyPr/>
                    <a:lstStyle/>
                    <a:p>
                      <a:pPr algn="ctr" fontAlgn="ctr"/>
                      <a:r>
                        <a:rPr lang="ru-RU" sz="1000" b="0" i="0" u="none" strike="noStrike" dirty="0">
                          <a:solidFill>
                            <a:srgbClr val="000000"/>
                          </a:solidFill>
                          <a:effectLst/>
                          <a:latin typeface="Arial Cyr"/>
                        </a:rPr>
                        <a:t>99,9</a:t>
                      </a:r>
                    </a:p>
                  </a:txBody>
                  <a:tcPr marL="9525" marR="9525" marT="9525" marB="0" anchor="ctr"/>
                </a:tc>
                <a:extLst>
                  <a:ext uri="{0D108BD9-81ED-4DB2-BD59-A6C34878D82A}">
                    <a16:rowId xmlns="" xmlns:a16="http://schemas.microsoft.com/office/drawing/2014/main" val="10003"/>
                  </a:ext>
                </a:extLst>
              </a:tr>
              <a:tr h="357950">
                <a:tc>
                  <a:txBody>
                    <a:bodyPr/>
                    <a:lstStyle/>
                    <a:p>
                      <a:pPr algn="l" fontAlgn="b"/>
                      <a:r>
                        <a:rPr lang="ru-RU" sz="1100" u="none" strike="noStrike" dirty="0">
                          <a:effectLst/>
                        </a:rPr>
                        <a:t>2.3.</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"Оказание содействия добровольному переселению в Липецкую область соотечественников, проживающих за рубежом"</a:t>
                      </a:r>
                    </a:p>
                  </a:txBody>
                  <a:tcPr marL="9525" marR="9525" marT="9525" marB="0" anchor="ctr"/>
                </a:tc>
                <a:tc>
                  <a:txBody>
                    <a:bodyPr/>
                    <a:lstStyle/>
                    <a:p>
                      <a:pPr algn="ctr" fontAlgn="ctr"/>
                      <a:r>
                        <a:rPr lang="ru-RU" sz="1000" b="0" i="0" u="none" strike="noStrike">
                          <a:solidFill>
                            <a:srgbClr val="000000"/>
                          </a:solidFill>
                          <a:effectLst/>
                          <a:latin typeface="Arial CYR"/>
                        </a:rPr>
                        <a:t>27 515,4</a:t>
                      </a:r>
                    </a:p>
                  </a:txBody>
                  <a:tcPr marL="9525" marR="9525" marT="9525" marB="0" anchor="ctr"/>
                </a:tc>
                <a:tc>
                  <a:txBody>
                    <a:bodyPr/>
                    <a:lstStyle/>
                    <a:p>
                      <a:pPr algn="ctr" fontAlgn="ctr"/>
                      <a:r>
                        <a:rPr lang="ru-RU" sz="1000" b="0" i="0" u="none" strike="noStrike">
                          <a:solidFill>
                            <a:srgbClr val="000000"/>
                          </a:solidFill>
                          <a:effectLst/>
                          <a:latin typeface="Arial CYR"/>
                        </a:rPr>
                        <a:t>25 422,5</a:t>
                      </a:r>
                    </a:p>
                  </a:txBody>
                  <a:tcPr marL="9525" marR="9525" marT="9525" marB="0" anchor="ctr"/>
                </a:tc>
                <a:tc>
                  <a:txBody>
                    <a:bodyPr/>
                    <a:lstStyle/>
                    <a:p>
                      <a:pPr algn="ctr" fontAlgn="ctr"/>
                      <a:r>
                        <a:rPr lang="ru-RU" sz="1000" b="0" i="0" u="none" strike="noStrike" dirty="0">
                          <a:solidFill>
                            <a:srgbClr val="000000"/>
                          </a:solidFill>
                          <a:effectLst/>
                          <a:latin typeface="Arial Cyr"/>
                        </a:rPr>
                        <a:t>92,4</a:t>
                      </a:r>
                    </a:p>
                  </a:txBody>
                  <a:tcPr marL="9525" marR="9525" marT="9525" marB="0" anchor="ctr"/>
                </a:tc>
                <a:extLst>
                  <a:ext uri="{0D108BD9-81ED-4DB2-BD59-A6C34878D82A}">
                    <a16:rowId xmlns="" xmlns:a16="http://schemas.microsoft.com/office/drawing/2014/main" val="10004"/>
                  </a:ext>
                </a:extLst>
              </a:tr>
              <a:tr h="183756">
                <a:tc>
                  <a:txBody>
                    <a:bodyPr/>
                    <a:lstStyle/>
                    <a:p>
                      <a:pPr algn="l" fontAlgn="b"/>
                      <a:r>
                        <a:rPr lang="ru-RU" sz="1100" u="none" strike="noStrike" dirty="0">
                          <a:effectLst/>
                        </a:rPr>
                        <a:t>2.4.</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"Улучшение условий и охраны труда"</a:t>
                      </a:r>
                    </a:p>
                  </a:txBody>
                  <a:tcPr marL="9525" marR="9525" marT="9525" marB="0" anchor="ctr"/>
                </a:tc>
                <a:tc>
                  <a:txBody>
                    <a:bodyPr/>
                    <a:lstStyle/>
                    <a:p>
                      <a:pPr algn="ctr" fontAlgn="ctr"/>
                      <a:r>
                        <a:rPr lang="ru-RU" sz="1000" b="0" i="0" u="none" strike="noStrike">
                          <a:solidFill>
                            <a:srgbClr val="000000"/>
                          </a:solidFill>
                          <a:effectLst/>
                          <a:latin typeface="Arial CYR"/>
                        </a:rPr>
                        <a:t>12 295,0</a:t>
                      </a:r>
                    </a:p>
                  </a:txBody>
                  <a:tcPr marL="9525" marR="9525" marT="9525" marB="0" anchor="ctr"/>
                </a:tc>
                <a:tc>
                  <a:txBody>
                    <a:bodyPr/>
                    <a:lstStyle/>
                    <a:p>
                      <a:pPr algn="ctr" fontAlgn="ctr"/>
                      <a:r>
                        <a:rPr lang="ru-RU" sz="1000" b="0" i="0" u="none" strike="noStrike">
                          <a:solidFill>
                            <a:srgbClr val="000000"/>
                          </a:solidFill>
                          <a:effectLst/>
                          <a:latin typeface="Arial CYR"/>
                        </a:rPr>
                        <a:t>11 571,4</a:t>
                      </a:r>
                    </a:p>
                  </a:txBody>
                  <a:tcPr marL="9525" marR="9525" marT="9525" marB="0" anchor="ctr"/>
                </a:tc>
                <a:tc>
                  <a:txBody>
                    <a:bodyPr/>
                    <a:lstStyle/>
                    <a:p>
                      <a:pPr algn="ctr" fontAlgn="ctr"/>
                      <a:r>
                        <a:rPr lang="ru-RU" sz="1000" b="0" i="0" u="none" strike="noStrike" dirty="0">
                          <a:solidFill>
                            <a:srgbClr val="000000"/>
                          </a:solidFill>
                          <a:effectLst/>
                          <a:latin typeface="Arial Cyr"/>
                        </a:rPr>
                        <a:t>94,1</a:t>
                      </a:r>
                    </a:p>
                  </a:txBody>
                  <a:tcPr marL="9525" marR="9525" marT="9525" marB="0" anchor="ctr"/>
                </a:tc>
                <a:extLst>
                  <a:ext uri="{0D108BD9-81ED-4DB2-BD59-A6C34878D82A}">
                    <a16:rowId xmlns="" xmlns:a16="http://schemas.microsoft.com/office/drawing/2014/main" val="10005"/>
                  </a:ext>
                </a:extLst>
              </a:tr>
              <a:tr h="357950">
                <a:tc>
                  <a:txBody>
                    <a:bodyPr/>
                    <a:lstStyle/>
                    <a:p>
                      <a:pPr algn="l" fontAlgn="b"/>
                      <a:r>
                        <a:rPr lang="ru-RU" sz="1100" b="1" u="none" strike="noStrike" dirty="0">
                          <a:effectLst/>
                        </a:rPr>
                        <a:t>3.</a:t>
                      </a:r>
                      <a:endParaRPr lang="ru-RU" sz="1100" b="1" i="0" u="none" strike="noStrike" dirty="0">
                        <a:effectLst/>
                        <a:latin typeface="Times New Roman"/>
                      </a:endParaRPr>
                    </a:p>
                  </a:txBody>
                  <a:tcPr marL="8336" marR="8336" marT="8336"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"Развитие здравоохранения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14 981 005,6</a:t>
                      </a:r>
                    </a:p>
                  </a:txBody>
                  <a:tcPr marL="9525" marR="9525" marT="9525" marB="0" anchor="ctr"/>
                </a:tc>
                <a:tc>
                  <a:txBody>
                    <a:bodyPr/>
                    <a:lstStyle/>
                    <a:p>
                      <a:pPr algn="ctr" fontAlgn="ctr"/>
                      <a:r>
                        <a:rPr lang="ru-RU" sz="1000" b="1" i="0" u="none" strike="noStrike" dirty="0">
                          <a:solidFill>
                            <a:srgbClr val="000000"/>
                          </a:solidFill>
                          <a:effectLst/>
                          <a:latin typeface="Arial CYR"/>
                        </a:rPr>
                        <a:t>14 141 301,0</a:t>
                      </a:r>
                    </a:p>
                  </a:txBody>
                  <a:tcPr marL="9525" marR="9525" marT="9525" marB="0" anchor="ctr"/>
                </a:tc>
                <a:tc>
                  <a:txBody>
                    <a:bodyPr/>
                    <a:lstStyle/>
                    <a:p>
                      <a:pPr algn="ctr" fontAlgn="ctr"/>
                      <a:r>
                        <a:rPr lang="ru-RU" sz="1000" b="1" i="0" u="none" strike="noStrike" dirty="0">
                          <a:solidFill>
                            <a:srgbClr val="000000"/>
                          </a:solidFill>
                          <a:effectLst/>
                          <a:latin typeface="Arial CYR"/>
                        </a:rPr>
                        <a:t>94,4</a:t>
                      </a:r>
                    </a:p>
                  </a:txBody>
                  <a:tcPr marL="9525" marR="9525" marT="9525" marB="0" anchor="ctr"/>
                </a:tc>
                <a:extLst>
                  <a:ext uri="{0D108BD9-81ED-4DB2-BD59-A6C34878D82A}">
                    <a16:rowId xmlns="" xmlns:a16="http://schemas.microsoft.com/office/drawing/2014/main" val="10006"/>
                  </a:ext>
                </a:extLst>
              </a:tr>
              <a:tr h="457050">
                <a:tc>
                  <a:txBody>
                    <a:bodyPr/>
                    <a:lstStyle/>
                    <a:p>
                      <a:pPr algn="l" fontAlgn="b"/>
                      <a:r>
                        <a:rPr lang="ru-RU" sz="1100" u="none" strike="noStrike" dirty="0">
                          <a:effectLst/>
                        </a:rPr>
                        <a:t>3.1.</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"Профилактика заболеваний и формирование здорового образа жизни. Развитие первичной медико-санитарной помощи"</a:t>
                      </a:r>
                    </a:p>
                  </a:txBody>
                  <a:tcPr marL="9525" marR="9525" marT="9525" marB="0" anchor="ctr"/>
                </a:tc>
                <a:tc>
                  <a:txBody>
                    <a:bodyPr/>
                    <a:lstStyle/>
                    <a:p>
                      <a:pPr algn="ctr" fontAlgn="ctr"/>
                      <a:r>
                        <a:rPr lang="ru-RU" sz="1000" b="0" i="0" u="none" strike="noStrike">
                          <a:solidFill>
                            <a:srgbClr val="000000"/>
                          </a:solidFill>
                          <a:effectLst/>
                          <a:latin typeface="Arial CYR"/>
                        </a:rPr>
                        <a:t>6 337 706,0</a:t>
                      </a:r>
                    </a:p>
                  </a:txBody>
                  <a:tcPr marL="9525" marR="9525" marT="9525" marB="0" anchor="ctr"/>
                </a:tc>
                <a:tc>
                  <a:txBody>
                    <a:bodyPr/>
                    <a:lstStyle/>
                    <a:p>
                      <a:pPr algn="ctr" fontAlgn="ctr"/>
                      <a:r>
                        <a:rPr lang="ru-RU" sz="1000" b="0" i="0" u="none" strike="noStrike">
                          <a:solidFill>
                            <a:srgbClr val="000000"/>
                          </a:solidFill>
                          <a:effectLst/>
                          <a:latin typeface="Arial CYR"/>
                        </a:rPr>
                        <a:t>6 300 439,1</a:t>
                      </a:r>
                    </a:p>
                  </a:txBody>
                  <a:tcPr marL="9525" marR="9525" marT="9525" marB="0" anchor="ctr"/>
                </a:tc>
                <a:tc>
                  <a:txBody>
                    <a:bodyPr/>
                    <a:lstStyle/>
                    <a:p>
                      <a:pPr algn="ctr" fontAlgn="ctr"/>
                      <a:r>
                        <a:rPr lang="ru-RU" sz="1000" b="0" i="0" u="none" strike="noStrike" dirty="0">
                          <a:solidFill>
                            <a:srgbClr val="000000"/>
                          </a:solidFill>
                          <a:effectLst/>
                          <a:latin typeface="Arial Cyr"/>
                        </a:rPr>
                        <a:t>99,4</a:t>
                      </a:r>
                    </a:p>
                  </a:txBody>
                  <a:tcPr marL="9525" marR="9525" marT="9525" marB="0" anchor="ctr"/>
                </a:tc>
                <a:extLst>
                  <a:ext uri="{0D108BD9-81ED-4DB2-BD59-A6C34878D82A}">
                    <a16:rowId xmlns="" xmlns:a16="http://schemas.microsoft.com/office/drawing/2014/main" val="10007"/>
                  </a:ext>
                </a:extLst>
              </a:tr>
              <a:tr h="590550">
                <a:tc>
                  <a:txBody>
                    <a:bodyPr/>
                    <a:lstStyle/>
                    <a:p>
                      <a:pPr algn="l" fontAlgn="b"/>
                      <a:r>
                        <a:rPr lang="ru-RU" sz="1100" u="none" strike="noStrike" dirty="0">
                          <a:effectLst/>
                        </a:rPr>
                        <a:t>3.2.</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"Совершенствование оказания специализированной, включая высокотехнологичную, медицинской помощи, скорой, в том числе скорой специализированной, медицинской помощи, медицинской эвакуации"</a:t>
                      </a:r>
                    </a:p>
                  </a:txBody>
                  <a:tcPr marL="9525" marR="9525" marT="9525" marB="0" anchor="ctr"/>
                </a:tc>
                <a:tc>
                  <a:txBody>
                    <a:bodyPr/>
                    <a:lstStyle/>
                    <a:p>
                      <a:pPr algn="ctr" fontAlgn="ctr"/>
                      <a:r>
                        <a:rPr lang="ru-RU" sz="1000" b="0" i="0" u="none" strike="noStrike">
                          <a:solidFill>
                            <a:srgbClr val="000000"/>
                          </a:solidFill>
                          <a:effectLst/>
                          <a:latin typeface="Arial CYR"/>
                        </a:rPr>
                        <a:t>4 678 748,7</a:t>
                      </a:r>
                    </a:p>
                  </a:txBody>
                  <a:tcPr marL="9525" marR="9525" marT="9525" marB="0" anchor="ctr"/>
                </a:tc>
                <a:tc>
                  <a:txBody>
                    <a:bodyPr/>
                    <a:lstStyle/>
                    <a:p>
                      <a:pPr algn="ctr" fontAlgn="ctr"/>
                      <a:r>
                        <a:rPr lang="ru-RU" sz="1000" b="0" i="0" u="none" strike="noStrike">
                          <a:solidFill>
                            <a:srgbClr val="000000"/>
                          </a:solidFill>
                          <a:effectLst/>
                          <a:latin typeface="Arial CYR"/>
                        </a:rPr>
                        <a:t>4 396 004,7</a:t>
                      </a:r>
                    </a:p>
                  </a:txBody>
                  <a:tcPr marL="9525" marR="9525" marT="9525" marB="0" anchor="ctr"/>
                </a:tc>
                <a:tc>
                  <a:txBody>
                    <a:bodyPr/>
                    <a:lstStyle/>
                    <a:p>
                      <a:pPr algn="ctr" fontAlgn="ctr"/>
                      <a:r>
                        <a:rPr lang="ru-RU" sz="1000" b="0" i="0" u="none" strike="noStrike" dirty="0">
                          <a:solidFill>
                            <a:srgbClr val="000000"/>
                          </a:solidFill>
                          <a:effectLst/>
                          <a:latin typeface="Arial Cyr"/>
                        </a:rPr>
                        <a:t>94,0</a:t>
                      </a:r>
                    </a:p>
                  </a:txBody>
                  <a:tcPr marL="9525" marR="9525" marT="9525" marB="0" anchor="ctr"/>
                </a:tc>
                <a:extLst>
                  <a:ext uri="{0D108BD9-81ED-4DB2-BD59-A6C34878D82A}">
                    <a16:rowId xmlns="" xmlns:a16="http://schemas.microsoft.com/office/drawing/2014/main" val="10008"/>
                  </a:ext>
                </a:extLst>
              </a:tr>
              <a:tr h="253019">
                <a:tc>
                  <a:txBody>
                    <a:bodyPr/>
                    <a:lstStyle/>
                    <a:p>
                      <a:pPr algn="l" fontAlgn="b"/>
                      <a:r>
                        <a:rPr lang="ru-RU" sz="1100" u="none" strike="noStrike" dirty="0">
                          <a:effectLst/>
                        </a:rPr>
                        <a:t>3.3.</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"Охрана здоровья матери и ребенка"</a:t>
                      </a:r>
                    </a:p>
                  </a:txBody>
                  <a:tcPr marL="9525" marR="9525" marT="9525" marB="0" anchor="ctr"/>
                </a:tc>
                <a:tc>
                  <a:txBody>
                    <a:bodyPr/>
                    <a:lstStyle/>
                    <a:p>
                      <a:pPr algn="ctr" fontAlgn="ctr"/>
                      <a:r>
                        <a:rPr lang="ru-RU" sz="1000" b="0" i="0" u="none" strike="noStrike">
                          <a:solidFill>
                            <a:srgbClr val="000000"/>
                          </a:solidFill>
                          <a:effectLst/>
                          <a:latin typeface="Arial CYR"/>
                        </a:rPr>
                        <a:t>412 107,8</a:t>
                      </a:r>
                    </a:p>
                  </a:txBody>
                  <a:tcPr marL="9525" marR="9525" marT="9525" marB="0" anchor="ctr"/>
                </a:tc>
                <a:tc>
                  <a:txBody>
                    <a:bodyPr/>
                    <a:lstStyle/>
                    <a:p>
                      <a:pPr algn="ctr" fontAlgn="ctr"/>
                      <a:r>
                        <a:rPr lang="ru-RU" sz="1000" b="0" i="0" u="none" strike="noStrike">
                          <a:solidFill>
                            <a:srgbClr val="000000"/>
                          </a:solidFill>
                          <a:effectLst/>
                          <a:latin typeface="Arial CYR"/>
                        </a:rPr>
                        <a:t>380 780,7</a:t>
                      </a:r>
                    </a:p>
                  </a:txBody>
                  <a:tcPr marL="9525" marR="9525" marT="9525" marB="0" anchor="ctr"/>
                </a:tc>
                <a:tc>
                  <a:txBody>
                    <a:bodyPr/>
                    <a:lstStyle/>
                    <a:p>
                      <a:pPr algn="ctr" fontAlgn="ctr"/>
                      <a:r>
                        <a:rPr lang="ru-RU" sz="1000" b="0" i="0" u="none" strike="noStrike" dirty="0">
                          <a:solidFill>
                            <a:srgbClr val="000000"/>
                          </a:solidFill>
                          <a:effectLst/>
                          <a:latin typeface="Arial Cyr"/>
                        </a:rPr>
                        <a:t>92,4</a:t>
                      </a:r>
                    </a:p>
                  </a:txBody>
                  <a:tcPr marL="9525" marR="9525" marT="9525" marB="0" anchor="ctr"/>
                </a:tc>
                <a:extLst>
                  <a:ext uri="{0D108BD9-81ED-4DB2-BD59-A6C34878D82A}">
                    <a16:rowId xmlns="" xmlns:a16="http://schemas.microsoft.com/office/drawing/2014/main" val="10009"/>
                  </a:ext>
                </a:extLst>
              </a:tr>
              <a:tr h="357950">
                <a:tc>
                  <a:txBody>
                    <a:bodyPr/>
                    <a:lstStyle/>
                    <a:p>
                      <a:pPr algn="l" fontAlgn="b"/>
                      <a:r>
                        <a:rPr lang="ru-RU" sz="1100" u="none" strike="noStrike" dirty="0">
                          <a:effectLst/>
                        </a:rPr>
                        <a:t>3.4.</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"Развитие медицинской реабилитации и санаторно-курортного лечения, в том числе детей"</a:t>
                      </a:r>
                    </a:p>
                  </a:txBody>
                  <a:tcPr marL="9525" marR="9525" marT="9525" marB="0" anchor="ctr"/>
                </a:tc>
                <a:tc>
                  <a:txBody>
                    <a:bodyPr/>
                    <a:lstStyle/>
                    <a:p>
                      <a:pPr algn="ctr" fontAlgn="ctr"/>
                      <a:r>
                        <a:rPr lang="ru-RU" sz="1000" b="0" i="0" u="none" strike="noStrike">
                          <a:solidFill>
                            <a:srgbClr val="000000"/>
                          </a:solidFill>
                          <a:effectLst/>
                          <a:latin typeface="Arial CYR"/>
                        </a:rPr>
                        <a:t>242 852,9</a:t>
                      </a:r>
                    </a:p>
                  </a:txBody>
                  <a:tcPr marL="9525" marR="9525" marT="9525" marB="0" anchor="ctr"/>
                </a:tc>
                <a:tc>
                  <a:txBody>
                    <a:bodyPr/>
                    <a:lstStyle/>
                    <a:p>
                      <a:pPr algn="ctr" fontAlgn="ctr"/>
                      <a:r>
                        <a:rPr lang="ru-RU" sz="1000" b="0" i="0" u="none" strike="noStrike">
                          <a:solidFill>
                            <a:srgbClr val="000000"/>
                          </a:solidFill>
                          <a:effectLst/>
                          <a:latin typeface="Arial CYR"/>
                        </a:rPr>
                        <a:t>239 002,7</a:t>
                      </a:r>
                    </a:p>
                  </a:txBody>
                  <a:tcPr marL="9525" marR="9525" marT="9525" marB="0" anchor="ctr"/>
                </a:tc>
                <a:tc>
                  <a:txBody>
                    <a:bodyPr/>
                    <a:lstStyle/>
                    <a:p>
                      <a:pPr algn="ctr" fontAlgn="ctr"/>
                      <a:r>
                        <a:rPr lang="ru-RU" sz="1000" b="0" i="0" u="none" strike="noStrike" dirty="0">
                          <a:solidFill>
                            <a:srgbClr val="000000"/>
                          </a:solidFill>
                          <a:effectLst/>
                          <a:latin typeface="Arial Cyr"/>
                        </a:rPr>
                        <a:t>98,4</a:t>
                      </a:r>
                    </a:p>
                  </a:txBody>
                  <a:tcPr marL="9525" marR="9525" marT="9525" marB="0" anchor="ctr"/>
                </a:tc>
                <a:extLst>
                  <a:ext uri="{0D108BD9-81ED-4DB2-BD59-A6C34878D82A}">
                    <a16:rowId xmlns="" xmlns:a16="http://schemas.microsoft.com/office/drawing/2014/main" val="10010"/>
                  </a:ext>
                </a:extLst>
              </a:tr>
              <a:tr h="357950">
                <a:tc>
                  <a:txBody>
                    <a:bodyPr/>
                    <a:lstStyle/>
                    <a:p>
                      <a:pPr algn="l" fontAlgn="b"/>
                      <a:r>
                        <a:rPr lang="ru-RU" sz="1100" u="none" strike="noStrike">
                          <a:effectLst/>
                        </a:rPr>
                        <a:t>3.5.</a:t>
                      </a:r>
                      <a:endParaRPr lang="ru-RU" sz="1100" b="0" i="0" u="none" strike="noStrike">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"Совершенствование оказания паллиативной медицинской помощи, в том числе детям"</a:t>
                      </a:r>
                    </a:p>
                  </a:txBody>
                  <a:tcPr marL="9525" marR="9525" marT="9525" marB="0" anchor="ctr"/>
                </a:tc>
                <a:tc>
                  <a:txBody>
                    <a:bodyPr/>
                    <a:lstStyle/>
                    <a:p>
                      <a:pPr algn="ctr" fontAlgn="ctr"/>
                      <a:r>
                        <a:rPr lang="ru-RU" sz="1000" b="0" i="0" u="none" strike="noStrike">
                          <a:solidFill>
                            <a:srgbClr val="000000"/>
                          </a:solidFill>
                          <a:effectLst/>
                          <a:latin typeface="Arial CYR"/>
                        </a:rPr>
                        <a:t>267 626,9</a:t>
                      </a:r>
                    </a:p>
                  </a:txBody>
                  <a:tcPr marL="9525" marR="9525" marT="9525" marB="0" anchor="ctr"/>
                </a:tc>
                <a:tc>
                  <a:txBody>
                    <a:bodyPr/>
                    <a:lstStyle/>
                    <a:p>
                      <a:pPr algn="ctr" fontAlgn="ctr"/>
                      <a:r>
                        <a:rPr lang="ru-RU" sz="1000" b="0" i="0" u="none" strike="noStrike">
                          <a:solidFill>
                            <a:srgbClr val="000000"/>
                          </a:solidFill>
                          <a:effectLst/>
                          <a:latin typeface="Arial CYR"/>
                        </a:rPr>
                        <a:t>267 618,8</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11"/>
                  </a:ext>
                </a:extLst>
              </a:tr>
              <a:tr h="312800">
                <a:tc>
                  <a:txBody>
                    <a:bodyPr/>
                    <a:lstStyle/>
                    <a:p>
                      <a:pPr algn="l" fontAlgn="b"/>
                      <a:r>
                        <a:rPr lang="ru-RU" sz="1100" u="none" strike="noStrike">
                          <a:effectLst/>
                        </a:rPr>
                        <a:t>3.6.</a:t>
                      </a:r>
                      <a:endParaRPr lang="ru-RU" sz="1100" b="0" i="0" u="none" strike="noStrike">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"Кадровое обеспечение системы здравоохранения"</a:t>
                      </a:r>
                    </a:p>
                  </a:txBody>
                  <a:tcPr marL="9525" marR="9525" marT="9525" marB="0" anchor="ctr"/>
                </a:tc>
                <a:tc>
                  <a:txBody>
                    <a:bodyPr/>
                    <a:lstStyle/>
                    <a:p>
                      <a:pPr algn="ctr" fontAlgn="ctr"/>
                      <a:r>
                        <a:rPr lang="ru-RU" sz="1000" b="0" i="0" u="none" strike="noStrike">
                          <a:solidFill>
                            <a:srgbClr val="000000"/>
                          </a:solidFill>
                          <a:effectLst/>
                          <a:latin typeface="Arial CYR"/>
                        </a:rPr>
                        <a:t>1 681 114,4</a:t>
                      </a:r>
                    </a:p>
                  </a:txBody>
                  <a:tcPr marL="9525" marR="9525" marT="9525" marB="0" anchor="ctr"/>
                </a:tc>
                <a:tc>
                  <a:txBody>
                    <a:bodyPr/>
                    <a:lstStyle/>
                    <a:p>
                      <a:pPr algn="ctr" fontAlgn="ctr"/>
                      <a:r>
                        <a:rPr lang="ru-RU" sz="1000" b="0" i="0" u="none" strike="noStrike">
                          <a:solidFill>
                            <a:srgbClr val="000000"/>
                          </a:solidFill>
                          <a:effectLst/>
                          <a:latin typeface="Arial CYR"/>
                        </a:rPr>
                        <a:t>1 202 070,7</a:t>
                      </a:r>
                    </a:p>
                  </a:txBody>
                  <a:tcPr marL="9525" marR="9525" marT="9525" marB="0" anchor="ctr"/>
                </a:tc>
                <a:tc>
                  <a:txBody>
                    <a:bodyPr/>
                    <a:lstStyle/>
                    <a:p>
                      <a:pPr algn="ctr" fontAlgn="ctr"/>
                      <a:r>
                        <a:rPr lang="ru-RU" sz="1000" b="0" i="0" u="none" strike="noStrike" dirty="0">
                          <a:solidFill>
                            <a:srgbClr val="000000"/>
                          </a:solidFill>
                          <a:effectLst/>
                          <a:latin typeface="Arial Cyr"/>
                        </a:rPr>
                        <a:t>71,5</a:t>
                      </a:r>
                    </a:p>
                  </a:txBody>
                  <a:tcPr marL="9525" marR="9525" marT="9525" marB="0" anchor="ctr"/>
                </a:tc>
                <a:extLst>
                  <a:ext uri="{0D108BD9-81ED-4DB2-BD59-A6C34878D82A}">
                    <a16:rowId xmlns="" xmlns:a16="http://schemas.microsoft.com/office/drawing/2014/main" val="10012"/>
                  </a:ext>
                </a:extLst>
              </a:tr>
              <a:tr h="357950">
                <a:tc>
                  <a:txBody>
                    <a:bodyPr/>
                    <a:lstStyle/>
                    <a:p>
                      <a:pPr algn="l" fontAlgn="b"/>
                      <a:r>
                        <a:rPr lang="ru-RU" sz="1100" u="none" strike="noStrike">
                          <a:effectLst/>
                        </a:rPr>
                        <a:t>3.7.</a:t>
                      </a:r>
                      <a:endParaRPr lang="ru-RU" sz="1100" b="0" i="0" u="none" strike="noStrike">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"Совершенствование системы лекарственного обеспечения, в том числе в амбулаторных условиях"</a:t>
                      </a:r>
                    </a:p>
                  </a:txBody>
                  <a:tcPr marL="9525" marR="9525" marT="9525" marB="0" anchor="ctr"/>
                </a:tc>
                <a:tc>
                  <a:txBody>
                    <a:bodyPr/>
                    <a:lstStyle/>
                    <a:p>
                      <a:pPr algn="ctr" fontAlgn="ctr"/>
                      <a:r>
                        <a:rPr lang="ru-RU" sz="1000" b="0" i="0" u="none" strike="noStrike">
                          <a:solidFill>
                            <a:srgbClr val="000000"/>
                          </a:solidFill>
                          <a:effectLst/>
                          <a:latin typeface="Arial CYR"/>
                        </a:rPr>
                        <a:t>877 186,3</a:t>
                      </a:r>
                    </a:p>
                  </a:txBody>
                  <a:tcPr marL="9525" marR="9525" marT="9525" marB="0" anchor="ctr"/>
                </a:tc>
                <a:tc>
                  <a:txBody>
                    <a:bodyPr/>
                    <a:lstStyle/>
                    <a:p>
                      <a:pPr algn="ctr" fontAlgn="ctr"/>
                      <a:r>
                        <a:rPr lang="ru-RU" sz="1000" b="0" i="0" u="none" strike="noStrike">
                          <a:solidFill>
                            <a:srgbClr val="000000"/>
                          </a:solidFill>
                          <a:effectLst/>
                          <a:latin typeface="Arial CYR"/>
                        </a:rPr>
                        <a:t>871 734,7</a:t>
                      </a:r>
                    </a:p>
                  </a:txBody>
                  <a:tcPr marL="9525" marR="9525" marT="9525" marB="0" anchor="ctr"/>
                </a:tc>
                <a:tc>
                  <a:txBody>
                    <a:bodyPr/>
                    <a:lstStyle/>
                    <a:p>
                      <a:pPr algn="ctr" fontAlgn="ctr"/>
                      <a:r>
                        <a:rPr lang="ru-RU" sz="1000" b="0" i="0" u="none" strike="noStrike" dirty="0">
                          <a:solidFill>
                            <a:srgbClr val="000000"/>
                          </a:solidFill>
                          <a:effectLst/>
                          <a:latin typeface="Arial Cyr"/>
                        </a:rPr>
                        <a:t>99,4</a:t>
                      </a:r>
                    </a:p>
                  </a:txBody>
                  <a:tcPr marL="9525" marR="9525" marT="9525" marB="0" anchor="ctr"/>
                </a:tc>
                <a:extLst>
                  <a:ext uri="{0D108BD9-81ED-4DB2-BD59-A6C34878D82A}">
                    <a16:rowId xmlns="" xmlns:a16="http://schemas.microsoft.com/office/drawing/2014/main" val="10013"/>
                  </a:ext>
                </a:extLst>
              </a:tr>
              <a:tr h="236040">
                <a:tc>
                  <a:txBody>
                    <a:bodyPr/>
                    <a:lstStyle/>
                    <a:p>
                      <a:pPr algn="l" fontAlgn="b"/>
                      <a:r>
                        <a:rPr lang="ru-RU" sz="1100" u="none" strike="noStrike">
                          <a:effectLst/>
                        </a:rPr>
                        <a:t>3.8.</a:t>
                      </a:r>
                      <a:endParaRPr lang="ru-RU" sz="1100" b="0" i="0" u="none" strike="noStrike">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"Развитие информатизации в здравоохранении"</a:t>
                      </a:r>
                    </a:p>
                  </a:txBody>
                  <a:tcPr marL="9525" marR="9525" marT="9525" marB="0" anchor="ctr"/>
                </a:tc>
                <a:tc>
                  <a:txBody>
                    <a:bodyPr/>
                    <a:lstStyle/>
                    <a:p>
                      <a:pPr algn="ctr" fontAlgn="ctr"/>
                      <a:r>
                        <a:rPr lang="ru-RU" sz="1000" b="0" i="0" u="none" strike="noStrike">
                          <a:solidFill>
                            <a:srgbClr val="000000"/>
                          </a:solidFill>
                          <a:effectLst/>
                          <a:latin typeface="Arial CYR"/>
                        </a:rPr>
                        <a:t>483 662,5</a:t>
                      </a:r>
                    </a:p>
                  </a:txBody>
                  <a:tcPr marL="9525" marR="9525" marT="9525" marB="0" anchor="ctr"/>
                </a:tc>
                <a:tc>
                  <a:txBody>
                    <a:bodyPr/>
                    <a:lstStyle/>
                    <a:p>
                      <a:pPr algn="ctr" fontAlgn="ctr"/>
                      <a:r>
                        <a:rPr lang="ru-RU" sz="1000" b="0" i="0" u="none" strike="noStrike">
                          <a:solidFill>
                            <a:srgbClr val="000000"/>
                          </a:solidFill>
                          <a:effectLst/>
                          <a:latin typeface="Arial CYR"/>
                        </a:rPr>
                        <a:t>483 649,5</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14"/>
                  </a:ext>
                </a:extLst>
              </a:tr>
            </a:tbl>
          </a:graphicData>
        </a:graphic>
      </p:graphicFrame>
      <p:pic>
        <p:nvPicPr>
          <p:cNvPr id="3076" name="Picture 4" descr="ÐÐ¾ÑÐ¾Ð¶ÐµÐµ Ð¸Ð·Ð¾Ð±ÑÐ°Ð¶ÐµÐ½Ð¸Ðµ"/>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42550" y="2505074"/>
            <a:ext cx="1685925" cy="1685925"/>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26</a:t>
            </a:fld>
            <a:endParaRPr lang="ru-RU" dirty="0"/>
          </a:p>
        </p:txBody>
      </p:sp>
    </p:spTree>
    <p:extLst>
      <p:ext uri="{BB962C8B-B14F-4D97-AF65-F5344CB8AC3E}">
        <p14:creationId xmlns:p14="http://schemas.microsoft.com/office/powerpoint/2010/main" val="22675123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(3)</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73408702"/>
              </p:ext>
            </p:extLst>
          </p:nvPr>
        </p:nvGraphicFramePr>
        <p:xfrm>
          <a:off x="295275" y="996950"/>
          <a:ext cx="9277349" cy="5677416"/>
        </p:xfrm>
        <a:graphic>
          <a:graphicData uri="http://schemas.openxmlformats.org/drawingml/2006/table">
            <a:tbl>
              <a:tblPr>
                <a:tableStyleId>{8799B23B-EC83-4686-B30A-512413B5E67A}</a:tableStyleId>
              </a:tblPr>
              <a:tblGrid>
                <a:gridCol w="470837">
                  <a:extLst>
                    <a:ext uri="{9D8B030D-6E8A-4147-A177-3AD203B41FA5}">
                      <a16:colId xmlns="" xmlns:a16="http://schemas.microsoft.com/office/drawing/2014/main" val="20000"/>
                    </a:ext>
                  </a:extLst>
                </a:gridCol>
                <a:gridCol w="4919026">
                  <a:extLst>
                    <a:ext uri="{9D8B030D-6E8A-4147-A177-3AD203B41FA5}">
                      <a16:colId xmlns="" xmlns:a16="http://schemas.microsoft.com/office/drawing/2014/main" val="20001"/>
                    </a:ext>
                  </a:extLst>
                </a:gridCol>
                <a:gridCol w="1249982">
                  <a:extLst>
                    <a:ext uri="{9D8B030D-6E8A-4147-A177-3AD203B41FA5}">
                      <a16:colId xmlns="" xmlns:a16="http://schemas.microsoft.com/office/drawing/2014/main" val="20002"/>
                    </a:ext>
                  </a:extLst>
                </a:gridCol>
                <a:gridCol w="1504834">
                  <a:extLst>
                    <a:ext uri="{9D8B030D-6E8A-4147-A177-3AD203B41FA5}">
                      <a16:colId xmlns="" xmlns:a16="http://schemas.microsoft.com/office/drawing/2014/main" val="20003"/>
                    </a:ext>
                  </a:extLst>
                </a:gridCol>
                <a:gridCol w="1132670">
                  <a:extLst>
                    <a:ext uri="{9D8B030D-6E8A-4147-A177-3AD203B41FA5}">
                      <a16:colId xmlns="" xmlns:a16="http://schemas.microsoft.com/office/drawing/2014/main" val="20004"/>
                    </a:ext>
                  </a:extLst>
                </a:gridCol>
              </a:tblGrid>
              <a:tr h="538057">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 xmlns:a16="http://schemas.microsoft.com/office/drawing/2014/main" val="10000"/>
                  </a:ext>
                </a:extLst>
              </a:tr>
              <a:tr h="373345">
                <a:tc>
                  <a:txBody>
                    <a:bodyPr/>
                    <a:lstStyle/>
                    <a:p>
                      <a:pPr algn="ctr" fontAlgn="b"/>
                      <a:r>
                        <a:rPr lang="ru-RU" sz="1200" b="1" u="none" strike="noStrike" dirty="0">
                          <a:effectLst/>
                        </a:rPr>
                        <a:t>4.</a:t>
                      </a:r>
                      <a:endParaRPr lang="ru-RU" sz="1200" b="1" i="0" u="none" strike="noStrike" dirty="0">
                        <a:effectLst/>
                        <a:latin typeface="Times New Roman"/>
                      </a:endParaRPr>
                    </a:p>
                  </a:txBody>
                  <a:tcPr marL="8599" marR="8599" marT="8599"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физической культуры и спорта Липецкой области"</a:t>
                      </a:r>
                    </a:p>
                  </a:txBody>
                  <a:tcPr marL="9525" marR="9525" marT="9525" marB="0" anchor="ctr"/>
                </a:tc>
                <a:tc>
                  <a:txBody>
                    <a:bodyPr/>
                    <a:lstStyle/>
                    <a:p>
                      <a:pPr algn="ctr" fontAlgn="ctr"/>
                      <a:r>
                        <a:rPr lang="ru-RU" sz="1000" b="1" i="0" u="none" strike="noStrike" dirty="0">
                          <a:solidFill>
                            <a:srgbClr val="000000"/>
                          </a:solidFill>
                          <a:effectLst/>
                          <a:latin typeface="Arial CYR"/>
                        </a:rPr>
                        <a:t>1 464 799,7</a:t>
                      </a:r>
                    </a:p>
                  </a:txBody>
                  <a:tcPr marL="9525" marR="9525" marT="9525" marB="0" anchor="ctr"/>
                </a:tc>
                <a:tc>
                  <a:txBody>
                    <a:bodyPr/>
                    <a:lstStyle/>
                    <a:p>
                      <a:pPr algn="ctr" fontAlgn="ctr"/>
                      <a:r>
                        <a:rPr lang="ru-RU" sz="1000" b="1" i="0" u="none" strike="noStrike" dirty="0">
                          <a:solidFill>
                            <a:srgbClr val="000000"/>
                          </a:solidFill>
                          <a:effectLst/>
                          <a:latin typeface="Arial CYR"/>
                        </a:rPr>
                        <a:t>1 269 683,2</a:t>
                      </a:r>
                    </a:p>
                  </a:txBody>
                  <a:tcPr marL="9525" marR="9525" marT="9525" marB="0" anchor="ctr"/>
                </a:tc>
                <a:tc>
                  <a:txBody>
                    <a:bodyPr/>
                    <a:lstStyle/>
                    <a:p>
                      <a:pPr algn="ctr" fontAlgn="ctr"/>
                      <a:r>
                        <a:rPr lang="ru-RU" sz="1000" b="1" i="0" u="none" strike="noStrike" dirty="0">
                          <a:solidFill>
                            <a:srgbClr val="000000"/>
                          </a:solidFill>
                          <a:effectLst/>
                          <a:latin typeface="Arial CYR"/>
                        </a:rPr>
                        <a:t>86,7</a:t>
                      </a:r>
                    </a:p>
                  </a:txBody>
                  <a:tcPr marL="9525" marR="9525" marT="9525" marB="0" anchor="ctr"/>
                </a:tc>
                <a:extLst>
                  <a:ext uri="{0D108BD9-81ED-4DB2-BD59-A6C34878D82A}">
                    <a16:rowId xmlns="" xmlns:a16="http://schemas.microsoft.com/office/drawing/2014/main" val="10001"/>
                  </a:ext>
                </a:extLst>
              </a:tr>
              <a:tr h="373345">
                <a:tc>
                  <a:txBody>
                    <a:bodyPr/>
                    <a:lstStyle/>
                    <a:p>
                      <a:pPr algn="ctr" fontAlgn="b"/>
                      <a:r>
                        <a:rPr lang="ru-RU" sz="1200" u="none" strike="noStrike" dirty="0">
                          <a:effectLst/>
                        </a:rPr>
                        <a:t>4.1.</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"Развитие физической культуры и массового спорта"</a:t>
                      </a:r>
                    </a:p>
                  </a:txBody>
                  <a:tcPr marL="9525" marR="9525" marT="9525" marB="0" anchor="ctr"/>
                </a:tc>
                <a:tc>
                  <a:txBody>
                    <a:bodyPr/>
                    <a:lstStyle/>
                    <a:p>
                      <a:pPr algn="ctr" fontAlgn="ctr"/>
                      <a:r>
                        <a:rPr lang="ru-RU" sz="1000" b="0" i="0" u="none" strike="noStrike" dirty="0">
                          <a:solidFill>
                            <a:srgbClr val="000000"/>
                          </a:solidFill>
                          <a:effectLst/>
                          <a:latin typeface="Arial CYR"/>
                        </a:rPr>
                        <a:t>764 862,7</a:t>
                      </a:r>
                    </a:p>
                  </a:txBody>
                  <a:tcPr marL="9525" marR="9525" marT="9525" marB="0" anchor="ctr"/>
                </a:tc>
                <a:tc>
                  <a:txBody>
                    <a:bodyPr/>
                    <a:lstStyle/>
                    <a:p>
                      <a:pPr algn="ctr" fontAlgn="ctr"/>
                      <a:r>
                        <a:rPr lang="ru-RU" sz="1000" b="0" i="0" u="none" strike="noStrike">
                          <a:solidFill>
                            <a:srgbClr val="000000"/>
                          </a:solidFill>
                          <a:effectLst/>
                          <a:latin typeface="Arial CYR"/>
                        </a:rPr>
                        <a:t>576 504,3</a:t>
                      </a:r>
                    </a:p>
                  </a:txBody>
                  <a:tcPr marL="9525" marR="9525" marT="9525" marB="0" anchor="ctr"/>
                </a:tc>
                <a:tc>
                  <a:txBody>
                    <a:bodyPr/>
                    <a:lstStyle/>
                    <a:p>
                      <a:pPr algn="ctr" fontAlgn="ctr"/>
                      <a:r>
                        <a:rPr lang="ru-RU" sz="1000" b="0" i="0" u="none" strike="noStrike" dirty="0">
                          <a:solidFill>
                            <a:srgbClr val="000000"/>
                          </a:solidFill>
                          <a:effectLst/>
                          <a:latin typeface="Arial Cyr"/>
                        </a:rPr>
                        <a:t>75,4</a:t>
                      </a:r>
                    </a:p>
                  </a:txBody>
                  <a:tcPr marL="9525" marR="9525" marT="9525" marB="0" anchor="ctr"/>
                </a:tc>
                <a:extLst>
                  <a:ext uri="{0D108BD9-81ED-4DB2-BD59-A6C34878D82A}">
                    <a16:rowId xmlns="" xmlns:a16="http://schemas.microsoft.com/office/drawing/2014/main" val="10002"/>
                  </a:ext>
                </a:extLst>
              </a:tr>
              <a:tr h="560018">
                <a:tc>
                  <a:txBody>
                    <a:bodyPr/>
                    <a:lstStyle/>
                    <a:p>
                      <a:pPr algn="ctr" fontAlgn="b"/>
                      <a:r>
                        <a:rPr lang="ru-RU" sz="1200" u="none" strike="noStrike" dirty="0">
                          <a:effectLst/>
                        </a:rPr>
                        <a:t>4.2.</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"Развитие спорта высших достижений и системы подготовки спортивного резерва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699 937,0</a:t>
                      </a:r>
                    </a:p>
                  </a:txBody>
                  <a:tcPr marL="9525" marR="9525" marT="9525" marB="0" anchor="ctr"/>
                </a:tc>
                <a:tc>
                  <a:txBody>
                    <a:bodyPr/>
                    <a:lstStyle/>
                    <a:p>
                      <a:pPr algn="ctr" fontAlgn="ctr"/>
                      <a:r>
                        <a:rPr lang="ru-RU" sz="1000" b="0" i="0" u="none" strike="noStrike">
                          <a:solidFill>
                            <a:srgbClr val="000000"/>
                          </a:solidFill>
                          <a:effectLst/>
                          <a:latin typeface="Arial CYR"/>
                        </a:rPr>
                        <a:t>693 178,9</a:t>
                      </a:r>
                    </a:p>
                  </a:txBody>
                  <a:tcPr marL="9525" marR="9525" marT="9525" marB="0" anchor="ctr"/>
                </a:tc>
                <a:tc>
                  <a:txBody>
                    <a:bodyPr/>
                    <a:lstStyle/>
                    <a:p>
                      <a:pPr algn="ctr" fontAlgn="ctr"/>
                      <a:r>
                        <a:rPr lang="ru-RU" sz="1000" b="0" i="0" u="none" strike="noStrike" dirty="0">
                          <a:solidFill>
                            <a:srgbClr val="000000"/>
                          </a:solidFill>
                          <a:effectLst/>
                          <a:latin typeface="Arial Cyr"/>
                        </a:rPr>
                        <a:t>99,0</a:t>
                      </a:r>
                    </a:p>
                  </a:txBody>
                  <a:tcPr marL="9525" marR="9525" marT="9525" marB="0" anchor="ctr"/>
                </a:tc>
                <a:extLst>
                  <a:ext uri="{0D108BD9-81ED-4DB2-BD59-A6C34878D82A}">
                    <a16:rowId xmlns="" xmlns:a16="http://schemas.microsoft.com/office/drawing/2014/main" val="10003"/>
                  </a:ext>
                </a:extLst>
              </a:tr>
              <a:tr h="373345">
                <a:tc>
                  <a:txBody>
                    <a:bodyPr/>
                    <a:lstStyle/>
                    <a:p>
                      <a:pPr algn="ctr" fontAlgn="b"/>
                      <a:r>
                        <a:rPr lang="ru-RU" sz="1200" b="1" u="none" strike="noStrike" dirty="0">
                          <a:effectLst/>
                        </a:rPr>
                        <a:t>5.</a:t>
                      </a:r>
                      <a:endParaRPr lang="ru-RU" sz="1200" b="1" i="0" u="none" strike="noStrike" dirty="0">
                        <a:effectLst/>
                        <a:latin typeface="Times New Roman"/>
                      </a:endParaRPr>
                    </a:p>
                  </a:txBody>
                  <a:tcPr marL="8599" marR="8599" marT="8599"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"Развитие образования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14 728 934,7</a:t>
                      </a:r>
                    </a:p>
                  </a:txBody>
                  <a:tcPr marL="9525" marR="9525" marT="9525" marB="0" anchor="ctr"/>
                </a:tc>
                <a:tc>
                  <a:txBody>
                    <a:bodyPr/>
                    <a:lstStyle/>
                    <a:p>
                      <a:pPr algn="ctr" fontAlgn="ctr"/>
                      <a:r>
                        <a:rPr lang="ru-RU" sz="1000" b="1" i="0" u="none" strike="noStrike">
                          <a:solidFill>
                            <a:srgbClr val="000000"/>
                          </a:solidFill>
                          <a:effectLst/>
                          <a:latin typeface="Arial CYR"/>
                        </a:rPr>
                        <a:t>14 559 213,6</a:t>
                      </a:r>
                    </a:p>
                  </a:txBody>
                  <a:tcPr marL="9525" marR="9525" marT="9525" marB="0" anchor="ctr"/>
                </a:tc>
                <a:tc>
                  <a:txBody>
                    <a:bodyPr/>
                    <a:lstStyle/>
                    <a:p>
                      <a:pPr algn="ctr" fontAlgn="ctr"/>
                      <a:r>
                        <a:rPr lang="ru-RU" sz="1000" b="1" i="0" u="none" strike="noStrike" dirty="0">
                          <a:solidFill>
                            <a:srgbClr val="000000"/>
                          </a:solidFill>
                          <a:effectLst/>
                          <a:latin typeface="Arial CYR"/>
                        </a:rPr>
                        <a:t>98,8</a:t>
                      </a:r>
                    </a:p>
                  </a:txBody>
                  <a:tcPr marL="9525" marR="9525" marT="9525" marB="0" anchor="ctr"/>
                </a:tc>
                <a:extLst>
                  <a:ext uri="{0D108BD9-81ED-4DB2-BD59-A6C34878D82A}">
                    <a16:rowId xmlns="" xmlns:a16="http://schemas.microsoft.com/office/drawing/2014/main" val="10004"/>
                  </a:ext>
                </a:extLst>
              </a:tr>
              <a:tr h="373345">
                <a:tc>
                  <a:txBody>
                    <a:bodyPr/>
                    <a:lstStyle/>
                    <a:p>
                      <a:pPr algn="ctr" fontAlgn="b"/>
                      <a:r>
                        <a:rPr lang="ru-RU" sz="1200" u="none" strike="noStrike" dirty="0">
                          <a:effectLst/>
                        </a:rPr>
                        <a:t>5.1.</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"Ресурсное обеспечение развития образования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12 260 956,3</a:t>
                      </a:r>
                    </a:p>
                  </a:txBody>
                  <a:tcPr marL="9525" marR="9525" marT="9525" marB="0" anchor="ctr"/>
                </a:tc>
                <a:tc>
                  <a:txBody>
                    <a:bodyPr/>
                    <a:lstStyle/>
                    <a:p>
                      <a:pPr algn="ctr" fontAlgn="ctr"/>
                      <a:r>
                        <a:rPr lang="ru-RU" sz="1000" b="0" i="0" u="none" strike="noStrike">
                          <a:solidFill>
                            <a:srgbClr val="000000"/>
                          </a:solidFill>
                          <a:effectLst/>
                          <a:latin typeface="Arial CYR"/>
                        </a:rPr>
                        <a:t>12 138 369,7</a:t>
                      </a:r>
                    </a:p>
                  </a:txBody>
                  <a:tcPr marL="9525" marR="9525" marT="9525" marB="0" anchor="ctr"/>
                </a:tc>
                <a:tc>
                  <a:txBody>
                    <a:bodyPr/>
                    <a:lstStyle/>
                    <a:p>
                      <a:pPr algn="ctr" fontAlgn="ctr"/>
                      <a:r>
                        <a:rPr lang="ru-RU" sz="1000" b="0" i="0" u="none" strike="noStrike" dirty="0">
                          <a:solidFill>
                            <a:srgbClr val="000000"/>
                          </a:solidFill>
                          <a:effectLst/>
                          <a:latin typeface="Arial CYR"/>
                        </a:rPr>
                        <a:t>99,0</a:t>
                      </a:r>
                    </a:p>
                  </a:txBody>
                  <a:tcPr marL="9525" marR="9525" marT="9525" marB="0" anchor="ctr"/>
                </a:tc>
                <a:extLst>
                  <a:ext uri="{0D108BD9-81ED-4DB2-BD59-A6C34878D82A}">
                    <a16:rowId xmlns="" xmlns:a16="http://schemas.microsoft.com/office/drawing/2014/main" val="10005"/>
                  </a:ext>
                </a:extLst>
              </a:tr>
              <a:tr h="538057">
                <a:tc>
                  <a:txBody>
                    <a:bodyPr/>
                    <a:lstStyle/>
                    <a:p>
                      <a:pPr algn="ctr" fontAlgn="b"/>
                      <a:r>
                        <a:rPr lang="ru-RU" sz="1200" u="none" strike="noStrike" dirty="0">
                          <a:effectLst/>
                        </a:rPr>
                        <a:t>5.2.</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"Повышение эффективности профессионального образования в обеспечении отраслей экономики востребованными кадрами"</a:t>
                      </a:r>
                    </a:p>
                  </a:txBody>
                  <a:tcPr marL="9525" marR="9525" marT="9525" marB="0" anchor="ctr"/>
                </a:tc>
                <a:tc>
                  <a:txBody>
                    <a:bodyPr/>
                    <a:lstStyle/>
                    <a:p>
                      <a:pPr algn="ctr" fontAlgn="ctr"/>
                      <a:r>
                        <a:rPr lang="ru-RU" sz="1000" b="0" i="0" u="none" strike="noStrike">
                          <a:solidFill>
                            <a:srgbClr val="000000"/>
                          </a:solidFill>
                          <a:effectLst/>
                          <a:latin typeface="Arial CYR"/>
                        </a:rPr>
                        <a:t>1 606 164,6</a:t>
                      </a:r>
                    </a:p>
                  </a:txBody>
                  <a:tcPr marL="9525" marR="9525" marT="9525" marB="0" anchor="ctr"/>
                </a:tc>
                <a:tc>
                  <a:txBody>
                    <a:bodyPr/>
                    <a:lstStyle/>
                    <a:p>
                      <a:pPr algn="ctr" fontAlgn="ctr"/>
                      <a:r>
                        <a:rPr lang="ru-RU" sz="1000" b="0" i="0" u="none" strike="noStrike">
                          <a:solidFill>
                            <a:srgbClr val="000000"/>
                          </a:solidFill>
                          <a:effectLst/>
                          <a:latin typeface="Arial CYR"/>
                        </a:rPr>
                        <a:t>1 606 035,7</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6"/>
                  </a:ext>
                </a:extLst>
              </a:tr>
              <a:tr h="560018">
                <a:tc>
                  <a:txBody>
                    <a:bodyPr/>
                    <a:lstStyle/>
                    <a:p>
                      <a:pPr algn="ctr" fontAlgn="b"/>
                      <a:r>
                        <a:rPr lang="ru-RU" sz="1200" u="none" strike="noStrike" dirty="0">
                          <a:effectLst/>
                        </a:rPr>
                        <a:t>5.3.</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"Реализация мер по обучению, воспитанию, содержанию детей-сирот и детей, оставшихся без попечения родителей, и психолого-педагогическая помощь детям"</a:t>
                      </a:r>
                    </a:p>
                  </a:txBody>
                  <a:tcPr marL="9525" marR="9525" marT="9525" marB="0" anchor="ctr"/>
                </a:tc>
                <a:tc>
                  <a:txBody>
                    <a:bodyPr/>
                    <a:lstStyle/>
                    <a:p>
                      <a:pPr algn="ctr" fontAlgn="ctr"/>
                      <a:r>
                        <a:rPr lang="ru-RU" sz="1000" b="0" i="0" u="none" strike="noStrike">
                          <a:solidFill>
                            <a:srgbClr val="000000"/>
                          </a:solidFill>
                          <a:effectLst/>
                          <a:latin typeface="Arial CYR"/>
                        </a:rPr>
                        <a:t>94 534,2</a:t>
                      </a:r>
                    </a:p>
                  </a:txBody>
                  <a:tcPr marL="9525" marR="9525" marT="9525" marB="0" anchor="ctr"/>
                </a:tc>
                <a:tc>
                  <a:txBody>
                    <a:bodyPr/>
                    <a:lstStyle/>
                    <a:p>
                      <a:pPr algn="ctr" fontAlgn="ctr"/>
                      <a:r>
                        <a:rPr lang="ru-RU" sz="1000" b="0" i="0" u="none" strike="noStrike">
                          <a:solidFill>
                            <a:srgbClr val="000000"/>
                          </a:solidFill>
                          <a:effectLst/>
                          <a:latin typeface="Arial CYR"/>
                        </a:rPr>
                        <a:t>94 534,2</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7"/>
                  </a:ext>
                </a:extLst>
              </a:tr>
              <a:tr h="186672">
                <a:tc>
                  <a:txBody>
                    <a:bodyPr/>
                    <a:lstStyle/>
                    <a:p>
                      <a:pPr algn="ctr" fontAlgn="b"/>
                      <a:r>
                        <a:rPr lang="ru-RU" sz="1200" u="none" strike="noStrike" dirty="0">
                          <a:effectLst/>
                        </a:rPr>
                        <a:t>5.4.</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"Отдых и оздоровление детей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105 196,4</a:t>
                      </a:r>
                    </a:p>
                  </a:txBody>
                  <a:tcPr marL="9525" marR="9525" marT="9525" marB="0" anchor="ctr"/>
                </a:tc>
                <a:tc>
                  <a:txBody>
                    <a:bodyPr/>
                    <a:lstStyle/>
                    <a:p>
                      <a:pPr algn="ctr" fontAlgn="ctr"/>
                      <a:r>
                        <a:rPr lang="ru-RU" sz="1000" b="0" i="0" u="none" strike="noStrike">
                          <a:solidFill>
                            <a:srgbClr val="000000"/>
                          </a:solidFill>
                          <a:effectLst/>
                          <a:latin typeface="Arial CYR"/>
                        </a:rPr>
                        <a:t>105 186,4</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8"/>
                  </a:ext>
                </a:extLst>
              </a:tr>
              <a:tr h="373345">
                <a:tc>
                  <a:txBody>
                    <a:bodyPr/>
                    <a:lstStyle/>
                    <a:p>
                      <a:pPr algn="ctr" fontAlgn="b"/>
                      <a:r>
                        <a:rPr lang="ru-RU" sz="1200" u="none" strike="noStrike" dirty="0">
                          <a:effectLst/>
                        </a:rPr>
                        <a:t>5.5.</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"Создание современной образовательной среды для школьников"</a:t>
                      </a:r>
                    </a:p>
                  </a:txBody>
                  <a:tcPr marL="9525" marR="9525" marT="9525" marB="0" anchor="ctr"/>
                </a:tc>
                <a:tc>
                  <a:txBody>
                    <a:bodyPr/>
                    <a:lstStyle/>
                    <a:p>
                      <a:pPr algn="ctr" fontAlgn="ctr"/>
                      <a:r>
                        <a:rPr lang="ru-RU" sz="1000" b="0" i="0" u="none" strike="noStrike">
                          <a:solidFill>
                            <a:srgbClr val="000000"/>
                          </a:solidFill>
                          <a:effectLst/>
                          <a:latin typeface="Arial CYR"/>
                        </a:rPr>
                        <a:t>662 083,2</a:t>
                      </a:r>
                    </a:p>
                  </a:txBody>
                  <a:tcPr marL="9525" marR="9525" marT="9525" marB="0" anchor="ctr"/>
                </a:tc>
                <a:tc>
                  <a:txBody>
                    <a:bodyPr/>
                    <a:lstStyle/>
                    <a:p>
                      <a:pPr algn="ctr" fontAlgn="ctr"/>
                      <a:r>
                        <a:rPr lang="ru-RU" sz="1000" b="0" i="0" u="none" strike="noStrike">
                          <a:solidFill>
                            <a:srgbClr val="000000"/>
                          </a:solidFill>
                          <a:effectLst/>
                          <a:latin typeface="Arial CYR"/>
                        </a:rPr>
                        <a:t>615 087,7</a:t>
                      </a:r>
                    </a:p>
                  </a:txBody>
                  <a:tcPr marL="9525" marR="9525" marT="9525" marB="0" anchor="ctr"/>
                </a:tc>
                <a:tc>
                  <a:txBody>
                    <a:bodyPr/>
                    <a:lstStyle/>
                    <a:p>
                      <a:pPr algn="ctr" fontAlgn="ctr"/>
                      <a:r>
                        <a:rPr lang="ru-RU" sz="1000" b="0" i="0" u="none" strike="noStrike" dirty="0">
                          <a:solidFill>
                            <a:srgbClr val="000000"/>
                          </a:solidFill>
                          <a:effectLst/>
                          <a:latin typeface="Arial CYR"/>
                        </a:rPr>
                        <a:t>92,9</a:t>
                      </a:r>
                    </a:p>
                  </a:txBody>
                  <a:tcPr marL="9525" marR="9525" marT="9525" marB="0" anchor="ctr"/>
                </a:tc>
                <a:extLst>
                  <a:ext uri="{0D108BD9-81ED-4DB2-BD59-A6C34878D82A}">
                    <a16:rowId xmlns="" xmlns:a16="http://schemas.microsoft.com/office/drawing/2014/main" val="10009"/>
                  </a:ext>
                </a:extLst>
              </a:tr>
              <a:tr h="373345">
                <a:tc>
                  <a:txBody>
                    <a:bodyPr/>
                    <a:lstStyle/>
                    <a:p>
                      <a:pPr algn="ctr" fontAlgn="b"/>
                      <a:r>
                        <a:rPr lang="ru-RU" sz="1200" b="1" u="none" strike="noStrike" dirty="0">
                          <a:effectLst/>
                        </a:rPr>
                        <a:t>6.</a:t>
                      </a:r>
                      <a:endParaRPr lang="ru-RU" sz="1200" b="1" i="0" u="none" strike="noStrike" dirty="0">
                        <a:effectLst/>
                        <a:latin typeface="Times New Roman"/>
                      </a:endParaRPr>
                    </a:p>
                  </a:txBody>
                  <a:tcPr marL="8599" marR="8599" marT="8599"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"Развитие культуры и туризма 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1 285 376,2</a:t>
                      </a:r>
                    </a:p>
                  </a:txBody>
                  <a:tcPr marL="9525" marR="9525" marT="9525" marB="0" anchor="ctr"/>
                </a:tc>
                <a:tc>
                  <a:txBody>
                    <a:bodyPr/>
                    <a:lstStyle/>
                    <a:p>
                      <a:pPr algn="ctr" fontAlgn="ctr"/>
                      <a:r>
                        <a:rPr lang="ru-RU" sz="1000" b="1" i="0" u="none" strike="noStrike">
                          <a:solidFill>
                            <a:srgbClr val="000000"/>
                          </a:solidFill>
                          <a:effectLst/>
                          <a:latin typeface="Arial CYR"/>
                        </a:rPr>
                        <a:t>1 279 450,6</a:t>
                      </a:r>
                    </a:p>
                  </a:txBody>
                  <a:tcPr marL="9525" marR="9525" marT="9525" marB="0" anchor="ctr"/>
                </a:tc>
                <a:tc>
                  <a:txBody>
                    <a:bodyPr/>
                    <a:lstStyle/>
                    <a:p>
                      <a:pPr algn="ctr" fontAlgn="ctr"/>
                      <a:r>
                        <a:rPr lang="ru-RU" sz="1000" b="1" i="0" u="none" strike="noStrike" dirty="0">
                          <a:solidFill>
                            <a:srgbClr val="000000"/>
                          </a:solidFill>
                          <a:effectLst/>
                          <a:latin typeface="Arial CYR"/>
                        </a:rPr>
                        <a:t>99,5</a:t>
                      </a:r>
                    </a:p>
                  </a:txBody>
                  <a:tcPr marL="9525" marR="9525" marT="9525" marB="0" anchor="ctr"/>
                </a:tc>
                <a:extLst>
                  <a:ext uri="{0D108BD9-81ED-4DB2-BD59-A6C34878D82A}">
                    <a16:rowId xmlns="" xmlns:a16="http://schemas.microsoft.com/office/drawing/2014/main" val="10010"/>
                  </a:ext>
                </a:extLst>
              </a:tr>
              <a:tr h="373345">
                <a:tc>
                  <a:txBody>
                    <a:bodyPr/>
                    <a:lstStyle/>
                    <a:p>
                      <a:pPr algn="ctr" fontAlgn="b"/>
                      <a:r>
                        <a:rPr lang="ru-RU" sz="1200" u="none" strike="noStrike" dirty="0">
                          <a:effectLst/>
                        </a:rPr>
                        <a:t>6.1.</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"Развитие и сохранение культуры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1 123 568,6</a:t>
                      </a:r>
                    </a:p>
                  </a:txBody>
                  <a:tcPr marL="9525" marR="9525" marT="9525" marB="0" anchor="ctr"/>
                </a:tc>
                <a:tc>
                  <a:txBody>
                    <a:bodyPr/>
                    <a:lstStyle/>
                    <a:p>
                      <a:pPr algn="ctr" fontAlgn="ctr"/>
                      <a:r>
                        <a:rPr lang="ru-RU" sz="1000" b="0" i="0" u="none" strike="noStrike">
                          <a:solidFill>
                            <a:srgbClr val="000000"/>
                          </a:solidFill>
                          <a:effectLst/>
                          <a:latin typeface="Arial CYR"/>
                        </a:rPr>
                        <a:t>1 119 455,3</a:t>
                      </a:r>
                    </a:p>
                  </a:txBody>
                  <a:tcPr marL="9525" marR="9525" marT="9525" marB="0" anchor="ctr"/>
                </a:tc>
                <a:tc>
                  <a:txBody>
                    <a:bodyPr/>
                    <a:lstStyle/>
                    <a:p>
                      <a:pPr algn="ctr" fontAlgn="ctr"/>
                      <a:r>
                        <a:rPr lang="ru-RU" sz="1000" b="0" i="0" u="none" strike="noStrike" dirty="0">
                          <a:solidFill>
                            <a:srgbClr val="000000"/>
                          </a:solidFill>
                          <a:effectLst/>
                          <a:latin typeface="Arial CYR"/>
                        </a:rPr>
                        <a:t>99,6</a:t>
                      </a:r>
                    </a:p>
                  </a:txBody>
                  <a:tcPr marL="9525" marR="9525" marT="9525" marB="0" anchor="ctr"/>
                </a:tc>
                <a:extLst>
                  <a:ext uri="{0D108BD9-81ED-4DB2-BD59-A6C34878D82A}">
                    <a16:rowId xmlns="" xmlns:a16="http://schemas.microsoft.com/office/drawing/2014/main" val="10011"/>
                  </a:ext>
                </a:extLst>
              </a:tr>
              <a:tr h="186672">
                <a:tc>
                  <a:txBody>
                    <a:bodyPr/>
                    <a:lstStyle/>
                    <a:p>
                      <a:pPr algn="ctr" fontAlgn="b"/>
                      <a:r>
                        <a:rPr lang="ru-RU" sz="1200" u="none" strike="noStrike" dirty="0">
                          <a:effectLst/>
                        </a:rPr>
                        <a:t>6.2.</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"Развитие туризма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23 890,2</a:t>
                      </a:r>
                    </a:p>
                  </a:txBody>
                  <a:tcPr marL="9525" marR="9525" marT="9525" marB="0" anchor="ctr"/>
                </a:tc>
                <a:tc>
                  <a:txBody>
                    <a:bodyPr/>
                    <a:lstStyle/>
                    <a:p>
                      <a:pPr algn="ctr" fontAlgn="ctr"/>
                      <a:r>
                        <a:rPr lang="ru-RU" sz="1000" b="0" i="0" u="none" strike="noStrike">
                          <a:solidFill>
                            <a:srgbClr val="000000"/>
                          </a:solidFill>
                          <a:effectLst/>
                          <a:latin typeface="Arial CYR"/>
                        </a:rPr>
                        <a:t>22 835,4</a:t>
                      </a:r>
                    </a:p>
                  </a:txBody>
                  <a:tcPr marL="9525" marR="9525" marT="9525" marB="0" anchor="ctr"/>
                </a:tc>
                <a:tc>
                  <a:txBody>
                    <a:bodyPr/>
                    <a:lstStyle/>
                    <a:p>
                      <a:pPr algn="ctr" fontAlgn="ctr"/>
                      <a:r>
                        <a:rPr lang="ru-RU" sz="1000" b="0" i="0" u="none" strike="noStrike" dirty="0">
                          <a:solidFill>
                            <a:srgbClr val="000000"/>
                          </a:solidFill>
                          <a:effectLst/>
                          <a:latin typeface="Arial CYR"/>
                        </a:rPr>
                        <a:t>95,6</a:t>
                      </a:r>
                    </a:p>
                  </a:txBody>
                  <a:tcPr marL="9525" marR="9525" marT="9525" marB="0" anchor="ctr"/>
                </a:tc>
                <a:extLst>
                  <a:ext uri="{0D108BD9-81ED-4DB2-BD59-A6C34878D82A}">
                    <a16:rowId xmlns="" xmlns:a16="http://schemas.microsoft.com/office/drawing/2014/main" val="10012"/>
                  </a:ext>
                </a:extLst>
              </a:tr>
              <a:tr h="373345">
                <a:tc>
                  <a:txBody>
                    <a:bodyPr/>
                    <a:lstStyle/>
                    <a:p>
                      <a:pPr algn="ctr" fontAlgn="b"/>
                      <a:r>
                        <a:rPr lang="ru-RU" sz="1200" u="none" strike="noStrike" dirty="0">
                          <a:effectLst/>
                        </a:rPr>
                        <a:t>6.3.</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"Формирование и использование документов Архивного фонда Российской Федерации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137 917,4</a:t>
                      </a:r>
                    </a:p>
                  </a:txBody>
                  <a:tcPr marL="9525" marR="9525" marT="9525" marB="0" anchor="ctr"/>
                </a:tc>
                <a:tc>
                  <a:txBody>
                    <a:bodyPr/>
                    <a:lstStyle/>
                    <a:p>
                      <a:pPr algn="ctr" fontAlgn="ctr"/>
                      <a:r>
                        <a:rPr lang="ru-RU" sz="1000" b="0" i="0" u="none" strike="noStrike">
                          <a:solidFill>
                            <a:srgbClr val="000000"/>
                          </a:solidFill>
                          <a:effectLst/>
                          <a:latin typeface="Arial CYR"/>
                        </a:rPr>
                        <a:t>137 159,9</a:t>
                      </a:r>
                    </a:p>
                  </a:txBody>
                  <a:tcPr marL="9525" marR="9525" marT="9525" marB="0" anchor="ctr"/>
                </a:tc>
                <a:tc>
                  <a:txBody>
                    <a:bodyPr/>
                    <a:lstStyle/>
                    <a:p>
                      <a:pPr algn="ctr" fontAlgn="ctr"/>
                      <a:r>
                        <a:rPr lang="ru-RU" sz="1000" b="0" i="0" u="none" strike="noStrike" dirty="0">
                          <a:solidFill>
                            <a:srgbClr val="000000"/>
                          </a:solidFill>
                          <a:effectLst/>
                          <a:latin typeface="Arial CYR"/>
                        </a:rPr>
                        <a:t>99,5</a:t>
                      </a:r>
                    </a:p>
                  </a:txBody>
                  <a:tcPr marL="9525" marR="9525" marT="9525" marB="0" anchor="ctr"/>
                </a:tc>
                <a:extLst>
                  <a:ext uri="{0D108BD9-81ED-4DB2-BD59-A6C34878D82A}">
                    <a16:rowId xmlns="" xmlns:a16="http://schemas.microsoft.com/office/drawing/2014/main" val="10013"/>
                  </a:ext>
                </a:extLst>
              </a:tr>
            </a:tbl>
          </a:graphicData>
        </a:graphic>
      </p:graphicFrame>
      <p:pic>
        <p:nvPicPr>
          <p:cNvPr id="4098" name="Picture 2" descr="ÐÐ°ÑÑÐ¸Ð½ÐºÐ¸ Ð¿Ð¾ Ð·Ð°Ð¿ÑÐ¾ÑÑ Ð¾Ð±ÑÐ°Ð·Ð¾Ð²Ð°Ð½Ð¸Ðµ"/>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79024" y="2387601"/>
            <a:ext cx="2051048" cy="2051048"/>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27</a:t>
            </a:fld>
            <a:endParaRPr lang="ru-RU" dirty="0"/>
          </a:p>
        </p:txBody>
      </p:sp>
    </p:spTree>
    <p:extLst>
      <p:ext uri="{BB962C8B-B14F-4D97-AF65-F5344CB8AC3E}">
        <p14:creationId xmlns:p14="http://schemas.microsoft.com/office/powerpoint/2010/main" val="2267512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(4)</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2869501354"/>
              </p:ext>
            </p:extLst>
          </p:nvPr>
        </p:nvGraphicFramePr>
        <p:xfrm>
          <a:off x="419100" y="1141412"/>
          <a:ext cx="9553574" cy="5338606"/>
        </p:xfrm>
        <a:graphic>
          <a:graphicData uri="http://schemas.openxmlformats.org/drawingml/2006/table">
            <a:tbl>
              <a:tblPr>
                <a:tableStyleId>{8799B23B-EC83-4686-B30A-512413B5E67A}</a:tableStyleId>
              </a:tblPr>
              <a:tblGrid>
                <a:gridCol w="507418">
                  <a:extLst>
                    <a:ext uri="{9D8B030D-6E8A-4147-A177-3AD203B41FA5}">
                      <a16:colId xmlns="" xmlns:a16="http://schemas.microsoft.com/office/drawing/2014/main" val="20000"/>
                    </a:ext>
                  </a:extLst>
                </a:gridCol>
                <a:gridCol w="5052883">
                  <a:extLst>
                    <a:ext uri="{9D8B030D-6E8A-4147-A177-3AD203B41FA5}">
                      <a16:colId xmlns="" xmlns:a16="http://schemas.microsoft.com/office/drawing/2014/main" val="20001"/>
                    </a:ext>
                  </a:extLst>
                </a:gridCol>
                <a:gridCol w="1283997">
                  <a:extLst>
                    <a:ext uri="{9D8B030D-6E8A-4147-A177-3AD203B41FA5}">
                      <a16:colId xmlns="" xmlns:a16="http://schemas.microsoft.com/office/drawing/2014/main" val="20002"/>
                    </a:ext>
                  </a:extLst>
                </a:gridCol>
                <a:gridCol w="1366252">
                  <a:extLst>
                    <a:ext uri="{9D8B030D-6E8A-4147-A177-3AD203B41FA5}">
                      <a16:colId xmlns="" xmlns:a16="http://schemas.microsoft.com/office/drawing/2014/main" val="20003"/>
                    </a:ext>
                  </a:extLst>
                </a:gridCol>
                <a:gridCol w="1343024">
                  <a:extLst>
                    <a:ext uri="{9D8B030D-6E8A-4147-A177-3AD203B41FA5}">
                      <a16:colId xmlns="" xmlns:a16="http://schemas.microsoft.com/office/drawing/2014/main" val="20004"/>
                    </a:ext>
                  </a:extLst>
                </a:gridCol>
              </a:tblGrid>
              <a:tr h="585431">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 xmlns:a16="http://schemas.microsoft.com/office/drawing/2014/main" val="10000"/>
                  </a:ext>
                </a:extLst>
              </a:tr>
              <a:tr h="494983">
                <a:tc>
                  <a:txBody>
                    <a:bodyPr/>
                    <a:lstStyle/>
                    <a:p>
                      <a:pPr algn="ctr" fontAlgn="b"/>
                      <a:r>
                        <a:rPr lang="ru-RU" sz="1200" b="1" u="none" strike="noStrike" dirty="0">
                          <a:effectLst/>
                        </a:rPr>
                        <a:t>7.</a:t>
                      </a:r>
                      <a:endParaRPr lang="ru-RU" sz="1200" b="1" i="0" u="none" strike="noStrike" dirty="0">
                        <a:effectLst/>
                        <a:latin typeface="Times New Roman"/>
                      </a:endParaRPr>
                    </a:p>
                  </a:txBody>
                  <a:tcPr marL="9258" marR="9258" marT="9258"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кооперации и коллективных форм собственности в Липецкой области"</a:t>
                      </a:r>
                    </a:p>
                  </a:txBody>
                  <a:tcPr marL="9525" marR="9525" marT="9525" marB="0" anchor="ctr"/>
                </a:tc>
                <a:tc>
                  <a:txBody>
                    <a:bodyPr/>
                    <a:lstStyle/>
                    <a:p>
                      <a:pPr algn="ctr" fontAlgn="ctr"/>
                      <a:r>
                        <a:rPr lang="ru-RU" sz="1000" b="1" i="0" u="none" strike="noStrike" dirty="0">
                          <a:solidFill>
                            <a:srgbClr val="000000"/>
                          </a:solidFill>
                          <a:effectLst/>
                          <a:latin typeface="Arial CYR"/>
                        </a:rPr>
                        <a:t>146 072,6</a:t>
                      </a:r>
                    </a:p>
                  </a:txBody>
                  <a:tcPr marL="9525" marR="9525" marT="9525" marB="0" anchor="ctr"/>
                </a:tc>
                <a:tc>
                  <a:txBody>
                    <a:bodyPr/>
                    <a:lstStyle/>
                    <a:p>
                      <a:pPr algn="ctr" fontAlgn="ctr"/>
                      <a:r>
                        <a:rPr lang="ru-RU" sz="1000" b="1" i="0" u="none" strike="noStrike" dirty="0">
                          <a:solidFill>
                            <a:srgbClr val="000000"/>
                          </a:solidFill>
                          <a:effectLst/>
                          <a:latin typeface="Arial CYR"/>
                        </a:rPr>
                        <a:t>146 072,6</a:t>
                      </a:r>
                    </a:p>
                  </a:txBody>
                  <a:tcPr marL="9525" marR="9525" marT="9525" marB="0" anchor="ctr"/>
                </a:tc>
                <a:tc>
                  <a:txBody>
                    <a:bodyPr/>
                    <a:lstStyle/>
                    <a:p>
                      <a:pPr algn="ctr" fontAlgn="ctr"/>
                      <a:r>
                        <a:rPr lang="ru-RU" sz="1000" b="1"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1"/>
                  </a:ext>
                </a:extLst>
              </a:tr>
              <a:tr h="390525">
                <a:tc>
                  <a:txBody>
                    <a:bodyPr/>
                    <a:lstStyle/>
                    <a:p>
                      <a:pPr algn="ctr" fontAlgn="b"/>
                      <a:r>
                        <a:rPr lang="ru-RU" sz="1200" u="none" strike="noStrike" dirty="0">
                          <a:effectLst/>
                        </a:rPr>
                        <a:t>7.1.</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"Развитие сети кооперативов всех направлений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29 459,3</a:t>
                      </a:r>
                    </a:p>
                  </a:txBody>
                  <a:tcPr marL="9525" marR="9525" marT="9525" marB="0" anchor="ctr"/>
                </a:tc>
                <a:tc>
                  <a:txBody>
                    <a:bodyPr/>
                    <a:lstStyle/>
                    <a:p>
                      <a:pPr algn="ctr" fontAlgn="ctr"/>
                      <a:r>
                        <a:rPr lang="ru-RU" sz="1000" b="0" i="0" u="none" strike="noStrike">
                          <a:solidFill>
                            <a:srgbClr val="000000"/>
                          </a:solidFill>
                          <a:effectLst/>
                          <a:latin typeface="Arial CYR"/>
                        </a:rPr>
                        <a:t>29 459,3</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2"/>
                  </a:ext>
                </a:extLst>
              </a:tr>
              <a:tr h="406218">
                <a:tc>
                  <a:txBody>
                    <a:bodyPr/>
                    <a:lstStyle/>
                    <a:p>
                      <a:pPr algn="ctr" fontAlgn="b"/>
                      <a:r>
                        <a:rPr lang="ru-RU" sz="1200" u="none" strike="noStrike" dirty="0">
                          <a:effectLst/>
                        </a:rPr>
                        <a:t>7.2.</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"Реализация регионально значимых направлений в сфере сельскохозяйственной кооперации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116 613,2</a:t>
                      </a:r>
                    </a:p>
                  </a:txBody>
                  <a:tcPr marL="9525" marR="9525" marT="9525" marB="0" anchor="ctr"/>
                </a:tc>
                <a:tc>
                  <a:txBody>
                    <a:bodyPr/>
                    <a:lstStyle/>
                    <a:p>
                      <a:pPr algn="ctr" fontAlgn="ctr"/>
                      <a:r>
                        <a:rPr lang="ru-RU" sz="1000" b="0" i="0" u="none" strike="noStrike">
                          <a:solidFill>
                            <a:srgbClr val="000000"/>
                          </a:solidFill>
                          <a:effectLst/>
                          <a:latin typeface="Arial CYR"/>
                        </a:rPr>
                        <a:t>116 613,2</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3"/>
                  </a:ext>
                </a:extLst>
              </a:tr>
              <a:tr h="565332">
                <a:tc>
                  <a:txBody>
                    <a:bodyPr/>
                    <a:lstStyle/>
                    <a:p>
                      <a:pPr algn="ctr" fontAlgn="b"/>
                      <a:r>
                        <a:rPr lang="ru-RU" sz="1200" b="1" u="none" strike="noStrike" dirty="0" smtClean="0">
                          <a:effectLst/>
                        </a:rPr>
                        <a:t>8.</a:t>
                      </a:r>
                      <a:endParaRPr lang="ru-RU" sz="1200" b="1" i="0" u="none" strike="noStrike" dirty="0">
                        <a:effectLst/>
                        <a:latin typeface="Times New Roman"/>
                      </a:endParaRPr>
                    </a:p>
                  </a:txBody>
                  <a:tcPr marL="9258" marR="9258" marT="9258"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"Обеспечение населения Липецкой области качественным жильем, социальной инфраструктурой и услугами ЖКХ"</a:t>
                      </a:r>
                    </a:p>
                  </a:txBody>
                  <a:tcPr marL="9525" marR="9525" marT="9525" marB="0" anchor="ctr"/>
                </a:tc>
                <a:tc>
                  <a:txBody>
                    <a:bodyPr/>
                    <a:lstStyle/>
                    <a:p>
                      <a:pPr algn="ctr" fontAlgn="ctr"/>
                      <a:r>
                        <a:rPr lang="ru-RU" sz="1000" b="1" i="0" u="none" strike="noStrike">
                          <a:solidFill>
                            <a:srgbClr val="000000"/>
                          </a:solidFill>
                          <a:effectLst/>
                          <a:latin typeface="Arial CYR"/>
                        </a:rPr>
                        <a:t>4 878 694,5</a:t>
                      </a:r>
                    </a:p>
                  </a:txBody>
                  <a:tcPr marL="9525" marR="9525" marT="9525" marB="0" anchor="ctr"/>
                </a:tc>
                <a:tc>
                  <a:txBody>
                    <a:bodyPr/>
                    <a:lstStyle/>
                    <a:p>
                      <a:pPr algn="ctr" fontAlgn="ctr"/>
                      <a:r>
                        <a:rPr lang="ru-RU" sz="1000" b="1" i="0" u="none" strike="noStrike">
                          <a:solidFill>
                            <a:srgbClr val="000000"/>
                          </a:solidFill>
                          <a:effectLst/>
                          <a:latin typeface="Arial CYR"/>
                        </a:rPr>
                        <a:t>3 734 609,6</a:t>
                      </a:r>
                    </a:p>
                  </a:txBody>
                  <a:tcPr marL="9525" marR="9525" marT="9525" marB="0" anchor="ctr"/>
                </a:tc>
                <a:tc>
                  <a:txBody>
                    <a:bodyPr/>
                    <a:lstStyle/>
                    <a:p>
                      <a:pPr algn="ctr" fontAlgn="ctr"/>
                      <a:r>
                        <a:rPr lang="ru-RU" sz="1000" b="1" i="0" u="none" strike="noStrike" dirty="0">
                          <a:solidFill>
                            <a:srgbClr val="000000"/>
                          </a:solidFill>
                          <a:effectLst/>
                          <a:latin typeface="Arial CYR"/>
                        </a:rPr>
                        <a:t>76,5</a:t>
                      </a:r>
                    </a:p>
                  </a:txBody>
                  <a:tcPr marL="9525" marR="9525" marT="9525" marB="0" anchor="ctr"/>
                </a:tc>
                <a:extLst>
                  <a:ext uri="{0D108BD9-81ED-4DB2-BD59-A6C34878D82A}">
                    <a16:rowId xmlns="" xmlns:a16="http://schemas.microsoft.com/office/drawing/2014/main" val="10004"/>
                  </a:ext>
                </a:extLst>
              </a:tr>
              <a:tr h="374646">
                <a:tc>
                  <a:txBody>
                    <a:bodyPr/>
                    <a:lstStyle/>
                    <a:p>
                      <a:pPr algn="ctr" fontAlgn="b"/>
                      <a:r>
                        <a:rPr lang="ru-RU" sz="1200" u="none" strike="noStrike" dirty="0" smtClean="0">
                          <a:effectLst/>
                        </a:rPr>
                        <a:t>8.1.</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"Ипотечное жилищное кредитование"</a:t>
                      </a:r>
                    </a:p>
                  </a:txBody>
                  <a:tcPr marL="9525" marR="9525" marT="9525" marB="0" anchor="ctr"/>
                </a:tc>
                <a:tc>
                  <a:txBody>
                    <a:bodyPr/>
                    <a:lstStyle/>
                    <a:p>
                      <a:pPr algn="ctr" fontAlgn="ctr"/>
                      <a:r>
                        <a:rPr lang="ru-RU" sz="1000" b="0" i="0" u="none" strike="noStrike">
                          <a:solidFill>
                            <a:srgbClr val="000000"/>
                          </a:solidFill>
                          <a:effectLst/>
                          <a:latin typeface="Arial CYR"/>
                        </a:rPr>
                        <a:t>56 709,1</a:t>
                      </a:r>
                    </a:p>
                  </a:txBody>
                  <a:tcPr marL="9525" marR="9525" marT="9525" marB="0" anchor="ctr"/>
                </a:tc>
                <a:tc>
                  <a:txBody>
                    <a:bodyPr/>
                    <a:lstStyle/>
                    <a:p>
                      <a:pPr algn="ctr" fontAlgn="ctr"/>
                      <a:r>
                        <a:rPr lang="ru-RU" sz="1000" b="0" i="0" u="none" strike="noStrike">
                          <a:solidFill>
                            <a:srgbClr val="000000"/>
                          </a:solidFill>
                          <a:effectLst/>
                          <a:latin typeface="Arial CYR"/>
                        </a:rPr>
                        <a:t>56 592,3</a:t>
                      </a:r>
                    </a:p>
                  </a:txBody>
                  <a:tcPr marL="9525" marR="9525" marT="9525" marB="0" anchor="ctr"/>
                </a:tc>
                <a:tc>
                  <a:txBody>
                    <a:bodyPr/>
                    <a:lstStyle/>
                    <a:p>
                      <a:pPr algn="ctr" fontAlgn="ctr"/>
                      <a:r>
                        <a:rPr lang="ru-RU" sz="1000" b="0" i="0" u="none" strike="noStrike" dirty="0">
                          <a:solidFill>
                            <a:srgbClr val="000000"/>
                          </a:solidFill>
                          <a:effectLst/>
                          <a:latin typeface="Arial CYR"/>
                        </a:rPr>
                        <a:t>99,8</a:t>
                      </a:r>
                    </a:p>
                  </a:txBody>
                  <a:tcPr marL="9525" marR="9525" marT="9525" marB="0" anchor="ctr"/>
                </a:tc>
                <a:extLst>
                  <a:ext uri="{0D108BD9-81ED-4DB2-BD59-A6C34878D82A}">
                    <a16:rowId xmlns="" xmlns:a16="http://schemas.microsoft.com/office/drawing/2014/main" val="10005"/>
                  </a:ext>
                </a:extLst>
              </a:tr>
              <a:tr h="390711">
                <a:tc>
                  <a:txBody>
                    <a:bodyPr/>
                    <a:lstStyle/>
                    <a:p>
                      <a:pPr algn="ctr" fontAlgn="b"/>
                      <a:r>
                        <a:rPr lang="ru-RU" sz="1200" b="0" u="none" strike="noStrike" dirty="0" smtClean="0">
                          <a:effectLst/>
                        </a:rPr>
                        <a:t>8.2.</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"Свой Дом"</a:t>
                      </a:r>
                    </a:p>
                  </a:txBody>
                  <a:tcPr marL="9525" marR="9525" marT="9525" marB="0" anchor="ctr"/>
                </a:tc>
                <a:tc>
                  <a:txBody>
                    <a:bodyPr/>
                    <a:lstStyle/>
                    <a:p>
                      <a:pPr algn="ctr" fontAlgn="ctr"/>
                      <a:r>
                        <a:rPr lang="ru-RU" sz="1000" b="0" i="0" u="none" strike="noStrike">
                          <a:solidFill>
                            <a:srgbClr val="000000"/>
                          </a:solidFill>
                          <a:effectLst/>
                          <a:latin typeface="Arial CYR"/>
                        </a:rPr>
                        <a:t>90 078,1</a:t>
                      </a:r>
                    </a:p>
                  </a:txBody>
                  <a:tcPr marL="9525" marR="9525" marT="9525" marB="0" anchor="ctr"/>
                </a:tc>
                <a:tc>
                  <a:txBody>
                    <a:bodyPr/>
                    <a:lstStyle/>
                    <a:p>
                      <a:pPr algn="ctr" fontAlgn="ctr"/>
                      <a:r>
                        <a:rPr lang="ru-RU" sz="1000" b="0" i="0" u="none" strike="noStrike">
                          <a:solidFill>
                            <a:srgbClr val="000000"/>
                          </a:solidFill>
                          <a:effectLst/>
                          <a:latin typeface="Arial CYR"/>
                        </a:rPr>
                        <a:t>90 052,4</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6"/>
                  </a:ext>
                </a:extLst>
              </a:tr>
              <a:tr h="419658">
                <a:tc>
                  <a:txBody>
                    <a:bodyPr/>
                    <a:lstStyle/>
                    <a:p>
                      <a:pPr algn="ctr" fontAlgn="b"/>
                      <a:r>
                        <a:rPr lang="ru-RU" sz="1200" u="none" strike="noStrike" dirty="0" smtClean="0">
                          <a:effectLst/>
                        </a:rPr>
                        <a:t>8.3.</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"О государственной поддержке в обеспечении жильем молодых семей"</a:t>
                      </a:r>
                    </a:p>
                  </a:txBody>
                  <a:tcPr marL="9525" marR="9525" marT="9525" marB="0" anchor="ctr"/>
                </a:tc>
                <a:tc>
                  <a:txBody>
                    <a:bodyPr/>
                    <a:lstStyle/>
                    <a:p>
                      <a:pPr algn="ctr" fontAlgn="ctr"/>
                      <a:r>
                        <a:rPr lang="ru-RU" sz="1000" b="0" i="0" u="none" strike="noStrike">
                          <a:solidFill>
                            <a:srgbClr val="000000"/>
                          </a:solidFill>
                          <a:effectLst/>
                          <a:latin typeface="Arial CYR"/>
                        </a:rPr>
                        <a:t>308 873,3</a:t>
                      </a:r>
                    </a:p>
                  </a:txBody>
                  <a:tcPr marL="9525" marR="9525" marT="9525" marB="0" anchor="ctr"/>
                </a:tc>
                <a:tc>
                  <a:txBody>
                    <a:bodyPr/>
                    <a:lstStyle/>
                    <a:p>
                      <a:pPr algn="ctr" fontAlgn="ctr"/>
                      <a:r>
                        <a:rPr lang="ru-RU" sz="1000" b="0" i="0" u="none" strike="noStrike">
                          <a:solidFill>
                            <a:srgbClr val="000000"/>
                          </a:solidFill>
                          <a:effectLst/>
                          <a:latin typeface="Arial CYR"/>
                        </a:rPr>
                        <a:t>303 268,0</a:t>
                      </a:r>
                    </a:p>
                  </a:txBody>
                  <a:tcPr marL="9525" marR="9525" marT="9525" marB="0" anchor="ctr"/>
                </a:tc>
                <a:tc>
                  <a:txBody>
                    <a:bodyPr/>
                    <a:lstStyle/>
                    <a:p>
                      <a:pPr algn="ctr" fontAlgn="ctr"/>
                      <a:r>
                        <a:rPr lang="ru-RU" sz="1000" b="0" i="0" u="none" strike="noStrike" dirty="0">
                          <a:solidFill>
                            <a:srgbClr val="000000"/>
                          </a:solidFill>
                          <a:effectLst/>
                          <a:latin typeface="Arial CYR"/>
                        </a:rPr>
                        <a:t>98,2</a:t>
                      </a:r>
                    </a:p>
                  </a:txBody>
                  <a:tcPr marL="9525" marR="9525" marT="9525" marB="0" anchor="ctr"/>
                </a:tc>
                <a:extLst>
                  <a:ext uri="{0D108BD9-81ED-4DB2-BD59-A6C34878D82A}">
                    <a16:rowId xmlns="" xmlns:a16="http://schemas.microsoft.com/office/drawing/2014/main" val="10007"/>
                  </a:ext>
                </a:extLst>
              </a:tr>
              <a:tr h="343458">
                <a:tc>
                  <a:txBody>
                    <a:bodyPr/>
                    <a:lstStyle/>
                    <a:p>
                      <a:pPr algn="ctr" fontAlgn="b"/>
                      <a:r>
                        <a:rPr lang="ru-RU" sz="1200" u="none" strike="noStrike" dirty="0" smtClean="0">
                          <a:effectLst/>
                        </a:rPr>
                        <a:t>8.4.</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"Стимулирование жилищного строительства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1 300 855,3</a:t>
                      </a:r>
                    </a:p>
                  </a:txBody>
                  <a:tcPr marL="9525" marR="9525" marT="9525" marB="0" anchor="ctr"/>
                </a:tc>
                <a:tc>
                  <a:txBody>
                    <a:bodyPr/>
                    <a:lstStyle/>
                    <a:p>
                      <a:pPr algn="ctr" fontAlgn="ctr"/>
                      <a:r>
                        <a:rPr lang="ru-RU" sz="1000" b="0" i="0" u="none" strike="noStrike">
                          <a:solidFill>
                            <a:srgbClr val="000000"/>
                          </a:solidFill>
                          <a:effectLst/>
                          <a:latin typeface="Arial CYR"/>
                        </a:rPr>
                        <a:t>1 062 800,6</a:t>
                      </a:r>
                    </a:p>
                  </a:txBody>
                  <a:tcPr marL="9525" marR="9525" marT="9525" marB="0" anchor="ctr"/>
                </a:tc>
                <a:tc>
                  <a:txBody>
                    <a:bodyPr/>
                    <a:lstStyle/>
                    <a:p>
                      <a:pPr algn="ctr" fontAlgn="ctr"/>
                      <a:r>
                        <a:rPr lang="ru-RU" sz="1000" b="0" i="0" u="none" strike="noStrike" dirty="0">
                          <a:solidFill>
                            <a:srgbClr val="000000"/>
                          </a:solidFill>
                          <a:effectLst/>
                          <a:latin typeface="Arial CYR"/>
                        </a:rPr>
                        <a:t>81,7</a:t>
                      </a:r>
                    </a:p>
                  </a:txBody>
                  <a:tcPr marL="9525" marR="9525" marT="9525" marB="0" anchor="ctr"/>
                </a:tc>
                <a:extLst>
                  <a:ext uri="{0D108BD9-81ED-4DB2-BD59-A6C34878D82A}">
                    <a16:rowId xmlns="" xmlns:a16="http://schemas.microsoft.com/office/drawing/2014/main" val="10008"/>
                  </a:ext>
                </a:extLst>
              </a:tr>
              <a:tr h="406218">
                <a:tc>
                  <a:txBody>
                    <a:bodyPr/>
                    <a:lstStyle/>
                    <a:p>
                      <a:pPr algn="ctr" fontAlgn="b"/>
                      <a:r>
                        <a:rPr lang="ru-RU" sz="1200" u="none" strike="noStrike" dirty="0" smtClean="0">
                          <a:effectLst/>
                        </a:rPr>
                        <a:t>8.5.</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"Повышение качества  условий проживания населения области за счет обеспечения населенных пунктов области социальной инфраструктурой"</a:t>
                      </a:r>
                    </a:p>
                  </a:txBody>
                  <a:tcPr marL="9525" marR="9525" marT="9525" marB="0" anchor="ctr"/>
                </a:tc>
                <a:tc>
                  <a:txBody>
                    <a:bodyPr/>
                    <a:lstStyle/>
                    <a:p>
                      <a:pPr algn="ctr" fontAlgn="ctr"/>
                      <a:r>
                        <a:rPr lang="ru-RU" sz="1000" b="0" i="0" u="none" strike="noStrike">
                          <a:solidFill>
                            <a:srgbClr val="000000"/>
                          </a:solidFill>
                          <a:effectLst/>
                          <a:latin typeface="Arial CYR"/>
                        </a:rPr>
                        <a:t>556 308,1</a:t>
                      </a:r>
                    </a:p>
                  </a:txBody>
                  <a:tcPr marL="9525" marR="9525" marT="9525" marB="0" anchor="ctr"/>
                </a:tc>
                <a:tc>
                  <a:txBody>
                    <a:bodyPr/>
                    <a:lstStyle/>
                    <a:p>
                      <a:pPr algn="ctr" fontAlgn="ctr"/>
                      <a:r>
                        <a:rPr lang="ru-RU" sz="1000" b="0" i="0" u="none" strike="noStrike">
                          <a:solidFill>
                            <a:srgbClr val="000000"/>
                          </a:solidFill>
                          <a:effectLst/>
                          <a:latin typeface="Arial CYR"/>
                        </a:rPr>
                        <a:t>477 204,6</a:t>
                      </a:r>
                    </a:p>
                  </a:txBody>
                  <a:tcPr marL="9525" marR="9525" marT="9525" marB="0" anchor="ctr"/>
                </a:tc>
                <a:tc>
                  <a:txBody>
                    <a:bodyPr/>
                    <a:lstStyle/>
                    <a:p>
                      <a:pPr algn="ctr" fontAlgn="ctr"/>
                      <a:r>
                        <a:rPr lang="ru-RU" sz="1000" b="0" i="0" u="none" strike="noStrike" dirty="0">
                          <a:solidFill>
                            <a:srgbClr val="000000"/>
                          </a:solidFill>
                          <a:effectLst/>
                          <a:latin typeface="Arial CYR"/>
                        </a:rPr>
                        <a:t>85,8</a:t>
                      </a:r>
                    </a:p>
                  </a:txBody>
                  <a:tcPr marL="9525" marR="9525" marT="9525" marB="0" anchor="ctr"/>
                </a:tc>
                <a:extLst>
                  <a:ext uri="{0D108BD9-81ED-4DB2-BD59-A6C34878D82A}">
                    <a16:rowId xmlns="" xmlns:a16="http://schemas.microsoft.com/office/drawing/2014/main" val="10009"/>
                  </a:ext>
                </a:extLst>
              </a:tr>
              <a:tr h="406218">
                <a:tc>
                  <a:txBody>
                    <a:bodyPr/>
                    <a:lstStyle/>
                    <a:p>
                      <a:pPr algn="ctr" fontAlgn="b"/>
                      <a:r>
                        <a:rPr lang="ru-RU" sz="1200" u="none" strike="noStrike" dirty="0" smtClean="0">
                          <a:effectLst/>
                        </a:rPr>
                        <a:t>8.6.</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"Улучшение качества жилищного фонда, развитие и модернизация коммунальной инфраструктуры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2 474 957,4</a:t>
                      </a:r>
                    </a:p>
                  </a:txBody>
                  <a:tcPr marL="9525" marR="9525" marT="9525" marB="0" anchor="ctr"/>
                </a:tc>
                <a:tc>
                  <a:txBody>
                    <a:bodyPr/>
                    <a:lstStyle/>
                    <a:p>
                      <a:pPr algn="ctr" fontAlgn="ctr"/>
                      <a:r>
                        <a:rPr lang="ru-RU" sz="1000" b="0" i="0" u="none" strike="noStrike">
                          <a:solidFill>
                            <a:srgbClr val="000000"/>
                          </a:solidFill>
                          <a:effectLst/>
                          <a:latin typeface="Arial CYR"/>
                        </a:rPr>
                        <a:t>1 653 778,6</a:t>
                      </a:r>
                    </a:p>
                  </a:txBody>
                  <a:tcPr marL="9525" marR="9525" marT="9525" marB="0" anchor="ctr"/>
                </a:tc>
                <a:tc>
                  <a:txBody>
                    <a:bodyPr/>
                    <a:lstStyle/>
                    <a:p>
                      <a:pPr algn="ctr" fontAlgn="ctr"/>
                      <a:r>
                        <a:rPr lang="ru-RU" sz="1000" b="0" i="0" u="none" strike="noStrike" dirty="0">
                          <a:solidFill>
                            <a:srgbClr val="000000"/>
                          </a:solidFill>
                          <a:effectLst/>
                          <a:latin typeface="Arial CYR"/>
                        </a:rPr>
                        <a:t>66,8</a:t>
                      </a:r>
                    </a:p>
                  </a:txBody>
                  <a:tcPr marL="9525" marR="9525" marT="9525" marB="0" anchor="ctr"/>
                </a:tc>
                <a:extLst>
                  <a:ext uri="{0D108BD9-81ED-4DB2-BD59-A6C34878D82A}">
                    <a16:rowId xmlns="" xmlns:a16="http://schemas.microsoft.com/office/drawing/2014/main" val="10010"/>
                  </a:ext>
                </a:extLst>
              </a:tr>
              <a:tr h="555208">
                <a:tc>
                  <a:txBody>
                    <a:bodyPr/>
                    <a:lstStyle/>
                    <a:p>
                      <a:pPr algn="ctr" fontAlgn="b"/>
                      <a:r>
                        <a:rPr lang="ru-RU" sz="1200" u="none" strike="noStrike" dirty="0" smtClean="0">
                          <a:effectLst/>
                        </a:rPr>
                        <a:t>8.7.</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"Повышение качества водоснабжения населения Липецкой области в рамках регионального проекта "Чистая вода"</a:t>
                      </a:r>
                    </a:p>
                  </a:txBody>
                  <a:tcPr marL="9525" marR="9525" marT="9525" marB="0" anchor="ctr"/>
                </a:tc>
                <a:tc>
                  <a:txBody>
                    <a:bodyPr/>
                    <a:lstStyle/>
                    <a:p>
                      <a:pPr algn="ctr" fontAlgn="ctr"/>
                      <a:r>
                        <a:rPr lang="ru-RU" sz="1000" b="0" i="0" u="none" strike="noStrike">
                          <a:solidFill>
                            <a:srgbClr val="000000"/>
                          </a:solidFill>
                          <a:effectLst/>
                          <a:latin typeface="Arial CYR"/>
                        </a:rPr>
                        <a:t>90 913,2</a:t>
                      </a:r>
                    </a:p>
                  </a:txBody>
                  <a:tcPr marL="9525" marR="9525" marT="9525" marB="0" anchor="ctr"/>
                </a:tc>
                <a:tc>
                  <a:txBody>
                    <a:bodyPr/>
                    <a:lstStyle/>
                    <a:p>
                      <a:pPr algn="ctr" fontAlgn="ctr"/>
                      <a:r>
                        <a:rPr lang="ru-RU" sz="1000" b="0" i="0" u="none" strike="noStrike">
                          <a:solidFill>
                            <a:srgbClr val="000000"/>
                          </a:solidFill>
                          <a:effectLst/>
                          <a:latin typeface="Arial CYR"/>
                        </a:rPr>
                        <a:t>90 913,2</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11"/>
                  </a:ext>
                </a:extLst>
              </a:tr>
            </a:tbl>
          </a:graphicData>
        </a:graphic>
      </p:graphicFrame>
      <p:pic>
        <p:nvPicPr>
          <p:cNvPr id="5122" name="Picture 2" descr="ÐÐÐ¡ ÐÐÐ¥"/>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85400" y="2571750"/>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28</a:t>
            </a:fld>
            <a:endParaRPr lang="ru-RU" dirty="0"/>
          </a:p>
        </p:txBody>
      </p:sp>
    </p:spTree>
    <p:extLst>
      <p:ext uri="{BB962C8B-B14F-4D97-AF65-F5344CB8AC3E}">
        <p14:creationId xmlns:p14="http://schemas.microsoft.com/office/powerpoint/2010/main" val="2267512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(5)</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2268939476"/>
              </p:ext>
            </p:extLst>
          </p:nvPr>
        </p:nvGraphicFramePr>
        <p:xfrm>
          <a:off x="409575" y="1087755"/>
          <a:ext cx="9420225" cy="5194935"/>
        </p:xfrm>
        <a:graphic>
          <a:graphicData uri="http://schemas.openxmlformats.org/drawingml/2006/table">
            <a:tbl>
              <a:tblPr>
                <a:tableStyleId>{8799B23B-EC83-4686-B30A-512413B5E67A}</a:tableStyleId>
              </a:tblPr>
              <a:tblGrid>
                <a:gridCol w="476557">
                  <a:extLst>
                    <a:ext uri="{9D8B030D-6E8A-4147-A177-3AD203B41FA5}">
                      <a16:colId xmlns="" xmlns:a16="http://schemas.microsoft.com/office/drawing/2014/main" val="20000"/>
                    </a:ext>
                  </a:extLst>
                </a:gridCol>
                <a:gridCol w="4995636">
                  <a:extLst>
                    <a:ext uri="{9D8B030D-6E8A-4147-A177-3AD203B41FA5}">
                      <a16:colId xmlns="" xmlns:a16="http://schemas.microsoft.com/office/drawing/2014/main" val="20001"/>
                    </a:ext>
                  </a:extLst>
                </a:gridCol>
                <a:gridCol w="1269450">
                  <a:extLst>
                    <a:ext uri="{9D8B030D-6E8A-4147-A177-3AD203B41FA5}">
                      <a16:colId xmlns="" xmlns:a16="http://schemas.microsoft.com/office/drawing/2014/main" val="20002"/>
                    </a:ext>
                  </a:extLst>
                </a:gridCol>
                <a:gridCol w="1528271">
                  <a:extLst>
                    <a:ext uri="{9D8B030D-6E8A-4147-A177-3AD203B41FA5}">
                      <a16:colId xmlns="" xmlns:a16="http://schemas.microsoft.com/office/drawing/2014/main" val="20003"/>
                    </a:ext>
                  </a:extLst>
                </a:gridCol>
                <a:gridCol w="1150311">
                  <a:extLst>
                    <a:ext uri="{9D8B030D-6E8A-4147-A177-3AD203B41FA5}">
                      <a16:colId xmlns="" xmlns:a16="http://schemas.microsoft.com/office/drawing/2014/main" val="20004"/>
                    </a:ext>
                  </a:extLst>
                </a:gridCol>
              </a:tblGrid>
              <a:tr h="632956">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 xmlns:a16="http://schemas.microsoft.com/office/drawing/2014/main" val="10000"/>
                  </a:ext>
                </a:extLst>
              </a:tr>
              <a:tr h="483870">
                <a:tc>
                  <a:txBody>
                    <a:bodyPr/>
                    <a:lstStyle/>
                    <a:p>
                      <a:pPr algn="ctr" fontAlgn="b"/>
                      <a:r>
                        <a:rPr lang="ru-RU" sz="1200" b="1" u="none" strike="noStrike" dirty="0">
                          <a:effectLst/>
                        </a:rPr>
                        <a:t>9.</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"Обеспечение общественной безопасности населения и территории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940 801,7</a:t>
                      </a:r>
                    </a:p>
                  </a:txBody>
                  <a:tcPr marL="9525" marR="9525" marT="9525" marB="0" anchor="ctr"/>
                </a:tc>
                <a:tc>
                  <a:txBody>
                    <a:bodyPr/>
                    <a:lstStyle/>
                    <a:p>
                      <a:pPr algn="ctr" fontAlgn="ctr"/>
                      <a:r>
                        <a:rPr lang="ru-RU" sz="1000" b="1" i="0" u="none" strike="noStrike">
                          <a:solidFill>
                            <a:srgbClr val="000000"/>
                          </a:solidFill>
                          <a:effectLst/>
                          <a:latin typeface="Arial CYR"/>
                        </a:rPr>
                        <a:t>932 049,0</a:t>
                      </a:r>
                    </a:p>
                  </a:txBody>
                  <a:tcPr marL="9525" marR="9525" marT="9525" marB="0" anchor="ctr"/>
                </a:tc>
                <a:tc>
                  <a:txBody>
                    <a:bodyPr/>
                    <a:lstStyle/>
                    <a:p>
                      <a:pPr algn="ctr" fontAlgn="ctr"/>
                      <a:r>
                        <a:rPr lang="ru-RU" sz="1000" b="1" i="0" u="none" strike="noStrike">
                          <a:solidFill>
                            <a:srgbClr val="000000"/>
                          </a:solidFill>
                          <a:effectLst/>
                          <a:latin typeface="Arial CYR"/>
                        </a:rPr>
                        <a:t>99,1</a:t>
                      </a:r>
                    </a:p>
                  </a:txBody>
                  <a:tcPr marL="9525" marR="9525" marT="9525" marB="0" anchor="ctr"/>
                </a:tc>
                <a:extLst>
                  <a:ext uri="{0D108BD9-81ED-4DB2-BD59-A6C34878D82A}">
                    <a16:rowId xmlns="" xmlns:a16="http://schemas.microsoft.com/office/drawing/2014/main" val="10001"/>
                  </a:ext>
                </a:extLst>
              </a:tr>
              <a:tr h="355739">
                <a:tc>
                  <a:txBody>
                    <a:bodyPr/>
                    <a:lstStyle/>
                    <a:p>
                      <a:pPr algn="ctr" fontAlgn="b"/>
                      <a:r>
                        <a:rPr lang="ru-RU" sz="1200" u="none" strike="noStrike" dirty="0">
                          <a:effectLst/>
                        </a:rPr>
                        <a:t>9.1.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"Профилактика правонарушений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60 043,0</a:t>
                      </a:r>
                    </a:p>
                  </a:txBody>
                  <a:tcPr marL="9525" marR="9525" marT="9525" marB="0" anchor="ctr"/>
                </a:tc>
                <a:tc>
                  <a:txBody>
                    <a:bodyPr/>
                    <a:lstStyle/>
                    <a:p>
                      <a:pPr algn="ctr" fontAlgn="ctr"/>
                      <a:r>
                        <a:rPr lang="ru-RU" sz="1000" b="0" i="0" u="none" strike="noStrike">
                          <a:solidFill>
                            <a:srgbClr val="000000"/>
                          </a:solidFill>
                          <a:effectLst/>
                          <a:latin typeface="Arial CYR"/>
                        </a:rPr>
                        <a:t>54 685,1</a:t>
                      </a:r>
                    </a:p>
                  </a:txBody>
                  <a:tcPr marL="9525" marR="9525" marT="9525" marB="0" anchor="ctr"/>
                </a:tc>
                <a:tc>
                  <a:txBody>
                    <a:bodyPr/>
                    <a:lstStyle/>
                    <a:p>
                      <a:pPr algn="ctr" fontAlgn="ctr"/>
                      <a:r>
                        <a:rPr lang="ru-RU" sz="1000" b="0" i="0" u="none" strike="noStrike">
                          <a:solidFill>
                            <a:srgbClr val="000000"/>
                          </a:solidFill>
                          <a:effectLst/>
                          <a:latin typeface="Arial CYR"/>
                        </a:rPr>
                        <a:t>91,1</a:t>
                      </a:r>
                    </a:p>
                  </a:txBody>
                  <a:tcPr marL="9525" marR="9525" marT="9525" marB="0" anchor="ctr"/>
                </a:tc>
                <a:extLst>
                  <a:ext uri="{0D108BD9-81ED-4DB2-BD59-A6C34878D82A}">
                    <a16:rowId xmlns="" xmlns:a16="http://schemas.microsoft.com/office/drawing/2014/main" val="10002"/>
                  </a:ext>
                </a:extLst>
              </a:tr>
              <a:tr h="439194">
                <a:tc>
                  <a:txBody>
                    <a:bodyPr/>
                    <a:lstStyle/>
                    <a:p>
                      <a:pPr algn="ctr" fontAlgn="b"/>
                      <a:r>
                        <a:rPr lang="ru-RU" sz="1200" u="none" strike="noStrike" dirty="0">
                          <a:effectLst/>
                        </a:rPr>
                        <a:t>9.2.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"Обеспечение безопасности дорожного движения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925,0</a:t>
                      </a:r>
                    </a:p>
                  </a:txBody>
                  <a:tcPr marL="9525" marR="9525" marT="9525" marB="0" anchor="ctr"/>
                </a:tc>
                <a:tc>
                  <a:txBody>
                    <a:bodyPr/>
                    <a:lstStyle/>
                    <a:p>
                      <a:pPr algn="ctr" fontAlgn="ctr"/>
                      <a:r>
                        <a:rPr lang="ru-RU" sz="1000" b="0" i="0" u="none" strike="noStrike">
                          <a:solidFill>
                            <a:srgbClr val="000000"/>
                          </a:solidFill>
                          <a:effectLst/>
                          <a:latin typeface="Arial CYR"/>
                        </a:rPr>
                        <a:t>923,0</a:t>
                      </a:r>
                    </a:p>
                  </a:txBody>
                  <a:tcPr marL="9525" marR="9525" marT="9525" marB="0" anchor="ctr"/>
                </a:tc>
                <a:tc>
                  <a:txBody>
                    <a:bodyPr/>
                    <a:lstStyle/>
                    <a:p>
                      <a:pPr algn="ctr" fontAlgn="ctr"/>
                      <a:r>
                        <a:rPr lang="ru-RU" sz="1000" b="0" i="0" u="none" strike="noStrike">
                          <a:solidFill>
                            <a:srgbClr val="000000"/>
                          </a:solidFill>
                          <a:effectLst/>
                          <a:latin typeface="Arial CYR"/>
                        </a:rPr>
                        <a:t>99,8</a:t>
                      </a:r>
                    </a:p>
                  </a:txBody>
                  <a:tcPr marL="9525" marR="9525" marT="9525" marB="0" anchor="ctr"/>
                </a:tc>
                <a:extLst>
                  <a:ext uri="{0D108BD9-81ED-4DB2-BD59-A6C34878D82A}">
                    <a16:rowId xmlns="" xmlns:a16="http://schemas.microsoft.com/office/drawing/2014/main" val="10003"/>
                  </a:ext>
                </a:extLst>
              </a:tr>
              <a:tr h="308062">
                <a:tc>
                  <a:txBody>
                    <a:bodyPr/>
                    <a:lstStyle/>
                    <a:p>
                      <a:pPr algn="ctr" fontAlgn="b"/>
                      <a:r>
                        <a:rPr lang="ru-RU" sz="1200" u="none" strike="noStrike" dirty="0">
                          <a:effectLst/>
                        </a:rPr>
                        <a:t>9.3.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 противодействии коррупции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20 300,0</a:t>
                      </a:r>
                    </a:p>
                  </a:txBody>
                  <a:tcPr marL="9525" marR="9525" marT="9525" marB="0" anchor="ctr"/>
                </a:tc>
                <a:tc>
                  <a:txBody>
                    <a:bodyPr/>
                    <a:lstStyle/>
                    <a:p>
                      <a:pPr algn="ctr" fontAlgn="ctr"/>
                      <a:r>
                        <a:rPr lang="ru-RU" sz="1000" b="0" i="0" u="none" strike="noStrike">
                          <a:solidFill>
                            <a:srgbClr val="000000"/>
                          </a:solidFill>
                          <a:effectLst/>
                          <a:latin typeface="Arial CYR"/>
                        </a:rPr>
                        <a:t>19 668,7</a:t>
                      </a:r>
                    </a:p>
                  </a:txBody>
                  <a:tcPr marL="9525" marR="9525" marT="9525" marB="0" anchor="ctr"/>
                </a:tc>
                <a:tc>
                  <a:txBody>
                    <a:bodyPr/>
                    <a:lstStyle/>
                    <a:p>
                      <a:pPr algn="ctr" fontAlgn="ctr"/>
                      <a:r>
                        <a:rPr lang="ru-RU" sz="1000" b="0" i="0" u="none" strike="noStrike">
                          <a:solidFill>
                            <a:srgbClr val="000000"/>
                          </a:solidFill>
                          <a:effectLst/>
                          <a:latin typeface="Arial CYR"/>
                        </a:rPr>
                        <a:t>96,9</a:t>
                      </a:r>
                    </a:p>
                  </a:txBody>
                  <a:tcPr marL="9525" marR="9525" marT="9525" marB="0" anchor="ctr"/>
                </a:tc>
                <a:extLst>
                  <a:ext uri="{0D108BD9-81ED-4DB2-BD59-A6C34878D82A}">
                    <a16:rowId xmlns="" xmlns:a16="http://schemas.microsoft.com/office/drawing/2014/main" val="10004"/>
                  </a:ext>
                </a:extLst>
              </a:tr>
              <a:tr h="439194">
                <a:tc>
                  <a:txBody>
                    <a:bodyPr/>
                    <a:lstStyle/>
                    <a:p>
                      <a:pPr algn="ctr" fontAlgn="b"/>
                      <a:r>
                        <a:rPr lang="ru-RU" sz="1200" u="none" strike="noStrike" dirty="0">
                          <a:effectLst/>
                        </a:rPr>
                        <a:t>9.4.</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"Комплексные меры по профилактике терроризма и экстремизма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70,0</a:t>
                      </a:r>
                    </a:p>
                  </a:txBody>
                  <a:tcPr marL="9525" marR="9525" marT="9525" marB="0" anchor="ctr"/>
                </a:tc>
                <a:tc>
                  <a:txBody>
                    <a:bodyPr/>
                    <a:lstStyle/>
                    <a:p>
                      <a:pPr algn="ctr" fontAlgn="ctr"/>
                      <a:r>
                        <a:rPr lang="ru-RU" sz="1000" b="0" i="0" u="none" strike="noStrike">
                          <a:solidFill>
                            <a:srgbClr val="000000"/>
                          </a:solidFill>
                          <a:effectLst/>
                          <a:latin typeface="Arial CYR"/>
                        </a:rPr>
                        <a:t>70,0</a:t>
                      </a:r>
                    </a:p>
                  </a:txBody>
                  <a:tcPr marL="9525" marR="9525" marT="9525" marB="0" anchor="ctr"/>
                </a:tc>
                <a:tc>
                  <a:txBody>
                    <a:bodyPr/>
                    <a:lstStyle/>
                    <a:p>
                      <a:pPr algn="ctr" fontAlgn="ctr"/>
                      <a:r>
                        <a:rPr lang="ru-RU" sz="1000" b="0" i="0" u="none" strike="noStrike">
                          <a:solidFill>
                            <a:srgbClr val="000000"/>
                          </a:solidFill>
                          <a:effectLst/>
                          <a:latin typeface="Arial CYR"/>
                        </a:rPr>
                        <a:t>99,9</a:t>
                      </a:r>
                    </a:p>
                  </a:txBody>
                  <a:tcPr marL="9525" marR="9525" marT="9525" marB="0" anchor="ctr"/>
                </a:tc>
                <a:extLst>
                  <a:ext uri="{0D108BD9-81ED-4DB2-BD59-A6C34878D82A}">
                    <a16:rowId xmlns="" xmlns:a16="http://schemas.microsoft.com/office/drawing/2014/main" val="10005"/>
                  </a:ext>
                </a:extLst>
              </a:tr>
              <a:tr h="284706">
                <a:tc>
                  <a:txBody>
                    <a:bodyPr/>
                    <a:lstStyle/>
                    <a:p>
                      <a:pPr algn="ctr" fontAlgn="b"/>
                      <a:r>
                        <a:rPr lang="ru-RU" sz="1200" u="none" strike="noStrike" dirty="0">
                          <a:effectLst/>
                        </a:rPr>
                        <a:t>9.5.</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мировой юстиции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287 841,3</a:t>
                      </a:r>
                    </a:p>
                  </a:txBody>
                  <a:tcPr marL="9525" marR="9525" marT="9525" marB="0" anchor="ctr"/>
                </a:tc>
                <a:tc>
                  <a:txBody>
                    <a:bodyPr/>
                    <a:lstStyle/>
                    <a:p>
                      <a:pPr algn="ctr" fontAlgn="ctr"/>
                      <a:r>
                        <a:rPr lang="ru-RU" sz="1000" b="0" i="0" u="none" strike="noStrike">
                          <a:solidFill>
                            <a:srgbClr val="000000"/>
                          </a:solidFill>
                          <a:effectLst/>
                          <a:latin typeface="Arial CYR"/>
                        </a:rPr>
                        <a:t>285 362,3</a:t>
                      </a:r>
                    </a:p>
                  </a:txBody>
                  <a:tcPr marL="9525" marR="9525" marT="9525" marB="0" anchor="ctr"/>
                </a:tc>
                <a:tc>
                  <a:txBody>
                    <a:bodyPr/>
                    <a:lstStyle/>
                    <a:p>
                      <a:pPr algn="ctr" fontAlgn="ctr"/>
                      <a:r>
                        <a:rPr lang="ru-RU" sz="1000" b="0" i="0" u="none" strike="noStrike">
                          <a:solidFill>
                            <a:srgbClr val="000000"/>
                          </a:solidFill>
                          <a:effectLst/>
                          <a:latin typeface="Arial CYR"/>
                        </a:rPr>
                        <a:t>99,1</a:t>
                      </a:r>
                    </a:p>
                  </a:txBody>
                  <a:tcPr marL="9525" marR="9525" marT="9525" marB="0" anchor="ctr"/>
                </a:tc>
                <a:extLst>
                  <a:ext uri="{0D108BD9-81ED-4DB2-BD59-A6C34878D82A}">
                    <a16:rowId xmlns="" xmlns:a16="http://schemas.microsoft.com/office/drawing/2014/main" val="10006"/>
                  </a:ext>
                </a:extLst>
              </a:tr>
              <a:tr h="371475">
                <a:tc>
                  <a:txBody>
                    <a:bodyPr/>
                    <a:lstStyle/>
                    <a:p>
                      <a:pPr algn="ctr" fontAlgn="b"/>
                      <a:r>
                        <a:rPr lang="ru-RU" sz="1200" u="none" strike="noStrike" dirty="0">
                          <a:effectLst/>
                        </a:rPr>
                        <a:t>9.6.</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аппаратно-программного комплекса "Безопасный город"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571 622,4</a:t>
                      </a:r>
                    </a:p>
                  </a:txBody>
                  <a:tcPr marL="9525" marR="9525" marT="9525" marB="0" anchor="ctr"/>
                </a:tc>
                <a:tc>
                  <a:txBody>
                    <a:bodyPr/>
                    <a:lstStyle/>
                    <a:p>
                      <a:pPr algn="ctr" fontAlgn="ctr"/>
                      <a:r>
                        <a:rPr lang="ru-RU" sz="1000" b="0" i="0" u="none" strike="noStrike">
                          <a:solidFill>
                            <a:srgbClr val="000000"/>
                          </a:solidFill>
                          <a:effectLst/>
                          <a:latin typeface="Arial CYR"/>
                        </a:rPr>
                        <a:t>571 339,9</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7"/>
                  </a:ext>
                </a:extLst>
              </a:tr>
              <a:tr h="439194">
                <a:tc>
                  <a:txBody>
                    <a:bodyPr/>
                    <a:lstStyle/>
                    <a:p>
                      <a:pPr algn="ctr" fontAlgn="b"/>
                      <a:r>
                        <a:rPr lang="ru-RU" sz="1200" b="1" u="none" strike="noStrike" dirty="0">
                          <a:effectLst/>
                        </a:rPr>
                        <a:t>10.</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"Реализация внутренней политики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469 262,9</a:t>
                      </a:r>
                    </a:p>
                  </a:txBody>
                  <a:tcPr marL="9525" marR="9525" marT="9525" marB="0" anchor="ctr"/>
                </a:tc>
                <a:tc>
                  <a:txBody>
                    <a:bodyPr/>
                    <a:lstStyle/>
                    <a:p>
                      <a:pPr algn="ctr" fontAlgn="ctr"/>
                      <a:r>
                        <a:rPr lang="ru-RU" sz="1000" b="1" i="0" u="none" strike="noStrike">
                          <a:solidFill>
                            <a:srgbClr val="000000"/>
                          </a:solidFill>
                          <a:effectLst/>
                          <a:latin typeface="Arial CYR"/>
                        </a:rPr>
                        <a:t>457 372,7</a:t>
                      </a:r>
                    </a:p>
                  </a:txBody>
                  <a:tcPr marL="9525" marR="9525" marT="9525" marB="0" anchor="ctr"/>
                </a:tc>
                <a:tc>
                  <a:txBody>
                    <a:bodyPr/>
                    <a:lstStyle/>
                    <a:p>
                      <a:pPr algn="ctr" fontAlgn="ctr"/>
                      <a:r>
                        <a:rPr lang="ru-RU" sz="1000" b="1" i="0" u="none" strike="noStrike">
                          <a:solidFill>
                            <a:srgbClr val="000000"/>
                          </a:solidFill>
                          <a:effectLst/>
                          <a:latin typeface="Arial CYR"/>
                        </a:rPr>
                        <a:t>97,5</a:t>
                      </a:r>
                    </a:p>
                  </a:txBody>
                  <a:tcPr marL="9525" marR="9525" marT="9525" marB="0" anchor="ctr"/>
                </a:tc>
                <a:extLst>
                  <a:ext uri="{0D108BD9-81ED-4DB2-BD59-A6C34878D82A}">
                    <a16:rowId xmlns="" xmlns:a16="http://schemas.microsoft.com/office/drawing/2014/main" val="10008"/>
                  </a:ext>
                </a:extLst>
              </a:tr>
              <a:tr h="427581">
                <a:tc>
                  <a:txBody>
                    <a:bodyPr/>
                    <a:lstStyle/>
                    <a:p>
                      <a:pPr algn="ctr" fontAlgn="b"/>
                      <a:r>
                        <a:rPr lang="ru-RU" sz="1200" u="none" strike="noStrike" dirty="0">
                          <a:effectLst/>
                        </a:rPr>
                        <a:t>10.1.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"Содействие развитию гражданского общества, патриотического воспитания  населения Липецкой области и реализации молодежной политики"</a:t>
                      </a:r>
                    </a:p>
                  </a:txBody>
                  <a:tcPr marL="9525" marR="9525" marT="9525" marB="0" anchor="ctr"/>
                </a:tc>
                <a:tc>
                  <a:txBody>
                    <a:bodyPr/>
                    <a:lstStyle/>
                    <a:p>
                      <a:pPr algn="ctr" fontAlgn="ctr"/>
                      <a:r>
                        <a:rPr lang="ru-RU" sz="1000" b="0" i="0" u="none" strike="noStrike">
                          <a:solidFill>
                            <a:srgbClr val="000000"/>
                          </a:solidFill>
                          <a:effectLst/>
                          <a:latin typeface="Arial CYR"/>
                        </a:rPr>
                        <a:t>198 112,4</a:t>
                      </a:r>
                    </a:p>
                  </a:txBody>
                  <a:tcPr marL="9525" marR="9525" marT="9525" marB="0" anchor="ctr"/>
                </a:tc>
                <a:tc>
                  <a:txBody>
                    <a:bodyPr/>
                    <a:lstStyle/>
                    <a:p>
                      <a:pPr algn="ctr" fontAlgn="ctr"/>
                      <a:r>
                        <a:rPr lang="ru-RU" sz="1000" b="0" i="0" u="none" strike="noStrike">
                          <a:solidFill>
                            <a:srgbClr val="000000"/>
                          </a:solidFill>
                          <a:effectLst/>
                          <a:latin typeface="Arial CYR"/>
                        </a:rPr>
                        <a:t>187 893,2</a:t>
                      </a:r>
                    </a:p>
                  </a:txBody>
                  <a:tcPr marL="9525" marR="9525" marT="9525" marB="0" anchor="ctr"/>
                </a:tc>
                <a:tc>
                  <a:txBody>
                    <a:bodyPr/>
                    <a:lstStyle/>
                    <a:p>
                      <a:pPr algn="ctr" fontAlgn="ctr"/>
                      <a:r>
                        <a:rPr lang="ru-RU" sz="1000" b="0" i="0" u="none" strike="noStrike">
                          <a:solidFill>
                            <a:srgbClr val="000000"/>
                          </a:solidFill>
                          <a:effectLst/>
                          <a:latin typeface="Arial CYR"/>
                        </a:rPr>
                        <a:t>94,8</a:t>
                      </a:r>
                    </a:p>
                  </a:txBody>
                  <a:tcPr marL="9525" marR="9525" marT="9525" marB="0" anchor="ctr"/>
                </a:tc>
                <a:extLst>
                  <a:ext uri="{0D108BD9-81ED-4DB2-BD59-A6C34878D82A}">
                    <a16:rowId xmlns="" xmlns:a16="http://schemas.microsoft.com/office/drawing/2014/main" val="10009"/>
                  </a:ext>
                </a:extLst>
              </a:tr>
              <a:tr h="579120">
                <a:tc>
                  <a:txBody>
                    <a:bodyPr/>
                    <a:lstStyle/>
                    <a:p>
                      <a:pPr algn="ctr" fontAlgn="b"/>
                      <a:r>
                        <a:rPr lang="ru-RU" sz="1200" u="none" strike="noStrike" dirty="0">
                          <a:effectLst/>
                        </a:rPr>
                        <a:t>10.2.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"Создание условий для оперативного получения населением области информации о деятельности исполнительных органов государственной власти и социально-экономическом развитии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262 774,3</a:t>
                      </a:r>
                    </a:p>
                  </a:txBody>
                  <a:tcPr marL="9525" marR="9525" marT="9525" marB="0" anchor="ctr"/>
                </a:tc>
                <a:tc>
                  <a:txBody>
                    <a:bodyPr/>
                    <a:lstStyle/>
                    <a:p>
                      <a:pPr algn="ctr" fontAlgn="ctr"/>
                      <a:r>
                        <a:rPr lang="ru-RU" sz="1000" b="0" i="0" u="none" strike="noStrike">
                          <a:solidFill>
                            <a:srgbClr val="000000"/>
                          </a:solidFill>
                          <a:effectLst/>
                          <a:latin typeface="Arial CYR"/>
                        </a:rPr>
                        <a:t>262 267,8</a:t>
                      </a:r>
                    </a:p>
                  </a:txBody>
                  <a:tcPr marL="9525" marR="9525" marT="9525" marB="0" anchor="ctr"/>
                </a:tc>
                <a:tc>
                  <a:txBody>
                    <a:bodyPr/>
                    <a:lstStyle/>
                    <a:p>
                      <a:pPr algn="ctr" fontAlgn="ctr"/>
                      <a:r>
                        <a:rPr lang="ru-RU" sz="1000" b="0" i="0" u="none" strike="noStrike">
                          <a:solidFill>
                            <a:srgbClr val="000000"/>
                          </a:solidFill>
                          <a:effectLst/>
                          <a:latin typeface="Arial CYR"/>
                        </a:rPr>
                        <a:t>99,8</a:t>
                      </a:r>
                    </a:p>
                  </a:txBody>
                  <a:tcPr marL="9525" marR="9525" marT="9525" marB="0" anchor="ctr"/>
                </a:tc>
                <a:extLst>
                  <a:ext uri="{0D108BD9-81ED-4DB2-BD59-A6C34878D82A}">
                    <a16:rowId xmlns="" xmlns:a16="http://schemas.microsoft.com/office/drawing/2014/main" val="10010"/>
                  </a:ext>
                </a:extLst>
              </a:tr>
              <a:tr h="417195">
                <a:tc>
                  <a:txBody>
                    <a:bodyPr/>
                    <a:lstStyle/>
                    <a:p>
                      <a:pPr algn="ctr" fontAlgn="b"/>
                      <a:r>
                        <a:rPr lang="ru-RU" sz="1200" b="0" i="0" u="none" strike="noStrike" dirty="0" smtClean="0">
                          <a:effectLst/>
                          <a:latin typeface="+mn-lt"/>
                        </a:rPr>
                        <a:t>10.3.</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"Реализация государственной национальной политики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8 376,2</a:t>
                      </a:r>
                    </a:p>
                  </a:txBody>
                  <a:tcPr marL="9525" marR="9525" marT="9525" marB="0" anchor="ctr"/>
                </a:tc>
                <a:tc>
                  <a:txBody>
                    <a:bodyPr/>
                    <a:lstStyle/>
                    <a:p>
                      <a:pPr algn="ctr" fontAlgn="ctr"/>
                      <a:r>
                        <a:rPr lang="ru-RU" sz="1000" b="0" i="0" u="none" strike="noStrike">
                          <a:solidFill>
                            <a:srgbClr val="000000"/>
                          </a:solidFill>
                          <a:effectLst/>
                          <a:latin typeface="Arial CYR"/>
                        </a:rPr>
                        <a:t>7 211,8</a:t>
                      </a:r>
                    </a:p>
                  </a:txBody>
                  <a:tcPr marL="9525" marR="9525" marT="9525" marB="0" anchor="ctr"/>
                </a:tc>
                <a:tc>
                  <a:txBody>
                    <a:bodyPr/>
                    <a:lstStyle/>
                    <a:p>
                      <a:pPr algn="ctr" fontAlgn="ctr"/>
                      <a:r>
                        <a:rPr lang="ru-RU" sz="1000" b="0" i="0" u="none" strike="noStrike" dirty="0">
                          <a:solidFill>
                            <a:srgbClr val="000000"/>
                          </a:solidFill>
                          <a:effectLst/>
                          <a:latin typeface="Arial CYR"/>
                        </a:rPr>
                        <a:t>86,1</a:t>
                      </a:r>
                    </a:p>
                  </a:txBody>
                  <a:tcPr marL="9525" marR="9525" marT="9525" marB="0" anchor="ctr"/>
                </a:tc>
                <a:extLst>
                  <a:ext uri="{0D108BD9-81ED-4DB2-BD59-A6C34878D82A}">
                    <a16:rowId xmlns="" xmlns:a16="http://schemas.microsoft.com/office/drawing/2014/main" val="10011"/>
                  </a:ext>
                </a:extLst>
              </a:tr>
            </a:tbl>
          </a:graphicData>
        </a:graphic>
      </p:graphicFrame>
      <p:pic>
        <p:nvPicPr>
          <p:cNvPr id="6146"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72676" y="2405062"/>
            <a:ext cx="2124074" cy="2124074"/>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29</a:t>
            </a:fld>
            <a:endParaRPr lang="ru-RU" dirty="0"/>
          </a:p>
        </p:txBody>
      </p:sp>
    </p:spTree>
    <p:extLst>
      <p:ext uri="{BB962C8B-B14F-4D97-AF65-F5344CB8AC3E}">
        <p14:creationId xmlns:p14="http://schemas.microsoft.com/office/powerpoint/2010/main" val="2267512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Глоссарий</a:t>
            </a:r>
          </a:p>
        </p:txBody>
      </p:sp>
      <p:sp>
        <p:nvSpPr>
          <p:cNvPr id="9" name="Объект 2"/>
          <p:cNvSpPr txBox="1">
            <a:spLocks/>
          </p:cNvSpPr>
          <p:nvPr/>
        </p:nvSpPr>
        <p:spPr>
          <a:xfrm>
            <a:off x="462400" y="1068411"/>
            <a:ext cx="6195268" cy="5207655"/>
          </a:xfrm>
          <a:prstGeom prst="rect">
            <a:avLst/>
          </a:prstGeom>
        </p:spPr>
        <p:txBody>
          <a:bodyPr vert="horz" lIns="91440" tIns="45720" rIns="91440" bIns="45720" rtlCol="0" anchor="ctr" anchorCtr="0">
            <a:normAutofit fontScale="625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Бюджетный процесс </a:t>
            </a:r>
            <a:r>
              <a:rPr kumimoji="0" lang="ru-RU" sz="2400" b="0" i="0" u="none" strike="noStrike" kern="1200" cap="none" spc="0" normalizeH="0" baseline="0" noProof="0" dirty="0" smtClean="0">
                <a:ln>
                  <a:noFill/>
                </a:ln>
                <a:solidFill>
                  <a:srgbClr val="4F271C"/>
                </a:solidFill>
                <a:effectLst/>
                <a:uLnTx/>
                <a:uFillTx/>
                <a:latin typeface="Times New Roman"/>
              </a:rPr>
              <a:t>– ежегодное составление, рассмотрение, утверждение и исполнение бюджета, а также рассмотрение и утверждение бюджетной отчетности.</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sng"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Межбюджетные трансферты </a:t>
            </a:r>
            <a:r>
              <a:rPr kumimoji="0" lang="ru-RU" sz="2400" b="0" i="0" u="none" strike="noStrike" kern="1200" cap="none" spc="0" normalizeH="0" baseline="0" noProof="0" dirty="0" smtClean="0">
                <a:ln>
                  <a:noFill/>
                </a:ln>
                <a:solidFill>
                  <a:srgbClr val="4F271C"/>
                </a:solidFill>
                <a:effectLst/>
                <a:uLnTx/>
                <a:uFillTx/>
                <a:latin typeface="Times New Roman"/>
              </a:rPr>
              <a:t>– денежные средства, перечисляемые из одного бюджета бюджетной системы Российской Федерации другому.</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0" i="0" u="none" strike="noStrike" kern="1200" cap="none" spc="0" normalizeH="0" baseline="0" noProof="0" dirty="0" smtClean="0">
                <a:ln>
                  <a:noFill/>
                </a:ln>
                <a:solidFill>
                  <a:srgbClr val="4F271C"/>
                </a:solidFill>
                <a:effectLst/>
                <a:uLnTx/>
                <a:uFillTx/>
                <a:latin typeface="Times New Roman"/>
              </a:rPr>
              <a:t>Виды межбюджетных трансфертов:</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594360" marR="0" lvl="1"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200" b="0" i="0" u="none" strike="noStrike" kern="1200" cap="none" spc="0" normalizeH="0" baseline="0" noProof="0" dirty="0" smtClean="0">
                <a:ln>
                  <a:noFill/>
                </a:ln>
                <a:solidFill>
                  <a:srgbClr val="4F271C"/>
                </a:solidFill>
                <a:effectLst/>
                <a:uLnTx/>
                <a:uFillTx/>
                <a:latin typeface="Times New Roman"/>
              </a:rPr>
              <a:t>- дотации (от латинского – дар, пожертвование) – предоставляются бюджету на безвозмездной и безвозвратной основе без установления направлений и (или) условий их использования.</a:t>
            </a:r>
          </a:p>
          <a:p>
            <a:pPr marL="594360" marR="0" lvl="1"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200" b="0" i="0" u="none" strike="noStrike" kern="1200" cap="none" spc="0" normalizeH="0" baseline="0" noProof="0" dirty="0" smtClean="0">
              <a:ln>
                <a:noFill/>
              </a:ln>
              <a:solidFill>
                <a:srgbClr val="4F271C"/>
              </a:solidFill>
              <a:effectLst/>
              <a:uLnTx/>
              <a:uFillTx/>
              <a:latin typeface="Times New Roman"/>
            </a:endParaRPr>
          </a:p>
          <a:p>
            <a:pPr marL="594360" marR="0" lvl="1"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200" b="0" i="0" u="none" strike="noStrike" kern="1200" cap="none" spc="0" normalizeH="0" baseline="0" noProof="0" dirty="0" smtClean="0">
                <a:ln>
                  <a:noFill/>
                </a:ln>
                <a:solidFill>
                  <a:srgbClr val="4F271C"/>
                </a:solidFill>
                <a:effectLst/>
                <a:uLnTx/>
                <a:uFillTx/>
                <a:latin typeface="Times New Roman"/>
              </a:rPr>
              <a:t>-субвенции (от латинского - приходить на помощь, помогать) – предоставляются бюджету в целях финансового обеспечения расходных обязательств муниципального образования, возникших при выполнении «переданных» ему государственных полномочий.</a:t>
            </a:r>
          </a:p>
          <a:p>
            <a:pPr marL="594360" marR="0" lvl="1"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200" b="0" i="0" u="none" strike="noStrike" kern="1200" cap="none" spc="0" normalizeH="0" baseline="0" noProof="0" dirty="0" smtClean="0">
              <a:ln>
                <a:noFill/>
              </a:ln>
              <a:solidFill>
                <a:srgbClr val="4F271C"/>
              </a:solidFill>
              <a:effectLst/>
              <a:uLnTx/>
              <a:uFillTx/>
              <a:latin typeface="Times New Roman"/>
            </a:endParaRPr>
          </a:p>
          <a:p>
            <a:pPr marL="594360" marR="0" lvl="1"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200" b="0" i="0" u="none" strike="noStrike" kern="1200" cap="none" spc="0" normalizeH="0" baseline="0" noProof="0" dirty="0" smtClean="0">
                <a:ln>
                  <a:noFill/>
                </a:ln>
                <a:solidFill>
                  <a:srgbClr val="4F271C"/>
                </a:solidFill>
                <a:effectLst/>
                <a:uLnTx/>
                <a:uFillTx/>
                <a:latin typeface="Times New Roman"/>
              </a:rPr>
              <a:t>- субсидии (от латинского – поддержка) -  предоставляются бюджету в целях </a:t>
            </a:r>
            <a:r>
              <a:rPr kumimoji="0" lang="ru-RU" sz="2200" b="0" i="0" u="none" strike="noStrike" kern="1200" cap="none" spc="0" normalizeH="0" baseline="0" noProof="0" dirty="0" err="1" smtClean="0">
                <a:ln>
                  <a:noFill/>
                </a:ln>
                <a:solidFill>
                  <a:srgbClr val="4F271C"/>
                </a:solidFill>
                <a:effectLst/>
                <a:uLnTx/>
                <a:uFillTx/>
                <a:latin typeface="Times New Roman"/>
              </a:rPr>
              <a:t>софинансирования</a:t>
            </a:r>
            <a:r>
              <a:rPr kumimoji="0" lang="ru-RU" sz="2200" b="0" i="0" u="none" strike="noStrike" kern="1200" cap="none" spc="0" normalizeH="0" baseline="0" noProof="0" dirty="0" smtClean="0">
                <a:ln>
                  <a:noFill/>
                </a:ln>
                <a:solidFill>
                  <a:srgbClr val="4F271C"/>
                </a:solidFill>
                <a:effectLst/>
                <a:uLnTx/>
                <a:uFillTx/>
                <a:latin typeface="Times New Roman"/>
              </a:rPr>
              <a:t> расходных обязательств, возникающих при выполнении полномочий местного значения.</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ru-RU" sz="2400" b="0" i="0" u="none" strike="noStrike" kern="1200" cap="none" spc="0" normalizeH="0" baseline="0" noProof="0" dirty="0">
              <a:ln>
                <a:noFill/>
              </a:ln>
              <a:solidFill>
                <a:srgbClr val="4F271C"/>
              </a:solidFill>
              <a:effectLst/>
              <a:uLnTx/>
              <a:uFillTx/>
              <a:latin typeface="Times New Roman"/>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0042" y="857251"/>
            <a:ext cx="4052134" cy="276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0043" y="3994075"/>
            <a:ext cx="2186908" cy="2281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Номер слайда 3"/>
          <p:cNvSpPr>
            <a:spLocks noGrp="1"/>
          </p:cNvSpPr>
          <p:nvPr>
            <p:ph type="sldNum" sz="quarter" idx="4"/>
          </p:nvPr>
        </p:nvSpPr>
        <p:spPr/>
        <p:txBody>
          <a:bodyPr/>
          <a:lstStyle/>
          <a:p>
            <a:fld id="{FAF64E77-853F-4D4F-A12C-D37084F22861}" type="slidenum">
              <a:rPr lang="ru-RU" smtClean="0"/>
              <a:pPr/>
              <a:t>3</a:t>
            </a:fld>
            <a:endParaRPr lang="ru-RU" dirty="0"/>
          </a:p>
        </p:txBody>
      </p:sp>
    </p:spTree>
    <p:extLst>
      <p:ext uri="{BB962C8B-B14F-4D97-AF65-F5344CB8AC3E}">
        <p14:creationId xmlns:p14="http://schemas.microsoft.com/office/powerpoint/2010/main" val="287165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(6)</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2089475942"/>
              </p:ext>
            </p:extLst>
          </p:nvPr>
        </p:nvGraphicFramePr>
        <p:xfrm>
          <a:off x="466725" y="1223963"/>
          <a:ext cx="9534525" cy="5009881"/>
        </p:xfrm>
        <a:graphic>
          <a:graphicData uri="http://schemas.openxmlformats.org/drawingml/2006/table">
            <a:tbl>
              <a:tblPr>
                <a:tableStyleId>{8799B23B-EC83-4686-B30A-512413B5E67A}</a:tableStyleId>
              </a:tblPr>
              <a:tblGrid>
                <a:gridCol w="466725">
                  <a:extLst>
                    <a:ext uri="{9D8B030D-6E8A-4147-A177-3AD203B41FA5}">
                      <a16:colId xmlns="" xmlns:a16="http://schemas.microsoft.com/office/drawing/2014/main" val="20000"/>
                    </a:ext>
                  </a:extLst>
                </a:gridCol>
                <a:gridCol w="5071865">
                  <a:extLst>
                    <a:ext uri="{9D8B030D-6E8A-4147-A177-3AD203B41FA5}">
                      <a16:colId xmlns="" xmlns:a16="http://schemas.microsoft.com/office/drawing/2014/main" val="20001"/>
                    </a:ext>
                  </a:extLst>
                </a:gridCol>
                <a:gridCol w="1284853">
                  <a:extLst>
                    <a:ext uri="{9D8B030D-6E8A-4147-A177-3AD203B41FA5}">
                      <a16:colId xmlns="" xmlns:a16="http://schemas.microsoft.com/office/drawing/2014/main" val="20002"/>
                    </a:ext>
                  </a:extLst>
                </a:gridCol>
                <a:gridCol w="1546814">
                  <a:extLst>
                    <a:ext uri="{9D8B030D-6E8A-4147-A177-3AD203B41FA5}">
                      <a16:colId xmlns="" xmlns:a16="http://schemas.microsoft.com/office/drawing/2014/main" val="20003"/>
                    </a:ext>
                  </a:extLst>
                </a:gridCol>
                <a:gridCol w="1164268">
                  <a:extLst>
                    <a:ext uri="{9D8B030D-6E8A-4147-A177-3AD203B41FA5}">
                      <a16:colId xmlns="" xmlns:a16="http://schemas.microsoft.com/office/drawing/2014/main" val="20004"/>
                    </a:ext>
                  </a:extLst>
                </a:gridCol>
              </a:tblGrid>
              <a:tr h="772397">
                <a:tc>
                  <a:txBody>
                    <a:bodyPr/>
                    <a:lstStyle/>
                    <a:p>
                      <a:pPr algn="ctr" fontAlgn="ctr"/>
                      <a:r>
                        <a:rPr lang="ru-RU" sz="1400" u="none" strike="noStrike" dirty="0" smtClean="0">
                          <a:effectLst/>
                        </a:rPr>
                        <a:t>№</a:t>
                      </a:r>
                    </a:p>
                    <a:p>
                      <a:pPr algn="ctr" fontAlgn="ctr"/>
                      <a:r>
                        <a:rPr lang="ru-RU" sz="1400" u="none" strike="noStrike" dirty="0" smtClean="0">
                          <a:effectLst/>
                        </a:rPr>
                        <a:t> </a:t>
                      </a:r>
                      <a:r>
                        <a:rPr lang="ru-RU" sz="1400" u="none" strike="noStrike" dirty="0">
                          <a:effectLst/>
                        </a:rPr>
                        <a:t>п</a:t>
                      </a:r>
                      <a:r>
                        <a:rPr lang="ru-RU" sz="1400" u="none" strike="noStrike" dirty="0" smtClean="0">
                          <a:effectLst/>
                        </a:rPr>
                        <a:t>. 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 xmlns:a16="http://schemas.microsoft.com/office/drawing/2014/main" val="10000"/>
                  </a:ext>
                </a:extLst>
              </a:tr>
              <a:tr h="535949">
                <a:tc>
                  <a:txBody>
                    <a:bodyPr/>
                    <a:lstStyle/>
                    <a:p>
                      <a:pPr algn="ctr" fontAlgn="b"/>
                      <a:r>
                        <a:rPr lang="ru-RU" sz="1200" b="1" u="none" strike="noStrike" dirty="0">
                          <a:effectLst/>
                        </a:rPr>
                        <a:t>11.</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"Модернизация и инновационное развитие экономики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573 111,6</a:t>
                      </a:r>
                    </a:p>
                  </a:txBody>
                  <a:tcPr marL="9525" marR="9525" marT="9525" marB="0" anchor="ctr"/>
                </a:tc>
                <a:tc>
                  <a:txBody>
                    <a:bodyPr/>
                    <a:lstStyle/>
                    <a:p>
                      <a:pPr algn="ctr" fontAlgn="ctr"/>
                      <a:r>
                        <a:rPr lang="ru-RU" sz="1000" b="1" i="0" u="none" strike="noStrike">
                          <a:solidFill>
                            <a:srgbClr val="000000"/>
                          </a:solidFill>
                          <a:effectLst/>
                          <a:latin typeface="Arial CYR"/>
                        </a:rPr>
                        <a:t>568 019,7</a:t>
                      </a:r>
                    </a:p>
                  </a:txBody>
                  <a:tcPr marL="9525" marR="9525" marT="9525" marB="0" anchor="ctr"/>
                </a:tc>
                <a:tc>
                  <a:txBody>
                    <a:bodyPr/>
                    <a:lstStyle/>
                    <a:p>
                      <a:pPr algn="ctr" fontAlgn="ctr"/>
                      <a:r>
                        <a:rPr lang="ru-RU" sz="1000" b="1" i="0" u="none" strike="noStrike">
                          <a:solidFill>
                            <a:srgbClr val="000000"/>
                          </a:solidFill>
                          <a:effectLst/>
                          <a:latin typeface="Arial CYR"/>
                        </a:rPr>
                        <a:t>99,1</a:t>
                      </a:r>
                    </a:p>
                  </a:txBody>
                  <a:tcPr marL="9525" marR="9525" marT="9525" marB="0" anchor="ctr"/>
                </a:tc>
                <a:extLst>
                  <a:ext uri="{0D108BD9-81ED-4DB2-BD59-A6C34878D82A}">
                    <a16:rowId xmlns="" xmlns:a16="http://schemas.microsoft.com/office/drawing/2014/main" val="10001"/>
                  </a:ext>
                </a:extLst>
              </a:tr>
              <a:tr h="535949">
                <a:tc>
                  <a:txBody>
                    <a:bodyPr/>
                    <a:lstStyle/>
                    <a:p>
                      <a:pPr algn="ctr" fontAlgn="b"/>
                      <a:r>
                        <a:rPr lang="ru-RU" sz="1200" u="none" strike="noStrike" dirty="0">
                          <a:effectLst/>
                        </a:rPr>
                        <a:t>11.1.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"Модернизация и развитие промышленности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104 996,3</a:t>
                      </a:r>
                    </a:p>
                  </a:txBody>
                  <a:tcPr marL="9525" marR="9525" marT="9525" marB="0" anchor="ctr"/>
                </a:tc>
                <a:tc>
                  <a:txBody>
                    <a:bodyPr/>
                    <a:lstStyle/>
                    <a:p>
                      <a:pPr algn="ctr" fontAlgn="ctr"/>
                      <a:r>
                        <a:rPr lang="ru-RU" sz="1000" b="0" i="0" u="none" strike="noStrike">
                          <a:solidFill>
                            <a:srgbClr val="000000"/>
                          </a:solidFill>
                          <a:effectLst/>
                          <a:latin typeface="Arial CYR"/>
                        </a:rPr>
                        <a:t>102 759,4</a:t>
                      </a:r>
                    </a:p>
                  </a:txBody>
                  <a:tcPr marL="9525" marR="9525" marT="9525" marB="0" anchor="ctr"/>
                </a:tc>
                <a:tc>
                  <a:txBody>
                    <a:bodyPr/>
                    <a:lstStyle/>
                    <a:p>
                      <a:pPr algn="ctr" fontAlgn="ctr"/>
                      <a:r>
                        <a:rPr lang="ru-RU" sz="1000" b="0" i="0" u="none" strike="noStrike">
                          <a:solidFill>
                            <a:srgbClr val="000000"/>
                          </a:solidFill>
                          <a:effectLst/>
                          <a:latin typeface="Arial CYR"/>
                        </a:rPr>
                        <a:t>97,9</a:t>
                      </a:r>
                    </a:p>
                  </a:txBody>
                  <a:tcPr marL="9525" marR="9525" marT="9525" marB="0" anchor="ctr"/>
                </a:tc>
                <a:extLst>
                  <a:ext uri="{0D108BD9-81ED-4DB2-BD59-A6C34878D82A}">
                    <a16:rowId xmlns="" xmlns:a16="http://schemas.microsoft.com/office/drawing/2014/main" val="10002"/>
                  </a:ext>
                </a:extLst>
              </a:tr>
              <a:tr h="627442">
                <a:tc>
                  <a:txBody>
                    <a:bodyPr/>
                    <a:lstStyle/>
                    <a:p>
                      <a:pPr algn="ctr" fontAlgn="b"/>
                      <a:r>
                        <a:rPr lang="ru-RU" sz="1200" u="none" strike="noStrike" dirty="0">
                          <a:effectLst/>
                        </a:rPr>
                        <a:t>11.2.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"Повышение конкурентоспособности и производительности труда в машиностроительном комплексе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1 000,0</a:t>
                      </a:r>
                    </a:p>
                  </a:txBody>
                  <a:tcPr marL="9525" marR="9525" marT="9525" marB="0" anchor="ctr"/>
                </a:tc>
                <a:tc>
                  <a:txBody>
                    <a:bodyPr/>
                    <a:lstStyle/>
                    <a:p>
                      <a:pPr algn="ctr" fontAlgn="ctr"/>
                      <a:r>
                        <a:rPr lang="ru-RU" sz="1000" b="0" i="0" u="none" strike="noStrike">
                          <a:solidFill>
                            <a:srgbClr val="000000"/>
                          </a:solidFill>
                          <a:effectLst/>
                          <a:latin typeface="Arial CYR"/>
                        </a:rPr>
                        <a:t>1 000,0</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3"/>
                  </a:ext>
                </a:extLst>
              </a:tr>
              <a:tr h="535949">
                <a:tc>
                  <a:txBody>
                    <a:bodyPr/>
                    <a:lstStyle/>
                    <a:p>
                      <a:pPr algn="ctr" fontAlgn="b"/>
                      <a:r>
                        <a:rPr lang="ru-RU" sz="1200" u="none" strike="noStrike" dirty="0">
                          <a:effectLst/>
                        </a:rPr>
                        <a:t>11.3.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инновационной деятельности в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5 000,0</a:t>
                      </a:r>
                    </a:p>
                  </a:txBody>
                  <a:tcPr marL="9525" marR="9525" marT="9525" marB="0" anchor="ctr"/>
                </a:tc>
                <a:tc>
                  <a:txBody>
                    <a:bodyPr/>
                    <a:lstStyle/>
                    <a:p>
                      <a:pPr algn="ctr" fontAlgn="ctr"/>
                      <a:r>
                        <a:rPr lang="ru-RU" sz="1000" b="0" i="0" u="none" strike="noStrike">
                          <a:solidFill>
                            <a:srgbClr val="000000"/>
                          </a:solidFill>
                          <a:effectLst/>
                          <a:latin typeface="Arial CYR"/>
                        </a:rPr>
                        <a:t>5 000,0</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4"/>
                  </a:ext>
                </a:extLst>
              </a:tr>
              <a:tr h="535949">
                <a:tc>
                  <a:txBody>
                    <a:bodyPr/>
                    <a:lstStyle/>
                    <a:p>
                      <a:pPr algn="ctr" fontAlgn="b"/>
                      <a:r>
                        <a:rPr lang="ru-RU" sz="1200" u="none" strike="noStrike" dirty="0">
                          <a:effectLst/>
                        </a:rPr>
                        <a:t>11.4</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малого и среднего предпринимательства в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462 115,3</a:t>
                      </a:r>
                    </a:p>
                  </a:txBody>
                  <a:tcPr marL="9525" marR="9525" marT="9525" marB="0" anchor="ctr"/>
                </a:tc>
                <a:tc>
                  <a:txBody>
                    <a:bodyPr/>
                    <a:lstStyle/>
                    <a:p>
                      <a:pPr algn="ctr" fontAlgn="ctr"/>
                      <a:r>
                        <a:rPr lang="ru-RU" sz="1000" b="0" i="0" u="none" strike="noStrike">
                          <a:solidFill>
                            <a:srgbClr val="000000"/>
                          </a:solidFill>
                          <a:effectLst/>
                          <a:latin typeface="Arial CYR"/>
                        </a:rPr>
                        <a:t>459 260,3</a:t>
                      </a:r>
                    </a:p>
                  </a:txBody>
                  <a:tcPr marL="9525" marR="9525" marT="9525" marB="0" anchor="ctr"/>
                </a:tc>
                <a:tc>
                  <a:txBody>
                    <a:bodyPr/>
                    <a:lstStyle/>
                    <a:p>
                      <a:pPr algn="ctr" fontAlgn="ctr"/>
                      <a:r>
                        <a:rPr lang="ru-RU" sz="1000" b="0" i="0" u="none" strike="noStrike">
                          <a:solidFill>
                            <a:srgbClr val="000000"/>
                          </a:solidFill>
                          <a:effectLst/>
                          <a:latin typeface="Arial CYR"/>
                        </a:rPr>
                        <a:t>99,4</a:t>
                      </a:r>
                    </a:p>
                  </a:txBody>
                  <a:tcPr marL="9525" marR="9525" marT="9525" marB="0" anchor="ctr"/>
                </a:tc>
                <a:extLst>
                  <a:ext uri="{0D108BD9-81ED-4DB2-BD59-A6C34878D82A}">
                    <a16:rowId xmlns="" xmlns:a16="http://schemas.microsoft.com/office/drawing/2014/main" val="10005"/>
                  </a:ext>
                </a:extLst>
              </a:tr>
              <a:tr h="535949">
                <a:tc>
                  <a:txBody>
                    <a:bodyPr/>
                    <a:lstStyle/>
                    <a:p>
                      <a:pPr algn="ctr" fontAlgn="b"/>
                      <a:r>
                        <a:rPr lang="ru-RU" sz="1200" b="1" u="none" strike="noStrike" dirty="0">
                          <a:effectLst/>
                        </a:rPr>
                        <a:t>12.</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"Энергоэффективность и развитие энергетики 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408 780,5</a:t>
                      </a:r>
                    </a:p>
                  </a:txBody>
                  <a:tcPr marL="9525" marR="9525" marT="9525" marB="0" anchor="ctr"/>
                </a:tc>
                <a:tc>
                  <a:txBody>
                    <a:bodyPr/>
                    <a:lstStyle/>
                    <a:p>
                      <a:pPr algn="ctr" fontAlgn="ctr"/>
                      <a:r>
                        <a:rPr lang="ru-RU" sz="1000" b="1" i="0" u="none" strike="noStrike">
                          <a:solidFill>
                            <a:srgbClr val="000000"/>
                          </a:solidFill>
                          <a:effectLst/>
                          <a:latin typeface="Arial CYR"/>
                        </a:rPr>
                        <a:t>379 608,7</a:t>
                      </a:r>
                    </a:p>
                  </a:txBody>
                  <a:tcPr marL="9525" marR="9525" marT="9525" marB="0" anchor="ctr"/>
                </a:tc>
                <a:tc>
                  <a:txBody>
                    <a:bodyPr/>
                    <a:lstStyle/>
                    <a:p>
                      <a:pPr algn="ctr" fontAlgn="ctr"/>
                      <a:r>
                        <a:rPr lang="ru-RU" sz="1000" b="1" i="0" u="none" strike="noStrike">
                          <a:solidFill>
                            <a:srgbClr val="000000"/>
                          </a:solidFill>
                          <a:effectLst/>
                          <a:latin typeface="Arial CYR"/>
                        </a:rPr>
                        <a:t>92,9</a:t>
                      </a:r>
                    </a:p>
                  </a:txBody>
                  <a:tcPr marL="9525" marR="9525" marT="9525" marB="0" anchor="ctr"/>
                </a:tc>
                <a:extLst>
                  <a:ext uri="{0D108BD9-81ED-4DB2-BD59-A6C34878D82A}">
                    <a16:rowId xmlns="" xmlns:a16="http://schemas.microsoft.com/office/drawing/2014/main" val="10006"/>
                  </a:ext>
                </a:extLst>
              </a:tr>
              <a:tr h="535949">
                <a:tc>
                  <a:txBody>
                    <a:bodyPr/>
                    <a:lstStyle/>
                    <a:p>
                      <a:pPr algn="ctr" fontAlgn="b"/>
                      <a:r>
                        <a:rPr lang="ru-RU" sz="1200" u="none" strike="noStrike" dirty="0">
                          <a:effectLst/>
                        </a:rPr>
                        <a:t>12.1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"Энергосбережение и повышение энергетической эффективности"</a:t>
                      </a:r>
                    </a:p>
                  </a:txBody>
                  <a:tcPr marL="9525" marR="9525" marT="9525" marB="0" anchor="ctr"/>
                </a:tc>
                <a:tc>
                  <a:txBody>
                    <a:bodyPr/>
                    <a:lstStyle/>
                    <a:p>
                      <a:pPr algn="ctr" fontAlgn="ctr"/>
                      <a:r>
                        <a:rPr lang="ru-RU" sz="1000" b="0" i="0" u="none" strike="noStrike">
                          <a:solidFill>
                            <a:srgbClr val="000000"/>
                          </a:solidFill>
                          <a:effectLst/>
                          <a:latin typeface="Arial CYR"/>
                        </a:rPr>
                        <a:t>393 580,5</a:t>
                      </a:r>
                    </a:p>
                  </a:txBody>
                  <a:tcPr marL="9525" marR="9525" marT="9525" marB="0" anchor="ctr"/>
                </a:tc>
                <a:tc>
                  <a:txBody>
                    <a:bodyPr/>
                    <a:lstStyle/>
                    <a:p>
                      <a:pPr algn="ctr" fontAlgn="ctr"/>
                      <a:r>
                        <a:rPr lang="ru-RU" sz="1000" b="0" i="0" u="none" strike="noStrike">
                          <a:solidFill>
                            <a:srgbClr val="000000"/>
                          </a:solidFill>
                          <a:effectLst/>
                          <a:latin typeface="Arial CYR"/>
                        </a:rPr>
                        <a:t>366 097,0</a:t>
                      </a:r>
                    </a:p>
                  </a:txBody>
                  <a:tcPr marL="9525" marR="9525" marT="9525" marB="0" anchor="ctr"/>
                </a:tc>
                <a:tc>
                  <a:txBody>
                    <a:bodyPr/>
                    <a:lstStyle/>
                    <a:p>
                      <a:pPr algn="ctr" fontAlgn="ctr"/>
                      <a:r>
                        <a:rPr lang="ru-RU" sz="1000" b="0" i="0" u="none" strike="noStrike">
                          <a:solidFill>
                            <a:srgbClr val="000000"/>
                          </a:solidFill>
                          <a:effectLst/>
                          <a:latin typeface="Arial CYR"/>
                        </a:rPr>
                        <a:t>93,0</a:t>
                      </a:r>
                    </a:p>
                  </a:txBody>
                  <a:tcPr marL="9525" marR="9525" marT="9525" marB="0" anchor="ctr"/>
                </a:tc>
                <a:extLst>
                  <a:ext uri="{0D108BD9-81ED-4DB2-BD59-A6C34878D82A}">
                    <a16:rowId xmlns="" xmlns:a16="http://schemas.microsoft.com/office/drawing/2014/main" val="10007"/>
                  </a:ext>
                </a:extLst>
              </a:tr>
              <a:tr h="394348">
                <a:tc>
                  <a:txBody>
                    <a:bodyPr/>
                    <a:lstStyle/>
                    <a:p>
                      <a:pPr algn="ctr" fontAlgn="b"/>
                      <a:r>
                        <a:rPr lang="ru-RU" sz="1200" u="none" strike="noStrike" dirty="0">
                          <a:effectLst/>
                        </a:rPr>
                        <a:t>12.2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и модернизация электроэнергетики"</a:t>
                      </a:r>
                    </a:p>
                  </a:txBody>
                  <a:tcPr marL="9525" marR="9525" marT="9525" marB="0" anchor="ctr"/>
                </a:tc>
                <a:tc>
                  <a:txBody>
                    <a:bodyPr/>
                    <a:lstStyle/>
                    <a:p>
                      <a:pPr algn="ctr" fontAlgn="ctr"/>
                      <a:r>
                        <a:rPr lang="ru-RU" sz="1000" b="0" i="0" u="none" strike="noStrike">
                          <a:solidFill>
                            <a:srgbClr val="000000"/>
                          </a:solidFill>
                          <a:effectLst/>
                          <a:latin typeface="Arial CYR"/>
                        </a:rPr>
                        <a:t>15 200,0</a:t>
                      </a:r>
                    </a:p>
                  </a:txBody>
                  <a:tcPr marL="9525" marR="9525" marT="9525" marB="0" anchor="ctr"/>
                </a:tc>
                <a:tc>
                  <a:txBody>
                    <a:bodyPr/>
                    <a:lstStyle/>
                    <a:p>
                      <a:pPr algn="ctr" fontAlgn="ctr"/>
                      <a:r>
                        <a:rPr lang="ru-RU" sz="1000" b="0" i="0" u="none" strike="noStrike">
                          <a:solidFill>
                            <a:srgbClr val="000000"/>
                          </a:solidFill>
                          <a:effectLst/>
                          <a:latin typeface="Arial CYR"/>
                        </a:rPr>
                        <a:t>13 511,7</a:t>
                      </a:r>
                    </a:p>
                  </a:txBody>
                  <a:tcPr marL="9525" marR="9525" marT="9525" marB="0" anchor="ctr"/>
                </a:tc>
                <a:tc>
                  <a:txBody>
                    <a:bodyPr/>
                    <a:lstStyle/>
                    <a:p>
                      <a:pPr algn="ctr" fontAlgn="ctr"/>
                      <a:r>
                        <a:rPr lang="ru-RU" sz="1000" b="0" i="0" u="none" strike="noStrike" dirty="0">
                          <a:solidFill>
                            <a:srgbClr val="000000"/>
                          </a:solidFill>
                          <a:effectLst/>
                          <a:latin typeface="Arial CYR"/>
                        </a:rPr>
                        <a:t>88,9</a:t>
                      </a:r>
                    </a:p>
                  </a:txBody>
                  <a:tcPr marL="9525" marR="9525" marT="9525" marB="0" anchor="ctr"/>
                </a:tc>
                <a:extLst>
                  <a:ext uri="{0D108BD9-81ED-4DB2-BD59-A6C34878D82A}">
                    <a16:rowId xmlns="" xmlns:a16="http://schemas.microsoft.com/office/drawing/2014/main" val="10008"/>
                  </a:ext>
                </a:extLst>
              </a:tr>
            </a:tbl>
          </a:graphicData>
        </a:graphic>
      </p:graphicFrame>
      <p:pic>
        <p:nvPicPr>
          <p:cNvPr id="7170" name="Picture 2"/>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15549" y="2491883"/>
            <a:ext cx="1838325" cy="182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30</a:t>
            </a:fld>
            <a:endParaRPr lang="ru-RU" dirty="0"/>
          </a:p>
        </p:txBody>
      </p:sp>
    </p:spTree>
    <p:extLst>
      <p:ext uri="{BB962C8B-B14F-4D97-AF65-F5344CB8AC3E}">
        <p14:creationId xmlns:p14="http://schemas.microsoft.com/office/powerpoint/2010/main" val="168632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(7)</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585088984"/>
              </p:ext>
            </p:extLst>
          </p:nvPr>
        </p:nvGraphicFramePr>
        <p:xfrm>
          <a:off x="307975" y="1289050"/>
          <a:ext cx="9782175" cy="5048571"/>
        </p:xfrm>
        <a:graphic>
          <a:graphicData uri="http://schemas.openxmlformats.org/drawingml/2006/table">
            <a:tbl>
              <a:tblPr>
                <a:tableStyleId>{8799B23B-EC83-4686-B30A-512413B5E67A}</a:tableStyleId>
              </a:tblPr>
              <a:tblGrid>
                <a:gridCol w="494867">
                  <a:extLst>
                    <a:ext uri="{9D8B030D-6E8A-4147-A177-3AD203B41FA5}">
                      <a16:colId xmlns="" xmlns:a16="http://schemas.microsoft.com/office/drawing/2014/main" val="20000"/>
                    </a:ext>
                  </a:extLst>
                </a:gridCol>
                <a:gridCol w="5083608">
                  <a:extLst>
                    <a:ext uri="{9D8B030D-6E8A-4147-A177-3AD203B41FA5}">
                      <a16:colId xmlns="" xmlns:a16="http://schemas.microsoft.com/office/drawing/2014/main" val="20001"/>
                    </a:ext>
                  </a:extLst>
                </a:gridCol>
                <a:gridCol w="1422200">
                  <a:extLst>
                    <a:ext uri="{9D8B030D-6E8A-4147-A177-3AD203B41FA5}">
                      <a16:colId xmlns="" xmlns:a16="http://schemas.microsoft.com/office/drawing/2014/main" val="20002"/>
                    </a:ext>
                  </a:extLst>
                </a:gridCol>
                <a:gridCol w="1463875">
                  <a:extLst>
                    <a:ext uri="{9D8B030D-6E8A-4147-A177-3AD203B41FA5}">
                      <a16:colId xmlns="" xmlns:a16="http://schemas.microsoft.com/office/drawing/2014/main" val="20003"/>
                    </a:ext>
                  </a:extLst>
                </a:gridCol>
                <a:gridCol w="1317625">
                  <a:extLst>
                    <a:ext uri="{9D8B030D-6E8A-4147-A177-3AD203B41FA5}">
                      <a16:colId xmlns="" xmlns:a16="http://schemas.microsoft.com/office/drawing/2014/main" val="20004"/>
                    </a:ext>
                  </a:extLst>
                </a:gridCol>
              </a:tblGrid>
              <a:tr h="457344">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 xmlns:a16="http://schemas.microsoft.com/office/drawing/2014/main" val="10000"/>
                  </a:ext>
                </a:extLst>
              </a:tr>
              <a:tr h="626512">
                <a:tc>
                  <a:txBody>
                    <a:bodyPr/>
                    <a:lstStyle/>
                    <a:p>
                      <a:pPr algn="ctr" fontAlgn="b"/>
                      <a:r>
                        <a:rPr lang="ru-RU" sz="1100" b="1" u="none" strike="noStrike" dirty="0">
                          <a:effectLst/>
                        </a:rPr>
                        <a:t>13.</a:t>
                      </a:r>
                      <a:endParaRPr lang="ru-RU" sz="1100" b="1" i="0" u="none" strike="noStrike" dirty="0">
                        <a:effectLst/>
                        <a:latin typeface="Times New Roman"/>
                      </a:endParaRPr>
                    </a:p>
                  </a:txBody>
                  <a:tcPr marL="7375" marR="7375" marT="737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сельского хозяйства и регулирование рынков сельскохозяйственной продукции, сырья и продовольствия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3 338 381,5</a:t>
                      </a:r>
                    </a:p>
                  </a:txBody>
                  <a:tcPr marL="9525" marR="9525" marT="9525" marB="0" anchor="ctr"/>
                </a:tc>
                <a:tc>
                  <a:txBody>
                    <a:bodyPr/>
                    <a:lstStyle/>
                    <a:p>
                      <a:pPr algn="ctr" fontAlgn="ctr"/>
                      <a:r>
                        <a:rPr lang="ru-RU" sz="1000" b="1" i="0" u="none" strike="noStrike">
                          <a:solidFill>
                            <a:srgbClr val="000000"/>
                          </a:solidFill>
                          <a:effectLst/>
                          <a:latin typeface="Arial CYR"/>
                        </a:rPr>
                        <a:t>3 321 785,5</a:t>
                      </a:r>
                    </a:p>
                  </a:txBody>
                  <a:tcPr marL="9525" marR="9525" marT="9525" marB="0" anchor="ctr"/>
                </a:tc>
                <a:tc>
                  <a:txBody>
                    <a:bodyPr/>
                    <a:lstStyle/>
                    <a:p>
                      <a:pPr algn="ctr" fontAlgn="ctr"/>
                      <a:r>
                        <a:rPr lang="ru-RU" sz="1000" b="1" i="0" u="none" strike="noStrike">
                          <a:solidFill>
                            <a:srgbClr val="000000"/>
                          </a:solidFill>
                          <a:effectLst/>
                          <a:latin typeface="Arial CYR"/>
                        </a:rPr>
                        <a:t>99,5</a:t>
                      </a:r>
                    </a:p>
                  </a:txBody>
                  <a:tcPr marL="9525" marR="9525" marT="9525" marB="0" anchor="ctr"/>
                </a:tc>
                <a:extLst>
                  <a:ext uri="{0D108BD9-81ED-4DB2-BD59-A6C34878D82A}">
                    <a16:rowId xmlns="" xmlns:a16="http://schemas.microsoft.com/office/drawing/2014/main" val="10001"/>
                  </a:ext>
                </a:extLst>
              </a:tr>
              <a:tr h="476012">
                <a:tc>
                  <a:txBody>
                    <a:bodyPr/>
                    <a:lstStyle/>
                    <a:p>
                      <a:pPr algn="ctr" fontAlgn="b"/>
                      <a:r>
                        <a:rPr lang="ru-RU" sz="1100" u="none" strike="noStrike" dirty="0">
                          <a:effectLst/>
                        </a:rPr>
                        <a:t>13.1.</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отрасли растениеводства, переработки и реализации продукции растениеводства в Липецкой области на 2014 - 2024 годы"</a:t>
                      </a:r>
                    </a:p>
                  </a:txBody>
                  <a:tcPr marL="9525" marR="9525" marT="9525" marB="0" anchor="ctr"/>
                </a:tc>
                <a:tc>
                  <a:txBody>
                    <a:bodyPr/>
                    <a:lstStyle/>
                    <a:p>
                      <a:pPr algn="ctr" fontAlgn="ctr"/>
                      <a:r>
                        <a:rPr lang="ru-RU" sz="1000" b="0" i="0" u="none" strike="noStrike">
                          <a:solidFill>
                            <a:srgbClr val="000000"/>
                          </a:solidFill>
                          <a:effectLst/>
                          <a:latin typeface="Arial CYR"/>
                        </a:rPr>
                        <a:t>602 296,6</a:t>
                      </a:r>
                    </a:p>
                  </a:txBody>
                  <a:tcPr marL="9525" marR="9525" marT="9525" marB="0" anchor="ctr"/>
                </a:tc>
                <a:tc>
                  <a:txBody>
                    <a:bodyPr/>
                    <a:lstStyle/>
                    <a:p>
                      <a:pPr algn="ctr" fontAlgn="ctr"/>
                      <a:r>
                        <a:rPr lang="ru-RU" sz="1000" b="0" i="0" u="none" strike="noStrike">
                          <a:solidFill>
                            <a:srgbClr val="000000"/>
                          </a:solidFill>
                          <a:effectLst/>
                          <a:latin typeface="Arial CYR"/>
                        </a:rPr>
                        <a:t>600 204,1</a:t>
                      </a:r>
                    </a:p>
                  </a:txBody>
                  <a:tcPr marL="9525" marR="9525" marT="9525" marB="0" anchor="ctr"/>
                </a:tc>
                <a:tc>
                  <a:txBody>
                    <a:bodyPr/>
                    <a:lstStyle/>
                    <a:p>
                      <a:pPr algn="ctr" fontAlgn="ctr"/>
                      <a:r>
                        <a:rPr lang="ru-RU" sz="1000" b="0" i="0" u="none" strike="noStrike">
                          <a:solidFill>
                            <a:srgbClr val="000000"/>
                          </a:solidFill>
                          <a:effectLst/>
                          <a:latin typeface="Arial CYR"/>
                        </a:rPr>
                        <a:t>99,7</a:t>
                      </a:r>
                    </a:p>
                  </a:txBody>
                  <a:tcPr marL="9525" marR="9525" marT="9525" marB="0" anchor="ctr"/>
                </a:tc>
                <a:extLst>
                  <a:ext uri="{0D108BD9-81ED-4DB2-BD59-A6C34878D82A}">
                    <a16:rowId xmlns="" xmlns:a16="http://schemas.microsoft.com/office/drawing/2014/main" val="10002"/>
                  </a:ext>
                </a:extLst>
              </a:tr>
              <a:tr h="476012">
                <a:tc>
                  <a:txBody>
                    <a:bodyPr/>
                    <a:lstStyle/>
                    <a:p>
                      <a:pPr algn="ctr" fontAlgn="b"/>
                      <a:r>
                        <a:rPr lang="ru-RU" sz="1100" u="none" strike="noStrike" dirty="0">
                          <a:effectLst/>
                        </a:rPr>
                        <a:t>13.2.</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отрасли животноводства, переработки и реализации продукции животноводства в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1 894 434,7</a:t>
                      </a:r>
                    </a:p>
                  </a:txBody>
                  <a:tcPr marL="9525" marR="9525" marT="9525" marB="0" anchor="ctr"/>
                </a:tc>
                <a:tc>
                  <a:txBody>
                    <a:bodyPr/>
                    <a:lstStyle/>
                    <a:p>
                      <a:pPr algn="ctr" fontAlgn="ctr"/>
                      <a:r>
                        <a:rPr lang="ru-RU" sz="1000" b="0" i="0" u="none" strike="noStrike">
                          <a:solidFill>
                            <a:srgbClr val="000000"/>
                          </a:solidFill>
                          <a:effectLst/>
                          <a:latin typeface="Arial CYR"/>
                        </a:rPr>
                        <a:t>1 887 992,7</a:t>
                      </a:r>
                    </a:p>
                  </a:txBody>
                  <a:tcPr marL="9525" marR="9525" marT="9525" marB="0" anchor="ctr"/>
                </a:tc>
                <a:tc>
                  <a:txBody>
                    <a:bodyPr/>
                    <a:lstStyle/>
                    <a:p>
                      <a:pPr algn="ctr" fontAlgn="ctr"/>
                      <a:r>
                        <a:rPr lang="ru-RU" sz="1000" b="0" i="0" u="none" strike="noStrike">
                          <a:solidFill>
                            <a:srgbClr val="000000"/>
                          </a:solidFill>
                          <a:effectLst/>
                          <a:latin typeface="Arial CYR"/>
                        </a:rPr>
                        <a:t>99,7</a:t>
                      </a:r>
                    </a:p>
                  </a:txBody>
                  <a:tcPr marL="9525" marR="9525" marT="9525" marB="0" anchor="ctr"/>
                </a:tc>
                <a:extLst>
                  <a:ext uri="{0D108BD9-81ED-4DB2-BD59-A6C34878D82A}">
                    <a16:rowId xmlns="" xmlns:a16="http://schemas.microsoft.com/office/drawing/2014/main" val="10003"/>
                  </a:ext>
                </a:extLst>
              </a:tr>
              <a:tr h="317923">
                <a:tc>
                  <a:txBody>
                    <a:bodyPr/>
                    <a:lstStyle/>
                    <a:p>
                      <a:pPr algn="ctr" fontAlgn="b"/>
                      <a:r>
                        <a:rPr lang="ru-RU" sz="1100" u="none" strike="noStrike" dirty="0">
                          <a:effectLst/>
                        </a:rPr>
                        <a:t>13.3.</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"Поддержка малых форм хозяйствования в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217 204,2</a:t>
                      </a:r>
                    </a:p>
                  </a:txBody>
                  <a:tcPr marL="9525" marR="9525" marT="9525" marB="0" anchor="ctr"/>
                </a:tc>
                <a:tc>
                  <a:txBody>
                    <a:bodyPr/>
                    <a:lstStyle/>
                    <a:p>
                      <a:pPr algn="ctr" fontAlgn="ctr"/>
                      <a:r>
                        <a:rPr lang="ru-RU" sz="1000" b="0" i="0" u="none" strike="noStrike">
                          <a:solidFill>
                            <a:srgbClr val="000000"/>
                          </a:solidFill>
                          <a:effectLst/>
                          <a:latin typeface="Arial CYR"/>
                        </a:rPr>
                        <a:t>217 204,2</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4"/>
                  </a:ext>
                </a:extLst>
              </a:tr>
              <a:tr h="472217">
                <a:tc>
                  <a:txBody>
                    <a:bodyPr/>
                    <a:lstStyle/>
                    <a:p>
                      <a:pPr algn="ctr" fontAlgn="b"/>
                      <a:r>
                        <a:rPr lang="ru-RU" sz="1100" u="none" strike="noStrike" dirty="0">
                          <a:effectLst/>
                        </a:rPr>
                        <a:t>13.4.</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"Обеспечение эпизоотического и ветеринарно-санитарного благополучия на территории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395 069,9</a:t>
                      </a:r>
                    </a:p>
                  </a:txBody>
                  <a:tcPr marL="9525" marR="9525" marT="9525" marB="0" anchor="ctr"/>
                </a:tc>
                <a:tc>
                  <a:txBody>
                    <a:bodyPr/>
                    <a:lstStyle/>
                    <a:p>
                      <a:pPr algn="ctr" fontAlgn="ctr"/>
                      <a:r>
                        <a:rPr lang="ru-RU" sz="1000" b="0" i="0" u="none" strike="noStrike">
                          <a:solidFill>
                            <a:srgbClr val="000000"/>
                          </a:solidFill>
                          <a:effectLst/>
                          <a:latin typeface="Arial CYR"/>
                        </a:rPr>
                        <a:t>389 704,5</a:t>
                      </a:r>
                    </a:p>
                  </a:txBody>
                  <a:tcPr marL="9525" marR="9525" marT="9525" marB="0" anchor="ctr"/>
                </a:tc>
                <a:tc>
                  <a:txBody>
                    <a:bodyPr/>
                    <a:lstStyle/>
                    <a:p>
                      <a:pPr algn="ctr" fontAlgn="ctr"/>
                      <a:r>
                        <a:rPr lang="ru-RU" sz="1000" b="0" i="0" u="none" strike="noStrike">
                          <a:solidFill>
                            <a:srgbClr val="000000"/>
                          </a:solidFill>
                          <a:effectLst/>
                          <a:latin typeface="Arial CYR"/>
                        </a:rPr>
                        <a:t>98,6</a:t>
                      </a:r>
                    </a:p>
                  </a:txBody>
                  <a:tcPr marL="9525" marR="9525" marT="9525" marB="0" anchor="ctr"/>
                </a:tc>
                <a:extLst>
                  <a:ext uri="{0D108BD9-81ED-4DB2-BD59-A6C34878D82A}">
                    <a16:rowId xmlns="" xmlns:a16="http://schemas.microsoft.com/office/drawing/2014/main" val="10005"/>
                  </a:ext>
                </a:extLst>
              </a:tr>
              <a:tr h="476012">
                <a:tc>
                  <a:txBody>
                    <a:bodyPr/>
                    <a:lstStyle/>
                    <a:p>
                      <a:pPr algn="ctr" fontAlgn="b"/>
                      <a:r>
                        <a:rPr lang="ru-RU" sz="1100" u="none" strike="noStrike" dirty="0">
                          <a:effectLst/>
                        </a:rPr>
                        <a:t>13.5.</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сельскохозяйственного производства в поселениях в части стимулирования развития заготовительной деятельности и (или) первичной переработки сельскохозяйственной продукции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4 029,8</a:t>
                      </a:r>
                    </a:p>
                  </a:txBody>
                  <a:tcPr marL="9525" marR="9525" marT="9525" marB="0" anchor="ctr"/>
                </a:tc>
                <a:tc>
                  <a:txBody>
                    <a:bodyPr/>
                    <a:lstStyle/>
                    <a:p>
                      <a:pPr algn="ctr" fontAlgn="ctr"/>
                      <a:r>
                        <a:rPr lang="ru-RU" sz="1000" b="0" i="0" u="none" strike="noStrike">
                          <a:solidFill>
                            <a:srgbClr val="000000"/>
                          </a:solidFill>
                          <a:effectLst/>
                          <a:latin typeface="Arial CYR"/>
                        </a:rPr>
                        <a:t>4 029,8</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6"/>
                  </a:ext>
                </a:extLst>
              </a:tr>
              <a:tr h="634681">
                <a:tc>
                  <a:txBody>
                    <a:bodyPr/>
                    <a:lstStyle/>
                    <a:p>
                      <a:pPr algn="ctr" fontAlgn="b"/>
                      <a:r>
                        <a:rPr lang="ru-RU" sz="1100" u="none" strike="noStrike" dirty="0">
                          <a:effectLst/>
                        </a:rPr>
                        <a:t>13.6.</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торговли Липецкой области на 2014-2016 годы и на период до 2024 года"</a:t>
                      </a:r>
                    </a:p>
                  </a:txBody>
                  <a:tcPr marL="9525" marR="9525" marT="9525" marB="0" anchor="ctr"/>
                </a:tc>
                <a:tc>
                  <a:txBody>
                    <a:bodyPr/>
                    <a:lstStyle/>
                    <a:p>
                      <a:pPr algn="ctr" fontAlgn="ctr"/>
                      <a:r>
                        <a:rPr lang="ru-RU" sz="1000" b="0" i="0" u="none" strike="noStrike">
                          <a:solidFill>
                            <a:srgbClr val="000000"/>
                          </a:solidFill>
                          <a:effectLst/>
                          <a:latin typeface="Arial CYR"/>
                        </a:rPr>
                        <a:t>40 802,8</a:t>
                      </a:r>
                    </a:p>
                  </a:txBody>
                  <a:tcPr marL="9525" marR="9525" marT="9525" marB="0" anchor="ctr"/>
                </a:tc>
                <a:tc>
                  <a:txBody>
                    <a:bodyPr/>
                    <a:lstStyle/>
                    <a:p>
                      <a:pPr algn="ctr" fontAlgn="ctr"/>
                      <a:r>
                        <a:rPr lang="ru-RU" sz="1000" b="0" i="0" u="none" strike="noStrike">
                          <a:solidFill>
                            <a:srgbClr val="000000"/>
                          </a:solidFill>
                          <a:effectLst/>
                          <a:latin typeface="Arial CYR"/>
                        </a:rPr>
                        <a:t>38 111,8</a:t>
                      </a:r>
                    </a:p>
                  </a:txBody>
                  <a:tcPr marL="9525" marR="9525" marT="9525" marB="0" anchor="ctr"/>
                </a:tc>
                <a:tc>
                  <a:txBody>
                    <a:bodyPr/>
                    <a:lstStyle/>
                    <a:p>
                      <a:pPr algn="ctr" fontAlgn="ctr"/>
                      <a:r>
                        <a:rPr lang="ru-RU" sz="1000" b="0" i="0" u="none" strike="noStrike">
                          <a:solidFill>
                            <a:srgbClr val="000000"/>
                          </a:solidFill>
                          <a:effectLst/>
                          <a:latin typeface="Arial CYR"/>
                        </a:rPr>
                        <a:t>93,4</a:t>
                      </a:r>
                    </a:p>
                  </a:txBody>
                  <a:tcPr marL="9525" marR="9525" marT="9525" marB="0" anchor="ctr"/>
                </a:tc>
                <a:extLst>
                  <a:ext uri="{0D108BD9-81ED-4DB2-BD59-A6C34878D82A}">
                    <a16:rowId xmlns="" xmlns:a16="http://schemas.microsoft.com/office/drawing/2014/main" val="10007"/>
                  </a:ext>
                </a:extLst>
              </a:tr>
              <a:tr h="317923">
                <a:tc>
                  <a:txBody>
                    <a:bodyPr/>
                    <a:lstStyle/>
                    <a:p>
                      <a:pPr algn="ctr" fontAlgn="b"/>
                      <a:r>
                        <a:rPr lang="ru-RU" sz="1100" u="none" strike="noStrike" dirty="0">
                          <a:effectLst/>
                        </a:rPr>
                        <a:t>13.7.</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комплексной системы защиты прав потребителей и качества товаров в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300,0</a:t>
                      </a:r>
                    </a:p>
                  </a:txBody>
                  <a:tcPr marL="9525" marR="9525" marT="9525" marB="0" anchor="ctr"/>
                </a:tc>
                <a:tc>
                  <a:txBody>
                    <a:bodyPr/>
                    <a:lstStyle/>
                    <a:p>
                      <a:pPr algn="ctr" fontAlgn="ctr"/>
                      <a:r>
                        <a:rPr lang="ru-RU" sz="1000" b="0" i="0" u="none" strike="noStrike">
                          <a:solidFill>
                            <a:srgbClr val="000000"/>
                          </a:solidFill>
                          <a:effectLst/>
                          <a:latin typeface="Arial CYR"/>
                        </a:rPr>
                        <a:t>294,8</a:t>
                      </a:r>
                    </a:p>
                  </a:txBody>
                  <a:tcPr marL="9525" marR="9525" marT="9525" marB="0" anchor="ctr"/>
                </a:tc>
                <a:tc>
                  <a:txBody>
                    <a:bodyPr/>
                    <a:lstStyle/>
                    <a:p>
                      <a:pPr algn="ctr" fontAlgn="ctr"/>
                      <a:r>
                        <a:rPr lang="ru-RU" sz="1000" b="0" i="0" u="none" strike="noStrike">
                          <a:solidFill>
                            <a:srgbClr val="000000"/>
                          </a:solidFill>
                          <a:effectLst/>
                          <a:latin typeface="Arial CYR"/>
                        </a:rPr>
                        <a:t>98,3</a:t>
                      </a:r>
                    </a:p>
                  </a:txBody>
                  <a:tcPr marL="9525" marR="9525" marT="9525" marB="0" anchor="ctr"/>
                </a:tc>
                <a:extLst>
                  <a:ext uri="{0D108BD9-81ED-4DB2-BD59-A6C34878D82A}">
                    <a16:rowId xmlns="" xmlns:a16="http://schemas.microsoft.com/office/drawing/2014/main" val="10008"/>
                  </a:ext>
                </a:extLst>
              </a:tr>
              <a:tr h="317923">
                <a:tc>
                  <a:txBody>
                    <a:bodyPr/>
                    <a:lstStyle/>
                    <a:p>
                      <a:pPr algn="ctr" fontAlgn="b"/>
                      <a:r>
                        <a:rPr lang="ru-RU" sz="1100" u="none" strike="noStrike" dirty="0">
                          <a:effectLst/>
                        </a:rPr>
                        <a:t>13.8.</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мелиорации сельскохозяйственных земель Липецкой области на 2018 - 2024 годы"</a:t>
                      </a:r>
                    </a:p>
                  </a:txBody>
                  <a:tcPr marL="9525" marR="9525" marT="9525" marB="0" anchor="ctr"/>
                </a:tc>
                <a:tc>
                  <a:txBody>
                    <a:bodyPr/>
                    <a:lstStyle/>
                    <a:p>
                      <a:pPr algn="ctr" fontAlgn="ctr"/>
                      <a:r>
                        <a:rPr lang="ru-RU" sz="1000" b="0" i="0" u="none" strike="noStrike">
                          <a:solidFill>
                            <a:srgbClr val="000000"/>
                          </a:solidFill>
                          <a:effectLst/>
                          <a:latin typeface="Arial CYR"/>
                        </a:rPr>
                        <a:t>99 373,5</a:t>
                      </a:r>
                    </a:p>
                  </a:txBody>
                  <a:tcPr marL="9525" marR="9525" marT="9525" marB="0" anchor="ctr"/>
                </a:tc>
                <a:tc>
                  <a:txBody>
                    <a:bodyPr/>
                    <a:lstStyle/>
                    <a:p>
                      <a:pPr algn="ctr" fontAlgn="ctr"/>
                      <a:r>
                        <a:rPr lang="ru-RU" sz="1000" b="0" i="0" u="none" strike="noStrike">
                          <a:solidFill>
                            <a:srgbClr val="000000"/>
                          </a:solidFill>
                          <a:effectLst/>
                          <a:latin typeface="Arial CYR"/>
                        </a:rPr>
                        <a:t>99 373,5</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9"/>
                  </a:ext>
                </a:extLst>
              </a:tr>
              <a:tr h="476012">
                <a:tc>
                  <a:txBody>
                    <a:bodyPr/>
                    <a:lstStyle/>
                    <a:p>
                      <a:pPr algn="ctr" fontAlgn="b"/>
                      <a:r>
                        <a:rPr lang="ru-RU" sz="1100" u="none" strike="noStrike" dirty="0">
                          <a:effectLst/>
                        </a:rPr>
                        <a:t>13.9.</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отраслей агропромышленного комплекса Липецкой области на 2020 - 2024 годы"</a:t>
                      </a:r>
                    </a:p>
                  </a:txBody>
                  <a:tcPr marL="9525" marR="9525" marT="9525" marB="0" anchor="ctr"/>
                </a:tc>
                <a:tc>
                  <a:txBody>
                    <a:bodyPr/>
                    <a:lstStyle/>
                    <a:p>
                      <a:pPr algn="ctr" fontAlgn="ctr"/>
                      <a:r>
                        <a:rPr lang="ru-RU" sz="1000" b="0" i="0" u="none" strike="noStrike">
                          <a:solidFill>
                            <a:srgbClr val="000000"/>
                          </a:solidFill>
                          <a:effectLst/>
                          <a:latin typeface="Arial CYR"/>
                        </a:rPr>
                        <a:t>84 870,1</a:t>
                      </a:r>
                    </a:p>
                  </a:txBody>
                  <a:tcPr marL="9525" marR="9525" marT="9525" marB="0" anchor="ctr"/>
                </a:tc>
                <a:tc>
                  <a:txBody>
                    <a:bodyPr/>
                    <a:lstStyle/>
                    <a:p>
                      <a:pPr algn="ctr" fontAlgn="ctr"/>
                      <a:r>
                        <a:rPr lang="ru-RU" sz="1000" b="0" i="0" u="none" strike="noStrike">
                          <a:solidFill>
                            <a:srgbClr val="000000"/>
                          </a:solidFill>
                          <a:effectLst/>
                          <a:latin typeface="Arial CYR"/>
                        </a:rPr>
                        <a:t>84 870,1</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10"/>
                  </a:ext>
                </a:extLst>
              </a:tr>
            </a:tbl>
          </a:graphicData>
        </a:graphic>
      </p:graphicFrame>
      <p:sp>
        <p:nvSpPr>
          <p:cNvPr id="4" name="AutoShape 2"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191750" y="2544887"/>
            <a:ext cx="1903121" cy="1936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Номер слайда 5"/>
          <p:cNvSpPr>
            <a:spLocks noGrp="1"/>
          </p:cNvSpPr>
          <p:nvPr>
            <p:ph type="sldNum" sz="quarter" idx="4"/>
          </p:nvPr>
        </p:nvSpPr>
        <p:spPr/>
        <p:txBody>
          <a:bodyPr/>
          <a:lstStyle/>
          <a:p>
            <a:fld id="{FAF64E77-853F-4D4F-A12C-D37084F22861}" type="slidenum">
              <a:rPr lang="ru-RU" smtClean="0"/>
              <a:pPr/>
              <a:t>31</a:t>
            </a:fld>
            <a:endParaRPr lang="ru-RU" dirty="0"/>
          </a:p>
        </p:txBody>
      </p:sp>
    </p:spTree>
    <p:extLst>
      <p:ext uri="{BB962C8B-B14F-4D97-AF65-F5344CB8AC3E}">
        <p14:creationId xmlns:p14="http://schemas.microsoft.com/office/powerpoint/2010/main" val="168632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(8)</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2008950175"/>
              </p:ext>
            </p:extLst>
          </p:nvPr>
        </p:nvGraphicFramePr>
        <p:xfrm>
          <a:off x="490538" y="1171575"/>
          <a:ext cx="9534525" cy="5197461"/>
        </p:xfrm>
        <a:graphic>
          <a:graphicData uri="http://schemas.openxmlformats.org/drawingml/2006/table">
            <a:tbl>
              <a:tblPr>
                <a:tableStyleId>{8799B23B-EC83-4686-B30A-512413B5E67A}</a:tableStyleId>
              </a:tblPr>
              <a:tblGrid>
                <a:gridCol w="482339">
                  <a:extLst>
                    <a:ext uri="{9D8B030D-6E8A-4147-A177-3AD203B41FA5}">
                      <a16:colId xmlns="" xmlns:a16="http://schemas.microsoft.com/office/drawing/2014/main" val="20000"/>
                    </a:ext>
                  </a:extLst>
                </a:gridCol>
                <a:gridCol w="5056251">
                  <a:extLst>
                    <a:ext uri="{9D8B030D-6E8A-4147-A177-3AD203B41FA5}">
                      <a16:colId xmlns="" xmlns:a16="http://schemas.microsoft.com/office/drawing/2014/main" val="20001"/>
                    </a:ext>
                  </a:extLst>
                </a:gridCol>
                <a:gridCol w="1284853">
                  <a:extLst>
                    <a:ext uri="{9D8B030D-6E8A-4147-A177-3AD203B41FA5}">
                      <a16:colId xmlns="" xmlns:a16="http://schemas.microsoft.com/office/drawing/2014/main" val="20002"/>
                    </a:ext>
                  </a:extLst>
                </a:gridCol>
                <a:gridCol w="1546814">
                  <a:extLst>
                    <a:ext uri="{9D8B030D-6E8A-4147-A177-3AD203B41FA5}">
                      <a16:colId xmlns="" xmlns:a16="http://schemas.microsoft.com/office/drawing/2014/main" val="20003"/>
                    </a:ext>
                  </a:extLst>
                </a:gridCol>
                <a:gridCol w="1164268">
                  <a:extLst>
                    <a:ext uri="{9D8B030D-6E8A-4147-A177-3AD203B41FA5}">
                      <a16:colId xmlns="" xmlns:a16="http://schemas.microsoft.com/office/drawing/2014/main" val="20004"/>
                    </a:ext>
                  </a:extLst>
                </a:gridCol>
              </a:tblGrid>
              <a:tr h="628650">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 xmlns:a16="http://schemas.microsoft.com/office/drawing/2014/main" val="10000"/>
                  </a:ext>
                </a:extLst>
              </a:tr>
              <a:tr h="422289">
                <a:tc>
                  <a:txBody>
                    <a:bodyPr/>
                    <a:lstStyle/>
                    <a:p>
                      <a:pPr algn="ctr" fontAlgn="b"/>
                      <a:r>
                        <a:rPr lang="ru-RU" sz="1200" b="1" u="none" strike="noStrike" dirty="0">
                          <a:effectLst/>
                        </a:rPr>
                        <a:t>14.</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транспортной системы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9 912 856,5</a:t>
                      </a:r>
                    </a:p>
                  </a:txBody>
                  <a:tcPr marL="9525" marR="9525" marT="9525" marB="0" anchor="ctr"/>
                </a:tc>
                <a:tc>
                  <a:txBody>
                    <a:bodyPr/>
                    <a:lstStyle/>
                    <a:p>
                      <a:pPr algn="ctr" fontAlgn="ctr"/>
                      <a:r>
                        <a:rPr lang="ru-RU" sz="1000" b="1" i="0" u="none" strike="noStrike">
                          <a:solidFill>
                            <a:srgbClr val="000000"/>
                          </a:solidFill>
                          <a:effectLst/>
                          <a:latin typeface="Arial CYR"/>
                        </a:rPr>
                        <a:t>9 247 645,5</a:t>
                      </a:r>
                    </a:p>
                  </a:txBody>
                  <a:tcPr marL="9525" marR="9525" marT="9525" marB="0" anchor="ctr"/>
                </a:tc>
                <a:tc>
                  <a:txBody>
                    <a:bodyPr/>
                    <a:lstStyle/>
                    <a:p>
                      <a:pPr algn="ctr" fontAlgn="ctr"/>
                      <a:r>
                        <a:rPr lang="ru-RU" sz="1000" b="1" i="0" u="none" strike="noStrike">
                          <a:solidFill>
                            <a:srgbClr val="000000"/>
                          </a:solidFill>
                          <a:effectLst/>
                          <a:latin typeface="Arial CYR"/>
                        </a:rPr>
                        <a:t>93,3</a:t>
                      </a:r>
                    </a:p>
                  </a:txBody>
                  <a:tcPr marL="9525" marR="9525" marT="9525" marB="0" anchor="ctr"/>
                </a:tc>
                <a:extLst>
                  <a:ext uri="{0D108BD9-81ED-4DB2-BD59-A6C34878D82A}">
                    <a16:rowId xmlns="" xmlns:a16="http://schemas.microsoft.com/office/drawing/2014/main" val="10001"/>
                  </a:ext>
                </a:extLst>
              </a:tr>
              <a:tr h="309231">
                <a:tc>
                  <a:txBody>
                    <a:bodyPr/>
                    <a:lstStyle/>
                    <a:p>
                      <a:pPr algn="ctr" fontAlgn="b"/>
                      <a:r>
                        <a:rPr lang="ru-RU" sz="1200" u="none" strike="noStrike" dirty="0">
                          <a:effectLst/>
                        </a:rPr>
                        <a:t>14.1.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"Развитие дорожного комплекса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8 801 356,4</a:t>
                      </a:r>
                    </a:p>
                  </a:txBody>
                  <a:tcPr marL="9525" marR="9525" marT="9525" marB="0" anchor="ctr"/>
                </a:tc>
                <a:tc>
                  <a:txBody>
                    <a:bodyPr/>
                    <a:lstStyle/>
                    <a:p>
                      <a:pPr algn="ctr" fontAlgn="ctr"/>
                      <a:r>
                        <a:rPr lang="ru-RU" sz="1000" b="0" i="0" u="none" strike="noStrike">
                          <a:solidFill>
                            <a:srgbClr val="000000"/>
                          </a:solidFill>
                          <a:effectLst/>
                          <a:latin typeface="Arial CYR"/>
                        </a:rPr>
                        <a:t>8 310 080,2</a:t>
                      </a:r>
                    </a:p>
                  </a:txBody>
                  <a:tcPr marL="9525" marR="9525" marT="9525" marB="0" anchor="ctr"/>
                </a:tc>
                <a:tc>
                  <a:txBody>
                    <a:bodyPr/>
                    <a:lstStyle/>
                    <a:p>
                      <a:pPr algn="ctr" fontAlgn="ctr"/>
                      <a:r>
                        <a:rPr lang="ru-RU" sz="1000" b="0" i="0" u="none" strike="noStrike">
                          <a:solidFill>
                            <a:srgbClr val="000000"/>
                          </a:solidFill>
                          <a:effectLst/>
                          <a:latin typeface="Arial CYR"/>
                        </a:rPr>
                        <a:t>94,4</a:t>
                      </a:r>
                    </a:p>
                  </a:txBody>
                  <a:tcPr marL="9525" marR="9525" marT="9525" marB="0" anchor="ctr"/>
                </a:tc>
                <a:extLst>
                  <a:ext uri="{0D108BD9-81ED-4DB2-BD59-A6C34878D82A}">
                    <a16:rowId xmlns="" xmlns:a16="http://schemas.microsoft.com/office/drawing/2014/main" val="10002"/>
                  </a:ext>
                </a:extLst>
              </a:tr>
              <a:tr h="323850">
                <a:tc>
                  <a:txBody>
                    <a:bodyPr/>
                    <a:lstStyle/>
                    <a:p>
                      <a:pPr algn="ctr" fontAlgn="b"/>
                      <a:r>
                        <a:rPr lang="ru-RU" sz="1200" u="none" strike="noStrike" dirty="0">
                          <a:effectLst/>
                        </a:rPr>
                        <a:t>14.2.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пассажирского транспорта общего пользования"</a:t>
                      </a:r>
                    </a:p>
                  </a:txBody>
                  <a:tcPr marL="9525" marR="9525" marT="9525" marB="0" anchor="ctr"/>
                </a:tc>
                <a:tc>
                  <a:txBody>
                    <a:bodyPr/>
                    <a:lstStyle/>
                    <a:p>
                      <a:pPr algn="ctr" fontAlgn="ctr"/>
                      <a:r>
                        <a:rPr lang="ru-RU" sz="1000" b="0" i="0" u="none" strike="noStrike">
                          <a:solidFill>
                            <a:srgbClr val="000000"/>
                          </a:solidFill>
                          <a:effectLst/>
                          <a:latin typeface="Arial CYR"/>
                        </a:rPr>
                        <a:t>875 200,1</a:t>
                      </a:r>
                    </a:p>
                  </a:txBody>
                  <a:tcPr marL="9525" marR="9525" marT="9525" marB="0" anchor="ctr"/>
                </a:tc>
                <a:tc>
                  <a:txBody>
                    <a:bodyPr/>
                    <a:lstStyle/>
                    <a:p>
                      <a:pPr algn="ctr" fontAlgn="ctr"/>
                      <a:r>
                        <a:rPr lang="ru-RU" sz="1000" b="0" i="0" u="none" strike="noStrike">
                          <a:solidFill>
                            <a:srgbClr val="000000"/>
                          </a:solidFill>
                          <a:effectLst/>
                          <a:latin typeface="Arial CYR"/>
                        </a:rPr>
                        <a:t>861 300,0</a:t>
                      </a:r>
                    </a:p>
                  </a:txBody>
                  <a:tcPr marL="9525" marR="9525" marT="9525" marB="0" anchor="ctr"/>
                </a:tc>
                <a:tc>
                  <a:txBody>
                    <a:bodyPr/>
                    <a:lstStyle/>
                    <a:p>
                      <a:pPr algn="ctr" fontAlgn="ctr"/>
                      <a:r>
                        <a:rPr lang="ru-RU" sz="1000" b="0" i="0" u="none" strike="noStrike">
                          <a:solidFill>
                            <a:srgbClr val="000000"/>
                          </a:solidFill>
                          <a:effectLst/>
                          <a:latin typeface="Arial CYR"/>
                        </a:rPr>
                        <a:t>98,4</a:t>
                      </a:r>
                    </a:p>
                  </a:txBody>
                  <a:tcPr marL="9525" marR="9525" marT="9525" marB="0" anchor="ctr"/>
                </a:tc>
                <a:extLst>
                  <a:ext uri="{0D108BD9-81ED-4DB2-BD59-A6C34878D82A}">
                    <a16:rowId xmlns="" xmlns:a16="http://schemas.microsoft.com/office/drawing/2014/main" val="10003"/>
                  </a:ext>
                </a:extLst>
              </a:tr>
              <a:tr h="422289">
                <a:tc>
                  <a:txBody>
                    <a:bodyPr/>
                    <a:lstStyle/>
                    <a:p>
                      <a:pPr algn="ctr" fontAlgn="b"/>
                      <a:r>
                        <a:rPr lang="ru-RU" sz="1200" b="0" i="0" u="none" strike="noStrike" dirty="0" smtClean="0">
                          <a:effectLst/>
                          <a:latin typeface="+mn-lt"/>
                        </a:rPr>
                        <a:t>14.3.</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"Расширение использования природного газа в качестве моторного топлива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236 300,0</a:t>
                      </a:r>
                    </a:p>
                  </a:txBody>
                  <a:tcPr marL="9525" marR="9525" marT="9525" marB="0" anchor="ctr"/>
                </a:tc>
                <a:tc>
                  <a:txBody>
                    <a:bodyPr/>
                    <a:lstStyle/>
                    <a:p>
                      <a:pPr algn="ctr" fontAlgn="ctr"/>
                      <a:r>
                        <a:rPr lang="ru-RU" sz="1000" b="0" i="0" u="none" strike="noStrike">
                          <a:solidFill>
                            <a:srgbClr val="000000"/>
                          </a:solidFill>
                          <a:effectLst/>
                          <a:latin typeface="Arial CYR"/>
                        </a:rPr>
                        <a:t>76 265,3</a:t>
                      </a:r>
                    </a:p>
                  </a:txBody>
                  <a:tcPr marL="9525" marR="9525" marT="9525" marB="0" anchor="ctr"/>
                </a:tc>
                <a:tc>
                  <a:txBody>
                    <a:bodyPr/>
                    <a:lstStyle/>
                    <a:p>
                      <a:pPr algn="ctr" fontAlgn="ctr"/>
                      <a:r>
                        <a:rPr lang="ru-RU" sz="1000" b="0" i="0" u="none" strike="noStrike">
                          <a:solidFill>
                            <a:srgbClr val="000000"/>
                          </a:solidFill>
                          <a:effectLst/>
                          <a:latin typeface="Arial CYR"/>
                        </a:rPr>
                        <a:t>32,3</a:t>
                      </a:r>
                    </a:p>
                  </a:txBody>
                  <a:tcPr marL="9525" marR="9525" marT="9525" marB="0" anchor="ctr"/>
                </a:tc>
                <a:extLst>
                  <a:ext uri="{0D108BD9-81ED-4DB2-BD59-A6C34878D82A}">
                    <a16:rowId xmlns="" xmlns:a16="http://schemas.microsoft.com/office/drawing/2014/main" val="10004"/>
                  </a:ext>
                </a:extLst>
              </a:tr>
              <a:tr h="409869">
                <a:tc>
                  <a:txBody>
                    <a:bodyPr/>
                    <a:lstStyle/>
                    <a:p>
                      <a:pPr algn="ctr" fontAlgn="b"/>
                      <a:r>
                        <a:rPr lang="ru-RU" sz="1200" b="1" u="none" strike="noStrike" dirty="0">
                          <a:effectLst/>
                        </a:rPr>
                        <a:t>15.</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"Обеспечение инвестиционной привлекательности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58 821,3</a:t>
                      </a:r>
                    </a:p>
                  </a:txBody>
                  <a:tcPr marL="9525" marR="9525" marT="9525" marB="0" anchor="ctr"/>
                </a:tc>
                <a:tc>
                  <a:txBody>
                    <a:bodyPr/>
                    <a:lstStyle/>
                    <a:p>
                      <a:pPr algn="ctr" fontAlgn="ctr"/>
                      <a:r>
                        <a:rPr lang="ru-RU" sz="1000" b="1" i="0" u="none" strike="noStrike">
                          <a:solidFill>
                            <a:srgbClr val="000000"/>
                          </a:solidFill>
                          <a:effectLst/>
                          <a:latin typeface="Arial CYR"/>
                        </a:rPr>
                        <a:t>57 393,1</a:t>
                      </a:r>
                    </a:p>
                  </a:txBody>
                  <a:tcPr marL="9525" marR="9525" marT="9525" marB="0" anchor="ctr"/>
                </a:tc>
                <a:tc>
                  <a:txBody>
                    <a:bodyPr/>
                    <a:lstStyle/>
                    <a:p>
                      <a:pPr algn="ctr" fontAlgn="ctr"/>
                      <a:r>
                        <a:rPr lang="ru-RU" sz="1000" b="1" i="0" u="none" strike="noStrike">
                          <a:solidFill>
                            <a:srgbClr val="000000"/>
                          </a:solidFill>
                          <a:effectLst/>
                          <a:latin typeface="Arial CYR"/>
                        </a:rPr>
                        <a:t>97,6</a:t>
                      </a:r>
                    </a:p>
                  </a:txBody>
                  <a:tcPr marL="9525" marR="9525" marT="9525" marB="0" anchor="ctr"/>
                </a:tc>
                <a:extLst>
                  <a:ext uri="{0D108BD9-81ED-4DB2-BD59-A6C34878D82A}">
                    <a16:rowId xmlns="" xmlns:a16="http://schemas.microsoft.com/office/drawing/2014/main" val="10005"/>
                  </a:ext>
                </a:extLst>
              </a:tr>
              <a:tr h="338175">
                <a:tc>
                  <a:txBody>
                    <a:bodyPr/>
                    <a:lstStyle/>
                    <a:p>
                      <a:pPr algn="ctr" fontAlgn="b"/>
                      <a:r>
                        <a:rPr lang="ru-RU" sz="1200" u="none" strike="noStrike" dirty="0">
                          <a:effectLst/>
                        </a:rPr>
                        <a:t>15.1.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"Улучшение инвестиционного климата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58 821,3</a:t>
                      </a:r>
                    </a:p>
                  </a:txBody>
                  <a:tcPr marL="9525" marR="9525" marT="9525" marB="0" anchor="ctr"/>
                </a:tc>
                <a:tc>
                  <a:txBody>
                    <a:bodyPr/>
                    <a:lstStyle/>
                    <a:p>
                      <a:pPr algn="ctr" fontAlgn="ctr"/>
                      <a:r>
                        <a:rPr lang="ru-RU" sz="1000" b="0" i="0" u="none" strike="noStrike">
                          <a:solidFill>
                            <a:srgbClr val="000000"/>
                          </a:solidFill>
                          <a:effectLst/>
                          <a:latin typeface="Arial CYR"/>
                        </a:rPr>
                        <a:t>57 393,1</a:t>
                      </a:r>
                    </a:p>
                  </a:txBody>
                  <a:tcPr marL="9525" marR="9525" marT="9525" marB="0" anchor="ctr"/>
                </a:tc>
                <a:tc>
                  <a:txBody>
                    <a:bodyPr/>
                    <a:lstStyle/>
                    <a:p>
                      <a:pPr algn="ctr" fontAlgn="ctr"/>
                      <a:r>
                        <a:rPr lang="ru-RU" sz="1000" b="0" i="0" u="none" strike="noStrike">
                          <a:solidFill>
                            <a:srgbClr val="000000"/>
                          </a:solidFill>
                          <a:effectLst/>
                          <a:latin typeface="Arial CYR"/>
                        </a:rPr>
                        <a:t>97,6</a:t>
                      </a:r>
                    </a:p>
                  </a:txBody>
                  <a:tcPr marL="9525" marR="9525" marT="9525" marB="0" anchor="ctr"/>
                </a:tc>
                <a:extLst>
                  <a:ext uri="{0D108BD9-81ED-4DB2-BD59-A6C34878D82A}">
                    <a16:rowId xmlns="" xmlns:a16="http://schemas.microsoft.com/office/drawing/2014/main" val="10006"/>
                  </a:ext>
                </a:extLst>
              </a:tr>
              <a:tr h="608593">
                <a:tc>
                  <a:txBody>
                    <a:bodyPr/>
                    <a:lstStyle/>
                    <a:p>
                      <a:pPr algn="ctr" fontAlgn="b"/>
                      <a:r>
                        <a:rPr lang="ru-RU" sz="1200" b="1" u="none" strike="noStrike" dirty="0">
                          <a:effectLst/>
                        </a:rPr>
                        <a:t>16.</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"Охрана окружающей среды, воспроизводство и рациональное использование природных ресурсов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541 078,0</a:t>
                      </a:r>
                    </a:p>
                  </a:txBody>
                  <a:tcPr marL="9525" marR="9525" marT="9525" marB="0" anchor="ctr"/>
                </a:tc>
                <a:tc>
                  <a:txBody>
                    <a:bodyPr/>
                    <a:lstStyle/>
                    <a:p>
                      <a:pPr algn="ctr" fontAlgn="ctr"/>
                      <a:r>
                        <a:rPr lang="ru-RU" sz="1000" b="1" i="0" u="none" strike="noStrike">
                          <a:solidFill>
                            <a:srgbClr val="000000"/>
                          </a:solidFill>
                          <a:effectLst/>
                          <a:latin typeface="Arial CYR"/>
                        </a:rPr>
                        <a:t>517 341,2</a:t>
                      </a:r>
                    </a:p>
                  </a:txBody>
                  <a:tcPr marL="9525" marR="9525" marT="9525" marB="0" anchor="ctr"/>
                </a:tc>
                <a:tc>
                  <a:txBody>
                    <a:bodyPr/>
                    <a:lstStyle/>
                    <a:p>
                      <a:pPr algn="ctr" fontAlgn="ctr"/>
                      <a:r>
                        <a:rPr lang="ru-RU" sz="1000" b="1" i="0" u="none" strike="noStrike">
                          <a:solidFill>
                            <a:srgbClr val="000000"/>
                          </a:solidFill>
                          <a:effectLst/>
                          <a:latin typeface="Arial CYR"/>
                        </a:rPr>
                        <a:t>95,6</a:t>
                      </a:r>
                    </a:p>
                  </a:txBody>
                  <a:tcPr marL="9525" marR="9525" marT="9525" marB="0" anchor="ctr"/>
                </a:tc>
                <a:extLst>
                  <a:ext uri="{0D108BD9-81ED-4DB2-BD59-A6C34878D82A}">
                    <a16:rowId xmlns="" xmlns:a16="http://schemas.microsoft.com/office/drawing/2014/main" val="10007"/>
                  </a:ext>
                </a:extLst>
              </a:tr>
              <a:tr h="335288">
                <a:tc>
                  <a:txBody>
                    <a:bodyPr/>
                    <a:lstStyle/>
                    <a:p>
                      <a:pPr algn="ctr" fontAlgn="b"/>
                      <a:r>
                        <a:rPr lang="ru-RU" sz="1200" u="none" strike="noStrike" dirty="0">
                          <a:effectLst/>
                        </a:rPr>
                        <a:t>16.1.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"Охрана окружающей среды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223 850,7</a:t>
                      </a:r>
                    </a:p>
                  </a:txBody>
                  <a:tcPr marL="9525" marR="9525" marT="9525" marB="0" anchor="ctr"/>
                </a:tc>
                <a:tc>
                  <a:txBody>
                    <a:bodyPr/>
                    <a:lstStyle/>
                    <a:p>
                      <a:pPr algn="ctr" fontAlgn="ctr"/>
                      <a:r>
                        <a:rPr lang="ru-RU" sz="1000" b="0" i="0" u="none" strike="noStrike">
                          <a:solidFill>
                            <a:srgbClr val="000000"/>
                          </a:solidFill>
                          <a:effectLst/>
                          <a:latin typeface="Arial CYR"/>
                        </a:rPr>
                        <a:t>223 403,7</a:t>
                      </a:r>
                    </a:p>
                  </a:txBody>
                  <a:tcPr marL="9525" marR="9525" marT="9525" marB="0" anchor="ctr"/>
                </a:tc>
                <a:tc>
                  <a:txBody>
                    <a:bodyPr/>
                    <a:lstStyle/>
                    <a:p>
                      <a:pPr algn="ctr" fontAlgn="ctr"/>
                      <a:r>
                        <a:rPr lang="ru-RU" sz="1000" b="0" i="0" u="none" strike="noStrike">
                          <a:solidFill>
                            <a:srgbClr val="000000"/>
                          </a:solidFill>
                          <a:effectLst/>
                          <a:latin typeface="Arial CYR"/>
                        </a:rPr>
                        <a:t>99,8</a:t>
                      </a:r>
                    </a:p>
                  </a:txBody>
                  <a:tcPr marL="9525" marR="9525" marT="9525" marB="0" anchor="ctr"/>
                </a:tc>
                <a:extLst>
                  <a:ext uri="{0D108BD9-81ED-4DB2-BD59-A6C34878D82A}">
                    <a16:rowId xmlns="" xmlns:a16="http://schemas.microsoft.com/office/drawing/2014/main" val="10008"/>
                  </a:ext>
                </a:extLst>
              </a:tr>
              <a:tr h="314325">
                <a:tc>
                  <a:txBody>
                    <a:bodyPr/>
                    <a:lstStyle/>
                    <a:p>
                      <a:pPr algn="ctr" fontAlgn="b"/>
                      <a:r>
                        <a:rPr lang="ru-RU" sz="1200" u="none" strike="noStrike" dirty="0">
                          <a:effectLst/>
                        </a:rPr>
                        <a:t>16.2.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"Обращение с отходами на территории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186 500,9</a:t>
                      </a:r>
                    </a:p>
                  </a:txBody>
                  <a:tcPr marL="9525" marR="9525" marT="9525" marB="0" anchor="ctr"/>
                </a:tc>
                <a:tc>
                  <a:txBody>
                    <a:bodyPr/>
                    <a:lstStyle/>
                    <a:p>
                      <a:pPr algn="ctr" fontAlgn="ctr"/>
                      <a:r>
                        <a:rPr lang="ru-RU" sz="1000" b="0" i="0" u="none" strike="noStrike">
                          <a:solidFill>
                            <a:srgbClr val="000000"/>
                          </a:solidFill>
                          <a:effectLst/>
                          <a:latin typeface="Arial CYR"/>
                        </a:rPr>
                        <a:t>163 645,4</a:t>
                      </a:r>
                    </a:p>
                  </a:txBody>
                  <a:tcPr marL="9525" marR="9525" marT="9525" marB="0" anchor="ctr"/>
                </a:tc>
                <a:tc>
                  <a:txBody>
                    <a:bodyPr/>
                    <a:lstStyle/>
                    <a:p>
                      <a:pPr algn="ctr" fontAlgn="ctr"/>
                      <a:r>
                        <a:rPr lang="ru-RU" sz="1000" b="0" i="0" u="none" strike="noStrike">
                          <a:solidFill>
                            <a:srgbClr val="000000"/>
                          </a:solidFill>
                          <a:effectLst/>
                          <a:latin typeface="Arial CYR"/>
                        </a:rPr>
                        <a:t>87,7</a:t>
                      </a:r>
                    </a:p>
                  </a:txBody>
                  <a:tcPr marL="9525" marR="9525" marT="9525" marB="0" anchor="ctr"/>
                </a:tc>
                <a:extLst>
                  <a:ext uri="{0D108BD9-81ED-4DB2-BD59-A6C34878D82A}">
                    <a16:rowId xmlns="" xmlns:a16="http://schemas.microsoft.com/office/drawing/2014/main" val="10009"/>
                  </a:ext>
                </a:extLst>
              </a:tr>
              <a:tr h="305136">
                <a:tc>
                  <a:txBody>
                    <a:bodyPr/>
                    <a:lstStyle/>
                    <a:p>
                      <a:pPr algn="ctr" fontAlgn="b"/>
                      <a:r>
                        <a:rPr lang="ru-RU" sz="1200" u="none" strike="noStrike" dirty="0">
                          <a:effectLst/>
                        </a:rPr>
                        <a:t>16.3.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водохозяйственного комплекса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52 074,8</a:t>
                      </a:r>
                    </a:p>
                  </a:txBody>
                  <a:tcPr marL="9525" marR="9525" marT="9525" marB="0" anchor="ctr"/>
                </a:tc>
                <a:tc>
                  <a:txBody>
                    <a:bodyPr/>
                    <a:lstStyle/>
                    <a:p>
                      <a:pPr algn="ctr" fontAlgn="ctr"/>
                      <a:r>
                        <a:rPr lang="ru-RU" sz="1000" b="0" i="0" u="none" strike="noStrike">
                          <a:solidFill>
                            <a:srgbClr val="000000"/>
                          </a:solidFill>
                          <a:effectLst/>
                          <a:latin typeface="Arial CYR"/>
                        </a:rPr>
                        <a:t>52 074,7</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10"/>
                  </a:ext>
                </a:extLst>
              </a:tr>
              <a:tr h="400050">
                <a:tc>
                  <a:txBody>
                    <a:bodyPr/>
                    <a:lstStyle/>
                    <a:p>
                      <a:pPr algn="ctr" fontAlgn="b"/>
                      <a:r>
                        <a:rPr lang="ru-RU" sz="1200" u="none" strike="noStrike" dirty="0">
                          <a:effectLst/>
                        </a:rPr>
                        <a:t>16.4.</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и использование минерально-сырьевой базы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2 369,9</a:t>
                      </a:r>
                    </a:p>
                  </a:txBody>
                  <a:tcPr marL="9525" marR="9525" marT="9525" marB="0" anchor="ctr"/>
                </a:tc>
                <a:tc>
                  <a:txBody>
                    <a:bodyPr/>
                    <a:lstStyle/>
                    <a:p>
                      <a:pPr algn="ctr" fontAlgn="ctr"/>
                      <a:r>
                        <a:rPr lang="ru-RU" sz="1000" b="0" i="0" u="none" strike="noStrike">
                          <a:solidFill>
                            <a:srgbClr val="000000"/>
                          </a:solidFill>
                          <a:effectLst/>
                          <a:latin typeface="Arial CYR"/>
                        </a:rPr>
                        <a:t>2 297,0</a:t>
                      </a:r>
                    </a:p>
                  </a:txBody>
                  <a:tcPr marL="9525" marR="9525" marT="9525" marB="0" anchor="ctr"/>
                </a:tc>
                <a:tc>
                  <a:txBody>
                    <a:bodyPr/>
                    <a:lstStyle/>
                    <a:p>
                      <a:pPr algn="ctr" fontAlgn="ctr"/>
                      <a:r>
                        <a:rPr lang="ru-RU" sz="1000" b="0" i="0" u="none" strike="noStrike">
                          <a:solidFill>
                            <a:srgbClr val="000000"/>
                          </a:solidFill>
                          <a:effectLst/>
                          <a:latin typeface="Arial CYR"/>
                        </a:rPr>
                        <a:t>96,9</a:t>
                      </a:r>
                    </a:p>
                  </a:txBody>
                  <a:tcPr marL="9525" marR="9525" marT="9525" marB="0" anchor="ctr"/>
                </a:tc>
                <a:extLst>
                  <a:ext uri="{0D108BD9-81ED-4DB2-BD59-A6C34878D82A}">
                    <a16:rowId xmlns="" xmlns:a16="http://schemas.microsoft.com/office/drawing/2014/main" val="10011"/>
                  </a:ext>
                </a:extLst>
              </a:tr>
              <a:tr h="358761">
                <a:tc>
                  <a:txBody>
                    <a:bodyPr/>
                    <a:lstStyle/>
                    <a:p>
                      <a:pPr algn="ctr" fontAlgn="b"/>
                      <a:r>
                        <a:rPr lang="ru-RU" sz="1200" u="none" strike="noStrike" dirty="0">
                          <a:effectLst/>
                        </a:rPr>
                        <a:t>16.5.</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"Охрана, воспроизводство и рациональное использование объектов животного мира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76 281,6</a:t>
                      </a:r>
                    </a:p>
                  </a:txBody>
                  <a:tcPr marL="9525" marR="9525" marT="9525" marB="0" anchor="ctr"/>
                </a:tc>
                <a:tc>
                  <a:txBody>
                    <a:bodyPr/>
                    <a:lstStyle/>
                    <a:p>
                      <a:pPr algn="ctr" fontAlgn="ctr"/>
                      <a:r>
                        <a:rPr lang="ru-RU" sz="1000" b="0" i="0" u="none" strike="noStrike">
                          <a:solidFill>
                            <a:srgbClr val="000000"/>
                          </a:solidFill>
                          <a:effectLst/>
                          <a:latin typeface="Arial CYR"/>
                        </a:rPr>
                        <a:t>75 920,3</a:t>
                      </a:r>
                    </a:p>
                  </a:txBody>
                  <a:tcPr marL="9525" marR="9525" marT="9525" marB="0" anchor="ctr"/>
                </a:tc>
                <a:tc>
                  <a:txBody>
                    <a:bodyPr/>
                    <a:lstStyle/>
                    <a:p>
                      <a:pPr algn="ctr" fontAlgn="ctr"/>
                      <a:r>
                        <a:rPr lang="ru-RU" sz="1000" b="0" i="0" u="none" strike="noStrike" dirty="0">
                          <a:solidFill>
                            <a:srgbClr val="000000"/>
                          </a:solidFill>
                          <a:effectLst/>
                          <a:latin typeface="Arial CYR"/>
                        </a:rPr>
                        <a:t>99,5</a:t>
                      </a:r>
                    </a:p>
                  </a:txBody>
                  <a:tcPr marL="9525" marR="9525" marT="9525" marB="0" anchor="ctr"/>
                </a:tc>
                <a:extLst>
                  <a:ext uri="{0D108BD9-81ED-4DB2-BD59-A6C34878D82A}">
                    <a16:rowId xmlns="" xmlns:a16="http://schemas.microsoft.com/office/drawing/2014/main" val="10012"/>
                  </a:ext>
                </a:extLst>
              </a:tr>
            </a:tbl>
          </a:graphicData>
        </a:graphic>
      </p:graphicFrame>
      <p:pic>
        <p:nvPicPr>
          <p:cNvPr id="9220" name="Picture 4"/>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5063" y="2552700"/>
            <a:ext cx="1995487" cy="1781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32</a:t>
            </a:fld>
            <a:endParaRPr lang="ru-RU" dirty="0"/>
          </a:p>
        </p:txBody>
      </p:sp>
    </p:spTree>
    <p:extLst>
      <p:ext uri="{BB962C8B-B14F-4D97-AF65-F5344CB8AC3E}">
        <p14:creationId xmlns:p14="http://schemas.microsoft.com/office/powerpoint/2010/main" val="1686323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(9)</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4199176582"/>
              </p:ext>
            </p:extLst>
          </p:nvPr>
        </p:nvGraphicFramePr>
        <p:xfrm>
          <a:off x="428627" y="1343025"/>
          <a:ext cx="9496423" cy="4840026"/>
        </p:xfrm>
        <a:graphic>
          <a:graphicData uri="http://schemas.openxmlformats.org/drawingml/2006/table">
            <a:tbl>
              <a:tblPr>
                <a:tableStyleId>{8799B23B-EC83-4686-B30A-512413B5E67A}</a:tableStyleId>
              </a:tblPr>
              <a:tblGrid>
                <a:gridCol w="480412">
                  <a:extLst>
                    <a:ext uri="{9D8B030D-6E8A-4147-A177-3AD203B41FA5}">
                      <a16:colId xmlns="" xmlns:a16="http://schemas.microsoft.com/office/drawing/2014/main" val="20000"/>
                    </a:ext>
                  </a:extLst>
                </a:gridCol>
                <a:gridCol w="5036046">
                  <a:extLst>
                    <a:ext uri="{9D8B030D-6E8A-4147-A177-3AD203B41FA5}">
                      <a16:colId xmlns="" xmlns:a16="http://schemas.microsoft.com/office/drawing/2014/main" val="20001"/>
                    </a:ext>
                  </a:extLst>
                </a:gridCol>
                <a:gridCol w="1279718">
                  <a:extLst>
                    <a:ext uri="{9D8B030D-6E8A-4147-A177-3AD203B41FA5}">
                      <a16:colId xmlns="" xmlns:a16="http://schemas.microsoft.com/office/drawing/2014/main" val="20002"/>
                    </a:ext>
                  </a:extLst>
                </a:gridCol>
                <a:gridCol w="1452472">
                  <a:extLst>
                    <a:ext uri="{9D8B030D-6E8A-4147-A177-3AD203B41FA5}">
                      <a16:colId xmlns="" xmlns:a16="http://schemas.microsoft.com/office/drawing/2014/main" val="20003"/>
                    </a:ext>
                  </a:extLst>
                </a:gridCol>
                <a:gridCol w="1247775">
                  <a:extLst>
                    <a:ext uri="{9D8B030D-6E8A-4147-A177-3AD203B41FA5}">
                      <a16:colId xmlns="" xmlns:a16="http://schemas.microsoft.com/office/drawing/2014/main" val="20004"/>
                    </a:ext>
                  </a:extLst>
                </a:gridCol>
              </a:tblGrid>
              <a:tr h="759725">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 xmlns:a16="http://schemas.microsoft.com/office/drawing/2014/main" val="10000"/>
                  </a:ext>
                </a:extLst>
              </a:tr>
              <a:tr h="478525">
                <a:tc>
                  <a:txBody>
                    <a:bodyPr/>
                    <a:lstStyle/>
                    <a:p>
                      <a:pPr algn="ctr" fontAlgn="b"/>
                      <a:r>
                        <a:rPr lang="ru-RU" sz="1200" b="1" u="none" strike="noStrike" dirty="0">
                          <a:effectLst/>
                        </a:rPr>
                        <a:t>17.</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лесного хозяйства 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532 957,5</a:t>
                      </a:r>
                    </a:p>
                  </a:txBody>
                  <a:tcPr marL="9525" marR="9525" marT="9525" marB="0" anchor="ctr"/>
                </a:tc>
                <a:tc>
                  <a:txBody>
                    <a:bodyPr/>
                    <a:lstStyle/>
                    <a:p>
                      <a:pPr algn="ctr" fontAlgn="ctr"/>
                      <a:r>
                        <a:rPr lang="ru-RU" sz="1000" b="1" i="0" u="none" strike="noStrike">
                          <a:solidFill>
                            <a:srgbClr val="000000"/>
                          </a:solidFill>
                          <a:effectLst/>
                          <a:latin typeface="Arial CYR"/>
                        </a:rPr>
                        <a:t>531 436,7</a:t>
                      </a:r>
                    </a:p>
                  </a:txBody>
                  <a:tcPr marL="9525" marR="9525" marT="9525" marB="0" anchor="ctr"/>
                </a:tc>
                <a:tc>
                  <a:txBody>
                    <a:bodyPr/>
                    <a:lstStyle/>
                    <a:p>
                      <a:pPr algn="ctr" fontAlgn="ctr"/>
                      <a:r>
                        <a:rPr lang="ru-RU" sz="1000" b="1" i="0" u="none" strike="noStrike">
                          <a:solidFill>
                            <a:srgbClr val="000000"/>
                          </a:solidFill>
                          <a:effectLst/>
                          <a:latin typeface="Arial CYR"/>
                        </a:rPr>
                        <a:t>99,7</a:t>
                      </a:r>
                    </a:p>
                  </a:txBody>
                  <a:tcPr marL="9525" marR="9525" marT="9525" marB="0" anchor="ctr"/>
                </a:tc>
                <a:extLst>
                  <a:ext uri="{0D108BD9-81ED-4DB2-BD59-A6C34878D82A}">
                    <a16:rowId xmlns="" xmlns:a16="http://schemas.microsoft.com/office/drawing/2014/main" val="10001"/>
                  </a:ext>
                </a:extLst>
              </a:tr>
              <a:tr h="404812">
                <a:tc>
                  <a:txBody>
                    <a:bodyPr/>
                    <a:lstStyle/>
                    <a:p>
                      <a:pPr algn="ctr" fontAlgn="b"/>
                      <a:r>
                        <a:rPr lang="ru-RU" sz="1200" u="none" strike="noStrike" dirty="0">
                          <a:effectLst/>
                        </a:rPr>
                        <a:t>17.1.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"Охрана, защита и воспроизводство лесов на территории Липецкой области в 2014-2024 годах"</a:t>
                      </a:r>
                    </a:p>
                  </a:txBody>
                  <a:tcPr marL="9525" marR="9525" marT="9525" marB="0" anchor="ctr"/>
                </a:tc>
                <a:tc>
                  <a:txBody>
                    <a:bodyPr/>
                    <a:lstStyle/>
                    <a:p>
                      <a:pPr algn="ctr" fontAlgn="ctr"/>
                      <a:r>
                        <a:rPr lang="ru-RU" sz="1000" b="0" i="0" u="none" strike="noStrike">
                          <a:solidFill>
                            <a:srgbClr val="000000"/>
                          </a:solidFill>
                          <a:effectLst/>
                          <a:latin typeface="Arial CYR"/>
                        </a:rPr>
                        <a:t>455 905,9</a:t>
                      </a:r>
                    </a:p>
                  </a:txBody>
                  <a:tcPr marL="9525" marR="9525" marT="9525" marB="0" anchor="ctr"/>
                </a:tc>
                <a:tc>
                  <a:txBody>
                    <a:bodyPr/>
                    <a:lstStyle/>
                    <a:p>
                      <a:pPr algn="ctr" fontAlgn="ctr"/>
                      <a:r>
                        <a:rPr lang="ru-RU" sz="1000" b="0" i="0" u="none" strike="noStrike">
                          <a:solidFill>
                            <a:srgbClr val="000000"/>
                          </a:solidFill>
                          <a:effectLst/>
                          <a:latin typeface="Arial CYR"/>
                        </a:rPr>
                        <a:t>454 385,1</a:t>
                      </a:r>
                    </a:p>
                  </a:txBody>
                  <a:tcPr marL="9525" marR="9525" marT="9525" marB="0" anchor="ctr"/>
                </a:tc>
                <a:tc>
                  <a:txBody>
                    <a:bodyPr/>
                    <a:lstStyle/>
                    <a:p>
                      <a:pPr algn="ctr" fontAlgn="ctr"/>
                      <a:r>
                        <a:rPr lang="ru-RU" sz="1000" b="0" i="0" u="none" strike="noStrike">
                          <a:solidFill>
                            <a:srgbClr val="000000"/>
                          </a:solidFill>
                          <a:effectLst/>
                          <a:latin typeface="Arial CYR"/>
                        </a:rPr>
                        <a:t>99,7</a:t>
                      </a:r>
                    </a:p>
                  </a:txBody>
                  <a:tcPr marL="9525" marR="9525" marT="9525" marB="0" anchor="ctr"/>
                </a:tc>
                <a:extLst>
                  <a:ext uri="{0D108BD9-81ED-4DB2-BD59-A6C34878D82A}">
                    <a16:rowId xmlns="" xmlns:a16="http://schemas.microsoft.com/office/drawing/2014/main" val="10002"/>
                  </a:ext>
                </a:extLst>
              </a:tr>
              <a:tr h="401531">
                <a:tc>
                  <a:txBody>
                    <a:bodyPr/>
                    <a:lstStyle/>
                    <a:p>
                      <a:pPr algn="ctr" fontAlgn="b"/>
                      <a:r>
                        <a:rPr lang="ru-RU" sz="1200" u="none" strike="noStrike" dirty="0">
                          <a:effectLst/>
                        </a:rPr>
                        <a:t>17.2.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"Лесоразведение на землях иных категорий в 2014-2024 годах"</a:t>
                      </a:r>
                    </a:p>
                  </a:txBody>
                  <a:tcPr marL="9525" marR="9525" marT="9525" marB="0" anchor="ctr"/>
                </a:tc>
                <a:tc>
                  <a:txBody>
                    <a:bodyPr/>
                    <a:lstStyle/>
                    <a:p>
                      <a:pPr algn="ctr" fontAlgn="ctr"/>
                      <a:r>
                        <a:rPr lang="ru-RU" sz="1000" b="0" i="0" u="none" strike="noStrike">
                          <a:solidFill>
                            <a:srgbClr val="000000"/>
                          </a:solidFill>
                          <a:effectLst/>
                          <a:latin typeface="Arial CYR"/>
                        </a:rPr>
                        <a:t>77 051,7</a:t>
                      </a:r>
                    </a:p>
                  </a:txBody>
                  <a:tcPr marL="9525" marR="9525" marT="9525" marB="0" anchor="ctr"/>
                </a:tc>
                <a:tc>
                  <a:txBody>
                    <a:bodyPr/>
                    <a:lstStyle/>
                    <a:p>
                      <a:pPr algn="ctr" fontAlgn="ctr"/>
                      <a:r>
                        <a:rPr lang="ru-RU" sz="1000" b="0" i="0" u="none" strike="noStrike">
                          <a:solidFill>
                            <a:srgbClr val="000000"/>
                          </a:solidFill>
                          <a:effectLst/>
                          <a:latin typeface="Arial CYR"/>
                        </a:rPr>
                        <a:t>77 051,7</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3"/>
                  </a:ext>
                </a:extLst>
              </a:tr>
              <a:tr h="512550">
                <a:tc>
                  <a:txBody>
                    <a:bodyPr/>
                    <a:lstStyle/>
                    <a:p>
                      <a:pPr algn="ctr" fontAlgn="b"/>
                      <a:r>
                        <a:rPr lang="ru-RU" sz="1200" b="1" u="none" strike="noStrike" dirty="0">
                          <a:effectLst/>
                        </a:rPr>
                        <a:t>18.</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"Эффективное государственное управление и развитие муниципальной службы 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1 025 698,3</a:t>
                      </a:r>
                    </a:p>
                  </a:txBody>
                  <a:tcPr marL="9525" marR="9525" marT="9525" marB="0" anchor="ctr"/>
                </a:tc>
                <a:tc>
                  <a:txBody>
                    <a:bodyPr/>
                    <a:lstStyle/>
                    <a:p>
                      <a:pPr algn="ctr" fontAlgn="ctr"/>
                      <a:r>
                        <a:rPr lang="ru-RU" sz="1000" b="1" i="0" u="none" strike="noStrike">
                          <a:solidFill>
                            <a:srgbClr val="000000"/>
                          </a:solidFill>
                          <a:effectLst/>
                          <a:latin typeface="Arial CYR"/>
                        </a:rPr>
                        <a:t>986 894,3</a:t>
                      </a:r>
                    </a:p>
                  </a:txBody>
                  <a:tcPr marL="9525" marR="9525" marT="9525" marB="0" anchor="ctr"/>
                </a:tc>
                <a:tc>
                  <a:txBody>
                    <a:bodyPr/>
                    <a:lstStyle/>
                    <a:p>
                      <a:pPr algn="ctr" fontAlgn="ctr"/>
                      <a:r>
                        <a:rPr lang="ru-RU" sz="1000" b="1" i="0" u="none" strike="noStrike">
                          <a:solidFill>
                            <a:srgbClr val="000000"/>
                          </a:solidFill>
                          <a:effectLst/>
                          <a:latin typeface="Arial CYR"/>
                        </a:rPr>
                        <a:t>96,2</a:t>
                      </a:r>
                    </a:p>
                  </a:txBody>
                  <a:tcPr marL="9525" marR="9525" marT="9525" marB="0" anchor="ctr"/>
                </a:tc>
                <a:extLst>
                  <a:ext uri="{0D108BD9-81ED-4DB2-BD59-A6C34878D82A}">
                    <a16:rowId xmlns="" xmlns:a16="http://schemas.microsoft.com/office/drawing/2014/main" val="10004"/>
                  </a:ext>
                </a:extLst>
              </a:tr>
              <a:tr h="457675">
                <a:tc>
                  <a:txBody>
                    <a:bodyPr/>
                    <a:lstStyle/>
                    <a:p>
                      <a:pPr algn="ctr" fontAlgn="b"/>
                      <a:r>
                        <a:rPr lang="ru-RU" sz="1200" u="none" strike="noStrike" dirty="0">
                          <a:effectLst/>
                        </a:rPr>
                        <a:t>18.1.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"Повышение качества предоставления государственных, муниципальных и дополнительных услуг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394 690,0</a:t>
                      </a:r>
                    </a:p>
                  </a:txBody>
                  <a:tcPr marL="9525" marR="9525" marT="9525" marB="0" anchor="ctr"/>
                </a:tc>
                <a:tc>
                  <a:txBody>
                    <a:bodyPr/>
                    <a:lstStyle/>
                    <a:p>
                      <a:pPr algn="ctr" fontAlgn="ctr"/>
                      <a:r>
                        <a:rPr lang="ru-RU" sz="1000" b="0" i="0" u="none" strike="noStrike">
                          <a:solidFill>
                            <a:srgbClr val="000000"/>
                          </a:solidFill>
                          <a:effectLst/>
                          <a:latin typeface="Arial CYR"/>
                        </a:rPr>
                        <a:t>393 374,2</a:t>
                      </a:r>
                    </a:p>
                  </a:txBody>
                  <a:tcPr marL="9525" marR="9525" marT="9525" marB="0" anchor="ctr"/>
                </a:tc>
                <a:tc>
                  <a:txBody>
                    <a:bodyPr/>
                    <a:lstStyle/>
                    <a:p>
                      <a:pPr algn="ctr" fontAlgn="ctr"/>
                      <a:r>
                        <a:rPr lang="ru-RU" sz="1000" b="0" i="0" u="none" strike="noStrike">
                          <a:solidFill>
                            <a:srgbClr val="000000"/>
                          </a:solidFill>
                          <a:effectLst/>
                          <a:latin typeface="Arial CYR"/>
                        </a:rPr>
                        <a:t>99,7</a:t>
                      </a:r>
                    </a:p>
                  </a:txBody>
                  <a:tcPr marL="9525" marR="9525" marT="9525" marB="0" anchor="ctr"/>
                </a:tc>
                <a:extLst>
                  <a:ext uri="{0D108BD9-81ED-4DB2-BD59-A6C34878D82A}">
                    <a16:rowId xmlns="" xmlns:a16="http://schemas.microsoft.com/office/drawing/2014/main" val="10005"/>
                  </a:ext>
                </a:extLst>
              </a:tr>
              <a:tr h="461807">
                <a:tc>
                  <a:txBody>
                    <a:bodyPr/>
                    <a:lstStyle/>
                    <a:p>
                      <a:pPr algn="ctr" fontAlgn="b"/>
                      <a:r>
                        <a:rPr lang="ru-RU" sz="1200" u="none" strike="noStrike" dirty="0">
                          <a:effectLst/>
                        </a:rPr>
                        <a:t>18.2.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"Совершенствование государственной гражданской и муниципальной службы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28 004,0</a:t>
                      </a:r>
                    </a:p>
                  </a:txBody>
                  <a:tcPr marL="9525" marR="9525" marT="9525" marB="0" anchor="ctr"/>
                </a:tc>
                <a:tc>
                  <a:txBody>
                    <a:bodyPr/>
                    <a:lstStyle/>
                    <a:p>
                      <a:pPr algn="ctr" fontAlgn="ctr"/>
                      <a:r>
                        <a:rPr lang="ru-RU" sz="1000" b="0" i="0" u="none" strike="noStrike">
                          <a:solidFill>
                            <a:srgbClr val="000000"/>
                          </a:solidFill>
                          <a:effectLst/>
                          <a:latin typeface="Arial CYR"/>
                        </a:rPr>
                        <a:t>27 668,3</a:t>
                      </a:r>
                    </a:p>
                  </a:txBody>
                  <a:tcPr marL="9525" marR="9525" marT="9525" marB="0" anchor="ctr"/>
                </a:tc>
                <a:tc>
                  <a:txBody>
                    <a:bodyPr/>
                    <a:lstStyle/>
                    <a:p>
                      <a:pPr algn="ctr" fontAlgn="ctr"/>
                      <a:r>
                        <a:rPr lang="ru-RU" sz="1000" b="0" i="0" u="none" strike="noStrike">
                          <a:solidFill>
                            <a:srgbClr val="000000"/>
                          </a:solidFill>
                          <a:effectLst/>
                          <a:latin typeface="Arial CYR"/>
                        </a:rPr>
                        <a:t>98,8</a:t>
                      </a:r>
                    </a:p>
                  </a:txBody>
                  <a:tcPr marL="9525" marR="9525" marT="9525" marB="0" anchor="ctr"/>
                </a:tc>
                <a:extLst>
                  <a:ext uri="{0D108BD9-81ED-4DB2-BD59-A6C34878D82A}">
                    <a16:rowId xmlns="" xmlns:a16="http://schemas.microsoft.com/office/drawing/2014/main" val="10006"/>
                  </a:ext>
                </a:extLst>
              </a:tr>
              <a:tr h="441486">
                <a:tc>
                  <a:txBody>
                    <a:bodyPr/>
                    <a:lstStyle/>
                    <a:p>
                      <a:pPr algn="ctr" fontAlgn="b"/>
                      <a:r>
                        <a:rPr lang="ru-RU" sz="1200" u="none" strike="noStrike" dirty="0">
                          <a:effectLst/>
                        </a:rPr>
                        <a:t>18.3.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"Формирование электронного правительства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465 774,2</a:t>
                      </a:r>
                    </a:p>
                  </a:txBody>
                  <a:tcPr marL="9525" marR="9525" marT="9525" marB="0" anchor="ctr"/>
                </a:tc>
                <a:tc>
                  <a:txBody>
                    <a:bodyPr/>
                    <a:lstStyle/>
                    <a:p>
                      <a:pPr algn="ctr" fontAlgn="ctr"/>
                      <a:r>
                        <a:rPr lang="ru-RU" sz="1000" b="0" i="0" u="none" strike="noStrike">
                          <a:solidFill>
                            <a:srgbClr val="000000"/>
                          </a:solidFill>
                          <a:effectLst/>
                          <a:latin typeface="Arial CYR"/>
                        </a:rPr>
                        <a:t>432 124,1</a:t>
                      </a:r>
                    </a:p>
                  </a:txBody>
                  <a:tcPr marL="9525" marR="9525" marT="9525" marB="0" anchor="ctr"/>
                </a:tc>
                <a:tc>
                  <a:txBody>
                    <a:bodyPr/>
                    <a:lstStyle/>
                    <a:p>
                      <a:pPr algn="ctr" fontAlgn="ctr"/>
                      <a:r>
                        <a:rPr lang="ru-RU" sz="1000" b="0" i="0" u="none" strike="noStrike">
                          <a:solidFill>
                            <a:srgbClr val="000000"/>
                          </a:solidFill>
                          <a:effectLst/>
                          <a:latin typeface="Arial CYR"/>
                        </a:rPr>
                        <a:t>92,8</a:t>
                      </a:r>
                    </a:p>
                  </a:txBody>
                  <a:tcPr marL="9525" marR="9525" marT="9525" marB="0" anchor="ctr"/>
                </a:tc>
                <a:extLst>
                  <a:ext uri="{0D108BD9-81ED-4DB2-BD59-A6C34878D82A}">
                    <a16:rowId xmlns="" xmlns:a16="http://schemas.microsoft.com/office/drawing/2014/main" val="10007"/>
                  </a:ext>
                </a:extLst>
              </a:tr>
              <a:tr h="445665">
                <a:tc>
                  <a:txBody>
                    <a:bodyPr/>
                    <a:lstStyle/>
                    <a:p>
                      <a:pPr algn="ctr" fontAlgn="b"/>
                      <a:r>
                        <a:rPr lang="ru-RU" sz="1200" u="none" strike="noStrike" dirty="0">
                          <a:effectLst/>
                        </a:rPr>
                        <a:t>18.4.</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"Совершенствование системы управления областным имуществом и земельными участками"</a:t>
                      </a:r>
                    </a:p>
                  </a:txBody>
                  <a:tcPr marL="9525" marR="9525" marT="9525" marB="0" anchor="ctr"/>
                </a:tc>
                <a:tc>
                  <a:txBody>
                    <a:bodyPr/>
                    <a:lstStyle/>
                    <a:p>
                      <a:pPr algn="ctr" fontAlgn="ctr"/>
                      <a:r>
                        <a:rPr lang="ru-RU" sz="1000" b="0" i="0" u="none" strike="noStrike">
                          <a:solidFill>
                            <a:srgbClr val="000000"/>
                          </a:solidFill>
                          <a:effectLst/>
                          <a:latin typeface="Arial CYR"/>
                        </a:rPr>
                        <a:t>135 257,1</a:t>
                      </a:r>
                    </a:p>
                  </a:txBody>
                  <a:tcPr marL="9525" marR="9525" marT="9525" marB="0" anchor="ctr"/>
                </a:tc>
                <a:tc>
                  <a:txBody>
                    <a:bodyPr/>
                    <a:lstStyle/>
                    <a:p>
                      <a:pPr algn="ctr" fontAlgn="ctr"/>
                      <a:r>
                        <a:rPr lang="ru-RU" sz="1000" b="0" i="0" u="none" strike="noStrike">
                          <a:solidFill>
                            <a:srgbClr val="000000"/>
                          </a:solidFill>
                          <a:effectLst/>
                          <a:latin typeface="Arial CYR"/>
                        </a:rPr>
                        <a:t>131 754,9</a:t>
                      </a:r>
                    </a:p>
                  </a:txBody>
                  <a:tcPr marL="9525" marR="9525" marT="9525" marB="0" anchor="ctr"/>
                </a:tc>
                <a:tc>
                  <a:txBody>
                    <a:bodyPr/>
                    <a:lstStyle/>
                    <a:p>
                      <a:pPr algn="ctr" fontAlgn="ctr"/>
                      <a:r>
                        <a:rPr lang="ru-RU" sz="1000" b="0" i="0" u="none" strike="noStrike">
                          <a:solidFill>
                            <a:srgbClr val="000000"/>
                          </a:solidFill>
                          <a:effectLst/>
                          <a:latin typeface="Arial CYR"/>
                        </a:rPr>
                        <a:t>97,4</a:t>
                      </a:r>
                    </a:p>
                  </a:txBody>
                  <a:tcPr marL="9525" marR="9525" marT="9525" marB="0" anchor="ctr"/>
                </a:tc>
                <a:extLst>
                  <a:ext uri="{0D108BD9-81ED-4DB2-BD59-A6C34878D82A}">
                    <a16:rowId xmlns="" xmlns:a16="http://schemas.microsoft.com/office/drawing/2014/main" val="10008"/>
                  </a:ext>
                </a:extLst>
              </a:tr>
              <a:tr h="476250">
                <a:tc>
                  <a:txBody>
                    <a:bodyPr/>
                    <a:lstStyle/>
                    <a:p>
                      <a:pPr algn="ctr" fontAlgn="b"/>
                      <a:r>
                        <a:rPr lang="ru-RU" sz="1200" b="0" i="0" u="none" strike="noStrike" dirty="0" smtClean="0">
                          <a:effectLst/>
                          <a:latin typeface="+mn-lt"/>
                        </a:rPr>
                        <a:t>18.5.</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"Использование результатов космической деятельности в интересах социально-экономического развития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1 972,9</a:t>
                      </a:r>
                    </a:p>
                  </a:txBody>
                  <a:tcPr marL="9525" marR="9525" marT="9525" marB="0" anchor="ctr"/>
                </a:tc>
                <a:tc>
                  <a:txBody>
                    <a:bodyPr/>
                    <a:lstStyle/>
                    <a:p>
                      <a:pPr algn="ctr" fontAlgn="ctr"/>
                      <a:r>
                        <a:rPr lang="ru-RU" sz="1000" b="0" i="0" u="none" strike="noStrike">
                          <a:solidFill>
                            <a:srgbClr val="000000"/>
                          </a:solidFill>
                          <a:effectLst/>
                          <a:latin typeface="Arial CYR"/>
                        </a:rPr>
                        <a:t>1 972,9</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 xmlns:a16="http://schemas.microsoft.com/office/drawing/2014/main" val="10009"/>
                  </a:ext>
                </a:extLst>
              </a:tr>
            </a:tbl>
          </a:graphicData>
        </a:graphic>
      </p:graphicFrame>
      <p:pic>
        <p:nvPicPr>
          <p:cNvPr id="1028" name="Picture 4"/>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61973" y="2276474"/>
            <a:ext cx="1994406" cy="211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33</a:t>
            </a:fld>
            <a:endParaRPr lang="ru-RU" dirty="0"/>
          </a:p>
        </p:txBody>
      </p:sp>
    </p:spTree>
    <p:extLst>
      <p:ext uri="{BB962C8B-B14F-4D97-AF65-F5344CB8AC3E}">
        <p14:creationId xmlns:p14="http://schemas.microsoft.com/office/powerpoint/2010/main" val="1686323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(10)</a:t>
            </a:r>
            <a:endParaRPr lang="ru-RU" sz="2800" dirty="0"/>
          </a:p>
        </p:txBody>
      </p:sp>
      <p:graphicFrame>
        <p:nvGraphicFramePr>
          <p:cNvPr id="4" name="Таблица 3"/>
          <p:cNvGraphicFramePr>
            <a:graphicFrameLocks noGrp="1"/>
          </p:cNvGraphicFramePr>
          <p:nvPr>
            <p:extLst>
              <p:ext uri="{D42A27DB-BD31-4B8C-83A1-F6EECF244321}">
                <p14:modId xmlns:p14="http://schemas.microsoft.com/office/powerpoint/2010/main" val="942353309"/>
              </p:ext>
            </p:extLst>
          </p:nvPr>
        </p:nvGraphicFramePr>
        <p:xfrm>
          <a:off x="485775" y="1219200"/>
          <a:ext cx="9467851" cy="5361448"/>
        </p:xfrm>
        <a:graphic>
          <a:graphicData uri="http://schemas.openxmlformats.org/drawingml/2006/table">
            <a:tbl>
              <a:tblPr>
                <a:tableStyleId>{8799B23B-EC83-4686-B30A-512413B5E67A}</a:tableStyleId>
              </a:tblPr>
              <a:tblGrid>
                <a:gridCol w="478967">
                  <a:extLst>
                    <a:ext uri="{9D8B030D-6E8A-4147-A177-3AD203B41FA5}">
                      <a16:colId xmlns="" xmlns:a16="http://schemas.microsoft.com/office/drawing/2014/main" val="20000"/>
                    </a:ext>
                  </a:extLst>
                </a:gridCol>
                <a:gridCol w="5020892">
                  <a:extLst>
                    <a:ext uri="{9D8B030D-6E8A-4147-A177-3AD203B41FA5}">
                      <a16:colId xmlns="" xmlns:a16="http://schemas.microsoft.com/office/drawing/2014/main" val="20001"/>
                    </a:ext>
                  </a:extLst>
                </a:gridCol>
                <a:gridCol w="1275868">
                  <a:extLst>
                    <a:ext uri="{9D8B030D-6E8A-4147-A177-3AD203B41FA5}">
                      <a16:colId xmlns="" xmlns:a16="http://schemas.microsoft.com/office/drawing/2014/main" val="20002"/>
                    </a:ext>
                  </a:extLst>
                </a:gridCol>
                <a:gridCol w="1535997">
                  <a:extLst>
                    <a:ext uri="{9D8B030D-6E8A-4147-A177-3AD203B41FA5}">
                      <a16:colId xmlns="" xmlns:a16="http://schemas.microsoft.com/office/drawing/2014/main" val="20003"/>
                    </a:ext>
                  </a:extLst>
                </a:gridCol>
                <a:gridCol w="1156127">
                  <a:extLst>
                    <a:ext uri="{9D8B030D-6E8A-4147-A177-3AD203B41FA5}">
                      <a16:colId xmlns="" xmlns:a16="http://schemas.microsoft.com/office/drawing/2014/main" val="20004"/>
                    </a:ext>
                  </a:extLst>
                </a:gridCol>
              </a:tblGrid>
              <a:tr h="950984">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 xmlns:a16="http://schemas.microsoft.com/office/drawing/2014/main" val="10000"/>
                  </a:ext>
                </a:extLst>
              </a:tr>
              <a:tr h="458716">
                <a:tc>
                  <a:txBody>
                    <a:bodyPr/>
                    <a:lstStyle/>
                    <a:p>
                      <a:pPr algn="ctr" fontAlgn="b"/>
                      <a:r>
                        <a:rPr lang="ru-RU" sz="1200" b="1" u="none" strike="noStrike" dirty="0">
                          <a:effectLst/>
                        </a:rPr>
                        <a:t>19.</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"Управление государственными финансами и государственным долгом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4 409 315,6</a:t>
                      </a:r>
                    </a:p>
                  </a:txBody>
                  <a:tcPr marL="9525" marR="9525" marT="9525" marB="0" anchor="ctr"/>
                </a:tc>
                <a:tc>
                  <a:txBody>
                    <a:bodyPr/>
                    <a:lstStyle/>
                    <a:p>
                      <a:pPr algn="ctr" fontAlgn="ctr"/>
                      <a:r>
                        <a:rPr lang="ru-RU" sz="1000" b="1" i="0" u="none" strike="noStrike">
                          <a:solidFill>
                            <a:srgbClr val="000000"/>
                          </a:solidFill>
                          <a:effectLst/>
                          <a:latin typeface="Arial CYR"/>
                        </a:rPr>
                        <a:t>4 214 602,4</a:t>
                      </a:r>
                    </a:p>
                  </a:txBody>
                  <a:tcPr marL="9525" marR="9525" marT="9525" marB="0" anchor="ctr"/>
                </a:tc>
                <a:tc>
                  <a:txBody>
                    <a:bodyPr/>
                    <a:lstStyle/>
                    <a:p>
                      <a:pPr algn="ctr" fontAlgn="ctr"/>
                      <a:r>
                        <a:rPr lang="ru-RU" sz="1000" b="1" i="0" u="none" strike="noStrike">
                          <a:solidFill>
                            <a:srgbClr val="000000"/>
                          </a:solidFill>
                          <a:effectLst/>
                          <a:latin typeface="Arial CYR"/>
                        </a:rPr>
                        <a:t>95,6</a:t>
                      </a:r>
                    </a:p>
                  </a:txBody>
                  <a:tcPr marL="9525" marR="9525" marT="9525" marB="0" anchor="ctr"/>
                </a:tc>
                <a:extLst>
                  <a:ext uri="{0D108BD9-81ED-4DB2-BD59-A6C34878D82A}">
                    <a16:rowId xmlns="" xmlns:a16="http://schemas.microsoft.com/office/drawing/2014/main" val="10001"/>
                  </a:ext>
                </a:extLst>
              </a:tr>
              <a:tr h="395851">
                <a:tc>
                  <a:txBody>
                    <a:bodyPr/>
                    <a:lstStyle/>
                    <a:p>
                      <a:pPr algn="ctr" fontAlgn="b"/>
                      <a:r>
                        <a:rPr lang="ru-RU" sz="1200" u="none" strike="noStrike" dirty="0">
                          <a:effectLst/>
                        </a:rPr>
                        <a:t>19.1.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"Долгосрочное бюджетное планирование, совершенствование организации бюджетного процесса"</a:t>
                      </a:r>
                    </a:p>
                  </a:txBody>
                  <a:tcPr marL="9525" marR="9525" marT="9525" marB="0" anchor="ctr"/>
                </a:tc>
                <a:tc>
                  <a:txBody>
                    <a:bodyPr/>
                    <a:lstStyle/>
                    <a:p>
                      <a:pPr algn="ctr" fontAlgn="ctr"/>
                      <a:r>
                        <a:rPr lang="ru-RU" sz="1000" b="0" i="0" u="none" strike="noStrike">
                          <a:solidFill>
                            <a:srgbClr val="000000"/>
                          </a:solidFill>
                          <a:effectLst/>
                          <a:latin typeface="Arial CYR"/>
                        </a:rPr>
                        <a:t>255 046,8</a:t>
                      </a:r>
                    </a:p>
                  </a:txBody>
                  <a:tcPr marL="9525" marR="9525" marT="9525" marB="0" anchor="ctr"/>
                </a:tc>
                <a:tc>
                  <a:txBody>
                    <a:bodyPr/>
                    <a:lstStyle/>
                    <a:p>
                      <a:pPr algn="ctr" fontAlgn="ctr"/>
                      <a:r>
                        <a:rPr lang="ru-RU" sz="1000" b="0" i="0" u="none" strike="noStrike">
                          <a:solidFill>
                            <a:srgbClr val="000000"/>
                          </a:solidFill>
                          <a:effectLst/>
                          <a:latin typeface="Arial CYR"/>
                        </a:rPr>
                        <a:t>242 390,8</a:t>
                      </a:r>
                    </a:p>
                  </a:txBody>
                  <a:tcPr marL="9525" marR="9525" marT="9525" marB="0" anchor="ctr"/>
                </a:tc>
                <a:tc>
                  <a:txBody>
                    <a:bodyPr/>
                    <a:lstStyle/>
                    <a:p>
                      <a:pPr algn="ctr" fontAlgn="ctr"/>
                      <a:r>
                        <a:rPr lang="ru-RU" sz="1000" b="0" i="0" u="none" strike="noStrike">
                          <a:solidFill>
                            <a:srgbClr val="000000"/>
                          </a:solidFill>
                          <a:effectLst/>
                          <a:latin typeface="Arial CYR"/>
                        </a:rPr>
                        <a:t>95,0</a:t>
                      </a:r>
                    </a:p>
                  </a:txBody>
                  <a:tcPr marL="9525" marR="9525" marT="9525" marB="0" anchor="ctr"/>
                </a:tc>
                <a:extLst>
                  <a:ext uri="{0D108BD9-81ED-4DB2-BD59-A6C34878D82A}">
                    <a16:rowId xmlns="" xmlns:a16="http://schemas.microsoft.com/office/drawing/2014/main" val="10002"/>
                  </a:ext>
                </a:extLst>
              </a:tr>
              <a:tr h="308999">
                <a:tc>
                  <a:txBody>
                    <a:bodyPr/>
                    <a:lstStyle/>
                    <a:p>
                      <a:pPr algn="ctr" fontAlgn="b"/>
                      <a:r>
                        <a:rPr lang="ru-RU" sz="1200" u="none" strike="noStrike" dirty="0">
                          <a:effectLst/>
                        </a:rPr>
                        <a:t>19.2.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"Управление государственным долгом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462 453,5</a:t>
                      </a:r>
                    </a:p>
                  </a:txBody>
                  <a:tcPr marL="9525" marR="9525" marT="9525" marB="0" anchor="ctr"/>
                </a:tc>
                <a:tc>
                  <a:txBody>
                    <a:bodyPr/>
                    <a:lstStyle/>
                    <a:p>
                      <a:pPr algn="ctr" fontAlgn="ctr"/>
                      <a:r>
                        <a:rPr lang="ru-RU" sz="1000" b="0" i="0" u="none" strike="noStrike">
                          <a:solidFill>
                            <a:srgbClr val="000000"/>
                          </a:solidFill>
                          <a:effectLst/>
                          <a:latin typeface="Arial CYR"/>
                        </a:rPr>
                        <a:t>457 849,0</a:t>
                      </a:r>
                    </a:p>
                  </a:txBody>
                  <a:tcPr marL="9525" marR="9525" marT="9525" marB="0" anchor="ctr"/>
                </a:tc>
                <a:tc>
                  <a:txBody>
                    <a:bodyPr/>
                    <a:lstStyle/>
                    <a:p>
                      <a:pPr algn="ctr" fontAlgn="ctr"/>
                      <a:r>
                        <a:rPr lang="ru-RU" sz="1000" b="0" i="0" u="none" strike="noStrike">
                          <a:solidFill>
                            <a:srgbClr val="000000"/>
                          </a:solidFill>
                          <a:effectLst/>
                          <a:latin typeface="Arial CYR"/>
                        </a:rPr>
                        <a:t>99,0</a:t>
                      </a:r>
                    </a:p>
                  </a:txBody>
                  <a:tcPr marL="9525" marR="9525" marT="9525" marB="0" anchor="ctr"/>
                </a:tc>
                <a:extLst>
                  <a:ext uri="{0D108BD9-81ED-4DB2-BD59-A6C34878D82A}">
                    <a16:rowId xmlns="" xmlns:a16="http://schemas.microsoft.com/office/drawing/2014/main" val="10003"/>
                  </a:ext>
                </a:extLst>
              </a:tr>
              <a:tr h="361950">
                <a:tc>
                  <a:txBody>
                    <a:bodyPr/>
                    <a:lstStyle/>
                    <a:p>
                      <a:pPr algn="ctr" fontAlgn="b"/>
                      <a:r>
                        <a:rPr lang="ru-RU" sz="1200" u="none" strike="noStrike" dirty="0">
                          <a:effectLst/>
                        </a:rPr>
                        <a:t>19.3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"Создание условий для повышения финансовой устойчивости местных бюджетов"</a:t>
                      </a:r>
                    </a:p>
                  </a:txBody>
                  <a:tcPr marL="9525" marR="9525" marT="9525" marB="0" anchor="ctr"/>
                </a:tc>
                <a:tc>
                  <a:txBody>
                    <a:bodyPr/>
                    <a:lstStyle/>
                    <a:p>
                      <a:pPr algn="ctr" fontAlgn="ctr"/>
                      <a:r>
                        <a:rPr lang="ru-RU" sz="1000" b="0" i="0" u="none" strike="noStrike">
                          <a:solidFill>
                            <a:srgbClr val="000000"/>
                          </a:solidFill>
                          <a:effectLst/>
                          <a:latin typeface="Arial CYR"/>
                        </a:rPr>
                        <a:t>3 691 815,3</a:t>
                      </a:r>
                    </a:p>
                  </a:txBody>
                  <a:tcPr marL="9525" marR="9525" marT="9525" marB="0" anchor="ctr"/>
                </a:tc>
                <a:tc>
                  <a:txBody>
                    <a:bodyPr/>
                    <a:lstStyle/>
                    <a:p>
                      <a:pPr algn="ctr" fontAlgn="ctr"/>
                      <a:r>
                        <a:rPr lang="ru-RU" sz="1000" b="0" i="0" u="none" strike="noStrike">
                          <a:solidFill>
                            <a:srgbClr val="000000"/>
                          </a:solidFill>
                          <a:effectLst/>
                          <a:latin typeface="Arial CYR"/>
                        </a:rPr>
                        <a:t>3 514 362,6</a:t>
                      </a:r>
                    </a:p>
                  </a:txBody>
                  <a:tcPr marL="9525" marR="9525" marT="9525" marB="0" anchor="ctr"/>
                </a:tc>
                <a:tc>
                  <a:txBody>
                    <a:bodyPr/>
                    <a:lstStyle/>
                    <a:p>
                      <a:pPr algn="ctr" fontAlgn="ctr"/>
                      <a:r>
                        <a:rPr lang="ru-RU" sz="1000" b="0" i="0" u="none" strike="noStrike">
                          <a:solidFill>
                            <a:srgbClr val="000000"/>
                          </a:solidFill>
                          <a:effectLst/>
                          <a:latin typeface="Arial CYR"/>
                        </a:rPr>
                        <a:t>95,2</a:t>
                      </a:r>
                    </a:p>
                  </a:txBody>
                  <a:tcPr marL="9525" marR="9525" marT="9525" marB="0" anchor="ctr"/>
                </a:tc>
                <a:extLst>
                  <a:ext uri="{0D108BD9-81ED-4DB2-BD59-A6C34878D82A}">
                    <a16:rowId xmlns="" xmlns:a16="http://schemas.microsoft.com/office/drawing/2014/main" val="10004"/>
                  </a:ext>
                </a:extLst>
              </a:tr>
              <a:tr h="419100">
                <a:tc>
                  <a:txBody>
                    <a:bodyPr/>
                    <a:lstStyle/>
                    <a:p>
                      <a:pPr algn="ctr" fontAlgn="b"/>
                      <a:r>
                        <a:rPr lang="ru-RU" sz="1200" b="1" u="none" strike="noStrike" dirty="0">
                          <a:effectLst/>
                        </a:rPr>
                        <a:t>20.</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"Формирование современной городской среды 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845 288,9</a:t>
                      </a:r>
                    </a:p>
                  </a:txBody>
                  <a:tcPr marL="9525" marR="9525" marT="9525" marB="0" anchor="ctr"/>
                </a:tc>
                <a:tc>
                  <a:txBody>
                    <a:bodyPr/>
                    <a:lstStyle/>
                    <a:p>
                      <a:pPr algn="ctr" fontAlgn="ctr"/>
                      <a:r>
                        <a:rPr lang="ru-RU" sz="1000" b="1" i="0" u="none" strike="noStrike">
                          <a:solidFill>
                            <a:srgbClr val="000000"/>
                          </a:solidFill>
                          <a:effectLst/>
                          <a:latin typeface="Arial CYR"/>
                        </a:rPr>
                        <a:t>823 581,9</a:t>
                      </a:r>
                    </a:p>
                  </a:txBody>
                  <a:tcPr marL="9525" marR="9525" marT="9525" marB="0" anchor="ctr"/>
                </a:tc>
                <a:tc>
                  <a:txBody>
                    <a:bodyPr/>
                    <a:lstStyle/>
                    <a:p>
                      <a:pPr algn="ctr" fontAlgn="ctr"/>
                      <a:r>
                        <a:rPr lang="ru-RU" sz="1000" b="1" i="0" u="none" strike="noStrike">
                          <a:solidFill>
                            <a:srgbClr val="000000"/>
                          </a:solidFill>
                          <a:effectLst/>
                          <a:latin typeface="Arial CYR"/>
                        </a:rPr>
                        <a:t>97,4</a:t>
                      </a:r>
                    </a:p>
                  </a:txBody>
                  <a:tcPr marL="9525" marR="9525" marT="9525" marB="0" anchor="ctr"/>
                </a:tc>
                <a:extLst>
                  <a:ext uri="{0D108BD9-81ED-4DB2-BD59-A6C34878D82A}">
                    <a16:rowId xmlns="" xmlns:a16="http://schemas.microsoft.com/office/drawing/2014/main" val="10005"/>
                  </a:ext>
                </a:extLst>
              </a:tr>
              <a:tr h="419100">
                <a:tc>
                  <a:txBody>
                    <a:bodyPr/>
                    <a:lstStyle/>
                    <a:p>
                      <a:pPr algn="ctr" fontAlgn="b"/>
                      <a:r>
                        <a:rPr lang="ru-RU" sz="1200" u="none" strike="noStrike" dirty="0">
                          <a:effectLst/>
                        </a:rPr>
                        <a:t>20.1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благоустройства территорий муниципальных образований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845 288,9</a:t>
                      </a:r>
                    </a:p>
                  </a:txBody>
                  <a:tcPr marL="9525" marR="9525" marT="9525" marB="0" anchor="ctr"/>
                </a:tc>
                <a:tc>
                  <a:txBody>
                    <a:bodyPr/>
                    <a:lstStyle/>
                    <a:p>
                      <a:pPr algn="ctr" fontAlgn="ctr"/>
                      <a:r>
                        <a:rPr lang="ru-RU" sz="1000" b="0" i="0" u="none" strike="noStrike">
                          <a:solidFill>
                            <a:srgbClr val="000000"/>
                          </a:solidFill>
                          <a:effectLst/>
                          <a:latin typeface="Arial CYR"/>
                        </a:rPr>
                        <a:t>823 581,9</a:t>
                      </a:r>
                    </a:p>
                  </a:txBody>
                  <a:tcPr marL="9525" marR="9525" marT="9525" marB="0" anchor="ctr"/>
                </a:tc>
                <a:tc>
                  <a:txBody>
                    <a:bodyPr/>
                    <a:lstStyle/>
                    <a:p>
                      <a:pPr algn="ctr" fontAlgn="ctr"/>
                      <a:r>
                        <a:rPr lang="ru-RU" sz="1000" b="0" i="0" u="none" strike="noStrike">
                          <a:solidFill>
                            <a:srgbClr val="000000"/>
                          </a:solidFill>
                          <a:effectLst/>
                          <a:latin typeface="Arial CYR"/>
                        </a:rPr>
                        <a:t>97,4</a:t>
                      </a:r>
                    </a:p>
                  </a:txBody>
                  <a:tcPr marL="9525" marR="9525" marT="9525" marB="0" anchor="ctr"/>
                </a:tc>
                <a:extLst>
                  <a:ext uri="{0D108BD9-81ED-4DB2-BD59-A6C34878D82A}">
                    <a16:rowId xmlns="" xmlns:a16="http://schemas.microsoft.com/office/drawing/2014/main" val="10006"/>
                  </a:ext>
                </a:extLst>
              </a:tr>
              <a:tr h="419100">
                <a:tc>
                  <a:txBody>
                    <a:bodyPr/>
                    <a:lstStyle/>
                    <a:p>
                      <a:pPr algn="ctr" fontAlgn="b"/>
                      <a:r>
                        <a:rPr lang="ru-RU" sz="1200" b="1" i="0" u="none" strike="noStrike" dirty="0" smtClean="0">
                          <a:effectLst/>
                          <a:latin typeface="+mn-lt"/>
                        </a:rPr>
                        <a:t>21.</a:t>
                      </a:r>
                      <a:endParaRPr lang="ru-RU" sz="1200" b="1" i="0" u="none" strike="noStrike" dirty="0">
                        <a:effectLst/>
                        <a:latin typeface="+mn-lt"/>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"Комплексное развитие сельских территорий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751 603,7</a:t>
                      </a:r>
                    </a:p>
                  </a:txBody>
                  <a:tcPr marL="9525" marR="9525" marT="9525" marB="0" anchor="ctr"/>
                </a:tc>
                <a:tc>
                  <a:txBody>
                    <a:bodyPr/>
                    <a:lstStyle/>
                    <a:p>
                      <a:pPr algn="ctr" fontAlgn="ctr"/>
                      <a:r>
                        <a:rPr lang="ru-RU" sz="1000" b="1" i="0" u="none" strike="noStrike">
                          <a:solidFill>
                            <a:srgbClr val="000000"/>
                          </a:solidFill>
                          <a:effectLst/>
                          <a:latin typeface="Arial CYR"/>
                        </a:rPr>
                        <a:t>670 684,1</a:t>
                      </a:r>
                    </a:p>
                  </a:txBody>
                  <a:tcPr marL="9525" marR="9525" marT="9525" marB="0" anchor="ctr"/>
                </a:tc>
                <a:tc>
                  <a:txBody>
                    <a:bodyPr/>
                    <a:lstStyle/>
                    <a:p>
                      <a:pPr algn="ctr" fontAlgn="ctr"/>
                      <a:r>
                        <a:rPr lang="ru-RU" sz="1000" b="1" i="0" u="none" strike="noStrike">
                          <a:solidFill>
                            <a:srgbClr val="000000"/>
                          </a:solidFill>
                          <a:effectLst/>
                          <a:latin typeface="Arial CYR"/>
                        </a:rPr>
                        <a:t>89,2</a:t>
                      </a:r>
                    </a:p>
                  </a:txBody>
                  <a:tcPr marL="9525" marR="9525" marT="9525" marB="0" anchor="ctr"/>
                </a:tc>
                <a:extLst>
                  <a:ext uri="{0D108BD9-81ED-4DB2-BD59-A6C34878D82A}">
                    <a16:rowId xmlns="" xmlns:a16="http://schemas.microsoft.com/office/drawing/2014/main" val="10007"/>
                  </a:ext>
                </a:extLst>
              </a:tr>
              <a:tr h="419100">
                <a:tc>
                  <a:txBody>
                    <a:bodyPr/>
                    <a:lstStyle/>
                    <a:p>
                      <a:pPr algn="ctr" fontAlgn="b"/>
                      <a:r>
                        <a:rPr lang="ru-RU" sz="1200" b="0" i="0" u="none" strike="noStrike" dirty="0" smtClean="0">
                          <a:effectLst/>
                          <a:latin typeface="+mn-lt"/>
                        </a:rPr>
                        <a:t>21.1.</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"Создание условий для обеспечения доступным и комфортным жильем сельского населения"</a:t>
                      </a:r>
                    </a:p>
                  </a:txBody>
                  <a:tcPr marL="9525" marR="9525" marT="9525" marB="0" anchor="ctr"/>
                </a:tc>
                <a:tc>
                  <a:txBody>
                    <a:bodyPr/>
                    <a:lstStyle/>
                    <a:p>
                      <a:pPr algn="ctr" fontAlgn="ctr"/>
                      <a:r>
                        <a:rPr lang="ru-RU" sz="1000" b="0" i="0" u="none" strike="noStrike">
                          <a:solidFill>
                            <a:srgbClr val="000000"/>
                          </a:solidFill>
                          <a:effectLst/>
                          <a:latin typeface="Arial CYR"/>
                        </a:rPr>
                        <a:t>84 588,6</a:t>
                      </a:r>
                    </a:p>
                  </a:txBody>
                  <a:tcPr marL="9525" marR="9525" marT="9525" marB="0" anchor="ctr"/>
                </a:tc>
                <a:tc>
                  <a:txBody>
                    <a:bodyPr/>
                    <a:lstStyle/>
                    <a:p>
                      <a:pPr algn="ctr" fontAlgn="ctr"/>
                      <a:r>
                        <a:rPr lang="ru-RU" sz="1000" b="0" i="0" u="none" strike="noStrike">
                          <a:solidFill>
                            <a:srgbClr val="000000"/>
                          </a:solidFill>
                          <a:effectLst/>
                          <a:latin typeface="Arial CYR"/>
                        </a:rPr>
                        <a:t>83 899,6</a:t>
                      </a:r>
                    </a:p>
                  </a:txBody>
                  <a:tcPr marL="9525" marR="9525" marT="9525" marB="0" anchor="ctr"/>
                </a:tc>
                <a:tc>
                  <a:txBody>
                    <a:bodyPr/>
                    <a:lstStyle/>
                    <a:p>
                      <a:pPr algn="ctr" fontAlgn="ctr"/>
                      <a:r>
                        <a:rPr lang="ru-RU" sz="1000" b="0" i="0" u="none" strike="noStrike">
                          <a:solidFill>
                            <a:srgbClr val="000000"/>
                          </a:solidFill>
                          <a:effectLst/>
                          <a:latin typeface="Arial CYR"/>
                        </a:rPr>
                        <a:t>99,2</a:t>
                      </a:r>
                    </a:p>
                  </a:txBody>
                  <a:tcPr marL="9525" marR="9525" marT="9525" marB="0" anchor="ctr"/>
                </a:tc>
                <a:extLst>
                  <a:ext uri="{0D108BD9-81ED-4DB2-BD59-A6C34878D82A}">
                    <a16:rowId xmlns="" xmlns:a16="http://schemas.microsoft.com/office/drawing/2014/main" val="10008"/>
                  </a:ext>
                </a:extLst>
              </a:tr>
              <a:tr h="385199">
                <a:tc>
                  <a:txBody>
                    <a:bodyPr/>
                    <a:lstStyle/>
                    <a:p>
                      <a:pPr algn="ctr" fontAlgn="b"/>
                      <a:r>
                        <a:rPr lang="ru-RU" sz="1200" b="0" i="0" u="none" strike="noStrike" dirty="0" smtClean="0">
                          <a:effectLst/>
                          <a:latin typeface="+mn-lt"/>
                        </a:rPr>
                        <a:t>21.2.</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"Создание и развитие инфраструктуры на сельских территориях"</a:t>
                      </a:r>
                    </a:p>
                  </a:txBody>
                  <a:tcPr marL="9525" marR="9525" marT="9525" marB="0" anchor="ctr"/>
                </a:tc>
                <a:tc>
                  <a:txBody>
                    <a:bodyPr/>
                    <a:lstStyle/>
                    <a:p>
                      <a:pPr algn="ctr" fontAlgn="ctr"/>
                      <a:r>
                        <a:rPr lang="ru-RU" sz="1000" b="0" i="0" u="none" strike="noStrike">
                          <a:solidFill>
                            <a:srgbClr val="000000"/>
                          </a:solidFill>
                          <a:effectLst/>
                          <a:latin typeface="Arial CYR"/>
                        </a:rPr>
                        <a:t>666 993,5</a:t>
                      </a:r>
                    </a:p>
                  </a:txBody>
                  <a:tcPr marL="9525" marR="9525" marT="9525" marB="0" anchor="ctr"/>
                </a:tc>
                <a:tc>
                  <a:txBody>
                    <a:bodyPr/>
                    <a:lstStyle/>
                    <a:p>
                      <a:pPr algn="ctr" fontAlgn="ctr"/>
                      <a:r>
                        <a:rPr lang="ru-RU" sz="1000" b="0" i="0" u="none" strike="noStrike">
                          <a:solidFill>
                            <a:srgbClr val="000000"/>
                          </a:solidFill>
                          <a:effectLst/>
                          <a:latin typeface="Arial CYR"/>
                        </a:rPr>
                        <a:t>586 784,5</a:t>
                      </a:r>
                    </a:p>
                  </a:txBody>
                  <a:tcPr marL="9525" marR="9525" marT="9525" marB="0" anchor="ctr"/>
                </a:tc>
                <a:tc>
                  <a:txBody>
                    <a:bodyPr/>
                    <a:lstStyle/>
                    <a:p>
                      <a:pPr algn="ctr" fontAlgn="ctr"/>
                      <a:r>
                        <a:rPr lang="ru-RU" sz="1000" b="0" i="0" u="none" strike="noStrike">
                          <a:solidFill>
                            <a:srgbClr val="000000"/>
                          </a:solidFill>
                          <a:effectLst/>
                          <a:latin typeface="Arial CYR"/>
                        </a:rPr>
                        <a:t>88,0</a:t>
                      </a:r>
                    </a:p>
                  </a:txBody>
                  <a:tcPr marL="9525" marR="9525" marT="9525" marB="0" anchor="ctr"/>
                </a:tc>
                <a:extLst>
                  <a:ext uri="{0D108BD9-81ED-4DB2-BD59-A6C34878D82A}">
                    <a16:rowId xmlns="" xmlns:a16="http://schemas.microsoft.com/office/drawing/2014/main" val="10009"/>
                  </a:ext>
                </a:extLst>
              </a:tr>
              <a:tr h="419100">
                <a:tc>
                  <a:txBody>
                    <a:bodyPr/>
                    <a:lstStyle/>
                    <a:p>
                      <a:pPr algn="ctr" fontAlgn="b"/>
                      <a:r>
                        <a:rPr lang="ru-RU" sz="1200" b="0" i="0" u="none" strike="noStrike" dirty="0" smtClean="0">
                          <a:effectLst/>
                          <a:latin typeface="+mn-lt"/>
                        </a:rPr>
                        <a:t>21.3.</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рынка труда (кадрового потенциала) на сельских территориях"</a:t>
                      </a:r>
                    </a:p>
                  </a:txBody>
                  <a:tcPr marL="9525" marR="9525" marT="9525" marB="0" anchor="ctr"/>
                </a:tc>
                <a:tc>
                  <a:txBody>
                    <a:bodyPr/>
                    <a:lstStyle/>
                    <a:p>
                      <a:pPr algn="ctr" fontAlgn="ctr"/>
                      <a:r>
                        <a:rPr lang="ru-RU" sz="1000" b="0" i="0" u="none" strike="noStrike">
                          <a:solidFill>
                            <a:srgbClr val="000000"/>
                          </a:solidFill>
                          <a:effectLst/>
                          <a:latin typeface="Arial CYR"/>
                        </a:rPr>
                        <a:t>21,6</a:t>
                      </a:r>
                    </a:p>
                  </a:txBody>
                  <a:tcPr marL="9525" marR="9525" marT="9525" marB="0" anchor="ctr"/>
                </a:tc>
                <a:tc>
                  <a:txBody>
                    <a:bodyPr/>
                    <a:lstStyle/>
                    <a:p>
                      <a:pPr algn="ctr" fontAlgn="ctr"/>
                      <a:r>
                        <a:rPr lang="ru-RU" sz="1000" b="0" i="0" u="none" strike="noStrike">
                          <a:solidFill>
                            <a:srgbClr val="000000"/>
                          </a:solidFill>
                          <a:effectLst/>
                          <a:latin typeface="Arial CYR"/>
                        </a:rPr>
                        <a:t>0,0</a:t>
                      </a:r>
                    </a:p>
                  </a:txBody>
                  <a:tcPr marL="9525" marR="9525" marT="9525" marB="0" anchor="ctr"/>
                </a:tc>
                <a:tc>
                  <a:txBody>
                    <a:bodyPr/>
                    <a:lstStyle/>
                    <a:p>
                      <a:pPr algn="ctr" fontAlgn="ctr"/>
                      <a:r>
                        <a:rPr lang="ru-RU" sz="1000" b="0" i="0" u="none" strike="noStrike" dirty="0">
                          <a:solidFill>
                            <a:srgbClr val="000000"/>
                          </a:solidFill>
                          <a:effectLst/>
                          <a:latin typeface="Arial CYR"/>
                        </a:rPr>
                        <a:t>0,0</a:t>
                      </a:r>
                    </a:p>
                  </a:txBody>
                  <a:tcPr marL="9525" marR="9525" marT="9525" marB="0" anchor="ctr"/>
                </a:tc>
                <a:extLst>
                  <a:ext uri="{0D108BD9-81ED-4DB2-BD59-A6C34878D82A}">
                    <a16:rowId xmlns="" xmlns:a16="http://schemas.microsoft.com/office/drawing/2014/main" val="10010"/>
                  </a:ext>
                </a:extLst>
              </a:tr>
              <a:tr h="404249">
                <a:tc>
                  <a:txBody>
                    <a:bodyPr/>
                    <a:lstStyle/>
                    <a:p>
                      <a:pPr algn="l" fontAlgn="b"/>
                      <a:r>
                        <a:rPr lang="ru-RU" sz="1200" u="none" strike="noStrike" dirty="0">
                          <a:effectLst/>
                        </a:rPr>
                        <a:t> </a:t>
                      </a:r>
                      <a:endParaRPr lang="ru-RU" sz="1200" b="0" i="0" u="none" strike="noStrike" dirty="0">
                        <a:effectLst/>
                        <a:latin typeface="Times New Roman"/>
                      </a:endParaRPr>
                    </a:p>
                  </a:txBody>
                  <a:tcPr marL="9525" marR="9525" marT="9525" marB="0" anchor="ctr"/>
                </a:tc>
                <a:tc>
                  <a:txBody>
                    <a:bodyPr/>
                    <a:lstStyle/>
                    <a:p>
                      <a:pPr algn="l" fontAlgn="ctr"/>
                      <a:r>
                        <a:rPr lang="ru-RU" sz="1200" b="1" u="none" strike="noStrike" dirty="0">
                          <a:effectLst/>
                        </a:rPr>
                        <a:t>В целом по всем программам</a:t>
                      </a:r>
                      <a:endParaRPr lang="ru-RU" sz="1200" b="1" i="0" u="none" strike="noStrike" dirty="0">
                        <a:solidFill>
                          <a:srgbClr val="333333"/>
                        </a:solidFill>
                        <a:effectLst/>
                        <a:latin typeface="Times New Roman"/>
                      </a:endParaRPr>
                    </a:p>
                  </a:txBody>
                  <a:tcPr marL="9525" marR="9525" marT="9525" marB="0" anchor="ctr"/>
                </a:tc>
                <a:tc>
                  <a:txBody>
                    <a:bodyPr/>
                    <a:lstStyle/>
                    <a:p>
                      <a:pPr algn="ctr" fontAlgn="ctr"/>
                      <a:r>
                        <a:rPr lang="ru-RU" sz="1000" b="1" i="0" u="none" strike="noStrike" dirty="0">
                          <a:solidFill>
                            <a:srgbClr val="000000"/>
                          </a:solidFill>
                          <a:effectLst/>
                          <a:latin typeface="Arial CYR"/>
                        </a:rPr>
                        <a:t>74 441 757,3</a:t>
                      </a:r>
                    </a:p>
                  </a:txBody>
                  <a:tcPr marL="9525" marR="9525" marT="9525" marB="0" anchor="ctr"/>
                </a:tc>
                <a:tc>
                  <a:txBody>
                    <a:bodyPr/>
                    <a:lstStyle/>
                    <a:p>
                      <a:pPr algn="ctr" fontAlgn="ctr"/>
                      <a:r>
                        <a:rPr lang="ru-RU" sz="1000" b="1" i="0" u="none" strike="noStrike">
                          <a:solidFill>
                            <a:srgbClr val="000000"/>
                          </a:solidFill>
                          <a:effectLst/>
                          <a:latin typeface="Arial CYR"/>
                        </a:rPr>
                        <a:t>70 650 432,0</a:t>
                      </a:r>
                    </a:p>
                  </a:txBody>
                  <a:tcPr marL="9525" marR="9525" marT="9525" marB="0" anchor="ctr"/>
                </a:tc>
                <a:tc>
                  <a:txBody>
                    <a:bodyPr/>
                    <a:lstStyle/>
                    <a:p>
                      <a:pPr algn="ctr" fontAlgn="ctr"/>
                      <a:r>
                        <a:rPr lang="ru-RU" sz="1000" b="1" i="0" u="none" strike="noStrike" dirty="0">
                          <a:solidFill>
                            <a:srgbClr val="000000"/>
                          </a:solidFill>
                          <a:effectLst/>
                          <a:latin typeface="Arial CYR"/>
                        </a:rPr>
                        <a:t>94,9</a:t>
                      </a:r>
                    </a:p>
                  </a:txBody>
                  <a:tcPr marL="9525" marR="9525" marT="9525" marB="0" anchor="ctr"/>
                </a:tc>
                <a:extLst>
                  <a:ext uri="{0D108BD9-81ED-4DB2-BD59-A6C34878D82A}">
                    <a16:rowId xmlns="" xmlns:a16="http://schemas.microsoft.com/office/drawing/2014/main" val="10011"/>
                  </a:ext>
                </a:extLst>
              </a:tr>
            </a:tbl>
          </a:graphicData>
        </a:graphic>
      </p:graphicFrame>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9712" y="2219325"/>
            <a:ext cx="1937151" cy="211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34</a:t>
            </a:fld>
            <a:endParaRPr lang="ru-RU" dirty="0"/>
          </a:p>
        </p:txBody>
      </p:sp>
    </p:spTree>
    <p:extLst>
      <p:ext uri="{BB962C8B-B14F-4D97-AF65-F5344CB8AC3E}">
        <p14:creationId xmlns:p14="http://schemas.microsoft.com/office/powerpoint/2010/main" val="168632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Прямоугольник 59"/>
          <p:cNvSpPr/>
          <p:nvPr/>
        </p:nvSpPr>
        <p:spPr>
          <a:xfrm>
            <a:off x="7400322" y="2970728"/>
            <a:ext cx="3888000" cy="913135"/>
          </a:xfrm>
          <a:prstGeom prst="rect">
            <a:avLst/>
          </a:prstGeom>
          <a:solidFill>
            <a:srgbClr val="8BFFBF">
              <a:alpha val="20000"/>
            </a:srgbClr>
          </a:solidFill>
          <a:ln>
            <a:solidFill>
              <a:srgbClr val="00B050"/>
            </a:solidFill>
            <a:prstDash val="sysDot"/>
          </a:ln>
        </p:spPr>
        <p:txBody>
          <a:bodyPr wrap="square">
            <a:spAutoFit/>
          </a:bodyPr>
          <a:lstStyle/>
          <a:p>
            <a:pPr>
              <a:spcBef>
                <a:spcPts val="800"/>
              </a:spcBef>
            </a:pPr>
            <a:r>
              <a:rPr lang="ru-RU" sz="1867" dirty="0">
                <a:latin typeface="+mn-lt"/>
              </a:rPr>
              <a:t>Детский сад в мкр. «Звездный» </a:t>
            </a:r>
          </a:p>
          <a:p>
            <a:pPr marL="533400">
              <a:spcBef>
                <a:spcPts val="800"/>
              </a:spcBef>
            </a:pPr>
            <a:r>
              <a:rPr lang="ru-RU" sz="2800" b="1" dirty="0" smtClean="0">
                <a:solidFill>
                  <a:srgbClr val="00B050"/>
                </a:solidFill>
                <a:latin typeface="+mn-lt"/>
              </a:rPr>
              <a:t>350</a:t>
            </a:r>
            <a:r>
              <a:rPr lang="ru-RU" dirty="0" smtClean="0">
                <a:solidFill>
                  <a:srgbClr val="00B050"/>
                </a:solidFill>
                <a:latin typeface="+mn-lt"/>
              </a:rPr>
              <a:t> мест</a:t>
            </a:r>
            <a:endParaRPr lang="ru-RU" dirty="0">
              <a:solidFill>
                <a:srgbClr val="00B050"/>
              </a:solidFill>
              <a:latin typeface="+mn-lt"/>
            </a:endParaRPr>
          </a:p>
        </p:txBody>
      </p:sp>
      <p:pic>
        <p:nvPicPr>
          <p:cNvPr id="68"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88480" y="3417260"/>
            <a:ext cx="317587" cy="345897"/>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Группа 71"/>
          <p:cNvGrpSpPr/>
          <p:nvPr/>
        </p:nvGrpSpPr>
        <p:grpSpPr>
          <a:xfrm>
            <a:off x="3536966" y="1842655"/>
            <a:ext cx="4700701" cy="4159368"/>
            <a:chOff x="2354194" y="1216631"/>
            <a:chExt cx="3525526" cy="3119526"/>
          </a:xfrm>
          <a:solidFill>
            <a:schemeClr val="bg2"/>
          </a:solidFill>
        </p:grpSpPr>
        <p:grpSp>
          <p:nvGrpSpPr>
            <p:cNvPr id="73" name="Группа 72"/>
            <p:cNvGrpSpPr/>
            <p:nvPr/>
          </p:nvGrpSpPr>
          <p:grpSpPr>
            <a:xfrm>
              <a:off x="2354194" y="1216631"/>
              <a:ext cx="3525526" cy="3119526"/>
              <a:chOff x="2354194" y="1216631"/>
              <a:chExt cx="3525526" cy="3119526"/>
            </a:xfrm>
            <a:grpFill/>
          </p:grpSpPr>
          <p:grpSp>
            <p:nvGrpSpPr>
              <p:cNvPr id="75" name="Группа 74"/>
              <p:cNvGrpSpPr/>
              <p:nvPr/>
            </p:nvGrpSpPr>
            <p:grpSpPr>
              <a:xfrm>
                <a:off x="2388847" y="1216631"/>
                <a:ext cx="3490873" cy="3119526"/>
                <a:chOff x="2388847" y="1225684"/>
                <a:chExt cx="3490873" cy="3119526"/>
              </a:xfrm>
              <a:grpFill/>
            </p:grpSpPr>
            <p:sp>
              <p:nvSpPr>
                <p:cNvPr id="77" name="Freeform 13"/>
                <p:cNvSpPr>
                  <a:spLocks/>
                </p:cNvSpPr>
                <p:nvPr/>
              </p:nvSpPr>
              <p:spPr bwMode="auto">
                <a:xfrm rot="41566">
                  <a:off x="4406114" y="2754140"/>
                  <a:ext cx="899692" cy="887448"/>
                </a:xfrm>
                <a:custGeom>
                  <a:avLst/>
                  <a:gdLst>
                    <a:gd name="T0" fmla="*/ 618 w 922"/>
                    <a:gd name="T1" fmla="*/ 834 h 928"/>
                    <a:gd name="T2" fmla="*/ 551 w 922"/>
                    <a:gd name="T3" fmla="*/ 773 h 928"/>
                    <a:gd name="T4" fmla="*/ 439 w 922"/>
                    <a:gd name="T5" fmla="*/ 784 h 928"/>
                    <a:gd name="T6" fmla="*/ 422 w 922"/>
                    <a:gd name="T7" fmla="*/ 702 h 928"/>
                    <a:gd name="T8" fmla="*/ 322 w 922"/>
                    <a:gd name="T9" fmla="*/ 728 h 928"/>
                    <a:gd name="T10" fmla="*/ 211 w 922"/>
                    <a:gd name="T11" fmla="*/ 712 h 928"/>
                    <a:gd name="T12" fmla="*/ 72 w 922"/>
                    <a:gd name="T13" fmla="*/ 726 h 928"/>
                    <a:gd name="T14" fmla="*/ 9 w 922"/>
                    <a:gd name="T15" fmla="*/ 715 h 928"/>
                    <a:gd name="T16" fmla="*/ 32 w 922"/>
                    <a:gd name="T17" fmla="*/ 687 h 928"/>
                    <a:gd name="T18" fmla="*/ 104 w 922"/>
                    <a:gd name="T19" fmla="*/ 676 h 928"/>
                    <a:gd name="T20" fmla="*/ 128 w 922"/>
                    <a:gd name="T21" fmla="*/ 628 h 928"/>
                    <a:gd name="T22" fmla="*/ 93 w 922"/>
                    <a:gd name="T23" fmla="*/ 580 h 928"/>
                    <a:gd name="T24" fmla="*/ 132 w 922"/>
                    <a:gd name="T25" fmla="*/ 567 h 928"/>
                    <a:gd name="T26" fmla="*/ 149 w 922"/>
                    <a:gd name="T27" fmla="*/ 526 h 928"/>
                    <a:gd name="T28" fmla="*/ 160 w 922"/>
                    <a:gd name="T29" fmla="*/ 487 h 928"/>
                    <a:gd name="T30" fmla="*/ 136 w 922"/>
                    <a:gd name="T31" fmla="*/ 431 h 928"/>
                    <a:gd name="T32" fmla="*/ 132 w 922"/>
                    <a:gd name="T33" fmla="*/ 346 h 928"/>
                    <a:gd name="T34" fmla="*/ 182 w 922"/>
                    <a:gd name="T35" fmla="*/ 356 h 928"/>
                    <a:gd name="T36" fmla="*/ 266 w 922"/>
                    <a:gd name="T37" fmla="*/ 311 h 928"/>
                    <a:gd name="T38" fmla="*/ 298 w 922"/>
                    <a:gd name="T39" fmla="*/ 215 h 928"/>
                    <a:gd name="T40" fmla="*/ 280 w 922"/>
                    <a:gd name="T41" fmla="*/ 154 h 928"/>
                    <a:gd name="T42" fmla="*/ 318 w 922"/>
                    <a:gd name="T43" fmla="*/ 56 h 928"/>
                    <a:gd name="T44" fmla="*/ 408 w 922"/>
                    <a:gd name="T45" fmla="*/ 46 h 928"/>
                    <a:gd name="T46" fmla="*/ 530 w 922"/>
                    <a:gd name="T47" fmla="*/ 0 h 928"/>
                    <a:gd name="T48" fmla="*/ 577 w 922"/>
                    <a:gd name="T49" fmla="*/ 106 h 928"/>
                    <a:gd name="T50" fmla="*/ 535 w 922"/>
                    <a:gd name="T51" fmla="*/ 116 h 928"/>
                    <a:gd name="T52" fmla="*/ 554 w 922"/>
                    <a:gd name="T53" fmla="*/ 191 h 928"/>
                    <a:gd name="T54" fmla="*/ 590 w 922"/>
                    <a:gd name="T55" fmla="*/ 280 h 928"/>
                    <a:gd name="T56" fmla="*/ 623 w 922"/>
                    <a:gd name="T57" fmla="*/ 306 h 928"/>
                    <a:gd name="T58" fmla="*/ 659 w 922"/>
                    <a:gd name="T59" fmla="*/ 357 h 928"/>
                    <a:gd name="T60" fmla="*/ 770 w 922"/>
                    <a:gd name="T61" fmla="*/ 438 h 928"/>
                    <a:gd name="T62" fmla="*/ 816 w 922"/>
                    <a:gd name="T63" fmla="*/ 477 h 928"/>
                    <a:gd name="T64" fmla="*/ 807 w 922"/>
                    <a:gd name="T65" fmla="*/ 505 h 928"/>
                    <a:gd name="T66" fmla="*/ 765 w 922"/>
                    <a:gd name="T67" fmla="*/ 610 h 928"/>
                    <a:gd name="T68" fmla="*/ 739 w 922"/>
                    <a:gd name="T69" fmla="*/ 703 h 928"/>
                    <a:gd name="T70" fmla="*/ 664 w 922"/>
                    <a:gd name="T71" fmla="*/ 786 h 928"/>
                    <a:gd name="T72" fmla="*/ 632 w 922"/>
                    <a:gd name="T73" fmla="*/ 839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2"/>
                    <a:gd name="T112" fmla="*/ 0 h 928"/>
                    <a:gd name="T113" fmla="*/ 922 w 922"/>
                    <a:gd name="T114" fmla="*/ 928 h 9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2" h="928">
                      <a:moveTo>
                        <a:pt x="694" y="923"/>
                      </a:moveTo>
                      <a:cubicBezTo>
                        <a:pt x="679" y="917"/>
                        <a:pt x="679" y="917"/>
                        <a:pt x="679" y="917"/>
                      </a:cubicBezTo>
                      <a:cubicBezTo>
                        <a:pt x="670" y="892"/>
                        <a:pt x="670" y="892"/>
                        <a:pt x="670" y="892"/>
                      </a:cubicBezTo>
                      <a:cubicBezTo>
                        <a:pt x="605" y="850"/>
                        <a:pt x="605" y="850"/>
                        <a:pt x="605" y="850"/>
                      </a:cubicBezTo>
                      <a:cubicBezTo>
                        <a:pt x="605" y="850"/>
                        <a:pt x="574" y="863"/>
                        <a:pt x="572" y="862"/>
                      </a:cubicBezTo>
                      <a:cubicBezTo>
                        <a:pt x="571" y="862"/>
                        <a:pt x="483" y="863"/>
                        <a:pt x="482" y="862"/>
                      </a:cubicBezTo>
                      <a:cubicBezTo>
                        <a:pt x="480" y="861"/>
                        <a:pt x="486" y="810"/>
                        <a:pt x="486" y="810"/>
                      </a:cubicBezTo>
                      <a:cubicBezTo>
                        <a:pt x="464" y="772"/>
                        <a:pt x="464" y="772"/>
                        <a:pt x="464" y="772"/>
                      </a:cubicBezTo>
                      <a:cubicBezTo>
                        <a:pt x="407" y="769"/>
                        <a:pt x="407" y="769"/>
                        <a:pt x="407" y="769"/>
                      </a:cubicBezTo>
                      <a:cubicBezTo>
                        <a:pt x="354" y="800"/>
                        <a:pt x="354" y="800"/>
                        <a:pt x="354" y="800"/>
                      </a:cubicBezTo>
                      <a:cubicBezTo>
                        <a:pt x="354" y="800"/>
                        <a:pt x="318" y="803"/>
                        <a:pt x="315" y="803"/>
                      </a:cubicBezTo>
                      <a:cubicBezTo>
                        <a:pt x="313" y="803"/>
                        <a:pt x="232" y="783"/>
                        <a:pt x="232" y="783"/>
                      </a:cubicBezTo>
                      <a:cubicBezTo>
                        <a:pt x="128" y="784"/>
                        <a:pt x="128" y="784"/>
                        <a:pt x="128" y="784"/>
                      </a:cubicBezTo>
                      <a:cubicBezTo>
                        <a:pt x="79" y="798"/>
                        <a:pt x="79" y="798"/>
                        <a:pt x="79" y="798"/>
                      </a:cubicBezTo>
                      <a:cubicBezTo>
                        <a:pt x="35" y="838"/>
                        <a:pt x="35" y="838"/>
                        <a:pt x="35" y="838"/>
                      </a:cubicBezTo>
                      <a:cubicBezTo>
                        <a:pt x="10" y="786"/>
                        <a:pt x="10" y="786"/>
                        <a:pt x="10" y="786"/>
                      </a:cubicBezTo>
                      <a:cubicBezTo>
                        <a:pt x="0" y="736"/>
                        <a:pt x="0" y="736"/>
                        <a:pt x="0" y="736"/>
                      </a:cubicBezTo>
                      <a:cubicBezTo>
                        <a:pt x="35" y="755"/>
                        <a:pt x="35" y="755"/>
                        <a:pt x="35" y="755"/>
                      </a:cubicBezTo>
                      <a:cubicBezTo>
                        <a:pt x="80" y="755"/>
                        <a:pt x="80" y="755"/>
                        <a:pt x="80" y="755"/>
                      </a:cubicBezTo>
                      <a:cubicBezTo>
                        <a:pt x="114" y="743"/>
                        <a:pt x="114" y="743"/>
                        <a:pt x="114" y="743"/>
                      </a:cubicBezTo>
                      <a:cubicBezTo>
                        <a:pt x="129" y="719"/>
                        <a:pt x="129" y="719"/>
                        <a:pt x="129" y="719"/>
                      </a:cubicBezTo>
                      <a:cubicBezTo>
                        <a:pt x="141" y="691"/>
                        <a:pt x="141" y="691"/>
                        <a:pt x="141" y="691"/>
                      </a:cubicBezTo>
                      <a:cubicBezTo>
                        <a:pt x="112" y="668"/>
                        <a:pt x="112" y="668"/>
                        <a:pt x="112" y="668"/>
                      </a:cubicBezTo>
                      <a:cubicBezTo>
                        <a:pt x="102" y="638"/>
                        <a:pt x="102" y="638"/>
                        <a:pt x="102" y="638"/>
                      </a:cubicBezTo>
                      <a:cubicBezTo>
                        <a:pt x="110" y="626"/>
                        <a:pt x="110" y="626"/>
                        <a:pt x="110" y="626"/>
                      </a:cubicBezTo>
                      <a:cubicBezTo>
                        <a:pt x="145" y="623"/>
                        <a:pt x="145" y="623"/>
                        <a:pt x="145" y="623"/>
                      </a:cubicBezTo>
                      <a:cubicBezTo>
                        <a:pt x="162" y="609"/>
                        <a:pt x="162" y="609"/>
                        <a:pt x="162" y="609"/>
                      </a:cubicBezTo>
                      <a:cubicBezTo>
                        <a:pt x="162" y="609"/>
                        <a:pt x="164" y="581"/>
                        <a:pt x="164" y="578"/>
                      </a:cubicBezTo>
                      <a:cubicBezTo>
                        <a:pt x="164" y="575"/>
                        <a:pt x="163" y="555"/>
                        <a:pt x="163" y="555"/>
                      </a:cubicBezTo>
                      <a:cubicBezTo>
                        <a:pt x="176" y="535"/>
                        <a:pt x="176" y="535"/>
                        <a:pt x="176" y="535"/>
                      </a:cubicBezTo>
                      <a:cubicBezTo>
                        <a:pt x="169" y="503"/>
                        <a:pt x="169" y="503"/>
                        <a:pt x="169" y="503"/>
                      </a:cubicBezTo>
                      <a:cubicBezTo>
                        <a:pt x="150" y="474"/>
                        <a:pt x="150" y="474"/>
                        <a:pt x="150" y="474"/>
                      </a:cubicBezTo>
                      <a:cubicBezTo>
                        <a:pt x="154" y="416"/>
                        <a:pt x="154" y="416"/>
                        <a:pt x="154" y="416"/>
                      </a:cubicBezTo>
                      <a:cubicBezTo>
                        <a:pt x="145" y="380"/>
                        <a:pt x="145" y="380"/>
                        <a:pt x="145" y="380"/>
                      </a:cubicBezTo>
                      <a:cubicBezTo>
                        <a:pt x="176" y="371"/>
                        <a:pt x="176" y="371"/>
                        <a:pt x="176" y="371"/>
                      </a:cubicBezTo>
                      <a:cubicBezTo>
                        <a:pt x="200" y="391"/>
                        <a:pt x="200" y="391"/>
                        <a:pt x="200" y="391"/>
                      </a:cubicBezTo>
                      <a:cubicBezTo>
                        <a:pt x="254" y="389"/>
                        <a:pt x="254" y="389"/>
                        <a:pt x="254" y="389"/>
                      </a:cubicBezTo>
                      <a:cubicBezTo>
                        <a:pt x="292" y="342"/>
                        <a:pt x="292" y="342"/>
                        <a:pt x="292" y="342"/>
                      </a:cubicBezTo>
                      <a:cubicBezTo>
                        <a:pt x="313" y="284"/>
                        <a:pt x="313" y="284"/>
                        <a:pt x="313" y="284"/>
                      </a:cubicBezTo>
                      <a:cubicBezTo>
                        <a:pt x="328" y="236"/>
                        <a:pt x="328" y="236"/>
                        <a:pt x="328" y="236"/>
                      </a:cubicBezTo>
                      <a:cubicBezTo>
                        <a:pt x="327" y="210"/>
                        <a:pt x="327" y="210"/>
                        <a:pt x="327" y="210"/>
                      </a:cubicBezTo>
                      <a:cubicBezTo>
                        <a:pt x="308" y="169"/>
                        <a:pt x="308" y="169"/>
                        <a:pt x="308" y="169"/>
                      </a:cubicBezTo>
                      <a:cubicBezTo>
                        <a:pt x="303" y="90"/>
                        <a:pt x="303" y="90"/>
                        <a:pt x="303" y="90"/>
                      </a:cubicBezTo>
                      <a:cubicBezTo>
                        <a:pt x="349" y="62"/>
                        <a:pt x="349" y="62"/>
                        <a:pt x="349" y="62"/>
                      </a:cubicBezTo>
                      <a:cubicBezTo>
                        <a:pt x="403" y="51"/>
                        <a:pt x="403" y="51"/>
                        <a:pt x="403" y="51"/>
                      </a:cubicBezTo>
                      <a:cubicBezTo>
                        <a:pt x="448" y="51"/>
                        <a:pt x="448" y="51"/>
                        <a:pt x="448" y="51"/>
                      </a:cubicBezTo>
                      <a:cubicBezTo>
                        <a:pt x="534" y="0"/>
                        <a:pt x="534" y="0"/>
                        <a:pt x="534" y="0"/>
                      </a:cubicBezTo>
                      <a:cubicBezTo>
                        <a:pt x="582" y="0"/>
                        <a:pt x="582" y="0"/>
                        <a:pt x="582" y="0"/>
                      </a:cubicBezTo>
                      <a:cubicBezTo>
                        <a:pt x="628" y="52"/>
                        <a:pt x="628" y="52"/>
                        <a:pt x="628" y="52"/>
                      </a:cubicBezTo>
                      <a:cubicBezTo>
                        <a:pt x="634" y="116"/>
                        <a:pt x="634" y="116"/>
                        <a:pt x="634" y="116"/>
                      </a:cubicBezTo>
                      <a:cubicBezTo>
                        <a:pt x="599" y="118"/>
                        <a:pt x="599" y="118"/>
                        <a:pt x="599" y="118"/>
                      </a:cubicBezTo>
                      <a:cubicBezTo>
                        <a:pt x="588" y="128"/>
                        <a:pt x="588" y="128"/>
                        <a:pt x="588" y="128"/>
                      </a:cubicBezTo>
                      <a:cubicBezTo>
                        <a:pt x="589" y="168"/>
                        <a:pt x="589" y="168"/>
                        <a:pt x="589" y="168"/>
                      </a:cubicBezTo>
                      <a:cubicBezTo>
                        <a:pt x="609" y="210"/>
                        <a:pt x="609" y="210"/>
                        <a:pt x="609" y="210"/>
                      </a:cubicBezTo>
                      <a:cubicBezTo>
                        <a:pt x="612" y="268"/>
                        <a:pt x="612" y="268"/>
                        <a:pt x="612" y="268"/>
                      </a:cubicBezTo>
                      <a:cubicBezTo>
                        <a:pt x="648" y="308"/>
                        <a:pt x="648" y="308"/>
                        <a:pt x="648" y="308"/>
                      </a:cubicBezTo>
                      <a:cubicBezTo>
                        <a:pt x="700" y="313"/>
                        <a:pt x="700" y="313"/>
                        <a:pt x="700" y="313"/>
                      </a:cubicBezTo>
                      <a:cubicBezTo>
                        <a:pt x="685" y="337"/>
                        <a:pt x="685" y="337"/>
                        <a:pt x="685" y="337"/>
                      </a:cubicBezTo>
                      <a:cubicBezTo>
                        <a:pt x="684" y="374"/>
                        <a:pt x="684" y="374"/>
                        <a:pt x="684" y="374"/>
                      </a:cubicBezTo>
                      <a:cubicBezTo>
                        <a:pt x="684" y="374"/>
                        <a:pt x="721" y="392"/>
                        <a:pt x="724" y="393"/>
                      </a:cubicBezTo>
                      <a:cubicBezTo>
                        <a:pt x="726" y="394"/>
                        <a:pt x="756" y="395"/>
                        <a:pt x="756" y="395"/>
                      </a:cubicBezTo>
                      <a:cubicBezTo>
                        <a:pt x="846" y="482"/>
                        <a:pt x="846" y="482"/>
                        <a:pt x="846" y="482"/>
                      </a:cubicBezTo>
                      <a:cubicBezTo>
                        <a:pt x="879" y="484"/>
                        <a:pt x="879" y="484"/>
                        <a:pt x="879" y="484"/>
                      </a:cubicBezTo>
                      <a:cubicBezTo>
                        <a:pt x="897" y="525"/>
                        <a:pt x="897" y="525"/>
                        <a:pt x="897" y="525"/>
                      </a:cubicBezTo>
                      <a:cubicBezTo>
                        <a:pt x="884" y="547"/>
                        <a:pt x="884" y="547"/>
                        <a:pt x="884" y="547"/>
                      </a:cubicBezTo>
                      <a:cubicBezTo>
                        <a:pt x="887" y="555"/>
                        <a:pt x="887" y="555"/>
                        <a:pt x="887" y="555"/>
                      </a:cubicBezTo>
                      <a:cubicBezTo>
                        <a:pt x="922" y="588"/>
                        <a:pt x="922" y="588"/>
                        <a:pt x="922" y="588"/>
                      </a:cubicBezTo>
                      <a:cubicBezTo>
                        <a:pt x="841" y="671"/>
                        <a:pt x="841" y="671"/>
                        <a:pt x="841" y="671"/>
                      </a:cubicBezTo>
                      <a:cubicBezTo>
                        <a:pt x="844" y="721"/>
                        <a:pt x="844" y="721"/>
                        <a:pt x="844" y="721"/>
                      </a:cubicBezTo>
                      <a:cubicBezTo>
                        <a:pt x="812" y="773"/>
                        <a:pt x="812" y="773"/>
                        <a:pt x="812" y="773"/>
                      </a:cubicBezTo>
                      <a:cubicBezTo>
                        <a:pt x="742" y="806"/>
                        <a:pt x="742" y="806"/>
                        <a:pt x="742" y="806"/>
                      </a:cubicBezTo>
                      <a:cubicBezTo>
                        <a:pt x="742" y="806"/>
                        <a:pt x="730" y="863"/>
                        <a:pt x="730" y="864"/>
                      </a:cubicBezTo>
                      <a:cubicBezTo>
                        <a:pt x="731" y="865"/>
                        <a:pt x="702" y="928"/>
                        <a:pt x="702" y="928"/>
                      </a:cubicBezTo>
                      <a:lnTo>
                        <a:pt x="694" y="923"/>
                      </a:lnTo>
                      <a:close/>
                    </a:path>
                  </a:pathLst>
                </a:custGeom>
                <a:grpFill/>
                <a:ln w="3175">
                  <a:solidFill>
                    <a:schemeClr val="bg1"/>
                  </a:solidFill>
                  <a:round/>
                  <a:headEnd/>
                  <a:tailEnd/>
                </a:ln>
                <a:extLst/>
              </p:spPr>
              <p:txBody>
                <a:bodyPr/>
                <a:lstStyle/>
                <a:p>
                  <a:endParaRPr lang="ru-RU" sz="1600">
                    <a:latin typeface="+mn-lt"/>
                  </a:endParaRPr>
                </a:p>
              </p:txBody>
            </p:sp>
            <p:sp>
              <p:nvSpPr>
                <p:cNvPr id="78" name="Freeform 4"/>
                <p:cNvSpPr>
                  <a:spLocks/>
                </p:cNvSpPr>
                <p:nvPr/>
              </p:nvSpPr>
              <p:spPr bwMode="auto">
                <a:xfrm rot="41566">
                  <a:off x="2388847" y="3696952"/>
                  <a:ext cx="614450" cy="631940"/>
                </a:xfrm>
                <a:custGeom>
                  <a:avLst/>
                  <a:gdLst>
                    <a:gd name="T0" fmla="*/ 310 w 573"/>
                    <a:gd name="T1" fmla="*/ 0 h 601"/>
                    <a:gd name="T2" fmla="*/ 234 w 573"/>
                    <a:gd name="T3" fmla="*/ 0 h 601"/>
                    <a:gd name="T4" fmla="*/ 207 w 573"/>
                    <a:gd name="T5" fmla="*/ 20 h 601"/>
                    <a:gd name="T6" fmla="*/ 164 w 573"/>
                    <a:gd name="T7" fmla="*/ 45 h 601"/>
                    <a:gd name="T8" fmla="*/ 150 w 573"/>
                    <a:gd name="T9" fmla="*/ 65 h 601"/>
                    <a:gd name="T10" fmla="*/ 117 w 573"/>
                    <a:gd name="T11" fmla="*/ 65 h 601"/>
                    <a:gd name="T12" fmla="*/ 86 w 573"/>
                    <a:gd name="T13" fmla="*/ 81 h 601"/>
                    <a:gd name="T14" fmla="*/ 78 w 573"/>
                    <a:gd name="T15" fmla="*/ 108 h 601"/>
                    <a:gd name="T16" fmla="*/ 54 w 573"/>
                    <a:gd name="T17" fmla="*/ 131 h 601"/>
                    <a:gd name="T18" fmla="*/ 34 w 573"/>
                    <a:gd name="T19" fmla="*/ 131 h 601"/>
                    <a:gd name="T20" fmla="*/ 19 w 573"/>
                    <a:gd name="T21" fmla="*/ 147 h 601"/>
                    <a:gd name="T22" fmla="*/ 46 w 573"/>
                    <a:gd name="T23" fmla="*/ 179 h 601"/>
                    <a:gd name="T24" fmla="*/ 43 w 573"/>
                    <a:gd name="T25" fmla="*/ 214 h 601"/>
                    <a:gd name="T26" fmla="*/ 19 w 573"/>
                    <a:gd name="T27" fmla="*/ 245 h 601"/>
                    <a:gd name="T28" fmla="*/ 19 w 573"/>
                    <a:gd name="T29" fmla="*/ 295 h 601"/>
                    <a:gd name="T30" fmla="*/ 19 w 573"/>
                    <a:gd name="T31" fmla="*/ 366 h 601"/>
                    <a:gd name="T32" fmla="*/ 0 w 573"/>
                    <a:gd name="T33" fmla="*/ 388 h 601"/>
                    <a:gd name="T34" fmla="*/ 0 w 573"/>
                    <a:gd name="T35" fmla="*/ 423 h 601"/>
                    <a:gd name="T36" fmla="*/ 51 w 573"/>
                    <a:gd name="T37" fmla="*/ 465 h 601"/>
                    <a:gd name="T38" fmla="*/ 65 w 573"/>
                    <a:gd name="T39" fmla="*/ 496 h 601"/>
                    <a:gd name="T40" fmla="*/ 66 w 573"/>
                    <a:gd name="T41" fmla="*/ 530 h 601"/>
                    <a:gd name="T42" fmla="*/ 79 w 573"/>
                    <a:gd name="T43" fmla="*/ 564 h 601"/>
                    <a:gd name="T44" fmla="*/ 112 w 573"/>
                    <a:gd name="T45" fmla="*/ 576 h 601"/>
                    <a:gd name="T46" fmla="*/ 123 w 573"/>
                    <a:gd name="T47" fmla="*/ 564 h 601"/>
                    <a:gd name="T48" fmla="*/ 154 w 573"/>
                    <a:gd name="T49" fmla="*/ 566 h 601"/>
                    <a:gd name="T50" fmla="*/ 192 w 573"/>
                    <a:gd name="T51" fmla="*/ 601 h 601"/>
                    <a:gd name="T52" fmla="*/ 385 w 573"/>
                    <a:gd name="T53" fmla="*/ 601 h 601"/>
                    <a:gd name="T54" fmla="*/ 441 w 573"/>
                    <a:gd name="T55" fmla="*/ 557 h 601"/>
                    <a:gd name="T56" fmla="*/ 475 w 573"/>
                    <a:gd name="T57" fmla="*/ 557 h 601"/>
                    <a:gd name="T58" fmla="*/ 512 w 573"/>
                    <a:gd name="T59" fmla="*/ 592 h 601"/>
                    <a:gd name="T60" fmla="*/ 534 w 573"/>
                    <a:gd name="T61" fmla="*/ 587 h 601"/>
                    <a:gd name="T62" fmla="*/ 558 w 573"/>
                    <a:gd name="T63" fmla="*/ 577 h 601"/>
                    <a:gd name="T64" fmla="*/ 573 w 573"/>
                    <a:gd name="T65" fmla="*/ 547 h 601"/>
                    <a:gd name="T66" fmla="*/ 517 w 573"/>
                    <a:gd name="T67" fmla="*/ 525 h 601"/>
                    <a:gd name="T68" fmla="*/ 460 w 573"/>
                    <a:gd name="T69" fmla="*/ 498 h 601"/>
                    <a:gd name="T70" fmla="*/ 424 w 573"/>
                    <a:gd name="T71" fmla="*/ 479 h 601"/>
                    <a:gd name="T72" fmla="*/ 407 w 573"/>
                    <a:gd name="T73" fmla="*/ 470 h 601"/>
                    <a:gd name="T74" fmla="*/ 411 w 573"/>
                    <a:gd name="T75" fmla="*/ 445 h 601"/>
                    <a:gd name="T76" fmla="*/ 437 w 573"/>
                    <a:gd name="T77" fmla="*/ 423 h 601"/>
                    <a:gd name="T78" fmla="*/ 453 w 573"/>
                    <a:gd name="T79" fmla="*/ 412 h 601"/>
                    <a:gd name="T80" fmla="*/ 456 w 573"/>
                    <a:gd name="T81" fmla="*/ 402 h 601"/>
                    <a:gd name="T82" fmla="*/ 451 w 573"/>
                    <a:gd name="T83" fmla="*/ 379 h 601"/>
                    <a:gd name="T84" fmla="*/ 427 w 573"/>
                    <a:gd name="T85" fmla="*/ 361 h 601"/>
                    <a:gd name="T86" fmla="*/ 437 w 573"/>
                    <a:gd name="T87" fmla="*/ 341 h 601"/>
                    <a:gd name="T88" fmla="*/ 439 w 573"/>
                    <a:gd name="T89" fmla="*/ 301 h 601"/>
                    <a:gd name="T90" fmla="*/ 423 w 573"/>
                    <a:gd name="T91" fmla="*/ 286 h 601"/>
                    <a:gd name="T92" fmla="*/ 350 w 573"/>
                    <a:gd name="T93" fmla="*/ 264 h 601"/>
                    <a:gd name="T94" fmla="*/ 349 w 573"/>
                    <a:gd name="T95" fmla="*/ 245 h 601"/>
                    <a:gd name="T96" fmla="*/ 360 w 573"/>
                    <a:gd name="T97" fmla="*/ 232 h 601"/>
                    <a:gd name="T98" fmla="*/ 374 w 573"/>
                    <a:gd name="T99" fmla="*/ 191 h 601"/>
                    <a:gd name="T100" fmla="*/ 378 w 573"/>
                    <a:gd name="T101" fmla="*/ 168 h 601"/>
                    <a:gd name="T102" fmla="*/ 362 w 573"/>
                    <a:gd name="T103" fmla="*/ 161 h 601"/>
                    <a:gd name="T104" fmla="*/ 308 w 573"/>
                    <a:gd name="T105" fmla="*/ 161 h 601"/>
                    <a:gd name="T106" fmla="*/ 276 w 573"/>
                    <a:gd name="T107" fmla="*/ 149 h 601"/>
                    <a:gd name="T108" fmla="*/ 272 w 573"/>
                    <a:gd name="T109" fmla="*/ 125 h 601"/>
                    <a:gd name="T110" fmla="*/ 296 w 573"/>
                    <a:gd name="T111" fmla="*/ 84 h 601"/>
                    <a:gd name="T112" fmla="*/ 338 w 573"/>
                    <a:gd name="T113" fmla="*/ 44 h 601"/>
                    <a:gd name="T114" fmla="*/ 340 w 573"/>
                    <a:gd name="T115" fmla="*/ 32 h 601"/>
                    <a:gd name="T116" fmla="*/ 310 w 573"/>
                    <a:gd name="T117" fmla="*/ 0 h 6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3"/>
                    <a:gd name="T178" fmla="*/ 0 h 601"/>
                    <a:gd name="T179" fmla="*/ 573 w 573"/>
                    <a:gd name="T180" fmla="*/ 601 h 6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3" h="601">
                      <a:moveTo>
                        <a:pt x="310" y="0"/>
                      </a:moveTo>
                      <a:lnTo>
                        <a:pt x="234" y="0"/>
                      </a:lnTo>
                      <a:lnTo>
                        <a:pt x="207" y="20"/>
                      </a:lnTo>
                      <a:lnTo>
                        <a:pt x="164" y="45"/>
                      </a:lnTo>
                      <a:lnTo>
                        <a:pt x="150" y="65"/>
                      </a:lnTo>
                      <a:lnTo>
                        <a:pt x="117" y="65"/>
                      </a:lnTo>
                      <a:lnTo>
                        <a:pt x="86" y="81"/>
                      </a:lnTo>
                      <a:lnTo>
                        <a:pt x="78" y="108"/>
                      </a:lnTo>
                      <a:lnTo>
                        <a:pt x="54" y="131"/>
                      </a:lnTo>
                      <a:lnTo>
                        <a:pt x="34" y="131"/>
                      </a:lnTo>
                      <a:lnTo>
                        <a:pt x="19" y="147"/>
                      </a:lnTo>
                      <a:lnTo>
                        <a:pt x="46" y="179"/>
                      </a:lnTo>
                      <a:lnTo>
                        <a:pt x="43" y="214"/>
                      </a:lnTo>
                      <a:lnTo>
                        <a:pt x="19" y="245"/>
                      </a:lnTo>
                      <a:lnTo>
                        <a:pt x="19" y="295"/>
                      </a:lnTo>
                      <a:lnTo>
                        <a:pt x="19" y="366"/>
                      </a:lnTo>
                      <a:lnTo>
                        <a:pt x="0" y="388"/>
                      </a:lnTo>
                      <a:lnTo>
                        <a:pt x="0" y="423"/>
                      </a:lnTo>
                      <a:lnTo>
                        <a:pt x="51" y="465"/>
                      </a:lnTo>
                      <a:lnTo>
                        <a:pt x="65" y="496"/>
                      </a:lnTo>
                      <a:lnTo>
                        <a:pt x="66" y="530"/>
                      </a:lnTo>
                      <a:lnTo>
                        <a:pt x="79" y="564"/>
                      </a:lnTo>
                      <a:lnTo>
                        <a:pt x="112" y="576"/>
                      </a:lnTo>
                      <a:lnTo>
                        <a:pt x="123" y="564"/>
                      </a:lnTo>
                      <a:lnTo>
                        <a:pt x="154" y="566"/>
                      </a:lnTo>
                      <a:lnTo>
                        <a:pt x="192" y="601"/>
                      </a:lnTo>
                      <a:lnTo>
                        <a:pt x="385" y="601"/>
                      </a:lnTo>
                      <a:lnTo>
                        <a:pt x="441" y="557"/>
                      </a:lnTo>
                      <a:lnTo>
                        <a:pt x="475" y="557"/>
                      </a:lnTo>
                      <a:lnTo>
                        <a:pt x="512" y="592"/>
                      </a:lnTo>
                      <a:lnTo>
                        <a:pt x="534" y="587"/>
                      </a:lnTo>
                      <a:lnTo>
                        <a:pt x="558" y="577"/>
                      </a:lnTo>
                      <a:lnTo>
                        <a:pt x="573" y="547"/>
                      </a:lnTo>
                      <a:lnTo>
                        <a:pt x="517" y="525"/>
                      </a:lnTo>
                      <a:lnTo>
                        <a:pt x="460" y="498"/>
                      </a:lnTo>
                      <a:lnTo>
                        <a:pt x="424" y="479"/>
                      </a:lnTo>
                      <a:lnTo>
                        <a:pt x="407" y="470"/>
                      </a:lnTo>
                      <a:lnTo>
                        <a:pt x="411" y="445"/>
                      </a:lnTo>
                      <a:lnTo>
                        <a:pt x="437" y="423"/>
                      </a:lnTo>
                      <a:lnTo>
                        <a:pt x="453" y="412"/>
                      </a:lnTo>
                      <a:lnTo>
                        <a:pt x="456" y="402"/>
                      </a:lnTo>
                      <a:lnTo>
                        <a:pt x="451" y="379"/>
                      </a:lnTo>
                      <a:lnTo>
                        <a:pt x="427" y="361"/>
                      </a:lnTo>
                      <a:lnTo>
                        <a:pt x="437" y="341"/>
                      </a:lnTo>
                      <a:lnTo>
                        <a:pt x="439" y="301"/>
                      </a:lnTo>
                      <a:lnTo>
                        <a:pt x="423" y="286"/>
                      </a:lnTo>
                      <a:lnTo>
                        <a:pt x="350" y="264"/>
                      </a:lnTo>
                      <a:lnTo>
                        <a:pt x="349" y="245"/>
                      </a:lnTo>
                      <a:lnTo>
                        <a:pt x="360" y="232"/>
                      </a:lnTo>
                      <a:lnTo>
                        <a:pt x="374" y="191"/>
                      </a:lnTo>
                      <a:lnTo>
                        <a:pt x="378" y="168"/>
                      </a:lnTo>
                      <a:lnTo>
                        <a:pt x="362" y="161"/>
                      </a:lnTo>
                      <a:lnTo>
                        <a:pt x="308" y="161"/>
                      </a:lnTo>
                      <a:lnTo>
                        <a:pt x="276" y="149"/>
                      </a:lnTo>
                      <a:lnTo>
                        <a:pt x="272" y="125"/>
                      </a:lnTo>
                      <a:lnTo>
                        <a:pt x="296" y="84"/>
                      </a:lnTo>
                      <a:lnTo>
                        <a:pt x="338" y="44"/>
                      </a:lnTo>
                      <a:lnTo>
                        <a:pt x="340" y="32"/>
                      </a:lnTo>
                      <a:lnTo>
                        <a:pt x="310" y="0"/>
                      </a:lnTo>
                      <a:close/>
                    </a:path>
                  </a:pathLst>
                </a:custGeom>
                <a:grpFill/>
                <a:ln w="3175">
                  <a:solidFill>
                    <a:schemeClr val="bg1"/>
                  </a:solidFill>
                  <a:round/>
                  <a:headEnd/>
                  <a:tailEnd/>
                </a:ln>
                <a:extLst/>
              </p:spPr>
              <p:txBody>
                <a:bodyPr/>
                <a:lstStyle/>
                <a:p>
                  <a:endParaRPr lang="ru-RU" sz="1600">
                    <a:latin typeface="+mn-lt"/>
                  </a:endParaRPr>
                </a:p>
              </p:txBody>
            </p:sp>
            <p:sp>
              <p:nvSpPr>
                <p:cNvPr id="79" name="Freeform 5"/>
                <p:cNvSpPr>
                  <a:spLocks/>
                </p:cNvSpPr>
                <p:nvPr/>
              </p:nvSpPr>
              <p:spPr bwMode="auto">
                <a:xfrm rot="41566">
                  <a:off x="2696517" y="3579695"/>
                  <a:ext cx="986551" cy="687671"/>
                </a:xfrm>
                <a:custGeom>
                  <a:avLst/>
                  <a:gdLst>
                    <a:gd name="T0" fmla="*/ 95 w 920"/>
                    <a:gd name="T1" fmla="*/ 350 h 654"/>
                    <a:gd name="T2" fmla="*/ 111 w 920"/>
                    <a:gd name="T3" fmla="*/ 293 h 654"/>
                    <a:gd name="T4" fmla="*/ 62 w 920"/>
                    <a:gd name="T5" fmla="*/ 272 h 654"/>
                    <a:gd name="T6" fmla="*/ 0 w 920"/>
                    <a:gd name="T7" fmla="*/ 261 h 654"/>
                    <a:gd name="T8" fmla="*/ 18 w 920"/>
                    <a:gd name="T9" fmla="*/ 213 h 654"/>
                    <a:gd name="T10" fmla="*/ 63 w 920"/>
                    <a:gd name="T11" fmla="*/ 151 h 654"/>
                    <a:gd name="T12" fmla="*/ 36 w 920"/>
                    <a:gd name="T13" fmla="*/ 76 h 654"/>
                    <a:gd name="T14" fmla="*/ 22 w 920"/>
                    <a:gd name="T15" fmla="*/ 55 h 654"/>
                    <a:gd name="T16" fmla="*/ 60 w 920"/>
                    <a:gd name="T17" fmla="*/ 40 h 654"/>
                    <a:gd name="T18" fmla="*/ 84 w 920"/>
                    <a:gd name="T19" fmla="*/ 0 h 654"/>
                    <a:gd name="T20" fmla="*/ 129 w 920"/>
                    <a:gd name="T21" fmla="*/ 22 h 654"/>
                    <a:gd name="T22" fmla="*/ 135 w 920"/>
                    <a:gd name="T23" fmla="*/ 118 h 654"/>
                    <a:gd name="T24" fmla="*/ 170 w 920"/>
                    <a:gd name="T25" fmla="*/ 199 h 654"/>
                    <a:gd name="T26" fmla="*/ 219 w 920"/>
                    <a:gd name="T27" fmla="*/ 204 h 654"/>
                    <a:gd name="T28" fmla="*/ 231 w 920"/>
                    <a:gd name="T29" fmla="*/ 118 h 654"/>
                    <a:gd name="T30" fmla="*/ 287 w 920"/>
                    <a:gd name="T31" fmla="*/ 76 h 654"/>
                    <a:gd name="T32" fmla="*/ 376 w 920"/>
                    <a:gd name="T33" fmla="*/ 118 h 654"/>
                    <a:gd name="T34" fmla="*/ 445 w 920"/>
                    <a:gd name="T35" fmla="*/ 125 h 654"/>
                    <a:gd name="T36" fmla="*/ 459 w 920"/>
                    <a:gd name="T37" fmla="*/ 172 h 654"/>
                    <a:gd name="T38" fmla="*/ 505 w 920"/>
                    <a:gd name="T39" fmla="*/ 199 h 654"/>
                    <a:gd name="T40" fmla="*/ 544 w 920"/>
                    <a:gd name="T41" fmla="*/ 189 h 654"/>
                    <a:gd name="T42" fmla="*/ 579 w 920"/>
                    <a:gd name="T43" fmla="*/ 217 h 654"/>
                    <a:gd name="T44" fmla="*/ 658 w 920"/>
                    <a:gd name="T45" fmla="*/ 196 h 654"/>
                    <a:gd name="T46" fmla="*/ 748 w 920"/>
                    <a:gd name="T47" fmla="*/ 184 h 654"/>
                    <a:gd name="T48" fmla="*/ 772 w 920"/>
                    <a:gd name="T49" fmla="*/ 225 h 654"/>
                    <a:gd name="T50" fmla="*/ 868 w 920"/>
                    <a:gd name="T51" fmla="*/ 240 h 654"/>
                    <a:gd name="T52" fmla="*/ 886 w 920"/>
                    <a:gd name="T53" fmla="*/ 300 h 654"/>
                    <a:gd name="T54" fmla="*/ 920 w 920"/>
                    <a:gd name="T55" fmla="*/ 353 h 654"/>
                    <a:gd name="T56" fmla="*/ 877 w 920"/>
                    <a:gd name="T57" fmla="*/ 419 h 654"/>
                    <a:gd name="T58" fmla="*/ 874 w 920"/>
                    <a:gd name="T59" fmla="*/ 484 h 654"/>
                    <a:gd name="T60" fmla="*/ 829 w 920"/>
                    <a:gd name="T61" fmla="*/ 419 h 654"/>
                    <a:gd name="T62" fmla="*/ 787 w 920"/>
                    <a:gd name="T63" fmla="*/ 401 h 654"/>
                    <a:gd name="T64" fmla="*/ 721 w 920"/>
                    <a:gd name="T65" fmla="*/ 484 h 654"/>
                    <a:gd name="T66" fmla="*/ 640 w 920"/>
                    <a:gd name="T67" fmla="*/ 457 h 654"/>
                    <a:gd name="T68" fmla="*/ 533 w 920"/>
                    <a:gd name="T69" fmla="*/ 499 h 654"/>
                    <a:gd name="T70" fmla="*/ 469 w 920"/>
                    <a:gd name="T71" fmla="*/ 544 h 654"/>
                    <a:gd name="T72" fmla="*/ 438 w 920"/>
                    <a:gd name="T73" fmla="*/ 592 h 654"/>
                    <a:gd name="T74" fmla="*/ 358 w 920"/>
                    <a:gd name="T75" fmla="*/ 621 h 654"/>
                    <a:gd name="T76" fmla="*/ 298 w 920"/>
                    <a:gd name="T77" fmla="*/ 654 h 654"/>
                    <a:gd name="T78" fmla="*/ 140 w 920"/>
                    <a:gd name="T79" fmla="*/ 583 h 654"/>
                    <a:gd name="T80" fmla="*/ 174 w 920"/>
                    <a:gd name="T81" fmla="*/ 536 h 654"/>
                    <a:gd name="T82" fmla="*/ 173 w 920"/>
                    <a:gd name="T83" fmla="*/ 493 h 654"/>
                    <a:gd name="T84" fmla="*/ 161 w 920"/>
                    <a:gd name="T85" fmla="*/ 462 h 654"/>
                    <a:gd name="T86" fmla="*/ 143 w 920"/>
                    <a:gd name="T87" fmla="*/ 396 h 654"/>
                    <a:gd name="T88" fmla="*/ 85 w 920"/>
                    <a:gd name="T89" fmla="*/ 368 h 6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20"/>
                    <a:gd name="T136" fmla="*/ 0 h 654"/>
                    <a:gd name="T137" fmla="*/ 920 w 920"/>
                    <a:gd name="T138" fmla="*/ 654 h 6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20" h="654">
                      <a:moveTo>
                        <a:pt x="85" y="368"/>
                      </a:moveTo>
                      <a:lnTo>
                        <a:pt x="95" y="350"/>
                      </a:lnTo>
                      <a:lnTo>
                        <a:pt x="104" y="323"/>
                      </a:lnTo>
                      <a:lnTo>
                        <a:pt x="111" y="293"/>
                      </a:lnTo>
                      <a:lnTo>
                        <a:pt x="98" y="272"/>
                      </a:lnTo>
                      <a:lnTo>
                        <a:pt x="62" y="272"/>
                      </a:lnTo>
                      <a:lnTo>
                        <a:pt x="25" y="272"/>
                      </a:lnTo>
                      <a:lnTo>
                        <a:pt x="0" y="261"/>
                      </a:lnTo>
                      <a:lnTo>
                        <a:pt x="0" y="243"/>
                      </a:lnTo>
                      <a:lnTo>
                        <a:pt x="18" y="213"/>
                      </a:lnTo>
                      <a:lnTo>
                        <a:pt x="55" y="171"/>
                      </a:lnTo>
                      <a:lnTo>
                        <a:pt x="63" y="151"/>
                      </a:lnTo>
                      <a:lnTo>
                        <a:pt x="30" y="110"/>
                      </a:lnTo>
                      <a:lnTo>
                        <a:pt x="36" y="76"/>
                      </a:lnTo>
                      <a:lnTo>
                        <a:pt x="21" y="65"/>
                      </a:lnTo>
                      <a:lnTo>
                        <a:pt x="22" y="55"/>
                      </a:lnTo>
                      <a:lnTo>
                        <a:pt x="40" y="55"/>
                      </a:lnTo>
                      <a:lnTo>
                        <a:pt x="60" y="40"/>
                      </a:lnTo>
                      <a:lnTo>
                        <a:pt x="62" y="0"/>
                      </a:lnTo>
                      <a:lnTo>
                        <a:pt x="84" y="0"/>
                      </a:lnTo>
                      <a:lnTo>
                        <a:pt x="111" y="5"/>
                      </a:lnTo>
                      <a:lnTo>
                        <a:pt x="129" y="22"/>
                      </a:lnTo>
                      <a:lnTo>
                        <a:pt x="120" y="94"/>
                      </a:lnTo>
                      <a:lnTo>
                        <a:pt x="135" y="118"/>
                      </a:lnTo>
                      <a:lnTo>
                        <a:pt x="162" y="184"/>
                      </a:lnTo>
                      <a:lnTo>
                        <a:pt x="170" y="199"/>
                      </a:lnTo>
                      <a:lnTo>
                        <a:pt x="203" y="216"/>
                      </a:lnTo>
                      <a:lnTo>
                        <a:pt x="219" y="204"/>
                      </a:lnTo>
                      <a:lnTo>
                        <a:pt x="219" y="153"/>
                      </a:lnTo>
                      <a:lnTo>
                        <a:pt x="231" y="118"/>
                      </a:lnTo>
                      <a:lnTo>
                        <a:pt x="257" y="94"/>
                      </a:lnTo>
                      <a:lnTo>
                        <a:pt x="287" y="76"/>
                      </a:lnTo>
                      <a:lnTo>
                        <a:pt x="326" y="73"/>
                      </a:lnTo>
                      <a:lnTo>
                        <a:pt x="376" y="118"/>
                      </a:lnTo>
                      <a:lnTo>
                        <a:pt x="387" y="129"/>
                      </a:lnTo>
                      <a:lnTo>
                        <a:pt x="445" y="125"/>
                      </a:lnTo>
                      <a:lnTo>
                        <a:pt x="453" y="137"/>
                      </a:lnTo>
                      <a:lnTo>
                        <a:pt x="459" y="172"/>
                      </a:lnTo>
                      <a:lnTo>
                        <a:pt x="477" y="190"/>
                      </a:lnTo>
                      <a:lnTo>
                        <a:pt x="505" y="199"/>
                      </a:lnTo>
                      <a:lnTo>
                        <a:pt x="526" y="197"/>
                      </a:lnTo>
                      <a:lnTo>
                        <a:pt x="544" y="189"/>
                      </a:lnTo>
                      <a:lnTo>
                        <a:pt x="555" y="208"/>
                      </a:lnTo>
                      <a:lnTo>
                        <a:pt x="579" y="217"/>
                      </a:lnTo>
                      <a:lnTo>
                        <a:pt x="617" y="214"/>
                      </a:lnTo>
                      <a:lnTo>
                        <a:pt x="658" y="196"/>
                      </a:lnTo>
                      <a:lnTo>
                        <a:pt x="686" y="184"/>
                      </a:lnTo>
                      <a:lnTo>
                        <a:pt x="748" y="184"/>
                      </a:lnTo>
                      <a:lnTo>
                        <a:pt x="748" y="210"/>
                      </a:lnTo>
                      <a:lnTo>
                        <a:pt x="772" y="225"/>
                      </a:lnTo>
                      <a:lnTo>
                        <a:pt x="847" y="238"/>
                      </a:lnTo>
                      <a:lnTo>
                        <a:pt x="868" y="240"/>
                      </a:lnTo>
                      <a:lnTo>
                        <a:pt x="856" y="284"/>
                      </a:lnTo>
                      <a:lnTo>
                        <a:pt x="886" y="300"/>
                      </a:lnTo>
                      <a:lnTo>
                        <a:pt x="886" y="318"/>
                      </a:lnTo>
                      <a:lnTo>
                        <a:pt x="920" y="353"/>
                      </a:lnTo>
                      <a:lnTo>
                        <a:pt x="894" y="374"/>
                      </a:lnTo>
                      <a:lnTo>
                        <a:pt x="877" y="419"/>
                      </a:lnTo>
                      <a:lnTo>
                        <a:pt x="885" y="475"/>
                      </a:lnTo>
                      <a:lnTo>
                        <a:pt x="874" y="484"/>
                      </a:lnTo>
                      <a:lnTo>
                        <a:pt x="831" y="448"/>
                      </a:lnTo>
                      <a:lnTo>
                        <a:pt x="829" y="419"/>
                      </a:lnTo>
                      <a:lnTo>
                        <a:pt x="813" y="401"/>
                      </a:lnTo>
                      <a:lnTo>
                        <a:pt x="787" y="401"/>
                      </a:lnTo>
                      <a:lnTo>
                        <a:pt x="778" y="433"/>
                      </a:lnTo>
                      <a:lnTo>
                        <a:pt x="721" y="484"/>
                      </a:lnTo>
                      <a:lnTo>
                        <a:pt x="679" y="478"/>
                      </a:lnTo>
                      <a:lnTo>
                        <a:pt x="640" y="457"/>
                      </a:lnTo>
                      <a:lnTo>
                        <a:pt x="596" y="457"/>
                      </a:lnTo>
                      <a:lnTo>
                        <a:pt x="533" y="499"/>
                      </a:lnTo>
                      <a:lnTo>
                        <a:pt x="505" y="536"/>
                      </a:lnTo>
                      <a:lnTo>
                        <a:pt x="469" y="544"/>
                      </a:lnTo>
                      <a:lnTo>
                        <a:pt x="447" y="565"/>
                      </a:lnTo>
                      <a:lnTo>
                        <a:pt x="438" y="592"/>
                      </a:lnTo>
                      <a:lnTo>
                        <a:pt x="392" y="604"/>
                      </a:lnTo>
                      <a:lnTo>
                        <a:pt x="358" y="621"/>
                      </a:lnTo>
                      <a:lnTo>
                        <a:pt x="333" y="621"/>
                      </a:lnTo>
                      <a:lnTo>
                        <a:pt x="298" y="654"/>
                      </a:lnTo>
                      <a:lnTo>
                        <a:pt x="206" y="619"/>
                      </a:lnTo>
                      <a:lnTo>
                        <a:pt x="140" y="583"/>
                      </a:lnTo>
                      <a:lnTo>
                        <a:pt x="138" y="564"/>
                      </a:lnTo>
                      <a:lnTo>
                        <a:pt x="174" y="536"/>
                      </a:lnTo>
                      <a:lnTo>
                        <a:pt x="177" y="512"/>
                      </a:lnTo>
                      <a:lnTo>
                        <a:pt x="173" y="493"/>
                      </a:lnTo>
                      <a:lnTo>
                        <a:pt x="158" y="478"/>
                      </a:lnTo>
                      <a:lnTo>
                        <a:pt x="161" y="462"/>
                      </a:lnTo>
                      <a:lnTo>
                        <a:pt x="165" y="419"/>
                      </a:lnTo>
                      <a:lnTo>
                        <a:pt x="143" y="396"/>
                      </a:lnTo>
                      <a:lnTo>
                        <a:pt x="81" y="377"/>
                      </a:lnTo>
                      <a:lnTo>
                        <a:pt x="85" y="368"/>
                      </a:lnTo>
                      <a:close/>
                    </a:path>
                  </a:pathLst>
                </a:custGeom>
                <a:grpFill/>
                <a:ln w="3175">
                  <a:solidFill>
                    <a:schemeClr val="bg1"/>
                  </a:solidFill>
                  <a:round/>
                  <a:headEnd/>
                  <a:tailEnd/>
                </a:ln>
                <a:extLst/>
              </p:spPr>
              <p:txBody>
                <a:bodyPr/>
                <a:lstStyle/>
                <a:p>
                  <a:endParaRPr lang="ru-RU" sz="1600">
                    <a:latin typeface="+mn-lt"/>
                  </a:endParaRPr>
                </a:p>
              </p:txBody>
            </p:sp>
            <p:sp>
              <p:nvSpPr>
                <p:cNvPr id="80" name="Freeform 7"/>
                <p:cNvSpPr>
                  <a:spLocks/>
                </p:cNvSpPr>
                <p:nvPr/>
              </p:nvSpPr>
              <p:spPr bwMode="auto">
                <a:xfrm rot="41566">
                  <a:off x="3498996" y="2682281"/>
                  <a:ext cx="684154" cy="1204997"/>
                </a:xfrm>
                <a:custGeom>
                  <a:avLst/>
                  <a:gdLst>
                    <a:gd name="T0" fmla="*/ 131 w 701"/>
                    <a:gd name="T1" fmla="*/ 1137 h 1259"/>
                    <a:gd name="T2" fmla="*/ 39 w 701"/>
                    <a:gd name="T3" fmla="*/ 1070 h 1259"/>
                    <a:gd name="T4" fmla="*/ 21 w 701"/>
                    <a:gd name="T5" fmla="*/ 1031 h 1259"/>
                    <a:gd name="T6" fmla="*/ 42 w 701"/>
                    <a:gd name="T7" fmla="*/ 897 h 1259"/>
                    <a:gd name="T8" fmla="*/ 21 w 701"/>
                    <a:gd name="T9" fmla="*/ 745 h 1259"/>
                    <a:gd name="T10" fmla="*/ 0 w 701"/>
                    <a:gd name="T11" fmla="*/ 684 h 1259"/>
                    <a:gd name="T12" fmla="*/ 92 w 701"/>
                    <a:gd name="T13" fmla="*/ 653 h 1259"/>
                    <a:gd name="T14" fmla="*/ 82 w 701"/>
                    <a:gd name="T15" fmla="*/ 535 h 1259"/>
                    <a:gd name="T16" fmla="*/ 141 w 701"/>
                    <a:gd name="T17" fmla="*/ 495 h 1259"/>
                    <a:gd name="T18" fmla="*/ 236 w 701"/>
                    <a:gd name="T19" fmla="*/ 544 h 1259"/>
                    <a:gd name="T20" fmla="*/ 249 w 701"/>
                    <a:gd name="T21" fmla="*/ 467 h 1259"/>
                    <a:gd name="T22" fmla="*/ 214 w 701"/>
                    <a:gd name="T23" fmla="*/ 397 h 1259"/>
                    <a:gd name="T24" fmla="*/ 244 w 701"/>
                    <a:gd name="T25" fmla="*/ 314 h 1259"/>
                    <a:gd name="T26" fmla="*/ 337 w 701"/>
                    <a:gd name="T27" fmla="*/ 290 h 1259"/>
                    <a:gd name="T28" fmla="*/ 337 w 701"/>
                    <a:gd name="T29" fmla="*/ 214 h 1259"/>
                    <a:gd name="T30" fmla="*/ 296 w 701"/>
                    <a:gd name="T31" fmla="*/ 134 h 1259"/>
                    <a:gd name="T32" fmla="*/ 379 w 701"/>
                    <a:gd name="T33" fmla="*/ 46 h 1259"/>
                    <a:gd name="T34" fmla="*/ 423 w 701"/>
                    <a:gd name="T35" fmla="*/ 11 h 1259"/>
                    <a:gd name="T36" fmla="*/ 431 w 701"/>
                    <a:gd name="T37" fmla="*/ 56 h 1259"/>
                    <a:gd name="T38" fmla="*/ 369 w 701"/>
                    <a:gd name="T39" fmla="*/ 219 h 1259"/>
                    <a:gd name="T40" fmla="*/ 414 w 701"/>
                    <a:gd name="T41" fmla="*/ 259 h 1259"/>
                    <a:gd name="T42" fmla="*/ 401 w 701"/>
                    <a:gd name="T43" fmla="*/ 317 h 1259"/>
                    <a:gd name="T44" fmla="*/ 490 w 701"/>
                    <a:gd name="T45" fmla="*/ 309 h 1259"/>
                    <a:gd name="T46" fmla="*/ 542 w 701"/>
                    <a:gd name="T47" fmla="*/ 326 h 1259"/>
                    <a:gd name="T48" fmla="*/ 601 w 701"/>
                    <a:gd name="T49" fmla="*/ 305 h 1259"/>
                    <a:gd name="T50" fmla="*/ 634 w 701"/>
                    <a:gd name="T51" fmla="*/ 351 h 1259"/>
                    <a:gd name="T52" fmla="*/ 514 w 701"/>
                    <a:gd name="T53" fmla="*/ 380 h 1259"/>
                    <a:gd name="T54" fmla="*/ 508 w 701"/>
                    <a:gd name="T55" fmla="*/ 458 h 1259"/>
                    <a:gd name="T56" fmla="*/ 575 w 701"/>
                    <a:gd name="T57" fmla="*/ 492 h 1259"/>
                    <a:gd name="T58" fmla="*/ 564 w 701"/>
                    <a:gd name="T59" fmla="*/ 582 h 1259"/>
                    <a:gd name="T60" fmla="*/ 541 w 701"/>
                    <a:gd name="T61" fmla="*/ 656 h 1259"/>
                    <a:gd name="T62" fmla="*/ 533 w 701"/>
                    <a:gd name="T63" fmla="*/ 720 h 1259"/>
                    <a:gd name="T64" fmla="*/ 573 w 701"/>
                    <a:gd name="T65" fmla="*/ 749 h 1259"/>
                    <a:gd name="T66" fmla="*/ 586 w 701"/>
                    <a:gd name="T67" fmla="*/ 803 h 1259"/>
                    <a:gd name="T68" fmla="*/ 627 w 701"/>
                    <a:gd name="T69" fmla="*/ 839 h 1259"/>
                    <a:gd name="T70" fmla="*/ 582 w 701"/>
                    <a:gd name="T71" fmla="*/ 872 h 1259"/>
                    <a:gd name="T72" fmla="*/ 549 w 701"/>
                    <a:gd name="T73" fmla="*/ 906 h 1259"/>
                    <a:gd name="T74" fmla="*/ 476 w 701"/>
                    <a:gd name="T75" fmla="*/ 898 h 1259"/>
                    <a:gd name="T76" fmla="*/ 399 w 701"/>
                    <a:gd name="T77" fmla="*/ 901 h 1259"/>
                    <a:gd name="T78" fmla="*/ 341 w 701"/>
                    <a:gd name="T79" fmla="*/ 949 h 1259"/>
                    <a:gd name="T80" fmla="*/ 374 w 701"/>
                    <a:gd name="T81" fmla="*/ 1020 h 1259"/>
                    <a:gd name="T82" fmla="*/ 300 w 701"/>
                    <a:gd name="T83" fmla="*/ 1052 h 1259"/>
                    <a:gd name="T84" fmla="*/ 234 w 701"/>
                    <a:gd name="T85" fmla="*/ 1072 h 1259"/>
                    <a:gd name="T86" fmla="*/ 194 w 701"/>
                    <a:gd name="T87" fmla="*/ 1131 h 1259"/>
                    <a:gd name="T88" fmla="*/ 157 w 701"/>
                    <a:gd name="T89" fmla="*/ 1146 h 12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1"/>
                    <a:gd name="T136" fmla="*/ 0 h 1259"/>
                    <a:gd name="T137" fmla="*/ 701 w 701"/>
                    <a:gd name="T138" fmla="*/ 1259 h 12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1" h="1259">
                      <a:moveTo>
                        <a:pt x="172" y="1259"/>
                      </a:moveTo>
                      <a:cubicBezTo>
                        <a:pt x="144" y="1249"/>
                        <a:pt x="144" y="1249"/>
                        <a:pt x="144" y="1249"/>
                      </a:cubicBezTo>
                      <a:cubicBezTo>
                        <a:pt x="158" y="1199"/>
                        <a:pt x="158" y="1199"/>
                        <a:pt x="158" y="1199"/>
                      </a:cubicBezTo>
                      <a:cubicBezTo>
                        <a:pt x="43" y="1176"/>
                        <a:pt x="43" y="1176"/>
                        <a:pt x="43" y="1176"/>
                      </a:cubicBezTo>
                      <a:cubicBezTo>
                        <a:pt x="29" y="1165"/>
                        <a:pt x="29" y="1165"/>
                        <a:pt x="29" y="1165"/>
                      </a:cubicBezTo>
                      <a:cubicBezTo>
                        <a:pt x="23" y="1133"/>
                        <a:pt x="23" y="1133"/>
                        <a:pt x="23" y="1133"/>
                      </a:cubicBezTo>
                      <a:cubicBezTo>
                        <a:pt x="39" y="1095"/>
                        <a:pt x="39" y="1095"/>
                        <a:pt x="39" y="1095"/>
                      </a:cubicBezTo>
                      <a:cubicBezTo>
                        <a:pt x="46" y="985"/>
                        <a:pt x="46" y="985"/>
                        <a:pt x="46" y="985"/>
                      </a:cubicBezTo>
                      <a:cubicBezTo>
                        <a:pt x="60" y="887"/>
                        <a:pt x="60" y="887"/>
                        <a:pt x="60" y="887"/>
                      </a:cubicBezTo>
                      <a:cubicBezTo>
                        <a:pt x="23" y="819"/>
                        <a:pt x="23" y="819"/>
                        <a:pt x="23" y="819"/>
                      </a:cubicBezTo>
                      <a:cubicBezTo>
                        <a:pt x="3" y="791"/>
                        <a:pt x="3" y="791"/>
                        <a:pt x="3" y="791"/>
                      </a:cubicBezTo>
                      <a:cubicBezTo>
                        <a:pt x="0" y="751"/>
                        <a:pt x="0" y="751"/>
                        <a:pt x="0" y="751"/>
                      </a:cubicBezTo>
                      <a:cubicBezTo>
                        <a:pt x="40" y="734"/>
                        <a:pt x="40" y="734"/>
                        <a:pt x="40" y="734"/>
                      </a:cubicBezTo>
                      <a:cubicBezTo>
                        <a:pt x="101" y="717"/>
                        <a:pt x="101" y="717"/>
                        <a:pt x="101" y="717"/>
                      </a:cubicBezTo>
                      <a:cubicBezTo>
                        <a:pt x="104" y="613"/>
                        <a:pt x="104" y="613"/>
                        <a:pt x="104" y="613"/>
                      </a:cubicBezTo>
                      <a:cubicBezTo>
                        <a:pt x="104" y="613"/>
                        <a:pt x="90" y="594"/>
                        <a:pt x="90" y="588"/>
                      </a:cubicBezTo>
                      <a:cubicBezTo>
                        <a:pt x="90" y="582"/>
                        <a:pt x="92" y="551"/>
                        <a:pt x="92" y="551"/>
                      </a:cubicBezTo>
                      <a:cubicBezTo>
                        <a:pt x="155" y="544"/>
                        <a:pt x="155" y="544"/>
                        <a:pt x="155" y="544"/>
                      </a:cubicBezTo>
                      <a:cubicBezTo>
                        <a:pt x="193" y="577"/>
                        <a:pt x="193" y="577"/>
                        <a:pt x="193" y="577"/>
                      </a:cubicBezTo>
                      <a:cubicBezTo>
                        <a:pt x="259" y="598"/>
                        <a:pt x="259" y="598"/>
                        <a:pt x="259" y="598"/>
                      </a:cubicBezTo>
                      <a:cubicBezTo>
                        <a:pt x="279" y="570"/>
                        <a:pt x="279" y="570"/>
                        <a:pt x="279" y="570"/>
                      </a:cubicBezTo>
                      <a:cubicBezTo>
                        <a:pt x="274" y="513"/>
                        <a:pt x="274" y="513"/>
                        <a:pt x="274" y="513"/>
                      </a:cubicBezTo>
                      <a:cubicBezTo>
                        <a:pt x="241" y="451"/>
                        <a:pt x="241" y="451"/>
                        <a:pt x="241" y="451"/>
                      </a:cubicBezTo>
                      <a:cubicBezTo>
                        <a:pt x="235" y="436"/>
                        <a:pt x="235" y="436"/>
                        <a:pt x="235" y="436"/>
                      </a:cubicBezTo>
                      <a:cubicBezTo>
                        <a:pt x="250" y="374"/>
                        <a:pt x="250" y="374"/>
                        <a:pt x="250" y="374"/>
                      </a:cubicBezTo>
                      <a:cubicBezTo>
                        <a:pt x="268" y="345"/>
                        <a:pt x="268" y="345"/>
                        <a:pt x="268" y="345"/>
                      </a:cubicBezTo>
                      <a:cubicBezTo>
                        <a:pt x="359" y="345"/>
                        <a:pt x="359" y="345"/>
                        <a:pt x="359" y="345"/>
                      </a:cubicBezTo>
                      <a:cubicBezTo>
                        <a:pt x="370" y="319"/>
                        <a:pt x="370" y="319"/>
                        <a:pt x="370" y="319"/>
                      </a:cubicBezTo>
                      <a:cubicBezTo>
                        <a:pt x="370" y="258"/>
                        <a:pt x="370" y="258"/>
                        <a:pt x="370" y="258"/>
                      </a:cubicBezTo>
                      <a:cubicBezTo>
                        <a:pt x="370" y="235"/>
                        <a:pt x="370" y="235"/>
                        <a:pt x="370" y="235"/>
                      </a:cubicBezTo>
                      <a:cubicBezTo>
                        <a:pt x="328" y="176"/>
                        <a:pt x="328" y="176"/>
                        <a:pt x="328" y="176"/>
                      </a:cubicBezTo>
                      <a:cubicBezTo>
                        <a:pt x="325" y="147"/>
                        <a:pt x="325" y="147"/>
                        <a:pt x="325" y="147"/>
                      </a:cubicBezTo>
                      <a:cubicBezTo>
                        <a:pt x="361" y="122"/>
                        <a:pt x="361" y="122"/>
                        <a:pt x="361" y="122"/>
                      </a:cubicBezTo>
                      <a:cubicBezTo>
                        <a:pt x="416" y="50"/>
                        <a:pt x="416" y="50"/>
                        <a:pt x="416" y="50"/>
                      </a:cubicBezTo>
                      <a:cubicBezTo>
                        <a:pt x="448" y="0"/>
                        <a:pt x="448" y="0"/>
                        <a:pt x="448" y="0"/>
                      </a:cubicBezTo>
                      <a:cubicBezTo>
                        <a:pt x="465" y="12"/>
                        <a:pt x="465" y="12"/>
                        <a:pt x="465" y="12"/>
                      </a:cubicBezTo>
                      <a:cubicBezTo>
                        <a:pt x="454" y="44"/>
                        <a:pt x="454" y="44"/>
                        <a:pt x="454" y="44"/>
                      </a:cubicBezTo>
                      <a:cubicBezTo>
                        <a:pt x="474" y="61"/>
                        <a:pt x="474" y="61"/>
                        <a:pt x="474" y="61"/>
                      </a:cubicBezTo>
                      <a:cubicBezTo>
                        <a:pt x="469" y="186"/>
                        <a:pt x="469" y="186"/>
                        <a:pt x="469" y="186"/>
                      </a:cubicBezTo>
                      <a:cubicBezTo>
                        <a:pt x="405" y="241"/>
                        <a:pt x="405" y="241"/>
                        <a:pt x="405" y="241"/>
                      </a:cubicBezTo>
                      <a:cubicBezTo>
                        <a:pt x="405" y="255"/>
                        <a:pt x="405" y="255"/>
                        <a:pt x="405" y="255"/>
                      </a:cubicBezTo>
                      <a:cubicBezTo>
                        <a:pt x="405" y="255"/>
                        <a:pt x="457" y="283"/>
                        <a:pt x="455" y="284"/>
                      </a:cubicBezTo>
                      <a:cubicBezTo>
                        <a:pt x="453" y="284"/>
                        <a:pt x="423" y="312"/>
                        <a:pt x="423" y="312"/>
                      </a:cubicBezTo>
                      <a:cubicBezTo>
                        <a:pt x="423" y="312"/>
                        <a:pt x="438" y="347"/>
                        <a:pt x="441" y="348"/>
                      </a:cubicBezTo>
                      <a:cubicBezTo>
                        <a:pt x="443" y="350"/>
                        <a:pt x="507" y="353"/>
                        <a:pt x="507" y="353"/>
                      </a:cubicBezTo>
                      <a:cubicBezTo>
                        <a:pt x="538" y="340"/>
                        <a:pt x="538" y="340"/>
                        <a:pt x="538" y="340"/>
                      </a:cubicBezTo>
                      <a:cubicBezTo>
                        <a:pt x="573" y="357"/>
                        <a:pt x="573" y="357"/>
                        <a:pt x="573" y="357"/>
                      </a:cubicBezTo>
                      <a:cubicBezTo>
                        <a:pt x="573" y="357"/>
                        <a:pt x="592" y="359"/>
                        <a:pt x="595" y="358"/>
                      </a:cubicBezTo>
                      <a:cubicBezTo>
                        <a:pt x="598" y="357"/>
                        <a:pt x="611" y="341"/>
                        <a:pt x="611" y="341"/>
                      </a:cubicBezTo>
                      <a:cubicBezTo>
                        <a:pt x="611" y="341"/>
                        <a:pt x="657" y="335"/>
                        <a:pt x="660" y="335"/>
                      </a:cubicBezTo>
                      <a:cubicBezTo>
                        <a:pt x="663" y="335"/>
                        <a:pt x="701" y="364"/>
                        <a:pt x="701" y="364"/>
                      </a:cubicBezTo>
                      <a:cubicBezTo>
                        <a:pt x="697" y="386"/>
                        <a:pt x="697" y="386"/>
                        <a:pt x="697" y="386"/>
                      </a:cubicBezTo>
                      <a:cubicBezTo>
                        <a:pt x="638" y="410"/>
                        <a:pt x="638" y="410"/>
                        <a:pt x="638" y="410"/>
                      </a:cubicBezTo>
                      <a:cubicBezTo>
                        <a:pt x="565" y="418"/>
                        <a:pt x="565" y="418"/>
                        <a:pt x="565" y="418"/>
                      </a:cubicBezTo>
                      <a:cubicBezTo>
                        <a:pt x="558" y="459"/>
                        <a:pt x="558" y="459"/>
                        <a:pt x="558" y="459"/>
                      </a:cubicBezTo>
                      <a:cubicBezTo>
                        <a:pt x="558" y="503"/>
                        <a:pt x="558" y="503"/>
                        <a:pt x="558" y="503"/>
                      </a:cubicBezTo>
                      <a:cubicBezTo>
                        <a:pt x="565" y="518"/>
                        <a:pt x="565" y="518"/>
                        <a:pt x="565" y="518"/>
                      </a:cubicBezTo>
                      <a:cubicBezTo>
                        <a:pt x="632" y="541"/>
                        <a:pt x="632" y="541"/>
                        <a:pt x="632" y="541"/>
                      </a:cubicBezTo>
                      <a:cubicBezTo>
                        <a:pt x="630" y="578"/>
                        <a:pt x="630" y="578"/>
                        <a:pt x="630" y="578"/>
                      </a:cubicBezTo>
                      <a:cubicBezTo>
                        <a:pt x="620" y="639"/>
                        <a:pt x="620" y="639"/>
                        <a:pt x="620" y="639"/>
                      </a:cubicBezTo>
                      <a:cubicBezTo>
                        <a:pt x="608" y="683"/>
                        <a:pt x="608" y="683"/>
                        <a:pt x="608" y="683"/>
                      </a:cubicBezTo>
                      <a:cubicBezTo>
                        <a:pt x="594" y="721"/>
                        <a:pt x="594" y="721"/>
                        <a:pt x="594" y="721"/>
                      </a:cubicBezTo>
                      <a:cubicBezTo>
                        <a:pt x="580" y="747"/>
                        <a:pt x="580" y="747"/>
                        <a:pt x="580" y="747"/>
                      </a:cubicBezTo>
                      <a:cubicBezTo>
                        <a:pt x="586" y="791"/>
                        <a:pt x="586" y="791"/>
                        <a:pt x="586" y="791"/>
                      </a:cubicBezTo>
                      <a:cubicBezTo>
                        <a:pt x="602" y="811"/>
                        <a:pt x="602" y="811"/>
                        <a:pt x="602" y="811"/>
                      </a:cubicBezTo>
                      <a:cubicBezTo>
                        <a:pt x="630" y="823"/>
                        <a:pt x="630" y="823"/>
                        <a:pt x="630" y="823"/>
                      </a:cubicBezTo>
                      <a:cubicBezTo>
                        <a:pt x="638" y="849"/>
                        <a:pt x="638" y="849"/>
                        <a:pt x="638" y="849"/>
                      </a:cubicBezTo>
                      <a:cubicBezTo>
                        <a:pt x="644" y="882"/>
                        <a:pt x="644" y="882"/>
                        <a:pt x="644" y="882"/>
                      </a:cubicBezTo>
                      <a:cubicBezTo>
                        <a:pt x="655" y="904"/>
                        <a:pt x="655" y="904"/>
                        <a:pt x="655" y="904"/>
                      </a:cubicBezTo>
                      <a:cubicBezTo>
                        <a:pt x="689" y="922"/>
                        <a:pt x="689" y="922"/>
                        <a:pt x="689" y="922"/>
                      </a:cubicBezTo>
                      <a:cubicBezTo>
                        <a:pt x="657" y="942"/>
                        <a:pt x="657" y="942"/>
                        <a:pt x="657" y="942"/>
                      </a:cubicBezTo>
                      <a:cubicBezTo>
                        <a:pt x="639" y="958"/>
                        <a:pt x="639" y="958"/>
                        <a:pt x="639" y="958"/>
                      </a:cubicBezTo>
                      <a:cubicBezTo>
                        <a:pt x="630" y="981"/>
                        <a:pt x="630" y="981"/>
                        <a:pt x="630" y="981"/>
                      </a:cubicBezTo>
                      <a:cubicBezTo>
                        <a:pt x="603" y="995"/>
                        <a:pt x="603" y="995"/>
                        <a:pt x="603" y="995"/>
                      </a:cubicBezTo>
                      <a:cubicBezTo>
                        <a:pt x="570" y="994"/>
                        <a:pt x="570" y="994"/>
                        <a:pt x="570" y="994"/>
                      </a:cubicBezTo>
                      <a:cubicBezTo>
                        <a:pt x="523" y="986"/>
                        <a:pt x="523" y="986"/>
                        <a:pt x="523" y="986"/>
                      </a:cubicBezTo>
                      <a:cubicBezTo>
                        <a:pt x="489" y="981"/>
                        <a:pt x="489" y="981"/>
                        <a:pt x="489" y="981"/>
                      </a:cubicBezTo>
                      <a:cubicBezTo>
                        <a:pt x="438" y="990"/>
                        <a:pt x="438" y="990"/>
                        <a:pt x="438" y="990"/>
                      </a:cubicBezTo>
                      <a:cubicBezTo>
                        <a:pt x="388" y="1011"/>
                        <a:pt x="388" y="1011"/>
                        <a:pt x="388" y="1011"/>
                      </a:cubicBezTo>
                      <a:cubicBezTo>
                        <a:pt x="375" y="1043"/>
                        <a:pt x="375" y="1043"/>
                        <a:pt x="375" y="1043"/>
                      </a:cubicBezTo>
                      <a:cubicBezTo>
                        <a:pt x="407" y="1086"/>
                        <a:pt x="407" y="1086"/>
                        <a:pt x="407" y="1086"/>
                      </a:cubicBezTo>
                      <a:cubicBezTo>
                        <a:pt x="411" y="1121"/>
                        <a:pt x="411" y="1121"/>
                        <a:pt x="411" y="1121"/>
                      </a:cubicBezTo>
                      <a:cubicBezTo>
                        <a:pt x="411" y="1121"/>
                        <a:pt x="369" y="1142"/>
                        <a:pt x="367" y="1143"/>
                      </a:cubicBezTo>
                      <a:cubicBezTo>
                        <a:pt x="365" y="1143"/>
                        <a:pt x="330" y="1156"/>
                        <a:pt x="330" y="1156"/>
                      </a:cubicBezTo>
                      <a:cubicBezTo>
                        <a:pt x="288" y="1158"/>
                        <a:pt x="288" y="1158"/>
                        <a:pt x="288" y="1158"/>
                      </a:cubicBezTo>
                      <a:cubicBezTo>
                        <a:pt x="257" y="1178"/>
                        <a:pt x="257" y="1178"/>
                        <a:pt x="257" y="1178"/>
                      </a:cubicBezTo>
                      <a:cubicBezTo>
                        <a:pt x="230" y="1211"/>
                        <a:pt x="230" y="1211"/>
                        <a:pt x="230" y="1211"/>
                      </a:cubicBezTo>
                      <a:cubicBezTo>
                        <a:pt x="213" y="1242"/>
                        <a:pt x="213" y="1242"/>
                        <a:pt x="213" y="1242"/>
                      </a:cubicBezTo>
                      <a:cubicBezTo>
                        <a:pt x="193" y="1254"/>
                        <a:pt x="193" y="1254"/>
                        <a:pt x="193" y="1254"/>
                      </a:cubicBezTo>
                      <a:lnTo>
                        <a:pt x="172" y="1259"/>
                      </a:lnTo>
                      <a:close/>
                    </a:path>
                  </a:pathLst>
                </a:custGeom>
                <a:grpFill/>
                <a:ln w="3175">
                  <a:solidFill>
                    <a:schemeClr val="bg1"/>
                  </a:solidFill>
                  <a:round/>
                  <a:headEnd/>
                  <a:tailEnd/>
                </a:ln>
                <a:extLst/>
              </p:spPr>
              <p:txBody>
                <a:bodyPr/>
                <a:lstStyle/>
                <a:p>
                  <a:endParaRPr lang="ru-RU" sz="1600">
                    <a:latin typeface="+mn-lt"/>
                  </a:endParaRPr>
                </a:p>
              </p:txBody>
            </p:sp>
            <p:sp>
              <p:nvSpPr>
                <p:cNvPr id="81" name="Freeform 8"/>
                <p:cNvSpPr>
                  <a:spLocks/>
                </p:cNvSpPr>
                <p:nvPr/>
              </p:nvSpPr>
              <p:spPr bwMode="auto">
                <a:xfrm rot="41566">
                  <a:off x="2670842" y="3225197"/>
                  <a:ext cx="868594" cy="573056"/>
                </a:xfrm>
                <a:custGeom>
                  <a:avLst/>
                  <a:gdLst>
                    <a:gd name="T0" fmla="*/ 127 w 890"/>
                    <a:gd name="T1" fmla="*/ 328 h 599"/>
                    <a:gd name="T2" fmla="*/ 163 w 890"/>
                    <a:gd name="T3" fmla="*/ 354 h 599"/>
                    <a:gd name="T4" fmla="*/ 167 w 890"/>
                    <a:gd name="T5" fmla="*/ 450 h 599"/>
                    <a:gd name="T6" fmla="*/ 202 w 890"/>
                    <a:gd name="T7" fmla="*/ 530 h 599"/>
                    <a:gd name="T8" fmla="*/ 241 w 890"/>
                    <a:gd name="T9" fmla="*/ 536 h 599"/>
                    <a:gd name="T10" fmla="*/ 249 w 890"/>
                    <a:gd name="T11" fmla="*/ 452 h 599"/>
                    <a:gd name="T12" fmla="*/ 309 w 890"/>
                    <a:gd name="T13" fmla="*/ 404 h 599"/>
                    <a:gd name="T14" fmla="*/ 359 w 890"/>
                    <a:gd name="T15" fmla="*/ 401 h 599"/>
                    <a:gd name="T16" fmla="*/ 475 w 890"/>
                    <a:gd name="T17" fmla="*/ 454 h 599"/>
                    <a:gd name="T18" fmla="*/ 492 w 890"/>
                    <a:gd name="T19" fmla="*/ 496 h 599"/>
                    <a:gd name="T20" fmla="*/ 532 w 890"/>
                    <a:gd name="T21" fmla="*/ 526 h 599"/>
                    <a:gd name="T22" fmla="*/ 575 w 890"/>
                    <a:gd name="T23" fmla="*/ 512 h 599"/>
                    <a:gd name="T24" fmla="*/ 598 w 890"/>
                    <a:gd name="T25" fmla="*/ 541 h 599"/>
                    <a:gd name="T26" fmla="*/ 648 w 890"/>
                    <a:gd name="T27" fmla="*/ 541 h 599"/>
                    <a:gd name="T28" fmla="*/ 780 w 890"/>
                    <a:gd name="T29" fmla="*/ 510 h 599"/>
                    <a:gd name="T30" fmla="*/ 799 w 890"/>
                    <a:gd name="T31" fmla="*/ 401 h 599"/>
                    <a:gd name="T32" fmla="*/ 810 w 890"/>
                    <a:gd name="T33" fmla="*/ 292 h 599"/>
                    <a:gd name="T34" fmla="*/ 759 w 890"/>
                    <a:gd name="T35" fmla="*/ 206 h 599"/>
                    <a:gd name="T36" fmla="*/ 727 w 890"/>
                    <a:gd name="T37" fmla="*/ 135 h 599"/>
                    <a:gd name="T38" fmla="*/ 661 w 890"/>
                    <a:gd name="T39" fmla="*/ 118 h 599"/>
                    <a:gd name="T40" fmla="*/ 614 w 890"/>
                    <a:gd name="T41" fmla="*/ 187 h 599"/>
                    <a:gd name="T42" fmla="*/ 530 w 890"/>
                    <a:gd name="T43" fmla="*/ 191 h 599"/>
                    <a:gd name="T44" fmla="*/ 467 w 890"/>
                    <a:gd name="T45" fmla="*/ 175 h 599"/>
                    <a:gd name="T46" fmla="*/ 391 w 890"/>
                    <a:gd name="T47" fmla="*/ 109 h 599"/>
                    <a:gd name="T48" fmla="*/ 424 w 890"/>
                    <a:gd name="T49" fmla="*/ 51 h 599"/>
                    <a:gd name="T50" fmla="*/ 451 w 890"/>
                    <a:gd name="T51" fmla="*/ 11 h 599"/>
                    <a:gd name="T52" fmla="*/ 406 w 890"/>
                    <a:gd name="T53" fmla="*/ 0 h 599"/>
                    <a:gd name="T54" fmla="*/ 340 w 890"/>
                    <a:gd name="T55" fmla="*/ 35 h 599"/>
                    <a:gd name="T56" fmla="*/ 289 w 890"/>
                    <a:gd name="T57" fmla="*/ 29 h 599"/>
                    <a:gd name="T58" fmla="*/ 240 w 890"/>
                    <a:gd name="T59" fmla="*/ 7 h 599"/>
                    <a:gd name="T60" fmla="*/ 180 w 890"/>
                    <a:gd name="T61" fmla="*/ 28 h 599"/>
                    <a:gd name="T62" fmla="*/ 167 w 890"/>
                    <a:gd name="T63" fmla="*/ 135 h 599"/>
                    <a:gd name="T64" fmla="*/ 35 w 890"/>
                    <a:gd name="T65" fmla="*/ 149 h 599"/>
                    <a:gd name="T66" fmla="*/ 0 w 890"/>
                    <a:gd name="T67" fmla="*/ 210 h 599"/>
                    <a:gd name="T68" fmla="*/ 34 w 890"/>
                    <a:gd name="T69" fmla="*/ 249 h 599"/>
                    <a:gd name="T70" fmla="*/ 95 w 890"/>
                    <a:gd name="T71" fmla="*/ 285 h 599"/>
                    <a:gd name="T72" fmla="*/ 101 w 890"/>
                    <a:gd name="T73" fmla="*/ 325 h 5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0"/>
                    <a:gd name="T112" fmla="*/ 0 h 599"/>
                    <a:gd name="T113" fmla="*/ 890 w 890"/>
                    <a:gd name="T114" fmla="*/ 599 h 5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0" h="599">
                      <a:moveTo>
                        <a:pt x="111" y="357"/>
                      </a:moveTo>
                      <a:cubicBezTo>
                        <a:pt x="139" y="361"/>
                        <a:pt x="139" y="361"/>
                        <a:pt x="139" y="361"/>
                      </a:cubicBezTo>
                      <a:cubicBezTo>
                        <a:pt x="160" y="369"/>
                        <a:pt x="160" y="369"/>
                        <a:pt x="160" y="369"/>
                      </a:cubicBezTo>
                      <a:cubicBezTo>
                        <a:pt x="179" y="389"/>
                        <a:pt x="179" y="389"/>
                        <a:pt x="179" y="389"/>
                      </a:cubicBezTo>
                      <a:cubicBezTo>
                        <a:pt x="167" y="470"/>
                        <a:pt x="167" y="470"/>
                        <a:pt x="167" y="470"/>
                      </a:cubicBezTo>
                      <a:cubicBezTo>
                        <a:pt x="183" y="495"/>
                        <a:pt x="183" y="495"/>
                        <a:pt x="183" y="495"/>
                      </a:cubicBezTo>
                      <a:cubicBezTo>
                        <a:pt x="196" y="524"/>
                        <a:pt x="196" y="524"/>
                        <a:pt x="196" y="524"/>
                      </a:cubicBezTo>
                      <a:cubicBezTo>
                        <a:pt x="222" y="582"/>
                        <a:pt x="222" y="582"/>
                        <a:pt x="222" y="582"/>
                      </a:cubicBezTo>
                      <a:cubicBezTo>
                        <a:pt x="253" y="599"/>
                        <a:pt x="253" y="599"/>
                        <a:pt x="253" y="599"/>
                      </a:cubicBezTo>
                      <a:cubicBezTo>
                        <a:pt x="265" y="589"/>
                        <a:pt x="265" y="589"/>
                        <a:pt x="265" y="589"/>
                      </a:cubicBezTo>
                      <a:cubicBezTo>
                        <a:pt x="263" y="536"/>
                        <a:pt x="263" y="536"/>
                        <a:pt x="263" y="536"/>
                      </a:cubicBezTo>
                      <a:cubicBezTo>
                        <a:pt x="274" y="497"/>
                        <a:pt x="274" y="497"/>
                        <a:pt x="274" y="497"/>
                      </a:cubicBezTo>
                      <a:cubicBezTo>
                        <a:pt x="318" y="455"/>
                        <a:pt x="318" y="455"/>
                        <a:pt x="318" y="455"/>
                      </a:cubicBezTo>
                      <a:cubicBezTo>
                        <a:pt x="340" y="444"/>
                        <a:pt x="340" y="444"/>
                        <a:pt x="340" y="444"/>
                      </a:cubicBezTo>
                      <a:cubicBezTo>
                        <a:pt x="375" y="441"/>
                        <a:pt x="375" y="441"/>
                        <a:pt x="375" y="441"/>
                      </a:cubicBezTo>
                      <a:cubicBezTo>
                        <a:pt x="394" y="441"/>
                        <a:pt x="394" y="441"/>
                        <a:pt x="394" y="441"/>
                      </a:cubicBezTo>
                      <a:cubicBezTo>
                        <a:pt x="458" y="499"/>
                        <a:pt x="458" y="499"/>
                        <a:pt x="458" y="499"/>
                      </a:cubicBezTo>
                      <a:cubicBezTo>
                        <a:pt x="522" y="499"/>
                        <a:pt x="522" y="499"/>
                        <a:pt x="522" y="499"/>
                      </a:cubicBezTo>
                      <a:cubicBezTo>
                        <a:pt x="536" y="513"/>
                        <a:pt x="536" y="513"/>
                        <a:pt x="536" y="513"/>
                      </a:cubicBezTo>
                      <a:cubicBezTo>
                        <a:pt x="541" y="545"/>
                        <a:pt x="541" y="545"/>
                        <a:pt x="541" y="545"/>
                      </a:cubicBezTo>
                      <a:cubicBezTo>
                        <a:pt x="556" y="565"/>
                        <a:pt x="556" y="565"/>
                        <a:pt x="556" y="565"/>
                      </a:cubicBezTo>
                      <a:cubicBezTo>
                        <a:pt x="585" y="578"/>
                        <a:pt x="585" y="578"/>
                        <a:pt x="585" y="578"/>
                      </a:cubicBezTo>
                      <a:cubicBezTo>
                        <a:pt x="610" y="571"/>
                        <a:pt x="610" y="571"/>
                        <a:pt x="610" y="571"/>
                      </a:cubicBezTo>
                      <a:cubicBezTo>
                        <a:pt x="632" y="563"/>
                        <a:pt x="632" y="563"/>
                        <a:pt x="632" y="563"/>
                      </a:cubicBezTo>
                      <a:cubicBezTo>
                        <a:pt x="644" y="582"/>
                        <a:pt x="644" y="582"/>
                        <a:pt x="644" y="582"/>
                      </a:cubicBezTo>
                      <a:cubicBezTo>
                        <a:pt x="657" y="595"/>
                        <a:pt x="657" y="595"/>
                        <a:pt x="657" y="595"/>
                      </a:cubicBezTo>
                      <a:cubicBezTo>
                        <a:pt x="677" y="599"/>
                        <a:pt x="677" y="599"/>
                        <a:pt x="677" y="599"/>
                      </a:cubicBezTo>
                      <a:cubicBezTo>
                        <a:pt x="712" y="595"/>
                        <a:pt x="712" y="595"/>
                        <a:pt x="712" y="595"/>
                      </a:cubicBezTo>
                      <a:cubicBezTo>
                        <a:pt x="778" y="562"/>
                        <a:pt x="778" y="562"/>
                        <a:pt x="778" y="562"/>
                      </a:cubicBezTo>
                      <a:cubicBezTo>
                        <a:pt x="857" y="560"/>
                        <a:pt x="857" y="560"/>
                        <a:pt x="857" y="560"/>
                      </a:cubicBezTo>
                      <a:cubicBezTo>
                        <a:pt x="868" y="526"/>
                        <a:pt x="868" y="526"/>
                        <a:pt x="868" y="526"/>
                      </a:cubicBezTo>
                      <a:cubicBezTo>
                        <a:pt x="878" y="441"/>
                        <a:pt x="878" y="441"/>
                        <a:pt x="878" y="441"/>
                      </a:cubicBezTo>
                      <a:cubicBezTo>
                        <a:pt x="883" y="392"/>
                        <a:pt x="883" y="392"/>
                        <a:pt x="883" y="392"/>
                      </a:cubicBezTo>
                      <a:cubicBezTo>
                        <a:pt x="890" y="321"/>
                        <a:pt x="890" y="321"/>
                        <a:pt x="890" y="321"/>
                      </a:cubicBezTo>
                      <a:cubicBezTo>
                        <a:pt x="855" y="249"/>
                        <a:pt x="855" y="249"/>
                        <a:pt x="855" y="249"/>
                      </a:cubicBezTo>
                      <a:cubicBezTo>
                        <a:pt x="834" y="226"/>
                        <a:pt x="834" y="226"/>
                        <a:pt x="834" y="226"/>
                      </a:cubicBezTo>
                      <a:cubicBezTo>
                        <a:pt x="825" y="175"/>
                        <a:pt x="825" y="175"/>
                        <a:pt x="825" y="175"/>
                      </a:cubicBezTo>
                      <a:cubicBezTo>
                        <a:pt x="799" y="148"/>
                        <a:pt x="799" y="148"/>
                        <a:pt x="799" y="148"/>
                      </a:cubicBezTo>
                      <a:cubicBezTo>
                        <a:pt x="787" y="127"/>
                        <a:pt x="787" y="127"/>
                        <a:pt x="787" y="127"/>
                      </a:cubicBezTo>
                      <a:cubicBezTo>
                        <a:pt x="726" y="130"/>
                        <a:pt x="726" y="130"/>
                        <a:pt x="726" y="130"/>
                      </a:cubicBezTo>
                      <a:cubicBezTo>
                        <a:pt x="719" y="172"/>
                        <a:pt x="719" y="172"/>
                        <a:pt x="719" y="172"/>
                      </a:cubicBezTo>
                      <a:cubicBezTo>
                        <a:pt x="719" y="172"/>
                        <a:pt x="677" y="205"/>
                        <a:pt x="675" y="205"/>
                      </a:cubicBezTo>
                      <a:cubicBezTo>
                        <a:pt x="673" y="205"/>
                        <a:pt x="642" y="210"/>
                        <a:pt x="642" y="210"/>
                      </a:cubicBezTo>
                      <a:cubicBezTo>
                        <a:pt x="582" y="210"/>
                        <a:pt x="582" y="210"/>
                        <a:pt x="582" y="210"/>
                      </a:cubicBezTo>
                      <a:cubicBezTo>
                        <a:pt x="541" y="202"/>
                        <a:pt x="541" y="202"/>
                        <a:pt x="541" y="202"/>
                      </a:cubicBezTo>
                      <a:cubicBezTo>
                        <a:pt x="513" y="192"/>
                        <a:pt x="513" y="192"/>
                        <a:pt x="513" y="192"/>
                      </a:cubicBezTo>
                      <a:cubicBezTo>
                        <a:pt x="440" y="132"/>
                        <a:pt x="440" y="132"/>
                        <a:pt x="440" y="132"/>
                      </a:cubicBezTo>
                      <a:cubicBezTo>
                        <a:pt x="430" y="120"/>
                        <a:pt x="430" y="120"/>
                        <a:pt x="430" y="120"/>
                      </a:cubicBezTo>
                      <a:cubicBezTo>
                        <a:pt x="441" y="101"/>
                        <a:pt x="441" y="101"/>
                        <a:pt x="441" y="101"/>
                      </a:cubicBezTo>
                      <a:cubicBezTo>
                        <a:pt x="466" y="56"/>
                        <a:pt x="466" y="56"/>
                        <a:pt x="466" y="56"/>
                      </a:cubicBezTo>
                      <a:cubicBezTo>
                        <a:pt x="484" y="30"/>
                        <a:pt x="484" y="30"/>
                        <a:pt x="484" y="30"/>
                      </a:cubicBezTo>
                      <a:cubicBezTo>
                        <a:pt x="495" y="12"/>
                        <a:pt x="495" y="12"/>
                        <a:pt x="495" y="12"/>
                      </a:cubicBezTo>
                      <a:cubicBezTo>
                        <a:pt x="479" y="0"/>
                        <a:pt x="479" y="0"/>
                        <a:pt x="479" y="0"/>
                      </a:cubicBezTo>
                      <a:cubicBezTo>
                        <a:pt x="446" y="0"/>
                        <a:pt x="446" y="0"/>
                        <a:pt x="446" y="0"/>
                      </a:cubicBezTo>
                      <a:cubicBezTo>
                        <a:pt x="429" y="21"/>
                        <a:pt x="429" y="21"/>
                        <a:pt x="429" y="21"/>
                      </a:cubicBezTo>
                      <a:cubicBezTo>
                        <a:pt x="374" y="39"/>
                        <a:pt x="374" y="39"/>
                        <a:pt x="374" y="39"/>
                      </a:cubicBezTo>
                      <a:cubicBezTo>
                        <a:pt x="344" y="42"/>
                        <a:pt x="344" y="42"/>
                        <a:pt x="344" y="42"/>
                      </a:cubicBezTo>
                      <a:cubicBezTo>
                        <a:pt x="318" y="32"/>
                        <a:pt x="318" y="32"/>
                        <a:pt x="318" y="32"/>
                      </a:cubicBezTo>
                      <a:cubicBezTo>
                        <a:pt x="294" y="16"/>
                        <a:pt x="294" y="16"/>
                        <a:pt x="294" y="16"/>
                      </a:cubicBezTo>
                      <a:cubicBezTo>
                        <a:pt x="264" y="8"/>
                        <a:pt x="264" y="8"/>
                        <a:pt x="264" y="8"/>
                      </a:cubicBezTo>
                      <a:cubicBezTo>
                        <a:pt x="264" y="8"/>
                        <a:pt x="233" y="13"/>
                        <a:pt x="231" y="15"/>
                      </a:cubicBezTo>
                      <a:cubicBezTo>
                        <a:pt x="229" y="17"/>
                        <a:pt x="198" y="31"/>
                        <a:pt x="198" y="31"/>
                      </a:cubicBezTo>
                      <a:cubicBezTo>
                        <a:pt x="199" y="67"/>
                        <a:pt x="199" y="67"/>
                        <a:pt x="199" y="67"/>
                      </a:cubicBezTo>
                      <a:cubicBezTo>
                        <a:pt x="183" y="148"/>
                        <a:pt x="183" y="148"/>
                        <a:pt x="183" y="148"/>
                      </a:cubicBezTo>
                      <a:cubicBezTo>
                        <a:pt x="70" y="157"/>
                        <a:pt x="70" y="157"/>
                        <a:pt x="70" y="157"/>
                      </a:cubicBezTo>
                      <a:cubicBezTo>
                        <a:pt x="38" y="164"/>
                        <a:pt x="38" y="164"/>
                        <a:pt x="38" y="164"/>
                      </a:cubicBezTo>
                      <a:cubicBezTo>
                        <a:pt x="0" y="206"/>
                        <a:pt x="0" y="206"/>
                        <a:pt x="0" y="206"/>
                      </a:cubicBezTo>
                      <a:cubicBezTo>
                        <a:pt x="0" y="231"/>
                        <a:pt x="0" y="231"/>
                        <a:pt x="0" y="231"/>
                      </a:cubicBezTo>
                      <a:cubicBezTo>
                        <a:pt x="16" y="259"/>
                        <a:pt x="16" y="259"/>
                        <a:pt x="16" y="259"/>
                      </a:cubicBezTo>
                      <a:cubicBezTo>
                        <a:pt x="37" y="274"/>
                        <a:pt x="37" y="274"/>
                        <a:pt x="37" y="274"/>
                      </a:cubicBezTo>
                      <a:cubicBezTo>
                        <a:pt x="74" y="295"/>
                        <a:pt x="74" y="295"/>
                        <a:pt x="74" y="295"/>
                      </a:cubicBezTo>
                      <a:cubicBezTo>
                        <a:pt x="104" y="313"/>
                        <a:pt x="104" y="313"/>
                        <a:pt x="104" y="313"/>
                      </a:cubicBezTo>
                      <a:cubicBezTo>
                        <a:pt x="112" y="326"/>
                        <a:pt x="112" y="326"/>
                        <a:pt x="112" y="326"/>
                      </a:cubicBezTo>
                      <a:lnTo>
                        <a:pt x="111" y="357"/>
                      </a:lnTo>
                      <a:close/>
                    </a:path>
                  </a:pathLst>
                </a:custGeom>
                <a:grpFill/>
                <a:ln w="3175">
                  <a:solidFill>
                    <a:schemeClr val="bg1"/>
                  </a:solidFill>
                  <a:round/>
                  <a:headEnd/>
                  <a:tailEnd/>
                </a:ln>
                <a:extLst/>
              </p:spPr>
              <p:txBody>
                <a:bodyPr/>
                <a:lstStyle/>
                <a:p>
                  <a:endParaRPr lang="ru-RU" sz="1600">
                    <a:latin typeface="+mn-lt"/>
                  </a:endParaRPr>
                </a:p>
              </p:txBody>
            </p:sp>
            <p:sp>
              <p:nvSpPr>
                <p:cNvPr id="82" name="Freeform 10"/>
                <p:cNvSpPr>
                  <a:spLocks/>
                </p:cNvSpPr>
                <p:nvPr/>
              </p:nvSpPr>
              <p:spPr bwMode="auto">
                <a:xfrm rot="41566">
                  <a:off x="2913597" y="2716944"/>
                  <a:ext cx="939369" cy="704490"/>
                </a:xfrm>
                <a:custGeom>
                  <a:avLst/>
                  <a:gdLst>
                    <a:gd name="T0" fmla="*/ 46 w 962"/>
                    <a:gd name="T1" fmla="*/ 468 h 736"/>
                    <a:gd name="T2" fmla="*/ 51 w 962"/>
                    <a:gd name="T3" fmla="*/ 411 h 736"/>
                    <a:gd name="T4" fmla="*/ 167 w 962"/>
                    <a:gd name="T5" fmla="*/ 345 h 736"/>
                    <a:gd name="T6" fmla="*/ 78 w 962"/>
                    <a:gd name="T7" fmla="*/ 294 h 736"/>
                    <a:gd name="T8" fmla="*/ 24 w 962"/>
                    <a:gd name="T9" fmla="*/ 292 h 736"/>
                    <a:gd name="T10" fmla="*/ 8 w 962"/>
                    <a:gd name="T11" fmla="*/ 249 h 736"/>
                    <a:gd name="T12" fmla="*/ 47 w 962"/>
                    <a:gd name="T13" fmla="*/ 217 h 736"/>
                    <a:gd name="T14" fmla="*/ 164 w 962"/>
                    <a:gd name="T15" fmla="*/ 194 h 736"/>
                    <a:gd name="T16" fmla="*/ 250 w 962"/>
                    <a:gd name="T17" fmla="*/ 236 h 736"/>
                    <a:gd name="T18" fmla="*/ 281 w 962"/>
                    <a:gd name="T19" fmla="*/ 149 h 736"/>
                    <a:gd name="T20" fmla="*/ 304 w 962"/>
                    <a:gd name="T21" fmla="*/ 118 h 736"/>
                    <a:gd name="T22" fmla="*/ 397 w 962"/>
                    <a:gd name="T23" fmla="*/ 102 h 736"/>
                    <a:gd name="T24" fmla="*/ 465 w 962"/>
                    <a:gd name="T25" fmla="*/ 108 h 736"/>
                    <a:gd name="T26" fmla="*/ 489 w 962"/>
                    <a:gd name="T27" fmla="*/ 57 h 736"/>
                    <a:gd name="T28" fmla="*/ 506 w 962"/>
                    <a:gd name="T29" fmla="*/ 5 h 736"/>
                    <a:gd name="T30" fmla="*/ 566 w 962"/>
                    <a:gd name="T31" fmla="*/ 0 h 736"/>
                    <a:gd name="T32" fmla="*/ 627 w 962"/>
                    <a:gd name="T33" fmla="*/ 36 h 736"/>
                    <a:gd name="T34" fmla="*/ 669 w 962"/>
                    <a:gd name="T35" fmla="*/ 76 h 736"/>
                    <a:gd name="T36" fmla="*/ 723 w 962"/>
                    <a:gd name="T37" fmla="*/ 127 h 736"/>
                    <a:gd name="T38" fmla="*/ 796 w 962"/>
                    <a:gd name="T39" fmla="*/ 146 h 736"/>
                    <a:gd name="T40" fmla="*/ 873 w 962"/>
                    <a:gd name="T41" fmla="*/ 178 h 736"/>
                    <a:gd name="T42" fmla="*/ 868 w 962"/>
                    <a:gd name="T43" fmla="*/ 260 h 736"/>
                    <a:gd name="T44" fmla="*/ 765 w 962"/>
                    <a:gd name="T45" fmla="*/ 296 h 736"/>
                    <a:gd name="T46" fmla="*/ 783 w 962"/>
                    <a:gd name="T47" fmla="*/ 431 h 736"/>
                    <a:gd name="T48" fmla="*/ 780 w 962"/>
                    <a:gd name="T49" fmla="*/ 492 h 736"/>
                    <a:gd name="T50" fmla="*/ 696 w 962"/>
                    <a:gd name="T51" fmla="*/ 444 h 736"/>
                    <a:gd name="T52" fmla="*/ 618 w 962"/>
                    <a:gd name="T53" fmla="*/ 462 h 736"/>
                    <a:gd name="T54" fmla="*/ 632 w 962"/>
                    <a:gd name="T55" fmla="*/ 524 h 736"/>
                    <a:gd name="T56" fmla="*/ 545 w 962"/>
                    <a:gd name="T57" fmla="*/ 638 h 736"/>
                    <a:gd name="T58" fmla="*/ 511 w 962"/>
                    <a:gd name="T59" fmla="*/ 618 h 736"/>
                    <a:gd name="T60" fmla="*/ 438 w 962"/>
                    <a:gd name="T61" fmla="*/ 594 h 736"/>
                    <a:gd name="T62" fmla="*/ 425 w 962"/>
                    <a:gd name="T63" fmla="*/ 638 h 736"/>
                    <a:gd name="T64" fmla="*/ 362 w 962"/>
                    <a:gd name="T65" fmla="*/ 670 h 736"/>
                    <a:gd name="T66" fmla="*/ 249 w 962"/>
                    <a:gd name="T67" fmla="*/ 652 h 736"/>
                    <a:gd name="T68" fmla="*/ 239 w 962"/>
                    <a:gd name="T69" fmla="*/ 506 h 736"/>
                    <a:gd name="T70" fmla="*/ 221 w 962"/>
                    <a:gd name="T71" fmla="*/ 479 h 736"/>
                    <a:gd name="T72" fmla="*/ 165 w 962"/>
                    <a:gd name="T73" fmla="*/ 501 h 736"/>
                    <a:gd name="T74" fmla="*/ 79 w 962"/>
                    <a:gd name="T75" fmla="*/ 513 h 736"/>
                    <a:gd name="T76" fmla="*/ 33 w 962"/>
                    <a:gd name="T77" fmla="*/ 482 h 7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2"/>
                    <a:gd name="T118" fmla="*/ 0 h 736"/>
                    <a:gd name="T119" fmla="*/ 962 w 962"/>
                    <a:gd name="T120" fmla="*/ 736 h 7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2" h="736">
                      <a:moveTo>
                        <a:pt x="36" y="530"/>
                      </a:moveTo>
                      <a:cubicBezTo>
                        <a:pt x="36" y="530"/>
                        <a:pt x="50" y="516"/>
                        <a:pt x="50" y="514"/>
                      </a:cubicBezTo>
                      <a:cubicBezTo>
                        <a:pt x="50" y="513"/>
                        <a:pt x="56" y="490"/>
                        <a:pt x="56" y="490"/>
                      </a:cubicBezTo>
                      <a:cubicBezTo>
                        <a:pt x="56" y="452"/>
                        <a:pt x="56" y="452"/>
                        <a:pt x="56" y="452"/>
                      </a:cubicBezTo>
                      <a:cubicBezTo>
                        <a:pt x="183" y="407"/>
                        <a:pt x="183" y="407"/>
                        <a:pt x="183" y="407"/>
                      </a:cubicBezTo>
                      <a:cubicBezTo>
                        <a:pt x="183" y="379"/>
                        <a:pt x="183" y="379"/>
                        <a:pt x="183" y="379"/>
                      </a:cubicBezTo>
                      <a:cubicBezTo>
                        <a:pt x="125" y="337"/>
                        <a:pt x="125" y="337"/>
                        <a:pt x="125" y="337"/>
                      </a:cubicBezTo>
                      <a:cubicBezTo>
                        <a:pt x="86" y="323"/>
                        <a:pt x="86" y="323"/>
                        <a:pt x="86" y="323"/>
                      </a:cubicBezTo>
                      <a:cubicBezTo>
                        <a:pt x="51" y="321"/>
                        <a:pt x="51" y="321"/>
                        <a:pt x="51" y="321"/>
                      </a:cubicBezTo>
                      <a:cubicBezTo>
                        <a:pt x="26" y="321"/>
                        <a:pt x="26" y="321"/>
                        <a:pt x="26" y="321"/>
                      </a:cubicBezTo>
                      <a:cubicBezTo>
                        <a:pt x="0" y="298"/>
                        <a:pt x="0" y="298"/>
                        <a:pt x="0" y="298"/>
                      </a:cubicBezTo>
                      <a:cubicBezTo>
                        <a:pt x="9" y="273"/>
                        <a:pt x="9" y="273"/>
                        <a:pt x="9" y="273"/>
                      </a:cubicBezTo>
                      <a:cubicBezTo>
                        <a:pt x="10" y="242"/>
                        <a:pt x="10" y="242"/>
                        <a:pt x="10" y="242"/>
                      </a:cubicBezTo>
                      <a:cubicBezTo>
                        <a:pt x="10" y="242"/>
                        <a:pt x="50" y="238"/>
                        <a:pt x="52" y="238"/>
                      </a:cubicBezTo>
                      <a:cubicBezTo>
                        <a:pt x="53" y="238"/>
                        <a:pt x="119" y="213"/>
                        <a:pt x="119" y="213"/>
                      </a:cubicBezTo>
                      <a:cubicBezTo>
                        <a:pt x="180" y="213"/>
                        <a:pt x="180" y="213"/>
                        <a:pt x="180" y="213"/>
                      </a:cubicBezTo>
                      <a:cubicBezTo>
                        <a:pt x="242" y="263"/>
                        <a:pt x="242" y="263"/>
                        <a:pt x="242" y="263"/>
                      </a:cubicBezTo>
                      <a:cubicBezTo>
                        <a:pt x="274" y="259"/>
                        <a:pt x="274" y="259"/>
                        <a:pt x="274" y="259"/>
                      </a:cubicBezTo>
                      <a:cubicBezTo>
                        <a:pt x="293" y="202"/>
                        <a:pt x="293" y="202"/>
                        <a:pt x="293" y="202"/>
                      </a:cubicBezTo>
                      <a:cubicBezTo>
                        <a:pt x="309" y="164"/>
                        <a:pt x="309" y="164"/>
                        <a:pt x="309" y="164"/>
                      </a:cubicBezTo>
                      <a:cubicBezTo>
                        <a:pt x="326" y="143"/>
                        <a:pt x="326" y="143"/>
                        <a:pt x="326" y="143"/>
                      </a:cubicBezTo>
                      <a:cubicBezTo>
                        <a:pt x="334" y="130"/>
                        <a:pt x="334" y="130"/>
                        <a:pt x="334" y="130"/>
                      </a:cubicBezTo>
                      <a:cubicBezTo>
                        <a:pt x="396" y="133"/>
                        <a:pt x="396" y="133"/>
                        <a:pt x="396" y="133"/>
                      </a:cubicBezTo>
                      <a:cubicBezTo>
                        <a:pt x="436" y="112"/>
                        <a:pt x="436" y="112"/>
                        <a:pt x="436" y="112"/>
                      </a:cubicBezTo>
                      <a:cubicBezTo>
                        <a:pt x="463" y="102"/>
                        <a:pt x="463" y="102"/>
                        <a:pt x="463" y="102"/>
                      </a:cubicBezTo>
                      <a:cubicBezTo>
                        <a:pt x="511" y="119"/>
                        <a:pt x="511" y="119"/>
                        <a:pt x="511" y="119"/>
                      </a:cubicBezTo>
                      <a:cubicBezTo>
                        <a:pt x="526" y="96"/>
                        <a:pt x="526" y="96"/>
                        <a:pt x="526" y="96"/>
                      </a:cubicBezTo>
                      <a:cubicBezTo>
                        <a:pt x="537" y="63"/>
                        <a:pt x="537" y="63"/>
                        <a:pt x="537" y="63"/>
                      </a:cubicBezTo>
                      <a:cubicBezTo>
                        <a:pt x="550" y="27"/>
                        <a:pt x="550" y="27"/>
                        <a:pt x="550" y="27"/>
                      </a:cubicBezTo>
                      <a:cubicBezTo>
                        <a:pt x="556" y="5"/>
                        <a:pt x="556" y="5"/>
                        <a:pt x="556" y="5"/>
                      </a:cubicBezTo>
                      <a:cubicBezTo>
                        <a:pt x="588" y="12"/>
                        <a:pt x="588" y="12"/>
                        <a:pt x="588" y="12"/>
                      </a:cubicBezTo>
                      <a:cubicBezTo>
                        <a:pt x="622" y="0"/>
                        <a:pt x="622" y="0"/>
                        <a:pt x="622" y="0"/>
                      </a:cubicBezTo>
                      <a:cubicBezTo>
                        <a:pt x="683" y="7"/>
                        <a:pt x="683" y="7"/>
                        <a:pt x="683" y="7"/>
                      </a:cubicBezTo>
                      <a:cubicBezTo>
                        <a:pt x="689" y="39"/>
                        <a:pt x="689" y="39"/>
                        <a:pt x="689" y="39"/>
                      </a:cubicBezTo>
                      <a:cubicBezTo>
                        <a:pt x="723" y="79"/>
                        <a:pt x="723" y="79"/>
                        <a:pt x="723" y="79"/>
                      </a:cubicBezTo>
                      <a:cubicBezTo>
                        <a:pt x="735" y="84"/>
                        <a:pt x="735" y="84"/>
                        <a:pt x="735" y="84"/>
                      </a:cubicBezTo>
                      <a:cubicBezTo>
                        <a:pt x="735" y="84"/>
                        <a:pt x="760" y="117"/>
                        <a:pt x="762" y="118"/>
                      </a:cubicBezTo>
                      <a:cubicBezTo>
                        <a:pt x="764" y="120"/>
                        <a:pt x="794" y="139"/>
                        <a:pt x="794" y="139"/>
                      </a:cubicBezTo>
                      <a:cubicBezTo>
                        <a:pt x="837" y="154"/>
                        <a:pt x="837" y="154"/>
                        <a:pt x="837" y="154"/>
                      </a:cubicBezTo>
                      <a:cubicBezTo>
                        <a:pt x="874" y="160"/>
                        <a:pt x="874" y="160"/>
                        <a:pt x="874" y="160"/>
                      </a:cubicBezTo>
                      <a:cubicBezTo>
                        <a:pt x="928" y="158"/>
                        <a:pt x="928" y="158"/>
                        <a:pt x="928" y="158"/>
                      </a:cubicBezTo>
                      <a:cubicBezTo>
                        <a:pt x="959" y="195"/>
                        <a:pt x="959" y="195"/>
                        <a:pt x="959" y="195"/>
                      </a:cubicBezTo>
                      <a:cubicBezTo>
                        <a:pt x="962" y="272"/>
                        <a:pt x="962" y="272"/>
                        <a:pt x="962" y="272"/>
                      </a:cubicBezTo>
                      <a:cubicBezTo>
                        <a:pt x="962" y="272"/>
                        <a:pt x="953" y="284"/>
                        <a:pt x="953" y="286"/>
                      </a:cubicBezTo>
                      <a:cubicBezTo>
                        <a:pt x="952" y="288"/>
                        <a:pt x="864" y="289"/>
                        <a:pt x="864" y="289"/>
                      </a:cubicBezTo>
                      <a:cubicBezTo>
                        <a:pt x="840" y="325"/>
                        <a:pt x="840" y="325"/>
                        <a:pt x="840" y="325"/>
                      </a:cubicBezTo>
                      <a:cubicBezTo>
                        <a:pt x="821" y="388"/>
                        <a:pt x="821" y="388"/>
                        <a:pt x="821" y="388"/>
                      </a:cubicBezTo>
                      <a:cubicBezTo>
                        <a:pt x="860" y="474"/>
                        <a:pt x="860" y="474"/>
                        <a:pt x="860" y="474"/>
                      </a:cubicBezTo>
                      <a:cubicBezTo>
                        <a:pt x="866" y="524"/>
                        <a:pt x="866" y="524"/>
                        <a:pt x="866" y="524"/>
                      </a:cubicBezTo>
                      <a:cubicBezTo>
                        <a:pt x="857" y="541"/>
                        <a:pt x="857" y="541"/>
                        <a:pt x="857" y="541"/>
                      </a:cubicBezTo>
                      <a:cubicBezTo>
                        <a:pt x="802" y="523"/>
                        <a:pt x="802" y="523"/>
                        <a:pt x="802" y="523"/>
                      </a:cubicBezTo>
                      <a:cubicBezTo>
                        <a:pt x="764" y="488"/>
                        <a:pt x="764" y="488"/>
                        <a:pt x="764" y="488"/>
                      </a:cubicBezTo>
                      <a:cubicBezTo>
                        <a:pt x="691" y="496"/>
                        <a:pt x="691" y="496"/>
                        <a:pt x="691" y="496"/>
                      </a:cubicBezTo>
                      <a:cubicBezTo>
                        <a:pt x="679" y="508"/>
                        <a:pt x="679" y="508"/>
                        <a:pt x="679" y="508"/>
                      </a:cubicBezTo>
                      <a:cubicBezTo>
                        <a:pt x="680" y="549"/>
                        <a:pt x="680" y="549"/>
                        <a:pt x="680" y="549"/>
                      </a:cubicBezTo>
                      <a:cubicBezTo>
                        <a:pt x="694" y="576"/>
                        <a:pt x="694" y="576"/>
                        <a:pt x="694" y="576"/>
                      </a:cubicBezTo>
                      <a:cubicBezTo>
                        <a:pt x="690" y="661"/>
                        <a:pt x="690" y="661"/>
                        <a:pt x="690" y="661"/>
                      </a:cubicBezTo>
                      <a:cubicBezTo>
                        <a:pt x="598" y="701"/>
                        <a:pt x="598" y="701"/>
                        <a:pt x="598" y="701"/>
                      </a:cubicBezTo>
                      <a:cubicBezTo>
                        <a:pt x="584" y="701"/>
                        <a:pt x="584" y="701"/>
                        <a:pt x="584" y="701"/>
                      </a:cubicBezTo>
                      <a:cubicBezTo>
                        <a:pt x="561" y="679"/>
                        <a:pt x="561" y="679"/>
                        <a:pt x="561" y="679"/>
                      </a:cubicBezTo>
                      <a:cubicBezTo>
                        <a:pt x="547" y="648"/>
                        <a:pt x="547" y="648"/>
                        <a:pt x="547" y="648"/>
                      </a:cubicBezTo>
                      <a:cubicBezTo>
                        <a:pt x="481" y="653"/>
                        <a:pt x="481" y="653"/>
                        <a:pt x="481" y="653"/>
                      </a:cubicBezTo>
                      <a:cubicBezTo>
                        <a:pt x="475" y="657"/>
                        <a:pt x="475" y="657"/>
                        <a:pt x="475" y="657"/>
                      </a:cubicBezTo>
                      <a:cubicBezTo>
                        <a:pt x="467" y="701"/>
                        <a:pt x="467" y="701"/>
                        <a:pt x="467" y="701"/>
                      </a:cubicBezTo>
                      <a:cubicBezTo>
                        <a:pt x="428" y="732"/>
                        <a:pt x="428" y="732"/>
                        <a:pt x="428" y="732"/>
                      </a:cubicBezTo>
                      <a:cubicBezTo>
                        <a:pt x="398" y="736"/>
                        <a:pt x="398" y="736"/>
                        <a:pt x="398" y="736"/>
                      </a:cubicBezTo>
                      <a:cubicBezTo>
                        <a:pt x="329" y="733"/>
                        <a:pt x="329" y="733"/>
                        <a:pt x="329" y="733"/>
                      </a:cubicBezTo>
                      <a:cubicBezTo>
                        <a:pt x="273" y="716"/>
                        <a:pt x="273" y="716"/>
                        <a:pt x="273" y="716"/>
                      </a:cubicBezTo>
                      <a:cubicBezTo>
                        <a:pt x="201" y="653"/>
                        <a:pt x="201" y="653"/>
                        <a:pt x="201" y="653"/>
                      </a:cubicBezTo>
                      <a:cubicBezTo>
                        <a:pt x="262" y="556"/>
                        <a:pt x="262" y="556"/>
                        <a:pt x="262" y="556"/>
                      </a:cubicBezTo>
                      <a:cubicBezTo>
                        <a:pt x="262" y="540"/>
                        <a:pt x="262" y="540"/>
                        <a:pt x="262" y="540"/>
                      </a:cubicBezTo>
                      <a:cubicBezTo>
                        <a:pt x="243" y="526"/>
                        <a:pt x="243" y="526"/>
                        <a:pt x="243" y="526"/>
                      </a:cubicBezTo>
                      <a:cubicBezTo>
                        <a:pt x="201" y="527"/>
                        <a:pt x="201" y="527"/>
                        <a:pt x="201" y="527"/>
                      </a:cubicBezTo>
                      <a:cubicBezTo>
                        <a:pt x="181" y="550"/>
                        <a:pt x="181" y="550"/>
                        <a:pt x="181" y="550"/>
                      </a:cubicBezTo>
                      <a:cubicBezTo>
                        <a:pt x="120" y="568"/>
                        <a:pt x="120" y="568"/>
                        <a:pt x="120" y="568"/>
                      </a:cubicBezTo>
                      <a:cubicBezTo>
                        <a:pt x="87" y="563"/>
                        <a:pt x="87" y="563"/>
                        <a:pt x="87" y="563"/>
                      </a:cubicBezTo>
                      <a:cubicBezTo>
                        <a:pt x="44" y="538"/>
                        <a:pt x="44" y="538"/>
                        <a:pt x="44" y="538"/>
                      </a:cubicBezTo>
                      <a:lnTo>
                        <a:pt x="36" y="530"/>
                      </a:lnTo>
                      <a:close/>
                    </a:path>
                  </a:pathLst>
                </a:custGeom>
                <a:grpFill/>
                <a:ln w="3175">
                  <a:solidFill>
                    <a:schemeClr val="bg1"/>
                  </a:solidFill>
                  <a:round/>
                  <a:headEnd/>
                  <a:tailEnd/>
                </a:ln>
                <a:extLst/>
              </p:spPr>
              <p:txBody>
                <a:bodyPr/>
                <a:lstStyle/>
                <a:p>
                  <a:endParaRPr lang="ru-RU" sz="1600">
                    <a:latin typeface="+mn-lt"/>
                  </a:endParaRPr>
                </a:p>
              </p:txBody>
            </p:sp>
            <p:sp>
              <p:nvSpPr>
                <p:cNvPr id="83" name="Freeform 11"/>
                <p:cNvSpPr>
                  <a:spLocks/>
                </p:cNvSpPr>
                <p:nvPr/>
              </p:nvSpPr>
              <p:spPr bwMode="auto">
                <a:xfrm rot="41566">
                  <a:off x="4302983" y="3504025"/>
                  <a:ext cx="833210" cy="841185"/>
                </a:xfrm>
                <a:custGeom>
                  <a:avLst/>
                  <a:gdLst>
                    <a:gd name="T0" fmla="*/ 25 w 854"/>
                    <a:gd name="T1" fmla="*/ 483 h 879"/>
                    <a:gd name="T2" fmla="*/ 13 w 854"/>
                    <a:gd name="T3" fmla="*/ 374 h 879"/>
                    <a:gd name="T4" fmla="*/ 25 w 854"/>
                    <a:gd name="T5" fmla="*/ 341 h 879"/>
                    <a:gd name="T6" fmla="*/ 34 w 854"/>
                    <a:gd name="T7" fmla="*/ 314 h 879"/>
                    <a:gd name="T8" fmla="*/ 34 w 854"/>
                    <a:gd name="T9" fmla="*/ 288 h 879"/>
                    <a:gd name="T10" fmla="*/ 0 w 854"/>
                    <a:gd name="T11" fmla="*/ 227 h 879"/>
                    <a:gd name="T12" fmla="*/ 0 w 854"/>
                    <a:gd name="T13" fmla="*/ 209 h 879"/>
                    <a:gd name="T14" fmla="*/ 43 w 854"/>
                    <a:gd name="T15" fmla="*/ 185 h 879"/>
                    <a:gd name="T16" fmla="*/ 55 w 854"/>
                    <a:gd name="T17" fmla="*/ 151 h 879"/>
                    <a:gd name="T18" fmla="*/ 89 w 854"/>
                    <a:gd name="T19" fmla="*/ 138 h 879"/>
                    <a:gd name="T20" fmla="*/ 116 w 854"/>
                    <a:gd name="T21" fmla="*/ 119 h 879"/>
                    <a:gd name="T22" fmla="*/ 126 w 854"/>
                    <a:gd name="T23" fmla="*/ 87 h 879"/>
                    <a:gd name="T24" fmla="*/ 130 w 854"/>
                    <a:gd name="T25" fmla="*/ 56 h 879"/>
                    <a:gd name="T26" fmla="*/ 161 w 854"/>
                    <a:gd name="T27" fmla="*/ 26 h 879"/>
                    <a:gd name="T28" fmla="*/ 202 w 854"/>
                    <a:gd name="T29" fmla="*/ 14 h 879"/>
                    <a:gd name="T30" fmla="*/ 298 w 854"/>
                    <a:gd name="T31" fmla="*/ 14 h 879"/>
                    <a:gd name="T32" fmla="*/ 374 w 854"/>
                    <a:gd name="T33" fmla="*/ 30 h 879"/>
                    <a:gd name="T34" fmla="*/ 414 w 854"/>
                    <a:gd name="T35" fmla="*/ 29 h 879"/>
                    <a:gd name="T36" fmla="*/ 459 w 854"/>
                    <a:gd name="T37" fmla="*/ 0 h 879"/>
                    <a:gd name="T38" fmla="*/ 500 w 854"/>
                    <a:gd name="T39" fmla="*/ 0 h 879"/>
                    <a:gd name="T40" fmla="*/ 518 w 854"/>
                    <a:gd name="T41" fmla="*/ 29 h 879"/>
                    <a:gd name="T42" fmla="*/ 512 w 854"/>
                    <a:gd name="T43" fmla="*/ 86 h 879"/>
                    <a:gd name="T44" fmla="*/ 612 w 854"/>
                    <a:gd name="T45" fmla="*/ 89 h 879"/>
                    <a:gd name="T46" fmla="*/ 630 w 854"/>
                    <a:gd name="T47" fmla="*/ 78 h 879"/>
                    <a:gd name="T48" fmla="*/ 684 w 854"/>
                    <a:gd name="T49" fmla="*/ 114 h 879"/>
                    <a:gd name="T50" fmla="*/ 694 w 854"/>
                    <a:gd name="T51" fmla="*/ 137 h 879"/>
                    <a:gd name="T52" fmla="*/ 715 w 854"/>
                    <a:gd name="T53" fmla="*/ 147 h 879"/>
                    <a:gd name="T54" fmla="*/ 704 w 854"/>
                    <a:gd name="T55" fmla="*/ 159 h 879"/>
                    <a:gd name="T56" fmla="*/ 687 w 854"/>
                    <a:gd name="T57" fmla="*/ 187 h 879"/>
                    <a:gd name="T58" fmla="*/ 680 w 854"/>
                    <a:gd name="T59" fmla="*/ 238 h 879"/>
                    <a:gd name="T60" fmla="*/ 733 w 854"/>
                    <a:gd name="T61" fmla="*/ 280 h 879"/>
                    <a:gd name="T62" fmla="*/ 736 w 854"/>
                    <a:gd name="T63" fmla="*/ 359 h 879"/>
                    <a:gd name="T64" fmla="*/ 747 w 854"/>
                    <a:gd name="T65" fmla="*/ 394 h 879"/>
                    <a:gd name="T66" fmla="*/ 762 w 854"/>
                    <a:gd name="T67" fmla="*/ 420 h 879"/>
                    <a:gd name="T68" fmla="*/ 742 w 854"/>
                    <a:gd name="T69" fmla="*/ 458 h 879"/>
                    <a:gd name="T70" fmla="*/ 769 w 854"/>
                    <a:gd name="T71" fmla="*/ 501 h 879"/>
                    <a:gd name="T72" fmla="*/ 777 w 854"/>
                    <a:gd name="T73" fmla="*/ 534 h 879"/>
                    <a:gd name="T74" fmla="*/ 762 w 854"/>
                    <a:gd name="T75" fmla="*/ 571 h 879"/>
                    <a:gd name="T76" fmla="*/ 751 w 854"/>
                    <a:gd name="T77" fmla="*/ 620 h 879"/>
                    <a:gd name="T78" fmla="*/ 755 w 854"/>
                    <a:gd name="T79" fmla="*/ 703 h 879"/>
                    <a:gd name="T80" fmla="*/ 726 w 854"/>
                    <a:gd name="T81" fmla="*/ 738 h 879"/>
                    <a:gd name="T82" fmla="*/ 656 w 854"/>
                    <a:gd name="T83" fmla="*/ 750 h 879"/>
                    <a:gd name="T84" fmla="*/ 615 w 854"/>
                    <a:gd name="T85" fmla="*/ 728 h 879"/>
                    <a:gd name="T86" fmla="*/ 571 w 854"/>
                    <a:gd name="T87" fmla="*/ 730 h 879"/>
                    <a:gd name="T88" fmla="*/ 520 w 854"/>
                    <a:gd name="T89" fmla="*/ 775 h 879"/>
                    <a:gd name="T90" fmla="*/ 477 w 854"/>
                    <a:gd name="T91" fmla="*/ 798 h 879"/>
                    <a:gd name="T92" fmla="*/ 427 w 854"/>
                    <a:gd name="T93" fmla="*/ 798 h 879"/>
                    <a:gd name="T94" fmla="*/ 411 w 854"/>
                    <a:gd name="T95" fmla="*/ 786 h 879"/>
                    <a:gd name="T96" fmla="*/ 378 w 854"/>
                    <a:gd name="T97" fmla="*/ 796 h 879"/>
                    <a:gd name="T98" fmla="*/ 327 w 854"/>
                    <a:gd name="T99" fmla="*/ 782 h 879"/>
                    <a:gd name="T100" fmla="*/ 234 w 854"/>
                    <a:gd name="T101" fmla="*/ 744 h 879"/>
                    <a:gd name="T102" fmla="*/ 175 w 854"/>
                    <a:gd name="T103" fmla="*/ 739 h 879"/>
                    <a:gd name="T104" fmla="*/ 141 w 854"/>
                    <a:gd name="T105" fmla="*/ 719 h 879"/>
                    <a:gd name="T106" fmla="*/ 123 w 854"/>
                    <a:gd name="T107" fmla="*/ 689 h 879"/>
                    <a:gd name="T108" fmla="*/ 129 w 854"/>
                    <a:gd name="T109" fmla="*/ 527 h 879"/>
                    <a:gd name="T110" fmla="*/ 92 w 854"/>
                    <a:gd name="T111" fmla="*/ 510 h 879"/>
                    <a:gd name="T112" fmla="*/ 25 w 854"/>
                    <a:gd name="T113" fmla="*/ 483 h 8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4"/>
                    <a:gd name="T172" fmla="*/ 0 h 879"/>
                    <a:gd name="T173" fmla="*/ 854 w 854"/>
                    <a:gd name="T174" fmla="*/ 879 h 8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4" h="879">
                      <a:moveTo>
                        <a:pt x="27" y="531"/>
                      </a:moveTo>
                      <a:cubicBezTo>
                        <a:pt x="14" y="411"/>
                        <a:pt x="14" y="411"/>
                        <a:pt x="14" y="411"/>
                      </a:cubicBezTo>
                      <a:cubicBezTo>
                        <a:pt x="27" y="375"/>
                        <a:pt x="27" y="375"/>
                        <a:pt x="27" y="375"/>
                      </a:cubicBezTo>
                      <a:cubicBezTo>
                        <a:pt x="37" y="345"/>
                        <a:pt x="37" y="345"/>
                        <a:pt x="37" y="345"/>
                      </a:cubicBezTo>
                      <a:cubicBezTo>
                        <a:pt x="37" y="316"/>
                        <a:pt x="37" y="316"/>
                        <a:pt x="37" y="316"/>
                      </a:cubicBezTo>
                      <a:cubicBezTo>
                        <a:pt x="37" y="316"/>
                        <a:pt x="0" y="251"/>
                        <a:pt x="0" y="249"/>
                      </a:cubicBezTo>
                      <a:cubicBezTo>
                        <a:pt x="0" y="248"/>
                        <a:pt x="0" y="230"/>
                        <a:pt x="0" y="230"/>
                      </a:cubicBezTo>
                      <a:cubicBezTo>
                        <a:pt x="47" y="203"/>
                        <a:pt x="47" y="203"/>
                        <a:pt x="47" y="203"/>
                      </a:cubicBezTo>
                      <a:cubicBezTo>
                        <a:pt x="60" y="166"/>
                        <a:pt x="60" y="166"/>
                        <a:pt x="60" y="166"/>
                      </a:cubicBezTo>
                      <a:cubicBezTo>
                        <a:pt x="98" y="152"/>
                        <a:pt x="98" y="152"/>
                        <a:pt x="98" y="152"/>
                      </a:cubicBezTo>
                      <a:cubicBezTo>
                        <a:pt x="128" y="131"/>
                        <a:pt x="128" y="131"/>
                        <a:pt x="128" y="131"/>
                      </a:cubicBezTo>
                      <a:cubicBezTo>
                        <a:pt x="138" y="96"/>
                        <a:pt x="138" y="96"/>
                        <a:pt x="138" y="96"/>
                      </a:cubicBezTo>
                      <a:cubicBezTo>
                        <a:pt x="143" y="61"/>
                        <a:pt x="143" y="61"/>
                        <a:pt x="143" y="61"/>
                      </a:cubicBezTo>
                      <a:cubicBezTo>
                        <a:pt x="177" y="29"/>
                        <a:pt x="177" y="29"/>
                        <a:pt x="177" y="29"/>
                      </a:cubicBezTo>
                      <a:cubicBezTo>
                        <a:pt x="222" y="15"/>
                        <a:pt x="222" y="15"/>
                        <a:pt x="222" y="15"/>
                      </a:cubicBezTo>
                      <a:cubicBezTo>
                        <a:pt x="328" y="15"/>
                        <a:pt x="328" y="15"/>
                        <a:pt x="328" y="15"/>
                      </a:cubicBezTo>
                      <a:cubicBezTo>
                        <a:pt x="328" y="15"/>
                        <a:pt x="410" y="33"/>
                        <a:pt x="411" y="33"/>
                      </a:cubicBezTo>
                      <a:cubicBezTo>
                        <a:pt x="412" y="33"/>
                        <a:pt x="455" y="32"/>
                        <a:pt x="455" y="32"/>
                      </a:cubicBezTo>
                      <a:cubicBezTo>
                        <a:pt x="504" y="0"/>
                        <a:pt x="504" y="0"/>
                        <a:pt x="504" y="0"/>
                      </a:cubicBezTo>
                      <a:cubicBezTo>
                        <a:pt x="550" y="0"/>
                        <a:pt x="550" y="0"/>
                        <a:pt x="550" y="0"/>
                      </a:cubicBezTo>
                      <a:cubicBezTo>
                        <a:pt x="569" y="32"/>
                        <a:pt x="569" y="32"/>
                        <a:pt x="569" y="32"/>
                      </a:cubicBezTo>
                      <a:cubicBezTo>
                        <a:pt x="569" y="32"/>
                        <a:pt x="561" y="94"/>
                        <a:pt x="563" y="95"/>
                      </a:cubicBezTo>
                      <a:cubicBezTo>
                        <a:pt x="564" y="95"/>
                        <a:pt x="673" y="98"/>
                        <a:pt x="673" y="98"/>
                      </a:cubicBezTo>
                      <a:cubicBezTo>
                        <a:pt x="692" y="86"/>
                        <a:pt x="692" y="86"/>
                        <a:pt x="692" y="86"/>
                      </a:cubicBezTo>
                      <a:cubicBezTo>
                        <a:pt x="752" y="125"/>
                        <a:pt x="752" y="125"/>
                        <a:pt x="752" y="125"/>
                      </a:cubicBezTo>
                      <a:cubicBezTo>
                        <a:pt x="752" y="125"/>
                        <a:pt x="762" y="150"/>
                        <a:pt x="763" y="151"/>
                      </a:cubicBezTo>
                      <a:cubicBezTo>
                        <a:pt x="765" y="152"/>
                        <a:pt x="786" y="161"/>
                        <a:pt x="786" y="161"/>
                      </a:cubicBezTo>
                      <a:cubicBezTo>
                        <a:pt x="774" y="175"/>
                        <a:pt x="774" y="175"/>
                        <a:pt x="774" y="175"/>
                      </a:cubicBezTo>
                      <a:cubicBezTo>
                        <a:pt x="774" y="175"/>
                        <a:pt x="755" y="204"/>
                        <a:pt x="755" y="206"/>
                      </a:cubicBezTo>
                      <a:cubicBezTo>
                        <a:pt x="755" y="207"/>
                        <a:pt x="747" y="261"/>
                        <a:pt x="747" y="261"/>
                      </a:cubicBezTo>
                      <a:cubicBezTo>
                        <a:pt x="806" y="308"/>
                        <a:pt x="806" y="308"/>
                        <a:pt x="806" y="308"/>
                      </a:cubicBezTo>
                      <a:cubicBezTo>
                        <a:pt x="809" y="394"/>
                        <a:pt x="809" y="394"/>
                        <a:pt x="809" y="394"/>
                      </a:cubicBezTo>
                      <a:cubicBezTo>
                        <a:pt x="821" y="433"/>
                        <a:pt x="821" y="433"/>
                        <a:pt x="821" y="433"/>
                      </a:cubicBezTo>
                      <a:cubicBezTo>
                        <a:pt x="821" y="433"/>
                        <a:pt x="838" y="460"/>
                        <a:pt x="837" y="461"/>
                      </a:cubicBezTo>
                      <a:cubicBezTo>
                        <a:pt x="837" y="463"/>
                        <a:pt x="816" y="503"/>
                        <a:pt x="816" y="503"/>
                      </a:cubicBezTo>
                      <a:cubicBezTo>
                        <a:pt x="845" y="551"/>
                        <a:pt x="845" y="551"/>
                        <a:pt x="845" y="551"/>
                      </a:cubicBezTo>
                      <a:cubicBezTo>
                        <a:pt x="845" y="551"/>
                        <a:pt x="854" y="586"/>
                        <a:pt x="854" y="587"/>
                      </a:cubicBezTo>
                      <a:cubicBezTo>
                        <a:pt x="853" y="589"/>
                        <a:pt x="837" y="627"/>
                        <a:pt x="837" y="627"/>
                      </a:cubicBezTo>
                      <a:cubicBezTo>
                        <a:pt x="825" y="681"/>
                        <a:pt x="825" y="681"/>
                        <a:pt x="825" y="681"/>
                      </a:cubicBezTo>
                      <a:cubicBezTo>
                        <a:pt x="830" y="772"/>
                        <a:pt x="830" y="772"/>
                        <a:pt x="830" y="772"/>
                      </a:cubicBezTo>
                      <a:cubicBezTo>
                        <a:pt x="830" y="772"/>
                        <a:pt x="800" y="810"/>
                        <a:pt x="798" y="811"/>
                      </a:cubicBezTo>
                      <a:cubicBezTo>
                        <a:pt x="797" y="811"/>
                        <a:pt x="721" y="824"/>
                        <a:pt x="721" y="824"/>
                      </a:cubicBezTo>
                      <a:cubicBezTo>
                        <a:pt x="676" y="800"/>
                        <a:pt x="676" y="800"/>
                        <a:pt x="676" y="800"/>
                      </a:cubicBezTo>
                      <a:cubicBezTo>
                        <a:pt x="628" y="802"/>
                        <a:pt x="628" y="802"/>
                        <a:pt x="628" y="802"/>
                      </a:cubicBezTo>
                      <a:cubicBezTo>
                        <a:pt x="571" y="851"/>
                        <a:pt x="571" y="851"/>
                        <a:pt x="571" y="851"/>
                      </a:cubicBezTo>
                      <a:cubicBezTo>
                        <a:pt x="571" y="851"/>
                        <a:pt x="525" y="878"/>
                        <a:pt x="524" y="877"/>
                      </a:cubicBezTo>
                      <a:cubicBezTo>
                        <a:pt x="522" y="876"/>
                        <a:pt x="470" y="879"/>
                        <a:pt x="469" y="877"/>
                      </a:cubicBezTo>
                      <a:cubicBezTo>
                        <a:pt x="469" y="875"/>
                        <a:pt x="452" y="864"/>
                        <a:pt x="452" y="864"/>
                      </a:cubicBezTo>
                      <a:cubicBezTo>
                        <a:pt x="415" y="875"/>
                        <a:pt x="415" y="875"/>
                        <a:pt x="415" y="875"/>
                      </a:cubicBezTo>
                      <a:cubicBezTo>
                        <a:pt x="359" y="859"/>
                        <a:pt x="359" y="859"/>
                        <a:pt x="359" y="859"/>
                      </a:cubicBezTo>
                      <a:cubicBezTo>
                        <a:pt x="257" y="818"/>
                        <a:pt x="257" y="818"/>
                        <a:pt x="257" y="818"/>
                      </a:cubicBezTo>
                      <a:cubicBezTo>
                        <a:pt x="192" y="812"/>
                        <a:pt x="192" y="812"/>
                        <a:pt x="192" y="812"/>
                      </a:cubicBezTo>
                      <a:cubicBezTo>
                        <a:pt x="192" y="812"/>
                        <a:pt x="156" y="791"/>
                        <a:pt x="155" y="790"/>
                      </a:cubicBezTo>
                      <a:cubicBezTo>
                        <a:pt x="154" y="789"/>
                        <a:pt x="135" y="757"/>
                        <a:pt x="135" y="757"/>
                      </a:cubicBezTo>
                      <a:cubicBezTo>
                        <a:pt x="142" y="579"/>
                        <a:pt x="142" y="579"/>
                        <a:pt x="142" y="579"/>
                      </a:cubicBezTo>
                      <a:cubicBezTo>
                        <a:pt x="101" y="560"/>
                        <a:pt x="101" y="560"/>
                        <a:pt x="101" y="560"/>
                      </a:cubicBezTo>
                      <a:lnTo>
                        <a:pt x="27" y="531"/>
                      </a:lnTo>
                      <a:close/>
                    </a:path>
                  </a:pathLst>
                </a:custGeom>
                <a:grpFill/>
                <a:ln w="3175">
                  <a:solidFill>
                    <a:schemeClr val="bg1"/>
                  </a:solidFill>
                  <a:round/>
                  <a:headEnd/>
                  <a:tailEnd/>
                </a:ln>
                <a:extLst/>
              </p:spPr>
              <p:txBody>
                <a:bodyPr/>
                <a:lstStyle/>
                <a:p>
                  <a:endParaRPr lang="ru-RU" sz="1600">
                    <a:latin typeface="+mn-lt"/>
                  </a:endParaRPr>
                </a:p>
              </p:txBody>
            </p:sp>
            <p:sp>
              <p:nvSpPr>
                <p:cNvPr id="84" name="Freeform 12"/>
                <p:cNvSpPr>
                  <a:spLocks/>
                </p:cNvSpPr>
                <p:nvPr/>
              </p:nvSpPr>
              <p:spPr bwMode="auto">
                <a:xfrm rot="41566">
                  <a:off x="5052946" y="3269438"/>
                  <a:ext cx="826774" cy="1024142"/>
                </a:xfrm>
                <a:custGeom>
                  <a:avLst/>
                  <a:gdLst>
                    <a:gd name="T0" fmla="*/ 79 w 847"/>
                    <a:gd name="T1" fmla="*/ 845 h 1070"/>
                    <a:gd name="T2" fmla="*/ 104 w 847"/>
                    <a:gd name="T3" fmla="*/ 766 h 1070"/>
                    <a:gd name="T4" fmla="*/ 70 w 847"/>
                    <a:gd name="T5" fmla="*/ 683 h 1070"/>
                    <a:gd name="T6" fmla="*/ 70 w 847"/>
                    <a:gd name="T7" fmla="*/ 614 h 1070"/>
                    <a:gd name="T8" fmla="*/ 55 w 847"/>
                    <a:gd name="T9" fmla="*/ 497 h 1070"/>
                    <a:gd name="T10" fmla="*/ 7 w 847"/>
                    <a:gd name="T11" fmla="*/ 413 h 1070"/>
                    <a:gd name="T12" fmla="*/ 48 w 847"/>
                    <a:gd name="T13" fmla="*/ 356 h 1070"/>
                    <a:gd name="T14" fmla="*/ 81 w 847"/>
                    <a:gd name="T15" fmla="*/ 258 h 1070"/>
                    <a:gd name="T16" fmla="*/ 176 w 847"/>
                    <a:gd name="T17" fmla="*/ 175 h 1070"/>
                    <a:gd name="T18" fmla="*/ 251 w 847"/>
                    <a:gd name="T19" fmla="*/ 55 h 1070"/>
                    <a:gd name="T20" fmla="*/ 223 w 847"/>
                    <a:gd name="T21" fmla="*/ 2 h 1070"/>
                    <a:gd name="T22" fmla="*/ 292 w 847"/>
                    <a:gd name="T23" fmla="*/ 22 h 1070"/>
                    <a:gd name="T24" fmla="*/ 333 w 847"/>
                    <a:gd name="T25" fmla="*/ 0 h 1070"/>
                    <a:gd name="T26" fmla="*/ 299 w 847"/>
                    <a:gd name="T27" fmla="*/ 68 h 1070"/>
                    <a:gd name="T28" fmla="*/ 324 w 847"/>
                    <a:gd name="T29" fmla="*/ 143 h 1070"/>
                    <a:gd name="T30" fmla="*/ 346 w 847"/>
                    <a:gd name="T31" fmla="*/ 190 h 1070"/>
                    <a:gd name="T32" fmla="*/ 538 w 847"/>
                    <a:gd name="T33" fmla="*/ 216 h 1070"/>
                    <a:gd name="T34" fmla="*/ 571 w 847"/>
                    <a:gd name="T35" fmla="*/ 272 h 1070"/>
                    <a:gd name="T36" fmla="*/ 620 w 847"/>
                    <a:gd name="T37" fmla="*/ 294 h 1070"/>
                    <a:gd name="T38" fmla="*/ 770 w 847"/>
                    <a:gd name="T39" fmla="*/ 435 h 1070"/>
                    <a:gd name="T40" fmla="*/ 734 w 847"/>
                    <a:gd name="T41" fmla="*/ 453 h 1070"/>
                    <a:gd name="T42" fmla="*/ 676 w 847"/>
                    <a:gd name="T43" fmla="*/ 481 h 1070"/>
                    <a:gd name="T44" fmla="*/ 644 w 847"/>
                    <a:gd name="T45" fmla="*/ 538 h 1070"/>
                    <a:gd name="T46" fmla="*/ 647 w 847"/>
                    <a:gd name="T47" fmla="*/ 566 h 1070"/>
                    <a:gd name="T48" fmla="*/ 595 w 847"/>
                    <a:gd name="T49" fmla="*/ 693 h 1070"/>
                    <a:gd name="T50" fmla="*/ 516 w 847"/>
                    <a:gd name="T51" fmla="*/ 835 h 1070"/>
                    <a:gd name="T52" fmla="*/ 526 w 847"/>
                    <a:gd name="T53" fmla="*/ 888 h 1070"/>
                    <a:gd name="T54" fmla="*/ 472 w 847"/>
                    <a:gd name="T55" fmla="*/ 961 h 1070"/>
                    <a:gd name="T56" fmla="*/ 370 w 847"/>
                    <a:gd name="T57" fmla="*/ 941 h 1070"/>
                    <a:gd name="T58" fmla="*/ 327 w 847"/>
                    <a:gd name="T59" fmla="*/ 933 h 1070"/>
                    <a:gd name="T60" fmla="*/ 212 w 847"/>
                    <a:gd name="T61" fmla="*/ 928 h 1070"/>
                    <a:gd name="T62" fmla="*/ 148 w 847"/>
                    <a:gd name="T63" fmla="*/ 943 h 1070"/>
                    <a:gd name="T64" fmla="*/ 79 w 847"/>
                    <a:gd name="T65" fmla="*/ 925 h 10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7"/>
                    <a:gd name="T100" fmla="*/ 0 h 1070"/>
                    <a:gd name="T101" fmla="*/ 847 w 847"/>
                    <a:gd name="T102" fmla="*/ 1070 h 10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7" h="1070">
                      <a:moveTo>
                        <a:pt x="87" y="1016"/>
                      </a:moveTo>
                      <a:cubicBezTo>
                        <a:pt x="87" y="928"/>
                        <a:pt x="87" y="928"/>
                        <a:pt x="87" y="928"/>
                      </a:cubicBezTo>
                      <a:cubicBezTo>
                        <a:pt x="96" y="880"/>
                        <a:pt x="96" y="880"/>
                        <a:pt x="96" y="880"/>
                      </a:cubicBezTo>
                      <a:cubicBezTo>
                        <a:pt x="114" y="841"/>
                        <a:pt x="114" y="841"/>
                        <a:pt x="114" y="841"/>
                      </a:cubicBezTo>
                      <a:cubicBezTo>
                        <a:pt x="103" y="795"/>
                        <a:pt x="103" y="795"/>
                        <a:pt x="103" y="795"/>
                      </a:cubicBezTo>
                      <a:cubicBezTo>
                        <a:pt x="103" y="795"/>
                        <a:pt x="77" y="752"/>
                        <a:pt x="77" y="750"/>
                      </a:cubicBezTo>
                      <a:cubicBezTo>
                        <a:pt x="77" y="748"/>
                        <a:pt x="96" y="712"/>
                        <a:pt x="96" y="712"/>
                      </a:cubicBezTo>
                      <a:cubicBezTo>
                        <a:pt x="77" y="674"/>
                        <a:pt x="77" y="674"/>
                        <a:pt x="77" y="674"/>
                      </a:cubicBezTo>
                      <a:cubicBezTo>
                        <a:pt x="64" y="636"/>
                        <a:pt x="64" y="636"/>
                        <a:pt x="64" y="636"/>
                      </a:cubicBezTo>
                      <a:cubicBezTo>
                        <a:pt x="60" y="546"/>
                        <a:pt x="60" y="546"/>
                        <a:pt x="60" y="546"/>
                      </a:cubicBezTo>
                      <a:cubicBezTo>
                        <a:pt x="0" y="504"/>
                        <a:pt x="0" y="504"/>
                        <a:pt x="0" y="504"/>
                      </a:cubicBezTo>
                      <a:cubicBezTo>
                        <a:pt x="8" y="454"/>
                        <a:pt x="8" y="454"/>
                        <a:pt x="8" y="454"/>
                      </a:cubicBezTo>
                      <a:cubicBezTo>
                        <a:pt x="42" y="414"/>
                        <a:pt x="42" y="414"/>
                        <a:pt x="42" y="414"/>
                      </a:cubicBezTo>
                      <a:cubicBezTo>
                        <a:pt x="53" y="391"/>
                        <a:pt x="53" y="391"/>
                        <a:pt x="53" y="391"/>
                      </a:cubicBezTo>
                      <a:cubicBezTo>
                        <a:pt x="76" y="335"/>
                        <a:pt x="76" y="335"/>
                        <a:pt x="76" y="335"/>
                      </a:cubicBezTo>
                      <a:cubicBezTo>
                        <a:pt x="89" y="283"/>
                        <a:pt x="89" y="283"/>
                        <a:pt x="89" y="283"/>
                      </a:cubicBezTo>
                      <a:cubicBezTo>
                        <a:pt x="158" y="251"/>
                        <a:pt x="158" y="251"/>
                        <a:pt x="158" y="251"/>
                      </a:cubicBezTo>
                      <a:cubicBezTo>
                        <a:pt x="193" y="192"/>
                        <a:pt x="193" y="192"/>
                        <a:pt x="193" y="192"/>
                      </a:cubicBezTo>
                      <a:cubicBezTo>
                        <a:pt x="190" y="148"/>
                        <a:pt x="190" y="148"/>
                        <a:pt x="190" y="148"/>
                      </a:cubicBezTo>
                      <a:cubicBezTo>
                        <a:pt x="276" y="60"/>
                        <a:pt x="276" y="60"/>
                        <a:pt x="276" y="60"/>
                      </a:cubicBezTo>
                      <a:cubicBezTo>
                        <a:pt x="276" y="60"/>
                        <a:pt x="231" y="22"/>
                        <a:pt x="233" y="21"/>
                      </a:cubicBezTo>
                      <a:cubicBezTo>
                        <a:pt x="234" y="20"/>
                        <a:pt x="245" y="2"/>
                        <a:pt x="245" y="2"/>
                      </a:cubicBezTo>
                      <a:cubicBezTo>
                        <a:pt x="286" y="25"/>
                        <a:pt x="286" y="25"/>
                        <a:pt x="286" y="25"/>
                      </a:cubicBezTo>
                      <a:cubicBezTo>
                        <a:pt x="286" y="25"/>
                        <a:pt x="320" y="24"/>
                        <a:pt x="321" y="24"/>
                      </a:cubicBezTo>
                      <a:cubicBezTo>
                        <a:pt x="323" y="24"/>
                        <a:pt x="350" y="2"/>
                        <a:pt x="350" y="2"/>
                      </a:cubicBezTo>
                      <a:cubicBezTo>
                        <a:pt x="366" y="0"/>
                        <a:pt x="366" y="0"/>
                        <a:pt x="366" y="0"/>
                      </a:cubicBezTo>
                      <a:cubicBezTo>
                        <a:pt x="364" y="24"/>
                        <a:pt x="364" y="24"/>
                        <a:pt x="364" y="24"/>
                      </a:cubicBezTo>
                      <a:cubicBezTo>
                        <a:pt x="329" y="75"/>
                        <a:pt x="329" y="75"/>
                        <a:pt x="329" y="75"/>
                      </a:cubicBezTo>
                      <a:cubicBezTo>
                        <a:pt x="321" y="139"/>
                        <a:pt x="321" y="139"/>
                        <a:pt x="321" y="139"/>
                      </a:cubicBezTo>
                      <a:cubicBezTo>
                        <a:pt x="356" y="157"/>
                        <a:pt x="356" y="157"/>
                        <a:pt x="356" y="157"/>
                      </a:cubicBezTo>
                      <a:cubicBezTo>
                        <a:pt x="380" y="189"/>
                        <a:pt x="380" y="189"/>
                        <a:pt x="380" y="189"/>
                      </a:cubicBezTo>
                      <a:cubicBezTo>
                        <a:pt x="380" y="209"/>
                        <a:pt x="380" y="209"/>
                        <a:pt x="380" y="209"/>
                      </a:cubicBezTo>
                      <a:cubicBezTo>
                        <a:pt x="431" y="229"/>
                        <a:pt x="431" y="229"/>
                        <a:pt x="431" y="229"/>
                      </a:cubicBezTo>
                      <a:cubicBezTo>
                        <a:pt x="591" y="237"/>
                        <a:pt x="591" y="237"/>
                        <a:pt x="591" y="237"/>
                      </a:cubicBezTo>
                      <a:cubicBezTo>
                        <a:pt x="625" y="265"/>
                        <a:pt x="625" y="265"/>
                        <a:pt x="625" y="265"/>
                      </a:cubicBezTo>
                      <a:cubicBezTo>
                        <a:pt x="627" y="299"/>
                        <a:pt x="627" y="299"/>
                        <a:pt x="627" y="299"/>
                      </a:cubicBezTo>
                      <a:cubicBezTo>
                        <a:pt x="643" y="325"/>
                        <a:pt x="643" y="325"/>
                        <a:pt x="643" y="325"/>
                      </a:cubicBezTo>
                      <a:cubicBezTo>
                        <a:pt x="681" y="323"/>
                        <a:pt x="681" y="323"/>
                        <a:pt x="681" y="323"/>
                      </a:cubicBezTo>
                      <a:cubicBezTo>
                        <a:pt x="754" y="362"/>
                        <a:pt x="754" y="362"/>
                        <a:pt x="754" y="362"/>
                      </a:cubicBezTo>
                      <a:cubicBezTo>
                        <a:pt x="846" y="478"/>
                        <a:pt x="846" y="478"/>
                        <a:pt x="846" y="478"/>
                      </a:cubicBezTo>
                      <a:cubicBezTo>
                        <a:pt x="847" y="497"/>
                        <a:pt x="847" y="497"/>
                        <a:pt x="847" y="497"/>
                      </a:cubicBezTo>
                      <a:cubicBezTo>
                        <a:pt x="806" y="498"/>
                        <a:pt x="806" y="498"/>
                        <a:pt x="806" y="498"/>
                      </a:cubicBezTo>
                      <a:cubicBezTo>
                        <a:pt x="775" y="528"/>
                        <a:pt x="775" y="528"/>
                        <a:pt x="775" y="528"/>
                      </a:cubicBezTo>
                      <a:cubicBezTo>
                        <a:pt x="743" y="528"/>
                        <a:pt x="743" y="528"/>
                        <a:pt x="743" y="528"/>
                      </a:cubicBezTo>
                      <a:cubicBezTo>
                        <a:pt x="708" y="561"/>
                        <a:pt x="708" y="561"/>
                        <a:pt x="708" y="561"/>
                      </a:cubicBezTo>
                      <a:cubicBezTo>
                        <a:pt x="708" y="591"/>
                        <a:pt x="708" y="591"/>
                        <a:pt x="708" y="591"/>
                      </a:cubicBezTo>
                      <a:cubicBezTo>
                        <a:pt x="717" y="606"/>
                        <a:pt x="717" y="606"/>
                        <a:pt x="717" y="606"/>
                      </a:cubicBezTo>
                      <a:cubicBezTo>
                        <a:pt x="711" y="622"/>
                        <a:pt x="711" y="622"/>
                        <a:pt x="711" y="622"/>
                      </a:cubicBezTo>
                      <a:cubicBezTo>
                        <a:pt x="653" y="716"/>
                        <a:pt x="653" y="716"/>
                        <a:pt x="653" y="716"/>
                      </a:cubicBezTo>
                      <a:cubicBezTo>
                        <a:pt x="654" y="761"/>
                        <a:pt x="654" y="761"/>
                        <a:pt x="654" y="761"/>
                      </a:cubicBezTo>
                      <a:cubicBezTo>
                        <a:pt x="666" y="848"/>
                        <a:pt x="666" y="848"/>
                        <a:pt x="666" y="848"/>
                      </a:cubicBezTo>
                      <a:cubicBezTo>
                        <a:pt x="567" y="917"/>
                        <a:pt x="567" y="917"/>
                        <a:pt x="567" y="917"/>
                      </a:cubicBezTo>
                      <a:cubicBezTo>
                        <a:pt x="566" y="959"/>
                        <a:pt x="566" y="959"/>
                        <a:pt x="566" y="959"/>
                      </a:cubicBezTo>
                      <a:cubicBezTo>
                        <a:pt x="566" y="959"/>
                        <a:pt x="578" y="974"/>
                        <a:pt x="578" y="976"/>
                      </a:cubicBezTo>
                      <a:cubicBezTo>
                        <a:pt x="578" y="977"/>
                        <a:pt x="565" y="1054"/>
                        <a:pt x="565" y="1054"/>
                      </a:cubicBezTo>
                      <a:cubicBezTo>
                        <a:pt x="519" y="1056"/>
                        <a:pt x="519" y="1056"/>
                        <a:pt x="519" y="1056"/>
                      </a:cubicBezTo>
                      <a:cubicBezTo>
                        <a:pt x="483" y="1034"/>
                        <a:pt x="483" y="1034"/>
                        <a:pt x="483" y="1034"/>
                      </a:cubicBezTo>
                      <a:cubicBezTo>
                        <a:pt x="483" y="1034"/>
                        <a:pt x="409" y="1035"/>
                        <a:pt x="407" y="1034"/>
                      </a:cubicBezTo>
                      <a:cubicBezTo>
                        <a:pt x="406" y="1033"/>
                        <a:pt x="392" y="1027"/>
                        <a:pt x="392" y="1027"/>
                      </a:cubicBezTo>
                      <a:cubicBezTo>
                        <a:pt x="359" y="1025"/>
                        <a:pt x="359" y="1025"/>
                        <a:pt x="359" y="1025"/>
                      </a:cubicBezTo>
                      <a:cubicBezTo>
                        <a:pt x="299" y="1070"/>
                        <a:pt x="299" y="1070"/>
                        <a:pt x="299" y="1070"/>
                      </a:cubicBezTo>
                      <a:cubicBezTo>
                        <a:pt x="233" y="1020"/>
                        <a:pt x="233" y="1020"/>
                        <a:pt x="233" y="1020"/>
                      </a:cubicBezTo>
                      <a:cubicBezTo>
                        <a:pt x="185" y="1019"/>
                        <a:pt x="185" y="1019"/>
                        <a:pt x="185" y="1019"/>
                      </a:cubicBezTo>
                      <a:cubicBezTo>
                        <a:pt x="185" y="1019"/>
                        <a:pt x="164" y="1037"/>
                        <a:pt x="163" y="1036"/>
                      </a:cubicBezTo>
                      <a:cubicBezTo>
                        <a:pt x="162" y="1036"/>
                        <a:pt x="125" y="1015"/>
                        <a:pt x="125" y="1015"/>
                      </a:cubicBezTo>
                      <a:lnTo>
                        <a:pt x="87" y="1016"/>
                      </a:lnTo>
                      <a:close/>
                    </a:path>
                  </a:pathLst>
                </a:custGeom>
                <a:grpFill/>
                <a:ln w="3175">
                  <a:solidFill>
                    <a:schemeClr val="bg1"/>
                  </a:solidFill>
                  <a:round/>
                  <a:headEnd/>
                  <a:tailEnd/>
                </a:ln>
                <a:extLst/>
              </p:spPr>
              <p:txBody>
                <a:bodyPr/>
                <a:lstStyle/>
                <a:p>
                  <a:endParaRPr lang="ru-RU" sz="1600">
                    <a:latin typeface="+mn-lt"/>
                  </a:endParaRPr>
                </a:p>
              </p:txBody>
            </p:sp>
            <p:sp>
              <p:nvSpPr>
                <p:cNvPr id="85" name="Freeform 14"/>
                <p:cNvSpPr>
                  <a:spLocks/>
                </p:cNvSpPr>
                <p:nvPr/>
              </p:nvSpPr>
              <p:spPr bwMode="auto">
                <a:xfrm rot="41566">
                  <a:off x="3912837" y="2544052"/>
                  <a:ext cx="852507" cy="1097748"/>
                </a:xfrm>
                <a:custGeom>
                  <a:avLst/>
                  <a:gdLst>
                    <a:gd name="T0" fmla="*/ 333 w 873"/>
                    <a:gd name="T1" fmla="*/ 1024 h 1147"/>
                    <a:gd name="T2" fmla="*/ 387 w 873"/>
                    <a:gd name="T3" fmla="*/ 1044 h 1147"/>
                    <a:gd name="T4" fmla="*/ 458 w 873"/>
                    <a:gd name="T5" fmla="*/ 1029 h 1147"/>
                    <a:gd name="T6" fmla="*/ 490 w 873"/>
                    <a:gd name="T7" fmla="*/ 989 h 1147"/>
                    <a:gd name="T8" fmla="*/ 461 w 873"/>
                    <a:gd name="T9" fmla="*/ 915 h 1147"/>
                    <a:gd name="T10" fmla="*/ 458 w 873"/>
                    <a:gd name="T11" fmla="*/ 852 h 1147"/>
                    <a:gd name="T12" fmla="*/ 525 w 873"/>
                    <a:gd name="T13" fmla="*/ 874 h 1147"/>
                    <a:gd name="T14" fmla="*/ 562 w 873"/>
                    <a:gd name="T15" fmla="*/ 860 h 1147"/>
                    <a:gd name="T16" fmla="*/ 555 w 873"/>
                    <a:gd name="T17" fmla="*/ 808 h 1147"/>
                    <a:gd name="T18" fmla="*/ 542 w 873"/>
                    <a:gd name="T19" fmla="*/ 765 h 1147"/>
                    <a:gd name="T20" fmla="*/ 589 w 873"/>
                    <a:gd name="T21" fmla="*/ 750 h 1147"/>
                    <a:gd name="T22" fmla="*/ 599 w 873"/>
                    <a:gd name="T23" fmla="*/ 699 h 1147"/>
                    <a:gd name="T24" fmla="*/ 605 w 873"/>
                    <a:gd name="T25" fmla="*/ 657 h 1147"/>
                    <a:gd name="T26" fmla="*/ 590 w 873"/>
                    <a:gd name="T27" fmla="*/ 572 h 1147"/>
                    <a:gd name="T28" fmla="*/ 622 w 873"/>
                    <a:gd name="T29" fmla="*/ 518 h 1147"/>
                    <a:gd name="T30" fmla="*/ 687 w 873"/>
                    <a:gd name="T31" fmla="*/ 537 h 1147"/>
                    <a:gd name="T32" fmla="*/ 745 w 873"/>
                    <a:gd name="T33" fmla="*/ 410 h 1147"/>
                    <a:gd name="T34" fmla="*/ 731 w 873"/>
                    <a:gd name="T35" fmla="*/ 350 h 1147"/>
                    <a:gd name="T36" fmla="*/ 729 w 873"/>
                    <a:gd name="T37" fmla="*/ 264 h 1147"/>
                    <a:gd name="T38" fmla="*/ 795 w 873"/>
                    <a:gd name="T39" fmla="*/ 204 h 1147"/>
                    <a:gd name="T40" fmla="*/ 739 w 873"/>
                    <a:gd name="T41" fmla="*/ 180 h 1147"/>
                    <a:gd name="T42" fmla="*/ 645 w 873"/>
                    <a:gd name="T43" fmla="*/ 82 h 1147"/>
                    <a:gd name="T44" fmla="*/ 653 w 873"/>
                    <a:gd name="T45" fmla="*/ 14 h 1147"/>
                    <a:gd name="T46" fmla="*/ 555 w 873"/>
                    <a:gd name="T47" fmla="*/ 17 h 1147"/>
                    <a:gd name="T48" fmla="*/ 485 w 873"/>
                    <a:gd name="T49" fmla="*/ 56 h 1147"/>
                    <a:gd name="T50" fmla="*/ 464 w 873"/>
                    <a:gd name="T51" fmla="*/ 90 h 1147"/>
                    <a:gd name="T52" fmla="*/ 355 w 873"/>
                    <a:gd name="T53" fmla="*/ 150 h 1147"/>
                    <a:gd name="T54" fmla="*/ 248 w 873"/>
                    <a:gd name="T55" fmla="*/ 179 h 1147"/>
                    <a:gd name="T56" fmla="*/ 202 w 873"/>
                    <a:gd name="T57" fmla="*/ 202 h 1147"/>
                    <a:gd name="T58" fmla="*/ 171 w 873"/>
                    <a:gd name="T59" fmla="*/ 237 h 1147"/>
                    <a:gd name="T60" fmla="*/ 93 w 873"/>
                    <a:gd name="T61" fmla="*/ 193 h 1147"/>
                    <a:gd name="T62" fmla="*/ 59 w 873"/>
                    <a:gd name="T63" fmla="*/ 202 h 1147"/>
                    <a:gd name="T64" fmla="*/ 51 w 873"/>
                    <a:gd name="T65" fmla="*/ 322 h 1147"/>
                    <a:gd name="T66" fmla="*/ 1 w 873"/>
                    <a:gd name="T67" fmla="*/ 367 h 1147"/>
                    <a:gd name="T68" fmla="*/ 39 w 873"/>
                    <a:gd name="T69" fmla="*/ 406 h 1147"/>
                    <a:gd name="T70" fmla="*/ 25 w 873"/>
                    <a:gd name="T71" fmla="*/ 445 h 1147"/>
                    <a:gd name="T72" fmla="*/ 107 w 873"/>
                    <a:gd name="T73" fmla="*/ 437 h 1147"/>
                    <a:gd name="T74" fmla="*/ 156 w 873"/>
                    <a:gd name="T75" fmla="*/ 456 h 1147"/>
                    <a:gd name="T76" fmla="*/ 219 w 873"/>
                    <a:gd name="T77" fmla="*/ 435 h 1147"/>
                    <a:gd name="T78" fmla="*/ 264 w 873"/>
                    <a:gd name="T79" fmla="*/ 488 h 1147"/>
                    <a:gd name="T80" fmla="*/ 198 w 873"/>
                    <a:gd name="T81" fmla="*/ 519 h 1147"/>
                    <a:gd name="T82" fmla="*/ 131 w 873"/>
                    <a:gd name="T83" fmla="*/ 553 h 1147"/>
                    <a:gd name="T84" fmla="*/ 204 w 873"/>
                    <a:gd name="T85" fmla="*/ 628 h 1147"/>
                    <a:gd name="T86" fmla="*/ 188 w 873"/>
                    <a:gd name="T87" fmla="*/ 720 h 1147"/>
                    <a:gd name="T88" fmla="*/ 158 w 873"/>
                    <a:gd name="T89" fmla="*/ 812 h 1147"/>
                    <a:gd name="T90" fmla="*/ 155 w 873"/>
                    <a:gd name="T91" fmla="*/ 856 h 1147"/>
                    <a:gd name="T92" fmla="*/ 193 w 873"/>
                    <a:gd name="T93" fmla="*/ 881 h 1147"/>
                    <a:gd name="T94" fmla="*/ 218 w 873"/>
                    <a:gd name="T95" fmla="*/ 956 h 1147"/>
                    <a:gd name="T96" fmla="*/ 286 w 873"/>
                    <a:gd name="T97" fmla="*/ 975 h 1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73"/>
                    <a:gd name="T148" fmla="*/ 0 h 1147"/>
                    <a:gd name="T149" fmla="*/ 873 w 873"/>
                    <a:gd name="T150" fmla="*/ 1147 h 11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73" h="1147">
                      <a:moveTo>
                        <a:pt x="314" y="1071"/>
                      </a:moveTo>
                      <a:cubicBezTo>
                        <a:pt x="366" y="1125"/>
                        <a:pt x="366" y="1125"/>
                        <a:pt x="366" y="1125"/>
                      </a:cubicBezTo>
                      <a:cubicBezTo>
                        <a:pt x="413" y="1130"/>
                        <a:pt x="413" y="1130"/>
                        <a:pt x="413" y="1130"/>
                      </a:cubicBezTo>
                      <a:cubicBezTo>
                        <a:pt x="425" y="1147"/>
                        <a:pt x="425" y="1147"/>
                        <a:pt x="425" y="1147"/>
                      </a:cubicBezTo>
                      <a:cubicBezTo>
                        <a:pt x="478" y="1144"/>
                        <a:pt x="478" y="1144"/>
                        <a:pt x="478" y="1144"/>
                      </a:cubicBezTo>
                      <a:cubicBezTo>
                        <a:pt x="478" y="1144"/>
                        <a:pt x="501" y="1132"/>
                        <a:pt x="503" y="1131"/>
                      </a:cubicBezTo>
                      <a:cubicBezTo>
                        <a:pt x="505" y="1131"/>
                        <a:pt x="523" y="1120"/>
                        <a:pt x="523" y="1120"/>
                      </a:cubicBezTo>
                      <a:cubicBezTo>
                        <a:pt x="538" y="1087"/>
                        <a:pt x="538" y="1087"/>
                        <a:pt x="538" y="1087"/>
                      </a:cubicBezTo>
                      <a:cubicBezTo>
                        <a:pt x="533" y="1055"/>
                        <a:pt x="533" y="1055"/>
                        <a:pt x="533" y="1055"/>
                      </a:cubicBezTo>
                      <a:cubicBezTo>
                        <a:pt x="506" y="1005"/>
                        <a:pt x="506" y="1005"/>
                        <a:pt x="506" y="1005"/>
                      </a:cubicBezTo>
                      <a:cubicBezTo>
                        <a:pt x="494" y="936"/>
                        <a:pt x="494" y="936"/>
                        <a:pt x="494" y="936"/>
                      </a:cubicBezTo>
                      <a:cubicBezTo>
                        <a:pt x="503" y="936"/>
                        <a:pt x="503" y="936"/>
                        <a:pt x="503" y="936"/>
                      </a:cubicBezTo>
                      <a:cubicBezTo>
                        <a:pt x="543" y="958"/>
                        <a:pt x="543" y="958"/>
                        <a:pt x="543" y="958"/>
                      </a:cubicBezTo>
                      <a:cubicBezTo>
                        <a:pt x="576" y="960"/>
                        <a:pt x="576" y="960"/>
                        <a:pt x="576" y="960"/>
                      </a:cubicBezTo>
                      <a:cubicBezTo>
                        <a:pt x="604" y="953"/>
                        <a:pt x="604" y="953"/>
                        <a:pt x="604" y="953"/>
                      </a:cubicBezTo>
                      <a:cubicBezTo>
                        <a:pt x="617" y="945"/>
                        <a:pt x="617" y="945"/>
                        <a:pt x="617" y="945"/>
                      </a:cubicBezTo>
                      <a:cubicBezTo>
                        <a:pt x="634" y="906"/>
                        <a:pt x="634" y="906"/>
                        <a:pt x="634" y="906"/>
                      </a:cubicBezTo>
                      <a:cubicBezTo>
                        <a:pt x="609" y="888"/>
                        <a:pt x="609" y="888"/>
                        <a:pt x="609" y="888"/>
                      </a:cubicBezTo>
                      <a:cubicBezTo>
                        <a:pt x="589" y="859"/>
                        <a:pt x="589" y="859"/>
                        <a:pt x="589" y="859"/>
                      </a:cubicBezTo>
                      <a:cubicBezTo>
                        <a:pt x="595" y="840"/>
                        <a:pt x="595" y="840"/>
                        <a:pt x="595" y="840"/>
                      </a:cubicBezTo>
                      <a:cubicBezTo>
                        <a:pt x="611" y="829"/>
                        <a:pt x="611" y="829"/>
                        <a:pt x="611" y="829"/>
                      </a:cubicBezTo>
                      <a:cubicBezTo>
                        <a:pt x="647" y="824"/>
                        <a:pt x="647" y="824"/>
                        <a:pt x="647" y="824"/>
                      </a:cubicBezTo>
                      <a:cubicBezTo>
                        <a:pt x="658" y="815"/>
                        <a:pt x="658" y="815"/>
                        <a:pt x="658" y="815"/>
                      </a:cubicBezTo>
                      <a:cubicBezTo>
                        <a:pt x="658" y="768"/>
                        <a:pt x="658" y="768"/>
                        <a:pt x="658" y="768"/>
                      </a:cubicBezTo>
                      <a:cubicBezTo>
                        <a:pt x="668" y="746"/>
                        <a:pt x="668" y="746"/>
                        <a:pt x="668" y="746"/>
                      </a:cubicBezTo>
                      <a:cubicBezTo>
                        <a:pt x="664" y="722"/>
                        <a:pt x="664" y="722"/>
                        <a:pt x="664" y="722"/>
                      </a:cubicBezTo>
                      <a:cubicBezTo>
                        <a:pt x="644" y="696"/>
                        <a:pt x="644" y="696"/>
                        <a:pt x="644" y="696"/>
                      </a:cubicBezTo>
                      <a:cubicBezTo>
                        <a:pt x="648" y="628"/>
                        <a:pt x="648" y="628"/>
                        <a:pt x="648" y="628"/>
                      </a:cubicBezTo>
                      <a:cubicBezTo>
                        <a:pt x="635" y="587"/>
                        <a:pt x="635" y="587"/>
                        <a:pt x="635" y="587"/>
                      </a:cubicBezTo>
                      <a:cubicBezTo>
                        <a:pt x="683" y="569"/>
                        <a:pt x="683" y="569"/>
                        <a:pt x="683" y="569"/>
                      </a:cubicBezTo>
                      <a:cubicBezTo>
                        <a:pt x="709" y="594"/>
                        <a:pt x="709" y="594"/>
                        <a:pt x="709" y="594"/>
                      </a:cubicBezTo>
                      <a:cubicBezTo>
                        <a:pt x="754" y="590"/>
                        <a:pt x="754" y="590"/>
                        <a:pt x="754" y="590"/>
                      </a:cubicBezTo>
                      <a:cubicBezTo>
                        <a:pt x="787" y="548"/>
                        <a:pt x="787" y="548"/>
                        <a:pt x="787" y="548"/>
                      </a:cubicBezTo>
                      <a:cubicBezTo>
                        <a:pt x="818" y="450"/>
                        <a:pt x="818" y="450"/>
                        <a:pt x="818" y="450"/>
                      </a:cubicBezTo>
                      <a:cubicBezTo>
                        <a:pt x="820" y="426"/>
                        <a:pt x="820" y="426"/>
                        <a:pt x="820" y="426"/>
                      </a:cubicBezTo>
                      <a:cubicBezTo>
                        <a:pt x="803" y="385"/>
                        <a:pt x="803" y="385"/>
                        <a:pt x="803" y="385"/>
                      </a:cubicBezTo>
                      <a:cubicBezTo>
                        <a:pt x="795" y="306"/>
                        <a:pt x="795" y="306"/>
                        <a:pt x="795" y="306"/>
                      </a:cubicBezTo>
                      <a:cubicBezTo>
                        <a:pt x="801" y="290"/>
                        <a:pt x="801" y="290"/>
                        <a:pt x="801" y="290"/>
                      </a:cubicBezTo>
                      <a:cubicBezTo>
                        <a:pt x="857" y="262"/>
                        <a:pt x="857" y="262"/>
                        <a:pt x="857" y="262"/>
                      </a:cubicBezTo>
                      <a:cubicBezTo>
                        <a:pt x="873" y="224"/>
                        <a:pt x="873" y="224"/>
                        <a:pt x="873" y="224"/>
                      </a:cubicBezTo>
                      <a:cubicBezTo>
                        <a:pt x="873" y="201"/>
                        <a:pt x="873" y="201"/>
                        <a:pt x="873" y="201"/>
                      </a:cubicBezTo>
                      <a:cubicBezTo>
                        <a:pt x="812" y="198"/>
                        <a:pt x="812" y="198"/>
                        <a:pt x="812" y="198"/>
                      </a:cubicBezTo>
                      <a:cubicBezTo>
                        <a:pt x="702" y="131"/>
                        <a:pt x="702" y="131"/>
                        <a:pt x="702" y="131"/>
                      </a:cubicBezTo>
                      <a:cubicBezTo>
                        <a:pt x="708" y="90"/>
                        <a:pt x="708" y="90"/>
                        <a:pt x="708" y="90"/>
                      </a:cubicBezTo>
                      <a:cubicBezTo>
                        <a:pt x="718" y="56"/>
                        <a:pt x="718" y="56"/>
                        <a:pt x="718" y="56"/>
                      </a:cubicBezTo>
                      <a:cubicBezTo>
                        <a:pt x="717" y="15"/>
                        <a:pt x="717" y="15"/>
                        <a:pt x="717" y="15"/>
                      </a:cubicBezTo>
                      <a:cubicBezTo>
                        <a:pt x="717" y="15"/>
                        <a:pt x="680" y="0"/>
                        <a:pt x="678" y="0"/>
                      </a:cubicBezTo>
                      <a:cubicBezTo>
                        <a:pt x="677" y="0"/>
                        <a:pt x="609" y="19"/>
                        <a:pt x="609" y="19"/>
                      </a:cubicBezTo>
                      <a:cubicBezTo>
                        <a:pt x="571" y="25"/>
                        <a:pt x="571" y="25"/>
                        <a:pt x="571" y="25"/>
                      </a:cubicBezTo>
                      <a:cubicBezTo>
                        <a:pt x="571" y="25"/>
                        <a:pt x="535" y="59"/>
                        <a:pt x="533" y="61"/>
                      </a:cubicBezTo>
                      <a:cubicBezTo>
                        <a:pt x="531" y="63"/>
                        <a:pt x="514" y="74"/>
                        <a:pt x="514" y="74"/>
                      </a:cubicBezTo>
                      <a:cubicBezTo>
                        <a:pt x="510" y="99"/>
                        <a:pt x="510" y="99"/>
                        <a:pt x="510" y="99"/>
                      </a:cubicBezTo>
                      <a:cubicBezTo>
                        <a:pt x="386" y="134"/>
                        <a:pt x="386" y="134"/>
                        <a:pt x="386" y="134"/>
                      </a:cubicBezTo>
                      <a:cubicBezTo>
                        <a:pt x="390" y="165"/>
                        <a:pt x="390" y="165"/>
                        <a:pt x="390" y="165"/>
                      </a:cubicBezTo>
                      <a:cubicBezTo>
                        <a:pt x="328" y="194"/>
                        <a:pt x="328" y="194"/>
                        <a:pt x="328" y="194"/>
                      </a:cubicBezTo>
                      <a:cubicBezTo>
                        <a:pt x="272" y="197"/>
                        <a:pt x="272" y="197"/>
                        <a:pt x="272" y="197"/>
                      </a:cubicBezTo>
                      <a:cubicBezTo>
                        <a:pt x="272" y="197"/>
                        <a:pt x="241" y="205"/>
                        <a:pt x="239" y="206"/>
                      </a:cubicBezTo>
                      <a:cubicBezTo>
                        <a:pt x="238" y="208"/>
                        <a:pt x="222" y="222"/>
                        <a:pt x="222" y="222"/>
                      </a:cubicBezTo>
                      <a:cubicBezTo>
                        <a:pt x="218" y="247"/>
                        <a:pt x="218" y="247"/>
                        <a:pt x="218" y="247"/>
                      </a:cubicBezTo>
                      <a:cubicBezTo>
                        <a:pt x="188" y="260"/>
                        <a:pt x="188" y="260"/>
                        <a:pt x="188" y="260"/>
                      </a:cubicBezTo>
                      <a:cubicBezTo>
                        <a:pt x="150" y="230"/>
                        <a:pt x="150" y="230"/>
                        <a:pt x="150" y="230"/>
                      </a:cubicBezTo>
                      <a:cubicBezTo>
                        <a:pt x="102" y="212"/>
                        <a:pt x="102" y="212"/>
                        <a:pt x="102" y="212"/>
                      </a:cubicBezTo>
                      <a:cubicBezTo>
                        <a:pt x="78" y="212"/>
                        <a:pt x="78" y="212"/>
                        <a:pt x="78" y="212"/>
                      </a:cubicBezTo>
                      <a:cubicBezTo>
                        <a:pt x="65" y="222"/>
                        <a:pt x="65" y="222"/>
                        <a:pt x="65" y="222"/>
                      </a:cubicBezTo>
                      <a:cubicBezTo>
                        <a:pt x="60" y="309"/>
                        <a:pt x="60" y="309"/>
                        <a:pt x="60" y="309"/>
                      </a:cubicBezTo>
                      <a:cubicBezTo>
                        <a:pt x="56" y="354"/>
                        <a:pt x="56" y="354"/>
                        <a:pt x="56" y="354"/>
                      </a:cubicBezTo>
                      <a:cubicBezTo>
                        <a:pt x="56" y="354"/>
                        <a:pt x="0" y="393"/>
                        <a:pt x="1" y="394"/>
                      </a:cubicBezTo>
                      <a:cubicBezTo>
                        <a:pt x="1" y="396"/>
                        <a:pt x="1" y="403"/>
                        <a:pt x="1" y="403"/>
                      </a:cubicBezTo>
                      <a:cubicBezTo>
                        <a:pt x="44" y="428"/>
                        <a:pt x="44" y="428"/>
                        <a:pt x="44" y="428"/>
                      </a:cubicBezTo>
                      <a:cubicBezTo>
                        <a:pt x="43" y="446"/>
                        <a:pt x="43" y="446"/>
                        <a:pt x="43" y="446"/>
                      </a:cubicBezTo>
                      <a:cubicBezTo>
                        <a:pt x="18" y="466"/>
                        <a:pt x="18" y="466"/>
                        <a:pt x="18" y="466"/>
                      </a:cubicBezTo>
                      <a:cubicBezTo>
                        <a:pt x="28" y="489"/>
                        <a:pt x="28" y="489"/>
                        <a:pt x="28" y="489"/>
                      </a:cubicBezTo>
                      <a:cubicBezTo>
                        <a:pt x="28" y="489"/>
                        <a:pt x="88" y="498"/>
                        <a:pt x="90" y="495"/>
                      </a:cubicBezTo>
                      <a:cubicBezTo>
                        <a:pt x="91" y="493"/>
                        <a:pt x="118" y="480"/>
                        <a:pt x="118" y="480"/>
                      </a:cubicBezTo>
                      <a:cubicBezTo>
                        <a:pt x="154" y="501"/>
                        <a:pt x="154" y="501"/>
                        <a:pt x="154" y="501"/>
                      </a:cubicBezTo>
                      <a:cubicBezTo>
                        <a:pt x="154" y="501"/>
                        <a:pt x="171" y="503"/>
                        <a:pt x="171" y="501"/>
                      </a:cubicBezTo>
                      <a:cubicBezTo>
                        <a:pt x="171" y="499"/>
                        <a:pt x="183" y="482"/>
                        <a:pt x="183" y="482"/>
                      </a:cubicBezTo>
                      <a:cubicBezTo>
                        <a:pt x="240" y="478"/>
                        <a:pt x="240" y="478"/>
                        <a:pt x="240" y="478"/>
                      </a:cubicBezTo>
                      <a:cubicBezTo>
                        <a:pt x="286" y="511"/>
                        <a:pt x="286" y="511"/>
                        <a:pt x="286" y="511"/>
                      </a:cubicBezTo>
                      <a:cubicBezTo>
                        <a:pt x="290" y="536"/>
                        <a:pt x="290" y="536"/>
                        <a:pt x="290" y="536"/>
                      </a:cubicBezTo>
                      <a:cubicBezTo>
                        <a:pt x="270" y="556"/>
                        <a:pt x="270" y="556"/>
                        <a:pt x="270" y="556"/>
                      </a:cubicBezTo>
                      <a:cubicBezTo>
                        <a:pt x="217" y="570"/>
                        <a:pt x="217" y="570"/>
                        <a:pt x="217" y="570"/>
                      </a:cubicBezTo>
                      <a:cubicBezTo>
                        <a:pt x="154" y="579"/>
                        <a:pt x="154" y="579"/>
                        <a:pt x="154" y="579"/>
                      </a:cubicBezTo>
                      <a:cubicBezTo>
                        <a:pt x="144" y="608"/>
                        <a:pt x="144" y="608"/>
                        <a:pt x="144" y="608"/>
                      </a:cubicBezTo>
                      <a:cubicBezTo>
                        <a:pt x="147" y="655"/>
                        <a:pt x="147" y="655"/>
                        <a:pt x="147" y="655"/>
                      </a:cubicBezTo>
                      <a:cubicBezTo>
                        <a:pt x="224" y="690"/>
                        <a:pt x="224" y="690"/>
                        <a:pt x="224" y="690"/>
                      </a:cubicBezTo>
                      <a:cubicBezTo>
                        <a:pt x="218" y="731"/>
                        <a:pt x="218" y="731"/>
                        <a:pt x="218" y="731"/>
                      </a:cubicBezTo>
                      <a:cubicBezTo>
                        <a:pt x="206" y="791"/>
                        <a:pt x="206" y="791"/>
                        <a:pt x="206" y="791"/>
                      </a:cubicBezTo>
                      <a:cubicBezTo>
                        <a:pt x="191" y="851"/>
                        <a:pt x="191" y="851"/>
                        <a:pt x="191" y="851"/>
                      </a:cubicBezTo>
                      <a:cubicBezTo>
                        <a:pt x="173" y="892"/>
                        <a:pt x="173" y="892"/>
                        <a:pt x="173" y="892"/>
                      </a:cubicBezTo>
                      <a:cubicBezTo>
                        <a:pt x="165" y="901"/>
                        <a:pt x="165" y="901"/>
                        <a:pt x="165" y="901"/>
                      </a:cubicBezTo>
                      <a:cubicBezTo>
                        <a:pt x="170" y="940"/>
                        <a:pt x="170" y="940"/>
                        <a:pt x="170" y="940"/>
                      </a:cubicBezTo>
                      <a:cubicBezTo>
                        <a:pt x="183" y="957"/>
                        <a:pt x="183" y="957"/>
                        <a:pt x="183" y="957"/>
                      </a:cubicBezTo>
                      <a:cubicBezTo>
                        <a:pt x="212" y="968"/>
                        <a:pt x="212" y="968"/>
                        <a:pt x="212" y="968"/>
                      </a:cubicBezTo>
                      <a:cubicBezTo>
                        <a:pt x="228" y="1016"/>
                        <a:pt x="228" y="1016"/>
                        <a:pt x="228" y="1016"/>
                      </a:cubicBezTo>
                      <a:cubicBezTo>
                        <a:pt x="239" y="1050"/>
                        <a:pt x="239" y="1050"/>
                        <a:pt x="239" y="1050"/>
                      </a:cubicBezTo>
                      <a:cubicBezTo>
                        <a:pt x="239" y="1050"/>
                        <a:pt x="263" y="1063"/>
                        <a:pt x="265" y="1063"/>
                      </a:cubicBezTo>
                      <a:cubicBezTo>
                        <a:pt x="266" y="1064"/>
                        <a:pt x="314" y="1071"/>
                        <a:pt x="314" y="1071"/>
                      </a:cubicBezTo>
                      <a:close/>
                    </a:path>
                  </a:pathLst>
                </a:custGeom>
                <a:grpFill/>
                <a:ln w="3175">
                  <a:solidFill>
                    <a:schemeClr val="bg1"/>
                  </a:solidFill>
                  <a:round/>
                  <a:headEnd/>
                  <a:tailEnd/>
                </a:ln>
                <a:extLst/>
              </p:spPr>
              <p:txBody>
                <a:bodyPr/>
                <a:lstStyle/>
                <a:p>
                  <a:endParaRPr lang="ru-RU" sz="1600">
                    <a:latin typeface="+mn-lt"/>
                  </a:endParaRPr>
                </a:p>
              </p:txBody>
            </p:sp>
            <p:sp>
              <p:nvSpPr>
                <p:cNvPr id="86" name="Freeform 15"/>
                <p:cNvSpPr>
                  <a:spLocks/>
                </p:cNvSpPr>
                <p:nvPr/>
              </p:nvSpPr>
              <p:spPr bwMode="auto">
                <a:xfrm rot="41566">
                  <a:off x="2514541" y="2174103"/>
                  <a:ext cx="942587" cy="780200"/>
                </a:xfrm>
                <a:custGeom>
                  <a:avLst/>
                  <a:gdLst>
                    <a:gd name="T0" fmla="*/ 548 w 966"/>
                    <a:gd name="T1" fmla="*/ 697 h 816"/>
                    <a:gd name="T2" fmla="*/ 631 w 966"/>
                    <a:gd name="T3" fmla="*/ 738 h 816"/>
                    <a:gd name="T4" fmla="*/ 681 w 966"/>
                    <a:gd name="T5" fmla="*/ 625 h 816"/>
                    <a:gd name="T6" fmla="*/ 787 w 966"/>
                    <a:gd name="T7" fmla="*/ 599 h 816"/>
                    <a:gd name="T8" fmla="*/ 844 w 966"/>
                    <a:gd name="T9" fmla="*/ 607 h 816"/>
                    <a:gd name="T10" fmla="*/ 879 w 966"/>
                    <a:gd name="T11" fmla="*/ 509 h 816"/>
                    <a:gd name="T12" fmla="*/ 780 w 966"/>
                    <a:gd name="T13" fmla="*/ 459 h 816"/>
                    <a:gd name="T14" fmla="*/ 741 w 966"/>
                    <a:gd name="T15" fmla="*/ 389 h 816"/>
                    <a:gd name="T16" fmla="*/ 821 w 966"/>
                    <a:gd name="T17" fmla="*/ 307 h 816"/>
                    <a:gd name="T18" fmla="*/ 794 w 966"/>
                    <a:gd name="T19" fmla="*/ 241 h 816"/>
                    <a:gd name="T20" fmla="*/ 754 w 966"/>
                    <a:gd name="T21" fmla="*/ 187 h 816"/>
                    <a:gd name="T22" fmla="*/ 750 w 966"/>
                    <a:gd name="T23" fmla="*/ 150 h 816"/>
                    <a:gd name="T24" fmla="*/ 802 w 966"/>
                    <a:gd name="T25" fmla="*/ 105 h 816"/>
                    <a:gd name="T26" fmla="*/ 760 w 966"/>
                    <a:gd name="T27" fmla="*/ 31 h 816"/>
                    <a:gd name="T28" fmla="*/ 721 w 966"/>
                    <a:gd name="T29" fmla="*/ 120 h 816"/>
                    <a:gd name="T30" fmla="*/ 656 w 966"/>
                    <a:gd name="T31" fmla="*/ 153 h 816"/>
                    <a:gd name="T32" fmla="*/ 641 w 966"/>
                    <a:gd name="T33" fmla="*/ 209 h 816"/>
                    <a:gd name="T34" fmla="*/ 557 w 966"/>
                    <a:gd name="T35" fmla="*/ 198 h 816"/>
                    <a:gd name="T36" fmla="*/ 538 w 966"/>
                    <a:gd name="T37" fmla="*/ 84 h 816"/>
                    <a:gd name="T38" fmla="*/ 380 w 966"/>
                    <a:gd name="T39" fmla="*/ 83 h 816"/>
                    <a:gd name="T40" fmla="*/ 305 w 966"/>
                    <a:gd name="T41" fmla="*/ 26 h 816"/>
                    <a:gd name="T42" fmla="*/ 136 w 966"/>
                    <a:gd name="T43" fmla="*/ 0 h 816"/>
                    <a:gd name="T44" fmla="*/ 76 w 966"/>
                    <a:gd name="T45" fmla="*/ 49 h 816"/>
                    <a:gd name="T46" fmla="*/ 30 w 966"/>
                    <a:gd name="T47" fmla="*/ 118 h 816"/>
                    <a:gd name="T48" fmla="*/ 5 w 966"/>
                    <a:gd name="T49" fmla="*/ 160 h 816"/>
                    <a:gd name="T50" fmla="*/ 0 w 966"/>
                    <a:gd name="T51" fmla="*/ 249 h 816"/>
                    <a:gd name="T52" fmla="*/ 34 w 966"/>
                    <a:gd name="T53" fmla="*/ 294 h 816"/>
                    <a:gd name="T54" fmla="*/ 79 w 966"/>
                    <a:gd name="T55" fmla="*/ 262 h 816"/>
                    <a:gd name="T56" fmla="*/ 210 w 966"/>
                    <a:gd name="T57" fmla="*/ 283 h 816"/>
                    <a:gd name="T58" fmla="*/ 241 w 966"/>
                    <a:gd name="T59" fmla="*/ 351 h 816"/>
                    <a:gd name="T60" fmla="*/ 282 w 966"/>
                    <a:gd name="T61" fmla="*/ 410 h 816"/>
                    <a:gd name="T62" fmla="*/ 278 w 966"/>
                    <a:gd name="T63" fmla="*/ 486 h 816"/>
                    <a:gd name="T64" fmla="*/ 349 w 966"/>
                    <a:gd name="T65" fmla="*/ 626 h 816"/>
                    <a:gd name="T66" fmla="*/ 383 w 966"/>
                    <a:gd name="T67" fmla="*/ 599 h 816"/>
                    <a:gd name="T68" fmla="*/ 427 w 966"/>
                    <a:gd name="T69" fmla="*/ 580 h 816"/>
                    <a:gd name="T70" fmla="*/ 436 w 966"/>
                    <a:gd name="T71" fmla="*/ 643 h 816"/>
                    <a:gd name="T72" fmla="*/ 480 w 966"/>
                    <a:gd name="T73" fmla="*/ 697 h 8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6"/>
                    <a:gd name="T112" fmla="*/ 0 h 816"/>
                    <a:gd name="T113" fmla="*/ 966 w 966"/>
                    <a:gd name="T114" fmla="*/ 816 h 8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6" h="816">
                      <a:moveTo>
                        <a:pt x="537" y="766"/>
                      </a:moveTo>
                      <a:cubicBezTo>
                        <a:pt x="538" y="766"/>
                        <a:pt x="602" y="766"/>
                        <a:pt x="602" y="766"/>
                      </a:cubicBezTo>
                      <a:cubicBezTo>
                        <a:pt x="602" y="766"/>
                        <a:pt x="665" y="816"/>
                        <a:pt x="666" y="816"/>
                      </a:cubicBezTo>
                      <a:cubicBezTo>
                        <a:pt x="668" y="815"/>
                        <a:pt x="693" y="812"/>
                        <a:pt x="693" y="812"/>
                      </a:cubicBezTo>
                      <a:cubicBezTo>
                        <a:pt x="693" y="812"/>
                        <a:pt x="720" y="724"/>
                        <a:pt x="721" y="723"/>
                      </a:cubicBezTo>
                      <a:cubicBezTo>
                        <a:pt x="721" y="723"/>
                        <a:pt x="748" y="687"/>
                        <a:pt x="748" y="687"/>
                      </a:cubicBezTo>
                      <a:cubicBezTo>
                        <a:pt x="816" y="686"/>
                        <a:pt x="816" y="686"/>
                        <a:pt x="816" y="686"/>
                      </a:cubicBezTo>
                      <a:cubicBezTo>
                        <a:pt x="816" y="686"/>
                        <a:pt x="863" y="659"/>
                        <a:pt x="865" y="659"/>
                      </a:cubicBezTo>
                      <a:cubicBezTo>
                        <a:pt x="866" y="659"/>
                        <a:pt x="885" y="655"/>
                        <a:pt x="885" y="655"/>
                      </a:cubicBezTo>
                      <a:cubicBezTo>
                        <a:pt x="928" y="668"/>
                        <a:pt x="928" y="668"/>
                        <a:pt x="928" y="668"/>
                      </a:cubicBezTo>
                      <a:cubicBezTo>
                        <a:pt x="942" y="653"/>
                        <a:pt x="942" y="653"/>
                        <a:pt x="942" y="653"/>
                      </a:cubicBezTo>
                      <a:cubicBezTo>
                        <a:pt x="966" y="560"/>
                        <a:pt x="966" y="560"/>
                        <a:pt x="966" y="560"/>
                      </a:cubicBezTo>
                      <a:cubicBezTo>
                        <a:pt x="865" y="531"/>
                        <a:pt x="865" y="531"/>
                        <a:pt x="865" y="531"/>
                      </a:cubicBezTo>
                      <a:cubicBezTo>
                        <a:pt x="857" y="505"/>
                        <a:pt x="857" y="505"/>
                        <a:pt x="857" y="505"/>
                      </a:cubicBezTo>
                      <a:cubicBezTo>
                        <a:pt x="808" y="449"/>
                        <a:pt x="808" y="449"/>
                        <a:pt x="808" y="449"/>
                      </a:cubicBezTo>
                      <a:cubicBezTo>
                        <a:pt x="814" y="428"/>
                        <a:pt x="814" y="428"/>
                        <a:pt x="814" y="428"/>
                      </a:cubicBezTo>
                      <a:cubicBezTo>
                        <a:pt x="877" y="370"/>
                        <a:pt x="877" y="370"/>
                        <a:pt x="877" y="370"/>
                      </a:cubicBezTo>
                      <a:cubicBezTo>
                        <a:pt x="877" y="370"/>
                        <a:pt x="901" y="342"/>
                        <a:pt x="902" y="338"/>
                      </a:cubicBezTo>
                      <a:cubicBezTo>
                        <a:pt x="902" y="335"/>
                        <a:pt x="904" y="301"/>
                        <a:pt x="904" y="301"/>
                      </a:cubicBezTo>
                      <a:cubicBezTo>
                        <a:pt x="873" y="265"/>
                        <a:pt x="873" y="265"/>
                        <a:pt x="873" y="265"/>
                      </a:cubicBezTo>
                      <a:cubicBezTo>
                        <a:pt x="860" y="237"/>
                        <a:pt x="860" y="237"/>
                        <a:pt x="860" y="237"/>
                      </a:cubicBezTo>
                      <a:cubicBezTo>
                        <a:pt x="829" y="206"/>
                        <a:pt x="829" y="206"/>
                        <a:pt x="829" y="206"/>
                      </a:cubicBezTo>
                      <a:cubicBezTo>
                        <a:pt x="821" y="188"/>
                        <a:pt x="821" y="188"/>
                        <a:pt x="821" y="188"/>
                      </a:cubicBezTo>
                      <a:cubicBezTo>
                        <a:pt x="824" y="165"/>
                        <a:pt x="824" y="165"/>
                        <a:pt x="824" y="165"/>
                      </a:cubicBezTo>
                      <a:cubicBezTo>
                        <a:pt x="850" y="133"/>
                        <a:pt x="850" y="133"/>
                        <a:pt x="850" y="133"/>
                      </a:cubicBezTo>
                      <a:cubicBezTo>
                        <a:pt x="881" y="115"/>
                        <a:pt x="881" y="115"/>
                        <a:pt x="881" y="115"/>
                      </a:cubicBezTo>
                      <a:cubicBezTo>
                        <a:pt x="874" y="67"/>
                        <a:pt x="874" y="67"/>
                        <a:pt x="874" y="67"/>
                      </a:cubicBezTo>
                      <a:cubicBezTo>
                        <a:pt x="835" y="34"/>
                        <a:pt x="835" y="34"/>
                        <a:pt x="835" y="34"/>
                      </a:cubicBezTo>
                      <a:cubicBezTo>
                        <a:pt x="831" y="91"/>
                        <a:pt x="831" y="91"/>
                        <a:pt x="831" y="91"/>
                      </a:cubicBezTo>
                      <a:cubicBezTo>
                        <a:pt x="792" y="132"/>
                        <a:pt x="792" y="132"/>
                        <a:pt x="792" y="132"/>
                      </a:cubicBezTo>
                      <a:cubicBezTo>
                        <a:pt x="792" y="132"/>
                        <a:pt x="753" y="143"/>
                        <a:pt x="753" y="144"/>
                      </a:cubicBezTo>
                      <a:cubicBezTo>
                        <a:pt x="752" y="145"/>
                        <a:pt x="721" y="168"/>
                        <a:pt x="721" y="168"/>
                      </a:cubicBezTo>
                      <a:cubicBezTo>
                        <a:pt x="709" y="201"/>
                        <a:pt x="709" y="201"/>
                        <a:pt x="709" y="201"/>
                      </a:cubicBezTo>
                      <a:cubicBezTo>
                        <a:pt x="704" y="230"/>
                        <a:pt x="704" y="230"/>
                        <a:pt x="704" y="230"/>
                      </a:cubicBezTo>
                      <a:cubicBezTo>
                        <a:pt x="628" y="236"/>
                        <a:pt x="628" y="236"/>
                        <a:pt x="628" y="236"/>
                      </a:cubicBezTo>
                      <a:cubicBezTo>
                        <a:pt x="612" y="218"/>
                        <a:pt x="612" y="218"/>
                        <a:pt x="612" y="218"/>
                      </a:cubicBezTo>
                      <a:cubicBezTo>
                        <a:pt x="605" y="164"/>
                        <a:pt x="605" y="164"/>
                        <a:pt x="605" y="164"/>
                      </a:cubicBezTo>
                      <a:cubicBezTo>
                        <a:pt x="591" y="92"/>
                        <a:pt x="591" y="92"/>
                        <a:pt x="591" y="92"/>
                      </a:cubicBezTo>
                      <a:cubicBezTo>
                        <a:pt x="508" y="90"/>
                        <a:pt x="508" y="90"/>
                        <a:pt x="508" y="90"/>
                      </a:cubicBezTo>
                      <a:cubicBezTo>
                        <a:pt x="418" y="91"/>
                        <a:pt x="418" y="91"/>
                        <a:pt x="418" y="91"/>
                      </a:cubicBezTo>
                      <a:cubicBezTo>
                        <a:pt x="387" y="65"/>
                        <a:pt x="387" y="65"/>
                        <a:pt x="387" y="65"/>
                      </a:cubicBezTo>
                      <a:cubicBezTo>
                        <a:pt x="335" y="29"/>
                        <a:pt x="335" y="29"/>
                        <a:pt x="335" y="29"/>
                      </a:cubicBezTo>
                      <a:cubicBezTo>
                        <a:pt x="236" y="44"/>
                        <a:pt x="236" y="44"/>
                        <a:pt x="236" y="44"/>
                      </a:cubicBezTo>
                      <a:cubicBezTo>
                        <a:pt x="150" y="0"/>
                        <a:pt x="150" y="0"/>
                        <a:pt x="150" y="0"/>
                      </a:cubicBezTo>
                      <a:cubicBezTo>
                        <a:pt x="105" y="0"/>
                        <a:pt x="105" y="0"/>
                        <a:pt x="105" y="0"/>
                      </a:cubicBezTo>
                      <a:cubicBezTo>
                        <a:pt x="83" y="54"/>
                        <a:pt x="83" y="54"/>
                        <a:pt x="83" y="54"/>
                      </a:cubicBezTo>
                      <a:cubicBezTo>
                        <a:pt x="79" y="92"/>
                        <a:pt x="79" y="92"/>
                        <a:pt x="79" y="92"/>
                      </a:cubicBezTo>
                      <a:cubicBezTo>
                        <a:pt x="33" y="130"/>
                        <a:pt x="33" y="130"/>
                        <a:pt x="33" y="130"/>
                      </a:cubicBezTo>
                      <a:cubicBezTo>
                        <a:pt x="31" y="146"/>
                        <a:pt x="31" y="146"/>
                        <a:pt x="31" y="146"/>
                      </a:cubicBezTo>
                      <a:cubicBezTo>
                        <a:pt x="5" y="176"/>
                        <a:pt x="5" y="176"/>
                        <a:pt x="5" y="176"/>
                      </a:cubicBezTo>
                      <a:cubicBezTo>
                        <a:pt x="5" y="176"/>
                        <a:pt x="2" y="239"/>
                        <a:pt x="2" y="240"/>
                      </a:cubicBezTo>
                      <a:cubicBezTo>
                        <a:pt x="2" y="240"/>
                        <a:pt x="0" y="274"/>
                        <a:pt x="0" y="274"/>
                      </a:cubicBezTo>
                      <a:cubicBezTo>
                        <a:pt x="0" y="275"/>
                        <a:pt x="18" y="346"/>
                        <a:pt x="18" y="346"/>
                      </a:cubicBezTo>
                      <a:cubicBezTo>
                        <a:pt x="37" y="323"/>
                        <a:pt x="37" y="323"/>
                        <a:pt x="37" y="323"/>
                      </a:cubicBezTo>
                      <a:cubicBezTo>
                        <a:pt x="75" y="289"/>
                        <a:pt x="75" y="289"/>
                        <a:pt x="75" y="289"/>
                      </a:cubicBezTo>
                      <a:cubicBezTo>
                        <a:pt x="87" y="288"/>
                        <a:pt x="87" y="288"/>
                        <a:pt x="87" y="288"/>
                      </a:cubicBezTo>
                      <a:cubicBezTo>
                        <a:pt x="165" y="312"/>
                        <a:pt x="165" y="312"/>
                        <a:pt x="165" y="312"/>
                      </a:cubicBezTo>
                      <a:cubicBezTo>
                        <a:pt x="231" y="311"/>
                        <a:pt x="231" y="311"/>
                        <a:pt x="231" y="311"/>
                      </a:cubicBezTo>
                      <a:cubicBezTo>
                        <a:pt x="248" y="332"/>
                        <a:pt x="248" y="332"/>
                        <a:pt x="248" y="332"/>
                      </a:cubicBezTo>
                      <a:cubicBezTo>
                        <a:pt x="265" y="386"/>
                        <a:pt x="265" y="386"/>
                        <a:pt x="265" y="386"/>
                      </a:cubicBezTo>
                      <a:cubicBezTo>
                        <a:pt x="307" y="405"/>
                        <a:pt x="307" y="405"/>
                        <a:pt x="307" y="405"/>
                      </a:cubicBezTo>
                      <a:cubicBezTo>
                        <a:pt x="310" y="451"/>
                        <a:pt x="310" y="451"/>
                        <a:pt x="310" y="451"/>
                      </a:cubicBezTo>
                      <a:cubicBezTo>
                        <a:pt x="310" y="451"/>
                        <a:pt x="275" y="468"/>
                        <a:pt x="276" y="468"/>
                      </a:cubicBezTo>
                      <a:cubicBezTo>
                        <a:pt x="277" y="468"/>
                        <a:pt x="305" y="534"/>
                        <a:pt x="305" y="534"/>
                      </a:cubicBezTo>
                      <a:cubicBezTo>
                        <a:pt x="318" y="604"/>
                        <a:pt x="318" y="604"/>
                        <a:pt x="318" y="604"/>
                      </a:cubicBezTo>
                      <a:cubicBezTo>
                        <a:pt x="318" y="604"/>
                        <a:pt x="382" y="688"/>
                        <a:pt x="383" y="688"/>
                      </a:cubicBezTo>
                      <a:cubicBezTo>
                        <a:pt x="384" y="687"/>
                        <a:pt x="417" y="689"/>
                        <a:pt x="417" y="688"/>
                      </a:cubicBezTo>
                      <a:cubicBezTo>
                        <a:pt x="417" y="686"/>
                        <a:pt x="421" y="660"/>
                        <a:pt x="421" y="659"/>
                      </a:cubicBezTo>
                      <a:cubicBezTo>
                        <a:pt x="421" y="658"/>
                        <a:pt x="439" y="625"/>
                        <a:pt x="439" y="625"/>
                      </a:cubicBezTo>
                      <a:cubicBezTo>
                        <a:pt x="469" y="638"/>
                        <a:pt x="469" y="638"/>
                        <a:pt x="469" y="638"/>
                      </a:cubicBezTo>
                      <a:cubicBezTo>
                        <a:pt x="470" y="687"/>
                        <a:pt x="470" y="687"/>
                        <a:pt x="470" y="687"/>
                      </a:cubicBezTo>
                      <a:cubicBezTo>
                        <a:pt x="479" y="707"/>
                        <a:pt x="479" y="707"/>
                        <a:pt x="479" y="707"/>
                      </a:cubicBezTo>
                      <a:cubicBezTo>
                        <a:pt x="524" y="744"/>
                        <a:pt x="524" y="744"/>
                        <a:pt x="524" y="744"/>
                      </a:cubicBezTo>
                      <a:cubicBezTo>
                        <a:pt x="528" y="766"/>
                        <a:pt x="528" y="766"/>
                        <a:pt x="528" y="766"/>
                      </a:cubicBezTo>
                      <a:lnTo>
                        <a:pt x="537" y="766"/>
                      </a:lnTo>
                      <a:close/>
                    </a:path>
                  </a:pathLst>
                </a:custGeom>
                <a:grpFill/>
                <a:ln w="3175">
                  <a:solidFill>
                    <a:schemeClr val="bg1"/>
                  </a:solidFill>
                  <a:round/>
                  <a:headEnd/>
                  <a:tailEnd/>
                </a:ln>
                <a:extLst/>
              </p:spPr>
              <p:txBody>
                <a:bodyPr/>
                <a:lstStyle/>
                <a:p>
                  <a:endParaRPr lang="ru-RU" sz="1600">
                    <a:latin typeface="+mn-lt"/>
                  </a:endParaRPr>
                </a:p>
              </p:txBody>
            </p:sp>
            <p:sp>
              <p:nvSpPr>
                <p:cNvPr id="87" name="Freeform 16"/>
                <p:cNvSpPr>
                  <a:spLocks/>
                </p:cNvSpPr>
                <p:nvPr/>
              </p:nvSpPr>
              <p:spPr bwMode="auto">
                <a:xfrm rot="41566">
                  <a:off x="3318213" y="2181516"/>
                  <a:ext cx="712034" cy="682412"/>
                </a:xfrm>
                <a:custGeom>
                  <a:avLst/>
                  <a:gdLst>
                    <a:gd name="T0" fmla="*/ 26 w 729"/>
                    <a:gd name="T1" fmla="*/ 130 h 713"/>
                    <a:gd name="T2" fmla="*/ 8 w 729"/>
                    <a:gd name="T3" fmla="*/ 180 h 713"/>
                    <a:gd name="T4" fmla="*/ 42 w 729"/>
                    <a:gd name="T5" fmla="*/ 218 h 713"/>
                    <a:gd name="T6" fmla="*/ 85 w 729"/>
                    <a:gd name="T7" fmla="*/ 273 h 713"/>
                    <a:gd name="T8" fmla="*/ 64 w 729"/>
                    <a:gd name="T9" fmla="*/ 344 h 713"/>
                    <a:gd name="T10" fmla="*/ 5 w 729"/>
                    <a:gd name="T11" fmla="*/ 397 h 713"/>
                    <a:gd name="T12" fmla="*/ 29 w 729"/>
                    <a:gd name="T13" fmla="*/ 445 h 713"/>
                    <a:gd name="T14" fmla="*/ 46 w 729"/>
                    <a:gd name="T15" fmla="*/ 479 h 713"/>
                    <a:gd name="T16" fmla="*/ 167 w 729"/>
                    <a:gd name="T17" fmla="*/ 512 h 713"/>
                    <a:gd name="T18" fmla="*/ 265 w 729"/>
                    <a:gd name="T19" fmla="*/ 509 h 713"/>
                    <a:gd name="T20" fmla="*/ 303 w 729"/>
                    <a:gd name="T21" fmla="*/ 573 h 713"/>
                    <a:gd name="T22" fmla="*/ 330 w 729"/>
                    <a:gd name="T23" fmla="*/ 601 h 713"/>
                    <a:gd name="T24" fmla="*/ 405 w 729"/>
                    <a:gd name="T25" fmla="*/ 644 h 713"/>
                    <a:gd name="T26" fmla="*/ 475 w 729"/>
                    <a:gd name="T27" fmla="*/ 649 h 713"/>
                    <a:gd name="T28" fmla="*/ 464 w 729"/>
                    <a:gd name="T29" fmla="*/ 596 h 713"/>
                    <a:gd name="T30" fmla="*/ 516 w 729"/>
                    <a:gd name="T31" fmla="*/ 567 h 713"/>
                    <a:gd name="T32" fmla="*/ 569 w 729"/>
                    <a:gd name="T33" fmla="*/ 496 h 713"/>
                    <a:gd name="T34" fmla="*/ 574 w 729"/>
                    <a:gd name="T35" fmla="*/ 429 h 713"/>
                    <a:gd name="T36" fmla="*/ 606 w 729"/>
                    <a:gd name="T37" fmla="*/ 388 h 713"/>
                    <a:gd name="T38" fmla="*/ 634 w 729"/>
                    <a:gd name="T39" fmla="*/ 373 h 713"/>
                    <a:gd name="T40" fmla="*/ 606 w 729"/>
                    <a:gd name="T41" fmla="*/ 323 h 713"/>
                    <a:gd name="T42" fmla="*/ 664 w 729"/>
                    <a:gd name="T43" fmla="*/ 289 h 713"/>
                    <a:gd name="T44" fmla="*/ 635 w 729"/>
                    <a:gd name="T45" fmla="*/ 271 h 713"/>
                    <a:gd name="T46" fmla="*/ 557 w 729"/>
                    <a:gd name="T47" fmla="*/ 296 h 713"/>
                    <a:gd name="T48" fmla="*/ 546 w 729"/>
                    <a:gd name="T49" fmla="*/ 260 h 713"/>
                    <a:gd name="T50" fmla="*/ 515 w 729"/>
                    <a:gd name="T51" fmla="*/ 236 h 713"/>
                    <a:gd name="T52" fmla="*/ 460 w 729"/>
                    <a:gd name="T53" fmla="*/ 189 h 713"/>
                    <a:gd name="T54" fmla="*/ 463 w 729"/>
                    <a:gd name="T55" fmla="*/ 139 h 713"/>
                    <a:gd name="T56" fmla="*/ 419 w 729"/>
                    <a:gd name="T57" fmla="*/ 110 h 713"/>
                    <a:gd name="T58" fmla="*/ 403 w 729"/>
                    <a:gd name="T59" fmla="*/ 42 h 713"/>
                    <a:gd name="T60" fmla="*/ 335 w 729"/>
                    <a:gd name="T61" fmla="*/ 14 h 713"/>
                    <a:gd name="T62" fmla="*/ 278 w 729"/>
                    <a:gd name="T63" fmla="*/ 0 h 713"/>
                    <a:gd name="T64" fmla="*/ 124 w 729"/>
                    <a:gd name="T65" fmla="*/ 56 h 713"/>
                    <a:gd name="T66" fmla="*/ 112 w 729"/>
                    <a:gd name="T67" fmla="*/ 128 h 713"/>
                    <a:gd name="T68" fmla="*/ 57 w 729"/>
                    <a:gd name="T69" fmla="*/ 11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9"/>
                    <a:gd name="T106" fmla="*/ 0 h 713"/>
                    <a:gd name="T107" fmla="*/ 729 w 729"/>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9" h="713">
                      <a:moveTo>
                        <a:pt x="63" y="123"/>
                      </a:moveTo>
                      <a:cubicBezTo>
                        <a:pt x="29" y="143"/>
                        <a:pt x="29" y="143"/>
                        <a:pt x="29" y="143"/>
                      </a:cubicBezTo>
                      <a:cubicBezTo>
                        <a:pt x="9" y="173"/>
                        <a:pt x="9" y="173"/>
                        <a:pt x="9" y="173"/>
                      </a:cubicBezTo>
                      <a:cubicBezTo>
                        <a:pt x="9" y="198"/>
                        <a:pt x="9" y="198"/>
                        <a:pt x="9" y="198"/>
                      </a:cubicBezTo>
                      <a:cubicBezTo>
                        <a:pt x="33" y="224"/>
                        <a:pt x="33" y="224"/>
                        <a:pt x="33" y="224"/>
                      </a:cubicBezTo>
                      <a:cubicBezTo>
                        <a:pt x="46" y="240"/>
                        <a:pt x="46" y="240"/>
                        <a:pt x="46" y="240"/>
                      </a:cubicBezTo>
                      <a:cubicBezTo>
                        <a:pt x="58" y="264"/>
                        <a:pt x="58" y="264"/>
                        <a:pt x="58" y="264"/>
                      </a:cubicBezTo>
                      <a:cubicBezTo>
                        <a:pt x="93" y="300"/>
                        <a:pt x="93" y="300"/>
                        <a:pt x="93" y="300"/>
                      </a:cubicBezTo>
                      <a:cubicBezTo>
                        <a:pt x="90" y="341"/>
                        <a:pt x="90" y="341"/>
                        <a:pt x="90" y="341"/>
                      </a:cubicBezTo>
                      <a:cubicBezTo>
                        <a:pt x="70" y="378"/>
                        <a:pt x="70" y="378"/>
                        <a:pt x="70" y="378"/>
                      </a:cubicBezTo>
                      <a:cubicBezTo>
                        <a:pt x="35" y="410"/>
                        <a:pt x="35" y="410"/>
                        <a:pt x="35" y="410"/>
                      </a:cubicBezTo>
                      <a:cubicBezTo>
                        <a:pt x="35" y="410"/>
                        <a:pt x="5" y="435"/>
                        <a:pt x="5" y="436"/>
                      </a:cubicBezTo>
                      <a:cubicBezTo>
                        <a:pt x="4" y="438"/>
                        <a:pt x="0" y="453"/>
                        <a:pt x="0" y="453"/>
                      </a:cubicBezTo>
                      <a:cubicBezTo>
                        <a:pt x="32" y="489"/>
                        <a:pt x="32" y="489"/>
                        <a:pt x="32" y="489"/>
                      </a:cubicBezTo>
                      <a:cubicBezTo>
                        <a:pt x="46" y="504"/>
                        <a:pt x="46" y="504"/>
                        <a:pt x="46" y="504"/>
                      </a:cubicBezTo>
                      <a:cubicBezTo>
                        <a:pt x="50" y="526"/>
                        <a:pt x="50" y="526"/>
                        <a:pt x="50" y="526"/>
                      </a:cubicBezTo>
                      <a:cubicBezTo>
                        <a:pt x="151" y="557"/>
                        <a:pt x="151" y="557"/>
                        <a:pt x="151" y="557"/>
                      </a:cubicBezTo>
                      <a:cubicBezTo>
                        <a:pt x="183" y="562"/>
                        <a:pt x="183" y="562"/>
                        <a:pt x="183" y="562"/>
                      </a:cubicBezTo>
                      <a:cubicBezTo>
                        <a:pt x="220" y="552"/>
                        <a:pt x="220" y="552"/>
                        <a:pt x="220" y="552"/>
                      </a:cubicBezTo>
                      <a:cubicBezTo>
                        <a:pt x="291" y="559"/>
                        <a:pt x="291" y="559"/>
                        <a:pt x="291" y="559"/>
                      </a:cubicBezTo>
                      <a:cubicBezTo>
                        <a:pt x="303" y="598"/>
                        <a:pt x="303" y="598"/>
                        <a:pt x="303" y="598"/>
                      </a:cubicBezTo>
                      <a:cubicBezTo>
                        <a:pt x="333" y="630"/>
                        <a:pt x="333" y="630"/>
                        <a:pt x="333" y="630"/>
                      </a:cubicBezTo>
                      <a:cubicBezTo>
                        <a:pt x="333" y="630"/>
                        <a:pt x="339" y="632"/>
                        <a:pt x="341" y="632"/>
                      </a:cubicBezTo>
                      <a:cubicBezTo>
                        <a:pt x="342" y="632"/>
                        <a:pt x="362" y="660"/>
                        <a:pt x="362" y="660"/>
                      </a:cubicBezTo>
                      <a:cubicBezTo>
                        <a:pt x="392" y="682"/>
                        <a:pt x="392" y="682"/>
                        <a:pt x="392" y="682"/>
                      </a:cubicBezTo>
                      <a:cubicBezTo>
                        <a:pt x="445" y="707"/>
                        <a:pt x="445" y="707"/>
                        <a:pt x="445" y="707"/>
                      </a:cubicBezTo>
                      <a:cubicBezTo>
                        <a:pt x="445" y="707"/>
                        <a:pt x="476" y="711"/>
                        <a:pt x="478" y="711"/>
                      </a:cubicBezTo>
                      <a:cubicBezTo>
                        <a:pt x="481" y="711"/>
                        <a:pt x="521" y="713"/>
                        <a:pt x="521" y="713"/>
                      </a:cubicBezTo>
                      <a:cubicBezTo>
                        <a:pt x="509" y="702"/>
                        <a:pt x="509" y="702"/>
                        <a:pt x="509" y="702"/>
                      </a:cubicBezTo>
                      <a:cubicBezTo>
                        <a:pt x="509" y="655"/>
                        <a:pt x="509" y="655"/>
                        <a:pt x="509" y="655"/>
                      </a:cubicBezTo>
                      <a:cubicBezTo>
                        <a:pt x="509" y="655"/>
                        <a:pt x="533" y="648"/>
                        <a:pt x="534" y="648"/>
                      </a:cubicBezTo>
                      <a:cubicBezTo>
                        <a:pt x="535" y="647"/>
                        <a:pt x="566" y="623"/>
                        <a:pt x="566" y="623"/>
                      </a:cubicBezTo>
                      <a:cubicBezTo>
                        <a:pt x="601" y="577"/>
                        <a:pt x="601" y="577"/>
                        <a:pt x="601" y="577"/>
                      </a:cubicBezTo>
                      <a:cubicBezTo>
                        <a:pt x="601" y="577"/>
                        <a:pt x="624" y="547"/>
                        <a:pt x="625" y="545"/>
                      </a:cubicBezTo>
                      <a:cubicBezTo>
                        <a:pt x="626" y="543"/>
                        <a:pt x="659" y="501"/>
                        <a:pt x="659" y="501"/>
                      </a:cubicBezTo>
                      <a:cubicBezTo>
                        <a:pt x="630" y="471"/>
                        <a:pt x="630" y="471"/>
                        <a:pt x="630" y="471"/>
                      </a:cubicBezTo>
                      <a:cubicBezTo>
                        <a:pt x="631" y="441"/>
                        <a:pt x="631" y="441"/>
                        <a:pt x="631" y="441"/>
                      </a:cubicBezTo>
                      <a:cubicBezTo>
                        <a:pt x="665" y="426"/>
                        <a:pt x="665" y="426"/>
                        <a:pt x="665" y="426"/>
                      </a:cubicBezTo>
                      <a:cubicBezTo>
                        <a:pt x="696" y="424"/>
                        <a:pt x="696" y="424"/>
                        <a:pt x="696" y="424"/>
                      </a:cubicBezTo>
                      <a:cubicBezTo>
                        <a:pt x="696" y="410"/>
                        <a:pt x="696" y="410"/>
                        <a:pt x="696" y="410"/>
                      </a:cubicBezTo>
                      <a:cubicBezTo>
                        <a:pt x="662" y="369"/>
                        <a:pt x="662" y="369"/>
                        <a:pt x="662" y="369"/>
                      </a:cubicBezTo>
                      <a:cubicBezTo>
                        <a:pt x="662" y="369"/>
                        <a:pt x="664" y="356"/>
                        <a:pt x="665" y="355"/>
                      </a:cubicBezTo>
                      <a:cubicBezTo>
                        <a:pt x="665" y="354"/>
                        <a:pt x="708" y="331"/>
                        <a:pt x="708" y="331"/>
                      </a:cubicBezTo>
                      <a:cubicBezTo>
                        <a:pt x="729" y="317"/>
                        <a:pt x="729" y="317"/>
                        <a:pt x="729" y="317"/>
                      </a:cubicBezTo>
                      <a:cubicBezTo>
                        <a:pt x="727" y="306"/>
                        <a:pt x="727" y="306"/>
                        <a:pt x="727" y="306"/>
                      </a:cubicBezTo>
                      <a:cubicBezTo>
                        <a:pt x="697" y="298"/>
                        <a:pt x="697" y="298"/>
                        <a:pt x="697" y="298"/>
                      </a:cubicBezTo>
                      <a:cubicBezTo>
                        <a:pt x="672" y="317"/>
                        <a:pt x="672" y="317"/>
                        <a:pt x="672" y="317"/>
                      </a:cubicBezTo>
                      <a:cubicBezTo>
                        <a:pt x="611" y="325"/>
                        <a:pt x="611" y="325"/>
                        <a:pt x="611" y="325"/>
                      </a:cubicBezTo>
                      <a:cubicBezTo>
                        <a:pt x="586" y="314"/>
                        <a:pt x="586" y="314"/>
                        <a:pt x="586" y="314"/>
                      </a:cubicBezTo>
                      <a:cubicBezTo>
                        <a:pt x="599" y="286"/>
                        <a:pt x="599" y="286"/>
                        <a:pt x="599" y="286"/>
                      </a:cubicBezTo>
                      <a:cubicBezTo>
                        <a:pt x="599" y="286"/>
                        <a:pt x="596" y="270"/>
                        <a:pt x="594" y="269"/>
                      </a:cubicBezTo>
                      <a:cubicBezTo>
                        <a:pt x="593" y="269"/>
                        <a:pt x="566" y="259"/>
                        <a:pt x="565" y="259"/>
                      </a:cubicBezTo>
                      <a:cubicBezTo>
                        <a:pt x="563" y="259"/>
                        <a:pt x="533" y="250"/>
                        <a:pt x="533" y="250"/>
                      </a:cubicBezTo>
                      <a:cubicBezTo>
                        <a:pt x="505" y="208"/>
                        <a:pt x="505" y="208"/>
                        <a:pt x="505" y="208"/>
                      </a:cubicBezTo>
                      <a:cubicBezTo>
                        <a:pt x="502" y="173"/>
                        <a:pt x="502" y="173"/>
                        <a:pt x="502" y="173"/>
                      </a:cubicBezTo>
                      <a:cubicBezTo>
                        <a:pt x="508" y="153"/>
                        <a:pt x="508" y="153"/>
                        <a:pt x="508" y="153"/>
                      </a:cubicBezTo>
                      <a:cubicBezTo>
                        <a:pt x="497" y="137"/>
                        <a:pt x="497" y="137"/>
                        <a:pt x="497" y="137"/>
                      </a:cubicBezTo>
                      <a:cubicBezTo>
                        <a:pt x="460" y="121"/>
                        <a:pt x="460" y="121"/>
                        <a:pt x="460" y="121"/>
                      </a:cubicBezTo>
                      <a:cubicBezTo>
                        <a:pt x="460" y="121"/>
                        <a:pt x="456" y="78"/>
                        <a:pt x="455" y="77"/>
                      </a:cubicBezTo>
                      <a:cubicBezTo>
                        <a:pt x="454" y="76"/>
                        <a:pt x="442" y="46"/>
                        <a:pt x="442" y="46"/>
                      </a:cubicBezTo>
                      <a:cubicBezTo>
                        <a:pt x="394" y="26"/>
                        <a:pt x="394" y="26"/>
                        <a:pt x="394" y="26"/>
                      </a:cubicBezTo>
                      <a:cubicBezTo>
                        <a:pt x="368" y="15"/>
                        <a:pt x="368" y="15"/>
                        <a:pt x="368" y="15"/>
                      </a:cubicBezTo>
                      <a:cubicBezTo>
                        <a:pt x="332" y="15"/>
                        <a:pt x="332" y="15"/>
                        <a:pt x="332" y="15"/>
                      </a:cubicBezTo>
                      <a:cubicBezTo>
                        <a:pt x="305" y="0"/>
                        <a:pt x="305" y="0"/>
                        <a:pt x="305" y="0"/>
                      </a:cubicBezTo>
                      <a:cubicBezTo>
                        <a:pt x="203" y="2"/>
                        <a:pt x="203" y="2"/>
                        <a:pt x="203" y="2"/>
                      </a:cubicBezTo>
                      <a:cubicBezTo>
                        <a:pt x="136" y="61"/>
                        <a:pt x="136" y="61"/>
                        <a:pt x="136" y="61"/>
                      </a:cubicBezTo>
                      <a:cubicBezTo>
                        <a:pt x="134" y="128"/>
                        <a:pt x="134" y="128"/>
                        <a:pt x="134" y="128"/>
                      </a:cubicBezTo>
                      <a:cubicBezTo>
                        <a:pt x="123" y="141"/>
                        <a:pt x="123" y="141"/>
                        <a:pt x="123" y="141"/>
                      </a:cubicBezTo>
                      <a:cubicBezTo>
                        <a:pt x="80" y="142"/>
                        <a:pt x="80" y="142"/>
                        <a:pt x="80" y="142"/>
                      </a:cubicBezTo>
                      <a:lnTo>
                        <a:pt x="63" y="123"/>
                      </a:lnTo>
                      <a:close/>
                    </a:path>
                  </a:pathLst>
                </a:custGeom>
                <a:grpFill/>
                <a:ln w="3175">
                  <a:solidFill>
                    <a:schemeClr val="bg1"/>
                  </a:solidFill>
                  <a:round/>
                  <a:headEnd/>
                  <a:tailEnd/>
                </a:ln>
                <a:extLst/>
              </p:spPr>
              <p:txBody>
                <a:bodyPr/>
                <a:lstStyle/>
                <a:p>
                  <a:endParaRPr lang="ru-RU" sz="1600">
                    <a:latin typeface="+mn-lt"/>
                  </a:endParaRPr>
                </a:p>
              </p:txBody>
            </p:sp>
            <p:sp>
              <p:nvSpPr>
                <p:cNvPr id="88" name="Freeform 17"/>
                <p:cNvSpPr>
                  <a:spLocks/>
                </p:cNvSpPr>
                <p:nvPr/>
              </p:nvSpPr>
              <p:spPr bwMode="auto">
                <a:xfrm rot="41566">
                  <a:off x="4402876" y="2178269"/>
                  <a:ext cx="810688" cy="622477"/>
                </a:xfrm>
                <a:custGeom>
                  <a:avLst/>
                  <a:gdLst>
                    <a:gd name="T0" fmla="*/ 338 w 830"/>
                    <a:gd name="T1" fmla="*/ 592 h 650"/>
                    <a:gd name="T2" fmla="*/ 416 w 830"/>
                    <a:gd name="T3" fmla="*/ 586 h 650"/>
                    <a:gd name="T4" fmla="*/ 542 w 830"/>
                    <a:gd name="T5" fmla="*/ 541 h 650"/>
                    <a:gd name="T6" fmla="*/ 569 w 830"/>
                    <a:gd name="T7" fmla="*/ 499 h 650"/>
                    <a:gd name="T8" fmla="*/ 624 w 830"/>
                    <a:gd name="T9" fmla="*/ 468 h 650"/>
                    <a:gd name="T10" fmla="*/ 659 w 830"/>
                    <a:gd name="T11" fmla="*/ 478 h 650"/>
                    <a:gd name="T12" fmla="*/ 670 w 830"/>
                    <a:gd name="T13" fmla="*/ 443 h 650"/>
                    <a:gd name="T14" fmla="*/ 711 w 830"/>
                    <a:gd name="T15" fmla="*/ 407 h 650"/>
                    <a:gd name="T16" fmla="*/ 666 w 830"/>
                    <a:gd name="T17" fmla="*/ 297 h 650"/>
                    <a:gd name="T18" fmla="*/ 704 w 830"/>
                    <a:gd name="T19" fmla="*/ 198 h 650"/>
                    <a:gd name="T20" fmla="*/ 756 w 830"/>
                    <a:gd name="T21" fmla="*/ 172 h 650"/>
                    <a:gd name="T22" fmla="*/ 725 w 830"/>
                    <a:gd name="T23" fmla="*/ 94 h 650"/>
                    <a:gd name="T24" fmla="*/ 626 w 830"/>
                    <a:gd name="T25" fmla="*/ 137 h 650"/>
                    <a:gd name="T26" fmla="*/ 580 w 830"/>
                    <a:gd name="T27" fmla="*/ 76 h 650"/>
                    <a:gd name="T28" fmla="*/ 563 w 830"/>
                    <a:gd name="T29" fmla="*/ 5 h 650"/>
                    <a:gd name="T30" fmla="*/ 473 w 830"/>
                    <a:gd name="T31" fmla="*/ 17 h 650"/>
                    <a:gd name="T32" fmla="*/ 312 w 830"/>
                    <a:gd name="T33" fmla="*/ 42 h 650"/>
                    <a:gd name="T34" fmla="*/ 254 w 830"/>
                    <a:gd name="T35" fmla="*/ 78 h 650"/>
                    <a:gd name="T36" fmla="*/ 136 w 830"/>
                    <a:gd name="T37" fmla="*/ 104 h 650"/>
                    <a:gd name="T38" fmla="*/ 110 w 830"/>
                    <a:gd name="T39" fmla="*/ 137 h 650"/>
                    <a:gd name="T40" fmla="*/ 136 w 830"/>
                    <a:gd name="T41" fmla="*/ 162 h 650"/>
                    <a:gd name="T42" fmla="*/ 157 w 830"/>
                    <a:gd name="T43" fmla="*/ 209 h 650"/>
                    <a:gd name="T44" fmla="*/ 116 w 830"/>
                    <a:gd name="T45" fmla="*/ 241 h 650"/>
                    <a:gd name="T46" fmla="*/ 61 w 830"/>
                    <a:gd name="T47" fmla="*/ 308 h 650"/>
                    <a:gd name="T48" fmla="*/ 8 w 830"/>
                    <a:gd name="T49" fmla="*/ 353 h 650"/>
                    <a:gd name="T50" fmla="*/ 0 w 830"/>
                    <a:gd name="T51" fmla="*/ 387 h 650"/>
                    <a:gd name="T52" fmla="*/ 14 w 830"/>
                    <a:gd name="T53" fmla="*/ 412 h 650"/>
                    <a:gd name="T54" fmla="*/ 47 w 830"/>
                    <a:gd name="T55" fmla="*/ 389 h 650"/>
                    <a:gd name="T56" fmla="*/ 96 w 830"/>
                    <a:gd name="T57" fmla="*/ 365 h 650"/>
                    <a:gd name="T58" fmla="*/ 145 w 830"/>
                    <a:gd name="T59" fmla="*/ 353 h 650"/>
                    <a:gd name="T60" fmla="*/ 180 w 830"/>
                    <a:gd name="T61" fmla="*/ 353 h 650"/>
                    <a:gd name="T62" fmla="*/ 207 w 830"/>
                    <a:gd name="T63" fmla="*/ 373 h 650"/>
                    <a:gd name="T64" fmla="*/ 201 w 830"/>
                    <a:gd name="T65" fmla="*/ 435 h 650"/>
                    <a:gd name="T66" fmla="*/ 197 w 830"/>
                    <a:gd name="T67" fmla="*/ 468 h 650"/>
                    <a:gd name="T68" fmla="*/ 264 w 830"/>
                    <a:gd name="T69" fmla="*/ 513 h 650"/>
                    <a:gd name="T70" fmla="*/ 348 w 830"/>
                    <a:gd name="T71" fmla="*/ 533 h 650"/>
                    <a:gd name="T72" fmla="*/ 350 w 830"/>
                    <a:gd name="T73" fmla="*/ 563 h 6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0"/>
                    <a:gd name="T112" fmla="*/ 0 h 650"/>
                    <a:gd name="T113" fmla="*/ 830 w 830"/>
                    <a:gd name="T114" fmla="*/ 650 h 6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0" h="650">
                      <a:moveTo>
                        <a:pt x="384" y="618"/>
                      </a:moveTo>
                      <a:cubicBezTo>
                        <a:pt x="371" y="650"/>
                        <a:pt x="371" y="650"/>
                        <a:pt x="371" y="650"/>
                      </a:cubicBezTo>
                      <a:cubicBezTo>
                        <a:pt x="409" y="644"/>
                        <a:pt x="409" y="644"/>
                        <a:pt x="409" y="644"/>
                      </a:cubicBezTo>
                      <a:cubicBezTo>
                        <a:pt x="457" y="643"/>
                        <a:pt x="457" y="643"/>
                        <a:pt x="457" y="643"/>
                      </a:cubicBezTo>
                      <a:cubicBezTo>
                        <a:pt x="535" y="594"/>
                        <a:pt x="535" y="594"/>
                        <a:pt x="535" y="594"/>
                      </a:cubicBezTo>
                      <a:cubicBezTo>
                        <a:pt x="595" y="594"/>
                        <a:pt x="595" y="594"/>
                        <a:pt x="595" y="594"/>
                      </a:cubicBezTo>
                      <a:cubicBezTo>
                        <a:pt x="595" y="564"/>
                        <a:pt x="595" y="564"/>
                        <a:pt x="595" y="564"/>
                      </a:cubicBezTo>
                      <a:cubicBezTo>
                        <a:pt x="625" y="548"/>
                        <a:pt x="625" y="548"/>
                        <a:pt x="625" y="548"/>
                      </a:cubicBezTo>
                      <a:cubicBezTo>
                        <a:pt x="650" y="512"/>
                        <a:pt x="650" y="512"/>
                        <a:pt x="650" y="512"/>
                      </a:cubicBezTo>
                      <a:cubicBezTo>
                        <a:pt x="685" y="514"/>
                        <a:pt x="685" y="514"/>
                        <a:pt x="685" y="514"/>
                      </a:cubicBezTo>
                      <a:cubicBezTo>
                        <a:pt x="692" y="525"/>
                        <a:pt x="692" y="525"/>
                        <a:pt x="692" y="525"/>
                      </a:cubicBezTo>
                      <a:cubicBezTo>
                        <a:pt x="724" y="525"/>
                        <a:pt x="724" y="525"/>
                        <a:pt x="724" y="525"/>
                      </a:cubicBezTo>
                      <a:cubicBezTo>
                        <a:pt x="724" y="495"/>
                        <a:pt x="724" y="495"/>
                        <a:pt x="724" y="495"/>
                      </a:cubicBezTo>
                      <a:cubicBezTo>
                        <a:pt x="736" y="486"/>
                        <a:pt x="736" y="486"/>
                        <a:pt x="736" y="486"/>
                      </a:cubicBezTo>
                      <a:cubicBezTo>
                        <a:pt x="771" y="486"/>
                        <a:pt x="771" y="486"/>
                        <a:pt x="771" y="486"/>
                      </a:cubicBezTo>
                      <a:cubicBezTo>
                        <a:pt x="771" y="486"/>
                        <a:pt x="780" y="449"/>
                        <a:pt x="781" y="447"/>
                      </a:cubicBezTo>
                      <a:cubicBezTo>
                        <a:pt x="783" y="446"/>
                        <a:pt x="775" y="365"/>
                        <a:pt x="775" y="365"/>
                      </a:cubicBezTo>
                      <a:cubicBezTo>
                        <a:pt x="775" y="365"/>
                        <a:pt x="731" y="332"/>
                        <a:pt x="731" y="326"/>
                      </a:cubicBezTo>
                      <a:cubicBezTo>
                        <a:pt x="730" y="321"/>
                        <a:pt x="728" y="267"/>
                        <a:pt x="728" y="267"/>
                      </a:cubicBezTo>
                      <a:cubicBezTo>
                        <a:pt x="773" y="217"/>
                        <a:pt x="773" y="217"/>
                        <a:pt x="773" y="217"/>
                      </a:cubicBezTo>
                      <a:cubicBezTo>
                        <a:pt x="809" y="216"/>
                        <a:pt x="809" y="216"/>
                        <a:pt x="809" y="216"/>
                      </a:cubicBezTo>
                      <a:cubicBezTo>
                        <a:pt x="830" y="189"/>
                        <a:pt x="830" y="189"/>
                        <a:pt x="830" y="189"/>
                      </a:cubicBezTo>
                      <a:cubicBezTo>
                        <a:pt x="828" y="161"/>
                        <a:pt x="828" y="161"/>
                        <a:pt x="828" y="161"/>
                      </a:cubicBezTo>
                      <a:cubicBezTo>
                        <a:pt x="796" y="103"/>
                        <a:pt x="796" y="103"/>
                        <a:pt x="796" y="103"/>
                      </a:cubicBezTo>
                      <a:cubicBezTo>
                        <a:pt x="738" y="135"/>
                        <a:pt x="738" y="135"/>
                        <a:pt x="738" y="135"/>
                      </a:cubicBezTo>
                      <a:cubicBezTo>
                        <a:pt x="687" y="150"/>
                        <a:pt x="687" y="150"/>
                        <a:pt x="687" y="150"/>
                      </a:cubicBezTo>
                      <a:cubicBezTo>
                        <a:pt x="635" y="121"/>
                        <a:pt x="635" y="121"/>
                        <a:pt x="635" y="121"/>
                      </a:cubicBezTo>
                      <a:cubicBezTo>
                        <a:pt x="637" y="83"/>
                        <a:pt x="637" y="83"/>
                        <a:pt x="637" y="83"/>
                      </a:cubicBezTo>
                      <a:cubicBezTo>
                        <a:pt x="615" y="48"/>
                        <a:pt x="615" y="48"/>
                        <a:pt x="615" y="48"/>
                      </a:cubicBezTo>
                      <a:cubicBezTo>
                        <a:pt x="618" y="6"/>
                        <a:pt x="618" y="6"/>
                        <a:pt x="618" y="6"/>
                      </a:cubicBezTo>
                      <a:cubicBezTo>
                        <a:pt x="587" y="0"/>
                        <a:pt x="587" y="0"/>
                        <a:pt x="587" y="0"/>
                      </a:cubicBezTo>
                      <a:cubicBezTo>
                        <a:pt x="519" y="19"/>
                        <a:pt x="519" y="19"/>
                        <a:pt x="519" y="19"/>
                      </a:cubicBezTo>
                      <a:cubicBezTo>
                        <a:pt x="373" y="23"/>
                        <a:pt x="373" y="23"/>
                        <a:pt x="373" y="23"/>
                      </a:cubicBezTo>
                      <a:cubicBezTo>
                        <a:pt x="343" y="46"/>
                        <a:pt x="343" y="46"/>
                        <a:pt x="343" y="46"/>
                      </a:cubicBezTo>
                      <a:cubicBezTo>
                        <a:pt x="325" y="83"/>
                        <a:pt x="325" y="83"/>
                        <a:pt x="325" y="83"/>
                      </a:cubicBezTo>
                      <a:cubicBezTo>
                        <a:pt x="279" y="86"/>
                        <a:pt x="279" y="86"/>
                        <a:pt x="279" y="86"/>
                      </a:cubicBezTo>
                      <a:cubicBezTo>
                        <a:pt x="195" y="97"/>
                        <a:pt x="195" y="97"/>
                        <a:pt x="195" y="97"/>
                      </a:cubicBezTo>
                      <a:cubicBezTo>
                        <a:pt x="149" y="114"/>
                        <a:pt x="149" y="114"/>
                        <a:pt x="149" y="114"/>
                      </a:cubicBezTo>
                      <a:cubicBezTo>
                        <a:pt x="125" y="137"/>
                        <a:pt x="125" y="137"/>
                        <a:pt x="125" y="137"/>
                      </a:cubicBezTo>
                      <a:cubicBezTo>
                        <a:pt x="121" y="150"/>
                        <a:pt x="121" y="150"/>
                        <a:pt x="121" y="150"/>
                      </a:cubicBezTo>
                      <a:cubicBezTo>
                        <a:pt x="121" y="150"/>
                        <a:pt x="130" y="165"/>
                        <a:pt x="131" y="165"/>
                      </a:cubicBezTo>
                      <a:cubicBezTo>
                        <a:pt x="132" y="165"/>
                        <a:pt x="149" y="178"/>
                        <a:pt x="149" y="178"/>
                      </a:cubicBezTo>
                      <a:cubicBezTo>
                        <a:pt x="157" y="191"/>
                        <a:pt x="157" y="191"/>
                        <a:pt x="157" y="191"/>
                      </a:cubicBezTo>
                      <a:cubicBezTo>
                        <a:pt x="172" y="230"/>
                        <a:pt x="172" y="230"/>
                        <a:pt x="172" y="230"/>
                      </a:cubicBezTo>
                      <a:cubicBezTo>
                        <a:pt x="160" y="244"/>
                        <a:pt x="160" y="244"/>
                        <a:pt x="160" y="244"/>
                      </a:cubicBezTo>
                      <a:cubicBezTo>
                        <a:pt x="127" y="265"/>
                        <a:pt x="127" y="265"/>
                        <a:pt x="127" y="265"/>
                      </a:cubicBezTo>
                      <a:cubicBezTo>
                        <a:pt x="93" y="300"/>
                        <a:pt x="93" y="300"/>
                        <a:pt x="93" y="300"/>
                      </a:cubicBezTo>
                      <a:cubicBezTo>
                        <a:pt x="67" y="338"/>
                        <a:pt x="67" y="338"/>
                        <a:pt x="67" y="338"/>
                      </a:cubicBezTo>
                      <a:cubicBezTo>
                        <a:pt x="35" y="369"/>
                        <a:pt x="35" y="369"/>
                        <a:pt x="35" y="369"/>
                      </a:cubicBezTo>
                      <a:cubicBezTo>
                        <a:pt x="9" y="388"/>
                        <a:pt x="9" y="388"/>
                        <a:pt x="9" y="388"/>
                      </a:cubicBezTo>
                      <a:cubicBezTo>
                        <a:pt x="3" y="404"/>
                        <a:pt x="3" y="404"/>
                        <a:pt x="3" y="404"/>
                      </a:cubicBezTo>
                      <a:cubicBezTo>
                        <a:pt x="0" y="425"/>
                        <a:pt x="0" y="425"/>
                        <a:pt x="0" y="425"/>
                      </a:cubicBezTo>
                      <a:cubicBezTo>
                        <a:pt x="0" y="439"/>
                        <a:pt x="0" y="439"/>
                        <a:pt x="0" y="439"/>
                      </a:cubicBezTo>
                      <a:cubicBezTo>
                        <a:pt x="15" y="452"/>
                        <a:pt x="15" y="452"/>
                        <a:pt x="15" y="452"/>
                      </a:cubicBezTo>
                      <a:cubicBezTo>
                        <a:pt x="32" y="445"/>
                        <a:pt x="32" y="445"/>
                        <a:pt x="32" y="445"/>
                      </a:cubicBezTo>
                      <a:cubicBezTo>
                        <a:pt x="52" y="427"/>
                        <a:pt x="52" y="427"/>
                        <a:pt x="52" y="427"/>
                      </a:cubicBezTo>
                      <a:cubicBezTo>
                        <a:pt x="68" y="409"/>
                        <a:pt x="68" y="409"/>
                        <a:pt x="68" y="409"/>
                      </a:cubicBezTo>
                      <a:cubicBezTo>
                        <a:pt x="105" y="401"/>
                        <a:pt x="105" y="401"/>
                        <a:pt x="105" y="401"/>
                      </a:cubicBezTo>
                      <a:cubicBezTo>
                        <a:pt x="138" y="393"/>
                        <a:pt x="138" y="393"/>
                        <a:pt x="138" y="393"/>
                      </a:cubicBezTo>
                      <a:cubicBezTo>
                        <a:pt x="138" y="393"/>
                        <a:pt x="158" y="389"/>
                        <a:pt x="159" y="388"/>
                      </a:cubicBezTo>
                      <a:cubicBezTo>
                        <a:pt x="160" y="387"/>
                        <a:pt x="178" y="380"/>
                        <a:pt x="179" y="382"/>
                      </a:cubicBezTo>
                      <a:cubicBezTo>
                        <a:pt x="180" y="383"/>
                        <a:pt x="196" y="389"/>
                        <a:pt x="198" y="388"/>
                      </a:cubicBezTo>
                      <a:cubicBezTo>
                        <a:pt x="200" y="388"/>
                        <a:pt x="223" y="396"/>
                        <a:pt x="223" y="396"/>
                      </a:cubicBezTo>
                      <a:cubicBezTo>
                        <a:pt x="227" y="409"/>
                        <a:pt x="227" y="409"/>
                        <a:pt x="227" y="409"/>
                      </a:cubicBezTo>
                      <a:cubicBezTo>
                        <a:pt x="229" y="443"/>
                        <a:pt x="229" y="443"/>
                        <a:pt x="229" y="443"/>
                      </a:cubicBezTo>
                      <a:cubicBezTo>
                        <a:pt x="221" y="478"/>
                        <a:pt x="221" y="478"/>
                        <a:pt x="221" y="478"/>
                      </a:cubicBezTo>
                      <a:cubicBezTo>
                        <a:pt x="213" y="505"/>
                        <a:pt x="213" y="505"/>
                        <a:pt x="213" y="505"/>
                      </a:cubicBezTo>
                      <a:cubicBezTo>
                        <a:pt x="216" y="514"/>
                        <a:pt x="216" y="514"/>
                        <a:pt x="216" y="514"/>
                      </a:cubicBezTo>
                      <a:cubicBezTo>
                        <a:pt x="241" y="535"/>
                        <a:pt x="241" y="535"/>
                        <a:pt x="241" y="535"/>
                      </a:cubicBezTo>
                      <a:cubicBezTo>
                        <a:pt x="290" y="563"/>
                        <a:pt x="290" y="563"/>
                        <a:pt x="290" y="563"/>
                      </a:cubicBezTo>
                      <a:cubicBezTo>
                        <a:pt x="290" y="563"/>
                        <a:pt x="315" y="578"/>
                        <a:pt x="317" y="579"/>
                      </a:cubicBezTo>
                      <a:cubicBezTo>
                        <a:pt x="319" y="580"/>
                        <a:pt x="382" y="585"/>
                        <a:pt x="382" y="585"/>
                      </a:cubicBezTo>
                      <a:cubicBezTo>
                        <a:pt x="383" y="598"/>
                        <a:pt x="383" y="598"/>
                        <a:pt x="383" y="598"/>
                      </a:cubicBezTo>
                      <a:lnTo>
                        <a:pt x="384" y="618"/>
                      </a:lnTo>
                      <a:close/>
                    </a:path>
                  </a:pathLst>
                </a:custGeom>
                <a:grpFill/>
                <a:ln w="3175">
                  <a:solidFill>
                    <a:schemeClr val="bg1"/>
                  </a:solidFill>
                  <a:round/>
                  <a:headEnd/>
                  <a:tailEnd/>
                </a:ln>
                <a:extLst/>
              </p:spPr>
              <p:txBody>
                <a:bodyPr/>
                <a:lstStyle/>
                <a:p>
                  <a:endParaRPr lang="ru-RU" sz="1600">
                    <a:latin typeface="+mn-lt"/>
                  </a:endParaRPr>
                </a:p>
              </p:txBody>
            </p:sp>
            <p:sp>
              <p:nvSpPr>
                <p:cNvPr id="89" name="Freeform 18"/>
                <p:cNvSpPr>
                  <a:spLocks/>
                </p:cNvSpPr>
                <p:nvPr/>
              </p:nvSpPr>
              <p:spPr bwMode="auto">
                <a:xfrm rot="41566">
                  <a:off x="3514784" y="2018476"/>
                  <a:ext cx="1071268" cy="747605"/>
                </a:xfrm>
                <a:custGeom>
                  <a:avLst/>
                  <a:gdLst>
                    <a:gd name="T0" fmla="*/ 98 w 1097"/>
                    <a:gd name="T1" fmla="*/ 151 h 782"/>
                    <a:gd name="T2" fmla="*/ 157 w 1097"/>
                    <a:gd name="T3" fmla="*/ 165 h 782"/>
                    <a:gd name="T4" fmla="*/ 249 w 1097"/>
                    <a:gd name="T5" fmla="*/ 226 h 782"/>
                    <a:gd name="T6" fmla="*/ 285 w 1097"/>
                    <a:gd name="T7" fmla="*/ 277 h 782"/>
                    <a:gd name="T8" fmla="*/ 291 w 1097"/>
                    <a:gd name="T9" fmla="*/ 321 h 782"/>
                    <a:gd name="T10" fmla="*/ 306 w 1097"/>
                    <a:gd name="T11" fmla="*/ 366 h 782"/>
                    <a:gd name="T12" fmla="*/ 351 w 1097"/>
                    <a:gd name="T13" fmla="*/ 388 h 782"/>
                    <a:gd name="T14" fmla="*/ 379 w 1097"/>
                    <a:gd name="T15" fmla="*/ 422 h 782"/>
                    <a:gd name="T16" fmla="*/ 398 w 1097"/>
                    <a:gd name="T17" fmla="*/ 441 h 782"/>
                    <a:gd name="T18" fmla="*/ 454 w 1097"/>
                    <a:gd name="T19" fmla="*/ 416 h 782"/>
                    <a:gd name="T20" fmla="*/ 504 w 1097"/>
                    <a:gd name="T21" fmla="*/ 449 h 782"/>
                    <a:gd name="T22" fmla="*/ 440 w 1097"/>
                    <a:gd name="T23" fmla="*/ 493 h 782"/>
                    <a:gd name="T24" fmla="*/ 470 w 1097"/>
                    <a:gd name="T25" fmla="*/ 552 h 782"/>
                    <a:gd name="T26" fmla="*/ 421 w 1097"/>
                    <a:gd name="T27" fmla="*/ 564 h 782"/>
                    <a:gd name="T28" fmla="*/ 415 w 1097"/>
                    <a:gd name="T29" fmla="*/ 597 h 782"/>
                    <a:gd name="T30" fmla="*/ 433 w 1097"/>
                    <a:gd name="T31" fmla="*/ 622 h 782"/>
                    <a:gd name="T32" fmla="*/ 440 w 1097"/>
                    <a:gd name="T33" fmla="*/ 648 h 782"/>
                    <a:gd name="T34" fmla="*/ 454 w 1097"/>
                    <a:gd name="T35" fmla="*/ 677 h 782"/>
                    <a:gd name="T36" fmla="*/ 517 w 1097"/>
                    <a:gd name="T37" fmla="*/ 687 h 782"/>
                    <a:gd name="T38" fmla="*/ 577 w 1097"/>
                    <a:gd name="T39" fmla="*/ 702 h 782"/>
                    <a:gd name="T40" fmla="*/ 603 w 1097"/>
                    <a:gd name="T41" fmla="*/ 659 h 782"/>
                    <a:gd name="T42" fmla="*/ 694 w 1097"/>
                    <a:gd name="T43" fmla="*/ 651 h 782"/>
                    <a:gd name="T44" fmla="*/ 724 w 1097"/>
                    <a:gd name="T45" fmla="*/ 602 h 782"/>
                    <a:gd name="T46" fmla="*/ 838 w 1097"/>
                    <a:gd name="T47" fmla="*/ 556 h 782"/>
                    <a:gd name="T48" fmla="*/ 827 w 1097"/>
                    <a:gd name="T49" fmla="*/ 492 h 782"/>
                    <a:gd name="T50" fmla="*/ 932 w 1097"/>
                    <a:gd name="T51" fmla="*/ 381 h 782"/>
                    <a:gd name="T52" fmla="*/ 952 w 1097"/>
                    <a:gd name="T53" fmla="*/ 305 h 782"/>
                    <a:gd name="T54" fmla="*/ 937 w 1097"/>
                    <a:gd name="T55" fmla="*/ 259 h 782"/>
                    <a:gd name="T56" fmla="*/ 999 w 1097"/>
                    <a:gd name="T57" fmla="*/ 225 h 782"/>
                    <a:gd name="T58" fmla="*/ 965 w 1097"/>
                    <a:gd name="T59" fmla="*/ 115 h 782"/>
                    <a:gd name="T60" fmla="*/ 904 w 1097"/>
                    <a:gd name="T61" fmla="*/ 64 h 782"/>
                    <a:gd name="T62" fmla="*/ 859 w 1097"/>
                    <a:gd name="T63" fmla="*/ 134 h 782"/>
                    <a:gd name="T64" fmla="*/ 811 w 1097"/>
                    <a:gd name="T65" fmla="*/ 164 h 782"/>
                    <a:gd name="T66" fmla="*/ 678 w 1097"/>
                    <a:gd name="T67" fmla="*/ 8 h 782"/>
                    <a:gd name="T68" fmla="*/ 597 w 1097"/>
                    <a:gd name="T69" fmla="*/ 32 h 782"/>
                    <a:gd name="T70" fmla="*/ 514 w 1097"/>
                    <a:gd name="T71" fmla="*/ 65 h 782"/>
                    <a:gd name="T72" fmla="*/ 539 w 1097"/>
                    <a:gd name="T73" fmla="*/ 126 h 782"/>
                    <a:gd name="T74" fmla="*/ 461 w 1097"/>
                    <a:gd name="T75" fmla="*/ 141 h 782"/>
                    <a:gd name="T76" fmla="*/ 412 w 1097"/>
                    <a:gd name="T77" fmla="*/ 112 h 782"/>
                    <a:gd name="T78" fmla="*/ 368 w 1097"/>
                    <a:gd name="T79" fmla="*/ 173 h 782"/>
                    <a:gd name="T80" fmla="*/ 228 w 1097"/>
                    <a:gd name="T81" fmla="*/ 100 h 782"/>
                    <a:gd name="T82" fmla="*/ 87 w 1097"/>
                    <a:gd name="T83" fmla="*/ 75 h 782"/>
                    <a:gd name="T84" fmla="*/ 73 w 1097"/>
                    <a:gd name="T85" fmla="*/ 2 h 782"/>
                    <a:gd name="T86" fmla="*/ 5 w 1097"/>
                    <a:gd name="T87" fmla="*/ 33 h 782"/>
                    <a:gd name="T88" fmla="*/ 15 w 1097"/>
                    <a:gd name="T89" fmla="*/ 99 h 7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97"/>
                    <a:gd name="T136" fmla="*/ 0 h 782"/>
                    <a:gd name="T137" fmla="*/ 1097 w 1097"/>
                    <a:gd name="T138" fmla="*/ 782 h 7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97" h="782">
                      <a:moveTo>
                        <a:pt x="0" y="166"/>
                      </a:moveTo>
                      <a:cubicBezTo>
                        <a:pt x="108" y="166"/>
                        <a:pt x="108" y="166"/>
                        <a:pt x="108" y="166"/>
                      </a:cubicBezTo>
                      <a:cubicBezTo>
                        <a:pt x="138" y="181"/>
                        <a:pt x="138" y="181"/>
                        <a:pt x="138" y="181"/>
                      </a:cubicBezTo>
                      <a:cubicBezTo>
                        <a:pt x="172" y="181"/>
                        <a:pt x="172" y="181"/>
                        <a:pt x="172" y="181"/>
                      </a:cubicBezTo>
                      <a:cubicBezTo>
                        <a:pt x="255" y="211"/>
                        <a:pt x="255" y="211"/>
                        <a:pt x="255" y="211"/>
                      </a:cubicBezTo>
                      <a:cubicBezTo>
                        <a:pt x="273" y="249"/>
                        <a:pt x="273" y="249"/>
                        <a:pt x="273" y="249"/>
                      </a:cubicBezTo>
                      <a:cubicBezTo>
                        <a:pt x="278" y="290"/>
                        <a:pt x="278" y="290"/>
                        <a:pt x="278" y="290"/>
                      </a:cubicBezTo>
                      <a:cubicBezTo>
                        <a:pt x="313" y="305"/>
                        <a:pt x="313" y="305"/>
                        <a:pt x="313" y="305"/>
                      </a:cubicBezTo>
                      <a:cubicBezTo>
                        <a:pt x="326" y="332"/>
                        <a:pt x="326" y="332"/>
                        <a:pt x="326" y="332"/>
                      </a:cubicBezTo>
                      <a:cubicBezTo>
                        <a:pt x="320" y="353"/>
                        <a:pt x="320" y="353"/>
                        <a:pt x="320" y="353"/>
                      </a:cubicBezTo>
                      <a:cubicBezTo>
                        <a:pt x="320" y="353"/>
                        <a:pt x="326" y="383"/>
                        <a:pt x="326" y="385"/>
                      </a:cubicBezTo>
                      <a:cubicBezTo>
                        <a:pt x="326" y="387"/>
                        <a:pt x="334" y="401"/>
                        <a:pt x="336" y="403"/>
                      </a:cubicBezTo>
                      <a:cubicBezTo>
                        <a:pt x="339" y="405"/>
                        <a:pt x="355" y="413"/>
                        <a:pt x="358" y="415"/>
                      </a:cubicBezTo>
                      <a:cubicBezTo>
                        <a:pt x="361" y="416"/>
                        <a:pt x="383" y="426"/>
                        <a:pt x="385" y="427"/>
                      </a:cubicBezTo>
                      <a:cubicBezTo>
                        <a:pt x="388" y="429"/>
                        <a:pt x="409" y="439"/>
                        <a:pt x="409" y="439"/>
                      </a:cubicBezTo>
                      <a:cubicBezTo>
                        <a:pt x="416" y="464"/>
                        <a:pt x="416" y="464"/>
                        <a:pt x="416" y="464"/>
                      </a:cubicBezTo>
                      <a:cubicBezTo>
                        <a:pt x="416" y="482"/>
                        <a:pt x="416" y="482"/>
                        <a:pt x="416" y="482"/>
                      </a:cubicBezTo>
                      <a:cubicBezTo>
                        <a:pt x="416" y="482"/>
                        <a:pt x="431" y="487"/>
                        <a:pt x="437" y="485"/>
                      </a:cubicBezTo>
                      <a:cubicBezTo>
                        <a:pt x="443" y="484"/>
                        <a:pt x="457" y="477"/>
                        <a:pt x="460" y="474"/>
                      </a:cubicBezTo>
                      <a:cubicBezTo>
                        <a:pt x="463" y="471"/>
                        <a:pt x="499" y="458"/>
                        <a:pt x="499" y="458"/>
                      </a:cubicBezTo>
                      <a:cubicBezTo>
                        <a:pt x="499" y="458"/>
                        <a:pt x="522" y="468"/>
                        <a:pt x="526" y="470"/>
                      </a:cubicBezTo>
                      <a:cubicBezTo>
                        <a:pt x="529" y="472"/>
                        <a:pt x="553" y="494"/>
                        <a:pt x="553" y="494"/>
                      </a:cubicBezTo>
                      <a:cubicBezTo>
                        <a:pt x="518" y="525"/>
                        <a:pt x="518" y="525"/>
                        <a:pt x="518" y="525"/>
                      </a:cubicBezTo>
                      <a:cubicBezTo>
                        <a:pt x="483" y="542"/>
                        <a:pt x="483" y="542"/>
                        <a:pt x="483" y="542"/>
                      </a:cubicBezTo>
                      <a:cubicBezTo>
                        <a:pt x="515" y="591"/>
                        <a:pt x="515" y="591"/>
                        <a:pt x="515" y="591"/>
                      </a:cubicBezTo>
                      <a:cubicBezTo>
                        <a:pt x="516" y="607"/>
                        <a:pt x="516" y="607"/>
                        <a:pt x="516" y="607"/>
                      </a:cubicBezTo>
                      <a:cubicBezTo>
                        <a:pt x="490" y="623"/>
                        <a:pt x="490" y="623"/>
                        <a:pt x="490" y="623"/>
                      </a:cubicBezTo>
                      <a:cubicBezTo>
                        <a:pt x="462" y="620"/>
                        <a:pt x="462" y="620"/>
                        <a:pt x="462" y="620"/>
                      </a:cubicBezTo>
                      <a:cubicBezTo>
                        <a:pt x="450" y="635"/>
                        <a:pt x="450" y="635"/>
                        <a:pt x="450" y="635"/>
                      </a:cubicBezTo>
                      <a:cubicBezTo>
                        <a:pt x="456" y="657"/>
                        <a:pt x="456" y="657"/>
                        <a:pt x="456" y="657"/>
                      </a:cubicBezTo>
                      <a:cubicBezTo>
                        <a:pt x="467" y="668"/>
                        <a:pt x="467" y="668"/>
                        <a:pt x="467" y="668"/>
                      </a:cubicBezTo>
                      <a:cubicBezTo>
                        <a:pt x="476" y="684"/>
                        <a:pt x="476" y="684"/>
                        <a:pt x="476" y="684"/>
                      </a:cubicBezTo>
                      <a:cubicBezTo>
                        <a:pt x="475" y="701"/>
                        <a:pt x="475" y="701"/>
                        <a:pt x="475" y="701"/>
                      </a:cubicBezTo>
                      <a:cubicBezTo>
                        <a:pt x="483" y="713"/>
                        <a:pt x="483" y="713"/>
                        <a:pt x="483" y="713"/>
                      </a:cubicBezTo>
                      <a:cubicBezTo>
                        <a:pt x="478" y="734"/>
                        <a:pt x="478" y="734"/>
                        <a:pt x="478" y="734"/>
                      </a:cubicBezTo>
                      <a:cubicBezTo>
                        <a:pt x="498" y="745"/>
                        <a:pt x="498" y="745"/>
                        <a:pt x="498" y="745"/>
                      </a:cubicBezTo>
                      <a:cubicBezTo>
                        <a:pt x="538" y="740"/>
                        <a:pt x="538" y="740"/>
                        <a:pt x="538" y="740"/>
                      </a:cubicBezTo>
                      <a:cubicBezTo>
                        <a:pt x="568" y="756"/>
                        <a:pt x="568" y="756"/>
                        <a:pt x="568" y="756"/>
                      </a:cubicBezTo>
                      <a:cubicBezTo>
                        <a:pt x="609" y="782"/>
                        <a:pt x="609" y="782"/>
                        <a:pt x="609" y="782"/>
                      </a:cubicBezTo>
                      <a:cubicBezTo>
                        <a:pt x="609" y="782"/>
                        <a:pt x="635" y="772"/>
                        <a:pt x="634" y="772"/>
                      </a:cubicBezTo>
                      <a:cubicBezTo>
                        <a:pt x="633" y="772"/>
                        <a:pt x="634" y="743"/>
                        <a:pt x="634" y="743"/>
                      </a:cubicBezTo>
                      <a:cubicBezTo>
                        <a:pt x="662" y="725"/>
                        <a:pt x="662" y="725"/>
                        <a:pt x="662" y="725"/>
                      </a:cubicBezTo>
                      <a:cubicBezTo>
                        <a:pt x="662" y="725"/>
                        <a:pt x="705" y="727"/>
                        <a:pt x="708" y="727"/>
                      </a:cubicBezTo>
                      <a:cubicBezTo>
                        <a:pt x="710" y="727"/>
                        <a:pt x="760" y="717"/>
                        <a:pt x="762" y="716"/>
                      </a:cubicBezTo>
                      <a:cubicBezTo>
                        <a:pt x="765" y="715"/>
                        <a:pt x="795" y="699"/>
                        <a:pt x="795" y="699"/>
                      </a:cubicBezTo>
                      <a:cubicBezTo>
                        <a:pt x="795" y="662"/>
                        <a:pt x="795" y="662"/>
                        <a:pt x="795" y="662"/>
                      </a:cubicBezTo>
                      <a:cubicBezTo>
                        <a:pt x="920" y="634"/>
                        <a:pt x="920" y="634"/>
                        <a:pt x="920" y="634"/>
                      </a:cubicBezTo>
                      <a:cubicBezTo>
                        <a:pt x="920" y="612"/>
                        <a:pt x="920" y="612"/>
                        <a:pt x="920" y="612"/>
                      </a:cubicBezTo>
                      <a:cubicBezTo>
                        <a:pt x="920" y="612"/>
                        <a:pt x="900" y="600"/>
                        <a:pt x="899" y="598"/>
                      </a:cubicBezTo>
                      <a:cubicBezTo>
                        <a:pt x="899" y="596"/>
                        <a:pt x="908" y="541"/>
                        <a:pt x="908" y="541"/>
                      </a:cubicBezTo>
                      <a:cubicBezTo>
                        <a:pt x="960" y="497"/>
                        <a:pt x="960" y="497"/>
                        <a:pt x="960" y="497"/>
                      </a:cubicBezTo>
                      <a:cubicBezTo>
                        <a:pt x="1023" y="419"/>
                        <a:pt x="1023" y="419"/>
                        <a:pt x="1023" y="419"/>
                      </a:cubicBezTo>
                      <a:cubicBezTo>
                        <a:pt x="1070" y="379"/>
                        <a:pt x="1070" y="379"/>
                        <a:pt x="1070" y="379"/>
                      </a:cubicBezTo>
                      <a:cubicBezTo>
                        <a:pt x="1045" y="336"/>
                        <a:pt x="1045" y="336"/>
                        <a:pt x="1045" y="336"/>
                      </a:cubicBezTo>
                      <a:cubicBezTo>
                        <a:pt x="1018" y="318"/>
                        <a:pt x="1018" y="318"/>
                        <a:pt x="1018" y="318"/>
                      </a:cubicBezTo>
                      <a:cubicBezTo>
                        <a:pt x="1029" y="285"/>
                        <a:pt x="1029" y="285"/>
                        <a:pt x="1029" y="285"/>
                      </a:cubicBezTo>
                      <a:cubicBezTo>
                        <a:pt x="1067" y="257"/>
                        <a:pt x="1067" y="257"/>
                        <a:pt x="1067" y="257"/>
                      </a:cubicBezTo>
                      <a:cubicBezTo>
                        <a:pt x="1097" y="247"/>
                        <a:pt x="1097" y="247"/>
                        <a:pt x="1097" y="247"/>
                      </a:cubicBezTo>
                      <a:cubicBezTo>
                        <a:pt x="1067" y="192"/>
                        <a:pt x="1067" y="192"/>
                        <a:pt x="1067" y="192"/>
                      </a:cubicBezTo>
                      <a:cubicBezTo>
                        <a:pt x="1060" y="126"/>
                        <a:pt x="1060" y="126"/>
                        <a:pt x="1060" y="126"/>
                      </a:cubicBezTo>
                      <a:cubicBezTo>
                        <a:pt x="1033" y="81"/>
                        <a:pt x="1033" y="81"/>
                        <a:pt x="1033" y="81"/>
                      </a:cubicBezTo>
                      <a:cubicBezTo>
                        <a:pt x="1033" y="81"/>
                        <a:pt x="997" y="69"/>
                        <a:pt x="993" y="70"/>
                      </a:cubicBezTo>
                      <a:cubicBezTo>
                        <a:pt x="989" y="71"/>
                        <a:pt x="948" y="101"/>
                        <a:pt x="948" y="101"/>
                      </a:cubicBezTo>
                      <a:cubicBezTo>
                        <a:pt x="943" y="147"/>
                        <a:pt x="943" y="147"/>
                        <a:pt x="943" y="147"/>
                      </a:cubicBezTo>
                      <a:cubicBezTo>
                        <a:pt x="913" y="180"/>
                        <a:pt x="913" y="180"/>
                        <a:pt x="913" y="180"/>
                      </a:cubicBezTo>
                      <a:cubicBezTo>
                        <a:pt x="913" y="180"/>
                        <a:pt x="894" y="181"/>
                        <a:pt x="891" y="180"/>
                      </a:cubicBezTo>
                      <a:cubicBezTo>
                        <a:pt x="888" y="179"/>
                        <a:pt x="742" y="35"/>
                        <a:pt x="742" y="35"/>
                      </a:cubicBezTo>
                      <a:cubicBezTo>
                        <a:pt x="742" y="35"/>
                        <a:pt x="748" y="9"/>
                        <a:pt x="745" y="9"/>
                      </a:cubicBezTo>
                      <a:cubicBezTo>
                        <a:pt x="743" y="8"/>
                        <a:pt x="698" y="0"/>
                        <a:pt x="696" y="3"/>
                      </a:cubicBezTo>
                      <a:cubicBezTo>
                        <a:pt x="695" y="6"/>
                        <a:pt x="658" y="34"/>
                        <a:pt x="656" y="35"/>
                      </a:cubicBezTo>
                      <a:cubicBezTo>
                        <a:pt x="654" y="36"/>
                        <a:pt x="587" y="40"/>
                        <a:pt x="587" y="40"/>
                      </a:cubicBezTo>
                      <a:cubicBezTo>
                        <a:pt x="564" y="72"/>
                        <a:pt x="564" y="72"/>
                        <a:pt x="564" y="72"/>
                      </a:cubicBezTo>
                      <a:cubicBezTo>
                        <a:pt x="593" y="115"/>
                        <a:pt x="593" y="115"/>
                        <a:pt x="593" y="115"/>
                      </a:cubicBezTo>
                      <a:cubicBezTo>
                        <a:pt x="593" y="115"/>
                        <a:pt x="594" y="138"/>
                        <a:pt x="592" y="139"/>
                      </a:cubicBezTo>
                      <a:cubicBezTo>
                        <a:pt x="590" y="139"/>
                        <a:pt x="550" y="163"/>
                        <a:pt x="549" y="163"/>
                      </a:cubicBezTo>
                      <a:cubicBezTo>
                        <a:pt x="548" y="163"/>
                        <a:pt x="506" y="155"/>
                        <a:pt x="506" y="155"/>
                      </a:cubicBezTo>
                      <a:cubicBezTo>
                        <a:pt x="469" y="114"/>
                        <a:pt x="469" y="114"/>
                        <a:pt x="469" y="114"/>
                      </a:cubicBezTo>
                      <a:cubicBezTo>
                        <a:pt x="452" y="123"/>
                        <a:pt x="452" y="123"/>
                        <a:pt x="452" y="123"/>
                      </a:cubicBezTo>
                      <a:cubicBezTo>
                        <a:pt x="411" y="163"/>
                        <a:pt x="411" y="163"/>
                        <a:pt x="411" y="163"/>
                      </a:cubicBezTo>
                      <a:cubicBezTo>
                        <a:pt x="404" y="190"/>
                        <a:pt x="404" y="190"/>
                        <a:pt x="404" y="190"/>
                      </a:cubicBezTo>
                      <a:cubicBezTo>
                        <a:pt x="339" y="174"/>
                        <a:pt x="339" y="174"/>
                        <a:pt x="339" y="174"/>
                      </a:cubicBezTo>
                      <a:cubicBezTo>
                        <a:pt x="250" y="110"/>
                        <a:pt x="250" y="110"/>
                        <a:pt x="250" y="110"/>
                      </a:cubicBezTo>
                      <a:cubicBezTo>
                        <a:pt x="210" y="89"/>
                        <a:pt x="210" y="89"/>
                        <a:pt x="210" y="89"/>
                      </a:cubicBezTo>
                      <a:cubicBezTo>
                        <a:pt x="210" y="89"/>
                        <a:pt x="96" y="83"/>
                        <a:pt x="95" y="82"/>
                      </a:cubicBezTo>
                      <a:cubicBezTo>
                        <a:pt x="94" y="80"/>
                        <a:pt x="77" y="53"/>
                        <a:pt x="77" y="53"/>
                      </a:cubicBezTo>
                      <a:cubicBezTo>
                        <a:pt x="77" y="53"/>
                        <a:pt x="81" y="1"/>
                        <a:pt x="80" y="2"/>
                      </a:cubicBezTo>
                      <a:cubicBezTo>
                        <a:pt x="78" y="3"/>
                        <a:pt x="55" y="11"/>
                        <a:pt x="55" y="11"/>
                      </a:cubicBezTo>
                      <a:cubicBezTo>
                        <a:pt x="55" y="11"/>
                        <a:pt x="5" y="34"/>
                        <a:pt x="5" y="36"/>
                      </a:cubicBezTo>
                      <a:cubicBezTo>
                        <a:pt x="5" y="37"/>
                        <a:pt x="19" y="59"/>
                        <a:pt x="19" y="59"/>
                      </a:cubicBezTo>
                      <a:cubicBezTo>
                        <a:pt x="17" y="109"/>
                        <a:pt x="17" y="109"/>
                        <a:pt x="17" y="109"/>
                      </a:cubicBezTo>
                      <a:lnTo>
                        <a:pt x="0" y="166"/>
                      </a:lnTo>
                      <a:close/>
                    </a:path>
                  </a:pathLst>
                </a:custGeom>
                <a:grpFill/>
                <a:ln w="3175">
                  <a:solidFill>
                    <a:schemeClr val="bg1"/>
                  </a:solidFill>
                  <a:round/>
                  <a:headEnd/>
                  <a:tailEnd/>
                </a:ln>
                <a:extLst/>
              </p:spPr>
              <p:txBody>
                <a:bodyPr/>
                <a:lstStyle/>
                <a:p>
                  <a:endParaRPr lang="ru-RU" sz="1600">
                    <a:latin typeface="+mn-lt"/>
                  </a:endParaRPr>
                </a:p>
              </p:txBody>
            </p:sp>
            <p:sp>
              <p:nvSpPr>
                <p:cNvPr id="90" name="Freeform 19"/>
                <p:cNvSpPr>
                  <a:spLocks/>
                </p:cNvSpPr>
                <p:nvPr/>
              </p:nvSpPr>
              <p:spPr bwMode="auto">
                <a:xfrm rot="41566">
                  <a:off x="3393657" y="1250480"/>
                  <a:ext cx="1115234" cy="941075"/>
                </a:xfrm>
                <a:custGeom>
                  <a:avLst/>
                  <a:gdLst>
                    <a:gd name="T0" fmla="*/ 168 w 1143"/>
                    <a:gd name="T1" fmla="*/ 735 h 984"/>
                    <a:gd name="T2" fmla="*/ 197 w 1143"/>
                    <a:gd name="T3" fmla="*/ 765 h 984"/>
                    <a:gd name="T4" fmla="*/ 220 w 1143"/>
                    <a:gd name="T5" fmla="*/ 804 h 984"/>
                    <a:gd name="T6" fmla="*/ 344 w 1143"/>
                    <a:gd name="T7" fmla="*/ 823 h 984"/>
                    <a:gd name="T8" fmla="*/ 423 w 1143"/>
                    <a:gd name="T9" fmla="*/ 880 h 984"/>
                    <a:gd name="T10" fmla="*/ 490 w 1143"/>
                    <a:gd name="T11" fmla="*/ 866 h 984"/>
                    <a:gd name="T12" fmla="*/ 548 w 1143"/>
                    <a:gd name="T13" fmla="*/ 832 h 984"/>
                    <a:gd name="T14" fmla="*/ 609 w 1143"/>
                    <a:gd name="T15" fmla="*/ 876 h 984"/>
                    <a:gd name="T16" fmla="*/ 646 w 1143"/>
                    <a:gd name="T17" fmla="*/ 848 h 984"/>
                    <a:gd name="T18" fmla="*/ 637 w 1143"/>
                    <a:gd name="T19" fmla="*/ 762 h 984"/>
                    <a:gd name="T20" fmla="*/ 745 w 1143"/>
                    <a:gd name="T21" fmla="*/ 731 h 984"/>
                    <a:gd name="T22" fmla="*/ 832 w 1143"/>
                    <a:gd name="T23" fmla="*/ 705 h 984"/>
                    <a:gd name="T24" fmla="*/ 863 w 1143"/>
                    <a:gd name="T25" fmla="*/ 648 h 984"/>
                    <a:gd name="T26" fmla="*/ 891 w 1143"/>
                    <a:gd name="T27" fmla="*/ 572 h 984"/>
                    <a:gd name="T28" fmla="*/ 920 w 1143"/>
                    <a:gd name="T29" fmla="*/ 528 h 984"/>
                    <a:gd name="T30" fmla="*/ 944 w 1143"/>
                    <a:gd name="T31" fmla="*/ 414 h 984"/>
                    <a:gd name="T32" fmla="*/ 1016 w 1143"/>
                    <a:gd name="T33" fmla="*/ 357 h 984"/>
                    <a:gd name="T34" fmla="*/ 980 w 1143"/>
                    <a:gd name="T35" fmla="*/ 314 h 984"/>
                    <a:gd name="T36" fmla="*/ 881 w 1143"/>
                    <a:gd name="T37" fmla="*/ 289 h 984"/>
                    <a:gd name="T38" fmla="*/ 767 w 1143"/>
                    <a:gd name="T39" fmla="*/ 312 h 984"/>
                    <a:gd name="T40" fmla="*/ 693 w 1143"/>
                    <a:gd name="T41" fmla="*/ 271 h 984"/>
                    <a:gd name="T42" fmla="*/ 666 w 1143"/>
                    <a:gd name="T43" fmla="*/ 193 h 984"/>
                    <a:gd name="T44" fmla="*/ 651 w 1143"/>
                    <a:gd name="T45" fmla="*/ 131 h 984"/>
                    <a:gd name="T46" fmla="*/ 574 w 1143"/>
                    <a:gd name="T47" fmla="*/ 3 h 984"/>
                    <a:gd name="T48" fmla="*/ 449 w 1143"/>
                    <a:gd name="T49" fmla="*/ 0 h 984"/>
                    <a:gd name="T50" fmla="*/ 380 w 1143"/>
                    <a:gd name="T51" fmla="*/ 74 h 984"/>
                    <a:gd name="T52" fmla="*/ 299 w 1143"/>
                    <a:gd name="T53" fmla="*/ 45 h 984"/>
                    <a:gd name="T54" fmla="*/ 212 w 1143"/>
                    <a:gd name="T55" fmla="*/ 121 h 984"/>
                    <a:gd name="T56" fmla="*/ 239 w 1143"/>
                    <a:gd name="T57" fmla="*/ 224 h 984"/>
                    <a:gd name="T58" fmla="*/ 258 w 1143"/>
                    <a:gd name="T59" fmla="*/ 399 h 984"/>
                    <a:gd name="T60" fmla="*/ 107 w 1143"/>
                    <a:gd name="T61" fmla="*/ 403 h 984"/>
                    <a:gd name="T62" fmla="*/ 24 w 1143"/>
                    <a:gd name="T63" fmla="*/ 557 h 984"/>
                    <a:gd name="T64" fmla="*/ 105 w 1143"/>
                    <a:gd name="T65" fmla="*/ 608 h 984"/>
                    <a:gd name="T66" fmla="*/ 45 w 1143"/>
                    <a:gd name="T67" fmla="*/ 708 h 984"/>
                    <a:gd name="T68" fmla="*/ 104 w 1143"/>
                    <a:gd name="T69" fmla="*/ 737 h 9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3"/>
                    <a:gd name="T106" fmla="*/ 0 h 984"/>
                    <a:gd name="T107" fmla="*/ 1143 w 1143"/>
                    <a:gd name="T108" fmla="*/ 984 h 9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3" h="984">
                      <a:moveTo>
                        <a:pt x="130" y="836"/>
                      </a:moveTo>
                      <a:cubicBezTo>
                        <a:pt x="185" y="808"/>
                        <a:pt x="185" y="808"/>
                        <a:pt x="185" y="808"/>
                      </a:cubicBezTo>
                      <a:cubicBezTo>
                        <a:pt x="220" y="808"/>
                        <a:pt x="220" y="808"/>
                        <a:pt x="220" y="808"/>
                      </a:cubicBezTo>
                      <a:cubicBezTo>
                        <a:pt x="217" y="841"/>
                        <a:pt x="217" y="841"/>
                        <a:pt x="217" y="841"/>
                      </a:cubicBezTo>
                      <a:cubicBezTo>
                        <a:pt x="222" y="871"/>
                        <a:pt x="222" y="871"/>
                        <a:pt x="222" y="871"/>
                      </a:cubicBezTo>
                      <a:cubicBezTo>
                        <a:pt x="242" y="884"/>
                        <a:pt x="242" y="884"/>
                        <a:pt x="242" y="884"/>
                      </a:cubicBezTo>
                      <a:cubicBezTo>
                        <a:pt x="337" y="891"/>
                        <a:pt x="337" y="891"/>
                        <a:pt x="337" y="891"/>
                      </a:cubicBezTo>
                      <a:cubicBezTo>
                        <a:pt x="378" y="905"/>
                        <a:pt x="378" y="905"/>
                        <a:pt x="378" y="905"/>
                      </a:cubicBezTo>
                      <a:cubicBezTo>
                        <a:pt x="422" y="939"/>
                        <a:pt x="422" y="939"/>
                        <a:pt x="422" y="939"/>
                      </a:cubicBezTo>
                      <a:cubicBezTo>
                        <a:pt x="465" y="968"/>
                        <a:pt x="465" y="968"/>
                        <a:pt x="465" y="968"/>
                      </a:cubicBezTo>
                      <a:cubicBezTo>
                        <a:pt x="517" y="984"/>
                        <a:pt x="517" y="984"/>
                        <a:pt x="517" y="984"/>
                      </a:cubicBezTo>
                      <a:cubicBezTo>
                        <a:pt x="517" y="984"/>
                        <a:pt x="538" y="953"/>
                        <a:pt x="539" y="952"/>
                      </a:cubicBezTo>
                      <a:cubicBezTo>
                        <a:pt x="541" y="951"/>
                        <a:pt x="579" y="921"/>
                        <a:pt x="579" y="921"/>
                      </a:cubicBezTo>
                      <a:cubicBezTo>
                        <a:pt x="602" y="915"/>
                        <a:pt x="602" y="915"/>
                        <a:pt x="602" y="915"/>
                      </a:cubicBezTo>
                      <a:cubicBezTo>
                        <a:pt x="635" y="949"/>
                        <a:pt x="635" y="949"/>
                        <a:pt x="635" y="949"/>
                      </a:cubicBezTo>
                      <a:cubicBezTo>
                        <a:pt x="669" y="963"/>
                        <a:pt x="669" y="963"/>
                        <a:pt x="669" y="963"/>
                      </a:cubicBezTo>
                      <a:cubicBezTo>
                        <a:pt x="712" y="948"/>
                        <a:pt x="712" y="948"/>
                        <a:pt x="712" y="948"/>
                      </a:cubicBezTo>
                      <a:cubicBezTo>
                        <a:pt x="710" y="932"/>
                        <a:pt x="710" y="932"/>
                        <a:pt x="710" y="932"/>
                      </a:cubicBezTo>
                      <a:cubicBezTo>
                        <a:pt x="672" y="880"/>
                        <a:pt x="672" y="880"/>
                        <a:pt x="672" y="880"/>
                      </a:cubicBezTo>
                      <a:cubicBezTo>
                        <a:pt x="700" y="838"/>
                        <a:pt x="700" y="838"/>
                        <a:pt x="700" y="838"/>
                      </a:cubicBezTo>
                      <a:cubicBezTo>
                        <a:pt x="775" y="835"/>
                        <a:pt x="775" y="835"/>
                        <a:pt x="775" y="835"/>
                      </a:cubicBezTo>
                      <a:cubicBezTo>
                        <a:pt x="819" y="804"/>
                        <a:pt x="819" y="804"/>
                        <a:pt x="819" y="804"/>
                      </a:cubicBezTo>
                      <a:cubicBezTo>
                        <a:pt x="879" y="812"/>
                        <a:pt x="879" y="812"/>
                        <a:pt x="879" y="812"/>
                      </a:cubicBezTo>
                      <a:cubicBezTo>
                        <a:pt x="914" y="775"/>
                        <a:pt x="914" y="775"/>
                        <a:pt x="914" y="775"/>
                      </a:cubicBezTo>
                      <a:cubicBezTo>
                        <a:pt x="945" y="740"/>
                        <a:pt x="945" y="740"/>
                        <a:pt x="945" y="740"/>
                      </a:cubicBezTo>
                      <a:cubicBezTo>
                        <a:pt x="949" y="712"/>
                        <a:pt x="949" y="712"/>
                        <a:pt x="949" y="712"/>
                      </a:cubicBezTo>
                      <a:cubicBezTo>
                        <a:pt x="949" y="712"/>
                        <a:pt x="907" y="669"/>
                        <a:pt x="907" y="667"/>
                      </a:cubicBezTo>
                      <a:cubicBezTo>
                        <a:pt x="908" y="666"/>
                        <a:pt x="979" y="629"/>
                        <a:pt x="979" y="629"/>
                      </a:cubicBezTo>
                      <a:cubicBezTo>
                        <a:pt x="985" y="603"/>
                        <a:pt x="985" y="603"/>
                        <a:pt x="985" y="603"/>
                      </a:cubicBezTo>
                      <a:cubicBezTo>
                        <a:pt x="1011" y="580"/>
                        <a:pt x="1011" y="580"/>
                        <a:pt x="1011" y="580"/>
                      </a:cubicBezTo>
                      <a:cubicBezTo>
                        <a:pt x="1018" y="483"/>
                        <a:pt x="1018" y="483"/>
                        <a:pt x="1018" y="483"/>
                      </a:cubicBezTo>
                      <a:cubicBezTo>
                        <a:pt x="1037" y="455"/>
                        <a:pt x="1037" y="455"/>
                        <a:pt x="1037" y="455"/>
                      </a:cubicBezTo>
                      <a:cubicBezTo>
                        <a:pt x="1090" y="435"/>
                        <a:pt x="1090" y="435"/>
                        <a:pt x="1090" y="435"/>
                      </a:cubicBezTo>
                      <a:cubicBezTo>
                        <a:pt x="1090" y="435"/>
                        <a:pt x="1116" y="395"/>
                        <a:pt x="1117" y="393"/>
                      </a:cubicBezTo>
                      <a:cubicBezTo>
                        <a:pt x="1117" y="391"/>
                        <a:pt x="1143" y="365"/>
                        <a:pt x="1143" y="365"/>
                      </a:cubicBezTo>
                      <a:cubicBezTo>
                        <a:pt x="1143" y="365"/>
                        <a:pt x="1079" y="345"/>
                        <a:pt x="1077" y="345"/>
                      </a:cubicBezTo>
                      <a:cubicBezTo>
                        <a:pt x="1075" y="344"/>
                        <a:pt x="1042" y="325"/>
                        <a:pt x="1042" y="325"/>
                      </a:cubicBezTo>
                      <a:cubicBezTo>
                        <a:pt x="1042" y="325"/>
                        <a:pt x="969" y="318"/>
                        <a:pt x="968" y="318"/>
                      </a:cubicBezTo>
                      <a:cubicBezTo>
                        <a:pt x="967" y="318"/>
                        <a:pt x="908" y="318"/>
                        <a:pt x="908" y="318"/>
                      </a:cubicBezTo>
                      <a:cubicBezTo>
                        <a:pt x="843" y="343"/>
                        <a:pt x="843" y="343"/>
                        <a:pt x="843" y="343"/>
                      </a:cubicBezTo>
                      <a:cubicBezTo>
                        <a:pt x="843" y="343"/>
                        <a:pt x="803" y="341"/>
                        <a:pt x="802" y="338"/>
                      </a:cubicBezTo>
                      <a:cubicBezTo>
                        <a:pt x="800" y="335"/>
                        <a:pt x="762" y="298"/>
                        <a:pt x="762" y="298"/>
                      </a:cubicBezTo>
                      <a:cubicBezTo>
                        <a:pt x="762" y="298"/>
                        <a:pt x="759" y="241"/>
                        <a:pt x="758" y="240"/>
                      </a:cubicBezTo>
                      <a:cubicBezTo>
                        <a:pt x="757" y="239"/>
                        <a:pt x="732" y="216"/>
                        <a:pt x="732" y="212"/>
                      </a:cubicBezTo>
                      <a:cubicBezTo>
                        <a:pt x="731" y="207"/>
                        <a:pt x="733" y="176"/>
                        <a:pt x="733" y="176"/>
                      </a:cubicBezTo>
                      <a:cubicBezTo>
                        <a:pt x="716" y="144"/>
                        <a:pt x="716" y="144"/>
                        <a:pt x="716" y="144"/>
                      </a:cubicBezTo>
                      <a:cubicBezTo>
                        <a:pt x="674" y="50"/>
                        <a:pt x="674" y="50"/>
                        <a:pt x="674" y="50"/>
                      </a:cubicBezTo>
                      <a:cubicBezTo>
                        <a:pt x="631" y="3"/>
                        <a:pt x="631" y="3"/>
                        <a:pt x="631" y="3"/>
                      </a:cubicBezTo>
                      <a:cubicBezTo>
                        <a:pt x="579" y="27"/>
                        <a:pt x="579" y="27"/>
                        <a:pt x="579" y="27"/>
                      </a:cubicBezTo>
                      <a:cubicBezTo>
                        <a:pt x="493" y="0"/>
                        <a:pt x="493" y="0"/>
                        <a:pt x="493" y="0"/>
                      </a:cubicBezTo>
                      <a:cubicBezTo>
                        <a:pt x="493" y="0"/>
                        <a:pt x="454" y="81"/>
                        <a:pt x="452" y="82"/>
                      </a:cubicBezTo>
                      <a:cubicBezTo>
                        <a:pt x="449" y="82"/>
                        <a:pt x="425" y="84"/>
                        <a:pt x="418" y="81"/>
                      </a:cubicBezTo>
                      <a:cubicBezTo>
                        <a:pt x="412" y="78"/>
                        <a:pt x="382" y="46"/>
                        <a:pt x="378" y="45"/>
                      </a:cubicBezTo>
                      <a:cubicBezTo>
                        <a:pt x="374" y="45"/>
                        <a:pt x="329" y="50"/>
                        <a:pt x="329" y="50"/>
                      </a:cubicBezTo>
                      <a:cubicBezTo>
                        <a:pt x="261" y="88"/>
                        <a:pt x="261" y="88"/>
                        <a:pt x="261" y="88"/>
                      </a:cubicBezTo>
                      <a:cubicBezTo>
                        <a:pt x="261" y="88"/>
                        <a:pt x="232" y="133"/>
                        <a:pt x="233" y="133"/>
                      </a:cubicBezTo>
                      <a:cubicBezTo>
                        <a:pt x="234" y="134"/>
                        <a:pt x="274" y="174"/>
                        <a:pt x="275" y="176"/>
                      </a:cubicBezTo>
                      <a:cubicBezTo>
                        <a:pt x="275" y="177"/>
                        <a:pt x="263" y="246"/>
                        <a:pt x="263" y="246"/>
                      </a:cubicBezTo>
                      <a:cubicBezTo>
                        <a:pt x="286" y="288"/>
                        <a:pt x="286" y="288"/>
                        <a:pt x="286" y="288"/>
                      </a:cubicBezTo>
                      <a:cubicBezTo>
                        <a:pt x="284" y="439"/>
                        <a:pt x="284" y="439"/>
                        <a:pt x="284" y="439"/>
                      </a:cubicBezTo>
                      <a:cubicBezTo>
                        <a:pt x="225" y="435"/>
                        <a:pt x="225" y="435"/>
                        <a:pt x="225" y="435"/>
                      </a:cubicBezTo>
                      <a:cubicBezTo>
                        <a:pt x="118" y="443"/>
                        <a:pt x="118" y="443"/>
                        <a:pt x="118" y="443"/>
                      </a:cubicBezTo>
                      <a:cubicBezTo>
                        <a:pt x="0" y="529"/>
                        <a:pt x="0" y="529"/>
                        <a:pt x="0" y="529"/>
                      </a:cubicBezTo>
                      <a:cubicBezTo>
                        <a:pt x="0" y="529"/>
                        <a:pt x="23" y="611"/>
                        <a:pt x="26" y="612"/>
                      </a:cubicBezTo>
                      <a:cubicBezTo>
                        <a:pt x="29" y="613"/>
                        <a:pt x="74" y="614"/>
                        <a:pt x="75" y="616"/>
                      </a:cubicBezTo>
                      <a:cubicBezTo>
                        <a:pt x="76" y="619"/>
                        <a:pt x="115" y="668"/>
                        <a:pt x="115" y="668"/>
                      </a:cubicBezTo>
                      <a:cubicBezTo>
                        <a:pt x="103" y="746"/>
                        <a:pt x="103" y="746"/>
                        <a:pt x="103" y="746"/>
                      </a:cubicBezTo>
                      <a:cubicBezTo>
                        <a:pt x="49" y="778"/>
                        <a:pt x="49" y="778"/>
                        <a:pt x="49" y="778"/>
                      </a:cubicBezTo>
                      <a:cubicBezTo>
                        <a:pt x="65" y="809"/>
                        <a:pt x="65" y="809"/>
                        <a:pt x="65" y="809"/>
                      </a:cubicBezTo>
                      <a:cubicBezTo>
                        <a:pt x="65" y="809"/>
                        <a:pt x="113" y="809"/>
                        <a:pt x="114" y="810"/>
                      </a:cubicBezTo>
                      <a:cubicBezTo>
                        <a:pt x="115" y="812"/>
                        <a:pt x="130" y="836"/>
                        <a:pt x="130" y="836"/>
                      </a:cubicBezTo>
                      <a:close/>
                    </a:path>
                  </a:pathLst>
                </a:custGeom>
                <a:grpFill/>
                <a:ln w="3175">
                  <a:solidFill>
                    <a:schemeClr val="bg1"/>
                  </a:solidFill>
                  <a:round/>
                  <a:headEnd/>
                  <a:tailEnd/>
                </a:ln>
                <a:extLst/>
              </p:spPr>
              <p:txBody>
                <a:bodyPr/>
                <a:lstStyle/>
                <a:p>
                  <a:endParaRPr lang="ru-RU" sz="1600">
                    <a:latin typeface="+mn-lt"/>
                  </a:endParaRPr>
                </a:p>
              </p:txBody>
            </p:sp>
            <p:sp>
              <p:nvSpPr>
                <p:cNvPr id="91" name="Freeform 20"/>
                <p:cNvSpPr>
                  <a:spLocks/>
                </p:cNvSpPr>
                <p:nvPr/>
              </p:nvSpPr>
              <p:spPr bwMode="auto">
                <a:xfrm rot="41566">
                  <a:off x="4242878" y="1510355"/>
                  <a:ext cx="672997" cy="761574"/>
                </a:xfrm>
                <a:custGeom>
                  <a:avLst/>
                  <a:gdLst>
                    <a:gd name="T0" fmla="*/ 0 w 681"/>
                    <a:gd name="T1" fmla="*/ 524 h 786"/>
                    <a:gd name="T2" fmla="*/ 120 w 681"/>
                    <a:gd name="T3" fmla="*/ 639 h 786"/>
                    <a:gd name="T4" fmla="*/ 157 w 681"/>
                    <a:gd name="T5" fmla="*/ 635 h 786"/>
                    <a:gd name="T6" fmla="*/ 163 w 681"/>
                    <a:gd name="T7" fmla="*/ 583 h 786"/>
                    <a:gd name="T8" fmla="*/ 230 w 681"/>
                    <a:gd name="T9" fmla="*/ 549 h 786"/>
                    <a:gd name="T10" fmla="*/ 279 w 681"/>
                    <a:gd name="T11" fmla="*/ 593 h 786"/>
                    <a:gd name="T12" fmla="*/ 293 w 681"/>
                    <a:gd name="T13" fmla="*/ 670 h 786"/>
                    <a:gd name="T14" fmla="*/ 388 w 681"/>
                    <a:gd name="T15" fmla="*/ 705 h 786"/>
                    <a:gd name="T16" fmla="*/ 454 w 681"/>
                    <a:gd name="T17" fmla="*/ 674 h 786"/>
                    <a:gd name="T18" fmla="*/ 469 w 681"/>
                    <a:gd name="T19" fmla="*/ 635 h 786"/>
                    <a:gd name="T20" fmla="*/ 408 w 681"/>
                    <a:gd name="T21" fmla="*/ 596 h 786"/>
                    <a:gd name="T22" fmla="*/ 335 w 681"/>
                    <a:gd name="T23" fmla="*/ 527 h 786"/>
                    <a:gd name="T24" fmla="*/ 415 w 681"/>
                    <a:gd name="T25" fmla="*/ 546 h 786"/>
                    <a:gd name="T26" fmla="*/ 442 w 681"/>
                    <a:gd name="T27" fmla="*/ 496 h 786"/>
                    <a:gd name="T28" fmla="*/ 490 w 681"/>
                    <a:gd name="T29" fmla="*/ 457 h 786"/>
                    <a:gd name="T30" fmla="*/ 509 w 681"/>
                    <a:gd name="T31" fmla="*/ 404 h 786"/>
                    <a:gd name="T32" fmla="*/ 486 w 681"/>
                    <a:gd name="T33" fmla="*/ 295 h 786"/>
                    <a:gd name="T34" fmla="*/ 500 w 681"/>
                    <a:gd name="T35" fmla="*/ 247 h 786"/>
                    <a:gd name="T36" fmla="*/ 479 w 681"/>
                    <a:gd name="T37" fmla="*/ 197 h 786"/>
                    <a:gd name="T38" fmla="*/ 546 w 681"/>
                    <a:gd name="T39" fmla="*/ 193 h 786"/>
                    <a:gd name="T40" fmla="*/ 606 w 681"/>
                    <a:gd name="T41" fmla="*/ 173 h 786"/>
                    <a:gd name="T42" fmla="*/ 579 w 681"/>
                    <a:gd name="T43" fmla="*/ 69 h 786"/>
                    <a:gd name="T44" fmla="*/ 491 w 681"/>
                    <a:gd name="T45" fmla="*/ 88 h 786"/>
                    <a:gd name="T46" fmla="*/ 404 w 681"/>
                    <a:gd name="T47" fmla="*/ 56 h 786"/>
                    <a:gd name="T48" fmla="*/ 397 w 681"/>
                    <a:gd name="T49" fmla="*/ 26 h 786"/>
                    <a:gd name="T50" fmla="*/ 310 w 681"/>
                    <a:gd name="T51" fmla="*/ 14 h 786"/>
                    <a:gd name="T52" fmla="*/ 274 w 681"/>
                    <a:gd name="T53" fmla="*/ 0 h 786"/>
                    <a:gd name="T54" fmla="*/ 148 w 681"/>
                    <a:gd name="T55" fmla="*/ 42 h 786"/>
                    <a:gd name="T56" fmla="*/ 237 w 681"/>
                    <a:gd name="T57" fmla="*/ 99 h 786"/>
                    <a:gd name="T58" fmla="*/ 160 w 681"/>
                    <a:gd name="T59" fmla="*/ 169 h 786"/>
                    <a:gd name="T60" fmla="*/ 129 w 681"/>
                    <a:gd name="T61" fmla="*/ 198 h 786"/>
                    <a:gd name="T62" fmla="*/ 101 w 681"/>
                    <a:gd name="T63" fmla="*/ 301 h 786"/>
                    <a:gd name="T64" fmla="*/ 36 w 681"/>
                    <a:gd name="T65" fmla="*/ 363 h 786"/>
                    <a:gd name="T66" fmla="*/ 58 w 681"/>
                    <a:gd name="T67" fmla="*/ 431 h 786"/>
                    <a:gd name="T68" fmla="*/ 9 w 681"/>
                    <a:gd name="T69" fmla="*/ 494 h 7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81"/>
                    <a:gd name="T106" fmla="*/ 0 h 786"/>
                    <a:gd name="T107" fmla="*/ 681 w 681"/>
                    <a:gd name="T108" fmla="*/ 786 h 7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81" h="786">
                      <a:moveTo>
                        <a:pt x="10" y="542"/>
                      </a:moveTo>
                      <a:cubicBezTo>
                        <a:pt x="0" y="575"/>
                        <a:pt x="0" y="575"/>
                        <a:pt x="0" y="575"/>
                      </a:cubicBezTo>
                      <a:cubicBezTo>
                        <a:pt x="0" y="575"/>
                        <a:pt x="94" y="665"/>
                        <a:pt x="94" y="667"/>
                      </a:cubicBezTo>
                      <a:cubicBezTo>
                        <a:pt x="94" y="668"/>
                        <a:pt x="132" y="702"/>
                        <a:pt x="132" y="702"/>
                      </a:cubicBezTo>
                      <a:cubicBezTo>
                        <a:pt x="147" y="710"/>
                        <a:pt x="147" y="710"/>
                        <a:pt x="147" y="710"/>
                      </a:cubicBezTo>
                      <a:cubicBezTo>
                        <a:pt x="147" y="710"/>
                        <a:pt x="171" y="698"/>
                        <a:pt x="172" y="697"/>
                      </a:cubicBezTo>
                      <a:cubicBezTo>
                        <a:pt x="172" y="696"/>
                        <a:pt x="181" y="662"/>
                        <a:pt x="181" y="662"/>
                      </a:cubicBezTo>
                      <a:cubicBezTo>
                        <a:pt x="181" y="662"/>
                        <a:pt x="177" y="644"/>
                        <a:pt x="179" y="640"/>
                      </a:cubicBezTo>
                      <a:cubicBezTo>
                        <a:pt x="180" y="637"/>
                        <a:pt x="222" y="603"/>
                        <a:pt x="222" y="603"/>
                      </a:cubicBezTo>
                      <a:cubicBezTo>
                        <a:pt x="253" y="603"/>
                        <a:pt x="253" y="603"/>
                        <a:pt x="253" y="603"/>
                      </a:cubicBezTo>
                      <a:cubicBezTo>
                        <a:pt x="282" y="618"/>
                        <a:pt x="282" y="618"/>
                        <a:pt x="282" y="618"/>
                      </a:cubicBezTo>
                      <a:cubicBezTo>
                        <a:pt x="306" y="651"/>
                        <a:pt x="306" y="651"/>
                        <a:pt x="306" y="651"/>
                      </a:cubicBezTo>
                      <a:cubicBezTo>
                        <a:pt x="315" y="693"/>
                        <a:pt x="315" y="693"/>
                        <a:pt x="315" y="693"/>
                      </a:cubicBezTo>
                      <a:cubicBezTo>
                        <a:pt x="322" y="735"/>
                        <a:pt x="322" y="735"/>
                        <a:pt x="322" y="735"/>
                      </a:cubicBezTo>
                      <a:cubicBezTo>
                        <a:pt x="350" y="786"/>
                        <a:pt x="350" y="786"/>
                        <a:pt x="350" y="786"/>
                      </a:cubicBezTo>
                      <a:cubicBezTo>
                        <a:pt x="426" y="774"/>
                        <a:pt x="426" y="774"/>
                        <a:pt x="426" y="774"/>
                      </a:cubicBezTo>
                      <a:cubicBezTo>
                        <a:pt x="426" y="774"/>
                        <a:pt x="482" y="777"/>
                        <a:pt x="482" y="775"/>
                      </a:cubicBezTo>
                      <a:cubicBezTo>
                        <a:pt x="483" y="773"/>
                        <a:pt x="499" y="740"/>
                        <a:pt x="499" y="740"/>
                      </a:cubicBezTo>
                      <a:cubicBezTo>
                        <a:pt x="533" y="712"/>
                        <a:pt x="533" y="712"/>
                        <a:pt x="533" y="712"/>
                      </a:cubicBezTo>
                      <a:cubicBezTo>
                        <a:pt x="515" y="697"/>
                        <a:pt x="515" y="697"/>
                        <a:pt x="515" y="697"/>
                      </a:cubicBezTo>
                      <a:cubicBezTo>
                        <a:pt x="503" y="656"/>
                        <a:pt x="503" y="656"/>
                        <a:pt x="503" y="656"/>
                      </a:cubicBezTo>
                      <a:cubicBezTo>
                        <a:pt x="448" y="654"/>
                        <a:pt x="448" y="654"/>
                        <a:pt x="448" y="654"/>
                      </a:cubicBezTo>
                      <a:cubicBezTo>
                        <a:pt x="448" y="654"/>
                        <a:pt x="373" y="609"/>
                        <a:pt x="373" y="606"/>
                      </a:cubicBezTo>
                      <a:cubicBezTo>
                        <a:pt x="372" y="603"/>
                        <a:pt x="368" y="579"/>
                        <a:pt x="368" y="579"/>
                      </a:cubicBezTo>
                      <a:cubicBezTo>
                        <a:pt x="425" y="580"/>
                        <a:pt x="425" y="580"/>
                        <a:pt x="425" y="580"/>
                      </a:cubicBezTo>
                      <a:cubicBezTo>
                        <a:pt x="425" y="580"/>
                        <a:pt x="453" y="597"/>
                        <a:pt x="456" y="599"/>
                      </a:cubicBezTo>
                      <a:cubicBezTo>
                        <a:pt x="460" y="601"/>
                        <a:pt x="474" y="600"/>
                        <a:pt x="474" y="600"/>
                      </a:cubicBezTo>
                      <a:cubicBezTo>
                        <a:pt x="486" y="544"/>
                        <a:pt x="486" y="544"/>
                        <a:pt x="486" y="544"/>
                      </a:cubicBezTo>
                      <a:cubicBezTo>
                        <a:pt x="503" y="523"/>
                        <a:pt x="503" y="523"/>
                        <a:pt x="503" y="523"/>
                      </a:cubicBezTo>
                      <a:cubicBezTo>
                        <a:pt x="538" y="502"/>
                        <a:pt x="538" y="502"/>
                        <a:pt x="538" y="502"/>
                      </a:cubicBezTo>
                      <a:cubicBezTo>
                        <a:pt x="556" y="485"/>
                        <a:pt x="556" y="485"/>
                        <a:pt x="556" y="485"/>
                      </a:cubicBezTo>
                      <a:cubicBezTo>
                        <a:pt x="559" y="443"/>
                        <a:pt x="559" y="443"/>
                        <a:pt x="559" y="443"/>
                      </a:cubicBezTo>
                      <a:cubicBezTo>
                        <a:pt x="535" y="381"/>
                        <a:pt x="535" y="381"/>
                        <a:pt x="535" y="381"/>
                      </a:cubicBezTo>
                      <a:cubicBezTo>
                        <a:pt x="534" y="324"/>
                        <a:pt x="534" y="324"/>
                        <a:pt x="534" y="324"/>
                      </a:cubicBezTo>
                      <a:cubicBezTo>
                        <a:pt x="550" y="294"/>
                        <a:pt x="550" y="294"/>
                        <a:pt x="550" y="294"/>
                      </a:cubicBezTo>
                      <a:cubicBezTo>
                        <a:pt x="549" y="271"/>
                        <a:pt x="549" y="271"/>
                        <a:pt x="549" y="271"/>
                      </a:cubicBezTo>
                      <a:cubicBezTo>
                        <a:pt x="549" y="271"/>
                        <a:pt x="526" y="244"/>
                        <a:pt x="525" y="242"/>
                      </a:cubicBezTo>
                      <a:cubicBezTo>
                        <a:pt x="525" y="240"/>
                        <a:pt x="526" y="216"/>
                        <a:pt x="526" y="216"/>
                      </a:cubicBezTo>
                      <a:cubicBezTo>
                        <a:pt x="566" y="209"/>
                        <a:pt x="566" y="209"/>
                        <a:pt x="566" y="209"/>
                      </a:cubicBezTo>
                      <a:cubicBezTo>
                        <a:pt x="600" y="212"/>
                        <a:pt x="600" y="212"/>
                        <a:pt x="600" y="212"/>
                      </a:cubicBezTo>
                      <a:cubicBezTo>
                        <a:pt x="617" y="220"/>
                        <a:pt x="617" y="220"/>
                        <a:pt x="617" y="220"/>
                      </a:cubicBezTo>
                      <a:cubicBezTo>
                        <a:pt x="666" y="190"/>
                        <a:pt x="666" y="190"/>
                        <a:pt x="666" y="190"/>
                      </a:cubicBezTo>
                      <a:cubicBezTo>
                        <a:pt x="681" y="111"/>
                        <a:pt x="681" y="111"/>
                        <a:pt x="681" y="111"/>
                      </a:cubicBezTo>
                      <a:cubicBezTo>
                        <a:pt x="636" y="76"/>
                        <a:pt x="636" y="76"/>
                        <a:pt x="636" y="76"/>
                      </a:cubicBezTo>
                      <a:cubicBezTo>
                        <a:pt x="584" y="76"/>
                        <a:pt x="584" y="76"/>
                        <a:pt x="584" y="76"/>
                      </a:cubicBezTo>
                      <a:cubicBezTo>
                        <a:pt x="539" y="97"/>
                        <a:pt x="539" y="97"/>
                        <a:pt x="539" y="97"/>
                      </a:cubicBezTo>
                      <a:cubicBezTo>
                        <a:pt x="463" y="90"/>
                        <a:pt x="463" y="90"/>
                        <a:pt x="463" y="90"/>
                      </a:cubicBezTo>
                      <a:cubicBezTo>
                        <a:pt x="463" y="90"/>
                        <a:pt x="444" y="64"/>
                        <a:pt x="444" y="61"/>
                      </a:cubicBezTo>
                      <a:cubicBezTo>
                        <a:pt x="444" y="58"/>
                        <a:pt x="456" y="38"/>
                        <a:pt x="456" y="38"/>
                      </a:cubicBezTo>
                      <a:cubicBezTo>
                        <a:pt x="456" y="38"/>
                        <a:pt x="438" y="29"/>
                        <a:pt x="436" y="29"/>
                      </a:cubicBezTo>
                      <a:cubicBezTo>
                        <a:pt x="434" y="29"/>
                        <a:pt x="393" y="38"/>
                        <a:pt x="393" y="38"/>
                      </a:cubicBezTo>
                      <a:cubicBezTo>
                        <a:pt x="340" y="15"/>
                        <a:pt x="340" y="15"/>
                        <a:pt x="340" y="15"/>
                      </a:cubicBezTo>
                      <a:cubicBezTo>
                        <a:pt x="340" y="15"/>
                        <a:pt x="319" y="13"/>
                        <a:pt x="317" y="12"/>
                      </a:cubicBezTo>
                      <a:cubicBezTo>
                        <a:pt x="316" y="11"/>
                        <a:pt x="301" y="0"/>
                        <a:pt x="301" y="0"/>
                      </a:cubicBezTo>
                      <a:cubicBezTo>
                        <a:pt x="261" y="37"/>
                        <a:pt x="261" y="37"/>
                        <a:pt x="261" y="37"/>
                      </a:cubicBezTo>
                      <a:cubicBezTo>
                        <a:pt x="163" y="46"/>
                        <a:pt x="163" y="46"/>
                        <a:pt x="163" y="46"/>
                      </a:cubicBezTo>
                      <a:cubicBezTo>
                        <a:pt x="276" y="91"/>
                        <a:pt x="276" y="91"/>
                        <a:pt x="276" y="91"/>
                      </a:cubicBezTo>
                      <a:cubicBezTo>
                        <a:pt x="260" y="109"/>
                        <a:pt x="260" y="109"/>
                        <a:pt x="260" y="109"/>
                      </a:cubicBezTo>
                      <a:cubicBezTo>
                        <a:pt x="213" y="169"/>
                        <a:pt x="213" y="169"/>
                        <a:pt x="213" y="169"/>
                      </a:cubicBezTo>
                      <a:cubicBezTo>
                        <a:pt x="176" y="185"/>
                        <a:pt x="176" y="185"/>
                        <a:pt x="176" y="185"/>
                      </a:cubicBezTo>
                      <a:cubicBezTo>
                        <a:pt x="149" y="201"/>
                        <a:pt x="149" y="201"/>
                        <a:pt x="149" y="201"/>
                      </a:cubicBezTo>
                      <a:cubicBezTo>
                        <a:pt x="142" y="217"/>
                        <a:pt x="142" y="217"/>
                        <a:pt x="142" y="217"/>
                      </a:cubicBezTo>
                      <a:cubicBezTo>
                        <a:pt x="135" y="312"/>
                        <a:pt x="135" y="312"/>
                        <a:pt x="135" y="312"/>
                      </a:cubicBezTo>
                      <a:cubicBezTo>
                        <a:pt x="111" y="330"/>
                        <a:pt x="111" y="330"/>
                        <a:pt x="111" y="330"/>
                      </a:cubicBezTo>
                      <a:cubicBezTo>
                        <a:pt x="101" y="364"/>
                        <a:pt x="101" y="364"/>
                        <a:pt x="101" y="364"/>
                      </a:cubicBezTo>
                      <a:cubicBezTo>
                        <a:pt x="39" y="399"/>
                        <a:pt x="39" y="399"/>
                        <a:pt x="39" y="399"/>
                      </a:cubicBezTo>
                      <a:cubicBezTo>
                        <a:pt x="72" y="441"/>
                        <a:pt x="72" y="441"/>
                        <a:pt x="72" y="441"/>
                      </a:cubicBezTo>
                      <a:cubicBezTo>
                        <a:pt x="64" y="473"/>
                        <a:pt x="64" y="473"/>
                        <a:pt x="64" y="473"/>
                      </a:cubicBezTo>
                      <a:cubicBezTo>
                        <a:pt x="20" y="524"/>
                        <a:pt x="20" y="524"/>
                        <a:pt x="20" y="524"/>
                      </a:cubicBezTo>
                      <a:lnTo>
                        <a:pt x="10" y="542"/>
                      </a:lnTo>
                      <a:close/>
                    </a:path>
                  </a:pathLst>
                </a:custGeom>
                <a:grpFill/>
                <a:ln w="3175">
                  <a:solidFill>
                    <a:schemeClr val="bg1"/>
                  </a:solidFill>
                  <a:round/>
                  <a:headEnd/>
                  <a:tailEnd/>
                </a:ln>
                <a:extLst/>
              </p:spPr>
              <p:txBody>
                <a:bodyPr/>
                <a:lstStyle/>
                <a:p>
                  <a:endParaRPr lang="ru-RU" sz="1600">
                    <a:latin typeface="+mn-lt"/>
                  </a:endParaRPr>
                </a:p>
              </p:txBody>
            </p:sp>
            <p:sp>
              <p:nvSpPr>
                <p:cNvPr id="92" name="Freeform 21"/>
                <p:cNvSpPr>
                  <a:spLocks/>
                </p:cNvSpPr>
                <p:nvPr/>
              </p:nvSpPr>
              <p:spPr bwMode="auto">
                <a:xfrm rot="41566">
                  <a:off x="4592786" y="1225684"/>
                  <a:ext cx="750637" cy="1089333"/>
                </a:xfrm>
                <a:custGeom>
                  <a:avLst/>
                  <a:gdLst>
                    <a:gd name="T0" fmla="*/ 37 w 769"/>
                    <a:gd name="T1" fmla="*/ 296 h 1138"/>
                    <a:gd name="T2" fmla="*/ 108 w 769"/>
                    <a:gd name="T3" fmla="*/ 296 h 1138"/>
                    <a:gd name="T4" fmla="*/ 97 w 769"/>
                    <a:gd name="T5" fmla="*/ 325 h 1138"/>
                    <a:gd name="T6" fmla="*/ 168 w 769"/>
                    <a:gd name="T7" fmla="*/ 351 h 1138"/>
                    <a:gd name="T8" fmla="*/ 259 w 769"/>
                    <a:gd name="T9" fmla="*/ 332 h 1138"/>
                    <a:gd name="T10" fmla="*/ 298 w 769"/>
                    <a:gd name="T11" fmla="*/ 450 h 1138"/>
                    <a:gd name="T12" fmla="*/ 222 w 769"/>
                    <a:gd name="T13" fmla="*/ 472 h 1138"/>
                    <a:gd name="T14" fmla="*/ 171 w 769"/>
                    <a:gd name="T15" fmla="*/ 477 h 1138"/>
                    <a:gd name="T16" fmla="*/ 195 w 769"/>
                    <a:gd name="T17" fmla="*/ 520 h 1138"/>
                    <a:gd name="T18" fmla="*/ 177 w 769"/>
                    <a:gd name="T19" fmla="*/ 565 h 1138"/>
                    <a:gd name="T20" fmla="*/ 199 w 769"/>
                    <a:gd name="T21" fmla="*/ 680 h 1138"/>
                    <a:gd name="T22" fmla="*/ 151 w 769"/>
                    <a:gd name="T23" fmla="*/ 754 h 1138"/>
                    <a:gd name="T24" fmla="*/ 131 w 769"/>
                    <a:gd name="T25" fmla="*/ 802 h 1138"/>
                    <a:gd name="T26" fmla="*/ 107 w 769"/>
                    <a:gd name="T27" fmla="*/ 828 h 1138"/>
                    <a:gd name="T28" fmla="*/ 49 w 769"/>
                    <a:gd name="T29" fmla="*/ 807 h 1138"/>
                    <a:gd name="T30" fmla="*/ 37 w 769"/>
                    <a:gd name="T31" fmla="*/ 823 h 1138"/>
                    <a:gd name="T32" fmla="*/ 95 w 769"/>
                    <a:gd name="T33" fmla="*/ 858 h 1138"/>
                    <a:gd name="T34" fmla="*/ 157 w 769"/>
                    <a:gd name="T35" fmla="*/ 889 h 1138"/>
                    <a:gd name="T36" fmla="*/ 174 w 769"/>
                    <a:gd name="T37" fmla="*/ 920 h 1138"/>
                    <a:gd name="T38" fmla="*/ 281 w 769"/>
                    <a:gd name="T39" fmla="*/ 917 h 1138"/>
                    <a:gd name="T40" fmla="*/ 360 w 769"/>
                    <a:gd name="T41" fmla="*/ 898 h 1138"/>
                    <a:gd name="T42" fmla="*/ 408 w 769"/>
                    <a:gd name="T43" fmla="*/ 916 h 1138"/>
                    <a:gd name="T44" fmla="*/ 420 w 769"/>
                    <a:gd name="T45" fmla="*/ 982 h 1138"/>
                    <a:gd name="T46" fmla="*/ 456 w 769"/>
                    <a:gd name="T47" fmla="*/ 1036 h 1138"/>
                    <a:gd name="T48" fmla="*/ 561 w 769"/>
                    <a:gd name="T49" fmla="*/ 981 h 1138"/>
                    <a:gd name="T50" fmla="*/ 586 w 769"/>
                    <a:gd name="T51" fmla="*/ 889 h 1138"/>
                    <a:gd name="T52" fmla="*/ 599 w 769"/>
                    <a:gd name="T53" fmla="*/ 832 h 1138"/>
                    <a:gd name="T54" fmla="*/ 586 w 769"/>
                    <a:gd name="T55" fmla="*/ 630 h 1138"/>
                    <a:gd name="T56" fmla="*/ 622 w 769"/>
                    <a:gd name="T57" fmla="*/ 531 h 1138"/>
                    <a:gd name="T58" fmla="*/ 700 w 769"/>
                    <a:gd name="T59" fmla="*/ 512 h 1138"/>
                    <a:gd name="T60" fmla="*/ 667 w 769"/>
                    <a:gd name="T61" fmla="*/ 460 h 1138"/>
                    <a:gd name="T62" fmla="*/ 632 w 769"/>
                    <a:gd name="T63" fmla="*/ 392 h 1138"/>
                    <a:gd name="T64" fmla="*/ 571 w 769"/>
                    <a:gd name="T65" fmla="*/ 361 h 1138"/>
                    <a:gd name="T66" fmla="*/ 447 w 769"/>
                    <a:gd name="T67" fmla="*/ 275 h 1138"/>
                    <a:gd name="T68" fmla="*/ 443 w 769"/>
                    <a:gd name="T69" fmla="*/ 194 h 1138"/>
                    <a:gd name="T70" fmla="*/ 417 w 769"/>
                    <a:gd name="T71" fmla="*/ 130 h 1138"/>
                    <a:gd name="T72" fmla="*/ 428 w 769"/>
                    <a:gd name="T73" fmla="*/ 95 h 1138"/>
                    <a:gd name="T74" fmla="*/ 338 w 769"/>
                    <a:gd name="T75" fmla="*/ 36 h 1138"/>
                    <a:gd name="T76" fmla="*/ 249 w 769"/>
                    <a:gd name="T77" fmla="*/ 22 h 1138"/>
                    <a:gd name="T78" fmla="*/ 167 w 769"/>
                    <a:gd name="T79" fmla="*/ 48 h 1138"/>
                    <a:gd name="T80" fmla="*/ 73 w 769"/>
                    <a:gd name="T81" fmla="*/ 82 h 1138"/>
                    <a:gd name="T82" fmla="*/ 7 w 769"/>
                    <a:gd name="T83" fmla="*/ 132 h 1138"/>
                    <a:gd name="T84" fmla="*/ 0 w 769"/>
                    <a:gd name="T85" fmla="*/ 275 h 11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69"/>
                    <a:gd name="T130" fmla="*/ 0 h 1138"/>
                    <a:gd name="T131" fmla="*/ 769 w 769"/>
                    <a:gd name="T132" fmla="*/ 1138 h 11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69" h="1138">
                      <a:moveTo>
                        <a:pt x="0" y="302"/>
                      </a:moveTo>
                      <a:cubicBezTo>
                        <a:pt x="41" y="325"/>
                        <a:pt x="41" y="325"/>
                        <a:pt x="41" y="325"/>
                      </a:cubicBezTo>
                      <a:cubicBezTo>
                        <a:pt x="93" y="318"/>
                        <a:pt x="93" y="318"/>
                        <a:pt x="93" y="318"/>
                      </a:cubicBezTo>
                      <a:cubicBezTo>
                        <a:pt x="119" y="325"/>
                        <a:pt x="119" y="325"/>
                        <a:pt x="119" y="325"/>
                      </a:cubicBezTo>
                      <a:cubicBezTo>
                        <a:pt x="119" y="338"/>
                        <a:pt x="119" y="338"/>
                        <a:pt x="119" y="338"/>
                      </a:cubicBezTo>
                      <a:cubicBezTo>
                        <a:pt x="107" y="357"/>
                        <a:pt x="107" y="357"/>
                        <a:pt x="107" y="357"/>
                      </a:cubicBezTo>
                      <a:cubicBezTo>
                        <a:pt x="116" y="377"/>
                        <a:pt x="116" y="377"/>
                        <a:pt x="116" y="377"/>
                      </a:cubicBezTo>
                      <a:cubicBezTo>
                        <a:pt x="116" y="377"/>
                        <a:pt x="183" y="387"/>
                        <a:pt x="185" y="386"/>
                      </a:cubicBezTo>
                      <a:cubicBezTo>
                        <a:pt x="187" y="385"/>
                        <a:pt x="231" y="362"/>
                        <a:pt x="231" y="362"/>
                      </a:cubicBezTo>
                      <a:cubicBezTo>
                        <a:pt x="285" y="365"/>
                        <a:pt x="285" y="365"/>
                        <a:pt x="285" y="365"/>
                      </a:cubicBezTo>
                      <a:cubicBezTo>
                        <a:pt x="345" y="406"/>
                        <a:pt x="345" y="406"/>
                        <a:pt x="345" y="406"/>
                      </a:cubicBezTo>
                      <a:cubicBezTo>
                        <a:pt x="327" y="494"/>
                        <a:pt x="327" y="494"/>
                        <a:pt x="327" y="494"/>
                      </a:cubicBezTo>
                      <a:cubicBezTo>
                        <a:pt x="273" y="531"/>
                        <a:pt x="273" y="531"/>
                        <a:pt x="273" y="531"/>
                      </a:cubicBezTo>
                      <a:cubicBezTo>
                        <a:pt x="244" y="519"/>
                        <a:pt x="244" y="519"/>
                        <a:pt x="244" y="519"/>
                      </a:cubicBezTo>
                      <a:cubicBezTo>
                        <a:pt x="212" y="519"/>
                        <a:pt x="212" y="519"/>
                        <a:pt x="212" y="519"/>
                      </a:cubicBezTo>
                      <a:cubicBezTo>
                        <a:pt x="188" y="524"/>
                        <a:pt x="188" y="524"/>
                        <a:pt x="188" y="524"/>
                      </a:cubicBezTo>
                      <a:cubicBezTo>
                        <a:pt x="188" y="541"/>
                        <a:pt x="188" y="541"/>
                        <a:pt x="188" y="541"/>
                      </a:cubicBezTo>
                      <a:cubicBezTo>
                        <a:pt x="214" y="571"/>
                        <a:pt x="214" y="571"/>
                        <a:pt x="214" y="571"/>
                      </a:cubicBezTo>
                      <a:cubicBezTo>
                        <a:pt x="211" y="596"/>
                        <a:pt x="211" y="596"/>
                        <a:pt x="211" y="596"/>
                      </a:cubicBezTo>
                      <a:cubicBezTo>
                        <a:pt x="194" y="621"/>
                        <a:pt x="194" y="621"/>
                        <a:pt x="194" y="621"/>
                      </a:cubicBezTo>
                      <a:cubicBezTo>
                        <a:pt x="196" y="678"/>
                        <a:pt x="196" y="678"/>
                        <a:pt x="196" y="678"/>
                      </a:cubicBezTo>
                      <a:cubicBezTo>
                        <a:pt x="219" y="747"/>
                        <a:pt x="219" y="747"/>
                        <a:pt x="219" y="747"/>
                      </a:cubicBezTo>
                      <a:cubicBezTo>
                        <a:pt x="216" y="790"/>
                        <a:pt x="216" y="790"/>
                        <a:pt x="216" y="790"/>
                      </a:cubicBezTo>
                      <a:cubicBezTo>
                        <a:pt x="216" y="790"/>
                        <a:pt x="168" y="828"/>
                        <a:pt x="166" y="828"/>
                      </a:cubicBezTo>
                      <a:cubicBezTo>
                        <a:pt x="164" y="828"/>
                        <a:pt x="147" y="843"/>
                        <a:pt x="147" y="843"/>
                      </a:cubicBezTo>
                      <a:cubicBezTo>
                        <a:pt x="144" y="881"/>
                        <a:pt x="144" y="881"/>
                        <a:pt x="144" y="881"/>
                      </a:cubicBezTo>
                      <a:cubicBezTo>
                        <a:pt x="135" y="906"/>
                        <a:pt x="135" y="906"/>
                        <a:pt x="135" y="906"/>
                      </a:cubicBezTo>
                      <a:cubicBezTo>
                        <a:pt x="117" y="910"/>
                        <a:pt x="117" y="910"/>
                        <a:pt x="117" y="910"/>
                      </a:cubicBezTo>
                      <a:cubicBezTo>
                        <a:pt x="78" y="893"/>
                        <a:pt x="78" y="893"/>
                        <a:pt x="78" y="893"/>
                      </a:cubicBezTo>
                      <a:cubicBezTo>
                        <a:pt x="54" y="886"/>
                        <a:pt x="54" y="886"/>
                        <a:pt x="54" y="886"/>
                      </a:cubicBezTo>
                      <a:cubicBezTo>
                        <a:pt x="34" y="892"/>
                        <a:pt x="34" y="892"/>
                        <a:pt x="34" y="892"/>
                      </a:cubicBezTo>
                      <a:cubicBezTo>
                        <a:pt x="34" y="892"/>
                        <a:pt x="39" y="903"/>
                        <a:pt x="41" y="904"/>
                      </a:cubicBezTo>
                      <a:cubicBezTo>
                        <a:pt x="43" y="906"/>
                        <a:pt x="91" y="932"/>
                        <a:pt x="91" y="932"/>
                      </a:cubicBezTo>
                      <a:cubicBezTo>
                        <a:pt x="104" y="943"/>
                        <a:pt x="104" y="943"/>
                        <a:pt x="104" y="943"/>
                      </a:cubicBezTo>
                      <a:cubicBezTo>
                        <a:pt x="160" y="946"/>
                        <a:pt x="160" y="946"/>
                        <a:pt x="160" y="946"/>
                      </a:cubicBezTo>
                      <a:cubicBezTo>
                        <a:pt x="172" y="977"/>
                        <a:pt x="172" y="977"/>
                        <a:pt x="172" y="977"/>
                      </a:cubicBezTo>
                      <a:cubicBezTo>
                        <a:pt x="177" y="994"/>
                        <a:pt x="177" y="994"/>
                        <a:pt x="177" y="994"/>
                      </a:cubicBezTo>
                      <a:cubicBezTo>
                        <a:pt x="191" y="1011"/>
                        <a:pt x="191" y="1011"/>
                        <a:pt x="191" y="1011"/>
                      </a:cubicBezTo>
                      <a:cubicBezTo>
                        <a:pt x="191" y="1011"/>
                        <a:pt x="249" y="1013"/>
                        <a:pt x="251" y="1011"/>
                      </a:cubicBezTo>
                      <a:cubicBezTo>
                        <a:pt x="253" y="1009"/>
                        <a:pt x="306" y="1007"/>
                        <a:pt x="309" y="1007"/>
                      </a:cubicBezTo>
                      <a:cubicBezTo>
                        <a:pt x="311" y="1007"/>
                        <a:pt x="342" y="1006"/>
                        <a:pt x="345" y="1004"/>
                      </a:cubicBezTo>
                      <a:cubicBezTo>
                        <a:pt x="349" y="1002"/>
                        <a:pt x="393" y="986"/>
                        <a:pt x="395" y="986"/>
                      </a:cubicBezTo>
                      <a:cubicBezTo>
                        <a:pt x="397" y="986"/>
                        <a:pt x="425" y="994"/>
                        <a:pt x="428" y="994"/>
                      </a:cubicBezTo>
                      <a:cubicBezTo>
                        <a:pt x="431" y="995"/>
                        <a:pt x="448" y="1006"/>
                        <a:pt x="448" y="1006"/>
                      </a:cubicBezTo>
                      <a:cubicBezTo>
                        <a:pt x="448" y="1006"/>
                        <a:pt x="438" y="1038"/>
                        <a:pt x="439" y="1040"/>
                      </a:cubicBezTo>
                      <a:cubicBezTo>
                        <a:pt x="440" y="1043"/>
                        <a:pt x="461" y="1079"/>
                        <a:pt x="461" y="1079"/>
                      </a:cubicBezTo>
                      <a:cubicBezTo>
                        <a:pt x="455" y="1115"/>
                        <a:pt x="455" y="1115"/>
                        <a:pt x="455" y="1115"/>
                      </a:cubicBezTo>
                      <a:cubicBezTo>
                        <a:pt x="501" y="1138"/>
                        <a:pt x="501" y="1138"/>
                        <a:pt x="501" y="1138"/>
                      </a:cubicBezTo>
                      <a:cubicBezTo>
                        <a:pt x="501" y="1138"/>
                        <a:pt x="610" y="1098"/>
                        <a:pt x="610" y="1095"/>
                      </a:cubicBezTo>
                      <a:cubicBezTo>
                        <a:pt x="610" y="1092"/>
                        <a:pt x="616" y="1078"/>
                        <a:pt x="616" y="1078"/>
                      </a:cubicBezTo>
                      <a:cubicBezTo>
                        <a:pt x="664" y="1030"/>
                        <a:pt x="664" y="1030"/>
                        <a:pt x="664" y="1030"/>
                      </a:cubicBezTo>
                      <a:cubicBezTo>
                        <a:pt x="664" y="1030"/>
                        <a:pt x="644" y="980"/>
                        <a:pt x="644" y="976"/>
                      </a:cubicBezTo>
                      <a:cubicBezTo>
                        <a:pt x="645" y="973"/>
                        <a:pt x="644" y="923"/>
                        <a:pt x="644" y="923"/>
                      </a:cubicBezTo>
                      <a:cubicBezTo>
                        <a:pt x="658" y="914"/>
                        <a:pt x="658" y="914"/>
                        <a:pt x="658" y="914"/>
                      </a:cubicBezTo>
                      <a:cubicBezTo>
                        <a:pt x="644" y="843"/>
                        <a:pt x="644" y="843"/>
                        <a:pt x="644" y="843"/>
                      </a:cubicBezTo>
                      <a:cubicBezTo>
                        <a:pt x="644" y="692"/>
                        <a:pt x="644" y="692"/>
                        <a:pt x="644" y="692"/>
                      </a:cubicBezTo>
                      <a:cubicBezTo>
                        <a:pt x="644" y="692"/>
                        <a:pt x="655" y="619"/>
                        <a:pt x="655" y="617"/>
                      </a:cubicBezTo>
                      <a:cubicBezTo>
                        <a:pt x="655" y="615"/>
                        <a:pt x="683" y="583"/>
                        <a:pt x="683" y="583"/>
                      </a:cubicBezTo>
                      <a:cubicBezTo>
                        <a:pt x="683" y="583"/>
                        <a:pt x="769" y="583"/>
                        <a:pt x="769" y="581"/>
                      </a:cubicBezTo>
                      <a:cubicBezTo>
                        <a:pt x="769" y="579"/>
                        <a:pt x="769" y="562"/>
                        <a:pt x="769" y="562"/>
                      </a:cubicBezTo>
                      <a:cubicBezTo>
                        <a:pt x="728" y="549"/>
                        <a:pt x="728" y="549"/>
                        <a:pt x="728" y="549"/>
                      </a:cubicBezTo>
                      <a:cubicBezTo>
                        <a:pt x="733" y="505"/>
                        <a:pt x="733" y="505"/>
                        <a:pt x="733" y="505"/>
                      </a:cubicBezTo>
                      <a:cubicBezTo>
                        <a:pt x="734" y="487"/>
                        <a:pt x="734" y="487"/>
                        <a:pt x="734" y="487"/>
                      </a:cubicBezTo>
                      <a:cubicBezTo>
                        <a:pt x="694" y="431"/>
                        <a:pt x="694" y="431"/>
                        <a:pt x="694" y="431"/>
                      </a:cubicBezTo>
                      <a:cubicBezTo>
                        <a:pt x="661" y="428"/>
                        <a:pt x="661" y="428"/>
                        <a:pt x="661" y="428"/>
                      </a:cubicBezTo>
                      <a:cubicBezTo>
                        <a:pt x="661" y="428"/>
                        <a:pt x="631" y="397"/>
                        <a:pt x="627" y="396"/>
                      </a:cubicBezTo>
                      <a:cubicBezTo>
                        <a:pt x="622" y="395"/>
                        <a:pt x="562" y="384"/>
                        <a:pt x="562" y="384"/>
                      </a:cubicBezTo>
                      <a:cubicBezTo>
                        <a:pt x="562" y="384"/>
                        <a:pt x="493" y="306"/>
                        <a:pt x="491" y="302"/>
                      </a:cubicBezTo>
                      <a:cubicBezTo>
                        <a:pt x="489" y="299"/>
                        <a:pt x="472" y="234"/>
                        <a:pt x="472" y="234"/>
                      </a:cubicBezTo>
                      <a:cubicBezTo>
                        <a:pt x="487" y="213"/>
                        <a:pt x="487" y="213"/>
                        <a:pt x="487" y="213"/>
                      </a:cubicBezTo>
                      <a:cubicBezTo>
                        <a:pt x="460" y="174"/>
                        <a:pt x="460" y="174"/>
                        <a:pt x="460" y="174"/>
                      </a:cubicBezTo>
                      <a:cubicBezTo>
                        <a:pt x="458" y="143"/>
                        <a:pt x="458" y="143"/>
                        <a:pt x="458" y="143"/>
                      </a:cubicBezTo>
                      <a:cubicBezTo>
                        <a:pt x="469" y="135"/>
                        <a:pt x="469" y="135"/>
                        <a:pt x="469" y="135"/>
                      </a:cubicBezTo>
                      <a:cubicBezTo>
                        <a:pt x="470" y="104"/>
                        <a:pt x="470" y="104"/>
                        <a:pt x="470" y="104"/>
                      </a:cubicBezTo>
                      <a:cubicBezTo>
                        <a:pt x="470" y="104"/>
                        <a:pt x="377" y="65"/>
                        <a:pt x="377" y="63"/>
                      </a:cubicBezTo>
                      <a:cubicBezTo>
                        <a:pt x="377" y="61"/>
                        <a:pt x="371" y="39"/>
                        <a:pt x="371" y="39"/>
                      </a:cubicBezTo>
                      <a:cubicBezTo>
                        <a:pt x="314" y="13"/>
                        <a:pt x="314" y="13"/>
                        <a:pt x="314" y="13"/>
                      </a:cubicBezTo>
                      <a:cubicBezTo>
                        <a:pt x="273" y="24"/>
                        <a:pt x="273" y="24"/>
                        <a:pt x="273" y="24"/>
                      </a:cubicBezTo>
                      <a:cubicBezTo>
                        <a:pt x="244" y="0"/>
                        <a:pt x="244" y="0"/>
                        <a:pt x="244" y="0"/>
                      </a:cubicBezTo>
                      <a:cubicBezTo>
                        <a:pt x="244" y="0"/>
                        <a:pt x="186" y="53"/>
                        <a:pt x="183" y="53"/>
                      </a:cubicBezTo>
                      <a:cubicBezTo>
                        <a:pt x="180" y="53"/>
                        <a:pt x="113" y="59"/>
                        <a:pt x="113" y="59"/>
                      </a:cubicBezTo>
                      <a:cubicBezTo>
                        <a:pt x="80" y="90"/>
                        <a:pt x="80" y="90"/>
                        <a:pt x="80" y="90"/>
                      </a:cubicBezTo>
                      <a:cubicBezTo>
                        <a:pt x="17" y="92"/>
                        <a:pt x="17" y="92"/>
                        <a:pt x="17" y="92"/>
                      </a:cubicBezTo>
                      <a:cubicBezTo>
                        <a:pt x="8" y="145"/>
                        <a:pt x="8" y="145"/>
                        <a:pt x="8" y="145"/>
                      </a:cubicBezTo>
                      <a:cubicBezTo>
                        <a:pt x="27" y="166"/>
                        <a:pt x="27" y="166"/>
                        <a:pt x="27" y="166"/>
                      </a:cubicBezTo>
                      <a:lnTo>
                        <a:pt x="0" y="302"/>
                      </a:lnTo>
                      <a:close/>
                    </a:path>
                  </a:pathLst>
                </a:custGeom>
                <a:grpFill/>
                <a:ln w="3175">
                  <a:solidFill>
                    <a:schemeClr val="bg1"/>
                  </a:solidFill>
                  <a:round/>
                  <a:headEnd/>
                  <a:tailEnd/>
                </a:ln>
                <a:extLst/>
              </p:spPr>
              <p:txBody>
                <a:bodyPr/>
                <a:lstStyle/>
                <a:p>
                  <a:endParaRPr lang="ru-RU" sz="1600">
                    <a:latin typeface="+mn-lt"/>
                  </a:endParaRPr>
                </a:p>
              </p:txBody>
            </p:sp>
          </p:grpSp>
          <p:sp>
            <p:nvSpPr>
              <p:cNvPr id="76" name="Freeform 9"/>
              <p:cNvSpPr>
                <a:spLocks/>
              </p:cNvSpPr>
              <p:nvPr/>
            </p:nvSpPr>
            <p:spPr bwMode="auto">
              <a:xfrm rot="41566">
                <a:off x="2354194" y="2450123"/>
                <a:ext cx="728119" cy="958951"/>
              </a:xfrm>
              <a:custGeom>
                <a:avLst/>
                <a:gdLst>
                  <a:gd name="T0" fmla="*/ 312 w 746"/>
                  <a:gd name="T1" fmla="*/ 887 h 1002"/>
                  <a:gd name="T2" fmla="*/ 377 w 746"/>
                  <a:gd name="T3" fmla="*/ 862 h 1002"/>
                  <a:gd name="T4" fmla="*/ 454 w 746"/>
                  <a:gd name="T5" fmla="*/ 857 h 1002"/>
                  <a:gd name="T6" fmla="*/ 470 w 746"/>
                  <a:gd name="T7" fmla="*/ 771 h 1002"/>
                  <a:gd name="T8" fmla="*/ 502 w 746"/>
                  <a:gd name="T9" fmla="*/ 739 h 1002"/>
                  <a:gd name="T10" fmla="*/ 547 w 746"/>
                  <a:gd name="T11" fmla="*/ 715 h 1002"/>
                  <a:gd name="T12" fmla="*/ 562 w 746"/>
                  <a:gd name="T13" fmla="*/ 649 h 1002"/>
                  <a:gd name="T14" fmla="*/ 679 w 746"/>
                  <a:gd name="T15" fmla="*/ 609 h 1002"/>
                  <a:gd name="T16" fmla="*/ 644 w 746"/>
                  <a:gd name="T17" fmla="*/ 567 h 1002"/>
                  <a:gd name="T18" fmla="*/ 576 w 746"/>
                  <a:gd name="T19" fmla="*/ 546 h 1002"/>
                  <a:gd name="T20" fmla="*/ 502 w 746"/>
                  <a:gd name="T21" fmla="*/ 522 h 1002"/>
                  <a:gd name="T22" fmla="*/ 522 w 746"/>
                  <a:gd name="T23" fmla="*/ 453 h 1002"/>
                  <a:gd name="T24" fmla="*/ 613 w 746"/>
                  <a:gd name="T25" fmla="*/ 430 h 1002"/>
                  <a:gd name="T26" fmla="*/ 568 w 746"/>
                  <a:gd name="T27" fmla="*/ 381 h 1002"/>
                  <a:gd name="T28" fmla="*/ 560 w 746"/>
                  <a:gd name="T29" fmla="*/ 317 h 1002"/>
                  <a:gd name="T30" fmla="*/ 526 w 746"/>
                  <a:gd name="T31" fmla="*/ 338 h 1002"/>
                  <a:gd name="T32" fmla="*/ 485 w 746"/>
                  <a:gd name="T33" fmla="*/ 366 h 1002"/>
                  <a:gd name="T34" fmla="*/ 410 w 746"/>
                  <a:gd name="T35" fmla="*/ 223 h 1002"/>
                  <a:gd name="T36" fmla="*/ 414 w 746"/>
                  <a:gd name="T37" fmla="*/ 139 h 1002"/>
                  <a:gd name="T38" fmla="*/ 372 w 746"/>
                  <a:gd name="T39" fmla="*/ 89 h 1002"/>
                  <a:gd name="T40" fmla="*/ 344 w 746"/>
                  <a:gd name="T41" fmla="*/ 22 h 1002"/>
                  <a:gd name="T42" fmla="*/ 213 w 746"/>
                  <a:gd name="T43" fmla="*/ 0 h 1002"/>
                  <a:gd name="T44" fmla="*/ 154 w 746"/>
                  <a:gd name="T45" fmla="*/ 57 h 1002"/>
                  <a:gd name="T46" fmla="*/ 121 w 746"/>
                  <a:gd name="T47" fmla="*/ 111 h 1002"/>
                  <a:gd name="T48" fmla="*/ 187 w 746"/>
                  <a:gd name="T49" fmla="*/ 177 h 1002"/>
                  <a:gd name="T50" fmla="*/ 213 w 746"/>
                  <a:gd name="T51" fmla="*/ 247 h 1002"/>
                  <a:gd name="T52" fmla="*/ 163 w 746"/>
                  <a:gd name="T53" fmla="*/ 301 h 1002"/>
                  <a:gd name="T54" fmla="*/ 115 w 746"/>
                  <a:gd name="T55" fmla="*/ 280 h 1002"/>
                  <a:gd name="T56" fmla="*/ 88 w 746"/>
                  <a:gd name="T57" fmla="*/ 438 h 1002"/>
                  <a:gd name="T58" fmla="*/ 0 w 746"/>
                  <a:gd name="T59" fmla="*/ 519 h 1002"/>
                  <a:gd name="T60" fmla="*/ 50 w 746"/>
                  <a:gd name="T61" fmla="*/ 543 h 1002"/>
                  <a:gd name="T62" fmla="*/ 148 w 746"/>
                  <a:gd name="T63" fmla="*/ 673 h 1002"/>
                  <a:gd name="T64" fmla="*/ 199 w 746"/>
                  <a:gd name="T65" fmla="*/ 732 h 1002"/>
                  <a:gd name="T66" fmla="*/ 260 w 746"/>
                  <a:gd name="T67" fmla="*/ 836 h 1002"/>
                  <a:gd name="T68" fmla="*/ 291 w 746"/>
                  <a:gd name="T69" fmla="*/ 912 h 10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6"/>
                  <a:gd name="T106" fmla="*/ 0 h 1002"/>
                  <a:gd name="T107" fmla="*/ 746 w 746"/>
                  <a:gd name="T108" fmla="*/ 1002 h 10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6" h="1002">
                    <a:moveTo>
                      <a:pt x="320" y="1002"/>
                    </a:moveTo>
                    <a:cubicBezTo>
                      <a:pt x="343" y="975"/>
                      <a:pt x="343" y="975"/>
                      <a:pt x="343" y="975"/>
                    </a:cubicBezTo>
                    <a:cubicBezTo>
                      <a:pt x="363" y="956"/>
                      <a:pt x="363" y="956"/>
                      <a:pt x="363" y="956"/>
                    </a:cubicBezTo>
                    <a:cubicBezTo>
                      <a:pt x="414" y="947"/>
                      <a:pt x="414" y="947"/>
                      <a:pt x="414" y="947"/>
                    </a:cubicBezTo>
                    <a:cubicBezTo>
                      <a:pt x="414" y="947"/>
                      <a:pt x="468" y="950"/>
                      <a:pt x="473" y="947"/>
                    </a:cubicBezTo>
                    <a:cubicBezTo>
                      <a:pt x="477" y="945"/>
                      <a:pt x="499" y="942"/>
                      <a:pt x="499" y="942"/>
                    </a:cubicBezTo>
                    <a:cubicBezTo>
                      <a:pt x="516" y="893"/>
                      <a:pt x="516" y="893"/>
                      <a:pt x="516" y="893"/>
                    </a:cubicBezTo>
                    <a:cubicBezTo>
                      <a:pt x="516" y="847"/>
                      <a:pt x="516" y="847"/>
                      <a:pt x="516" y="847"/>
                    </a:cubicBezTo>
                    <a:cubicBezTo>
                      <a:pt x="516" y="832"/>
                      <a:pt x="516" y="832"/>
                      <a:pt x="516" y="832"/>
                    </a:cubicBezTo>
                    <a:cubicBezTo>
                      <a:pt x="551" y="812"/>
                      <a:pt x="551" y="812"/>
                      <a:pt x="551" y="812"/>
                    </a:cubicBezTo>
                    <a:cubicBezTo>
                      <a:pt x="582" y="804"/>
                      <a:pt x="582" y="804"/>
                      <a:pt x="582" y="804"/>
                    </a:cubicBezTo>
                    <a:cubicBezTo>
                      <a:pt x="601" y="786"/>
                      <a:pt x="601" y="786"/>
                      <a:pt x="601" y="786"/>
                    </a:cubicBezTo>
                    <a:cubicBezTo>
                      <a:pt x="618" y="756"/>
                      <a:pt x="618" y="756"/>
                      <a:pt x="618" y="756"/>
                    </a:cubicBezTo>
                    <a:cubicBezTo>
                      <a:pt x="618" y="713"/>
                      <a:pt x="618" y="713"/>
                      <a:pt x="618" y="713"/>
                    </a:cubicBezTo>
                    <a:cubicBezTo>
                      <a:pt x="684" y="687"/>
                      <a:pt x="684" y="687"/>
                      <a:pt x="684" y="687"/>
                    </a:cubicBezTo>
                    <a:cubicBezTo>
                      <a:pt x="746" y="669"/>
                      <a:pt x="746" y="669"/>
                      <a:pt x="746" y="669"/>
                    </a:cubicBezTo>
                    <a:cubicBezTo>
                      <a:pt x="746" y="649"/>
                      <a:pt x="746" y="649"/>
                      <a:pt x="746" y="649"/>
                    </a:cubicBezTo>
                    <a:cubicBezTo>
                      <a:pt x="707" y="623"/>
                      <a:pt x="707" y="623"/>
                      <a:pt x="707" y="623"/>
                    </a:cubicBezTo>
                    <a:cubicBezTo>
                      <a:pt x="680" y="609"/>
                      <a:pt x="680" y="609"/>
                      <a:pt x="680" y="609"/>
                    </a:cubicBezTo>
                    <a:cubicBezTo>
                      <a:pt x="633" y="600"/>
                      <a:pt x="633" y="600"/>
                      <a:pt x="633" y="600"/>
                    </a:cubicBezTo>
                    <a:cubicBezTo>
                      <a:pt x="594" y="600"/>
                      <a:pt x="594" y="600"/>
                      <a:pt x="594" y="600"/>
                    </a:cubicBezTo>
                    <a:cubicBezTo>
                      <a:pt x="552" y="573"/>
                      <a:pt x="552" y="573"/>
                      <a:pt x="552" y="573"/>
                    </a:cubicBezTo>
                    <a:cubicBezTo>
                      <a:pt x="571" y="538"/>
                      <a:pt x="571" y="538"/>
                      <a:pt x="571" y="538"/>
                    </a:cubicBezTo>
                    <a:cubicBezTo>
                      <a:pt x="574" y="498"/>
                      <a:pt x="574" y="498"/>
                      <a:pt x="574" y="498"/>
                    </a:cubicBezTo>
                    <a:cubicBezTo>
                      <a:pt x="625" y="492"/>
                      <a:pt x="625" y="492"/>
                      <a:pt x="625" y="492"/>
                    </a:cubicBezTo>
                    <a:cubicBezTo>
                      <a:pt x="673" y="472"/>
                      <a:pt x="673" y="472"/>
                      <a:pt x="673" y="472"/>
                    </a:cubicBezTo>
                    <a:cubicBezTo>
                      <a:pt x="669" y="452"/>
                      <a:pt x="669" y="452"/>
                      <a:pt x="669" y="452"/>
                    </a:cubicBezTo>
                    <a:cubicBezTo>
                      <a:pt x="624" y="419"/>
                      <a:pt x="624" y="419"/>
                      <a:pt x="624" y="419"/>
                    </a:cubicBezTo>
                    <a:cubicBezTo>
                      <a:pt x="615" y="396"/>
                      <a:pt x="615" y="396"/>
                      <a:pt x="615" y="396"/>
                    </a:cubicBezTo>
                    <a:cubicBezTo>
                      <a:pt x="615" y="348"/>
                      <a:pt x="615" y="348"/>
                      <a:pt x="615" y="348"/>
                    </a:cubicBezTo>
                    <a:cubicBezTo>
                      <a:pt x="594" y="340"/>
                      <a:pt x="594" y="340"/>
                      <a:pt x="594" y="340"/>
                    </a:cubicBezTo>
                    <a:cubicBezTo>
                      <a:pt x="578" y="371"/>
                      <a:pt x="578" y="371"/>
                      <a:pt x="578" y="371"/>
                    </a:cubicBezTo>
                    <a:cubicBezTo>
                      <a:pt x="575" y="400"/>
                      <a:pt x="575" y="400"/>
                      <a:pt x="575" y="400"/>
                    </a:cubicBezTo>
                    <a:cubicBezTo>
                      <a:pt x="533" y="402"/>
                      <a:pt x="533" y="402"/>
                      <a:pt x="533" y="402"/>
                    </a:cubicBezTo>
                    <a:cubicBezTo>
                      <a:pt x="464" y="314"/>
                      <a:pt x="464" y="314"/>
                      <a:pt x="464" y="314"/>
                    </a:cubicBezTo>
                    <a:cubicBezTo>
                      <a:pt x="464" y="314"/>
                      <a:pt x="451" y="250"/>
                      <a:pt x="451" y="245"/>
                    </a:cubicBezTo>
                    <a:cubicBezTo>
                      <a:pt x="451" y="239"/>
                      <a:pt x="419" y="171"/>
                      <a:pt x="419" y="171"/>
                    </a:cubicBezTo>
                    <a:cubicBezTo>
                      <a:pt x="455" y="153"/>
                      <a:pt x="455" y="153"/>
                      <a:pt x="455" y="153"/>
                    </a:cubicBezTo>
                    <a:cubicBezTo>
                      <a:pt x="454" y="118"/>
                      <a:pt x="454" y="118"/>
                      <a:pt x="454" y="118"/>
                    </a:cubicBezTo>
                    <a:cubicBezTo>
                      <a:pt x="409" y="98"/>
                      <a:pt x="409" y="98"/>
                      <a:pt x="409" y="98"/>
                    </a:cubicBezTo>
                    <a:cubicBezTo>
                      <a:pt x="391" y="40"/>
                      <a:pt x="391" y="40"/>
                      <a:pt x="391" y="40"/>
                    </a:cubicBezTo>
                    <a:cubicBezTo>
                      <a:pt x="378" y="24"/>
                      <a:pt x="378" y="24"/>
                      <a:pt x="378" y="24"/>
                    </a:cubicBezTo>
                    <a:cubicBezTo>
                      <a:pt x="316" y="24"/>
                      <a:pt x="316" y="24"/>
                      <a:pt x="316" y="24"/>
                    </a:cubicBezTo>
                    <a:cubicBezTo>
                      <a:pt x="234" y="0"/>
                      <a:pt x="234" y="0"/>
                      <a:pt x="234" y="0"/>
                    </a:cubicBezTo>
                    <a:cubicBezTo>
                      <a:pt x="193" y="36"/>
                      <a:pt x="193" y="36"/>
                      <a:pt x="193" y="36"/>
                    </a:cubicBezTo>
                    <a:cubicBezTo>
                      <a:pt x="169" y="63"/>
                      <a:pt x="169" y="63"/>
                      <a:pt x="169" y="63"/>
                    </a:cubicBezTo>
                    <a:cubicBezTo>
                      <a:pt x="169" y="75"/>
                      <a:pt x="169" y="75"/>
                      <a:pt x="169" y="75"/>
                    </a:cubicBezTo>
                    <a:cubicBezTo>
                      <a:pt x="133" y="122"/>
                      <a:pt x="133" y="122"/>
                      <a:pt x="133" y="122"/>
                    </a:cubicBezTo>
                    <a:cubicBezTo>
                      <a:pt x="165" y="165"/>
                      <a:pt x="165" y="165"/>
                      <a:pt x="165" y="165"/>
                    </a:cubicBezTo>
                    <a:cubicBezTo>
                      <a:pt x="206" y="194"/>
                      <a:pt x="206" y="194"/>
                      <a:pt x="206" y="194"/>
                    </a:cubicBezTo>
                    <a:cubicBezTo>
                      <a:pt x="248" y="226"/>
                      <a:pt x="248" y="226"/>
                      <a:pt x="248" y="226"/>
                    </a:cubicBezTo>
                    <a:cubicBezTo>
                      <a:pt x="234" y="271"/>
                      <a:pt x="234" y="271"/>
                      <a:pt x="234" y="271"/>
                    </a:cubicBezTo>
                    <a:cubicBezTo>
                      <a:pt x="227" y="315"/>
                      <a:pt x="227" y="315"/>
                      <a:pt x="227" y="315"/>
                    </a:cubicBezTo>
                    <a:cubicBezTo>
                      <a:pt x="179" y="331"/>
                      <a:pt x="179" y="331"/>
                      <a:pt x="179" y="331"/>
                    </a:cubicBezTo>
                    <a:cubicBezTo>
                      <a:pt x="146" y="308"/>
                      <a:pt x="146" y="308"/>
                      <a:pt x="146" y="308"/>
                    </a:cubicBezTo>
                    <a:cubicBezTo>
                      <a:pt x="126" y="308"/>
                      <a:pt x="126" y="308"/>
                      <a:pt x="126" y="308"/>
                    </a:cubicBezTo>
                    <a:cubicBezTo>
                      <a:pt x="114" y="392"/>
                      <a:pt x="114" y="392"/>
                      <a:pt x="114" y="392"/>
                    </a:cubicBezTo>
                    <a:cubicBezTo>
                      <a:pt x="97" y="481"/>
                      <a:pt x="97" y="481"/>
                      <a:pt x="97" y="481"/>
                    </a:cubicBezTo>
                    <a:cubicBezTo>
                      <a:pt x="88" y="534"/>
                      <a:pt x="88" y="534"/>
                      <a:pt x="88" y="534"/>
                    </a:cubicBezTo>
                    <a:cubicBezTo>
                      <a:pt x="0" y="570"/>
                      <a:pt x="0" y="570"/>
                      <a:pt x="0" y="570"/>
                    </a:cubicBezTo>
                    <a:cubicBezTo>
                      <a:pt x="15" y="595"/>
                      <a:pt x="15" y="595"/>
                      <a:pt x="15" y="595"/>
                    </a:cubicBezTo>
                    <a:cubicBezTo>
                      <a:pt x="55" y="597"/>
                      <a:pt x="55" y="597"/>
                      <a:pt x="55" y="597"/>
                    </a:cubicBezTo>
                    <a:cubicBezTo>
                      <a:pt x="169" y="695"/>
                      <a:pt x="169" y="695"/>
                      <a:pt x="169" y="695"/>
                    </a:cubicBezTo>
                    <a:cubicBezTo>
                      <a:pt x="163" y="739"/>
                      <a:pt x="163" y="739"/>
                      <a:pt x="163" y="739"/>
                    </a:cubicBezTo>
                    <a:cubicBezTo>
                      <a:pt x="140" y="788"/>
                      <a:pt x="140" y="788"/>
                      <a:pt x="140" y="788"/>
                    </a:cubicBezTo>
                    <a:cubicBezTo>
                      <a:pt x="219" y="804"/>
                      <a:pt x="219" y="804"/>
                      <a:pt x="219" y="804"/>
                    </a:cubicBezTo>
                    <a:cubicBezTo>
                      <a:pt x="283" y="862"/>
                      <a:pt x="283" y="862"/>
                      <a:pt x="283" y="862"/>
                    </a:cubicBezTo>
                    <a:cubicBezTo>
                      <a:pt x="286" y="919"/>
                      <a:pt x="286" y="919"/>
                      <a:pt x="286" y="919"/>
                    </a:cubicBezTo>
                    <a:cubicBezTo>
                      <a:pt x="265" y="953"/>
                      <a:pt x="265" y="953"/>
                      <a:pt x="265" y="953"/>
                    </a:cubicBezTo>
                    <a:lnTo>
                      <a:pt x="320" y="1002"/>
                    </a:lnTo>
                    <a:close/>
                  </a:path>
                </a:pathLst>
              </a:custGeom>
              <a:grpFill/>
              <a:ln w="3175">
                <a:solidFill>
                  <a:schemeClr val="bg1"/>
                </a:solidFill>
                <a:round/>
                <a:headEnd/>
                <a:tailEnd/>
              </a:ln>
              <a:extLst/>
            </p:spPr>
            <p:txBody>
              <a:bodyPr/>
              <a:lstStyle/>
              <a:p>
                <a:endParaRPr lang="ru-RU" sz="1600">
                  <a:latin typeface="+mn-lt"/>
                </a:endParaRPr>
              </a:p>
            </p:txBody>
          </p:sp>
        </p:grpSp>
        <p:sp>
          <p:nvSpPr>
            <p:cNvPr id="74" name="Freeform 6"/>
            <p:cNvSpPr>
              <a:spLocks/>
            </p:cNvSpPr>
            <p:nvPr/>
          </p:nvSpPr>
          <p:spPr bwMode="auto">
            <a:xfrm rot="41566">
              <a:off x="3667410" y="3572068"/>
              <a:ext cx="678791" cy="634041"/>
            </a:xfrm>
            <a:custGeom>
              <a:avLst/>
              <a:gdLst>
                <a:gd name="T0" fmla="*/ 28 w 696"/>
                <a:gd name="T1" fmla="*/ 372 h 663"/>
                <a:gd name="T2" fmla="*/ 0 w 696"/>
                <a:gd name="T3" fmla="*/ 338 h 663"/>
                <a:gd name="T4" fmla="*/ 0 w 696"/>
                <a:gd name="T5" fmla="*/ 315 h 663"/>
                <a:gd name="T6" fmla="*/ 33 w 696"/>
                <a:gd name="T7" fmla="*/ 297 h 663"/>
                <a:gd name="T8" fmla="*/ 69 w 696"/>
                <a:gd name="T9" fmla="*/ 246 h 663"/>
                <a:gd name="T10" fmla="*/ 96 w 696"/>
                <a:gd name="T11" fmla="*/ 223 h 663"/>
                <a:gd name="T12" fmla="*/ 132 w 696"/>
                <a:gd name="T13" fmla="*/ 223 h 663"/>
                <a:gd name="T14" fmla="*/ 187 w 696"/>
                <a:gd name="T15" fmla="*/ 204 h 663"/>
                <a:gd name="T16" fmla="*/ 226 w 696"/>
                <a:gd name="T17" fmla="*/ 181 h 663"/>
                <a:gd name="T18" fmla="*/ 226 w 696"/>
                <a:gd name="T19" fmla="*/ 156 h 663"/>
                <a:gd name="T20" fmla="*/ 199 w 696"/>
                <a:gd name="T21" fmla="*/ 114 h 663"/>
                <a:gd name="T22" fmla="*/ 192 w 696"/>
                <a:gd name="T23" fmla="*/ 97 h 663"/>
                <a:gd name="T24" fmla="*/ 209 w 696"/>
                <a:gd name="T25" fmla="*/ 80 h 663"/>
                <a:gd name="T26" fmla="*/ 249 w 696"/>
                <a:gd name="T27" fmla="*/ 67 h 663"/>
                <a:gd name="T28" fmla="*/ 283 w 696"/>
                <a:gd name="T29" fmla="*/ 67 h 663"/>
                <a:gd name="T30" fmla="*/ 326 w 696"/>
                <a:gd name="T31" fmla="*/ 75 h 663"/>
                <a:gd name="T32" fmla="*/ 391 w 696"/>
                <a:gd name="T33" fmla="*/ 79 h 663"/>
                <a:gd name="T34" fmla="*/ 424 w 696"/>
                <a:gd name="T35" fmla="*/ 61 h 663"/>
                <a:gd name="T36" fmla="*/ 436 w 696"/>
                <a:gd name="T37" fmla="*/ 33 h 663"/>
                <a:gd name="T38" fmla="*/ 465 w 696"/>
                <a:gd name="T39" fmla="*/ 18 h 663"/>
                <a:gd name="T40" fmla="*/ 484 w 696"/>
                <a:gd name="T41" fmla="*/ 0 h 663"/>
                <a:gd name="T42" fmla="*/ 505 w 696"/>
                <a:gd name="T43" fmla="*/ 7 h 663"/>
                <a:gd name="T44" fmla="*/ 548 w 696"/>
                <a:gd name="T45" fmla="*/ 51 h 663"/>
                <a:gd name="T46" fmla="*/ 594 w 696"/>
                <a:gd name="T47" fmla="*/ 55 h 663"/>
                <a:gd name="T48" fmla="*/ 603 w 696"/>
                <a:gd name="T49" fmla="*/ 69 h 663"/>
                <a:gd name="T50" fmla="*/ 633 w 696"/>
                <a:gd name="T51" fmla="*/ 69 h 663"/>
                <a:gd name="T52" fmla="*/ 628 w 696"/>
                <a:gd name="T53" fmla="*/ 92 h 663"/>
                <a:gd name="T54" fmla="*/ 576 w 696"/>
                <a:gd name="T55" fmla="*/ 126 h 663"/>
                <a:gd name="T56" fmla="*/ 576 w 696"/>
                <a:gd name="T57" fmla="*/ 140 h 663"/>
                <a:gd name="T58" fmla="*/ 612 w 696"/>
                <a:gd name="T59" fmla="*/ 205 h 663"/>
                <a:gd name="T60" fmla="*/ 614 w 696"/>
                <a:gd name="T61" fmla="*/ 235 h 663"/>
                <a:gd name="T62" fmla="*/ 595 w 696"/>
                <a:gd name="T63" fmla="*/ 291 h 663"/>
                <a:gd name="T64" fmla="*/ 597 w 696"/>
                <a:gd name="T65" fmla="*/ 322 h 663"/>
                <a:gd name="T66" fmla="*/ 603 w 696"/>
                <a:gd name="T67" fmla="*/ 354 h 663"/>
                <a:gd name="T68" fmla="*/ 610 w 696"/>
                <a:gd name="T69" fmla="*/ 403 h 663"/>
                <a:gd name="T70" fmla="*/ 588 w 696"/>
                <a:gd name="T71" fmla="*/ 417 h 663"/>
                <a:gd name="T72" fmla="*/ 568 w 696"/>
                <a:gd name="T73" fmla="*/ 413 h 663"/>
                <a:gd name="T74" fmla="*/ 559 w 696"/>
                <a:gd name="T75" fmla="*/ 397 h 663"/>
                <a:gd name="T76" fmla="*/ 497 w 696"/>
                <a:gd name="T77" fmla="*/ 398 h 663"/>
                <a:gd name="T78" fmla="*/ 457 w 696"/>
                <a:gd name="T79" fmla="*/ 429 h 663"/>
                <a:gd name="T80" fmla="*/ 393 w 696"/>
                <a:gd name="T81" fmla="*/ 421 h 663"/>
                <a:gd name="T82" fmla="*/ 385 w 696"/>
                <a:gd name="T83" fmla="*/ 473 h 663"/>
                <a:gd name="T84" fmla="*/ 368 w 696"/>
                <a:gd name="T85" fmla="*/ 495 h 663"/>
                <a:gd name="T86" fmla="*/ 328 w 696"/>
                <a:gd name="T87" fmla="*/ 501 h 663"/>
                <a:gd name="T88" fmla="*/ 298 w 696"/>
                <a:gd name="T89" fmla="*/ 532 h 663"/>
                <a:gd name="T90" fmla="*/ 294 w 696"/>
                <a:gd name="T91" fmla="*/ 569 h 663"/>
                <a:gd name="T92" fmla="*/ 259 w 696"/>
                <a:gd name="T93" fmla="*/ 589 h 663"/>
                <a:gd name="T94" fmla="*/ 214 w 696"/>
                <a:gd name="T95" fmla="*/ 585 h 663"/>
                <a:gd name="T96" fmla="*/ 194 w 696"/>
                <a:gd name="T97" fmla="*/ 603 h 663"/>
                <a:gd name="T98" fmla="*/ 174 w 696"/>
                <a:gd name="T99" fmla="*/ 603 h 663"/>
                <a:gd name="T100" fmla="*/ 175 w 696"/>
                <a:gd name="T101" fmla="*/ 569 h 663"/>
                <a:gd name="T102" fmla="*/ 154 w 696"/>
                <a:gd name="T103" fmla="*/ 526 h 663"/>
                <a:gd name="T104" fmla="*/ 132 w 696"/>
                <a:gd name="T105" fmla="*/ 476 h 663"/>
                <a:gd name="T106" fmla="*/ 120 w 696"/>
                <a:gd name="T107" fmla="*/ 442 h 663"/>
                <a:gd name="T108" fmla="*/ 86 w 696"/>
                <a:gd name="T109" fmla="*/ 401 h 663"/>
                <a:gd name="T110" fmla="*/ 53 w 696"/>
                <a:gd name="T111" fmla="*/ 374 h 663"/>
                <a:gd name="T112" fmla="*/ 28 w 696"/>
                <a:gd name="T113" fmla="*/ 372 h 6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6"/>
                <a:gd name="T172" fmla="*/ 0 h 663"/>
                <a:gd name="T173" fmla="*/ 696 w 696"/>
                <a:gd name="T174" fmla="*/ 663 h 6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6" h="663">
                  <a:moveTo>
                    <a:pt x="31" y="409"/>
                  </a:moveTo>
                  <a:cubicBezTo>
                    <a:pt x="0" y="372"/>
                    <a:pt x="0" y="372"/>
                    <a:pt x="0" y="372"/>
                  </a:cubicBezTo>
                  <a:cubicBezTo>
                    <a:pt x="0" y="346"/>
                    <a:pt x="0" y="346"/>
                    <a:pt x="0" y="346"/>
                  </a:cubicBezTo>
                  <a:cubicBezTo>
                    <a:pt x="36" y="327"/>
                    <a:pt x="36" y="327"/>
                    <a:pt x="36" y="327"/>
                  </a:cubicBezTo>
                  <a:cubicBezTo>
                    <a:pt x="76" y="271"/>
                    <a:pt x="76" y="271"/>
                    <a:pt x="76" y="271"/>
                  </a:cubicBezTo>
                  <a:cubicBezTo>
                    <a:pt x="106" y="245"/>
                    <a:pt x="106" y="245"/>
                    <a:pt x="106" y="245"/>
                  </a:cubicBezTo>
                  <a:cubicBezTo>
                    <a:pt x="145" y="245"/>
                    <a:pt x="145" y="245"/>
                    <a:pt x="145" y="245"/>
                  </a:cubicBezTo>
                  <a:cubicBezTo>
                    <a:pt x="206" y="224"/>
                    <a:pt x="206" y="224"/>
                    <a:pt x="206" y="224"/>
                  </a:cubicBezTo>
                  <a:cubicBezTo>
                    <a:pt x="248" y="199"/>
                    <a:pt x="248" y="199"/>
                    <a:pt x="248" y="199"/>
                  </a:cubicBezTo>
                  <a:cubicBezTo>
                    <a:pt x="248" y="171"/>
                    <a:pt x="248" y="171"/>
                    <a:pt x="248" y="171"/>
                  </a:cubicBezTo>
                  <a:cubicBezTo>
                    <a:pt x="219" y="125"/>
                    <a:pt x="219" y="125"/>
                    <a:pt x="219" y="125"/>
                  </a:cubicBezTo>
                  <a:cubicBezTo>
                    <a:pt x="211" y="107"/>
                    <a:pt x="211" y="107"/>
                    <a:pt x="211" y="107"/>
                  </a:cubicBezTo>
                  <a:cubicBezTo>
                    <a:pt x="230" y="88"/>
                    <a:pt x="230" y="88"/>
                    <a:pt x="230" y="88"/>
                  </a:cubicBezTo>
                  <a:cubicBezTo>
                    <a:pt x="274" y="74"/>
                    <a:pt x="274" y="74"/>
                    <a:pt x="274" y="74"/>
                  </a:cubicBezTo>
                  <a:cubicBezTo>
                    <a:pt x="311" y="74"/>
                    <a:pt x="311" y="74"/>
                    <a:pt x="311" y="74"/>
                  </a:cubicBezTo>
                  <a:cubicBezTo>
                    <a:pt x="311" y="74"/>
                    <a:pt x="354" y="80"/>
                    <a:pt x="358" y="82"/>
                  </a:cubicBezTo>
                  <a:cubicBezTo>
                    <a:pt x="361" y="84"/>
                    <a:pt x="430" y="87"/>
                    <a:pt x="430" y="87"/>
                  </a:cubicBezTo>
                  <a:cubicBezTo>
                    <a:pt x="466" y="67"/>
                    <a:pt x="466" y="67"/>
                    <a:pt x="466" y="67"/>
                  </a:cubicBezTo>
                  <a:cubicBezTo>
                    <a:pt x="479" y="36"/>
                    <a:pt x="479" y="36"/>
                    <a:pt x="479" y="36"/>
                  </a:cubicBezTo>
                  <a:cubicBezTo>
                    <a:pt x="511" y="20"/>
                    <a:pt x="511" y="20"/>
                    <a:pt x="511" y="20"/>
                  </a:cubicBezTo>
                  <a:cubicBezTo>
                    <a:pt x="532" y="0"/>
                    <a:pt x="532" y="0"/>
                    <a:pt x="532" y="0"/>
                  </a:cubicBezTo>
                  <a:cubicBezTo>
                    <a:pt x="555" y="8"/>
                    <a:pt x="555" y="8"/>
                    <a:pt x="555" y="8"/>
                  </a:cubicBezTo>
                  <a:cubicBezTo>
                    <a:pt x="602" y="56"/>
                    <a:pt x="602" y="56"/>
                    <a:pt x="602" y="56"/>
                  </a:cubicBezTo>
                  <a:cubicBezTo>
                    <a:pt x="653" y="60"/>
                    <a:pt x="653" y="60"/>
                    <a:pt x="653" y="60"/>
                  </a:cubicBezTo>
                  <a:cubicBezTo>
                    <a:pt x="663" y="76"/>
                    <a:pt x="663" y="76"/>
                    <a:pt x="663" y="76"/>
                  </a:cubicBezTo>
                  <a:cubicBezTo>
                    <a:pt x="696" y="76"/>
                    <a:pt x="696" y="76"/>
                    <a:pt x="696" y="76"/>
                  </a:cubicBezTo>
                  <a:cubicBezTo>
                    <a:pt x="691" y="101"/>
                    <a:pt x="691" y="101"/>
                    <a:pt x="691" y="101"/>
                  </a:cubicBezTo>
                  <a:cubicBezTo>
                    <a:pt x="633" y="138"/>
                    <a:pt x="633" y="138"/>
                    <a:pt x="633" y="138"/>
                  </a:cubicBezTo>
                  <a:cubicBezTo>
                    <a:pt x="633" y="154"/>
                    <a:pt x="633" y="154"/>
                    <a:pt x="633" y="154"/>
                  </a:cubicBezTo>
                  <a:cubicBezTo>
                    <a:pt x="673" y="225"/>
                    <a:pt x="673" y="225"/>
                    <a:pt x="673" y="225"/>
                  </a:cubicBezTo>
                  <a:cubicBezTo>
                    <a:pt x="673" y="225"/>
                    <a:pt x="677" y="255"/>
                    <a:pt x="675" y="258"/>
                  </a:cubicBezTo>
                  <a:cubicBezTo>
                    <a:pt x="673" y="261"/>
                    <a:pt x="654" y="320"/>
                    <a:pt x="654" y="320"/>
                  </a:cubicBezTo>
                  <a:cubicBezTo>
                    <a:pt x="656" y="354"/>
                    <a:pt x="656" y="354"/>
                    <a:pt x="656" y="354"/>
                  </a:cubicBezTo>
                  <a:cubicBezTo>
                    <a:pt x="663" y="389"/>
                    <a:pt x="663" y="389"/>
                    <a:pt x="663" y="389"/>
                  </a:cubicBezTo>
                  <a:cubicBezTo>
                    <a:pt x="671" y="443"/>
                    <a:pt x="671" y="443"/>
                    <a:pt x="671" y="443"/>
                  </a:cubicBezTo>
                  <a:cubicBezTo>
                    <a:pt x="647" y="459"/>
                    <a:pt x="647" y="459"/>
                    <a:pt x="647" y="459"/>
                  </a:cubicBezTo>
                  <a:cubicBezTo>
                    <a:pt x="624" y="454"/>
                    <a:pt x="624" y="454"/>
                    <a:pt x="624" y="454"/>
                  </a:cubicBezTo>
                  <a:cubicBezTo>
                    <a:pt x="615" y="436"/>
                    <a:pt x="615" y="436"/>
                    <a:pt x="615" y="436"/>
                  </a:cubicBezTo>
                  <a:cubicBezTo>
                    <a:pt x="615" y="436"/>
                    <a:pt x="546" y="435"/>
                    <a:pt x="546" y="438"/>
                  </a:cubicBezTo>
                  <a:cubicBezTo>
                    <a:pt x="546" y="440"/>
                    <a:pt x="503" y="472"/>
                    <a:pt x="503" y="472"/>
                  </a:cubicBezTo>
                  <a:cubicBezTo>
                    <a:pt x="432" y="463"/>
                    <a:pt x="432" y="463"/>
                    <a:pt x="432" y="463"/>
                  </a:cubicBezTo>
                  <a:cubicBezTo>
                    <a:pt x="423" y="520"/>
                    <a:pt x="423" y="520"/>
                    <a:pt x="423" y="520"/>
                  </a:cubicBezTo>
                  <a:cubicBezTo>
                    <a:pt x="405" y="544"/>
                    <a:pt x="405" y="544"/>
                    <a:pt x="405" y="544"/>
                  </a:cubicBezTo>
                  <a:cubicBezTo>
                    <a:pt x="405" y="544"/>
                    <a:pt x="365" y="551"/>
                    <a:pt x="361" y="551"/>
                  </a:cubicBezTo>
                  <a:cubicBezTo>
                    <a:pt x="358" y="551"/>
                    <a:pt x="328" y="585"/>
                    <a:pt x="328" y="585"/>
                  </a:cubicBezTo>
                  <a:cubicBezTo>
                    <a:pt x="323" y="626"/>
                    <a:pt x="323" y="626"/>
                    <a:pt x="323" y="626"/>
                  </a:cubicBezTo>
                  <a:cubicBezTo>
                    <a:pt x="285" y="648"/>
                    <a:pt x="285" y="648"/>
                    <a:pt x="285" y="648"/>
                  </a:cubicBezTo>
                  <a:cubicBezTo>
                    <a:pt x="235" y="643"/>
                    <a:pt x="235" y="643"/>
                    <a:pt x="235" y="643"/>
                  </a:cubicBezTo>
                  <a:cubicBezTo>
                    <a:pt x="213" y="663"/>
                    <a:pt x="213" y="663"/>
                    <a:pt x="213" y="663"/>
                  </a:cubicBezTo>
                  <a:cubicBezTo>
                    <a:pt x="191" y="663"/>
                    <a:pt x="191" y="663"/>
                    <a:pt x="191" y="663"/>
                  </a:cubicBezTo>
                  <a:cubicBezTo>
                    <a:pt x="192" y="626"/>
                    <a:pt x="192" y="626"/>
                    <a:pt x="192" y="626"/>
                  </a:cubicBezTo>
                  <a:cubicBezTo>
                    <a:pt x="169" y="578"/>
                    <a:pt x="169" y="578"/>
                    <a:pt x="169" y="578"/>
                  </a:cubicBezTo>
                  <a:cubicBezTo>
                    <a:pt x="145" y="523"/>
                    <a:pt x="145" y="523"/>
                    <a:pt x="145" y="523"/>
                  </a:cubicBezTo>
                  <a:cubicBezTo>
                    <a:pt x="132" y="486"/>
                    <a:pt x="132" y="486"/>
                    <a:pt x="132" y="486"/>
                  </a:cubicBezTo>
                  <a:cubicBezTo>
                    <a:pt x="132" y="486"/>
                    <a:pt x="98" y="442"/>
                    <a:pt x="95" y="441"/>
                  </a:cubicBezTo>
                  <a:cubicBezTo>
                    <a:pt x="93" y="440"/>
                    <a:pt x="66" y="413"/>
                    <a:pt x="58" y="411"/>
                  </a:cubicBezTo>
                  <a:cubicBezTo>
                    <a:pt x="50" y="409"/>
                    <a:pt x="31" y="409"/>
                    <a:pt x="31" y="409"/>
                  </a:cubicBezTo>
                  <a:close/>
                </a:path>
              </a:pathLst>
            </a:custGeom>
            <a:grpFill/>
            <a:ln w="3175">
              <a:solidFill>
                <a:schemeClr val="bg1"/>
              </a:solidFill>
              <a:round/>
              <a:headEnd/>
              <a:tailEnd/>
            </a:ln>
            <a:extLst/>
          </p:spPr>
          <p:txBody>
            <a:bodyPr/>
            <a:lstStyle/>
            <a:p>
              <a:endParaRPr lang="ru-RU" sz="1600">
                <a:latin typeface="+mn-lt"/>
              </a:endParaRPr>
            </a:p>
          </p:txBody>
        </p:sp>
      </p:grpSp>
      <p:sp>
        <p:nvSpPr>
          <p:cNvPr id="44" name="Прямоугольник 43"/>
          <p:cNvSpPr/>
          <p:nvPr/>
        </p:nvSpPr>
        <p:spPr>
          <a:xfrm>
            <a:off x="7388662" y="5121359"/>
            <a:ext cx="3888000" cy="1248144"/>
          </a:xfrm>
          <a:prstGeom prst="rect">
            <a:avLst/>
          </a:prstGeom>
          <a:solidFill>
            <a:srgbClr val="8BFFB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207406" y="1803565"/>
            <a:ext cx="4305240" cy="1044000"/>
          </a:xfrm>
          <a:prstGeom prst="rect">
            <a:avLst/>
          </a:prstGeom>
          <a:solidFill>
            <a:srgbClr val="8BFFB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7396154" y="5135750"/>
            <a:ext cx="3379815" cy="666977"/>
          </a:xfrm>
          <a:prstGeom prst="rect">
            <a:avLst/>
          </a:prstGeom>
        </p:spPr>
        <p:txBody>
          <a:bodyPr wrap="square">
            <a:spAutoFit/>
          </a:bodyPr>
          <a:lstStyle/>
          <a:p>
            <a:r>
              <a:rPr lang="ru-RU" sz="1867" dirty="0">
                <a:latin typeface="+mn-lt"/>
              </a:rPr>
              <a:t>Ясельный корпус для НОШ с. Ленино Липецкого района</a:t>
            </a:r>
          </a:p>
        </p:txBody>
      </p:sp>
      <p:pic>
        <p:nvPicPr>
          <p:cNvPr id="27"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611718" y="5867203"/>
            <a:ext cx="317587" cy="3458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994540" y="5791718"/>
            <a:ext cx="1244251" cy="523220"/>
          </a:xfrm>
          <a:prstGeom prst="rect">
            <a:avLst/>
          </a:prstGeom>
          <a:noFill/>
        </p:spPr>
        <p:txBody>
          <a:bodyPr wrap="none" rtlCol="0">
            <a:spAutoFit/>
          </a:bodyPr>
          <a:lstStyle/>
          <a:p>
            <a:r>
              <a:rPr lang="ru-RU" sz="2800" b="1" dirty="0" smtClean="0">
                <a:solidFill>
                  <a:srgbClr val="00B050"/>
                </a:solidFill>
                <a:latin typeface="+mn-lt"/>
              </a:rPr>
              <a:t>135</a:t>
            </a:r>
            <a:r>
              <a:rPr lang="ru-RU" dirty="0" smtClean="0">
                <a:solidFill>
                  <a:srgbClr val="00B050"/>
                </a:solidFill>
                <a:latin typeface="+mn-lt"/>
              </a:rPr>
              <a:t> мест</a:t>
            </a:r>
            <a:endParaRPr lang="ru-RU" dirty="0">
              <a:solidFill>
                <a:srgbClr val="00B050"/>
              </a:solidFill>
              <a:latin typeface="+mn-lt"/>
            </a:endParaRPr>
          </a:p>
        </p:txBody>
      </p:sp>
      <p:sp>
        <p:nvSpPr>
          <p:cNvPr id="26" name="Прямоугольник 25"/>
          <p:cNvSpPr/>
          <p:nvPr/>
        </p:nvSpPr>
        <p:spPr>
          <a:xfrm>
            <a:off x="197241" y="1805876"/>
            <a:ext cx="4256277" cy="379656"/>
          </a:xfrm>
          <a:prstGeom prst="rect">
            <a:avLst/>
          </a:prstGeom>
        </p:spPr>
        <p:txBody>
          <a:bodyPr wrap="square">
            <a:spAutoFit/>
          </a:bodyPr>
          <a:lstStyle/>
          <a:p>
            <a:pPr fontAlgn="b">
              <a:spcBef>
                <a:spcPts val="0"/>
              </a:spcBef>
              <a:spcAft>
                <a:spcPts val="0"/>
              </a:spcAft>
            </a:pPr>
            <a:r>
              <a:rPr lang="ru-RU" sz="1867" dirty="0">
                <a:solidFill>
                  <a:srgbClr val="000000"/>
                </a:solidFill>
                <a:latin typeface="+mn-lt"/>
              </a:rPr>
              <a:t>Школа в г. Липецке по ул. 50 лет НЛМК </a:t>
            </a:r>
          </a:p>
        </p:txBody>
      </p:sp>
      <p:pic>
        <p:nvPicPr>
          <p:cNvPr id="30"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08850" y="2384965"/>
            <a:ext cx="317587" cy="34589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60066" y="2308181"/>
            <a:ext cx="1273105" cy="523220"/>
          </a:xfrm>
          <a:prstGeom prst="rect">
            <a:avLst/>
          </a:prstGeom>
          <a:noFill/>
        </p:spPr>
        <p:txBody>
          <a:bodyPr wrap="none" rtlCol="0">
            <a:spAutoFit/>
          </a:bodyPr>
          <a:lstStyle/>
          <a:p>
            <a:r>
              <a:rPr lang="ru-RU" sz="2800" b="1" dirty="0" smtClean="0">
                <a:solidFill>
                  <a:srgbClr val="00B050"/>
                </a:solidFill>
                <a:latin typeface="+mn-lt"/>
              </a:rPr>
              <a:t>800</a:t>
            </a:r>
            <a:r>
              <a:rPr lang="ru-RU" sz="2800" dirty="0" smtClean="0">
                <a:solidFill>
                  <a:srgbClr val="00B050"/>
                </a:solidFill>
                <a:latin typeface="+mn-lt"/>
              </a:rPr>
              <a:t> </a:t>
            </a:r>
            <a:r>
              <a:rPr lang="ru-RU" dirty="0" smtClean="0">
                <a:solidFill>
                  <a:srgbClr val="00B050"/>
                </a:solidFill>
                <a:latin typeface="+mn-lt"/>
              </a:rPr>
              <a:t>мест</a:t>
            </a:r>
            <a:endParaRPr lang="ru-RU" dirty="0">
              <a:solidFill>
                <a:srgbClr val="00B050"/>
              </a:solidFill>
              <a:latin typeface="+mn-lt"/>
            </a:endParaRPr>
          </a:p>
        </p:txBody>
      </p:sp>
      <p:pic>
        <p:nvPicPr>
          <p:cNvPr id="34"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5199" y="3746523"/>
            <a:ext cx="317587" cy="3458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760066" y="3674170"/>
            <a:ext cx="1244251" cy="523220"/>
          </a:xfrm>
          <a:prstGeom prst="rect">
            <a:avLst/>
          </a:prstGeom>
          <a:noFill/>
        </p:spPr>
        <p:txBody>
          <a:bodyPr wrap="none" rtlCol="0">
            <a:spAutoFit/>
          </a:bodyPr>
          <a:lstStyle/>
          <a:p>
            <a:r>
              <a:rPr lang="ru-RU" sz="2800" b="1" dirty="0" smtClean="0">
                <a:solidFill>
                  <a:srgbClr val="00B050"/>
                </a:solidFill>
                <a:latin typeface="+mn-lt"/>
              </a:rPr>
              <a:t>800</a:t>
            </a:r>
            <a:r>
              <a:rPr lang="ru-RU" dirty="0" smtClean="0">
                <a:solidFill>
                  <a:srgbClr val="00B050"/>
                </a:solidFill>
                <a:latin typeface="+mn-lt"/>
              </a:rPr>
              <a:t> мест</a:t>
            </a:r>
            <a:endParaRPr lang="ru-RU" dirty="0">
              <a:solidFill>
                <a:srgbClr val="00B050"/>
              </a:solidFill>
              <a:latin typeface="+mn-lt"/>
            </a:endParaRPr>
          </a:p>
        </p:txBody>
      </p:sp>
      <p:sp>
        <p:nvSpPr>
          <p:cNvPr id="8" name="Прямоугольник 7"/>
          <p:cNvSpPr/>
          <p:nvPr/>
        </p:nvSpPr>
        <p:spPr>
          <a:xfrm>
            <a:off x="1" y="45725"/>
            <a:ext cx="12192000" cy="584775"/>
          </a:xfrm>
          <a:prstGeom prst="rect">
            <a:avLst/>
          </a:prstGeom>
        </p:spPr>
        <p:txBody>
          <a:bodyPr wrap="square" lIns="91440" tIns="45720" rIns="91440" bIns="45720">
            <a:spAutoFit/>
          </a:bodyPr>
          <a:lstStyle/>
          <a:p>
            <a:pPr marL="234945" algn="ctr"/>
            <a:r>
              <a:rPr lang="ru-RU" sz="3200" b="1" dirty="0" smtClean="0">
                <a:latin typeface="+mn-lt"/>
                <a:ea typeface="Open Sans Semibold" panose="020B0706030804020204" pitchFamily="34" charset="0"/>
                <a:cs typeface="Open Sans Semibold" panose="020B0706030804020204" pitchFamily="34" charset="0"/>
              </a:rPr>
              <a:t>ОБЪЕКТЫ ОБРАЗОВАНИЯ - 2020</a:t>
            </a:r>
            <a:endParaRPr lang="ru-RU" sz="3200" dirty="0">
              <a:latin typeface="+mn-lt"/>
              <a:ea typeface="Open Sans Semibold" panose="020B0706030804020204" pitchFamily="34" charset="0"/>
              <a:cs typeface="Open Sans Semibold" panose="020B0706030804020204" pitchFamily="34" charset="0"/>
            </a:endParaRPr>
          </a:p>
        </p:txBody>
      </p:sp>
      <p:sp>
        <p:nvSpPr>
          <p:cNvPr id="33" name="Прямоугольник 32"/>
          <p:cNvSpPr/>
          <p:nvPr/>
        </p:nvSpPr>
        <p:spPr>
          <a:xfrm>
            <a:off x="298904" y="3298417"/>
            <a:ext cx="3768526" cy="379656"/>
          </a:xfrm>
          <a:prstGeom prst="rect">
            <a:avLst/>
          </a:prstGeom>
        </p:spPr>
        <p:txBody>
          <a:bodyPr wrap="square">
            <a:spAutoFit/>
          </a:bodyPr>
          <a:lstStyle/>
          <a:p>
            <a:pPr fontAlgn="b">
              <a:spcBef>
                <a:spcPts val="0"/>
              </a:spcBef>
              <a:spcAft>
                <a:spcPts val="0"/>
              </a:spcAft>
            </a:pPr>
            <a:r>
              <a:rPr lang="ru-RU" sz="1867" dirty="0">
                <a:solidFill>
                  <a:srgbClr val="000000"/>
                </a:solidFill>
                <a:latin typeface="+mn-lt"/>
              </a:rPr>
              <a:t>Школа </a:t>
            </a:r>
            <a:r>
              <a:rPr lang="ru-RU" sz="1867" dirty="0" smtClean="0">
                <a:solidFill>
                  <a:srgbClr val="000000"/>
                </a:solidFill>
                <a:latin typeface="+mn-lt"/>
              </a:rPr>
              <a:t>в </a:t>
            </a:r>
            <a:r>
              <a:rPr lang="ru-RU" sz="1867" dirty="0">
                <a:solidFill>
                  <a:srgbClr val="000000"/>
                </a:solidFill>
                <a:latin typeface="+mn-lt"/>
              </a:rPr>
              <a:t>г. Усмани</a:t>
            </a:r>
          </a:p>
        </p:txBody>
      </p:sp>
      <p:sp>
        <p:nvSpPr>
          <p:cNvPr id="28" name="TextBox 27"/>
          <p:cNvSpPr txBox="1"/>
          <p:nvPr/>
        </p:nvSpPr>
        <p:spPr>
          <a:xfrm>
            <a:off x="3889439" y="842838"/>
            <a:ext cx="5247142" cy="584775"/>
          </a:xfrm>
          <a:prstGeom prst="rect">
            <a:avLst/>
          </a:prstGeom>
          <a:noFill/>
        </p:spPr>
        <p:txBody>
          <a:bodyPr wrap="none" rtlCol="0">
            <a:spAutoFit/>
          </a:bodyPr>
          <a:lstStyle/>
          <a:p>
            <a:r>
              <a:rPr lang="ru-RU" sz="3200" b="1" dirty="0" smtClean="0">
                <a:solidFill>
                  <a:srgbClr val="00B050"/>
                </a:solidFill>
                <a:latin typeface="+mn-lt"/>
              </a:rPr>
              <a:t>ВВЕДЕНЫ В ЭКСПЛУАТАЦИЮ</a:t>
            </a:r>
            <a:endParaRPr lang="ru-RU" sz="3200" b="1" dirty="0">
              <a:solidFill>
                <a:srgbClr val="00B050"/>
              </a:solidFill>
              <a:latin typeface="+mn-lt"/>
            </a:endParaRPr>
          </a:p>
        </p:txBody>
      </p:sp>
      <p:grpSp>
        <p:nvGrpSpPr>
          <p:cNvPr id="37" name="Группа 36"/>
          <p:cNvGrpSpPr/>
          <p:nvPr/>
        </p:nvGrpSpPr>
        <p:grpSpPr>
          <a:xfrm>
            <a:off x="3289410" y="943274"/>
            <a:ext cx="480000" cy="480000"/>
            <a:chOff x="8148973" y="4255159"/>
            <a:chExt cx="252000" cy="252000"/>
          </a:xfrm>
        </p:grpSpPr>
        <p:grpSp>
          <p:nvGrpSpPr>
            <p:cNvPr id="38" name="Группа 37"/>
            <p:cNvGrpSpPr/>
            <p:nvPr/>
          </p:nvGrpSpPr>
          <p:grpSpPr>
            <a:xfrm>
              <a:off x="8148973" y="4255159"/>
              <a:ext cx="252000" cy="252000"/>
              <a:chOff x="-1602769" y="-92467"/>
              <a:chExt cx="914401" cy="914400"/>
            </a:xfrm>
          </p:grpSpPr>
          <p:sp>
            <p:nvSpPr>
              <p:cNvPr id="40" name="Овал 39"/>
              <p:cNvSpPr/>
              <p:nvPr/>
            </p:nvSpPr>
            <p:spPr>
              <a:xfrm>
                <a:off x="-1602769" y="-92467"/>
                <a:ext cx="914400" cy="9144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dirty="0"/>
              </a:p>
            </p:txBody>
          </p:sp>
          <p:sp>
            <p:nvSpPr>
              <p:cNvPr id="41" name="Дуга 40"/>
              <p:cNvSpPr/>
              <p:nvPr/>
            </p:nvSpPr>
            <p:spPr>
              <a:xfrm>
                <a:off x="-1602769" y="-92467"/>
                <a:ext cx="914401" cy="914400"/>
              </a:xfrm>
              <a:prstGeom prst="arc">
                <a:avLst>
                  <a:gd name="adj1" fmla="val 16156467"/>
                  <a:gd name="adj2" fmla="val 16127121"/>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2133" dirty="0"/>
              </a:p>
            </p:txBody>
          </p:sp>
        </p:grpSp>
        <p:sp>
          <p:nvSpPr>
            <p:cNvPr id="39" name="Полилиния 38"/>
            <p:cNvSpPr/>
            <p:nvPr/>
          </p:nvSpPr>
          <p:spPr>
            <a:xfrm rot="18520161">
              <a:off x="8223490" y="4325268"/>
              <a:ext cx="106153" cy="73314"/>
            </a:xfrm>
            <a:custGeom>
              <a:avLst/>
              <a:gdLst>
                <a:gd name="connsiteX0" fmla="*/ 6179 w 302741"/>
                <a:gd name="connsiteY0" fmla="*/ 0 h 216244"/>
                <a:gd name="connsiteX1" fmla="*/ 0 w 302741"/>
                <a:gd name="connsiteY1" fmla="*/ 216244 h 216244"/>
                <a:gd name="connsiteX2" fmla="*/ 302741 w 302741"/>
                <a:gd name="connsiteY2" fmla="*/ 216244 h 216244"/>
              </a:gdLst>
              <a:ahLst/>
              <a:cxnLst>
                <a:cxn ang="0">
                  <a:pos x="connsiteX0" y="connsiteY0"/>
                </a:cxn>
                <a:cxn ang="0">
                  <a:pos x="connsiteX1" y="connsiteY1"/>
                </a:cxn>
                <a:cxn ang="0">
                  <a:pos x="connsiteX2" y="connsiteY2"/>
                </a:cxn>
              </a:cxnLst>
              <a:rect l="l" t="t" r="r" b="b"/>
              <a:pathLst>
                <a:path w="302741" h="216244">
                  <a:moveTo>
                    <a:pt x="6179" y="0"/>
                  </a:moveTo>
                  <a:lnTo>
                    <a:pt x="0" y="216244"/>
                  </a:lnTo>
                  <a:lnTo>
                    <a:pt x="302741" y="216244"/>
                  </a:ln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dirty="0"/>
            </a:p>
          </p:txBody>
        </p:sp>
      </p:grpSp>
      <p:sp>
        <p:nvSpPr>
          <p:cNvPr id="58" name="Прямоугольник 57"/>
          <p:cNvSpPr/>
          <p:nvPr/>
        </p:nvSpPr>
        <p:spPr>
          <a:xfrm>
            <a:off x="7406641" y="1863148"/>
            <a:ext cx="3888000" cy="913135"/>
          </a:xfrm>
          <a:prstGeom prst="rect">
            <a:avLst/>
          </a:prstGeom>
          <a:solidFill>
            <a:srgbClr val="8BFFBF">
              <a:alpha val="20000"/>
            </a:srgbClr>
          </a:solidFill>
          <a:ln>
            <a:solidFill>
              <a:srgbClr val="00B050"/>
            </a:solidFill>
            <a:prstDash val="sysDot"/>
          </a:ln>
        </p:spPr>
        <p:txBody>
          <a:bodyPr wrap="square">
            <a:spAutoFit/>
          </a:bodyPr>
          <a:lstStyle/>
          <a:p>
            <a:pPr marL="88900">
              <a:spcBef>
                <a:spcPts val="800"/>
              </a:spcBef>
            </a:pPr>
            <a:r>
              <a:rPr lang="ru-RU" sz="1867" dirty="0" smtClean="0">
                <a:latin typeface="+mn-lt"/>
              </a:rPr>
              <a:t>Детский сад мкр. «Европейский»</a:t>
            </a:r>
          </a:p>
          <a:p>
            <a:pPr>
              <a:spcBef>
                <a:spcPts val="800"/>
              </a:spcBef>
            </a:pPr>
            <a:r>
              <a:rPr lang="ru-RU" sz="2800" b="1" dirty="0" smtClean="0">
                <a:solidFill>
                  <a:schemeClr val="accent3">
                    <a:lumMod val="75000"/>
                  </a:schemeClr>
                </a:solidFill>
                <a:latin typeface="+mn-lt"/>
              </a:rPr>
              <a:t>       </a:t>
            </a:r>
            <a:r>
              <a:rPr lang="ru-RU" sz="2800" b="1" dirty="0" smtClean="0">
                <a:solidFill>
                  <a:srgbClr val="00B050"/>
                </a:solidFill>
                <a:latin typeface="+mn-lt"/>
              </a:rPr>
              <a:t>350 </a:t>
            </a:r>
            <a:r>
              <a:rPr lang="ru-RU" dirty="0" smtClean="0">
                <a:solidFill>
                  <a:srgbClr val="00B050"/>
                </a:solidFill>
                <a:latin typeface="+mn-lt"/>
              </a:rPr>
              <a:t>мест</a:t>
            </a:r>
            <a:endParaRPr lang="ru-RU" dirty="0">
              <a:solidFill>
                <a:srgbClr val="00B050"/>
              </a:solidFill>
              <a:latin typeface="+mn-lt"/>
            </a:endParaRPr>
          </a:p>
        </p:txBody>
      </p:sp>
      <p:sp>
        <p:nvSpPr>
          <p:cNvPr id="59" name="Прямоугольник 58"/>
          <p:cNvSpPr/>
          <p:nvPr/>
        </p:nvSpPr>
        <p:spPr>
          <a:xfrm>
            <a:off x="7406641" y="4074717"/>
            <a:ext cx="3888000" cy="913135"/>
          </a:xfrm>
          <a:prstGeom prst="rect">
            <a:avLst/>
          </a:prstGeom>
          <a:solidFill>
            <a:srgbClr val="8BFFBF">
              <a:alpha val="20000"/>
            </a:srgbClr>
          </a:solidFill>
          <a:ln>
            <a:solidFill>
              <a:srgbClr val="00B050"/>
            </a:solidFill>
            <a:prstDash val="sysDot"/>
          </a:ln>
        </p:spPr>
        <p:txBody>
          <a:bodyPr wrap="square">
            <a:spAutoFit/>
          </a:bodyPr>
          <a:lstStyle/>
          <a:p>
            <a:pPr>
              <a:spcBef>
                <a:spcPts val="800"/>
              </a:spcBef>
            </a:pPr>
            <a:r>
              <a:rPr lang="ru-RU" sz="1867" dirty="0">
                <a:latin typeface="+mn-lt"/>
              </a:rPr>
              <a:t>Детский сад в мкр. «Победа»</a:t>
            </a:r>
          </a:p>
          <a:p>
            <a:pPr marL="533400">
              <a:spcBef>
                <a:spcPts val="800"/>
              </a:spcBef>
            </a:pPr>
            <a:r>
              <a:rPr lang="ru-RU" sz="2800" b="1" dirty="0" smtClean="0">
                <a:solidFill>
                  <a:srgbClr val="00B050"/>
                </a:solidFill>
                <a:latin typeface="+mn-lt"/>
              </a:rPr>
              <a:t>350</a:t>
            </a:r>
            <a:r>
              <a:rPr lang="ru-RU" sz="2800" dirty="0" smtClean="0">
                <a:solidFill>
                  <a:srgbClr val="00B050"/>
                </a:solidFill>
                <a:latin typeface="+mn-lt"/>
              </a:rPr>
              <a:t> </a:t>
            </a:r>
            <a:r>
              <a:rPr lang="ru-RU" dirty="0" smtClean="0">
                <a:solidFill>
                  <a:srgbClr val="00B050"/>
                </a:solidFill>
                <a:latin typeface="+mn-lt"/>
              </a:rPr>
              <a:t>мест</a:t>
            </a:r>
            <a:endParaRPr lang="ru-RU" dirty="0">
              <a:solidFill>
                <a:srgbClr val="00B050"/>
              </a:solidFill>
              <a:latin typeface="+mn-lt"/>
            </a:endParaRPr>
          </a:p>
        </p:txBody>
      </p:sp>
      <p:pic>
        <p:nvPicPr>
          <p:cNvPr id="66"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611718" y="2324100"/>
            <a:ext cx="323142" cy="35194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88480" y="4501661"/>
            <a:ext cx="317587" cy="345897"/>
          </a:xfrm>
          <a:prstGeom prst="rect">
            <a:avLst/>
          </a:prstGeom>
          <a:noFill/>
          <a:extLst>
            <a:ext uri="{909E8E84-426E-40DD-AFC4-6F175D3DCCD1}">
              <a14:hiddenFill xmlns:a14="http://schemas.microsoft.com/office/drawing/2010/main">
                <a:solidFill>
                  <a:srgbClr val="FFFFFF"/>
                </a:solidFill>
              </a14:hiddenFill>
            </a:ext>
          </a:extLst>
        </p:spPr>
      </p:pic>
      <p:sp>
        <p:nvSpPr>
          <p:cNvPr id="99" name="Прямоугольник 98"/>
          <p:cNvSpPr/>
          <p:nvPr/>
        </p:nvSpPr>
        <p:spPr>
          <a:xfrm>
            <a:off x="5432714" y="3739204"/>
            <a:ext cx="962443" cy="307777"/>
          </a:xfrm>
          <a:prstGeom prst="rect">
            <a:avLst/>
          </a:prstGeom>
        </p:spPr>
        <p:txBody>
          <a:bodyPr wrap="none">
            <a:spAutoFit/>
          </a:bodyPr>
          <a:lstStyle/>
          <a:p>
            <a:pPr marL="85723" fontAlgn="ctr"/>
            <a:r>
              <a:rPr lang="ru-RU" sz="1400" dirty="0" err="1">
                <a:latin typeface="+mn-lt"/>
                <a:ea typeface="Open Sans Semibold" panose="020B0706030804020204" pitchFamily="34" charset="0"/>
                <a:cs typeface="Open Sans Semibold" panose="020B0706030804020204" pitchFamily="34" charset="0"/>
              </a:rPr>
              <a:t>г.Липецк</a:t>
            </a:r>
            <a:endParaRPr lang="ru-RU" sz="1400" dirty="0">
              <a:latin typeface="+mn-lt"/>
              <a:ea typeface="Open Sans Semibold" panose="020B0706030804020204" pitchFamily="34" charset="0"/>
              <a:cs typeface="Open Sans Semibold" panose="020B0706030804020204" pitchFamily="34" charset="0"/>
            </a:endParaRPr>
          </a:p>
        </p:txBody>
      </p:sp>
      <p:sp>
        <p:nvSpPr>
          <p:cNvPr id="64" name="Прямоугольник 63"/>
          <p:cNvSpPr/>
          <p:nvPr/>
        </p:nvSpPr>
        <p:spPr>
          <a:xfrm>
            <a:off x="179395" y="4694588"/>
            <a:ext cx="4305240" cy="1241365"/>
          </a:xfrm>
          <a:prstGeom prst="rect">
            <a:avLst/>
          </a:prstGeom>
          <a:solidFill>
            <a:srgbClr val="8BFFBF">
              <a:alpha val="20000"/>
            </a:srgbClr>
          </a:solidFill>
          <a:ln>
            <a:solidFill>
              <a:srgbClr val="00B050"/>
            </a:solidFill>
            <a:prstDash val="sysDot"/>
          </a:ln>
        </p:spPr>
        <p:txBody>
          <a:bodyPr wrap="square">
            <a:spAutoFit/>
          </a:bodyPr>
          <a:lstStyle/>
          <a:p>
            <a:r>
              <a:rPr lang="ru-RU" sz="2000" dirty="0">
                <a:latin typeface="+mn-lt"/>
              </a:rPr>
              <a:t>Капитальный ремонт школы </a:t>
            </a:r>
            <a:endParaRPr lang="ru-RU" sz="2000" dirty="0" smtClean="0">
              <a:latin typeface="+mn-lt"/>
            </a:endParaRPr>
          </a:p>
          <a:p>
            <a:r>
              <a:rPr lang="ru-RU" sz="2000" dirty="0" smtClean="0">
                <a:latin typeface="+mn-lt"/>
              </a:rPr>
              <a:t>в </a:t>
            </a:r>
            <a:r>
              <a:rPr lang="ru-RU" sz="2000" dirty="0" err="1">
                <a:latin typeface="+mn-lt"/>
              </a:rPr>
              <a:t>п.Соколье</a:t>
            </a:r>
            <a:r>
              <a:rPr lang="ru-RU" sz="2000" dirty="0">
                <a:latin typeface="+mn-lt"/>
              </a:rPr>
              <a:t> Елецкого района </a:t>
            </a:r>
          </a:p>
          <a:p>
            <a:pPr marL="533400">
              <a:spcBef>
                <a:spcPts val="800"/>
              </a:spcBef>
            </a:pPr>
            <a:r>
              <a:rPr lang="ru-RU" sz="2800" b="1" dirty="0" smtClean="0">
                <a:solidFill>
                  <a:srgbClr val="00B050"/>
                </a:solidFill>
                <a:latin typeface="+mn-lt"/>
              </a:rPr>
              <a:t>108</a:t>
            </a:r>
            <a:r>
              <a:rPr lang="ru-RU" sz="2800" dirty="0" smtClean="0">
                <a:solidFill>
                  <a:srgbClr val="00B050"/>
                </a:solidFill>
                <a:latin typeface="+mn-lt"/>
              </a:rPr>
              <a:t> </a:t>
            </a:r>
            <a:r>
              <a:rPr lang="ru-RU" dirty="0" smtClean="0">
                <a:solidFill>
                  <a:srgbClr val="00B050"/>
                </a:solidFill>
                <a:latin typeface="+mn-lt"/>
              </a:rPr>
              <a:t>мест</a:t>
            </a:r>
            <a:endParaRPr lang="ru-RU" dirty="0">
              <a:solidFill>
                <a:srgbClr val="00B050"/>
              </a:solidFill>
              <a:latin typeface="+mn-lt"/>
            </a:endParaRPr>
          </a:p>
        </p:txBody>
      </p:sp>
      <p:pic>
        <p:nvPicPr>
          <p:cNvPr id="65"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61234" y="5464432"/>
            <a:ext cx="317587" cy="345897"/>
          </a:xfrm>
          <a:prstGeom prst="rect">
            <a:avLst/>
          </a:prstGeom>
          <a:noFill/>
          <a:extLst>
            <a:ext uri="{909E8E84-426E-40DD-AFC4-6F175D3DCCD1}">
              <a14:hiddenFill xmlns:a14="http://schemas.microsoft.com/office/drawing/2010/main">
                <a:solidFill>
                  <a:srgbClr val="FFFFFF"/>
                </a:solidFill>
              </a14:hiddenFill>
            </a:ext>
          </a:extLst>
        </p:spPr>
      </p:pic>
      <p:sp>
        <p:nvSpPr>
          <p:cNvPr id="69" name="Полилиния 68"/>
          <p:cNvSpPr/>
          <p:nvPr/>
        </p:nvSpPr>
        <p:spPr>
          <a:xfrm flipH="1">
            <a:off x="6469737" y="2308182"/>
            <a:ext cx="918350" cy="1696856"/>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Полилиния 69"/>
          <p:cNvSpPr/>
          <p:nvPr/>
        </p:nvSpPr>
        <p:spPr>
          <a:xfrm flipH="1">
            <a:off x="6471695" y="3392451"/>
            <a:ext cx="918350" cy="598528"/>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Полилиния 94"/>
          <p:cNvSpPr/>
          <p:nvPr/>
        </p:nvSpPr>
        <p:spPr>
          <a:xfrm flipH="1" flipV="1">
            <a:off x="6458601" y="3983734"/>
            <a:ext cx="918350" cy="560454"/>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олилиния 95"/>
          <p:cNvSpPr/>
          <p:nvPr/>
        </p:nvSpPr>
        <p:spPr>
          <a:xfrm flipH="1" flipV="1">
            <a:off x="6359031" y="4385268"/>
            <a:ext cx="1031013" cy="1362875"/>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Овал 96"/>
          <p:cNvSpPr/>
          <p:nvPr/>
        </p:nvSpPr>
        <p:spPr>
          <a:xfrm rot="7445109">
            <a:off x="6238233" y="4213943"/>
            <a:ext cx="216000" cy="216000"/>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33">
              <a:solidFill>
                <a:schemeClr val="tx1"/>
              </a:solidFill>
            </a:endParaRPr>
          </a:p>
        </p:txBody>
      </p:sp>
      <p:sp>
        <p:nvSpPr>
          <p:cNvPr id="98" name="Полилиния 97"/>
          <p:cNvSpPr/>
          <p:nvPr/>
        </p:nvSpPr>
        <p:spPr>
          <a:xfrm>
            <a:off x="4512646" y="2250353"/>
            <a:ext cx="1931795" cy="1806330"/>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Прямоугольник 99"/>
          <p:cNvSpPr/>
          <p:nvPr/>
        </p:nvSpPr>
        <p:spPr>
          <a:xfrm>
            <a:off x="5408378" y="4425272"/>
            <a:ext cx="1037463" cy="523220"/>
          </a:xfrm>
          <a:prstGeom prst="rect">
            <a:avLst/>
          </a:prstGeom>
        </p:spPr>
        <p:txBody>
          <a:bodyPr wrap="none">
            <a:spAutoFit/>
          </a:bodyPr>
          <a:lstStyle/>
          <a:p>
            <a:pPr marL="85723" algn="r" fontAlgn="ctr"/>
            <a:r>
              <a:rPr lang="ru-RU" sz="1400" dirty="0" smtClean="0">
                <a:latin typeface="+mn-lt"/>
                <a:ea typeface="Open Sans Semibold" panose="020B0706030804020204" pitchFamily="34" charset="0"/>
                <a:cs typeface="Open Sans Semibold" panose="020B0706030804020204" pitchFamily="34" charset="0"/>
              </a:rPr>
              <a:t>Липецкий</a:t>
            </a:r>
          </a:p>
          <a:p>
            <a:pPr marL="85723" algn="r" fontAlgn="ctr"/>
            <a:r>
              <a:rPr lang="ru-RU" sz="1400" dirty="0" smtClean="0">
                <a:latin typeface="+mn-lt"/>
                <a:ea typeface="Open Sans Semibold" panose="020B0706030804020204" pitchFamily="34" charset="0"/>
                <a:cs typeface="Open Sans Semibold" panose="020B0706030804020204" pitchFamily="34" charset="0"/>
              </a:rPr>
              <a:t> р-н</a:t>
            </a:r>
            <a:endParaRPr lang="ru-RU" sz="1400" dirty="0">
              <a:latin typeface="+mn-lt"/>
              <a:ea typeface="Open Sans Semibold" panose="020B0706030804020204" pitchFamily="34" charset="0"/>
              <a:cs typeface="Open Sans Semibold" panose="020B0706030804020204" pitchFamily="34" charset="0"/>
            </a:endParaRPr>
          </a:p>
        </p:txBody>
      </p:sp>
      <p:sp>
        <p:nvSpPr>
          <p:cNvPr id="102" name="Полилиния 101"/>
          <p:cNvSpPr/>
          <p:nvPr/>
        </p:nvSpPr>
        <p:spPr>
          <a:xfrm rot="10800000" flipH="1">
            <a:off x="4492127" y="4440263"/>
            <a:ext cx="424269" cy="922835"/>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Прямоугольник 102"/>
          <p:cNvSpPr/>
          <p:nvPr/>
        </p:nvSpPr>
        <p:spPr>
          <a:xfrm>
            <a:off x="4311050" y="4465293"/>
            <a:ext cx="914930" cy="523220"/>
          </a:xfrm>
          <a:prstGeom prst="rect">
            <a:avLst/>
          </a:prstGeom>
        </p:spPr>
        <p:txBody>
          <a:bodyPr wrap="none">
            <a:spAutoFit/>
          </a:bodyPr>
          <a:lstStyle/>
          <a:p>
            <a:pPr marL="85723" algn="r" fontAlgn="ctr"/>
            <a:r>
              <a:rPr lang="ru-RU" sz="1400" dirty="0" smtClean="0">
                <a:latin typeface="+mn-lt"/>
                <a:ea typeface="Open Sans Semibold" panose="020B0706030804020204" pitchFamily="34" charset="0"/>
                <a:cs typeface="Open Sans Semibold" panose="020B0706030804020204" pitchFamily="34" charset="0"/>
              </a:rPr>
              <a:t>Елецкий</a:t>
            </a:r>
          </a:p>
          <a:p>
            <a:pPr marL="85723" algn="r" fontAlgn="ctr"/>
            <a:r>
              <a:rPr lang="ru-RU" sz="1400" dirty="0" smtClean="0">
                <a:latin typeface="+mn-lt"/>
                <a:ea typeface="Open Sans Semibold" panose="020B0706030804020204" pitchFamily="34" charset="0"/>
                <a:cs typeface="Open Sans Semibold" panose="020B0706030804020204" pitchFamily="34" charset="0"/>
              </a:rPr>
              <a:t> р-н</a:t>
            </a:r>
            <a:endParaRPr lang="ru-RU" sz="1400" dirty="0">
              <a:latin typeface="+mn-lt"/>
              <a:ea typeface="Open Sans Semibold" panose="020B0706030804020204" pitchFamily="34" charset="0"/>
              <a:cs typeface="Open Sans Semibold" panose="020B0706030804020204" pitchFamily="34" charset="0"/>
            </a:endParaRPr>
          </a:p>
        </p:txBody>
      </p:sp>
      <p:sp>
        <p:nvSpPr>
          <p:cNvPr id="106" name="Прямоугольник 105"/>
          <p:cNvSpPr/>
          <p:nvPr/>
        </p:nvSpPr>
        <p:spPr>
          <a:xfrm>
            <a:off x="5473913" y="5622106"/>
            <a:ext cx="1164358" cy="523220"/>
          </a:xfrm>
          <a:prstGeom prst="rect">
            <a:avLst/>
          </a:prstGeom>
        </p:spPr>
        <p:txBody>
          <a:bodyPr wrap="square">
            <a:spAutoFit/>
          </a:bodyPr>
          <a:lstStyle/>
          <a:p>
            <a:pPr marL="85723" algn="r" fontAlgn="ctr"/>
            <a:r>
              <a:rPr lang="ru-RU" sz="1400" dirty="0" err="1" smtClean="0">
                <a:latin typeface="+mn-lt"/>
                <a:ea typeface="Open Sans Semibold" panose="020B0706030804020204" pitchFamily="34" charset="0"/>
                <a:cs typeface="Open Sans Semibold" panose="020B0706030804020204" pitchFamily="34" charset="0"/>
              </a:rPr>
              <a:t>Усманский</a:t>
            </a:r>
            <a:r>
              <a:rPr lang="ru-RU" sz="1400" dirty="0" smtClean="0">
                <a:latin typeface="+mn-lt"/>
                <a:ea typeface="Open Sans Semibold" panose="020B0706030804020204" pitchFamily="34" charset="0"/>
                <a:cs typeface="Open Sans Semibold" panose="020B0706030804020204" pitchFamily="34" charset="0"/>
              </a:rPr>
              <a:t> р-н</a:t>
            </a:r>
            <a:endParaRPr lang="ru-RU" sz="1400" dirty="0">
              <a:latin typeface="+mn-lt"/>
              <a:ea typeface="Open Sans Semibold" panose="020B0706030804020204" pitchFamily="34" charset="0"/>
              <a:cs typeface="Open Sans Semibold" panose="020B0706030804020204" pitchFamily="34" charset="0"/>
            </a:endParaRPr>
          </a:p>
        </p:txBody>
      </p:sp>
      <p:sp>
        <p:nvSpPr>
          <p:cNvPr id="101" name="Овал 100"/>
          <p:cNvSpPr/>
          <p:nvPr/>
        </p:nvSpPr>
        <p:spPr>
          <a:xfrm rot="7445109">
            <a:off x="4839853" y="4230075"/>
            <a:ext cx="216000" cy="216000"/>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33">
              <a:solidFill>
                <a:schemeClr val="tx1"/>
              </a:solidFill>
            </a:endParaRPr>
          </a:p>
        </p:txBody>
      </p:sp>
      <p:sp>
        <p:nvSpPr>
          <p:cNvPr id="94" name="Овал 93"/>
          <p:cNvSpPr/>
          <p:nvPr/>
        </p:nvSpPr>
        <p:spPr>
          <a:xfrm rot="7445109">
            <a:off x="6323482" y="3938987"/>
            <a:ext cx="240000" cy="240000"/>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33">
              <a:solidFill>
                <a:schemeClr val="tx1"/>
              </a:solidFill>
            </a:endParaRPr>
          </a:p>
        </p:txBody>
      </p:sp>
      <p:sp>
        <p:nvSpPr>
          <p:cNvPr id="43" name="Прямоугольник 42"/>
          <p:cNvSpPr/>
          <p:nvPr/>
        </p:nvSpPr>
        <p:spPr>
          <a:xfrm>
            <a:off x="197242" y="3193104"/>
            <a:ext cx="4305240" cy="1044000"/>
          </a:xfrm>
          <a:prstGeom prst="rect">
            <a:avLst/>
          </a:prstGeom>
          <a:solidFill>
            <a:srgbClr val="8BFFB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олилиния 1"/>
          <p:cNvSpPr/>
          <p:nvPr/>
        </p:nvSpPr>
        <p:spPr>
          <a:xfrm>
            <a:off x="4503761" y="3684896"/>
            <a:ext cx="1965278" cy="1842447"/>
          </a:xfrm>
          <a:custGeom>
            <a:avLst/>
            <a:gdLst>
              <a:gd name="connsiteX0" fmla="*/ 1965278 w 1965278"/>
              <a:gd name="connsiteY0" fmla="*/ 1842447 h 1842447"/>
              <a:gd name="connsiteX1" fmla="*/ 177421 w 1965278"/>
              <a:gd name="connsiteY1" fmla="*/ 0 h 1842447"/>
              <a:gd name="connsiteX2" fmla="*/ 0 w 1965278"/>
              <a:gd name="connsiteY2" fmla="*/ 0 h 1842447"/>
            </a:gdLst>
            <a:ahLst/>
            <a:cxnLst>
              <a:cxn ang="0">
                <a:pos x="connsiteX0" y="connsiteY0"/>
              </a:cxn>
              <a:cxn ang="0">
                <a:pos x="connsiteX1" y="connsiteY1"/>
              </a:cxn>
              <a:cxn ang="0">
                <a:pos x="connsiteX2" y="connsiteY2"/>
              </a:cxn>
            </a:cxnLst>
            <a:rect l="l" t="t" r="r" b="b"/>
            <a:pathLst>
              <a:path w="1965278" h="1842447">
                <a:moveTo>
                  <a:pt x="1965278" y="1842447"/>
                </a:moveTo>
                <a:lnTo>
                  <a:pt x="177421" y="0"/>
                </a:lnTo>
                <a:lnTo>
                  <a:pt x="0" y="0"/>
                </a:ln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6350">
                <a:solidFill>
                  <a:srgbClr val="00B050"/>
                </a:solidFill>
              </a:ln>
            </a:endParaRPr>
          </a:p>
        </p:txBody>
      </p:sp>
      <p:sp>
        <p:nvSpPr>
          <p:cNvPr id="104" name="Овал 103"/>
          <p:cNvSpPr/>
          <p:nvPr/>
        </p:nvSpPr>
        <p:spPr>
          <a:xfrm rot="7445109">
            <a:off x="6363177" y="5433827"/>
            <a:ext cx="216000" cy="216000"/>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33">
              <a:solidFill>
                <a:schemeClr val="tx1"/>
              </a:solidFill>
            </a:endParaRPr>
          </a:p>
        </p:txBody>
      </p:sp>
      <p:sp>
        <p:nvSpPr>
          <p:cNvPr id="93" name="Номер слайда 4"/>
          <p:cNvSpPr>
            <a:spLocks noGrp="1"/>
          </p:cNvSpPr>
          <p:nvPr>
            <p:ph type="sldNum" sz="quarter" idx="4294967295"/>
          </p:nvPr>
        </p:nvSpPr>
        <p:spPr>
          <a:xfrm>
            <a:off x="9242425" y="6365875"/>
            <a:ext cx="2844800" cy="365125"/>
          </a:xfrm>
          <a:prstGeom prst="rect">
            <a:avLst/>
          </a:prstGeom>
        </p:spPr>
        <p:txBody>
          <a:bodyPr anchor="ctr"/>
          <a:lstStyle/>
          <a:p>
            <a:pPr algn="r"/>
            <a:fld id="{FAF64E77-853F-4D4F-A12C-D37084F22861}" type="slidenum">
              <a:rPr lang="ru-RU" sz="1200" smtClean="0">
                <a:solidFill>
                  <a:schemeClr val="bg1">
                    <a:lumMod val="50000"/>
                  </a:schemeClr>
                </a:solidFill>
              </a:rPr>
              <a:pPr algn="r"/>
              <a:t>35</a:t>
            </a:fld>
            <a:endParaRPr lang="ru-RU" sz="1200" dirty="0">
              <a:solidFill>
                <a:schemeClr val="bg1">
                  <a:lumMod val="50000"/>
                </a:schemeClr>
              </a:solidFill>
            </a:endParaRPr>
          </a:p>
        </p:txBody>
      </p:sp>
    </p:spTree>
    <p:extLst>
      <p:ext uri="{BB962C8B-B14F-4D97-AF65-F5344CB8AC3E}">
        <p14:creationId xmlns:p14="http://schemas.microsoft.com/office/powerpoint/2010/main" val="23576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3000" fill="hold" nodeType="withEffect">
                                  <p:stCondLst>
                                    <p:cond delay="5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Группа 148"/>
          <p:cNvGrpSpPr/>
          <p:nvPr/>
        </p:nvGrpSpPr>
        <p:grpSpPr>
          <a:xfrm flipH="1">
            <a:off x="-256421" y="4681514"/>
            <a:ext cx="5244353" cy="3263162"/>
            <a:chOff x="6959150" y="832130"/>
            <a:chExt cx="1835544" cy="1393179"/>
          </a:xfrm>
        </p:grpSpPr>
        <p:sp>
          <p:nvSpPr>
            <p:cNvPr id="150" name="Полилиния 149"/>
            <p:cNvSpPr/>
            <p:nvPr/>
          </p:nvSpPr>
          <p:spPr>
            <a:xfrm>
              <a:off x="6975335" y="832130"/>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FEF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sp>
          <p:nvSpPr>
            <p:cNvPr id="151" name="Полилиния 150"/>
            <p:cNvSpPr/>
            <p:nvPr/>
          </p:nvSpPr>
          <p:spPr>
            <a:xfrm>
              <a:off x="6959150" y="1001765"/>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FEF8F0"/>
            </a:solidFill>
            <a:ln>
              <a:solidFill>
                <a:srgbClr val="FEF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6" name="Группа 145"/>
          <p:cNvGrpSpPr/>
          <p:nvPr/>
        </p:nvGrpSpPr>
        <p:grpSpPr>
          <a:xfrm>
            <a:off x="5702281" y="3638424"/>
            <a:ext cx="5049370" cy="3647826"/>
            <a:chOff x="6959150" y="832130"/>
            <a:chExt cx="1835544" cy="1393179"/>
          </a:xfrm>
        </p:grpSpPr>
        <p:sp>
          <p:nvSpPr>
            <p:cNvPr id="147" name="Полилиния 146"/>
            <p:cNvSpPr/>
            <p:nvPr/>
          </p:nvSpPr>
          <p:spPr>
            <a:xfrm>
              <a:off x="6975335" y="832130"/>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F8F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sp>
          <p:nvSpPr>
            <p:cNvPr id="148" name="Полилиния 147"/>
            <p:cNvSpPr/>
            <p:nvPr/>
          </p:nvSpPr>
          <p:spPr>
            <a:xfrm>
              <a:off x="6959150" y="1001765"/>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F8F3FB"/>
            </a:solidFill>
            <a:ln>
              <a:solidFill>
                <a:srgbClr val="F8F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2" name="Группа 141"/>
          <p:cNvGrpSpPr/>
          <p:nvPr/>
        </p:nvGrpSpPr>
        <p:grpSpPr>
          <a:xfrm flipH="1">
            <a:off x="161365" y="854185"/>
            <a:ext cx="7221070" cy="3794293"/>
            <a:chOff x="6959150" y="832130"/>
            <a:chExt cx="1835544" cy="1393179"/>
          </a:xfrm>
        </p:grpSpPr>
        <p:sp>
          <p:nvSpPr>
            <p:cNvPr id="144" name="Полилиния 143"/>
            <p:cNvSpPr/>
            <p:nvPr/>
          </p:nvSpPr>
          <p:spPr>
            <a:xfrm>
              <a:off x="6975335" y="832130"/>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EF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sp>
          <p:nvSpPr>
            <p:cNvPr id="145" name="Полилиния 144"/>
            <p:cNvSpPr/>
            <p:nvPr/>
          </p:nvSpPr>
          <p:spPr>
            <a:xfrm>
              <a:off x="6959150" y="1001765"/>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EFFBFF"/>
            </a:solidFill>
            <a:ln>
              <a:solidFill>
                <a:srgbClr val="EF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grpSp>
      <p:sp>
        <p:nvSpPr>
          <p:cNvPr id="136" name="Кольцо 135"/>
          <p:cNvSpPr/>
          <p:nvPr/>
        </p:nvSpPr>
        <p:spPr>
          <a:xfrm>
            <a:off x="1798327" y="4437501"/>
            <a:ext cx="1653142" cy="1673148"/>
          </a:xfrm>
          <a:prstGeom prst="donut">
            <a:avLst>
              <a:gd name="adj" fmla="val 12841"/>
            </a:avLst>
          </a:prstGeom>
          <a:solidFill>
            <a:srgbClr val="FF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chemeClr val="tx1"/>
              </a:solidFill>
            </a:endParaRPr>
          </a:p>
        </p:txBody>
      </p:sp>
      <p:sp>
        <p:nvSpPr>
          <p:cNvPr id="137" name="Кольцо 136"/>
          <p:cNvSpPr/>
          <p:nvPr/>
        </p:nvSpPr>
        <p:spPr>
          <a:xfrm>
            <a:off x="7432471" y="3897165"/>
            <a:ext cx="1653142" cy="1673148"/>
          </a:xfrm>
          <a:prstGeom prst="donut">
            <a:avLst>
              <a:gd name="adj" fmla="val 12841"/>
            </a:avLst>
          </a:prstGeom>
          <a:solidFill>
            <a:srgbClr val="FE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chemeClr val="tx1"/>
              </a:solidFill>
            </a:endParaRPr>
          </a:p>
        </p:txBody>
      </p:sp>
      <p:sp>
        <p:nvSpPr>
          <p:cNvPr id="139" name="Кольцо 138"/>
          <p:cNvSpPr/>
          <p:nvPr/>
        </p:nvSpPr>
        <p:spPr>
          <a:xfrm>
            <a:off x="2309844" y="1114674"/>
            <a:ext cx="1653142" cy="1673148"/>
          </a:xfrm>
          <a:prstGeom prst="donut">
            <a:avLst>
              <a:gd name="adj" fmla="val 12841"/>
            </a:avLst>
          </a:prstGeom>
          <a:solidFill>
            <a:srgbClr val="E1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chemeClr val="tx1"/>
              </a:solidFill>
            </a:endParaRPr>
          </a:p>
        </p:txBody>
      </p:sp>
      <p:sp>
        <p:nvSpPr>
          <p:cNvPr id="140" name="Кольцо 139"/>
          <p:cNvSpPr/>
          <p:nvPr/>
        </p:nvSpPr>
        <p:spPr>
          <a:xfrm>
            <a:off x="5375907" y="1554620"/>
            <a:ext cx="1653142" cy="1673148"/>
          </a:xfrm>
          <a:prstGeom prst="donut">
            <a:avLst>
              <a:gd name="adj" fmla="val 12841"/>
            </a:avLst>
          </a:prstGeom>
          <a:solidFill>
            <a:srgbClr val="EF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chemeClr val="tx1"/>
              </a:solidFill>
            </a:endParaRPr>
          </a:p>
        </p:txBody>
      </p:sp>
      <p:grpSp>
        <p:nvGrpSpPr>
          <p:cNvPr id="32" name="Группа 31"/>
          <p:cNvGrpSpPr/>
          <p:nvPr/>
        </p:nvGrpSpPr>
        <p:grpSpPr>
          <a:xfrm>
            <a:off x="523252" y="1070095"/>
            <a:ext cx="2936451" cy="1949100"/>
            <a:chOff x="206187" y="941286"/>
            <a:chExt cx="2061883" cy="1479551"/>
          </a:xfrm>
        </p:grpSpPr>
        <p:grpSp>
          <p:nvGrpSpPr>
            <p:cNvPr id="2" name="Группа 1"/>
            <p:cNvGrpSpPr/>
            <p:nvPr/>
          </p:nvGrpSpPr>
          <p:grpSpPr>
            <a:xfrm>
              <a:off x="206187" y="941286"/>
              <a:ext cx="2061883" cy="1479551"/>
              <a:chOff x="6959150" y="832130"/>
              <a:chExt cx="1835544" cy="1393179"/>
            </a:xfrm>
          </p:grpSpPr>
          <p:sp>
            <p:nvSpPr>
              <p:cNvPr id="3" name="Полилиния 2"/>
              <p:cNvSpPr/>
              <p:nvPr/>
            </p:nvSpPr>
            <p:spPr>
              <a:xfrm>
                <a:off x="6975335" y="832130"/>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sp>
            <p:nvSpPr>
              <p:cNvPr id="4" name="Полилиния 3"/>
              <p:cNvSpPr/>
              <p:nvPr/>
            </p:nvSpPr>
            <p:spPr>
              <a:xfrm>
                <a:off x="6959150" y="1001765"/>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grpSp>
        <p:sp>
          <p:nvSpPr>
            <p:cNvPr id="5" name="Прямоугольник 4"/>
            <p:cNvSpPr/>
            <p:nvPr/>
          </p:nvSpPr>
          <p:spPr>
            <a:xfrm>
              <a:off x="709845" y="1134123"/>
              <a:ext cx="1538882" cy="523220"/>
            </a:xfrm>
            <a:prstGeom prst="rect">
              <a:avLst/>
            </a:prstGeom>
          </p:spPr>
          <p:txBody>
            <a:bodyPr wrap="none">
              <a:spAutoFit/>
            </a:bodyPr>
            <a:lstStyle/>
            <a:p>
              <a:pPr marL="92075">
                <a:spcBef>
                  <a:spcPts val="600"/>
                </a:spcBef>
              </a:pPr>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СОВРЕМЕННАЯ </a:t>
              </a:r>
              <a:endPar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92075">
                <a:spcBef>
                  <a:spcPts val="600"/>
                </a:spcBef>
              </a:pPr>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ШКОЛА</a:t>
              </a:r>
              <a:endPar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3" name="Прямоугольник 42"/>
          <p:cNvSpPr/>
          <p:nvPr/>
        </p:nvSpPr>
        <p:spPr>
          <a:xfrm>
            <a:off x="2934662" y="2212539"/>
            <a:ext cx="2975689" cy="984885"/>
          </a:xfrm>
          <a:prstGeom prst="rect">
            <a:avLst/>
          </a:prstGeom>
        </p:spPr>
        <p:txBody>
          <a:bodyPr wrap="square">
            <a:spAutoFit/>
          </a:bodyPr>
          <a:lstStyle/>
          <a:p>
            <a:r>
              <a:rPr lang="ru-RU" sz="2000" b="1" dirty="0">
                <a:solidFill>
                  <a:srgbClr val="005EA4"/>
                </a:solidFill>
                <a:latin typeface="Open Sans" panose="020B0606030504020204" pitchFamily="34" charset="0"/>
                <a:ea typeface="Open Sans" panose="020B0606030504020204" pitchFamily="34" charset="0"/>
                <a:cs typeface="Open Sans" panose="020B0606030504020204" pitchFamily="34" charset="0"/>
              </a:rPr>
              <a:t>новые </a:t>
            </a:r>
            <a:r>
              <a:rPr lang="ru-RU" sz="2000" b="1" dirty="0" smtClean="0">
                <a:solidFill>
                  <a:srgbClr val="005EA4"/>
                </a:solidFill>
                <a:latin typeface="Open Sans" panose="020B0606030504020204" pitchFamily="34" charset="0"/>
                <a:ea typeface="Open Sans" panose="020B0606030504020204" pitchFamily="34" charset="0"/>
                <a:cs typeface="Open Sans" panose="020B0606030504020204" pitchFamily="34" charset="0"/>
              </a:rPr>
              <a:t>школы </a:t>
            </a:r>
          </a:p>
          <a:p>
            <a:r>
              <a:rPr lang="ru-RU" dirty="0" smtClean="0">
                <a:solidFill>
                  <a:srgbClr val="005696"/>
                </a:solidFill>
                <a:latin typeface="Open Sans" panose="020B0606030504020204" pitchFamily="34" charset="0"/>
                <a:ea typeface="Open Sans" panose="020B0606030504020204" pitchFamily="34" charset="0"/>
                <a:cs typeface="Open Sans" panose="020B0606030504020204" pitchFamily="34" charset="0"/>
              </a:rPr>
              <a:t>г. Липецк, г. Усмань</a:t>
            </a:r>
          </a:p>
          <a:p>
            <a:r>
              <a:rPr lang="ru-RU" sz="2000" b="1" dirty="0">
                <a:solidFill>
                  <a:srgbClr val="005696"/>
                </a:solidFill>
                <a:latin typeface="Open Sans" panose="020B0606030504020204" pitchFamily="34" charset="0"/>
                <a:ea typeface="Open Sans" panose="020B0606030504020204" pitchFamily="34" charset="0"/>
                <a:cs typeface="Open Sans" panose="020B0606030504020204" pitchFamily="34" charset="0"/>
              </a:rPr>
              <a:t>к</a:t>
            </a:r>
            <a:r>
              <a:rPr lang="ru-RU" sz="2000" b="1" dirty="0" smtClean="0">
                <a:solidFill>
                  <a:srgbClr val="005696"/>
                </a:solidFill>
                <a:latin typeface="Open Sans" panose="020B0606030504020204" pitchFamily="34" charset="0"/>
                <a:ea typeface="Open Sans" panose="020B0606030504020204" pitchFamily="34" charset="0"/>
                <a:cs typeface="Open Sans" panose="020B0606030504020204" pitchFamily="34" charset="0"/>
              </a:rPr>
              <a:t>апремонт</a:t>
            </a:r>
            <a:r>
              <a:rPr lang="ru-RU" dirty="0" smtClean="0">
                <a:solidFill>
                  <a:srgbClr val="005696"/>
                </a:solidFill>
                <a:latin typeface="Open Sans" panose="020B0606030504020204" pitchFamily="34" charset="0"/>
                <a:ea typeface="Open Sans" panose="020B0606030504020204" pitchFamily="34" charset="0"/>
                <a:cs typeface="Open Sans" panose="020B0606030504020204" pitchFamily="34" charset="0"/>
              </a:rPr>
              <a:t> п. Соколье</a:t>
            </a:r>
          </a:p>
        </p:txBody>
      </p:sp>
      <p:grpSp>
        <p:nvGrpSpPr>
          <p:cNvPr id="33" name="Группа 32"/>
          <p:cNvGrpSpPr/>
          <p:nvPr/>
        </p:nvGrpSpPr>
        <p:grpSpPr>
          <a:xfrm flipH="1">
            <a:off x="384244" y="3908642"/>
            <a:ext cx="3273334" cy="2219327"/>
            <a:chOff x="932329" y="3209364"/>
            <a:chExt cx="2061883" cy="1479551"/>
          </a:xfrm>
        </p:grpSpPr>
        <p:grpSp>
          <p:nvGrpSpPr>
            <p:cNvPr id="27" name="Группа 26"/>
            <p:cNvGrpSpPr/>
            <p:nvPr/>
          </p:nvGrpSpPr>
          <p:grpSpPr>
            <a:xfrm>
              <a:off x="932329" y="3209364"/>
              <a:ext cx="2061883" cy="1479551"/>
              <a:chOff x="6959150" y="832130"/>
              <a:chExt cx="1835544" cy="1393179"/>
            </a:xfrm>
          </p:grpSpPr>
          <p:sp>
            <p:nvSpPr>
              <p:cNvPr id="28" name="Полилиния 27"/>
              <p:cNvSpPr/>
              <p:nvPr/>
            </p:nvSpPr>
            <p:spPr>
              <a:xfrm>
                <a:off x="6975335" y="832130"/>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sp>
            <p:nvSpPr>
              <p:cNvPr id="29" name="Полилиния 28"/>
              <p:cNvSpPr/>
              <p:nvPr/>
            </p:nvSpPr>
            <p:spPr>
              <a:xfrm>
                <a:off x="6959150" y="1001765"/>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Прямоугольник 29"/>
            <p:cNvSpPr/>
            <p:nvPr/>
          </p:nvSpPr>
          <p:spPr>
            <a:xfrm>
              <a:off x="1308046" y="3394655"/>
              <a:ext cx="1559863" cy="266740"/>
            </a:xfrm>
            <a:prstGeom prst="rect">
              <a:avLst/>
            </a:prstGeom>
          </p:spPr>
          <p:txBody>
            <a:bodyPr wrap="square">
              <a:spAutoFit/>
            </a:bodyPr>
            <a:lstStyle/>
            <a:p>
              <a:pPr marL="92075"/>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ДЕМОГРАФИЯ </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Группа 34"/>
          <p:cNvGrpSpPr/>
          <p:nvPr/>
        </p:nvGrpSpPr>
        <p:grpSpPr>
          <a:xfrm>
            <a:off x="8412807" y="3869972"/>
            <a:ext cx="3227942" cy="2219327"/>
            <a:chOff x="3518446" y="3204882"/>
            <a:chExt cx="2061883" cy="1479551"/>
          </a:xfrm>
        </p:grpSpPr>
        <p:grpSp>
          <p:nvGrpSpPr>
            <p:cNvPr id="19" name="Группа 18"/>
            <p:cNvGrpSpPr/>
            <p:nvPr/>
          </p:nvGrpSpPr>
          <p:grpSpPr>
            <a:xfrm>
              <a:off x="3518446" y="3204882"/>
              <a:ext cx="2061883" cy="1479551"/>
              <a:chOff x="6970942" y="616876"/>
              <a:chExt cx="1835544" cy="1393179"/>
            </a:xfrm>
          </p:grpSpPr>
          <p:sp>
            <p:nvSpPr>
              <p:cNvPr id="20" name="Полилиния 19"/>
              <p:cNvSpPr/>
              <p:nvPr/>
            </p:nvSpPr>
            <p:spPr>
              <a:xfrm>
                <a:off x="6987127" y="616876"/>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sp>
            <p:nvSpPr>
              <p:cNvPr id="21" name="Полилиния 20"/>
              <p:cNvSpPr/>
              <p:nvPr/>
            </p:nvSpPr>
            <p:spPr>
              <a:xfrm>
                <a:off x="6970942" y="786511"/>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grpSp>
        <p:sp>
          <p:nvSpPr>
            <p:cNvPr id="22" name="Прямоугольник 21"/>
            <p:cNvSpPr/>
            <p:nvPr/>
          </p:nvSpPr>
          <p:spPr>
            <a:xfrm>
              <a:off x="4178848" y="3392265"/>
              <a:ext cx="1086152" cy="677109"/>
            </a:xfrm>
            <a:prstGeom prst="rect">
              <a:avLst/>
            </a:prstGeom>
          </p:spPr>
          <p:txBody>
            <a:bodyPr wrap="none">
              <a:spAutoFit/>
            </a:bodyPr>
            <a:lstStyle/>
            <a:p>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МОЛОДЫЕ </a:t>
              </a:r>
              <a:endParaRPr lang="en-US"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ПРОФЕС</a:t>
              </a:r>
              <a:r>
                <a:rPr lang="en-US"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СИОНАЛЫ</a:t>
              </a:r>
              <a:endParaRPr lang="ru-RU"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75" name="Прямоугольник 74"/>
          <p:cNvSpPr/>
          <p:nvPr/>
        </p:nvSpPr>
        <p:spPr>
          <a:xfrm>
            <a:off x="5702281" y="3412417"/>
            <a:ext cx="2653535" cy="969496"/>
          </a:xfrm>
          <a:prstGeom prst="rect">
            <a:avLst/>
          </a:prstGeom>
        </p:spPr>
        <p:txBody>
          <a:bodyPr wrap="square">
            <a:spAutoFit/>
          </a:bodyPr>
          <a:lstStyle/>
          <a:p>
            <a:pPr marL="92075" algn="r">
              <a:spcBef>
                <a:spcPts val="600"/>
              </a:spcBef>
              <a:buClr>
                <a:srgbClr val="660033"/>
              </a:buClr>
            </a:pPr>
            <a:r>
              <a:rPr lang="ru-RU" sz="3200" dirty="0">
                <a:solidFill>
                  <a:srgbClr val="660033"/>
                </a:solidFill>
                <a:latin typeface="Open Sans" panose="020B0606030504020204" pitchFamily="34" charset="0"/>
                <a:ea typeface="Open Sans" panose="020B0606030504020204" pitchFamily="34" charset="0"/>
                <a:cs typeface="Open Sans" panose="020B0606030504020204" pitchFamily="34" charset="0"/>
              </a:rPr>
              <a:t>новых</a:t>
            </a:r>
          </a:p>
          <a:p>
            <a:pPr marL="92075" algn="r">
              <a:spcBef>
                <a:spcPts val="600"/>
              </a:spcBef>
              <a:buClr>
                <a:srgbClr val="660033"/>
              </a:buClr>
            </a:pPr>
            <a:r>
              <a:rPr lang="ru-RU" sz="2000" b="1" dirty="0">
                <a:solidFill>
                  <a:srgbClr val="660033"/>
                </a:solidFill>
                <a:latin typeface="Open Sans" panose="020B0606030504020204" pitchFamily="34" charset="0"/>
                <a:ea typeface="Open Sans" panose="020B0606030504020204" pitchFamily="34" charset="0"/>
                <a:cs typeface="Open Sans" panose="020B0606030504020204" pitchFamily="34" charset="0"/>
              </a:rPr>
              <a:t>мастерских</a:t>
            </a:r>
            <a:endParaRPr lang="en-US" dirty="0" smtClean="0">
              <a:solidFill>
                <a:srgbClr val="66003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Скругленный прямоугольник 15"/>
          <p:cNvSpPr/>
          <p:nvPr/>
        </p:nvSpPr>
        <p:spPr>
          <a:xfrm>
            <a:off x="3496232" y="4570447"/>
            <a:ext cx="941294" cy="385483"/>
          </a:xfrm>
          <a:prstGeom prst="roundRect">
            <a:avLst>
              <a:gd name="adj" fmla="val 5000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Прямоугольник 67"/>
          <p:cNvSpPr/>
          <p:nvPr/>
        </p:nvSpPr>
        <p:spPr>
          <a:xfrm>
            <a:off x="3371255" y="3900899"/>
            <a:ext cx="2518540" cy="1138773"/>
          </a:xfrm>
          <a:prstGeom prst="rect">
            <a:avLst/>
          </a:prstGeom>
        </p:spPr>
        <p:txBody>
          <a:bodyPr wrap="square">
            <a:spAutoFit/>
          </a:bodyPr>
          <a:lstStyle/>
          <a:p>
            <a:pPr marL="92075"/>
            <a:r>
              <a:rPr lang="ru-RU" sz="2000" b="1" dirty="0" smtClean="0">
                <a:solidFill>
                  <a:srgbClr val="FF3737"/>
                </a:solidFill>
                <a:latin typeface="Open Sans" panose="020B0606030504020204" pitchFamily="34" charset="0"/>
                <a:ea typeface="Open Sans" panose="020B0606030504020204" pitchFamily="34" charset="0"/>
                <a:cs typeface="Open Sans" panose="020B0606030504020204" pitchFamily="34" charset="0"/>
              </a:rPr>
              <a:t>новых </a:t>
            </a:r>
            <a:endParaRPr lang="en-US" sz="2000" b="1" dirty="0" smtClean="0">
              <a:solidFill>
                <a:srgbClr val="FF3737"/>
              </a:solidFill>
              <a:latin typeface="Open Sans" panose="020B0606030504020204" pitchFamily="34" charset="0"/>
              <a:ea typeface="Open Sans" panose="020B0606030504020204" pitchFamily="34" charset="0"/>
              <a:cs typeface="Open Sans" panose="020B0606030504020204" pitchFamily="34" charset="0"/>
            </a:endParaRPr>
          </a:p>
          <a:p>
            <a:pPr marL="92075"/>
            <a:r>
              <a:rPr lang="ru-RU" sz="2000" b="1" dirty="0" smtClean="0">
                <a:solidFill>
                  <a:srgbClr val="FF3737"/>
                </a:solidFill>
                <a:latin typeface="Open Sans" panose="020B0606030504020204" pitchFamily="34" charset="0"/>
                <a:ea typeface="Open Sans" panose="020B0606030504020204" pitchFamily="34" charset="0"/>
                <a:cs typeface="Open Sans" panose="020B0606030504020204" pitchFamily="34" charset="0"/>
              </a:rPr>
              <a:t>детских сада</a:t>
            </a:r>
            <a:endParaRPr lang="en-US" sz="2000" b="1" dirty="0" smtClean="0">
              <a:solidFill>
                <a:srgbClr val="FF3737"/>
              </a:solidFill>
              <a:latin typeface="Open Sans" panose="020B0606030504020204" pitchFamily="34" charset="0"/>
              <a:ea typeface="Open Sans" panose="020B0606030504020204" pitchFamily="34" charset="0"/>
              <a:cs typeface="Open Sans" panose="020B0606030504020204" pitchFamily="34" charset="0"/>
            </a:endParaRPr>
          </a:p>
          <a:p>
            <a:pPr marL="92075"/>
            <a:r>
              <a:rPr lang="ru-RU"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1185</a:t>
            </a:r>
            <a:r>
              <a:rPr lang="ru-RU"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2000"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мест</a:t>
            </a:r>
            <a:endParaRPr lang="ru-RU" sz="2000" dirty="0">
              <a:solidFill>
                <a:srgbClr val="FF50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Скругленный прямоугольник 61"/>
          <p:cNvSpPr/>
          <p:nvPr/>
        </p:nvSpPr>
        <p:spPr>
          <a:xfrm>
            <a:off x="8812980" y="2773586"/>
            <a:ext cx="1273129" cy="385483"/>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2" name="Группа 51"/>
          <p:cNvGrpSpPr/>
          <p:nvPr/>
        </p:nvGrpSpPr>
        <p:grpSpPr>
          <a:xfrm>
            <a:off x="5481922" y="884265"/>
            <a:ext cx="6643159" cy="2542984"/>
            <a:chOff x="4281144" y="834819"/>
            <a:chExt cx="4129260" cy="1695320"/>
          </a:xfrm>
        </p:grpSpPr>
        <p:grpSp>
          <p:nvGrpSpPr>
            <p:cNvPr id="38" name="Группа 37"/>
            <p:cNvGrpSpPr/>
            <p:nvPr/>
          </p:nvGrpSpPr>
          <p:grpSpPr>
            <a:xfrm flipH="1">
              <a:off x="4281144" y="1050588"/>
              <a:ext cx="2043952" cy="1479551"/>
              <a:chOff x="3518296" y="537337"/>
              <a:chExt cx="2061883" cy="1479551"/>
            </a:xfrm>
          </p:grpSpPr>
          <p:grpSp>
            <p:nvGrpSpPr>
              <p:cNvPr id="7" name="Группа 6"/>
              <p:cNvGrpSpPr/>
              <p:nvPr/>
            </p:nvGrpSpPr>
            <p:grpSpPr>
              <a:xfrm>
                <a:off x="3518296" y="537337"/>
                <a:ext cx="2061883" cy="1479551"/>
                <a:chOff x="7010710" y="814736"/>
                <a:chExt cx="1835544" cy="1393179"/>
              </a:xfrm>
            </p:grpSpPr>
            <p:sp>
              <p:nvSpPr>
                <p:cNvPr id="8" name="Полилиния 7"/>
                <p:cNvSpPr/>
                <p:nvPr/>
              </p:nvSpPr>
              <p:spPr>
                <a:xfrm>
                  <a:off x="7026895" y="814736"/>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sp>
              <p:nvSpPr>
                <p:cNvPr id="9" name="Полилиния 8"/>
                <p:cNvSpPr/>
                <p:nvPr/>
              </p:nvSpPr>
              <p:spPr>
                <a:xfrm>
                  <a:off x="7010710" y="984371"/>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Прямоугольник 9"/>
              <p:cNvSpPr/>
              <p:nvPr/>
            </p:nvSpPr>
            <p:spPr>
              <a:xfrm>
                <a:off x="4181750" y="754828"/>
                <a:ext cx="1083434" cy="677109"/>
              </a:xfrm>
              <a:prstGeom prst="rect">
                <a:avLst/>
              </a:prstGeom>
            </p:spPr>
            <p:txBody>
              <a:bodyPr wrap="none">
                <a:spAutoFit/>
              </a:bodyPr>
              <a:lstStyle/>
              <a:p>
                <a:pPr marL="92075"/>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УСПЕХ</a:t>
                </a:r>
              </a:p>
              <a:p>
                <a:pPr marL="92075"/>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КАЖДОГО</a:t>
                </a:r>
              </a:p>
              <a:p>
                <a:pPr marL="92075"/>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РЕБЕНКА</a:t>
                </a:r>
                <a:endPar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1" name="Прямоугольник 50"/>
            <p:cNvSpPr/>
            <p:nvPr/>
          </p:nvSpPr>
          <p:spPr>
            <a:xfrm>
              <a:off x="5841757" y="834819"/>
              <a:ext cx="2568647" cy="1631211"/>
            </a:xfrm>
            <a:prstGeom prst="rect">
              <a:avLst/>
            </a:prstGeom>
          </p:spPr>
          <p:txBody>
            <a:bodyPr wrap="square">
              <a:spAutoFit/>
            </a:bodyPr>
            <a:lstStyle/>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a:t>
              </a:r>
              <a:r>
                <a:rPr lang="ru-RU" sz="1500" dirty="0" err="1">
                  <a:solidFill>
                    <a:srgbClr val="008BBC"/>
                  </a:solidFill>
                  <a:latin typeface="Open Sans" panose="020B0606030504020204" pitchFamily="34" charset="0"/>
                  <a:ea typeface="Open Sans" panose="020B0606030504020204" pitchFamily="34" charset="0"/>
                  <a:cs typeface="Open Sans" panose="020B0606030504020204" pitchFamily="34" charset="0"/>
                </a:rPr>
                <a:t>Проектория</a:t>
              </a: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 </a:t>
              </a:r>
            </a:p>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«Уроки настоящего»</a:t>
              </a:r>
            </a:p>
            <a:p>
              <a:pPr marL="363537">
                <a:spcBef>
                  <a:spcPts val="0"/>
                </a:spcBef>
                <a:buClr>
                  <a:srgbClr val="0088B8"/>
                </a:buClr>
              </a:pPr>
              <a:r>
                <a:rPr lang="ru-RU" sz="1500" dirty="0">
                  <a:solidFill>
                    <a:srgbClr val="008BBC"/>
                  </a:solidFill>
                  <a:latin typeface="Open Sans" panose="020B0606030504020204" pitchFamily="34" charset="0"/>
                  <a:ea typeface="Open Sans" panose="020B0606030504020204" pitchFamily="34" charset="0"/>
                  <a:cs typeface="Open Sans" panose="020B0606030504020204" pitchFamily="34" charset="0"/>
                </a:rPr>
                <a:t>«Большие вызовы</a:t>
              </a: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a:t>
              </a:r>
            </a:p>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«Большая перемена»</a:t>
              </a:r>
            </a:p>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«Детский технопарк </a:t>
              </a:r>
              <a:r>
                <a:rPr lang="ru-RU" sz="1500" dirty="0" err="1" smtClean="0">
                  <a:solidFill>
                    <a:srgbClr val="008BBC"/>
                  </a:solidFill>
                  <a:latin typeface="Open Sans" panose="020B0606030504020204" pitchFamily="34" charset="0"/>
                  <a:ea typeface="Open Sans" panose="020B0606030504020204" pitchFamily="34" charset="0"/>
                  <a:cs typeface="Open Sans" panose="020B0606030504020204" pitchFamily="34" charset="0"/>
                </a:rPr>
                <a:t>Кванториум</a:t>
              </a: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a:t>
              </a:r>
            </a:p>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«Цифровая образовательная среда»</a:t>
              </a:r>
            </a:p>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«Точки Роста»</a:t>
              </a:r>
            </a:p>
            <a:p>
              <a:pPr marL="363537">
                <a:spcBef>
                  <a:spcPts val="0"/>
                </a:spcBef>
                <a:buClr>
                  <a:srgbClr val="0088B8"/>
                </a:buClr>
              </a:pPr>
              <a:r>
                <a:rPr lang="ru-RU" sz="1400" dirty="0" smtClean="0">
                  <a:solidFill>
                    <a:srgbClr val="00B0F0"/>
                  </a:solidFill>
                  <a:latin typeface="Open Sans" panose="020B0606030504020204" pitchFamily="34" charset="0"/>
                  <a:ea typeface="Open Sans" panose="020B0606030504020204" pitchFamily="34" charset="0"/>
                  <a:cs typeface="Open Sans" panose="020B0606030504020204" pitchFamily="34" charset="0"/>
                </a:rPr>
                <a:t>           </a:t>
              </a:r>
            </a:p>
            <a:p>
              <a:pPr marL="363537">
                <a:spcBef>
                  <a:spcPts val="0"/>
                </a:spcBef>
                <a:buClr>
                  <a:srgbClr val="0088B8"/>
                </a:buClr>
              </a:pPr>
              <a:r>
                <a:rPr lang="ru-RU"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70</a:t>
              </a:r>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000  </a:t>
              </a:r>
              <a:r>
                <a:rPr lang="ru-RU" sz="2000" dirty="0" smtClean="0">
                  <a:solidFill>
                    <a:srgbClr val="0082B0"/>
                  </a:solidFill>
                  <a:latin typeface="Open Sans" panose="020B0606030504020204" pitchFamily="34" charset="0"/>
                  <a:ea typeface="Open Sans" panose="020B0606030504020204" pitchFamily="34" charset="0"/>
                  <a:cs typeface="Open Sans" panose="020B0606030504020204" pitchFamily="34" charset="0"/>
                </a:rPr>
                <a:t>чел.</a:t>
              </a:r>
              <a:endParaRPr lang="en-US" sz="2400" dirty="0" smtClean="0">
                <a:solidFill>
                  <a:srgbClr val="0082B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6" name="Прямоугольник 55"/>
          <p:cNvSpPr/>
          <p:nvPr/>
        </p:nvSpPr>
        <p:spPr>
          <a:xfrm>
            <a:off x="2423444" y="2091926"/>
            <a:ext cx="580608" cy="923330"/>
          </a:xfrm>
          <a:prstGeom prst="rect">
            <a:avLst/>
          </a:prstGeom>
        </p:spPr>
        <p:txBody>
          <a:bodyPr wrap="none">
            <a:spAutoFit/>
          </a:bodyPr>
          <a:lstStyle/>
          <a:p>
            <a:pPr algn="ctr"/>
            <a:r>
              <a:rPr lang="ru-RU" sz="5400" b="1" dirty="0">
                <a:solidFill>
                  <a:srgbClr val="005696"/>
                </a:solidFill>
                <a:latin typeface="Open Sans" panose="020B0606030504020204" pitchFamily="34" charset="0"/>
                <a:ea typeface="Open Sans" panose="020B0606030504020204" pitchFamily="34" charset="0"/>
                <a:cs typeface="Open Sans" panose="020B0606030504020204" pitchFamily="34" charset="0"/>
              </a:rPr>
              <a:t>3</a:t>
            </a:r>
            <a:endParaRPr lang="ru-RU" sz="5400" dirty="0">
              <a:solidFill>
                <a:srgbClr val="005696"/>
              </a:solidFill>
            </a:endParaRPr>
          </a:p>
        </p:txBody>
      </p:sp>
      <p:sp>
        <p:nvSpPr>
          <p:cNvPr id="12" name="Прямоугольник 11"/>
          <p:cNvSpPr/>
          <p:nvPr/>
        </p:nvSpPr>
        <p:spPr>
          <a:xfrm>
            <a:off x="8603040" y="3493904"/>
            <a:ext cx="527709" cy="830997"/>
          </a:xfrm>
          <a:prstGeom prst="rect">
            <a:avLst/>
          </a:prstGeom>
        </p:spPr>
        <p:txBody>
          <a:bodyPr wrap="none">
            <a:spAutoFit/>
          </a:bodyPr>
          <a:lstStyle/>
          <a:p>
            <a:r>
              <a:rPr lang="ru-RU" sz="4800" b="1" dirty="0" smtClean="0">
                <a:solidFill>
                  <a:srgbClr val="660033"/>
                </a:solidFill>
              </a:rPr>
              <a:t>5</a:t>
            </a:r>
            <a:endParaRPr lang="ru-RU" sz="4800" b="1" dirty="0">
              <a:solidFill>
                <a:srgbClr val="660033"/>
              </a:solidFill>
            </a:endParaRPr>
          </a:p>
        </p:txBody>
      </p:sp>
      <p:sp>
        <p:nvSpPr>
          <p:cNvPr id="11" name="Прямоугольник 10"/>
          <p:cNvSpPr/>
          <p:nvPr/>
        </p:nvSpPr>
        <p:spPr>
          <a:xfrm>
            <a:off x="2890361" y="3827917"/>
            <a:ext cx="740908" cy="923330"/>
          </a:xfrm>
          <a:prstGeom prst="rect">
            <a:avLst/>
          </a:prstGeom>
        </p:spPr>
        <p:txBody>
          <a:bodyPr wrap="none">
            <a:spAutoFit/>
          </a:bodyPr>
          <a:lstStyle/>
          <a:p>
            <a:r>
              <a:rPr lang="ru-RU" sz="5400" b="1" dirty="0" smtClean="0">
                <a:solidFill>
                  <a:srgbClr val="FF2F2F"/>
                </a:solidFill>
                <a:latin typeface="Open Sans" panose="020B0606030504020204" pitchFamily="34" charset="0"/>
                <a:ea typeface="Open Sans" panose="020B0606030504020204" pitchFamily="34" charset="0"/>
                <a:cs typeface="Open Sans" panose="020B0606030504020204" pitchFamily="34" charset="0"/>
              </a:rPr>
              <a:t>4</a:t>
            </a:r>
            <a:r>
              <a:rPr lang="ru-RU" sz="4800" dirty="0" smtClean="0">
                <a:solidFill>
                  <a:srgbClr val="FF2F2F"/>
                </a:solidFill>
                <a:latin typeface="Open Sans" panose="020B0606030504020204" pitchFamily="34" charset="0"/>
                <a:ea typeface="Open Sans" panose="020B0606030504020204" pitchFamily="34" charset="0"/>
                <a:cs typeface="Open Sans" panose="020B0606030504020204" pitchFamily="34" charset="0"/>
              </a:rPr>
              <a:t> </a:t>
            </a:r>
            <a:endParaRPr lang="ru-RU" sz="4800" dirty="0">
              <a:solidFill>
                <a:srgbClr val="FF2F2F"/>
              </a:solidFill>
            </a:endParaRPr>
          </a:p>
        </p:txBody>
      </p:sp>
      <p:sp>
        <p:nvSpPr>
          <p:cNvPr id="57" name="Скругленный прямоугольник 56"/>
          <p:cNvSpPr/>
          <p:nvPr/>
        </p:nvSpPr>
        <p:spPr>
          <a:xfrm>
            <a:off x="964151" y="2843843"/>
            <a:ext cx="1007336" cy="385483"/>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p:cNvSpPr/>
          <p:nvPr/>
        </p:nvSpPr>
        <p:spPr>
          <a:xfrm>
            <a:off x="879299" y="2783136"/>
            <a:ext cx="1859805" cy="523220"/>
          </a:xfrm>
          <a:prstGeom prst="rect">
            <a:avLst/>
          </a:prstGeom>
        </p:spPr>
        <p:txBody>
          <a:bodyPr wrap="none">
            <a:spAutoFit/>
          </a:bodyPr>
          <a:lstStyle/>
          <a:p>
            <a:pPr marL="92075">
              <a:spcBef>
                <a:spcPts val="600"/>
              </a:spcBef>
            </a:pPr>
            <a:r>
              <a:rPr lang="ru-RU"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1600  </a:t>
            </a:r>
            <a:r>
              <a:rPr lang="ru-RU" sz="20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мест</a:t>
            </a:r>
            <a:endParaRPr lang="ru-RU" sz="20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5"/>
          <p:cNvSpPr/>
          <p:nvPr/>
        </p:nvSpPr>
        <p:spPr>
          <a:xfrm>
            <a:off x="3771663" y="5139172"/>
            <a:ext cx="6096000" cy="646331"/>
          </a:xfrm>
          <a:prstGeom prst="rect">
            <a:avLst/>
          </a:prstGeom>
        </p:spPr>
        <p:txBody>
          <a:bodyPr>
            <a:spAutoFit/>
          </a:bodyPr>
          <a:lstStyle/>
          <a:p>
            <a:pPr marL="92075"/>
            <a:r>
              <a:rPr lang="ru-RU"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г</a:t>
            </a:r>
            <a:r>
              <a:rPr lang="ru-RU" dirty="0">
                <a:solidFill>
                  <a:srgbClr val="FF5050"/>
                </a:solidFill>
                <a:latin typeface="Open Sans" panose="020B0606030504020204" pitchFamily="34" charset="0"/>
                <a:ea typeface="Open Sans" panose="020B0606030504020204" pitchFamily="34" charset="0"/>
                <a:cs typeface="Open Sans" panose="020B0606030504020204" pitchFamily="34" charset="0"/>
              </a:rPr>
              <a:t>. Липецк  </a:t>
            </a:r>
            <a:r>
              <a:rPr lang="ru-RU"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(1050 </a:t>
            </a:r>
            <a:r>
              <a:rPr lang="ru-RU" dirty="0">
                <a:solidFill>
                  <a:srgbClr val="FF5050"/>
                </a:solidFill>
                <a:latin typeface="Open Sans" panose="020B0606030504020204" pitchFamily="34" charset="0"/>
                <a:ea typeface="Open Sans" panose="020B0606030504020204" pitchFamily="34" charset="0"/>
                <a:cs typeface="Open Sans" panose="020B0606030504020204" pitchFamily="34" charset="0"/>
              </a:rPr>
              <a:t>мест</a:t>
            </a:r>
            <a:r>
              <a:rPr lang="ru-RU"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a:t>
            </a:r>
          </a:p>
          <a:p>
            <a:pPr marL="92075"/>
            <a:r>
              <a:rPr lang="ru-RU"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Липецкий район (135 мест)</a:t>
            </a:r>
            <a:endParaRPr lang="ru-RU" dirty="0">
              <a:solidFill>
                <a:srgbClr val="FF50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1748674" y="15849"/>
            <a:ext cx="8236294" cy="523220"/>
          </a:xfrm>
          <a:prstGeom prst="rect">
            <a:avLst/>
          </a:prstGeom>
          <a:noFill/>
        </p:spPr>
        <p:txBody>
          <a:bodyPr wrap="none" rtlCol="0">
            <a:spAutoFit/>
          </a:bodyPr>
          <a:lstStyle/>
          <a:p>
            <a:r>
              <a:rPr lang="ru-RU" sz="2800" b="1" dirty="0" smtClean="0">
                <a:latin typeface="+mn-lt"/>
              </a:rPr>
              <a:t>НАЦИОНАЛЬНЫЕ ПРОЕКТЫ В СФЕРЕ ОБРАЗОВАНИЯ</a:t>
            </a:r>
            <a:endParaRPr lang="ru-RU" sz="2800" b="1" dirty="0">
              <a:latin typeface="+mn-lt"/>
            </a:endParaRPr>
          </a:p>
        </p:txBody>
      </p:sp>
      <p:sp>
        <p:nvSpPr>
          <p:cNvPr id="49" name="Номер слайда 4"/>
          <p:cNvSpPr txBox="1">
            <a:spLocks/>
          </p:cNvSpPr>
          <p:nvPr/>
        </p:nvSpPr>
        <p:spPr>
          <a:xfrm>
            <a:off x="9242425" y="6365875"/>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FAF64E77-853F-4D4F-A12C-D37084F22861}" type="slidenum">
              <a:rPr lang="ru-RU" smtClean="0">
                <a:solidFill>
                  <a:schemeClr val="bg1">
                    <a:lumMod val="50000"/>
                  </a:schemeClr>
                </a:solidFill>
              </a:rPr>
              <a:pPr/>
              <a:t>36</a:t>
            </a:fld>
            <a:endParaRPr lang="ru-RU" dirty="0">
              <a:solidFill>
                <a:schemeClr val="bg1">
                  <a:lumMod val="50000"/>
                </a:schemeClr>
              </a:solidFill>
            </a:endParaRPr>
          </a:p>
        </p:txBody>
      </p:sp>
    </p:spTree>
    <p:extLst>
      <p:ext uri="{BB962C8B-B14F-4D97-AF65-F5344CB8AC3E}">
        <p14:creationId xmlns:p14="http://schemas.microsoft.com/office/powerpoint/2010/main" val="2296173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Группа 93"/>
          <p:cNvGrpSpPr/>
          <p:nvPr/>
        </p:nvGrpSpPr>
        <p:grpSpPr>
          <a:xfrm>
            <a:off x="364048" y="566057"/>
            <a:ext cx="6574971" cy="6215743"/>
            <a:chOff x="634756" y="1385057"/>
            <a:chExt cx="3852213" cy="3715002"/>
          </a:xfrm>
          <a:solidFill>
            <a:schemeClr val="accent3">
              <a:lumMod val="20000"/>
              <a:lumOff val="80000"/>
            </a:schemeClr>
          </a:solidFill>
        </p:grpSpPr>
        <p:sp>
          <p:nvSpPr>
            <p:cNvPr id="117" name="Freeform 1034"/>
            <p:cNvSpPr>
              <a:spLocks/>
            </p:cNvSpPr>
            <p:nvPr/>
          </p:nvSpPr>
          <p:spPr bwMode="auto">
            <a:xfrm>
              <a:off x="801617" y="2567058"/>
              <a:ext cx="1019452" cy="895366"/>
            </a:xfrm>
            <a:custGeom>
              <a:avLst/>
              <a:gdLst>
                <a:gd name="T0" fmla="*/ 2147483646 w 912"/>
                <a:gd name="T1" fmla="*/ 2147483646 h 720"/>
                <a:gd name="T2" fmla="*/ 2147483646 w 912"/>
                <a:gd name="T3" fmla="*/ 2147483646 h 720"/>
                <a:gd name="T4" fmla="*/ 2147483646 w 912"/>
                <a:gd name="T5" fmla="*/ 2147483646 h 720"/>
                <a:gd name="T6" fmla="*/ 2147483646 w 912"/>
                <a:gd name="T7" fmla="*/ 2147483646 h 720"/>
                <a:gd name="T8" fmla="*/ 2147483646 w 912"/>
                <a:gd name="T9" fmla="*/ 2147483646 h 720"/>
                <a:gd name="T10" fmla="*/ 2147483646 w 912"/>
                <a:gd name="T11" fmla="*/ 0 h 720"/>
                <a:gd name="T12" fmla="*/ 2147483646 w 912"/>
                <a:gd name="T13" fmla="*/ 0 h 720"/>
                <a:gd name="T14" fmla="*/ 2147483646 w 912"/>
                <a:gd name="T15" fmla="*/ 2147483646 h 720"/>
                <a:gd name="T16" fmla="*/ 0 w 912"/>
                <a:gd name="T17" fmla="*/ 2147483646 h 720"/>
                <a:gd name="T18" fmla="*/ 2147483646 w 912"/>
                <a:gd name="T19" fmla="*/ 2147483646 h 720"/>
                <a:gd name="T20" fmla="*/ 2147483646 w 912"/>
                <a:gd name="T21" fmla="*/ 2147483646 h 720"/>
                <a:gd name="T22" fmla="*/ 2147483646 w 912"/>
                <a:gd name="T23" fmla="*/ 2147483646 h 720"/>
                <a:gd name="T24" fmla="*/ 2147483646 w 912"/>
                <a:gd name="T25" fmla="*/ 2147483646 h 720"/>
                <a:gd name="T26" fmla="*/ 2147483646 w 912"/>
                <a:gd name="T27" fmla="*/ 2147483646 h 720"/>
                <a:gd name="T28" fmla="*/ 2147483646 w 912"/>
                <a:gd name="T29" fmla="*/ 2147483646 h 720"/>
                <a:gd name="T30" fmla="*/ 2147483646 w 912"/>
                <a:gd name="T31" fmla="*/ 2147483646 h 720"/>
                <a:gd name="T32" fmla="*/ 2147483646 w 912"/>
                <a:gd name="T33" fmla="*/ 2147483646 h 720"/>
                <a:gd name="T34" fmla="*/ 2147483646 w 912"/>
                <a:gd name="T35" fmla="*/ 2147483646 h 720"/>
                <a:gd name="T36" fmla="*/ 2147483646 w 912"/>
                <a:gd name="T37" fmla="*/ 2147483646 h 720"/>
                <a:gd name="T38" fmla="*/ 2147483646 w 912"/>
                <a:gd name="T39" fmla="*/ 2147483646 h 720"/>
                <a:gd name="T40" fmla="*/ 2147483646 w 912"/>
                <a:gd name="T41" fmla="*/ 2147483646 h 720"/>
                <a:gd name="T42" fmla="*/ 2147483646 w 912"/>
                <a:gd name="T43" fmla="*/ 2147483646 h 720"/>
                <a:gd name="T44" fmla="*/ 2147483646 w 912"/>
                <a:gd name="T45" fmla="*/ 2147483646 h 720"/>
                <a:gd name="T46" fmla="*/ 2147483646 w 912"/>
                <a:gd name="T47" fmla="*/ 2147483646 h 720"/>
                <a:gd name="T48" fmla="*/ 2147483646 w 912"/>
                <a:gd name="T49" fmla="*/ 2147483646 h 720"/>
                <a:gd name="T50" fmla="*/ 2147483646 w 912"/>
                <a:gd name="T51" fmla="*/ 2147483646 h 720"/>
                <a:gd name="T52" fmla="*/ 2147483646 w 912"/>
                <a:gd name="T53" fmla="*/ 2147483646 h 720"/>
                <a:gd name="T54" fmla="*/ 2147483646 w 912"/>
                <a:gd name="T55" fmla="*/ 2147483646 h 720"/>
                <a:gd name="T56" fmla="*/ 2147483646 w 912"/>
                <a:gd name="T57" fmla="*/ 2147483646 h 7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2"/>
                <a:gd name="T88" fmla="*/ 0 h 720"/>
                <a:gd name="T89" fmla="*/ 912 w 912"/>
                <a:gd name="T90" fmla="*/ 720 h 7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2" h="720">
                  <a:moveTo>
                    <a:pt x="672" y="96"/>
                  </a:moveTo>
                  <a:lnTo>
                    <a:pt x="601" y="119"/>
                  </a:lnTo>
                  <a:lnTo>
                    <a:pt x="576" y="192"/>
                  </a:lnTo>
                  <a:lnTo>
                    <a:pt x="528" y="96"/>
                  </a:lnTo>
                  <a:lnTo>
                    <a:pt x="432" y="48"/>
                  </a:lnTo>
                  <a:lnTo>
                    <a:pt x="336" y="0"/>
                  </a:lnTo>
                  <a:lnTo>
                    <a:pt x="96" y="0"/>
                  </a:lnTo>
                  <a:lnTo>
                    <a:pt x="48" y="96"/>
                  </a:lnTo>
                  <a:lnTo>
                    <a:pt x="0" y="192"/>
                  </a:lnTo>
                  <a:lnTo>
                    <a:pt x="48" y="288"/>
                  </a:lnTo>
                  <a:lnTo>
                    <a:pt x="96" y="288"/>
                  </a:lnTo>
                  <a:lnTo>
                    <a:pt x="144" y="288"/>
                  </a:lnTo>
                  <a:lnTo>
                    <a:pt x="195" y="269"/>
                  </a:lnTo>
                  <a:lnTo>
                    <a:pt x="288" y="288"/>
                  </a:lnTo>
                  <a:lnTo>
                    <a:pt x="336" y="336"/>
                  </a:lnTo>
                  <a:lnTo>
                    <a:pt x="305" y="349"/>
                  </a:lnTo>
                  <a:lnTo>
                    <a:pt x="288" y="384"/>
                  </a:lnTo>
                  <a:lnTo>
                    <a:pt x="240" y="480"/>
                  </a:lnTo>
                  <a:lnTo>
                    <a:pt x="288" y="576"/>
                  </a:lnTo>
                  <a:lnTo>
                    <a:pt x="432" y="624"/>
                  </a:lnTo>
                  <a:lnTo>
                    <a:pt x="432" y="672"/>
                  </a:lnTo>
                  <a:lnTo>
                    <a:pt x="624" y="720"/>
                  </a:lnTo>
                  <a:lnTo>
                    <a:pt x="720" y="624"/>
                  </a:lnTo>
                  <a:lnTo>
                    <a:pt x="912" y="528"/>
                  </a:lnTo>
                  <a:lnTo>
                    <a:pt x="768" y="432"/>
                  </a:lnTo>
                  <a:lnTo>
                    <a:pt x="768" y="288"/>
                  </a:lnTo>
                  <a:lnTo>
                    <a:pt x="720" y="192"/>
                  </a:lnTo>
                  <a:lnTo>
                    <a:pt x="720" y="96"/>
                  </a:lnTo>
                  <a:lnTo>
                    <a:pt x="672" y="96"/>
                  </a:lnTo>
                  <a:close/>
                </a:path>
              </a:pathLst>
            </a:custGeom>
            <a:grpFill/>
            <a:ln w="38100">
              <a:solidFill>
                <a:schemeClr val="bg1"/>
              </a:solidFill>
              <a:round/>
              <a:headEnd/>
              <a:tailEnd/>
            </a:ln>
          </p:spPr>
          <p:txBody>
            <a:bodyPr/>
            <a:lstStyle/>
            <a:p>
              <a:endParaRPr lang="ru-RU" sz="4000">
                <a:latin typeface="+mn-lt"/>
              </a:endParaRPr>
            </a:p>
          </p:txBody>
        </p:sp>
        <p:sp>
          <p:nvSpPr>
            <p:cNvPr id="127" name="Freeform 1036"/>
            <p:cNvSpPr>
              <a:spLocks/>
            </p:cNvSpPr>
            <p:nvPr/>
          </p:nvSpPr>
          <p:spPr bwMode="auto">
            <a:xfrm>
              <a:off x="640802" y="2882760"/>
              <a:ext cx="697822" cy="1117096"/>
            </a:xfrm>
            <a:custGeom>
              <a:avLst/>
              <a:gdLst>
                <a:gd name="T0" fmla="*/ 2147483646 w 624"/>
                <a:gd name="T1" fmla="*/ 0 h 898"/>
                <a:gd name="T2" fmla="*/ 2147483646 w 624"/>
                <a:gd name="T3" fmla="*/ 2147483646 h 898"/>
                <a:gd name="T4" fmla="*/ 2147483646 w 624"/>
                <a:gd name="T5" fmla="*/ 2147483646 h 898"/>
                <a:gd name="T6" fmla="*/ 2147483646 w 624"/>
                <a:gd name="T7" fmla="*/ 2147483646 h 898"/>
                <a:gd name="T8" fmla="*/ 2147483646 w 624"/>
                <a:gd name="T9" fmla="*/ 2147483646 h 898"/>
                <a:gd name="T10" fmla="*/ 2147483646 w 624"/>
                <a:gd name="T11" fmla="*/ 2147483646 h 898"/>
                <a:gd name="T12" fmla="*/ 2147483646 w 624"/>
                <a:gd name="T13" fmla="*/ 2147483646 h 898"/>
                <a:gd name="T14" fmla="*/ 0 w 624"/>
                <a:gd name="T15" fmla="*/ 2147483646 h 898"/>
                <a:gd name="T16" fmla="*/ 0 w 624"/>
                <a:gd name="T17" fmla="*/ 2147483646 h 898"/>
                <a:gd name="T18" fmla="*/ 2147483646 w 624"/>
                <a:gd name="T19" fmla="*/ 2147483646 h 898"/>
                <a:gd name="T20" fmla="*/ 2147483646 w 624"/>
                <a:gd name="T21" fmla="*/ 2147483646 h 898"/>
                <a:gd name="T22" fmla="*/ 2147483646 w 624"/>
                <a:gd name="T23" fmla="*/ 2147483646 h 898"/>
                <a:gd name="T24" fmla="*/ 2147483646 w 624"/>
                <a:gd name="T25" fmla="*/ 2147483646 h 898"/>
                <a:gd name="T26" fmla="*/ 2147483646 w 624"/>
                <a:gd name="T27" fmla="*/ 2147483646 h 898"/>
                <a:gd name="T28" fmla="*/ 2147483646 w 624"/>
                <a:gd name="T29" fmla="*/ 2147483646 h 898"/>
                <a:gd name="T30" fmla="*/ 2147483646 w 624"/>
                <a:gd name="T31" fmla="*/ 2147483646 h 898"/>
                <a:gd name="T32" fmla="*/ 2147483646 w 624"/>
                <a:gd name="T33" fmla="*/ 2147483646 h 898"/>
                <a:gd name="T34" fmla="*/ 2147483646 w 624"/>
                <a:gd name="T35" fmla="*/ 2147483646 h 898"/>
                <a:gd name="T36" fmla="*/ 2147483646 w 624"/>
                <a:gd name="T37" fmla="*/ 2147483646 h 898"/>
                <a:gd name="T38" fmla="*/ 2147483646 w 624"/>
                <a:gd name="T39" fmla="*/ 2147483646 h 898"/>
                <a:gd name="T40" fmla="*/ 2147483646 w 624"/>
                <a:gd name="T41" fmla="*/ 2147483646 h 898"/>
                <a:gd name="T42" fmla="*/ 2147483646 w 624"/>
                <a:gd name="T43" fmla="*/ 2147483646 h 898"/>
                <a:gd name="T44" fmla="*/ 2147483646 w 624"/>
                <a:gd name="T45" fmla="*/ 2147483646 h 898"/>
                <a:gd name="T46" fmla="*/ 2147483646 w 624"/>
                <a:gd name="T47" fmla="*/ 2147483646 h 898"/>
                <a:gd name="T48" fmla="*/ 2147483646 w 624"/>
                <a:gd name="T49" fmla="*/ 2147483646 h 898"/>
                <a:gd name="T50" fmla="*/ 2147483646 w 624"/>
                <a:gd name="T51" fmla="*/ 2147483646 h 898"/>
                <a:gd name="T52" fmla="*/ 2147483646 w 624"/>
                <a:gd name="T53" fmla="*/ 2147483646 h 898"/>
                <a:gd name="T54" fmla="*/ 2147483646 w 624"/>
                <a:gd name="T55" fmla="*/ 2147483646 h 898"/>
                <a:gd name="T56" fmla="*/ 2147483646 w 624"/>
                <a:gd name="T57" fmla="*/ 2147483646 h 898"/>
                <a:gd name="T58" fmla="*/ 2147483646 w 624"/>
                <a:gd name="T59" fmla="*/ 2147483646 h 898"/>
                <a:gd name="T60" fmla="*/ 2147483646 w 624"/>
                <a:gd name="T61" fmla="*/ 2147483646 h 898"/>
                <a:gd name="T62" fmla="*/ 2147483646 w 624"/>
                <a:gd name="T63" fmla="*/ 2147483646 h 898"/>
                <a:gd name="T64" fmla="*/ 2147483646 w 624"/>
                <a:gd name="T65" fmla="*/ 2147483646 h 898"/>
                <a:gd name="T66" fmla="*/ 2147483646 w 624"/>
                <a:gd name="T67" fmla="*/ 0 h 8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4"/>
                <a:gd name="T103" fmla="*/ 0 h 898"/>
                <a:gd name="T104" fmla="*/ 624 w 624"/>
                <a:gd name="T105" fmla="*/ 898 h 8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4" h="898">
                  <a:moveTo>
                    <a:pt x="169" y="0"/>
                  </a:moveTo>
                  <a:lnTo>
                    <a:pt x="104" y="50"/>
                  </a:lnTo>
                  <a:lnTo>
                    <a:pt x="96" y="130"/>
                  </a:lnTo>
                  <a:lnTo>
                    <a:pt x="192" y="178"/>
                  </a:lnTo>
                  <a:lnTo>
                    <a:pt x="144" y="274"/>
                  </a:lnTo>
                  <a:lnTo>
                    <a:pt x="96" y="370"/>
                  </a:lnTo>
                  <a:lnTo>
                    <a:pt x="96" y="466"/>
                  </a:lnTo>
                  <a:lnTo>
                    <a:pt x="0" y="514"/>
                  </a:lnTo>
                  <a:lnTo>
                    <a:pt x="0" y="562"/>
                  </a:lnTo>
                  <a:lnTo>
                    <a:pt x="96" y="610"/>
                  </a:lnTo>
                  <a:lnTo>
                    <a:pt x="96" y="658"/>
                  </a:lnTo>
                  <a:lnTo>
                    <a:pt x="48" y="706"/>
                  </a:lnTo>
                  <a:lnTo>
                    <a:pt x="240" y="754"/>
                  </a:lnTo>
                  <a:lnTo>
                    <a:pt x="192" y="802"/>
                  </a:lnTo>
                  <a:lnTo>
                    <a:pt x="240" y="898"/>
                  </a:lnTo>
                  <a:lnTo>
                    <a:pt x="288" y="898"/>
                  </a:lnTo>
                  <a:lnTo>
                    <a:pt x="324" y="826"/>
                  </a:lnTo>
                  <a:lnTo>
                    <a:pt x="480" y="850"/>
                  </a:lnTo>
                  <a:lnTo>
                    <a:pt x="480" y="754"/>
                  </a:lnTo>
                  <a:lnTo>
                    <a:pt x="528" y="754"/>
                  </a:lnTo>
                  <a:lnTo>
                    <a:pt x="576" y="610"/>
                  </a:lnTo>
                  <a:lnTo>
                    <a:pt x="624" y="562"/>
                  </a:lnTo>
                  <a:lnTo>
                    <a:pt x="480" y="514"/>
                  </a:lnTo>
                  <a:lnTo>
                    <a:pt x="480" y="466"/>
                  </a:lnTo>
                  <a:lnTo>
                    <a:pt x="576" y="418"/>
                  </a:lnTo>
                  <a:lnTo>
                    <a:pt x="576" y="370"/>
                  </a:lnTo>
                  <a:lnTo>
                    <a:pt x="432" y="322"/>
                  </a:lnTo>
                  <a:lnTo>
                    <a:pt x="384" y="226"/>
                  </a:lnTo>
                  <a:lnTo>
                    <a:pt x="432" y="130"/>
                  </a:lnTo>
                  <a:lnTo>
                    <a:pt x="480" y="82"/>
                  </a:lnTo>
                  <a:lnTo>
                    <a:pt x="432" y="34"/>
                  </a:lnTo>
                  <a:lnTo>
                    <a:pt x="339" y="15"/>
                  </a:lnTo>
                  <a:lnTo>
                    <a:pt x="279" y="10"/>
                  </a:lnTo>
                  <a:lnTo>
                    <a:pt x="169" y="0"/>
                  </a:lnTo>
                  <a:close/>
                </a:path>
              </a:pathLst>
            </a:custGeom>
            <a:grpFill/>
            <a:ln w="38100">
              <a:solidFill>
                <a:schemeClr val="bg1"/>
              </a:solidFill>
              <a:round/>
              <a:headEnd/>
              <a:tailEnd/>
            </a:ln>
          </p:spPr>
          <p:txBody>
            <a:bodyPr/>
            <a:lstStyle/>
            <a:p>
              <a:endParaRPr lang="ru-RU" sz="4000">
                <a:latin typeface="+mn-lt"/>
              </a:endParaRPr>
            </a:p>
          </p:txBody>
        </p:sp>
        <p:sp>
          <p:nvSpPr>
            <p:cNvPr id="151" name="Freeform 1031"/>
            <p:cNvSpPr>
              <a:spLocks/>
            </p:cNvSpPr>
            <p:nvPr/>
          </p:nvSpPr>
          <p:spPr bwMode="auto">
            <a:xfrm>
              <a:off x="1808979" y="2320002"/>
              <a:ext cx="1127621" cy="877465"/>
            </a:xfrm>
            <a:custGeom>
              <a:avLst/>
              <a:gdLst>
                <a:gd name="T0" fmla="*/ 0 w 1008"/>
                <a:gd name="T1" fmla="*/ 2147483646 h 720"/>
                <a:gd name="T2" fmla="*/ 0 w 1008"/>
                <a:gd name="T3" fmla="*/ 2147483646 h 720"/>
                <a:gd name="T4" fmla="*/ 2147483646 w 1008"/>
                <a:gd name="T5" fmla="*/ 2147483646 h 720"/>
                <a:gd name="T6" fmla="*/ 2147483646 w 1008"/>
                <a:gd name="T7" fmla="*/ 2147483646 h 720"/>
                <a:gd name="T8" fmla="*/ 2147483646 w 1008"/>
                <a:gd name="T9" fmla="*/ 2147483646 h 720"/>
                <a:gd name="T10" fmla="*/ 2147483646 w 1008"/>
                <a:gd name="T11" fmla="*/ 2147483646 h 720"/>
                <a:gd name="T12" fmla="*/ 2147483646 w 1008"/>
                <a:gd name="T13" fmla="*/ 2147483646 h 720"/>
                <a:gd name="T14" fmla="*/ 2147483646 w 1008"/>
                <a:gd name="T15" fmla="*/ 2147483646 h 720"/>
                <a:gd name="T16" fmla="*/ 2147483646 w 1008"/>
                <a:gd name="T17" fmla="*/ 2147483646 h 720"/>
                <a:gd name="T18" fmla="*/ 2147483646 w 1008"/>
                <a:gd name="T19" fmla="*/ 2147483646 h 720"/>
                <a:gd name="T20" fmla="*/ 2147483646 w 1008"/>
                <a:gd name="T21" fmla="*/ 2147483646 h 720"/>
                <a:gd name="T22" fmla="*/ 2147483646 w 1008"/>
                <a:gd name="T23" fmla="*/ 2147483646 h 720"/>
                <a:gd name="T24" fmla="*/ 2147483646 w 1008"/>
                <a:gd name="T25" fmla="*/ 2147483646 h 720"/>
                <a:gd name="T26" fmla="*/ 2147483646 w 1008"/>
                <a:gd name="T27" fmla="*/ 2147483646 h 720"/>
                <a:gd name="T28" fmla="*/ 2147483646 w 1008"/>
                <a:gd name="T29" fmla="*/ 2147483646 h 720"/>
                <a:gd name="T30" fmla="*/ 2147483646 w 1008"/>
                <a:gd name="T31" fmla="*/ 2147483646 h 720"/>
                <a:gd name="T32" fmla="*/ 2147483646 w 1008"/>
                <a:gd name="T33" fmla="*/ 2147483646 h 720"/>
                <a:gd name="T34" fmla="*/ 2147483646 w 1008"/>
                <a:gd name="T35" fmla="*/ 2147483646 h 720"/>
                <a:gd name="T36" fmla="*/ 2147483646 w 1008"/>
                <a:gd name="T37" fmla="*/ 2147483646 h 720"/>
                <a:gd name="T38" fmla="*/ 2147483646 w 1008"/>
                <a:gd name="T39" fmla="*/ 2147483646 h 720"/>
                <a:gd name="T40" fmla="*/ 2147483646 w 1008"/>
                <a:gd name="T41" fmla="*/ 2147483646 h 720"/>
                <a:gd name="T42" fmla="*/ 2147483646 w 1008"/>
                <a:gd name="T43" fmla="*/ 0 h 720"/>
                <a:gd name="T44" fmla="*/ 2147483646 w 1008"/>
                <a:gd name="T45" fmla="*/ 0 h 720"/>
                <a:gd name="T46" fmla="*/ 2147483646 w 1008"/>
                <a:gd name="T47" fmla="*/ 2147483646 h 720"/>
                <a:gd name="T48" fmla="*/ 2147483646 w 1008"/>
                <a:gd name="T49" fmla="*/ 2147483646 h 720"/>
                <a:gd name="T50" fmla="*/ 2147483646 w 1008"/>
                <a:gd name="T51" fmla="*/ 2147483646 h 720"/>
                <a:gd name="T52" fmla="*/ 2147483646 w 1008"/>
                <a:gd name="T53" fmla="*/ 2147483646 h 720"/>
                <a:gd name="T54" fmla="*/ 2147483646 w 1008"/>
                <a:gd name="T55" fmla="*/ 2147483646 h 720"/>
                <a:gd name="T56" fmla="*/ 2147483646 w 1008"/>
                <a:gd name="T57" fmla="*/ 2147483646 h 720"/>
                <a:gd name="T58" fmla="*/ 0 w 1008"/>
                <a:gd name="T59" fmla="*/ 2147483646 h 7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08"/>
                <a:gd name="T91" fmla="*/ 0 h 720"/>
                <a:gd name="T92" fmla="*/ 1008 w 1008"/>
                <a:gd name="T93" fmla="*/ 720 h 7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08" h="720">
                  <a:moveTo>
                    <a:pt x="0" y="48"/>
                  </a:moveTo>
                  <a:lnTo>
                    <a:pt x="0" y="144"/>
                  </a:lnTo>
                  <a:lnTo>
                    <a:pt x="192" y="240"/>
                  </a:lnTo>
                  <a:lnTo>
                    <a:pt x="240" y="384"/>
                  </a:lnTo>
                  <a:lnTo>
                    <a:pt x="336" y="432"/>
                  </a:lnTo>
                  <a:lnTo>
                    <a:pt x="336" y="480"/>
                  </a:lnTo>
                  <a:lnTo>
                    <a:pt x="432" y="528"/>
                  </a:lnTo>
                  <a:lnTo>
                    <a:pt x="432" y="624"/>
                  </a:lnTo>
                  <a:lnTo>
                    <a:pt x="432" y="672"/>
                  </a:lnTo>
                  <a:lnTo>
                    <a:pt x="480" y="720"/>
                  </a:lnTo>
                  <a:lnTo>
                    <a:pt x="672" y="720"/>
                  </a:lnTo>
                  <a:lnTo>
                    <a:pt x="768" y="624"/>
                  </a:lnTo>
                  <a:lnTo>
                    <a:pt x="912" y="624"/>
                  </a:lnTo>
                  <a:lnTo>
                    <a:pt x="864" y="528"/>
                  </a:lnTo>
                  <a:lnTo>
                    <a:pt x="912" y="432"/>
                  </a:lnTo>
                  <a:lnTo>
                    <a:pt x="1008" y="336"/>
                  </a:lnTo>
                  <a:lnTo>
                    <a:pt x="960" y="288"/>
                  </a:lnTo>
                  <a:lnTo>
                    <a:pt x="960" y="96"/>
                  </a:lnTo>
                  <a:lnTo>
                    <a:pt x="912" y="96"/>
                  </a:lnTo>
                  <a:lnTo>
                    <a:pt x="816" y="144"/>
                  </a:lnTo>
                  <a:lnTo>
                    <a:pt x="720" y="96"/>
                  </a:lnTo>
                  <a:lnTo>
                    <a:pt x="720" y="0"/>
                  </a:lnTo>
                  <a:lnTo>
                    <a:pt x="624" y="0"/>
                  </a:lnTo>
                  <a:lnTo>
                    <a:pt x="528" y="144"/>
                  </a:lnTo>
                  <a:lnTo>
                    <a:pt x="528" y="192"/>
                  </a:lnTo>
                  <a:lnTo>
                    <a:pt x="432" y="96"/>
                  </a:lnTo>
                  <a:lnTo>
                    <a:pt x="384" y="192"/>
                  </a:lnTo>
                  <a:lnTo>
                    <a:pt x="192" y="144"/>
                  </a:lnTo>
                  <a:lnTo>
                    <a:pt x="96" y="48"/>
                  </a:lnTo>
                  <a:lnTo>
                    <a:pt x="0" y="48"/>
                  </a:lnTo>
                  <a:close/>
                </a:path>
              </a:pathLst>
            </a:custGeom>
            <a:grpFill/>
            <a:ln w="38100">
              <a:solidFill>
                <a:schemeClr val="bg1"/>
              </a:solidFill>
              <a:round/>
              <a:headEnd/>
              <a:tailEnd/>
            </a:ln>
          </p:spPr>
          <p:txBody>
            <a:bodyPr/>
            <a:lstStyle/>
            <a:p>
              <a:endParaRPr lang="ru-RU" sz="4000">
                <a:latin typeface="+mn-lt"/>
              </a:endParaRPr>
            </a:p>
          </p:txBody>
        </p:sp>
        <p:sp>
          <p:nvSpPr>
            <p:cNvPr id="173" name="Freeform 1037"/>
            <p:cNvSpPr>
              <a:spLocks/>
            </p:cNvSpPr>
            <p:nvPr/>
          </p:nvSpPr>
          <p:spPr bwMode="auto">
            <a:xfrm>
              <a:off x="1226356" y="3196986"/>
              <a:ext cx="841691" cy="738747"/>
            </a:xfrm>
            <a:custGeom>
              <a:avLst/>
              <a:gdLst>
                <a:gd name="T0" fmla="*/ 2147483646 w 1055"/>
                <a:gd name="T1" fmla="*/ 2147483646 h 772"/>
                <a:gd name="T2" fmla="*/ 2147483646 w 1055"/>
                <a:gd name="T3" fmla="*/ 2147483646 h 772"/>
                <a:gd name="T4" fmla="*/ 2147483646 w 1055"/>
                <a:gd name="T5" fmla="*/ 2147483646 h 772"/>
                <a:gd name="T6" fmla="*/ 2147483646 w 1055"/>
                <a:gd name="T7" fmla="*/ 2147483646 h 772"/>
                <a:gd name="T8" fmla="*/ 2147483646 w 1055"/>
                <a:gd name="T9" fmla="*/ 2147483646 h 772"/>
                <a:gd name="T10" fmla="*/ 2147483646 w 1055"/>
                <a:gd name="T11" fmla="*/ 2147483646 h 772"/>
                <a:gd name="T12" fmla="*/ 2147483646 w 1055"/>
                <a:gd name="T13" fmla="*/ 2147483646 h 772"/>
                <a:gd name="T14" fmla="*/ 2147483646 w 1055"/>
                <a:gd name="T15" fmla="*/ 2147483646 h 772"/>
                <a:gd name="T16" fmla="*/ 2147483646 w 1055"/>
                <a:gd name="T17" fmla="*/ 2147483646 h 772"/>
                <a:gd name="T18" fmla="*/ 2147483646 w 1055"/>
                <a:gd name="T19" fmla="*/ 2147483646 h 772"/>
                <a:gd name="T20" fmla="*/ 2147483646 w 1055"/>
                <a:gd name="T21" fmla="*/ 2147483646 h 772"/>
                <a:gd name="T22" fmla="*/ 2147483646 w 1055"/>
                <a:gd name="T23" fmla="*/ 2147483646 h 772"/>
                <a:gd name="T24" fmla="*/ 2147483646 w 1055"/>
                <a:gd name="T25" fmla="*/ 2147483646 h 772"/>
                <a:gd name="T26" fmla="*/ 2147483646 w 1055"/>
                <a:gd name="T27" fmla="*/ 2147483646 h 772"/>
                <a:gd name="T28" fmla="*/ 2147483646 w 1055"/>
                <a:gd name="T29" fmla="*/ 2147483646 h 772"/>
                <a:gd name="T30" fmla="*/ 2147483646 w 1055"/>
                <a:gd name="T31" fmla="*/ 2147483646 h 772"/>
                <a:gd name="T32" fmla="*/ 2147483646 w 1055"/>
                <a:gd name="T33" fmla="*/ 2147483646 h 772"/>
                <a:gd name="T34" fmla="*/ 2147483646 w 1055"/>
                <a:gd name="T35" fmla="*/ 2147483646 h 772"/>
                <a:gd name="T36" fmla="*/ 2147483646 w 1055"/>
                <a:gd name="T37" fmla="*/ 2147483646 h 772"/>
                <a:gd name="T38" fmla="*/ 0 w 1055"/>
                <a:gd name="T39" fmla="*/ 2147483646 h 772"/>
                <a:gd name="T40" fmla="*/ 2147483646 w 1055"/>
                <a:gd name="T41" fmla="*/ 2147483646 h 772"/>
                <a:gd name="T42" fmla="*/ 2147483646 w 1055"/>
                <a:gd name="T43" fmla="*/ 2147483646 h 772"/>
                <a:gd name="T44" fmla="*/ 2147483646 w 1055"/>
                <a:gd name="T45" fmla="*/ 2147483646 h 772"/>
                <a:gd name="T46" fmla="*/ 2147483646 w 1055"/>
                <a:gd name="T47" fmla="*/ 0 h 772"/>
                <a:gd name="T48" fmla="*/ 2147483646 w 1055"/>
                <a:gd name="T49" fmla="*/ 2147483646 h 772"/>
                <a:gd name="T50" fmla="*/ 2147483646 w 1055"/>
                <a:gd name="T51" fmla="*/ 2147483646 h 7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55"/>
                <a:gd name="T79" fmla="*/ 0 h 772"/>
                <a:gd name="T80" fmla="*/ 1055 w 1055"/>
                <a:gd name="T81" fmla="*/ 772 h 7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55" h="772">
                  <a:moveTo>
                    <a:pt x="1055" y="170"/>
                  </a:moveTo>
                  <a:lnTo>
                    <a:pt x="1055" y="283"/>
                  </a:lnTo>
                  <a:lnTo>
                    <a:pt x="938" y="396"/>
                  </a:lnTo>
                  <a:lnTo>
                    <a:pt x="954" y="460"/>
                  </a:lnTo>
                  <a:lnTo>
                    <a:pt x="879" y="509"/>
                  </a:lnTo>
                  <a:lnTo>
                    <a:pt x="821" y="509"/>
                  </a:lnTo>
                  <a:lnTo>
                    <a:pt x="762" y="566"/>
                  </a:lnTo>
                  <a:lnTo>
                    <a:pt x="751" y="719"/>
                  </a:lnTo>
                  <a:lnTo>
                    <a:pt x="641" y="772"/>
                  </a:lnTo>
                  <a:lnTo>
                    <a:pt x="586" y="735"/>
                  </a:lnTo>
                  <a:lnTo>
                    <a:pt x="528" y="735"/>
                  </a:lnTo>
                  <a:lnTo>
                    <a:pt x="352" y="735"/>
                  </a:lnTo>
                  <a:lnTo>
                    <a:pt x="234" y="679"/>
                  </a:lnTo>
                  <a:lnTo>
                    <a:pt x="159" y="640"/>
                  </a:lnTo>
                  <a:lnTo>
                    <a:pt x="176" y="566"/>
                  </a:lnTo>
                  <a:lnTo>
                    <a:pt x="145" y="607"/>
                  </a:lnTo>
                  <a:lnTo>
                    <a:pt x="59" y="566"/>
                  </a:lnTo>
                  <a:lnTo>
                    <a:pt x="176" y="396"/>
                  </a:lnTo>
                  <a:lnTo>
                    <a:pt x="59" y="396"/>
                  </a:lnTo>
                  <a:lnTo>
                    <a:pt x="0" y="283"/>
                  </a:lnTo>
                  <a:lnTo>
                    <a:pt x="117" y="226"/>
                  </a:lnTo>
                  <a:lnTo>
                    <a:pt x="352" y="283"/>
                  </a:lnTo>
                  <a:lnTo>
                    <a:pt x="469" y="170"/>
                  </a:lnTo>
                  <a:lnTo>
                    <a:pt x="821" y="0"/>
                  </a:lnTo>
                  <a:lnTo>
                    <a:pt x="821" y="113"/>
                  </a:lnTo>
                  <a:lnTo>
                    <a:pt x="1055" y="170"/>
                  </a:lnTo>
                  <a:close/>
                </a:path>
              </a:pathLst>
            </a:custGeom>
            <a:grpFill/>
            <a:ln>
              <a:noFill/>
            </a:ln>
          </p:spPr>
          <p:txBody>
            <a:bodyPr/>
            <a:lstStyle/>
            <a:p>
              <a:endParaRPr lang="ru-RU" sz="4000">
                <a:latin typeface="+mn-lt"/>
              </a:endParaRPr>
            </a:p>
          </p:txBody>
        </p:sp>
        <p:sp>
          <p:nvSpPr>
            <p:cNvPr id="189" name="Freeform 1038"/>
            <p:cNvSpPr>
              <a:spLocks/>
            </p:cNvSpPr>
            <p:nvPr/>
          </p:nvSpPr>
          <p:spPr bwMode="auto">
            <a:xfrm>
              <a:off x="1810894" y="3163617"/>
              <a:ext cx="749251" cy="1337770"/>
            </a:xfrm>
            <a:custGeom>
              <a:avLst/>
              <a:gdLst>
                <a:gd name="T0" fmla="*/ 2147483646 w 818"/>
                <a:gd name="T1" fmla="*/ 2147483646 h 1267"/>
                <a:gd name="T2" fmla="*/ 2147483646 w 818"/>
                <a:gd name="T3" fmla="*/ 2147483646 h 1267"/>
                <a:gd name="T4" fmla="*/ 2147483646 w 818"/>
                <a:gd name="T5" fmla="*/ 2147483646 h 1267"/>
                <a:gd name="T6" fmla="*/ 2147483646 w 818"/>
                <a:gd name="T7" fmla="*/ 2147483646 h 1267"/>
                <a:gd name="T8" fmla="*/ 2147483646 w 818"/>
                <a:gd name="T9" fmla="*/ 2147483646 h 1267"/>
                <a:gd name="T10" fmla="*/ 2147483646 w 818"/>
                <a:gd name="T11" fmla="*/ 2147483646 h 1267"/>
                <a:gd name="T12" fmla="*/ 2147483646 w 818"/>
                <a:gd name="T13" fmla="*/ 2147483646 h 1267"/>
                <a:gd name="T14" fmla="*/ 2147483646 w 818"/>
                <a:gd name="T15" fmla="*/ 2147483646 h 1267"/>
                <a:gd name="T16" fmla="*/ 2147483646 w 818"/>
                <a:gd name="T17" fmla="*/ 2147483646 h 1267"/>
                <a:gd name="T18" fmla="*/ 2147483646 w 818"/>
                <a:gd name="T19" fmla="*/ 2147483646 h 1267"/>
                <a:gd name="T20" fmla="*/ 2147483646 w 818"/>
                <a:gd name="T21" fmla="*/ 2147483646 h 1267"/>
                <a:gd name="T22" fmla="*/ 2147483646 w 818"/>
                <a:gd name="T23" fmla="*/ 2147483646 h 1267"/>
                <a:gd name="T24" fmla="*/ 2147483646 w 818"/>
                <a:gd name="T25" fmla="*/ 2147483646 h 1267"/>
                <a:gd name="T26" fmla="*/ 2147483646 w 818"/>
                <a:gd name="T27" fmla="*/ 2147483646 h 1267"/>
                <a:gd name="T28" fmla="*/ 2147483646 w 818"/>
                <a:gd name="T29" fmla="*/ 2147483646 h 1267"/>
                <a:gd name="T30" fmla="*/ 2147483646 w 818"/>
                <a:gd name="T31" fmla="*/ 2147483646 h 1267"/>
                <a:gd name="T32" fmla="*/ 2147483646 w 818"/>
                <a:gd name="T33" fmla="*/ 2147483646 h 1267"/>
                <a:gd name="T34" fmla="*/ 2147483646 w 818"/>
                <a:gd name="T35" fmla="*/ 2147483646 h 1267"/>
                <a:gd name="T36" fmla="*/ 0 w 818"/>
                <a:gd name="T37" fmla="*/ 2147483646 h 1267"/>
                <a:gd name="T38" fmla="*/ 2147483646 w 818"/>
                <a:gd name="T39" fmla="*/ 2147483646 h 1267"/>
                <a:gd name="T40" fmla="*/ 2147483646 w 818"/>
                <a:gd name="T41" fmla="*/ 2147483646 h 1267"/>
                <a:gd name="T42" fmla="*/ 2147483646 w 818"/>
                <a:gd name="T43" fmla="*/ 2147483646 h 1267"/>
                <a:gd name="T44" fmla="*/ 2147483646 w 818"/>
                <a:gd name="T45" fmla="*/ 2147483646 h 1267"/>
                <a:gd name="T46" fmla="*/ 2147483646 w 818"/>
                <a:gd name="T47" fmla="*/ 2147483646 h 1267"/>
                <a:gd name="T48" fmla="*/ 2147483646 w 818"/>
                <a:gd name="T49" fmla="*/ 2147483646 h 1267"/>
                <a:gd name="T50" fmla="*/ 2147483646 w 818"/>
                <a:gd name="T51" fmla="*/ 2147483646 h 1267"/>
                <a:gd name="T52" fmla="*/ 2147483646 w 818"/>
                <a:gd name="T53" fmla="*/ 2147483646 h 1267"/>
                <a:gd name="T54" fmla="*/ 2147483646 w 818"/>
                <a:gd name="T55" fmla="*/ 2147483646 h 1267"/>
                <a:gd name="T56" fmla="*/ 2147483646 w 818"/>
                <a:gd name="T57" fmla="*/ 2147483646 h 1267"/>
                <a:gd name="T58" fmla="*/ 2147483646 w 818"/>
                <a:gd name="T59" fmla="*/ 2147483646 h 1267"/>
                <a:gd name="T60" fmla="*/ 2147483646 w 818"/>
                <a:gd name="T61" fmla="*/ 0 h 1267"/>
                <a:gd name="T62" fmla="*/ 2147483646 w 818"/>
                <a:gd name="T63" fmla="*/ 0 h 1267"/>
                <a:gd name="T64" fmla="*/ 2147483646 w 818"/>
                <a:gd name="T65" fmla="*/ 2147483646 h 1267"/>
                <a:gd name="T66" fmla="*/ 2147483646 w 818"/>
                <a:gd name="T67" fmla="*/ 2147483646 h 12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8"/>
                <a:gd name="T103" fmla="*/ 0 h 1267"/>
                <a:gd name="T104" fmla="*/ 818 w 818"/>
                <a:gd name="T105" fmla="*/ 1267 h 12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8" h="1267">
                  <a:moveTo>
                    <a:pt x="704" y="57"/>
                  </a:moveTo>
                  <a:lnTo>
                    <a:pt x="590" y="113"/>
                  </a:lnTo>
                  <a:lnTo>
                    <a:pt x="532" y="226"/>
                  </a:lnTo>
                  <a:lnTo>
                    <a:pt x="646" y="283"/>
                  </a:lnTo>
                  <a:lnTo>
                    <a:pt x="760" y="283"/>
                  </a:lnTo>
                  <a:lnTo>
                    <a:pt x="818" y="339"/>
                  </a:lnTo>
                  <a:lnTo>
                    <a:pt x="646" y="452"/>
                  </a:lnTo>
                  <a:lnTo>
                    <a:pt x="646" y="622"/>
                  </a:lnTo>
                  <a:lnTo>
                    <a:pt x="704" y="735"/>
                  </a:lnTo>
                  <a:lnTo>
                    <a:pt x="704" y="904"/>
                  </a:lnTo>
                  <a:lnTo>
                    <a:pt x="646" y="961"/>
                  </a:lnTo>
                  <a:lnTo>
                    <a:pt x="590" y="961"/>
                  </a:lnTo>
                  <a:lnTo>
                    <a:pt x="532" y="1017"/>
                  </a:lnTo>
                  <a:lnTo>
                    <a:pt x="476" y="1017"/>
                  </a:lnTo>
                  <a:lnTo>
                    <a:pt x="352" y="1143"/>
                  </a:lnTo>
                  <a:lnTo>
                    <a:pt x="237" y="1240"/>
                  </a:lnTo>
                  <a:lnTo>
                    <a:pt x="155" y="1267"/>
                  </a:lnTo>
                  <a:lnTo>
                    <a:pt x="76" y="1187"/>
                  </a:lnTo>
                  <a:lnTo>
                    <a:pt x="0" y="1090"/>
                  </a:lnTo>
                  <a:lnTo>
                    <a:pt x="76" y="961"/>
                  </a:lnTo>
                  <a:lnTo>
                    <a:pt x="19" y="791"/>
                  </a:lnTo>
                  <a:lnTo>
                    <a:pt x="19" y="735"/>
                  </a:lnTo>
                  <a:lnTo>
                    <a:pt x="76" y="565"/>
                  </a:lnTo>
                  <a:lnTo>
                    <a:pt x="126" y="520"/>
                  </a:lnTo>
                  <a:lnTo>
                    <a:pt x="190" y="509"/>
                  </a:lnTo>
                  <a:lnTo>
                    <a:pt x="248" y="396"/>
                  </a:lnTo>
                  <a:lnTo>
                    <a:pt x="312" y="304"/>
                  </a:lnTo>
                  <a:lnTo>
                    <a:pt x="362" y="226"/>
                  </a:lnTo>
                  <a:lnTo>
                    <a:pt x="362" y="113"/>
                  </a:lnTo>
                  <a:lnTo>
                    <a:pt x="418" y="57"/>
                  </a:lnTo>
                  <a:lnTo>
                    <a:pt x="418" y="0"/>
                  </a:lnTo>
                  <a:lnTo>
                    <a:pt x="532" y="0"/>
                  </a:lnTo>
                  <a:lnTo>
                    <a:pt x="590" y="57"/>
                  </a:lnTo>
                  <a:lnTo>
                    <a:pt x="704" y="57"/>
                  </a:lnTo>
                  <a:close/>
                </a:path>
              </a:pathLst>
            </a:custGeom>
            <a:grpFill/>
            <a:ln>
              <a:noFill/>
            </a:ln>
          </p:spPr>
          <p:txBody>
            <a:bodyPr/>
            <a:lstStyle/>
            <a:p>
              <a:endParaRPr lang="ru-RU" sz="4000">
                <a:latin typeface="+mn-lt"/>
              </a:endParaRPr>
            </a:p>
          </p:txBody>
        </p:sp>
        <p:sp>
          <p:nvSpPr>
            <p:cNvPr id="191" name="Freeform 1042"/>
            <p:cNvSpPr>
              <a:spLocks/>
            </p:cNvSpPr>
            <p:nvPr/>
          </p:nvSpPr>
          <p:spPr bwMode="auto">
            <a:xfrm>
              <a:off x="634756" y="4297608"/>
              <a:ext cx="751815" cy="802451"/>
            </a:xfrm>
            <a:custGeom>
              <a:avLst/>
              <a:gdLst>
                <a:gd name="T0" fmla="*/ 2147483646 w 672"/>
                <a:gd name="T1" fmla="*/ 0 h 645"/>
                <a:gd name="T2" fmla="*/ 2147483646 w 672"/>
                <a:gd name="T3" fmla="*/ 2147483646 h 645"/>
                <a:gd name="T4" fmla="*/ 2147483646 w 672"/>
                <a:gd name="T5" fmla="*/ 2147483646 h 645"/>
                <a:gd name="T6" fmla="*/ 2147483646 w 672"/>
                <a:gd name="T7" fmla="*/ 2147483646 h 645"/>
                <a:gd name="T8" fmla="*/ 2147483646 w 672"/>
                <a:gd name="T9" fmla="*/ 2147483646 h 645"/>
                <a:gd name="T10" fmla="*/ 0 w 672"/>
                <a:gd name="T11" fmla="*/ 2147483646 h 645"/>
                <a:gd name="T12" fmla="*/ 2147483646 w 672"/>
                <a:gd name="T13" fmla="*/ 2147483646 h 645"/>
                <a:gd name="T14" fmla="*/ 2147483646 w 672"/>
                <a:gd name="T15" fmla="*/ 2147483646 h 645"/>
                <a:gd name="T16" fmla="*/ 2147483646 w 672"/>
                <a:gd name="T17" fmla="*/ 2147483646 h 645"/>
                <a:gd name="T18" fmla="*/ 2147483646 w 672"/>
                <a:gd name="T19" fmla="*/ 2147483646 h 645"/>
                <a:gd name="T20" fmla="*/ 2147483646 w 672"/>
                <a:gd name="T21" fmla="*/ 2147483646 h 645"/>
                <a:gd name="T22" fmla="*/ 2147483646 w 672"/>
                <a:gd name="T23" fmla="*/ 2147483646 h 645"/>
                <a:gd name="T24" fmla="*/ 2147483646 w 672"/>
                <a:gd name="T25" fmla="*/ 2147483646 h 645"/>
                <a:gd name="T26" fmla="*/ 2147483646 w 672"/>
                <a:gd name="T27" fmla="*/ 2147483646 h 645"/>
                <a:gd name="T28" fmla="*/ 2147483646 w 672"/>
                <a:gd name="T29" fmla="*/ 2147483646 h 645"/>
                <a:gd name="T30" fmla="*/ 2147483646 w 672"/>
                <a:gd name="T31" fmla="*/ 2147483646 h 645"/>
                <a:gd name="T32" fmla="*/ 2147483646 w 672"/>
                <a:gd name="T33" fmla="*/ 2147483646 h 645"/>
                <a:gd name="T34" fmla="*/ 2147483646 w 672"/>
                <a:gd name="T35" fmla="*/ 2147483646 h 645"/>
                <a:gd name="T36" fmla="*/ 2147483646 w 672"/>
                <a:gd name="T37" fmla="*/ 2147483646 h 645"/>
                <a:gd name="T38" fmla="*/ 2147483646 w 672"/>
                <a:gd name="T39" fmla="*/ 2147483646 h 645"/>
                <a:gd name="T40" fmla="*/ 2147483646 w 672"/>
                <a:gd name="T41" fmla="*/ 2147483646 h 645"/>
                <a:gd name="T42" fmla="*/ 2147483646 w 672"/>
                <a:gd name="T43" fmla="*/ 0 h 6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645"/>
                <a:gd name="T68" fmla="*/ 672 w 672"/>
                <a:gd name="T69" fmla="*/ 645 h 6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645">
                  <a:moveTo>
                    <a:pt x="336" y="0"/>
                  </a:moveTo>
                  <a:lnTo>
                    <a:pt x="192" y="48"/>
                  </a:lnTo>
                  <a:lnTo>
                    <a:pt x="96" y="48"/>
                  </a:lnTo>
                  <a:lnTo>
                    <a:pt x="48" y="144"/>
                  </a:lnTo>
                  <a:lnTo>
                    <a:pt x="48" y="240"/>
                  </a:lnTo>
                  <a:lnTo>
                    <a:pt x="0" y="432"/>
                  </a:lnTo>
                  <a:lnTo>
                    <a:pt x="48" y="480"/>
                  </a:lnTo>
                  <a:lnTo>
                    <a:pt x="96" y="528"/>
                  </a:lnTo>
                  <a:lnTo>
                    <a:pt x="154" y="640"/>
                  </a:lnTo>
                  <a:lnTo>
                    <a:pt x="239" y="645"/>
                  </a:lnTo>
                  <a:lnTo>
                    <a:pt x="469" y="585"/>
                  </a:lnTo>
                  <a:lnTo>
                    <a:pt x="569" y="600"/>
                  </a:lnTo>
                  <a:lnTo>
                    <a:pt x="624" y="528"/>
                  </a:lnTo>
                  <a:lnTo>
                    <a:pt x="672" y="480"/>
                  </a:lnTo>
                  <a:lnTo>
                    <a:pt x="559" y="465"/>
                  </a:lnTo>
                  <a:lnTo>
                    <a:pt x="528" y="432"/>
                  </a:lnTo>
                  <a:lnTo>
                    <a:pt x="480" y="432"/>
                  </a:lnTo>
                  <a:lnTo>
                    <a:pt x="484" y="324"/>
                  </a:lnTo>
                  <a:lnTo>
                    <a:pt x="424" y="254"/>
                  </a:lnTo>
                  <a:lnTo>
                    <a:pt x="389" y="194"/>
                  </a:lnTo>
                  <a:lnTo>
                    <a:pt x="344" y="149"/>
                  </a:lnTo>
                  <a:lnTo>
                    <a:pt x="336" y="0"/>
                  </a:lnTo>
                  <a:close/>
                </a:path>
              </a:pathLst>
            </a:custGeom>
            <a:grpFill/>
            <a:ln w="38100">
              <a:solidFill>
                <a:schemeClr val="bg1"/>
              </a:solidFill>
              <a:round/>
              <a:headEnd/>
              <a:tailEnd/>
            </a:ln>
          </p:spPr>
          <p:txBody>
            <a:bodyPr/>
            <a:lstStyle/>
            <a:p>
              <a:endParaRPr lang="ru-RU" sz="4000">
                <a:latin typeface="+mn-lt"/>
              </a:endParaRPr>
            </a:p>
          </p:txBody>
        </p:sp>
        <p:sp>
          <p:nvSpPr>
            <p:cNvPr id="193" name="Oval 1076"/>
            <p:cNvSpPr>
              <a:spLocks noChangeArrowheads="1"/>
            </p:cNvSpPr>
            <p:nvPr/>
          </p:nvSpPr>
          <p:spPr bwMode="auto">
            <a:xfrm>
              <a:off x="2936407" y="3514584"/>
              <a:ext cx="54079" cy="59815"/>
            </a:xfrm>
            <a:prstGeom prst="ellipse">
              <a:avLst/>
            </a:prstGeom>
            <a:grpFill/>
            <a:ln w="2857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auto">
                <a:lnSpc>
                  <a:spcPct val="100000"/>
                </a:lnSpc>
                <a:spcBef>
                  <a:spcPct val="0"/>
                </a:spcBef>
                <a:spcAft>
                  <a:spcPts val="0"/>
                </a:spcAft>
                <a:buNone/>
                <a:defRPr/>
              </a:pPr>
              <a:endParaRPr lang="ru-RU" altLang="ru-RU" sz="3600">
                <a:latin typeface="+mn-lt"/>
                <a:cs typeface="Arial" panose="020B0604020202020204" pitchFamily="34" charset="0"/>
              </a:endParaRPr>
            </a:p>
          </p:txBody>
        </p:sp>
        <p:sp>
          <p:nvSpPr>
            <p:cNvPr id="194" name="Freeform 1044"/>
            <p:cNvSpPr>
              <a:spLocks/>
            </p:cNvSpPr>
            <p:nvPr/>
          </p:nvSpPr>
          <p:spPr bwMode="auto">
            <a:xfrm>
              <a:off x="2775785" y="3282929"/>
              <a:ext cx="1064443" cy="955550"/>
            </a:xfrm>
            <a:custGeom>
              <a:avLst/>
              <a:gdLst>
                <a:gd name="T0" fmla="*/ 2147483646 w 953"/>
                <a:gd name="T1" fmla="*/ 2147483646 h 768"/>
                <a:gd name="T2" fmla="*/ 2147483646 w 953"/>
                <a:gd name="T3" fmla="*/ 2147483646 h 768"/>
                <a:gd name="T4" fmla="*/ 2147483646 w 953"/>
                <a:gd name="T5" fmla="*/ 2147483646 h 768"/>
                <a:gd name="T6" fmla="*/ 2147483646 w 953"/>
                <a:gd name="T7" fmla="*/ 2147483646 h 768"/>
                <a:gd name="T8" fmla="*/ 2147483646 w 953"/>
                <a:gd name="T9" fmla="*/ 2147483646 h 768"/>
                <a:gd name="T10" fmla="*/ 2147483646 w 953"/>
                <a:gd name="T11" fmla="*/ 2147483646 h 768"/>
                <a:gd name="T12" fmla="*/ 2147483646 w 953"/>
                <a:gd name="T13" fmla="*/ 2147483646 h 768"/>
                <a:gd name="T14" fmla="*/ 2147483646 w 953"/>
                <a:gd name="T15" fmla="*/ 2147483646 h 768"/>
                <a:gd name="T16" fmla="*/ 2147483646 w 953"/>
                <a:gd name="T17" fmla="*/ 2147483646 h 768"/>
                <a:gd name="T18" fmla="*/ 2147483646 w 953"/>
                <a:gd name="T19" fmla="*/ 2147483646 h 768"/>
                <a:gd name="T20" fmla="*/ 2147483646 w 953"/>
                <a:gd name="T21" fmla="*/ 2147483646 h 768"/>
                <a:gd name="T22" fmla="*/ 2147483646 w 953"/>
                <a:gd name="T23" fmla="*/ 2147483646 h 768"/>
                <a:gd name="T24" fmla="*/ 2147483646 w 953"/>
                <a:gd name="T25" fmla="*/ 2147483646 h 768"/>
                <a:gd name="T26" fmla="*/ 2147483646 w 953"/>
                <a:gd name="T27" fmla="*/ 2147483646 h 768"/>
                <a:gd name="T28" fmla="*/ 2147483646 w 953"/>
                <a:gd name="T29" fmla="*/ 2147483646 h 768"/>
                <a:gd name="T30" fmla="*/ 2147483646 w 953"/>
                <a:gd name="T31" fmla="*/ 2147483646 h 768"/>
                <a:gd name="T32" fmla="*/ 2147483646 w 953"/>
                <a:gd name="T33" fmla="*/ 2147483646 h 768"/>
                <a:gd name="T34" fmla="*/ 0 w 953"/>
                <a:gd name="T35" fmla="*/ 2147483646 h 768"/>
                <a:gd name="T36" fmla="*/ 2147483646 w 953"/>
                <a:gd name="T37" fmla="*/ 2147483646 h 768"/>
                <a:gd name="T38" fmla="*/ 2147483646 w 953"/>
                <a:gd name="T39" fmla="*/ 2147483646 h 768"/>
                <a:gd name="T40" fmla="*/ 2147483646 w 953"/>
                <a:gd name="T41" fmla="*/ 2147483646 h 768"/>
                <a:gd name="T42" fmla="*/ 2147483646 w 953"/>
                <a:gd name="T43" fmla="*/ 2147483646 h 768"/>
                <a:gd name="T44" fmla="*/ 2147483646 w 953"/>
                <a:gd name="T45" fmla="*/ 2147483646 h 768"/>
                <a:gd name="T46" fmla="*/ 2147483646 w 953"/>
                <a:gd name="T47" fmla="*/ 2147483646 h 768"/>
                <a:gd name="T48" fmla="*/ 2147483646 w 953"/>
                <a:gd name="T49" fmla="*/ 2147483646 h 768"/>
                <a:gd name="T50" fmla="*/ 2147483646 w 953"/>
                <a:gd name="T51" fmla="*/ 2147483646 h 768"/>
                <a:gd name="T52" fmla="*/ 2147483646 w 953"/>
                <a:gd name="T53" fmla="*/ 2147483646 h 768"/>
                <a:gd name="T54" fmla="*/ 2147483646 w 953"/>
                <a:gd name="T55" fmla="*/ 0 h 768"/>
                <a:gd name="T56" fmla="*/ 2147483646 w 953"/>
                <a:gd name="T57" fmla="*/ 2147483646 h 768"/>
                <a:gd name="T58" fmla="*/ 2147483646 w 953"/>
                <a:gd name="T59" fmla="*/ 0 h 768"/>
                <a:gd name="T60" fmla="*/ 2147483646 w 953"/>
                <a:gd name="T61" fmla="*/ 2147483646 h 768"/>
                <a:gd name="T62" fmla="*/ 2147483646 w 953"/>
                <a:gd name="T63" fmla="*/ 2147483646 h 7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3"/>
                <a:gd name="T97" fmla="*/ 0 h 768"/>
                <a:gd name="T98" fmla="*/ 953 w 953"/>
                <a:gd name="T99" fmla="*/ 768 h 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3" h="768">
                  <a:moveTo>
                    <a:pt x="624" y="144"/>
                  </a:moveTo>
                  <a:lnTo>
                    <a:pt x="672" y="192"/>
                  </a:lnTo>
                  <a:lnTo>
                    <a:pt x="758" y="269"/>
                  </a:lnTo>
                  <a:lnTo>
                    <a:pt x="816" y="288"/>
                  </a:lnTo>
                  <a:lnTo>
                    <a:pt x="873" y="339"/>
                  </a:lnTo>
                  <a:lnTo>
                    <a:pt x="938" y="354"/>
                  </a:lnTo>
                  <a:lnTo>
                    <a:pt x="953" y="464"/>
                  </a:lnTo>
                  <a:lnTo>
                    <a:pt x="878" y="594"/>
                  </a:lnTo>
                  <a:lnTo>
                    <a:pt x="864" y="672"/>
                  </a:lnTo>
                  <a:lnTo>
                    <a:pt x="816" y="768"/>
                  </a:lnTo>
                  <a:lnTo>
                    <a:pt x="672" y="720"/>
                  </a:lnTo>
                  <a:lnTo>
                    <a:pt x="528" y="720"/>
                  </a:lnTo>
                  <a:lnTo>
                    <a:pt x="480" y="672"/>
                  </a:lnTo>
                  <a:lnTo>
                    <a:pt x="367" y="669"/>
                  </a:lnTo>
                  <a:lnTo>
                    <a:pt x="240" y="720"/>
                  </a:lnTo>
                  <a:lnTo>
                    <a:pt x="96" y="672"/>
                  </a:lnTo>
                  <a:lnTo>
                    <a:pt x="48" y="672"/>
                  </a:lnTo>
                  <a:lnTo>
                    <a:pt x="0" y="624"/>
                  </a:lnTo>
                  <a:lnTo>
                    <a:pt x="96" y="576"/>
                  </a:lnTo>
                  <a:lnTo>
                    <a:pt x="192" y="528"/>
                  </a:lnTo>
                  <a:lnTo>
                    <a:pt x="144" y="480"/>
                  </a:lnTo>
                  <a:lnTo>
                    <a:pt x="192" y="432"/>
                  </a:lnTo>
                  <a:lnTo>
                    <a:pt x="144" y="336"/>
                  </a:lnTo>
                  <a:lnTo>
                    <a:pt x="272" y="334"/>
                  </a:lnTo>
                  <a:lnTo>
                    <a:pt x="384" y="288"/>
                  </a:lnTo>
                  <a:lnTo>
                    <a:pt x="336" y="192"/>
                  </a:lnTo>
                  <a:lnTo>
                    <a:pt x="307" y="99"/>
                  </a:lnTo>
                  <a:lnTo>
                    <a:pt x="336" y="0"/>
                  </a:lnTo>
                  <a:lnTo>
                    <a:pt x="432" y="48"/>
                  </a:lnTo>
                  <a:lnTo>
                    <a:pt x="528" y="0"/>
                  </a:lnTo>
                  <a:lnTo>
                    <a:pt x="624" y="96"/>
                  </a:lnTo>
                  <a:lnTo>
                    <a:pt x="624" y="144"/>
                  </a:lnTo>
                  <a:close/>
                </a:path>
              </a:pathLst>
            </a:custGeom>
            <a:grpFill/>
            <a:ln w="38100">
              <a:solidFill>
                <a:schemeClr val="bg1"/>
              </a:solidFill>
              <a:round/>
              <a:headEnd/>
              <a:tailEnd/>
            </a:ln>
          </p:spPr>
          <p:txBody>
            <a:bodyPr/>
            <a:lstStyle/>
            <a:p>
              <a:endParaRPr lang="ru-RU" sz="4000">
                <a:latin typeface="+mn-lt"/>
              </a:endParaRPr>
            </a:p>
          </p:txBody>
        </p:sp>
        <p:sp>
          <p:nvSpPr>
            <p:cNvPr id="196" name="Freeform 1045"/>
            <p:cNvSpPr>
              <a:spLocks/>
            </p:cNvSpPr>
            <p:nvPr/>
          </p:nvSpPr>
          <p:spPr bwMode="auto">
            <a:xfrm>
              <a:off x="3605404" y="3798188"/>
              <a:ext cx="881565" cy="1159329"/>
            </a:xfrm>
            <a:custGeom>
              <a:avLst/>
              <a:gdLst>
                <a:gd name="T0" fmla="*/ 2147483646 w 788"/>
                <a:gd name="T1" fmla="*/ 0 h 932"/>
                <a:gd name="T2" fmla="*/ 2147483646 w 788"/>
                <a:gd name="T3" fmla="*/ 2147483646 h 932"/>
                <a:gd name="T4" fmla="*/ 2147483646 w 788"/>
                <a:gd name="T5" fmla="*/ 2147483646 h 932"/>
                <a:gd name="T6" fmla="*/ 2147483646 w 788"/>
                <a:gd name="T7" fmla="*/ 2147483646 h 932"/>
                <a:gd name="T8" fmla="*/ 2147483646 w 788"/>
                <a:gd name="T9" fmla="*/ 2147483646 h 932"/>
                <a:gd name="T10" fmla="*/ 2147483646 w 788"/>
                <a:gd name="T11" fmla="*/ 2147483646 h 932"/>
                <a:gd name="T12" fmla="*/ 2147483646 w 788"/>
                <a:gd name="T13" fmla="*/ 2147483646 h 932"/>
                <a:gd name="T14" fmla="*/ 2147483646 w 788"/>
                <a:gd name="T15" fmla="*/ 2147483646 h 932"/>
                <a:gd name="T16" fmla="*/ 2147483646 w 788"/>
                <a:gd name="T17" fmla="*/ 2147483646 h 932"/>
                <a:gd name="T18" fmla="*/ 2147483646 w 788"/>
                <a:gd name="T19" fmla="*/ 2147483646 h 932"/>
                <a:gd name="T20" fmla="*/ 2147483646 w 788"/>
                <a:gd name="T21" fmla="*/ 2147483646 h 932"/>
                <a:gd name="T22" fmla="*/ 2147483646 w 788"/>
                <a:gd name="T23" fmla="*/ 2147483646 h 932"/>
                <a:gd name="T24" fmla="*/ 2147483646 w 788"/>
                <a:gd name="T25" fmla="*/ 2147483646 h 932"/>
                <a:gd name="T26" fmla="*/ 2147483646 w 788"/>
                <a:gd name="T27" fmla="*/ 2147483646 h 932"/>
                <a:gd name="T28" fmla="*/ 2147483646 w 788"/>
                <a:gd name="T29" fmla="*/ 2147483646 h 932"/>
                <a:gd name="T30" fmla="*/ 2147483646 w 788"/>
                <a:gd name="T31" fmla="*/ 2147483646 h 932"/>
                <a:gd name="T32" fmla="*/ 2147483646 w 788"/>
                <a:gd name="T33" fmla="*/ 2147483646 h 932"/>
                <a:gd name="T34" fmla="*/ 2147483646 w 788"/>
                <a:gd name="T35" fmla="*/ 2147483646 h 932"/>
                <a:gd name="T36" fmla="*/ 2147483646 w 788"/>
                <a:gd name="T37" fmla="*/ 2147483646 h 932"/>
                <a:gd name="T38" fmla="*/ 2147483646 w 788"/>
                <a:gd name="T39" fmla="*/ 2147483646 h 932"/>
                <a:gd name="T40" fmla="*/ 2147483646 w 788"/>
                <a:gd name="T41" fmla="*/ 2147483646 h 932"/>
                <a:gd name="T42" fmla="*/ 2147483646 w 788"/>
                <a:gd name="T43" fmla="*/ 2147483646 h 932"/>
                <a:gd name="T44" fmla="*/ 2147483646 w 788"/>
                <a:gd name="T45" fmla="*/ 2147483646 h 932"/>
                <a:gd name="T46" fmla="*/ 2147483646 w 788"/>
                <a:gd name="T47" fmla="*/ 2147483646 h 932"/>
                <a:gd name="T48" fmla="*/ 2147483646 w 788"/>
                <a:gd name="T49" fmla="*/ 2147483646 h 932"/>
                <a:gd name="T50" fmla="*/ 2147483646 w 788"/>
                <a:gd name="T51" fmla="*/ 2147483646 h 932"/>
                <a:gd name="T52" fmla="*/ 2147483646 w 788"/>
                <a:gd name="T53" fmla="*/ 2147483646 h 932"/>
                <a:gd name="T54" fmla="*/ 2147483646 w 788"/>
                <a:gd name="T55" fmla="*/ 2147483646 h 932"/>
                <a:gd name="T56" fmla="*/ 2147483646 w 788"/>
                <a:gd name="T57" fmla="*/ 2147483646 h 932"/>
                <a:gd name="T58" fmla="*/ 2147483646 w 788"/>
                <a:gd name="T59" fmla="*/ 2147483646 h 932"/>
                <a:gd name="T60" fmla="*/ 0 w 788"/>
                <a:gd name="T61" fmla="*/ 2147483646 h 932"/>
                <a:gd name="T62" fmla="*/ 2147483646 w 788"/>
                <a:gd name="T63" fmla="*/ 2147483646 h 932"/>
                <a:gd name="T64" fmla="*/ 2147483646 w 788"/>
                <a:gd name="T65" fmla="*/ 2147483646 h 932"/>
                <a:gd name="T66" fmla="*/ 2147483646 w 788"/>
                <a:gd name="T67" fmla="*/ 2147483646 h 932"/>
                <a:gd name="T68" fmla="*/ 2147483646 w 788"/>
                <a:gd name="T69" fmla="*/ 2147483646 h 932"/>
                <a:gd name="T70" fmla="*/ 2147483646 w 788"/>
                <a:gd name="T71" fmla="*/ 0 h 9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8"/>
                <a:gd name="T109" fmla="*/ 0 h 932"/>
                <a:gd name="T110" fmla="*/ 788 w 788"/>
                <a:gd name="T111" fmla="*/ 932 h 9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8" h="932">
                  <a:moveTo>
                    <a:pt x="185" y="0"/>
                  </a:moveTo>
                  <a:lnTo>
                    <a:pt x="305" y="40"/>
                  </a:lnTo>
                  <a:lnTo>
                    <a:pt x="260" y="114"/>
                  </a:lnTo>
                  <a:lnTo>
                    <a:pt x="356" y="162"/>
                  </a:lnTo>
                  <a:lnTo>
                    <a:pt x="404" y="162"/>
                  </a:lnTo>
                  <a:lnTo>
                    <a:pt x="500" y="210"/>
                  </a:lnTo>
                  <a:lnTo>
                    <a:pt x="548" y="258"/>
                  </a:lnTo>
                  <a:lnTo>
                    <a:pt x="596" y="258"/>
                  </a:lnTo>
                  <a:lnTo>
                    <a:pt x="596" y="354"/>
                  </a:lnTo>
                  <a:lnTo>
                    <a:pt x="692" y="306"/>
                  </a:lnTo>
                  <a:lnTo>
                    <a:pt x="788" y="402"/>
                  </a:lnTo>
                  <a:lnTo>
                    <a:pt x="788" y="450"/>
                  </a:lnTo>
                  <a:lnTo>
                    <a:pt x="692" y="498"/>
                  </a:lnTo>
                  <a:lnTo>
                    <a:pt x="644" y="594"/>
                  </a:lnTo>
                  <a:lnTo>
                    <a:pt x="644" y="642"/>
                  </a:lnTo>
                  <a:lnTo>
                    <a:pt x="692" y="690"/>
                  </a:lnTo>
                  <a:lnTo>
                    <a:pt x="596" y="786"/>
                  </a:lnTo>
                  <a:lnTo>
                    <a:pt x="596" y="882"/>
                  </a:lnTo>
                  <a:lnTo>
                    <a:pt x="546" y="927"/>
                  </a:lnTo>
                  <a:lnTo>
                    <a:pt x="466" y="902"/>
                  </a:lnTo>
                  <a:lnTo>
                    <a:pt x="404" y="930"/>
                  </a:lnTo>
                  <a:lnTo>
                    <a:pt x="346" y="882"/>
                  </a:lnTo>
                  <a:lnTo>
                    <a:pt x="308" y="930"/>
                  </a:lnTo>
                  <a:lnTo>
                    <a:pt x="260" y="932"/>
                  </a:lnTo>
                  <a:lnTo>
                    <a:pt x="215" y="867"/>
                  </a:lnTo>
                  <a:lnTo>
                    <a:pt x="116" y="882"/>
                  </a:lnTo>
                  <a:lnTo>
                    <a:pt x="80" y="826"/>
                  </a:lnTo>
                  <a:lnTo>
                    <a:pt x="85" y="661"/>
                  </a:lnTo>
                  <a:lnTo>
                    <a:pt x="68" y="546"/>
                  </a:lnTo>
                  <a:lnTo>
                    <a:pt x="20" y="450"/>
                  </a:lnTo>
                  <a:lnTo>
                    <a:pt x="0" y="406"/>
                  </a:lnTo>
                  <a:lnTo>
                    <a:pt x="20" y="354"/>
                  </a:lnTo>
                  <a:lnTo>
                    <a:pt x="68" y="354"/>
                  </a:lnTo>
                  <a:lnTo>
                    <a:pt x="116" y="210"/>
                  </a:lnTo>
                  <a:lnTo>
                    <a:pt x="212" y="66"/>
                  </a:lnTo>
                  <a:lnTo>
                    <a:pt x="185" y="0"/>
                  </a:lnTo>
                  <a:close/>
                </a:path>
              </a:pathLst>
            </a:custGeom>
            <a:grpFill/>
            <a:ln w="38100">
              <a:solidFill>
                <a:schemeClr val="bg1"/>
              </a:solidFill>
              <a:round/>
              <a:headEnd/>
              <a:tailEnd/>
            </a:ln>
          </p:spPr>
          <p:txBody>
            <a:bodyPr/>
            <a:lstStyle/>
            <a:p>
              <a:endParaRPr lang="ru-RU" sz="4000">
                <a:latin typeface="+mn-lt"/>
              </a:endParaRPr>
            </a:p>
          </p:txBody>
        </p:sp>
        <p:sp>
          <p:nvSpPr>
            <p:cNvPr id="198" name="Freeform 1029"/>
            <p:cNvSpPr>
              <a:spLocks/>
            </p:cNvSpPr>
            <p:nvPr/>
          </p:nvSpPr>
          <p:spPr bwMode="auto">
            <a:xfrm>
              <a:off x="2790204" y="2499073"/>
              <a:ext cx="912151" cy="836238"/>
            </a:xfrm>
            <a:custGeom>
              <a:avLst/>
              <a:gdLst>
                <a:gd name="T0" fmla="*/ 2147483646 w 816"/>
                <a:gd name="T1" fmla="*/ 2147483646 h 672"/>
                <a:gd name="T2" fmla="*/ 2147483646 w 816"/>
                <a:gd name="T3" fmla="*/ 2147483646 h 672"/>
                <a:gd name="T4" fmla="*/ 2147483646 w 816"/>
                <a:gd name="T5" fmla="*/ 2147483646 h 672"/>
                <a:gd name="T6" fmla="*/ 2147483646 w 816"/>
                <a:gd name="T7" fmla="*/ 2147483646 h 672"/>
                <a:gd name="T8" fmla="*/ 2147483646 w 816"/>
                <a:gd name="T9" fmla="*/ 2147483646 h 672"/>
                <a:gd name="T10" fmla="*/ 2147483646 w 816"/>
                <a:gd name="T11" fmla="*/ 2147483646 h 672"/>
                <a:gd name="T12" fmla="*/ 2147483646 w 816"/>
                <a:gd name="T13" fmla="*/ 2147483646 h 672"/>
                <a:gd name="T14" fmla="*/ 2147483646 w 816"/>
                <a:gd name="T15" fmla="*/ 2147483646 h 672"/>
                <a:gd name="T16" fmla="*/ 2147483646 w 816"/>
                <a:gd name="T17" fmla="*/ 2147483646 h 672"/>
                <a:gd name="T18" fmla="*/ 2147483646 w 816"/>
                <a:gd name="T19" fmla="*/ 2147483646 h 672"/>
                <a:gd name="T20" fmla="*/ 2147483646 w 816"/>
                <a:gd name="T21" fmla="*/ 2147483646 h 672"/>
                <a:gd name="T22" fmla="*/ 0 w 816"/>
                <a:gd name="T23" fmla="*/ 2147483646 h 672"/>
                <a:gd name="T24" fmla="*/ 2147483646 w 816"/>
                <a:gd name="T25" fmla="*/ 2147483646 h 672"/>
                <a:gd name="T26" fmla="*/ 2147483646 w 816"/>
                <a:gd name="T27" fmla="*/ 2147483646 h 672"/>
                <a:gd name="T28" fmla="*/ 2147483646 w 816"/>
                <a:gd name="T29" fmla="*/ 2147483646 h 672"/>
                <a:gd name="T30" fmla="*/ 2147483646 w 816"/>
                <a:gd name="T31" fmla="*/ 2147483646 h 672"/>
                <a:gd name="T32" fmla="*/ 2147483646 w 816"/>
                <a:gd name="T33" fmla="*/ 2147483646 h 672"/>
                <a:gd name="T34" fmla="*/ 2147483646 w 816"/>
                <a:gd name="T35" fmla="*/ 0 h 672"/>
                <a:gd name="T36" fmla="*/ 2147483646 w 816"/>
                <a:gd name="T37" fmla="*/ 2147483646 h 672"/>
                <a:gd name="T38" fmla="*/ 2147483646 w 816"/>
                <a:gd name="T39" fmla="*/ 2147483646 h 672"/>
                <a:gd name="T40" fmla="*/ 2147483646 w 816"/>
                <a:gd name="T41" fmla="*/ 2147483646 h 672"/>
                <a:gd name="T42" fmla="*/ 2147483646 w 816"/>
                <a:gd name="T43" fmla="*/ 2147483646 h 672"/>
                <a:gd name="T44" fmla="*/ 2147483646 w 816"/>
                <a:gd name="T45" fmla="*/ 2147483646 h 6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6"/>
                <a:gd name="T70" fmla="*/ 0 h 672"/>
                <a:gd name="T71" fmla="*/ 816 w 816"/>
                <a:gd name="T72" fmla="*/ 672 h 6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6" h="672">
                  <a:moveTo>
                    <a:pt x="768" y="240"/>
                  </a:moveTo>
                  <a:lnTo>
                    <a:pt x="720" y="336"/>
                  </a:lnTo>
                  <a:lnTo>
                    <a:pt x="816" y="480"/>
                  </a:lnTo>
                  <a:lnTo>
                    <a:pt x="720" y="624"/>
                  </a:lnTo>
                  <a:lnTo>
                    <a:pt x="528" y="624"/>
                  </a:lnTo>
                  <a:lnTo>
                    <a:pt x="432" y="672"/>
                  </a:lnTo>
                  <a:lnTo>
                    <a:pt x="336" y="624"/>
                  </a:lnTo>
                  <a:lnTo>
                    <a:pt x="336" y="528"/>
                  </a:lnTo>
                  <a:lnTo>
                    <a:pt x="240" y="480"/>
                  </a:lnTo>
                  <a:lnTo>
                    <a:pt x="192" y="432"/>
                  </a:lnTo>
                  <a:lnTo>
                    <a:pt x="48" y="480"/>
                  </a:lnTo>
                  <a:lnTo>
                    <a:pt x="0" y="384"/>
                  </a:lnTo>
                  <a:lnTo>
                    <a:pt x="48" y="288"/>
                  </a:lnTo>
                  <a:lnTo>
                    <a:pt x="144" y="192"/>
                  </a:lnTo>
                  <a:lnTo>
                    <a:pt x="96" y="144"/>
                  </a:lnTo>
                  <a:lnTo>
                    <a:pt x="96" y="48"/>
                  </a:lnTo>
                  <a:lnTo>
                    <a:pt x="240" y="48"/>
                  </a:lnTo>
                  <a:lnTo>
                    <a:pt x="288" y="0"/>
                  </a:lnTo>
                  <a:lnTo>
                    <a:pt x="528" y="48"/>
                  </a:lnTo>
                  <a:lnTo>
                    <a:pt x="624" y="144"/>
                  </a:lnTo>
                  <a:cubicBezTo>
                    <a:pt x="645" y="167"/>
                    <a:pt x="645" y="171"/>
                    <a:pt x="653" y="187"/>
                  </a:cubicBezTo>
                  <a:cubicBezTo>
                    <a:pt x="663" y="203"/>
                    <a:pt x="664" y="233"/>
                    <a:pt x="683" y="242"/>
                  </a:cubicBezTo>
                  <a:cubicBezTo>
                    <a:pt x="702" y="251"/>
                    <a:pt x="750" y="242"/>
                    <a:pt x="768" y="242"/>
                  </a:cubicBezTo>
                </a:path>
              </a:pathLst>
            </a:custGeom>
            <a:grpFill/>
            <a:ln w="38100">
              <a:solidFill>
                <a:schemeClr val="bg1"/>
              </a:solidFill>
              <a:round/>
              <a:headEnd/>
              <a:tailEnd/>
            </a:ln>
          </p:spPr>
          <p:txBody>
            <a:bodyPr/>
            <a:lstStyle/>
            <a:p>
              <a:endParaRPr lang="ru-RU" sz="4000">
                <a:latin typeface="+mn-lt"/>
              </a:endParaRPr>
            </a:p>
          </p:txBody>
        </p:sp>
        <p:sp>
          <p:nvSpPr>
            <p:cNvPr id="200" name="Freeform 1040"/>
            <p:cNvSpPr>
              <a:spLocks/>
            </p:cNvSpPr>
            <p:nvPr/>
          </p:nvSpPr>
          <p:spPr bwMode="auto">
            <a:xfrm>
              <a:off x="951298" y="3753594"/>
              <a:ext cx="912466" cy="656743"/>
            </a:xfrm>
            <a:custGeom>
              <a:avLst/>
              <a:gdLst>
                <a:gd name="T0" fmla="*/ 0 w 816"/>
                <a:gd name="T1" fmla="*/ 2147483646 h 528"/>
                <a:gd name="T2" fmla="*/ 2147483646 w 816"/>
                <a:gd name="T3" fmla="*/ 2147483646 h 528"/>
                <a:gd name="T4" fmla="*/ 2147483646 w 816"/>
                <a:gd name="T5" fmla="*/ 2147483646 h 528"/>
                <a:gd name="T6" fmla="*/ 2147483646 w 816"/>
                <a:gd name="T7" fmla="*/ 2147483646 h 528"/>
                <a:gd name="T8" fmla="*/ 2147483646 w 816"/>
                <a:gd name="T9" fmla="*/ 2147483646 h 528"/>
                <a:gd name="T10" fmla="*/ 2147483646 w 816"/>
                <a:gd name="T11" fmla="*/ 2147483646 h 528"/>
                <a:gd name="T12" fmla="*/ 2147483646 w 816"/>
                <a:gd name="T13" fmla="*/ 2147483646 h 528"/>
                <a:gd name="T14" fmla="*/ 2147483646 w 816"/>
                <a:gd name="T15" fmla="*/ 2147483646 h 528"/>
                <a:gd name="T16" fmla="*/ 2147483646 w 816"/>
                <a:gd name="T17" fmla="*/ 2147483646 h 528"/>
                <a:gd name="T18" fmla="*/ 2147483646 w 816"/>
                <a:gd name="T19" fmla="*/ 2147483646 h 528"/>
                <a:gd name="T20" fmla="*/ 2147483646 w 816"/>
                <a:gd name="T21" fmla="*/ 2147483646 h 528"/>
                <a:gd name="T22" fmla="*/ 2147483646 w 816"/>
                <a:gd name="T23" fmla="*/ 2147483646 h 528"/>
                <a:gd name="T24" fmla="*/ 2147483646 w 816"/>
                <a:gd name="T25" fmla="*/ 2147483646 h 528"/>
                <a:gd name="T26" fmla="*/ 2147483646 w 816"/>
                <a:gd name="T27" fmla="*/ 2147483646 h 528"/>
                <a:gd name="T28" fmla="*/ 2147483646 w 816"/>
                <a:gd name="T29" fmla="*/ 2147483646 h 528"/>
                <a:gd name="T30" fmla="*/ 2147483646 w 816"/>
                <a:gd name="T31" fmla="*/ 2147483646 h 528"/>
                <a:gd name="T32" fmla="*/ 2147483646 w 816"/>
                <a:gd name="T33" fmla="*/ 2147483646 h 528"/>
                <a:gd name="T34" fmla="*/ 2147483646 w 816"/>
                <a:gd name="T35" fmla="*/ 2147483646 h 528"/>
                <a:gd name="T36" fmla="*/ 2147483646 w 816"/>
                <a:gd name="T37" fmla="*/ 2147483646 h 528"/>
                <a:gd name="T38" fmla="*/ 2147483646 w 816"/>
                <a:gd name="T39" fmla="*/ 0 h 528"/>
                <a:gd name="T40" fmla="*/ 2147483646 w 816"/>
                <a:gd name="T41" fmla="*/ 0 h 528"/>
                <a:gd name="T42" fmla="*/ 2147483646 w 816"/>
                <a:gd name="T43" fmla="*/ 2147483646 h 528"/>
                <a:gd name="T44" fmla="*/ 2147483646 w 816"/>
                <a:gd name="T45" fmla="*/ 2147483646 h 528"/>
                <a:gd name="T46" fmla="*/ 2147483646 w 816"/>
                <a:gd name="T47" fmla="*/ 2147483646 h 528"/>
                <a:gd name="T48" fmla="*/ 2147483646 w 816"/>
                <a:gd name="T49" fmla="*/ 2147483646 h 528"/>
                <a:gd name="T50" fmla="*/ 0 w 816"/>
                <a:gd name="T51" fmla="*/ 2147483646 h 5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16"/>
                <a:gd name="T79" fmla="*/ 0 h 528"/>
                <a:gd name="T80" fmla="*/ 816 w 816"/>
                <a:gd name="T81" fmla="*/ 528 h 5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16" h="528">
                  <a:moveTo>
                    <a:pt x="0" y="192"/>
                  </a:moveTo>
                  <a:lnTo>
                    <a:pt x="48" y="288"/>
                  </a:lnTo>
                  <a:lnTo>
                    <a:pt x="96" y="336"/>
                  </a:lnTo>
                  <a:lnTo>
                    <a:pt x="144" y="336"/>
                  </a:lnTo>
                  <a:lnTo>
                    <a:pt x="206" y="496"/>
                  </a:lnTo>
                  <a:lnTo>
                    <a:pt x="288" y="480"/>
                  </a:lnTo>
                  <a:lnTo>
                    <a:pt x="336" y="432"/>
                  </a:lnTo>
                  <a:lnTo>
                    <a:pt x="432" y="432"/>
                  </a:lnTo>
                  <a:lnTo>
                    <a:pt x="528" y="528"/>
                  </a:lnTo>
                  <a:lnTo>
                    <a:pt x="672" y="528"/>
                  </a:lnTo>
                  <a:lnTo>
                    <a:pt x="768" y="480"/>
                  </a:lnTo>
                  <a:lnTo>
                    <a:pt x="768" y="432"/>
                  </a:lnTo>
                  <a:lnTo>
                    <a:pt x="816" y="336"/>
                  </a:lnTo>
                  <a:lnTo>
                    <a:pt x="768" y="144"/>
                  </a:lnTo>
                  <a:lnTo>
                    <a:pt x="712" y="175"/>
                  </a:lnTo>
                  <a:lnTo>
                    <a:pt x="627" y="150"/>
                  </a:lnTo>
                  <a:lnTo>
                    <a:pt x="528" y="144"/>
                  </a:lnTo>
                  <a:lnTo>
                    <a:pt x="384" y="96"/>
                  </a:lnTo>
                  <a:lnTo>
                    <a:pt x="336" y="48"/>
                  </a:lnTo>
                  <a:lnTo>
                    <a:pt x="336" y="0"/>
                  </a:lnTo>
                  <a:lnTo>
                    <a:pt x="240" y="0"/>
                  </a:lnTo>
                  <a:lnTo>
                    <a:pt x="192" y="48"/>
                  </a:lnTo>
                  <a:lnTo>
                    <a:pt x="192" y="96"/>
                  </a:lnTo>
                  <a:lnTo>
                    <a:pt x="192" y="144"/>
                  </a:lnTo>
                  <a:lnTo>
                    <a:pt x="31" y="115"/>
                  </a:lnTo>
                  <a:lnTo>
                    <a:pt x="0" y="192"/>
                  </a:lnTo>
                  <a:close/>
                </a:path>
              </a:pathLst>
            </a:custGeom>
            <a:grpFill/>
            <a:ln w="38100">
              <a:solidFill>
                <a:schemeClr val="bg1"/>
              </a:solidFill>
              <a:round/>
              <a:headEnd/>
              <a:tailEnd/>
            </a:ln>
          </p:spPr>
          <p:txBody>
            <a:bodyPr/>
            <a:lstStyle/>
            <a:p>
              <a:endParaRPr lang="ru-RU" sz="4000">
                <a:latin typeface="+mn-lt"/>
              </a:endParaRPr>
            </a:p>
          </p:txBody>
        </p:sp>
        <p:sp>
          <p:nvSpPr>
            <p:cNvPr id="202" name="Freeform 1039"/>
            <p:cNvSpPr>
              <a:spLocks/>
            </p:cNvSpPr>
            <p:nvPr/>
          </p:nvSpPr>
          <p:spPr bwMode="auto">
            <a:xfrm>
              <a:off x="2292381" y="3038491"/>
              <a:ext cx="912378" cy="1253302"/>
            </a:xfrm>
            <a:custGeom>
              <a:avLst/>
              <a:gdLst>
                <a:gd name="T0" fmla="*/ 2147483646 w 996"/>
                <a:gd name="T1" fmla="*/ 2147483646 h 1187"/>
                <a:gd name="T2" fmla="*/ 2147483646 w 996"/>
                <a:gd name="T3" fmla="*/ 2147483646 h 1187"/>
                <a:gd name="T4" fmla="*/ 2147483646 w 996"/>
                <a:gd name="T5" fmla="*/ 2147483646 h 1187"/>
                <a:gd name="T6" fmla="*/ 2147483646 w 996"/>
                <a:gd name="T7" fmla="*/ 2147483646 h 1187"/>
                <a:gd name="T8" fmla="*/ 2147483646 w 996"/>
                <a:gd name="T9" fmla="*/ 2147483646 h 1187"/>
                <a:gd name="T10" fmla="*/ 2147483646 w 996"/>
                <a:gd name="T11" fmla="*/ 2147483646 h 1187"/>
                <a:gd name="T12" fmla="*/ 2147483646 w 996"/>
                <a:gd name="T13" fmla="*/ 2147483646 h 1187"/>
                <a:gd name="T14" fmla="*/ 2147483646 w 996"/>
                <a:gd name="T15" fmla="*/ 2147483646 h 1187"/>
                <a:gd name="T16" fmla="*/ 2147483646 w 996"/>
                <a:gd name="T17" fmla="*/ 2147483646 h 1187"/>
                <a:gd name="T18" fmla="*/ 2147483646 w 996"/>
                <a:gd name="T19" fmla="*/ 2147483646 h 1187"/>
                <a:gd name="T20" fmla="*/ 2147483646 w 996"/>
                <a:gd name="T21" fmla="*/ 2147483646 h 1187"/>
                <a:gd name="T22" fmla="*/ 2147483646 w 996"/>
                <a:gd name="T23" fmla="*/ 2147483646 h 1187"/>
                <a:gd name="T24" fmla="*/ 2147483646 w 996"/>
                <a:gd name="T25" fmla="*/ 2147483646 h 1187"/>
                <a:gd name="T26" fmla="*/ 2147483646 w 996"/>
                <a:gd name="T27" fmla="*/ 2147483646 h 1187"/>
                <a:gd name="T28" fmla="*/ 2147483646 w 996"/>
                <a:gd name="T29" fmla="*/ 2147483646 h 1187"/>
                <a:gd name="T30" fmla="*/ 2147483646 w 996"/>
                <a:gd name="T31" fmla="*/ 2147483646 h 1187"/>
                <a:gd name="T32" fmla="*/ 2147483646 w 996"/>
                <a:gd name="T33" fmla="*/ 2147483646 h 1187"/>
                <a:gd name="T34" fmla="*/ 2147483646 w 996"/>
                <a:gd name="T35" fmla="*/ 2147483646 h 1187"/>
                <a:gd name="T36" fmla="*/ 2147483646 w 996"/>
                <a:gd name="T37" fmla="*/ 2147483646 h 1187"/>
                <a:gd name="T38" fmla="*/ 2147483646 w 996"/>
                <a:gd name="T39" fmla="*/ 2147483646 h 1187"/>
                <a:gd name="T40" fmla="*/ 2147483646 w 996"/>
                <a:gd name="T41" fmla="*/ 2147483646 h 1187"/>
                <a:gd name="T42" fmla="*/ 2147483646 w 996"/>
                <a:gd name="T43" fmla="*/ 2147483646 h 1187"/>
                <a:gd name="T44" fmla="*/ 2147483646 w 996"/>
                <a:gd name="T45" fmla="*/ 2147483646 h 1187"/>
                <a:gd name="T46" fmla="*/ 2147483646 w 996"/>
                <a:gd name="T47" fmla="*/ 2147483646 h 1187"/>
                <a:gd name="T48" fmla="*/ 2147483646 w 996"/>
                <a:gd name="T49" fmla="*/ 2147483646 h 1187"/>
                <a:gd name="T50" fmla="*/ 2147483646 w 996"/>
                <a:gd name="T51" fmla="*/ 2147483646 h 1187"/>
                <a:gd name="T52" fmla="*/ 2147483646 w 996"/>
                <a:gd name="T53" fmla="*/ 2147483646 h 1187"/>
                <a:gd name="T54" fmla="*/ 0 w 996"/>
                <a:gd name="T55" fmla="*/ 2147483646 h 1187"/>
                <a:gd name="T56" fmla="*/ 2147483646 w 996"/>
                <a:gd name="T57" fmla="*/ 2147483646 h 1187"/>
                <a:gd name="T58" fmla="*/ 2147483646 w 996"/>
                <a:gd name="T59" fmla="*/ 2147483646 h 1187"/>
                <a:gd name="T60" fmla="*/ 2147483646 w 996"/>
                <a:gd name="T61" fmla="*/ 2147483646 h 1187"/>
                <a:gd name="T62" fmla="*/ 2147483646 w 996"/>
                <a:gd name="T63" fmla="*/ 2147483646 h 1187"/>
                <a:gd name="T64" fmla="*/ 2147483646 w 996"/>
                <a:gd name="T65" fmla="*/ 2147483646 h 1187"/>
                <a:gd name="T66" fmla="*/ 2147483646 w 996"/>
                <a:gd name="T67" fmla="*/ 0 h 1187"/>
                <a:gd name="T68" fmla="*/ 2147483646 w 996"/>
                <a:gd name="T69" fmla="*/ 2147483646 h 1187"/>
                <a:gd name="T70" fmla="*/ 2147483646 w 996"/>
                <a:gd name="T71" fmla="*/ 2147483646 h 1187"/>
                <a:gd name="T72" fmla="*/ 2147483646 w 996"/>
                <a:gd name="T73" fmla="*/ 2147483646 h 11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6"/>
                <a:gd name="T112" fmla="*/ 0 h 1187"/>
                <a:gd name="T113" fmla="*/ 996 w 996"/>
                <a:gd name="T114" fmla="*/ 1187 h 11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6" h="1187">
                  <a:moveTo>
                    <a:pt x="996" y="226"/>
                  </a:moveTo>
                  <a:lnTo>
                    <a:pt x="937" y="226"/>
                  </a:lnTo>
                  <a:lnTo>
                    <a:pt x="896" y="330"/>
                  </a:lnTo>
                  <a:lnTo>
                    <a:pt x="937" y="509"/>
                  </a:lnTo>
                  <a:lnTo>
                    <a:pt x="996" y="565"/>
                  </a:lnTo>
                  <a:lnTo>
                    <a:pt x="879" y="622"/>
                  </a:lnTo>
                  <a:lnTo>
                    <a:pt x="820" y="622"/>
                  </a:lnTo>
                  <a:lnTo>
                    <a:pt x="703" y="622"/>
                  </a:lnTo>
                  <a:lnTo>
                    <a:pt x="762" y="735"/>
                  </a:lnTo>
                  <a:lnTo>
                    <a:pt x="703" y="791"/>
                  </a:lnTo>
                  <a:lnTo>
                    <a:pt x="762" y="848"/>
                  </a:lnTo>
                  <a:lnTo>
                    <a:pt x="703" y="904"/>
                  </a:lnTo>
                  <a:lnTo>
                    <a:pt x="527" y="961"/>
                  </a:lnTo>
                  <a:lnTo>
                    <a:pt x="586" y="1017"/>
                  </a:lnTo>
                  <a:lnTo>
                    <a:pt x="586" y="1130"/>
                  </a:lnTo>
                  <a:lnTo>
                    <a:pt x="527" y="1187"/>
                  </a:lnTo>
                  <a:lnTo>
                    <a:pt x="469" y="1130"/>
                  </a:lnTo>
                  <a:lnTo>
                    <a:pt x="469" y="1074"/>
                  </a:lnTo>
                  <a:lnTo>
                    <a:pt x="352" y="1074"/>
                  </a:lnTo>
                  <a:lnTo>
                    <a:pt x="352" y="1017"/>
                  </a:lnTo>
                  <a:lnTo>
                    <a:pt x="176" y="904"/>
                  </a:lnTo>
                  <a:lnTo>
                    <a:pt x="152" y="783"/>
                  </a:lnTo>
                  <a:lnTo>
                    <a:pt x="117" y="735"/>
                  </a:lnTo>
                  <a:lnTo>
                    <a:pt x="117" y="509"/>
                  </a:lnTo>
                  <a:lnTo>
                    <a:pt x="234" y="452"/>
                  </a:lnTo>
                  <a:lnTo>
                    <a:pt x="176" y="396"/>
                  </a:lnTo>
                  <a:lnTo>
                    <a:pt x="26" y="363"/>
                  </a:lnTo>
                  <a:lnTo>
                    <a:pt x="0" y="339"/>
                  </a:lnTo>
                  <a:lnTo>
                    <a:pt x="59" y="226"/>
                  </a:lnTo>
                  <a:lnTo>
                    <a:pt x="176" y="170"/>
                  </a:lnTo>
                  <a:lnTo>
                    <a:pt x="293" y="170"/>
                  </a:lnTo>
                  <a:lnTo>
                    <a:pt x="410" y="57"/>
                  </a:lnTo>
                  <a:lnTo>
                    <a:pt x="586" y="57"/>
                  </a:lnTo>
                  <a:lnTo>
                    <a:pt x="762" y="0"/>
                  </a:lnTo>
                  <a:lnTo>
                    <a:pt x="937" y="113"/>
                  </a:lnTo>
                  <a:lnTo>
                    <a:pt x="937" y="170"/>
                  </a:lnTo>
                  <a:lnTo>
                    <a:pt x="996" y="226"/>
                  </a:lnTo>
                  <a:close/>
                </a:path>
              </a:pathLst>
            </a:custGeom>
            <a:grpFill/>
            <a:ln w="38100">
              <a:solidFill>
                <a:schemeClr val="bg1"/>
              </a:solidFill>
              <a:round/>
              <a:headEnd/>
              <a:tailEnd/>
            </a:ln>
          </p:spPr>
          <p:txBody>
            <a:bodyPr/>
            <a:lstStyle/>
            <a:p>
              <a:endParaRPr lang="ru-RU" sz="4000">
                <a:latin typeface="+mn-lt"/>
              </a:endParaRPr>
            </a:p>
          </p:txBody>
        </p:sp>
        <p:sp>
          <p:nvSpPr>
            <p:cNvPr id="203" name="Freeform 1046"/>
            <p:cNvSpPr>
              <a:spLocks/>
            </p:cNvSpPr>
            <p:nvPr/>
          </p:nvSpPr>
          <p:spPr bwMode="auto">
            <a:xfrm>
              <a:off x="2662529" y="4112584"/>
              <a:ext cx="1043384" cy="895366"/>
            </a:xfrm>
            <a:custGeom>
              <a:avLst/>
              <a:gdLst>
                <a:gd name="T0" fmla="*/ 2147483646 w 934"/>
                <a:gd name="T1" fmla="*/ 2147483646 h 720"/>
                <a:gd name="T2" fmla="*/ 2147483646 w 934"/>
                <a:gd name="T3" fmla="*/ 2147483646 h 720"/>
                <a:gd name="T4" fmla="*/ 2147483646 w 934"/>
                <a:gd name="T5" fmla="*/ 2147483646 h 720"/>
                <a:gd name="T6" fmla="*/ 2147483646 w 934"/>
                <a:gd name="T7" fmla="*/ 2147483646 h 720"/>
                <a:gd name="T8" fmla="*/ 2147483646 w 934"/>
                <a:gd name="T9" fmla="*/ 2147483646 h 720"/>
                <a:gd name="T10" fmla="*/ 2147483646 w 934"/>
                <a:gd name="T11" fmla="*/ 2147483646 h 720"/>
                <a:gd name="T12" fmla="*/ 2147483646 w 934"/>
                <a:gd name="T13" fmla="*/ 2147483646 h 720"/>
                <a:gd name="T14" fmla="*/ 2147483646 w 934"/>
                <a:gd name="T15" fmla="*/ 2147483646 h 720"/>
                <a:gd name="T16" fmla="*/ 2147483646 w 934"/>
                <a:gd name="T17" fmla="*/ 2147483646 h 720"/>
                <a:gd name="T18" fmla="*/ 2147483646 w 934"/>
                <a:gd name="T19" fmla="*/ 2147483646 h 720"/>
                <a:gd name="T20" fmla="*/ 2147483646 w 934"/>
                <a:gd name="T21" fmla="*/ 2147483646 h 720"/>
                <a:gd name="T22" fmla="*/ 2147483646 w 934"/>
                <a:gd name="T23" fmla="*/ 2147483646 h 720"/>
                <a:gd name="T24" fmla="*/ 2147483646 w 934"/>
                <a:gd name="T25" fmla="*/ 2147483646 h 720"/>
                <a:gd name="T26" fmla="*/ 0 w 934"/>
                <a:gd name="T27" fmla="*/ 2147483646 h 720"/>
                <a:gd name="T28" fmla="*/ 2147483646 w 934"/>
                <a:gd name="T29" fmla="*/ 2147483646 h 720"/>
                <a:gd name="T30" fmla="*/ 2147483646 w 934"/>
                <a:gd name="T31" fmla="*/ 2147483646 h 720"/>
                <a:gd name="T32" fmla="*/ 0 w 934"/>
                <a:gd name="T33" fmla="*/ 2147483646 h 720"/>
                <a:gd name="T34" fmla="*/ 2147483646 w 934"/>
                <a:gd name="T35" fmla="*/ 2147483646 h 720"/>
                <a:gd name="T36" fmla="*/ 2147483646 w 934"/>
                <a:gd name="T37" fmla="*/ 2147483646 h 720"/>
                <a:gd name="T38" fmla="*/ 2147483646 w 934"/>
                <a:gd name="T39" fmla="*/ 0 h 720"/>
                <a:gd name="T40" fmla="*/ 2147483646 w 934"/>
                <a:gd name="T41" fmla="*/ 0 h 720"/>
                <a:gd name="T42" fmla="*/ 2147483646 w 934"/>
                <a:gd name="T43" fmla="*/ 2147483646 h 720"/>
                <a:gd name="T44" fmla="*/ 2147483646 w 934"/>
                <a:gd name="T45" fmla="*/ 0 h 720"/>
                <a:gd name="T46" fmla="*/ 2147483646 w 934"/>
                <a:gd name="T47" fmla="*/ 0 h 720"/>
                <a:gd name="T48" fmla="*/ 2147483646 w 934"/>
                <a:gd name="T49" fmla="*/ 2147483646 h 720"/>
                <a:gd name="T50" fmla="*/ 2147483646 w 934"/>
                <a:gd name="T51" fmla="*/ 2147483646 h 720"/>
                <a:gd name="T52" fmla="*/ 2147483646 w 934"/>
                <a:gd name="T53" fmla="*/ 2147483646 h 720"/>
                <a:gd name="T54" fmla="*/ 2147483646 w 934"/>
                <a:gd name="T55" fmla="*/ 2147483646 h 720"/>
                <a:gd name="T56" fmla="*/ 2147483646 w 934"/>
                <a:gd name="T57" fmla="*/ 2147483646 h 720"/>
                <a:gd name="T58" fmla="*/ 2147483646 w 934"/>
                <a:gd name="T59" fmla="*/ 2147483646 h 720"/>
                <a:gd name="T60" fmla="*/ 2147483646 w 934"/>
                <a:gd name="T61" fmla="*/ 2147483646 h 7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34"/>
                <a:gd name="T94" fmla="*/ 0 h 720"/>
                <a:gd name="T95" fmla="*/ 934 w 934"/>
                <a:gd name="T96" fmla="*/ 720 h 72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34" h="720">
                  <a:moveTo>
                    <a:pt x="934" y="553"/>
                  </a:moveTo>
                  <a:lnTo>
                    <a:pt x="912" y="576"/>
                  </a:lnTo>
                  <a:lnTo>
                    <a:pt x="864" y="624"/>
                  </a:lnTo>
                  <a:lnTo>
                    <a:pt x="794" y="664"/>
                  </a:lnTo>
                  <a:lnTo>
                    <a:pt x="720" y="624"/>
                  </a:lnTo>
                  <a:lnTo>
                    <a:pt x="672" y="624"/>
                  </a:lnTo>
                  <a:lnTo>
                    <a:pt x="624" y="720"/>
                  </a:lnTo>
                  <a:lnTo>
                    <a:pt x="528" y="720"/>
                  </a:lnTo>
                  <a:lnTo>
                    <a:pt x="144" y="624"/>
                  </a:lnTo>
                  <a:lnTo>
                    <a:pt x="192" y="576"/>
                  </a:lnTo>
                  <a:lnTo>
                    <a:pt x="192" y="480"/>
                  </a:lnTo>
                  <a:lnTo>
                    <a:pt x="144" y="432"/>
                  </a:lnTo>
                  <a:lnTo>
                    <a:pt x="48" y="432"/>
                  </a:lnTo>
                  <a:lnTo>
                    <a:pt x="0" y="384"/>
                  </a:lnTo>
                  <a:lnTo>
                    <a:pt x="48" y="384"/>
                  </a:lnTo>
                  <a:lnTo>
                    <a:pt x="96" y="288"/>
                  </a:lnTo>
                  <a:lnTo>
                    <a:pt x="0" y="144"/>
                  </a:lnTo>
                  <a:lnTo>
                    <a:pt x="96" y="144"/>
                  </a:lnTo>
                  <a:lnTo>
                    <a:pt x="144" y="96"/>
                  </a:lnTo>
                  <a:lnTo>
                    <a:pt x="144" y="0"/>
                  </a:lnTo>
                  <a:lnTo>
                    <a:pt x="240" y="0"/>
                  </a:lnTo>
                  <a:lnTo>
                    <a:pt x="336" y="48"/>
                  </a:lnTo>
                  <a:lnTo>
                    <a:pt x="480" y="0"/>
                  </a:lnTo>
                  <a:lnTo>
                    <a:pt x="576" y="0"/>
                  </a:lnTo>
                  <a:lnTo>
                    <a:pt x="624" y="48"/>
                  </a:lnTo>
                  <a:lnTo>
                    <a:pt x="768" y="48"/>
                  </a:lnTo>
                  <a:lnTo>
                    <a:pt x="864" y="96"/>
                  </a:lnTo>
                  <a:lnTo>
                    <a:pt x="864" y="144"/>
                  </a:lnTo>
                  <a:lnTo>
                    <a:pt x="864" y="192"/>
                  </a:lnTo>
                  <a:lnTo>
                    <a:pt x="912" y="288"/>
                  </a:lnTo>
                  <a:lnTo>
                    <a:pt x="934" y="553"/>
                  </a:lnTo>
                  <a:close/>
                </a:path>
              </a:pathLst>
            </a:custGeom>
            <a:grpFill/>
            <a:ln w="38100">
              <a:solidFill>
                <a:schemeClr val="bg1"/>
              </a:solidFill>
              <a:round/>
              <a:headEnd/>
              <a:tailEnd/>
            </a:ln>
          </p:spPr>
          <p:txBody>
            <a:bodyPr/>
            <a:lstStyle/>
            <a:p>
              <a:endParaRPr lang="ru-RU" sz="4000">
                <a:latin typeface="+mn-lt"/>
              </a:endParaRPr>
            </a:p>
          </p:txBody>
        </p:sp>
        <p:sp>
          <p:nvSpPr>
            <p:cNvPr id="205" name="Freeform 1043"/>
            <p:cNvSpPr>
              <a:spLocks/>
            </p:cNvSpPr>
            <p:nvPr/>
          </p:nvSpPr>
          <p:spPr bwMode="auto">
            <a:xfrm>
              <a:off x="2024357" y="3993273"/>
              <a:ext cx="751549" cy="895366"/>
            </a:xfrm>
            <a:custGeom>
              <a:avLst/>
              <a:gdLst>
                <a:gd name="T0" fmla="*/ 2147483646 w 672"/>
                <a:gd name="T1" fmla="*/ 2147483646 h 720"/>
                <a:gd name="T2" fmla="*/ 2147483646 w 672"/>
                <a:gd name="T3" fmla="*/ 2147483646 h 720"/>
                <a:gd name="T4" fmla="*/ 2147483646 w 672"/>
                <a:gd name="T5" fmla="*/ 2147483646 h 720"/>
                <a:gd name="T6" fmla="*/ 2147483646 w 672"/>
                <a:gd name="T7" fmla="*/ 2147483646 h 720"/>
                <a:gd name="T8" fmla="*/ 2147483646 w 672"/>
                <a:gd name="T9" fmla="*/ 2147483646 h 720"/>
                <a:gd name="T10" fmla="*/ 2147483646 w 672"/>
                <a:gd name="T11" fmla="*/ 2147483646 h 720"/>
                <a:gd name="T12" fmla="*/ 2147483646 w 672"/>
                <a:gd name="T13" fmla="*/ 2147483646 h 720"/>
                <a:gd name="T14" fmla="*/ 2147483646 w 672"/>
                <a:gd name="T15" fmla="*/ 2147483646 h 720"/>
                <a:gd name="T16" fmla="*/ 2147483646 w 672"/>
                <a:gd name="T17" fmla="*/ 2147483646 h 720"/>
                <a:gd name="T18" fmla="*/ 2147483646 w 672"/>
                <a:gd name="T19" fmla="*/ 2147483646 h 720"/>
                <a:gd name="T20" fmla="*/ 2147483646 w 672"/>
                <a:gd name="T21" fmla="*/ 2147483646 h 720"/>
                <a:gd name="T22" fmla="*/ 2147483646 w 672"/>
                <a:gd name="T23" fmla="*/ 2147483646 h 720"/>
                <a:gd name="T24" fmla="*/ 2147483646 w 672"/>
                <a:gd name="T25" fmla="*/ 2147483646 h 720"/>
                <a:gd name="T26" fmla="*/ 0 w 672"/>
                <a:gd name="T27" fmla="*/ 2147483646 h 720"/>
                <a:gd name="T28" fmla="*/ 2147483646 w 672"/>
                <a:gd name="T29" fmla="*/ 2147483646 h 720"/>
                <a:gd name="T30" fmla="*/ 2147483646 w 672"/>
                <a:gd name="T31" fmla="*/ 2147483646 h 720"/>
                <a:gd name="T32" fmla="*/ 2147483646 w 672"/>
                <a:gd name="T33" fmla="*/ 2147483646 h 720"/>
                <a:gd name="T34" fmla="*/ 2147483646 w 672"/>
                <a:gd name="T35" fmla="*/ 2147483646 h 720"/>
                <a:gd name="T36" fmla="*/ 2147483646 w 672"/>
                <a:gd name="T37" fmla="*/ 2147483646 h 720"/>
                <a:gd name="T38" fmla="*/ 2147483646 w 672"/>
                <a:gd name="T39" fmla="*/ 0 h 720"/>
                <a:gd name="T40" fmla="*/ 2147483646 w 672"/>
                <a:gd name="T41" fmla="*/ 2147483646 h 720"/>
                <a:gd name="T42" fmla="*/ 2147483646 w 672"/>
                <a:gd name="T43" fmla="*/ 2147483646 h 720"/>
                <a:gd name="T44" fmla="*/ 2147483646 w 672"/>
                <a:gd name="T45" fmla="*/ 2147483646 h 720"/>
                <a:gd name="T46" fmla="*/ 2147483646 w 672"/>
                <a:gd name="T47" fmla="*/ 2147483646 h 720"/>
                <a:gd name="T48" fmla="*/ 2147483646 w 672"/>
                <a:gd name="T49" fmla="*/ 2147483646 h 720"/>
                <a:gd name="T50" fmla="*/ 2147483646 w 672"/>
                <a:gd name="T51" fmla="*/ 2147483646 h 720"/>
                <a:gd name="T52" fmla="*/ 2147483646 w 672"/>
                <a:gd name="T53" fmla="*/ 2147483646 h 7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2"/>
                <a:gd name="T82" fmla="*/ 0 h 720"/>
                <a:gd name="T83" fmla="*/ 672 w 672"/>
                <a:gd name="T84" fmla="*/ 720 h 7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2" h="720">
                  <a:moveTo>
                    <a:pt x="672" y="240"/>
                  </a:moveTo>
                  <a:lnTo>
                    <a:pt x="576" y="240"/>
                  </a:lnTo>
                  <a:lnTo>
                    <a:pt x="672" y="384"/>
                  </a:lnTo>
                  <a:lnTo>
                    <a:pt x="624" y="480"/>
                  </a:lnTo>
                  <a:lnTo>
                    <a:pt x="528" y="480"/>
                  </a:lnTo>
                  <a:lnTo>
                    <a:pt x="480" y="528"/>
                  </a:lnTo>
                  <a:lnTo>
                    <a:pt x="384" y="528"/>
                  </a:lnTo>
                  <a:lnTo>
                    <a:pt x="384" y="576"/>
                  </a:lnTo>
                  <a:lnTo>
                    <a:pt x="336" y="624"/>
                  </a:lnTo>
                  <a:lnTo>
                    <a:pt x="336" y="672"/>
                  </a:lnTo>
                  <a:lnTo>
                    <a:pt x="192" y="720"/>
                  </a:lnTo>
                  <a:lnTo>
                    <a:pt x="192" y="624"/>
                  </a:lnTo>
                  <a:lnTo>
                    <a:pt x="96" y="528"/>
                  </a:lnTo>
                  <a:lnTo>
                    <a:pt x="0" y="384"/>
                  </a:lnTo>
                  <a:lnTo>
                    <a:pt x="96" y="288"/>
                  </a:lnTo>
                  <a:lnTo>
                    <a:pt x="192" y="192"/>
                  </a:lnTo>
                  <a:lnTo>
                    <a:pt x="240" y="192"/>
                  </a:lnTo>
                  <a:lnTo>
                    <a:pt x="288" y="144"/>
                  </a:lnTo>
                  <a:lnTo>
                    <a:pt x="384" y="96"/>
                  </a:lnTo>
                  <a:lnTo>
                    <a:pt x="384" y="0"/>
                  </a:lnTo>
                  <a:lnTo>
                    <a:pt x="528" y="96"/>
                  </a:lnTo>
                  <a:lnTo>
                    <a:pt x="528" y="144"/>
                  </a:lnTo>
                  <a:lnTo>
                    <a:pt x="624" y="144"/>
                  </a:lnTo>
                  <a:lnTo>
                    <a:pt x="624" y="192"/>
                  </a:lnTo>
                  <a:lnTo>
                    <a:pt x="672" y="192"/>
                  </a:lnTo>
                  <a:lnTo>
                    <a:pt x="576" y="240"/>
                  </a:lnTo>
                  <a:lnTo>
                    <a:pt x="624" y="240"/>
                  </a:lnTo>
                </a:path>
              </a:pathLst>
            </a:custGeom>
            <a:grpFill/>
            <a:ln w="38100">
              <a:solidFill>
                <a:schemeClr val="bg1"/>
              </a:solidFill>
              <a:round/>
              <a:headEnd/>
              <a:tailEnd/>
            </a:ln>
          </p:spPr>
          <p:txBody>
            <a:bodyPr/>
            <a:lstStyle/>
            <a:p>
              <a:endParaRPr lang="ru-RU" sz="4000">
                <a:latin typeface="+mn-lt"/>
              </a:endParaRPr>
            </a:p>
          </p:txBody>
        </p:sp>
        <p:sp>
          <p:nvSpPr>
            <p:cNvPr id="207" name="Freeform 1032"/>
            <p:cNvSpPr>
              <a:spLocks/>
            </p:cNvSpPr>
            <p:nvPr/>
          </p:nvSpPr>
          <p:spPr bwMode="auto">
            <a:xfrm>
              <a:off x="1600767" y="2493708"/>
              <a:ext cx="697462" cy="836238"/>
            </a:xfrm>
            <a:custGeom>
              <a:avLst/>
              <a:gdLst>
                <a:gd name="T0" fmla="*/ 2147483646 w 624"/>
                <a:gd name="T1" fmla="*/ 0 h 672"/>
                <a:gd name="T2" fmla="*/ 2147483646 w 624"/>
                <a:gd name="T3" fmla="*/ 2147483646 h 672"/>
                <a:gd name="T4" fmla="*/ 2147483646 w 624"/>
                <a:gd name="T5" fmla="*/ 2147483646 h 672"/>
                <a:gd name="T6" fmla="*/ 2147483646 w 624"/>
                <a:gd name="T7" fmla="*/ 2147483646 h 672"/>
                <a:gd name="T8" fmla="*/ 0 w 624"/>
                <a:gd name="T9" fmla="*/ 2147483646 h 672"/>
                <a:gd name="T10" fmla="*/ 0 w 624"/>
                <a:gd name="T11" fmla="*/ 2147483646 h 672"/>
                <a:gd name="T12" fmla="*/ 2147483646 w 624"/>
                <a:gd name="T13" fmla="*/ 2147483646 h 672"/>
                <a:gd name="T14" fmla="*/ 2147483646 w 624"/>
                <a:gd name="T15" fmla="*/ 2147483646 h 672"/>
                <a:gd name="T16" fmla="*/ 2147483646 w 624"/>
                <a:gd name="T17" fmla="*/ 2147483646 h 672"/>
                <a:gd name="T18" fmla="*/ 2147483646 w 624"/>
                <a:gd name="T19" fmla="*/ 2147483646 h 672"/>
                <a:gd name="T20" fmla="*/ 2147483646 w 624"/>
                <a:gd name="T21" fmla="*/ 2147483646 h 672"/>
                <a:gd name="T22" fmla="*/ 2147483646 w 624"/>
                <a:gd name="T23" fmla="*/ 2147483646 h 672"/>
                <a:gd name="T24" fmla="*/ 2147483646 w 624"/>
                <a:gd name="T25" fmla="*/ 2147483646 h 672"/>
                <a:gd name="T26" fmla="*/ 2147483646 w 624"/>
                <a:gd name="T27" fmla="*/ 2147483646 h 672"/>
                <a:gd name="T28" fmla="*/ 2147483646 w 624"/>
                <a:gd name="T29" fmla="*/ 2147483646 h 672"/>
                <a:gd name="T30" fmla="*/ 2147483646 w 624"/>
                <a:gd name="T31" fmla="*/ 2147483646 h 672"/>
                <a:gd name="T32" fmla="*/ 2147483646 w 624"/>
                <a:gd name="T33" fmla="*/ 2147483646 h 672"/>
                <a:gd name="T34" fmla="*/ 2147483646 w 624"/>
                <a:gd name="T35" fmla="*/ 2147483646 h 672"/>
                <a:gd name="T36" fmla="*/ 2147483646 w 624"/>
                <a:gd name="T37" fmla="*/ 2147483646 h 672"/>
                <a:gd name="T38" fmla="*/ 2147483646 w 624"/>
                <a:gd name="T39" fmla="*/ 2147483646 h 672"/>
                <a:gd name="T40" fmla="*/ 2147483646 w 624"/>
                <a:gd name="T41" fmla="*/ 2147483646 h 672"/>
                <a:gd name="T42" fmla="*/ 2147483646 w 624"/>
                <a:gd name="T43" fmla="*/ 0 h 6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672"/>
                <a:gd name="T68" fmla="*/ 624 w 624"/>
                <a:gd name="T69" fmla="*/ 672 h 6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672">
                  <a:moveTo>
                    <a:pt x="192" y="0"/>
                  </a:moveTo>
                  <a:lnTo>
                    <a:pt x="144" y="48"/>
                  </a:lnTo>
                  <a:lnTo>
                    <a:pt x="144" y="96"/>
                  </a:lnTo>
                  <a:lnTo>
                    <a:pt x="48" y="144"/>
                  </a:lnTo>
                  <a:lnTo>
                    <a:pt x="0" y="144"/>
                  </a:lnTo>
                  <a:lnTo>
                    <a:pt x="0" y="240"/>
                  </a:lnTo>
                  <a:lnTo>
                    <a:pt x="48" y="336"/>
                  </a:lnTo>
                  <a:lnTo>
                    <a:pt x="48" y="480"/>
                  </a:lnTo>
                  <a:lnTo>
                    <a:pt x="192" y="576"/>
                  </a:lnTo>
                  <a:lnTo>
                    <a:pt x="288" y="528"/>
                  </a:lnTo>
                  <a:lnTo>
                    <a:pt x="288" y="624"/>
                  </a:lnTo>
                  <a:lnTo>
                    <a:pt x="480" y="672"/>
                  </a:lnTo>
                  <a:lnTo>
                    <a:pt x="480" y="624"/>
                  </a:lnTo>
                  <a:lnTo>
                    <a:pt x="528" y="576"/>
                  </a:lnTo>
                  <a:lnTo>
                    <a:pt x="528" y="528"/>
                  </a:lnTo>
                  <a:lnTo>
                    <a:pt x="624" y="528"/>
                  </a:lnTo>
                  <a:lnTo>
                    <a:pt x="624" y="384"/>
                  </a:lnTo>
                  <a:lnTo>
                    <a:pt x="528" y="336"/>
                  </a:lnTo>
                  <a:lnTo>
                    <a:pt x="528" y="288"/>
                  </a:lnTo>
                  <a:lnTo>
                    <a:pt x="432" y="240"/>
                  </a:lnTo>
                  <a:lnTo>
                    <a:pt x="384" y="96"/>
                  </a:lnTo>
                  <a:lnTo>
                    <a:pt x="192" y="0"/>
                  </a:lnTo>
                  <a:close/>
                </a:path>
              </a:pathLst>
            </a:custGeom>
            <a:grpFill/>
            <a:ln w="38100">
              <a:solidFill>
                <a:schemeClr val="bg1"/>
              </a:solidFill>
              <a:round/>
              <a:headEnd/>
              <a:tailEnd/>
            </a:ln>
          </p:spPr>
          <p:txBody>
            <a:bodyPr/>
            <a:lstStyle/>
            <a:p>
              <a:endParaRPr lang="ru-RU" sz="4000">
                <a:latin typeface="+mn-lt"/>
              </a:endParaRPr>
            </a:p>
          </p:txBody>
        </p:sp>
        <p:sp>
          <p:nvSpPr>
            <p:cNvPr id="209" name="Freeform 1026"/>
            <p:cNvSpPr>
              <a:spLocks/>
            </p:cNvSpPr>
            <p:nvPr/>
          </p:nvSpPr>
          <p:spPr bwMode="auto">
            <a:xfrm>
              <a:off x="1664990" y="1385057"/>
              <a:ext cx="1127621" cy="1166722"/>
            </a:xfrm>
            <a:custGeom>
              <a:avLst/>
              <a:gdLst>
                <a:gd name="T0" fmla="*/ 2147483646 w 1008"/>
                <a:gd name="T1" fmla="*/ 2147483646 h 938"/>
                <a:gd name="T2" fmla="*/ 2147483646 w 1008"/>
                <a:gd name="T3" fmla="*/ 2147483646 h 938"/>
                <a:gd name="T4" fmla="*/ 2147483646 w 1008"/>
                <a:gd name="T5" fmla="*/ 2147483646 h 938"/>
                <a:gd name="T6" fmla="*/ 2147483646 w 1008"/>
                <a:gd name="T7" fmla="*/ 2147483646 h 938"/>
                <a:gd name="T8" fmla="*/ 2147483646 w 1008"/>
                <a:gd name="T9" fmla="*/ 2147483646 h 938"/>
                <a:gd name="T10" fmla="*/ 2147483646 w 1008"/>
                <a:gd name="T11" fmla="*/ 2147483646 h 938"/>
                <a:gd name="T12" fmla="*/ 2147483646 w 1008"/>
                <a:gd name="T13" fmla="*/ 0 h 938"/>
                <a:gd name="T14" fmla="*/ 2147483646 w 1008"/>
                <a:gd name="T15" fmla="*/ 2147483646 h 938"/>
                <a:gd name="T16" fmla="*/ 2147483646 w 1008"/>
                <a:gd name="T17" fmla="*/ 2147483646 h 938"/>
                <a:gd name="T18" fmla="*/ 2147483646 w 1008"/>
                <a:gd name="T19" fmla="*/ 2147483646 h 938"/>
                <a:gd name="T20" fmla="*/ 2147483646 w 1008"/>
                <a:gd name="T21" fmla="*/ 2147483646 h 938"/>
                <a:gd name="T22" fmla="*/ 2147483646 w 1008"/>
                <a:gd name="T23" fmla="*/ 2147483646 h 938"/>
                <a:gd name="T24" fmla="*/ 0 w 1008"/>
                <a:gd name="T25" fmla="*/ 2147483646 h 938"/>
                <a:gd name="T26" fmla="*/ 2147483646 w 1008"/>
                <a:gd name="T27" fmla="*/ 2147483646 h 938"/>
                <a:gd name="T28" fmla="*/ 2147483646 w 1008"/>
                <a:gd name="T29" fmla="*/ 2147483646 h 938"/>
                <a:gd name="T30" fmla="*/ 2147483646 w 1008"/>
                <a:gd name="T31" fmla="*/ 2147483646 h 938"/>
                <a:gd name="T32" fmla="*/ 2147483646 w 1008"/>
                <a:gd name="T33" fmla="*/ 2147483646 h 938"/>
                <a:gd name="T34" fmla="*/ 2147483646 w 1008"/>
                <a:gd name="T35" fmla="*/ 2147483646 h 938"/>
                <a:gd name="T36" fmla="*/ 2147483646 w 1008"/>
                <a:gd name="T37" fmla="*/ 2147483646 h 938"/>
                <a:gd name="T38" fmla="*/ 2147483646 w 1008"/>
                <a:gd name="T39" fmla="*/ 2147483646 h 938"/>
                <a:gd name="T40" fmla="*/ 2147483646 w 1008"/>
                <a:gd name="T41" fmla="*/ 2147483646 h 938"/>
                <a:gd name="T42" fmla="*/ 2147483646 w 1008"/>
                <a:gd name="T43" fmla="*/ 2147483646 h 938"/>
                <a:gd name="T44" fmla="*/ 2147483646 w 1008"/>
                <a:gd name="T45" fmla="*/ 2147483646 h 938"/>
                <a:gd name="T46" fmla="*/ 2147483646 w 1008"/>
                <a:gd name="T47" fmla="*/ 2147483646 h 938"/>
                <a:gd name="T48" fmla="*/ 2147483646 w 1008"/>
                <a:gd name="T49" fmla="*/ 2147483646 h 938"/>
                <a:gd name="T50" fmla="*/ 2147483646 w 1008"/>
                <a:gd name="T51" fmla="*/ 2147483646 h 938"/>
                <a:gd name="T52" fmla="*/ 2147483646 w 1008"/>
                <a:gd name="T53" fmla="*/ 2147483646 h 9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8"/>
                <a:gd name="T82" fmla="*/ 0 h 938"/>
                <a:gd name="T83" fmla="*/ 1008 w 1008"/>
                <a:gd name="T84" fmla="*/ 938 h 9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8" h="938">
                  <a:moveTo>
                    <a:pt x="960" y="314"/>
                  </a:moveTo>
                  <a:lnTo>
                    <a:pt x="912" y="362"/>
                  </a:lnTo>
                  <a:lnTo>
                    <a:pt x="816" y="362"/>
                  </a:lnTo>
                  <a:lnTo>
                    <a:pt x="729" y="285"/>
                  </a:lnTo>
                  <a:lnTo>
                    <a:pt x="672" y="170"/>
                  </a:lnTo>
                  <a:lnTo>
                    <a:pt x="624" y="26"/>
                  </a:lnTo>
                  <a:lnTo>
                    <a:pt x="514" y="0"/>
                  </a:lnTo>
                  <a:lnTo>
                    <a:pt x="444" y="60"/>
                  </a:lnTo>
                  <a:lnTo>
                    <a:pt x="192" y="122"/>
                  </a:lnTo>
                  <a:lnTo>
                    <a:pt x="144" y="266"/>
                  </a:lnTo>
                  <a:lnTo>
                    <a:pt x="238" y="405"/>
                  </a:lnTo>
                  <a:lnTo>
                    <a:pt x="96" y="410"/>
                  </a:lnTo>
                  <a:lnTo>
                    <a:pt x="0" y="506"/>
                  </a:lnTo>
                  <a:lnTo>
                    <a:pt x="18" y="601"/>
                  </a:lnTo>
                  <a:lnTo>
                    <a:pt x="73" y="661"/>
                  </a:lnTo>
                  <a:lnTo>
                    <a:pt x="98" y="701"/>
                  </a:lnTo>
                  <a:lnTo>
                    <a:pt x="48" y="794"/>
                  </a:lnTo>
                  <a:lnTo>
                    <a:pt x="144" y="794"/>
                  </a:lnTo>
                  <a:lnTo>
                    <a:pt x="240" y="794"/>
                  </a:lnTo>
                  <a:lnTo>
                    <a:pt x="336" y="890"/>
                  </a:lnTo>
                  <a:lnTo>
                    <a:pt x="528" y="938"/>
                  </a:lnTo>
                  <a:lnTo>
                    <a:pt x="594" y="881"/>
                  </a:lnTo>
                  <a:lnTo>
                    <a:pt x="639" y="931"/>
                  </a:lnTo>
                  <a:lnTo>
                    <a:pt x="774" y="721"/>
                  </a:lnTo>
                  <a:lnTo>
                    <a:pt x="1008" y="506"/>
                  </a:lnTo>
                  <a:lnTo>
                    <a:pt x="1008" y="362"/>
                  </a:lnTo>
                  <a:lnTo>
                    <a:pt x="960" y="314"/>
                  </a:lnTo>
                  <a:close/>
                </a:path>
              </a:pathLst>
            </a:custGeom>
            <a:grpFill/>
            <a:ln w="38100">
              <a:solidFill>
                <a:schemeClr val="bg1"/>
              </a:solidFill>
              <a:round/>
              <a:headEnd/>
              <a:tailEnd/>
            </a:ln>
          </p:spPr>
          <p:txBody>
            <a:bodyPr/>
            <a:lstStyle/>
            <a:p>
              <a:endParaRPr lang="ru-RU" sz="4000">
                <a:latin typeface="+mn-lt"/>
              </a:endParaRPr>
            </a:p>
          </p:txBody>
        </p:sp>
        <p:sp>
          <p:nvSpPr>
            <p:cNvPr id="211" name="Freeform 1041"/>
            <p:cNvSpPr>
              <a:spLocks/>
            </p:cNvSpPr>
            <p:nvPr/>
          </p:nvSpPr>
          <p:spPr bwMode="auto">
            <a:xfrm>
              <a:off x="989587" y="4162209"/>
              <a:ext cx="1127779" cy="716927"/>
            </a:xfrm>
            <a:custGeom>
              <a:avLst/>
              <a:gdLst>
                <a:gd name="T0" fmla="*/ 2147483646 w 1008"/>
                <a:gd name="T1" fmla="*/ 2147483646 h 576"/>
                <a:gd name="T2" fmla="*/ 2147483646 w 1008"/>
                <a:gd name="T3" fmla="*/ 2147483646 h 576"/>
                <a:gd name="T4" fmla="*/ 2147483646 w 1008"/>
                <a:gd name="T5" fmla="*/ 2147483646 h 576"/>
                <a:gd name="T6" fmla="*/ 2147483646 w 1008"/>
                <a:gd name="T7" fmla="*/ 2147483646 h 576"/>
                <a:gd name="T8" fmla="*/ 2147483646 w 1008"/>
                <a:gd name="T9" fmla="*/ 2147483646 h 576"/>
                <a:gd name="T10" fmla="*/ 2147483646 w 1008"/>
                <a:gd name="T11" fmla="*/ 2147483646 h 576"/>
                <a:gd name="T12" fmla="*/ 2147483646 w 1008"/>
                <a:gd name="T13" fmla="*/ 2147483646 h 576"/>
                <a:gd name="T14" fmla="*/ 2147483646 w 1008"/>
                <a:gd name="T15" fmla="*/ 2147483646 h 576"/>
                <a:gd name="T16" fmla="*/ 2147483646 w 1008"/>
                <a:gd name="T17" fmla="*/ 2147483646 h 576"/>
                <a:gd name="T18" fmla="*/ 2147483646 w 1008"/>
                <a:gd name="T19" fmla="*/ 2147483646 h 576"/>
                <a:gd name="T20" fmla="*/ 2147483646 w 1008"/>
                <a:gd name="T21" fmla="*/ 2147483646 h 576"/>
                <a:gd name="T22" fmla="*/ 2147483646 w 1008"/>
                <a:gd name="T23" fmla="*/ 2147483646 h 576"/>
                <a:gd name="T24" fmla="*/ 2147483646 w 1008"/>
                <a:gd name="T25" fmla="*/ 2147483646 h 576"/>
                <a:gd name="T26" fmla="*/ 2147483646 w 1008"/>
                <a:gd name="T27" fmla="*/ 2147483646 h 576"/>
                <a:gd name="T28" fmla="*/ 2147483646 w 1008"/>
                <a:gd name="T29" fmla="*/ 2147483646 h 576"/>
                <a:gd name="T30" fmla="*/ 2147483646 w 1008"/>
                <a:gd name="T31" fmla="*/ 2147483646 h 576"/>
                <a:gd name="T32" fmla="*/ 2147483646 w 1008"/>
                <a:gd name="T33" fmla="*/ 2147483646 h 576"/>
                <a:gd name="T34" fmla="*/ 0 w 1008"/>
                <a:gd name="T35" fmla="*/ 2147483646 h 576"/>
                <a:gd name="T36" fmla="*/ 0 w 1008"/>
                <a:gd name="T37" fmla="*/ 2147483646 h 576"/>
                <a:gd name="T38" fmla="*/ 0 w 1008"/>
                <a:gd name="T39" fmla="*/ 2147483646 h 576"/>
                <a:gd name="T40" fmla="*/ 2147483646 w 1008"/>
                <a:gd name="T41" fmla="*/ 0 h 576"/>
                <a:gd name="T42" fmla="*/ 2147483646 w 1008"/>
                <a:gd name="T43" fmla="*/ 0 h 576"/>
                <a:gd name="T44" fmla="*/ 2147483646 w 1008"/>
                <a:gd name="T45" fmla="*/ 2147483646 h 576"/>
                <a:gd name="T46" fmla="*/ 2147483646 w 1008"/>
                <a:gd name="T47" fmla="*/ 2147483646 h 576"/>
                <a:gd name="T48" fmla="*/ 2147483646 w 1008"/>
                <a:gd name="T49" fmla="*/ 2147483646 h 576"/>
                <a:gd name="T50" fmla="*/ 2147483646 w 1008"/>
                <a:gd name="T51" fmla="*/ 2147483646 h 576"/>
                <a:gd name="T52" fmla="*/ 2147483646 w 1008"/>
                <a:gd name="T53" fmla="*/ 2147483646 h 576"/>
                <a:gd name="T54" fmla="*/ 2147483646 w 1008"/>
                <a:gd name="T55" fmla="*/ 2147483646 h 576"/>
                <a:gd name="T56" fmla="*/ 2147483646 w 1008"/>
                <a:gd name="T57" fmla="*/ 2147483646 h 576"/>
                <a:gd name="T58" fmla="*/ 2147483646 w 1008"/>
                <a:gd name="T59" fmla="*/ 2147483646 h 576"/>
                <a:gd name="T60" fmla="*/ 2147483646 w 1008"/>
                <a:gd name="T61" fmla="*/ 2147483646 h 576"/>
                <a:gd name="T62" fmla="*/ 2147483646 w 1008"/>
                <a:gd name="T63" fmla="*/ 2147483646 h 5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8"/>
                <a:gd name="T97" fmla="*/ 0 h 576"/>
                <a:gd name="T98" fmla="*/ 1008 w 1008"/>
                <a:gd name="T99" fmla="*/ 576 h 5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8" h="576">
                  <a:moveTo>
                    <a:pt x="912" y="240"/>
                  </a:moveTo>
                  <a:lnTo>
                    <a:pt x="1008" y="384"/>
                  </a:lnTo>
                  <a:lnTo>
                    <a:pt x="912" y="384"/>
                  </a:lnTo>
                  <a:lnTo>
                    <a:pt x="912" y="432"/>
                  </a:lnTo>
                  <a:lnTo>
                    <a:pt x="864" y="480"/>
                  </a:lnTo>
                  <a:lnTo>
                    <a:pt x="720" y="384"/>
                  </a:lnTo>
                  <a:lnTo>
                    <a:pt x="720" y="432"/>
                  </a:lnTo>
                  <a:lnTo>
                    <a:pt x="624" y="432"/>
                  </a:lnTo>
                  <a:lnTo>
                    <a:pt x="529" y="460"/>
                  </a:lnTo>
                  <a:lnTo>
                    <a:pt x="480" y="528"/>
                  </a:lnTo>
                  <a:lnTo>
                    <a:pt x="384" y="576"/>
                  </a:lnTo>
                  <a:lnTo>
                    <a:pt x="240" y="576"/>
                  </a:lnTo>
                  <a:lnTo>
                    <a:pt x="144" y="528"/>
                  </a:lnTo>
                  <a:lnTo>
                    <a:pt x="144" y="432"/>
                  </a:lnTo>
                  <a:lnTo>
                    <a:pt x="96" y="384"/>
                  </a:lnTo>
                  <a:lnTo>
                    <a:pt x="48" y="288"/>
                  </a:lnTo>
                  <a:lnTo>
                    <a:pt x="48" y="240"/>
                  </a:lnTo>
                  <a:lnTo>
                    <a:pt x="0" y="240"/>
                  </a:lnTo>
                  <a:lnTo>
                    <a:pt x="0" y="192"/>
                  </a:lnTo>
                  <a:lnTo>
                    <a:pt x="0" y="96"/>
                  </a:lnTo>
                  <a:lnTo>
                    <a:pt x="48" y="0"/>
                  </a:lnTo>
                  <a:lnTo>
                    <a:pt x="96" y="0"/>
                  </a:lnTo>
                  <a:lnTo>
                    <a:pt x="144" y="144"/>
                  </a:lnTo>
                  <a:lnTo>
                    <a:pt x="192" y="144"/>
                  </a:lnTo>
                  <a:lnTo>
                    <a:pt x="288" y="96"/>
                  </a:lnTo>
                  <a:lnTo>
                    <a:pt x="379" y="100"/>
                  </a:lnTo>
                  <a:lnTo>
                    <a:pt x="480" y="192"/>
                  </a:lnTo>
                  <a:lnTo>
                    <a:pt x="672" y="192"/>
                  </a:lnTo>
                  <a:lnTo>
                    <a:pt x="720" y="144"/>
                  </a:lnTo>
                  <a:lnTo>
                    <a:pt x="816" y="240"/>
                  </a:lnTo>
                  <a:lnTo>
                    <a:pt x="864" y="240"/>
                  </a:lnTo>
                  <a:lnTo>
                    <a:pt x="912" y="240"/>
                  </a:lnTo>
                  <a:close/>
                </a:path>
              </a:pathLst>
            </a:custGeom>
            <a:grpFill/>
            <a:ln w="38100">
              <a:solidFill>
                <a:schemeClr val="bg1"/>
              </a:solidFill>
              <a:round/>
              <a:headEnd/>
              <a:tailEnd/>
            </a:ln>
          </p:spPr>
          <p:txBody>
            <a:bodyPr/>
            <a:lstStyle/>
            <a:p>
              <a:endParaRPr lang="ru-RU" sz="4000">
                <a:latin typeface="+mn-lt"/>
              </a:endParaRPr>
            </a:p>
          </p:txBody>
        </p:sp>
        <p:sp>
          <p:nvSpPr>
            <p:cNvPr id="213" name="Freeform 1028"/>
            <p:cNvSpPr>
              <a:spLocks/>
            </p:cNvSpPr>
            <p:nvPr/>
          </p:nvSpPr>
          <p:spPr bwMode="auto">
            <a:xfrm>
              <a:off x="2922197" y="1400858"/>
              <a:ext cx="863425" cy="1372614"/>
            </a:xfrm>
            <a:custGeom>
              <a:avLst/>
              <a:gdLst>
                <a:gd name="T0" fmla="*/ 0 w 772"/>
                <a:gd name="T1" fmla="*/ 2147483646 h 1104"/>
                <a:gd name="T2" fmla="*/ 2147483646 w 772"/>
                <a:gd name="T3" fmla="*/ 2147483646 h 1104"/>
                <a:gd name="T4" fmla="*/ 2147483646 w 772"/>
                <a:gd name="T5" fmla="*/ 2147483646 h 1104"/>
                <a:gd name="T6" fmla="*/ 2147483646 w 772"/>
                <a:gd name="T7" fmla="*/ 2147483646 h 1104"/>
                <a:gd name="T8" fmla="*/ 2147483646 w 772"/>
                <a:gd name="T9" fmla="*/ 0 h 1104"/>
                <a:gd name="T10" fmla="*/ 2147483646 w 772"/>
                <a:gd name="T11" fmla="*/ 2147483646 h 1104"/>
                <a:gd name="T12" fmla="*/ 2147483646 w 772"/>
                <a:gd name="T13" fmla="*/ 0 h 1104"/>
                <a:gd name="T14" fmla="*/ 2147483646 w 772"/>
                <a:gd name="T15" fmla="*/ 2147483646 h 1104"/>
                <a:gd name="T16" fmla="*/ 2147483646 w 772"/>
                <a:gd name="T17" fmla="*/ 2147483646 h 1104"/>
                <a:gd name="T18" fmla="*/ 2147483646 w 772"/>
                <a:gd name="T19" fmla="*/ 2147483646 h 1104"/>
                <a:gd name="T20" fmla="*/ 2147483646 w 772"/>
                <a:gd name="T21" fmla="*/ 2147483646 h 1104"/>
                <a:gd name="T22" fmla="*/ 2147483646 w 772"/>
                <a:gd name="T23" fmla="*/ 2147483646 h 1104"/>
                <a:gd name="T24" fmla="*/ 2147483646 w 772"/>
                <a:gd name="T25" fmla="*/ 2147483646 h 1104"/>
                <a:gd name="T26" fmla="*/ 2147483646 w 772"/>
                <a:gd name="T27" fmla="*/ 2147483646 h 1104"/>
                <a:gd name="T28" fmla="*/ 2147483646 w 772"/>
                <a:gd name="T29" fmla="*/ 2147483646 h 1104"/>
                <a:gd name="T30" fmla="*/ 2147483646 w 772"/>
                <a:gd name="T31" fmla="*/ 2147483646 h 1104"/>
                <a:gd name="T32" fmla="*/ 2147483646 w 772"/>
                <a:gd name="T33" fmla="*/ 2147483646 h 1104"/>
                <a:gd name="T34" fmla="*/ 2147483646 w 772"/>
                <a:gd name="T35" fmla="*/ 2147483646 h 1104"/>
                <a:gd name="T36" fmla="*/ 2147483646 w 772"/>
                <a:gd name="T37" fmla="*/ 2147483646 h 1104"/>
                <a:gd name="T38" fmla="*/ 2147483646 w 772"/>
                <a:gd name="T39" fmla="*/ 2147483646 h 1104"/>
                <a:gd name="T40" fmla="*/ 2147483646 w 772"/>
                <a:gd name="T41" fmla="*/ 2147483646 h 1104"/>
                <a:gd name="T42" fmla="*/ 2147483646 w 772"/>
                <a:gd name="T43" fmla="*/ 2147483646 h 1104"/>
                <a:gd name="T44" fmla="*/ 2147483646 w 772"/>
                <a:gd name="T45" fmla="*/ 2147483646 h 1104"/>
                <a:gd name="T46" fmla="*/ 2147483646 w 772"/>
                <a:gd name="T47" fmla="*/ 2147483646 h 1104"/>
                <a:gd name="T48" fmla="*/ 2147483646 w 772"/>
                <a:gd name="T49" fmla="*/ 2147483646 h 1104"/>
                <a:gd name="T50" fmla="*/ 2147483646 w 772"/>
                <a:gd name="T51" fmla="*/ 2147483646 h 1104"/>
                <a:gd name="T52" fmla="*/ 2147483646 w 772"/>
                <a:gd name="T53" fmla="*/ 2147483646 h 1104"/>
                <a:gd name="T54" fmla="*/ 2147483646 w 772"/>
                <a:gd name="T55" fmla="*/ 2147483646 h 1104"/>
                <a:gd name="T56" fmla="*/ 2147483646 w 772"/>
                <a:gd name="T57" fmla="*/ 2147483646 h 1104"/>
                <a:gd name="T58" fmla="*/ 2147483646 w 772"/>
                <a:gd name="T59" fmla="*/ 2147483646 h 1104"/>
                <a:gd name="T60" fmla="*/ 2147483646 w 772"/>
                <a:gd name="T61" fmla="*/ 2147483646 h 1104"/>
                <a:gd name="T62" fmla="*/ 2147483646 w 772"/>
                <a:gd name="T63" fmla="*/ 2147483646 h 1104"/>
                <a:gd name="T64" fmla="*/ 2147483646 w 772"/>
                <a:gd name="T65" fmla="*/ 2147483646 h 11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2"/>
                <a:gd name="T100" fmla="*/ 0 h 1104"/>
                <a:gd name="T101" fmla="*/ 772 w 772"/>
                <a:gd name="T102" fmla="*/ 1104 h 11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2" h="1104">
                  <a:moveTo>
                    <a:pt x="0" y="244"/>
                  </a:moveTo>
                  <a:lnTo>
                    <a:pt x="4" y="192"/>
                  </a:lnTo>
                  <a:lnTo>
                    <a:pt x="52" y="96"/>
                  </a:lnTo>
                  <a:lnTo>
                    <a:pt x="196" y="48"/>
                  </a:lnTo>
                  <a:lnTo>
                    <a:pt x="292" y="0"/>
                  </a:lnTo>
                  <a:lnTo>
                    <a:pt x="310" y="39"/>
                  </a:lnTo>
                  <a:lnTo>
                    <a:pt x="340" y="0"/>
                  </a:lnTo>
                  <a:lnTo>
                    <a:pt x="388" y="48"/>
                  </a:lnTo>
                  <a:lnTo>
                    <a:pt x="484" y="144"/>
                  </a:lnTo>
                  <a:lnTo>
                    <a:pt x="532" y="240"/>
                  </a:lnTo>
                  <a:lnTo>
                    <a:pt x="621" y="309"/>
                  </a:lnTo>
                  <a:lnTo>
                    <a:pt x="724" y="336"/>
                  </a:lnTo>
                  <a:lnTo>
                    <a:pt x="724" y="432"/>
                  </a:lnTo>
                  <a:lnTo>
                    <a:pt x="772" y="480"/>
                  </a:lnTo>
                  <a:lnTo>
                    <a:pt x="701" y="550"/>
                  </a:lnTo>
                  <a:lnTo>
                    <a:pt x="724" y="672"/>
                  </a:lnTo>
                  <a:lnTo>
                    <a:pt x="746" y="785"/>
                  </a:lnTo>
                  <a:lnTo>
                    <a:pt x="706" y="980"/>
                  </a:lnTo>
                  <a:lnTo>
                    <a:pt x="724" y="1104"/>
                  </a:lnTo>
                  <a:lnTo>
                    <a:pt x="580" y="1104"/>
                  </a:lnTo>
                  <a:lnTo>
                    <a:pt x="532" y="1008"/>
                  </a:lnTo>
                  <a:lnTo>
                    <a:pt x="388" y="912"/>
                  </a:lnTo>
                  <a:lnTo>
                    <a:pt x="244" y="864"/>
                  </a:lnTo>
                  <a:lnTo>
                    <a:pt x="196" y="816"/>
                  </a:lnTo>
                  <a:lnTo>
                    <a:pt x="230" y="765"/>
                  </a:lnTo>
                  <a:lnTo>
                    <a:pt x="280" y="715"/>
                  </a:lnTo>
                  <a:lnTo>
                    <a:pt x="305" y="615"/>
                  </a:lnTo>
                  <a:lnTo>
                    <a:pt x="340" y="576"/>
                  </a:lnTo>
                  <a:lnTo>
                    <a:pt x="340" y="480"/>
                  </a:lnTo>
                  <a:lnTo>
                    <a:pt x="388" y="384"/>
                  </a:lnTo>
                  <a:lnTo>
                    <a:pt x="340" y="288"/>
                  </a:lnTo>
                  <a:lnTo>
                    <a:pt x="148" y="336"/>
                  </a:lnTo>
                  <a:lnTo>
                    <a:pt x="4" y="240"/>
                  </a:lnTo>
                </a:path>
              </a:pathLst>
            </a:custGeom>
            <a:grpFill/>
            <a:ln w="38100">
              <a:solidFill>
                <a:schemeClr val="bg1"/>
              </a:solidFill>
              <a:round/>
              <a:headEnd/>
              <a:tailEnd/>
            </a:ln>
          </p:spPr>
          <p:txBody>
            <a:bodyPr/>
            <a:lstStyle/>
            <a:p>
              <a:endParaRPr lang="ru-RU" sz="4000">
                <a:latin typeface="+mn-lt"/>
              </a:endParaRPr>
            </a:p>
          </p:txBody>
        </p:sp>
        <p:sp>
          <p:nvSpPr>
            <p:cNvPr id="215" name="Freeform 1027"/>
            <p:cNvSpPr>
              <a:spLocks/>
            </p:cNvSpPr>
            <p:nvPr/>
          </p:nvSpPr>
          <p:spPr bwMode="auto">
            <a:xfrm>
              <a:off x="2538995" y="1703120"/>
              <a:ext cx="805231" cy="836238"/>
            </a:xfrm>
            <a:custGeom>
              <a:avLst/>
              <a:gdLst>
                <a:gd name="T0" fmla="*/ 2147483646 w 879"/>
                <a:gd name="T1" fmla="*/ 2147483646 h 792"/>
                <a:gd name="T2" fmla="*/ 2147483646 w 879"/>
                <a:gd name="T3" fmla="*/ 0 h 792"/>
                <a:gd name="T4" fmla="*/ 2147483646 w 879"/>
                <a:gd name="T5" fmla="*/ 2147483646 h 792"/>
                <a:gd name="T6" fmla="*/ 2147483646 w 879"/>
                <a:gd name="T7" fmla="*/ 2147483646 h 792"/>
                <a:gd name="T8" fmla="*/ 2147483646 w 879"/>
                <a:gd name="T9" fmla="*/ 2147483646 h 792"/>
                <a:gd name="T10" fmla="*/ 2147483646 w 879"/>
                <a:gd name="T11" fmla="*/ 2147483646 h 792"/>
                <a:gd name="T12" fmla="*/ 2147483646 w 879"/>
                <a:gd name="T13" fmla="*/ 2147483646 h 792"/>
                <a:gd name="T14" fmla="*/ 2147483646 w 879"/>
                <a:gd name="T15" fmla="*/ 2147483646 h 792"/>
                <a:gd name="T16" fmla="*/ 2147483646 w 879"/>
                <a:gd name="T17" fmla="*/ 2147483646 h 792"/>
                <a:gd name="T18" fmla="*/ 2147483646 w 879"/>
                <a:gd name="T19" fmla="*/ 2147483646 h 792"/>
                <a:gd name="T20" fmla="*/ 2147483646 w 879"/>
                <a:gd name="T21" fmla="*/ 2147483646 h 792"/>
                <a:gd name="T22" fmla="*/ 2147483646 w 879"/>
                <a:gd name="T23" fmla="*/ 2147483646 h 792"/>
                <a:gd name="T24" fmla="*/ 2147483646 w 879"/>
                <a:gd name="T25" fmla="*/ 2147483646 h 792"/>
                <a:gd name="T26" fmla="*/ 2147483646 w 879"/>
                <a:gd name="T27" fmla="*/ 2147483646 h 792"/>
                <a:gd name="T28" fmla="*/ 2147483646 w 879"/>
                <a:gd name="T29" fmla="*/ 2147483646 h 792"/>
                <a:gd name="T30" fmla="*/ 2147483646 w 879"/>
                <a:gd name="T31" fmla="*/ 2147483646 h 792"/>
                <a:gd name="T32" fmla="*/ 2147483646 w 879"/>
                <a:gd name="T33" fmla="*/ 2147483646 h 792"/>
                <a:gd name="T34" fmla="*/ 2147483646 w 879"/>
                <a:gd name="T35" fmla="*/ 2147483646 h 792"/>
                <a:gd name="T36" fmla="*/ 2147483646 w 879"/>
                <a:gd name="T37" fmla="*/ 2147483646 h 792"/>
                <a:gd name="T38" fmla="*/ 2147483646 w 879"/>
                <a:gd name="T39" fmla="*/ 2147483646 h 792"/>
                <a:gd name="T40" fmla="*/ 2147483646 w 879"/>
                <a:gd name="T41" fmla="*/ 2147483646 h 792"/>
                <a:gd name="T42" fmla="*/ 0 w 879"/>
                <a:gd name="T43" fmla="*/ 2147483646 h 792"/>
                <a:gd name="T44" fmla="*/ 2147483646 w 879"/>
                <a:gd name="T45" fmla="*/ 2147483646 h 792"/>
                <a:gd name="T46" fmla="*/ 2147483646 w 879"/>
                <a:gd name="T47" fmla="*/ 2147483646 h 792"/>
                <a:gd name="T48" fmla="*/ 2147483646 w 879"/>
                <a:gd name="T49" fmla="*/ 2147483646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9"/>
                <a:gd name="T76" fmla="*/ 0 h 792"/>
                <a:gd name="T77" fmla="*/ 879 w 879"/>
                <a:gd name="T78" fmla="*/ 792 h 7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9" h="792">
                  <a:moveTo>
                    <a:pt x="293" y="113"/>
                  </a:moveTo>
                  <a:lnTo>
                    <a:pt x="410" y="0"/>
                  </a:lnTo>
                  <a:lnTo>
                    <a:pt x="527" y="57"/>
                  </a:lnTo>
                  <a:lnTo>
                    <a:pt x="586" y="113"/>
                  </a:lnTo>
                  <a:lnTo>
                    <a:pt x="645" y="113"/>
                  </a:lnTo>
                  <a:lnTo>
                    <a:pt x="820" y="57"/>
                  </a:lnTo>
                  <a:lnTo>
                    <a:pt x="879" y="170"/>
                  </a:lnTo>
                  <a:lnTo>
                    <a:pt x="820" y="283"/>
                  </a:lnTo>
                  <a:lnTo>
                    <a:pt x="820" y="453"/>
                  </a:lnTo>
                  <a:lnTo>
                    <a:pt x="762" y="509"/>
                  </a:lnTo>
                  <a:lnTo>
                    <a:pt x="762" y="566"/>
                  </a:lnTo>
                  <a:lnTo>
                    <a:pt x="662" y="629"/>
                  </a:lnTo>
                  <a:lnTo>
                    <a:pt x="662" y="713"/>
                  </a:lnTo>
                  <a:lnTo>
                    <a:pt x="645" y="735"/>
                  </a:lnTo>
                  <a:lnTo>
                    <a:pt x="586" y="792"/>
                  </a:lnTo>
                  <a:lnTo>
                    <a:pt x="410" y="792"/>
                  </a:lnTo>
                  <a:lnTo>
                    <a:pt x="410" y="679"/>
                  </a:lnTo>
                  <a:lnTo>
                    <a:pt x="352" y="679"/>
                  </a:lnTo>
                  <a:lnTo>
                    <a:pt x="234" y="735"/>
                  </a:lnTo>
                  <a:lnTo>
                    <a:pt x="117" y="679"/>
                  </a:lnTo>
                  <a:lnTo>
                    <a:pt x="117" y="566"/>
                  </a:lnTo>
                  <a:lnTo>
                    <a:pt x="0" y="566"/>
                  </a:lnTo>
                  <a:lnTo>
                    <a:pt x="117" y="453"/>
                  </a:lnTo>
                  <a:lnTo>
                    <a:pt x="293" y="283"/>
                  </a:lnTo>
                  <a:lnTo>
                    <a:pt x="293" y="113"/>
                  </a:lnTo>
                  <a:close/>
                </a:path>
              </a:pathLst>
            </a:custGeom>
            <a:grpFill/>
            <a:ln>
              <a:noFill/>
            </a:ln>
          </p:spPr>
          <p:txBody>
            <a:bodyPr/>
            <a:lstStyle/>
            <a:p>
              <a:endParaRPr lang="ru-RU" sz="4000">
                <a:latin typeface="+mn-lt"/>
              </a:endParaRPr>
            </a:p>
          </p:txBody>
        </p:sp>
      </p:grpSp>
      <p:sp>
        <p:nvSpPr>
          <p:cNvPr id="77" name="TextBox 76">
            <a:extLst>
              <a:ext uri="{FF2B5EF4-FFF2-40B4-BE49-F238E27FC236}">
                <a16:creationId xmlns="" xmlns:a16="http://schemas.microsoft.com/office/drawing/2014/main" id="{A7385A97-28BA-4A32-A835-B4E745B36714}"/>
              </a:ext>
            </a:extLst>
          </p:cNvPr>
          <p:cNvSpPr txBox="1"/>
          <p:nvPr/>
        </p:nvSpPr>
        <p:spPr>
          <a:xfrm>
            <a:off x="8458887" y="2599009"/>
            <a:ext cx="270812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4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Цифровая </a:t>
            </a:r>
            <a:r>
              <a:rPr kumimoji="0" lang="ru-RU" sz="1400" u="none" strike="noStrike" kern="1200" cap="none" spc="0" normalizeH="0" baseline="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образовательная среда</a:t>
            </a:r>
            <a:r>
              <a:rPr kumimoji="0" lang="ru-RU" sz="140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ru-RU" sz="1400" dirty="0" smtClean="0">
                <a:latin typeface="Open Sans" panose="020B0606030504020204" pitchFamily="34" charset="0"/>
                <a:ea typeface="Open Sans" panose="020B0606030504020204" pitchFamily="34" charset="0"/>
                <a:cs typeface="Open Sans" panose="020B0606030504020204" pitchFamily="34" charset="0"/>
              </a:rPr>
              <a:t>(ЦОС</a:t>
            </a:r>
            <a:r>
              <a:rPr lang="ru-RU" sz="1400" dirty="0">
                <a:latin typeface="Open Sans" panose="020B0606030504020204" pitchFamily="34" charset="0"/>
                <a:ea typeface="Open Sans" panose="020B0606030504020204" pitchFamily="34" charset="0"/>
                <a:cs typeface="Open Sans" panose="020B0606030504020204" pitchFamily="34" charset="0"/>
              </a:rPr>
              <a:t>)</a:t>
            </a:r>
            <a:endParaRPr kumimoji="0" lang="ru-RU" sz="14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5" name="Овал 84">
            <a:extLst>
              <a:ext uri="{FF2B5EF4-FFF2-40B4-BE49-F238E27FC236}">
                <a16:creationId xmlns="" xmlns:a16="http://schemas.microsoft.com/office/drawing/2014/main" id="{E4691AA3-61E5-4F77-A52D-25764525827A}"/>
              </a:ext>
            </a:extLst>
          </p:cNvPr>
          <p:cNvSpPr/>
          <p:nvPr/>
        </p:nvSpPr>
        <p:spPr>
          <a:xfrm>
            <a:off x="7855514" y="2603747"/>
            <a:ext cx="504000" cy="504000"/>
          </a:xfrm>
          <a:prstGeom prst="ellipse">
            <a:avLst/>
          </a:prstGeom>
          <a:solidFill>
            <a:srgbClr val="990033"/>
          </a:solidFill>
          <a:ln>
            <a:solidFill>
              <a:srgbClr val="99003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200" b="1" dirty="0">
              <a:solidFill>
                <a:schemeClr val="bg1"/>
              </a:solidFill>
            </a:endParaRPr>
          </a:p>
        </p:txBody>
      </p:sp>
      <p:sp>
        <p:nvSpPr>
          <p:cNvPr id="96" name="TextBox 95">
            <a:extLst>
              <a:ext uri="{FF2B5EF4-FFF2-40B4-BE49-F238E27FC236}">
                <a16:creationId xmlns="" xmlns:a16="http://schemas.microsoft.com/office/drawing/2014/main" id="{A7385A97-28BA-4A32-A835-B4E745B36714}"/>
              </a:ext>
            </a:extLst>
          </p:cNvPr>
          <p:cNvSpPr txBox="1"/>
          <p:nvPr/>
        </p:nvSpPr>
        <p:spPr>
          <a:xfrm>
            <a:off x="2573207" y="1325955"/>
            <a:ext cx="126615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Данковский</a:t>
            </a:r>
          </a:p>
        </p:txBody>
      </p:sp>
      <p:sp>
        <p:nvSpPr>
          <p:cNvPr id="101" name="TextBox 100">
            <a:extLst>
              <a:ext uri="{FF2B5EF4-FFF2-40B4-BE49-F238E27FC236}">
                <a16:creationId xmlns="" xmlns:a16="http://schemas.microsoft.com/office/drawing/2014/main" id="{A7385A97-28BA-4A32-A835-B4E745B36714}"/>
              </a:ext>
            </a:extLst>
          </p:cNvPr>
          <p:cNvSpPr txBox="1"/>
          <p:nvPr/>
        </p:nvSpPr>
        <p:spPr>
          <a:xfrm>
            <a:off x="4005877" y="1178658"/>
            <a:ext cx="153637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Лев-Толстовский</a:t>
            </a:r>
          </a:p>
        </p:txBody>
      </p:sp>
      <p:sp>
        <p:nvSpPr>
          <p:cNvPr id="103" name="TextBox 102">
            <a:extLst>
              <a:ext uri="{FF2B5EF4-FFF2-40B4-BE49-F238E27FC236}">
                <a16:creationId xmlns="" xmlns:a16="http://schemas.microsoft.com/office/drawing/2014/main" id="{A7385A97-28BA-4A32-A835-B4E745B36714}"/>
              </a:ext>
            </a:extLst>
          </p:cNvPr>
          <p:cNvSpPr txBox="1"/>
          <p:nvPr/>
        </p:nvSpPr>
        <p:spPr>
          <a:xfrm>
            <a:off x="4698985" y="1837503"/>
            <a:ext cx="153637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Чаплыгинский</a:t>
            </a:r>
          </a:p>
        </p:txBody>
      </p:sp>
      <p:sp>
        <p:nvSpPr>
          <p:cNvPr id="118" name="TextBox 117">
            <a:extLst>
              <a:ext uri="{FF2B5EF4-FFF2-40B4-BE49-F238E27FC236}">
                <a16:creationId xmlns="" xmlns:a16="http://schemas.microsoft.com/office/drawing/2014/main" id="{A7385A97-28BA-4A32-A835-B4E745B36714}"/>
              </a:ext>
            </a:extLst>
          </p:cNvPr>
          <p:cNvSpPr txBox="1"/>
          <p:nvPr/>
        </p:nvSpPr>
        <p:spPr>
          <a:xfrm>
            <a:off x="4525758" y="2892794"/>
            <a:ext cx="132098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Добровский</a:t>
            </a:r>
          </a:p>
        </p:txBody>
      </p:sp>
      <p:sp>
        <p:nvSpPr>
          <p:cNvPr id="119" name="TextBox 118">
            <a:extLst>
              <a:ext uri="{FF2B5EF4-FFF2-40B4-BE49-F238E27FC236}">
                <a16:creationId xmlns="" xmlns:a16="http://schemas.microsoft.com/office/drawing/2014/main" id="{A7385A97-28BA-4A32-A835-B4E745B36714}"/>
              </a:ext>
            </a:extLst>
          </p:cNvPr>
          <p:cNvSpPr txBox="1"/>
          <p:nvPr/>
        </p:nvSpPr>
        <p:spPr>
          <a:xfrm>
            <a:off x="4496735" y="4224413"/>
            <a:ext cx="1440799"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Грязинский</a:t>
            </a:r>
          </a:p>
        </p:txBody>
      </p:sp>
      <p:sp>
        <p:nvSpPr>
          <p:cNvPr id="120" name="TextBox 119">
            <a:extLst>
              <a:ext uri="{FF2B5EF4-FFF2-40B4-BE49-F238E27FC236}">
                <a16:creationId xmlns="" xmlns:a16="http://schemas.microsoft.com/office/drawing/2014/main" id="{A7385A97-28BA-4A32-A835-B4E745B36714}"/>
              </a:ext>
            </a:extLst>
          </p:cNvPr>
          <p:cNvSpPr txBox="1"/>
          <p:nvPr/>
        </p:nvSpPr>
        <p:spPr>
          <a:xfrm>
            <a:off x="3168249" y="4072481"/>
            <a:ext cx="1169391"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Липецкий</a:t>
            </a:r>
          </a:p>
        </p:txBody>
      </p:sp>
      <p:sp>
        <p:nvSpPr>
          <p:cNvPr id="121" name="TextBox 120">
            <a:extLst>
              <a:ext uri="{FF2B5EF4-FFF2-40B4-BE49-F238E27FC236}">
                <a16:creationId xmlns="" xmlns:a16="http://schemas.microsoft.com/office/drawing/2014/main" id="{A7385A97-28BA-4A32-A835-B4E745B36714}"/>
              </a:ext>
            </a:extLst>
          </p:cNvPr>
          <p:cNvSpPr txBox="1"/>
          <p:nvPr/>
        </p:nvSpPr>
        <p:spPr>
          <a:xfrm>
            <a:off x="4225747" y="5375789"/>
            <a:ext cx="109663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Усманский</a:t>
            </a:r>
          </a:p>
        </p:txBody>
      </p:sp>
      <p:sp>
        <p:nvSpPr>
          <p:cNvPr id="123" name="TextBox 122">
            <a:extLst>
              <a:ext uri="{FF2B5EF4-FFF2-40B4-BE49-F238E27FC236}">
                <a16:creationId xmlns="" xmlns:a16="http://schemas.microsoft.com/office/drawing/2014/main" id="{A7385A97-28BA-4A32-A835-B4E745B36714}"/>
              </a:ext>
            </a:extLst>
          </p:cNvPr>
          <p:cNvSpPr txBox="1"/>
          <p:nvPr/>
        </p:nvSpPr>
        <p:spPr>
          <a:xfrm>
            <a:off x="5606726" y="5254564"/>
            <a:ext cx="148469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Добринский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4" name="TextBox 123">
            <a:extLst>
              <a:ext uri="{FF2B5EF4-FFF2-40B4-BE49-F238E27FC236}">
                <a16:creationId xmlns="" xmlns:a16="http://schemas.microsoft.com/office/drawing/2014/main" id="{A7385A97-28BA-4A32-A835-B4E745B36714}"/>
              </a:ext>
            </a:extLst>
          </p:cNvPr>
          <p:cNvSpPr txBox="1"/>
          <p:nvPr/>
        </p:nvSpPr>
        <p:spPr>
          <a:xfrm>
            <a:off x="2976051" y="5364902"/>
            <a:ext cx="1263311"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Хлевенский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5" name="TextBox 124">
            <a:extLst>
              <a:ext uri="{FF2B5EF4-FFF2-40B4-BE49-F238E27FC236}">
                <a16:creationId xmlns="" xmlns:a16="http://schemas.microsoft.com/office/drawing/2014/main" id="{A7385A97-28BA-4A32-A835-B4E745B36714}"/>
              </a:ext>
            </a:extLst>
          </p:cNvPr>
          <p:cNvSpPr txBox="1"/>
          <p:nvPr/>
        </p:nvSpPr>
        <p:spPr>
          <a:xfrm>
            <a:off x="2494274" y="4606060"/>
            <a:ext cx="130966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Задонский</a:t>
            </a:r>
          </a:p>
        </p:txBody>
      </p:sp>
      <p:sp>
        <p:nvSpPr>
          <p:cNvPr id="126" name="TextBox 125">
            <a:extLst>
              <a:ext uri="{FF2B5EF4-FFF2-40B4-BE49-F238E27FC236}">
                <a16:creationId xmlns="" xmlns:a16="http://schemas.microsoft.com/office/drawing/2014/main" id="{A7385A97-28BA-4A32-A835-B4E745B36714}"/>
              </a:ext>
            </a:extLst>
          </p:cNvPr>
          <p:cNvSpPr txBox="1"/>
          <p:nvPr/>
        </p:nvSpPr>
        <p:spPr>
          <a:xfrm>
            <a:off x="3133561" y="2424996"/>
            <a:ext cx="1486805"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Лебедянский</a:t>
            </a:r>
          </a:p>
        </p:txBody>
      </p:sp>
      <p:sp>
        <p:nvSpPr>
          <p:cNvPr id="128" name="TextBox 127">
            <a:extLst>
              <a:ext uri="{FF2B5EF4-FFF2-40B4-BE49-F238E27FC236}">
                <a16:creationId xmlns="" xmlns:a16="http://schemas.microsoft.com/office/drawing/2014/main" id="{A7385A97-28BA-4A32-A835-B4E745B36714}"/>
              </a:ext>
            </a:extLst>
          </p:cNvPr>
          <p:cNvSpPr txBox="1"/>
          <p:nvPr/>
        </p:nvSpPr>
        <p:spPr>
          <a:xfrm>
            <a:off x="1344214" y="5614515"/>
            <a:ext cx="138203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Тербунский</a:t>
            </a:r>
          </a:p>
        </p:txBody>
      </p:sp>
      <p:sp>
        <p:nvSpPr>
          <p:cNvPr id="129" name="TextBox 128">
            <a:extLst>
              <a:ext uri="{FF2B5EF4-FFF2-40B4-BE49-F238E27FC236}">
                <a16:creationId xmlns="" xmlns:a16="http://schemas.microsoft.com/office/drawing/2014/main" id="{A7385A97-28BA-4A32-A835-B4E745B36714}"/>
              </a:ext>
            </a:extLst>
          </p:cNvPr>
          <p:cNvSpPr txBox="1"/>
          <p:nvPr/>
        </p:nvSpPr>
        <p:spPr>
          <a:xfrm>
            <a:off x="2033585" y="2723517"/>
            <a:ext cx="1224152"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Краснинский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0" name="TextBox 129">
            <a:extLst>
              <a:ext uri="{FF2B5EF4-FFF2-40B4-BE49-F238E27FC236}">
                <a16:creationId xmlns="" xmlns:a16="http://schemas.microsoft.com/office/drawing/2014/main" id="{A7385A97-28BA-4A32-A835-B4E745B36714}"/>
              </a:ext>
            </a:extLst>
          </p:cNvPr>
          <p:cNvSpPr txBox="1"/>
          <p:nvPr/>
        </p:nvSpPr>
        <p:spPr>
          <a:xfrm>
            <a:off x="582564" y="2697918"/>
            <a:ext cx="1523299"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Становлянский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1" name="TextBox 130">
            <a:extLst>
              <a:ext uri="{FF2B5EF4-FFF2-40B4-BE49-F238E27FC236}">
                <a16:creationId xmlns="" xmlns:a16="http://schemas.microsoft.com/office/drawing/2014/main" id="{A7385A97-28BA-4A32-A835-B4E745B36714}"/>
              </a:ext>
            </a:extLst>
          </p:cNvPr>
          <p:cNvSpPr txBox="1"/>
          <p:nvPr/>
        </p:nvSpPr>
        <p:spPr>
          <a:xfrm>
            <a:off x="1253754" y="4258161"/>
            <a:ext cx="903335"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Елецкий</a:t>
            </a:r>
          </a:p>
        </p:txBody>
      </p:sp>
      <p:sp>
        <p:nvSpPr>
          <p:cNvPr id="132" name="TextBox 131">
            <a:extLst>
              <a:ext uri="{FF2B5EF4-FFF2-40B4-BE49-F238E27FC236}">
                <a16:creationId xmlns="" xmlns:a16="http://schemas.microsoft.com/office/drawing/2014/main" id="{A7385A97-28BA-4A32-A835-B4E745B36714}"/>
              </a:ext>
            </a:extLst>
          </p:cNvPr>
          <p:cNvSpPr txBox="1"/>
          <p:nvPr/>
        </p:nvSpPr>
        <p:spPr>
          <a:xfrm>
            <a:off x="366400" y="3534771"/>
            <a:ext cx="1361072"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Измалковский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3" name="TextBox 132">
            <a:extLst>
              <a:ext uri="{FF2B5EF4-FFF2-40B4-BE49-F238E27FC236}">
                <a16:creationId xmlns="" xmlns:a16="http://schemas.microsoft.com/office/drawing/2014/main" id="{A7385A97-28BA-4A32-A835-B4E745B36714}"/>
              </a:ext>
            </a:extLst>
          </p:cNvPr>
          <p:cNvSpPr txBox="1"/>
          <p:nvPr/>
        </p:nvSpPr>
        <p:spPr>
          <a:xfrm>
            <a:off x="429145" y="5998332"/>
            <a:ext cx="109774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Воловский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4" name="TextBox 133">
            <a:extLst>
              <a:ext uri="{FF2B5EF4-FFF2-40B4-BE49-F238E27FC236}">
                <a16:creationId xmlns="" xmlns:a16="http://schemas.microsoft.com/office/drawing/2014/main" id="{A7385A97-28BA-4A32-A835-B4E745B36714}"/>
              </a:ext>
            </a:extLst>
          </p:cNvPr>
          <p:cNvSpPr txBox="1"/>
          <p:nvPr/>
        </p:nvSpPr>
        <p:spPr>
          <a:xfrm>
            <a:off x="969795" y="4923567"/>
            <a:ext cx="1560148"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Долгоруковский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2" name="Овал 141">
            <a:extLst>
              <a:ext uri="{FF2B5EF4-FFF2-40B4-BE49-F238E27FC236}">
                <a16:creationId xmlns="" xmlns:a16="http://schemas.microsoft.com/office/drawing/2014/main" id="{24D44F92-FA65-4091-9960-E176BC2CA1D0}"/>
              </a:ext>
            </a:extLst>
          </p:cNvPr>
          <p:cNvSpPr/>
          <p:nvPr/>
        </p:nvSpPr>
        <p:spPr>
          <a:xfrm>
            <a:off x="2640836" y="1623612"/>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144" name="Овал 143">
            <a:extLst>
              <a:ext uri="{FF2B5EF4-FFF2-40B4-BE49-F238E27FC236}">
                <a16:creationId xmlns="" xmlns:a16="http://schemas.microsoft.com/office/drawing/2014/main" id="{24D44F92-FA65-4091-9960-E176BC2CA1D0}"/>
              </a:ext>
            </a:extLst>
          </p:cNvPr>
          <p:cNvSpPr/>
          <p:nvPr/>
        </p:nvSpPr>
        <p:spPr>
          <a:xfrm>
            <a:off x="2941311" y="1621127"/>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39" name="TextBox 238"/>
          <p:cNvSpPr txBox="1"/>
          <p:nvPr/>
        </p:nvSpPr>
        <p:spPr>
          <a:xfrm>
            <a:off x="7824851" y="2676823"/>
            <a:ext cx="579005" cy="369332"/>
          </a:xfrm>
          <a:prstGeom prst="rect">
            <a:avLst/>
          </a:prstGeom>
          <a:noFill/>
        </p:spPr>
        <p:txBody>
          <a:bodyPr wrap="none" rtlCol="0">
            <a:spAutoFit/>
          </a:bodyPr>
          <a:lstStyle/>
          <a:p>
            <a:r>
              <a:rPr lang="ru-RU"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101</a:t>
            </a:r>
            <a:endPar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6" name="Овал 115">
            <a:extLst>
              <a:ext uri="{FF2B5EF4-FFF2-40B4-BE49-F238E27FC236}">
                <a16:creationId xmlns="" xmlns:a16="http://schemas.microsoft.com/office/drawing/2014/main" id="{24D44F92-FA65-4091-9960-E176BC2CA1D0}"/>
              </a:ext>
            </a:extLst>
          </p:cNvPr>
          <p:cNvSpPr/>
          <p:nvPr/>
        </p:nvSpPr>
        <p:spPr>
          <a:xfrm>
            <a:off x="7076476" y="3407525"/>
            <a:ext cx="504000" cy="504000"/>
          </a:xfrm>
          <a:prstGeom prst="ellipse">
            <a:avLst/>
          </a:prstGeom>
          <a:solidFill>
            <a:schemeClr val="bg1"/>
          </a:solidFill>
          <a:ln w="12700">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sz="1200" b="1" dirty="0">
              <a:solidFill>
                <a:schemeClr val="tx1"/>
              </a:solidFill>
            </a:endParaRPr>
          </a:p>
        </p:txBody>
      </p:sp>
      <p:sp>
        <p:nvSpPr>
          <p:cNvPr id="122" name="Овал 121">
            <a:extLst>
              <a:ext uri="{FF2B5EF4-FFF2-40B4-BE49-F238E27FC236}">
                <a16:creationId xmlns="" xmlns:a16="http://schemas.microsoft.com/office/drawing/2014/main" id="{E4691AA3-61E5-4F77-A52D-25764525827A}"/>
              </a:ext>
            </a:extLst>
          </p:cNvPr>
          <p:cNvSpPr/>
          <p:nvPr/>
        </p:nvSpPr>
        <p:spPr>
          <a:xfrm>
            <a:off x="7075151" y="4202671"/>
            <a:ext cx="504000" cy="504000"/>
          </a:xfrm>
          <a:prstGeom prst="ellipse">
            <a:avLst/>
          </a:prstGeom>
          <a:solidFill>
            <a:schemeClr val="bg1"/>
          </a:solidFill>
          <a:ln w="12700">
            <a:solidFill>
              <a:srgbClr val="F2AC4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sz="1200" b="1" dirty="0">
              <a:solidFill>
                <a:schemeClr val="tx1"/>
              </a:solidFill>
            </a:endParaRPr>
          </a:p>
        </p:txBody>
      </p:sp>
      <p:sp>
        <p:nvSpPr>
          <p:cNvPr id="140" name="TextBox 139"/>
          <p:cNvSpPr txBox="1"/>
          <p:nvPr/>
        </p:nvSpPr>
        <p:spPr>
          <a:xfrm>
            <a:off x="7115589" y="3476536"/>
            <a:ext cx="447558" cy="369332"/>
          </a:xfrm>
          <a:prstGeom prst="rect">
            <a:avLst/>
          </a:prstGeom>
          <a:noFill/>
        </p:spPr>
        <p:txBody>
          <a:bodyPr wrap="none" rtlCol="0">
            <a:spAutoFit/>
          </a:bodyPr>
          <a:lstStyle/>
          <a:p>
            <a:r>
              <a:rPr lang="ru-RU" b="1" dirty="0" smtClean="0">
                <a:solidFill>
                  <a:srgbClr val="FF6600"/>
                </a:solidFill>
                <a:latin typeface="Open Sans" panose="020B0606030504020204" pitchFamily="34" charset="0"/>
                <a:ea typeface="Open Sans" panose="020B0606030504020204" pitchFamily="34" charset="0"/>
                <a:cs typeface="Open Sans" panose="020B0606030504020204" pitchFamily="34" charset="0"/>
              </a:rPr>
              <a:t>25</a:t>
            </a:r>
            <a:endParaRPr lang="ru-RU"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5" name="TextBox 154"/>
          <p:cNvSpPr txBox="1"/>
          <p:nvPr/>
        </p:nvSpPr>
        <p:spPr>
          <a:xfrm>
            <a:off x="7166147" y="4292459"/>
            <a:ext cx="316112" cy="369332"/>
          </a:xfrm>
          <a:prstGeom prst="rect">
            <a:avLst/>
          </a:prstGeom>
          <a:noFill/>
        </p:spPr>
        <p:txBody>
          <a:bodyPr wrap="none" rtlCol="0">
            <a:spAutoFit/>
          </a:bodyPr>
          <a:lstStyle/>
          <a:p>
            <a:r>
              <a:rPr lang="ru-RU" b="1" dirty="0" smtClean="0">
                <a:solidFill>
                  <a:srgbClr val="EE9410"/>
                </a:solidFill>
                <a:latin typeface="Open Sans" panose="020B0606030504020204" pitchFamily="34" charset="0"/>
                <a:ea typeface="Open Sans" panose="020B0606030504020204" pitchFamily="34" charset="0"/>
                <a:cs typeface="Open Sans" panose="020B0606030504020204" pitchFamily="34" charset="0"/>
              </a:rPr>
              <a:t>0</a:t>
            </a:r>
            <a:endParaRPr lang="ru-RU" b="1" dirty="0">
              <a:solidFill>
                <a:srgbClr val="EE941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2" name="Овал 181">
            <a:extLst>
              <a:ext uri="{FF2B5EF4-FFF2-40B4-BE49-F238E27FC236}">
                <a16:creationId xmlns="" xmlns:a16="http://schemas.microsoft.com/office/drawing/2014/main" id="{E4691AA3-61E5-4F77-A52D-25764525827A}"/>
              </a:ext>
            </a:extLst>
          </p:cNvPr>
          <p:cNvSpPr/>
          <p:nvPr/>
        </p:nvSpPr>
        <p:spPr>
          <a:xfrm>
            <a:off x="7074032" y="2605496"/>
            <a:ext cx="504000" cy="504000"/>
          </a:xfrm>
          <a:prstGeom prst="ellipse">
            <a:avLst/>
          </a:prstGeom>
          <a:solidFill>
            <a:schemeClr val="bg1"/>
          </a:solidFill>
          <a:ln>
            <a:solidFill>
              <a:srgbClr val="99003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200" b="1" dirty="0">
              <a:solidFill>
                <a:schemeClr val="bg1"/>
              </a:solidFill>
            </a:endParaRPr>
          </a:p>
        </p:txBody>
      </p:sp>
      <p:sp>
        <p:nvSpPr>
          <p:cNvPr id="190" name="TextBox 189"/>
          <p:cNvSpPr txBox="1"/>
          <p:nvPr/>
        </p:nvSpPr>
        <p:spPr>
          <a:xfrm>
            <a:off x="7101737" y="2678572"/>
            <a:ext cx="447558" cy="369332"/>
          </a:xfrm>
          <a:prstGeom prst="rect">
            <a:avLst/>
          </a:prstGeom>
          <a:noFill/>
        </p:spPr>
        <p:txBody>
          <a:bodyPr wrap="none" rtlCol="0">
            <a:spAutoFit/>
          </a:bodyPr>
          <a:lstStyle/>
          <a:p>
            <a:r>
              <a:rPr lang="ru-RU" b="1" dirty="0" smtClean="0">
                <a:solidFill>
                  <a:srgbClr val="990033"/>
                </a:solidFill>
                <a:latin typeface="Open Sans" panose="020B0606030504020204" pitchFamily="34" charset="0"/>
                <a:ea typeface="Open Sans" panose="020B0606030504020204" pitchFamily="34" charset="0"/>
                <a:cs typeface="Open Sans" panose="020B0606030504020204" pitchFamily="34" charset="0"/>
              </a:rPr>
              <a:t>23</a:t>
            </a:r>
            <a:endParaRPr lang="ru-RU" b="1" dirty="0">
              <a:solidFill>
                <a:srgbClr val="99003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4" name="Овал 203">
            <a:extLst>
              <a:ext uri="{FF2B5EF4-FFF2-40B4-BE49-F238E27FC236}">
                <a16:creationId xmlns="" xmlns:a16="http://schemas.microsoft.com/office/drawing/2014/main" id="{24D44F92-FA65-4091-9960-E176BC2CA1D0}"/>
              </a:ext>
            </a:extLst>
          </p:cNvPr>
          <p:cNvSpPr/>
          <p:nvPr/>
        </p:nvSpPr>
        <p:spPr>
          <a:xfrm>
            <a:off x="4681054" y="1462243"/>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08" name="Овал 207">
            <a:extLst>
              <a:ext uri="{FF2B5EF4-FFF2-40B4-BE49-F238E27FC236}">
                <a16:creationId xmlns="" xmlns:a16="http://schemas.microsoft.com/office/drawing/2014/main" id="{24D44F92-FA65-4091-9960-E176BC2CA1D0}"/>
              </a:ext>
            </a:extLst>
          </p:cNvPr>
          <p:cNvSpPr/>
          <p:nvPr/>
        </p:nvSpPr>
        <p:spPr>
          <a:xfrm>
            <a:off x="4745517" y="2116480"/>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12" name="Овал 211">
            <a:extLst>
              <a:ext uri="{FF2B5EF4-FFF2-40B4-BE49-F238E27FC236}">
                <a16:creationId xmlns="" xmlns:a16="http://schemas.microsoft.com/office/drawing/2014/main" id="{24D44F92-FA65-4091-9960-E176BC2CA1D0}"/>
              </a:ext>
            </a:extLst>
          </p:cNvPr>
          <p:cNvSpPr/>
          <p:nvPr/>
        </p:nvSpPr>
        <p:spPr>
          <a:xfrm>
            <a:off x="5045997" y="2113995"/>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16" name="Овал 215">
            <a:extLst>
              <a:ext uri="{FF2B5EF4-FFF2-40B4-BE49-F238E27FC236}">
                <a16:creationId xmlns="" xmlns:a16="http://schemas.microsoft.com/office/drawing/2014/main" id="{24D44F92-FA65-4091-9960-E176BC2CA1D0}"/>
              </a:ext>
            </a:extLst>
          </p:cNvPr>
          <p:cNvSpPr/>
          <p:nvPr/>
        </p:nvSpPr>
        <p:spPr>
          <a:xfrm>
            <a:off x="3247457" y="2680685"/>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18" name="Овал 217">
            <a:extLst>
              <a:ext uri="{FF2B5EF4-FFF2-40B4-BE49-F238E27FC236}">
                <a16:creationId xmlns="" xmlns:a16="http://schemas.microsoft.com/office/drawing/2014/main" id="{24D44F92-FA65-4091-9960-E176BC2CA1D0}"/>
              </a:ext>
            </a:extLst>
          </p:cNvPr>
          <p:cNvSpPr/>
          <p:nvPr/>
        </p:nvSpPr>
        <p:spPr>
          <a:xfrm>
            <a:off x="3557173" y="2678200"/>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22" name="Овал 221">
            <a:extLst>
              <a:ext uri="{FF2B5EF4-FFF2-40B4-BE49-F238E27FC236}">
                <a16:creationId xmlns="" xmlns:a16="http://schemas.microsoft.com/office/drawing/2014/main" id="{24D44F92-FA65-4091-9960-E176BC2CA1D0}"/>
              </a:ext>
            </a:extLst>
          </p:cNvPr>
          <p:cNvSpPr/>
          <p:nvPr/>
        </p:nvSpPr>
        <p:spPr>
          <a:xfrm>
            <a:off x="5138746" y="3174311"/>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26" name="Овал 225">
            <a:extLst>
              <a:ext uri="{FF2B5EF4-FFF2-40B4-BE49-F238E27FC236}">
                <a16:creationId xmlns="" xmlns:a16="http://schemas.microsoft.com/office/drawing/2014/main" id="{24D44F92-FA65-4091-9960-E176BC2CA1D0}"/>
              </a:ext>
            </a:extLst>
          </p:cNvPr>
          <p:cNvSpPr/>
          <p:nvPr/>
        </p:nvSpPr>
        <p:spPr>
          <a:xfrm>
            <a:off x="3795824" y="4341644"/>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28" name="Овал 227">
            <a:extLst>
              <a:ext uri="{FF2B5EF4-FFF2-40B4-BE49-F238E27FC236}">
                <a16:creationId xmlns="" xmlns:a16="http://schemas.microsoft.com/office/drawing/2014/main" id="{24D44F92-FA65-4091-9960-E176BC2CA1D0}"/>
              </a:ext>
            </a:extLst>
          </p:cNvPr>
          <p:cNvSpPr/>
          <p:nvPr/>
        </p:nvSpPr>
        <p:spPr>
          <a:xfrm>
            <a:off x="4589875" y="4528940"/>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8</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30" name="Овал 229">
            <a:extLst>
              <a:ext uri="{FF2B5EF4-FFF2-40B4-BE49-F238E27FC236}">
                <a16:creationId xmlns="" xmlns:a16="http://schemas.microsoft.com/office/drawing/2014/main" id="{24D44F92-FA65-4091-9960-E176BC2CA1D0}"/>
              </a:ext>
            </a:extLst>
          </p:cNvPr>
          <p:cNvSpPr/>
          <p:nvPr/>
        </p:nvSpPr>
        <p:spPr>
          <a:xfrm>
            <a:off x="4899591" y="4526455"/>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32" name="Овал 231">
            <a:extLst>
              <a:ext uri="{FF2B5EF4-FFF2-40B4-BE49-F238E27FC236}">
                <a16:creationId xmlns="" xmlns:a16="http://schemas.microsoft.com/office/drawing/2014/main" id="{24D44F92-FA65-4091-9960-E176BC2CA1D0}"/>
              </a:ext>
            </a:extLst>
          </p:cNvPr>
          <p:cNvSpPr/>
          <p:nvPr/>
        </p:nvSpPr>
        <p:spPr>
          <a:xfrm>
            <a:off x="5757194" y="5579527"/>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1</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34" name="Овал 233">
            <a:extLst>
              <a:ext uri="{FF2B5EF4-FFF2-40B4-BE49-F238E27FC236}">
                <a16:creationId xmlns="" xmlns:a16="http://schemas.microsoft.com/office/drawing/2014/main" id="{24D44F92-FA65-4091-9960-E176BC2CA1D0}"/>
              </a:ext>
            </a:extLst>
          </p:cNvPr>
          <p:cNvSpPr/>
          <p:nvPr/>
        </p:nvSpPr>
        <p:spPr>
          <a:xfrm>
            <a:off x="6042916" y="5577042"/>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36" name="Овал 235">
            <a:extLst>
              <a:ext uri="{FF2B5EF4-FFF2-40B4-BE49-F238E27FC236}">
                <a16:creationId xmlns="" xmlns:a16="http://schemas.microsoft.com/office/drawing/2014/main" id="{24D44F92-FA65-4091-9960-E176BC2CA1D0}"/>
              </a:ext>
            </a:extLst>
          </p:cNvPr>
          <p:cNvSpPr/>
          <p:nvPr/>
        </p:nvSpPr>
        <p:spPr>
          <a:xfrm>
            <a:off x="4336956" y="5667076"/>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4</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41" name="Овал 240">
            <a:extLst>
              <a:ext uri="{FF2B5EF4-FFF2-40B4-BE49-F238E27FC236}">
                <a16:creationId xmlns="" xmlns:a16="http://schemas.microsoft.com/office/drawing/2014/main" id="{24D44F92-FA65-4091-9960-E176BC2CA1D0}"/>
              </a:ext>
            </a:extLst>
          </p:cNvPr>
          <p:cNvSpPr/>
          <p:nvPr/>
        </p:nvSpPr>
        <p:spPr>
          <a:xfrm>
            <a:off x="4646672" y="5664591"/>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45" name="Овал 244">
            <a:extLst>
              <a:ext uri="{FF2B5EF4-FFF2-40B4-BE49-F238E27FC236}">
                <a16:creationId xmlns="" xmlns:a16="http://schemas.microsoft.com/office/drawing/2014/main" id="{24D44F92-FA65-4091-9960-E176BC2CA1D0}"/>
              </a:ext>
            </a:extLst>
          </p:cNvPr>
          <p:cNvSpPr/>
          <p:nvPr/>
        </p:nvSpPr>
        <p:spPr>
          <a:xfrm>
            <a:off x="2634615" y="4879136"/>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47" name="Овал 246">
            <a:extLst>
              <a:ext uri="{FF2B5EF4-FFF2-40B4-BE49-F238E27FC236}">
                <a16:creationId xmlns="" xmlns:a16="http://schemas.microsoft.com/office/drawing/2014/main" id="{24D44F92-FA65-4091-9960-E176BC2CA1D0}"/>
              </a:ext>
            </a:extLst>
          </p:cNvPr>
          <p:cNvSpPr/>
          <p:nvPr/>
        </p:nvSpPr>
        <p:spPr>
          <a:xfrm>
            <a:off x="2944331" y="4876651"/>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49" name="Овал 248">
            <a:extLst>
              <a:ext uri="{FF2B5EF4-FFF2-40B4-BE49-F238E27FC236}">
                <a16:creationId xmlns="" xmlns:a16="http://schemas.microsoft.com/office/drawing/2014/main" id="{24D44F92-FA65-4091-9960-E176BC2CA1D0}"/>
              </a:ext>
            </a:extLst>
          </p:cNvPr>
          <p:cNvSpPr/>
          <p:nvPr/>
        </p:nvSpPr>
        <p:spPr>
          <a:xfrm>
            <a:off x="3030211" y="5673561"/>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1</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51" name="Овал 250">
            <a:extLst>
              <a:ext uri="{FF2B5EF4-FFF2-40B4-BE49-F238E27FC236}">
                <a16:creationId xmlns="" xmlns:a16="http://schemas.microsoft.com/office/drawing/2014/main" id="{24D44F92-FA65-4091-9960-E176BC2CA1D0}"/>
              </a:ext>
            </a:extLst>
          </p:cNvPr>
          <p:cNvSpPr/>
          <p:nvPr/>
        </p:nvSpPr>
        <p:spPr>
          <a:xfrm>
            <a:off x="3315933" y="5671076"/>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55" name="Овал 254">
            <a:extLst>
              <a:ext uri="{FF2B5EF4-FFF2-40B4-BE49-F238E27FC236}">
                <a16:creationId xmlns="" xmlns:a16="http://schemas.microsoft.com/office/drawing/2014/main" id="{24D44F92-FA65-4091-9960-E176BC2CA1D0}"/>
              </a:ext>
            </a:extLst>
          </p:cNvPr>
          <p:cNvSpPr/>
          <p:nvPr/>
        </p:nvSpPr>
        <p:spPr>
          <a:xfrm>
            <a:off x="1778961" y="4513499"/>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59" name="Овал 258">
            <a:extLst>
              <a:ext uri="{FF2B5EF4-FFF2-40B4-BE49-F238E27FC236}">
                <a16:creationId xmlns="" xmlns:a16="http://schemas.microsoft.com/office/drawing/2014/main" id="{24D44F92-FA65-4091-9960-E176BC2CA1D0}"/>
              </a:ext>
            </a:extLst>
          </p:cNvPr>
          <p:cNvSpPr/>
          <p:nvPr/>
        </p:nvSpPr>
        <p:spPr>
          <a:xfrm>
            <a:off x="1039667" y="3803366"/>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61" name="Овал 260">
            <a:extLst>
              <a:ext uri="{FF2B5EF4-FFF2-40B4-BE49-F238E27FC236}">
                <a16:creationId xmlns="" xmlns:a16="http://schemas.microsoft.com/office/drawing/2014/main" id="{24D44F92-FA65-4091-9960-E176BC2CA1D0}"/>
              </a:ext>
            </a:extLst>
          </p:cNvPr>
          <p:cNvSpPr/>
          <p:nvPr/>
        </p:nvSpPr>
        <p:spPr>
          <a:xfrm>
            <a:off x="2115805" y="3037365"/>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1</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63" name="Овал 262">
            <a:extLst>
              <a:ext uri="{FF2B5EF4-FFF2-40B4-BE49-F238E27FC236}">
                <a16:creationId xmlns="" xmlns:a16="http://schemas.microsoft.com/office/drawing/2014/main" id="{24D44F92-FA65-4091-9960-E176BC2CA1D0}"/>
              </a:ext>
            </a:extLst>
          </p:cNvPr>
          <p:cNvSpPr/>
          <p:nvPr/>
        </p:nvSpPr>
        <p:spPr>
          <a:xfrm>
            <a:off x="2407049" y="3034880"/>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67" name="Овал 266">
            <a:extLst>
              <a:ext uri="{FF2B5EF4-FFF2-40B4-BE49-F238E27FC236}">
                <a16:creationId xmlns="" xmlns:a16="http://schemas.microsoft.com/office/drawing/2014/main" id="{24D44F92-FA65-4091-9960-E176BC2CA1D0}"/>
              </a:ext>
            </a:extLst>
          </p:cNvPr>
          <p:cNvSpPr/>
          <p:nvPr/>
        </p:nvSpPr>
        <p:spPr>
          <a:xfrm>
            <a:off x="1409318" y="3005697"/>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71" name="Овал 270">
            <a:extLst>
              <a:ext uri="{FF2B5EF4-FFF2-40B4-BE49-F238E27FC236}">
                <a16:creationId xmlns="" xmlns:a16="http://schemas.microsoft.com/office/drawing/2014/main" id="{24D44F92-FA65-4091-9960-E176BC2CA1D0}"/>
              </a:ext>
            </a:extLst>
          </p:cNvPr>
          <p:cNvSpPr/>
          <p:nvPr/>
        </p:nvSpPr>
        <p:spPr>
          <a:xfrm>
            <a:off x="1312031" y="5213881"/>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75" name="Овал 274">
            <a:extLst>
              <a:ext uri="{FF2B5EF4-FFF2-40B4-BE49-F238E27FC236}">
                <a16:creationId xmlns="" xmlns:a16="http://schemas.microsoft.com/office/drawing/2014/main" id="{24D44F92-FA65-4091-9960-E176BC2CA1D0}"/>
              </a:ext>
            </a:extLst>
          </p:cNvPr>
          <p:cNvSpPr/>
          <p:nvPr/>
        </p:nvSpPr>
        <p:spPr>
          <a:xfrm>
            <a:off x="1837322" y="5904540"/>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79" name="Овал 278">
            <a:extLst>
              <a:ext uri="{FF2B5EF4-FFF2-40B4-BE49-F238E27FC236}">
                <a16:creationId xmlns="" xmlns:a16="http://schemas.microsoft.com/office/drawing/2014/main" id="{24D44F92-FA65-4091-9960-E176BC2CA1D0}"/>
              </a:ext>
            </a:extLst>
          </p:cNvPr>
          <p:cNvSpPr/>
          <p:nvPr/>
        </p:nvSpPr>
        <p:spPr>
          <a:xfrm>
            <a:off x="952108" y="6293646"/>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81" name="TextBox 280">
            <a:extLst>
              <a:ext uri="{FF2B5EF4-FFF2-40B4-BE49-F238E27FC236}">
                <a16:creationId xmlns="" xmlns:a16="http://schemas.microsoft.com/office/drawing/2014/main" id="{A7385A97-28BA-4A32-A835-B4E745B36714}"/>
              </a:ext>
            </a:extLst>
          </p:cNvPr>
          <p:cNvSpPr txBox="1"/>
          <p:nvPr/>
        </p:nvSpPr>
        <p:spPr>
          <a:xfrm>
            <a:off x="3748666" y="3495306"/>
            <a:ext cx="1169391"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smtClean="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г.Липецк</a:t>
            </a:r>
            <a:r>
              <a:rPr kumimoji="0" lang="ru-RU" sz="1200" u="none" strike="noStrike" kern="1200" cap="none" spc="0" normalizeH="0" baseline="0" noProof="0" dirty="0" smtClean="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2" name="Овал 281">
            <a:extLst>
              <a:ext uri="{FF2B5EF4-FFF2-40B4-BE49-F238E27FC236}">
                <a16:creationId xmlns="" xmlns:a16="http://schemas.microsoft.com/office/drawing/2014/main" id="{24D44F92-FA65-4091-9960-E176BC2CA1D0}"/>
              </a:ext>
            </a:extLst>
          </p:cNvPr>
          <p:cNvSpPr/>
          <p:nvPr/>
        </p:nvSpPr>
        <p:spPr>
          <a:xfrm>
            <a:off x="3798679" y="3786410"/>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Box 11"/>
          <p:cNvSpPr txBox="1"/>
          <p:nvPr/>
        </p:nvSpPr>
        <p:spPr>
          <a:xfrm>
            <a:off x="3727965" y="3725693"/>
            <a:ext cx="393056" cy="338554"/>
          </a:xfrm>
          <a:prstGeom prst="rect">
            <a:avLst/>
          </a:prstGeom>
          <a:noFill/>
        </p:spPr>
        <p:txBody>
          <a:bodyPr wrap="none" rtlCol="0">
            <a:spAutoFit/>
          </a:bodyPr>
          <a:lstStyle/>
          <a:p>
            <a:r>
              <a:rPr lang="ru-RU" sz="1600" b="1" dirty="0" smtClean="0">
                <a:solidFill>
                  <a:schemeClr val="bg1"/>
                </a:solidFill>
                <a:latin typeface="+mn-lt"/>
              </a:rPr>
              <a:t>64</a:t>
            </a:r>
            <a:endParaRPr lang="ru-RU" sz="1600" b="1" dirty="0">
              <a:solidFill>
                <a:schemeClr val="bg1"/>
              </a:solidFill>
              <a:latin typeface="+mn-lt"/>
            </a:endParaRPr>
          </a:p>
        </p:txBody>
      </p:sp>
      <p:sp>
        <p:nvSpPr>
          <p:cNvPr id="286" name="TextBox 285">
            <a:extLst>
              <a:ext uri="{FF2B5EF4-FFF2-40B4-BE49-F238E27FC236}">
                <a16:creationId xmlns="" xmlns:a16="http://schemas.microsoft.com/office/drawing/2014/main" id="{A7385A97-28BA-4A32-A835-B4E745B36714}"/>
              </a:ext>
            </a:extLst>
          </p:cNvPr>
          <p:cNvSpPr txBox="1"/>
          <p:nvPr/>
        </p:nvSpPr>
        <p:spPr>
          <a:xfrm>
            <a:off x="1989814" y="3642070"/>
            <a:ext cx="903335"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smtClean="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г.Елец</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7" name="Овал 286">
            <a:extLst>
              <a:ext uri="{FF2B5EF4-FFF2-40B4-BE49-F238E27FC236}">
                <a16:creationId xmlns="" xmlns:a16="http://schemas.microsoft.com/office/drawing/2014/main" id="{24D44F92-FA65-4091-9960-E176BC2CA1D0}"/>
              </a:ext>
            </a:extLst>
          </p:cNvPr>
          <p:cNvSpPr/>
          <p:nvPr/>
        </p:nvSpPr>
        <p:spPr>
          <a:xfrm>
            <a:off x="2073654" y="3929082"/>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91" name="TextBox 290"/>
          <p:cNvSpPr txBox="1"/>
          <p:nvPr/>
        </p:nvSpPr>
        <p:spPr>
          <a:xfrm>
            <a:off x="2002933" y="3868366"/>
            <a:ext cx="393056" cy="338554"/>
          </a:xfrm>
          <a:prstGeom prst="rect">
            <a:avLst/>
          </a:prstGeom>
          <a:noFill/>
        </p:spPr>
        <p:txBody>
          <a:bodyPr wrap="none" rtlCol="0">
            <a:spAutoFit/>
          </a:bodyPr>
          <a:lstStyle/>
          <a:p>
            <a:r>
              <a:rPr lang="ru-RU" sz="1600" b="1" dirty="0" smtClean="0">
                <a:solidFill>
                  <a:schemeClr val="bg1"/>
                </a:solidFill>
                <a:latin typeface="+mn-lt"/>
              </a:rPr>
              <a:t>11</a:t>
            </a:r>
            <a:endParaRPr lang="ru-RU" sz="1600" b="1" dirty="0">
              <a:solidFill>
                <a:schemeClr val="bg1"/>
              </a:solidFill>
              <a:latin typeface="+mn-lt"/>
            </a:endParaRPr>
          </a:p>
        </p:txBody>
      </p:sp>
      <p:sp>
        <p:nvSpPr>
          <p:cNvPr id="13" name="TextBox 12"/>
          <p:cNvSpPr txBox="1"/>
          <p:nvPr/>
        </p:nvSpPr>
        <p:spPr>
          <a:xfrm>
            <a:off x="7550034" y="2667281"/>
            <a:ext cx="330540" cy="400110"/>
          </a:xfrm>
          <a:prstGeom prst="rect">
            <a:avLst/>
          </a:prstGeom>
          <a:noFill/>
        </p:spPr>
        <p:txBody>
          <a:bodyPr wrap="none" rtlCol="0">
            <a:spAutoFit/>
          </a:bodyPr>
          <a:lstStyle/>
          <a:p>
            <a:r>
              <a:rPr lang="ru-RU" sz="2000" dirty="0" smtClean="0">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7009611" y="2073814"/>
            <a:ext cx="710451" cy="369332"/>
          </a:xfrm>
          <a:prstGeom prst="rect">
            <a:avLst/>
          </a:prstGeom>
          <a:noFill/>
          <a:ln>
            <a:noFill/>
          </a:ln>
        </p:spPr>
        <p:txBody>
          <a:bodyPr wrap="none" rtlCol="0">
            <a:spAutoFit/>
          </a:bodyPr>
          <a:lstStyle/>
          <a:p>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2019</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5" name="TextBox 134"/>
          <p:cNvSpPr txBox="1"/>
          <p:nvPr/>
        </p:nvSpPr>
        <p:spPr>
          <a:xfrm>
            <a:off x="7795803" y="2072913"/>
            <a:ext cx="710451" cy="369332"/>
          </a:xfrm>
          <a:prstGeom prst="rect">
            <a:avLst/>
          </a:prstGeom>
          <a:noFill/>
          <a:ln>
            <a:noFill/>
          </a:ln>
        </p:spPr>
        <p:txBody>
          <a:bodyPr wrap="none" rtlCol="0">
            <a:spAutoFit/>
          </a:bodyPr>
          <a:lstStyle/>
          <a:p>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2020</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1" name="TextBox 140"/>
          <p:cNvSpPr txBox="1"/>
          <p:nvPr/>
        </p:nvSpPr>
        <p:spPr>
          <a:xfrm>
            <a:off x="7553307" y="3484708"/>
            <a:ext cx="330540" cy="400110"/>
          </a:xfrm>
          <a:prstGeom prst="rect">
            <a:avLst/>
          </a:prstGeom>
          <a:noFill/>
        </p:spPr>
        <p:txBody>
          <a:bodyPr wrap="none" rtlCol="0">
            <a:spAutoFit/>
          </a:bodyPr>
          <a:lstStyle/>
          <a:p>
            <a:r>
              <a:rPr lang="ru-RU" sz="2000" dirty="0" smtClean="0">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3" name="TextBox 142"/>
          <p:cNvSpPr txBox="1"/>
          <p:nvPr/>
        </p:nvSpPr>
        <p:spPr>
          <a:xfrm>
            <a:off x="7553356" y="4275283"/>
            <a:ext cx="330540" cy="400110"/>
          </a:xfrm>
          <a:prstGeom prst="rect">
            <a:avLst/>
          </a:prstGeom>
          <a:noFill/>
        </p:spPr>
        <p:txBody>
          <a:bodyPr wrap="none" rtlCol="0">
            <a:spAutoFit/>
          </a:bodyPr>
          <a:lstStyle/>
          <a:p>
            <a:r>
              <a:rPr lang="ru-RU" sz="2000" dirty="0" smtClean="0">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138" name="Прямая соединительная линия 137"/>
          <p:cNvCxnSpPr/>
          <p:nvPr/>
        </p:nvCxnSpPr>
        <p:spPr>
          <a:xfrm flipH="1">
            <a:off x="6815626" y="2459549"/>
            <a:ext cx="4320000"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 xmlns:a16="http://schemas.microsoft.com/office/drawing/2014/main" id="{A7385A97-28BA-4A32-A835-B4E745B36714}"/>
              </a:ext>
            </a:extLst>
          </p:cNvPr>
          <p:cNvSpPr txBox="1"/>
          <p:nvPr/>
        </p:nvSpPr>
        <p:spPr>
          <a:xfrm>
            <a:off x="8455516" y="3495321"/>
            <a:ext cx="1369092"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400" u="none" strike="noStrike" kern="1200" cap="none" spc="0" normalizeH="0" baseline="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Точки</a:t>
            </a:r>
            <a:r>
              <a:rPr kumimoji="0" lang="ru-RU" sz="140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ru-RU" sz="1400" u="none" strike="noStrike" kern="1200" cap="none" spc="0" normalizeH="0" baseline="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роста</a:t>
            </a:r>
            <a:endParaRPr kumimoji="0" lang="ru-RU" sz="14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4" name="TextBox 83">
            <a:extLst>
              <a:ext uri="{FF2B5EF4-FFF2-40B4-BE49-F238E27FC236}">
                <a16:creationId xmlns="" xmlns:a16="http://schemas.microsoft.com/office/drawing/2014/main" id="{A7385A97-28BA-4A32-A835-B4E745B36714}"/>
              </a:ext>
            </a:extLst>
          </p:cNvPr>
          <p:cNvSpPr txBox="1"/>
          <p:nvPr/>
        </p:nvSpPr>
        <p:spPr>
          <a:xfrm>
            <a:off x="8456231" y="4316092"/>
            <a:ext cx="1631626"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dirty="0" smtClean="0">
                <a:latin typeface="Open Sans" panose="020B0606030504020204" pitchFamily="34" charset="0"/>
                <a:ea typeface="Open Sans" panose="020B0606030504020204" pitchFamily="34" charset="0"/>
                <a:cs typeface="Open Sans" panose="020B0606030504020204" pitchFamily="34" charset="0"/>
              </a:rPr>
              <a:t>IT-</a:t>
            </a:r>
            <a:r>
              <a:rPr lang="ru-RU" sz="1400" dirty="0" smtClean="0">
                <a:latin typeface="Open Sans" panose="020B0606030504020204" pitchFamily="34" charset="0"/>
                <a:ea typeface="Open Sans" panose="020B0606030504020204" pitchFamily="34" charset="0"/>
                <a:cs typeface="Open Sans" panose="020B0606030504020204" pitchFamily="34" charset="0"/>
              </a:rPr>
              <a:t>Бит</a:t>
            </a:r>
            <a:endParaRPr kumimoji="0" lang="ru-RU" sz="14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5" name="Овал 104">
            <a:extLst>
              <a:ext uri="{FF2B5EF4-FFF2-40B4-BE49-F238E27FC236}">
                <a16:creationId xmlns="" xmlns:a16="http://schemas.microsoft.com/office/drawing/2014/main" id="{24D44F92-FA65-4091-9960-E176BC2CA1D0}"/>
              </a:ext>
            </a:extLst>
          </p:cNvPr>
          <p:cNvSpPr/>
          <p:nvPr/>
        </p:nvSpPr>
        <p:spPr>
          <a:xfrm>
            <a:off x="7853825" y="3406287"/>
            <a:ext cx="504000" cy="504000"/>
          </a:xfrm>
          <a:prstGeom prst="ellipse">
            <a:avLst/>
          </a:prstGeom>
          <a:solidFill>
            <a:srgbClr val="FF66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sz="1200" b="1" dirty="0">
              <a:solidFill>
                <a:schemeClr val="tx1"/>
              </a:solidFill>
            </a:endParaRPr>
          </a:p>
        </p:txBody>
      </p:sp>
      <p:sp>
        <p:nvSpPr>
          <p:cNvPr id="106" name="Овал 105">
            <a:extLst>
              <a:ext uri="{FF2B5EF4-FFF2-40B4-BE49-F238E27FC236}">
                <a16:creationId xmlns="" xmlns:a16="http://schemas.microsoft.com/office/drawing/2014/main" id="{E4691AA3-61E5-4F77-A52D-25764525827A}"/>
              </a:ext>
            </a:extLst>
          </p:cNvPr>
          <p:cNvSpPr/>
          <p:nvPr/>
        </p:nvSpPr>
        <p:spPr>
          <a:xfrm>
            <a:off x="7853736" y="4201433"/>
            <a:ext cx="504000" cy="504000"/>
          </a:xfrm>
          <a:prstGeom prst="ellipse">
            <a:avLst/>
          </a:prstGeom>
          <a:solidFill>
            <a:srgbClr val="FFC000"/>
          </a:solidFill>
          <a:ln>
            <a:solidFill>
              <a:srgbClr val="F2AC4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sz="1200" b="1" dirty="0">
              <a:solidFill>
                <a:schemeClr val="tx1"/>
              </a:solidFill>
            </a:endParaRPr>
          </a:p>
        </p:txBody>
      </p:sp>
      <p:sp>
        <p:nvSpPr>
          <p:cNvPr id="9" name="TextBox 8"/>
          <p:cNvSpPr txBox="1"/>
          <p:nvPr/>
        </p:nvSpPr>
        <p:spPr>
          <a:xfrm>
            <a:off x="7873482" y="3475298"/>
            <a:ext cx="447558" cy="369332"/>
          </a:xfrm>
          <a:prstGeom prst="rect">
            <a:avLst/>
          </a:prstGeom>
          <a:noFill/>
        </p:spPr>
        <p:txBody>
          <a:bodyPr wrap="none" rtlCol="0">
            <a:spAutoFit/>
          </a:bodyPr>
          <a:lstStyle/>
          <a:p>
            <a:r>
              <a:rPr lang="ru-RU"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42</a:t>
            </a:r>
            <a:endPar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8" name="TextBox 237"/>
          <p:cNvSpPr txBox="1"/>
          <p:nvPr/>
        </p:nvSpPr>
        <p:spPr>
          <a:xfrm>
            <a:off x="7955786" y="4280588"/>
            <a:ext cx="316112" cy="369332"/>
          </a:xfrm>
          <a:prstGeom prst="rect">
            <a:avLst/>
          </a:prstGeom>
          <a:noFill/>
        </p:spPr>
        <p:txBody>
          <a:bodyPr wrap="none" rtlCol="0">
            <a:spAutoFit/>
          </a:bodyPr>
          <a:lstStyle/>
          <a:p>
            <a:r>
              <a:rPr lang="ru-RU" b="1" dirty="0" smtClean="0">
                <a:latin typeface="Open Sans" panose="020B0606030504020204" pitchFamily="34" charset="0"/>
                <a:ea typeface="Open Sans" panose="020B0606030504020204" pitchFamily="34" charset="0"/>
                <a:cs typeface="Open Sans" panose="020B0606030504020204" pitchFamily="34" charset="0"/>
              </a:rPr>
              <a:t>6</a:t>
            </a:r>
            <a:endParaRPr lang="ru-RU"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Прямоугольник 16"/>
          <p:cNvSpPr/>
          <p:nvPr/>
        </p:nvSpPr>
        <p:spPr>
          <a:xfrm>
            <a:off x="10718800" y="0"/>
            <a:ext cx="1473200" cy="5842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276802" y="107866"/>
            <a:ext cx="10763479" cy="446276"/>
          </a:xfrm>
          <a:prstGeom prst="rect">
            <a:avLst/>
          </a:prstGeom>
          <a:noFill/>
        </p:spPr>
        <p:txBody>
          <a:bodyPr wrap="square">
            <a:spAutoFit/>
          </a:bodyPr>
          <a:lstStyle/>
          <a:p>
            <a:pPr algn="ctr"/>
            <a:r>
              <a:rPr lang="ru-RU" altLang="ru-RU" sz="2300" b="1" dirty="0" smtClean="0">
                <a:latin typeface="Open Sans" panose="020B0606030504020204" pitchFamily="34" charset="0"/>
                <a:ea typeface="Open Sans" panose="020B0606030504020204" pitchFamily="34" charset="0"/>
                <a:cs typeface="Open Sans" panose="020B0606030504020204" pitchFamily="34" charset="0"/>
              </a:rPr>
              <a:t>НАЦИОНАЛЬНЫЙ ПРОЕКТ «ОБРАЗОВАНИЕ: СОВРЕМЕННАЯ ШКОЛА»</a:t>
            </a:r>
            <a:endParaRPr lang="ru-RU" sz="2300" dirty="0">
              <a:latin typeface="Open Sans" panose="020B0606030504020204" pitchFamily="34" charset="0"/>
              <a:ea typeface="Open Sans" panose="020B0606030504020204" pitchFamily="34" charset="0"/>
              <a:cs typeface="Open Sans" panose="020B0606030504020204" pitchFamily="34" charset="0"/>
            </a:endParaRPr>
          </a:p>
        </p:txBody>
      </p:sp>
      <p:sp>
        <p:nvSpPr>
          <p:cNvPr id="136" name="Овал 135">
            <a:extLst>
              <a:ext uri="{FF2B5EF4-FFF2-40B4-BE49-F238E27FC236}">
                <a16:creationId xmlns="" xmlns:a16="http://schemas.microsoft.com/office/drawing/2014/main" id="{24D44F92-FA65-4091-9960-E176BC2CA1D0}"/>
              </a:ext>
            </a:extLst>
          </p:cNvPr>
          <p:cNvSpPr/>
          <p:nvPr/>
        </p:nvSpPr>
        <p:spPr>
          <a:xfrm>
            <a:off x="3595744" y="5673561"/>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37" name="Овал 136">
            <a:extLst>
              <a:ext uri="{FF2B5EF4-FFF2-40B4-BE49-F238E27FC236}">
                <a16:creationId xmlns="" xmlns:a16="http://schemas.microsoft.com/office/drawing/2014/main" id="{24D44F92-FA65-4091-9960-E176BC2CA1D0}"/>
              </a:ext>
            </a:extLst>
          </p:cNvPr>
          <p:cNvSpPr/>
          <p:nvPr/>
        </p:nvSpPr>
        <p:spPr>
          <a:xfrm>
            <a:off x="5202626" y="4538935"/>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47" name="Овал 146">
            <a:extLst>
              <a:ext uri="{FF2B5EF4-FFF2-40B4-BE49-F238E27FC236}">
                <a16:creationId xmlns="" xmlns:a16="http://schemas.microsoft.com/office/drawing/2014/main" id="{24D44F92-FA65-4091-9960-E176BC2CA1D0}"/>
              </a:ext>
            </a:extLst>
          </p:cNvPr>
          <p:cNvSpPr/>
          <p:nvPr/>
        </p:nvSpPr>
        <p:spPr>
          <a:xfrm>
            <a:off x="6330308" y="5596207"/>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48" name="Овал 147">
            <a:extLst>
              <a:ext uri="{FF2B5EF4-FFF2-40B4-BE49-F238E27FC236}">
                <a16:creationId xmlns="" xmlns:a16="http://schemas.microsoft.com/office/drawing/2014/main" id="{24D44F92-FA65-4091-9960-E176BC2CA1D0}"/>
              </a:ext>
            </a:extLst>
          </p:cNvPr>
          <p:cNvSpPr/>
          <p:nvPr/>
        </p:nvSpPr>
        <p:spPr>
          <a:xfrm>
            <a:off x="3254284" y="4877896"/>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54" name="Овал 153">
            <a:extLst>
              <a:ext uri="{FF2B5EF4-FFF2-40B4-BE49-F238E27FC236}">
                <a16:creationId xmlns="" xmlns:a16="http://schemas.microsoft.com/office/drawing/2014/main" id="{24D44F92-FA65-4091-9960-E176BC2CA1D0}"/>
              </a:ext>
            </a:extLst>
          </p:cNvPr>
          <p:cNvSpPr/>
          <p:nvPr/>
        </p:nvSpPr>
        <p:spPr>
          <a:xfrm>
            <a:off x="4077653" y="4347410"/>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56" name="Овал 155">
            <a:extLst>
              <a:ext uri="{FF2B5EF4-FFF2-40B4-BE49-F238E27FC236}">
                <a16:creationId xmlns="" xmlns:a16="http://schemas.microsoft.com/office/drawing/2014/main" id="{24D44F92-FA65-4091-9960-E176BC2CA1D0}"/>
              </a:ext>
            </a:extLst>
          </p:cNvPr>
          <p:cNvSpPr/>
          <p:nvPr/>
        </p:nvSpPr>
        <p:spPr>
          <a:xfrm>
            <a:off x="4944955" y="5664591"/>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02" name="Номер слайда 4"/>
          <p:cNvSpPr txBox="1">
            <a:spLocks/>
          </p:cNvSpPr>
          <p:nvPr/>
        </p:nvSpPr>
        <p:spPr>
          <a:xfrm>
            <a:off x="9242425" y="6365875"/>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FAF64E77-853F-4D4F-A12C-D37084F22861}" type="slidenum">
              <a:rPr lang="ru-RU" smtClean="0">
                <a:solidFill>
                  <a:schemeClr val="bg1">
                    <a:lumMod val="50000"/>
                  </a:schemeClr>
                </a:solidFill>
              </a:rPr>
              <a:pPr/>
              <a:t>37</a:t>
            </a:fld>
            <a:endParaRPr lang="ru-RU" dirty="0">
              <a:solidFill>
                <a:schemeClr val="bg1">
                  <a:lumMod val="50000"/>
                </a:schemeClr>
              </a:solidFill>
            </a:endParaRPr>
          </a:p>
        </p:txBody>
      </p:sp>
    </p:spTree>
    <p:extLst>
      <p:ext uri="{BB962C8B-B14F-4D97-AF65-F5344CB8AC3E}">
        <p14:creationId xmlns:p14="http://schemas.microsoft.com/office/powerpoint/2010/main" val="3339982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76802" y="107866"/>
            <a:ext cx="10763479" cy="446276"/>
          </a:xfrm>
          <a:prstGeom prst="rect">
            <a:avLst/>
          </a:prstGeom>
          <a:noFill/>
        </p:spPr>
        <p:txBody>
          <a:bodyPr wrap="square">
            <a:spAutoFit/>
          </a:bodyPr>
          <a:lstStyle/>
          <a:p>
            <a:pPr algn="ctr"/>
            <a:r>
              <a:rPr lang="ru-RU" altLang="ru-RU" sz="2300" b="1" dirty="0" smtClean="0">
                <a:latin typeface="Open Sans" panose="020B0606030504020204" pitchFamily="34" charset="0"/>
                <a:ea typeface="Open Sans" panose="020B0606030504020204" pitchFamily="34" charset="0"/>
                <a:cs typeface="Open Sans" panose="020B0606030504020204" pitchFamily="34" charset="0"/>
              </a:rPr>
              <a:t>ФЕДЕРАЛЬНЫЙ ПРОЕКТ «УСПЕХ КАЖДОГО РЕБЕНКА»</a:t>
            </a:r>
            <a:endParaRPr lang="ru-RU" sz="23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225580" y="3501242"/>
            <a:ext cx="3342705" cy="2185214"/>
          </a:xfrm>
          <a:prstGeom prst="rect">
            <a:avLst/>
          </a:prstGeom>
          <a:noFill/>
        </p:spPr>
        <p:txBody>
          <a:bodyPr wrap="square" rtlCol="0">
            <a:spAutoFit/>
          </a:bodyPr>
          <a:lstStyle/>
          <a:p>
            <a:pPr fontAlgn="auto">
              <a:spcBef>
                <a:spcPts val="0"/>
              </a:spcBef>
              <a:spcAft>
                <a:spcPts val="0"/>
              </a:spcAft>
              <a:defRPr/>
            </a:pPr>
            <a:r>
              <a:rPr lang="ru-RU" dirty="0" smtClean="0">
                <a:latin typeface="+mn-lt"/>
                <a:ea typeface="Open Sans" panose="020B0606030504020204" pitchFamily="34" charset="0"/>
                <a:cs typeface="Open Sans" panose="020B0606030504020204" pitchFamily="34" charset="0"/>
              </a:rPr>
              <a:t>Отремонтировано </a:t>
            </a:r>
          </a:p>
          <a:p>
            <a:pPr fontAlgn="auto">
              <a:spcBef>
                <a:spcPts val="0"/>
              </a:spcBef>
              <a:spcAft>
                <a:spcPts val="0"/>
              </a:spcAft>
              <a:defRPr/>
            </a:pPr>
            <a:r>
              <a:rPr lang="ru-RU" sz="2800" b="1" dirty="0" smtClean="0">
                <a:solidFill>
                  <a:srgbClr val="C00000"/>
                </a:solidFill>
                <a:latin typeface="+mn-lt"/>
                <a:ea typeface="Open Sans" panose="020B0606030504020204" pitchFamily="34" charset="0"/>
                <a:cs typeface="Open Sans" panose="020B0606030504020204" pitchFamily="34" charset="0"/>
              </a:rPr>
              <a:t>3 спортивных зала </a:t>
            </a:r>
          </a:p>
          <a:p>
            <a:pPr fontAlgn="auto">
              <a:spcBef>
                <a:spcPts val="0"/>
              </a:spcBef>
              <a:spcAft>
                <a:spcPts val="0"/>
              </a:spcAft>
              <a:defRPr/>
            </a:pPr>
            <a:r>
              <a:rPr lang="ru-RU" sz="2800" b="1" dirty="0" smtClean="0">
                <a:solidFill>
                  <a:srgbClr val="C00000"/>
                </a:solidFill>
                <a:latin typeface="+mn-lt"/>
                <a:ea typeface="Open Sans" panose="020B0606030504020204" pitchFamily="34" charset="0"/>
                <a:cs typeface="Open Sans" panose="020B0606030504020204" pitchFamily="34" charset="0"/>
              </a:rPr>
              <a:t>в сельских школах</a:t>
            </a:r>
          </a:p>
          <a:p>
            <a:pPr fontAlgn="auto">
              <a:spcBef>
                <a:spcPts val="0"/>
              </a:spcBef>
              <a:spcAft>
                <a:spcPts val="0"/>
              </a:spcAft>
              <a:defRPr/>
            </a:pPr>
            <a:r>
              <a:rPr lang="ru-RU" sz="800" b="1" dirty="0" smtClean="0">
                <a:latin typeface="+mn-lt"/>
                <a:ea typeface="Open Sans" panose="020B0606030504020204" pitchFamily="34" charset="0"/>
                <a:cs typeface="Open Sans" panose="020B0606030504020204" pitchFamily="34" charset="0"/>
              </a:rPr>
              <a:t> </a:t>
            </a:r>
          </a:p>
          <a:p>
            <a:pPr marL="342900" indent="-342900" fontAlgn="auto">
              <a:lnSpc>
                <a:spcPct val="150000"/>
              </a:lnSpc>
              <a:spcBef>
                <a:spcPts val="0"/>
              </a:spcBef>
              <a:spcAft>
                <a:spcPts val="0"/>
              </a:spcAft>
              <a:buClr>
                <a:srgbClr val="C00000"/>
              </a:buClr>
              <a:buFont typeface="Arial" panose="020B0604020202020204" pitchFamily="34" charset="0"/>
              <a:buChar char="•"/>
              <a:defRPr/>
            </a:pPr>
            <a:r>
              <a:rPr lang="ru-RU" dirty="0" smtClean="0">
                <a:latin typeface="+mn-lt"/>
                <a:ea typeface="Open Sans" panose="020B0606030504020204" pitchFamily="34" charset="0"/>
                <a:cs typeface="Open Sans" panose="020B0606030504020204" pitchFamily="34" charset="0"/>
              </a:rPr>
              <a:t>2 Лебедянский район</a:t>
            </a:r>
          </a:p>
          <a:p>
            <a:pPr marL="342900" indent="-342900" fontAlgn="auto">
              <a:lnSpc>
                <a:spcPct val="150000"/>
              </a:lnSpc>
              <a:spcBef>
                <a:spcPts val="0"/>
              </a:spcBef>
              <a:spcAft>
                <a:spcPts val="0"/>
              </a:spcAft>
              <a:buClr>
                <a:srgbClr val="C00000"/>
              </a:buClr>
              <a:buFont typeface="Arial" panose="020B0604020202020204" pitchFamily="34" charset="0"/>
              <a:buChar char="•"/>
              <a:defRPr/>
            </a:pPr>
            <a:r>
              <a:rPr lang="ru-RU" dirty="0" smtClean="0">
                <a:latin typeface="+mn-lt"/>
                <a:ea typeface="Open Sans" panose="020B0606030504020204" pitchFamily="34" charset="0"/>
                <a:cs typeface="Open Sans" panose="020B0606030504020204" pitchFamily="34" charset="0"/>
              </a:rPr>
              <a:t>1 Липецкий район</a:t>
            </a:r>
            <a:endParaRPr lang="ru-RU" dirty="0">
              <a:latin typeface="+mn-lt"/>
            </a:endParaRPr>
          </a:p>
        </p:txBody>
      </p:sp>
      <p:pic>
        <p:nvPicPr>
          <p:cNvPr id="1026" name="Picture 2" descr="https://avatars.mds.yandex.net/get-zen_doc/138668/pub_5cd2d2e24add4700b4161c7f_5cd2d3af97f9d100b34f2c6a/scale_1200"/>
          <p:cNvPicPr>
            <a:picLocks noChangeAspect="1" noChangeArrowheads="1"/>
          </p:cNvPicPr>
          <p:nvPr/>
        </p:nvPicPr>
        <p:blipFill rotWithShape="1">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l="35617" t="20353" r="36432" b="36489"/>
          <a:stretch/>
        </p:blipFill>
        <p:spPr bwMode="auto">
          <a:xfrm>
            <a:off x="88798" y="983670"/>
            <a:ext cx="2321719" cy="2013529"/>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211731" y="1490096"/>
            <a:ext cx="3907053" cy="1077218"/>
          </a:xfrm>
          <a:prstGeom prst="rect">
            <a:avLst/>
          </a:prstGeom>
        </p:spPr>
        <p:txBody>
          <a:bodyPr wrap="square">
            <a:spAutoFit/>
          </a:bodyPr>
          <a:lstStyle/>
          <a:p>
            <a:pPr marL="342900" indent="-342900">
              <a:buClr>
                <a:srgbClr val="C00000"/>
              </a:buClr>
              <a:buFont typeface="Arial" panose="020B0604020202020204" pitchFamily="34" charset="0"/>
              <a:buChar char="•"/>
            </a:pPr>
            <a:r>
              <a:rPr lang="ru-RU" dirty="0">
                <a:latin typeface="+mn-lt"/>
              </a:rPr>
              <a:t>Детский </a:t>
            </a:r>
            <a:endParaRPr lang="ru-RU" dirty="0" smtClean="0">
              <a:latin typeface="+mn-lt"/>
            </a:endParaRPr>
          </a:p>
          <a:p>
            <a:pPr>
              <a:buClr>
                <a:srgbClr val="C00000"/>
              </a:buClr>
            </a:pPr>
            <a:r>
              <a:rPr lang="ru-RU" dirty="0">
                <a:latin typeface="+mn-lt"/>
              </a:rPr>
              <a:t> </a:t>
            </a:r>
            <a:r>
              <a:rPr lang="ru-RU" dirty="0" smtClean="0">
                <a:latin typeface="+mn-lt"/>
              </a:rPr>
              <a:t>     технопарк </a:t>
            </a:r>
            <a:r>
              <a:rPr lang="ru-RU" dirty="0" err="1" smtClean="0">
                <a:latin typeface="+mn-lt"/>
              </a:rPr>
              <a:t>Кванториум</a:t>
            </a:r>
            <a:r>
              <a:rPr lang="ru-RU" dirty="0" smtClean="0">
                <a:latin typeface="+mn-lt"/>
              </a:rPr>
              <a:t> г</a:t>
            </a:r>
            <a:r>
              <a:rPr lang="ru-RU" dirty="0">
                <a:latin typeface="+mn-lt"/>
              </a:rPr>
              <a:t>. </a:t>
            </a:r>
            <a:r>
              <a:rPr lang="ru-RU" dirty="0" smtClean="0">
                <a:latin typeface="+mn-lt"/>
              </a:rPr>
              <a:t>Елец</a:t>
            </a:r>
          </a:p>
          <a:p>
            <a:pPr>
              <a:buClr>
                <a:srgbClr val="C00000"/>
              </a:buClr>
            </a:pPr>
            <a:endParaRPr lang="ru-RU" sz="1000" dirty="0">
              <a:latin typeface="+mn-lt"/>
            </a:endParaRPr>
          </a:p>
          <a:p>
            <a:pPr marL="342900" indent="-342900">
              <a:buClr>
                <a:srgbClr val="C00000"/>
              </a:buClr>
              <a:buFont typeface="Arial" panose="020B0604020202020204" pitchFamily="34" charset="0"/>
              <a:buChar char="•"/>
            </a:pPr>
            <a:r>
              <a:rPr lang="ru-RU" dirty="0">
                <a:latin typeface="+mn-lt"/>
              </a:rPr>
              <a:t>Мобильный </a:t>
            </a:r>
            <a:r>
              <a:rPr lang="ru-RU" dirty="0" err="1">
                <a:latin typeface="+mn-lt"/>
              </a:rPr>
              <a:t>Кванториум</a:t>
            </a:r>
            <a:endParaRPr lang="ru-RU" dirty="0">
              <a:latin typeface="+mn-lt"/>
            </a:endParaRPr>
          </a:p>
        </p:txBody>
      </p:sp>
      <p:pic>
        <p:nvPicPr>
          <p:cNvPr id="1028" name="Picture 4" descr="http://www.shkola52.ru/1/docs2/dist/kruzhki.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6462" y="1061482"/>
            <a:ext cx="1935717" cy="1935717"/>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532314" y="1143847"/>
            <a:ext cx="2839931" cy="1508105"/>
          </a:xfrm>
          <a:prstGeom prst="rect">
            <a:avLst/>
          </a:prstGeom>
        </p:spPr>
        <p:txBody>
          <a:bodyPr wrap="square">
            <a:spAutoFit/>
          </a:bodyPr>
          <a:lstStyle/>
          <a:p>
            <a:pPr algn="r" fontAlgn="auto">
              <a:spcBef>
                <a:spcPts val="0"/>
              </a:spcBef>
              <a:spcAft>
                <a:spcPts val="0"/>
              </a:spcAft>
              <a:defRPr/>
            </a:pPr>
            <a:r>
              <a:rPr lang="ru-RU" sz="2800" b="1" dirty="0" smtClean="0">
                <a:solidFill>
                  <a:srgbClr val="00B050"/>
                </a:solidFill>
                <a:latin typeface="+mn-lt"/>
                <a:ea typeface="Open Sans" panose="020B0606030504020204" pitchFamily="34" charset="0"/>
                <a:cs typeface="Open Sans" panose="020B0606030504020204" pitchFamily="34" charset="0"/>
              </a:rPr>
              <a:t>54 организации </a:t>
            </a:r>
          </a:p>
          <a:p>
            <a:pPr algn="r" fontAlgn="auto">
              <a:spcBef>
                <a:spcPts val="0"/>
              </a:spcBef>
              <a:spcAft>
                <a:spcPts val="0"/>
              </a:spcAft>
              <a:defRPr/>
            </a:pPr>
            <a:r>
              <a:rPr lang="ru-RU" dirty="0" smtClean="0">
                <a:latin typeface="+mn-lt"/>
                <a:ea typeface="Open Sans" panose="020B0606030504020204" pitchFamily="34" charset="0"/>
                <a:cs typeface="Open Sans" panose="020B0606030504020204" pitchFamily="34" charset="0"/>
              </a:rPr>
              <a:t>с новыми местами </a:t>
            </a:r>
          </a:p>
          <a:p>
            <a:pPr algn="r" fontAlgn="auto">
              <a:spcBef>
                <a:spcPts val="0"/>
              </a:spcBef>
              <a:spcAft>
                <a:spcPts val="0"/>
              </a:spcAft>
              <a:defRPr/>
            </a:pPr>
            <a:r>
              <a:rPr lang="ru-RU" dirty="0" smtClean="0">
                <a:latin typeface="+mn-lt"/>
                <a:ea typeface="Open Sans" panose="020B0606030504020204" pitchFamily="34" charset="0"/>
                <a:cs typeface="Open Sans" panose="020B0606030504020204" pitchFamily="34" charset="0"/>
              </a:rPr>
              <a:t>допобразования </a:t>
            </a:r>
            <a:r>
              <a:rPr lang="ru-RU" dirty="0">
                <a:latin typeface="+mn-lt"/>
                <a:ea typeface="Open Sans" panose="020B0606030504020204" pitchFamily="34" charset="0"/>
                <a:cs typeface="Open Sans" panose="020B0606030504020204" pitchFamily="34" charset="0"/>
              </a:rPr>
              <a:t>детей </a:t>
            </a:r>
            <a:endParaRPr lang="ru-RU" dirty="0" smtClean="0">
              <a:latin typeface="+mn-lt"/>
              <a:ea typeface="Open Sans" panose="020B0606030504020204" pitchFamily="34" charset="0"/>
              <a:cs typeface="Open Sans" panose="020B0606030504020204" pitchFamily="34" charset="0"/>
            </a:endParaRPr>
          </a:p>
          <a:p>
            <a:pPr algn="r" fontAlgn="auto">
              <a:spcBef>
                <a:spcPts val="0"/>
              </a:spcBef>
              <a:spcAft>
                <a:spcPts val="0"/>
              </a:spcAft>
              <a:defRPr/>
            </a:pPr>
            <a:r>
              <a:rPr lang="ru-RU" sz="2800" b="1" dirty="0" smtClean="0">
                <a:solidFill>
                  <a:srgbClr val="00B050"/>
                </a:solidFill>
                <a:latin typeface="+mn-lt"/>
                <a:ea typeface="Open Sans" panose="020B0606030504020204" pitchFamily="34" charset="0"/>
                <a:cs typeface="Open Sans" panose="020B0606030504020204" pitchFamily="34" charset="0"/>
              </a:rPr>
              <a:t>4290</a:t>
            </a:r>
            <a:r>
              <a:rPr lang="ru-RU" sz="2800" dirty="0" smtClean="0">
                <a:solidFill>
                  <a:srgbClr val="00B050"/>
                </a:solidFill>
                <a:latin typeface="+mn-lt"/>
                <a:ea typeface="Open Sans" panose="020B0606030504020204" pitchFamily="34" charset="0"/>
                <a:cs typeface="Open Sans" panose="020B0606030504020204" pitchFamily="34" charset="0"/>
              </a:rPr>
              <a:t> </a:t>
            </a:r>
            <a:r>
              <a:rPr lang="ru-RU" sz="2800" b="1" dirty="0">
                <a:solidFill>
                  <a:srgbClr val="00B050"/>
                </a:solidFill>
                <a:latin typeface="+mn-lt"/>
                <a:ea typeface="Open Sans" panose="020B0606030504020204" pitchFamily="34" charset="0"/>
                <a:cs typeface="Open Sans" panose="020B0606030504020204" pitchFamily="34" charset="0"/>
              </a:rPr>
              <a:t>мест</a:t>
            </a:r>
          </a:p>
        </p:txBody>
      </p:sp>
      <p:pic>
        <p:nvPicPr>
          <p:cNvPr id="1030" name="Picture 6" descr="https://ta.cfuv.ru/system/files/2018-02/fizzz.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324" y="3609313"/>
            <a:ext cx="1924256" cy="19630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school10.tgl.net.ru/images/foto/Logo_opeka.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2934" y="3268260"/>
            <a:ext cx="2922771" cy="219207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27093" y="3268117"/>
            <a:ext cx="4182337" cy="3093154"/>
          </a:xfrm>
          <a:prstGeom prst="rect">
            <a:avLst/>
          </a:prstGeom>
        </p:spPr>
        <p:txBody>
          <a:bodyPr wrap="square">
            <a:spAutoFit/>
          </a:bodyPr>
          <a:lstStyle/>
          <a:p>
            <a:pPr algn="r"/>
            <a:r>
              <a:rPr lang="ru-RU" dirty="0" smtClean="0">
                <a:latin typeface="+mn-lt"/>
              </a:rPr>
              <a:t>Оказано </a:t>
            </a:r>
          </a:p>
          <a:p>
            <a:pPr algn="r"/>
            <a:r>
              <a:rPr lang="ru-RU" sz="2800" b="1" dirty="0" smtClean="0">
                <a:solidFill>
                  <a:srgbClr val="005D7E"/>
                </a:solidFill>
                <a:latin typeface="+mn-lt"/>
              </a:rPr>
              <a:t>88 </a:t>
            </a:r>
            <a:r>
              <a:rPr lang="ru-RU" sz="2800" b="1" dirty="0">
                <a:solidFill>
                  <a:srgbClr val="005D7E"/>
                </a:solidFill>
                <a:latin typeface="+mn-lt"/>
              </a:rPr>
              <a:t>000 услуг </a:t>
            </a:r>
            <a:endParaRPr lang="ru-RU" sz="2800" b="1" dirty="0" smtClean="0">
              <a:solidFill>
                <a:srgbClr val="005D7E"/>
              </a:solidFill>
              <a:latin typeface="+mn-lt"/>
            </a:endParaRPr>
          </a:p>
          <a:p>
            <a:pPr algn="r"/>
            <a:r>
              <a:rPr lang="ru-RU" dirty="0" smtClean="0">
                <a:latin typeface="+mn-lt"/>
              </a:rPr>
              <a:t>психолого-педагогической</a:t>
            </a:r>
            <a:r>
              <a:rPr lang="ru-RU" dirty="0">
                <a:latin typeface="+mn-lt"/>
              </a:rPr>
              <a:t>, методической и консультативной помощи родителям </a:t>
            </a:r>
            <a:endParaRPr lang="ru-RU" dirty="0" smtClean="0">
              <a:latin typeface="+mn-lt"/>
            </a:endParaRPr>
          </a:p>
          <a:p>
            <a:pPr algn="r"/>
            <a:r>
              <a:rPr lang="ru-RU" dirty="0" smtClean="0">
                <a:latin typeface="+mn-lt"/>
              </a:rPr>
              <a:t>(</a:t>
            </a:r>
            <a:r>
              <a:rPr lang="ru-RU" dirty="0">
                <a:latin typeface="+mn-lt"/>
              </a:rPr>
              <a:t>законным представителям</a:t>
            </a:r>
            <a:r>
              <a:rPr lang="ru-RU" dirty="0" smtClean="0">
                <a:latin typeface="+mn-lt"/>
              </a:rPr>
              <a:t>)</a:t>
            </a:r>
          </a:p>
          <a:p>
            <a:pPr algn="r"/>
            <a:endParaRPr lang="ru-RU" sz="1000" dirty="0" smtClean="0">
              <a:latin typeface="+mn-lt"/>
            </a:endParaRPr>
          </a:p>
          <a:p>
            <a:pPr algn="r"/>
            <a:r>
              <a:rPr lang="ru-RU" sz="2400" b="1" dirty="0">
                <a:solidFill>
                  <a:srgbClr val="005D7E"/>
                </a:solidFill>
                <a:latin typeface="+mn-lt"/>
              </a:rPr>
              <a:t>15 </a:t>
            </a:r>
            <a:r>
              <a:rPr lang="ru-RU" sz="2000" b="1" dirty="0">
                <a:solidFill>
                  <a:srgbClr val="005D7E"/>
                </a:solidFill>
                <a:latin typeface="+mn-lt"/>
              </a:rPr>
              <a:t>выездных </a:t>
            </a:r>
            <a:r>
              <a:rPr lang="ru-RU" sz="2000" b="1" dirty="0" smtClean="0">
                <a:solidFill>
                  <a:srgbClr val="005D7E"/>
                </a:solidFill>
                <a:latin typeface="+mn-lt"/>
              </a:rPr>
              <a:t>мобильных бригад</a:t>
            </a:r>
          </a:p>
          <a:p>
            <a:pPr algn="r"/>
            <a:endParaRPr lang="ru-RU" sz="100" b="1" dirty="0" smtClean="0">
              <a:solidFill>
                <a:srgbClr val="005D7E"/>
              </a:solidFill>
              <a:latin typeface="+mn-lt"/>
            </a:endParaRPr>
          </a:p>
          <a:p>
            <a:pPr algn="r"/>
            <a:r>
              <a:rPr lang="ru-RU" sz="2400" b="1" dirty="0" smtClean="0">
                <a:solidFill>
                  <a:srgbClr val="005D7E"/>
                </a:solidFill>
                <a:latin typeface="+mn-lt"/>
              </a:rPr>
              <a:t> </a:t>
            </a:r>
            <a:r>
              <a:rPr lang="ru-RU" sz="2400" b="1" dirty="0">
                <a:solidFill>
                  <a:srgbClr val="005D7E"/>
                </a:solidFill>
                <a:latin typeface="+mn-lt"/>
              </a:rPr>
              <a:t>34 </a:t>
            </a:r>
            <a:r>
              <a:rPr lang="ru-RU" sz="2000" b="1" dirty="0">
                <a:solidFill>
                  <a:srgbClr val="005D7E"/>
                </a:solidFill>
                <a:latin typeface="+mn-lt"/>
              </a:rPr>
              <a:t>консультационных </a:t>
            </a:r>
            <a:r>
              <a:rPr lang="ru-RU" sz="2000" b="1" dirty="0" smtClean="0">
                <a:solidFill>
                  <a:srgbClr val="005D7E"/>
                </a:solidFill>
                <a:latin typeface="+mn-lt"/>
              </a:rPr>
              <a:t>пункта</a:t>
            </a:r>
          </a:p>
          <a:p>
            <a:endParaRPr lang="ru-RU" dirty="0">
              <a:latin typeface="+mn-lt"/>
            </a:endParaRPr>
          </a:p>
        </p:txBody>
      </p:sp>
      <p:sp>
        <p:nvSpPr>
          <p:cNvPr id="11" name="Номер слайда 4"/>
          <p:cNvSpPr>
            <a:spLocks noGrp="1"/>
          </p:cNvSpPr>
          <p:nvPr>
            <p:ph type="sldNum" sz="quarter" idx="4294967295"/>
          </p:nvPr>
        </p:nvSpPr>
        <p:spPr>
          <a:xfrm>
            <a:off x="9242425" y="6365875"/>
            <a:ext cx="2844800" cy="365125"/>
          </a:xfrm>
          <a:prstGeom prst="rect">
            <a:avLst/>
          </a:prstGeom>
        </p:spPr>
        <p:txBody>
          <a:bodyPr anchor="ctr"/>
          <a:lstStyle/>
          <a:p>
            <a:pPr algn="r"/>
            <a:fld id="{FAF64E77-853F-4D4F-A12C-D37084F22861}" type="slidenum">
              <a:rPr lang="ru-RU" sz="1200" smtClean="0">
                <a:solidFill>
                  <a:schemeClr val="bg1">
                    <a:lumMod val="50000"/>
                  </a:schemeClr>
                </a:solidFill>
              </a:rPr>
              <a:pPr algn="r"/>
              <a:t>38</a:t>
            </a:fld>
            <a:endParaRPr lang="ru-RU" sz="1200" dirty="0">
              <a:solidFill>
                <a:schemeClr val="bg1">
                  <a:lumMod val="50000"/>
                </a:schemeClr>
              </a:solidFill>
            </a:endParaRPr>
          </a:p>
        </p:txBody>
      </p:sp>
    </p:spTree>
    <p:extLst>
      <p:ext uri="{BB962C8B-B14F-4D97-AF65-F5344CB8AC3E}">
        <p14:creationId xmlns:p14="http://schemas.microsoft.com/office/powerpoint/2010/main" val="2466095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Прямоугольник 74"/>
          <p:cNvSpPr/>
          <p:nvPr/>
        </p:nvSpPr>
        <p:spPr>
          <a:xfrm>
            <a:off x="5081202" y="1451655"/>
            <a:ext cx="2307999" cy="707886"/>
          </a:xfrm>
          <a:prstGeom prst="rect">
            <a:avLst/>
          </a:prstGeom>
        </p:spPr>
        <p:txBody>
          <a:bodyPr wrap="square">
            <a:spAutoFit/>
          </a:bodyPr>
          <a:lstStyle/>
          <a:p>
            <a:r>
              <a:rPr lang="ru-RU" sz="2000" b="1" dirty="0" smtClean="0">
                <a:latin typeface="Open Sans" panose="020B0606030504020204" pitchFamily="34" charset="0"/>
                <a:ea typeface="Open Sans" panose="020B0606030504020204" pitchFamily="34" charset="0"/>
                <a:cs typeface="Open Sans" panose="020B0606030504020204" pitchFamily="34" charset="0"/>
              </a:rPr>
              <a:t>новых мастерских</a:t>
            </a:r>
            <a:endParaRPr lang="ru-RU"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78" name="Picture 30" descr="https://ralzo.ru/wp-content/uploads/2018/08/46624341_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768" r="11156" b="19081"/>
          <a:stretch/>
        </p:blipFill>
        <p:spPr bwMode="auto">
          <a:xfrm flipH="1">
            <a:off x="-2" y="2213792"/>
            <a:ext cx="4320403" cy="4563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gazetaingush.ru/sites/default/files/styles/juicebox_small/public/pubs/obshchestvo/20200204-v-ingushetii-prohodit-regionalnyy-chempionat-molodye-professionaly-world-skills-russia/37082393853_5e0c589810_k.3b5769262522930279ec664a5569f7d3.jpg?itok=-Agz3lac"/>
          <p:cNvPicPr>
            <a:picLocks noChangeAspect="1" noChangeArrowheads="1"/>
          </p:cNvPicPr>
          <p:nvPr/>
        </p:nvPicPr>
        <p:blipFill rotWithShape="1">
          <a:blip r:embed="rId4">
            <a:extLst>
              <a:ext uri="{28A0092B-C50C-407E-A947-70E740481C1C}">
                <a14:useLocalDpi xmlns:a14="http://schemas.microsoft.com/office/drawing/2010/main" val="0"/>
              </a:ext>
            </a:extLst>
          </a:blip>
          <a:srcRect l="22392" r="32906"/>
          <a:stretch/>
        </p:blipFill>
        <p:spPr bwMode="auto">
          <a:xfrm>
            <a:off x="7590621" y="0"/>
            <a:ext cx="460137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p:cNvGrpSpPr/>
          <p:nvPr/>
        </p:nvGrpSpPr>
        <p:grpSpPr>
          <a:xfrm>
            <a:off x="1247957" y="7167121"/>
            <a:ext cx="9408000" cy="1924424"/>
            <a:chOff x="983552" y="3476468"/>
            <a:chExt cx="9408000" cy="1924424"/>
          </a:xfrm>
        </p:grpSpPr>
        <p:cxnSp>
          <p:nvCxnSpPr>
            <p:cNvPr id="72" name="Прямая соединительная линия 71"/>
            <p:cNvCxnSpPr/>
            <p:nvPr/>
          </p:nvCxnSpPr>
          <p:spPr>
            <a:xfrm flipV="1">
              <a:off x="983552" y="3476468"/>
              <a:ext cx="9408000"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flipV="1">
              <a:off x="983552" y="4427583"/>
              <a:ext cx="9408000"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flipV="1">
              <a:off x="983552" y="5400892"/>
              <a:ext cx="9408000"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0" name="Группа 79"/>
          <p:cNvGrpSpPr/>
          <p:nvPr/>
        </p:nvGrpSpPr>
        <p:grpSpPr>
          <a:xfrm>
            <a:off x="7048042" y="0"/>
            <a:ext cx="1308100" cy="6858000"/>
            <a:chOff x="2267692" y="647700"/>
            <a:chExt cx="1308100" cy="6210300"/>
          </a:xfrm>
        </p:grpSpPr>
        <p:sp>
          <p:nvSpPr>
            <p:cNvPr id="81" name="Прямоугольник 80"/>
            <p:cNvSpPr/>
            <p:nvPr/>
          </p:nvSpPr>
          <p:spPr>
            <a:xfrm>
              <a:off x="2267692" y="647700"/>
              <a:ext cx="1308100" cy="62103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Прямоугольник 81"/>
            <p:cNvSpPr/>
            <p:nvPr/>
          </p:nvSpPr>
          <p:spPr>
            <a:xfrm>
              <a:off x="2623292" y="647700"/>
              <a:ext cx="495300" cy="62103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 name="Прямоугольник 4"/>
          <p:cNvSpPr/>
          <p:nvPr/>
        </p:nvSpPr>
        <p:spPr>
          <a:xfrm>
            <a:off x="5047353" y="2608589"/>
            <a:ext cx="3079209" cy="3677930"/>
          </a:xfrm>
          <a:prstGeom prst="rect">
            <a:avLst/>
          </a:prstGeom>
        </p:spPr>
        <p:txBody>
          <a:bodyPr wrap="square">
            <a:spAutoFit/>
          </a:bodyPr>
          <a:lstStyle/>
          <a:p>
            <a:pPr lvl="0">
              <a:spcBef>
                <a:spcPts val="2400"/>
              </a:spcBef>
              <a:buClr>
                <a:srgbClr val="033AB5"/>
              </a:buClr>
            </a:pPr>
            <a:r>
              <a:rPr lang="ru-RU" sz="1700" dirty="0" smtClean="0">
                <a:latin typeface="Open Sans" panose="020B0606030504020204" pitchFamily="34" charset="0"/>
                <a:ea typeface="Open Sans" panose="020B0606030504020204" pitchFamily="34" charset="0"/>
                <a:cs typeface="Open Sans" panose="020B0606030504020204" pitchFamily="34" charset="0"/>
              </a:rPr>
              <a:t>геномная </a:t>
            </a:r>
            <a:r>
              <a:rPr lang="ru-RU" sz="1700" dirty="0">
                <a:latin typeface="Open Sans" panose="020B0606030504020204" pitchFamily="34" charset="0"/>
                <a:ea typeface="Open Sans" panose="020B0606030504020204" pitchFamily="34" charset="0"/>
                <a:cs typeface="Open Sans" panose="020B0606030504020204" pitchFamily="34" charset="0"/>
              </a:rPr>
              <a:t> </a:t>
            </a:r>
            <a:r>
              <a:rPr lang="ru-RU" sz="1700" dirty="0" smtClean="0">
                <a:latin typeface="Open Sans" panose="020B0606030504020204" pitchFamily="34" charset="0"/>
                <a:ea typeface="Open Sans" panose="020B0606030504020204" pitchFamily="34" charset="0"/>
                <a:cs typeface="Open Sans" panose="020B0606030504020204" pitchFamily="34" charset="0"/>
              </a:rPr>
              <a:t>                инженерия</a:t>
            </a:r>
            <a:r>
              <a:rPr lang="ru-RU" sz="1700" dirty="0">
                <a:latin typeface="Open Sans" panose="020B0606030504020204" pitchFamily="34" charset="0"/>
                <a:ea typeface="Open Sans" panose="020B0606030504020204" pitchFamily="34" charset="0"/>
                <a:cs typeface="Open Sans" panose="020B0606030504020204" pitchFamily="34" charset="0"/>
              </a:rPr>
              <a:t> </a:t>
            </a:r>
          </a:p>
          <a:p>
            <a:pPr lvl="0">
              <a:spcBef>
                <a:spcPts val="2400"/>
              </a:spcBef>
              <a:buClr>
                <a:srgbClr val="033AB5"/>
              </a:buClr>
            </a:pPr>
            <a:r>
              <a:rPr lang="ru-RU" sz="1700" dirty="0">
                <a:latin typeface="Open Sans" panose="020B0606030504020204" pitchFamily="34" charset="0"/>
                <a:ea typeface="Open Sans" panose="020B0606030504020204" pitchFamily="34" charset="0"/>
                <a:cs typeface="Open Sans" panose="020B0606030504020204" pitchFamily="34" charset="0"/>
              </a:rPr>
              <a:t>сельскохозяйственные биотехнологии </a:t>
            </a:r>
          </a:p>
          <a:p>
            <a:pPr lvl="0">
              <a:spcBef>
                <a:spcPts val="2400"/>
              </a:spcBef>
              <a:buClr>
                <a:srgbClr val="033AB5"/>
              </a:buClr>
            </a:pPr>
            <a:r>
              <a:rPr lang="ru-RU" sz="1700" dirty="0">
                <a:latin typeface="Open Sans" panose="020B0606030504020204" pitchFamily="34" charset="0"/>
                <a:ea typeface="Open Sans" panose="020B0606030504020204" pitchFamily="34" charset="0"/>
                <a:cs typeface="Open Sans" panose="020B0606030504020204" pitchFamily="34" charset="0"/>
              </a:rPr>
              <a:t>сити-фермерство</a:t>
            </a:r>
          </a:p>
          <a:p>
            <a:pPr lvl="0">
              <a:spcBef>
                <a:spcPts val="2400"/>
              </a:spcBef>
              <a:buClr>
                <a:srgbClr val="033AB5"/>
              </a:buClr>
            </a:pPr>
            <a:r>
              <a:rPr lang="ru-RU" sz="1700" dirty="0">
                <a:latin typeface="Open Sans" panose="020B0606030504020204" pitchFamily="34" charset="0"/>
                <a:ea typeface="Open Sans" panose="020B0606030504020204" pitchFamily="34" charset="0"/>
                <a:cs typeface="Open Sans" panose="020B0606030504020204" pitchFamily="34" charset="0"/>
              </a:rPr>
              <a:t>эксплуатация сельскохозяйственных машин</a:t>
            </a:r>
          </a:p>
          <a:p>
            <a:pPr lvl="0">
              <a:spcBef>
                <a:spcPts val="2400"/>
              </a:spcBef>
              <a:buClr>
                <a:srgbClr val="033AB5"/>
              </a:buClr>
            </a:pPr>
            <a:r>
              <a:rPr lang="ru-RU" sz="1700" dirty="0">
                <a:latin typeface="Open Sans" panose="020B0606030504020204" pitchFamily="34" charset="0"/>
                <a:ea typeface="Open Sans" panose="020B0606030504020204" pitchFamily="34" charset="0"/>
                <a:cs typeface="Open Sans" panose="020B0606030504020204" pitchFamily="34" charset="0"/>
              </a:rPr>
              <a:t>ветеринария</a:t>
            </a:r>
          </a:p>
        </p:txBody>
      </p:sp>
      <p:sp>
        <p:nvSpPr>
          <p:cNvPr id="71" name="Прямоугольник 70"/>
          <p:cNvSpPr/>
          <p:nvPr/>
        </p:nvSpPr>
        <p:spPr>
          <a:xfrm>
            <a:off x="3938714" y="1183085"/>
            <a:ext cx="2027371" cy="1323439"/>
          </a:xfrm>
          <a:prstGeom prst="rect">
            <a:avLst/>
          </a:prstGeom>
        </p:spPr>
        <p:txBody>
          <a:bodyPr wrap="square">
            <a:spAutoFit/>
          </a:bodyPr>
          <a:lstStyle/>
          <a:p>
            <a:pPr marL="273050"/>
            <a:r>
              <a:rPr lang="ru-RU" sz="5400" b="1" dirty="0" smtClean="0">
                <a:latin typeface="Open Sans" panose="020B0606030504020204" pitchFamily="34" charset="0"/>
                <a:ea typeface="Open Sans" panose="020B0606030504020204" pitchFamily="34" charset="0"/>
                <a:cs typeface="Open Sans" panose="020B0606030504020204" pitchFamily="34" charset="0"/>
              </a:rPr>
              <a:t> </a:t>
            </a:r>
            <a:r>
              <a:rPr lang="ru-RU" sz="80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5</a:t>
            </a:r>
            <a:endParaRPr lang="ru-RU" sz="4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3" name="Прямоугольник 82"/>
          <p:cNvSpPr/>
          <p:nvPr/>
        </p:nvSpPr>
        <p:spPr>
          <a:xfrm>
            <a:off x="7911079" y="4274546"/>
            <a:ext cx="3135087" cy="1850832"/>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8" name="Picture 4" descr="https://vologda-oblast.ru/upload/iblock/7b3/2019-wsrlogo-04.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1211" b="15293"/>
          <a:stretch/>
        </p:blipFill>
        <p:spPr bwMode="auto">
          <a:xfrm>
            <a:off x="7910114" y="3712687"/>
            <a:ext cx="3323423" cy="2379641"/>
          </a:xfrm>
          <a:prstGeom prst="rect">
            <a:avLst/>
          </a:prstGeom>
          <a:noFill/>
          <a:effectLst>
            <a:outerShdw blurRad="609600" dist="50800" dir="5400000" algn="ctr" rotWithShape="0">
              <a:srgbClr val="00B0F0"/>
            </a:outerShdw>
          </a:effectLst>
          <a:extLst>
            <a:ext uri="{909E8E84-426E-40DD-AFC4-6F175D3DCCD1}">
              <a14:hiddenFill xmlns:a14="http://schemas.microsoft.com/office/drawing/2010/main">
                <a:solidFill>
                  <a:srgbClr val="FFFFFF"/>
                </a:solidFill>
              </a14:hiddenFill>
            </a:ext>
          </a:extLst>
        </p:spPr>
      </p:pic>
      <p:sp>
        <p:nvSpPr>
          <p:cNvPr id="84" name="Прямоугольник 83"/>
          <p:cNvSpPr/>
          <p:nvPr/>
        </p:nvSpPr>
        <p:spPr>
          <a:xfrm>
            <a:off x="7777038" y="4272708"/>
            <a:ext cx="133072" cy="1850832"/>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p:cNvSpPr txBox="1"/>
          <p:nvPr/>
        </p:nvSpPr>
        <p:spPr>
          <a:xfrm>
            <a:off x="460374" y="85547"/>
            <a:ext cx="11854457" cy="492438"/>
          </a:xfrm>
          <a:prstGeom prst="rect">
            <a:avLst/>
          </a:prstGeom>
          <a:noFill/>
        </p:spPr>
        <p:txBody>
          <a:bodyPr wrap="square" lIns="121917" tIns="60958" rIns="121917" bIns="60958" rtlCol="0">
            <a:spAutoFit/>
          </a:bodyPr>
          <a:lstStyle/>
          <a:p>
            <a:pPr algn="ctr"/>
            <a:r>
              <a:rPr lang="ru-RU" altLang="ru-RU" sz="2400" b="1" dirty="0" smtClean="0">
                <a:latin typeface="Open Sans" panose="020B0606030504020204" pitchFamily="34" charset="0"/>
                <a:ea typeface="Open Sans" panose="020B0606030504020204" pitchFamily="34" charset="0"/>
                <a:cs typeface="Open Sans" panose="020B0606030504020204" pitchFamily="34" charset="0"/>
              </a:rPr>
              <a:t>РЕГИОНАЛЬНЫЙ ПРОЕКТ  «МОЛОДЫЕ ПРОФЕССИОНАЛЫ»</a:t>
            </a:r>
            <a:endParaRPr lang="ru-RU" altLang="ru-RU"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AutoShape 2" descr="https://gazetaingush.ru/sites/default/files/pubs/obshchestvo/20200204-v-ingushetii-prohodit-regionalnyy-chempionat-molodye-professionaly-world-skills-russia/370823938535e0c589810k3b5769262522930279ec664a5569f7d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5" name="Прямоугольник 94"/>
          <p:cNvSpPr/>
          <p:nvPr/>
        </p:nvSpPr>
        <p:spPr>
          <a:xfrm>
            <a:off x="11790380" y="0"/>
            <a:ext cx="401619" cy="914400"/>
          </a:xfrm>
          <a:prstGeom prst="rect">
            <a:avLst/>
          </a:prstGeom>
          <a:solidFill>
            <a:srgbClr val="3E47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9" name="Группа 58"/>
          <p:cNvGrpSpPr/>
          <p:nvPr/>
        </p:nvGrpSpPr>
        <p:grpSpPr>
          <a:xfrm>
            <a:off x="3619042" y="2179320"/>
            <a:ext cx="1308100" cy="4678680"/>
            <a:chOff x="2267692" y="647700"/>
            <a:chExt cx="1308100" cy="6210300"/>
          </a:xfrm>
        </p:grpSpPr>
        <p:sp>
          <p:nvSpPr>
            <p:cNvPr id="60" name="Прямоугольник 59"/>
            <p:cNvSpPr/>
            <p:nvPr/>
          </p:nvSpPr>
          <p:spPr>
            <a:xfrm>
              <a:off x="2267692" y="647700"/>
              <a:ext cx="1308100" cy="62103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Прямоугольник 60"/>
            <p:cNvSpPr/>
            <p:nvPr/>
          </p:nvSpPr>
          <p:spPr>
            <a:xfrm>
              <a:off x="2623292" y="647700"/>
              <a:ext cx="495300" cy="62103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3" name="Группа 62"/>
          <p:cNvGrpSpPr/>
          <p:nvPr/>
        </p:nvGrpSpPr>
        <p:grpSpPr>
          <a:xfrm rot="5400000">
            <a:off x="1905345" y="924"/>
            <a:ext cx="715010" cy="4525701"/>
            <a:chOff x="2267692" y="647700"/>
            <a:chExt cx="1308100" cy="6210300"/>
          </a:xfrm>
        </p:grpSpPr>
        <p:sp>
          <p:nvSpPr>
            <p:cNvPr id="64" name="Прямоугольник 63"/>
            <p:cNvSpPr/>
            <p:nvPr/>
          </p:nvSpPr>
          <p:spPr>
            <a:xfrm>
              <a:off x="2267692" y="647700"/>
              <a:ext cx="1308100" cy="62103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Прямоугольник 64"/>
            <p:cNvSpPr/>
            <p:nvPr/>
          </p:nvSpPr>
          <p:spPr>
            <a:xfrm>
              <a:off x="2623292" y="647700"/>
              <a:ext cx="495300" cy="62103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6" name="Прямоугольник 75"/>
          <p:cNvSpPr/>
          <p:nvPr/>
        </p:nvSpPr>
        <p:spPr>
          <a:xfrm>
            <a:off x="58341" y="1164617"/>
            <a:ext cx="2113537" cy="1323439"/>
          </a:xfrm>
          <a:prstGeom prst="rect">
            <a:avLst/>
          </a:prstGeom>
        </p:spPr>
        <p:txBody>
          <a:bodyPr wrap="square">
            <a:spAutoFit/>
          </a:bodyPr>
          <a:lstStyle/>
          <a:p>
            <a:pPr marL="273050"/>
            <a:r>
              <a:rPr lang="ru-RU" sz="3600" b="1" dirty="0" smtClean="0">
                <a:latin typeface="Open Sans" panose="020B0606030504020204" pitchFamily="34" charset="0"/>
                <a:ea typeface="Open Sans" panose="020B0606030504020204" pitchFamily="34" charset="0"/>
                <a:cs typeface="Open Sans" panose="020B0606030504020204" pitchFamily="34" charset="0"/>
              </a:rPr>
              <a:t> </a:t>
            </a:r>
            <a:r>
              <a:rPr lang="ru-RU" sz="8000" b="1"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10</a:t>
            </a:r>
            <a:endParaRPr lang="ru-RU" sz="4400" b="1" dirty="0" smtClean="0">
              <a:solidFill>
                <a:srgbClr val="FF50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Прямоугольник 76"/>
          <p:cNvSpPr/>
          <p:nvPr/>
        </p:nvSpPr>
        <p:spPr>
          <a:xfrm>
            <a:off x="1752634" y="1428042"/>
            <a:ext cx="2285959" cy="707886"/>
          </a:xfrm>
          <a:prstGeom prst="rect">
            <a:avLst/>
          </a:prstGeom>
        </p:spPr>
        <p:txBody>
          <a:bodyPr wrap="square">
            <a:spAutoFit/>
          </a:bodyPr>
          <a:lstStyle/>
          <a:p>
            <a:r>
              <a:rPr lang="ru-RU" sz="2000" b="1" dirty="0" smtClean="0">
                <a:latin typeface="Open Sans" panose="020B0606030504020204" pitchFamily="34" charset="0"/>
                <a:ea typeface="Open Sans" panose="020B0606030504020204" pitchFamily="34" charset="0"/>
                <a:cs typeface="Open Sans" panose="020B0606030504020204" pitchFamily="34" charset="0"/>
              </a:rPr>
              <a:t>новых мастерских</a:t>
            </a:r>
            <a:endParaRPr lang="ru-RU"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4" name="Picture 6" descr="https://png.pngtree.com/png-vector/20191001/ourlarge/pngtree-farmer-avatar-line-icon-vector-png-image_1772964.jpg"/>
          <p:cNvPicPr>
            <a:picLocks noChangeAspect="1" noChangeArrowheads="1"/>
          </p:cNvPicPr>
          <p:nvPr/>
        </p:nvPicPr>
        <p:blipFill>
          <a:blip r:embed="rId7" cstate="print">
            <a:clrChange>
              <a:clrFrom>
                <a:srgbClr val="F5F5F5"/>
              </a:clrFrom>
              <a:clrTo>
                <a:srgbClr val="F5F5F5">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20932" y="4180522"/>
            <a:ext cx="445368" cy="4453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image.flaticon.com/icons/png/512/115/115126.png"/>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1755" y="4888042"/>
            <a:ext cx="441246" cy="44124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Группа 1"/>
          <p:cNvGrpSpPr/>
          <p:nvPr/>
        </p:nvGrpSpPr>
        <p:grpSpPr>
          <a:xfrm>
            <a:off x="4541479" y="3303746"/>
            <a:ext cx="370175" cy="700096"/>
            <a:chOff x="1316775" y="3059573"/>
            <a:chExt cx="448519" cy="863458"/>
          </a:xfrm>
        </p:grpSpPr>
        <p:pic>
          <p:nvPicPr>
            <p:cNvPr id="2064" name="Picture 16" descr="https://us.123rf.com/450wm/antonshaparenko/antonshaparenko1906/antonshaparenko190600192/125225812-biotechnology-vector-icon-illustration-creative-sign-from-icons-collection-filled-flat-biotechnology.jpg?ver=6"/>
            <p:cNvPicPr>
              <a:picLocks noChangeAspect="1" noChangeArrowheads="1"/>
            </p:cNvPicPr>
            <p:nvPr/>
          </p:nvPicPr>
          <p:blipFill rotWithShape="1">
            <a:blip r:embed="rId9"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33817" t="16227" r="50150" b="58477"/>
            <a:stretch/>
          </p:blipFill>
          <p:spPr bwMode="auto">
            <a:xfrm rot="20883450">
              <a:off x="1316775" y="3232050"/>
              <a:ext cx="213175" cy="33633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ttps://us.123rf.com/450wm/antonshaparenko/antonshaparenko1906/antonshaparenko190600192/125225812-biotechnology-vector-icon-illustration-creative-sign-from-icons-collection-filled-flat-biotechnology.jpg?ver=6"/>
            <p:cNvPicPr>
              <a:picLocks noChangeAspect="1" noChangeArrowheads="1"/>
            </p:cNvPicPr>
            <p:nvPr/>
          </p:nvPicPr>
          <p:blipFill rotWithShape="1">
            <a:blip r:embed="rId9"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9794" t="16227" r="34183" b="61552"/>
            <a:stretch/>
          </p:blipFill>
          <p:spPr bwMode="auto">
            <a:xfrm rot="21293184">
              <a:off x="1525486" y="3255091"/>
              <a:ext cx="213044" cy="2954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https://us.123rf.com/450wm/antonshaparenko/antonshaparenko1906/antonshaparenko190600192/125225812-biotechnology-vector-icon-illustration-creative-sign-from-icons-collection-filled-flat-biotechnology.jpg?ver=6"/>
            <p:cNvPicPr>
              <a:picLocks noChangeAspect="1" noChangeArrowheads="1"/>
            </p:cNvPicPr>
            <p:nvPr/>
          </p:nvPicPr>
          <p:blipFill rotWithShape="1">
            <a:blip r:embed="rId10"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33817" t="41802" r="34183" b="28170"/>
            <a:stretch/>
          </p:blipFill>
          <p:spPr bwMode="auto">
            <a:xfrm>
              <a:off x="1339818" y="3523785"/>
              <a:ext cx="425476" cy="39924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https://us.123rf.com/450wm/antonshaparenko/antonshaparenko1906/antonshaparenko190600192/125225812-biotechnology-vector-icon-illustration-creative-sign-from-icons-collection-filled-flat-biotechnology.jpg?ver=6"/>
            <p:cNvPicPr>
              <a:picLocks noChangeAspect="1" noChangeArrowheads="1"/>
            </p:cNvPicPr>
            <p:nvPr/>
          </p:nvPicPr>
          <p:blipFill rotWithShape="1">
            <a:blip r:embed="rId11"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33817" t="16227" r="50150" b="58477"/>
            <a:stretch/>
          </p:blipFill>
          <p:spPr bwMode="auto">
            <a:xfrm rot="1389199">
              <a:off x="1364913" y="3059573"/>
              <a:ext cx="286214" cy="451577"/>
            </a:xfrm>
            <a:prstGeom prst="rect">
              <a:avLst/>
            </a:prstGeom>
            <a:noFill/>
            <a:extLst>
              <a:ext uri="{909E8E84-426E-40DD-AFC4-6F175D3DCCD1}">
                <a14:hiddenFill xmlns:a14="http://schemas.microsoft.com/office/drawing/2010/main">
                  <a:solidFill>
                    <a:srgbClr val="FFFFFF"/>
                  </a:solidFill>
                </a14:hiddenFill>
              </a:ext>
            </a:extLst>
          </p:spPr>
        </p:pic>
      </p:grpSp>
      <p:pic>
        <p:nvPicPr>
          <p:cNvPr id="2066" name="Picture 18" descr="https://image.freepik.com/free-icon/dna_318-46617.jpg"/>
          <p:cNvPicPr>
            <a:picLocks noChangeAspect="1" noChangeArrowheads="1"/>
          </p:cNvPicPr>
          <p:nvPr/>
        </p:nvPicPr>
        <p:blipFill>
          <a:blip r:embed="rId1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20931" y="2701385"/>
            <a:ext cx="431515" cy="4315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Группа 2"/>
          <p:cNvGrpSpPr/>
          <p:nvPr/>
        </p:nvGrpSpPr>
        <p:grpSpPr>
          <a:xfrm>
            <a:off x="4549982" y="5847425"/>
            <a:ext cx="415862" cy="366431"/>
            <a:chOff x="3988504" y="5677298"/>
            <a:chExt cx="415862" cy="366431"/>
          </a:xfrm>
        </p:grpSpPr>
        <p:pic>
          <p:nvPicPr>
            <p:cNvPr id="2074" name="Picture 26" descr="https://cdn.onlinewebfonts.com/svg/img_74372.png"/>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6647" y="5677298"/>
              <a:ext cx="407719" cy="3536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6" descr="https://cdn.onlinewebfonts.com/svg/img_74372.png"/>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88504" y="5683114"/>
              <a:ext cx="407719" cy="3536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6" descr="https://cdn.onlinewebfonts.com/svg/img_74372.png"/>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6025" y="5690095"/>
              <a:ext cx="407719" cy="353634"/>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Прямоугольник 85"/>
          <p:cNvSpPr/>
          <p:nvPr/>
        </p:nvSpPr>
        <p:spPr>
          <a:xfrm>
            <a:off x="1" y="6422834"/>
            <a:ext cx="8842872" cy="435166"/>
          </a:xfrm>
          <a:prstGeom prst="rect">
            <a:avLst/>
          </a:prstGeom>
          <a:solidFill>
            <a:srgbClr val="181B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рямоугольник 95"/>
          <p:cNvSpPr/>
          <p:nvPr/>
        </p:nvSpPr>
        <p:spPr>
          <a:xfrm>
            <a:off x="0" y="6422314"/>
            <a:ext cx="150607" cy="435685"/>
          </a:xfrm>
          <a:prstGeom prst="rect">
            <a:avLst/>
          </a:prstGeom>
          <a:solidFill>
            <a:srgbClr val="003F5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7" name="Picture 4" descr="https://vologda-oblast.ru/upload/iblock/7b3/2019-wsrlogo-04.png"/>
          <p:cNvPicPr>
            <a:picLocks noChangeAspect="1" noChangeArrowheads="1"/>
          </p:cNvPicPr>
          <p:nvPr/>
        </p:nvPicPr>
        <p:blipFill rotWithShape="1">
          <a:blip r:embed="rId14" cstate="print">
            <a:duotone>
              <a:prstClr val="black"/>
              <a:schemeClr val="accent6">
                <a:tint val="45000"/>
                <a:satMod val="400000"/>
              </a:schemeClr>
            </a:duotone>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l="21211" b="15293"/>
          <a:stretch/>
        </p:blipFill>
        <p:spPr bwMode="auto">
          <a:xfrm rot="20374749">
            <a:off x="750947" y="5216109"/>
            <a:ext cx="296686" cy="337914"/>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flipH="1">
            <a:off x="1497509" y="827363"/>
            <a:ext cx="1162564" cy="400110"/>
          </a:xfrm>
          <a:prstGeom prst="rect">
            <a:avLst/>
          </a:prstGeom>
          <a:noFill/>
        </p:spPr>
        <p:txBody>
          <a:bodyPr wrap="square" rtlCol="0">
            <a:spAutoFit/>
          </a:bodyPr>
          <a:lstStyle/>
          <a:p>
            <a:pPr algn="ctr"/>
            <a:r>
              <a:rPr lang="ru-RU" sz="2000" b="1" dirty="0" smtClean="0">
                <a:solidFill>
                  <a:srgbClr val="00B050"/>
                </a:solidFill>
                <a:latin typeface="+mn-lt"/>
              </a:rPr>
              <a:t>2019 год</a:t>
            </a:r>
            <a:endParaRPr lang="ru-RU" sz="2000" b="1" dirty="0">
              <a:solidFill>
                <a:srgbClr val="00B050"/>
              </a:solidFill>
              <a:latin typeface="+mn-lt"/>
            </a:endParaRPr>
          </a:p>
        </p:txBody>
      </p:sp>
      <p:sp>
        <p:nvSpPr>
          <p:cNvPr id="51" name="TextBox 50"/>
          <p:cNvSpPr txBox="1"/>
          <p:nvPr/>
        </p:nvSpPr>
        <p:spPr>
          <a:xfrm flipH="1">
            <a:off x="5233621" y="831985"/>
            <a:ext cx="1185652" cy="400110"/>
          </a:xfrm>
          <a:prstGeom prst="rect">
            <a:avLst/>
          </a:prstGeom>
          <a:noFill/>
        </p:spPr>
        <p:txBody>
          <a:bodyPr wrap="square" rtlCol="0">
            <a:spAutoFit/>
          </a:bodyPr>
          <a:lstStyle/>
          <a:p>
            <a:pPr algn="ctr"/>
            <a:r>
              <a:rPr lang="ru-RU" sz="2000" b="1" dirty="0" smtClean="0">
                <a:solidFill>
                  <a:srgbClr val="00B050"/>
                </a:solidFill>
                <a:latin typeface="+mn-lt"/>
              </a:rPr>
              <a:t>2020 год</a:t>
            </a:r>
            <a:endParaRPr lang="ru-RU" sz="2000" b="1" dirty="0">
              <a:solidFill>
                <a:srgbClr val="00B050"/>
              </a:solidFill>
              <a:latin typeface="+mn-lt"/>
            </a:endParaRPr>
          </a:p>
        </p:txBody>
      </p:sp>
      <p:sp>
        <p:nvSpPr>
          <p:cNvPr id="46" name="Номер слайда 4"/>
          <p:cNvSpPr txBox="1">
            <a:spLocks/>
          </p:cNvSpPr>
          <p:nvPr/>
        </p:nvSpPr>
        <p:spPr>
          <a:xfrm>
            <a:off x="9242425" y="6365875"/>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FAF64E77-853F-4D4F-A12C-D37084F22861}" type="slidenum">
              <a:rPr lang="ru-RU" smtClean="0">
                <a:solidFill>
                  <a:schemeClr val="bg1">
                    <a:lumMod val="50000"/>
                  </a:schemeClr>
                </a:solidFill>
              </a:rPr>
              <a:pPr/>
              <a:t>39</a:t>
            </a:fld>
            <a:endParaRPr lang="ru-RU" dirty="0">
              <a:solidFill>
                <a:schemeClr val="bg1">
                  <a:lumMod val="50000"/>
                </a:schemeClr>
              </a:solidFill>
            </a:endParaRPr>
          </a:p>
        </p:txBody>
      </p:sp>
    </p:spTree>
    <p:extLst>
      <p:ext uri="{BB962C8B-B14F-4D97-AF65-F5344CB8AC3E}">
        <p14:creationId xmlns:p14="http://schemas.microsoft.com/office/powerpoint/2010/main" val="83005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nodeType="with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Основные задачи и приоритетные направления бюджетной политики Липецкой области на </a:t>
            </a:r>
            <a:r>
              <a:rPr lang="ru-RU" sz="2800" dirty="0" smtClean="0"/>
              <a:t>2020 </a:t>
            </a:r>
            <a:r>
              <a:rPr lang="ru-RU" sz="2800" dirty="0"/>
              <a:t>год</a:t>
            </a:r>
          </a:p>
        </p:txBody>
      </p:sp>
      <p:sp>
        <p:nvSpPr>
          <p:cNvPr id="6" name="Объект 2"/>
          <p:cNvSpPr txBox="1">
            <a:spLocks/>
          </p:cNvSpPr>
          <p:nvPr/>
        </p:nvSpPr>
        <p:spPr>
          <a:xfrm>
            <a:off x="571499" y="1221178"/>
            <a:ext cx="5181599" cy="5312368"/>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1. Улучшение условий жизни  населения Липецкой области, адресное решение социальных проблем, повышение качества государственных и муниципальных услуг</a:t>
            </a:r>
          </a:p>
          <a:p>
            <a:pPr marL="0" indent="0" fontAlgn="auto">
              <a:spcAft>
                <a:spcPts val="0"/>
              </a:spcAft>
              <a:buNone/>
              <a:defRPr/>
            </a:pPr>
            <a:r>
              <a:rPr kumimoji="0" lang="ru-RU" sz="2800" b="0" i="0" u="none" strike="noStrike" kern="1200" cap="none" spc="0" normalizeH="0" baseline="0" noProof="0" dirty="0" smtClean="0">
                <a:ln>
                  <a:noFill/>
                </a:ln>
                <a:effectLst/>
                <a:uLnTx/>
                <a:uFillTx/>
                <a:latin typeface="Calibri"/>
              </a:rPr>
              <a:t>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2. Оказание поддержки реальному сектору экономики	</a:t>
            </a:r>
          </a:p>
          <a:p>
            <a:pPr marL="0" indent="0" fontAlgn="auto">
              <a:spcAft>
                <a:spcPts val="0"/>
              </a:spcAft>
              <a:buNone/>
              <a:defRPr/>
            </a:pPr>
            <a:endParaRPr kumimoji="0" lang="ru-RU" sz="2800" b="0" i="0" u="none" strike="noStrike" kern="1200" cap="none" spc="0" normalizeH="0" baseline="0" noProof="0" dirty="0" smtClean="0">
              <a:ln>
                <a:noFill/>
              </a:ln>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3. Стимулирование инновационного развития экономики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4. Проведение политики сдерживания роста бюджетных расходов при безусловном исполнении  законодательно установленных публично-нормативных и иных социально значимых обязательств</a:t>
            </a:r>
          </a:p>
          <a:p>
            <a:pPr marL="0" indent="0" fontAlgn="auto">
              <a:spcAft>
                <a:spcPts val="0"/>
              </a:spcAft>
              <a:buNone/>
              <a:defRPr/>
            </a:pPr>
            <a:r>
              <a:rPr kumimoji="0" lang="ru-RU" sz="2800" b="0" i="0" u="none" strike="noStrike" kern="1200" cap="none" spc="0" normalizeH="0" baseline="0" noProof="0" dirty="0" smtClean="0">
                <a:ln>
                  <a:noFill/>
                </a:ln>
                <a:effectLst/>
                <a:uLnTx/>
                <a:uFillTx/>
                <a:latin typeface="Calibri"/>
              </a:rPr>
              <a:t>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5. Повышение эффективности бюджетных расходов и устойчивости бюджета за счет выявления и сокращения неэффективных затрат, концентрации ресурсов на приоритетных направлениях развития и выполнении публичных обязательств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6. Ограничение бюджетного дефицита до  уровня не более 10 процентов от суммы доходов бюджета без учета объема безвозмездных поступлений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7. Снижения объема государственного долга области до уровня, не превышающего 50 % общего объема доходов бюджета без учета безвозмездных поступлений</a:t>
            </a:r>
            <a:endParaRPr kumimoji="0" lang="ru-RU" sz="2800" b="0" i="0" u="none" strike="noStrike" kern="1200" cap="none" spc="0" normalizeH="0" baseline="0" noProof="0" dirty="0">
              <a:ln>
                <a:noFill/>
              </a:ln>
              <a:effectLst/>
              <a:uLnTx/>
              <a:uFillTx/>
              <a:latin typeface="Calibri"/>
            </a:endParaRPr>
          </a:p>
        </p:txBody>
      </p:sp>
      <p:pic>
        <p:nvPicPr>
          <p:cNvPr id="7" name="Picture 2"/>
          <p:cNvPicPr>
            <a:picLocks noChangeAspect="1" noChangeArrowheads="1"/>
          </p:cNvPicPr>
          <p:nvPr/>
        </p:nvPicPr>
        <p:blipFill>
          <a:blip r:embed="rId2" cstate="print"/>
          <a:srcRect/>
          <a:stretch>
            <a:fillRect/>
          </a:stretch>
        </p:blipFill>
        <p:spPr bwMode="auto">
          <a:xfrm>
            <a:off x="6232359" y="1221178"/>
            <a:ext cx="4822468" cy="3614312"/>
          </a:xfrm>
          <a:prstGeom prst="rect">
            <a:avLst/>
          </a:prstGeom>
          <a:noFill/>
          <a:ln w="9525">
            <a:noFill/>
            <a:miter lim="800000"/>
            <a:headEnd/>
            <a:tailEnd/>
          </a:ln>
        </p:spPr>
      </p:pic>
      <p:sp>
        <p:nvSpPr>
          <p:cNvPr id="4" name="Номер слайда 3"/>
          <p:cNvSpPr>
            <a:spLocks noGrp="1"/>
          </p:cNvSpPr>
          <p:nvPr>
            <p:ph type="sldNum" sz="quarter" idx="4"/>
          </p:nvPr>
        </p:nvSpPr>
        <p:spPr/>
        <p:txBody>
          <a:bodyPr/>
          <a:lstStyle/>
          <a:p>
            <a:fld id="{FAF64E77-853F-4D4F-A12C-D37084F22861}" type="slidenum">
              <a:rPr lang="ru-RU" smtClean="0"/>
              <a:pPr/>
              <a:t>4</a:t>
            </a:fld>
            <a:endParaRPr lang="ru-RU" dirty="0"/>
          </a:p>
        </p:txBody>
      </p:sp>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509018" y="5655705"/>
            <a:ext cx="5874027" cy="1034661"/>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62709"/>
            <a:endParaRPr lang="ru-RU" sz="1467">
              <a:solidFill>
                <a:prstClr val="white"/>
              </a:solidFill>
            </a:endParaRPr>
          </a:p>
        </p:txBody>
      </p:sp>
      <p:pic>
        <p:nvPicPr>
          <p:cNvPr id="11" name="Picture 4" descr="http://cdn.onlinewebfonts.com/svg/img_464669.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6168" y="4283666"/>
            <a:ext cx="576997" cy="5769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8" name="Диаграмма 37"/>
          <p:cNvGraphicFramePr/>
          <p:nvPr>
            <p:extLst>
              <p:ext uri="{D42A27DB-BD31-4B8C-83A1-F6EECF244321}">
                <p14:modId xmlns:p14="http://schemas.microsoft.com/office/powerpoint/2010/main" val="2204717044"/>
              </p:ext>
            </p:extLst>
          </p:nvPr>
        </p:nvGraphicFramePr>
        <p:xfrm>
          <a:off x="51188" y="4354373"/>
          <a:ext cx="6090719" cy="2675091"/>
        </p:xfrm>
        <a:graphic>
          <a:graphicData uri="http://schemas.openxmlformats.org/drawingml/2006/chart">
            <c:chart xmlns:c="http://schemas.openxmlformats.org/drawingml/2006/chart" xmlns:r="http://schemas.openxmlformats.org/officeDocument/2006/relationships" r:id="rId3"/>
          </a:graphicData>
        </a:graphic>
      </p:graphicFrame>
      <p:sp>
        <p:nvSpPr>
          <p:cNvPr id="49" name="Заголовок 1"/>
          <p:cNvSpPr txBox="1">
            <a:spLocks/>
          </p:cNvSpPr>
          <p:nvPr/>
        </p:nvSpPr>
        <p:spPr>
          <a:xfrm>
            <a:off x="291519" y="3562065"/>
            <a:ext cx="11649427" cy="567943"/>
          </a:xfrm>
          <a:prstGeom prst="rect">
            <a:avLst/>
          </a:prstGeom>
        </p:spPr>
        <p:txBody>
          <a:bodyPr vert="horz" lIns="91440" tIns="45721" rIns="91440" bIns="45721"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ru-RU" sz="2400" b="1" dirty="0">
                <a:solidFill>
                  <a:prstClr val="black"/>
                </a:solidFill>
                <a:latin typeface="+mn-lt"/>
              </a:rPr>
              <a:t>Бесплатное 1-разовое горячее питание учеников 1-4 классов</a:t>
            </a:r>
          </a:p>
        </p:txBody>
      </p:sp>
      <p:sp>
        <p:nvSpPr>
          <p:cNvPr id="3" name="Прямоугольник 2"/>
          <p:cNvSpPr/>
          <p:nvPr/>
        </p:nvSpPr>
        <p:spPr>
          <a:xfrm>
            <a:off x="1017683" y="4198491"/>
            <a:ext cx="3238131" cy="656655"/>
          </a:xfrm>
          <a:prstGeom prst="rect">
            <a:avLst/>
          </a:prstGeom>
        </p:spPr>
        <p:txBody>
          <a:bodyPr wrap="none" lIns="91440" tIns="45720" rIns="91440" bIns="45720">
            <a:spAutoFit/>
          </a:bodyPr>
          <a:lstStyle/>
          <a:p>
            <a:pPr defTabSz="562709"/>
            <a:r>
              <a:rPr lang="ru-RU" sz="1867" b="1" dirty="0">
                <a:solidFill>
                  <a:prstClr val="black"/>
                </a:solidFill>
                <a:latin typeface="+mn-lt"/>
              </a:rPr>
              <a:t>ФИНАНСИРОВАНИЕ (2020 г.):</a:t>
            </a:r>
            <a:r>
              <a:rPr lang="ru-RU" sz="1867" dirty="0">
                <a:solidFill>
                  <a:prstClr val="black"/>
                </a:solidFill>
                <a:latin typeface="+mn-lt"/>
              </a:rPr>
              <a:t> </a:t>
            </a:r>
          </a:p>
          <a:p>
            <a:pPr defTabSz="562709"/>
            <a:r>
              <a:rPr lang="ru-RU" b="1" dirty="0" smtClean="0">
                <a:solidFill>
                  <a:srgbClr val="009242"/>
                </a:solidFill>
                <a:latin typeface="+mn-lt"/>
              </a:rPr>
              <a:t>199,8 млн. руб</a:t>
            </a:r>
            <a:r>
              <a:rPr lang="ru-RU" b="1" dirty="0">
                <a:solidFill>
                  <a:srgbClr val="009242"/>
                </a:solidFill>
                <a:latin typeface="+mn-lt"/>
              </a:rPr>
              <a:t>.</a:t>
            </a:r>
          </a:p>
        </p:txBody>
      </p:sp>
      <p:sp>
        <p:nvSpPr>
          <p:cNvPr id="6" name="Овал 5"/>
          <p:cNvSpPr/>
          <p:nvPr/>
        </p:nvSpPr>
        <p:spPr>
          <a:xfrm>
            <a:off x="3265178" y="5063004"/>
            <a:ext cx="1457093" cy="14570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62709"/>
            <a:endParaRPr lang="ru-RU" sz="1467">
              <a:solidFill>
                <a:prstClr val="white"/>
              </a:solidFill>
            </a:endParaRPr>
          </a:p>
        </p:txBody>
      </p:sp>
      <p:sp>
        <p:nvSpPr>
          <p:cNvPr id="33" name="Подзаголовок 2"/>
          <p:cNvSpPr txBox="1">
            <a:spLocks/>
          </p:cNvSpPr>
          <p:nvPr/>
        </p:nvSpPr>
        <p:spPr bwMode="auto">
          <a:xfrm>
            <a:off x="3253168" y="5277423"/>
            <a:ext cx="1499765" cy="828993"/>
          </a:xfrm>
          <a:prstGeom prst="rect">
            <a:avLst/>
          </a:prstGeom>
          <a:noFill/>
          <a:ln w="9525">
            <a:noFill/>
            <a:miter lim="800000"/>
            <a:headEnd/>
            <a:tailEnd/>
          </a:ln>
        </p:spPr>
        <p:txBody>
          <a:bodyPr vert="horz" wrap="square" lIns="91440" tIns="45721" rIns="91440" bIns="45721" numCol="1"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562709">
              <a:lnSpc>
                <a:spcPct val="100000"/>
              </a:lnSpc>
              <a:spcBef>
                <a:spcPts val="0"/>
              </a:spcBef>
            </a:pPr>
            <a:r>
              <a:rPr lang="ru-RU" sz="3600" b="1" dirty="0">
                <a:solidFill>
                  <a:srgbClr val="00823B"/>
                </a:solidFill>
              </a:rPr>
              <a:t>72%</a:t>
            </a:r>
            <a:endParaRPr lang="ru-RU" sz="3600" dirty="0">
              <a:solidFill>
                <a:srgbClr val="00823B"/>
              </a:solidFill>
            </a:endParaRPr>
          </a:p>
          <a:p>
            <a:pPr defTabSz="562709">
              <a:lnSpc>
                <a:spcPct val="100000"/>
              </a:lnSpc>
              <a:spcBef>
                <a:spcPts val="0"/>
              </a:spcBef>
            </a:pPr>
            <a:r>
              <a:rPr lang="ru-RU" sz="1467" dirty="0" err="1">
                <a:solidFill>
                  <a:prstClr val="black"/>
                </a:solidFill>
              </a:rPr>
              <a:t>софинанси</a:t>
            </a:r>
            <a:r>
              <a:rPr lang="ru-RU" sz="1467" dirty="0">
                <a:solidFill>
                  <a:prstClr val="black"/>
                </a:solidFill>
              </a:rPr>
              <a:t>-</a:t>
            </a:r>
          </a:p>
          <a:p>
            <a:pPr defTabSz="562709">
              <a:lnSpc>
                <a:spcPct val="100000"/>
              </a:lnSpc>
              <a:spcBef>
                <a:spcPts val="0"/>
              </a:spcBef>
            </a:pPr>
            <a:r>
              <a:rPr lang="ru-RU" sz="1467" dirty="0" err="1">
                <a:solidFill>
                  <a:prstClr val="black"/>
                </a:solidFill>
              </a:rPr>
              <a:t>рование</a:t>
            </a:r>
            <a:r>
              <a:rPr lang="ru-RU" sz="1467" dirty="0">
                <a:solidFill>
                  <a:prstClr val="black"/>
                </a:solidFill>
              </a:rPr>
              <a:t> </a:t>
            </a:r>
          </a:p>
        </p:txBody>
      </p:sp>
      <p:sp>
        <p:nvSpPr>
          <p:cNvPr id="2" name="Прямоугольник 1"/>
          <p:cNvSpPr/>
          <p:nvPr/>
        </p:nvSpPr>
        <p:spPr>
          <a:xfrm>
            <a:off x="5772239" y="4188670"/>
            <a:ext cx="2399475" cy="1077411"/>
          </a:xfrm>
          <a:prstGeom prst="rect">
            <a:avLst/>
          </a:prstGeom>
        </p:spPr>
        <p:txBody>
          <a:bodyPr wrap="square" lIns="91440" tIns="45720" rIns="91440" bIns="45720">
            <a:spAutoFit/>
          </a:bodyPr>
          <a:lstStyle/>
          <a:p>
            <a:pPr defTabSz="562709"/>
            <a:r>
              <a:rPr lang="ru-RU" sz="1867" b="1" dirty="0">
                <a:solidFill>
                  <a:prstClr val="black"/>
                </a:solidFill>
                <a:latin typeface="+mn-lt"/>
              </a:rPr>
              <a:t>Стоимость питания </a:t>
            </a:r>
          </a:p>
          <a:p>
            <a:pPr defTabSz="562709"/>
            <a:r>
              <a:rPr lang="ru-RU" sz="1867" dirty="0">
                <a:solidFill>
                  <a:prstClr val="black"/>
                </a:solidFill>
                <a:latin typeface="+mn-lt"/>
              </a:rPr>
              <a:t>на 1 ребенка в день </a:t>
            </a:r>
          </a:p>
          <a:p>
            <a:pPr defTabSz="562709"/>
            <a:r>
              <a:rPr lang="ru-RU" sz="2667" b="1" dirty="0">
                <a:solidFill>
                  <a:srgbClr val="009242"/>
                </a:solidFill>
                <a:latin typeface="+mn-lt"/>
              </a:rPr>
              <a:t>50,7 руб.</a:t>
            </a:r>
            <a:r>
              <a:rPr lang="ru-RU" sz="2133" b="1" dirty="0">
                <a:solidFill>
                  <a:srgbClr val="009242"/>
                </a:solidFill>
                <a:latin typeface="+mn-lt"/>
              </a:rPr>
              <a:t> </a:t>
            </a:r>
          </a:p>
        </p:txBody>
      </p:sp>
      <p:sp>
        <p:nvSpPr>
          <p:cNvPr id="19" name="Подзаголовок 2"/>
          <p:cNvSpPr txBox="1">
            <a:spLocks/>
          </p:cNvSpPr>
          <p:nvPr/>
        </p:nvSpPr>
        <p:spPr bwMode="auto">
          <a:xfrm>
            <a:off x="8662216" y="4182700"/>
            <a:ext cx="3415081" cy="1834435"/>
          </a:xfrm>
          <a:prstGeom prst="rect">
            <a:avLst/>
          </a:prstGeom>
          <a:noFill/>
          <a:ln w="9525">
            <a:noFill/>
            <a:miter lim="800000"/>
            <a:headEnd/>
            <a:tailEnd/>
          </a:ln>
        </p:spPr>
        <p:txBody>
          <a:bodyPr vert="horz" wrap="square" lIns="84419" tIns="42211" rIns="84419" bIns="42211" numCol="1"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844168">
              <a:lnSpc>
                <a:spcPct val="100000"/>
              </a:lnSpc>
              <a:spcBef>
                <a:spcPts val="924"/>
              </a:spcBef>
            </a:pPr>
            <a:r>
              <a:rPr lang="ru-RU" sz="1867" dirty="0">
                <a:solidFill>
                  <a:prstClr val="black"/>
                </a:solidFill>
              </a:rPr>
              <a:t>Наличие горячей линии</a:t>
            </a:r>
          </a:p>
          <a:p>
            <a:pPr algn="l" defTabSz="844168">
              <a:lnSpc>
                <a:spcPct val="100000"/>
              </a:lnSpc>
              <a:spcBef>
                <a:spcPts val="924"/>
              </a:spcBef>
            </a:pPr>
            <a:r>
              <a:rPr lang="ru-RU" sz="1867" dirty="0">
                <a:solidFill>
                  <a:prstClr val="black"/>
                </a:solidFill>
              </a:rPr>
              <a:t>Разработано единое меню (размещено на сайтах ОУ)</a:t>
            </a:r>
          </a:p>
          <a:p>
            <a:pPr algn="l" defTabSz="844168">
              <a:lnSpc>
                <a:spcPct val="100000"/>
              </a:lnSpc>
              <a:spcBef>
                <a:spcPts val="924"/>
              </a:spcBef>
            </a:pPr>
            <a:r>
              <a:rPr lang="ru-RU" sz="1867" dirty="0">
                <a:solidFill>
                  <a:prstClr val="black"/>
                </a:solidFill>
              </a:rPr>
              <a:t>Организация контроля                за качеством питания</a:t>
            </a:r>
          </a:p>
          <a:p>
            <a:pPr algn="l" defTabSz="844168">
              <a:lnSpc>
                <a:spcPct val="100000"/>
              </a:lnSpc>
              <a:spcBef>
                <a:spcPts val="924"/>
              </a:spcBef>
            </a:pPr>
            <a:r>
              <a:rPr lang="ru-RU" sz="1867" dirty="0">
                <a:solidFill>
                  <a:prstClr val="black"/>
                </a:solidFill>
              </a:rPr>
              <a:t>Централизованные закупки продуктов в муниципалитетах</a:t>
            </a:r>
          </a:p>
        </p:txBody>
      </p:sp>
      <p:sp>
        <p:nvSpPr>
          <p:cNvPr id="21" name="Прямоугольник 20"/>
          <p:cNvSpPr/>
          <p:nvPr/>
        </p:nvSpPr>
        <p:spPr>
          <a:xfrm>
            <a:off x="5737018" y="5418312"/>
            <a:ext cx="2330619" cy="843580"/>
          </a:xfrm>
          <a:prstGeom prst="rect">
            <a:avLst/>
          </a:prstGeom>
        </p:spPr>
        <p:txBody>
          <a:bodyPr wrap="square" lIns="103900" tIns="51951" rIns="103900" bIns="51951">
            <a:spAutoFit/>
          </a:bodyPr>
          <a:lstStyle/>
          <a:p>
            <a:r>
              <a:rPr lang="ru-RU" sz="2400" b="1" dirty="0" smtClean="0">
                <a:solidFill>
                  <a:srgbClr val="009242"/>
                </a:solidFill>
                <a:latin typeface="+mn-lt"/>
              </a:rPr>
              <a:t>Охват горячим питанием 100</a:t>
            </a:r>
            <a:r>
              <a:rPr lang="ru-RU" sz="2400" b="1" dirty="0">
                <a:solidFill>
                  <a:srgbClr val="009242"/>
                </a:solidFill>
                <a:latin typeface="+mn-lt"/>
              </a:rPr>
              <a:t>% </a:t>
            </a:r>
          </a:p>
        </p:txBody>
      </p:sp>
      <p:sp>
        <p:nvSpPr>
          <p:cNvPr id="7" name="TextBox 6"/>
          <p:cNvSpPr txBox="1"/>
          <p:nvPr/>
        </p:nvSpPr>
        <p:spPr>
          <a:xfrm>
            <a:off x="2362052" y="5251829"/>
            <a:ext cx="734496" cy="379656"/>
          </a:xfrm>
          <a:prstGeom prst="rect">
            <a:avLst/>
          </a:prstGeom>
          <a:noFill/>
        </p:spPr>
        <p:txBody>
          <a:bodyPr wrap="none" rtlCol="0">
            <a:spAutoFit/>
          </a:bodyPr>
          <a:lstStyle/>
          <a:p>
            <a:pPr>
              <a:spcBef>
                <a:spcPts val="1600"/>
              </a:spcBef>
            </a:pPr>
            <a:r>
              <a:rPr lang="ru-RU" sz="1867" b="1" dirty="0">
                <a:latin typeface="+mn-lt"/>
              </a:rPr>
              <a:t>143,8</a:t>
            </a:r>
          </a:p>
        </p:txBody>
      </p:sp>
      <p:sp>
        <p:nvSpPr>
          <p:cNvPr id="22" name="TextBox 21"/>
          <p:cNvSpPr txBox="1"/>
          <p:nvPr/>
        </p:nvSpPr>
        <p:spPr>
          <a:xfrm>
            <a:off x="2375303" y="6033707"/>
            <a:ext cx="428322" cy="379656"/>
          </a:xfrm>
          <a:prstGeom prst="rect">
            <a:avLst/>
          </a:prstGeom>
          <a:noFill/>
        </p:spPr>
        <p:txBody>
          <a:bodyPr wrap="none" rtlCol="0">
            <a:spAutoFit/>
          </a:bodyPr>
          <a:lstStyle/>
          <a:p>
            <a:pPr>
              <a:spcBef>
                <a:spcPts val="1600"/>
              </a:spcBef>
            </a:pPr>
            <a:r>
              <a:rPr lang="ru-RU" sz="1867" b="1" dirty="0">
                <a:latin typeface="+mn-lt"/>
              </a:rPr>
              <a:t>56</a:t>
            </a:r>
          </a:p>
        </p:txBody>
      </p:sp>
      <p:cxnSp>
        <p:nvCxnSpPr>
          <p:cNvPr id="12" name="Прямая соединительная линия 11"/>
          <p:cNvCxnSpPr/>
          <p:nvPr/>
        </p:nvCxnSpPr>
        <p:spPr>
          <a:xfrm>
            <a:off x="5088806" y="4304072"/>
            <a:ext cx="0" cy="2252871"/>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50" name="Picture 2" descr="http://cdn.onlinewebfonts.com/svg/img_37495.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1464" y="4290821"/>
            <a:ext cx="451807" cy="50544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Прямая соединительная линия 28"/>
          <p:cNvCxnSpPr/>
          <p:nvPr/>
        </p:nvCxnSpPr>
        <p:spPr>
          <a:xfrm>
            <a:off x="8121178" y="4321744"/>
            <a:ext cx="0" cy="2252871"/>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52" name="Picture 4" descr="https://i.pinimg.com/originals/94/ee/2f/94ee2fda4931c26b3c55ed23d28e885e.png"/>
          <p:cNvPicPr>
            <a:picLocks noChangeAspect="1" noChangeArrowheads="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2639" r="22311"/>
          <a:stretch/>
        </p:blipFill>
        <p:spPr bwMode="auto">
          <a:xfrm>
            <a:off x="5209871" y="5534504"/>
            <a:ext cx="520043" cy="49594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Группа 38"/>
          <p:cNvGrpSpPr/>
          <p:nvPr/>
        </p:nvGrpSpPr>
        <p:grpSpPr>
          <a:xfrm>
            <a:off x="8319843" y="4293223"/>
            <a:ext cx="192000" cy="192000"/>
            <a:chOff x="8148973" y="4255159"/>
            <a:chExt cx="252000" cy="252000"/>
          </a:xfrm>
        </p:grpSpPr>
        <p:grpSp>
          <p:nvGrpSpPr>
            <p:cNvPr id="40" name="Группа 39"/>
            <p:cNvGrpSpPr/>
            <p:nvPr/>
          </p:nvGrpSpPr>
          <p:grpSpPr>
            <a:xfrm>
              <a:off x="8148973" y="4255159"/>
              <a:ext cx="252000" cy="252000"/>
              <a:chOff x="-1602769" y="-92467"/>
              <a:chExt cx="914401" cy="914400"/>
            </a:xfrm>
          </p:grpSpPr>
          <p:sp>
            <p:nvSpPr>
              <p:cNvPr id="42" name="Овал 41"/>
              <p:cNvSpPr/>
              <p:nvPr/>
            </p:nvSpPr>
            <p:spPr>
              <a:xfrm>
                <a:off x="-1602769" y="-92467"/>
                <a:ext cx="914400" cy="914400"/>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sp>
            <p:nvSpPr>
              <p:cNvPr id="43" name="Дуга 42"/>
              <p:cNvSpPr/>
              <p:nvPr/>
            </p:nvSpPr>
            <p:spPr>
              <a:xfrm>
                <a:off x="-1602769" y="-92467"/>
                <a:ext cx="914401" cy="914400"/>
              </a:xfrm>
              <a:prstGeom prst="arc">
                <a:avLst>
                  <a:gd name="adj1" fmla="val 16156467"/>
                  <a:gd name="adj2" fmla="val 16127121"/>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2133"/>
              </a:p>
            </p:txBody>
          </p:sp>
        </p:grpSp>
        <p:sp>
          <p:nvSpPr>
            <p:cNvPr id="41" name="Полилиния 40"/>
            <p:cNvSpPr/>
            <p:nvPr/>
          </p:nvSpPr>
          <p:spPr>
            <a:xfrm rot="18520161">
              <a:off x="8223490" y="4325268"/>
              <a:ext cx="106153" cy="73314"/>
            </a:xfrm>
            <a:custGeom>
              <a:avLst/>
              <a:gdLst>
                <a:gd name="connsiteX0" fmla="*/ 6179 w 302741"/>
                <a:gd name="connsiteY0" fmla="*/ 0 h 216244"/>
                <a:gd name="connsiteX1" fmla="*/ 0 w 302741"/>
                <a:gd name="connsiteY1" fmla="*/ 216244 h 216244"/>
                <a:gd name="connsiteX2" fmla="*/ 302741 w 302741"/>
                <a:gd name="connsiteY2" fmla="*/ 216244 h 216244"/>
              </a:gdLst>
              <a:ahLst/>
              <a:cxnLst>
                <a:cxn ang="0">
                  <a:pos x="connsiteX0" y="connsiteY0"/>
                </a:cxn>
                <a:cxn ang="0">
                  <a:pos x="connsiteX1" y="connsiteY1"/>
                </a:cxn>
                <a:cxn ang="0">
                  <a:pos x="connsiteX2" y="connsiteY2"/>
                </a:cxn>
              </a:cxnLst>
              <a:rect l="l" t="t" r="r" b="b"/>
              <a:pathLst>
                <a:path w="302741" h="216244">
                  <a:moveTo>
                    <a:pt x="6179" y="0"/>
                  </a:moveTo>
                  <a:lnTo>
                    <a:pt x="0" y="216244"/>
                  </a:lnTo>
                  <a:lnTo>
                    <a:pt x="302741" y="216244"/>
                  </a:lnTo>
                </a:path>
              </a:pathLst>
            </a:cu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grpSp>
      <p:grpSp>
        <p:nvGrpSpPr>
          <p:cNvPr id="44" name="Группа 43"/>
          <p:cNvGrpSpPr/>
          <p:nvPr/>
        </p:nvGrpSpPr>
        <p:grpSpPr>
          <a:xfrm>
            <a:off x="8319843" y="4709141"/>
            <a:ext cx="192000" cy="192000"/>
            <a:chOff x="8148973" y="4255159"/>
            <a:chExt cx="252000" cy="252000"/>
          </a:xfrm>
        </p:grpSpPr>
        <p:grpSp>
          <p:nvGrpSpPr>
            <p:cNvPr id="45" name="Группа 44"/>
            <p:cNvGrpSpPr/>
            <p:nvPr/>
          </p:nvGrpSpPr>
          <p:grpSpPr>
            <a:xfrm>
              <a:off x="8148973" y="4255159"/>
              <a:ext cx="252000" cy="252000"/>
              <a:chOff x="-1602769" y="-92467"/>
              <a:chExt cx="914401" cy="914400"/>
            </a:xfrm>
          </p:grpSpPr>
          <p:sp>
            <p:nvSpPr>
              <p:cNvPr id="47" name="Овал 46"/>
              <p:cNvSpPr/>
              <p:nvPr/>
            </p:nvSpPr>
            <p:spPr>
              <a:xfrm>
                <a:off x="-1602769" y="-92467"/>
                <a:ext cx="914400" cy="914400"/>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sp>
            <p:nvSpPr>
              <p:cNvPr id="48" name="Дуга 47"/>
              <p:cNvSpPr/>
              <p:nvPr/>
            </p:nvSpPr>
            <p:spPr>
              <a:xfrm>
                <a:off x="-1602769" y="-92467"/>
                <a:ext cx="914401" cy="914400"/>
              </a:xfrm>
              <a:prstGeom prst="arc">
                <a:avLst>
                  <a:gd name="adj1" fmla="val 16156467"/>
                  <a:gd name="adj2" fmla="val 16127121"/>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2133"/>
              </a:p>
            </p:txBody>
          </p:sp>
        </p:grpSp>
        <p:sp>
          <p:nvSpPr>
            <p:cNvPr id="46" name="Полилиния 45"/>
            <p:cNvSpPr/>
            <p:nvPr/>
          </p:nvSpPr>
          <p:spPr>
            <a:xfrm rot="18520161">
              <a:off x="8223490" y="4325268"/>
              <a:ext cx="106153" cy="73314"/>
            </a:xfrm>
            <a:custGeom>
              <a:avLst/>
              <a:gdLst>
                <a:gd name="connsiteX0" fmla="*/ 6179 w 302741"/>
                <a:gd name="connsiteY0" fmla="*/ 0 h 216244"/>
                <a:gd name="connsiteX1" fmla="*/ 0 w 302741"/>
                <a:gd name="connsiteY1" fmla="*/ 216244 h 216244"/>
                <a:gd name="connsiteX2" fmla="*/ 302741 w 302741"/>
                <a:gd name="connsiteY2" fmla="*/ 216244 h 216244"/>
              </a:gdLst>
              <a:ahLst/>
              <a:cxnLst>
                <a:cxn ang="0">
                  <a:pos x="connsiteX0" y="connsiteY0"/>
                </a:cxn>
                <a:cxn ang="0">
                  <a:pos x="connsiteX1" y="connsiteY1"/>
                </a:cxn>
                <a:cxn ang="0">
                  <a:pos x="connsiteX2" y="connsiteY2"/>
                </a:cxn>
              </a:cxnLst>
              <a:rect l="l" t="t" r="r" b="b"/>
              <a:pathLst>
                <a:path w="302741" h="216244">
                  <a:moveTo>
                    <a:pt x="6179" y="0"/>
                  </a:moveTo>
                  <a:lnTo>
                    <a:pt x="0" y="216244"/>
                  </a:lnTo>
                  <a:lnTo>
                    <a:pt x="302741" y="216244"/>
                  </a:lnTo>
                </a:path>
              </a:pathLst>
            </a:cu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grpSp>
      <p:grpSp>
        <p:nvGrpSpPr>
          <p:cNvPr id="50" name="Группа 49"/>
          <p:cNvGrpSpPr/>
          <p:nvPr/>
        </p:nvGrpSpPr>
        <p:grpSpPr>
          <a:xfrm>
            <a:off x="8319843" y="5409572"/>
            <a:ext cx="192000" cy="192000"/>
            <a:chOff x="8148973" y="4255159"/>
            <a:chExt cx="252000" cy="252000"/>
          </a:xfrm>
        </p:grpSpPr>
        <p:grpSp>
          <p:nvGrpSpPr>
            <p:cNvPr id="51" name="Группа 50"/>
            <p:cNvGrpSpPr/>
            <p:nvPr/>
          </p:nvGrpSpPr>
          <p:grpSpPr>
            <a:xfrm>
              <a:off x="8148973" y="4255159"/>
              <a:ext cx="252000" cy="252000"/>
              <a:chOff x="-1602769" y="-92467"/>
              <a:chExt cx="914401" cy="914400"/>
            </a:xfrm>
          </p:grpSpPr>
          <p:sp>
            <p:nvSpPr>
              <p:cNvPr id="53" name="Овал 52"/>
              <p:cNvSpPr/>
              <p:nvPr/>
            </p:nvSpPr>
            <p:spPr>
              <a:xfrm>
                <a:off x="-1602769" y="-92467"/>
                <a:ext cx="914400" cy="914400"/>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sp>
            <p:nvSpPr>
              <p:cNvPr id="56" name="Дуга 55"/>
              <p:cNvSpPr/>
              <p:nvPr/>
            </p:nvSpPr>
            <p:spPr>
              <a:xfrm>
                <a:off x="-1602769" y="-92467"/>
                <a:ext cx="914401" cy="914400"/>
              </a:xfrm>
              <a:prstGeom prst="arc">
                <a:avLst>
                  <a:gd name="adj1" fmla="val 16156467"/>
                  <a:gd name="adj2" fmla="val 16127121"/>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2133"/>
              </a:p>
            </p:txBody>
          </p:sp>
        </p:grpSp>
        <p:sp>
          <p:nvSpPr>
            <p:cNvPr id="52" name="Полилиния 51"/>
            <p:cNvSpPr/>
            <p:nvPr/>
          </p:nvSpPr>
          <p:spPr>
            <a:xfrm rot="18520161">
              <a:off x="8223490" y="4325268"/>
              <a:ext cx="106153" cy="73314"/>
            </a:xfrm>
            <a:custGeom>
              <a:avLst/>
              <a:gdLst>
                <a:gd name="connsiteX0" fmla="*/ 6179 w 302741"/>
                <a:gd name="connsiteY0" fmla="*/ 0 h 216244"/>
                <a:gd name="connsiteX1" fmla="*/ 0 w 302741"/>
                <a:gd name="connsiteY1" fmla="*/ 216244 h 216244"/>
                <a:gd name="connsiteX2" fmla="*/ 302741 w 302741"/>
                <a:gd name="connsiteY2" fmla="*/ 216244 h 216244"/>
              </a:gdLst>
              <a:ahLst/>
              <a:cxnLst>
                <a:cxn ang="0">
                  <a:pos x="connsiteX0" y="connsiteY0"/>
                </a:cxn>
                <a:cxn ang="0">
                  <a:pos x="connsiteX1" y="connsiteY1"/>
                </a:cxn>
                <a:cxn ang="0">
                  <a:pos x="connsiteX2" y="connsiteY2"/>
                </a:cxn>
              </a:cxnLst>
              <a:rect l="l" t="t" r="r" b="b"/>
              <a:pathLst>
                <a:path w="302741" h="216244">
                  <a:moveTo>
                    <a:pt x="6179" y="0"/>
                  </a:moveTo>
                  <a:lnTo>
                    <a:pt x="0" y="216244"/>
                  </a:lnTo>
                  <a:lnTo>
                    <a:pt x="302741" y="216244"/>
                  </a:lnTo>
                </a:path>
              </a:pathLst>
            </a:cu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grpSp>
      <p:grpSp>
        <p:nvGrpSpPr>
          <p:cNvPr id="57" name="Группа 56"/>
          <p:cNvGrpSpPr/>
          <p:nvPr/>
        </p:nvGrpSpPr>
        <p:grpSpPr>
          <a:xfrm>
            <a:off x="8319843" y="6081051"/>
            <a:ext cx="192000" cy="192000"/>
            <a:chOff x="8148973" y="4255159"/>
            <a:chExt cx="252000" cy="252000"/>
          </a:xfrm>
        </p:grpSpPr>
        <p:grpSp>
          <p:nvGrpSpPr>
            <p:cNvPr id="58" name="Группа 57"/>
            <p:cNvGrpSpPr/>
            <p:nvPr/>
          </p:nvGrpSpPr>
          <p:grpSpPr>
            <a:xfrm>
              <a:off x="8148973" y="4255159"/>
              <a:ext cx="252000" cy="252000"/>
              <a:chOff x="-1602769" y="-92467"/>
              <a:chExt cx="914401" cy="914400"/>
            </a:xfrm>
          </p:grpSpPr>
          <p:sp>
            <p:nvSpPr>
              <p:cNvPr id="60" name="Овал 59"/>
              <p:cNvSpPr/>
              <p:nvPr/>
            </p:nvSpPr>
            <p:spPr>
              <a:xfrm>
                <a:off x="-1602769" y="-92467"/>
                <a:ext cx="914400" cy="914400"/>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sp>
            <p:nvSpPr>
              <p:cNvPr id="61" name="Дуга 60"/>
              <p:cNvSpPr/>
              <p:nvPr/>
            </p:nvSpPr>
            <p:spPr>
              <a:xfrm>
                <a:off x="-1602769" y="-92467"/>
                <a:ext cx="914401" cy="914400"/>
              </a:xfrm>
              <a:prstGeom prst="arc">
                <a:avLst>
                  <a:gd name="adj1" fmla="val 16156467"/>
                  <a:gd name="adj2" fmla="val 16127121"/>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2133"/>
              </a:p>
            </p:txBody>
          </p:sp>
        </p:grpSp>
        <p:sp>
          <p:nvSpPr>
            <p:cNvPr id="59" name="Полилиния 58"/>
            <p:cNvSpPr/>
            <p:nvPr/>
          </p:nvSpPr>
          <p:spPr>
            <a:xfrm rot="18520161">
              <a:off x="8223490" y="4325268"/>
              <a:ext cx="106153" cy="73314"/>
            </a:xfrm>
            <a:custGeom>
              <a:avLst/>
              <a:gdLst>
                <a:gd name="connsiteX0" fmla="*/ 6179 w 302741"/>
                <a:gd name="connsiteY0" fmla="*/ 0 h 216244"/>
                <a:gd name="connsiteX1" fmla="*/ 0 w 302741"/>
                <a:gd name="connsiteY1" fmla="*/ 216244 h 216244"/>
                <a:gd name="connsiteX2" fmla="*/ 302741 w 302741"/>
                <a:gd name="connsiteY2" fmla="*/ 216244 h 216244"/>
              </a:gdLst>
              <a:ahLst/>
              <a:cxnLst>
                <a:cxn ang="0">
                  <a:pos x="connsiteX0" y="connsiteY0"/>
                </a:cxn>
                <a:cxn ang="0">
                  <a:pos x="connsiteX1" y="connsiteY1"/>
                </a:cxn>
                <a:cxn ang="0">
                  <a:pos x="connsiteX2" y="connsiteY2"/>
                </a:cxn>
              </a:cxnLst>
              <a:rect l="l" t="t" r="r" b="b"/>
              <a:pathLst>
                <a:path w="302741" h="216244">
                  <a:moveTo>
                    <a:pt x="6179" y="0"/>
                  </a:moveTo>
                  <a:lnTo>
                    <a:pt x="0" y="216244"/>
                  </a:lnTo>
                  <a:lnTo>
                    <a:pt x="302741" y="216244"/>
                  </a:lnTo>
                </a:path>
              </a:pathLst>
            </a:cu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grpSp>
      <p:sp>
        <p:nvSpPr>
          <p:cNvPr id="63" name="Прямоугольник 62"/>
          <p:cNvSpPr/>
          <p:nvPr/>
        </p:nvSpPr>
        <p:spPr>
          <a:xfrm>
            <a:off x="474863" y="1634277"/>
            <a:ext cx="1806950" cy="8753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ea typeface="Open Sans" panose="020B0606030504020204" pitchFamily="34" charset="0"/>
              <a:cs typeface="Open Sans" panose="020B0606030504020204" pitchFamily="34" charset="0"/>
            </a:endParaRPr>
          </a:p>
        </p:txBody>
      </p:sp>
      <p:sp>
        <p:nvSpPr>
          <p:cNvPr id="64" name="Прямоугольник 63"/>
          <p:cNvSpPr/>
          <p:nvPr/>
        </p:nvSpPr>
        <p:spPr>
          <a:xfrm>
            <a:off x="467366" y="2566685"/>
            <a:ext cx="1815762" cy="898065"/>
          </a:xfrm>
          <a:prstGeom prst="rect">
            <a:avLst/>
          </a:prstGeom>
          <a:solidFill>
            <a:srgbClr val="E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ea typeface="Open Sans" panose="020B0606030504020204" pitchFamily="34" charset="0"/>
              <a:cs typeface="Open Sans" panose="020B0606030504020204" pitchFamily="34" charset="0"/>
            </a:endParaRPr>
          </a:p>
        </p:txBody>
      </p:sp>
      <p:sp>
        <p:nvSpPr>
          <p:cNvPr id="65" name="Прямоугольник 64"/>
          <p:cNvSpPr/>
          <p:nvPr/>
        </p:nvSpPr>
        <p:spPr>
          <a:xfrm>
            <a:off x="505558" y="2685868"/>
            <a:ext cx="1748052" cy="584775"/>
          </a:xfrm>
          <a:prstGeom prst="rect">
            <a:avLst/>
          </a:prstGeom>
          <a:ln w="6350">
            <a:noFill/>
          </a:ln>
        </p:spPr>
        <p:txBody>
          <a:bodyPr wrap="square" lIns="91440" tIns="45720" rIns="91440" bIns="45720">
            <a:spAutoFit/>
          </a:bodyPr>
          <a:lstStyle/>
          <a:p>
            <a:pPr algn="r">
              <a:tabLst>
                <a:tab pos="630539" algn="l"/>
              </a:tabLst>
            </a:pPr>
            <a:r>
              <a:rPr lang="ru-RU" sz="1600" dirty="0">
                <a:latin typeface="+mn-lt"/>
                <a:ea typeface="Open Sans" panose="020B0606030504020204" pitchFamily="34" charset="0"/>
                <a:cs typeface="Open Sans" panose="020B0606030504020204" pitchFamily="34" charset="0"/>
              </a:rPr>
              <a:t>Региональный </a:t>
            </a:r>
            <a:r>
              <a:rPr lang="ru-RU" sz="1600" dirty="0" smtClean="0">
                <a:latin typeface="+mn-lt"/>
                <a:ea typeface="Open Sans" panose="020B0606030504020204" pitchFamily="34" charset="0"/>
                <a:cs typeface="Open Sans" panose="020B0606030504020204" pitchFamily="34" charset="0"/>
              </a:rPr>
              <a:t>уровень</a:t>
            </a:r>
          </a:p>
        </p:txBody>
      </p:sp>
      <p:sp>
        <p:nvSpPr>
          <p:cNvPr id="66" name="Прямоугольник 65"/>
          <p:cNvSpPr/>
          <p:nvPr/>
        </p:nvSpPr>
        <p:spPr>
          <a:xfrm>
            <a:off x="462970" y="1791545"/>
            <a:ext cx="1716148" cy="584775"/>
          </a:xfrm>
          <a:prstGeom prst="rect">
            <a:avLst/>
          </a:prstGeom>
          <a:ln w="6350">
            <a:noFill/>
          </a:ln>
        </p:spPr>
        <p:txBody>
          <a:bodyPr wrap="square" lIns="91440" tIns="45720" rIns="91440" bIns="45720">
            <a:spAutoFit/>
          </a:bodyPr>
          <a:lstStyle/>
          <a:p>
            <a:pPr algn="r">
              <a:tabLst>
                <a:tab pos="630539" algn="l"/>
              </a:tabLst>
            </a:pPr>
            <a:r>
              <a:rPr lang="ru-RU" sz="1600" dirty="0">
                <a:latin typeface="+mn-lt"/>
                <a:ea typeface="Open Sans" panose="020B0606030504020204" pitchFamily="34" charset="0"/>
                <a:cs typeface="Open Sans" panose="020B0606030504020204" pitchFamily="34" charset="0"/>
              </a:rPr>
              <a:t>Федеральный</a:t>
            </a:r>
          </a:p>
          <a:p>
            <a:pPr algn="r">
              <a:tabLst>
                <a:tab pos="630539" algn="l"/>
              </a:tabLst>
            </a:pPr>
            <a:r>
              <a:rPr lang="ru-RU" sz="1600" dirty="0" smtClean="0">
                <a:latin typeface="+mn-lt"/>
                <a:ea typeface="Open Sans" panose="020B0606030504020204" pitchFamily="34" charset="0"/>
                <a:cs typeface="Open Sans" panose="020B0606030504020204" pitchFamily="34" charset="0"/>
              </a:rPr>
              <a:t>уровень</a:t>
            </a:r>
            <a:endParaRPr lang="ru-RU" sz="1400" dirty="0">
              <a:solidFill>
                <a:srgbClr val="00B050"/>
              </a:solidFill>
              <a:latin typeface="+mn-lt"/>
              <a:ea typeface="Open Sans" panose="020B0606030504020204" pitchFamily="34" charset="0"/>
              <a:cs typeface="Open Sans" panose="020B0606030504020204" pitchFamily="34" charset="0"/>
            </a:endParaRPr>
          </a:p>
        </p:txBody>
      </p:sp>
      <p:sp>
        <p:nvSpPr>
          <p:cNvPr id="67" name="TextBox 66"/>
          <p:cNvSpPr txBox="1"/>
          <p:nvPr/>
        </p:nvSpPr>
        <p:spPr>
          <a:xfrm>
            <a:off x="3084050" y="1782290"/>
            <a:ext cx="2055675" cy="523220"/>
          </a:xfrm>
          <a:prstGeom prst="rect">
            <a:avLst/>
          </a:prstGeom>
          <a:noFill/>
          <a:ln w="28575">
            <a:noFill/>
          </a:ln>
        </p:spPr>
        <p:txBody>
          <a:bodyPr wrap="square" lIns="91440" tIns="45720" rIns="91440" bIns="45720" rtlCol="0">
            <a:spAutoFit/>
          </a:bodyPr>
          <a:lstStyle/>
          <a:p>
            <a:r>
              <a:rPr lang="ru-RU" sz="2800" b="1" dirty="0">
                <a:solidFill>
                  <a:srgbClr val="006C31"/>
                </a:solidFill>
                <a:latin typeface="+mn-lt"/>
                <a:ea typeface="Open Sans" panose="020B0606030504020204" pitchFamily="34" charset="0"/>
                <a:cs typeface="Open Sans" panose="020B0606030504020204" pitchFamily="34" charset="0"/>
              </a:rPr>
              <a:t>5 000 </a:t>
            </a:r>
            <a:r>
              <a:rPr lang="ru-RU" sz="1600" dirty="0" smtClean="0">
                <a:solidFill>
                  <a:srgbClr val="006C31"/>
                </a:solidFill>
                <a:latin typeface="+mn-lt"/>
                <a:ea typeface="Open Sans" panose="020B0606030504020204" pitchFamily="34" charset="0"/>
                <a:cs typeface="Open Sans" panose="020B0606030504020204" pitchFamily="34" charset="0"/>
              </a:rPr>
              <a:t>руб</a:t>
            </a:r>
            <a:r>
              <a:rPr lang="ru-RU" sz="1600" dirty="0">
                <a:solidFill>
                  <a:srgbClr val="006C31"/>
                </a:solidFill>
                <a:latin typeface="+mn-lt"/>
                <a:ea typeface="Open Sans" panose="020B0606030504020204" pitchFamily="34" charset="0"/>
                <a:cs typeface="Open Sans" panose="020B0606030504020204" pitchFamily="34" charset="0"/>
              </a:rPr>
              <a:t>.</a:t>
            </a:r>
          </a:p>
        </p:txBody>
      </p:sp>
      <p:sp>
        <p:nvSpPr>
          <p:cNvPr id="68" name="TextBox 67"/>
          <p:cNvSpPr txBox="1"/>
          <p:nvPr/>
        </p:nvSpPr>
        <p:spPr>
          <a:xfrm>
            <a:off x="3056342" y="2651582"/>
            <a:ext cx="3773312" cy="461665"/>
          </a:xfrm>
          <a:prstGeom prst="rect">
            <a:avLst/>
          </a:prstGeom>
          <a:noFill/>
          <a:ln w="28575">
            <a:noFill/>
          </a:ln>
        </p:spPr>
        <p:txBody>
          <a:bodyPr wrap="square" lIns="91440" tIns="45720" rIns="91440" bIns="45720" rtlCol="0">
            <a:spAutoFit/>
          </a:bodyPr>
          <a:lstStyle/>
          <a:p>
            <a:r>
              <a:rPr lang="ru-RU" sz="2400" b="1" dirty="0" smtClean="0">
                <a:solidFill>
                  <a:srgbClr val="006C31"/>
                </a:solidFill>
                <a:latin typeface="+mn-lt"/>
                <a:ea typeface="Open Sans" panose="020B0606030504020204" pitchFamily="34" charset="0"/>
                <a:cs typeface="Open Sans" panose="020B0606030504020204" pitchFamily="34" charset="0"/>
              </a:rPr>
              <a:t>3 000 - 6 </a:t>
            </a:r>
            <a:r>
              <a:rPr lang="ru-RU" sz="2400" b="1" dirty="0">
                <a:solidFill>
                  <a:srgbClr val="006C31"/>
                </a:solidFill>
                <a:latin typeface="+mn-lt"/>
                <a:ea typeface="Open Sans" panose="020B0606030504020204" pitchFamily="34" charset="0"/>
                <a:cs typeface="Open Sans" panose="020B0606030504020204" pitchFamily="34" charset="0"/>
              </a:rPr>
              <a:t>000 </a:t>
            </a:r>
            <a:r>
              <a:rPr lang="ru-RU" sz="1600" dirty="0" smtClean="0">
                <a:solidFill>
                  <a:srgbClr val="006C31"/>
                </a:solidFill>
                <a:latin typeface="+mn-lt"/>
                <a:ea typeface="Open Sans" panose="020B0606030504020204" pitchFamily="34" charset="0"/>
                <a:cs typeface="Open Sans" panose="020B0606030504020204" pitchFamily="34" charset="0"/>
              </a:rPr>
              <a:t>руб</a:t>
            </a:r>
            <a:r>
              <a:rPr lang="ru-RU" sz="1600" dirty="0">
                <a:solidFill>
                  <a:srgbClr val="006C31"/>
                </a:solidFill>
                <a:latin typeface="+mn-lt"/>
                <a:ea typeface="Open Sans" panose="020B0606030504020204" pitchFamily="34" charset="0"/>
                <a:cs typeface="Open Sans" panose="020B0606030504020204" pitchFamily="34" charset="0"/>
              </a:rPr>
              <a:t>.</a:t>
            </a:r>
          </a:p>
        </p:txBody>
      </p:sp>
      <p:pic>
        <p:nvPicPr>
          <p:cNvPr id="69" name="Picture 2" descr="http://cdn.onlinewebfonts.com/svg/img_460241.png"/>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52967" y="1834085"/>
            <a:ext cx="464274" cy="4652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ttp://cdn.onlinewebfonts.com/svg/img_460241.png"/>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44109" y="2688184"/>
            <a:ext cx="464274" cy="465221"/>
          </a:xfrm>
          <a:prstGeom prst="rect">
            <a:avLst/>
          </a:prstGeom>
          <a:noFill/>
          <a:extLst>
            <a:ext uri="{909E8E84-426E-40DD-AFC4-6F175D3DCCD1}">
              <a14:hiddenFill xmlns:a14="http://schemas.microsoft.com/office/drawing/2010/main">
                <a:solidFill>
                  <a:srgbClr val="FFFFFF"/>
                </a:solidFill>
              </a14:hiddenFill>
            </a:ext>
          </a:extLst>
        </p:spPr>
      </p:pic>
      <p:sp>
        <p:nvSpPr>
          <p:cNvPr id="72" name="Прямоугольник 11"/>
          <p:cNvSpPr/>
          <p:nvPr/>
        </p:nvSpPr>
        <p:spPr>
          <a:xfrm>
            <a:off x="502213" y="960225"/>
            <a:ext cx="4586594" cy="770738"/>
          </a:xfrm>
          <a:custGeom>
            <a:avLst/>
            <a:gdLst>
              <a:gd name="connsiteX0" fmla="*/ 0 w 4067107"/>
              <a:gd name="connsiteY0" fmla="*/ 0 h 501525"/>
              <a:gd name="connsiteX1" fmla="*/ 4067107 w 4067107"/>
              <a:gd name="connsiteY1" fmla="*/ 0 h 501525"/>
              <a:gd name="connsiteX2" fmla="*/ 4067107 w 4067107"/>
              <a:gd name="connsiteY2" fmla="*/ 501525 h 501525"/>
              <a:gd name="connsiteX3" fmla="*/ 0 w 4067107"/>
              <a:gd name="connsiteY3" fmla="*/ 501525 h 501525"/>
              <a:gd name="connsiteX4" fmla="*/ 0 w 4067107"/>
              <a:gd name="connsiteY4" fmla="*/ 0 h 501525"/>
              <a:gd name="connsiteX0" fmla="*/ 0 w 4067107"/>
              <a:gd name="connsiteY0" fmla="*/ 0 h 508348"/>
              <a:gd name="connsiteX1" fmla="*/ 4067107 w 4067107"/>
              <a:gd name="connsiteY1" fmla="*/ 0 h 508348"/>
              <a:gd name="connsiteX2" fmla="*/ 3766856 w 4067107"/>
              <a:gd name="connsiteY2" fmla="*/ 508348 h 508348"/>
              <a:gd name="connsiteX3" fmla="*/ 0 w 4067107"/>
              <a:gd name="connsiteY3" fmla="*/ 501525 h 508348"/>
              <a:gd name="connsiteX4" fmla="*/ 0 w 4067107"/>
              <a:gd name="connsiteY4" fmla="*/ 0 h 50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107" h="508348">
                <a:moveTo>
                  <a:pt x="0" y="0"/>
                </a:moveTo>
                <a:lnTo>
                  <a:pt x="4067107" y="0"/>
                </a:lnTo>
                <a:lnTo>
                  <a:pt x="3766856" y="508348"/>
                </a:lnTo>
                <a:lnTo>
                  <a:pt x="0" y="501525"/>
                </a:lnTo>
                <a:lnTo>
                  <a:pt x="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ru-RU" sz="1100" b="1" dirty="0" smtClean="0">
                <a:solidFill>
                  <a:schemeClr val="bg1"/>
                </a:solidFill>
                <a:ea typeface="Open Sans" panose="020B0606030504020204" pitchFamily="34" charset="0"/>
                <a:cs typeface="Open Sans" panose="020B0606030504020204" pitchFamily="34" charset="0"/>
              </a:rPr>
              <a:t>        </a:t>
            </a:r>
            <a:endParaRPr lang="ru-RU" sz="1600" b="1" dirty="0">
              <a:solidFill>
                <a:schemeClr val="bg1"/>
              </a:solidFill>
              <a:ea typeface="Open Sans" panose="020B0606030504020204" pitchFamily="34" charset="0"/>
              <a:cs typeface="Open Sans" panose="020B0606030504020204" pitchFamily="34" charset="0"/>
            </a:endParaRPr>
          </a:p>
        </p:txBody>
      </p:sp>
      <p:sp>
        <p:nvSpPr>
          <p:cNvPr id="73" name="Прямоугольник 72"/>
          <p:cNvSpPr/>
          <p:nvPr/>
        </p:nvSpPr>
        <p:spPr>
          <a:xfrm>
            <a:off x="497816" y="877180"/>
            <a:ext cx="4641909" cy="830997"/>
          </a:xfrm>
          <a:prstGeom prst="rect">
            <a:avLst/>
          </a:prstGeom>
        </p:spPr>
        <p:txBody>
          <a:bodyPr wrap="square">
            <a:spAutoFit/>
          </a:bodyPr>
          <a:lstStyle/>
          <a:p>
            <a:r>
              <a:rPr lang="ru-RU" sz="2400" b="1" dirty="0">
                <a:solidFill>
                  <a:schemeClr val="bg1"/>
                </a:solidFill>
                <a:latin typeface="+mn-lt"/>
                <a:ea typeface="Open Sans" panose="020B0606030504020204" pitchFamily="34" charset="0"/>
                <a:cs typeface="Open Sans" panose="020B0606030504020204" pitchFamily="34" charset="0"/>
              </a:rPr>
              <a:t>Доплаты классным </a:t>
            </a:r>
            <a:r>
              <a:rPr lang="ru-RU" sz="2400" b="1" dirty="0" smtClean="0">
                <a:solidFill>
                  <a:schemeClr val="bg1"/>
                </a:solidFill>
                <a:latin typeface="+mn-lt"/>
                <a:ea typeface="Open Sans" panose="020B0606030504020204" pitchFamily="34" charset="0"/>
                <a:cs typeface="Open Sans" panose="020B0606030504020204" pitchFamily="34" charset="0"/>
              </a:rPr>
              <a:t>руководителям в школах:</a:t>
            </a:r>
            <a:endParaRPr lang="ru-RU" sz="3600" b="1" dirty="0">
              <a:solidFill>
                <a:schemeClr val="bg1"/>
              </a:solidFill>
              <a:latin typeface="+mn-lt"/>
              <a:ea typeface="Open Sans" panose="020B0606030504020204" pitchFamily="34" charset="0"/>
              <a:cs typeface="Open Sans" panose="020B0606030504020204" pitchFamily="34" charset="0"/>
            </a:endParaRPr>
          </a:p>
        </p:txBody>
      </p:sp>
      <p:sp>
        <p:nvSpPr>
          <p:cNvPr id="75" name="Прямоугольник 74"/>
          <p:cNvSpPr/>
          <p:nvPr/>
        </p:nvSpPr>
        <p:spPr>
          <a:xfrm>
            <a:off x="7365699" y="1044395"/>
            <a:ext cx="2000490" cy="242035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ea typeface="Open Sans" panose="020B0606030504020204" pitchFamily="34" charset="0"/>
              <a:cs typeface="Open Sans" panose="020B0606030504020204" pitchFamily="34" charset="0"/>
            </a:endParaRPr>
          </a:p>
        </p:txBody>
      </p:sp>
      <p:sp>
        <p:nvSpPr>
          <p:cNvPr id="76" name="Прямоугольник 11"/>
          <p:cNvSpPr/>
          <p:nvPr/>
        </p:nvSpPr>
        <p:spPr>
          <a:xfrm>
            <a:off x="7369210" y="914510"/>
            <a:ext cx="4056140" cy="769700"/>
          </a:xfrm>
          <a:custGeom>
            <a:avLst/>
            <a:gdLst>
              <a:gd name="connsiteX0" fmla="*/ 0 w 4067107"/>
              <a:gd name="connsiteY0" fmla="*/ 0 h 501525"/>
              <a:gd name="connsiteX1" fmla="*/ 4067107 w 4067107"/>
              <a:gd name="connsiteY1" fmla="*/ 0 h 501525"/>
              <a:gd name="connsiteX2" fmla="*/ 4067107 w 4067107"/>
              <a:gd name="connsiteY2" fmla="*/ 501525 h 501525"/>
              <a:gd name="connsiteX3" fmla="*/ 0 w 4067107"/>
              <a:gd name="connsiteY3" fmla="*/ 501525 h 501525"/>
              <a:gd name="connsiteX4" fmla="*/ 0 w 4067107"/>
              <a:gd name="connsiteY4" fmla="*/ 0 h 501525"/>
              <a:gd name="connsiteX0" fmla="*/ 0 w 4067107"/>
              <a:gd name="connsiteY0" fmla="*/ 0 h 508348"/>
              <a:gd name="connsiteX1" fmla="*/ 4067107 w 4067107"/>
              <a:gd name="connsiteY1" fmla="*/ 0 h 508348"/>
              <a:gd name="connsiteX2" fmla="*/ 3766856 w 4067107"/>
              <a:gd name="connsiteY2" fmla="*/ 508348 h 508348"/>
              <a:gd name="connsiteX3" fmla="*/ 0 w 4067107"/>
              <a:gd name="connsiteY3" fmla="*/ 501525 h 508348"/>
              <a:gd name="connsiteX4" fmla="*/ 0 w 4067107"/>
              <a:gd name="connsiteY4" fmla="*/ 0 h 50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107" h="508348">
                <a:moveTo>
                  <a:pt x="0" y="0"/>
                </a:moveTo>
                <a:lnTo>
                  <a:pt x="4067107" y="0"/>
                </a:lnTo>
                <a:lnTo>
                  <a:pt x="3766856" y="508348"/>
                </a:lnTo>
                <a:lnTo>
                  <a:pt x="0" y="50152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ru-RU" sz="1100" b="1" dirty="0" smtClean="0">
                <a:solidFill>
                  <a:schemeClr val="bg1"/>
                </a:solidFill>
                <a:ea typeface="Open Sans" panose="020B0606030504020204" pitchFamily="34" charset="0"/>
                <a:cs typeface="Open Sans" panose="020B0606030504020204" pitchFamily="34" charset="0"/>
              </a:rPr>
              <a:t>        </a:t>
            </a:r>
            <a:endParaRPr lang="ru-RU" sz="1600" b="1" dirty="0">
              <a:solidFill>
                <a:schemeClr val="bg1"/>
              </a:solidFill>
              <a:ea typeface="Open Sans" panose="020B0606030504020204" pitchFamily="34" charset="0"/>
              <a:cs typeface="Open Sans" panose="020B0606030504020204" pitchFamily="34" charset="0"/>
            </a:endParaRPr>
          </a:p>
        </p:txBody>
      </p:sp>
      <p:sp>
        <p:nvSpPr>
          <p:cNvPr id="77" name="Прямоугольник 76"/>
          <p:cNvSpPr/>
          <p:nvPr/>
        </p:nvSpPr>
        <p:spPr>
          <a:xfrm>
            <a:off x="7534903" y="873463"/>
            <a:ext cx="4368637" cy="830997"/>
          </a:xfrm>
          <a:prstGeom prst="rect">
            <a:avLst/>
          </a:prstGeom>
        </p:spPr>
        <p:txBody>
          <a:bodyPr wrap="square">
            <a:spAutoFit/>
          </a:bodyPr>
          <a:lstStyle/>
          <a:p>
            <a:r>
              <a:rPr lang="ru-RU" sz="2400" b="1" dirty="0">
                <a:solidFill>
                  <a:schemeClr val="bg1"/>
                </a:solidFill>
                <a:latin typeface="+mn-lt"/>
                <a:ea typeface="Open Sans" panose="020B0606030504020204" pitchFamily="34" charset="0"/>
                <a:cs typeface="Open Sans" panose="020B0606030504020204" pitchFamily="34" charset="0"/>
              </a:rPr>
              <a:t>Доплаты классным </a:t>
            </a:r>
            <a:r>
              <a:rPr lang="ru-RU" sz="2400" b="1" dirty="0" smtClean="0">
                <a:solidFill>
                  <a:schemeClr val="bg1"/>
                </a:solidFill>
                <a:latin typeface="+mn-lt"/>
                <a:ea typeface="Open Sans" panose="020B0606030504020204" pitchFamily="34" charset="0"/>
                <a:cs typeface="Open Sans" panose="020B0606030504020204" pitchFamily="34" charset="0"/>
              </a:rPr>
              <a:t>руководителям в СПО:</a:t>
            </a:r>
            <a:endParaRPr lang="ru-RU" sz="3600" b="1" dirty="0">
              <a:solidFill>
                <a:schemeClr val="bg1"/>
              </a:solidFill>
              <a:latin typeface="+mn-lt"/>
              <a:ea typeface="Open Sans" panose="020B0606030504020204" pitchFamily="34" charset="0"/>
              <a:cs typeface="Open Sans" panose="020B0606030504020204" pitchFamily="34" charset="0"/>
            </a:endParaRPr>
          </a:p>
        </p:txBody>
      </p:sp>
      <p:sp>
        <p:nvSpPr>
          <p:cNvPr id="78" name="Прямоугольник 77"/>
          <p:cNvSpPr/>
          <p:nvPr/>
        </p:nvSpPr>
        <p:spPr>
          <a:xfrm>
            <a:off x="7400869" y="1920917"/>
            <a:ext cx="1925891" cy="646331"/>
          </a:xfrm>
          <a:prstGeom prst="rect">
            <a:avLst/>
          </a:prstGeom>
          <a:ln w="6350">
            <a:noFill/>
          </a:ln>
        </p:spPr>
        <p:txBody>
          <a:bodyPr wrap="square" lIns="91440" tIns="45720" rIns="91440" bIns="45720">
            <a:spAutoFit/>
          </a:bodyPr>
          <a:lstStyle/>
          <a:p>
            <a:pPr algn="r">
              <a:tabLst>
                <a:tab pos="630539" algn="l"/>
              </a:tabLst>
            </a:pPr>
            <a:r>
              <a:rPr lang="ru-RU" dirty="0">
                <a:latin typeface="+mn-lt"/>
                <a:ea typeface="Open Sans" panose="020B0606030504020204" pitchFamily="34" charset="0"/>
                <a:cs typeface="Open Sans" panose="020B0606030504020204" pitchFamily="34" charset="0"/>
              </a:rPr>
              <a:t>Региональный уровень</a:t>
            </a:r>
            <a:endParaRPr lang="ru-RU" sz="1600" dirty="0">
              <a:latin typeface="+mn-lt"/>
              <a:ea typeface="Open Sans" panose="020B0606030504020204" pitchFamily="34" charset="0"/>
              <a:cs typeface="Open Sans" panose="020B0606030504020204" pitchFamily="34" charset="0"/>
            </a:endParaRPr>
          </a:p>
        </p:txBody>
      </p:sp>
      <p:sp>
        <p:nvSpPr>
          <p:cNvPr id="79" name="TextBox 78"/>
          <p:cNvSpPr txBox="1"/>
          <p:nvPr/>
        </p:nvSpPr>
        <p:spPr>
          <a:xfrm>
            <a:off x="10091727" y="1956379"/>
            <a:ext cx="1681240" cy="584775"/>
          </a:xfrm>
          <a:prstGeom prst="rect">
            <a:avLst/>
          </a:prstGeom>
          <a:noFill/>
          <a:ln w="28575">
            <a:noFill/>
          </a:ln>
        </p:spPr>
        <p:txBody>
          <a:bodyPr wrap="square" lIns="91440" tIns="45720" rIns="91440" bIns="45720" rtlCol="0">
            <a:spAutoFit/>
          </a:bodyPr>
          <a:lstStyle/>
          <a:p>
            <a:r>
              <a:rPr lang="ru-RU" sz="3200" b="1" dirty="0" smtClean="0">
                <a:solidFill>
                  <a:schemeClr val="accent4">
                    <a:lumMod val="75000"/>
                  </a:schemeClr>
                </a:solidFill>
                <a:latin typeface="+mn-lt"/>
                <a:ea typeface="Open Sans" panose="020B0606030504020204" pitchFamily="34" charset="0"/>
                <a:cs typeface="Open Sans" panose="020B0606030504020204" pitchFamily="34" charset="0"/>
              </a:rPr>
              <a:t>3 000 </a:t>
            </a:r>
            <a:r>
              <a:rPr lang="ru-RU" sz="2000" dirty="0" smtClean="0">
                <a:solidFill>
                  <a:schemeClr val="accent4">
                    <a:lumMod val="75000"/>
                  </a:schemeClr>
                </a:solidFill>
                <a:latin typeface="+mn-lt"/>
                <a:ea typeface="Open Sans" panose="020B0606030504020204" pitchFamily="34" charset="0"/>
                <a:cs typeface="Open Sans" panose="020B0606030504020204" pitchFamily="34" charset="0"/>
              </a:rPr>
              <a:t>руб</a:t>
            </a:r>
            <a:r>
              <a:rPr lang="ru-RU" sz="2000" dirty="0">
                <a:solidFill>
                  <a:schemeClr val="accent4">
                    <a:lumMod val="75000"/>
                  </a:schemeClr>
                </a:solidFill>
                <a:latin typeface="+mn-lt"/>
                <a:ea typeface="Open Sans" panose="020B0606030504020204" pitchFamily="34" charset="0"/>
                <a:cs typeface="Open Sans" panose="020B0606030504020204" pitchFamily="34" charset="0"/>
              </a:rPr>
              <a:t>.</a:t>
            </a:r>
          </a:p>
        </p:txBody>
      </p:sp>
      <p:pic>
        <p:nvPicPr>
          <p:cNvPr id="80" name="Picture 2" descr="http://cdn.onlinewebfonts.com/svg/img_460241.png"/>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14915" y="2035611"/>
            <a:ext cx="464274" cy="4652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566" y="64416"/>
            <a:ext cx="9546005" cy="584775"/>
          </a:xfrm>
          <a:prstGeom prst="rect">
            <a:avLst/>
          </a:prstGeom>
          <a:noFill/>
        </p:spPr>
        <p:txBody>
          <a:bodyPr wrap="square" rtlCol="0">
            <a:spAutoFit/>
          </a:bodyPr>
          <a:lstStyle/>
          <a:p>
            <a:r>
              <a:rPr lang="ru-RU" sz="3200" b="1" dirty="0" smtClean="0">
                <a:latin typeface="+mn-lt"/>
              </a:rPr>
              <a:t>ВЫПОЛНЕНИЕ ИНИЦИАТИВ ПРЕЗИДЕНТА РФ</a:t>
            </a:r>
            <a:endParaRPr lang="ru-RU" sz="3200" b="1" dirty="0">
              <a:latin typeface="+mn-lt"/>
            </a:endParaRPr>
          </a:p>
        </p:txBody>
      </p:sp>
      <p:sp>
        <p:nvSpPr>
          <p:cNvPr id="16" name="Шестиугольник 15"/>
          <p:cNvSpPr/>
          <p:nvPr/>
        </p:nvSpPr>
        <p:spPr>
          <a:xfrm rot="16200000">
            <a:off x="5740136" y="708968"/>
            <a:ext cx="949113" cy="1041869"/>
          </a:xfrm>
          <a:prstGeom prst="hexago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5693758" y="877246"/>
            <a:ext cx="1058044" cy="738664"/>
          </a:xfrm>
          <a:prstGeom prst="rect">
            <a:avLst/>
          </a:prstGeom>
          <a:noFill/>
        </p:spPr>
        <p:txBody>
          <a:bodyPr wrap="square" rtlCol="0">
            <a:spAutoFit/>
          </a:bodyPr>
          <a:lstStyle/>
          <a:p>
            <a:pPr algn="ctr"/>
            <a:r>
              <a:rPr lang="ru-RU" sz="2800" b="1" dirty="0" smtClean="0">
                <a:solidFill>
                  <a:srgbClr val="005C2A"/>
                </a:solidFill>
                <a:latin typeface="+mn-lt"/>
              </a:rPr>
              <a:t>5958 </a:t>
            </a:r>
          </a:p>
          <a:p>
            <a:pPr algn="ctr"/>
            <a:r>
              <a:rPr lang="ru-RU" sz="1400" b="1" dirty="0" smtClean="0">
                <a:solidFill>
                  <a:srgbClr val="005C2A"/>
                </a:solidFill>
                <a:latin typeface="+mn-lt"/>
              </a:rPr>
              <a:t>человек</a:t>
            </a:r>
            <a:endParaRPr lang="ru-RU" sz="2000" b="1" dirty="0">
              <a:solidFill>
                <a:srgbClr val="005C2A"/>
              </a:solidFill>
              <a:latin typeface="+mn-lt"/>
            </a:endParaRPr>
          </a:p>
        </p:txBody>
      </p:sp>
      <p:sp>
        <p:nvSpPr>
          <p:cNvPr id="17" name="Прямоугольник 16"/>
          <p:cNvSpPr/>
          <p:nvPr/>
        </p:nvSpPr>
        <p:spPr>
          <a:xfrm>
            <a:off x="5640033" y="1770027"/>
            <a:ext cx="1197507" cy="707886"/>
          </a:xfrm>
          <a:prstGeom prst="rect">
            <a:avLst/>
          </a:prstGeom>
          <a:ln>
            <a:solidFill>
              <a:schemeClr val="accent3">
                <a:lumMod val="40000"/>
                <a:lumOff val="60000"/>
              </a:schemeClr>
            </a:solidFill>
          </a:ln>
        </p:spPr>
        <p:txBody>
          <a:bodyPr wrap="none">
            <a:spAutoFit/>
          </a:bodyPr>
          <a:lstStyle/>
          <a:p>
            <a:pPr algn="ctr"/>
            <a:r>
              <a:rPr lang="ru-RU" sz="2000" b="1" dirty="0">
                <a:solidFill>
                  <a:srgbClr val="007E39"/>
                </a:solidFill>
                <a:latin typeface="+mn-lt"/>
                <a:ea typeface="Open Sans" panose="020B0606030504020204" pitchFamily="34" charset="0"/>
                <a:cs typeface="Open Sans" panose="020B0606030504020204" pitchFamily="34" charset="0"/>
              </a:rPr>
              <a:t>473,4 </a:t>
            </a:r>
            <a:endParaRPr lang="ru-RU" sz="2000" b="1" dirty="0" smtClean="0">
              <a:solidFill>
                <a:srgbClr val="007E39"/>
              </a:solidFill>
              <a:latin typeface="+mn-lt"/>
              <a:ea typeface="Open Sans" panose="020B0606030504020204" pitchFamily="34" charset="0"/>
              <a:cs typeface="Open Sans" panose="020B0606030504020204" pitchFamily="34" charset="0"/>
            </a:endParaRPr>
          </a:p>
          <a:p>
            <a:pPr algn="ctr"/>
            <a:r>
              <a:rPr lang="ru-RU" sz="2000" dirty="0" smtClean="0">
                <a:solidFill>
                  <a:srgbClr val="007E39"/>
                </a:solidFill>
                <a:latin typeface="+mn-lt"/>
                <a:ea typeface="Open Sans" panose="020B0606030504020204" pitchFamily="34" charset="0"/>
                <a:cs typeface="Open Sans" panose="020B0606030504020204" pitchFamily="34" charset="0"/>
              </a:rPr>
              <a:t>млн</a:t>
            </a:r>
            <a:r>
              <a:rPr lang="ru-RU" sz="2000" dirty="0">
                <a:solidFill>
                  <a:srgbClr val="007E39"/>
                </a:solidFill>
                <a:latin typeface="+mn-lt"/>
                <a:ea typeface="Open Sans" panose="020B0606030504020204" pitchFamily="34" charset="0"/>
                <a:cs typeface="Open Sans" panose="020B0606030504020204" pitchFamily="34" charset="0"/>
              </a:rPr>
              <a:t>. </a:t>
            </a:r>
            <a:r>
              <a:rPr lang="ru-RU" sz="2000" dirty="0" smtClean="0">
                <a:solidFill>
                  <a:srgbClr val="007E39"/>
                </a:solidFill>
                <a:latin typeface="+mn-lt"/>
                <a:ea typeface="Open Sans" panose="020B0606030504020204" pitchFamily="34" charset="0"/>
                <a:cs typeface="Open Sans" panose="020B0606030504020204" pitchFamily="34" charset="0"/>
              </a:rPr>
              <a:t>руб.</a:t>
            </a:r>
            <a:endParaRPr lang="ru-RU" sz="2000" dirty="0">
              <a:latin typeface="+mn-lt"/>
            </a:endParaRPr>
          </a:p>
        </p:txBody>
      </p:sp>
      <p:sp>
        <p:nvSpPr>
          <p:cNvPr id="18" name="Прямоугольник 17"/>
          <p:cNvSpPr/>
          <p:nvPr/>
        </p:nvSpPr>
        <p:spPr>
          <a:xfrm>
            <a:off x="5648041" y="2557546"/>
            <a:ext cx="1206286" cy="707886"/>
          </a:xfrm>
          <a:prstGeom prst="rect">
            <a:avLst/>
          </a:prstGeom>
          <a:ln>
            <a:solidFill>
              <a:schemeClr val="accent3">
                <a:lumMod val="40000"/>
                <a:lumOff val="60000"/>
              </a:schemeClr>
            </a:solidFill>
          </a:ln>
        </p:spPr>
        <p:txBody>
          <a:bodyPr wrap="square">
            <a:spAutoFit/>
          </a:bodyPr>
          <a:lstStyle/>
          <a:p>
            <a:pPr lvl="0" algn="ctr">
              <a:tabLst>
                <a:tab pos="630539" algn="l"/>
              </a:tabLst>
            </a:pPr>
            <a:r>
              <a:rPr lang="ru-RU" sz="2000" b="1" dirty="0">
                <a:solidFill>
                  <a:srgbClr val="007E39"/>
                </a:solidFill>
                <a:latin typeface="Calibri"/>
                <a:ea typeface="Open Sans" panose="020B0606030504020204" pitchFamily="34" charset="0"/>
                <a:cs typeface="Open Sans" panose="020B0606030504020204" pitchFamily="34" charset="0"/>
              </a:rPr>
              <a:t>428,2 </a:t>
            </a:r>
            <a:endParaRPr lang="ru-RU" sz="2000" b="1" dirty="0" smtClean="0">
              <a:solidFill>
                <a:srgbClr val="007E39"/>
              </a:solidFill>
              <a:latin typeface="Calibri"/>
              <a:ea typeface="Open Sans" panose="020B0606030504020204" pitchFamily="34" charset="0"/>
              <a:cs typeface="Open Sans" panose="020B0606030504020204" pitchFamily="34" charset="0"/>
            </a:endParaRPr>
          </a:p>
          <a:p>
            <a:pPr lvl="0" algn="ctr">
              <a:tabLst>
                <a:tab pos="630539" algn="l"/>
              </a:tabLst>
            </a:pPr>
            <a:r>
              <a:rPr lang="ru-RU" sz="2000" dirty="0" smtClean="0">
                <a:solidFill>
                  <a:srgbClr val="007E39"/>
                </a:solidFill>
                <a:latin typeface="Calibri"/>
                <a:ea typeface="Open Sans" panose="020B0606030504020204" pitchFamily="34" charset="0"/>
                <a:cs typeface="Open Sans" panose="020B0606030504020204" pitchFamily="34" charset="0"/>
              </a:rPr>
              <a:t>млн</a:t>
            </a:r>
            <a:r>
              <a:rPr lang="ru-RU" sz="2000" dirty="0">
                <a:solidFill>
                  <a:srgbClr val="007E39"/>
                </a:solidFill>
                <a:latin typeface="Calibri"/>
                <a:ea typeface="Open Sans" panose="020B0606030504020204" pitchFamily="34" charset="0"/>
                <a:cs typeface="Open Sans" panose="020B0606030504020204" pitchFamily="34" charset="0"/>
              </a:rPr>
              <a:t>. руб.</a:t>
            </a:r>
          </a:p>
        </p:txBody>
      </p:sp>
      <p:cxnSp>
        <p:nvCxnSpPr>
          <p:cNvPr id="23" name="Прямая со стрелкой 22"/>
          <p:cNvCxnSpPr/>
          <p:nvPr/>
        </p:nvCxnSpPr>
        <p:spPr>
          <a:xfrm flipH="1">
            <a:off x="5360660" y="2119691"/>
            <a:ext cx="287766" cy="4279"/>
          </a:xfrm>
          <a:prstGeom prst="straightConnector1">
            <a:avLst/>
          </a:prstGeom>
          <a:ln>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6848126" y="2983968"/>
            <a:ext cx="313728" cy="0"/>
          </a:xfrm>
          <a:prstGeom prst="straightConnector1">
            <a:avLst/>
          </a:prstGeom>
          <a:ln>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p:nvPr/>
        </p:nvCxnSpPr>
        <p:spPr>
          <a:xfrm flipH="1">
            <a:off x="5344897" y="2965768"/>
            <a:ext cx="287766" cy="4279"/>
          </a:xfrm>
          <a:prstGeom prst="straightConnector1">
            <a:avLst/>
          </a:prstGeom>
          <a:ln>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Номер слайда 4"/>
          <p:cNvSpPr>
            <a:spLocks noGrp="1"/>
          </p:cNvSpPr>
          <p:nvPr>
            <p:ph type="sldNum" sz="quarter" idx="4294967295"/>
          </p:nvPr>
        </p:nvSpPr>
        <p:spPr>
          <a:xfrm>
            <a:off x="9242425" y="6365875"/>
            <a:ext cx="2844800" cy="365125"/>
          </a:xfrm>
          <a:prstGeom prst="rect">
            <a:avLst/>
          </a:prstGeom>
        </p:spPr>
        <p:txBody>
          <a:bodyPr anchor="ctr"/>
          <a:lstStyle/>
          <a:p>
            <a:pPr algn="r"/>
            <a:fld id="{FAF64E77-853F-4D4F-A12C-D37084F22861}" type="slidenum">
              <a:rPr lang="ru-RU" sz="1200" smtClean="0">
                <a:solidFill>
                  <a:schemeClr val="bg1">
                    <a:lumMod val="50000"/>
                  </a:schemeClr>
                </a:solidFill>
              </a:rPr>
              <a:pPr algn="r"/>
              <a:t>40</a:t>
            </a:fld>
            <a:endParaRPr lang="ru-RU" sz="1200" dirty="0">
              <a:solidFill>
                <a:schemeClr val="bg1">
                  <a:lumMod val="50000"/>
                </a:schemeClr>
              </a:solidFill>
            </a:endParaRPr>
          </a:p>
        </p:txBody>
      </p:sp>
    </p:spTree>
    <p:extLst>
      <p:ext uri="{BB962C8B-B14F-4D97-AF65-F5344CB8AC3E}">
        <p14:creationId xmlns:p14="http://schemas.microsoft.com/office/powerpoint/2010/main" val="72885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3000" fill="hold" nodeType="withEffect">
                                  <p:stCondLst>
                                    <p:cond delay="50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 управлении финансов</a:t>
            </a:r>
          </a:p>
        </p:txBody>
      </p:sp>
      <p:graphicFrame>
        <p:nvGraphicFramePr>
          <p:cNvPr id="3" name="Содержимое 12"/>
          <p:cNvGraphicFramePr>
            <a:graphicFrameLocks/>
          </p:cNvGraphicFramePr>
          <p:nvPr>
            <p:extLst>
              <p:ext uri="{D42A27DB-BD31-4B8C-83A1-F6EECF244321}">
                <p14:modId xmlns:p14="http://schemas.microsoft.com/office/powerpoint/2010/main" val="2000891931"/>
              </p:ext>
            </p:extLst>
          </p:nvPr>
        </p:nvGraphicFramePr>
        <p:xfrm>
          <a:off x="551936" y="2716224"/>
          <a:ext cx="8097794" cy="3566822"/>
        </p:xfrm>
        <a:graphic>
          <a:graphicData uri="http://schemas.openxmlformats.org/drawingml/2006/table">
            <a:tbl>
              <a:tblPr firstRow="1" bandRow="1">
                <a:tableStyleId>{9DCAF9ED-07DC-4A11-8D7F-57B35C25682E}</a:tableStyleId>
              </a:tblPr>
              <a:tblGrid>
                <a:gridCol w="2918973">
                  <a:extLst>
                    <a:ext uri="{9D8B030D-6E8A-4147-A177-3AD203B41FA5}">
                      <a16:colId xmlns="" xmlns:a16="http://schemas.microsoft.com/office/drawing/2014/main" val="20000"/>
                    </a:ext>
                  </a:extLst>
                </a:gridCol>
                <a:gridCol w="5178821">
                  <a:extLst>
                    <a:ext uri="{9D8B030D-6E8A-4147-A177-3AD203B41FA5}">
                      <a16:colId xmlns="" xmlns:a16="http://schemas.microsoft.com/office/drawing/2014/main" val="20001"/>
                    </a:ext>
                  </a:extLst>
                </a:gridCol>
              </a:tblGrid>
              <a:tr h="349986">
                <a:tc gridSpan="2">
                  <a:txBody>
                    <a:bodyPr/>
                    <a:lstStyle/>
                    <a:p>
                      <a:pPr algn="ctr"/>
                      <a:r>
                        <a:rPr lang="ru-RU" sz="2400" b="1" dirty="0" smtClean="0"/>
                        <a:t>Контактная информация</a:t>
                      </a:r>
                      <a:endParaRPr lang="ru-RU" sz="2400" b="1" dirty="0"/>
                    </a:p>
                  </a:txBody>
                  <a:tcPr marL="144000" marR="7243" marT="7242" marB="0" anchor="ctr"/>
                </a:tc>
                <a:tc hMerge="1">
                  <a:txBody>
                    <a:bodyPr/>
                    <a:lstStyle/>
                    <a:p>
                      <a:endParaRPr lang="ru-RU" sz="2400" b="1" dirty="0"/>
                    </a:p>
                  </a:txBody>
                  <a:tcPr marL="144000" marR="7243" marT="7242" marB="0" anchor="ctr"/>
                </a:tc>
                <a:extLst>
                  <a:ext uri="{0D108BD9-81ED-4DB2-BD59-A6C34878D82A}">
                    <a16:rowId xmlns="" xmlns:a16="http://schemas.microsoft.com/office/drawing/2014/main" val="10000"/>
                  </a:ext>
                </a:extLst>
              </a:tr>
              <a:tr h="313120">
                <a:tc>
                  <a:txBody>
                    <a:bodyPr/>
                    <a:lstStyle/>
                    <a:p>
                      <a:pPr algn="l" fontAlgn="b"/>
                      <a:r>
                        <a:rPr lang="ru-RU" sz="1600" u="none" strike="noStrike" dirty="0" smtClean="0"/>
                        <a:t>Адрес</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ru-RU" sz="1600" u="none" strike="noStrike" dirty="0"/>
                        <a:t>398000, г. Липецк пл. Плеханова, 4</a:t>
                      </a:r>
                      <a:endParaRPr lang="ru-RU" sz="1600" b="1" i="0" u="none" strike="noStrike" dirty="0">
                        <a:solidFill>
                          <a:schemeClr val="accent3">
                            <a:lumMod val="75000"/>
                          </a:schemeClr>
                        </a:solidFill>
                        <a:latin typeface="Arial"/>
                      </a:endParaRPr>
                    </a:p>
                  </a:txBody>
                  <a:tcPr marL="144000" marR="7243" marT="7242" marB="0" anchor="ctr"/>
                </a:tc>
                <a:extLst>
                  <a:ext uri="{0D108BD9-81ED-4DB2-BD59-A6C34878D82A}">
                    <a16:rowId xmlns="" xmlns:a16="http://schemas.microsoft.com/office/drawing/2014/main" val="10001"/>
                  </a:ext>
                </a:extLst>
              </a:tr>
              <a:tr h="313120">
                <a:tc>
                  <a:txBody>
                    <a:bodyPr/>
                    <a:lstStyle/>
                    <a:p>
                      <a:pPr algn="l" fontAlgn="b"/>
                      <a:r>
                        <a:rPr lang="ru-RU" sz="1600" u="none" strike="noStrike" dirty="0"/>
                        <a:t>Телефон, факс</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ru-RU" sz="1600" u="none" strike="noStrike" dirty="0"/>
                        <a:t>368-470, 368-427</a:t>
                      </a:r>
                      <a:endParaRPr lang="ru-RU" sz="1600" b="1" i="0" u="none" strike="noStrike" dirty="0">
                        <a:solidFill>
                          <a:schemeClr val="accent3">
                            <a:lumMod val="75000"/>
                          </a:schemeClr>
                        </a:solidFill>
                        <a:latin typeface="Arial"/>
                      </a:endParaRPr>
                    </a:p>
                  </a:txBody>
                  <a:tcPr marL="144000" marR="7243" marT="7242" marB="0" anchor="ctr"/>
                </a:tc>
                <a:extLst>
                  <a:ext uri="{0D108BD9-81ED-4DB2-BD59-A6C34878D82A}">
                    <a16:rowId xmlns="" xmlns:a16="http://schemas.microsoft.com/office/drawing/2014/main" val="10002"/>
                  </a:ext>
                </a:extLst>
              </a:tr>
              <a:tr h="642486">
                <a:tc>
                  <a:txBody>
                    <a:bodyPr/>
                    <a:lstStyle/>
                    <a:p>
                      <a:pPr algn="l" fontAlgn="b"/>
                      <a:r>
                        <a:rPr lang="ru-RU" sz="1600" u="none" strike="noStrike" dirty="0" smtClean="0"/>
                        <a:t>Портал бюджетной системы Липецкой области</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en-US" sz="1600" u="none" strike="noStrike" dirty="0" smtClean="0"/>
                        <a:t>http://ufin48.ru/</a:t>
                      </a:r>
                      <a:endParaRPr lang="ru-RU" sz="1600" b="1" i="0" u="none" strike="noStrike" dirty="0">
                        <a:solidFill>
                          <a:schemeClr val="accent3">
                            <a:lumMod val="75000"/>
                          </a:schemeClr>
                        </a:solidFill>
                        <a:latin typeface="Arial"/>
                      </a:endParaRPr>
                    </a:p>
                  </a:txBody>
                  <a:tcPr marL="144000" marR="7243" marT="7242" marB="0" anchor="ctr"/>
                </a:tc>
                <a:extLst>
                  <a:ext uri="{0D108BD9-81ED-4DB2-BD59-A6C34878D82A}">
                    <a16:rowId xmlns="" xmlns:a16="http://schemas.microsoft.com/office/drawing/2014/main" val="10003"/>
                  </a:ext>
                </a:extLst>
              </a:tr>
              <a:tr h="534516">
                <a:tc>
                  <a:txBody>
                    <a:bodyPr/>
                    <a:lstStyle/>
                    <a:p>
                      <a:pPr algn="l" fontAlgn="b"/>
                      <a:r>
                        <a:rPr lang="ru-RU" sz="1600" u="none" strike="noStrike" dirty="0"/>
                        <a:t>Адрес электронной почты</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en-US" sz="1600" u="sng" strike="noStrike" dirty="0"/>
                        <a:t>obl@fin.lipetsk.ru</a:t>
                      </a:r>
                      <a:endParaRPr lang="en-US" sz="1600" b="1" i="0" u="sng" strike="noStrike" dirty="0">
                        <a:solidFill>
                          <a:schemeClr val="accent3">
                            <a:lumMod val="75000"/>
                          </a:schemeClr>
                        </a:solidFill>
                        <a:latin typeface="Arial"/>
                      </a:endParaRPr>
                    </a:p>
                  </a:txBody>
                  <a:tcPr marL="144000" marR="7243" marT="7242" marB="0" anchor="ctr"/>
                </a:tc>
                <a:extLst>
                  <a:ext uri="{0D108BD9-81ED-4DB2-BD59-A6C34878D82A}">
                    <a16:rowId xmlns="" xmlns:a16="http://schemas.microsoft.com/office/drawing/2014/main" val="10004"/>
                  </a:ext>
                </a:extLst>
              </a:tr>
              <a:tr h="414321">
                <a:tc>
                  <a:txBody>
                    <a:bodyPr/>
                    <a:lstStyle/>
                    <a:p>
                      <a:pPr algn="l" fontAlgn="b"/>
                      <a:r>
                        <a:rPr lang="ru-RU" sz="1600" u="none" strike="noStrike" dirty="0"/>
                        <a:t>Режим работы</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ru-RU" sz="1600" u="none" strike="noStrike" dirty="0"/>
                        <a:t>с 8-30 до 13-00, с 14-00 до </a:t>
                      </a:r>
                      <a:r>
                        <a:rPr lang="ru-RU" sz="1600" u="none" strike="noStrike" dirty="0" smtClean="0"/>
                        <a:t>17-30</a:t>
                      </a:r>
                      <a:endParaRPr lang="ru-RU" sz="1600" b="1" i="0" u="none" strike="noStrike" dirty="0">
                        <a:solidFill>
                          <a:schemeClr val="accent3">
                            <a:lumMod val="75000"/>
                          </a:schemeClr>
                        </a:solidFill>
                        <a:latin typeface="Arial"/>
                      </a:endParaRPr>
                    </a:p>
                  </a:txBody>
                  <a:tcPr marL="144000" marR="7243" marT="7242" marB="0" anchor="ctr"/>
                </a:tc>
                <a:extLst>
                  <a:ext uri="{0D108BD9-81ED-4DB2-BD59-A6C34878D82A}">
                    <a16:rowId xmlns="" xmlns:a16="http://schemas.microsoft.com/office/drawing/2014/main" val="10005"/>
                  </a:ext>
                </a:extLst>
              </a:tr>
              <a:tr h="976257">
                <a:tc>
                  <a:txBody>
                    <a:bodyPr/>
                    <a:lstStyle/>
                    <a:p>
                      <a:pPr algn="l" fontAlgn="b"/>
                      <a:r>
                        <a:rPr lang="ru-RU" sz="1600" u="none" strike="noStrike" dirty="0" smtClean="0"/>
                        <a:t>Прием граждан</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ru-RU" sz="1600" u="none" strike="noStrike" dirty="0" smtClean="0"/>
                        <a:t>Каждая первая среда месяца с 11:00 до 14:00,</a:t>
                      </a:r>
                      <a:r>
                        <a:rPr lang="ru-RU" sz="1600" u="none" strike="noStrike" baseline="0" dirty="0" smtClean="0"/>
                        <a:t> пл. Ленина- Соборная, 1 (Администрация Липецкой области), каб.128</a:t>
                      </a:r>
                      <a:endParaRPr lang="ru-RU" sz="1600" b="1" i="0" u="none" strike="noStrike" dirty="0">
                        <a:solidFill>
                          <a:schemeClr val="accent3">
                            <a:lumMod val="75000"/>
                          </a:schemeClr>
                        </a:solidFill>
                        <a:latin typeface="Arial"/>
                      </a:endParaRPr>
                    </a:p>
                  </a:txBody>
                  <a:tcPr marL="144000" marR="7243" marT="7242" marB="0" anchor="ctr"/>
                </a:tc>
                <a:extLst>
                  <a:ext uri="{0D108BD9-81ED-4DB2-BD59-A6C34878D82A}">
                    <a16:rowId xmlns="" xmlns:a16="http://schemas.microsoft.com/office/drawing/2014/main" val="10006"/>
                  </a:ext>
                </a:extLst>
              </a:tr>
            </a:tbl>
          </a:graphicData>
        </a:graphic>
      </p:graphicFrame>
      <p:sp>
        <p:nvSpPr>
          <p:cNvPr id="4" name="Прямоугольник 3"/>
          <p:cNvSpPr/>
          <p:nvPr/>
        </p:nvSpPr>
        <p:spPr>
          <a:xfrm>
            <a:off x="9135980" y="4037970"/>
            <a:ext cx="3056022" cy="923330"/>
          </a:xfrm>
          <a:prstGeom prst="rect">
            <a:avLst/>
          </a:prstGeom>
        </p:spPr>
        <p:txBody>
          <a:bodyPr wrap="square">
            <a:spAutoFit/>
          </a:bodyPr>
          <a:lstStyle/>
          <a:p>
            <a:pPr fontAlgn="b"/>
            <a:r>
              <a:rPr lang="ru-RU" b="1" dirty="0" smtClean="0">
                <a:latin typeface="Arial"/>
              </a:rPr>
              <a:t>Руководитель – </a:t>
            </a:r>
          </a:p>
          <a:p>
            <a:pPr fontAlgn="b"/>
            <a:r>
              <a:rPr lang="ru-RU" b="1" dirty="0" err="1" smtClean="0">
                <a:latin typeface="Arial"/>
              </a:rPr>
              <a:t>Щеглеватых</a:t>
            </a:r>
            <a:r>
              <a:rPr lang="ru-RU" b="1" dirty="0" smtClean="0">
                <a:latin typeface="Arial"/>
              </a:rPr>
              <a:t> </a:t>
            </a:r>
          </a:p>
          <a:p>
            <a:pPr fontAlgn="b"/>
            <a:r>
              <a:rPr lang="ru-RU" b="1" dirty="0" smtClean="0">
                <a:latin typeface="Arial"/>
              </a:rPr>
              <a:t>Вячеслав Михайлович</a:t>
            </a:r>
            <a:endParaRPr lang="ru-RU" b="1" dirty="0">
              <a:latin typeface="Arial"/>
            </a:endParaRPr>
          </a:p>
        </p:txBody>
      </p:sp>
      <p:pic>
        <p:nvPicPr>
          <p:cNvPr id="6" name="Picture 4"/>
          <p:cNvPicPr>
            <a:picLocks noChangeAspect="1" noChangeArrowheads="1"/>
          </p:cNvPicPr>
          <p:nvPr/>
        </p:nvPicPr>
        <p:blipFill>
          <a:blip r:embed="rId2" cstate="print"/>
          <a:srcRect/>
          <a:stretch>
            <a:fillRect/>
          </a:stretch>
        </p:blipFill>
        <p:spPr bwMode="auto">
          <a:xfrm>
            <a:off x="9439493" y="934476"/>
            <a:ext cx="2211252" cy="3112968"/>
          </a:xfrm>
          <a:prstGeom prst="rect">
            <a:avLst/>
          </a:prstGeom>
          <a:noFill/>
          <a:ln w="9525">
            <a:solidFill>
              <a:schemeClr val="accent3"/>
            </a:solidFill>
            <a:miter lim="800000"/>
            <a:headEnd/>
            <a:tailEnd/>
          </a:ln>
          <a:effectLst>
            <a:softEdge rad="127000"/>
          </a:effectLst>
        </p:spPr>
      </p:pic>
      <p:sp>
        <p:nvSpPr>
          <p:cNvPr id="7" name="Заголовок 1"/>
          <p:cNvSpPr txBox="1">
            <a:spLocks/>
          </p:cNvSpPr>
          <p:nvPr/>
        </p:nvSpPr>
        <p:spPr>
          <a:xfrm>
            <a:off x="453081" y="1065991"/>
            <a:ext cx="8196649" cy="1260114"/>
          </a:xfrm>
          <a:prstGeom prst="rect">
            <a:avLst/>
          </a:prstGeom>
          <a:solidFill>
            <a:srgbClr val="FFFFFF">
              <a:alpha val="70000"/>
            </a:srgbClr>
          </a:solidFill>
          <a:effectLst>
            <a:outerShdw blurRad="88900" dist="127000" dir="2700000" algn="tl" rotWithShape="0">
              <a:prstClr val="black">
                <a:alpha val="16000"/>
              </a:prstClr>
            </a:outerShdw>
          </a:effectLst>
        </p:spPr>
        <p:txBody>
          <a:bodyPr vert="horz" lIns="91440" tIns="45720" rIns="91440" bIns="45720" rtlCol="0" anchor="ctr">
            <a:normAutofit fontScale="97500" lnSpcReduction="10000"/>
          </a:bodyPr>
          <a:lstStyle/>
          <a:p>
            <a:pPr algn="ctr">
              <a:spcBef>
                <a:spcPct val="0"/>
              </a:spcBef>
              <a:defRPr/>
            </a:pPr>
            <a:r>
              <a:rPr lang="ru-RU" sz="2000" b="1" dirty="0" smtClean="0">
                <a:solidFill>
                  <a:prstClr val="black"/>
                </a:solidFill>
                <a:latin typeface="Calibri"/>
                <a:ea typeface="+mj-ea"/>
                <a:cs typeface="+mj-cs"/>
              </a:rPr>
              <a:t>«Управление финансов области – исполнительный орган государственной власти Липецкой области, обеспечивающий проведение единой бюджетной политики и осуществляющий общее руководство организацией финансов Липецкой области.»</a:t>
            </a:r>
            <a:endParaRPr lang="ru-RU" sz="2000" b="1" dirty="0">
              <a:solidFill>
                <a:prstClr val="black"/>
              </a:solidFill>
              <a:latin typeface="Calibri"/>
              <a:ea typeface="+mj-ea"/>
              <a:cs typeface="+mj-cs"/>
            </a:endParaRPr>
          </a:p>
        </p:txBody>
      </p:sp>
      <p:sp>
        <p:nvSpPr>
          <p:cNvPr id="9" name="Номер слайда 8"/>
          <p:cNvSpPr>
            <a:spLocks noGrp="1"/>
          </p:cNvSpPr>
          <p:nvPr>
            <p:ph type="sldNum" sz="quarter" idx="4"/>
          </p:nvPr>
        </p:nvSpPr>
        <p:spPr/>
        <p:txBody>
          <a:bodyPr/>
          <a:lstStyle/>
          <a:p>
            <a:fld id="{FAF64E77-853F-4D4F-A12C-D37084F22861}" type="slidenum">
              <a:rPr lang="ru-RU" smtClean="0"/>
              <a:pPr/>
              <a:t>41</a:t>
            </a:fld>
            <a:endParaRPr lang="ru-RU" dirty="0"/>
          </a:p>
        </p:txBody>
      </p:sp>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Box 153"/>
          <p:cNvSpPr txBox="1"/>
          <p:nvPr/>
        </p:nvSpPr>
        <p:spPr>
          <a:xfrm>
            <a:off x="3172770" y="2438400"/>
            <a:ext cx="5846473" cy="830997"/>
          </a:xfrm>
          <a:prstGeom prst="rect">
            <a:avLst/>
          </a:prstGeom>
          <a:noFill/>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4800" dirty="0" smtClean="0">
                <a:solidFill>
                  <a:srgbClr val="595959"/>
                </a:solidFill>
                <a:ea typeface="Montserrat"/>
                <a:cs typeface="Montserrat"/>
              </a:rPr>
              <a:t>Спасибо за внимание</a:t>
            </a:r>
            <a:endParaRPr lang="en-US" altLang="ru-RU" sz="4800" dirty="0">
              <a:solidFill>
                <a:srgbClr val="595959"/>
              </a:solidFill>
              <a:ea typeface="Montserrat"/>
              <a:cs typeface="Montserrat"/>
            </a:endParaRPr>
          </a:p>
        </p:txBody>
      </p:sp>
    </p:spTree>
    <p:extLst>
      <p:ext uri="{BB962C8B-B14F-4D97-AF65-F5344CB8AC3E}">
        <p14:creationId xmlns:p14="http://schemas.microsoft.com/office/powerpoint/2010/main" val="3841317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Деятельность органов власти</a:t>
            </a:r>
          </a:p>
        </p:txBody>
      </p:sp>
      <p:sp>
        <p:nvSpPr>
          <p:cNvPr id="3" name="AutoShape 1"/>
          <p:cNvSpPr>
            <a:spLocks noChangeArrowheads="1"/>
          </p:cNvSpPr>
          <p:nvPr/>
        </p:nvSpPr>
        <p:spPr bwMode="auto">
          <a:xfrm>
            <a:off x="352926" y="941893"/>
            <a:ext cx="11526253" cy="2675602"/>
          </a:xfrm>
          <a:prstGeom prst="roundRect">
            <a:avLst>
              <a:gd name="adj" fmla="val 16667"/>
            </a:avLst>
          </a:prstGeom>
          <a:noFill/>
          <a:ln w="9525">
            <a:solidFill>
              <a:srgbClr val="000000"/>
            </a:solidFill>
            <a:round/>
            <a:headEnd/>
            <a:tailEnd/>
          </a:ln>
        </p:spPr>
        <p:txBody>
          <a:bodyPr wrap="square" lIns="36576" tIns="32004" rIns="0" bIns="0" anchor="t" upright="1"/>
          <a:lstStyle>
            <a:defPPr>
              <a:defRPr lang="ru-RU"/>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defRPr sz="1000"/>
            </a:pPr>
            <a:r>
              <a:rPr lang="ru-RU" sz="1600" dirty="0" smtClean="0">
                <a:latin typeface="Arial" pitchFamily="34" charset="0"/>
                <a:cs typeface="Arial" pitchFamily="34" charset="0"/>
              </a:rPr>
              <a:t>Органами государственной власти области последовательно проводится налоговая политика, направленная на создание комфортных налоговых условий для реализации инвестиционных проектов, развития малого предпринимательства, расширения потенциала региональной экономики. Основными приоритетами налоговой политики области на 2020-2022 годы являются сохранение инвестиционных налоговых льгот, преференций субъектам малого бизнеса, обеспечение равных условий налогообложения, создание конкурентной среды.</a:t>
            </a:r>
          </a:p>
          <a:p>
            <a:pPr>
              <a:defRPr sz="1000"/>
            </a:pPr>
            <a:r>
              <a:rPr lang="ru-RU" sz="1600" dirty="0" smtClean="0">
                <a:latin typeface="Arial" pitchFamily="34" charset="0"/>
                <a:cs typeface="Arial" pitchFamily="34" charset="0"/>
              </a:rPr>
              <a:t>Органами исполнительной власти области и местного самоуправления совместно с контролирующими органами проводятся мероприятия по увеличению налогооблагаемой базы и повышению собираемости доходов - легализация субъектов и объектов налогообложения, пресечение нарушений трудового и налогового законодательства, принятие мер административного воздействия, обеспечение полноты и своевременности перечислений в бюджет налогов и неналоговых платежей.</a:t>
            </a:r>
            <a:endParaRPr lang="ru-RU" sz="1000" b="0" i="0" u="none" strike="noStrike" baseline="0" dirty="0">
              <a:solidFill>
                <a:srgbClr val="000000"/>
              </a:solidFill>
              <a:latin typeface="Arial Cyr"/>
              <a:cs typeface="Arial Cyr"/>
            </a:endParaRPr>
          </a:p>
        </p:txBody>
      </p:sp>
      <p:pic>
        <p:nvPicPr>
          <p:cNvPr id="5" name="Picture 2" descr="http://www.lipetskmedia.ru/images/news_/106/5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549" y="3825592"/>
            <a:ext cx="4886325" cy="2845097"/>
          </a:xfrm>
          <a:prstGeom prst="rect">
            <a:avLst/>
          </a:prstGeom>
          <a:noFill/>
          <a:extLst>
            <a:ext uri="{909E8E84-426E-40DD-AFC4-6F175D3DCCD1}">
              <a14:hiddenFill xmlns:a14="http://schemas.microsoft.com/office/drawing/2010/main">
                <a:solidFill>
                  <a:srgbClr val="FFFFFF"/>
                </a:solidFill>
              </a14:hiddenFill>
            </a:ext>
          </a:extLst>
        </p:spPr>
      </p:pic>
      <p:sp>
        <p:nvSpPr>
          <p:cNvPr id="6" name="Номер слайда 5"/>
          <p:cNvSpPr>
            <a:spLocks noGrp="1"/>
          </p:cNvSpPr>
          <p:nvPr>
            <p:ph type="sldNum" sz="quarter" idx="4"/>
          </p:nvPr>
        </p:nvSpPr>
        <p:spPr/>
        <p:txBody>
          <a:bodyPr/>
          <a:lstStyle/>
          <a:p>
            <a:fld id="{FAF64E77-853F-4D4F-A12C-D37084F22861}" type="slidenum">
              <a:rPr lang="ru-RU" smtClean="0"/>
              <a:pPr/>
              <a:t>5</a:t>
            </a:fld>
            <a:endParaRPr lang="ru-RU" dirty="0"/>
          </a:p>
        </p:txBody>
      </p:sp>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smtClean="0"/>
              <a:t>Оценка качества управления региональными финансами</a:t>
            </a:r>
            <a:endParaRPr lang="ru-RU" sz="2800" b="1" dirty="0"/>
          </a:p>
        </p:txBody>
      </p:sp>
      <p:sp>
        <p:nvSpPr>
          <p:cNvPr id="3" name="Номер слайда 2"/>
          <p:cNvSpPr>
            <a:spLocks noGrp="1"/>
          </p:cNvSpPr>
          <p:nvPr>
            <p:ph type="sldNum" sz="quarter" idx="4"/>
          </p:nvPr>
        </p:nvSpPr>
        <p:spPr/>
        <p:txBody>
          <a:bodyPr/>
          <a:lstStyle/>
          <a:p>
            <a:fld id="{FAF64E77-853F-4D4F-A12C-D37084F22861}" type="slidenum">
              <a:rPr lang="ru-RU" smtClean="0"/>
              <a:pPr/>
              <a:t>6</a:t>
            </a:fld>
            <a:endParaRPr lang="ru-RU" dirty="0"/>
          </a:p>
        </p:txBody>
      </p:sp>
      <p:sp>
        <p:nvSpPr>
          <p:cNvPr id="4" name="TextBox 3"/>
          <p:cNvSpPr txBox="1"/>
          <p:nvPr/>
        </p:nvSpPr>
        <p:spPr>
          <a:xfrm>
            <a:off x="1476375" y="977980"/>
            <a:ext cx="7105650" cy="2816156"/>
          </a:xfrm>
          <a:prstGeom prst="rect">
            <a:avLst/>
          </a:prstGeom>
          <a:noFill/>
        </p:spPr>
        <p:txBody>
          <a:bodyPr wrap="square" rtlCol="0">
            <a:spAutoFit/>
          </a:bodyPr>
          <a:lstStyle/>
          <a:p>
            <a:pPr algn="ctr">
              <a:lnSpc>
                <a:spcPct val="150000"/>
              </a:lnSpc>
            </a:pPr>
            <a:r>
              <a:rPr lang="ru-RU" b="1" dirty="0" smtClean="0">
                <a:solidFill>
                  <a:schemeClr val="accent3">
                    <a:lumMod val="50000"/>
                  </a:schemeClr>
                </a:solidFill>
              </a:rPr>
              <a:t>Липецкая область по результатам проведенной</a:t>
            </a:r>
          </a:p>
          <a:p>
            <a:pPr algn="ctr">
              <a:lnSpc>
                <a:spcPct val="150000"/>
              </a:lnSpc>
            </a:pPr>
            <a:r>
              <a:rPr lang="ru-RU" b="1" dirty="0" smtClean="0">
                <a:solidFill>
                  <a:schemeClr val="accent3">
                    <a:lumMod val="50000"/>
                  </a:schemeClr>
                </a:solidFill>
              </a:rPr>
              <a:t> Министерством финансов Российской Федерации оценки качества управления региональными финансами за 2019 год отнесена к субъектам Российской Федерации с </a:t>
            </a:r>
            <a:r>
              <a:rPr lang="ru-RU" sz="2800" b="1" u="sng" dirty="0" smtClean="0">
                <a:solidFill>
                  <a:schemeClr val="accent3">
                    <a:lumMod val="50000"/>
                  </a:schemeClr>
                </a:solidFill>
              </a:rPr>
              <a:t>надлежащим качеством </a:t>
            </a:r>
          </a:p>
          <a:p>
            <a:pPr algn="ctr">
              <a:lnSpc>
                <a:spcPct val="150000"/>
              </a:lnSpc>
            </a:pPr>
            <a:r>
              <a:rPr lang="ru-RU" b="1" u="sng" dirty="0" smtClean="0">
                <a:solidFill>
                  <a:schemeClr val="accent3">
                    <a:lumMod val="50000"/>
                  </a:schemeClr>
                </a:solidFill>
              </a:rPr>
              <a:t>управления региональными финансами</a:t>
            </a:r>
            <a:endParaRPr lang="ru-RU" b="1" u="sng" dirty="0">
              <a:solidFill>
                <a:schemeClr val="accent3">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25" y="4197372"/>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283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8589" y="228601"/>
            <a:ext cx="10242885" cy="588961"/>
          </a:xfrm>
        </p:spPr>
        <p:txBody>
          <a:bodyPr/>
          <a:lstStyle/>
          <a:p>
            <a:r>
              <a:rPr lang="ru-RU" sz="2800" b="1" dirty="0"/>
              <a:t>Административно-территориальное деление Липецкой области</a:t>
            </a:r>
          </a:p>
        </p:txBody>
      </p:sp>
      <p:sp>
        <p:nvSpPr>
          <p:cNvPr id="12" name="Объект 2"/>
          <p:cNvSpPr txBox="1">
            <a:spLocks/>
          </p:cNvSpPr>
          <p:nvPr/>
        </p:nvSpPr>
        <p:spPr>
          <a:xfrm>
            <a:off x="571499" y="858254"/>
            <a:ext cx="11323721" cy="810126"/>
          </a:xfrm>
          <a:prstGeom prst="rect">
            <a:avLst/>
          </a:prstGeom>
        </p:spPr>
        <p:txBody>
          <a:bodyPr vert="horz" lIns="91440" tIns="45720" rIns="91440" bIns="45720" rtlCol="0" anchor="ctr" anchorCtr="0">
            <a:normAutofit fontScale="700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
                <a:srgbClr val="922122"/>
              </a:buClr>
              <a:buSzTx/>
              <a:buFont typeface="Arial" pitchFamily="34" charset="0"/>
              <a:buNone/>
              <a:tabLst/>
              <a:defRPr/>
            </a:pPr>
            <a:r>
              <a:rPr kumimoji="0" lang="ru-RU" sz="2400" b="0" i="0" u="none" strike="noStrike" kern="1200" cap="none" spc="0" normalizeH="0" baseline="0" noProof="0" dirty="0" smtClean="0">
                <a:ln>
                  <a:noFill/>
                </a:ln>
                <a:solidFill>
                  <a:srgbClr val="4F271C"/>
                </a:solidFill>
                <a:effectLst/>
                <a:uLnTx/>
                <a:uFillTx/>
                <a:latin typeface="Times New Roman"/>
              </a:rPr>
              <a:t>Липецкая область входит в состав Центрального федерального округа. Система органов государственной власти определяется Уставом Липецкой области. Государственную власть осуществляют Липецкий областной Совет депутатов, администрация области, иные органы государственной власти, образуемые в соответствии с Уставом Липецкой области</a:t>
            </a:r>
            <a:endParaRPr kumimoji="0" lang="ru-RU" sz="2400" b="0" i="0" u="none" strike="noStrike" kern="1200" cap="none" spc="0" normalizeH="0" baseline="0" noProof="0" dirty="0">
              <a:ln>
                <a:noFill/>
              </a:ln>
              <a:solidFill>
                <a:srgbClr val="4F271C"/>
              </a:solidFill>
              <a:effectLst/>
              <a:uLnTx/>
              <a:uFillTx/>
              <a:latin typeface="Times New Roman"/>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811174337"/>
              </p:ext>
            </p:extLst>
          </p:nvPr>
        </p:nvGraphicFramePr>
        <p:xfrm>
          <a:off x="3495890" y="1796716"/>
          <a:ext cx="4889853" cy="497205"/>
        </p:xfrm>
        <a:graphic>
          <a:graphicData uri="http://schemas.openxmlformats.org/drawingml/2006/table">
            <a:tbl>
              <a:tblPr>
                <a:gradFill rotWithShape="1">
                  <a:gsLst>
                    <a:gs pos="0">
                      <a:srgbClr val="FEB80A">
                        <a:tint val="37000"/>
                        <a:hueMod val="100000"/>
                        <a:satMod val="200000"/>
                        <a:lumMod val="88000"/>
                      </a:srgbClr>
                    </a:gs>
                    <a:gs pos="100000">
                      <a:srgbClr val="FEB80A">
                        <a:tint val="53000"/>
                        <a:shade val="100000"/>
                        <a:hueMod val="100000"/>
                        <a:satMod val="350000"/>
                        <a:lumMod val="79000"/>
                      </a:srgbClr>
                    </a:gs>
                  </a:gsLst>
                  <a:lin ang="5400000" scaled="1"/>
                </a:gradFill>
                <a:effectLst>
                  <a:outerShdw blurRad="50800" dist="12700" dir="5280000" rotWithShape="0">
                    <a:srgbClr val="000000">
                      <a:alpha val="40000"/>
                    </a:srgbClr>
                  </a:outerShdw>
                </a:effectLst>
              </a:tblPr>
              <a:tblGrid>
                <a:gridCol w="4889853">
                  <a:extLst>
                    <a:ext uri="{9D8B030D-6E8A-4147-A177-3AD203B41FA5}">
                      <a16:colId xmlns="" xmlns:a16="http://schemas.microsoft.com/office/drawing/2014/main" val="20000"/>
                    </a:ext>
                  </a:extLst>
                </a:gridCol>
              </a:tblGrid>
              <a:tr h="364323">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ctr"/>
                      <a:r>
                        <a:rPr lang="ru-RU" sz="1600" b="1" u="none" strike="noStrike" dirty="0">
                          <a:effectLst/>
                        </a:rPr>
                        <a:t>Консолидированный бюджет </a:t>
                      </a:r>
                      <a:endParaRPr lang="ru-RU" sz="1600" b="1" u="none" strike="noStrike" dirty="0" smtClean="0">
                        <a:effectLst/>
                      </a:endParaRPr>
                    </a:p>
                    <a:p>
                      <a:pPr algn="ctr" fontAlgn="ctr"/>
                      <a:r>
                        <a:rPr lang="ru-RU" sz="1600" b="1" u="none" strike="noStrike" dirty="0" smtClean="0">
                          <a:effectLst/>
                        </a:rPr>
                        <a:t>Липецкой </a:t>
                      </a:r>
                      <a:r>
                        <a:rPr lang="ru-RU" sz="1600" b="1" u="none" strike="noStrike" dirty="0">
                          <a:effectLst/>
                        </a:rPr>
                        <a:t>области</a:t>
                      </a:r>
                      <a:endParaRPr lang="ru-RU" sz="1600" b="1" i="0" u="none" strike="noStrike" dirty="0">
                        <a:solidFill>
                          <a:srgbClr val="000000"/>
                        </a:solidFill>
                        <a:effectLst/>
                        <a:latin typeface="Times New Roman"/>
                      </a:endParaRPr>
                    </a:p>
                  </a:txBody>
                  <a:tcPr marL="9525" marR="9525" marT="9525" marB="0" anchor="ctr">
                    <a:lnL w="15875" cap="flat" cmpd="sng" algn="ctr">
                      <a:solidFill>
                        <a:srgbClr val="FEB80A"/>
                      </a:solidFill>
                      <a:prstDash val="solid"/>
                    </a:lnL>
                    <a:lnR w="15875" cap="flat" cmpd="sng" algn="ctr">
                      <a:solidFill>
                        <a:srgbClr val="FEB80A"/>
                      </a:solidFill>
                      <a:prstDash val="solid"/>
                    </a:lnR>
                    <a:lnT w="15875" cap="flat" cmpd="sng" algn="ctr">
                      <a:solidFill>
                        <a:srgbClr val="FEB80A"/>
                      </a:solidFill>
                      <a:prstDash val="solid"/>
                    </a:lnT>
                    <a:lnB w="15875" cap="flat" cmpd="sng" algn="ctr">
                      <a:solidFill>
                        <a:srgbClr val="FEB80A"/>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2935114939"/>
              </p:ext>
            </p:extLst>
          </p:nvPr>
        </p:nvGraphicFramePr>
        <p:xfrm>
          <a:off x="403391" y="2598821"/>
          <a:ext cx="5010819" cy="513347"/>
        </p:xfrm>
        <a:graphic>
          <a:graphicData uri="http://schemas.openxmlformats.org/drawingml/2006/table">
            <a:tbl>
              <a:tblPr>
                <a:gradFill rotWithShape="1">
                  <a:gsLst>
                    <a:gs pos="0">
                      <a:srgbClr val="FEB80A">
                        <a:tint val="37000"/>
                        <a:hueMod val="100000"/>
                        <a:satMod val="200000"/>
                        <a:lumMod val="88000"/>
                      </a:srgbClr>
                    </a:gs>
                    <a:gs pos="100000">
                      <a:srgbClr val="FEB80A">
                        <a:tint val="53000"/>
                        <a:shade val="100000"/>
                        <a:hueMod val="100000"/>
                        <a:satMod val="350000"/>
                        <a:lumMod val="79000"/>
                      </a:srgbClr>
                    </a:gs>
                  </a:gsLst>
                  <a:lin ang="5400000" scaled="1"/>
                </a:gradFill>
                <a:effectLst>
                  <a:outerShdw blurRad="50800" dist="12700" dir="5280000" rotWithShape="0">
                    <a:srgbClr val="000000">
                      <a:alpha val="40000"/>
                    </a:srgbClr>
                  </a:outerShdw>
                </a:effectLst>
              </a:tblPr>
              <a:tblGrid>
                <a:gridCol w="5010819">
                  <a:extLst>
                    <a:ext uri="{9D8B030D-6E8A-4147-A177-3AD203B41FA5}">
                      <a16:colId xmlns="" xmlns:a16="http://schemas.microsoft.com/office/drawing/2014/main" val="20000"/>
                    </a:ext>
                  </a:extLst>
                </a:gridCol>
              </a:tblGrid>
              <a:tr h="513347">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ctr"/>
                      <a:r>
                        <a:rPr lang="ru-RU" sz="1600" b="1" u="none" strike="noStrike" dirty="0" smtClean="0">
                          <a:effectLst/>
                        </a:rPr>
                        <a:t>Бюджет Липецкой области (областной бюджет)</a:t>
                      </a:r>
                      <a:endParaRPr lang="ru-RU" sz="1600" b="1" i="0" u="none" strike="noStrike" dirty="0">
                        <a:solidFill>
                          <a:srgbClr val="000000"/>
                        </a:solidFill>
                        <a:effectLst/>
                        <a:latin typeface="Times New Roman"/>
                      </a:endParaRPr>
                    </a:p>
                  </a:txBody>
                  <a:tcPr marL="9525" marR="9525" marT="9525" marB="0" anchor="ctr">
                    <a:lnL w="15875" cap="flat" cmpd="sng" algn="ctr">
                      <a:solidFill>
                        <a:srgbClr val="FEB80A"/>
                      </a:solidFill>
                      <a:prstDash val="solid"/>
                    </a:lnL>
                    <a:lnR w="15875" cap="flat" cmpd="sng" algn="ctr">
                      <a:solidFill>
                        <a:srgbClr val="FEB80A"/>
                      </a:solidFill>
                      <a:prstDash val="solid"/>
                    </a:lnR>
                    <a:lnT w="15875" cap="flat" cmpd="sng" algn="ctr">
                      <a:solidFill>
                        <a:srgbClr val="FEB80A"/>
                      </a:solidFill>
                      <a:prstDash val="solid"/>
                    </a:lnT>
                    <a:lnB w="15875" cap="flat" cmpd="sng" algn="ctr">
                      <a:solidFill>
                        <a:srgbClr val="FEB80A"/>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1299127151"/>
              </p:ext>
            </p:extLst>
          </p:nvPr>
        </p:nvGraphicFramePr>
        <p:xfrm>
          <a:off x="6737684" y="2590800"/>
          <a:ext cx="4827920" cy="497205"/>
        </p:xfrm>
        <a:graphic>
          <a:graphicData uri="http://schemas.openxmlformats.org/drawingml/2006/table">
            <a:tbl>
              <a:tblPr>
                <a:gradFill rotWithShape="1">
                  <a:gsLst>
                    <a:gs pos="0">
                      <a:srgbClr val="FEB80A">
                        <a:tint val="37000"/>
                        <a:hueMod val="100000"/>
                        <a:satMod val="200000"/>
                        <a:lumMod val="88000"/>
                      </a:srgbClr>
                    </a:gs>
                    <a:gs pos="100000">
                      <a:srgbClr val="FEB80A">
                        <a:tint val="53000"/>
                        <a:shade val="100000"/>
                        <a:hueMod val="100000"/>
                        <a:satMod val="350000"/>
                        <a:lumMod val="79000"/>
                      </a:srgbClr>
                    </a:gs>
                  </a:gsLst>
                  <a:lin ang="5400000" scaled="1"/>
                </a:gradFill>
                <a:effectLst>
                  <a:outerShdw blurRad="50800" dist="12700" dir="5280000" rotWithShape="0">
                    <a:srgbClr val="000000">
                      <a:alpha val="40000"/>
                    </a:srgbClr>
                  </a:outerShdw>
                </a:effectLst>
              </a:tblPr>
              <a:tblGrid>
                <a:gridCol w="4827920">
                  <a:extLst>
                    <a:ext uri="{9D8B030D-6E8A-4147-A177-3AD203B41FA5}">
                      <a16:colId xmlns="" xmlns:a16="http://schemas.microsoft.com/office/drawing/2014/main" val="20000"/>
                    </a:ext>
                  </a:extLst>
                </a:gridCol>
              </a:tblGrid>
              <a:tr h="454378">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ctr"/>
                      <a:r>
                        <a:rPr lang="ru-RU" sz="1600" b="1" u="none" strike="noStrike" dirty="0" smtClean="0">
                          <a:effectLst/>
                        </a:rPr>
                        <a:t>Бюджет </a:t>
                      </a:r>
                      <a:r>
                        <a:rPr lang="ru-RU" sz="1600" b="1" u="none" strike="noStrike" baseline="0" dirty="0" smtClean="0">
                          <a:effectLst/>
                        </a:rPr>
                        <a:t>т</a:t>
                      </a:r>
                      <a:r>
                        <a:rPr lang="ru-RU" sz="1600" b="1" u="none" strike="noStrike" dirty="0" smtClean="0">
                          <a:effectLst/>
                        </a:rPr>
                        <a:t>ерриториального фонда</a:t>
                      </a:r>
                      <a:r>
                        <a:rPr lang="ru-RU" sz="1600" b="1" u="none" strike="noStrike" baseline="0" dirty="0" smtClean="0">
                          <a:effectLst/>
                        </a:rPr>
                        <a:t> </a:t>
                      </a:r>
                      <a:r>
                        <a:rPr lang="ru-RU" sz="1600" b="1" u="none" strike="noStrike" dirty="0" smtClean="0">
                          <a:effectLst/>
                        </a:rPr>
                        <a:t>обязательного медицинского страхования</a:t>
                      </a:r>
                      <a:endParaRPr lang="ru-RU" sz="1600" b="1" i="0" u="none" strike="noStrike" dirty="0">
                        <a:solidFill>
                          <a:srgbClr val="000000"/>
                        </a:solidFill>
                        <a:effectLst/>
                        <a:latin typeface="Times New Roman"/>
                      </a:endParaRPr>
                    </a:p>
                  </a:txBody>
                  <a:tcPr marL="9525" marR="9525" marT="9525" marB="0" anchor="ctr">
                    <a:lnL w="15875" cap="flat" cmpd="sng" algn="ctr">
                      <a:solidFill>
                        <a:srgbClr val="FEB80A"/>
                      </a:solidFill>
                      <a:prstDash val="solid"/>
                    </a:lnL>
                    <a:lnR w="15875" cap="flat" cmpd="sng" algn="ctr">
                      <a:solidFill>
                        <a:srgbClr val="FEB80A"/>
                      </a:solidFill>
                      <a:prstDash val="solid"/>
                    </a:lnR>
                    <a:lnT w="15875" cap="flat" cmpd="sng" algn="ctr">
                      <a:solidFill>
                        <a:srgbClr val="FEB80A"/>
                      </a:solidFill>
                      <a:prstDash val="solid"/>
                    </a:lnT>
                    <a:lnB w="15875" cap="flat" cmpd="sng" algn="ctr">
                      <a:solidFill>
                        <a:srgbClr val="FEB80A"/>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bl>
          </a:graphicData>
        </a:graphic>
      </p:graphicFrame>
      <p:graphicFrame>
        <p:nvGraphicFramePr>
          <p:cNvPr id="16" name="Таблица 15"/>
          <p:cNvGraphicFramePr>
            <a:graphicFrameLocks noGrp="1"/>
          </p:cNvGraphicFramePr>
          <p:nvPr>
            <p:extLst>
              <p:ext uri="{D42A27DB-BD31-4B8C-83A1-F6EECF244321}">
                <p14:modId xmlns:p14="http://schemas.microsoft.com/office/powerpoint/2010/main" val="3335456855"/>
              </p:ext>
            </p:extLst>
          </p:nvPr>
        </p:nvGraphicFramePr>
        <p:xfrm>
          <a:off x="3576100" y="3379440"/>
          <a:ext cx="4848881" cy="497205"/>
        </p:xfrm>
        <a:graphic>
          <a:graphicData uri="http://schemas.openxmlformats.org/drawingml/2006/table">
            <a:tbl>
              <a:tblPr>
                <a:gradFill rotWithShape="1">
                  <a:gsLst>
                    <a:gs pos="0">
                      <a:srgbClr val="FEB80A">
                        <a:tint val="37000"/>
                        <a:hueMod val="100000"/>
                        <a:satMod val="200000"/>
                        <a:lumMod val="88000"/>
                      </a:srgbClr>
                    </a:gs>
                    <a:gs pos="100000">
                      <a:srgbClr val="FEB80A">
                        <a:tint val="53000"/>
                        <a:shade val="100000"/>
                        <a:hueMod val="100000"/>
                        <a:satMod val="350000"/>
                        <a:lumMod val="79000"/>
                      </a:srgbClr>
                    </a:gs>
                  </a:gsLst>
                  <a:lin ang="5400000" scaled="1"/>
                </a:gradFill>
                <a:effectLst>
                  <a:outerShdw blurRad="50800" dist="12700" dir="5280000" rotWithShape="0">
                    <a:srgbClr val="000000">
                      <a:alpha val="40000"/>
                    </a:srgbClr>
                  </a:outerShdw>
                </a:effectLst>
              </a:tblPr>
              <a:tblGrid>
                <a:gridCol w="4848881">
                  <a:extLst>
                    <a:ext uri="{9D8B030D-6E8A-4147-A177-3AD203B41FA5}">
                      <a16:colId xmlns="" xmlns:a16="http://schemas.microsoft.com/office/drawing/2014/main" val="20000"/>
                    </a:ext>
                  </a:extLst>
                </a:gridCol>
              </a:tblGrid>
              <a:tr h="364323">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ctr"/>
                      <a:r>
                        <a:rPr lang="ru-RU" sz="1600" b="1" u="none" strike="noStrike" dirty="0" smtClean="0">
                          <a:effectLst/>
                        </a:rPr>
                        <a:t>Бюджеты муниципальных образований  </a:t>
                      </a:r>
                      <a:endParaRPr lang="en-US" sz="1600" b="1" u="none" strike="noStrike" dirty="0" smtClean="0">
                        <a:effectLst/>
                      </a:endParaRPr>
                    </a:p>
                    <a:p>
                      <a:pPr algn="ctr" fontAlgn="ctr"/>
                      <a:r>
                        <a:rPr lang="ru-RU" sz="1600" b="1" u="none" strike="noStrike" dirty="0" smtClean="0">
                          <a:effectLst/>
                        </a:rPr>
                        <a:t>312</a:t>
                      </a:r>
                      <a:endParaRPr lang="ru-RU" sz="1600" b="1" i="0" u="none" strike="noStrike" dirty="0">
                        <a:solidFill>
                          <a:srgbClr val="000000"/>
                        </a:solidFill>
                        <a:effectLst/>
                        <a:latin typeface="Times New Roman"/>
                      </a:endParaRPr>
                    </a:p>
                  </a:txBody>
                  <a:tcPr marL="9525" marR="9525" marT="9525" marB="0" anchor="ctr">
                    <a:lnL w="15875" cap="flat" cmpd="sng" algn="ctr">
                      <a:solidFill>
                        <a:srgbClr val="FEB80A"/>
                      </a:solidFill>
                      <a:prstDash val="solid"/>
                    </a:lnL>
                    <a:lnR w="15875" cap="flat" cmpd="sng" algn="ctr">
                      <a:solidFill>
                        <a:srgbClr val="FEB80A"/>
                      </a:solidFill>
                      <a:prstDash val="solid"/>
                    </a:lnR>
                    <a:lnT w="15875" cap="flat" cmpd="sng" algn="ctr">
                      <a:solidFill>
                        <a:srgbClr val="FEB80A"/>
                      </a:solidFill>
                      <a:prstDash val="solid"/>
                    </a:lnT>
                    <a:lnB w="15875" cap="flat" cmpd="sng" algn="ctr">
                      <a:solidFill>
                        <a:srgbClr val="FEB80A"/>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121919097"/>
              </p:ext>
            </p:extLst>
          </p:nvPr>
        </p:nvGraphicFramePr>
        <p:xfrm>
          <a:off x="772361" y="4068144"/>
          <a:ext cx="4848881" cy="741045"/>
        </p:xfrm>
        <a:graphic>
          <a:graphicData uri="http://schemas.openxmlformats.org/drawingml/2006/table">
            <a:tbl>
              <a:tblPr>
                <a:gradFill rotWithShape="1">
                  <a:gsLst>
                    <a:gs pos="0">
                      <a:srgbClr val="964305">
                        <a:tint val="83000"/>
                        <a:shade val="100000"/>
                        <a:alpha val="100000"/>
                        <a:hueMod val="100000"/>
                        <a:satMod val="220000"/>
                        <a:lumMod val="90000"/>
                      </a:srgbClr>
                    </a:gs>
                    <a:gs pos="76000">
                      <a:srgbClr val="964305">
                        <a:shade val="100000"/>
                      </a:srgbClr>
                    </a:gs>
                    <a:gs pos="100000">
                      <a:srgbClr val="964305">
                        <a:shade val="93000"/>
                        <a:alpha val="100000"/>
                        <a:satMod val="100000"/>
                        <a:lumMod val="93000"/>
                      </a:srgbClr>
                    </a:gs>
                  </a:gsLst>
                  <a:path path="circle">
                    <a:fillToRect l="15000" t="15000" r="100000" b="100000"/>
                  </a:path>
                </a:gradFill>
                <a:effectLst>
                  <a:outerShdw blurRad="38100" dist="38100" dir="5400000" rotWithShape="0">
                    <a:srgbClr val="000000">
                      <a:alpha val="35000"/>
                    </a:srgbClr>
                  </a:outerShdw>
                </a:effectLst>
              </a:tblPr>
              <a:tblGrid>
                <a:gridCol w="4848881">
                  <a:extLst>
                    <a:ext uri="{9D8B030D-6E8A-4147-A177-3AD203B41FA5}">
                      <a16:colId xmlns="" xmlns:a16="http://schemas.microsoft.com/office/drawing/2014/main" val="20000"/>
                    </a:ext>
                  </a:extLst>
                </a:gridCol>
              </a:tblGrid>
              <a:tr h="364323">
                <a:tc>
                  <a:txBody>
                    <a:bodyPr/>
                    <a:lstStyle>
                      <a:lvl1pPr marL="0" algn="l" defTabSz="914400" rtl="0" eaLnBrk="1" latinLnBrk="0" hangingPunct="1">
                        <a:defRPr sz="1800" kern="1200">
                          <a:solidFill>
                            <a:schemeClr val="lt1"/>
                          </a:solidFill>
                          <a:latin typeface="Times New Roman"/>
                          <a:ea typeface=""/>
                          <a:cs typeface=""/>
                        </a:defRPr>
                      </a:lvl1pPr>
                      <a:lvl2pPr marL="457200" algn="l" defTabSz="914400" rtl="0" eaLnBrk="1" latinLnBrk="0" hangingPunct="1">
                        <a:defRPr sz="1800" kern="1200">
                          <a:solidFill>
                            <a:schemeClr val="lt1"/>
                          </a:solidFill>
                          <a:latin typeface="Times New Roman"/>
                          <a:ea typeface=""/>
                          <a:cs typeface=""/>
                        </a:defRPr>
                      </a:lvl2pPr>
                      <a:lvl3pPr marL="914400" algn="l" defTabSz="914400" rtl="0" eaLnBrk="1" latinLnBrk="0" hangingPunct="1">
                        <a:defRPr sz="1800" kern="1200">
                          <a:solidFill>
                            <a:schemeClr val="lt1"/>
                          </a:solidFill>
                          <a:latin typeface="Times New Roman"/>
                          <a:ea typeface=""/>
                          <a:cs typeface=""/>
                        </a:defRPr>
                      </a:lvl3pPr>
                      <a:lvl4pPr marL="1371600" algn="l" defTabSz="914400" rtl="0" eaLnBrk="1" latinLnBrk="0" hangingPunct="1">
                        <a:defRPr sz="1800" kern="1200">
                          <a:solidFill>
                            <a:schemeClr val="lt1"/>
                          </a:solidFill>
                          <a:latin typeface="Times New Roman"/>
                          <a:ea typeface=""/>
                          <a:cs typeface=""/>
                        </a:defRPr>
                      </a:lvl4pPr>
                      <a:lvl5pPr marL="1828800" algn="l" defTabSz="914400" rtl="0" eaLnBrk="1" latinLnBrk="0" hangingPunct="1">
                        <a:defRPr sz="1800" kern="1200">
                          <a:solidFill>
                            <a:schemeClr val="lt1"/>
                          </a:solidFill>
                          <a:latin typeface="Times New Roman"/>
                          <a:ea typeface=""/>
                          <a:cs typeface=""/>
                        </a:defRPr>
                      </a:lvl5pPr>
                      <a:lvl6pPr marL="2286000" algn="l" defTabSz="914400" rtl="0" eaLnBrk="1" latinLnBrk="0" hangingPunct="1">
                        <a:defRPr sz="1800" kern="1200">
                          <a:solidFill>
                            <a:schemeClr val="lt1"/>
                          </a:solidFill>
                          <a:latin typeface="Times New Roman"/>
                          <a:ea typeface=""/>
                          <a:cs typeface=""/>
                        </a:defRPr>
                      </a:lvl6pPr>
                      <a:lvl7pPr marL="2743200" algn="l" defTabSz="914400" rtl="0" eaLnBrk="1" latinLnBrk="0" hangingPunct="1">
                        <a:defRPr sz="1800" kern="1200">
                          <a:solidFill>
                            <a:schemeClr val="lt1"/>
                          </a:solidFill>
                          <a:latin typeface="Times New Roman"/>
                          <a:ea typeface=""/>
                          <a:cs typeface=""/>
                        </a:defRPr>
                      </a:lvl7pPr>
                      <a:lvl8pPr marL="3200400" algn="l" defTabSz="914400" rtl="0" eaLnBrk="1" latinLnBrk="0" hangingPunct="1">
                        <a:defRPr sz="1800" kern="1200">
                          <a:solidFill>
                            <a:schemeClr val="lt1"/>
                          </a:solidFill>
                          <a:latin typeface="Times New Roman"/>
                          <a:ea typeface=""/>
                          <a:cs typeface=""/>
                        </a:defRPr>
                      </a:lvl8pPr>
                      <a:lvl9pPr marL="3657600" algn="l" defTabSz="914400" rtl="0" eaLnBrk="1" latinLnBrk="0" hangingPunct="1">
                        <a:defRPr sz="1800" kern="1200">
                          <a:solidFill>
                            <a:schemeClr val="lt1"/>
                          </a:solidFill>
                          <a:latin typeface="Times New Roman"/>
                          <a:ea typeface=""/>
                          <a:cs typeface=""/>
                        </a:defRPr>
                      </a:lvl9pPr>
                    </a:lstStyle>
                    <a:p>
                      <a:pPr algn="ctr" fontAlgn="ctr"/>
                      <a:r>
                        <a:rPr lang="ru-RU" sz="1600" u="none" strike="noStrike" dirty="0" smtClean="0">
                          <a:effectLst/>
                        </a:rPr>
                        <a:t>Бюджеты </a:t>
                      </a:r>
                      <a:endParaRPr lang="en-US" sz="1600" u="none" strike="noStrike" dirty="0" smtClean="0">
                        <a:effectLst/>
                      </a:endParaRPr>
                    </a:p>
                    <a:p>
                      <a:pPr algn="ctr" fontAlgn="ctr"/>
                      <a:r>
                        <a:rPr lang="ru-RU" sz="1600" u="none" strike="noStrike" dirty="0" smtClean="0">
                          <a:effectLst/>
                        </a:rPr>
                        <a:t>муниципальных районов   </a:t>
                      </a:r>
                      <a:endParaRPr lang="en-US" sz="1600" u="none" strike="noStrike" dirty="0" smtClean="0">
                        <a:effectLst/>
                      </a:endParaRPr>
                    </a:p>
                    <a:p>
                      <a:pPr algn="ctr" fontAlgn="ctr"/>
                      <a:r>
                        <a:rPr lang="ru-RU" sz="1600" u="none" strike="noStrike" dirty="0" smtClean="0">
                          <a:effectLst/>
                        </a:rPr>
                        <a:t>18</a:t>
                      </a:r>
                      <a:endParaRPr lang="ru-RU" sz="1600" b="0" i="0" u="none" strike="noStrike" dirty="0">
                        <a:solidFill>
                          <a:srgbClr val="000000"/>
                        </a:solidFill>
                        <a:effectLst/>
                        <a:latin typeface="+mn-lt"/>
                      </a:endParaRPr>
                    </a:p>
                  </a:txBody>
                  <a:tcPr marL="9525" marR="9525" marT="9525" marB="0" anchor="ctr">
                    <a:lnL w="15875" cap="flat" cmpd="sng" algn="ctr">
                      <a:solidFill>
                        <a:srgbClr val="964305">
                          <a:tint val="50000"/>
                        </a:srgbClr>
                      </a:solidFill>
                      <a:prstDash val="solid"/>
                    </a:lnL>
                    <a:lnR w="15875" cap="flat" cmpd="sng" algn="ctr">
                      <a:solidFill>
                        <a:srgbClr val="964305">
                          <a:tint val="50000"/>
                        </a:srgbClr>
                      </a:solidFill>
                      <a:prstDash val="solid"/>
                    </a:lnR>
                    <a:lnT w="15875" cap="flat" cmpd="sng" algn="ctr">
                      <a:solidFill>
                        <a:srgbClr val="964305">
                          <a:tint val="50000"/>
                        </a:srgbClr>
                      </a:solidFill>
                      <a:prstDash val="solid"/>
                    </a:lnT>
                    <a:lnB w="15875" cap="flat" cmpd="sng" algn="ctr">
                      <a:solidFill>
                        <a:srgbClr val="964305">
                          <a:tint val="50000"/>
                        </a:srgbClr>
                      </a:solidFill>
                      <a:prstDash val="solid"/>
                    </a:lnB>
                    <a:lnTlToBr w="12700" cmpd="sng">
                      <a:noFill/>
                      <a:prstDash val="solid"/>
                    </a:lnTlToBr>
                    <a:lnBlToTr w="12700" cmpd="sng">
                      <a:noFill/>
                      <a:prstDash val="solid"/>
                    </a:lnBlToTr>
                    <a:solidFill>
                      <a:srgbClr val="84AA33">
                        <a:lumMod val="75000"/>
                      </a:srgbClr>
                    </a:solidFill>
                  </a:tcPr>
                </a:tc>
                <a:extLst>
                  <a:ext uri="{0D108BD9-81ED-4DB2-BD59-A6C34878D82A}">
                    <a16:rowId xmlns="" xmlns:a16="http://schemas.microsoft.com/office/drawing/2014/main" val="10000"/>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2811799435"/>
              </p:ext>
            </p:extLst>
          </p:nvPr>
        </p:nvGraphicFramePr>
        <p:xfrm>
          <a:off x="6524219" y="4050486"/>
          <a:ext cx="4848881" cy="741045"/>
        </p:xfrm>
        <a:graphic>
          <a:graphicData uri="http://schemas.openxmlformats.org/drawingml/2006/table">
            <a:tbl>
              <a:tblPr>
                <a:gradFill rotWithShape="1">
                  <a:gsLst>
                    <a:gs pos="0">
                      <a:srgbClr val="964305">
                        <a:tint val="83000"/>
                        <a:shade val="100000"/>
                        <a:alpha val="100000"/>
                        <a:hueMod val="100000"/>
                        <a:satMod val="220000"/>
                        <a:lumMod val="90000"/>
                      </a:srgbClr>
                    </a:gs>
                    <a:gs pos="76000">
                      <a:srgbClr val="964305">
                        <a:shade val="100000"/>
                      </a:srgbClr>
                    </a:gs>
                    <a:gs pos="100000">
                      <a:srgbClr val="964305">
                        <a:shade val="93000"/>
                        <a:alpha val="100000"/>
                        <a:satMod val="100000"/>
                        <a:lumMod val="93000"/>
                      </a:srgbClr>
                    </a:gs>
                  </a:gsLst>
                  <a:path path="circle">
                    <a:fillToRect l="15000" t="15000" r="100000" b="100000"/>
                  </a:path>
                </a:gradFill>
                <a:effectLst>
                  <a:outerShdw blurRad="38100" dist="38100" dir="5400000" rotWithShape="0">
                    <a:srgbClr val="000000">
                      <a:alpha val="35000"/>
                    </a:srgbClr>
                  </a:outerShdw>
                </a:effectLst>
              </a:tblPr>
              <a:tblGrid>
                <a:gridCol w="4848881">
                  <a:extLst>
                    <a:ext uri="{9D8B030D-6E8A-4147-A177-3AD203B41FA5}">
                      <a16:colId xmlns="" xmlns:a16="http://schemas.microsoft.com/office/drawing/2014/main" val="20000"/>
                    </a:ext>
                  </a:extLst>
                </a:gridCol>
              </a:tblGrid>
              <a:tr h="364323">
                <a:tc>
                  <a:txBody>
                    <a:bodyPr/>
                    <a:lstStyle>
                      <a:lvl1pPr marL="0" algn="l" defTabSz="914400" rtl="0" eaLnBrk="1" latinLnBrk="0" hangingPunct="1">
                        <a:defRPr sz="1800" kern="1200">
                          <a:solidFill>
                            <a:schemeClr val="lt1"/>
                          </a:solidFill>
                          <a:latin typeface="Times New Roman"/>
                          <a:ea typeface=""/>
                          <a:cs typeface=""/>
                        </a:defRPr>
                      </a:lvl1pPr>
                      <a:lvl2pPr marL="457200" algn="l" defTabSz="914400" rtl="0" eaLnBrk="1" latinLnBrk="0" hangingPunct="1">
                        <a:defRPr sz="1800" kern="1200">
                          <a:solidFill>
                            <a:schemeClr val="lt1"/>
                          </a:solidFill>
                          <a:latin typeface="Times New Roman"/>
                          <a:ea typeface=""/>
                          <a:cs typeface=""/>
                        </a:defRPr>
                      </a:lvl2pPr>
                      <a:lvl3pPr marL="914400" algn="l" defTabSz="914400" rtl="0" eaLnBrk="1" latinLnBrk="0" hangingPunct="1">
                        <a:defRPr sz="1800" kern="1200">
                          <a:solidFill>
                            <a:schemeClr val="lt1"/>
                          </a:solidFill>
                          <a:latin typeface="Times New Roman"/>
                          <a:ea typeface=""/>
                          <a:cs typeface=""/>
                        </a:defRPr>
                      </a:lvl3pPr>
                      <a:lvl4pPr marL="1371600" algn="l" defTabSz="914400" rtl="0" eaLnBrk="1" latinLnBrk="0" hangingPunct="1">
                        <a:defRPr sz="1800" kern="1200">
                          <a:solidFill>
                            <a:schemeClr val="lt1"/>
                          </a:solidFill>
                          <a:latin typeface="Times New Roman"/>
                          <a:ea typeface=""/>
                          <a:cs typeface=""/>
                        </a:defRPr>
                      </a:lvl4pPr>
                      <a:lvl5pPr marL="1828800" algn="l" defTabSz="914400" rtl="0" eaLnBrk="1" latinLnBrk="0" hangingPunct="1">
                        <a:defRPr sz="1800" kern="1200">
                          <a:solidFill>
                            <a:schemeClr val="lt1"/>
                          </a:solidFill>
                          <a:latin typeface="Times New Roman"/>
                          <a:ea typeface=""/>
                          <a:cs typeface=""/>
                        </a:defRPr>
                      </a:lvl5pPr>
                      <a:lvl6pPr marL="2286000" algn="l" defTabSz="914400" rtl="0" eaLnBrk="1" latinLnBrk="0" hangingPunct="1">
                        <a:defRPr sz="1800" kern="1200">
                          <a:solidFill>
                            <a:schemeClr val="lt1"/>
                          </a:solidFill>
                          <a:latin typeface="Times New Roman"/>
                          <a:ea typeface=""/>
                          <a:cs typeface=""/>
                        </a:defRPr>
                      </a:lvl6pPr>
                      <a:lvl7pPr marL="2743200" algn="l" defTabSz="914400" rtl="0" eaLnBrk="1" latinLnBrk="0" hangingPunct="1">
                        <a:defRPr sz="1800" kern="1200">
                          <a:solidFill>
                            <a:schemeClr val="lt1"/>
                          </a:solidFill>
                          <a:latin typeface="Times New Roman"/>
                          <a:ea typeface=""/>
                          <a:cs typeface=""/>
                        </a:defRPr>
                      </a:lvl7pPr>
                      <a:lvl8pPr marL="3200400" algn="l" defTabSz="914400" rtl="0" eaLnBrk="1" latinLnBrk="0" hangingPunct="1">
                        <a:defRPr sz="1800" kern="1200">
                          <a:solidFill>
                            <a:schemeClr val="lt1"/>
                          </a:solidFill>
                          <a:latin typeface="Times New Roman"/>
                          <a:ea typeface=""/>
                          <a:cs typeface=""/>
                        </a:defRPr>
                      </a:lvl8pPr>
                      <a:lvl9pPr marL="3657600" algn="l" defTabSz="914400" rtl="0" eaLnBrk="1" latinLnBrk="0" hangingPunct="1">
                        <a:defRPr sz="1800" kern="1200">
                          <a:solidFill>
                            <a:schemeClr val="lt1"/>
                          </a:solidFill>
                          <a:latin typeface="Times New Roman"/>
                          <a:ea typeface=""/>
                          <a:cs typeface=""/>
                        </a:defRPr>
                      </a:lvl9pPr>
                    </a:lstStyle>
                    <a:p>
                      <a:pPr algn="ctr" fontAlgn="ctr"/>
                      <a:r>
                        <a:rPr lang="ru-RU" sz="1600" u="none" strike="noStrike" dirty="0" smtClean="0">
                          <a:effectLst/>
                        </a:rPr>
                        <a:t>Бюджеты</a:t>
                      </a:r>
                      <a:endParaRPr lang="en-US" sz="1600" u="none" strike="noStrike" dirty="0" smtClean="0">
                        <a:effectLst/>
                      </a:endParaRPr>
                    </a:p>
                    <a:p>
                      <a:pPr algn="ctr" fontAlgn="ctr"/>
                      <a:r>
                        <a:rPr lang="ru-RU" sz="1600" u="none" strike="noStrike" dirty="0" smtClean="0">
                          <a:effectLst/>
                        </a:rPr>
                        <a:t> городских округов</a:t>
                      </a:r>
                      <a:endParaRPr lang="en-US" sz="1600" u="none" strike="noStrike" dirty="0" smtClean="0">
                        <a:effectLst/>
                      </a:endParaRPr>
                    </a:p>
                    <a:p>
                      <a:pPr algn="ctr" fontAlgn="ctr"/>
                      <a:r>
                        <a:rPr lang="ru-RU" sz="1600" u="none" strike="noStrike" dirty="0" smtClean="0">
                          <a:effectLst/>
                        </a:rPr>
                        <a:t>2</a:t>
                      </a:r>
                      <a:endParaRPr lang="ru-RU" sz="1600" b="0" i="0" u="none" strike="noStrike" dirty="0">
                        <a:solidFill>
                          <a:srgbClr val="000000"/>
                        </a:solidFill>
                        <a:effectLst/>
                        <a:latin typeface="+mn-lt"/>
                      </a:endParaRPr>
                    </a:p>
                  </a:txBody>
                  <a:tcPr marL="9525" marR="9525" marT="9525" marB="0" anchor="ctr">
                    <a:lnL w="15875" cap="flat" cmpd="sng" algn="ctr">
                      <a:solidFill>
                        <a:srgbClr val="964305">
                          <a:tint val="50000"/>
                        </a:srgbClr>
                      </a:solidFill>
                      <a:prstDash val="solid"/>
                    </a:lnL>
                    <a:lnR w="15875" cap="flat" cmpd="sng" algn="ctr">
                      <a:solidFill>
                        <a:srgbClr val="964305">
                          <a:tint val="50000"/>
                        </a:srgbClr>
                      </a:solidFill>
                      <a:prstDash val="solid"/>
                    </a:lnR>
                    <a:lnT w="15875" cap="flat" cmpd="sng" algn="ctr">
                      <a:solidFill>
                        <a:srgbClr val="964305">
                          <a:tint val="50000"/>
                        </a:srgbClr>
                      </a:solidFill>
                      <a:prstDash val="solid"/>
                    </a:lnT>
                    <a:lnB w="15875" cap="flat" cmpd="sng" algn="ctr">
                      <a:solidFill>
                        <a:srgbClr val="964305">
                          <a:tint val="50000"/>
                        </a:srgbClr>
                      </a:solidFill>
                      <a:prstDash val="solid"/>
                    </a:lnB>
                    <a:lnTlToBr w="12700" cmpd="sng">
                      <a:noFill/>
                      <a:prstDash val="solid"/>
                    </a:lnTlToBr>
                    <a:lnBlToTr w="12700" cmpd="sng">
                      <a:noFill/>
                      <a:prstDash val="solid"/>
                    </a:lnBlToTr>
                    <a:solidFill>
                      <a:srgbClr val="84AA33">
                        <a:lumMod val="75000"/>
                      </a:srgbClr>
                    </a:solidFill>
                  </a:tcPr>
                </a:tc>
                <a:extLst>
                  <a:ext uri="{0D108BD9-81ED-4DB2-BD59-A6C34878D82A}">
                    <a16:rowId xmlns="" xmlns:a16="http://schemas.microsoft.com/office/drawing/2014/main" val="10000"/>
                  </a:ext>
                </a:extLst>
              </a:tr>
            </a:tbl>
          </a:graphicData>
        </a:graphic>
      </p:graphicFrame>
      <p:graphicFrame>
        <p:nvGraphicFramePr>
          <p:cNvPr id="19" name="Таблица 18"/>
          <p:cNvGraphicFramePr>
            <a:graphicFrameLocks noGrp="1"/>
          </p:cNvGraphicFramePr>
          <p:nvPr>
            <p:extLst>
              <p:ext uri="{D42A27DB-BD31-4B8C-83A1-F6EECF244321}">
                <p14:modId xmlns:p14="http://schemas.microsoft.com/office/powerpoint/2010/main" val="4081799514"/>
              </p:ext>
            </p:extLst>
          </p:nvPr>
        </p:nvGraphicFramePr>
        <p:xfrm>
          <a:off x="772361" y="5204411"/>
          <a:ext cx="4848881" cy="741045"/>
        </p:xfrm>
        <a:graphic>
          <a:graphicData uri="http://schemas.openxmlformats.org/drawingml/2006/table">
            <a:tbl>
              <a:tblPr>
                <a:gradFill rotWithShape="1">
                  <a:gsLst>
                    <a:gs pos="0">
                      <a:srgbClr val="964305">
                        <a:tint val="83000"/>
                        <a:shade val="100000"/>
                        <a:alpha val="100000"/>
                        <a:hueMod val="100000"/>
                        <a:satMod val="220000"/>
                        <a:lumMod val="90000"/>
                      </a:srgbClr>
                    </a:gs>
                    <a:gs pos="76000">
                      <a:srgbClr val="964305">
                        <a:shade val="100000"/>
                      </a:srgbClr>
                    </a:gs>
                    <a:gs pos="100000">
                      <a:srgbClr val="964305">
                        <a:shade val="93000"/>
                        <a:alpha val="100000"/>
                        <a:satMod val="100000"/>
                        <a:lumMod val="93000"/>
                      </a:srgbClr>
                    </a:gs>
                  </a:gsLst>
                  <a:path path="circle">
                    <a:fillToRect l="15000" t="15000" r="100000" b="100000"/>
                  </a:path>
                </a:gradFill>
                <a:effectLst>
                  <a:outerShdw blurRad="38100" dist="38100" dir="5400000" rotWithShape="0">
                    <a:srgbClr val="000000">
                      <a:alpha val="35000"/>
                    </a:srgbClr>
                  </a:outerShdw>
                </a:effectLst>
              </a:tblPr>
              <a:tblGrid>
                <a:gridCol w="4848881">
                  <a:extLst>
                    <a:ext uri="{9D8B030D-6E8A-4147-A177-3AD203B41FA5}">
                      <a16:colId xmlns="" xmlns:a16="http://schemas.microsoft.com/office/drawing/2014/main" val="20000"/>
                    </a:ext>
                  </a:extLst>
                </a:gridCol>
              </a:tblGrid>
              <a:tr h="364323">
                <a:tc>
                  <a:txBody>
                    <a:bodyPr/>
                    <a:lstStyle>
                      <a:lvl1pPr marL="0" algn="l" defTabSz="914400" rtl="0" eaLnBrk="1" latinLnBrk="0" hangingPunct="1">
                        <a:defRPr sz="1800" kern="1200">
                          <a:solidFill>
                            <a:schemeClr val="lt1"/>
                          </a:solidFill>
                          <a:latin typeface="Times New Roman"/>
                          <a:ea typeface=""/>
                          <a:cs typeface=""/>
                        </a:defRPr>
                      </a:lvl1pPr>
                      <a:lvl2pPr marL="457200" algn="l" defTabSz="914400" rtl="0" eaLnBrk="1" latinLnBrk="0" hangingPunct="1">
                        <a:defRPr sz="1800" kern="1200">
                          <a:solidFill>
                            <a:schemeClr val="lt1"/>
                          </a:solidFill>
                          <a:latin typeface="Times New Roman"/>
                          <a:ea typeface=""/>
                          <a:cs typeface=""/>
                        </a:defRPr>
                      </a:lvl2pPr>
                      <a:lvl3pPr marL="914400" algn="l" defTabSz="914400" rtl="0" eaLnBrk="1" latinLnBrk="0" hangingPunct="1">
                        <a:defRPr sz="1800" kern="1200">
                          <a:solidFill>
                            <a:schemeClr val="lt1"/>
                          </a:solidFill>
                          <a:latin typeface="Times New Roman"/>
                          <a:ea typeface=""/>
                          <a:cs typeface=""/>
                        </a:defRPr>
                      </a:lvl3pPr>
                      <a:lvl4pPr marL="1371600" algn="l" defTabSz="914400" rtl="0" eaLnBrk="1" latinLnBrk="0" hangingPunct="1">
                        <a:defRPr sz="1800" kern="1200">
                          <a:solidFill>
                            <a:schemeClr val="lt1"/>
                          </a:solidFill>
                          <a:latin typeface="Times New Roman"/>
                          <a:ea typeface=""/>
                          <a:cs typeface=""/>
                        </a:defRPr>
                      </a:lvl4pPr>
                      <a:lvl5pPr marL="1828800" algn="l" defTabSz="914400" rtl="0" eaLnBrk="1" latinLnBrk="0" hangingPunct="1">
                        <a:defRPr sz="1800" kern="1200">
                          <a:solidFill>
                            <a:schemeClr val="lt1"/>
                          </a:solidFill>
                          <a:latin typeface="Times New Roman"/>
                          <a:ea typeface=""/>
                          <a:cs typeface=""/>
                        </a:defRPr>
                      </a:lvl5pPr>
                      <a:lvl6pPr marL="2286000" algn="l" defTabSz="914400" rtl="0" eaLnBrk="1" latinLnBrk="0" hangingPunct="1">
                        <a:defRPr sz="1800" kern="1200">
                          <a:solidFill>
                            <a:schemeClr val="lt1"/>
                          </a:solidFill>
                          <a:latin typeface="Times New Roman"/>
                          <a:ea typeface=""/>
                          <a:cs typeface=""/>
                        </a:defRPr>
                      </a:lvl6pPr>
                      <a:lvl7pPr marL="2743200" algn="l" defTabSz="914400" rtl="0" eaLnBrk="1" latinLnBrk="0" hangingPunct="1">
                        <a:defRPr sz="1800" kern="1200">
                          <a:solidFill>
                            <a:schemeClr val="lt1"/>
                          </a:solidFill>
                          <a:latin typeface="Times New Roman"/>
                          <a:ea typeface=""/>
                          <a:cs typeface=""/>
                        </a:defRPr>
                      </a:lvl7pPr>
                      <a:lvl8pPr marL="3200400" algn="l" defTabSz="914400" rtl="0" eaLnBrk="1" latinLnBrk="0" hangingPunct="1">
                        <a:defRPr sz="1800" kern="1200">
                          <a:solidFill>
                            <a:schemeClr val="lt1"/>
                          </a:solidFill>
                          <a:latin typeface="Times New Roman"/>
                          <a:ea typeface=""/>
                          <a:cs typeface=""/>
                        </a:defRPr>
                      </a:lvl8pPr>
                      <a:lvl9pPr marL="3657600" algn="l" defTabSz="914400" rtl="0" eaLnBrk="1" latinLnBrk="0" hangingPunct="1">
                        <a:defRPr sz="1800" kern="1200">
                          <a:solidFill>
                            <a:schemeClr val="lt1"/>
                          </a:solidFill>
                          <a:latin typeface="Times New Roman"/>
                          <a:ea typeface=""/>
                          <a:cs typeface=""/>
                        </a:defRPr>
                      </a:lvl9pPr>
                    </a:lstStyle>
                    <a:p>
                      <a:pPr algn="ctr" fontAlgn="ctr"/>
                      <a:r>
                        <a:rPr lang="ru-RU" sz="1600" u="none" strike="noStrike" dirty="0" smtClean="0">
                          <a:effectLst/>
                        </a:rPr>
                        <a:t>Бюджеты </a:t>
                      </a:r>
                      <a:endParaRPr lang="en-US" sz="1600" u="none" strike="noStrike" dirty="0" smtClean="0">
                        <a:effectLst/>
                      </a:endParaRPr>
                    </a:p>
                    <a:p>
                      <a:pPr algn="ctr" fontAlgn="ctr"/>
                      <a:r>
                        <a:rPr lang="ru-RU" sz="1600" u="none" strike="noStrike" dirty="0" smtClean="0">
                          <a:effectLst/>
                        </a:rPr>
                        <a:t>сельских поселений</a:t>
                      </a:r>
                      <a:endParaRPr lang="en-US" sz="1600" u="none" strike="noStrike" dirty="0" smtClean="0">
                        <a:effectLst/>
                      </a:endParaRPr>
                    </a:p>
                    <a:p>
                      <a:pPr algn="ctr" fontAlgn="ctr"/>
                      <a:r>
                        <a:rPr lang="ru-RU" sz="1600" u="none" strike="noStrike" dirty="0" smtClean="0">
                          <a:effectLst/>
                        </a:rPr>
                        <a:t>286</a:t>
                      </a:r>
                      <a:endParaRPr lang="ru-RU" sz="1600" b="0" i="0" u="none" strike="noStrike" dirty="0">
                        <a:solidFill>
                          <a:srgbClr val="000000"/>
                        </a:solidFill>
                        <a:effectLst/>
                        <a:latin typeface="+mn-lt"/>
                      </a:endParaRPr>
                    </a:p>
                  </a:txBody>
                  <a:tcPr marL="9525" marR="9525" marT="9525" marB="0" anchor="ctr">
                    <a:lnL w="15875" cap="flat" cmpd="sng" algn="ctr">
                      <a:solidFill>
                        <a:srgbClr val="964305">
                          <a:tint val="50000"/>
                        </a:srgbClr>
                      </a:solidFill>
                      <a:prstDash val="solid"/>
                    </a:lnL>
                    <a:lnR w="15875" cap="flat" cmpd="sng" algn="ctr">
                      <a:solidFill>
                        <a:srgbClr val="964305">
                          <a:tint val="50000"/>
                        </a:srgbClr>
                      </a:solidFill>
                      <a:prstDash val="solid"/>
                    </a:lnR>
                    <a:lnT w="15875" cap="flat" cmpd="sng" algn="ctr">
                      <a:solidFill>
                        <a:srgbClr val="964305">
                          <a:tint val="50000"/>
                        </a:srgbClr>
                      </a:solidFill>
                      <a:prstDash val="solid"/>
                    </a:lnT>
                    <a:lnB w="15875" cap="flat" cmpd="sng" algn="ctr">
                      <a:solidFill>
                        <a:srgbClr val="964305">
                          <a:tint val="50000"/>
                        </a:srgbClr>
                      </a:solidFill>
                      <a:prstDash val="solid"/>
                    </a:lnB>
                    <a:lnTlToBr w="12700" cmpd="sng">
                      <a:noFill/>
                      <a:prstDash val="solid"/>
                    </a:lnTlToBr>
                    <a:lnBlToTr w="12700" cmpd="sng">
                      <a:noFill/>
                      <a:prstDash val="solid"/>
                    </a:lnBlToTr>
                    <a:solidFill>
                      <a:srgbClr val="84AA33">
                        <a:lumMod val="75000"/>
                      </a:srgbClr>
                    </a:solidFill>
                  </a:tcPr>
                </a:tc>
                <a:extLst>
                  <a:ext uri="{0D108BD9-81ED-4DB2-BD59-A6C34878D82A}">
                    <a16:rowId xmlns="" xmlns:a16="http://schemas.microsoft.com/office/drawing/2014/main" val="10000"/>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2180343536"/>
              </p:ext>
            </p:extLst>
          </p:nvPr>
        </p:nvGraphicFramePr>
        <p:xfrm>
          <a:off x="6532240" y="5194775"/>
          <a:ext cx="4848881" cy="741045"/>
        </p:xfrm>
        <a:graphic>
          <a:graphicData uri="http://schemas.openxmlformats.org/drawingml/2006/table">
            <a:tbl>
              <a:tblPr>
                <a:gradFill rotWithShape="1">
                  <a:gsLst>
                    <a:gs pos="0">
                      <a:srgbClr val="964305">
                        <a:tint val="83000"/>
                        <a:shade val="100000"/>
                        <a:alpha val="100000"/>
                        <a:hueMod val="100000"/>
                        <a:satMod val="220000"/>
                        <a:lumMod val="90000"/>
                      </a:srgbClr>
                    </a:gs>
                    <a:gs pos="76000">
                      <a:srgbClr val="964305">
                        <a:shade val="100000"/>
                      </a:srgbClr>
                    </a:gs>
                    <a:gs pos="100000">
                      <a:srgbClr val="964305">
                        <a:shade val="93000"/>
                        <a:alpha val="100000"/>
                        <a:satMod val="100000"/>
                        <a:lumMod val="93000"/>
                      </a:srgbClr>
                    </a:gs>
                  </a:gsLst>
                  <a:path path="circle">
                    <a:fillToRect l="15000" t="15000" r="100000" b="100000"/>
                  </a:path>
                </a:gradFill>
                <a:effectLst>
                  <a:outerShdw blurRad="38100" dist="38100" dir="5400000" rotWithShape="0">
                    <a:srgbClr val="000000">
                      <a:alpha val="35000"/>
                    </a:srgbClr>
                  </a:outerShdw>
                </a:effectLst>
              </a:tblPr>
              <a:tblGrid>
                <a:gridCol w="4848881">
                  <a:extLst>
                    <a:ext uri="{9D8B030D-6E8A-4147-A177-3AD203B41FA5}">
                      <a16:colId xmlns="" xmlns:a16="http://schemas.microsoft.com/office/drawing/2014/main" val="20000"/>
                    </a:ext>
                  </a:extLst>
                </a:gridCol>
              </a:tblGrid>
              <a:tr h="364323">
                <a:tc>
                  <a:txBody>
                    <a:bodyPr/>
                    <a:lstStyle>
                      <a:lvl1pPr marL="0" algn="l" defTabSz="914400" rtl="0" eaLnBrk="1" latinLnBrk="0" hangingPunct="1">
                        <a:defRPr sz="1800" kern="1200">
                          <a:solidFill>
                            <a:schemeClr val="lt1"/>
                          </a:solidFill>
                          <a:latin typeface="Times New Roman"/>
                          <a:ea typeface=""/>
                          <a:cs typeface=""/>
                        </a:defRPr>
                      </a:lvl1pPr>
                      <a:lvl2pPr marL="457200" algn="l" defTabSz="914400" rtl="0" eaLnBrk="1" latinLnBrk="0" hangingPunct="1">
                        <a:defRPr sz="1800" kern="1200">
                          <a:solidFill>
                            <a:schemeClr val="lt1"/>
                          </a:solidFill>
                          <a:latin typeface="Times New Roman"/>
                          <a:ea typeface=""/>
                          <a:cs typeface=""/>
                        </a:defRPr>
                      </a:lvl2pPr>
                      <a:lvl3pPr marL="914400" algn="l" defTabSz="914400" rtl="0" eaLnBrk="1" latinLnBrk="0" hangingPunct="1">
                        <a:defRPr sz="1800" kern="1200">
                          <a:solidFill>
                            <a:schemeClr val="lt1"/>
                          </a:solidFill>
                          <a:latin typeface="Times New Roman"/>
                          <a:ea typeface=""/>
                          <a:cs typeface=""/>
                        </a:defRPr>
                      </a:lvl3pPr>
                      <a:lvl4pPr marL="1371600" algn="l" defTabSz="914400" rtl="0" eaLnBrk="1" latinLnBrk="0" hangingPunct="1">
                        <a:defRPr sz="1800" kern="1200">
                          <a:solidFill>
                            <a:schemeClr val="lt1"/>
                          </a:solidFill>
                          <a:latin typeface="Times New Roman"/>
                          <a:ea typeface=""/>
                          <a:cs typeface=""/>
                        </a:defRPr>
                      </a:lvl4pPr>
                      <a:lvl5pPr marL="1828800" algn="l" defTabSz="914400" rtl="0" eaLnBrk="1" latinLnBrk="0" hangingPunct="1">
                        <a:defRPr sz="1800" kern="1200">
                          <a:solidFill>
                            <a:schemeClr val="lt1"/>
                          </a:solidFill>
                          <a:latin typeface="Times New Roman"/>
                          <a:ea typeface=""/>
                          <a:cs typeface=""/>
                        </a:defRPr>
                      </a:lvl5pPr>
                      <a:lvl6pPr marL="2286000" algn="l" defTabSz="914400" rtl="0" eaLnBrk="1" latinLnBrk="0" hangingPunct="1">
                        <a:defRPr sz="1800" kern="1200">
                          <a:solidFill>
                            <a:schemeClr val="lt1"/>
                          </a:solidFill>
                          <a:latin typeface="Times New Roman"/>
                          <a:ea typeface=""/>
                          <a:cs typeface=""/>
                        </a:defRPr>
                      </a:lvl6pPr>
                      <a:lvl7pPr marL="2743200" algn="l" defTabSz="914400" rtl="0" eaLnBrk="1" latinLnBrk="0" hangingPunct="1">
                        <a:defRPr sz="1800" kern="1200">
                          <a:solidFill>
                            <a:schemeClr val="lt1"/>
                          </a:solidFill>
                          <a:latin typeface="Times New Roman"/>
                          <a:ea typeface=""/>
                          <a:cs typeface=""/>
                        </a:defRPr>
                      </a:lvl7pPr>
                      <a:lvl8pPr marL="3200400" algn="l" defTabSz="914400" rtl="0" eaLnBrk="1" latinLnBrk="0" hangingPunct="1">
                        <a:defRPr sz="1800" kern="1200">
                          <a:solidFill>
                            <a:schemeClr val="lt1"/>
                          </a:solidFill>
                          <a:latin typeface="Times New Roman"/>
                          <a:ea typeface=""/>
                          <a:cs typeface=""/>
                        </a:defRPr>
                      </a:lvl8pPr>
                      <a:lvl9pPr marL="3657600" algn="l" defTabSz="914400" rtl="0" eaLnBrk="1" latinLnBrk="0" hangingPunct="1">
                        <a:defRPr sz="1800" kern="1200">
                          <a:solidFill>
                            <a:schemeClr val="lt1"/>
                          </a:solidFill>
                          <a:latin typeface="Times New Roman"/>
                          <a:ea typeface=""/>
                          <a:cs typeface=""/>
                        </a:defRPr>
                      </a:lvl9pPr>
                    </a:lstStyle>
                    <a:p>
                      <a:pPr algn="ctr" fontAlgn="ctr"/>
                      <a:r>
                        <a:rPr lang="ru-RU" sz="1600" u="none" strike="noStrike" dirty="0" smtClean="0">
                          <a:effectLst/>
                        </a:rPr>
                        <a:t>Бюджеты </a:t>
                      </a:r>
                      <a:endParaRPr lang="en-US" sz="1600" u="none" strike="noStrike" dirty="0" smtClean="0">
                        <a:effectLst/>
                      </a:endParaRPr>
                    </a:p>
                    <a:p>
                      <a:pPr algn="ctr" fontAlgn="ctr"/>
                      <a:r>
                        <a:rPr lang="ru-RU" sz="1600" u="none" strike="noStrike" dirty="0" smtClean="0">
                          <a:effectLst/>
                        </a:rPr>
                        <a:t>городских поселений</a:t>
                      </a:r>
                      <a:endParaRPr lang="en-US" sz="1600" u="none" strike="noStrike" dirty="0" smtClean="0">
                        <a:effectLst/>
                      </a:endParaRPr>
                    </a:p>
                    <a:p>
                      <a:pPr algn="ctr" fontAlgn="ctr"/>
                      <a:r>
                        <a:rPr lang="ru-RU" sz="1600" u="none" strike="noStrike" dirty="0" smtClean="0">
                          <a:effectLst/>
                        </a:rPr>
                        <a:t>6</a:t>
                      </a:r>
                      <a:endParaRPr lang="ru-RU" sz="1600" b="0" i="0" u="none" strike="noStrike" dirty="0">
                        <a:solidFill>
                          <a:srgbClr val="000000"/>
                        </a:solidFill>
                        <a:effectLst/>
                        <a:latin typeface="+mn-lt"/>
                      </a:endParaRPr>
                    </a:p>
                  </a:txBody>
                  <a:tcPr marL="9525" marR="9525" marT="9525" marB="0" anchor="ctr">
                    <a:lnL w="15875" cap="flat" cmpd="sng" algn="ctr">
                      <a:solidFill>
                        <a:srgbClr val="964305">
                          <a:tint val="50000"/>
                        </a:srgbClr>
                      </a:solidFill>
                      <a:prstDash val="solid"/>
                    </a:lnL>
                    <a:lnR w="15875" cap="flat" cmpd="sng" algn="ctr">
                      <a:solidFill>
                        <a:srgbClr val="964305">
                          <a:tint val="50000"/>
                        </a:srgbClr>
                      </a:solidFill>
                      <a:prstDash val="solid"/>
                    </a:lnR>
                    <a:lnT w="15875" cap="flat" cmpd="sng" algn="ctr">
                      <a:solidFill>
                        <a:srgbClr val="964305">
                          <a:tint val="50000"/>
                        </a:srgbClr>
                      </a:solidFill>
                      <a:prstDash val="solid"/>
                    </a:lnT>
                    <a:lnB w="15875" cap="flat" cmpd="sng" algn="ctr">
                      <a:solidFill>
                        <a:srgbClr val="964305">
                          <a:tint val="50000"/>
                        </a:srgbClr>
                      </a:solidFill>
                      <a:prstDash val="solid"/>
                    </a:lnB>
                    <a:lnTlToBr w="12700" cmpd="sng">
                      <a:noFill/>
                      <a:prstDash val="solid"/>
                    </a:lnTlToBr>
                    <a:lnBlToTr w="12700" cmpd="sng">
                      <a:noFill/>
                      <a:prstDash val="solid"/>
                    </a:lnBlToTr>
                    <a:solidFill>
                      <a:srgbClr val="84AA33">
                        <a:lumMod val="75000"/>
                      </a:srgbClr>
                    </a:solidFill>
                  </a:tcPr>
                </a:tc>
                <a:extLst>
                  <a:ext uri="{0D108BD9-81ED-4DB2-BD59-A6C34878D82A}">
                    <a16:rowId xmlns="" xmlns:a16="http://schemas.microsoft.com/office/drawing/2014/main" val="10000"/>
                  </a:ext>
                </a:extLst>
              </a:tr>
            </a:tbl>
          </a:graphicData>
        </a:graphic>
      </p:graphicFrame>
      <p:sp>
        <p:nvSpPr>
          <p:cNvPr id="4" name="Номер слайда 3"/>
          <p:cNvSpPr>
            <a:spLocks noGrp="1"/>
          </p:cNvSpPr>
          <p:nvPr>
            <p:ph type="sldNum" sz="quarter" idx="4"/>
          </p:nvPr>
        </p:nvSpPr>
        <p:spPr/>
        <p:txBody>
          <a:bodyPr/>
          <a:lstStyle/>
          <a:p>
            <a:fld id="{FAF64E77-853F-4D4F-A12C-D37084F22861}" type="slidenum">
              <a:rPr lang="ru-RU" smtClean="0"/>
              <a:pPr/>
              <a:t>7</a:t>
            </a:fld>
            <a:endParaRPr lang="ru-RU" dirty="0"/>
          </a:p>
        </p:txBody>
      </p:sp>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1649" y="228602"/>
            <a:ext cx="10277475" cy="428624"/>
          </a:xfrm>
        </p:spPr>
        <p:txBody>
          <a:bodyPr/>
          <a:lstStyle/>
          <a:p>
            <a:r>
              <a:rPr lang="ru-RU" sz="2400" dirty="0" smtClean="0"/>
              <a:t>Показатели </a:t>
            </a:r>
            <a:r>
              <a:rPr lang="ru-RU" sz="2400" dirty="0"/>
              <a:t>социально-экономического развития Липецкой </a:t>
            </a:r>
            <a:r>
              <a:rPr lang="ru-RU" sz="2400" dirty="0" smtClean="0"/>
              <a:t>области</a:t>
            </a:r>
            <a:endParaRPr lang="ru-RU" sz="2400" dirty="0"/>
          </a:p>
        </p:txBody>
      </p:sp>
      <p:graphicFrame>
        <p:nvGraphicFramePr>
          <p:cNvPr id="3" name="Таблица 2"/>
          <p:cNvGraphicFramePr>
            <a:graphicFrameLocks noGrp="1"/>
          </p:cNvGraphicFramePr>
          <p:nvPr>
            <p:extLst>
              <p:ext uri="{D42A27DB-BD31-4B8C-83A1-F6EECF244321}">
                <p14:modId xmlns:p14="http://schemas.microsoft.com/office/powerpoint/2010/main" val="2641058060"/>
              </p:ext>
            </p:extLst>
          </p:nvPr>
        </p:nvGraphicFramePr>
        <p:xfrm>
          <a:off x="352425" y="899638"/>
          <a:ext cx="9591676" cy="5296998"/>
        </p:xfrm>
        <a:graphic>
          <a:graphicData uri="http://schemas.openxmlformats.org/drawingml/2006/table">
            <a:tbl>
              <a:tblPr firstRow="1" firstCol="1" bandRow="1">
                <a:tableStyleId>{0505E3EF-67EA-436B-97B2-0124C06EBD24}</a:tableStyleId>
              </a:tblPr>
              <a:tblGrid>
                <a:gridCol w="4110987">
                  <a:extLst>
                    <a:ext uri="{9D8B030D-6E8A-4147-A177-3AD203B41FA5}">
                      <a16:colId xmlns="" xmlns:a16="http://schemas.microsoft.com/office/drawing/2014/main" val="20000"/>
                    </a:ext>
                  </a:extLst>
                </a:gridCol>
                <a:gridCol w="1067302">
                  <a:extLst>
                    <a:ext uri="{9D8B030D-6E8A-4147-A177-3AD203B41FA5}">
                      <a16:colId xmlns="" xmlns:a16="http://schemas.microsoft.com/office/drawing/2014/main" val="20001"/>
                    </a:ext>
                  </a:extLst>
                </a:gridCol>
                <a:gridCol w="1067302">
                  <a:extLst>
                    <a:ext uri="{9D8B030D-6E8A-4147-A177-3AD203B41FA5}">
                      <a16:colId xmlns="" xmlns:a16="http://schemas.microsoft.com/office/drawing/2014/main" val="20002"/>
                    </a:ext>
                  </a:extLst>
                </a:gridCol>
                <a:gridCol w="1050449">
                  <a:extLst>
                    <a:ext uri="{9D8B030D-6E8A-4147-A177-3AD203B41FA5}">
                      <a16:colId xmlns="" xmlns:a16="http://schemas.microsoft.com/office/drawing/2014/main" val="20003"/>
                    </a:ext>
                  </a:extLst>
                </a:gridCol>
                <a:gridCol w="1147818">
                  <a:extLst>
                    <a:ext uri="{9D8B030D-6E8A-4147-A177-3AD203B41FA5}">
                      <a16:colId xmlns="" xmlns:a16="http://schemas.microsoft.com/office/drawing/2014/main" val="20004"/>
                    </a:ext>
                  </a:extLst>
                </a:gridCol>
                <a:gridCol w="1147818">
                  <a:extLst>
                    <a:ext uri="{9D8B030D-6E8A-4147-A177-3AD203B41FA5}">
                      <a16:colId xmlns="" xmlns:a16="http://schemas.microsoft.com/office/drawing/2014/main" val="20005"/>
                    </a:ext>
                  </a:extLst>
                </a:gridCol>
              </a:tblGrid>
              <a:tr h="375873">
                <a:tc rowSpan="2">
                  <a:txBody>
                    <a:bodyPr/>
                    <a:lstStyle/>
                    <a:p>
                      <a:pPr algn="ctr">
                        <a:spcAft>
                          <a:spcPts val="0"/>
                        </a:spcAft>
                      </a:pPr>
                      <a:r>
                        <a:rPr lang="ru-RU" sz="1600" dirty="0">
                          <a:effectLst/>
                        </a:rPr>
                        <a:t>Наименование показателя</a:t>
                      </a:r>
                      <a:endParaRPr lang="ru-RU" sz="1600" dirty="0">
                        <a:effectLst/>
                        <a:latin typeface="Times New Roman"/>
                        <a:ea typeface="Times New Roman"/>
                      </a:endParaRPr>
                    </a:p>
                  </a:txBody>
                  <a:tcPr marL="68580" marR="68580" marT="0" marB="0"/>
                </a:tc>
                <a:tc rowSpan="2">
                  <a:txBody>
                    <a:bodyPr/>
                    <a:lstStyle/>
                    <a:p>
                      <a:pPr algn="ctr">
                        <a:spcAft>
                          <a:spcPts val="0"/>
                        </a:spcAft>
                      </a:pPr>
                      <a:r>
                        <a:rPr lang="ru-RU" sz="1600" dirty="0" smtClean="0">
                          <a:effectLst/>
                        </a:rPr>
                        <a:t>2020год (план)</a:t>
                      </a:r>
                      <a:endParaRPr lang="ru-RU" sz="1600" dirty="0">
                        <a:effectLst/>
                        <a:latin typeface="Times New Roman"/>
                        <a:ea typeface="Times New Roman"/>
                      </a:endParaRPr>
                    </a:p>
                  </a:txBody>
                  <a:tcPr marL="68580" marR="68580" marT="0" marB="0"/>
                </a:tc>
                <a:tc rowSpan="2">
                  <a:txBody>
                    <a:bodyPr/>
                    <a:lstStyle/>
                    <a:p>
                      <a:pPr algn="ctr">
                        <a:spcAft>
                          <a:spcPts val="0"/>
                        </a:spcAft>
                      </a:pPr>
                      <a:r>
                        <a:rPr lang="ru-RU" sz="1600" dirty="0" smtClean="0">
                          <a:effectLst/>
                        </a:rPr>
                        <a:t>2020год </a:t>
                      </a:r>
                      <a:r>
                        <a:rPr lang="ru-RU" sz="1600" dirty="0">
                          <a:effectLst/>
                        </a:rPr>
                        <a:t>(факт)</a:t>
                      </a:r>
                      <a:endParaRPr lang="ru-RU" sz="1600" dirty="0">
                        <a:effectLst/>
                        <a:latin typeface="Times New Roman"/>
                        <a:ea typeface="Times New Roman"/>
                      </a:endParaRPr>
                    </a:p>
                  </a:txBody>
                  <a:tcPr marL="68580" marR="68580" marT="0" marB="0"/>
                </a:tc>
                <a:tc gridSpan="3">
                  <a:txBody>
                    <a:bodyPr/>
                    <a:lstStyle/>
                    <a:p>
                      <a:pPr algn="ctr">
                        <a:spcAft>
                          <a:spcPts val="0"/>
                        </a:spcAft>
                      </a:pPr>
                      <a:r>
                        <a:rPr lang="ru-RU" sz="1600" dirty="0">
                          <a:effectLst/>
                        </a:rPr>
                        <a:t>Прогноз</a:t>
                      </a:r>
                      <a:endParaRPr lang="ru-RU" sz="1600" dirty="0">
                        <a:effectLst/>
                        <a:latin typeface="Times New Roman"/>
                        <a:ea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3056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ru-RU" sz="1600" dirty="0" smtClean="0">
                          <a:effectLst/>
                        </a:rPr>
                        <a:t>2021 </a:t>
                      </a:r>
                      <a:r>
                        <a:rPr lang="ru-RU" sz="1600" dirty="0">
                          <a:effectLst/>
                        </a:rPr>
                        <a:t>год</a:t>
                      </a:r>
                      <a:endParaRPr lang="ru-RU" sz="1600" dirty="0">
                        <a:effectLst/>
                        <a:latin typeface="Times New Roman"/>
                        <a:ea typeface="Times New Roman"/>
                      </a:endParaRPr>
                    </a:p>
                  </a:txBody>
                  <a:tcPr marL="68580" marR="68580" marT="0" marB="0"/>
                </a:tc>
                <a:tc>
                  <a:txBody>
                    <a:bodyPr/>
                    <a:lstStyle/>
                    <a:p>
                      <a:pPr algn="ctr">
                        <a:spcAft>
                          <a:spcPts val="0"/>
                        </a:spcAft>
                      </a:pPr>
                      <a:r>
                        <a:rPr lang="ru-RU" sz="1600" dirty="0" smtClean="0">
                          <a:effectLst/>
                        </a:rPr>
                        <a:t>2022 </a:t>
                      </a:r>
                      <a:r>
                        <a:rPr lang="ru-RU" sz="1600" dirty="0">
                          <a:effectLst/>
                        </a:rPr>
                        <a:t>год</a:t>
                      </a:r>
                      <a:endParaRPr lang="ru-RU" sz="1600" dirty="0">
                        <a:effectLst/>
                        <a:latin typeface="Times New Roman"/>
                        <a:ea typeface="Times New Roman"/>
                      </a:endParaRPr>
                    </a:p>
                  </a:txBody>
                  <a:tcPr marL="68580" marR="68580" marT="0" marB="0"/>
                </a:tc>
                <a:tc>
                  <a:txBody>
                    <a:bodyPr/>
                    <a:lstStyle/>
                    <a:p>
                      <a:pPr algn="ctr">
                        <a:spcAft>
                          <a:spcPts val="0"/>
                        </a:spcAft>
                      </a:pPr>
                      <a:r>
                        <a:rPr lang="ru-RU" sz="1600" dirty="0" smtClean="0">
                          <a:effectLst/>
                        </a:rPr>
                        <a:t>2023 </a:t>
                      </a:r>
                      <a:r>
                        <a:rPr lang="ru-RU" sz="1600" dirty="0">
                          <a:effectLst/>
                        </a:rPr>
                        <a:t>год</a:t>
                      </a:r>
                      <a:endParaRPr lang="ru-RU" sz="1600" dirty="0">
                        <a:effectLst/>
                        <a:latin typeface="Times New Roman"/>
                        <a:ea typeface="Times New Roman"/>
                      </a:endParaRPr>
                    </a:p>
                  </a:txBody>
                  <a:tcPr marL="68580" marR="68580" marT="0" marB="0"/>
                </a:tc>
                <a:extLst>
                  <a:ext uri="{0D108BD9-81ED-4DB2-BD59-A6C34878D82A}">
                    <a16:rowId xmlns="" xmlns:a16="http://schemas.microsoft.com/office/drawing/2014/main" val="10001"/>
                  </a:ext>
                </a:extLst>
              </a:tr>
              <a:tr h="415541">
                <a:tc>
                  <a:txBody>
                    <a:bodyPr/>
                    <a:lstStyle/>
                    <a:p>
                      <a:pPr>
                        <a:spcAft>
                          <a:spcPts val="0"/>
                        </a:spcAft>
                      </a:pPr>
                      <a:r>
                        <a:rPr lang="ru-RU" sz="1600" dirty="0">
                          <a:effectLst/>
                        </a:rPr>
                        <a:t>Валовой региональный продукт, млн. руб.</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dirty="0">
                          <a:solidFill>
                            <a:srgbClr val="000000"/>
                          </a:solidFill>
                          <a:effectLst/>
                          <a:latin typeface="Calibri"/>
                        </a:rPr>
                        <a:t>590 353,0</a:t>
                      </a:r>
                    </a:p>
                  </a:txBody>
                  <a:tcPr marL="9525" marR="9525" marT="9525" marB="0" anchor="ctr"/>
                </a:tc>
                <a:tc>
                  <a:txBody>
                    <a:bodyPr/>
                    <a:lstStyle/>
                    <a:p>
                      <a:pPr algn="ctr" fontAlgn="ctr"/>
                      <a:r>
                        <a:rPr lang="ru-RU" sz="1400" b="1" i="0" u="none" strike="noStrike">
                          <a:solidFill>
                            <a:srgbClr val="000000"/>
                          </a:solidFill>
                          <a:effectLst/>
                          <a:latin typeface="Calibri"/>
                        </a:rPr>
                        <a:t>Х</a:t>
                      </a:r>
                    </a:p>
                  </a:txBody>
                  <a:tcPr marL="9525" marR="9525" marT="9525" marB="0" anchor="ctr"/>
                </a:tc>
                <a:tc>
                  <a:txBody>
                    <a:bodyPr/>
                    <a:lstStyle/>
                    <a:p>
                      <a:pPr algn="ctr" fontAlgn="ctr"/>
                      <a:r>
                        <a:rPr lang="ru-RU" sz="1400" b="1" i="0" u="none" strike="noStrike">
                          <a:solidFill>
                            <a:srgbClr val="000000"/>
                          </a:solidFill>
                          <a:effectLst/>
                          <a:latin typeface="Calibri"/>
                        </a:rPr>
                        <a:t>630 099,0</a:t>
                      </a:r>
                    </a:p>
                  </a:txBody>
                  <a:tcPr marL="9525" marR="9525" marT="9525" marB="0" anchor="ctr"/>
                </a:tc>
                <a:tc>
                  <a:txBody>
                    <a:bodyPr/>
                    <a:lstStyle/>
                    <a:p>
                      <a:pPr algn="ctr" fontAlgn="ctr"/>
                      <a:r>
                        <a:rPr lang="ru-RU" sz="1400" b="1" i="0" u="none" strike="noStrike">
                          <a:solidFill>
                            <a:srgbClr val="000000"/>
                          </a:solidFill>
                          <a:effectLst/>
                          <a:latin typeface="Calibri"/>
                        </a:rPr>
                        <a:t>676 299,8</a:t>
                      </a:r>
                    </a:p>
                  </a:txBody>
                  <a:tcPr marL="9525" marR="9525" marT="9525" marB="0" anchor="ctr"/>
                </a:tc>
                <a:tc>
                  <a:txBody>
                    <a:bodyPr/>
                    <a:lstStyle/>
                    <a:p>
                      <a:pPr algn="ctr" fontAlgn="ctr"/>
                      <a:r>
                        <a:rPr lang="ru-RU" sz="1400" b="1" i="0" u="none" strike="noStrike">
                          <a:solidFill>
                            <a:srgbClr val="000000"/>
                          </a:solidFill>
                          <a:effectLst/>
                          <a:latin typeface="Calibri"/>
                        </a:rPr>
                        <a:t>722 915,8</a:t>
                      </a:r>
                    </a:p>
                  </a:txBody>
                  <a:tcPr marL="9525" marR="9525" marT="9525" marB="0" anchor="ctr"/>
                </a:tc>
                <a:extLst>
                  <a:ext uri="{0D108BD9-81ED-4DB2-BD59-A6C34878D82A}">
                    <a16:rowId xmlns="" xmlns:a16="http://schemas.microsoft.com/office/drawing/2014/main" val="10002"/>
                  </a:ext>
                </a:extLst>
              </a:tr>
              <a:tr h="565534">
                <a:tc>
                  <a:txBody>
                    <a:bodyPr/>
                    <a:lstStyle/>
                    <a:p>
                      <a:pPr>
                        <a:spcAft>
                          <a:spcPts val="0"/>
                        </a:spcAft>
                      </a:pPr>
                      <a:r>
                        <a:rPr lang="ru-RU" sz="1600" dirty="0">
                          <a:effectLst/>
                        </a:rPr>
                        <a:t>Прибыль прибыльных организаций, млн. руб.</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Х</a:t>
                      </a:r>
                    </a:p>
                  </a:txBody>
                  <a:tcPr marL="9525" marR="9525" marT="9525" marB="0" anchor="ctr"/>
                </a:tc>
                <a:tc>
                  <a:txBody>
                    <a:bodyPr/>
                    <a:lstStyle/>
                    <a:p>
                      <a:pPr algn="ctr" fontAlgn="ctr"/>
                      <a:r>
                        <a:rPr lang="ru-RU" sz="1400" b="1" i="0" u="none" strike="noStrike">
                          <a:solidFill>
                            <a:srgbClr val="000000"/>
                          </a:solidFill>
                          <a:effectLst/>
                          <a:latin typeface="Calibri"/>
                        </a:rPr>
                        <a:t>138 052,7</a:t>
                      </a:r>
                    </a:p>
                  </a:txBody>
                  <a:tcPr marL="9525" marR="9525" marT="9525" marB="0" anchor="ctr"/>
                </a:tc>
                <a:tc>
                  <a:txBody>
                    <a:bodyPr/>
                    <a:lstStyle/>
                    <a:p>
                      <a:pPr algn="ctr" fontAlgn="ctr"/>
                      <a:r>
                        <a:rPr lang="ru-RU" sz="1400" b="1" i="0" u="none" strike="noStrike">
                          <a:solidFill>
                            <a:srgbClr val="000000"/>
                          </a:solidFill>
                          <a:effectLst/>
                          <a:latin typeface="Calibri"/>
                        </a:rPr>
                        <a:t>Х</a:t>
                      </a:r>
                    </a:p>
                  </a:txBody>
                  <a:tcPr marL="9525" marR="9525" marT="9525" marB="0" anchor="ctr"/>
                </a:tc>
                <a:tc>
                  <a:txBody>
                    <a:bodyPr/>
                    <a:lstStyle/>
                    <a:p>
                      <a:pPr algn="ctr" fontAlgn="ctr"/>
                      <a:r>
                        <a:rPr lang="ru-RU" sz="1400" b="1" i="0" u="none" strike="noStrike">
                          <a:solidFill>
                            <a:srgbClr val="000000"/>
                          </a:solidFill>
                          <a:effectLst/>
                          <a:latin typeface="Calibri"/>
                        </a:rPr>
                        <a:t>Х</a:t>
                      </a:r>
                    </a:p>
                  </a:txBody>
                  <a:tcPr marL="9525" marR="9525" marT="9525" marB="0" anchor="ctr"/>
                </a:tc>
                <a:tc>
                  <a:txBody>
                    <a:bodyPr/>
                    <a:lstStyle/>
                    <a:p>
                      <a:pPr algn="ctr" fontAlgn="ctr"/>
                      <a:r>
                        <a:rPr lang="ru-RU" sz="1400" b="1" i="0" u="none" strike="noStrike">
                          <a:solidFill>
                            <a:srgbClr val="000000"/>
                          </a:solidFill>
                          <a:effectLst/>
                          <a:latin typeface="Calibri"/>
                        </a:rPr>
                        <a:t>Х</a:t>
                      </a:r>
                    </a:p>
                  </a:txBody>
                  <a:tcPr marL="9525" marR="9525" marT="9525" marB="0" anchor="ctr"/>
                </a:tc>
                <a:extLst>
                  <a:ext uri="{0D108BD9-81ED-4DB2-BD59-A6C34878D82A}">
                    <a16:rowId xmlns="" xmlns:a16="http://schemas.microsoft.com/office/drawing/2014/main" val="10003"/>
                  </a:ext>
                </a:extLst>
              </a:tr>
              <a:tr h="599103">
                <a:tc>
                  <a:txBody>
                    <a:bodyPr/>
                    <a:lstStyle/>
                    <a:p>
                      <a:pPr>
                        <a:spcAft>
                          <a:spcPts val="0"/>
                        </a:spcAft>
                      </a:pPr>
                      <a:r>
                        <a:rPr lang="ru-RU" sz="1600" dirty="0">
                          <a:effectLst/>
                        </a:rPr>
                        <a:t>Численность </a:t>
                      </a:r>
                      <a:r>
                        <a:rPr lang="ru-RU" sz="1600" dirty="0" smtClean="0">
                          <a:effectLst/>
                        </a:rPr>
                        <a:t>населения области (среднегодовая), </a:t>
                      </a:r>
                      <a:r>
                        <a:rPr lang="ru-RU" sz="1600" dirty="0">
                          <a:effectLst/>
                        </a:rPr>
                        <a:t>тыс. чел.</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1 135,7</a:t>
                      </a:r>
                    </a:p>
                  </a:txBody>
                  <a:tcPr marL="9525" marR="9525" marT="9525" marB="0" anchor="ctr"/>
                </a:tc>
                <a:tc>
                  <a:txBody>
                    <a:bodyPr/>
                    <a:lstStyle/>
                    <a:p>
                      <a:pPr algn="ctr" fontAlgn="ctr"/>
                      <a:r>
                        <a:rPr lang="ru-RU" sz="1400" b="1" i="0" u="none" strike="noStrike">
                          <a:solidFill>
                            <a:srgbClr val="000000"/>
                          </a:solidFill>
                          <a:effectLst/>
                          <a:latin typeface="Calibri"/>
                        </a:rPr>
                        <a:t>1 133,8</a:t>
                      </a:r>
                    </a:p>
                  </a:txBody>
                  <a:tcPr marL="9525" marR="9525" marT="9525" marB="0" anchor="ctr"/>
                </a:tc>
                <a:tc>
                  <a:txBody>
                    <a:bodyPr/>
                    <a:lstStyle/>
                    <a:p>
                      <a:pPr algn="ctr" fontAlgn="ctr"/>
                      <a:r>
                        <a:rPr lang="ru-RU" sz="1400" b="1" i="0" u="none" strike="noStrike">
                          <a:solidFill>
                            <a:srgbClr val="000000"/>
                          </a:solidFill>
                          <a:effectLst/>
                          <a:latin typeface="Calibri"/>
                        </a:rPr>
                        <a:t>1 128,6</a:t>
                      </a:r>
                    </a:p>
                  </a:txBody>
                  <a:tcPr marL="9525" marR="9525" marT="9525" marB="0" anchor="ctr"/>
                </a:tc>
                <a:tc>
                  <a:txBody>
                    <a:bodyPr/>
                    <a:lstStyle/>
                    <a:p>
                      <a:pPr algn="ctr" fontAlgn="ctr"/>
                      <a:r>
                        <a:rPr lang="ru-RU" sz="1400" b="1" i="0" u="none" strike="noStrike">
                          <a:solidFill>
                            <a:srgbClr val="000000"/>
                          </a:solidFill>
                          <a:effectLst/>
                          <a:latin typeface="Calibri"/>
                        </a:rPr>
                        <a:t>1 121,9</a:t>
                      </a:r>
                    </a:p>
                  </a:txBody>
                  <a:tcPr marL="9525" marR="9525" marT="9525" marB="0" anchor="ctr"/>
                </a:tc>
                <a:tc>
                  <a:txBody>
                    <a:bodyPr/>
                    <a:lstStyle/>
                    <a:p>
                      <a:pPr algn="ctr" fontAlgn="ctr"/>
                      <a:r>
                        <a:rPr lang="ru-RU" sz="1400" b="1" i="0" u="none" strike="noStrike">
                          <a:solidFill>
                            <a:srgbClr val="000000"/>
                          </a:solidFill>
                          <a:effectLst/>
                          <a:latin typeface="Calibri"/>
                        </a:rPr>
                        <a:t>1 115,4</a:t>
                      </a:r>
                    </a:p>
                  </a:txBody>
                  <a:tcPr marL="9525" marR="9525" marT="9525" marB="0" anchor="ctr"/>
                </a:tc>
                <a:extLst>
                  <a:ext uri="{0D108BD9-81ED-4DB2-BD59-A6C34878D82A}">
                    <a16:rowId xmlns="" xmlns:a16="http://schemas.microsoft.com/office/drawing/2014/main" val="10004"/>
                  </a:ext>
                </a:extLst>
              </a:tr>
              <a:tr h="816273">
                <a:tc>
                  <a:txBody>
                    <a:bodyPr/>
                    <a:lstStyle/>
                    <a:p>
                      <a:pPr>
                        <a:spcAft>
                          <a:spcPts val="0"/>
                        </a:spcAft>
                      </a:pPr>
                      <a:r>
                        <a:rPr lang="ru-RU" sz="1600" dirty="0">
                          <a:effectLst/>
                        </a:rPr>
                        <a:t>Индекс потребительских цен на </a:t>
                      </a:r>
                      <a:r>
                        <a:rPr lang="ru-RU" sz="1600" dirty="0" smtClean="0">
                          <a:effectLst/>
                        </a:rPr>
                        <a:t>товары и услуги ( на конец года к </a:t>
                      </a:r>
                      <a:r>
                        <a:rPr lang="ru-RU" sz="1600" dirty="0">
                          <a:effectLst/>
                        </a:rPr>
                        <a:t>декабрю предыдущего </a:t>
                      </a:r>
                      <a:r>
                        <a:rPr lang="ru-RU" sz="1600" dirty="0" smtClean="0">
                          <a:effectLst/>
                        </a:rPr>
                        <a:t>года), %</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104,3</a:t>
                      </a:r>
                    </a:p>
                  </a:txBody>
                  <a:tcPr marL="9525" marR="9525" marT="9525" marB="0" anchor="ctr"/>
                </a:tc>
                <a:tc>
                  <a:txBody>
                    <a:bodyPr/>
                    <a:lstStyle/>
                    <a:p>
                      <a:pPr algn="ctr" fontAlgn="ctr"/>
                      <a:r>
                        <a:rPr lang="ru-RU" sz="1400" b="1" i="0" u="none" strike="noStrike">
                          <a:solidFill>
                            <a:srgbClr val="000000"/>
                          </a:solidFill>
                          <a:effectLst/>
                          <a:latin typeface="Calibri"/>
                        </a:rPr>
                        <a:t>106,1</a:t>
                      </a:r>
                    </a:p>
                  </a:txBody>
                  <a:tcPr marL="9525" marR="9525" marT="9525" marB="0" anchor="ctr"/>
                </a:tc>
                <a:tc>
                  <a:txBody>
                    <a:bodyPr/>
                    <a:lstStyle/>
                    <a:p>
                      <a:pPr algn="ctr" fontAlgn="ctr"/>
                      <a:r>
                        <a:rPr lang="ru-RU" sz="1400" b="1" i="0" u="none" strike="noStrike">
                          <a:solidFill>
                            <a:srgbClr val="000000"/>
                          </a:solidFill>
                          <a:effectLst/>
                          <a:latin typeface="Calibri"/>
                        </a:rPr>
                        <a:t>104,0</a:t>
                      </a:r>
                    </a:p>
                  </a:txBody>
                  <a:tcPr marL="9525" marR="9525" marT="9525" marB="0" anchor="ctr"/>
                </a:tc>
                <a:tc>
                  <a:txBody>
                    <a:bodyPr/>
                    <a:lstStyle/>
                    <a:p>
                      <a:pPr algn="ctr" fontAlgn="ctr"/>
                      <a:r>
                        <a:rPr lang="ru-RU" sz="1400" b="1" i="0" u="none" strike="noStrike">
                          <a:solidFill>
                            <a:srgbClr val="000000"/>
                          </a:solidFill>
                          <a:effectLst/>
                          <a:latin typeface="Calibri"/>
                        </a:rPr>
                        <a:t>104,0</a:t>
                      </a:r>
                    </a:p>
                  </a:txBody>
                  <a:tcPr marL="9525" marR="9525" marT="9525" marB="0" anchor="ctr"/>
                </a:tc>
                <a:tc>
                  <a:txBody>
                    <a:bodyPr/>
                    <a:lstStyle/>
                    <a:p>
                      <a:pPr algn="ctr" fontAlgn="ctr"/>
                      <a:r>
                        <a:rPr lang="ru-RU" sz="1400" b="1" i="0" u="none" strike="noStrike">
                          <a:solidFill>
                            <a:srgbClr val="000000"/>
                          </a:solidFill>
                          <a:effectLst/>
                          <a:latin typeface="Calibri"/>
                        </a:rPr>
                        <a:t>104,0</a:t>
                      </a:r>
                    </a:p>
                  </a:txBody>
                  <a:tcPr marL="9525" marR="9525" marT="9525" marB="0" anchor="ctr"/>
                </a:tc>
                <a:extLst>
                  <a:ext uri="{0D108BD9-81ED-4DB2-BD59-A6C34878D82A}">
                    <a16:rowId xmlns="" xmlns:a16="http://schemas.microsoft.com/office/drawing/2014/main" val="10005"/>
                  </a:ext>
                </a:extLst>
              </a:tr>
              <a:tr h="551478">
                <a:tc>
                  <a:txBody>
                    <a:bodyPr/>
                    <a:lstStyle/>
                    <a:p>
                      <a:pPr>
                        <a:spcAft>
                          <a:spcPts val="0"/>
                        </a:spcAft>
                      </a:pPr>
                      <a:r>
                        <a:rPr lang="ru-RU" sz="1600" dirty="0">
                          <a:effectLst/>
                        </a:rPr>
                        <a:t>Уровень </a:t>
                      </a:r>
                      <a:r>
                        <a:rPr lang="ru-RU" sz="1600" dirty="0" smtClean="0">
                          <a:effectLst/>
                        </a:rPr>
                        <a:t>безработицы (по методологии МОТ), %</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4,3</a:t>
                      </a:r>
                    </a:p>
                  </a:txBody>
                  <a:tcPr marL="9525" marR="9525" marT="9525" marB="0" anchor="ctr"/>
                </a:tc>
                <a:tc>
                  <a:txBody>
                    <a:bodyPr/>
                    <a:lstStyle/>
                    <a:p>
                      <a:pPr algn="ctr" fontAlgn="ctr"/>
                      <a:r>
                        <a:rPr lang="ru-RU" sz="1400" b="1" i="0" u="none" strike="noStrike">
                          <a:solidFill>
                            <a:srgbClr val="000000"/>
                          </a:solidFill>
                          <a:effectLst/>
                          <a:latin typeface="Calibri"/>
                        </a:rPr>
                        <a:t>4,3</a:t>
                      </a:r>
                    </a:p>
                  </a:txBody>
                  <a:tcPr marL="9525" marR="9525" marT="9525" marB="0" anchor="ctr"/>
                </a:tc>
                <a:tc>
                  <a:txBody>
                    <a:bodyPr/>
                    <a:lstStyle/>
                    <a:p>
                      <a:pPr algn="ctr" fontAlgn="ctr"/>
                      <a:r>
                        <a:rPr lang="ru-RU" sz="1400" b="1" i="0" u="none" strike="noStrike" dirty="0" smtClean="0">
                          <a:solidFill>
                            <a:srgbClr val="000000"/>
                          </a:solidFill>
                          <a:effectLst/>
                          <a:latin typeface="Calibri"/>
                        </a:rPr>
                        <a:t>4,1</a:t>
                      </a:r>
                      <a:endParaRPr lang="ru-RU" sz="1400" b="1" i="0" u="none" strike="noStrike" dirty="0">
                        <a:solidFill>
                          <a:srgbClr val="000000"/>
                        </a:solidFill>
                        <a:effectLst/>
                        <a:latin typeface="Calibri"/>
                      </a:endParaRPr>
                    </a:p>
                  </a:txBody>
                  <a:tcPr marL="9525" marR="9525" marT="9525" marB="0" anchor="ctr"/>
                </a:tc>
                <a:tc>
                  <a:txBody>
                    <a:bodyPr/>
                    <a:lstStyle/>
                    <a:p>
                      <a:pPr algn="ctr" fontAlgn="ctr"/>
                      <a:r>
                        <a:rPr lang="ru-RU" sz="1400" b="1" i="0" u="none" strike="noStrike" dirty="0">
                          <a:solidFill>
                            <a:srgbClr val="000000"/>
                          </a:solidFill>
                          <a:effectLst/>
                          <a:latin typeface="Calibri"/>
                        </a:rPr>
                        <a:t>4,0</a:t>
                      </a:r>
                    </a:p>
                  </a:txBody>
                  <a:tcPr marL="9525" marR="9525" marT="9525" marB="0" anchor="ctr"/>
                </a:tc>
                <a:tc>
                  <a:txBody>
                    <a:bodyPr/>
                    <a:lstStyle/>
                    <a:p>
                      <a:pPr algn="ctr" fontAlgn="ctr"/>
                      <a:r>
                        <a:rPr lang="ru-RU" sz="1400" b="1" i="0" u="none" strike="noStrike">
                          <a:solidFill>
                            <a:srgbClr val="000000"/>
                          </a:solidFill>
                          <a:effectLst/>
                          <a:latin typeface="Calibri"/>
                        </a:rPr>
                        <a:t>4,0</a:t>
                      </a:r>
                    </a:p>
                  </a:txBody>
                  <a:tcPr marL="9525" marR="9525" marT="9525" marB="0" anchor="ctr"/>
                </a:tc>
                <a:extLst>
                  <a:ext uri="{0D108BD9-81ED-4DB2-BD59-A6C34878D82A}">
                    <a16:rowId xmlns="" xmlns:a16="http://schemas.microsoft.com/office/drawing/2014/main" val="10006"/>
                  </a:ext>
                </a:extLst>
              </a:tr>
              <a:tr h="454825">
                <a:tc>
                  <a:txBody>
                    <a:bodyPr/>
                    <a:lstStyle/>
                    <a:p>
                      <a:pPr>
                        <a:spcAft>
                          <a:spcPts val="0"/>
                        </a:spcAft>
                      </a:pPr>
                      <a:r>
                        <a:rPr lang="ru-RU" sz="1600" dirty="0" smtClean="0">
                          <a:effectLst/>
                        </a:rPr>
                        <a:t>Среднемесячная </a:t>
                      </a:r>
                      <a:r>
                        <a:rPr lang="ru-RU" sz="1600" dirty="0">
                          <a:effectLst/>
                        </a:rPr>
                        <a:t>заработная </a:t>
                      </a:r>
                      <a:r>
                        <a:rPr lang="ru-RU" sz="1600" dirty="0" smtClean="0">
                          <a:effectLst/>
                        </a:rPr>
                        <a:t>плата, </a:t>
                      </a:r>
                      <a:r>
                        <a:rPr lang="ru-RU" sz="1600" dirty="0">
                          <a:effectLst/>
                        </a:rPr>
                        <a:t>руб</a:t>
                      </a:r>
                      <a:r>
                        <a:rPr lang="ru-RU" sz="1600" dirty="0" smtClean="0">
                          <a:effectLst/>
                        </a:rPr>
                        <a:t>.</a:t>
                      </a:r>
                      <a:endParaRPr lang="ru-RU" sz="1600" dirty="0">
                        <a:effectLst/>
                        <a:latin typeface="Times New Roman"/>
                        <a:ea typeface="Times New Roman"/>
                      </a:endParaRPr>
                    </a:p>
                  </a:txBody>
                  <a:tcPr marL="68580" marR="68580" marT="0" marB="0" anchor="ctr"/>
                </a:tc>
                <a:tc>
                  <a:txBody>
                    <a:bodyPr/>
                    <a:lstStyle/>
                    <a:p>
                      <a:pPr algn="ctr" fontAlgn="ctr"/>
                      <a:r>
                        <a:rPr lang="ru-RU" sz="1400" b="1" i="0" u="none" strike="noStrike">
                          <a:solidFill>
                            <a:srgbClr val="000000"/>
                          </a:solidFill>
                          <a:effectLst/>
                          <a:latin typeface="Calibri"/>
                        </a:rPr>
                        <a:t>35 855,9</a:t>
                      </a:r>
                    </a:p>
                  </a:txBody>
                  <a:tcPr marL="9525" marR="9525" marT="9525" marB="0" anchor="ctr"/>
                </a:tc>
                <a:tc>
                  <a:txBody>
                    <a:bodyPr/>
                    <a:lstStyle/>
                    <a:p>
                      <a:pPr algn="ctr" fontAlgn="ctr"/>
                      <a:r>
                        <a:rPr lang="ru-RU" sz="1400" b="1" i="0" u="none" strike="noStrike">
                          <a:solidFill>
                            <a:srgbClr val="000000"/>
                          </a:solidFill>
                          <a:effectLst/>
                          <a:latin typeface="Calibri"/>
                        </a:rPr>
                        <a:t>36 800,0</a:t>
                      </a:r>
                    </a:p>
                  </a:txBody>
                  <a:tcPr marL="9525" marR="9525" marT="9525" marB="0" anchor="ctr"/>
                </a:tc>
                <a:tc>
                  <a:txBody>
                    <a:bodyPr/>
                    <a:lstStyle/>
                    <a:p>
                      <a:pPr algn="ctr" fontAlgn="ctr"/>
                      <a:r>
                        <a:rPr lang="ru-RU" sz="1400" b="1" i="0" u="none" strike="noStrike">
                          <a:solidFill>
                            <a:srgbClr val="000000"/>
                          </a:solidFill>
                          <a:effectLst/>
                          <a:latin typeface="Calibri"/>
                        </a:rPr>
                        <a:t>37 935,6</a:t>
                      </a:r>
                    </a:p>
                  </a:txBody>
                  <a:tcPr marL="9525" marR="9525" marT="9525" marB="0" anchor="ctr"/>
                </a:tc>
                <a:tc>
                  <a:txBody>
                    <a:bodyPr/>
                    <a:lstStyle/>
                    <a:p>
                      <a:pPr algn="ctr" fontAlgn="ctr"/>
                      <a:r>
                        <a:rPr lang="ru-RU" sz="1400" b="1" i="0" u="none" strike="noStrike">
                          <a:solidFill>
                            <a:srgbClr val="000000"/>
                          </a:solidFill>
                          <a:effectLst/>
                          <a:latin typeface="Calibri"/>
                        </a:rPr>
                        <a:t>40 325,5</a:t>
                      </a:r>
                    </a:p>
                  </a:txBody>
                  <a:tcPr marL="9525" marR="9525" marT="9525" marB="0" anchor="ctr"/>
                </a:tc>
                <a:tc>
                  <a:txBody>
                    <a:bodyPr/>
                    <a:lstStyle/>
                    <a:p>
                      <a:pPr algn="ctr" fontAlgn="ctr"/>
                      <a:r>
                        <a:rPr lang="ru-RU" sz="1400" b="1" i="0" u="none" strike="noStrike">
                          <a:solidFill>
                            <a:srgbClr val="000000"/>
                          </a:solidFill>
                          <a:effectLst/>
                          <a:latin typeface="Calibri"/>
                        </a:rPr>
                        <a:t>42 946,7</a:t>
                      </a:r>
                    </a:p>
                  </a:txBody>
                  <a:tcPr marL="9525" marR="9525" marT="9525" marB="0" anchor="ctr"/>
                </a:tc>
                <a:extLst>
                  <a:ext uri="{0D108BD9-81ED-4DB2-BD59-A6C34878D82A}">
                    <a16:rowId xmlns="" xmlns:a16="http://schemas.microsoft.com/office/drawing/2014/main" val="10007"/>
                  </a:ext>
                </a:extLst>
              </a:tr>
              <a:tr h="609098">
                <a:tc>
                  <a:txBody>
                    <a:bodyPr/>
                    <a:lstStyle/>
                    <a:p>
                      <a:pPr>
                        <a:spcAft>
                          <a:spcPts val="0"/>
                        </a:spcAft>
                      </a:pPr>
                      <a:r>
                        <a:rPr lang="ru-RU" sz="1600" dirty="0">
                          <a:effectLst/>
                        </a:rPr>
                        <a:t>Прожиточный минимум в среднем на душу населения (в среднем за год), руб./мес.</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9 691</a:t>
                      </a:r>
                    </a:p>
                  </a:txBody>
                  <a:tcPr marL="9525" marR="9525" marT="9525" marB="0" anchor="ctr"/>
                </a:tc>
                <a:tc>
                  <a:txBody>
                    <a:bodyPr/>
                    <a:lstStyle/>
                    <a:p>
                      <a:pPr algn="ctr" fontAlgn="ctr"/>
                      <a:r>
                        <a:rPr lang="ru-RU" sz="1400" b="1" i="0" u="none" strike="noStrike">
                          <a:solidFill>
                            <a:srgbClr val="000000"/>
                          </a:solidFill>
                          <a:effectLst/>
                          <a:latin typeface="Calibri"/>
                        </a:rPr>
                        <a:t>9 762</a:t>
                      </a:r>
                    </a:p>
                  </a:txBody>
                  <a:tcPr marL="9525" marR="9525" marT="9525" marB="0" anchor="ctr"/>
                </a:tc>
                <a:tc>
                  <a:txBody>
                    <a:bodyPr/>
                    <a:lstStyle/>
                    <a:p>
                      <a:pPr algn="ctr" fontAlgn="ctr"/>
                      <a:r>
                        <a:rPr lang="ru-RU" sz="1400" b="1" i="0" u="none" strike="noStrike">
                          <a:solidFill>
                            <a:srgbClr val="000000"/>
                          </a:solidFill>
                          <a:effectLst/>
                          <a:latin typeface="Calibri"/>
                        </a:rPr>
                        <a:t>9 982</a:t>
                      </a:r>
                    </a:p>
                  </a:txBody>
                  <a:tcPr marL="9525" marR="9525" marT="9525" marB="0" anchor="ctr"/>
                </a:tc>
                <a:tc>
                  <a:txBody>
                    <a:bodyPr/>
                    <a:lstStyle/>
                    <a:p>
                      <a:pPr algn="ctr" fontAlgn="ctr"/>
                      <a:r>
                        <a:rPr lang="ru-RU" sz="1400" b="1" i="0" u="none" strike="noStrike">
                          <a:solidFill>
                            <a:srgbClr val="000000"/>
                          </a:solidFill>
                          <a:effectLst/>
                          <a:latin typeface="Calibri"/>
                        </a:rPr>
                        <a:t>10 341</a:t>
                      </a:r>
                    </a:p>
                  </a:txBody>
                  <a:tcPr marL="9525" marR="9525" marT="9525" marB="0" anchor="ctr"/>
                </a:tc>
                <a:tc>
                  <a:txBody>
                    <a:bodyPr/>
                    <a:lstStyle/>
                    <a:p>
                      <a:pPr algn="ctr" fontAlgn="ctr"/>
                      <a:r>
                        <a:rPr lang="ru-RU" sz="1400" b="1" i="0" u="none" strike="noStrike">
                          <a:solidFill>
                            <a:srgbClr val="000000"/>
                          </a:solidFill>
                          <a:effectLst/>
                          <a:latin typeface="Calibri"/>
                        </a:rPr>
                        <a:t>10 734</a:t>
                      </a:r>
                    </a:p>
                  </a:txBody>
                  <a:tcPr marL="9525" marR="9525" marT="9525" marB="0" anchor="ctr"/>
                </a:tc>
                <a:extLst>
                  <a:ext uri="{0D108BD9-81ED-4DB2-BD59-A6C34878D82A}">
                    <a16:rowId xmlns="" xmlns:a16="http://schemas.microsoft.com/office/drawing/2014/main" val="10008"/>
                  </a:ext>
                </a:extLst>
              </a:tr>
              <a:tr h="603634">
                <a:tc>
                  <a:txBody>
                    <a:bodyPr/>
                    <a:lstStyle/>
                    <a:p>
                      <a:pPr>
                        <a:spcAft>
                          <a:spcPts val="0"/>
                        </a:spcAft>
                      </a:pPr>
                      <a:r>
                        <a:rPr lang="ru-RU" sz="1600" dirty="0" smtClean="0">
                          <a:effectLst/>
                        </a:rPr>
                        <a:t>Объемы жилищного строительства, тыс. </a:t>
                      </a:r>
                      <a:r>
                        <a:rPr lang="ru-RU" sz="1600" dirty="0" err="1" smtClean="0">
                          <a:effectLst/>
                        </a:rPr>
                        <a:t>кв.м</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1 341,0</a:t>
                      </a:r>
                    </a:p>
                  </a:txBody>
                  <a:tcPr marL="9525" marR="9525" marT="9525" marB="0" anchor="ctr"/>
                </a:tc>
                <a:tc>
                  <a:txBody>
                    <a:bodyPr/>
                    <a:lstStyle/>
                    <a:p>
                      <a:pPr algn="ctr" fontAlgn="ctr"/>
                      <a:r>
                        <a:rPr lang="ru-RU" sz="1400" b="1" i="0" u="none" strike="noStrike">
                          <a:solidFill>
                            <a:srgbClr val="000000"/>
                          </a:solidFill>
                          <a:effectLst/>
                          <a:latin typeface="Calibri"/>
                        </a:rPr>
                        <a:t>1 203,3</a:t>
                      </a:r>
                    </a:p>
                  </a:txBody>
                  <a:tcPr marL="9525" marR="9525" marT="9525" marB="0" anchor="ctr"/>
                </a:tc>
                <a:tc>
                  <a:txBody>
                    <a:bodyPr/>
                    <a:lstStyle/>
                    <a:p>
                      <a:pPr algn="ctr" fontAlgn="ctr"/>
                      <a:r>
                        <a:rPr lang="ru-RU" sz="1400" b="1" i="0" u="none" strike="noStrike">
                          <a:solidFill>
                            <a:srgbClr val="000000"/>
                          </a:solidFill>
                          <a:effectLst/>
                          <a:latin typeface="Calibri"/>
                        </a:rPr>
                        <a:t>1 222,0</a:t>
                      </a:r>
                    </a:p>
                  </a:txBody>
                  <a:tcPr marL="9525" marR="9525" marT="9525" marB="0" anchor="ctr"/>
                </a:tc>
                <a:tc>
                  <a:txBody>
                    <a:bodyPr/>
                    <a:lstStyle/>
                    <a:p>
                      <a:pPr algn="ctr" fontAlgn="ctr"/>
                      <a:r>
                        <a:rPr lang="ru-RU" sz="1400" b="1" i="0" u="none" strike="noStrike">
                          <a:solidFill>
                            <a:srgbClr val="000000"/>
                          </a:solidFill>
                          <a:effectLst/>
                          <a:latin typeface="Calibri"/>
                        </a:rPr>
                        <a:t>1 230,0</a:t>
                      </a:r>
                    </a:p>
                  </a:txBody>
                  <a:tcPr marL="9525" marR="9525" marT="9525" marB="0" anchor="ctr"/>
                </a:tc>
                <a:tc>
                  <a:txBody>
                    <a:bodyPr/>
                    <a:lstStyle/>
                    <a:p>
                      <a:pPr algn="ctr" fontAlgn="ctr"/>
                      <a:r>
                        <a:rPr lang="ru-RU" sz="1400" b="1" i="0" u="none" strike="noStrike" dirty="0">
                          <a:solidFill>
                            <a:srgbClr val="000000"/>
                          </a:solidFill>
                          <a:effectLst/>
                          <a:latin typeface="Calibri"/>
                        </a:rPr>
                        <a:t>1 450,0</a:t>
                      </a:r>
                    </a:p>
                  </a:txBody>
                  <a:tcPr marL="9525" marR="9525" marT="9525" marB="0" anchor="ctr"/>
                </a:tc>
                <a:extLst>
                  <a:ext uri="{0D108BD9-81ED-4DB2-BD59-A6C34878D82A}">
                    <a16:rowId xmlns="" xmlns:a16="http://schemas.microsoft.com/office/drawing/2014/main" val="10009"/>
                  </a:ext>
                </a:extLst>
              </a:tr>
            </a:tbl>
          </a:graphicData>
        </a:graphic>
      </p:graphicFrame>
      <p:sp>
        <p:nvSpPr>
          <p:cNvPr id="5" name="Номер слайда 4"/>
          <p:cNvSpPr>
            <a:spLocks noGrp="1"/>
          </p:cNvSpPr>
          <p:nvPr>
            <p:ph type="sldNum" sz="quarter" idx="4"/>
          </p:nvPr>
        </p:nvSpPr>
        <p:spPr/>
        <p:txBody>
          <a:bodyPr/>
          <a:lstStyle/>
          <a:p>
            <a:fld id="{FAF64E77-853F-4D4F-A12C-D37084F22861}" type="slidenum">
              <a:rPr lang="ru-RU" smtClean="0"/>
              <a:pPr/>
              <a:t>8</a:t>
            </a:fld>
            <a:endParaRPr lang="ru-RU" dirty="0"/>
          </a:p>
        </p:txBody>
      </p:sp>
    </p:spTree>
    <p:extLst>
      <p:ext uri="{BB962C8B-B14F-4D97-AF65-F5344CB8AC3E}">
        <p14:creationId xmlns:p14="http://schemas.microsoft.com/office/powerpoint/2010/main" val="1483497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dirty="0">
                <a:latin typeface="+mn-lt"/>
              </a:rPr>
              <a:t>Бюджетные доходы  на душу населения по </a:t>
            </a:r>
            <a:r>
              <a:rPr lang="ru-RU" sz="2400" dirty="0" smtClean="0">
                <a:latin typeface="+mn-lt"/>
              </a:rPr>
              <a:t>ЦФО </a:t>
            </a:r>
            <a:r>
              <a:rPr lang="ru-RU" sz="2400" dirty="0">
                <a:latin typeface="+mn-lt"/>
              </a:rPr>
              <a:t>за </a:t>
            </a:r>
            <a:r>
              <a:rPr lang="ru-RU" sz="2400" dirty="0" smtClean="0">
                <a:latin typeface="+mn-lt"/>
              </a:rPr>
              <a:t>2020 </a:t>
            </a:r>
            <a:r>
              <a:rPr lang="ru-RU" sz="2400" dirty="0">
                <a:latin typeface="+mn-lt"/>
              </a:rPr>
              <a:t>год, руб./чел</a:t>
            </a:r>
            <a:r>
              <a:rPr lang="ru-RU" sz="2400" dirty="0" smtClean="0">
                <a:latin typeface="+mn-lt"/>
              </a:rPr>
              <a:t>.</a:t>
            </a:r>
            <a:endParaRPr lang="ru-RU" sz="2400" dirty="0">
              <a:latin typeface="+mn-lt"/>
            </a:endParaRPr>
          </a:p>
        </p:txBody>
      </p:sp>
      <p:graphicFrame>
        <p:nvGraphicFramePr>
          <p:cNvPr id="3" name="Диаграмма 2"/>
          <p:cNvGraphicFramePr/>
          <p:nvPr>
            <p:extLst>
              <p:ext uri="{D42A27DB-BD31-4B8C-83A1-F6EECF244321}">
                <p14:modId xmlns:p14="http://schemas.microsoft.com/office/powerpoint/2010/main" val="4229665136"/>
              </p:ext>
            </p:extLst>
          </p:nvPr>
        </p:nvGraphicFramePr>
        <p:xfrm>
          <a:off x="307974" y="838200"/>
          <a:ext cx="11150601" cy="5686425"/>
        </p:xfrm>
        <a:graphic>
          <a:graphicData uri="http://schemas.openxmlformats.org/drawingml/2006/chart">
            <c:chart xmlns:c="http://schemas.openxmlformats.org/drawingml/2006/chart" xmlns:r="http://schemas.openxmlformats.org/officeDocument/2006/relationships" r:id="rId2"/>
          </a:graphicData>
        </a:graphic>
      </p:graphicFrame>
      <p:sp>
        <p:nvSpPr>
          <p:cNvPr id="5" name="Номер слайда 4"/>
          <p:cNvSpPr>
            <a:spLocks noGrp="1"/>
          </p:cNvSpPr>
          <p:nvPr>
            <p:ph type="sldNum" sz="quarter" idx="4"/>
          </p:nvPr>
        </p:nvSpPr>
        <p:spPr/>
        <p:txBody>
          <a:bodyPr/>
          <a:lstStyle/>
          <a:p>
            <a:fld id="{FAF64E77-853F-4D4F-A12C-D37084F22861}" type="slidenum">
              <a:rPr lang="ru-RU" smtClean="0"/>
              <a:pPr/>
              <a:t>9</a:t>
            </a:fld>
            <a:endParaRPr lang="ru-RU" dirty="0"/>
          </a:p>
        </p:txBody>
      </p:sp>
    </p:spTree>
    <p:extLst>
      <p:ext uri="{BB962C8B-B14F-4D97-AF65-F5344CB8AC3E}">
        <p14:creationId xmlns:p14="http://schemas.microsoft.com/office/powerpoint/2010/main" val="4138498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Lipeck">
  <a:themeElements>
    <a:clrScheme name="Липецкая Область">
      <a:dk1>
        <a:sysClr val="windowText" lastClr="000000"/>
      </a:dk1>
      <a:lt1>
        <a:sysClr val="window" lastClr="FFFFFF"/>
      </a:lt1>
      <a:dk2>
        <a:srgbClr val="44546A"/>
      </a:dk2>
      <a:lt2>
        <a:srgbClr val="E7E6E6"/>
      </a:lt2>
      <a:accent1>
        <a:srgbClr val="D93333"/>
      </a:accent1>
      <a:accent2>
        <a:srgbClr val="F2AC44"/>
      </a:accent2>
      <a:accent3>
        <a:srgbClr val="92D050"/>
      </a:accent3>
      <a:accent4>
        <a:srgbClr val="007FAC"/>
      </a:accent4>
      <a:accent5>
        <a:srgbClr val="007FAC"/>
      </a:accent5>
      <a:accent6>
        <a:srgbClr val="00668A"/>
      </a:accent6>
      <a:hlink>
        <a:srgbClr val="0563C1"/>
      </a:hlink>
      <a:folHlink>
        <a:srgbClr val="954F7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peck">
  <a:themeElements>
    <a:clrScheme name="Липецкая Область">
      <a:dk1>
        <a:sysClr val="windowText" lastClr="000000"/>
      </a:dk1>
      <a:lt1>
        <a:sysClr val="window" lastClr="FFFFFF"/>
      </a:lt1>
      <a:dk2>
        <a:srgbClr val="44546A"/>
      </a:dk2>
      <a:lt2>
        <a:srgbClr val="E7E6E6"/>
      </a:lt2>
      <a:accent1>
        <a:srgbClr val="D93333"/>
      </a:accent1>
      <a:accent2>
        <a:srgbClr val="F2AC44"/>
      </a:accent2>
      <a:accent3>
        <a:srgbClr val="92D050"/>
      </a:accent3>
      <a:accent4>
        <a:srgbClr val="007FAC"/>
      </a:accent4>
      <a:accent5>
        <a:srgbClr val="007FAC"/>
      </a:accent5>
      <a:accent6>
        <a:srgbClr val="00668A"/>
      </a:accent6>
      <a:hlink>
        <a:srgbClr val="0563C1"/>
      </a:hlink>
      <a:folHlink>
        <a:srgbClr val="954F7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7298</TotalTime>
  <Words>5644</Words>
  <Application>Microsoft Office PowerPoint</Application>
  <PresentationFormat>Произвольный</PresentationFormat>
  <Paragraphs>1466</Paragraphs>
  <Slides>42</Slides>
  <Notes>6</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3</vt:i4>
      </vt:variant>
      <vt:variant>
        <vt:lpstr>Заголовки слайдов</vt:lpstr>
      </vt:variant>
      <vt:variant>
        <vt:i4>42</vt:i4>
      </vt:variant>
    </vt:vector>
  </HeadingPairs>
  <TitlesOfParts>
    <vt:vector size="55" baseType="lpstr">
      <vt:lpstr>Arial</vt:lpstr>
      <vt:lpstr>Calibri</vt:lpstr>
      <vt:lpstr>Open Sans</vt:lpstr>
      <vt:lpstr>Arial Cyr</vt:lpstr>
      <vt:lpstr>Times New Roman</vt:lpstr>
      <vt:lpstr>Questrial</vt:lpstr>
      <vt:lpstr>Gotham Pro</vt:lpstr>
      <vt:lpstr>Montserrat</vt:lpstr>
      <vt:lpstr>Segoe UI</vt:lpstr>
      <vt:lpstr>Open Sans Semibold</vt:lpstr>
      <vt:lpstr>Lipeck</vt:lpstr>
      <vt:lpstr>1_Lipeck</vt:lpstr>
      <vt:lpstr>1_Тема Office</vt:lpstr>
      <vt:lpstr>Презентация PowerPoint</vt:lpstr>
      <vt:lpstr>Глоссарий</vt:lpstr>
      <vt:lpstr>Глоссарий</vt:lpstr>
      <vt:lpstr>Основные задачи и приоритетные направления бюджетной политики Липецкой области на 2020 год</vt:lpstr>
      <vt:lpstr>Деятельность органов власти</vt:lpstr>
      <vt:lpstr>Оценка качества управления региональными финансами</vt:lpstr>
      <vt:lpstr>Административно-территориальное деление Липецкой области</vt:lpstr>
      <vt:lpstr>Показатели социально-экономического развития Липецкой области</vt:lpstr>
      <vt:lpstr>Бюджетные доходы  на душу населения по ЦФО за 2020 год, руб./чел.</vt:lpstr>
      <vt:lpstr>Бюджетные расходы  на душу населения по ЦФО за 2020 год, руб./чел.</vt:lpstr>
      <vt:lpstr>Основные характеристики областного бюджета 2020 года</vt:lpstr>
      <vt:lpstr>ИСПОЛНЕНИЕ ОБЛАСТНОГО БЮДЖЕТА ПО ДОХОДАМ</vt:lpstr>
      <vt:lpstr>Исполнение областного бюджета по доходам</vt:lpstr>
      <vt:lpstr>Исполнение областного бюджета по расходам по разделам классификации расходов бюджета</vt:lpstr>
      <vt:lpstr>Межбюджетные  трансферты, поступившие  из федерального бюджета в 2020 году</vt:lpstr>
      <vt:lpstr>Финансовая помощь бюджетам  муниципальных образований в 2020 году -22 643,5 млн.  руб.</vt:lpstr>
      <vt:lpstr>Распределение средств по основным направлениям  социальной поддержки населения области в 2020 году, млн. руб. </vt:lpstr>
      <vt:lpstr>Меры социальной поддержки, предоставляемые гражданам из областного бюджета </vt:lpstr>
      <vt:lpstr>Меры социальной поддержки, предоставляемые гражданам из областного бюджета </vt:lpstr>
      <vt:lpstr>Социальное обслуживание населения</vt:lpstr>
      <vt:lpstr>Обеспечение жильем детей-сирот</vt:lpstr>
      <vt:lpstr>Общественно значимые объекты капитального строительства</vt:lpstr>
      <vt:lpstr>Общественно значимые объекты капитального строительства</vt:lpstr>
      <vt:lpstr>Общественно значимые объекты капитального строительства</vt:lpstr>
      <vt:lpstr>Исполнение государственных программ  (подпрограмм) Липецкой области за 2020 г. (1)</vt:lpstr>
      <vt:lpstr>Исполнение государственных программ  (подпрограмм) Липецкой области за 2020 г. (2)</vt:lpstr>
      <vt:lpstr>Исполнение государственных программ  (подпрограмм) Липецкой области за 2020 г. (3)</vt:lpstr>
      <vt:lpstr>Исполнение государственных программ  (подпрограмм) Липецкой области за 2020 г. (4)</vt:lpstr>
      <vt:lpstr>Исполнение государственных программ  (подпрограмм) Липецкой области за 2020 г. (5)</vt:lpstr>
      <vt:lpstr>Исполнение государственных программ  (подпрограмм) Липецкой области за 2020 г. (6)</vt:lpstr>
      <vt:lpstr>Исполнение государственных программ  (подпрограмм) Липецкой области за 2020 г. (7)</vt:lpstr>
      <vt:lpstr>Исполнение государственных программ  (подпрограмм) Липецкой области за 2020 г. (8)</vt:lpstr>
      <vt:lpstr>Исполнение государственных программ  (подпрограмм) Липецкой области за 2020 г. (9)</vt:lpstr>
      <vt:lpstr>Исполнение государственных программ  (подпрограмм) Липецкой области за 2020 г. (10)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 управлении финансов</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c:creator>
  <cp:lastModifiedBy>Кривовицина Елена Викторовна</cp:lastModifiedBy>
  <cp:revision>288</cp:revision>
  <cp:lastPrinted>2021-04-07T11:13:32Z</cp:lastPrinted>
  <dcterms:created xsi:type="dcterms:W3CDTF">2018-01-21T18:20:29Z</dcterms:created>
  <dcterms:modified xsi:type="dcterms:W3CDTF">2021-06-24T07:18:10Z</dcterms:modified>
</cp:coreProperties>
</file>