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4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74" r:id="rId3"/>
    <p:sldId id="277" r:id="rId4"/>
    <p:sldId id="293" r:id="rId5"/>
    <p:sldId id="298" r:id="rId6"/>
    <p:sldId id="306" r:id="rId7"/>
    <p:sldId id="297" r:id="rId8"/>
    <p:sldId id="299" r:id="rId9"/>
    <p:sldId id="301" r:id="rId10"/>
  </p:sldIdLst>
  <p:sldSz cx="12190413" cy="9001125"/>
  <p:notesSz cx="9872663" cy="6797675"/>
  <p:defaultTextStyle>
    <a:defPPr>
      <a:defRPr lang="ru-RU"/>
    </a:defPPr>
    <a:lvl1pPr marL="0" algn="l" defTabSz="1933065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1pPr>
    <a:lvl2pPr marL="966533" algn="l" defTabSz="1933065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2pPr>
    <a:lvl3pPr marL="1933065" algn="l" defTabSz="1933065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3pPr>
    <a:lvl4pPr marL="2899598" algn="l" defTabSz="1933065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4pPr>
    <a:lvl5pPr marL="3866131" algn="l" defTabSz="1933065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5pPr>
    <a:lvl6pPr marL="4832663" algn="l" defTabSz="1933065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6pPr>
    <a:lvl7pPr marL="5799196" algn="l" defTabSz="1933065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7pPr>
    <a:lvl8pPr marL="6765729" algn="l" defTabSz="1933065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8pPr>
    <a:lvl9pPr marL="7732262" algn="l" defTabSz="1933065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52" userDrawn="1">
          <p15:clr>
            <a:srgbClr val="A4A3A4"/>
          </p15:clr>
        </p15:guide>
        <p15:guide id="3" orient="horz" pos="7989">
          <p15:clr>
            <a:srgbClr val="A4A3A4"/>
          </p15:clr>
        </p15:guide>
        <p15:guide id="4" pos="455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437F"/>
    <a:srgbClr val="FCFCFC"/>
    <a:srgbClr val="4978B1"/>
    <a:srgbClr val="E6E6E6"/>
    <a:srgbClr val="DDDDDD"/>
    <a:srgbClr val="99CCFF"/>
    <a:srgbClr val="003B59"/>
    <a:srgbClr val="ECD6A5"/>
    <a:srgbClr val="C192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59" autoAdjust="0"/>
    <p:restoredTop sz="94259" autoAdjust="0"/>
  </p:normalViewPr>
  <p:slideViewPr>
    <p:cSldViewPr>
      <p:cViewPr>
        <p:scale>
          <a:sx n="60" d="100"/>
          <a:sy n="60" d="100"/>
        </p:scale>
        <p:origin x="-1108" y="216"/>
      </p:cViewPr>
      <p:guideLst>
        <p:guide orient="horz" pos="2880"/>
        <p:guide orient="horz" pos="7989"/>
        <p:guide pos="2152"/>
        <p:guide pos="45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9" d="100"/>
          <a:sy n="119" d="100"/>
        </p:scale>
        <p:origin x="-1998" y="-102"/>
      </p:cViewPr>
      <p:guideLst>
        <p:guide orient="horz" pos="2141"/>
        <p:guide pos="31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73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2351" y="1"/>
            <a:ext cx="427873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6842A-C6DE-48EC-BCB4-D0C313F034C9}" type="datetimeFigureOut">
              <a:rPr lang="ru-RU" smtClean="0"/>
              <a:t>03.09.2020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64"/>
            <a:ext cx="427873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2351" y="6456364"/>
            <a:ext cx="427873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6E18B-0C07-448A-BED4-C087AA503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506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6"/>
            <a:ext cx="4278517" cy="339219"/>
          </a:xfrm>
          <a:prstGeom prst="rect">
            <a:avLst/>
          </a:prstGeom>
        </p:spPr>
        <p:txBody>
          <a:bodyPr vert="horz" lIns="169653" tIns="84827" rIns="169653" bIns="84827" rtlCol="0"/>
          <a:lstStyle>
            <a:lvl1pPr algn="l">
              <a:defRPr sz="2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1433" y="6"/>
            <a:ext cx="4278517" cy="339219"/>
          </a:xfrm>
          <a:prstGeom prst="rect">
            <a:avLst/>
          </a:prstGeom>
        </p:spPr>
        <p:txBody>
          <a:bodyPr vert="horz" lIns="169653" tIns="84827" rIns="169653" bIns="84827" rtlCol="0"/>
          <a:lstStyle>
            <a:lvl1pPr algn="r">
              <a:defRPr sz="2200"/>
            </a:lvl1pPr>
          </a:lstStyle>
          <a:p>
            <a:fld id="{8F7CBA3A-4016-4326-8AC3-4CA1C77DF708}" type="datetimeFigureOut">
              <a:rPr lang="ru-RU" smtClean="0"/>
              <a:t>03.09.2020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850900"/>
            <a:ext cx="3103563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69653" tIns="84827" rIns="169653" bIns="8482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6725" y="3272462"/>
            <a:ext cx="7899218" cy="2677168"/>
          </a:xfrm>
          <a:prstGeom prst="rect">
            <a:avLst/>
          </a:prstGeom>
        </p:spPr>
        <p:txBody>
          <a:bodyPr vert="horz" lIns="169653" tIns="84827" rIns="169653" bIns="8482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8462"/>
            <a:ext cx="4278517" cy="339219"/>
          </a:xfrm>
          <a:prstGeom prst="rect">
            <a:avLst/>
          </a:prstGeom>
        </p:spPr>
        <p:txBody>
          <a:bodyPr vert="horz" lIns="169653" tIns="84827" rIns="169653" bIns="84827" rtlCol="0" anchor="b"/>
          <a:lstStyle>
            <a:lvl1pPr algn="l">
              <a:defRPr sz="2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1433" y="6458462"/>
            <a:ext cx="4278517" cy="339219"/>
          </a:xfrm>
          <a:prstGeom prst="rect">
            <a:avLst/>
          </a:prstGeom>
        </p:spPr>
        <p:txBody>
          <a:bodyPr vert="horz" lIns="169653" tIns="84827" rIns="169653" bIns="84827" rtlCol="0" anchor="b"/>
          <a:lstStyle>
            <a:lvl1pPr algn="r">
              <a:defRPr sz="2200"/>
            </a:lvl1pPr>
          </a:lstStyle>
          <a:p>
            <a:fld id="{1D3B102A-EDC8-431F-B475-B3229B34E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65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3306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966533" algn="l" defTabSz="193306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933065" algn="l" defTabSz="193306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2899598" algn="l" defTabSz="193306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3866131" algn="l" defTabSz="193306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4832663" algn="l" defTabSz="193306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5799196" algn="l" defTabSz="193306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6765729" algn="l" defTabSz="193306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7732262" algn="l" defTabSz="193306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680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788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788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788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282" y="2790347"/>
            <a:ext cx="1036185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563" y="5040632"/>
            <a:ext cx="853328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16519-30F7-419D-84B2-AE6A15C985B9}" type="datetime1">
              <a:rPr lang="en-US" smtClean="0"/>
              <a:t>9/3/2020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" y="1429045"/>
            <a:ext cx="790389" cy="73787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93930" y="1508247"/>
            <a:ext cx="10746036" cy="61423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87571" y="1314691"/>
            <a:ext cx="8015276" cy="384721"/>
          </a:xfrm>
        </p:spPr>
        <p:txBody>
          <a:bodyPr lIns="0" tIns="0" rIns="0" bIns="0"/>
          <a:lstStyle>
            <a:lvl1pPr>
              <a:defRPr sz="2500" b="1" i="0">
                <a:solidFill>
                  <a:srgbClr val="003B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F015C-C614-45F7-B9A5-01CBD4ECFD87}" type="datetime1">
              <a:rPr lang="en-US" smtClean="0"/>
              <a:t>9/3/2020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592064" y="5426293"/>
            <a:ext cx="240975" cy="422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551900" y="6152336"/>
            <a:ext cx="321300" cy="4221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551902" y="6823597"/>
            <a:ext cx="321285" cy="4221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625490" y="7740072"/>
            <a:ext cx="256386" cy="4221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6592811" y="7051032"/>
            <a:ext cx="321740" cy="4023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6592811" y="6342784"/>
            <a:ext cx="321740" cy="4215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87571" y="1314691"/>
            <a:ext cx="8015276" cy="384721"/>
          </a:xfrm>
        </p:spPr>
        <p:txBody>
          <a:bodyPr lIns="0" tIns="0" rIns="0" bIns="0"/>
          <a:lstStyle>
            <a:lvl1pPr>
              <a:defRPr sz="2500" b="1" i="0">
                <a:solidFill>
                  <a:srgbClr val="003B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979303" y="1542931"/>
            <a:ext cx="3191257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003B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020307" y="1942840"/>
            <a:ext cx="4351226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rgbClr val="161A1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69CF2-9148-4AFF-A107-1035B43EDC8B}" type="datetime1">
              <a:rPr lang="en-US" smtClean="0"/>
              <a:t>9/3/2020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87571" y="1314691"/>
            <a:ext cx="8015276" cy="384721"/>
          </a:xfrm>
        </p:spPr>
        <p:txBody>
          <a:bodyPr lIns="0" tIns="0" rIns="0" bIns="0"/>
          <a:lstStyle>
            <a:lvl1pPr>
              <a:defRPr sz="2500" b="1" i="0">
                <a:solidFill>
                  <a:srgbClr val="003B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94F5B-4C64-4B53-872F-C2D5B20A9AA0}" type="datetime1">
              <a:rPr lang="en-US" smtClean="0"/>
              <a:t>9/3/2020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C807F-1CF5-45DB-B3F4-04E313ED4D5F}" type="datetime1">
              <a:rPr lang="en-US" smtClean="0"/>
              <a:t>9/3/2020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2" y="2796188"/>
            <a:ext cx="10361851" cy="18466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3" y="5100638"/>
            <a:ext cx="8533289" cy="2769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6759-B558-45C6-B364-6579AEBCAE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9/3/2020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58F2-D79A-4754-A895-C7BE29AF74F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66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87571" y="1314691"/>
            <a:ext cx="801527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003B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521" y="2070262"/>
            <a:ext cx="109713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4741" y="8371046"/>
            <a:ext cx="3900932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522" y="8371046"/>
            <a:ext cx="2803795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537FF-6560-4544-9665-4A7A320DAF9B}" type="datetime1">
              <a:rPr lang="en-US" smtClean="0"/>
              <a:t>9/3/2020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7098" y="8371046"/>
            <a:ext cx="2803795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33">
        <a:defRPr>
          <a:latin typeface="+mn-lt"/>
          <a:ea typeface="+mn-ea"/>
          <a:cs typeface="+mn-cs"/>
        </a:defRPr>
      </a:lvl2pPr>
      <a:lvl3pPr marL="1933065">
        <a:defRPr>
          <a:latin typeface="+mn-lt"/>
          <a:ea typeface="+mn-ea"/>
          <a:cs typeface="+mn-cs"/>
        </a:defRPr>
      </a:lvl3pPr>
      <a:lvl4pPr marL="2899598">
        <a:defRPr>
          <a:latin typeface="+mn-lt"/>
          <a:ea typeface="+mn-ea"/>
          <a:cs typeface="+mn-cs"/>
        </a:defRPr>
      </a:lvl4pPr>
      <a:lvl5pPr marL="3866131">
        <a:defRPr>
          <a:latin typeface="+mn-lt"/>
          <a:ea typeface="+mn-ea"/>
          <a:cs typeface="+mn-cs"/>
        </a:defRPr>
      </a:lvl5pPr>
      <a:lvl6pPr marL="4832663">
        <a:defRPr>
          <a:latin typeface="+mn-lt"/>
          <a:ea typeface="+mn-ea"/>
          <a:cs typeface="+mn-cs"/>
        </a:defRPr>
      </a:lvl6pPr>
      <a:lvl7pPr marL="5799196">
        <a:defRPr>
          <a:latin typeface="+mn-lt"/>
          <a:ea typeface="+mn-ea"/>
          <a:cs typeface="+mn-cs"/>
        </a:defRPr>
      </a:lvl7pPr>
      <a:lvl8pPr marL="6765729">
        <a:defRPr>
          <a:latin typeface="+mn-lt"/>
          <a:ea typeface="+mn-ea"/>
          <a:cs typeface="+mn-cs"/>
        </a:defRPr>
      </a:lvl8pPr>
      <a:lvl9pPr marL="773226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33">
        <a:defRPr>
          <a:latin typeface="+mn-lt"/>
          <a:ea typeface="+mn-ea"/>
          <a:cs typeface="+mn-cs"/>
        </a:defRPr>
      </a:lvl2pPr>
      <a:lvl3pPr marL="1933065">
        <a:defRPr>
          <a:latin typeface="+mn-lt"/>
          <a:ea typeface="+mn-ea"/>
          <a:cs typeface="+mn-cs"/>
        </a:defRPr>
      </a:lvl3pPr>
      <a:lvl4pPr marL="2899598">
        <a:defRPr>
          <a:latin typeface="+mn-lt"/>
          <a:ea typeface="+mn-ea"/>
          <a:cs typeface="+mn-cs"/>
        </a:defRPr>
      </a:lvl4pPr>
      <a:lvl5pPr marL="3866131">
        <a:defRPr>
          <a:latin typeface="+mn-lt"/>
          <a:ea typeface="+mn-ea"/>
          <a:cs typeface="+mn-cs"/>
        </a:defRPr>
      </a:lvl5pPr>
      <a:lvl6pPr marL="4832663">
        <a:defRPr>
          <a:latin typeface="+mn-lt"/>
          <a:ea typeface="+mn-ea"/>
          <a:cs typeface="+mn-cs"/>
        </a:defRPr>
      </a:lvl6pPr>
      <a:lvl7pPr marL="5799196">
        <a:defRPr>
          <a:latin typeface="+mn-lt"/>
          <a:ea typeface="+mn-ea"/>
          <a:cs typeface="+mn-cs"/>
        </a:defRPr>
      </a:lvl7pPr>
      <a:lvl8pPr marL="6765729">
        <a:defRPr>
          <a:latin typeface="+mn-lt"/>
          <a:ea typeface="+mn-ea"/>
          <a:cs typeface="+mn-cs"/>
        </a:defRPr>
      </a:lvl8pPr>
      <a:lvl9pPr marL="773226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3.wmf"/><Relationship Id="rId18" Type="http://schemas.openxmlformats.org/officeDocument/2006/relationships/image" Target="../media/image15.wmf"/><Relationship Id="rId3" Type="http://schemas.openxmlformats.org/officeDocument/2006/relationships/notesSlide" Target="../notesSlides/notesSlide2.xml"/><Relationship Id="rId21" Type="http://schemas.openxmlformats.org/officeDocument/2006/relationships/package" Target="../embeddings/Microsoft_Word_Document5.docx"/><Relationship Id="rId7" Type="http://schemas.openxmlformats.org/officeDocument/2006/relationships/image" Target="../media/image11.wmf"/><Relationship Id="rId12" Type="http://schemas.openxmlformats.org/officeDocument/2006/relationships/package" Target="../embeddings/Microsoft_Word_Document3.docx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4.wmf"/><Relationship Id="rId20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1.docx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5" Type="http://schemas.openxmlformats.org/officeDocument/2006/relationships/package" Target="../embeddings/Microsoft_Word_Document4.docx"/><Relationship Id="rId10" Type="http://schemas.openxmlformats.org/officeDocument/2006/relationships/image" Target="../media/image12.wmf"/><Relationship Id="rId19" Type="http://schemas.openxmlformats.org/officeDocument/2006/relationships/hyperlink" Target="https://www.sberbank.ru/ru/s_m_business/new_sbbol" TargetMode="External"/><Relationship Id="rId4" Type="http://schemas.openxmlformats.org/officeDocument/2006/relationships/image" Target="../media/image17.png"/><Relationship Id="rId9" Type="http://schemas.openxmlformats.org/officeDocument/2006/relationships/package" Target="../embeddings/Microsoft_Word_Document2.docx"/><Relationship Id="rId14" Type="http://schemas.openxmlformats.org/officeDocument/2006/relationships/oleObject" Target="../embeddings/oleObject4.bin"/><Relationship Id="rId22" Type="http://schemas.openxmlformats.org/officeDocument/2006/relationships/image" Target="../media/image1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lipetsk.roskazna.ru/" TargetMode="External"/><Relationship Id="rId4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17034" y="8447582"/>
            <a:ext cx="12162219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555353" y="575904"/>
            <a:ext cx="2622791" cy="76355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3" y="8403490"/>
            <a:ext cx="4850234" cy="456802"/>
          </a:xfrm>
          <a:prstGeom prst="rect">
            <a:avLst/>
          </a:prstGeom>
          <a:noFill/>
        </p:spPr>
        <p:txBody>
          <a:bodyPr wrap="square" lIns="193307" tIns="96652" rIns="193307" bIns="96652" rtlCol="0">
            <a:spAutoFit/>
          </a:bodyPr>
          <a:lstStyle/>
          <a:p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www.roskazna.ru</a:t>
            </a:r>
            <a:endParaRPr lang="ru-RU" sz="1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84062" y="8403490"/>
            <a:ext cx="4833203" cy="456802"/>
          </a:xfrm>
          <a:prstGeom prst="rect">
            <a:avLst/>
          </a:prstGeom>
          <a:noFill/>
        </p:spPr>
        <p:txBody>
          <a:bodyPr wrap="square" lIns="193307" tIns="96652" rIns="193307" bIns="96652" rtlCol="0">
            <a:spAutoFit/>
          </a:bodyPr>
          <a:lstStyle/>
          <a:p>
            <a:pPr algn="r"/>
            <a:r>
              <a:rPr lang="ru-RU" sz="1700" dirty="0">
                <a:solidFill>
                  <a:schemeClr val="bg1">
                    <a:lumMod val="65000"/>
                  </a:schemeClr>
                </a:solidFill>
              </a:rPr>
              <a:t> г. </a:t>
            </a:r>
            <a:r>
              <a:rPr lang="ru-RU" sz="1700" dirty="0" smtClean="0">
                <a:solidFill>
                  <a:schemeClr val="bg1">
                    <a:lumMod val="65000"/>
                  </a:schemeClr>
                </a:solidFill>
              </a:rPr>
              <a:t>Липецк, </a:t>
            </a:r>
            <a:r>
              <a:rPr lang="ru-RU" sz="1700" dirty="0">
                <a:solidFill>
                  <a:schemeClr val="bg1">
                    <a:lumMod val="65000"/>
                  </a:schemeClr>
                </a:solidFill>
              </a:rPr>
              <a:t>2020 год</a:t>
            </a:r>
          </a:p>
        </p:txBody>
      </p:sp>
      <p:sp>
        <p:nvSpPr>
          <p:cNvPr id="16" name="object 2"/>
          <p:cNvSpPr/>
          <p:nvPr/>
        </p:nvSpPr>
        <p:spPr>
          <a:xfrm>
            <a:off x="0" y="7999200"/>
            <a:ext cx="5611884" cy="434204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"/>
          <p:cNvSpPr/>
          <p:nvPr/>
        </p:nvSpPr>
        <p:spPr>
          <a:xfrm flipV="1">
            <a:off x="3" y="695782"/>
            <a:ext cx="9337480" cy="491459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6" y="120166"/>
            <a:ext cx="2510577" cy="9983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5365" y="3205162"/>
            <a:ext cx="10007513" cy="2041861"/>
          </a:xfrm>
          <a:prstGeom prst="rect">
            <a:avLst/>
          </a:prstGeom>
        </p:spPr>
        <p:txBody>
          <a:bodyPr wrap="square" lIns="193313" tIns="96657" rIns="193313" bIns="96657">
            <a:spAutoFit/>
          </a:bodyPr>
          <a:lstStyle/>
          <a:p>
            <a:pPr defTabSz="1449324"/>
            <a:r>
              <a:rPr lang="ru-RU" sz="2400" b="1" dirty="0">
                <a:solidFill>
                  <a:srgbClr val="1143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участников системы казначейских платежей наличными денежными средствами и денежными средствами, предназначенными для осуществления </a:t>
            </a:r>
          </a:p>
          <a:p>
            <a:pPr defTabSz="1449324"/>
            <a:r>
              <a:rPr lang="ru-RU" sz="2400" b="1" dirty="0">
                <a:solidFill>
                  <a:srgbClr val="1143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расчетов по операциям, совершаемым с использованием платежных карт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839" y="7091362"/>
            <a:ext cx="5337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11437F"/>
                </a:solidFill>
              </a:rPr>
              <a:t>Пономарева Инна Анатольевна</a:t>
            </a:r>
            <a:endParaRPr lang="en-US" sz="1200" b="1" dirty="0" smtClean="0">
              <a:solidFill>
                <a:srgbClr val="11437F"/>
              </a:solidFill>
            </a:endParaRPr>
          </a:p>
          <a:p>
            <a:endParaRPr lang="ru-RU" sz="1200" b="1" dirty="0" smtClean="0">
              <a:solidFill>
                <a:srgbClr val="11437F"/>
              </a:solidFill>
            </a:endParaRPr>
          </a:p>
          <a:p>
            <a:r>
              <a:rPr lang="ru-RU" sz="1200" dirty="0" smtClean="0">
                <a:solidFill>
                  <a:srgbClr val="11437F"/>
                </a:solidFill>
              </a:rPr>
              <a:t>начальник операционного отдела Управления Федерального казначейства по Липецкой области</a:t>
            </a:r>
            <a:endParaRPr lang="ru-RU" sz="1200" dirty="0">
              <a:solidFill>
                <a:srgbClr val="1143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8406" y="842962"/>
            <a:ext cx="10361851" cy="984885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437F"/>
                </a:solidFill>
                <a:latin typeface="+mn-lt"/>
                <a:cs typeface="Times New Roman" panose="02020603050405020304" pitchFamily="18" charset="0"/>
              </a:rPr>
              <a:t>Бюджетный кодекс Российской Федерации</a:t>
            </a:r>
            <a:br>
              <a:rPr lang="ru-RU" sz="2000" dirty="0">
                <a:solidFill>
                  <a:srgbClr val="11437F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437F"/>
                </a:solidFill>
                <a:latin typeface="+mn-lt"/>
                <a:cs typeface="Times New Roman" panose="02020603050405020304" pitchFamily="18" charset="0"/>
              </a:rPr>
              <a:t>в редакции Федерального закона от 27.12.2019 № 479-ФЗ</a:t>
            </a:r>
            <a:endParaRPr lang="ru-RU" sz="20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>
          <a:xfrm>
            <a:off x="588962" y="2290762"/>
            <a:ext cx="11042598" cy="2492990"/>
          </a:xfrm>
        </p:spPr>
        <p:txBody>
          <a:bodyPr/>
          <a:lstStyle/>
          <a:p>
            <a:pPr algn="just" defTabSz="1933065" rtl="0"/>
            <a:r>
              <a:rPr lang="ru-RU" sz="1600" b="1" kern="1200" dirty="0">
                <a:solidFill>
                  <a:schemeClr val="tx1"/>
                </a:solidFill>
              </a:rPr>
              <a:t>Статья 242.21. Обеспечение наличными денежными средствами и денежными средствами, предназначенными для осуществления расчетов по операциям, совершаемым с использованием платежных </a:t>
            </a:r>
            <a:r>
              <a:rPr lang="ru-RU" sz="1600" b="1" kern="1200" dirty="0" smtClean="0">
                <a:solidFill>
                  <a:schemeClr val="tx1"/>
                </a:solidFill>
              </a:rPr>
              <a:t>карт</a:t>
            </a:r>
            <a:endParaRPr lang="ru-RU" sz="1600" b="1" kern="1200" dirty="0">
              <a:solidFill>
                <a:schemeClr val="tx1"/>
              </a:solidFill>
            </a:endParaRPr>
          </a:p>
          <a:p>
            <a:pPr algn="just" defTabSz="1933065" rtl="0"/>
            <a:endParaRPr lang="ru-RU" sz="1600" kern="1200" dirty="0">
              <a:solidFill>
                <a:prstClr val="black"/>
              </a:solidFill>
            </a:endParaRPr>
          </a:p>
          <a:p>
            <a:pPr algn="just" defTabSz="1933065" rtl="0"/>
            <a:r>
              <a:rPr lang="ru-RU" sz="1600" b="1" kern="1200" dirty="0">
                <a:solidFill>
                  <a:schemeClr val="tx2"/>
                </a:solidFill>
              </a:rPr>
              <a:t>Обеспечение</a:t>
            </a:r>
            <a:r>
              <a:rPr lang="ru-RU" sz="1600" kern="1200" dirty="0">
                <a:solidFill>
                  <a:prstClr val="black"/>
                </a:solidFill>
              </a:rPr>
              <a:t> наличными денежными средствами и денежными средствами, предназначенными для осуществления расчетов по операциям, совершаемым с использованием платежных карт, участников системы казначейских платежей осуществляется Федеральным казначейством с открытием в соответствии с положениями статей 155 и 156 настоящего Кодекса банковского счета, предназначенного для выдачи и внесения наличных денежных средств и осуществления расчетов по отдельным операциям.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6" y="120166"/>
            <a:ext cx="2523240" cy="9983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6406" y="5567362"/>
            <a:ext cx="11277600" cy="1426308"/>
          </a:xfrm>
          <a:prstGeom prst="rect">
            <a:avLst/>
          </a:prstGeom>
        </p:spPr>
        <p:txBody>
          <a:bodyPr wrap="square" lIns="193313" tIns="96657" rIns="193313" bIns="96657">
            <a:spAutoFit/>
          </a:bodyPr>
          <a:lstStyle/>
          <a:p>
            <a:pPr algn="just"/>
            <a:r>
              <a:rPr lang="ru-RU" sz="1600" dirty="0">
                <a:solidFill>
                  <a:prstClr val="black"/>
                </a:solidFill>
              </a:rPr>
              <a:t>Разработан и утвержден приказ Федерального казначейства </a:t>
            </a:r>
            <a:r>
              <a:rPr lang="ru-RU" sz="1600" b="1" dirty="0">
                <a:solidFill>
                  <a:schemeClr val="tx2"/>
                </a:solidFill>
              </a:rPr>
              <a:t>от 15.05.2020 </a:t>
            </a:r>
            <a:br>
              <a:rPr lang="ru-RU" sz="1600" b="1" dirty="0">
                <a:solidFill>
                  <a:schemeClr val="tx2"/>
                </a:solidFill>
              </a:rPr>
            </a:br>
            <a:r>
              <a:rPr lang="ru-RU" sz="1600" b="1" dirty="0">
                <a:solidFill>
                  <a:schemeClr val="tx2"/>
                </a:solidFill>
              </a:rPr>
              <a:t>№ 22н</a:t>
            </a:r>
            <a:r>
              <a:rPr lang="ru-RU" sz="1600" dirty="0">
                <a:solidFill>
                  <a:prstClr val="black"/>
                </a:solidFill>
              </a:rPr>
              <a:t> «Об утверждении Правил обеспечения наличными денежными средствами и денежными средствами, предназначенными для осуществления расчетов по операциям, совершаемым с использованием платежных карт, участников системы казначейских платежей» (находится на государственной регистрации в Министерстве Юстиции Российской Федерации).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142206" y="5008543"/>
            <a:ext cx="1036185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2400" b="1" i="0">
                <a:solidFill>
                  <a:srgbClr val="11437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sz="2000" dirty="0">
                <a:latin typeface="+mn-lt"/>
              </a:rPr>
              <a:t>Приказ Федерального казначейства от 15.05.2020 № 22н</a:t>
            </a:r>
          </a:p>
        </p:txBody>
      </p:sp>
      <p:sp>
        <p:nvSpPr>
          <p:cNvPr id="13" name="Номер слайда 2"/>
          <p:cNvSpPr>
            <a:spLocks noGrp="1"/>
          </p:cNvSpPr>
          <p:nvPr>
            <p:ph type="sldNum" sz="quarter" idx="7"/>
          </p:nvPr>
        </p:nvSpPr>
        <p:spPr>
          <a:xfrm>
            <a:off x="8777098" y="8371046"/>
            <a:ext cx="2803795" cy="369332"/>
          </a:xfrm>
        </p:spPr>
        <p:txBody>
          <a:bodyPr/>
          <a:lstStyle/>
          <a:p>
            <a:fld id="{B6F15528-21DE-4FAA-801E-634DDDAF4B2B}" type="slidenum"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xmlns="" id="{8FCFC47C-667B-4E71-8685-A107D5DEF848}"/>
              </a:ext>
            </a:extLst>
          </p:cNvPr>
          <p:cNvSpPr txBox="1">
            <a:spLocks/>
          </p:cNvSpPr>
          <p:nvPr/>
        </p:nvSpPr>
        <p:spPr>
          <a:xfrm>
            <a:off x="4565644" y="54817"/>
            <a:ext cx="7595400" cy="564534"/>
          </a:xfrm>
          <a:prstGeom prst="rect">
            <a:avLst/>
          </a:prstGeom>
        </p:spPr>
        <p:txBody>
          <a:bodyPr wrap="square" lIns="193313" tIns="96657" rIns="193313" bIns="96657">
            <a:spAutoFit/>
          </a:bodyPr>
          <a:lstStyle>
            <a:defPPr>
              <a:defRPr lang="ru-RU"/>
            </a:defPPr>
            <a:lvl1pPr algn="ctr" defTabSz="1933133">
              <a:defRPr sz="2400" b="1">
                <a:solidFill>
                  <a:srgbClr val="11437F"/>
                </a:solidFill>
                <a:ea typeface="+mj-ea"/>
                <a:cs typeface="Times New Roman" panose="02020603050405020304" pitchFamily="18" charset="0"/>
              </a:defRPr>
            </a:lvl1pPr>
          </a:lstStyle>
          <a:p>
            <a:pPr algn="r"/>
            <a:r>
              <a:rPr lang="ru-RU" dirty="0"/>
              <a:t>Нормативно-правовое </a:t>
            </a:r>
            <a:r>
              <a:rPr lang="ru-RU" dirty="0" smtClean="0"/>
              <a:t>основание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42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59999" y="667289"/>
            <a:ext cx="6095207" cy="964643"/>
          </a:xfrm>
          <a:prstGeom prst="rect">
            <a:avLst/>
          </a:prstGeom>
        </p:spPr>
        <p:txBody>
          <a:bodyPr wrap="square" lIns="193313" tIns="96657" rIns="193313" bIns="96657">
            <a:spAutoFit/>
          </a:bodyPr>
          <a:lstStyle/>
          <a:p>
            <a:pPr algn="ctr" defTabSz="1933133"/>
            <a:r>
              <a:rPr lang="ru-RU" sz="2400" b="1" dirty="0">
                <a:solidFill>
                  <a:srgbClr val="11437F"/>
                </a:solidFill>
                <a:ea typeface="+mj-ea"/>
                <a:cs typeface="Times New Roman" panose="02020603050405020304" pitchFamily="18" charset="0"/>
              </a:rPr>
              <a:t>Варианты обеспечения наличными денежными средствами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093903" y="2366962"/>
            <a:ext cx="0" cy="507304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7578" y="2175418"/>
            <a:ext cx="4994306" cy="549145"/>
          </a:xfrm>
          <a:prstGeom prst="rect">
            <a:avLst/>
          </a:prstGeom>
          <a:noFill/>
        </p:spPr>
        <p:txBody>
          <a:bodyPr wrap="square" lIns="193313" tIns="96657" rIns="193313" bIns="96657" rtlCol="0">
            <a:spAutoFit/>
          </a:bodyPr>
          <a:lstStyle/>
          <a:p>
            <a:pPr algn="ctr"/>
            <a:r>
              <a:rPr lang="ru-RU" sz="2300" b="1" dirty="0">
                <a:solidFill>
                  <a:schemeClr val="tx2"/>
                </a:solidFill>
              </a:rPr>
              <a:t>Получение денежных средств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31101" y="2175418"/>
            <a:ext cx="4623420" cy="549145"/>
          </a:xfrm>
          <a:prstGeom prst="rect">
            <a:avLst/>
          </a:prstGeom>
          <a:noFill/>
        </p:spPr>
        <p:txBody>
          <a:bodyPr wrap="none" lIns="193313" tIns="96657" rIns="193313" bIns="96657" rtlCol="0">
            <a:spAutoFit/>
          </a:bodyPr>
          <a:lstStyle/>
          <a:p>
            <a:pPr lvl="0" algn="ctr"/>
            <a:r>
              <a:rPr lang="ru-RU" sz="2300" b="1" dirty="0">
                <a:solidFill>
                  <a:schemeClr val="tx2"/>
                </a:solidFill>
              </a:rPr>
              <a:t>Внесение денежных средств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7579" y="2931187"/>
            <a:ext cx="5227052" cy="5458181"/>
          </a:xfrm>
          <a:prstGeom prst="rect">
            <a:avLst/>
          </a:prstGeom>
          <a:noFill/>
        </p:spPr>
        <p:txBody>
          <a:bodyPr wrap="square" lIns="193313" tIns="96657" rIns="193313" bIns="96657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100" b="1" dirty="0">
                <a:solidFill>
                  <a:schemeClr val="tx2"/>
                </a:solidFill>
              </a:rPr>
              <a:t>по денежному чеку </a:t>
            </a:r>
          </a:p>
          <a:p>
            <a:r>
              <a:rPr lang="ru-RU" sz="2100" b="1" dirty="0"/>
              <a:t>    </a:t>
            </a:r>
            <a:r>
              <a:rPr lang="ru-RU" sz="2100" dirty="0"/>
              <a:t>(распоряжение о совершении     </a:t>
            </a:r>
          </a:p>
          <a:p>
            <a:r>
              <a:rPr lang="ru-RU" sz="2100" dirty="0"/>
              <a:t>    казначейского платежа № 3(19)    </a:t>
            </a:r>
          </a:p>
          <a:p>
            <a:r>
              <a:rPr lang="ru-RU" sz="2100" dirty="0"/>
              <a:t>    </a:t>
            </a:r>
            <a:r>
              <a:rPr lang="ru-RU" sz="2100" dirty="0" smtClean="0"/>
              <a:t>ф. 0531802</a:t>
            </a:r>
            <a:endParaRPr lang="ru-RU" sz="2100" dirty="0"/>
          </a:p>
          <a:p>
            <a:endParaRPr lang="ru-RU" sz="2100" dirty="0"/>
          </a:p>
          <a:p>
            <a:pPr marL="342900" indent="-342900">
              <a:buFontTx/>
              <a:buChar char="-"/>
            </a:pPr>
            <a:r>
              <a:rPr lang="ru-RU" sz="2100" b="1" dirty="0">
                <a:solidFill>
                  <a:schemeClr val="tx2"/>
                </a:solidFill>
              </a:rPr>
              <a:t>на банковскую карту </a:t>
            </a:r>
            <a:r>
              <a:rPr lang="ru-RU" sz="2100" dirty="0"/>
              <a:t>(распоряжение о совершении казначейского платежа №3(20) </a:t>
            </a:r>
            <a:r>
              <a:rPr lang="ru-RU" sz="2100" dirty="0" smtClean="0"/>
              <a:t>                </a:t>
            </a:r>
            <a:r>
              <a:rPr lang="ru-RU" sz="2100" dirty="0"/>
              <a:t>ф. 0531243 </a:t>
            </a:r>
          </a:p>
          <a:p>
            <a:pPr marL="342900" indent="-342900">
              <a:buFontTx/>
              <a:buChar char="-"/>
            </a:pPr>
            <a:endParaRPr lang="ru-RU" sz="2100" dirty="0"/>
          </a:p>
          <a:p>
            <a:pPr marL="342900" indent="-342900">
              <a:buFontTx/>
              <a:buChar char="-"/>
            </a:pPr>
            <a:r>
              <a:rPr lang="ru-RU" sz="2100" b="1" dirty="0">
                <a:solidFill>
                  <a:schemeClr val="tx2"/>
                </a:solidFill>
              </a:rPr>
              <a:t>без денежного чека </a:t>
            </a:r>
            <a:r>
              <a:rPr lang="ru-RU" sz="2100" dirty="0"/>
              <a:t>(распоряжение о совершении казначейского платежа №3(21)               </a:t>
            </a:r>
            <a:r>
              <a:rPr lang="ru-RU" sz="2100" b="1" dirty="0">
                <a:solidFill>
                  <a:schemeClr val="tx2"/>
                </a:solidFill>
              </a:rPr>
              <a:t>в структурированном виде</a:t>
            </a:r>
            <a:r>
              <a:rPr lang="ru-RU" sz="2100" dirty="0">
                <a:solidFill>
                  <a:schemeClr val="tx2"/>
                </a:solidFill>
              </a:rPr>
              <a:t>)*</a:t>
            </a:r>
          </a:p>
          <a:p>
            <a:pPr marL="342900" indent="-342900">
              <a:buFontTx/>
              <a:buChar char="-"/>
            </a:pPr>
            <a:endParaRPr lang="ru-RU" sz="2100" dirty="0"/>
          </a:p>
          <a:p>
            <a:pPr marL="342900" indent="-342900">
              <a:buFontTx/>
              <a:buChar char="-"/>
            </a:pPr>
            <a:endParaRPr lang="ru-RU" sz="2100" dirty="0"/>
          </a:p>
        </p:txBody>
      </p:sp>
      <p:sp>
        <p:nvSpPr>
          <p:cNvPr id="22" name="TextBox 21"/>
          <p:cNvSpPr txBox="1"/>
          <p:nvPr/>
        </p:nvSpPr>
        <p:spPr>
          <a:xfrm>
            <a:off x="6420966" y="2924864"/>
            <a:ext cx="5769439" cy="4719517"/>
          </a:xfrm>
          <a:prstGeom prst="rect">
            <a:avLst/>
          </a:prstGeom>
          <a:noFill/>
        </p:spPr>
        <p:txBody>
          <a:bodyPr wrap="square" lIns="193313" tIns="96657" rIns="193313" bIns="96657" rtlCol="0">
            <a:spAutoFit/>
          </a:bodyPr>
          <a:lstStyle/>
          <a:p>
            <a:pPr marL="362462" indent="-362462">
              <a:buFontTx/>
              <a:buChar char="-"/>
            </a:pPr>
            <a:r>
              <a:rPr lang="ru-RU" sz="2100" b="1" dirty="0">
                <a:solidFill>
                  <a:schemeClr val="tx2"/>
                </a:solidFill>
              </a:rPr>
              <a:t>по объявлению </a:t>
            </a:r>
            <a:r>
              <a:rPr lang="ru-RU" sz="2100" dirty="0"/>
              <a:t>на взнос наличными ф. 0402001</a:t>
            </a:r>
          </a:p>
          <a:p>
            <a:pPr marL="362462" indent="-362462">
              <a:buFontTx/>
              <a:buChar char="-"/>
            </a:pPr>
            <a:endParaRPr lang="ru-RU" sz="2100" dirty="0"/>
          </a:p>
          <a:p>
            <a:pPr marL="362462" indent="-362462">
              <a:buFontTx/>
              <a:buChar char="-"/>
            </a:pPr>
            <a:r>
              <a:rPr lang="ru-RU" sz="2100" dirty="0"/>
              <a:t>через автоматическое приемное устройство (</a:t>
            </a:r>
            <a:r>
              <a:rPr lang="ru-RU" sz="2100" dirty="0" err="1"/>
              <a:t>самоинкассация</a:t>
            </a:r>
            <a:r>
              <a:rPr lang="ru-RU" sz="2100" dirty="0"/>
              <a:t>)</a:t>
            </a:r>
          </a:p>
          <a:p>
            <a:pPr marL="362462" indent="-362462">
              <a:buFontTx/>
              <a:buChar char="-"/>
            </a:pPr>
            <a:endParaRPr lang="ru-RU" sz="2100" dirty="0"/>
          </a:p>
          <a:p>
            <a:pPr marL="362462" indent="-362462">
              <a:buFontTx/>
              <a:buChar char="-"/>
            </a:pPr>
            <a:r>
              <a:rPr lang="ru-RU" sz="2100" b="1" dirty="0">
                <a:solidFill>
                  <a:schemeClr val="tx2"/>
                </a:solidFill>
              </a:rPr>
              <a:t>на банковскую карту</a:t>
            </a:r>
          </a:p>
          <a:p>
            <a:pPr marL="362462" indent="-362462">
              <a:buFontTx/>
              <a:buChar char="-"/>
            </a:pPr>
            <a:endParaRPr lang="ru-RU" sz="2100" dirty="0"/>
          </a:p>
          <a:p>
            <a:pPr marL="362462" indent="-362462">
              <a:buFontTx/>
              <a:buChar char="-"/>
            </a:pPr>
            <a:endParaRPr lang="ru-RU" sz="2100" dirty="0"/>
          </a:p>
          <a:p>
            <a:pPr marL="362462" indent="-362462">
              <a:buFontTx/>
              <a:buChar char="-"/>
            </a:pPr>
            <a:endParaRPr lang="ru-RU" sz="2100" dirty="0"/>
          </a:p>
          <a:p>
            <a:pPr marL="362462" indent="-362462">
              <a:buFontTx/>
              <a:buChar char="-"/>
            </a:pPr>
            <a:r>
              <a:rPr lang="ru-RU" sz="2100" b="1" dirty="0">
                <a:solidFill>
                  <a:schemeClr val="tx2"/>
                </a:solidFill>
              </a:rPr>
              <a:t>по электронному объявлению </a:t>
            </a:r>
          </a:p>
          <a:p>
            <a:r>
              <a:rPr lang="ru-RU" sz="2100" dirty="0"/>
              <a:t>     на взнос наличными</a:t>
            </a:r>
            <a:endParaRPr lang="ru-RU" sz="2100" b="1" dirty="0"/>
          </a:p>
          <a:p>
            <a:r>
              <a:rPr lang="ru-RU" sz="2100" b="1" dirty="0">
                <a:solidFill>
                  <a:schemeClr val="tx2"/>
                </a:solidFill>
              </a:rPr>
              <a:t>     </a:t>
            </a:r>
            <a:r>
              <a:rPr lang="ru-RU" sz="2100" dirty="0">
                <a:solidFill>
                  <a:schemeClr val="tx2"/>
                </a:solidFill>
              </a:rPr>
              <a:t>(</a:t>
            </a:r>
            <a:r>
              <a:rPr lang="ru-RU" sz="2100" b="1" dirty="0">
                <a:solidFill>
                  <a:schemeClr val="tx2"/>
                </a:solidFill>
              </a:rPr>
              <a:t>в структурированном виде</a:t>
            </a:r>
            <a:r>
              <a:rPr lang="ru-RU" sz="2100" dirty="0">
                <a:solidFill>
                  <a:schemeClr val="tx2"/>
                </a:solidFill>
              </a:rPr>
              <a:t>)*</a:t>
            </a:r>
          </a:p>
          <a:p>
            <a:pPr marL="362462" indent="-362462">
              <a:buFontTx/>
              <a:buChar char="-"/>
            </a:pPr>
            <a:endParaRPr lang="ru-RU" sz="21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>
          <a:xfrm>
            <a:off x="9142811" y="8470499"/>
            <a:ext cx="2803795" cy="369332"/>
          </a:xfrm>
        </p:spPr>
        <p:txBody>
          <a:bodyPr wrap="square" lIns="0" tIns="0" rIns="0" bIns="0">
            <a:spAutoFit/>
          </a:bodyPr>
          <a:lstStyle/>
          <a:p>
            <a:fld id="{B6F15528-21DE-4FAA-801E-634DDDAF4B2B}" type="slidenum"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6" y="120166"/>
            <a:ext cx="2510577" cy="9983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A8D4B66-FAE8-4180-ABF3-A9F058A61BF0}"/>
              </a:ext>
            </a:extLst>
          </p:cNvPr>
          <p:cNvSpPr txBox="1"/>
          <p:nvPr/>
        </p:nvSpPr>
        <p:spPr>
          <a:xfrm>
            <a:off x="776990" y="8260634"/>
            <a:ext cx="10636431" cy="461665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/>
        </p:spPr>
        <p:txBody>
          <a:bodyPr wrap="none" lIns="108850" tIns="54425" rIns="108850" bIns="54425" anchor="ctr"/>
          <a:lstStyle>
            <a:defPPr>
              <a:defRPr lang="ru-RU"/>
            </a:defPPr>
            <a:lvl1pPr>
              <a:defRPr sz="1200" i="1">
                <a:cs typeface="Times New Roman" panose="02020603050405020304" pitchFamily="18" charset="0"/>
              </a:defRPr>
            </a:lvl1pPr>
          </a:lstStyle>
          <a:p>
            <a:pPr marL="171450" indent="-171450">
              <a:buFont typeface="Arial" charset="0"/>
              <a:buChar char="•"/>
            </a:pPr>
            <a:r>
              <a:rPr lang="ru-RU" dirty="0" smtClean="0"/>
              <a:t>При </a:t>
            </a:r>
            <a:r>
              <a:rPr lang="ru-RU" dirty="0"/>
              <a:t>формировании ТОФК Заявки на сдачу /получение наличных денег в структурированном виде </a:t>
            </a:r>
            <a:endParaRPr lang="ru-RU" dirty="0" smtClean="0"/>
          </a:p>
          <a:p>
            <a:r>
              <a:rPr lang="ru-RU" dirty="0" smtClean="0"/>
              <a:t>(</a:t>
            </a:r>
            <a:r>
              <a:rPr lang="ru-RU" dirty="0"/>
              <a:t>Указания ЦБ РФ от 12.02.2019 № 5071–У или Положение ЦБ РФ от 29.01.2018 № 630–П )</a:t>
            </a:r>
          </a:p>
        </p:txBody>
      </p:sp>
    </p:spTree>
    <p:extLst>
      <p:ext uri="{BB962C8B-B14F-4D97-AF65-F5344CB8AC3E}">
        <p14:creationId xmlns:p14="http://schemas.microsoft.com/office/powerpoint/2010/main" val="328509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 bwMode="auto">
          <a:xfrm>
            <a:off x="8464536" y="5166449"/>
            <a:ext cx="2290098" cy="1354776"/>
          </a:xfrm>
          <a:prstGeom prst="roundRect">
            <a:avLst>
              <a:gd name="adj" fmla="val 10000"/>
            </a:avLst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740786">
              <a:lnSpc>
                <a:spcPct val="90000"/>
              </a:lnSpc>
              <a:spcAft>
                <a:spcPct val="35000"/>
              </a:spcAft>
            </a:pP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Кредитная организация</a:t>
            </a:r>
            <a:endParaRPr lang="ru-RU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1772713" y="5118241"/>
            <a:ext cx="2287629" cy="1621027"/>
          </a:xfrm>
          <a:prstGeom prst="roundRect">
            <a:avLst>
              <a:gd name="adj" fmla="val 10000"/>
            </a:avLst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sp>
      <p:cxnSp>
        <p:nvCxnSpPr>
          <p:cNvPr id="24" name="Прямая со стрелкой 23"/>
          <p:cNvCxnSpPr/>
          <p:nvPr/>
        </p:nvCxnSpPr>
        <p:spPr>
          <a:xfrm>
            <a:off x="4037197" y="6143515"/>
            <a:ext cx="4410490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149"/>
          <p:cNvSpPr txBox="1">
            <a:spLocks noChangeArrowheads="1"/>
          </p:cNvSpPr>
          <p:nvPr/>
        </p:nvSpPr>
        <p:spPr bwMode="auto">
          <a:xfrm>
            <a:off x="3683936" y="4154716"/>
            <a:ext cx="2243556" cy="29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>
            <a:defPPr>
              <a:defRPr lang="ru-RU"/>
            </a:defPPr>
            <a:lvl1pPr>
              <a:defRPr sz="1000" b="0">
                <a:cs typeface="Times New Roman" pitchFamily="18" charset="0"/>
              </a:defRPr>
            </a:lvl1pPr>
            <a:lvl2pPr marL="742950" indent="-285750" eaLnBrk="0" hangingPunct="0">
              <a:defRPr sz="2400" b="1"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="1"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="1"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="1"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cs typeface="Arial" charset="0"/>
              </a:defRPr>
            </a:lvl9pPr>
          </a:lstStyle>
          <a:p>
            <a:r>
              <a:rPr lang="ru-RU" altLang="ru-RU" sz="1200" dirty="0"/>
              <a:t>4. Уведомление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4045799" y="5885954"/>
            <a:ext cx="440188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794576" y="5350299"/>
            <a:ext cx="2251223" cy="987076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ctr" defTabSz="740786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000" b="1" dirty="0">
                <a:solidFill>
                  <a:schemeClr val="tx2"/>
                </a:solidFill>
                <a:cs typeface="Times New Roman" panose="02020603050405020304" pitchFamily="18" charset="0"/>
              </a:rPr>
              <a:t>ТОФК</a:t>
            </a:r>
          </a:p>
          <a:p>
            <a:pPr algn="ctr" defTabSz="740786">
              <a:spcAft>
                <a:spcPts val="0"/>
              </a:spcAft>
              <a:defRPr/>
            </a:pPr>
            <a:r>
              <a:rPr lang="ru-RU" sz="1600" dirty="0">
                <a:cs typeface="Times New Roman" pitchFamily="18" charset="0"/>
              </a:rPr>
              <a:t>л/с, открытые </a:t>
            </a:r>
          </a:p>
          <a:p>
            <a:pPr algn="ctr" defTabSz="740786">
              <a:spcAft>
                <a:spcPts val="0"/>
              </a:spcAft>
              <a:defRPr/>
            </a:pPr>
            <a:r>
              <a:rPr lang="ru-RU" sz="1600" dirty="0">
                <a:cs typeface="Times New Roman" pitchFamily="18" charset="0"/>
              </a:rPr>
              <a:t>клиентам</a:t>
            </a:r>
          </a:p>
        </p:txBody>
      </p:sp>
      <p:cxnSp>
        <p:nvCxnSpPr>
          <p:cNvPr id="52" name="Прямая со стрелкой 51"/>
          <p:cNvCxnSpPr/>
          <p:nvPr/>
        </p:nvCxnSpPr>
        <p:spPr>
          <a:xfrm flipV="1">
            <a:off x="3701276" y="3940580"/>
            <a:ext cx="0" cy="1148573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4273430" y="6187063"/>
            <a:ext cx="3013861" cy="29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/>
          <a:p>
            <a:r>
              <a:rPr lang="ru-RU" sz="1200" dirty="0">
                <a:cs typeface="Times New Roman" pitchFamily="18" charset="0"/>
              </a:rPr>
              <a:t>2. Заявка на сдачу 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4306432" y="5045779"/>
            <a:ext cx="3985840" cy="47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/>
          <a:p>
            <a:r>
              <a:rPr lang="ru-RU" altLang="ru-RU" sz="1200" dirty="0">
                <a:cs typeface="Times New Roman" pitchFamily="18" charset="0"/>
              </a:rPr>
              <a:t>3. Предоставление информации банка о принятии </a:t>
            </a:r>
            <a:r>
              <a:rPr lang="ru-RU" sz="1200" dirty="0">
                <a:cs typeface="Times New Roman" pitchFamily="18" charset="0"/>
              </a:rPr>
              <a:t>Заявки на сдачу </a:t>
            </a:r>
            <a:endParaRPr lang="ru-RU" altLang="ru-RU" sz="1200" dirty="0">
              <a:cs typeface="Times New Roman" pitchFamily="18" charset="0"/>
            </a:endParaRPr>
          </a:p>
        </p:txBody>
      </p:sp>
      <p:sp>
        <p:nvSpPr>
          <p:cNvPr id="44" name="AutoShape 3"/>
          <p:cNvSpPr>
            <a:spLocks noChangeArrowheads="1"/>
          </p:cNvSpPr>
          <p:nvPr/>
        </p:nvSpPr>
        <p:spPr bwMode="gray">
          <a:xfrm>
            <a:off x="3617485" y="3372576"/>
            <a:ext cx="7462836" cy="820809"/>
          </a:xfrm>
          <a:prstGeom prst="roundRect">
            <a:avLst>
              <a:gd name="adj" fmla="val 10347"/>
            </a:avLst>
          </a:prstGeom>
          <a:noFill/>
          <a:ln w="9525" cap="flat" cmpd="sng" algn="ctr">
            <a:noFill/>
            <a:prstDash val="solid"/>
            <a:headEnd/>
            <a:tailEnd/>
          </a:ln>
          <a:effectLst/>
        </p:spPr>
        <p:txBody>
          <a:bodyPr wrap="none" lIns="108850" tIns="54425" rIns="108850" bIns="54425" anchor="ctr"/>
          <a:lstStyle/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AutoShape 3"/>
          <p:cNvSpPr>
            <a:spLocks noChangeArrowheads="1"/>
          </p:cNvSpPr>
          <p:nvPr/>
        </p:nvSpPr>
        <p:spPr bwMode="gray">
          <a:xfrm>
            <a:off x="100591" y="8158162"/>
            <a:ext cx="10742216" cy="587007"/>
          </a:xfrm>
          <a:prstGeom prst="roundRect">
            <a:avLst>
              <a:gd name="adj" fmla="val 10347"/>
            </a:avLst>
          </a:prstGeom>
          <a:noFill/>
          <a:ln w="9525" cap="flat" cmpd="sng" algn="ctr">
            <a:noFill/>
            <a:prstDash val="solid"/>
            <a:headEnd/>
            <a:tailEnd/>
          </a:ln>
          <a:effectLst/>
        </p:spPr>
        <p:txBody>
          <a:bodyPr wrap="none" lIns="108850" tIns="54425" rIns="108850" bIns="54425" anchor="ctr"/>
          <a:lstStyle/>
          <a:p>
            <a:endParaRPr lang="ru-RU" sz="1200" i="1" dirty="0">
              <a:cs typeface="Times New Roman" panose="02020603050405020304" pitchFamily="18" charset="0"/>
            </a:endParaRPr>
          </a:p>
        </p:txBody>
      </p:sp>
      <p:sp>
        <p:nvSpPr>
          <p:cNvPr id="42" name="AutoShape 3"/>
          <p:cNvSpPr>
            <a:spLocks noChangeArrowheads="1"/>
          </p:cNvSpPr>
          <p:nvPr/>
        </p:nvSpPr>
        <p:spPr bwMode="gray">
          <a:xfrm>
            <a:off x="2378024" y="995362"/>
            <a:ext cx="7728831" cy="1183437"/>
          </a:xfrm>
          <a:prstGeom prst="roundRect">
            <a:avLst>
              <a:gd name="adj" fmla="val 10347"/>
            </a:avLst>
          </a:prstGeom>
          <a:extLst/>
        </p:spPr>
        <p:txBody>
          <a:bodyPr wrap="square" lIns="193313" tIns="96657" rIns="193313" bIns="96657">
            <a:spAutoFit/>
          </a:bodyPr>
          <a:lstStyle/>
          <a:p>
            <a:pPr lvl="0" algn="ctr" defTabSz="1933133"/>
            <a:r>
              <a:rPr lang="ru-RU" sz="2000" b="1" dirty="0">
                <a:solidFill>
                  <a:srgbClr val="11437F"/>
                </a:solidFill>
                <a:ea typeface="+mj-ea"/>
                <a:cs typeface="Times New Roman" panose="02020603050405020304" pitchFamily="18" charset="0"/>
              </a:rPr>
              <a:t>Схема проведения операций</a:t>
            </a:r>
            <a:br>
              <a:rPr lang="ru-RU" sz="2000" b="1" dirty="0">
                <a:solidFill>
                  <a:srgbClr val="11437F"/>
                </a:solidFill>
                <a:ea typeface="+mj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11437F"/>
                </a:solidFill>
                <a:ea typeface="+mj-ea"/>
                <a:cs typeface="Times New Roman" panose="02020603050405020304" pitchFamily="18" charset="0"/>
              </a:rPr>
              <a:t>по внесению </a:t>
            </a:r>
            <a:r>
              <a:rPr lang="ru-RU" sz="2000" b="1" dirty="0" smtClean="0">
                <a:solidFill>
                  <a:srgbClr val="11437F"/>
                </a:solidFill>
                <a:ea typeface="+mj-ea"/>
                <a:cs typeface="Times New Roman" panose="02020603050405020304" pitchFamily="18" charset="0"/>
              </a:rPr>
              <a:t>наличных </a:t>
            </a:r>
            <a:r>
              <a:rPr lang="ru-RU" sz="2000" b="1" dirty="0">
                <a:solidFill>
                  <a:srgbClr val="11437F"/>
                </a:solidFill>
                <a:ea typeface="+mj-ea"/>
                <a:cs typeface="Times New Roman" panose="02020603050405020304" pitchFamily="18" charset="0"/>
              </a:rPr>
              <a:t>денежных средств по электронному объявлению </a:t>
            </a:r>
            <a:r>
              <a:rPr lang="ru-RU" sz="2000" b="1" dirty="0" smtClean="0">
                <a:solidFill>
                  <a:srgbClr val="11437F"/>
                </a:solidFill>
                <a:ea typeface="+mj-ea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11437F"/>
                </a:solidFill>
                <a:ea typeface="+mj-ea"/>
                <a:cs typeface="Times New Roman" panose="02020603050405020304" pitchFamily="18" charset="0"/>
              </a:rPr>
              <a:t>структурированном </a:t>
            </a:r>
            <a:r>
              <a:rPr lang="ru-RU" sz="2000" b="1" dirty="0" smtClean="0">
                <a:solidFill>
                  <a:srgbClr val="11437F"/>
                </a:solidFill>
                <a:ea typeface="+mj-ea"/>
                <a:cs typeface="Times New Roman" panose="02020603050405020304" pitchFamily="18" charset="0"/>
              </a:rPr>
              <a:t>виде</a:t>
            </a:r>
            <a:endParaRPr lang="ru-RU" sz="2000" b="1" dirty="0">
              <a:solidFill>
                <a:srgbClr val="11437F"/>
              </a:solidFill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"/>
          <p:cNvSpPr/>
          <p:nvPr/>
        </p:nvSpPr>
        <p:spPr bwMode="auto">
          <a:xfrm>
            <a:off x="1811157" y="3010424"/>
            <a:ext cx="2251224" cy="872706"/>
          </a:xfrm>
          <a:prstGeom prst="rect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0" tIns="45704" rIns="91410" bIns="45704" rtlCol="0" anchor="ctr"/>
          <a:lstStyle/>
          <a:p>
            <a:pPr algn="ctr"/>
            <a:r>
              <a:rPr lang="ru-RU" sz="2000" b="1" dirty="0">
                <a:solidFill>
                  <a:schemeClr val="tx2"/>
                </a:solidFill>
                <a:cs typeface="Times New Roman" panose="02020603050405020304" pitchFamily="18" charset="0"/>
              </a:rPr>
              <a:t>Клиент</a:t>
            </a:r>
          </a:p>
        </p:txBody>
      </p:sp>
      <p:sp>
        <p:nvSpPr>
          <p:cNvPr id="3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168354" y="8408985"/>
            <a:ext cx="2844430" cy="369332"/>
          </a:xfrm>
        </p:spPr>
        <p:txBody>
          <a:bodyPr wrap="square" lIns="0" tIns="0" rIns="0" bIns="0">
            <a:spAutoFit/>
          </a:bodyPr>
          <a:lstStyle/>
          <a:p>
            <a:fld id="{B19B0651-EE4F-4900-A07F-96A6BFA9D0F0}" type="slidenum"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Соединительная линия уступом 2"/>
          <p:cNvCxnSpPr/>
          <p:nvPr/>
        </p:nvCxnSpPr>
        <p:spPr>
          <a:xfrm>
            <a:off x="4092018" y="3446778"/>
            <a:ext cx="5547204" cy="1719671"/>
          </a:xfrm>
          <a:prstGeom prst="bentConnector2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49"/>
          <p:cNvSpPr txBox="1">
            <a:spLocks noChangeArrowheads="1"/>
          </p:cNvSpPr>
          <p:nvPr/>
        </p:nvSpPr>
        <p:spPr bwMode="auto">
          <a:xfrm>
            <a:off x="6137766" y="3500389"/>
            <a:ext cx="3531093" cy="47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>
            <a:defPPr>
              <a:defRPr lang="ru-RU"/>
            </a:defPPr>
            <a:lvl1pPr>
              <a:defRPr sz="1000" b="0">
                <a:cs typeface="Times New Roman" pitchFamily="18" charset="0"/>
              </a:defRPr>
            </a:lvl1pPr>
            <a:lvl2pPr marL="742950" indent="-285750" eaLnBrk="0" hangingPunct="0">
              <a:defRPr sz="2400" b="1"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="1"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="1"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="1"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cs typeface="Arial" charset="0"/>
              </a:defRPr>
            </a:lvl9pPr>
          </a:lstStyle>
          <a:p>
            <a:r>
              <a:rPr lang="ru-RU" altLang="ru-RU" sz="1200" dirty="0"/>
              <a:t>5. Внесение </a:t>
            </a:r>
            <a:r>
              <a:rPr lang="ru-RU" altLang="ru-RU" sz="1200" dirty="0" smtClean="0"/>
              <a:t>наличных денежных </a:t>
            </a:r>
            <a:r>
              <a:rPr lang="ru-RU" altLang="ru-RU" sz="1200" dirty="0"/>
              <a:t>средств по </a:t>
            </a:r>
            <a:r>
              <a:rPr lang="ru-RU" altLang="ru-RU" sz="1200" dirty="0" smtClean="0"/>
              <a:t>паспорту</a:t>
            </a:r>
            <a:r>
              <a:rPr lang="en-US" altLang="ru-RU" sz="1200" dirty="0" smtClean="0"/>
              <a:t> </a:t>
            </a:r>
            <a:r>
              <a:rPr lang="ru-RU" altLang="ru-RU" sz="1200" dirty="0" smtClean="0"/>
              <a:t> </a:t>
            </a:r>
            <a:endParaRPr lang="ru-RU" altLang="ru-RU" sz="12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6" y="120166"/>
            <a:ext cx="2510577" cy="998370"/>
          </a:xfrm>
          <a:prstGeom prst="rect">
            <a:avLst/>
          </a:prstGeom>
        </p:spPr>
      </p:pic>
      <p:cxnSp>
        <p:nvCxnSpPr>
          <p:cNvPr id="5" name="Прямая со стрелкой 4">
            <a:extLst>
              <a:ext uri="{FF2B5EF4-FFF2-40B4-BE49-F238E27FC236}">
                <a16:creationId xmlns="" xmlns:a16="http://schemas.microsoft.com/office/drawing/2014/main" id="{68DAF678-93F9-4C89-A636-84E1A5BDECC6}"/>
              </a:ext>
            </a:extLst>
          </p:cNvPr>
          <p:cNvCxnSpPr>
            <a:cxnSpLocks/>
          </p:cNvCxnSpPr>
          <p:nvPr/>
        </p:nvCxnSpPr>
        <p:spPr>
          <a:xfrm>
            <a:off x="2397762" y="3970374"/>
            <a:ext cx="0" cy="117028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Box 149">
            <a:extLst>
              <a:ext uri="{FF2B5EF4-FFF2-40B4-BE49-F238E27FC236}">
                <a16:creationId xmlns="" xmlns:a16="http://schemas.microsoft.com/office/drawing/2014/main" id="{D44CCD57-8FD4-478B-A30D-63CBAEB8A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22" y="4223130"/>
            <a:ext cx="2705347" cy="29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>
            <a:defPPr>
              <a:defRPr lang="ru-RU"/>
            </a:defPPr>
            <a:lvl1pPr>
              <a:defRPr sz="1000" b="0">
                <a:cs typeface="Times New Roman" pitchFamily="18" charset="0"/>
              </a:defRPr>
            </a:lvl1pPr>
            <a:lvl2pPr marL="742950" indent="-285750" eaLnBrk="0" hangingPunct="0">
              <a:defRPr sz="2400" b="1"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="1"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="1"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="1"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cs typeface="Arial" charset="0"/>
              </a:defRPr>
            </a:lvl9pPr>
          </a:lstStyle>
          <a:p>
            <a:r>
              <a:rPr lang="ru-RU" altLang="ru-RU" sz="1200" dirty="0"/>
              <a:t>1. Электронное объявление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BE26465-51F2-4485-BE3C-A721FD5799DD}"/>
              </a:ext>
            </a:extLst>
          </p:cNvPr>
          <p:cNvSpPr/>
          <p:nvPr/>
        </p:nvSpPr>
        <p:spPr>
          <a:xfrm>
            <a:off x="4289583" y="7167562"/>
            <a:ext cx="4437892" cy="47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/>
          <a:p>
            <a:r>
              <a:rPr lang="ru-RU" sz="1200" dirty="0">
                <a:cs typeface="Times New Roman" pitchFamily="18" charset="0"/>
              </a:rPr>
              <a:t>6. Формирование и направление платежного документа на перечисление средств со Счета на ЕКС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19F7E814-4EF9-42F1-AC04-7E088401B957}"/>
              </a:ext>
            </a:extLst>
          </p:cNvPr>
          <p:cNvSpPr/>
          <p:nvPr/>
        </p:nvSpPr>
        <p:spPr>
          <a:xfrm>
            <a:off x="4289583" y="5509564"/>
            <a:ext cx="3985840" cy="29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/>
          <a:p>
            <a:r>
              <a:rPr lang="ru-RU" altLang="ru-RU" sz="1200" dirty="0">
                <a:cs typeface="Times New Roman" pitchFamily="18" charset="0"/>
              </a:rPr>
              <a:t>7. Предоставление выписки банка</a:t>
            </a:r>
          </a:p>
        </p:txBody>
      </p:sp>
      <p:sp>
        <p:nvSpPr>
          <p:cNvPr id="10" name="TextBox 149">
            <a:extLst>
              <a:ext uri="{FF2B5EF4-FFF2-40B4-BE49-F238E27FC236}">
                <a16:creationId xmlns="" xmlns:a16="http://schemas.microsoft.com/office/drawing/2014/main" id="{AD941F69-D1A7-48AB-A87E-793EAB496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1276" y="4506637"/>
            <a:ext cx="2243556" cy="29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>
            <a:defPPr>
              <a:defRPr lang="ru-RU"/>
            </a:defPPr>
            <a:lvl1pPr>
              <a:defRPr sz="1000" b="0">
                <a:cs typeface="Times New Roman" pitchFamily="18" charset="0"/>
              </a:defRPr>
            </a:lvl1pPr>
            <a:lvl2pPr marL="742950" indent="-285750" eaLnBrk="0" hangingPunct="0">
              <a:defRPr sz="2400" b="1"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="1"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="1"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="1"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cs typeface="Arial" charset="0"/>
              </a:defRPr>
            </a:lvl9pPr>
          </a:lstStyle>
          <a:p>
            <a:r>
              <a:rPr lang="ru-RU" altLang="ru-RU" sz="1200" dirty="0"/>
              <a:t>8. Отражение операций</a:t>
            </a:r>
          </a:p>
        </p:txBody>
      </p:sp>
    </p:spTree>
    <p:extLst>
      <p:ext uri="{BB962C8B-B14F-4D97-AF65-F5344CB8AC3E}">
        <p14:creationId xmlns:p14="http://schemas.microsoft.com/office/powerpoint/2010/main" val="144923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150807" y="8590537"/>
            <a:ext cx="2844430" cy="369332"/>
          </a:xfrm>
        </p:spPr>
        <p:txBody>
          <a:bodyPr wrap="square" lIns="0" tIns="0" rIns="0" bIns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6" y="120167"/>
            <a:ext cx="2447040" cy="99837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2184716" y="1118537"/>
            <a:ext cx="86868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defTabSz="886827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53790" algn="l"/>
              </a:tabLst>
              <a:defRPr sz="2000" b="1">
                <a:solidFill>
                  <a:srgbClr val="049536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l" defTabSz="886827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2pPr>
            <a:lvl3pPr algn="l" defTabSz="886827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3pPr>
            <a:lvl4pPr algn="l" defTabSz="886827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4pPr>
            <a:lvl5pPr algn="l" defTabSz="886827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5pPr>
            <a:lvl6pPr marL="452804" algn="l" defTabSz="886827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6pPr>
            <a:lvl7pPr marL="905692" algn="l" defTabSz="886827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7pPr>
            <a:lvl8pPr marL="1358545" algn="l" defTabSz="886827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8pPr>
            <a:lvl9pPr marL="1811393" algn="l" defTabSz="886827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8868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3790" algn="l"/>
              </a:tabLst>
              <a:defRPr/>
            </a:pPr>
            <a:r>
              <a:rPr lang="ru-RU" sz="2400" dirty="0">
                <a:solidFill>
                  <a:srgbClr val="11437F"/>
                </a:solidFill>
                <a:latin typeface="+mn-lt"/>
                <a:cs typeface="Times New Roman" panose="02020603050405020304" pitchFamily="18" charset="0"/>
              </a:rPr>
              <a:t>Процесс подключения </a:t>
            </a:r>
            <a:r>
              <a:rPr lang="ru-RU" sz="2400" dirty="0" smtClean="0">
                <a:solidFill>
                  <a:srgbClr val="11437F"/>
                </a:solidFill>
                <a:latin typeface="+mn-lt"/>
                <a:cs typeface="Times New Roman" panose="02020603050405020304" pitchFamily="18" charset="0"/>
              </a:rPr>
              <a:t>сервиса «</a:t>
            </a:r>
            <a:r>
              <a:rPr lang="ru-RU" sz="2400" dirty="0" err="1" smtClean="0">
                <a:solidFill>
                  <a:srgbClr val="11437F"/>
                </a:solidFill>
                <a:latin typeface="+mn-lt"/>
                <a:cs typeface="Times New Roman" panose="02020603050405020304" pitchFamily="18" charset="0"/>
              </a:rPr>
              <a:t>Самоинкассация</a:t>
            </a:r>
            <a:r>
              <a:rPr lang="ru-RU" sz="2400" dirty="0" smtClean="0">
                <a:solidFill>
                  <a:srgbClr val="11437F"/>
                </a:solidFill>
                <a:latin typeface="+mn-lt"/>
                <a:cs typeface="Times New Roman" panose="02020603050405020304" pitchFamily="18" charset="0"/>
              </a:rPr>
              <a:t>» </a:t>
            </a:r>
            <a:r>
              <a:rPr lang="ru-RU" sz="2400" dirty="0">
                <a:solidFill>
                  <a:srgbClr val="11437F"/>
                </a:solidFill>
                <a:latin typeface="+mn-lt"/>
                <a:cs typeface="Times New Roman" panose="02020603050405020304" pitchFamily="18" charset="0"/>
              </a:rPr>
              <a:t>в ПАО Сбербанк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37406" y="2290762"/>
            <a:ext cx="8687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 этап. Заключение договора с УФК: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50027" y="2947258"/>
            <a:ext cx="1106579" cy="691375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договора  с УФК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06315" y="4124137"/>
            <a:ext cx="1150291" cy="898287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Анкеты-заявки в Банк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406602" y="4124138"/>
            <a:ext cx="1608450" cy="884775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Банком проекта Договора на услугу и подписание со стороны Банка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342790" y="4135285"/>
            <a:ext cx="1676400" cy="898287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  Договора бюджетной организацией электронной подписью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8339" y="4124137"/>
            <a:ext cx="1220867" cy="88477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Подключение услуги Банком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976274" y="4124138"/>
            <a:ext cx="1700332" cy="88477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бюджетной организацией Шаблонов операций и </a:t>
            </a:r>
            <a:r>
              <a:rPr lang="ru-RU" sz="1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Вносителей</a:t>
            </a:r>
            <a:r>
              <a:rPr lang="ru-RU" sz="1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СББОЛ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015992" y="4124137"/>
            <a:ext cx="1718014" cy="88477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операций внесения денежной наличности на счет 40116%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50127" y="3397393"/>
            <a:ext cx="7280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 этап. Общий порядок заключения договора через сервис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E-invoicing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для БП: 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463227"/>
              </p:ext>
            </p:extLst>
          </p:nvPr>
        </p:nvGraphicFramePr>
        <p:xfrm>
          <a:off x="1008897" y="5613400"/>
          <a:ext cx="91440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" name="Документ" showAsIcon="1" r:id="rId6" imgW="914400" imgH="792360" progId="Word.Document.12">
                  <p:embed/>
                </p:oleObj>
              </mc:Choice>
              <mc:Fallback>
                <p:oleObj name="Документ" showAsIcon="1" r:id="rId6" imgW="914400" imgH="792360" progId="Word.Document.12">
                  <p:embed/>
                  <p:pic>
                    <p:nvPicPr>
                      <p:cNvPr id="0" name="Объект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897" y="5613400"/>
                        <a:ext cx="914400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233776"/>
              </p:ext>
            </p:extLst>
          </p:nvPr>
        </p:nvGraphicFramePr>
        <p:xfrm>
          <a:off x="2742406" y="5621748"/>
          <a:ext cx="91440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8" name="Документ" showAsIcon="1" r:id="rId9" imgW="914400" imgH="792360" progId="Word.Document.12">
                  <p:embed/>
                </p:oleObj>
              </mc:Choice>
              <mc:Fallback>
                <p:oleObj name="Документ" showAsIcon="1" r:id="rId9" imgW="914400" imgH="792360" progId="Word.Document.12">
                  <p:embed/>
                  <p:pic>
                    <p:nvPicPr>
                      <p:cNvPr id="0" name="Объект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2406" y="5621748"/>
                        <a:ext cx="914400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943133"/>
              </p:ext>
            </p:extLst>
          </p:nvPr>
        </p:nvGraphicFramePr>
        <p:xfrm>
          <a:off x="8018008" y="5599354"/>
          <a:ext cx="1374952" cy="960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9" name="Документ" showAsIcon="1" r:id="rId12" imgW="914400" imgH="771480" progId="Word.Document.12">
                  <p:embed/>
                </p:oleObj>
              </mc:Choice>
              <mc:Fallback>
                <p:oleObj name="Документ" showAsIcon="1" r:id="rId12" imgW="914400" imgH="771480" progId="Word.Document.12">
                  <p:embed/>
                  <p:pic>
                    <p:nvPicPr>
                      <p:cNvPr id="0" name="Объект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8008" y="5599354"/>
                        <a:ext cx="1374952" cy="9600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142687"/>
              </p:ext>
            </p:extLst>
          </p:nvPr>
        </p:nvGraphicFramePr>
        <p:xfrm>
          <a:off x="9841606" y="5507928"/>
          <a:ext cx="1892400" cy="1051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0" name="Документ" showAsIcon="1" r:id="rId15" imgW="914400" imgH="792360" progId="Word.Document.12">
                  <p:embed/>
                </p:oleObj>
              </mc:Choice>
              <mc:Fallback>
                <p:oleObj name="Документ" showAsIcon="1" r:id="rId15" imgW="914400" imgH="792360" progId="Word.Document.12">
                  <p:embed/>
                  <p:pic>
                    <p:nvPicPr>
                      <p:cNvPr id="0" name="Объект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1606" y="5507928"/>
                        <a:ext cx="1892400" cy="10515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950027" y="6405562"/>
            <a:ext cx="4716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Общий порядок по работе с сервисом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E-invoicing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: 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267411"/>
              </p:ext>
            </p:extLst>
          </p:nvPr>
        </p:nvGraphicFramePr>
        <p:xfrm>
          <a:off x="2850127" y="7015162"/>
          <a:ext cx="983933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1" name="Acrobat Document" showAsIcon="1" r:id="rId17" imgW="914400" imgH="792360" progId="AcroExch.Document.11">
                  <p:embed/>
                </p:oleObj>
              </mc:Choice>
              <mc:Fallback>
                <p:oleObj name="Acrobat Document" showAsIcon="1" r:id="rId17" imgW="914400" imgH="792360" progId="AcroExch.Document.11">
                  <p:embed/>
                  <p:pic>
                    <p:nvPicPr>
                      <p:cNvPr id="0" name="Объект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0127" y="7015162"/>
                        <a:ext cx="983933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977434" y="7395129"/>
            <a:ext cx="45194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ВАЖНО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*На момент заключения договора на услугу бюджетная организация должна быть подключена к системе дистанционного банковского обслуживания «Сбербанк </a:t>
            </a:r>
            <a:r>
              <a:rPr kumimoji="0" lang="ru-RU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БизнесОнлайн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» (СББОЛ).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При отсутствии подключения к СББОЛ бюджетной организации необходимо обратиться в подразделение Банка, предоставив Заявление о присоединении к Условиям ДБО и пакет документов. </a:t>
            </a:r>
            <a:r>
              <a:rPr kumimoji="0" lang="ru-RU" sz="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Подробнее на </a:t>
            </a:r>
            <a:r>
              <a:rPr kumimoji="0" lang="ru-RU" sz="800" b="0" i="1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hlinkClick r:id="rId19"/>
              </a:rPr>
              <a:t>htpts://www.sberbank.ru/ru/s_m_business/new_sbbol</a:t>
            </a:r>
            <a:endParaRPr kumimoji="0" lang="ru-RU" sz="1000" b="0" i="1" u="sng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6416138"/>
              </p:ext>
            </p:extLst>
          </p:nvPr>
        </p:nvGraphicFramePr>
        <p:xfrm>
          <a:off x="9676606" y="6859886"/>
          <a:ext cx="2209800" cy="1399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" name="Документ" showAsIcon="1" r:id="rId21" imgW="914400" imgH="771480" progId="Word.Document.12">
                  <p:embed/>
                </p:oleObj>
              </mc:Choice>
              <mc:Fallback>
                <p:oleObj name="Документ" showAsIcon="1" r:id="rId21" imgW="914400" imgH="771480" progId="Word.Document.12">
                  <p:embed/>
                  <p:pic>
                    <p:nvPicPr>
                      <p:cNvPr id="0" name="Объект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76606" y="6859886"/>
                        <a:ext cx="2209800" cy="13998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6" name="Прямая со стрелкой 45"/>
          <p:cNvCxnSpPr>
            <a:endCxn id="14" idx="0"/>
          </p:cNvCxnSpPr>
          <p:nvPr/>
        </p:nvCxnSpPr>
        <p:spPr>
          <a:xfrm flipH="1">
            <a:off x="1481461" y="3638633"/>
            <a:ext cx="14070" cy="48550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stCxn id="14" idx="3"/>
            <a:endCxn id="15" idx="1"/>
          </p:cNvCxnSpPr>
          <p:nvPr/>
        </p:nvCxnSpPr>
        <p:spPr>
          <a:xfrm flipV="1">
            <a:off x="2056606" y="4566526"/>
            <a:ext cx="349996" cy="675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2002299" y="4052771"/>
            <a:ext cx="457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</a:p>
          <a:p>
            <a:pPr algn="ctr"/>
            <a:r>
              <a:rPr lang="en-US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Invoic</a:t>
            </a:r>
          </a:p>
          <a:p>
            <a:pPr algn="ctr"/>
            <a:r>
              <a:rPr lang="en-US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9" name="Прямая со стрелкой 68"/>
          <p:cNvCxnSpPr/>
          <p:nvPr/>
        </p:nvCxnSpPr>
        <p:spPr>
          <a:xfrm>
            <a:off x="6049568" y="4569903"/>
            <a:ext cx="348771" cy="675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3960914" y="3997294"/>
            <a:ext cx="457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</a:p>
          <a:p>
            <a:pPr algn="ctr"/>
            <a:r>
              <a:rPr lang="en-US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Invoic</a:t>
            </a:r>
          </a:p>
          <a:p>
            <a:pPr algn="ctr"/>
            <a:r>
              <a:rPr lang="en-US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1" name="Прямая со стрелкой 70"/>
          <p:cNvCxnSpPr/>
          <p:nvPr/>
        </p:nvCxnSpPr>
        <p:spPr>
          <a:xfrm>
            <a:off x="4015052" y="4576503"/>
            <a:ext cx="348771" cy="675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7627503" y="4573203"/>
            <a:ext cx="348771" cy="675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9667221" y="4579881"/>
            <a:ext cx="348771" cy="675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flipH="1">
            <a:off x="1496281" y="5022424"/>
            <a:ext cx="14070" cy="48550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3" name="Прямоугольник 1252"/>
          <p:cNvSpPr/>
          <p:nvPr/>
        </p:nvSpPr>
        <p:spPr>
          <a:xfrm>
            <a:off x="1483177" y="5090417"/>
            <a:ext cx="5132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Заявка</a:t>
            </a:r>
          </a:p>
        </p:txBody>
      </p:sp>
      <p:cxnSp>
        <p:nvCxnSpPr>
          <p:cNvPr id="78" name="Прямая со стрелкой 77"/>
          <p:cNvCxnSpPr/>
          <p:nvPr/>
        </p:nvCxnSpPr>
        <p:spPr>
          <a:xfrm flipH="1">
            <a:off x="3210827" y="5022424"/>
            <a:ext cx="14070" cy="48550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 flipH="1">
            <a:off x="8826440" y="5008913"/>
            <a:ext cx="14070" cy="48550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/>
          <p:nvPr/>
        </p:nvCxnSpPr>
        <p:spPr>
          <a:xfrm flipH="1">
            <a:off x="10882427" y="5003250"/>
            <a:ext cx="14070" cy="48550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>
            <a:off x="1323652" y="7464781"/>
            <a:ext cx="1526475" cy="675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5" name="Прямоугольник 1254"/>
          <p:cNvSpPr/>
          <p:nvPr/>
        </p:nvSpPr>
        <p:spPr>
          <a:xfrm>
            <a:off x="1272772" y="7176054"/>
            <a:ext cx="145905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ЭЦП в </a:t>
            </a:r>
            <a:r>
              <a:rPr lang="en-US" sz="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e-invoicing</a:t>
            </a:r>
            <a:endParaRPr lang="ru-RU" sz="800" b="1" kern="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15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150807" y="8590537"/>
            <a:ext cx="2844430" cy="369332"/>
          </a:xfrm>
        </p:spPr>
        <p:txBody>
          <a:bodyPr wrap="square" lIns="0" tIns="0" rIns="0" bIns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6" y="120167"/>
            <a:ext cx="2447040" cy="9983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71006" y="538162"/>
            <a:ext cx="8843520" cy="707886"/>
          </a:xfrm>
          <a:prstGeom prst="rect">
            <a:avLst/>
          </a:prstGeom>
          <a:ln>
            <a:solidFill>
              <a:srgbClr val="11437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>
                <a:solidFill>
                  <a:srgbClr val="11437F"/>
                </a:solidFill>
                <a:ea typeface="+mj-ea"/>
                <a:cs typeface="Times New Roman" panose="02020603050405020304" pitchFamily="18" charset="0"/>
              </a:rPr>
              <a:t>Заключение </a:t>
            </a:r>
            <a:r>
              <a:rPr lang="ru-RU" sz="2000" b="1" smtClean="0">
                <a:solidFill>
                  <a:srgbClr val="11437F"/>
                </a:solidFill>
                <a:ea typeface="+mj-ea"/>
                <a:cs typeface="Times New Roman" panose="02020603050405020304" pitchFamily="18" charset="0"/>
              </a:rPr>
              <a:t>организацией </a:t>
            </a:r>
            <a:r>
              <a:rPr lang="ru-RU" sz="2000" b="1" dirty="0">
                <a:solidFill>
                  <a:srgbClr val="11437F"/>
                </a:solidFill>
                <a:ea typeface="+mj-ea"/>
                <a:cs typeface="Times New Roman" panose="02020603050405020304" pitchFamily="18" charset="0"/>
              </a:rPr>
              <a:t>(учреждением) Договора</a:t>
            </a:r>
            <a:br>
              <a:rPr lang="ru-RU" sz="2000" b="1" dirty="0">
                <a:solidFill>
                  <a:srgbClr val="11437F"/>
                </a:solidFill>
                <a:ea typeface="+mj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11437F"/>
                </a:solidFill>
                <a:ea typeface="+mj-ea"/>
                <a:cs typeface="Times New Roman" panose="02020603050405020304" pitchFamily="18" charset="0"/>
              </a:rPr>
              <a:t>на подключение услуги </a:t>
            </a:r>
            <a:r>
              <a:rPr lang="ru-RU" sz="2000" b="1" dirty="0" err="1">
                <a:solidFill>
                  <a:srgbClr val="11437F"/>
                </a:solidFill>
                <a:ea typeface="+mj-ea"/>
                <a:cs typeface="Times New Roman" panose="02020603050405020304" pitchFamily="18" charset="0"/>
              </a:rPr>
              <a:t>самоинкассации</a:t>
            </a:r>
            <a:endParaRPr lang="ru-RU" sz="2000" b="1" dirty="0">
              <a:solidFill>
                <a:srgbClr val="11437F"/>
              </a:solidFill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18791" y="1729775"/>
            <a:ext cx="2741425" cy="648072"/>
          </a:xfrm>
          <a:prstGeom prst="round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Создание бюджетной организацией квалифицированной электронной подписи в «Личном кабинете» Сбербанк Бизнес Онлайн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37475" y="2671762"/>
            <a:ext cx="2741425" cy="648072"/>
          </a:xfrm>
          <a:prstGeom prst="round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Формирование и направление в Банк Анкеты-заявки для подготовки Договора на услугу (через сервис </a:t>
            </a: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E-invoicing)</a:t>
            </a:r>
            <a:endParaRPr kumimoji="0" lang="ru-RU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18791" y="3662362"/>
            <a:ext cx="2741425" cy="648072"/>
          </a:xfrm>
          <a:prstGeom prst="round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Подготовка и подписание Договора Банком, направление Договора на подпись бюджетной организации</a:t>
            </a: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(через сервис </a:t>
            </a: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E-invoicing) </a:t>
            </a: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18791" y="4652962"/>
            <a:ext cx="2741425" cy="648072"/>
          </a:xfrm>
          <a:prstGeom prst="round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Подписание Договора со стороны бюджетной организации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(через сервис </a:t>
            </a: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E-invoicing)</a:t>
            </a: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18791" y="5567362"/>
            <a:ext cx="2741425" cy="648072"/>
          </a:xfrm>
          <a:prstGeom prst="round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Подключение Банком услуги бюджетной организации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2613" y="6481762"/>
            <a:ext cx="2741425" cy="648072"/>
          </a:xfrm>
          <a:prstGeom prst="round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Создание бюджетной организацией шаблонов операций и </a:t>
            </a:r>
            <a:r>
              <a:rPr kumimoji="0" lang="ru-RU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вносителей</a:t>
            </a: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в Сбербанк Бизнес Онлайн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56340" y="7396162"/>
            <a:ext cx="2741425" cy="838200"/>
          </a:xfrm>
          <a:prstGeom prst="round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Проведение </a:t>
            </a:r>
            <a:r>
              <a:rPr kumimoji="0" lang="ru-RU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вносителями</a:t>
            </a: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бюджетной организации операций  по внесению наличных средств в устройствах самообслуживания </a:t>
            </a: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на счет  40116%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04173" y="1700739"/>
            <a:ext cx="7791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Заявка на создание квалифицированной электронной подписи (ЭП) формируется из «Личного кабинета» Сбербанк Бизнес Онлайн (СББОЛ) с приложением скан-образов разворота страниц паспорта гражданина РФ и СНИЛС. Как правило,  выпуск сертификата квалифицированной ЭП производится в день направления заявки.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*Пошаговая инструкция по  созданию квалифицированной ЭП прилагается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04173" y="2734188"/>
            <a:ext cx="7791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Для подготовки Банком проекта договора на услугу через сервис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E-invoicing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СББОЛ необходимо отправить заполненную Анкету-заявку.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*Шаблон Анкеты-заявки прилагается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75546" y="3706831"/>
            <a:ext cx="7721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На основании Анкеты–заявки Банком подготавливается проект Договора, подписывается ЭП уполномоченного представителя Банка и через сервис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E-invoicing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СББОЛ направляется бюджетной организации для подписания ЭП.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91725" y="4792332"/>
            <a:ext cx="7587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Полученный от Банка Договор подписывается  ЭП должностного лица бюджетной организации.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*Пошаговая инструкция по работе с документами в </a:t>
            </a:r>
            <a:r>
              <a:rPr kumimoji="0" lang="en-US" sz="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E-invoicing </a:t>
            </a:r>
            <a:r>
              <a:rPr kumimoji="0" lang="ru-RU" sz="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СББОЛ прилагается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85088" y="5645177"/>
            <a:ext cx="7613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После подписания сторонами Договора на услугу Банк осуществляет подключение услуги бюджетной организации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85088" y="6465905"/>
            <a:ext cx="7810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После подключение услуги бюджетной организации необходимо создать в СББОЛ шаблоны операций по внесению денежных средств в устройствах самообслуживания и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вносителей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которым предоставляется право на совершение операций. После создания в СББОЛ записей по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вносителям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им поступит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SMS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-сообщение с логином и паролем.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73002" y="7596013"/>
            <a:ext cx="759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Вноситель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после авторизации на устройстве самообслуживания (ввода логина и пароля) проводит операции внесения средств на счет 40116% в соответствии с созданными ранее шаблонами.</a:t>
            </a:r>
          </a:p>
        </p:txBody>
      </p:sp>
      <p:sp>
        <p:nvSpPr>
          <p:cNvPr id="29" name="Выгнутая влево стрелка 28"/>
          <p:cNvSpPr/>
          <p:nvPr/>
        </p:nvSpPr>
        <p:spPr>
          <a:xfrm>
            <a:off x="435195" y="2096388"/>
            <a:ext cx="283596" cy="792088"/>
          </a:xfrm>
          <a:prstGeom prst="curvedRightArrow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Выгнутая влево стрелка 29"/>
          <p:cNvSpPr/>
          <p:nvPr/>
        </p:nvSpPr>
        <p:spPr>
          <a:xfrm>
            <a:off x="435671" y="3114798"/>
            <a:ext cx="283596" cy="792088"/>
          </a:xfrm>
          <a:prstGeom prst="curvedRightArrow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Выгнутая влево стрелка 30"/>
          <p:cNvSpPr/>
          <p:nvPr/>
        </p:nvSpPr>
        <p:spPr>
          <a:xfrm>
            <a:off x="401676" y="4106941"/>
            <a:ext cx="283596" cy="792088"/>
          </a:xfrm>
          <a:prstGeom prst="curvedRightArrow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Выгнутая влево стрелка 31"/>
          <p:cNvSpPr/>
          <p:nvPr/>
        </p:nvSpPr>
        <p:spPr>
          <a:xfrm>
            <a:off x="419521" y="5151937"/>
            <a:ext cx="283596" cy="792088"/>
          </a:xfrm>
          <a:prstGeom prst="curvedRightArrow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Выгнутая влево стрелка 33"/>
          <p:cNvSpPr/>
          <p:nvPr/>
        </p:nvSpPr>
        <p:spPr>
          <a:xfrm>
            <a:off x="401676" y="6085718"/>
            <a:ext cx="283596" cy="792088"/>
          </a:xfrm>
          <a:prstGeom prst="curvedRightArrow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Выгнутая влево стрелка 34"/>
          <p:cNvSpPr/>
          <p:nvPr/>
        </p:nvSpPr>
        <p:spPr>
          <a:xfrm>
            <a:off x="435671" y="7034758"/>
            <a:ext cx="283596" cy="792088"/>
          </a:xfrm>
          <a:prstGeom prst="curvedRightArrow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943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150807" y="8590537"/>
            <a:ext cx="2844430" cy="369332"/>
          </a:xfrm>
        </p:spPr>
        <p:txBody>
          <a:bodyPr wrap="square" lIns="0" tIns="0" rIns="0" bIns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6" y="120167"/>
            <a:ext cx="2447040" cy="998370"/>
          </a:xfrm>
          <a:prstGeom prst="rect">
            <a:avLst/>
          </a:prstGeom>
        </p:spPr>
      </p:pic>
      <p:sp>
        <p:nvSpPr>
          <p:cNvPr id="20" name="AutoShape 3"/>
          <p:cNvSpPr>
            <a:spLocks noChangeArrowheads="1"/>
          </p:cNvSpPr>
          <p:nvPr/>
        </p:nvSpPr>
        <p:spPr bwMode="gray">
          <a:xfrm>
            <a:off x="4266406" y="15391"/>
            <a:ext cx="7728831" cy="988055"/>
          </a:xfrm>
          <a:prstGeom prst="roundRect">
            <a:avLst>
              <a:gd name="adj" fmla="val 10347"/>
            </a:avLst>
          </a:prstGeom>
          <a:extLst/>
        </p:spPr>
        <p:txBody>
          <a:bodyPr wrap="square" lIns="193313" tIns="96657" rIns="193313" bIns="96657">
            <a:spAutoFit/>
          </a:bodyPr>
          <a:lstStyle/>
          <a:p>
            <a:pPr algn="r" defTabSz="1933133"/>
            <a:r>
              <a:rPr lang="ru-RU" sz="2400" b="1" dirty="0" smtClean="0">
                <a:solidFill>
                  <a:srgbClr val="11437F"/>
                </a:solidFill>
                <a:ea typeface="+mj-ea"/>
                <a:cs typeface="Times New Roman" panose="02020603050405020304" pitchFamily="18" charset="0"/>
              </a:rPr>
              <a:t>Пути минимизации наличного </a:t>
            </a:r>
          </a:p>
          <a:p>
            <a:pPr algn="r" defTabSz="1933133"/>
            <a:r>
              <a:rPr lang="ru-RU" sz="2400" b="1" dirty="0" smtClean="0">
                <a:solidFill>
                  <a:srgbClr val="11437F"/>
                </a:solidFill>
                <a:ea typeface="+mj-ea"/>
                <a:cs typeface="Times New Roman" panose="02020603050405020304" pitchFamily="18" charset="0"/>
              </a:rPr>
              <a:t>денежного обращения</a:t>
            </a:r>
            <a:endParaRPr lang="ru-RU" sz="2400" b="1" dirty="0">
              <a:solidFill>
                <a:srgbClr val="11437F"/>
              </a:solidFill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936233"/>
              </p:ext>
            </p:extLst>
          </p:nvPr>
        </p:nvGraphicFramePr>
        <p:xfrm>
          <a:off x="151606" y="1044506"/>
          <a:ext cx="11843631" cy="692209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67287"/>
                <a:gridCol w="1355165"/>
                <a:gridCol w="791448"/>
                <a:gridCol w="1430550"/>
                <a:gridCol w="1430550"/>
                <a:gridCol w="1049009"/>
                <a:gridCol w="791448"/>
                <a:gridCol w="1164087"/>
                <a:gridCol w="1164087"/>
              </a:tblGrid>
              <a:tr h="434126">
                <a:tc row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19125" algn="l"/>
                        </a:tabLst>
                      </a:pPr>
                      <a:r>
                        <a:rPr lang="ru-RU" sz="10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Виды выплат </a:t>
                      </a:r>
                      <a:endParaRPr lang="ru-RU" sz="10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2"/>
                          </a:solidFill>
                          <a:latin typeface="+mn-lt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000" b="1" dirty="0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 smtClean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 smtClean="0">
                        <a:solidFill>
                          <a:schemeClr val="tx2"/>
                        </a:solidFill>
                        <a:latin typeface="+mn-lt"/>
                      </a:endParaRPr>
                    </a:p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 Способ выплат</a:t>
                      </a:r>
                      <a:br>
                        <a:rPr lang="ru-RU" sz="1000" b="1" dirty="0" smtClean="0">
                          <a:solidFill>
                            <a:schemeClr val="tx2"/>
                          </a:solidFill>
                          <a:latin typeface="+mn-lt"/>
                        </a:rPr>
                      </a:br>
                      <a:endParaRPr lang="ru-RU" sz="1000" b="1" dirty="0" smtClean="0">
                        <a:solidFill>
                          <a:schemeClr val="tx2"/>
                        </a:solidFill>
                        <a:latin typeface="+mn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96" marR="2696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2"/>
                          </a:solidFill>
                          <a:latin typeface="+mn-lt"/>
                        </a:rPr>
                        <a:t>Личные средства</a:t>
                      </a:r>
                      <a:br>
                        <a:rPr lang="ru-RU" sz="1000" b="1" dirty="0">
                          <a:solidFill>
                            <a:schemeClr val="tx2"/>
                          </a:solidFill>
                          <a:latin typeface="+mn-lt"/>
                        </a:rPr>
                      </a:br>
                      <a:r>
                        <a:rPr lang="ru-RU" sz="1000" b="1" dirty="0">
                          <a:solidFill>
                            <a:schemeClr val="tx2"/>
                          </a:solidFill>
                          <a:latin typeface="+mn-lt"/>
                        </a:rPr>
                        <a:t>сотрудников организации</a:t>
                      </a:r>
                      <a:endParaRPr lang="ru-RU" sz="1000" b="1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2"/>
                          </a:solidFill>
                          <a:latin typeface="+mn-lt"/>
                        </a:rPr>
                        <a:t>Средства для обеспечения деятельности организации, реализации функций и полномочий</a:t>
                      </a:r>
                      <a:endParaRPr lang="ru-RU" sz="1000" b="1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65266"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6" marR="2696" marT="0" marB="0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/>
                        <a:t>Заработная плата, материальная помощь, компенсации, иные выплаты в пользу сотрудника </a:t>
                      </a:r>
                      <a:endParaRPr lang="ru-RU" sz="1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/>
                        <a:t>Командировочные расходы, в том числе суточные, для оплаты проезда, проживания </a:t>
                      </a:r>
                      <a:endParaRPr lang="ru-RU" sz="1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/>
                        <a:t>Оплата товаров, работ, услуг, в том числе оплата гостиниц, проезда к месту командирования сотрудников, хоз. расходы </a:t>
                      </a:r>
                      <a:endParaRPr lang="ru-RU" sz="1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/>
                        <a:t>Оплата договоров гражданско-правового характера с физическими лицами</a:t>
                      </a:r>
                      <a:endParaRPr lang="ru-RU" sz="1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/>
                        <a:t>Выплаты социального характера (стипендии, доноры, иные меры социальной поддержки)</a:t>
                      </a:r>
                      <a:endParaRPr lang="ru-RU" sz="1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/>
                        <a:t>Иные выплаты гражданам      (в случаях чрезвычайных ситуаций, личные средства осужденных)</a:t>
                      </a:r>
                      <a:endParaRPr lang="ru-RU" sz="1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7063">
                <a:tc gridSpan="9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Преимущественно: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44402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1. Безналичные выплаты (расчеты) с лицевых счетов организации 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личную банковскую карту 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личную банковскую</a:t>
                      </a:r>
                    </a:p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карту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расчетный счет поставщика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личный счет физического лица* / почтовый перевод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22" marR="2022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личный счет физического лица* / почтовый перевод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личный счет физического лица* / почтовый перевод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90600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2. Безналичные выплаты (расчеты) с банковских карт, выданных к счету № 40116, или банковских карт МОЛ организации**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22" marR="2022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7063">
                <a:tc gridSpan="9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 случае невозможности осуществить безналичные выплаты (расчеты):         НЕОБХОДИМО МИНИМИЗИРОВАТЬ!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1190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3. Выплаты наличными денежными средствами через кассу организации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02381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4. Выплаты наличными денежными средствами путем снятия с банковской карты, выданной к счету № 40116, или банковской карты МОЛ организации**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L="2696" marR="2696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65668" y="8031618"/>
            <a:ext cx="11729569" cy="96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38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dirty="0">
                <a:ea typeface="Calibri" pitchFamily="34" charset="0"/>
                <a:cs typeface="Times New Roman" pitchFamily="18" charset="0"/>
              </a:rPr>
              <a:t>* банковский счет, открытый физическому лицу - получателю средств в кредитном учреждении или банковский счет, открытый физическому лицу - получателю средств в кредитном учреждении для совершения операций с использованием банковской карты.</a:t>
            </a:r>
            <a:endParaRPr lang="ru-RU" altLang="ru-RU" sz="1100" dirty="0">
              <a:cs typeface="Arial" pitchFamily="34" charset="0"/>
            </a:endParaRPr>
          </a:p>
          <a:p>
            <a:pPr algn="just" defTabSz="9143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100" dirty="0">
                <a:ea typeface="Calibri" pitchFamily="34" charset="0"/>
                <a:cs typeface="Times New Roman" pitchFamily="18" charset="0"/>
              </a:rPr>
              <a:t>**банковская карта МОЛ организации – банковская карта сотрудника организации, являющегося материально ответственным лицом, выданная в рамках «зарплатного проекта» и </a:t>
            </a:r>
            <a:r>
              <a:rPr lang="ru-RU" altLang="ru-RU" sz="1100" b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не являющаяся основной «зарплатной» картой</a:t>
            </a:r>
            <a:r>
              <a:rPr lang="ru-RU" altLang="ru-RU" sz="1100" b="1" dirty="0">
                <a:ea typeface="Calibri" pitchFamily="34" charset="0"/>
                <a:cs typeface="Times New Roman" pitchFamily="18" charset="0"/>
              </a:rPr>
              <a:t>,</a:t>
            </a:r>
            <a:r>
              <a:rPr lang="ru-RU" altLang="ru-RU" sz="1100" dirty="0">
                <a:ea typeface="Calibri" pitchFamily="34" charset="0"/>
                <a:cs typeface="Times New Roman" pitchFamily="18" charset="0"/>
              </a:rPr>
              <a:t> в целях перечисления на неё подотчетных сумм для обеспечения деятельности организации, реализации функций и полномочий.</a:t>
            </a:r>
            <a:endParaRPr lang="ru-RU" altLang="ru-RU" sz="1100" dirty="0"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65668" y="1118537"/>
            <a:ext cx="2552938" cy="22390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18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150807" y="8590537"/>
            <a:ext cx="2844430" cy="369332"/>
          </a:xfrm>
        </p:spPr>
        <p:txBody>
          <a:bodyPr wrap="square" lIns="0" tIns="0" rIns="0" bIns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6" y="120167"/>
            <a:ext cx="2447040" cy="998370"/>
          </a:xfrm>
          <a:prstGeom prst="rect">
            <a:avLst/>
          </a:prstGeom>
        </p:spPr>
      </p:pic>
      <p:pic>
        <p:nvPicPr>
          <p:cNvPr id="2051" name="Picture 3" descr="Z:\101\doc00632120200803145720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8" b="39041"/>
          <a:stretch/>
        </p:blipFill>
        <p:spPr bwMode="auto">
          <a:xfrm>
            <a:off x="6238833" y="2900362"/>
            <a:ext cx="5756404" cy="485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Z:\101\doc00633420200803172244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8" b="48281"/>
          <a:stretch/>
        </p:blipFill>
        <p:spPr bwMode="auto">
          <a:xfrm>
            <a:off x="151605" y="2900362"/>
            <a:ext cx="6087228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162152" y="472820"/>
            <a:ext cx="7848600" cy="691375"/>
          </a:xfrm>
          <a:prstGeom prst="roundRect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В соответствии с</a:t>
            </a:r>
            <a:r>
              <a:rPr kumimoji="0" lang="ru-RU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частью 5.9 статьи 30.5 Федерального закона от 27.06.2011 № 161-ФЗ «О национальной платежной системе» кредитные организации при предоставлении платежных карт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организациям, лицевые счета которых открыты в ТОФК, обязаны предоставлять только национальные платежные инструменты  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90006" y="1604962"/>
            <a:ext cx="7848600" cy="691375"/>
          </a:xfrm>
          <a:prstGeom prst="roundRect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000000"/>
                </a:solidFill>
                <a:latin typeface="Arial"/>
              </a:rPr>
              <a:t>Заявления на получение карт МИР и о прекращении действия карт </a:t>
            </a:r>
            <a:r>
              <a:rPr lang="ru-RU" sz="1200" kern="0" dirty="0" err="1">
                <a:solidFill>
                  <a:srgbClr val="000000"/>
                </a:solidFill>
                <a:latin typeface="Arial"/>
              </a:rPr>
              <a:t>Visa</a:t>
            </a:r>
            <a:r>
              <a:rPr lang="ru-RU" sz="1200" kern="0" dirty="0">
                <a:solidFill>
                  <a:srgbClr val="000000"/>
                </a:solidFill>
                <a:latin typeface="Arial"/>
              </a:rPr>
              <a:t>/</a:t>
            </a:r>
            <a:r>
              <a:rPr lang="ru-RU" sz="1200" kern="0" dirty="0" err="1">
                <a:solidFill>
                  <a:srgbClr val="000000"/>
                </a:solidFill>
                <a:latin typeface="Arial"/>
              </a:rPr>
              <a:t>MasterCard</a:t>
            </a:r>
            <a:r>
              <a:rPr lang="ru-RU" sz="1200" kern="0" dirty="0">
                <a:solidFill>
                  <a:srgbClr val="000000"/>
                </a:solidFill>
                <a:latin typeface="Arial"/>
              </a:rPr>
              <a:t> размещены на сайте УФК по Липецкой области </a:t>
            </a:r>
            <a:r>
              <a:rPr lang="ru-RU" sz="1200" kern="0" dirty="0">
                <a:solidFill>
                  <a:srgbClr val="000000"/>
                </a:solidFill>
                <a:latin typeface="Arial"/>
                <a:hlinkClick r:id="rId5"/>
              </a:rPr>
              <a:t>http://lipetsk.roskazna.ru</a:t>
            </a:r>
            <a:r>
              <a:rPr lang="ru-RU" sz="1200" kern="0" dirty="0">
                <a:solidFill>
                  <a:srgbClr val="000000"/>
                </a:solidFill>
                <a:latin typeface="Arial"/>
              </a:rPr>
              <a:t> в разделе Документы/Обеспечение наличными денежными средствами</a:t>
            </a:r>
          </a:p>
        </p:txBody>
      </p:sp>
    </p:spTree>
    <p:extLst>
      <p:ext uri="{BB962C8B-B14F-4D97-AF65-F5344CB8AC3E}">
        <p14:creationId xmlns:p14="http://schemas.microsoft.com/office/powerpoint/2010/main" val="360593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150807" y="8590537"/>
            <a:ext cx="2844430" cy="369332"/>
          </a:xfrm>
        </p:spPr>
        <p:txBody>
          <a:bodyPr wrap="square" lIns="0" tIns="0" rIns="0" bIns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6" y="120167"/>
            <a:ext cx="2447040" cy="99837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2209695" y="1426314"/>
            <a:ext cx="90671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defTabSz="886827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53790" algn="l"/>
              </a:tabLst>
              <a:defRPr sz="2000" b="1">
                <a:solidFill>
                  <a:srgbClr val="049536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l" defTabSz="886827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2pPr>
            <a:lvl3pPr algn="l" defTabSz="886827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3pPr>
            <a:lvl4pPr algn="l" defTabSz="886827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4pPr>
            <a:lvl5pPr algn="l" defTabSz="886827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5pPr>
            <a:lvl6pPr marL="452804" algn="l" defTabSz="886827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6pPr>
            <a:lvl7pPr marL="905692" algn="l" defTabSz="886827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7pPr>
            <a:lvl8pPr marL="1358545" algn="l" defTabSz="886827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8pPr>
            <a:lvl9pPr marL="1811393" algn="l" defTabSz="886827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8868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3790" algn="l"/>
              </a:tabLst>
              <a:defRPr/>
            </a:pPr>
            <a:r>
              <a:rPr lang="ru-RU" sz="2400" dirty="0" smtClean="0">
                <a:solidFill>
                  <a:srgbClr val="11437F"/>
                </a:solidFill>
                <a:latin typeface="+mn-lt"/>
                <a:cs typeface="Times New Roman" panose="02020603050405020304" pitchFamily="18" charset="0"/>
              </a:rPr>
              <a:t>Телефоны сотрудников операционного отдела Управления</a:t>
            </a:r>
            <a:endParaRPr lang="ru-RU" sz="2400" dirty="0">
              <a:solidFill>
                <a:srgbClr val="11437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71006" y="2366962"/>
            <a:ext cx="1150291" cy="58029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420-306</a:t>
            </a:r>
            <a:endParaRPr lang="ru-RU" sz="1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71006" y="3260568"/>
            <a:ext cx="1150291" cy="588912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420-360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971004" y="4129437"/>
            <a:ext cx="1150291" cy="569231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420-357</a:t>
            </a:r>
            <a:endParaRPr lang="ru-RU" sz="1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971006" y="4997049"/>
            <a:ext cx="1150291" cy="58029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420-364</a:t>
            </a:r>
            <a:endParaRPr lang="ru-RU" sz="1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180806" y="2366932"/>
            <a:ext cx="5488900" cy="580325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Пономарева Инна Анатольевна</a:t>
            </a:r>
            <a:endParaRPr lang="ru-RU" sz="16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5180806" y="3260568"/>
            <a:ext cx="5488900" cy="588912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начальника отдела Полянских Вера Леонидовна</a:t>
            </a:r>
            <a:endParaRPr lang="ru-RU" sz="16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5180806" y="4129437"/>
            <a:ext cx="5488900" cy="56923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казначей Ширяева Татьяна Юрьевна</a:t>
            </a:r>
            <a:endParaRPr lang="ru-RU" sz="1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5180806" y="4997049"/>
            <a:ext cx="5488900" cy="58029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казначей Селищева Ольга </a:t>
            </a:r>
            <a:r>
              <a:rPr lang="ru-RU" sz="1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лександровна</a:t>
            </a:r>
            <a:endParaRPr lang="ru-RU" sz="1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32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4317</TotalTime>
  <Words>1197</Words>
  <Application>Microsoft Office PowerPoint</Application>
  <PresentationFormat>Произвольный</PresentationFormat>
  <Paragraphs>169</Paragraphs>
  <Slides>9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Office Theme</vt:lpstr>
      <vt:lpstr>Документ</vt:lpstr>
      <vt:lpstr>Acrobat Document</vt:lpstr>
      <vt:lpstr>Презентация PowerPoint</vt:lpstr>
      <vt:lpstr>  Бюджетный кодекс Российской Федерации в редакции Федерального закона от 27.12.2019 № 479-ФЗ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евоывлд</dc:title>
  <dc:creator>Елизавета Арбатова</dc:creator>
  <cp:lastModifiedBy>Руднева  Галина Алексеевна</cp:lastModifiedBy>
  <cp:revision>368</cp:revision>
  <cp:lastPrinted>2020-08-28T05:42:32Z</cp:lastPrinted>
  <dcterms:created xsi:type="dcterms:W3CDTF">2019-07-31T16:47:50Z</dcterms:created>
  <dcterms:modified xsi:type="dcterms:W3CDTF">2020-09-03T07:22:08Z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2019-03-19T00:00:00Z</vt:filetime>
  </property>
  <property fmtid="{D5CDD505-2E9C-101B-9397-08002B2CF9AE}" pid="3" name="Creator">
    <vt:lpwstr>Adobe Illustrator CC 22.1 (Windows)</vt:lpwstr>
  </property>
  <property fmtid="{D5CDD505-2E9C-101B-9397-08002B2CF9AE}" pid="4" name="LastSaved">
    <vt:filetime>2019-07-31T00:00:00Z</vt:filetime>
  </property>
</Properties>
</file>