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4" r:id="rId2"/>
    <p:sldId id="285" r:id="rId3"/>
    <p:sldId id="289" r:id="rId4"/>
    <p:sldId id="275" r:id="rId5"/>
    <p:sldId id="293" r:id="rId6"/>
    <p:sldId id="291" r:id="rId7"/>
    <p:sldId id="292" r:id="rId8"/>
    <p:sldId id="280" r:id="rId9"/>
  </p:sldIdLst>
  <p:sldSz cx="9144000" cy="6858000" type="screen4x3"/>
  <p:notesSz cx="9931400" cy="6794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C7ABB53-D8E1-417B-B879-01CF9CA79320}">
          <p14:sldIdLst>
            <p14:sldId id="264"/>
            <p14:sldId id="285"/>
            <p14:sldId id="289"/>
            <p14:sldId id="275"/>
            <p14:sldId id="293"/>
            <p14:sldId id="291"/>
            <p14:sldId id="292"/>
          </p14:sldIdLst>
        </p14:section>
        <p14:section name="Раздел без заголовка" id="{A747AB9E-FFFF-4EFB-9228-2D08FAF48091}">
          <p14:sldIdLst>
            <p14:sldId id="28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B7F"/>
    <a:srgbClr val="1D4E7F"/>
    <a:srgbClr val="FFFFFF"/>
    <a:srgbClr val="1D507F"/>
    <a:srgbClr val="1A4982"/>
    <a:srgbClr val="1C4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4629" autoAdjust="0"/>
  </p:normalViewPr>
  <p:slideViewPr>
    <p:cSldViewPr>
      <p:cViewPr>
        <p:scale>
          <a:sx n="90" d="100"/>
          <a:sy n="90" d="100"/>
        </p:scale>
        <p:origin x="-720" y="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5495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7E064-B37B-4012-9504-E5E0BDAB9227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5495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5777A-4F20-465F-8DBE-56FE9F1F2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3739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5495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0401F-E273-4D31-A578-3A3977D4DF01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5495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970E1-13C0-496B-8226-E28517D2A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83161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970E1-13C0-496B-8226-E28517D2A09D}" type="slidenum">
              <a:rPr lang="ru-RU" smtClean="0"/>
              <a:t>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603A5C2-2A1E-4C97-A377-8B2BD2E8BD8B}" type="datetime1">
              <a:rPr lang="ru-RU" smtClean="0"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59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1DCEB2-BF1D-4A17-9BE4-3BAED4D33E2E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5D53BF5-E612-43EC-AD2B-06FD8F092263}" type="datetime1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70E1-13C0-496B-8226-E28517D2A09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493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5D53BF5-E612-43EC-AD2B-06FD8F092263}" type="datetime1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70E1-13C0-496B-8226-E28517D2A09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493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5D53BF5-E612-43EC-AD2B-06FD8F092263}" type="datetime1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70E1-13C0-496B-8226-E28517D2A09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493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5D53BF5-E612-43EC-AD2B-06FD8F092263}" type="datetime1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70E1-13C0-496B-8226-E28517D2A09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493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5D53BF5-E612-43EC-AD2B-06FD8F092263}" type="datetime1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70E1-13C0-496B-8226-E28517D2A09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493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30.05.2017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30.05.2017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30.05.2017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30.05.2017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30.05.2017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30.05.2017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30.05.2017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30.05.2017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30.05.2017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30.05.2017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30.05.2017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30.05.2017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03" y="0"/>
            <a:ext cx="9153525" cy="1052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5023" y="32631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rgbClr val="1D4E7F"/>
                </a:solidFill>
                <a:latin typeface="Times New Roman" pitchFamily="18" charset="0"/>
                <a:cs typeface="Times New Roman" pitchFamily="18" charset="0"/>
              </a:rPr>
              <a:t>Управление Федерального казначейства по Липецкой области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844824"/>
            <a:ext cx="5454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1D4E7F"/>
                </a:solidFill>
                <a:latin typeface="Times New Roman" pitchFamily="18" charset="0"/>
                <a:cs typeface="Times New Roman" pitchFamily="18" charset="0"/>
              </a:rPr>
              <a:t>Особенности открытия казначейских счетов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99651" y="49411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1D4E7F"/>
                </a:solidFill>
                <a:latin typeface="Times New Roman" pitchFamily="18" charset="0"/>
                <a:cs typeface="Times New Roman" pitchFamily="18" charset="0"/>
              </a:rPr>
              <a:t>Начальник отдела ведения</a:t>
            </a:r>
          </a:p>
          <a:p>
            <a:pPr algn="ctr"/>
            <a:r>
              <a:rPr lang="ru-RU" b="1" dirty="0">
                <a:solidFill>
                  <a:srgbClr val="1D4E7F"/>
                </a:solidFill>
                <a:latin typeface="Times New Roman" pitchFamily="18" charset="0"/>
                <a:cs typeface="Times New Roman" pitchFamily="18" charset="0"/>
              </a:rPr>
              <a:t> федеральных реестров </a:t>
            </a:r>
          </a:p>
          <a:p>
            <a:pPr algn="ctr"/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Е.В. Михайлова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" t="13403" r="80166" b="77991"/>
          <a:stretch/>
        </p:blipFill>
        <p:spPr bwMode="auto">
          <a:xfrm>
            <a:off x="1616895" y="3006743"/>
            <a:ext cx="5763417" cy="1214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14683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:\Documents and Settings\2741\Рабочий стол\Слайды Артюхину\Шапка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23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1863" y="6226969"/>
            <a:ext cx="2133600" cy="476250"/>
          </a:xfrm>
        </p:spPr>
        <p:txBody>
          <a:bodyPr/>
          <a:lstStyle/>
          <a:p>
            <a:pPr>
              <a:defRPr/>
            </a:pPr>
            <a:fld id="{423F3E5C-81AF-4CFA-8002-E9CB9836B19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505383"/>
              </p:ext>
            </p:extLst>
          </p:nvPr>
        </p:nvGraphicFramePr>
        <p:xfrm>
          <a:off x="2026394" y="1844824"/>
          <a:ext cx="6552728" cy="3891094"/>
        </p:xfrm>
        <a:graphic>
          <a:graphicData uri="http://schemas.openxmlformats.org/drawingml/2006/table">
            <a:tbl>
              <a:tblPr firstRow="1" bandRow="1">
                <a:effectLst>
                  <a:outerShdw blurRad="685800" dist="50800" dir="5400000" sx="97000" sy="97000" algn="ctr" rotWithShape="0">
                    <a:srgbClr val="000000">
                      <a:alpha val="67000"/>
                    </a:srgbClr>
                  </a:outerShdw>
                </a:effectLst>
                <a:tableStyleId>{5C22544A-7EE6-4342-B048-85BDC9FD1C3A}</a:tableStyleId>
              </a:tblPr>
              <a:tblGrid>
                <a:gridCol w="3240539"/>
                <a:gridCol w="3312189"/>
              </a:tblGrid>
              <a:tr h="258338"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800" dirty="0" smtClean="0"/>
                        <a:t>Федеральный закон</a:t>
                      </a:r>
                      <a:endParaRPr lang="en-US" sz="1800" dirty="0" smtClean="0"/>
                    </a:p>
                    <a:p>
                      <a:pPr algn="ctr"/>
                      <a:r>
                        <a:rPr lang="ru-RU" sz="1800" dirty="0" smtClean="0"/>
                        <a:t> от 27 декабря  2019 г.</a:t>
                      </a:r>
                      <a:endParaRPr lang="en-US" sz="1800" dirty="0" smtClean="0"/>
                    </a:p>
                    <a:p>
                      <a:pPr algn="ctr"/>
                      <a:r>
                        <a:rPr lang="ru-RU" sz="1800" dirty="0" smtClean="0"/>
                        <a:t>№ 479-ФЗ 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800" dirty="0" smtClean="0"/>
                        <a:t>Приказ</a:t>
                      </a:r>
                      <a:endParaRPr lang="en-US" sz="1800" dirty="0" smtClean="0"/>
                    </a:p>
                    <a:p>
                      <a:pPr algn="ctr"/>
                      <a:r>
                        <a:rPr lang="ru-RU" sz="1800" dirty="0" smtClean="0"/>
                        <a:t> Федерального казначейства от 1 апреля 2020 г.  № 15н 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4997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ru-RU" sz="180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800" dirty="0" smtClean="0"/>
                        <a:t>«О внесении изменений в Бюджетный кодекс Российской Федерации в части казначейского обслуживания и системы казначейских платежей»</a:t>
                      </a:r>
                      <a:endParaRPr lang="ru-RU" sz="1800" b="1" dirty="0">
                        <a:solidFill>
                          <a:srgbClr val="11437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ru-RU" sz="180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800" dirty="0" smtClean="0"/>
                        <a:t>«О порядке открытия казначейских счетов»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ru-RU" sz="180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800" dirty="0" smtClean="0"/>
                        <a:t> (</a:t>
                      </a:r>
                      <a:r>
                        <a:rPr lang="ru-RU" sz="1600" dirty="0" smtClean="0"/>
                        <a:t>вступающий в силу 01.01.2021)</a:t>
                      </a:r>
                    </a:p>
                    <a:p>
                      <a:pPr algn="ctr"/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26132" y="311914"/>
            <a:ext cx="75806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64904"/>
            <a:ext cx="1594592" cy="1675656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52379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11760" y="142852"/>
            <a:ext cx="6684113" cy="6938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27" y="11954"/>
            <a:ext cx="9192127" cy="836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31791" y="25437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казначейских счетов</a:t>
            </a:r>
            <a:endParaRPr lang="ru-RU" alt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919570" y="889007"/>
            <a:ext cx="7082630" cy="1500763"/>
            <a:chOff x="-911618" y="-209635"/>
            <a:chExt cx="5780807" cy="1448758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-911618" y="-209635"/>
              <a:ext cx="5780807" cy="144875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5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-873197" y="-171081"/>
              <a:ext cx="5591406" cy="13433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defTabSz="577850">
                <a:lnSpc>
                  <a:spcPct val="70000"/>
                </a:lnSpc>
                <a:spcBef>
                  <a:spcPct val="0"/>
                </a:spcBef>
              </a:pPr>
              <a:endParaRPr lang="ru-RU" sz="1600" b="1" i="1" dirty="0" smtClean="0">
                <a:solidFill>
                  <a:srgbClr val="1D4E7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defTabSz="577850">
                <a:lnSpc>
                  <a:spcPct val="70000"/>
                </a:lnSpc>
                <a:spcBef>
                  <a:spcPct val="0"/>
                </a:spcBef>
              </a:pPr>
              <a:endParaRPr lang="ru-RU" sz="1600" b="1" i="1" dirty="0">
                <a:solidFill>
                  <a:srgbClr val="1D4E7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defTabSz="577850">
                <a:lnSpc>
                  <a:spcPct val="70000"/>
                </a:lnSpc>
                <a:spcBef>
                  <a:spcPct val="0"/>
                </a:spcBef>
              </a:pPr>
              <a:r>
                <a:rPr lang="ru-RU" sz="1600" b="1" i="1" dirty="0" smtClean="0">
                  <a:solidFill>
                    <a:srgbClr val="1D4E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</a:p>
            <a:p>
              <a:pPr algn="ctr"/>
              <a:r>
                <a:rPr lang="ru-RU" sz="1600" b="1" i="1" dirty="0" smtClean="0">
                  <a:solidFill>
                    <a:srgbClr val="1D4E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defTabSz="577850">
                <a:lnSpc>
                  <a:spcPct val="80000"/>
                </a:lnSpc>
                <a:spcBef>
                  <a:spcPct val="0"/>
                </a:spcBef>
              </a:pPr>
              <a:endParaRPr lang="ru-RU" sz="1600" b="1" i="1" dirty="0" smtClean="0">
                <a:solidFill>
                  <a:srgbClr val="1D4E7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defTabSz="577850">
                <a:lnSpc>
                  <a:spcPct val="80000"/>
                </a:lnSpc>
                <a:spcBef>
                  <a:spcPct val="0"/>
                </a:spcBef>
              </a:pPr>
              <a:r>
                <a:rPr lang="ru-RU" sz="1600" b="1" i="1" dirty="0" smtClean="0">
                  <a:solidFill>
                    <a:srgbClr val="1D4E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  <a:p>
              <a:pPr lvl="0" defTabSz="577850">
                <a:lnSpc>
                  <a:spcPct val="80000"/>
                </a:lnSpc>
                <a:spcBef>
                  <a:spcPct val="0"/>
                </a:spcBef>
              </a:pPr>
              <a:r>
                <a:rPr lang="ru-RU" sz="1600" b="1" i="1" dirty="0" smtClean="0">
                  <a:solidFill>
                    <a:srgbClr val="1D4E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Единый счет</a:t>
              </a:r>
              <a:r>
                <a:rPr lang="en-US" sz="16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бюджета</a:t>
              </a:r>
              <a:r>
                <a:rPr lang="ru-RU" sz="16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  <a:endParaRPr lang="ru-RU" sz="1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577850">
                <a:lnSpc>
                  <a:spcPct val="80000"/>
                </a:lnSpc>
                <a:spcBef>
                  <a:spcPct val="0"/>
                </a:spcBef>
              </a:pPr>
              <a:r>
                <a:rPr lang="ru-RU" sz="16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2. </a:t>
              </a:r>
              <a:r>
                <a:rPr lang="ru-RU" sz="16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Казначейский счет для осуществления и отражения </a:t>
              </a:r>
              <a:r>
                <a:rPr lang="ru-RU" sz="16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операций</a:t>
              </a:r>
            </a:p>
            <a:p>
              <a:pPr defTabSz="577850">
                <a:lnSpc>
                  <a:spcPct val="80000"/>
                </a:lnSpc>
                <a:spcBef>
                  <a:spcPct val="0"/>
                </a:spcBef>
              </a:pPr>
              <a:r>
                <a:rPr lang="ru-RU" sz="16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с денежными средствами, поступающими во временное </a:t>
              </a:r>
            </a:p>
            <a:p>
              <a:pPr defTabSz="577850">
                <a:lnSpc>
                  <a:spcPct val="80000"/>
                </a:lnSpc>
                <a:spcBef>
                  <a:spcPct val="0"/>
                </a:spcBef>
              </a:pPr>
              <a:r>
                <a:rPr lang="ru-RU" sz="16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распоряжение получателей средств;</a:t>
              </a:r>
            </a:p>
            <a:p>
              <a:pPr lvl="0" defTabSz="577850">
                <a:lnSpc>
                  <a:spcPct val="80000"/>
                </a:lnSpc>
                <a:spcBef>
                  <a:spcPct val="0"/>
                </a:spcBef>
              </a:pPr>
              <a:r>
                <a:rPr lang="ru-RU" sz="1600" b="1" i="1" dirty="0" smtClean="0">
                  <a:solidFill>
                    <a:srgbClr val="1D4E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ru-RU" sz="16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Казначейский счет для осуществления и отражения операций с</a:t>
              </a:r>
            </a:p>
            <a:p>
              <a:pPr lvl="0" defTabSz="577850">
                <a:lnSpc>
                  <a:spcPct val="80000"/>
                </a:lnSpc>
                <a:spcBef>
                  <a:spcPct val="0"/>
                </a:spcBef>
              </a:pPr>
              <a:r>
                <a:rPr lang="ru-RU" sz="16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денежными средствами бюджетных и автономных </a:t>
              </a:r>
              <a:r>
                <a:rPr lang="ru-RU" sz="16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учреждений </a:t>
              </a:r>
            </a:p>
            <a:p>
              <a:pPr lvl="0" algn="ctr" defTabSz="577850">
                <a:lnSpc>
                  <a:spcPct val="80000"/>
                </a:lnSpc>
                <a:spcBef>
                  <a:spcPct val="0"/>
                </a:spcBef>
              </a:pPr>
              <a:r>
                <a:rPr lang="ru-RU" sz="1600" b="1" i="1" u="sng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ОТКРЫВАЮТСЯ:</a:t>
              </a:r>
              <a:endParaRPr lang="ru-RU" sz="16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577850">
                <a:lnSpc>
                  <a:spcPct val="80000"/>
                </a:lnSpc>
                <a:spcBef>
                  <a:spcPct val="0"/>
                </a:spcBef>
              </a:pPr>
              <a:endParaRPr lang="en-US" sz="1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577850">
                <a:lnSpc>
                  <a:spcPct val="80000"/>
                </a:lnSpc>
                <a:spcBef>
                  <a:spcPct val="0"/>
                </a:spcBef>
              </a:pPr>
              <a:r>
                <a:rPr lang="ru-RU" sz="1600" b="1" i="1" u="sng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ОТКРЫВАЮТСЯ:</a:t>
              </a:r>
              <a:endParaRPr lang="en-US" sz="16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577850">
                <a:spcBef>
                  <a:spcPct val="0"/>
                </a:spcBef>
              </a:pPr>
              <a:endParaRPr lang="ru-RU" sz="1600" b="1" i="1" dirty="0">
                <a:solidFill>
                  <a:srgbClr val="1D4E7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defTabSz="577850">
                <a:spcBef>
                  <a:spcPct val="0"/>
                </a:spcBef>
              </a:pPr>
              <a:endParaRPr lang="ru-RU" sz="1600" b="1" i="1" kern="1200" dirty="0" smtClean="0">
                <a:solidFill>
                  <a:srgbClr val="1D4E7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defTabSz="577850">
                <a:spcBef>
                  <a:spcPct val="0"/>
                </a:spcBef>
              </a:pPr>
              <a:endParaRPr lang="ru-RU" sz="1600" b="1" i="1" kern="1200" dirty="0">
                <a:solidFill>
                  <a:srgbClr val="1D4E7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976476" y="2586067"/>
            <a:ext cx="2029686" cy="894757"/>
            <a:chOff x="-84685" y="2347722"/>
            <a:chExt cx="1392356" cy="2449712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-84685" y="2347722"/>
              <a:ext cx="1392356" cy="244971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Прямоугольник 36"/>
            <p:cNvSpPr/>
            <p:nvPr/>
          </p:nvSpPr>
          <p:spPr>
            <a:xfrm>
              <a:off x="-84685" y="2562789"/>
              <a:ext cx="1392356" cy="17436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70000"/>
                </a:lnSpc>
                <a:spcBef>
                  <a:spcPct val="0"/>
                </a:spcBef>
              </a:pPr>
              <a:r>
                <a:rPr lang="ru-RU" sz="1600" b="1" i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Территориальному органу Федерального казначейства</a:t>
              </a:r>
              <a:endParaRPr lang="ru-RU" sz="1600" b="1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3144416" y="2511626"/>
            <a:ext cx="2292360" cy="969198"/>
            <a:chOff x="26955" y="1246360"/>
            <a:chExt cx="1294878" cy="2449712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26955" y="1246360"/>
              <a:ext cx="1294878" cy="244971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Прямоугольник 39"/>
            <p:cNvSpPr/>
            <p:nvPr/>
          </p:nvSpPr>
          <p:spPr>
            <a:xfrm>
              <a:off x="26955" y="1709669"/>
              <a:ext cx="1294878" cy="1735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70000"/>
                </a:lnSpc>
                <a:spcBef>
                  <a:spcPct val="0"/>
                </a:spcBef>
              </a:pPr>
              <a:endParaRPr lang="en-US" sz="105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533400">
                <a:lnSpc>
                  <a:spcPct val="70000"/>
                </a:lnSpc>
                <a:spcBef>
                  <a:spcPct val="0"/>
                </a:spcBef>
              </a:pPr>
              <a:r>
                <a:rPr lang="ru-RU" sz="16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Финансовому органу субъекта Российской Федерации (муниципального образования)</a:t>
              </a:r>
              <a:endPara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621899" y="2544506"/>
            <a:ext cx="2171741" cy="877098"/>
            <a:chOff x="476687" y="-2307464"/>
            <a:chExt cx="1301772" cy="2449712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476687" y="-2307464"/>
              <a:ext cx="1255365" cy="244971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Прямоугольник 42"/>
            <p:cNvSpPr/>
            <p:nvPr/>
          </p:nvSpPr>
          <p:spPr>
            <a:xfrm>
              <a:off x="483581" y="-2135044"/>
              <a:ext cx="1294878" cy="2053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70000"/>
                </a:lnSpc>
                <a:spcBef>
                  <a:spcPct val="0"/>
                </a:spcBef>
              </a:pPr>
              <a:r>
                <a:rPr lang="ru-RU" sz="16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Органу управления государственным внебюджетным фондом</a:t>
              </a:r>
              <a:endPara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59757"/>
            <a:ext cx="858837" cy="226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Группа 29"/>
          <p:cNvGrpSpPr/>
          <p:nvPr/>
        </p:nvGrpSpPr>
        <p:grpSpPr>
          <a:xfrm>
            <a:off x="961642" y="3585747"/>
            <a:ext cx="7094930" cy="1010234"/>
            <a:chOff x="-691176" y="176825"/>
            <a:chExt cx="5782569" cy="1367294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-689413" y="176825"/>
              <a:ext cx="5780806" cy="136729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5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Прямоугольник 31"/>
            <p:cNvSpPr/>
            <p:nvPr/>
          </p:nvSpPr>
          <p:spPr>
            <a:xfrm>
              <a:off x="-691176" y="632812"/>
              <a:ext cx="5703965" cy="854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defTabSz="577850">
                <a:lnSpc>
                  <a:spcPct val="80000"/>
                </a:lnSpc>
                <a:spcBef>
                  <a:spcPct val="0"/>
                </a:spcBef>
              </a:pPr>
              <a:r>
                <a:rPr lang="ru-RU" b="1" i="1" dirty="0" smtClean="0">
                  <a:solidFill>
                    <a:srgbClr val="1D4E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  <a:p>
              <a:pPr lvl="0" defTabSz="577850">
                <a:lnSpc>
                  <a:spcPct val="80000"/>
                </a:lnSpc>
                <a:spcBef>
                  <a:spcPct val="0"/>
                </a:spcBef>
              </a:pPr>
              <a:endParaRPr lang="ru-RU" sz="1050" b="1" i="1" dirty="0" smtClean="0">
                <a:solidFill>
                  <a:srgbClr val="1D4E7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defTabSz="577850">
                <a:lnSpc>
                  <a:spcPct val="80000"/>
                </a:lnSpc>
                <a:spcBef>
                  <a:spcPct val="0"/>
                </a:spcBef>
              </a:pPr>
              <a:r>
                <a:rPr lang="ru-RU" sz="1600" b="1" i="1" dirty="0" smtClean="0">
                  <a:solidFill>
                    <a:srgbClr val="1D4E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 </a:t>
              </a:r>
              <a:r>
                <a:rPr lang="ru-RU" sz="1600" b="1" i="1" dirty="0">
                  <a:solidFill>
                    <a:srgbClr val="1D4E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Казначейский счет для осуществления и отражения операций</a:t>
              </a:r>
            </a:p>
            <a:p>
              <a:pPr defTabSz="577850">
                <a:lnSpc>
                  <a:spcPct val="80000"/>
                </a:lnSpc>
                <a:spcBef>
                  <a:spcPct val="0"/>
                </a:spcBef>
              </a:pPr>
              <a:r>
                <a:rPr lang="ru-RU" sz="1600" b="1" i="1" dirty="0">
                  <a:solidFill>
                    <a:srgbClr val="1D4E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с денежными </a:t>
              </a:r>
              <a:r>
                <a:rPr lang="ru-RU" sz="1600" b="1" i="1" dirty="0" smtClean="0">
                  <a:solidFill>
                    <a:srgbClr val="1D4E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средствами юридических лиц, не являющихся УБП, </a:t>
              </a:r>
            </a:p>
            <a:p>
              <a:pPr defTabSz="577850">
                <a:lnSpc>
                  <a:spcPct val="80000"/>
                </a:lnSpc>
                <a:spcBef>
                  <a:spcPct val="0"/>
                </a:spcBef>
              </a:pPr>
              <a:r>
                <a:rPr lang="ru-RU" sz="1600" b="1" i="1" dirty="0">
                  <a:solidFill>
                    <a:srgbClr val="1D4E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i="1" dirty="0" smtClean="0">
                  <a:solidFill>
                    <a:srgbClr val="1D4E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автономными и бюджетными учреждениями</a:t>
              </a:r>
            </a:p>
            <a:p>
              <a:pPr algn="ctr" defTabSz="577850">
                <a:lnSpc>
                  <a:spcPct val="80000"/>
                </a:lnSpc>
                <a:spcBef>
                  <a:spcPct val="0"/>
                </a:spcBef>
              </a:pPr>
              <a:r>
                <a:rPr lang="ru-RU" sz="1600" b="1" i="1" u="sng" dirty="0" smtClean="0">
                  <a:solidFill>
                    <a:srgbClr val="1D4E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ОТКРЫВАЕТСЯ:</a:t>
              </a:r>
              <a:endParaRPr lang="en-US" sz="1600" b="1" i="1" u="sng" dirty="0">
                <a:solidFill>
                  <a:srgbClr val="1D4E7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577850">
                <a:spcBef>
                  <a:spcPct val="0"/>
                </a:spcBef>
              </a:pPr>
              <a:endParaRPr lang="ru-RU" sz="1600" b="1" i="1" dirty="0">
                <a:solidFill>
                  <a:srgbClr val="1D4E7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defTabSz="577850">
                <a:spcBef>
                  <a:spcPct val="0"/>
                </a:spcBef>
              </a:pPr>
              <a:endParaRPr lang="ru-RU" sz="1600" b="1" i="1" kern="1200" dirty="0" smtClean="0">
                <a:solidFill>
                  <a:srgbClr val="1D4E7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defTabSz="577850">
                <a:spcBef>
                  <a:spcPct val="0"/>
                </a:spcBef>
              </a:pPr>
              <a:endParaRPr lang="ru-RU" sz="1600" b="1" i="1" kern="1200" dirty="0">
                <a:solidFill>
                  <a:srgbClr val="1D4E7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7" name="Рисунок 46" descr="https://im0-tub-ru.yandex.net/i?id=60a587390c8c66df0f550a6bb9795428&amp;n=13&amp;exp=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793640" y="2401123"/>
            <a:ext cx="1320139" cy="107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>
            <a:off x="1907704" y="2393879"/>
            <a:ext cx="0" cy="188473"/>
          </a:xfrm>
          <a:prstGeom prst="straightConnector1">
            <a:avLst/>
          </a:prstGeom>
          <a:ln w="19050">
            <a:solidFill>
              <a:srgbClr val="1D4E7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4216141" y="2336563"/>
            <a:ext cx="0" cy="175063"/>
          </a:xfrm>
          <a:prstGeom prst="straightConnector1">
            <a:avLst/>
          </a:prstGeom>
          <a:ln w="19050">
            <a:solidFill>
              <a:srgbClr val="1D4E7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6688179" y="2393879"/>
            <a:ext cx="3117" cy="192188"/>
          </a:xfrm>
          <a:prstGeom prst="straightConnector1">
            <a:avLst/>
          </a:prstGeom>
          <a:ln w="19050">
            <a:solidFill>
              <a:srgbClr val="1D4E7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Группа 55"/>
          <p:cNvGrpSpPr/>
          <p:nvPr/>
        </p:nvGrpSpPr>
        <p:grpSpPr>
          <a:xfrm>
            <a:off x="940399" y="4767285"/>
            <a:ext cx="3096296" cy="577403"/>
            <a:chOff x="-84686" y="2343581"/>
            <a:chExt cx="1965826" cy="1785750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-71550" y="2343581"/>
              <a:ext cx="1952690" cy="178575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Прямоугольник 57"/>
            <p:cNvSpPr/>
            <p:nvPr/>
          </p:nvSpPr>
          <p:spPr>
            <a:xfrm>
              <a:off x="-84686" y="2700751"/>
              <a:ext cx="1906278" cy="14285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70000"/>
                </a:lnSpc>
                <a:spcBef>
                  <a:spcPct val="0"/>
                </a:spcBef>
              </a:pPr>
              <a:r>
                <a:rPr lang="ru-RU" sz="1600" b="1" i="1" kern="1200" dirty="0" smtClean="0">
                  <a:solidFill>
                    <a:srgbClr val="1D4E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Территориальному органу Федерального казначейства</a:t>
              </a:r>
              <a:endParaRPr lang="ru-RU" sz="1600" b="1" i="1" kern="1200" dirty="0">
                <a:solidFill>
                  <a:srgbClr val="1D4E7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4395596" y="4745960"/>
            <a:ext cx="3663510" cy="620052"/>
            <a:chOff x="26955" y="1246360"/>
            <a:chExt cx="1584096" cy="1641664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26955" y="1246360"/>
              <a:ext cx="1584096" cy="164166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Прямоугольник 60"/>
            <p:cNvSpPr/>
            <p:nvPr/>
          </p:nvSpPr>
          <p:spPr>
            <a:xfrm>
              <a:off x="26955" y="1570712"/>
              <a:ext cx="1549111" cy="13173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70000"/>
                </a:lnSpc>
                <a:spcBef>
                  <a:spcPct val="0"/>
                </a:spcBef>
              </a:pPr>
              <a:endParaRPr lang="ru-RU" sz="800" b="1" i="1" dirty="0" smtClean="0">
                <a:solidFill>
                  <a:srgbClr val="1D4E7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533400">
                <a:lnSpc>
                  <a:spcPct val="70000"/>
                </a:lnSpc>
                <a:spcBef>
                  <a:spcPct val="0"/>
                </a:spcBef>
              </a:pPr>
              <a:r>
                <a:rPr lang="ru-RU" sz="1600" b="1" i="1" dirty="0" smtClean="0">
                  <a:solidFill>
                    <a:srgbClr val="1D4E7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Финансовому органу субъекта Российской Федерации  (муниципального образования)</a:t>
              </a:r>
              <a:endParaRPr lang="ru-RU" sz="1600" b="1" i="1" dirty="0">
                <a:solidFill>
                  <a:srgbClr val="1D4E7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2" name="Прямая со стрелкой 11"/>
          <p:cNvCxnSpPr/>
          <p:nvPr/>
        </p:nvCxnSpPr>
        <p:spPr>
          <a:xfrm>
            <a:off x="2473236" y="4597805"/>
            <a:ext cx="0" cy="169480"/>
          </a:xfrm>
          <a:prstGeom prst="straightConnector1">
            <a:avLst/>
          </a:prstGeom>
          <a:ln w="12700">
            <a:solidFill>
              <a:srgbClr val="1D4E7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6341639" y="4597805"/>
            <a:ext cx="1" cy="169483"/>
          </a:xfrm>
          <a:prstGeom prst="straightConnector1">
            <a:avLst/>
          </a:prstGeom>
          <a:ln w="12700">
            <a:solidFill>
              <a:srgbClr val="1D4E7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941426" y="5434741"/>
            <a:ext cx="7117680" cy="1227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TextBox 13"/>
          <p:cNvSpPr txBox="1"/>
          <p:nvPr/>
        </p:nvSpPr>
        <p:spPr>
          <a:xfrm>
            <a:off x="966340" y="5518930"/>
            <a:ext cx="7024909" cy="12741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i="1" dirty="0" smtClean="0">
                <a:solidFill>
                  <a:srgbClr val="1D4E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Казначейский счет для осуществления и отражения операций по учету</a:t>
            </a:r>
          </a:p>
          <a:p>
            <a:pPr>
              <a:lnSpc>
                <a:spcPct val="80000"/>
              </a:lnSpc>
            </a:pPr>
            <a:r>
              <a:rPr lang="ru-RU" sz="1600" b="1" i="1" dirty="0">
                <a:solidFill>
                  <a:srgbClr val="1D4E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solidFill>
                  <a:srgbClr val="1D4E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 распределению поступлений;</a:t>
            </a:r>
          </a:p>
          <a:p>
            <a:pPr>
              <a:lnSpc>
                <a:spcPct val="80000"/>
              </a:lnSpc>
            </a:pPr>
            <a:r>
              <a:rPr lang="ru-RU" sz="1600" b="1" i="1" dirty="0" smtClean="0">
                <a:solidFill>
                  <a:srgbClr val="1D4E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600" b="1" i="1" dirty="0">
                <a:solidFill>
                  <a:srgbClr val="1D4E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Казначейский счет для осуществления и отражения </a:t>
            </a:r>
            <a:r>
              <a:rPr lang="ru-RU" sz="1600" b="1" i="1" dirty="0" smtClean="0">
                <a:solidFill>
                  <a:srgbClr val="1D4E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</a:t>
            </a:r>
          </a:p>
          <a:p>
            <a:pPr>
              <a:lnSpc>
                <a:spcPct val="80000"/>
              </a:lnSpc>
            </a:pPr>
            <a:r>
              <a:rPr lang="ru-RU" sz="1600" b="1" i="1" dirty="0">
                <a:solidFill>
                  <a:srgbClr val="1D4E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solidFill>
                  <a:srgbClr val="1D4E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 денежными средствами Фонда национального благосостояния</a:t>
            </a:r>
          </a:p>
          <a:p>
            <a:pPr algn="ctr">
              <a:lnSpc>
                <a:spcPct val="80000"/>
              </a:lnSpc>
            </a:pPr>
            <a:r>
              <a:rPr lang="ru-RU" sz="1600" b="1" i="1" u="sng" dirty="0" smtClean="0">
                <a:solidFill>
                  <a:srgbClr val="1D4E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ОТКРЫВАЮТСЯ</a:t>
            </a:r>
            <a:r>
              <a:rPr lang="ru-RU" sz="1600" b="1" i="1" dirty="0" smtClean="0">
                <a:solidFill>
                  <a:srgbClr val="1D4E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Территориальному </a:t>
            </a:r>
            <a:r>
              <a:rPr lang="ru-RU" sz="1600" b="1" i="1" dirty="0">
                <a:solidFill>
                  <a:srgbClr val="1D4E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органу Федерального </a:t>
            </a:r>
            <a:r>
              <a:rPr lang="ru-RU" sz="1600" b="1" i="1" dirty="0" smtClean="0">
                <a:solidFill>
                  <a:srgbClr val="1D4E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казначейства</a:t>
            </a:r>
            <a:endParaRPr lang="ru-RU" sz="1600" b="1" i="1" dirty="0">
              <a:solidFill>
                <a:srgbClr val="1D4E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sz="1600" b="1" i="1" dirty="0">
              <a:solidFill>
                <a:srgbClr val="1D4E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25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11760" y="142852"/>
            <a:ext cx="6684113" cy="6938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30088"/>
            <a:ext cx="9153525" cy="97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319742"/>
              </p:ext>
            </p:extLst>
          </p:nvPr>
        </p:nvGraphicFramePr>
        <p:xfrm>
          <a:off x="70825" y="1310794"/>
          <a:ext cx="8927125" cy="11155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7642"/>
                <a:gridCol w="393187"/>
                <a:gridCol w="393187"/>
                <a:gridCol w="393187"/>
                <a:gridCol w="393187"/>
                <a:gridCol w="393187"/>
                <a:gridCol w="393187"/>
                <a:gridCol w="393187"/>
                <a:gridCol w="393187"/>
                <a:gridCol w="393187"/>
                <a:gridCol w="393187"/>
                <a:gridCol w="393187"/>
                <a:gridCol w="393187"/>
                <a:gridCol w="393187"/>
                <a:gridCol w="393187"/>
                <a:gridCol w="393187"/>
                <a:gridCol w="340031"/>
                <a:gridCol w="383755"/>
                <a:gridCol w="395018"/>
                <a:gridCol w="742874"/>
              </a:tblGrid>
              <a:tr h="6364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 казначейского счета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1437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вида счета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143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валюты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143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Идентификатор публично-правового </a:t>
                      </a: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143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ТОФК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143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Порядковый номер счета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143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1437F"/>
                    </a:solidFill>
                  </a:tcPr>
                </a:tc>
              </a:tr>
              <a:tr h="3091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27584" y="188640"/>
            <a:ext cx="741682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143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уникального номера казначейского счета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180" y="2422707"/>
            <a:ext cx="8970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1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 </a:t>
            </a:r>
            <a:r>
              <a:rPr lang="ru-RU" b="1" dirty="0">
                <a:solidFill>
                  <a:srgbClr val="11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казначейского счета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значение "0"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2441" y="2721355"/>
            <a:ext cx="89701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1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вида казначейского счета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номере казначейского счета принимает следующие значения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3100 - средства поступлений, являющихся источниками формирования доходов бюджетов бюджетной системы Российской Федерации;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3211 - средства федерального бюджета;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3212 - средства, поступающие во временное распоряжение получателей средств федерального бюджета;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3214 - средства федеральных бюджетных и автономных учреждений;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3215 - средства юридических лиц, не являющихся участниками бюджетного процесса, бюджетными и автономными учреждениями, источником финансового обеспечения которых являются средства федерального бюджета;</a:t>
            </a: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3221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средства бюджетов субъектов Российской Федерации;</a:t>
            </a: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3225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средства юридических лиц, не являющихся участниками бюджетного процесса, бюджетными и автономными учреждениями, источником финансового обеспечения которых являются средства бюджетов субъектов Российской Федерации;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3231 - средства местных бюджетов;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3232 - средства, поступающие во временное распоряжение получателей средств местных бюджетов;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3234 - средства муниципальных бюджетных и автономных учреждений;</a:t>
            </a: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3241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средства бюджета Пенсионного фонда Российской Федерации;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3242 - средства, поступающие во временное распоряжение получателей средств бюджета Пенсионного фонда Российской Федерации;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3251 - средства бюджета Фонда социального страхования Российской Федерации;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3252 - средства, поступающие во временное распоряжение получателей средств бюджета Фонда социального страхования Российской Федерации;</a:t>
            </a: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3271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средства бюджетов территориальных фондов обязательного медицинского страхования;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3272 - средства, поступающие во временное распоряжение получателей средств бюджетов территориальных фондов обязательного медицинского страхования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2441" y="5519172"/>
            <a:ext cx="897011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11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валюты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присваивается в соответствии с Общероссийским классификатором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валют</a:t>
            </a:r>
          </a:p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11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Идентификатор публично-правового </a:t>
            </a:r>
            <a:r>
              <a:rPr lang="ru-RU" b="1" dirty="0" smtClean="0">
                <a:solidFill>
                  <a:srgbClr val="11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код ОКТМО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11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ТОФК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код территориального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 Федерального казначейства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11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Порядковый номер счета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при открытии нескольких казначейских счетов одного вида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0826" y="941462"/>
            <a:ext cx="8912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>
                  <a:solidFill>
                    <a:srgbClr val="11437F"/>
                  </a:solidFill>
                </a:ln>
                <a:solidFill>
                  <a:srgbClr val="11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Банковский счет </a:t>
            </a:r>
            <a:r>
              <a:rPr lang="ru-RU" b="1" dirty="0">
                <a:solidFill>
                  <a:srgbClr val="11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40201810600000000011</a:t>
            </a:r>
          </a:p>
        </p:txBody>
      </p:sp>
    </p:spTree>
    <p:extLst>
      <p:ext uri="{BB962C8B-B14F-4D97-AF65-F5344CB8AC3E}">
        <p14:creationId xmlns:p14="http://schemas.microsoft.com/office/powerpoint/2010/main" val="281815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14"/>
            <a:ext cx="9153525" cy="808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1319" y="910570"/>
            <a:ext cx="9084553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03648" y="157094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1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подключение (изменение данных) пользователя ГИИС «Электронный бюджет»</a:t>
            </a:r>
            <a:endParaRPr lang="ru-RU" b="1" i="1" dirty="0">
              <a:solidFill>
                <a:srgbClr val="114B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4946" t="22476" r="67021" b="8143"/>
          <a:stretch/>
        </p:blipFill>
        <p:spPr bwMode="auto">
          <a:xfrm>
            <a:off x="1907704" y="803426"/>
            <a:ext cx="5791141" cy="60545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260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14"/>
            <a:ext cx="9153525" cy="808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525941"/>
              </p:ext>
            </p:extLst>
          </p:nvPr>
        </p:nvGraphicFramePr>
        <p:xfrm>
          <a:off x="80445" y="1110263"/>
          <a:ext cx="8992633" cy="55590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5849"/>
                <a:gridCol w="7056784"/>
              </a:tblGrid>
              <a:tr h="2183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реквизита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87" marR="4887" marT="4887" marB="488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Правила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формирования, заполнения реквизита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87" marR="4887" marT="4887" marB="4887"/>
                </a:tc>
              </a:tr>
              <a:tr h="7803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Наименование клиента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87" marR="4887" marT="4887" marB="488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Указывается полное наименование (с учетом символа "№", кавычек, скобок, знаков препинания) территориального органа Федерального казначейства, финансового органа субъекта Российской Федерации (муниципального образования), органа управления государственным внебюджетным фондом в соответствии с полным наименованием, указанным в его реестровой записи Сводного реестра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87" marR="4887" marT="4887" marB="4887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ИНН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87" marR="4887" marT="4887" marB="488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Указывается идентификационный номер налогоплательщика территориального органа Федерального казначейства, финансового органа субъекта Российской Федерации (муниципального образования), органа управления государственным внебюджетным фондом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87" marR="4887" marT="4887" marB="4887"/>
                </a:tc>
              </a:tr>
              <a:tr h="568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КПП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87" marR="4887" marT="4887" marB="488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Указывается код причины постановки на учет территориального органа Федерального казначейства, финансового органа субъекта Российской Федерации (муниципального образования), органа управления государственным внебюджетным фондом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87" marR="4887" marT="4887" marB="4887"/>
                </a:tc>
              </a:tr>
              <a:tr h="560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Код по Сводному реестру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87" marR="4887" marT="4887" marB="488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Указывается код по Сводному реестру территориального органа Федерального казначейства, финансового органа субъекта Российской Федерации (муниципального образования), органа управления государственным внебюджетным фондом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87" marR="4887" marT="4887" marB="4887"/>
                </a:tc>
              </a:tr>
              <a:tr h="553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Код по ОКПО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87" marR="4887" marT="4887" marB="488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Указывается код по Общероссийскому классификатору предприятий и организаций территориального органа Федерального казначейства, финансового органа субъекта Российской Федерации (муниципального образования), органа управления государственным внебюджетным фондом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87" marR="4887" marT="4887" marB="4887"/>
                </a:tc>
              </a:tr>
              <a:tr h="6144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Код ОКТМО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87" marR="4887" marT="4887" marB="488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Указывается код по Общероссийскому классификатору территорий муниципальных образований территориального органа Федерального казначейства, финансового органа субъекта Российской Федерации (муниципального образования), органа управления государственным внебюджетным фондом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87" marR="4887" marT="4887" marB="4887"/>
                </a:tc>
              </a:tr>
              <a:tr h="443659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Наименование открываемого казначейского счета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87" marR="4887" marT="4887" marB="488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Указывается наименование соответствующего вида казначейского счета (видов казначейских счетов) в соответствии с видами казначейских счетов, предусмотренными пунктом 2 настоящего Порядка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87" marR="4887" marT="4887" marB="4887"/>
                </a:tc>
              </a:tr>
              <a:tr h="2793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Код валюты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87" marR="4887" marT="4887" marB="488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Указывается код валюты по Общероссийскому классификатору валют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87" marR="4887" marT="4887" marB="4887"/>
                </a:tc>
              </a:tr>
              <a:tr h="28370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Руководитель клиента (уполномоченное лицо)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87" marR="4887" marT="4887" marB="488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Указываются фамилия, имя, отчество (полностью) руководителя (уполномоченного лица)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87" marR="4887" marT="4887" marB="4887"/>
                </a:tc>
              </a:tr>
              <a:tr h="41847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Главный бухгалтер клиента (уполномоченное лицо)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87" marR="4887" marT="4887" marB="488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Указываются фамилия, имя, отчество (полностью) главного бухгалтера (уполномоченного лица)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87" marR="4887" marT="4887" marB="4887"/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1319" y="910570"/>
            <a:ext cx="9084553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03648" y="157094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114B7F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Реквизиты </a:t>
            </a:r>
            <a:r>
              <a:rPr lang="ru-RU" altLang="ru-RU" b="1" dirty="0">
                <a:solidFill>
                  <a:srgbClr val="114B7F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заявления на открытие казначейского </a:t>
            </a:r>
            <a:r>
              <a:rPr lang="ru-RU" altLang="ru-RU" b="1" dirty="0" smtClean="0">
                <a:solidFill>
                  <a:srgbClr val="114B7F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счета</a:t>
            </a:r>
          </a:p>
          <a:p>
            <a:pPr lvl="0"/>
            <a:r>
              <a:rPr lang="ru-RU" altLang="ru-RU" b="1" i="1" dirty="0" smtClean="0">
                <a:solidFill>
                  <a:srgbClr val="114B7F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(Приложение </a:t>
            </a:r>
            <a:r>
              <a:rPr lang="ru-RU" altLang="ru-RU" b="1" i="1" dirty="0">
                <a:solidFill>
                  <a:srgbClr val="114B7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 </a:t>
            </a:r>
            <a:r>
              <a:rPr lang="ru-RU" altLang="ru-RU" b="1" i="1" dirty="0" smtClean="0">
                <a:solidFill>
                  <a:srgbClr val="114B7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к </a:t>
            </a:r>
            <a:r>
              <a:rPr lang="ru-RU" altLang="ru-RU" b="1" i="1" dirty="0">
                <a:solidFill>
                  <a:srgbClr val="114B7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Порядку </a:t>
            </a:r>
            <a:r>
              <a:rPr lang="ru-RU" altLang="ru-RU" b="1" i="1" dirty="0" smtClean="0">
                <a:solidFill>
                  <a:srgbClr val="114B7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открытия казначейских счетов)</a:t>
            </a:r>
            <a:endParaRPr lang="ru-RU" b="1" i="1" dirty="0">
              <a:solidFill>
                <a:srgbClr val="114B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81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97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32862" t="22430" r="42295" b="13355"/>
          <a:stretch/>
        </p:blipFill>
        <p:spPr bwMode="auto">
          <a:xfrm>
            <a:off x="347869" y="1117600"/>
            <a:ext cx="4978400" cy="562186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5388316" y="1300030"/>
            <a:ext cx="3672409" cy="398379"/>
          </a:xfrm>
          <a:prstGeom prst="rect">
            <a:avLst/>
          </a:prstGeom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1400" dirty="0" smtClean="0">
                <a:solidFill>
                  <a:srgbClr val="11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по </a:t>
            </a:r>
            <a:r>
              <a:rPr lang="ru-RU" sz="1400" dirty="0">
                <a:solidFill>
                  <a:srgbClr val="11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Общероссийскому классификатору предприятий и организаций </a:t>
            </a:r>
            <a:r>
              <a:rPr lang="ru-RU" sz="1400" dirty="0" smtClean="0">
                <a:solidFill>
                  <a:srgbClr val="11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ОКПО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393585" y="2082416"/>
            <a:ext cx="3672409" cy="544765"/>
          </a:xfrm>
          <a:prstGeom prst="rect">
            <a:avLst/>
          </a:prstGeom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1400" dirty="0">
                <a:solidFill>
                  <a:srgbClr val="11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dirty="0" smtClean="0">
                <a:solidFill>
                  <a:srgbClr val="11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дентификационного </a:t>
            </a:r>
            <a:r>
              <a:rPr lang="ru-RU" sz="1400" dirty="0">
                <a:solidFill>
                  <a:srgbClr val="11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номера налогоплательщика (далее - ИНН) и кода причины постановки на учет (далее - КПП)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228184" y="971550"/>
            <a:ext cx="15667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srgbClr val="11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кодовой зоне:</a:t>
            </a:r>
          </a:p>
        </p:txBody>
      </p:sp>
      <p:cxnSp>
        <p:nvCxnSpPr>
          <p:cNvPr id="31" name="Прямая со стрелкой 30"/>
          <p:cNvCxnSpPr>
            <a:stCxn id="28" idx="1"/>
          </p:cNvCxnSpPr>
          <p:nvPr/>
        </p:nvCxnSpPr>
        <p:spPr>
          <a:xfrm flipH="1">
            <a:off x="4234606" y="1499220"/>
            <a:ext cx="1153710" cy="1034909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extBox 1027"/>
          <p:cNvSpPr txBox="1"/>
          <p:nvPr/>
        </p:nvSpPr>
        <p:spPr>
          <a:xfrm>
            <a:off x="1502841" y="2459157"/>
            <a:ext cx="214676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и сокращенное наименование финансового органа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1029" name="TextBox 1028"/>
          <p:cNvSpPr txBox="1"/>
          <p:nvPr/>
        </p:nvSpPr>
        <p:spPr>
          <a:xfrm>
            <a:off x="3995936" y="2246675"/>
            <a:ext cx="789741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00.00.0000</a:t>
            </a:r>
            <a:endParaRPr lang="ru-RU" sz="1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0" name="TextBox 1029"/>
          <p:cNvSpPr txBox="1"/>
          <p:nvPr/>
        </p:nvSpPr>
        <p:spPr>
          <a:xfrm>
            <a:off x="1249843" y="1605582"/>
            <a:ext cx="2736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Номера открытых казначейских счетов </a:t>
            </a:r>
            <a:r>
              <a:rPr lang="ru-RU" sz="1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(указывает </a:t>
            </a:r>
            <a:r>
              <a:rPr lang="ru-RU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по Липецкой </a:t>
            </a:r>
            <a:r>
              <a:rPr lang="ru-RU" sz="1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области)</a:t>
            </a:r>
            <a:endParaRPr lang="ru-RU" sz="1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cxnSp>
        <p:nvCxnSpPr>
          <p:cNvPr id="41" name="Прямая со стрелкой 40"/>
          <p:cNvCxnSpPr/>
          <p:nvPr/>
        </p:nvCxnSpPr>
        <p:spPr>
          <a:xfrm flipH="1">
            <a:off x="4310443" y="2534129"/>
            <a:ext cx="1090946" cy="606839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8" name="TextBox 1037"/>
          <p:cNvSpPr txBox="1"/>
          <p:nvPr/>
        </p:nvSpPr>
        <p:spPr>
          <a:xfrm>
            <a:off x="3916706" y="1359261"/>
            <a:ext cx="10873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по порядку</a:t>
            </a:r>
            <a:endParaRPr lang="ru-RU" sz="1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>
            <a:stCxn id="29" idx="1"/>
          </p:cNvCxnSpPr>
          <p:nvPr/>
        </p:nvCxnSpPr>
        <p:spPr>
          <a:xfrm flipH="1">
            <a:off x="4310443" y="2354799"/>
            <a:ext cx="1083142" cy="607619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33184" y="2127559"/>
            <a:ext cx="147978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</a:t>
            </a:r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составления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93585" y="1778346"/>
            <a:ext cx="3672409" cy="247568"/>
          </a:xfrm>
          <a:prstGeom prst="rect">
            <a:avLst/>
          </a:prstGeom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1400" dirty="0" smtClean="0">
                <a:solidFill>
                  <a:srgbClr val="11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по Сводному реестр;</a:t>
            </a:r>
          </a:p>
        </p:txBody>
      </p:sp>
      <p:cxnSp>
        <p:nvCxnSpPr>
          <p:cNvPr id="17" name="Прямая со стрелкой 16"/>
          <p:cNvCxnSpPr>
            <a:stCxn id="16" idx="1"/>
          </p:cNvCxnSpPr>
          <p:nvPr/>
        </p:nvCxnSpPr>
        <p:spPr>
          <a:xfrm flipH="1">
            <a:off x="4310445" y="1902130"/>
            <a:ext cx="1083140" cy="889309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5399844" y="2735280"/>
            <a:ext cx="3672409" cy="544765"/>
          </a:xfrm>
          <a:prstGeom prst="rect">
            <a:avLst/>
          </a:prstGeom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1400" dirty="0">
                <a:solidFill>
                  <a:srgbClr val="11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наименование </a:t>
            </a:r>
            <a:r>
              <a:rPr lang="ru-RU" sz="1400" dirty="0" smtClean="0">
                <a:solidFill>
                  <a:srgbClr val="11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должностей должностных  </a:t>
            </a:r>
            <a:r>
              <a:rPr lang="ru-RU" sz="1400" dirty="0">
                <a:solidFill>
                  <a:srgbClr val="11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лиц, </a:t>
            </a:r>
            <a:r>
              <a:rPr lang="ru-RU" sz="1400" dirty="0" smtClean="0">
                <a:solidFill>
                  <a:srgbClr val="11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 соответственно право </a:t>
            </a:r>
            <a:r>
              <a:rPr lang="ru-RU" sz="1400" dirty="0">
                <a:solidFill>
                  <a:srgbClr val="11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или второй подписи</a:t>
            </a:r>
          </a:p>
        </p:txBody>
      </p:sp>
      <p:cxnSp>
        <p:nvCxnSpPr>
          <p:cNvPr id="25" name="Прямая со стрелкой 24"/>
          <p:cNvCxnSpPr>
            <a:stCxn id="24" idx="1"/>
          </p:cNvCxnSpPr>
          <p:nvPr/>
        </p:nvCxnSpPr>
        <p:spPr>
          <a:xfrm flipH="1">
            <a:off x="1433184" y="3007663"/>
            <a:ext cx="3966660" cy="1141417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5409137" y="3357247"/>
            <a:ext cx="3672409" cy="846386"/>
          </a:xfrm>
          <a:prstGeom prst="rect">
            <a:avLst/>
          </a:prstGeom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1400" dirty="0" smtClean="0">
                <a:solidFill>
                  <a:srgbClr val="11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без сокращений фамилии, имена и отчества должностных  </a:t>
            </a:r>
            <a:r>
              <a:rPr lang="ru-RU" sz="1400" dirty="0">
                <a:solidFill>
                  <a:srgbClr val="11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лиц, </a:t>
            </a:r>
            <a:r>
              <a:rPr lang="ru-RU" sz="1400" dirty="0" smtClean="0">
                <a:solidFill>
                  <a:srgbClr val="11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 предоставляется право подписи документов при совершении операций по казначейскому счету</a:t>
            </a:r>
            <a:endParaRPr lang="ru-RU" sz="1400" dirty="0">
              <a:solidFill>
                <a:srgbClr val="114B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Прямая со стрелкой 33"/>
          <p:cNvCxnSpPr>
            <a:stCxn id="33" idx="1"/>
          </p:cNvCxnSpPr>
          <p:nvPr/>
        </p:nvCxnSpPr>
        <p:spPr>
          <a:xfrm flipH="1">
            <a:off x="2123729" y="3780440"/>
            <a:ext cx="3285408" cy="351723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5401389" y="4262372"/>
            <a:ext cx="3672409" cy="247568"/>
          </a:xfrm>
          <a:prstGeom prst="rect">
            <a:avLst/>
          </a:prstGeom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1400" dirty="0" smtClean="0">
                <a:solidFill>
                  <a:srgbClr val="11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подписи</a:t>
            </a:r>
            <a:endParaRPr lang="ru-RU" sz="1400" dirty="0">
              <a:solidFill>
                <a:srgbClr val="114B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Прямая со стрелкой 36"/>
          <p:cNvCxnSpPr>
            <a:stCxn id="36" idx="1"/>
          </p:cNvCxnSpPr>
          <p:nvPr/>
        </p:nvCxnSpPr>
        <p:spPr>
          <a:xfrm flipH="1" flipV="1">
            <a:off x="3131840" y="4149080"/>
            <a:ext cx="2269549" cy="237076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5388315" y="4648347"/>
            <a:ext cx="3672409" cy="2052870"/>
          </a:xfrm>
          <a:prstGeom prst="rect">
            <a:avLst/>
          </a:prstGeom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1400" u="sng" dirty="0" smtClean="0">
                <a:solidFill>
                  <a:srgbClr val="11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образцов подписей подписывается:</a:t>
            </a:r>
          </a:p>
          <a:p>
            <a:pPr>
              <a:lnSpc>
                <a:spcPct val="70000"/>
              </a:lnSpc>
            </a:pPr>
            <a:r>
              <a:rPr lang="ru-RU" sz="1400" u="sng" dirty="0" smtClean="0">
                <a:solidFill>
                  <a:srgbClr val="11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руководителем</a:t>
            </a:r>
            <a:r>
              <a:rPr lang="ru-RU" sz="1400" dirty="0" smtClean="0">
                <a:solidFill>
                  <a:srgbClr val="11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11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(уполномоченным им лицом с указанием должности) с указанием расшифровки его подписи, содержащей полные (без сокращения) фамилию, имя и отчество;</a:t>
            </a:r>
          </a:p>
          <a:p>
            <a:pPr>
              <a:lnSpc>
                <a:spcPct val="70000"/>
              </a:lnSpc>
            </a:pPr>
            <a:r>
              <a:rPr lang="ru-RU" sz="1400" u="sng" dirty="0">
                <a:solidFill>
                  <a:srgbClr val="11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бухгалтером</a:t>
            </a:r>
            <a:r>
              <a:rPr lang="ru-RU" sz="1400" dirty="0">
                <a:solidFill>
                  <a:srgbClr val="11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(уполномоченным руководителем лицом с указанием должности) с указанием расшифровки его подписи, содержащей полные (без сокращения) фамилию, имя и отчество, и даты подписания Карточки образцов </a:t>
            </a:r>
            <a:r>
              <a:rPr lang="ru-RU" sz="1400" dirty="0" smtClean="0">
                <a:solidFill>
                  <a:srgbClr val="11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подписей</a:t>
            </a:r>
            <a:endParaRPr lang="ru-RU" sz="1400" dirty="0">
              <a:solidFill>
                <a:srgbClr val="114B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 flipH="1">
            <a:off x="3202728" y="5034228"/>
            <a:ext cx="2185587" cy="266980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>
            <a:off x="3202728" y="5793320"/>
            <a:ext cx="2210686" cy="155960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115616" y="179348"/>
            <a:ext cx="712879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14B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Карточки образцов подписей</a:t>
            </a:r>
          </a:p>
          <a:p>
            <a:pPr lvl="0" algn="ctr">
              <a:tabLst>
                <a:tab pos="1795463" algn="l"/>
              </a:tabLst>
            </a:pPr>
            <a:r>
              <a:rPr lang="ru-RU" altLang="ru-RU" b="1" i="1" dirty="0">
                <a:solidFill>
                  <a:srgbClr val="114B7F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(Приложение № </a:t>
            </a:r>
            <a:r>
              <a:rPr lang="ru-RU" altLang="ru-RU" b="1" i="1" dirty="0" smtClean="0">
                <a:solidFill>
                  <a:srgbClr val="114B7F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 </a:t>
            </a:r>
            <a:r>
              <a:rPr lang="ru-RU" altLang="ru-RU" b="1" i="1" dirty="0">
                <a:solidFill>
                  <a:srgbClr val="114B7F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 Порядку открытия казначейских счетов)</a:t>
            </a:r>
            <a:endParaRPr lang="ru-RU" b="1" i="1" dirty="0">
              <a:solidFill>
                <a:srgbClr val="114B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114B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616974" y="5572742"/>
            <a:ext cx="599465" cy="204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07705" y="5527521"/>
            <a:ext cx="1858728" cy="354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проставляется обязательно!!!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4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04" y="116632"/>
            <a:ext cx="9180512" cy="6859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866937" y="3284984"/>
            <a:ext cx="5400600" cy="648072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1D4E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solidFill>
                <a:srgbClr val="1D4E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"/>
            <a:ext cx="9153525" cy="1196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6936" y="32350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rgbClr val="1D4E7F"/>
                </a:solidFill>
                <a:latin typeface="Times New Roman" pitchFamily="18" charset="0"/>
                <a:cs typeface="Times New Roman" pitchFamily="18" charset="0"/>
              </a:rPr>
              <a:t>Управление Федерального казначейства по Липецкой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04230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4099</TotalTime>
  <Words>1080</Words>
  <Application>Microsoft Office PowerPoint</Application>
  <PresentationFormat>Экран (4:3)</PresentationFormat>
  <Paragraphs>197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Стельмашенко Михаил Владимирович</dc:creator>
  <cp:lastModifiedBy>Руднева  Галина Алексеевна</cp:lastModifiedBy>
  <cp:revision>220</cp:revision>
  <cp:lastPrinted>2020-09-02T15:08:28Z</cp:lastPrinted>
  <dcterms:created xsi:type="dcterms:W3CDTF">2017-05-24T03:16:47Z</dcterms:created>
  <dcterms:modified xsi:type="dcterms:W3CDTF">2020-09-03T07:15:55Z</dcterms:modified>
</cp:coreProperties>
</file>