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bookmarkIdSeed="2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88" r:id="rId2"/>
    <p:sldId id="291" r:id="rId3"/>
    <p:sldId id="290" r:id="rId4"/>
    <p:sldId id="303" r:id="rId5"/>
    <p:sldId id="280" r:id="rId6"/>
    <p:sldId id="281" r:id="rId7"/>
    <p:sldId id="305" r:id="rId8"/>
    <p:sldId id="304" r:id="rId9"/>
  </p:sldIdLst>
  <p:sldSz cx="9144000" cy="5143500" type="screen16x9"/>
  <p:notesSz cx="6794500" cy="9931400"/>
  <p:defaultTextStyle>
    <a:defPPr>
      <a:defRPr lang="ru-RU"/>
    </a:defPPr>
    <a:lvl1pPr marL="0" algn="l" defTabSz="1449150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575" algn="l" defTabSz="1449150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150" algn="l" defTabSz="1449150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3724" algn="l" defTabSz="1449150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8298" algn="l" defTabSz="1449150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2872" algn="l" defTabSz="1449150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7447" algn="l" defTabSz="1449150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2022" algn="l" defTabSz="1449150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6597" algn="l" defTabSz="1449150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565" userDrawn="1">
          <p15:clr>
            <a:srgbClr val="A4A3A4"/>
          </p15:clr>
        </p15:guide>
        <p15:guide id="2" pos="341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437F"/>
    <a:srgbClr val="003B59"/>
    <a:srgbClr val="66CCFF"/>
    <a:srgbClr val="E6E6E6"/>
    <a:srgbClr val="DDDDDD"/>
    <a:srgbClr val="99CCFF"/>
    <a:srgbClr val="4978B1"/>
    <a:srgbClr val="FCFCFC"/>
    <a:srgbClr val="ECD6A5"/>
    <a:srgbClr val="C192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9" autoAdjust="0"/>
    <p:restoredTop sz="89829" autoAdjust="0"/>
  </p:normalViewPr>
  <p:slideViewPr>
    <p:cSldViewPr>
      <p:cViewPr varScale="1">
        <p:scale>
          <a:sx n="83" d="100"/>
          <a:sy n="83" d="100"/>
        </p:scale>
        <p:origin x="-780" y="-56"/>
      </p:cViewPr>
      <p:guideLst>
        <p:guide orient="horz" pos="4565"/>
        <p:guide pos="3411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1" d="100"/>
          <a:sy n="81" d="100"/>
        </p:scale>
        <p:origin x="-3972" y="-102"/>
      </p:cViewPr>
      <p:guideLst>
        <p:guide orient="horz" pos="3128"/>
        <p:guide pos="214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100" dirty="0"/>
              <a:t>Диаграмма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3.8892539611394314E-2"/>
          <c:y val="0.37853958879848731"/>
          <c:w val="0.23584606443672951"/>
          <c:h val="0.351180806157370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100" dirty="0"/>
              <a:t>Диаграмма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3.8892539611394314E-2"/>
          <c:y val="0.37853958879848731"/>
          <c:w val="0.23584606443672951"/>
          <c:h val="0.351180806157370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100" dirty="0"/>
              <a:t>Диаграмма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3.8892539611394314E-2"/>
          <c:y val="0.37853958879848731"/>
          <c:w val="0.23584606443672951"/>
          <c:h val="0.351180806157370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xmlns="" id="{E30B252F-8492-4B2F-BA77-150FFEA8476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2" y="6"/>
            <a:ext cx="2944533" cy="495598"/>
          </a:xfrm>
          <a:prstGeom prst="rect">
            <a:avLst/>
          </a:prstGeom>
        </p:spPr>
        <p:txBody>
          <a:bodyPr vert="horz" lIns="170161" tIns="85080" rIns="170161" bIns="85080" rtlCol="0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C33C85C5-53C6-4F20-A46C-AE2DEDE0481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8101" y="6"/>
            <a:ext cx="2944533" cy="495598"/>
          </a:xfrm>
          <a:prstGeom prst="rect">
            <a:avLst/>
          </a:prstGeom>
        </p:spPr>
        <p:txBody>
          <a:bodyPr vert="horz" lIns="170161" tIns="85080" rIns="170161" bIns="85080" rtlCol="0"/>
          <a:lstStyle>
            <a:lvl1pPr algn="r">
              <a:defRPr sz="2200"/>
            </a:lvl1pPr>
          </a:lstStyle>
          <a:p>
            <a:fld id="{B319EF66-CBD7-4FA5-874F-C15789B8559E}" type="datetimeFigureOut">
              <a:rPr lang="ru-RU" smtClean="0"/>
              <a:pPr/>
              <a:t>03.09.2020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DCB46D85-D407-4DF4-945D-6827D592EB9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2" y="9435805"/>
            <a:ext cx="2944533" cy="495598"/>
          </a:xfrm>
          <a:prstGeom prst="rect">
            <a:avLst/>
          </a:prstGeom>
        </p:spPr>
        <p:txBody>
          <a:bodyPr vert="horz" lIns="170161" tIns="85080" rIns="170161" bIns="85080" rtlCol="0" anchor="b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A525DC81-42C0-4D20-A881-B2050CF5607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8101" y="9435805"/>
            <a:ext cx="2944533" cy="495598"/>
          </a:xfrm>
          <a:prstGeom prst="rect">
            <a:avLst/>
          </a:prstGeom>
        </p:spPr>
        <p:txBody>
          <a:bodyPr vert="horz" lIns="170161" tIns="85080" rIns="170161" bIns="85080" rtlCol="0" anchor="b"/>
          <a:lstStyle>
            <a:lvl1pPr algn="r">
              <a:defRPr sz="2200"/>
            </a:lvl1pPr>
          </a:lstStyle>
          <a:p>
            <a:fld id="{7FB3B98C-91AF-4E43-94DE-89EACF5A2C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34497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6"/>
            <a:ext cx="2944533" cy="495598"/>
          </a:xfrm>
          <a:prstGeom prst="rect">
            <a:avLst/>
          </a:prstGeom>
        </p:spPr>
        <p:txBody>
          <a:bodyPr vert="horz" lIns="170161" tIns="85080" rIns="170161" bIns="85080" rtlCol="0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8101" y="6"/>
            <a:ext cx="2944533" cy="495598"/>
          </a:xfrm>
          <a:prstGeom prst="rect">
            <a:avLst/>
          </a:prstGeom>
        </p:spPr>
        <p:txBody>
          <a:bodyPr vert="horz" lIns="170161" tIns="85080" rIns="170161" bIns="85080" rtlCol="0"/>
          <a:lstStyle>
            <a:lvl1pPr algn="r">
              <a:defRPr sz="2200"/>
            </a:lvl1pPr>
          </a:lstStyle>
          <a:p>
            <a:fld id="{8F7CBA3A-4016-4326-8AC3-4CA1C77DF708}" type="datetimeFigureOut">
              <a:rPr lang="ru-RU" smtClean="0"/>
              <a:pPr/>
              <a:t>03.09.2020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3013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70161" tIns="85080" rIns="170161" bIns="8508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080" y="4781069"/>
            <a:ext cx="5436348" cy="3911339"/>
          </a:xfrm>
          <a:prstGeom prst="rect">
            <a:avLst/>
          </a:prstGeom>
        </p:spPr>
        <p:txBody>
          <a:bodyPr vert="horz" lIns="170161" tIns="85080" rIns="170161" bIns="8508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35805"/>
            <a:ext cx="2944533" cy="495598"/>
          </a:xfrm>
          <a:prstGeom prst="rect">
            <a:avLst/>
          </a:prstGeom>
        </p:spPr>
        <p:txBody>
          <a:bodyPr vert="horz" lIns="170161" tIns="85080" rIns="170161" bIns="85080" rtlCol="0" anchor="b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8101" y="9435805"/>
            <a:ext cx="2944533" cy="495598"/>
          </a:xfrm>
          <a:prstGeom prst="rect">
            <a:avLst/>
          </a:prstGeom>
        </p:spPr>
        <p:txBody>
          <a:bodyPr vert="horz" lIns="170161" tIns="85080" rIns="170161" bIns="85080" rtlCol="0" anchor="b"/>
          <a:lstStyle>
            <a:lvl1pPr algn="r">
              <a:defRPr sz="2200"/>
            </a:lvl1pPr>
          </a:lstStyle>
          <a:p>
            <a:fld id="{1D3B102A-EDC8-431F-B475-B3229B34ED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565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4915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4575" algn="l" defTabSz="144915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49150" algn="l" defTabSz="144915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3724" algn="l" defTabSz="144915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898298" algn="l" defTabSz="144915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22872" algn="l" defTabSz="144915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47447" algn="l" defTabSz="144915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72022" algn="l" defTabSz="144915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96597" algn="l" defTabSz="144915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pPr/>
              <a:t>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21826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349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66419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66419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26252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10515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10515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3494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932366" y="1363885"/>
            <a:ext cx="6400802" cy="2683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00"/>
            </a:lvl1pPr>
          </a:lstStyle>
          <a:p>
            <a:endParaRPr dirty="0"/>
          </a:p>
        </p:txBody>
      </p:sp>
      <p:sp>
        <p:nvSpPr>
          <p:cNvPr id="7" name="Holder 2">
            <a:extLst>
              <a:ext uri="{FF2B5EF4-FFF2-40B4-BE49-F238E27FC236}">
                <a16:creationId xmlns:a16="http://schemas.microsoft.com/office/drawing/2014/main" xmlns="" id="{7B23EBB8-90AE-42AD-89F1-AAACFA842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0823" y="35233"/>
            <a:ext cx="4342475" cy="268834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700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8" name="object 2">
            <a:extLst>
              <a:ext uri="{FF2B5EF4-FFF2-40B4-BE49-F238E27FC236}">
                <a16:creationId xmlns:a16="http://schemas.microsoft.com/office/drawing/2014/main" xmlns="" id="{AC4B3DDE-8657-4CD7-8D3E-CD345DD21E94}"/>
              </a:ext>
            </a:extLst>
          </p:cNvPr>
          <p:cNvSpPr/>
          <p:nvPr userDrawn="1"/>
        </p:nvSpPr>
        <p:spPr>
          <a:xfrm flipV="1">
            <a:off x="2" y="397589"/>
            <a:ext cx="9144000" cy="280834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10" name="Дата 9">
            <a:extLst>
              <a:ext uri="{FF2B5EF4-FFF2-40B4-BE49-F238E27FC236}">
                <a16:creationId xmlns:a16="http://schemas.microsoft.com/office/drawing/2014/main" xmlns="" id="{20278EF6-AF14-48C2-AE7F-BB201C546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340C1-9663-4834-9678-E2A955AB6CD1}" type="datetime1">
              <a:rPr lang="en-US" smtClean="0"/>
              <a:pPr/>
              <a:t>9/3/2020</a:t>
            </a:fld>
            <a:endParaRPr lang="en-US"/>
          </a:p>
        </p:txBody>
      </p:sp>
      <p:sp>
        <p:nvSpPr>
          <p:cNvPr id="11" name="Нижний колонтитул 10">
            <a:extLst>
              <a:ext uri="{FF2B5EF4-FFF2-40B4-BE49-F238E27FC236}">
                <a16:creationId xmlns:a16="http://schemas.microsoft.com/office/drawing/2014/main" xmlns="" id="{673C5D05-5317-4410-986D-0EB45742A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>
            <a:extLst>
              <a:ext uri="{FF2B5EF4-FFF2-40B4-BE49-F238E27FC236}">
                <a16:creationId xmlns:a16="http://schemas.microsoft.com/office/drawing/2014/main" xmlns="" id="{9B8336B5-74EC-4EED-88A6-FF7D2C8A8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7DF15-E714-4CF6-BEF1-7D53FFC8CFCA}" type="datetime1">
              <a:rPr lang="en-US" smtClean="0"/>
              <a:pPr/>
              <a:t>9/3/2020</a:t>
            </a:fld>
            <a:endParaRPr lang="en-US"/>
          </a:p>
        </p:txBody>
      </p:sp>
      <p:sp>
        <p:nvSpPr>
          <p:cNvPr id="5" name="Holder 5">
            <a:extLst>
              <a:ext uri="{FF2B5EF4-FFF2-40B4-BE49-F238E27FC236}">
                <a16:creationId xmlns:a16="http://schemas.microsoft.com/office/drawing/2014/main" xmlns="" id="{4E065825-85CD-4AFB-994B-2E973E9F02EE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6940177" y="4795860"/>
            <a:ext cx="2103122" cy="268834"/>
          </a:xfrm>
        </p:spPr>
        <p:txBody>
          <a:bodyPr lIns="0" tIns="0" rIns="0" bIns="0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Holder 2">
            <a:extLst>
              <a:ext uri="{FF2B5EF4-FFF2-40B4-BE49-F238E27FC236}">
                <a16:creationId xmlns:a16="http://schemas.microsoft.com/office/drawing/2014/main" xmlns="" id="{E801F513-37A4-4436-BBD3-3D2847934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0823" y="35233"/>
            <a:ext cx="4342475" cy="268834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700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xmlns="" id="{59F58909-8CF7-4B59-B73D-6D9E4358D6C5}"/>
              </a:ext>
            </a:extLst>
          </p:cNvPr>
          <p:cNvSpPr/>
          <p:nvPr userDrawn="1"/>
        </p:nvSpPr>
        <p:spPr>
          <a:xfrm flipV="1">
            <a:off x="2" y="397589"/>
            <a:ext cx="9144000" cy="280834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290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2" y="4783460"/>
            <a:ext cx="2103122" cy="446276"/>
          </a:xfrm>
        </p:spPr>
        <p:txBody>
          <a:bodyPr/>
          <a:lstStyle/>
          <a:p>
            <a:fld id="{DCF62467-51A0-4331-81DA-2BBFEC3C67EF}" type="datetime1">
              <a:rPr lang="en-US" smtClean="0"/>
              <a:pPr/>
              <a:t>9/3/2020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08962" y="4783461"/>
            <a:ext cx="2926080" cy="446276"/>
          </a:xfrm>
        </p:spPr>
        <p:txBody>
          <a:bodyPr/>
          <a:lstStyle/>
          <a:p>
            <a:endParaRPr lang="ru-RU"/>
          </a:p>
        </p:txBody>
      </p:sp>
      <p:sp>
        <p:nvSpPr>
          <p:cNvPr id="5" name="Holder 5">
            <a:extLst>
              <a:ext uri="{FF2B5EF4-FFF2-40B4-BE49-F238E27FC236}">
                <a16:creationId xmlns:a16="http://schemas.microsoft.com/office/drawing/2014/main" xmlns="" id="{2C64C0D2-3B01-4D89-AC3D-D015BF578CA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6940177" y="4795860"/>
            <a:ext cx="2103122" cy="268834"/>
          </a:xfrm>
        </p:spPr>
        <p:txBody>
          <a:bodyPr lIns="0" tIns="0" rIns="0" bIns="0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Holder 2">
            <a:extLst>
              <a:ext uri="{FF2B5EF4-FFF2-40B4-BE49-F238E27FC236}">
                <a16:creationId xmlns:a16="http://schemas.microsoft.com/office/drawing/2014/main" xmlns="" id="{ACA70A9C-BB1B-495B-A91D-4FFE807FD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0823" y="35233"/>
            <a:ext cx="4342475" cy="268834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700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xmlns="" id="{D1FFA894-E666-4AAB-90B4-A00984BD322C}"/>
              </a:ext>
            </a:extLst>
          </p:cNvPr>
          <p:cNvSpPr/>
          <p:nvPr userDrawn="1"/>
        </p:nvSpPr>
        <p:spPr>
          <a:xfrm flipV="1">
            <a:off x="2" y="397589"/>
            <a:ext cx="9144000" cy="280834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2900" dirty="0"/>
          </a:p>
        </p:txBody>
      </p:sp>
    </p:spTree>
    <p:extLst>
      <p:ext uri="{BB962C8B-B14F-4D97-AF65-F5344CB8AC3E}">
        <p14:creationId xmlns:p14="http://schemas.microsoft.com/office/powerpoint/2010/main" val="1135436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9/3/2020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25239" y="2425391"/>
            <a:ext cx="6012239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rgbClr val="003B5A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1" y="3684404"/>
            <a:ext cx="423558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2" y="4783460"/>
            <a:ext cx="292608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2" y="4783458"/>
            <a:ext cx="2103122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6340C1-9663-4834-9678-E2A955AB6CD1}" type="datetime1">
              <a:rPr lang="en-US" smtClean="0"/>
              <a:pPr/>
              <a:t>9/3/2020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940177" y="4795860"/>
            <a:ext cx="2103122" cy="268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sz="1700" b="1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7171B215-76B1-4062-B300-9C7BB6A65CB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1" y="63411"/>
            <a:ext cx="1402441" cy="54898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5" r:id="rId2"/>
    <p:sldLayoutId id="2147483666" r:id="rId3"/>
    <p:sldLayoutId id="2147483667" r:id="rId4"/>
  </p:sldLayoutIdLst>
  <p:hf hdr="0" ftr="0" dt="0"/>
  <p:txStyles>
    <p:titleStyle>
      <a:lvl1pPr>
        <a:defRPr sz="3200"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5057">
        <a:defRPr>
          <a:latin typeface="+mn-lt"/>
          <a:ea typeface="+mn-ea"/>
          <a:cs typeface="+mn-cs"/>
        </a:defRPr>
      </a:lvl2pPr>
      <a:lvl3pPr marL="1450117">
        <a:defRPr>
          <a:latin typeface="+mn-lt"/>
          <a:ea typeface="+mn-ea"/>
          <a:cs typeface="+mn-cs"/>
        </a:defRPr>
      </a:lvl3pPr>
      <a:lvl4pPr marL="2175172">
        <a:defRPr>
          <a:latin typeface="+mn-lt"/>
          <a:ea typeface="+mn-ea"/>
          <a:cs typeface="+mn-cs"/>
        </a:defRPr>
      </a:lvl4pPr>
      <a:lvl5pPr marL="2900230">
        <a:defRPr>
          <a:latin typeface="+mn-lt"/>
          <a:ea typeface="+mn-ea"/>
          <a:cs typeface="+mn-cs"/>
        </a:defRPr>
      </a:lvl5pPr>
      <a:lvl6pPr marL="3625289">
        <a:defRPr>
          <a:latin typeface="+mn-lt"/>
          <a:ea typeface="+mn-ea"/>
          <a:cs typeface="+mn-cs"/>
        </a:defRPr>
      </a:lvl6pPr>
      <a:lvl7pPr marL="4350346">
        <a:defRPr>
          <a:latin typeface="+mn-lt"/>
          <a:ea typeface="+mn-ea"/>
          <a:cs typeface="+mn-cs"/>
        </a:defRPr>
      </a:lvl7pPr>
      <a:lvl8pPr marL="5075404">
        <a:defRPr>
          <a:latin typeface="+mn-lt"/>
          <a:ea typeface="+mn-ea"/>
          <a:cs typeface="+mn-cs"/>
        </a:defRPr>
      </a:lvl8pPr>
      <a:lvl9pPr marL="5800463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5057">
        <a:defRPr>
          <a:latin typeface="+mn-lt"/>
          <a:ea typeface="+mn-ea"/>
          <a:cs typeface="+mn-cs"/>
        </a:defRPr>
      </a:lvl2pPr>
      <a:lvl3pPr marL="1450117">
        <a:defRPr>
          <a:latin typeface="+mn-lt"/>
          <a:ea typeface="+mn-ea"/>
          <a:cs typeface="+mn-cs"/>
        </a:defRPr>
      </a:lvl3pPr>
      <a:lvl4pPr marL="2175172">
        <a:defRPr>
          <a:latin typeface="+mn-lt"/>
          <a:ea typeface="+mn-ea"/>
          <a:cs typeface="+mn-cs"/>
        </a:defRPr>
      </a:lvl4pPr>
      <a:lvl5pPr marL="2900230">
        <a:defRPr>
          <a:latin typeface="+mn-lt"/>
          <a:ea typeface="+mn-ea"/>
          <a:cs typeface="+mn-cs"/>
        </a:defRPr>
      </a:lvl5pPr>
      <a:lvl6pPr marL="3625289">
        <a:defRPr>
          <a:latin typeface="+mn-lt"/>
          <a:ea typeface="+mn-ea"/>
          <a:cs typeface="+mn-cs"/>
        </a:defRPr>
      </a:lvl6pPr>
      <a:lvl7pPr marL="4350346">
        <a:defRPr>
          <a:latin typeface="+mn-lt"/>
          <a:ea typeface="+mn-ea"/>
          <a:cs typeface="+mn-cs"/>
        </a:defRPr>
      </a:lvl7pPr>
      <a:lvl8pPr marL="5075404">
        <a:defRPr>
          <a:latin typeface="+mn-lt"/>
          <a:ea typeface="+mn-ea"/>
          <a:cs typeface="+mn-cs"/>
        </a:defRPr>
      </a:lvl8pPr>
      <a:lvl9pPr marL="5800463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4" y="4817923"/>
            <a:ext cx="9122852" cy="0"/>
          </a:xfrm>
          <a:custGeom>
            <a:avLst/>
            <a:gdLst/>
            <a:ahLst/>
            <a:cxnLst/>
            <a:rect l="l" t="t" r="r" b="b"/>
            <a:pathLst>
              <a:path w="5752465">
                <a:moveTo>
                  <a:pt x="0" y="0"/>
                </a:moveTo>
                <a:lnTo>
                  <a:pt x="5751940" y="0"/>
                </a:lnTo>
              </a:path>
            </a:pathLst>
          </a:custGeom>
          <a:ln w="9525">
            <a:solidFill>
              <a:srgbClr val="003B5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167447" y="329088"/>
            <a:ext cx="1967349" cy="436317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42397" y="881544"/>
            <a:ext cx="5558907" cy="3101043"/>
          </a:xfrm>
          <a:prstGeom prst="rect">
            <a:avLst/>
          </a:prstGeom>
          <a:noFill/>
        </p:spPr>
        <p:txBody>
          <a:bodyPr wrap="square" lIns="144970" tIns="72486" rIns="144970" bIns="72486" rtlCol="0">
            <a:spAutoFit/>
          </a:bodyPr>
          <a:lstStyle/>
          <a:p>
            <a:r>
              <a:rPr lang="ru-RU" sz="3200" b="1" dirty="0">
                <a:solidFill>
                  <a:srgbClr val="1143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Новации в учете и распределении поступлений с связи с переходом на систему казначейских </a:t>
            </a:r>
            <a:r>
              <a:rPr lang="ru-RU" sz="3200" b="1" dirty="0" smtClean="0">
                <a:solidFill>
                  <a:srgbClr val="1143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платежей</a:t>
            </a:r>
            <a:endParaRPr lang="ru-RU" sz="3200" b="1" dirty="0">
              <a:solidFill>
                <a:srgbClr val="1143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200" b="1" dirty="0" smtClean="0">
                <a:solidFill>
                  <a:srgbClr val="1143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dirty="0">
              <a:solidFill>
                <a:srgbClr val="1143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" y="4817923"/>
            <a:ext cx="3638149" cy="300276"/>
          </a:xfrm>
          <a:prstGeom prst="rect">
            <a:avLst/>
          </a:prstGeom>
          <a:noFill/>
        </p:spPr>
        <p:txBody>
          <a:bodyPr wrap="square" lIns="144970" tIns="72486" rIns="144970" bIns="72486" rtlCol="0">
            <a:spAutoFit/>
          </a:bodyPr>
          <a:lstStyle/>
          <a:p>
            <a:r>
              <a:rPr lang="en-US" sz="1000" dirty="0" smtClean="0">
                <a:solidFill>
                  <a:schemeClr val="bg1">
                    <a:lumMod val="65000"/>
                  </a:schemeClr>
                </a:solidFill>
              </a:rPr>
              <a:t>www.lipetsk.roskazna.ru</a:t>
            </a:r>
            <a:endParaRPr lang="ru-RU" sz="1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42397" y="3638550"/>
            <a:ext cx="5217823" cy="688074"/>
          </a:xfrm>
          <a:prstGeom prst="rect">
            <a:avLst/>
          </a:prstGeom>
          <a:noFill/>
        </p:spPr>
        <p:txBody>
          <a:bodyPr wrap="square" lIns="144970" tIns="72486" rIns="144970" bIns="72486" rtlCol="0">
            <a:spAutoFit/>
          </a:bodyPr>
          <a:lstStyle/>
          <a:p>
            <a:pPr defTabSz="914400">
              <a:spcBef>
                <a:spcPct val="20000"/>
              </a:spcBef>
            </a:pPr>
            <a:r>
              <a:rPr lang="ru-RU" sz="1600" dirty="0" smtClean="0">
                <a:solidFill>
                  <a:srgbClr val="11437F"/>
                </a:solidFill>
                <a:latin typeface="+mj-lt"/>
                <a:ea typeface="PT Serif" panose="020A0603040505020204" pitchFamily="18" charset="-52"/>
              </a:rPr>
              <a:t>Начальник </a:t>
            </a:r>
            <a:r>
              <a:rPr lang="ru-RU" sz="1600" dirty="0">
                <a:solidFill>
                  <a:srgbClr val="11437F"/>
                </a:solidFill>
                <a:latin typeface="+mj-lt"/>
                <a:ea typeface="PT Serif" panose="020A0603040505020204" pitchFamily="18" charset="-52"/>
              </a:rPr>
              <a:t>отдела </a:t>
            </a:r>
            <a:r>
              <a:rPr lang="ru-RU" sz="1600" dirty="0" smtClean="0">
                <a:solidFill>
                  <a:srgbClr val="11437F"/>
                </a:solidFill>
                <a:latin typeface="+mj-lt"/>
                <a:ea typeface="PT Serif" panose="020A0603040505020204" pitchFamily="18" charset="-52"/>
              </a:rPr>
              <a:t>доходов</a:t>
            </a:r>
          </a:p>
          <a:p>
            <a:pPr defTabSz="914400">
              <a:spcBef>
                <a:spcPct val="20000"/>
              </a:spcBef>
            </a:pPr>
            <a:r>
              <a:rPr lang="ru-RU" sz="1600" dirty="0" smtClean="0">
                <a:solidFill>
                  <a:srgbClr val="11437F"/>
                </a:solidFill>
                <a:ea typeface="PT Serif" panose="020A0603040505020204" pitchFamily="18" charset="-52"/>
              </a:rPr>
              <a:t>И.В. Ламова</a:t>
            </a:r>
            <a:endParaRPr lang="ru-RU" sz="1600" dirty="0">
              <a:solidFill>
                <a:srgbClr val="11437F"/>
              </a:solidFill>
              <a:latin typeface="+mj-lt"/>
              <a:ea typeface="PT Serif" panose="020A0603040505020204" pitchFamily="18" charset="-52"/>
            </a:endParaRPr>
          </a:p>
        </p:txBody>
      </p:sp>
      <p:sp>
        <p:nvSpPr>
          <p:cNvPr id="14" name="object 2"/>
          <p:cNvSpPr/>
          <p:nvPr/>
        </p:nvSpPr>
        <p:spPr>
          <a:xfrm flipV="1">
            <a:off x="2" y="397589"/>
            <a:ext cx="7004022" cy="280834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Текст 3"/>
          <p:cNvSpPr txBox="1">
            <a:spLocks/>
          </p:cNvSpPr>
          <p:nvPr/>
        </p:nvSpPr>
        <p:spPr>
          <a:xfrm>
            <a:off x="4716017" y="4864597"/>
            <a:ext cx="4427984" cy="230413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725057">
              <a:defRPr>
                <a:latin typeface="+mn-lt"/>
                <a:ea typeface="+mn-ea"/>
                <a:cs typeface="+mn-cs"/>
              </a:defRPr>
            </a:lvl2pPr>
            <a:lvl3pPr marL="1450117">
              <a:defRPr>
                <a:latin typeface="+mn-lt"/>
                <a:ea typeface="+mn-ea"/>
                <a:cs typeface="+mn-cs"/>
              </a:defRPr>
            </a:lvl3pPr>
            <a:lvl4pPr marL="2175172">
              <a:defRPr>
                <a:latin typeface="+mn-lt"/>
                <a:ea typeface="+mn-ea"/>
                <a:cs typeface="+mn-cs"/>
              </a:defRPr>
            </a:lvl4pPr>
            <a:lvl5pPr marL="2900230">
              <a:defRPr>
                <a:latin typeface="+mn-lt"/>
                <a:ea typeface="+mn-ea"/>
                <a:cs typeface="+mn-cs"/>
              </a:defRPr>
            </a:lvl5pPr>
            <a:lvl6pPr marL="3625289">
              <a:defRPr>
                <a:latin typeface="+mn-lt"/>
                <a:ea typeface="+mn-ea"/>
                <a:cs typeface="+mn-cs"/>
              </a:defRPr>
            </a:lvl6pPr>
            <a:lvl7pPr marL="4350346">
              <a:defRPr>
                <a:latin typeface="+mn-lt"/>
                <a:ea typeface="+mn-ea"/>
                <a:cs typeface="+mn-cs"/>
              </a:defRPr>
            </a:lvl7pPr>
            <a:lvl8pPr marL="5075404">
              <a:defRPr>
                <a:latin typeface="+mn-lt"/>
                <a:ea typeface="+mn-ea"/>
                <a:cs typeface="+mn-cs"/>
              </a:defRPr>
            </a:lvl8pPr>
            <a:lvl9pPr marL="5800463">
              <a:defRPr>
                <a:latin typeface="+mn-lt"/>
                <a:ea typeface="+mn-ea"/>
                <a:cs typeface="+mn-cs"/>
              </a:defRPr>
            </a:lvl9pPr>
          </a:lstStyle>
          <a:p>
            <a:pPr algn="r" defTabSz="914400">
              <a:spcBef>
                <a:spcPct val="20000"/>
              </a:spcBef>
            </a:pPr>
            <a:r>
              <a:rPr lang="ru-RU" sz="1000" dirty="0">
                <a:solidFill>
                  <a:schemeClr val="bg1">
                    <a:lumMod val="65000"/>
                  </a:schemeClr>
                </a:solidFill>
              </a:rPr>
              <a:t>г. </a:t>
            </a:r>
            <a:r>
              <a:rPr lang="ru-RU" sz="1000" dirty="0" smtClean="0">
                <a:solidFill>
                  <a:schemeClr val="bg1">
                    <a:lumMod val="65000"/>
                  </a:schemeClr>
                </a:solidFill>
              </a:rPr>
              <a:t>Липецк, </a:t>
            </a:r>
            <a:r>
              <a:rPr lang="ru-RU" sz="1000" dirty="0" smtClean="0">
                <a:solidFill>
                  <a:schemeClr val="bg1">
                    <a:lumMod val="65000"/>
                  </a:schemeClr>
                </a:solidFill>
              </a:rPr>
              <a:t>3 сентября </a:t>
            </a:r>
            <a:r>
              <a:rPr lang="ru-RU" sz="1000" dirty="0">
                <a:solidFill>
                  <a:schemeClr val="bg1">
                    <a:lumMod val="65000"/>
                  </a:schemeClr>
                </a:solidFill>
              </a:rPr>
              <a:t>2020 года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ABA954BF-4777-45D6-BFB4-45F2F39C7C9E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xmlns="" id="{3F4BD687-0976-4A43-A840-8970534F5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8200" y="133350"/>
            <a:ext cx="4342475" cy="492443"/>
          </a:xfrm>
        </p:spPr>
        <p:txBody>
          <a:bodyPr/>
          <a:lstStyle/>
          <a:p>
            <a:r>
              <a:rPr lang="ru-RU" sz="1600" dirty="0">
                <a:solidFill>
                  <a:srgbClr val="11437F"/>
                </a:solidFill>
                <a:latin typeface="+mj-lt"/>
                <a:ea typeface="PT Serif" panose="020A0603040505020204" pitchFamily="18" charset="-52"/>
              </a:rPr>
              <a:t>Изменение НПА с 01.01.2021 </a:t>
            </a:r>
            <a:br>
              <a:rPr lang="ru-RU" sz="1600" dirty="0">
                <a:solidFill>
                  <a:srgbClr val="11437F"/>
                </a:solidFill>
                <a:latin typeface="+mj-lt"/>
                <a:ea typeface="PT Serif" panose="020A0603040505020204" pitchFamily="18" charset="-52"/>
              </a:rPr>
            </a:br>
            <a:endParaRPr lang="ru-RU" sz="1600" dirty="0">
              <a:solidFill>
                <a:srgbClr val="11437F"/>
              </a:solidFill>
              <a:latin typeface="+mj-lt"/>
              <a:ea typeface="PT Serif" panose="020A0603040505020204" pitchFamily="18" charset="-52"/>
            </a:endParaRP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xmlns="" id="{570DC79E-45AF-4512-9BF2-1AD1E62BABA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18529899"/>
              </p:ext>
            </p:extLst>
          </p:nvPr>
        </p:nvGraphicFramePr>
        <p:xfrm>
          <a:off x="457202" y="895350"/>
          <a:ext cx="5010172" cy="3811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3177141"/>
              </p:ext>
            </p:extLst>
          </p:nvPr>
        </p:nvGraphicFramePr>
        <p:xfrm>
          <a:off x="381000" y="742951"/>
          <a:ext cx="8381998" cy="36740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2848"/>
                <a:gridCol w="4349150"/>
              </a:tblGrid>
              <a:tr h="269208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noProof="0" dirty="0" smtClean="0">
                          <a:solidFill>
                            <a:srgbClr val="11437F"/>
                          </a:solidFill>
                          <a:latin typeface="+mj-lt"/>
                          <a:ea typeface="PT Serif" panose="020A0603040505020204" pitchFamily="18" charset="-52"/>
                          <a:cs typeface="Arial"/>
                        </a:rPr>
                        <a:t>Действующие НПА</a:t>
                      </a:r>
                    </a:p>
                  </a:txBody>
                  <a:tcPr marL="90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dirty="0" smtClean="0">
                          <a:solidFill>
                            <a:srgbClr val="11437F"/>
                          </a:solidFill>
                          <a:latin typeface="+mj-lt"/>
                          <a:ea typeface="PT Serif" panose="020A0603040505020204" pitchFamily="18" charset="-52"/>
                          <a:cs typeface="Arial"/>
                        </a:rPr>
                        <a:t>НПА, вступающие в силу с 1 января 2021 года</a:t>
                      </a:r>
                    </a:p>
                  </a:txBody>
                  <a:tcPr marL="90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93323">
                <a:tc>
                  <a:txBody>
                    <a:bodyPr/>
                    <a:lstStyle/>
                    <a:p>
                      <a:pPr algn="just"/>
                      <a:r>
                        <a:rPr lang="ru-RU" sz="11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Приказ</a:t>
                      </a: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Министерства финансов Российской Федерации </a:t>
                      </a:r>
                      <a:r>
                        <a:rPr lang="ru-RU" sz="11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от</a:t>
                      </a:r>
                      <a:r>
                        <a:rPr lang="ru-RU" sz="11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18.12.2013 № 125н </a:t>
                      </a: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«Об утверждении Порядка учета Федеральным казначейством поступлений в бюджетную систему Российской Федерации и их распределения между бюджетами бюджетной системы Российской Федерации»</a:t>
                      </a:r>
                    </a:p>
                    <a:p>
                      <a:pPr algn="just"/>
                      <a:endParaRPr lang="ru-RU" sz="1100" b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1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Приказ</a:t>
                      </a: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Министерства финансов Российской Федерации          </a:t>
                      </a:r>
                      <a:r>
                        <a:rPr lang="ru-RU" sz="11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от</a:t>
                      </a: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13.04.2020 № 66н</a:t>
                      </a:r>
                      <a:r>
                        <a:rPr lang="ru-RU" sz="1100" b="1" dirty="0" smtClean="0">
                          <a:solidFill>
                            <a:srgbClr val="003B59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«Об утверждении Порядка учета Федеральным казначейством поступлений в бюджетную систему Российской Федерации и их распределения между бюджетами бюджетной системы Российской Федерации»</a:t>
                      </a:r>
                      <a:endParaRPr lang="ru-RU" sz="11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51475">
                <a:tc>
                  <a:txBody>
                    <a:bodyPr/>
                    <a:lstStyle/>
                    <a:p>
                      <a:pPr algn="just"/>
                      <a:r>
                        <a:rPr lang="ru-RU" sz="11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Приказ</a:t>
                      </a: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Министерства финансов Российской Федерации  </a:t>
                      </a:r>
                      <a:r>
                        <a:rPr lang="ru-RU" sz="1100" b="1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от  12.11.2013 № 107н </a:t>
                      </a: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«Об утверждении  П</a:t>
                      </a:r>
                      <a:r>
                        <a:rPr lang="ru-RU" sz="11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равил указания информации в реквизитах распоряжений о переводе денежных средств в уплату платежей в бюджетную систему Российской Федерации»</a:t>
                      </a: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endParaRPr lang="ru-RU" sz="1100" b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Проект приказа</a:t>
                      </a: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Министерства финансов Российской Федерации «</a:t>
                      </a:r>
                      <a:r>
                        <a:rPr lang="ru-RU" sz="11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 внесении изменений в приказ Министерства финансов Российской Федерации от 12 ноября 2013 г. № 107н «Об утверждении Правил указания информации в реквизитах распоряжений о переводе денежных средств в уплату платежей в бюджетную систему Российской Федерации» </a:t>
                      </a:r>
                    </a:p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(находится на согласовании)</a:t>
                      </a:r>
                    </a:p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1" dirty="0" smtClean="0">
                        <a:solidFill>
                          <a:srgbClr val="003B59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1193">
                <a:tc>
                  <a:txBody>
                    <a:bodyPr/>
                    <a:lstStyle/>
                    <a:p>
                      <a:endParaRPr lang="ru-RU" sz="1100" b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Приказ</a:t>
                      </a:r>
                      <a:r>
                        <a:rPr lang="ru-RU" sz="1100" b="1" dirty="0" smtClean="0">
                          <a:solidFill>
                            <a:srgbClr val="003B59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1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Федерального казначейства </a:t>
                      </a:r>
                      <a:r>
                        <a:rPr lang="ru-RU" sz="11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от 14.05.2020 № 21н </a:t>
                      </a:r>
                      <a:r>
                        <a:rPr lang="ru-RU" sz="1100" b="0" dirty="0" smtClean="0">
                          <a:solidFill>
                            <a:srgbClr val="003B59"/>
                          </a:solidFill>
                          <a:latin typeface="+mn-lt"/>
                          <a:ea typeface="+mn-ea"/>
                          <a:cs typeface="+mn-cs"/>
                        </a:rPr>
                        <a:t>«</a:t>
                      </a:r>
                      <a:r>
                        <a:rPr lang="ru-RU" sz="11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 Порядке казначейского обслуживания»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628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ABA954BF-4777-45D6-BFB4-45F2F39C7C9E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xmlns="" id="{3F4BD687-0976-4A43-A840-8970534F5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8200" y="209550"/>
            <a:ext cx="4342475" cy="246221"/>
          </a:xfrm>
        </p:spPr>
        <p:txBody>
          <a:bodyPr/>
          <a:lstStyle/>
          <a:p>
            <a:r>
              <a:rPr lang="ru-RU" sz="1600" kern="1200" dirty="0">
                <a:solidFill>
                  <a:srgbClr val="11437F"/>
                </a:solidFill>
                <a:latin typeface="+mj-lt"/>
                <a:ea typeface="PT Serif" panose="020A0603040505020204" pitchFamily="18" charset="-52"/>
              </a:rPr>
              <a:t>Реестр администрируемых доходов</a:t>
            </a: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xmlns="" id="{570DC79E-45AF-4512-9BF2-1AD1E62BABA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47712016"/>
              </p:ext>
            </p:extLst>
          </p:nvPr>
        </p:nvGraphicFramePr>
        <p:xfrm>
          <a:off x="457202" y="895350"/>
          <a:ext cx="5010172" cy="3811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5575645"/>
              </p:ext>
            </p:extLst>
          </p:nvPr>
        </p:nvGraphicFramePr>
        <p:xfrm>
          <a:off x="457200" y="901700"/>
          <a:ext cx="8381998" cy="3148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2848"/>
                <a:gridCol w="4349150"/>
              </a:tblGrid>
              <a:tr h="45085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Настоящее время</a:t>
                      </a:r>
                    </a:p>
                  </a:txBody>
                  <a:tcPr marL="90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2"/>
                          </a:solidFill>
                        </a:rPr>
                        <a:t>Начиная с 1 января 2021 года</a:t>
                      </a:r>
                    </a:p>
                  </a:txBody>
                  <a:tcPr marL="90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67845">
                <a:tc>
                  <a:txBody>
                    <a:bodyPr/>
                    <a:lstStyle/>
                    <a:p>
                      <a:pPr algn="just"/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Установлен</a:t>
                      </a: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dirty="0" smtClean="0">
                          <a:solidFill>
                            <a:srgbClr val="003B59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Порядком</a:t>
                      </a:r>
                      <a:r>
                        <a:rPr lang="ru-RU" sz="1100" b="1" baseline="0" dirty="0" smtClean="0">
                          <a:solidFill>
                            <a:srgbClr val="003B59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открытия и ведения лицевых счетов территориальными органами Федерального казначейства</a:t>
                      </a: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, утвержденным приказом Федерального казначейства от 17.10.2016 № 21н</a:t>
                      </a:r>
                      <a:endParaRPr lang="ru-RU" sz="1100" b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Установлен </a:t>
                      </a:r>
                      <a:r>
                        <a:rPr lang="ru-RU" sz="1100" b="1" dirty="0" smtClean="0">
                          <a:solidFill>
                            <a:srgbClr val="003B59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Порядком казначейского обслуживания</a:t>
                      </a: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, утвержденным приказом</a:t>
                      </a: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Федерального казначейства от  14.05.2020 № 21н </a:t>
                      </a:r>
                    </a:p>
                    <a:p>
                      <a:pPr algn="just"/>
                      <a:endParaRPr lang="ru-RU" sz="1100" b="1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ru-RU" sz="11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67845">
                <a:tc>
                  <a:txBody>
                    <a:bodyPr/>
                    <a:lstStyle/>
                    <a:p>
                      <a:pPr algn="just"/>
                      <a:r>
                        <a:rPr lang="ru-RU" sz="1100" b="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Реестр администрируемых доходов представляется не </a:t>
                      </a:r>
                      <a:r>
                        <a:rPr lang="ru-RU" sz="1100" b="1" i="0" dirty="0" smtClean="0">
                          <a:solidFill>
                            <a:srgbClr val="003B59"/>
                          </a:solidFill>
                          <a:latin typeface="+mn-lt"/>
                          <a:ea typeface="+mn-ea"/>
                          <a:cs typeface="+mn-cs"/>
                        </a:rPr>
                        <a:t>позднее пяти рабочих дней </a:t>
                      </a:r>
                      <a:r>
                        <a:rPr lang="ru-RU" sz="1100" b="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 дня утверждения правового акта, наделяющего участников бюджетного процесса полномочиями администратора доходов бюджета</a:t>
                      </a:r>
                      <a:endParaRPr lang="ru-RU" sz="1100" b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Реестр администрируемых доходов  представляется в сроки:</a:t>
                      </a:r>
                    </a:p>
                    <a:p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1100" b="1" dirty="0" smtClean="0">
                          <a:solidFill>
                            <a:srgbClr val="003B59"/>
                          </a:solidFill>
                          <a:latin typeface="+mn-lt"/>
                          <a:ea typeface="+mn-ea"/>
                          <a:cs typeface="+mn-cs"/>
                        </a:rPr>
                        <a:t>на текущий финансовый год </a:t>
                      </a: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не позднее пяти рабочих дней со дня утверждения правового акта, наделяющего участников системы казначейских платежей полномочиями администратора доходов бюджета  (правовой акт);</a:t>
                      </a:r>
                    </a:p>
                    <a:p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1100" b="1" dirty="0" smtClean="0">
                          <a:solidFill>
                            <a:srgbClr val="003B59"/>
                          </a:solidFill>
                          <a:latin typeface="+mn-lt"/>
                          <a:ea typeface="+mn-ea"/>
                          <a:cs typeface="+mn-cs"/>
                        </a:rPr>
                        <a:t>на очередной финансовый год </a:t>
                      </a: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в случае утверждения правового акта до 25 ноября текущего года - не позднее 1 декабря текущего финансового год, в случае утверждения правового акта после 25 ноября текущего финансового года – не позднее 5 рабочих дней после утверждения правового акта </a:t>
                      </a:r>
                      <a:endParaRPr lang="ru-RU" sz="1100" b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8941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ABA954BF-4777-45D6-BFB4-45F2F39C7C9E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xmlns="" id="{3F4BD687-0976-4A43-A840-8970534F5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00" y="133350"/>
            <a:ext cx="6247475" cy="492443"/>
          </a:xfrm>
        </p:spPr>
        <p:txBody>
          <a:bodyPr/>
          <a:lstStyle/>
          <a:p>
            <a:r>
              <a:rPr lang="ru-RU" sz="1600" kern="1200" dirty="0">
                <a:solidFill>
                  <a:srgbClr val="11437F"/>
                </a:solidFill>
                <a:latin typeface="+mj-lt"/>
                <a:ea typeface="PT Serif" panose="020A0603040505020204" pitchFamily="18" charset="-52"/>
              </a:rPr>
              <a:t>Сводные данные по лицевым счетам подведомственных учреждений (администраторов доходов бюджета) </a:t>
            </a: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xmlns="" id="{570DC79E-45AF-4512-9BF2-1AD1E62BABA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48917971"/>
              </p:ext>
            </p:extLst>
          </p:nvPr>
        </p:nvGraphicFramePr>
        <p:xfrm>
          <a:off x="457202" y="895350"/>
          <a:ext cx="5010172" cy="3811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8497531"/>
              </p:ext>
            </p:extLst>
          </p:nvPr>
        </p:nvGraphicFramePr>
        <p:xfrm>
          <a:off x="457200" y="901700"/>
          <a:ext cx="8381998" cy="3818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2848"/>
                <a:gridCol w="4349150"/>
              </a:tblGrid>
              <a:tr h="45085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Настоящее время</a:t>
                      </a:r>
                    </a:p>
                  </a:txBody>
                  <a:tcPr marL="90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2"/>
                          </a:solidFill>
                        </a:rPr>
                        <a:t>Начиная с 1 января 2021 года</a:t>
                      </a:r>
                    </a:p>
                  </a:txBody>
                  <a:tcPr marL="90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67845">
                <a:tc>
                  <a:txBody>
                    <a:bodyPr/>
                    <a:lstStyle/>
                    <a:p>
                      <a:pPr algn="just"/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Установлен</a:t>
                      </a: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п. 52 </a:t>
                      </a:r>
                      <a:r>
                        <a:rPr lang="ru-RU" sz="1100" b="1" dirty="0" smtClean="0">
                          <a:solidFill>
                            <a:srgbClr val="003B59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Порядка учета </a:t>
                      </a: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Федеральным казначейством поступлений в бюджетную систему Российской Федерации и их распределения между бюджетами бюджетной системы Российской Федерации, утвержденного Приказом Минфина России от 18.12.2013 № 125н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Установлен п. 49 </a:t>
                      </a:r>
                      <a:r>
                        <a:rPr lang="ru-RU" sz="1100" b="1" dirty="0" smtClean="0">
                          <a:solidFill>
                            <a:srgbClr val="003B59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Порядка казначейского обслуживания</a:t>
                      </a: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, утвержденного приказом</a:t>
                      </a: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Федерального казначейства от  14.05.2020 № 21н </a:t>
                      </a:r>
                    </a:p>
                    <a:p>
                      <a:pPr algn="just"/>
                      <a:endParaRPr lang="ru-RU" sz="1100" b="1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ru-RU" sz="11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67845"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Сводные сведения по данным лицевых счетов администраторов доходов бюджета (код по КФД 0531474) представляются:</a:t>
                      </a:r>
                    </a:p>
                    <a:p>
                      <a:pPr marL="171450" marR="0" indent="-17145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100" b="0" i="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</a:t>
                      </a:r>
                      <a:r>
                        <a:rPr lang="ru-RU" sz="1100" b="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лавному администратору доходов бюджета (администратору доходов бюджета с полномочиями главного администратора доходов бюджета);</a:t>
                      </a:r>
                    </a:p>
                    <a:p>
                      <a:pPr marL="171450" marR="0" indent="-17145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100" b="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 письменному запросу.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/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Сводные данные по лицевым счетам подведомственных учреждений (администраторов доходов бюджета) представляются: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главному администратору (администратору доходов бюджета с полномочиями главного администратора) доходов бюджета);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ru-RU" sz="1100" b="1" dirty="0" smtClean="0">
                          <a:solidFill>
                            <a:srgbClr val="003B59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ежемесячно на отчетную дату </a:t>
                      </a: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не позднее пятого рабочего дня следующего месяца;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ru-RU" sz="1100" b="1" dirty="0" smtClean="0">
                          <a:solidFill>
                            <a:srgbClr val="003B59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по письменному запросу </a:t>
                      </a: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главного администратора (администратора доходов бюджета с</a:t>
                      </a:r>
                      <a:r>
                        <a:rPr lang="ru-RU" sz="11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полномочиями главного администратора) </a:t>
                      </a: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доходов бюджета с указанием периода представления - не позднее седьмого рабочего дня после получения запроса ТОФК.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6580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420C55A1-2B83-4FE2-987C-546E2D478764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xmlns="" id="{91E50705-0BAB-4EF1-B003-B21983F22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0823" y="35234"/>
            <a:ext cx="4342475" cy="523220"/>
          </a:xfrm>
        </p:spPr>
        <p:txBody>
          <a:bodyPr/>
          <a:lstStyle/>
          <a:p>
            <a:r>
              <a:rPr lang="ru-RU" dirty="0">
                <a:solidFill>
                  <a:srgbClr val="1143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>
                <a:solidFill>
                  <a:srgbClr val="11437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0124675"/>
              </p:ext>
            </p:extLst>
          </p:nvPr>
        </p:nvGraphicFramePr>
        <p:xfrm>
          <a:off x="464592" y="2038350"/>
          <a:ext cx="8077200" cy="16648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8808"/>
                <a:gridCol w="4198392"/>
              </a:tblGrid>
              <a:tr h="137570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2020 год</a:t>
                      </a:r>
                      <a:endParaRPr lang="ru-RU" sz="11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90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2021 год</a:t>
                      </a:r>
                      <a:endParaRPr lang="ru-RU" sz="11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90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defTabSz="914290"/>
                      <a:endParaRPr lang="ru-RU" sz="11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Счет № </a:t>
                      </a:r>
                      <a:r>
                        <a:rPr lang="ru-RU" sz="1400" b="1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40101</a:t>
                      </a:r>
                      <a:r>
                        <a:rPr lang="en-US" sz="1400" b="1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810200000010006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открытый Управлению в Отделении Липецк на балансовом счете № 40101 "Доходы, распределяемые органами Федерального казначейства между бюджетами бюджетной системы Российской Федерации" </a:t>
                      </a:r>
                    </a:p>
                    <a:p>
                      <a:endParaRPr lang="ru-RU" sz="11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45013" marR="145013" marT="72505" marB="7250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defTabSz="914290"/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Казначейский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счет № </a:t>
                      </a:r>
                      <a:r>
                        <a:rPr lang="ru-RU" sz="1400" b="1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0310064300000001460</a:t>
                      </a:r>
                      <a:r>
                        <a:rPr lang="en-US" sz="1400" b="1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для осуществления и отражения операций по учету и распределению поступлений</a:t>
                      </a:r>
                      <a:endParaRPr lang="ru-RU" sz="11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45013" marR="145013" marT="72505" marB="725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" name="Заголовок 2">
            <a:extLst>
              <a:ext uri="{FF2B5EF4-FFF2-40B4-BE49-F238E27FC236}">
                <a16:creationId xmlns:a16="http://schemas.microsoft.com/office/drawing/2014/main" xmlns="" id="{91E50705-0BAB-4EF1-B003-B21983F22187}"/>
              </a:ext>
            </a:extLst>
          </p:cNvPr>
          <p:cNvSpPr txBox="1">
            <a:spLocks/>
          </p:cNvSpPr>
          <p:nvPr/>
        </p:nvSpPr>
        <p:spPr>
          <a:xfrm>
            <a:off x="2268415" y="133350"/>
            <a:ext cx="6705599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290"/>
            <a:r>
              <a:rPr lang="ru-RU" sz="1600" dirty="0">
                <a:solidFill>
                  <a:srgbClr val="11437F"/>
                </a:solidFill>
                <a:latin typeface="+mj-lt"/>
                <a:ea typeface="PT Serif" panose="020A0603040505020204" pitchFamily="18" charset="-52"/>
              </a:rPr>
              <a:t>Казначейский счет для осуществления и отражения операций по </a:t>
            </a:r>
          </a:p>
          <a:p>
            <a:pPr defTabSz="914290"/>
            <a:r>
              <a:rPr lang="ru-RU" sz="1600" dirty="0">
                <a:solidFill>
                  <a:srgbClr val="11437F"/>
                </a:solidFill>
                <a:latin typeface="+mj-lt"/>
                <a:ea typeface="PT Serif" panose="020A0603040505020204" pitchFamily="18" charset="-52"/>
              </a:rPr>
              <a:t>учету и распределению поступлений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57500" y="1270265"/>
            <a:ext cx="3276599" cy="533400"/>
          </a:xfrm>
          <a:prstGeom prst="rect">
            <a:avLst/>
          </a:prstGeom>
          <a:noFill/>
        </p:spPr>
        <p:txBody>
          <a:bodyPr wrap="square" lIns="91429" tIns="45714" rIns="91429" bIns="45714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40101         03100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6" name="Стрелка вправо 5"/>
          <p:cNvSpPr/>
          <p:nvPr/>
        </p:nvSpPr>
        <p:spPr>
          <a:xfrm>
            <a:off x="4114800" y="1491247"/>
            <a:ext cx="533399" cy="45718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4" rIns="91429" bIns="45714"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7564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420C55A1-2B83-4FE2-987C-546E2D478764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xmlns="" id="{91E50705-0BAB-4EF1-B003-B21983F22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0823" y="35234"/>
            <a:ext cx="4342475" cy="523220"/>
          </a:xfrm>
        </p:spPr>
        <p:txBody>
          <a:bodyPr/>
          <a:lstStyle/>
          <a:p>
            <a:r>
              <a:rPr lang="ru-RU" dirty="0">
                <a:solidFill>
                  <a:srgbClr val="1143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>
                <a:solidFill>
                  <a:srgbClr val="11437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/>
          </a:p>
        </p:txBody>
      </p:sp>
      <p:sp>
        <p:nvSpPr>
          <p:cNvPr id="7" name="Заголовок 2">
            <a:extLst>
              <a:ext uri="{FF2B5EF4-FFF2-40B4-BE49-F238E27FC236}">
                <a16:creationId xmlns:a16="http://schemas.microsoft.com/office/drawing/2014/main" xmlns="" id="{91E50705-0BAB-4EF1-B003-B21983F22187}"/>
              </a:ext>
            </a:extLst>
          </p:cNvPr>
          <p:cNvSpPr txBox="1">
            <a:spLocks/>
          </p:cNvSpPr>
          <p:nvPr/>
        </p:nvSpPr>
        <p:spPr>
          <a:xfrm>
            <a:off x="1981199" y="57150"/>
            <a:ext cx="7010401" cy="7612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290"/>
            <a:r>
              <a:rPr lang="ru-RU" sz="1600" dirty="0">
                <a:solidFill>
                  <a:srgbClr val="11437F"/>
                </a:solidFill>
                <a:latin typeface="+mj-lt"/>
                <a:ea typeface="PT Serif" panose="020A0603040505020204" pitchFamily="18" charset="-52"/>
              </a:rPr>
              <a:t>Порядок отражения реквизитов в распоряжениях </a:t>
            </a:r>
            <a:br>
              <a:rPr lang="ru-RU" sz="1600" dirty="0">
                <a:solidFill>
                  <a:srgbClr val="11437F"/>
                </a:solidFill>
                <a:latin typeface="+mj-lt"/>
                <a:ea typeface="PT Serif" panose="020A0603040505020204" pitchFamily="18" charset="-52"/>
              </a:rPr>
            </a:br>
            <a:r>
              <a:rPr lang="ru-RU" sz="1600" dirty="0">
                <a:solidFill>
                  <a:srgbClr val="11437F"/>
                </a:solidFill>
                <a:latin typeface="+mj-lt"/>
                <a:ea typeface="PT Serif" panose="020A0603040505020204" pitchFamily="18" charset="-52"/>
              </a:rPr>
              <a:t>о переводе денежных средств</a:t>
            </a:r>
            <a:r>
              <a:rPr lang="ru-RU" sz="1700" kern="0" dirty="0" smtClean="0">
                <a:solidFill>
                  <a:srgbClr val="1143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700" kern="0" dirty="0" smtClean="0">
                <a:solidFill>
                  <a:srgbClr val="11437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kern="0" dirty="0"/>
          </a:p>
        </p:txBody>
      </p:sp>
      <p:pic>
        <p:nvPicPr>
          <p:cNvPr id="18" name="Рисунок 17"/>
          <p:cNvPicPr/>
          <p:nvPr/>
        </p:nvPicPr>
        <p:blipFill rotWithShape="1">
          <a:blip r:embed="rId3"/>
          <a:srcRect l="17752" t="32150" r="12020" b="23274"/>
          <a:stretch/>
        </p:blipFill>
        <p:spPr bwMode="auto">
          <a:xfrm>
            <a:off x="152400" y="818448"/>
            <a:ext cx="8839200" cy="381070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271223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420C55A1-2B83-4FE2-987C-546E2D478764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xmlns="" id="{91E50705-0BAB-4EF1-B003-B21983F22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0823" y="35234"/>
            <a:ext cx="4342475" cy="523220"/>
          </a:xfrm>
        </p:spPr>
        <p:txBody>
          <a:bodyPr/>
          <a:lstStyle/>
          <a:p>
            <a:r>
              <a:rPr lang="ru-RU" dirty="0">
                <a:solidFill>
                  <a:srgbClr val="1143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>
                <a:solidFill>
                  <a:srgbClr val="11437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1202958"/>
            <a:ext cx="8229600" cy="1985147"/>
          </a:xfrm>
          <a:prstGeom prst="rect">
            <a:avLst/>
          </a:prstGeom>
          <a:noFill/>
        </p:spPr>
        <p:txBody>
          <a:bodyPr wrap="square" lIns="91429" tIns="45714" rIns="91429" bIns="45714" rtlCol="0">
            <a:spAutoFit/>
          </a:bodyPr>
          <a:lstStyle/>
          <a:p>
            <a:r>
              <a:rPr lang="ru-RU" sz="1400" dirty="0">
                <a:cs typeface="Times New Roman" panose="02020603050405020304" pitchFamily="18" charset="0"/>
              </a:rPr>
              <a:t>Письмо УФК по Липецкой области от </a:t>
            </a:r>
            <a:r>
              <a:rPr lang="ru-RU" sz="1400" dirty="0" smtClean="0">
                <a:cs typeface="Times New Roman" panose="02020603050405020304" pitchFamily="18" charset="0"/>
              </a:rPr>
              <a:t>31.07.2020 </a:t>
            </a:r>
            <a:r>
              <a:rPr lang="ru-RU" sz="1400" dirty="0">
                <a:cs typeface="Times New Roman" panose="02020603050405020304" pitchFamily="18" charset="0"/>
              </a:rPr>
              <a:t>№ 46-11-20/06-3143</a:t>
            </a:r>
            <a:r>
              <a:rPr lang="en-US" sz="1400" dirty="0" smtClean="0"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cs typeface="Times New Roman" panose="02020603050405020304" pitchFamily="18" charset="0"/>
              </a:rPr>
              <a:t>«</a:t>
            </a:r>
            <a:r>
              <a:rPr lang="ru-RU" sz="1400" dirty="0" smtClean="0"/>
              <a:t>О </a:t>
            </a:r>
            <a:r>
              <a:rPr lang="ru-RU" sz="1400" dirty="0"/>
              <a:t>типовом плане мероприятий </a:t>
            </a:r>
            <a:r>
              <a:rPr lang="ru-RU" sz="1400" dirty="0" smtClean="0"/>
              <a:t>по </a:t>
            </a:r>
            <a:r>
              <a:rPr lang="ru-RU" sz="1400" dirty="0"/>
              <a:t>переходу на казначейское </a:t>
            </a:r>
            <a:r>
              <a:rPr lang="ru-RU" sz="1400" dirty="0" smtClean="0"/>
              <a:t>обслуживание».</a:t>
            </a:r>
          </a:p>
          <a:p>
            <a:r>
              <a:rPr lang="ru-RU" sz="1400" dirty="0" smtClean="0"/>
              <a:t> </a:t>
            </a:r>
            <a:endParaRPr lang="ru-RU" sz="1400" dirty="0" smtClean="0">
              <a:cs typeface="Times New Roman" panose="02020603050405020304" pitchFamily="18" charset="0"/>
            </a:endParaRPr>
          </a:p>
          <a:p>
            <a:r>
              <a:rPr lang="ru-RU" sz="1400" dirty="0" smtClean="0">
                <a:cs typeface="Times New Roman" panose="02020603050405020304" pitchFamily="18" charset="0"/>
              </a:rPr>
              <a:t>Письмо </a:t>
            </a:r>
            <a:r>
              <a:rPr lang="ru-RU" sz="1400" dirty="0">
                <a:cs typeface="Times New Roman" panose="02020603050405020304" pitchFamily="18" charset="0"/>
              </a:rPr>
              <a:t>УФК по Липецкой области от 20.08.2020 № </a:t>
            </a:r>
            <a:r>
              <a:rPr lang="ru-RU" sz="1400" dirty="0" smtClean="0">
                <a:cs typeface="Times New Roman" panose="02020603050405020304" pitchFamily="18" charset="0"/>
              </a:rPr>
              <a:t>46-11-20/04-3393</a:t>
            </a:r>
            <a:r>
              <a:rPr lang="en-US" sz="1400" dirty="0" smtClean="0"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cs typeface="Times New Roman" panose="02020603050405020304" pitchFamily="18" charset="0"/>
              </a:rPr>
              <a:t>«Об </a:t>
            </a:r>
            <a:r>
              <a:rPr lang="ru-RU" sz="1400" dirty="0">
                <a:cs typeface="Times New Roman" panose="02020603050405020304" pitchFamily="18" charset="0"/>
              </a:rPr>
              <a:t>актуализации реквизитов с </a:t>
            </a:r>
            <a:r>
              <a:rPr lang="ru-RU" sz="1400" dirty="0" smtClean="0">
                <a:cs typeface="Times New Roman" panose="02020603050405020304" pitchFamily="18" charset="0"/>
              </a:rPr>
              <a:t>01.01.2021».</a:t>
            </a:r>
          </a:p>
          <a:p>
            <a:endParaRPr lang="en-US" sz="1400" dirty="0" smtClean="0">
              <a:cs typeface="Times New Roman" panose="02020603050405020304" pitchFamily="18" charset="0"/>
            </a:endParaRPr>
          </a:p>
          <a:p>
            <a:r>
              <a:rPr lang="ru-RU" sz="1400" dirty="0">
                <a:cs typeface="Times New Roman" panose="02020603050405020304" pitchFamily="18" charset="0"/>
              </a:rPr>
              <a:t>Письмо УФК по Липецкой области от 01.09.2020 № </a:t>
            </a:r>
            <a:r>
              <a:rPr lang="ru-RU" sz="1400" dirty="0" smtClean="0">
                <a:cs typeface="Times New Roman" panose="02020603050405020304" pitchFamily="18" charset="0"/>
              </a:rPr>
              <a:t>46-11-20/04-3501</a:t>
            </a:r>
            <a:r>
              <a:rPr lang="en-US" sz="1400" dirty="0" smtClean="0"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cs typeface="Times New Roman" panose="02020603050405020304" pitchFamily="18" charset="0"/>
              </a:rPr>
              <a:t>«О необходимости проведения мероприятий».</a:t>
            </a:r>
          </a:p>
          <a:p>
            <a:endParaRPr lang="ru-RU" sz="11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6664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" y="658681"/>
            <a:ext cx="7004022" cy="0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" name="object 8"/>
          <p:cNvSpPr/>
          <p:nvPr/>
        </p:nvSpPr>
        <p:spPr>
          <a:xfrm>
            <a:off x="12777" y="4828294"/>
            <a:ext cx="9122854" cy="0"/>
          </a:xfrm>
          <a:custGeom>
            <a:avLst/>
            <a:gdLst/>
            <a:ahLst/>
            <a:cxnLst/>
            <a:rect l="l" t="t" r="r" b="b"/>
            <a:pathLst>
              <a:path w="5752465">
                <a:moveTo>
                  <a:pt x="0" y="0"/>
                </a:moveTo>
                <a:lnTo>
                  <a:pt x="5751940" y="0"/>
                </a:lnTo>
              </a:path>
            </a:pathLst>
          </a:custGeom>
          <a:ln w="9525">
            <a:solidFill>
              <a:srgbClr val="003B59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9"/>
          <p:cNvSpPr/>
          <p:nvPr/>
        </p:nvSpPr>
        <p:spPr>
          <a:xfrm>
            <a:off x="7167447" y="327990"/>
            <a:ext cx="1967349" cy="436530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TextBox 9"/>
          <p:cNvSpPr txBox="1"/>
          <p:nvPr/>
        </p:nvSpPr>
        <p:spPr>
          <a:xfrm>
            <a:off x="463248" y="2025418"/>
            <a:ext cx="6002680" cy="580608"/>
          </a:xfrm>
          <a:prstGeom prst="rect">
            <a:avLst/>
          </a:prstGeom>
          <a:noFill/>
        </p:spPr>
        <p:txBody>
          <a:bodyPr wrap="square" lIns="91429" tIns="45714" rIns="91429" bIns="45714" rtlCol="0">
            <a:spAutoFit/>
          </a:bodyPr>
          <a:lstStyle/>
          <a:p>
            <a:r>
              <a:rPr lang="ru-RU" sz="3200" b="1" dirty="0">
                <a:solidFill>
                  <a:srgbClr val="11437F"/>
                </a:solidFill>
                <a:latin typeface="+mj-lt"/>
                <a:cs typeface="Arial" panose="020B0604020202020204" pitchFamily="34" charset="0"/>
              </a:rPr>
              <a:t>Спасибо за внимание!</a:t>
            </a:r>
            <a:endParaRPr lang="ru-RU" sz="3200" dirty="0">
              <a:solidFill>
                <a:srgbClr val="11437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671BC754-7832-4356-B934-37E7D378699C}"/>
              </a:ext>
            </a:extLst>
          </p:cNvPr>
          <p:cNvSpPr txBox="1"/>
          <p:nvPr/>
        </p:nvSpPr>
        <p:spPr>
          <a:xfrm>
            <a:off x="2" y="4803087"/>
            <a:ext cx="3638149" cy="246209"/>
          </a:xfrm>
          <a:prstGeom prst="rect">
            <a:avLst/>
          </a:prstGeom>
          <a:noFill/>
        </p:spPr>
        <p:txBody>
          <a:bodyPr wrap="square" lIns="91429" tIns="45714" rIns="91429" bIns="45714" rtlCol="0">
            <a:spAutoFit/>
          </a:bodyPr>
          <a:lstStyle/>
          <a:p>
            <a:r>
              <a:rPr lang="en-US" sz="1000" dirty="0">
                <a:solidFill>
                  <a:schemeClr val="bg1">
                    <a:lumMod val="65000"/>
                  </a:schemeClr>
                </a:solidFill>
              </a:rPr>
              <a:t>www.lipetsk.roskazna.ru</a:t>
            </a:r>
            <a:endParaRPr lang="ru-RU" sz="1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E2A58C6F-5399-4274-A31E-E52E75DD3CB0}"/>
              </a:ext>
            </a:extLst>
          </p:cNvPr>
          <p:cNvSpPr txBox="1"/>
          <p:nvPr/>
        </p:nvSpPr>
        <p:spPr>
          <a:xfrm>
            <a:off x="5538767" y="4803086"/>
            <a:ext cx="3625376" cy="246209"/>
          </a:xfrm>
          <a:prstGeom prst="rect">
            <a:avLst/>
          </a:prstGeom>
          <a:noFill/>
        </p:spPr>
        <p:txBody>
          <a:bodyPr wrap="square" lIns="91429" tIns="45714" rIns="91429" bIns="45714" rtlCol="0">
            <a:spAutoFit/>
          </a:bodyPr>
          <a:lstStyle/>
          <a:p>
            <a:pPr algn="r"/>
            <a:r>
              <a:rPr lang="ru-RU" sz="1000" dirty="0">
                <a:solidFill>
                  <a:schemeClr val="bg1">
                    <a:lumMod val="65000"/>
                  </a:schemeClr>
                </a:solidFill>
              </a:rPr>
              <a:t> г. Липецк, </a:t>
            </a:r>
            <a:r>
              <a:rPr lang="ru-RU" sz="1000" smtClean="0">
                <a:solidFill>
                  <a:schemeClr val="bg1">
                    <a:lumMod val="65000"/>
                  </a:schemeClr>
                </a:solidFill>
              </a:rPr>
              <a:t>3 сентября </a:t>
            </a:r>
            <a:r>
              <a:rPr lang="ru-RU" sz="1000" dirty="0">
                <a:solidFill>
                  <a:schemeClr val="bg1">
                    <a:lumMod val="65000"/>
                  </a:schemeClr>
                </a:solidFill>
              </a:rPr>
              <a:t>2020 года</a:t>
            </a:r>
          </a:p>
        </p:txBody>
      </p:sp>
    </p:spTree>
    <p:extLst>
      <p:ext uri="{BB962C8B-B14F-4D97-AF65-F5344CB8AC3E}">
        <p14:creationId xmlns:p14="http://schemas.microsoft.com/office/powerpoint/2010/main" val="2943628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8318</TotalTime>
  <Words>681</Words>
  <Application>Microsoft Office PowerPoint</Application>
  <PresentationFormat>Экран (16:9)</PresentationFormat>
  <Paragraphs>73</Paragraphs>
  <Slides>8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Office Theme</vt:lpstr>
      <vt:lpstr>Презентация PowerPoint</vt:lpstr>
      <vt:lpstr>Изменение НПА с 01.01.2021  </vt:lpstr>
      <vt:lpstr>Реестр администрируемых доходов</vt:lpstr>
      <vt:lpstr>Сводные данные по лицевым счетам подведомственных учреждений (администраторов доходов бюджета) </vt:lpstr>
      <vt:lpstr> </vt:lpstr>
      <vt:lpstr> </vt:lpstr>
      <vt:lpstr>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евоывлд</dc:title>
  <dc:creator>Елизавета Арбатова</dc:creator>
  <cp:lastModifiedBy>Руднева  Галина Алексеевна</cp:lastModifiedBy>
  <cp:revision>209</cp:revision>
  <cp:lastPrinted>2020-07-22T11:52:50Z</cp:lastPrinted>
  <dcterms:created xsi:type="dcterms:W3CDTF">2019-07-31T16:47:50Z</dcterms:created>
  <dcterms:modified xsi:type="dcterms:W3CDTF">2020-09-03T07:17:39Z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2019-03-19T00:00:00Z</vt:filetime>
  </property>
  <property fmtid="{D5CDD505-2E9C-101B-9397-08002B2CF9AE}" pid="3" name="Creator">
    <vt:lpwstr>Adobe Illustrator CC 22.1 (Windows)</vt:lpwstr>
  </property>
  <property fmtid="{D5CDD505-2E9C-101B-9397-08002B2CF9AE}" pid="4" name="LastSaved">
    <vt:filetime>2019-07-31T00:00:00Z</vt:filetime>
  </property>
</Properties>
</file>