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1.xml" ContentType="application/vnd.openxmlformats-officedocument.themeOverr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1" r:id="rId2"/>
  </p:sldMasterIdLst>
  <p:notesMasterIdLst>
    <p:notesMasterId r:id="rId27"/>
  </p:notesMasterIdLst>
  <p:handoutMasterIdLst>
    <p:handoutMasterId r:id="rId28"/>
  </p:handoutMasterIdLst>
  <p:sldIdLst>
    <p:sldId id="315" r:id="rId3"/>
    <p:sldId id="337" r:id="rId4"/>
    <p:sldId id="338" r:id="rId5"/>
    <p:sldId id="339" r:id="rId6"/>
    <p:sldId id="340" r:id="rId7"/>
    <p:sldId id="335" r:id="rId8"/>
    <p:sldId id="341" r:id="rId9"/>
    <p:sldId id="342" r:id="rId10"/>
    <p:sldId id="343" r:id="rId11"/>
    <p:sldId id="344" r:id="rId12"/>
    <p:sldId id="345" r:id="rId13"/>
    <p:sldId id="346" r:id="rId14"/>
    <p:sldId id="321" r:id="rId15"/>
    <p:sldId id="329" r:id="rId16"/>
    <p:sldId id="330" r:id="rId17"/>
    <p:sldId id="324" r:id="rId18"/>
    <p:sldId id="314" r:id="rId19"/>
    <p:sldId id="347" r:id="rId20"/>
    <p:sldId id="348" r:id="rId21"/>
    <p:sldId id="349" r:id="rId22"/>
    <p:sldId id="350" r:id="rId23"/>
    <p:sldId id="351" r:id="rId24"/>
    <p:sldId id="352" r:id="rId25"/>
    <p:sldId id="316" r:id="rId26"/>
  </p:sldIdLst>
  <p:sldSz cx="12192000" cy="6858000"/>
  <p:notesSz cx="9926638" cy="6797675"/>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E4E4"/>
    <a:srgbClr val="F0F0F0"/>
    <a:srgbClr val="E6E6E6"/>
    <a:srgbClr val="E0E0E0"/>
    <a:srgbClr val="F7D6D6"/>
    <a:srgbClr val="FFCCCC"/>
    <a:srgbClr val="FF9F9F"/>
    <a:srgbClr val="DFDDDD"/>
    <a:srgbClr val="DCBFDD"/>
    <a:srgbClr val="96A5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8" autoAdjust="0"/>
    <p:restoredTop sz="99176" autoAdjust="0"/>
  </p:normalViewPr>
  <p:slideViewPr>
    <p:cSldViewPr snapToGrid="0">
      <p:cViewPr varScale="1">
        <p:scale>
          <a:sx n="112" d="100"/>
          <a:sy n="112" d="100"/>
        </p:scale>
        <p:origin x="-732"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50E527-BB33-422C-AAC3-47A8A3BBCADB}"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6FE574E6-F34F-4FD7-A4C0-0C409DDE2CFF}">
      <dgm:prSet custT="1"/>
      <dgm:spPr>
        <a:solidFill>
          <a:schemeClr val="bg1">
            <a:lumMod val="85000"/>
          </a:schemeClr>
        </a:solidFill>
        <a:ln>
          <a:solidFill>
            <a:schemeClr val="bg1"/>
          </a:solidFill>
        </a:ln>
        <a:effectLst>
          <a:outerShdw blurRad="50800" dist="38100" dir="2700000" algn="tl" rotWithShape="0">
            <a:prstClr val="black">
              <a:alpha val="40000"/>
            </a:prstClr>
          </a:outerShdw>
        </a:effectLst>
      </dgm:spPr>
      <dgm:t>
        <a:bodyPr/>
        <a:lstStyle/>
        <a:p>
          <a:pPr rtl="0"/>
          <a:r>
            <a:rPr lang="ru-RU" sz="1600" b="0" dirty="0" smtClean="0">
              <a:solidFill>
                <a:schemeClr val="bg2">
                  <a:lumMod val="25000"/>
                </a:schemeClr>
              </a:solidFill>
              <a:latin typeface="Arial Narrow" panose="020B0606020202030204" pitchFamily="34" charset="0"/>
            </a:rPr>
            <a:t>назначить ответственных должностных лиц за закупочный процесс учреждения на всех этапах</a:t>
          </a:r>
        </a:p>
        <a:p>
          <a:pPr rtl="0"/>
          <a:r>
            <a:rPr lang="ru-RU" sz="1600" dirty="0" smtClean="0">
              <a:solidFill>
                <a:schemeClr val="bg2">
                  <a:lumMod val="25000"/>
                </a:schemeClr>
              </a:solidFill>
              <a:latin typeface="Arial Narrow" panose="020B0606020202030204" pitchFamily="34" charset="0"/>
            </a:rPr>
            <a:t>обучать на системной основе ответственных должностных лиц за закупочный процесс в рамках Закона №44-ФЗ</a:t>
          </a:r>
          <a:endParaRPr lang="ru-RU" sz="1600" b="0" dirty="0">
            <a:solidFill>
              <a:schemeClr val="bg2">
                <a:lumMod val="25000"/>
              </a:schemeClr>
            </a:solidFill>
            <a:latin typeface="Arial Narrow" panose="020B0606020202030204" pitchFamily="34" charset="0"/>
          </a:endParaRPr>
        </a:p>
      </dgm:t>
    </dgm:pt>
    <dgm:pt modelId="{09B14C95-FB3E-42FD-B2F6-9078445597D7}" type="parTrans" cxnId="{E0DBAF31-36DB-4BB3-9213-C2DD3669815A}">
      <dgm:prSet/>
      <dgm:spPr/>
      <dgm:t>
        <a:bodyPr/>
        <a:lstStyle/>
        <a:p>
          <a:endParaRPr lang="ru-RU"/>
        </a:p>
      </dgm:t>
    </dgm:pt>
    <dgm:pt modelId="{351085C7-F1D2-4521-A175-8DA741DBE7A3}" type="sibTrans" cxnId="{E0DBAF31-36DB-4BB3-9213-C2DD3669815A}">
      <dgm:prSet/>
      <dgm:spPr>
        <a:solidFill>
          <a:schemeClr val="accent6">
            <a:lumMod val="40000"/>
            <a:lumOff val="60000"/>
          </a:schemeClr>
        </a:solidFill>
        <a:ln>
          <a:solidFill>
            <a:schemeClr val="accent6">
              <a:lumMod val="60000"/>
              <a:lumOff val="40000"/>
            </a:schemeClr>
          </a:solidFill>
        </a:ln>
      </dgm:spPr>
      <dgm:t>
        <a:bodyPr/>
        <a:lstStyle/>
        <a:p>
          <a:endParaRPr lang="ru-RU"/>
        </a:p>
      </dgm:t>
    </dgm:pt>
    <dgm:pt modelId="{5AE09AE0-4EAA-4AA2-A458-4716E7878EA7}">
      <dgm:prSet custT="1"/>
      <dgm:spPr>
        <a:solidFill>
          <a:schemeClr val="bg1">
            <a:lumMod val="85000"/>
          </a:schemeClr>
        </a:solidFill>
        <a:ln>
          <a:solidFill>
            <a:schemeClr val="bg1"/>
          </a:solidFill>
        </a:ln>
        <a:effectLst>
          <a:outerShdw blurRad="50800" dist="38100" dir="2700000" algn="tl" rotWithShape="0">
            <a:prstClr val="black">
              <a:alpha val="40000"/>
            </a:prstClr>
          </a:outerShdw>
        </a:effectLst>
      </dgm:spPr>
      <dgm:t>
        <a:bodyPr/>
        <a:lstStyle/>
        <a:p>
          <a:pPr rtl="0"/>
          <a:r>
            <a:rPr lang="ru-RU" sz="1600" b="0" dirty="0" smtClean="0">
              <a:solidFill>
                <a:schemeClr val="bg2">
                  <a:lumMod val="25000"/>
                </a:schemeClr>
              </a:solidFill>
              <a:latin typeface="Arial Narrow" panose="020B0606020202030204" pitchFamily="34" charset="0"/>
            </a:rPr>
            <a:t>осуществлять надлежащий контроль за исполнением поставщиком (подрядчиком, исполнителем) обязательств, предусмотренных контрактами и положениями Закона №44-ФЗ</a:t>
          </a:r>
          <a:endParaRPr lang="ru-RU" sz="1600" b="0" dirty="0">
            <a:solidFill>
              <a:schemeClr val="bg2">
                <a:lumMod val="25000"/>
              </a:schemeClr>
            </a:solidFill>
            <a:latin typeface="Arial Narrow" panose="020B0606020202030204" pitchFamily="34" charset="0"/>
          </a:endParaRPr>
        </a:p>
      </dgm:t>
    </dgm:pt>
    <dgm:pt modelId="{118A13D7-1B20-4FAF-9EAD-D72D2B4F1890}" type="parTrans" cxnId="{AB104F04-D05B-44D2-9C0B-F2C46F292A3D}">
      <dgm:prSet/>
      <dgm:spPr/>
      <dgm:t>
        <a:bodyPr/>
        <a:lstStyle/>
        <a:p>
          <a:endParaRPr lang="ru-RU"/>
        </a:p>
      </dgm:t>
    </dgm:pt>
    <dgm:pt modelId="{226BB250-EEF7-4BB0-A4F4-D5177AD3ED51}" type="sibTrans" cxnId="{AB104F04-D05B-44D2-9C0B-F2C46F292A3D}">
      <dgm:prSet/>
      <dgm:spPr/>
      <dgm:t>
        <a:bodyPr/>
        <a:lstStyle/>
        <a:p>
          <a:endParaRPr lang="ru-RU"/>
        </a:p>
      </dgm:t>
    </dgm:pt>
    <dgm:pt modelId="{261C5FC7-C388-494E-B84E-B8795ADF5D3D}">
      <dgm:prSet custT="1"/>
      <dgm:spPr>
        <a:solidFill>
          <a:schemeClr val="bg1">
            <a:lumMod val="85000"/>
          </a:schemeClr>
        </a:solidFill>
        <a:ln>
          <a:solidFill>
            <a:schemeClr val="bg1"/>
          </a:solidFill>
        </a:ln>
        <a:effectLst>
          <a:outerShdw blurRad="50800" dist="38100" dir="2700000" algn="tl" rotWithShape="0">
            <a:prstClr val="black">
              <a:alpha val="40000"/>
            </a:prstClr>
          </a:outerShdw>
        </a:effectLst>
      </dgm:spPr>
      <dgm:t>
        <a:bodyPr/>
        <a:lstStyle/>
        <a:p>
          <a:pPr rtl="0"/>
          <a:r>
            <a:rPr lang="ru-RU" sz="1600" b="0" dirty="0" smtClean="0">
              <a:solidFill>
                <a:schemeClr val="bg2">
                  <a:lumMod val="25000"/>
                </a:schemeClr>
              </a:solidFill>
              <a:latin typeface="Arial Narrow" panose="020B0606020202030204" pitchFamily="34" charset="0"/>
            </a:rPr>
            <a:t>осуществлять приемку результатов отдельного этапа исполнения контракта, а также поставленного товара, выполненной работы или оказанной услуги в порядке и в сроки, которые установлены контрактом</a:t>
          </a:r>
          <a:endParaRPr lang="ru-RU" sz="1600" b="0" dirty="0">
            <a:solidFill>
              <a:schemeClr val="bg2">
                <a:lumMod val="25000"/>
              </a:schemeClr>
            </a:solidFill>
            <a:latin typeface="Arial Narrow" panose="020B0606020202030204" pitchFamily="34" charset="0"/>
          </a:endParaRPr>
        </a:p>
      </dgm:t>
    </dgm:pt>
    <dgm:pt modelId="{931F039F-3F04-40D4-B278-BB23A7660C65}" type="parTrans" cxnId="{68D7D1CB-B4C7-45A7-941A-03354C7B5A07}">
      <dgm:prSet/>
      <dgm:spPr/>
      <dgm:t>
        <a:bodyPr/>
        <a:lstStyle/>
        <a:p>
          <a:endParaRPr lang="ru-RU"/>
        </a:p>
      </dgm:t>
    </dgm:pt>
    <dgm:pt modelId="{1378EE70-2ACA-45D6-848A-22CE5A268458}" type="sibTrans" cxnId="{68D7D1CB-B4C7-45A7-941A-03354C7B5A07}">
      <dgm:prSet/>
      <dgm:spPr/>
      <dgm:t>
        <a:bodyPr/>
        <a:lstStyle/>
        <a:p>
          <a:endParaRPr lang="ru-RU"/>
        </a:p>
      </dgm:t>
    </dgm:pt>
    <dgm:pt modelId="{BF385134-1C11-4526-865F-6B50A07F840B}">
      <dgm:prSet custT="1"/>
      <dgm:spPr>
        <a:solidFill>
          <a:schemeClr val="bg1">
            <a:lumMod val="85000"/>
          </a:schemeClr>
        </a:solidFill>
        <a:ln>
          <a:solidFill>
            <a:schemeClr val="bg1"/>
          </a:solidFill>
        </a:ln>
        <a:effectLst>
          <a:outerShdw blurRad="50800" dist="38100" dir="2700000" algn="tl" rotWithShape="0">
            <a:prstClr val="black">
              <a:alpha val="40000"/>
            </a:prstClr>
          </a:outerShdw>
        </a:effectLst>
      </dgm:spPr>
      <dgm:t>
        <a:bodyPr/>
        <a:lstStyle/>
        <a:p>
          <a:pPr rtl="0"/>
          <a:r>
            <a:rPr lang="ru-RU" sz="1600" b="0" dirty="0" smtClean="0">
              <a:solidFill>
                <a:schemeClr val="bg2">
                  <a:lumMod val="25000"/>
                </a:schemeClr>
              </a:solidFill>
              <a:latin typeface="Arial Narrow" panose="020B0606020202030204" pitchFamily="34" charset="0"/>
            </a:rPr>
            <a:t>осуществлять контроль за соответствием принимаемого товара, выполненной работы, оказанной услуги требованиям (условиям), установленным контрактом</a:t>
          </a:r>
          <a:endParaRPr lang="ru-RU" sz="1600" b="0" dirty="0">
            <a:solidFill>
              <a:schemeClr val="bg2">
                <a:lumMod val="25000"/>
              </a:schemeClr>
            </a:solidFill>
            <a:latin typeface="Arial Narrow" panose="020B0606020202030204" pitchFamily="34" charset="0"/>
          </a:endParaRPr>
        </a:p>
      </dgm:t>
    </dgm:pt>
    <dgm:pt modelId="{10055DC0-3B0E-4BB1-B548-EE7D9707B4C6}" type="parTrans" cxnId="{4760ECB0-C140-4C49-A992-0F452F23285E}">
      <dgm:prSet/>
      <dgm:spPr/>
      <dgm:t>
        <a:bodyPr/>
        <a:lstStyle/>
        <a:p>
          <a:endParaRPr lang="ru-RU"/>
        </a:p>
      </dgm:t>
    </dgm:pt>
    <dgm:pt modelId="{8B770881-A967-4658-A173-DA3C3D8E637E}" type="sibTrans" cxnId="{4760ECB0-C140-4C49-A992-0F452F23285E}">
      <dgm:prSet/>
      <dgm:spPr/>
      <dgm:t>
        <a:bodyPr/>
        <a:lstStyle/>
        <a:p>
          <a:endParaRPr lang="ru-RU"/>
        </a:p>
      </dgm:t>
    </dgm:pt>
    <dgm:pt modelId="{60CCC09D-6749-4DDA-A7A4-03C97EBB6067}">
      <dgm:prSet custT="1"/>
      <dgm:spPr>
        <a:solidFill>
          <a:schemeClr val="bg1">
            <a:lumMod val="85000"/>
          </a:schemeClr>
        </a:solidFill>
        <a:ln>
          <a:solidFill>
            <a:schemeClr val="bg1"/>
          </a:solidFill>
        </a:ln>
        <a:effectLst>
          <a:outerShdw blurRad="50800" dist="38100" dir="2700000" algn="tl" rotWithShape="0">
            <a:prstClr val="black">
              <a:alpha val="40000"/>
            </a:prstClr>
          </a:outerShdw>
        </a:effectLst>
      </dgm:spPr>
      <dgm:t>
        <a:bodyPr/>
        <a:lstStyle/>
        <a:p>
          <a:pPr rtl="0"/>
          <a:r>
            <a:rPr lang="ru-RU" sz="1600" b="1" dirty="0" smtClean="0">
              <a:solidFill>
                <a:srgbClr val="C00000"/>
              </a:solidFill>
              <a:latin typeface="Arial Narrow" panose="020B0606020202030204" pitchFamily="34" charset="0"/>
            </a:rPr>
            <a:t>соблюдать сроки оплаты по контрактам</a:t>
          </a:r>
          <a:endParaRPr lang="ru-RU" sz="1600" b="1" dirty="0">
            <a:solidFill>
              <a:srgbClr val="C00000"/>
            </a:solidFill>
            <a:latin typeface="Arial Narrow" panose="020B0606020202030204" pitchFamily="34" charset="0"/>
          </a:endParaRPr>
        </a:p>
      </dgm:t>
    </dgm:pt>
    <dgm:pt modelId="{FE1DFBD5-8FFB-416A-B055-B8144E5AB65D}" type="parTrans" cxnId="{48DDC74E-437C-4B1A-946F-CFF1496E2AA4}">
      <dgm:prSet/>
      <dgm:spPr/>
      <dgm:t>
        <a:bodyPr/>
        <a:lstStyle/>
        <a:p>
          <a:endParaRPr lang="ru-RU"/>
        </a:p>
      </dgm:t>
    </dgm:pt>
    <dgm:pt modelId="{D6E670FB-EC71-4772-8657-EBD47E4BFE5E}" type="sibTrans" cxnId="{48DDC74E-437C-4B1A-946F-CFF1496E2AA4}">
      <dgm:prSet/>
      <dgm:spPr/>
      <dgm:t>
        <a:bodyPr/>
        <a:lstStyle/>
        <a:p>
          <a:endParaRPr lang="ru-RU"/>
        </a:p>
      </dgm:t>
    </dgm:pt>
    <dgm:pt modelId="{B8202B92-DBC7-4B16-A45A-EE01F6A6739D}">
      <dgm:prSet custT="1"/>
      <dgm:spPr>
        <a:solidFill>
          <a:schemeClr val="bg1">
            <a:lumMod val="85000"/>
          </a:schemeClr>
        </a:solidFill>
        <a:ln>
          <a:solidFill>
            <a:schemeClr val="bg1"/>
          </a:solidFill>
        </a:ln>
        <a:effectLst>
          <a:outerShdw blurRad="50800" dist="38100" dir="2700000" algn="tl" rotWithShape="0">
            <a:prstClr val="black">
              <a:alpha val="40000"/>
            </a:prstClr>
          </a:outerShdw>
        </a:effectLst>
      </dgm:spPr>
      <dgm:t>
        <a:bodyPr/>
        <a:lstStyle/>
        <a:p>
          <a:pPr rtl="0"/>
          <a:r>
            <a:rPr lang="ru-RU" sz="1600" b="0" dirty="0" smtClean="0">
              <a:solidFill>
                <a:schemeClr val="bg2">
                  <a:lumMod val="25000"/>
                </a:schemeClr>
              </a:solidFill>
              <a:latin typeface="Arial Narrow" panose="020B0606020202030204" pitchFamily="34" charset="0"/>
            </a:rPr>
            <a:t>применять меры ответственности по контрактам в отношении поставщиков (подрядчиков, исполнителей) в виде своевременного направления требований о взыскании неустойки (пени, штрафа), либо удержания (взыскания) неустойки (пени, штрафа) из оплаты, в случае наличия таких условий в контракте</a:t>
          </a:r>
          <a:endParaRPr lang="ru-RU" sz="1600" b="0" dirty="0">
            <a:solidFill>
              <a:schemeClr val="bg2">
                <a:lumMod val="25000"/>
              </a:schemeClr>
            </a:solidFill>
            <a:latin typeface="Arial Narrow" panose="020B0606020202030204" pitchFamily="34" charset="0"/>
          </a:endParaRPr>
        </a:p>
      </dgm:t>
    </dgm:pt>
    <dgm:pt modelId="{1EE29FA3-1E9A-45F0-A38A-9E007EF2FBFA}" type="parTrans" cxnId="{EE5ACE03-AF81-49F6-8485-A3A08FAF3C43}">
      <dgm:prSet/>
      <dgm:spPr/>
      <dgm:t>
        <a:bodyPr/>
        <a:lstStyle/>
        <a:p>
          <a:endParaRPr lang="ru-RU"/>
        </a:p>
      </dgm:t>
    </dgm:pt>
    <dgm:pt modelId="{25F528CF-1D3C-4D82-89A2-1A12C2C53711}" type="sibTrans" cxnId="{EE5ACE03-AF81-49F6-8485-A3A08FAF3C43}">
      <dgm:prSet/>
      <dgm:spPr/>
      <dgm:t>
        <a:bodyPr/>
        <a:lstStyle/>
        <a:p>
          <a:endParaRPr lang="ru-RU"/>
        </a:p>
      </dgm:t>
    </dgm:pt>
    <dgm:pt modelId="{54E4B45B-0105-41DB-83AA-72AE5004510E}">
      <dgm:prSet/>
      <dgm:spPr>
        <a:solidFill>
          <a:schemeClr val="bg1">
            <a:lumMod val="85000"/>
          </a:schemeClr>
        </a:solidFill>
        <a:ln>
          <a:solidFill>
            <a:schemeClr val="bg1"/>
          </a:solidFill>
        </a:ln>
        <a:effectLst>
          <a:outerShdw blurRad="50800" dist="38100" dir="2700000" algn="tl" rotWithShape="0">
            <a:prstClr val="black">
              <a:alpha val="40000"/>
            </a:prstClr>
          </a:outerShdw>
        </a:effectLst>
      </dgm:spPr>
      <dgm:t>
        <a:bodyPr/>
        <a:lstStyle/>
        <a:p>
          <a:endParaRPr lang="ru-RU"/>
        </a:p>
      </dgm:t>
    </dgm:pt>
    <dgm:pt modelId="{EFD2164E-CF74-4B9A-BA52-736FF56DB09C}" type="parTrans" cxnId="{7E2B8184-184E-4083-A2D6-7628C8E5B469}">
      <dgm:prSet/>
      <dgm:spPr/>
      <dgm:t>
        <a:bodyPr/>
        <a:lstStyle/>
        <a:p>
          <a:endParaRPr lang="ru-RU"/>
        </a:p>
      </dgm:t>
    </dgm:pt>
    <dgm:pt modelId="{2595ECAD-AFA9-4310-95C7-D745A4B6D0F5}" type="sibTrans" cxnId="{7E2B8184-184E-4083-A2D6-7628C8E5B469}">
      <dgm:prSet/>
      <dgm:spPr/>
      <dgm:t>
        <a:bodyPr/>
        <a:lstStyle/>
        <a:p>
          <a:endParaRPr lang="ru-RU"/>
        </a:p>
      </dgm:t>
    </dgm:pt>
    <dgm:pt modelId="{CF3FCD70-EDBB-4C62-A66D-C15D7C150D4A}">
      <dgm:prSet custT="1"/>
      <dgm:spPr>
        <a:solidFill>
          <a:schemeClr val="bg1">
            <a:lumMod val="85000"/>
          </a:schemeClr>
        </a:solidFill>
        <a:ln>
          <a:solidFill>
            <a:schemeClr val="bg1"/>
          </a:solidFill>
        </a:ln>
        <a:effectLst>
          <a:outerShdw blurRad="50800" dist="38100" dir="2700000" algn="tl" rotWithShape="0">
            <a:prstClr val="black">
              <a:alpha val="40000"/>
            </a:prstClr>
          </a:outerShdw>
        </a:effectLst>
      </dgm:spPr>
      <dgm:t>
        <a:bodyPr/>
        <a:lstStyle/>
        <a:p>
          <a:pPr rtl="0"/>
          <a:r>
            <a:rPr lang="ru-RU" sz="1600" b="0" dirty="0" smtClean="0">
              <a:solidFill>
                <a:schemeClr val="bg2">
                  <a:lumMod val="25000"/>
                </a:schemeClr>
              </a:solidFill>
              <a:latin typeface="Arial Narrow" panose="020B0606020202030204" pitchFamily="34" charset="0"/>
            </a:rPr>
            <a:t>своевременно направлять достоверную информацию </a:t>
          </a:r>
          <a:r>
            <a:rPr lang="ru-RU" sz="1600" b="0" smtClean="0">
              <a:solidFill>
                <a:schemeClr val="bg2">
                  <a:lumMod val="25000"/>
                </a:schemeClr>
              </a:solidFill>
              <a:latin typeface="Arial Narrow" panose="020B0606020202030204" pitchFamily="34" charset="0"/>
            </a:rPr>
            <a:t>и документы </a:t>
          </a:r>
          <a:r>
            <a:rPr lang="ru-RU" sz="1600" b="0" dirty="0" smtClean="0">
              <a:solidFill>
                <a:schemeClr val="bg2">
                  <a:lumMod val="25000"/>
                </a:schemeClr>
              </a:solidFill>
              <a:latin typeface="Arial Narrow" panose="020B0606020202030204" pitchFamily="34" charset="0"/>
            </a:rPr>
            <a:t>в ЕИС</a:t>
          </a:r>
          <a:endParaRPr lang="ru-RU" sz="1600" b="0" dirty="0">
            <a:solidFill>
              <a:schemeClr val="bg2">
                <a:lumMod val="25000"/>
              </a:schemeClr>
            </a:solidFill>
            <a:latin typeface="Arial Narrow" panose="020B0606020202030204" pitchFamily="34" charset="0"/>
          </a:endParaRPr>
        </a:p>
      </dgm:t>
    </dgm:pt>
    <dgm:pt modelId="{D09AEEE9-93DA-4365-954A-5F1395D2F22D}" type="sibTrans" cxnId="{EF66D5E5-1A32-409B-9558-8A4695D1284E}">
      <dgm:prSet/>
      <dgm:spPr/>
      <dgm:t>
        <a:bodyPr/>
        <a:lstStyle/>
        <a:p>
          <a:endParaRPr lang="ru-RU"/>
        </a:p>
      </dgm:t>
    </dgm:pt>
    <dgm:pt modelId="{8AFFFAC2-549E-4B47-ABA7-7391DCCEF668}" type="parTrans" cxnId="{EF66D5E5-1A32-409B-9558-8A4695D1284E}">
      <dgm:prSet/>
      <dgm:spPr/>
      <dgm:t>
        <a:bodyPr/>
        <a:lstStyle/>
        <a:p>
          <a:endParaRPr lang="ru-RU"/>
        </a:p>
      </dgm:t>
    </dgm:pt>
    <dgm:pt modelId="{94A35315-F719-4E2F-9A5F-8E3E256121AE}" type="pres">
      <dgm:prSet presAssocID="{4550E527-BB33-422C-AAC3-47A8A3BBCADB}" presName="Name0" presStyleCnt="0">
        <dgm:presLayoutVars>
          <dgm:chMax val="7"/>
          <dgm:chPref val="7"/>
          <dgm:dir/>
        </dgm:presLayoutVars>
      </dgm:prSet>
      <dgm:spPr/>
      <dgm:t>
        <a:bodyPr/>
        <a:lstStyle/>
        <a:p>
          <a:endParaRPr lang="ru-RU"/>
        </a:p>
      </dgm:t>
    </dgm:pt>
    <dgm:pt modelId="{AEE2762B-456A-41CC-A50B-CB90E3AED99F}" type="pres">
      <dgm:prSet presAssocID="{4550E527-BB33-422C-AAC3-47A8A3BBCADB}" presName="Name1" presStyleCnt="0"/>
      <dgm:spPr/>
    </dgm:pt>
    <dgm:pt modelId="{B4AB5FAE-C78F-4B92-81EE-F0BE506007E3}" type="pres">
      <dgm:prSet presAssocID="{4550E527-BB33-422C-AAC3-47A8A3BBCADB}" presName="cycle" presStyleCnt="0"/>
      <dgm:spPr/>
    </dgm:pt>
    <dgm:pt modelId="{0A63F09D-4CC8-494B-B263-FB2FA5F0D46E}" type="pres">
      <dgm:prSet presAssocID="{4550E527-BB33-422C-AAC3-47A8A3BBCADB}" presName="srcNode" presStyleLbl="node1" presStyleIdx="0" presStyleCnt="7"/>
      <dgm:spPr/>
    </dgm:pt>
    <dgm:pt modelId="{2AF37CC1-662D-4B4B-ADB9-D73AC00D6DED}" type="pres">
      <dgm:prSet presAssocID="{4550E527-BB33-422C-AAC3-47A8A3BBCADB}" presName="conn" presStyleLbl="parChTrans1D2" presStyleIdx="0" presStyleCnt="1"/>
      <dgm:spPr/>
      <dgm:t>
        <a:bodyPr/>
        <a:lstStyle/>
        <a:p>
          <a:endParaRPr lang="ru-RU"/>
        </a:p>
      </dgm:t>
    </dgm:pt>
    <dgm:pt modelId="{D35813F3-51F8-4DF4-A94A-5D715BC1BFBB}" type="pres">
      <dgm:prSet presAssocID="{4550E527-BB33-422C-AAC3-47A8A3BBCADB}" presName="extraNode" presStyleLbl="node1" presStyleIdx="0" presStyleCnt="7"/>
      <dgm:spPr/>
    </dgm:pt>
    <dgm:pt modelId="{DDAB05EE-D7DB-46FB-ACD2-F470E9F58640}" type="pres">
      <dgm:prSet presAssocID="{4550E527-BB33-422C-AAC3-47A8A3BBCADB}" presName="dstNode" presStyleLbl="node1" presStyleIdx="0" presStyleCnt="7"/>
      <dgm:spPr/>
    </dgm:pt>
    <dgm:pt modelId="{598FEB0A-1E5C-4F45-8DB4-766B6618D3E4}" type="pres">
      <dgm:prSet presAssocID="{6FE574E6-F34F-4FD7-A4C0-0C409DDE2CFF}" presName="text_1" presStyleLbl="node1" presStyleIdx="0" presStyleCnt="7" custLinFactNeighborX="-97" custLinFactNeighborY="-6139">
        <dgm:presLayoutVars>
          <dgm:bulletEnabled val="1"/>
        </dgm:presLayoutVars>
      </dgm:prSet>
      <dgm:spPr/>
      <dgm:t>
        <a:bodyPr/>
        <a:lstStyle/>
        <a:p>
          <a:endParaRPr lang="ru-RU"/>
        </a:p>
      </dgm:t>
    </dgm:pt>
    <dgm:pt modelId="{FF4AB96F-B2AC-4246-A37A-08910236E454}" type="pres">
      <dgm:prSet presAssocID="{6FE574E6-F34F-4FD7-A4C0-0C409DDE2CFF}" presName="accent_1" presStyleCnt="0"/>
      <dgm:spPr/>
    </dgm:pt>
    <dgm:pt modelId="{B1621DF9-B553-4444-AC27-54A09048812E}" type="pres">
      <dgm:prSet presAssocID="{6FE574E6-F34F-4FD7-A4C0-0C409DDE2CFF}" presName="accentRepeatNode" presStyleLbl="solidFgAcc1" presStyleIdx="0" presStyleCnt="7"/>
      <dgm:spPr>
        <a:solidFill>
          <a:schemeClr val="accent6">
            <a:lumMod val="40000"/>
            <a:lumOff val="60000"/>
          </a:schemeClr>
        </a:solidFill>
        <a:ln>
          <a:solidFill>
            <a:schemeClr val="bg1"/>
          </a:solidFill>
        </a:ln>
        <a:effectLst>
          <a:outerShdw blurRad="50800" dist="38100" dir="5400000" algn="t" rotWithShape="0">
            <a:prstClr val="black">
              <a:alpha val="40000"/>
            </a:prstClr>
          </a:outerShdw>
        </a:effectLst>
      </dgm:spPr>
    </dgm:pt>
    <dgm:pt modelId="{ABE0E6AF-C4DF-447A-9327-9731E306E7AF}" type="pres">
      <dgm:prSet presAssocID="{5AE09AE0-4EAA-4AA2-A458-4716E7878EA7}" presName="text_2" presStyleLbl="node1" presStyleIdx="1" presStyleCnt="7">
        <dgm:presLayoutVars>
          <dgm:bulletEnabled val="1"/>
        </dgm:presLayoutVars>
      </dgm:prSet>
      <dgm:spPr/>
      <dgm:t>
        <a:bodyPr/>
        <a:lstStyle/>
        <a:p>
          <a:endParaRPr lang="ru-RU"/>
        </a:p>
      </dgm:t>
    </dgm:pt>
    <dgm:pt modelId="{E7F17329-73B0-442B-91A3-08257BE670F0}" type="pres">
      <dgm:prSet presAssocID="{5AE09AE0-4EAA-4AA2-A458-4716E7878EA7}" presName="accent_2" presStyleCnt="0"/>
      <dgm:spPr/>
    </dgm:pt>
    <dgm:pt modelId="{A5CF610F-B0C8-4168-9355-51DFB4C7E7C7}" type="pres">
      <dgm:prSet presAssocID="{5AE09AE0-4EAA-4AA2-A458-4716E7878EA7}" presName="accentRepeatNode" presStyleLbl="solidFgAcc1" presStyleIdx="1" presStyleCnt="7"/>
      <dgm:spPr>
        <a:solidFill>
          <a:schemeClr val="accent6">
            <a:lumMod val="40000"/>
            <a:lumOff val="60000"/>
          </a:schemeClr>
        </a:solidFill>
        <a:ln>
          <a:solidFill>
            <a:schemeClr val="bg1"/>
          </a:solidFill>
        </a:ln>
        <a:effectLst>
          <a:outerShdw blurRad="50800" dist="38100" dir="5400000" algn="t" rotWithShape="0">
            <a:prstClr val="black">
              <a:alpha val="40000"/>
            </a:prstClr>
          </a:outerShdw>
        </a:effectLst>
      </dgm:spPr>
    </dgm:pt>
    <dgm:pt modelId="{98AC9EBB-6FCD-4A92-96D7-1FD25A4735C7}" type="pres">
      <dgm:prSet presAssocID="{261C5FC7-C388-494E-B84E-B8795ADF5D3D}" presName="text_3" presStyleLbl="node1" presStyleIdx="2" presStyleCnt="7">
        <dgm:presLayoutVars>
          <dgm:bulletEnabled val="1"/>
        </dgm:presLayoutVars>
      </dgm:prSet>
      <dgm:spPr/>
      <dgm:t>
        <a:bodyPr/>
        <a:lstStyle/>
        <a:p>
          <a:endParaRPr lang="ru-RU"/>
        </a:p>
      </dgm:t>
    </dgm:pt>
    <dgm:pt modelId="{2BE1406F-5FAA-43D9-9C30-B4B8D3568BAD}" type="pres">
      <dgm:prSet presAssocID="{261C5FC7-C388-494E-B84E-B8795ADF5D3D}" presName="accent_3" presStyleCnt="0"/>
      <dgm:spPr/>
    </dgm:pt>
    <dgm:pt modelId="{84215F51-57E8-4842-91E5-CAB5B882380F}" type="pres">
      <dgm:prSet presAssocID="{261C5FC7-C388-494E-B84E-B8795ADF5D3D}" presName="accentRepeatNode" presStyleLbl="solidFgAcc1" presStyleIdx="2" presStyleCnt="7"/>
      <dgm:spPr>
        <a:solidFill>
          <a:schemeClr val="accent6">
            <a:lumMod val="40000"/>
            <a:lumOff val="60000"/>
          </a:schemeClr>
        </a:solidFill>
        <a:ln>
          <a:solidFill>
            <a:schemeClr val="bg1"/>
          </a:solidFill>
        </a:ln>
        <a:effectLst>
          <a:outerShdw blurRad="50800" dist="38100" dir="5400000" algn="t" rotWithShape="0">
            <a:prstClr val="black">
              <a:alpha val="40000"/>
            </a:prstClr>
          </a:outerShdw>
        </a:effectLst>
      </dgm:spPr>
    </dgm:pt>
    <dgm:pt modelId="{FD4A1A51-8342-44D4-B2E0-E006F9187F33}" type="pres">
      <dgm:prSet presAssocID="{BF385134-1C11-4526-865F-6B50A07F840B}" presName="text_4" presStyleLbl="node1" presStyleIdx="3" presStyleCnt="7">
        <dgm:presLayoutVars>
          <dgm:bulletEnabled val="1"/>
        </dgm:presLayoutVars>
      </dgm:prSet>
      <dgm:spPr/>
      <dgm:t>
        <a:bodyPr/>
        <a:lstStyle/>
        <a:p>
          <a:endParaRPr lang="ru-RU"/>
        </a:p>
      </dgm:t>
    </dgm:pt>
    <dgm:pt modelId="{48634C5B-FC4D-4991-9330-63F61F8A0852}" type="pres">
      <dgm:prSet presAssocID="{BF385134-1C11-4526-865F-6B50A07F840B}" presName="accent_4" presStyleCnt="0"/>
      <dgm:spPr/>
    </dgm:pt>
    <dgm:pt modelId="{309431E4-2284-46B6-9998-59895BE9BFC9}" type="pres">
      <dgm:prSet presAssocID="{BF385134-1C11-4526-865F-6B50A07F840B}" presName="accentRepeatNode" presStyleLbl="solidFgAcc1" presStyleIdx="3" presStyleCnt="7"/>
      <dgm:spPr>
        <a:solidFill>
          <a:schemeClr val="accent6">
            <a:lumMod val="40000"/>
            <a:lumOff val="60000"/>
          </a:schemeClr>
        </a:solidFill>
        <a:ln>
          <a:solidFill>
            <a:schemeClr val="bg1"/>
          </a:solidFill>
        </a:ln>
        <a:effectLst>
          <a:outerShdw blurRad="50800" dist="38100" dir="5400000" algn="t" rotWithShape="0">
            <a:prstClr val="black">
              <a:alpha val="40000"/>
            </a:prstClr>
          </a:outerShdw>
        </a:effectLst>
      </dgm:spPr>
    </dgm:pt>
    <dgm:pt modelId="{75F512DA-7B69-49C3-956A-58B3934639B5}" type="pres">
      <dgm:prSet presAssocID="{60CCC09D-6749-4DDA-A7A4-03C97EBB6067}" presName="text_5" presStyleLbl="node1" presStyleIdx="4" presStyleCnt="7" custLinFactNeighborX="-103" custLinFactNeighborY="-3820">
        <dgm:presLayoutVars>
          <dgm:bulletEnabled val="1"/>
        </dgm:presLayoutVars>
      </dgm:prSet>
      <dgm:spPr/>
      <dgm:t>
        <a:bodyPr/>
        <a:lstStyle/>
        <a:p>
          <a:endParaRPr lang="ru-RU"/>
        </a:p>
      </dgm:t>
    </dgm:pt>
    <dgm:pt modelId="{403F3283-A47B-4CDA-80A5-6597A4ADB9A9}" type="pres">
      <dgm:prSet presAssocID="{60CCC09D-6749-4DDA-A7A4-03C97EBB6067}" presName="accent_5" presStyleCnt="0"/>
      <dgm:spPr/>
    </dgm:pt>
    <dgm:pt modelId="{CD2FFEDC-6175-42DB-B3F3-064C72A0CC8E}" type="pres">
      <dgm:prSet presAssocID="{60CCC09D-6749-4DDA-A7A4-03C97EBB6067}" presName="accentRepeatNode" presStyleLbl="solidFgAcc1" presStyleIdx="4" presStyleCnt="7"/>
      <dgm:spPr>
        <a:solidFill>
          <a:schemeClr val="accent6">
            <a:lumMod val="40000"/>
            <a:lumOff val="60000"/>
          </a:schemeClr>
        </a:solidFill>
        <a:ln>
          <a:solidFill>
            <a:schemeClr val="bg1"/>
          </a:solidFill>
        </a:ln>
        <a:effectLst>
          <a:outerShdw blurRad="50800" dist="38100" dir="5400000" algn="t" rotWithShape="0">
            <a:prstClr val="black">
              <a:alpha val="40000"/>
            </a:prstClr>
          </a:outerShdw>
        </a:effectLst>
      </dgm:spPr>
    </dgm:pt>
    <dgm:pt modelId="{B9ADD94A-6618-4869-A249-62A20D731641}" type="pres">
      <dgm:prSet presAssocID="{B8202B92-DBC7-4B16-A45A-EE01F6A6739D}" presName="text_6" presStyleLbl="node1" presStyleIdx="5" presStyleCnt="7" custScaleY="142978">
        <dgm:presLayoutVars>
          <dgm:bulletEnabled val="1"/>
        </dgm:presLayoutVars>
      </dgm:prSet>
      <dgm:spPr/>
      <dgm:t>
        <a:bodyPr/>
        <a:lstStyle/>
        <a:p>
          <a:endParaRPr lang="ru-RU"/>
        </a:p>
      </dgm:t>
    </dgm:pt>
    <dgm:pt modelId="{66130450-F296-4979-8FBC-73B98FBEFAE4}" type="pres">
      <dgm:prSet presAssocID="{B8202B92-DBC7-4B16-A45A-EE01F6A6739D}" presName="accent_6" presStyleCnt="0"/>
      <dgm:spPr/>
    </dgm:pt>
    <dgm:pt modelId="{A1FFD5D7-88E4-4530-95E1-E7EAA950040A}" type="pres">
      <dgm:prSet presAssocID="{B8202B92-DBC7-4B16-A45A-EE01F6A6739D}" presName="accentRepeatNode" presStyleLbl="solidFgAcc1" presStyleIdx="5" presStyleCnt="7"/>
      <dgm:spPr>
        <a:solidFill>
          <a:schemeClr val="accent6">
            <a:lumMod val="40000"/>
            <a:lumOff val="60000"/>
          </a:schemeClr>
        </a:solidFill>
        <a:ln>
          <a:solidFill>
            <a:schemeClr val="bg1"/>
          </a:solidFill>
        </a:ln>
        <a:effectLst>
          <a:outerShdw blurRad="50800" dist="38100" dir="5400000" algn="t" rotWithShape="0">
            <a:prstClr val="black">
              <a:alpha val="40000"/>
            </a:prstClr>
          </a:outerShdw>
        </a:effectLst>
      </dgm:spPr>
    </dgm:pt>
    <dgm:pt modelId="{4D9C64EA-1E3B-4CBC-9F65-78E5CB31B76B}" type="pres">
      <dgm:prSet presAssocID="{CF3FCD70-EDBB-4C62-A66D-C15D7C150D4A}" presName="text_7" presStyleLbl="node1" presStyleIdx="6" presStyleCnt="7">
        <dgm:presLayoutVars>
          <dgm:bulletEnabled val="1"/>
        </dgm:presLayoutVars>
      </dgm:prSet>
      <dgm:spPr/>
      <dgm:t>
        <a:bodyPr/>
        <a:lstStyle/>
        <a:p>
          <a:endParaRPr lang="ru-RU"/>
        </a:p>
      </dgm:t>
    </dgm:pt>
    <dgm:pt modelId="{60FA23E8-0C1D-4CA1-9322-F19EFACB37AA}" type="pres">
      <dgm:prSet presAssocID="{CF3FCD70-EDBB-4C62-A66D-C15D7C150D4A}" presName="accent_7" presStyleCnt="0"/>
      <dgm:spPr/>
    </dgm:pt>
    <dgm:pt modelId="{2F27F9F7-4906-4BE1-AF08-744A2DD2DC64}" type="pres">
      <dgm:prSet presAssocID="{CF3FCD70-EDBB-4C62-A66D-C15D7C150D4A}" presName="accentRepeatNode" presStyleLbl="solidFgAcc1" presStyleIdx="6" presStyleCnt="7"/>
      <dgm:spPr>
        <a:solidFill>
          <a:schemeClr val="accent6">
            <a:lumMod val="40000"/>
            <a:lumOff val="60000"/>
          </a:schemeClr>
        </a:solidFill>
        <a:ln>
          <a:solidFill>
            <a:schemeClr val="bg1"/>
          </a:solidFill>
        </a:ln>
        <a:effectLst>
          <a:outerShdw blurRad="50800" dist="38100" dir="5400000" algn="t" rotWithShape="0">
            <a:prstClr val="black">
              <a:alpha val="40000"/>
            </a:prstClr>
          </a:outerShdw>
        </a:effectLst>
      </dgm:spPr>
      <dgm:t>
        <a:bodyPr/>
        <a:lstStyle/>
        <a:p>
          <a:endParaRPr lang="ru-RU"/>
        </a:p>
      </dgm:t>
    </dgm:pt>
  </dgm:ptLst>
  <dgm:cxnLst>
    <dgm:cxn modelId="{48B3337E-9CA0-4C01-8F82-266EC945C129}" type="presOf" srcId="{BF385134-1C11-4526-865F-6B50A07F840B}" destId="{FD4A1A51-8342-44D4-B2E0-E006F9187F33}" srcOrd="0" destOrd="0" presId="urn:microsoft.com/office/officeart/2008/layout/VerticalCurvedList"/>
    <dgm:cxn modelId="{4760ECB0-C140-4C49-A992-0F452F23285E}" srcId="{4550E527-BB33-422C-AAC3-47A8A3BBCADB}" destId="{BF385134-1C11-4526-865F-6B50A07F840B}" srcOrd="3" destOrd="0" parTransId="{10055DC0-3B0E-4BB1-B548-EE7D9707B4C6}" sibTransId="{8B770881-A967-4658-A173-DA3C3D8E637E}"/>
    <dgm:cxn modelId="{3B44BAF6-2C74-43EA-989B-BB2C8D88264F}" type="presOf" srcId="{B8202B92-DBC7-4B16-A45A-EE01F6A6739D}" destId="{B9ADD94A-6618-4869-A249-62A20D731641}" srcOrd="0" destOrd="0" presId="urn:microsoft.com/office/officeart/2008/layout/VerticalCurvedList"/>
    <dgm:cxn modelId="{294F1831-EAC7-4853-81D6-02626BAE22B8}" type="presOf" srcId="{60CCC09D-6749-4DDA-A7A4-03C97EBB6067}" destId="{75F512DA-7B69-49C3-956A-58B3934639B5}" srcOrd="0" destOrd="0" presId="urn:microsoft.com/office/officeart/2008/layout/VerticalCurvedList"/>
    <dgm:cxn modelId="{45528E86-72A3-457C-AB1B-A7B084EEA977}" type="presOf" srcId="{CF3FCD70-EDBB-4C62-A66D-C15D7C150D4A}" destId="{4D9C64EA-1E3B-4CBC-9F65-78E5CB31B76B}" srcOrd="0" destOrd="0" presId="urn:microsoft.com/office/officeart/2008/layout/VerticalCurvedList"/>
    <dgm:cxn modelId="{45D9D3C4-5A0B-4F91-9274-4070CDA3E0C0}" type="presOf" srcId="{4550E527-BB33-422C-AAC3-47A8A3BBCADB}" destId="{94A35315-F719-4E2F-9A5F-8E3E256121AE}" srcOrd="0" destOrd="0" presId="urn:microsoft.com/office/officeart/2008/layout/VerticalCurvedList"/>
    <dgm:cxn modelId="{EE5ACE03-AF81-49F6-8485-A3A08FAF3C43}" srcId="{4550E527-BB33-422C-AAC3-47A8A3BBCADB}" destId="{B8202B92-DBC7-4B16-A45A-EE01F6A6739D}" srcOrd="5" destOrd="0" parTransId="{1EE29FA3-1E9A-45F0-A38A-9E007EF2FBFA}" sibTransId="{25F528CF-1D3C-4D82-89A2-1A12C2C53711}"/>
    <dgm:cxn modelId="{D8807684-0361-4961-8DBC-8CDE80CAB1BA}" type="presOf" srcId="{351085C7-F1D2-4521-A175-8DA741DBE7A3}" destId="{2AF37CC1-662D-4B4B-ADB9-D73AC00D6DED}" srcOrd="0" destOrd="0" presId="urn:microsoft.com/office/officeart/2008/layout/VerticalCurvedList"/>
    <dgm:cxn modelId="{44A2CAE8-43E5-4121-AB7C-9C8086BF2DD2}" type="presOf" srcId="{6FE574E6-F34F-4FD7-A4C0-0C409DDE2CFF}" destId="{598FEB0A-1E5C-4F45-8DB4-766B6618D3E4}" srcOrd="0" destOrd="0" presId="urn:microsoft.com/office/officeart/2008/layout/VerticalCurvedList"/>
    <dgm:cxn modelId="{E0DBAF31-36DB-4BB3-9213-C2DD3669815A}" srcId="{4550E527-BB33-422C-AAC3-47A8A3BBCADB}" destId="{6FE574E6-F34F-4FD7-A4C0-0C409DDE2CFF}" srcOrd="0" destOrd="0" parTransId="{09B14C95-FB3E-42FD-B2F6-9078445597D7}" sibTransId="{351085C7-F1D2-4521-A175-8DA741DBE7A3}"/>
    <dgm:cxn modelId="{827AFB4E-BF63-47AC-B463-B96791B85FF9}" type="presOf" srcId="{5AE09AE0-4EAA-4AA2-A458-4716E7878EA7}" destId="{ABE0E6AF-C4DF-447A-9327-9731E306E7AF}" srcOrd="0" destOrd="0" presId="urn:microsoft.com/office/officeart/2008/layout/VerticalCurvedList"/>
    <dgm:cxn modelId="{AB104F04-D05B-44D2-9C0B-F2C46F292A3D}" srcId="{4550E527-BB33-422C-AAC3-47A8A3BBCADB}" destId="{5AE09AE0-4EAA-4AA2-A458-4716E7878EA7}" srcOrd="1" destOrd="0" parTransId="{118A13D7-1B20-4FAF-9EAD-D72D2B4F1890}" sibTransId="{226BB250-EEF7-4BB0-A4F4-D5177AD3ED51}"/>
    <dgm:cxn modelId="{7E2B8184-184E-4083-A2D6-7628C8E5B469}" srcId="{4550E527-BB33-422C-AAC3-47A8A3BBCADB}" destId="{54E4B45B-0105-41DB-83AA-72AE5004510E}" srcOrd="7" destOrd="0" parTransId="{EFD2164E-CF74-4B9A-BA52-736FF56DB09C}" sibTransId="{2595ECAD-AFA9-4310-95C7-D745A4B6D0F5}"/>
    <dgm:cxn modelId="{68D7D1CB-B4C7-45A7-941A-03354C7B5A07}" srcId="{4550E527-BB33-422C-AAC3-47A8A3BBCADB}" destId="{261C5FC7-C388-494E-B84E-B8795ADF5D3D}" srcOrd="2" destOrd="0" parTransId="{931F039F-3F04-40D4-B278-BB23A7660C65}" sibTransId="{1378EE70-2ACA-45D6-848A-22CE5A268458}"/>
    <dgm:cxn modelId="{EF66D5E5-1A32-409B-9558-8A4695D1284E}" srcId="{4550E527-BB33-422C-AAC3-47A8A3BBCADB}" destId="{CF3FCD70-EDBB-4C62-A66D-C15D7C150D4A}" srcOrd="6" destOrd="0" parTransId="{8AFFFAC2-549E-4B47-ABA7-7391DCCEF668}" sibTransId="{D09AEEE9-93DA-4365-954A-5F1395D2F22D}"/>
    <dgm:cxn modelId="{B12DD035-B6DB-4CB9-9008-555590EB7E21}" type="presOf" srcId="{261C5FC7-C388-494E-B84E-B8795ADF5D3D}" destId="{98AC9EBB-6FCD-4A92-96D7-1FD25A4735C7}" srcOrd="0" destOrd="0" presId="urn:microsoft.com/office/officeart/2008/layout/VerticalCurvedList"/>
    <dgm:cxn modelId="{48DDC74E-437C-4B1A-946F-CFF1496E2AA4}" srcId="{4550E527-BB33-422C-AAC3-47A8A3BBCADB}" destId="{60CCC09D-6749-4DDA-A7A4-03C97EBB6067}" srcOrd="4" destOrd="0" parTransId="{FE1DFBD5-8FFB-416A-B055-B8144E5AB65D}" sibTransId="{D6E670FB-EC71-4772-8657-EBD47E4BFE5E}"/>
    <dgm:cxn modelId="{56841377-4B5D-4F58-A304-335B1E4D1AB6}" type="presParOf" srcId="{94A35315-F719-4E2F-9A5F-8E3E256121AE}" destId="{AEE2762B-456A-41CC-A50B-CB90E3AED99F}" srcOrd="0" destOrd="0" presId="urn:microsoft.com/office/officeart/2008/layout/VerticalCurvedList"/>
    <dgm:cxn modelId="{64DD3969-0B2B-4BCD-B495-A290DBE79F68}" type="presParOf" srcId="{AEE2762B-456A-41CC-A50B-CB90E3AED99F}" destId="{B4AB5FAE-C78F-4B92-81EE-F0BE506007E3}" srcOrd="0" destOrd="0" presId="urn:microsoft.com/office/officeart/2008/layout/VerticalCurvedList"/>
    <dgm:cxn modelId="{2BBAE563-D229-4A29-8B78-556119BFEA8E}" type="presParOf" srcId="{B4AB5FAE-C78F-4B92-81EE-F0BE506007E3}" destId="{0A63F09D-4CC8-494B-B263-FB2FA5F0D46E}" srcOrd="0" destOrd="0" presId="urn:microsoft.com/office/officeart/2008/layout/VerticalCurvedList"/>
    <dgm:cxn modelId="{05A7DD36-8104-4065-88B1-C0ED287E117A}" type="presParOf" srcId="{B4AB5FAE-C78F-4B92-81EE-F0BE506007E3}" destId="{2AF37CC1-662D-4B4B-ADB9-D73AC00D6DED}" srcOrd="1" destOrd="0" presId="urn:microsoft.com/office/officeart/2008/layout/VerticalCurvedList"/>
    <dgm:cxn modelId="{0A7F9AFD-88BD-4EE2-851D-9E2C13FB5EE8}" type="presParOf" srcId="{B4AB5FAE-C78F-4B92-81EE-F0BE506007E3}" destId="{D35813F3-51F8-4DF4-A94A-5D715BC1BFBB}" srcOrd="2" destOrd="0" presId="urn:microsoft.com/office/officeart/2008/layout/VerticalCurvedList"/>
    <dgm:cxn modelId="{1265C7F7-D5F5-4F6A-A262-9AEE64A3FEBF}" type="presParOf" srcId="{B4AB5FAE-C78F-4B92-81EE-F0BE506007E3}" destId="{DDAB05EE-D7DB-46FB-ACD2-F470E9F58640}" srcOrd="3" destOrd="0" presId="urn:microsoft.com/office/officeart/2008/layout/VerticalCurvedList"/>
    <dgm:cxn modelId="{418183B8-0B65-44B1-A561-BFCF475DCF68}" type="presParOf" srcId="{AEE2762B-456A-41CC-A50B-CB90E3AED99F}" destId="{598FEB0A-1E5C-4F45-8DB4-766B6618D3E4}" srcOrd="1" destOrd="0" presId="urn:microsoft.com/office/officeart/2008/layout/VerticalCurvedList"/>
    <dgm:cxn modelId="{5FE977B5-431B-40E4-933F-F14D8AAC7D2B}" type="presParOf" srcId="{AEE2762B-456A-41CC-A50B-CB90E3AED99F}" destId="{FF4AB96F-B2AC-4246-A37A-08910236E454}" srcOrd="2" destOrd="0" presId="urn:microsoft.com/office/officeart/2008/layout/VerticalCurvedList"/>
    <dgm:cxn modelId="{F98A76C9-AAC8-4098-A3B3-3F9B17B8E824}" type="presParOf" srcId="{FF4AB96F-B2AC-4246-A37A-08910236E454}" destId="{B1621DF9-B553-4444-AC27-54A09048812E}" srcOrd="0" destOrd="0" presId="urn:microsoft.com/office/officeart/2008/layout/VerticalCurvedList"/>
    <dgm:cxn modelId="{5F38F91F-D9F7-4CA3-81AF-CC34597D0A00}" type="presParOf" srcId="{AEE2762B-456A-41CC-A50B-CB90E3AED99F}" destId="{ABE0E6AF-C4DF-447A-9327-9731E306E7AF}" srcOrd="3" destOrd="0" presId="urn:microsoft.com/office/officeart/2008/layout/VerticalCurvedList"/>
    <dgm:cxn modelId="{FFA6F07B-8B49-4F66-8178-A8EE063792E8}" type="presParOf" srcId="{AEE2762B-456A-41CC-A50B-CB90E3AED99F}" destId="{E7F17329-73B0-442B-91A3-08257BE670F0}" srcOrd="4" destOrd="0" presId="urn:microsoft.com/office/officeart/2008/layout/VerticalCurvedList"/>
    <dgm:cxn modelId="{3B96A4AF-0B7F-4EAC-B38A-416AC7F1683A}" type="presParOf" srcId="{E7F17329-73B0-442B-91A3-08257BE670F0}" destId="{A5CF610F-B0C8-4168-9355-51DFB4C7E7C7}" srcOrd="0" destOrd="0" presId="urn:microsoft.com/office/officeart/2008/layout/VerticalCurvedList"/>
    <dgm:cxn modelId="{DC4E48FF-2104-4202-B36F-4D4BB8E85313}" type="presParOf" srcId="{AEE2762B-456A-41CC-A50B-CB90E3AED99F}" destId="{98AC9EBB-6FCD-4A92-96D7-1FD25A4735C7}" srcOrd="5" destOrd="0" presId="urn:microsoft.com/office/officeart/2008/layout/VerticalCurvedList"/>
    <dgm:cxn modelId="{41291104-8320-46A1-8BC2-6EF34BC1433A}" type="presParOf" srcId="{AEE2762B-456A-41CC-A50B-CB90E3AED99F}" destId="{2BE1406F-5FAA-43D9-9C30-B4B8D3568BAD}" srcOrd="6" destOrd="0" presId="urn:microsoft.com/office/officeart/2008/layout/VerticalCurvedList"/>
    <dgm:cxn modelId="{BBE2D696-4CD2-4B55-A5C6-760DD32E628B}" type="presParOf" srcId="{2BE1406F-5FAA-43D9-9C30-B4B8D3568BAD}" destId="{84215F51-57E8-4842-91E5-CAB5B882380F}" srcOrd="0" destOrd="0" presId="urn:microsoft.com/office/officeart/2008/layout/VerticalCurvedList"/>
    <dgm:cxn modelId="{4A7EA2F9-63BD-4B1A-8DF1-B7F2A5CE3BD1}" type="presParOf" srcId="{AEE2762B-456A-41CC-A50B-CB90E3AED99F}" destId="{FD4A1A51-8342-44D4-B2E0-E006F9187F33}" srcOrd="7" destOrd="0" presId="urn:microsoft.com/office/officeart/2008/layout/VerticalCurvedList"/>
    <dgm:cxn modelId="{EDCFE012-F5CD-48FD-9BEA-464FA8C83081}" type="presParOf" srcId="{AEE2762B-456A-41CC-A50B-CB90E3AED99F}" destId="{48634C5B-FC4D-4991-9330-63F61F8A0852}" srcOrd="8" destOrd="0" presId="urn:microsoft.com/office/officeart/2008/layout/VerticalCurvedList"/>
    <dgm:cxn modelId="{5271CD46-8CEB-45DA-8092-370CF91F3CE0}" type="presParOf" srcId="{48634C5B-FC4D-4991-9330-63F61F8A0852}" destId="{309431E4-2284-46B6-9998-59895BE9BFC9}" srcOrd="0" destOrd="0" presId="urn:microsoft.com/office/officeart/2008/layout/VerticalCurvedList"/>
    <dgm:cxn modelId="{6E611D07-F65F-4ACD-BEF9-67041843A52E}" type="presParOf" srcId="{AEE2762B-456A-41CC-A50B-CB90E3AED99F}" destId="{75F512DA-7B69-49C3-956A-58B3934639B5}" srcOrd="9" destOrd="0" presId="urn:microsoft.com/office/officeart/2008/layout/VerticalCurvedList"/>
    <dgm:cxn modelId="{3B2E9464-888C-42CD-918D-59A02C1E444D}" type="presParOf" srcId="{AEE2762B-456A-41CC-A50B-CB90E3AED99F}" destId="{403F3283-A47B-4CDA-80A5-6597A4ADB9A9}" srcOrd="10" destOrd="0" presId="urn:microsoft.com/office/officeart/2008/layout/VerticalCurvedList"/>
    <dgm:cxn modelId="{E3B514F1-6457-455F-A398-4E6A9A6A3C03}" type="presParOf" srcId="{403F3283-A47B-4CDA-80A5-6597A4ADB9A9}" destId="{CD2FFEDC-6175-42DB-B3F3-064C72A0CC8E}" srcOrd="0" destOrd="0" presId="urn:microsoft.com/office/officeart/2008/layout/VerticalCurvedList"/>
    <dgm:cxn modelId="{83CCFB18-DA74-446E-8474-B6AC849D97AC}" type="presParOf" srcId="{AEE2762B-456A-41CC-A50B-CB90E3AED99F}" destId="{B9ADD94A-6618-4869-A249-62A20D731641}" srcOrd="11" destOrd="0" presId="urn:microsoft.com/office/officeart/2008/layout/VerticalCurvedList"/>
    <dgm:cxn modelId="{D600142C-0C26-42B0-BC04-983C6105B626}" type="presParOf" srcId="{AEE2762B-456A-41CC-A50B-CB90E3AED99F}" destId="{66130450-F296-4979-8FBC-73B98FBEFAE4}" srcOrd="12" destOrd="0" presId="urn:microsoft.com/office/officeart/2008/layout/VerticalCurvedList"/>
    <dgm:cxn modelId="{69A87CFA-5EE3-41D5-A0B3-4CEF37692D63}" type="presParOf" srcId="{66130450-F296-4979-8FBC-73B98FBEFAE4}" destId="{A1FFD5D7-88E4-4530-95E1-E7EAA950040A}" srcOrd="0" destOrd="0" presId="urn:microsoft.com/office/officeart/2008/layout/VerticalCurvedList"/>
    <dgm:cxn modelId="{8314E3E6-F979-4E6B-94EE-4DC4D90BF251}" type="presParOf" srcId="{AEE2762B-456A-41CC-A50B-CB90E3AED99F}" destId="{4D9C64EA-1E3B-4CBC-9F65-78E5CB31B76B}" srcOrd="13" destOrd="0" presId="urn:microsoft.com/office/officeart/2008/layout/VerticalCurvedList"/>
    <dgm:cxn modelId="{9BE7A558-0F7B-4E9A-B4D2-51773978C7BB}" type="presParOf" srcId="{AEE2762B-456A-41CC-A50B-CB90E3AED99F}" destId="{60FA23E8-0C1D-4CA1-9322-F19EFACB37AA}" srcOrd="14" destOrd="0" presId="urn:microsoft.com/office/officeart/2008/layout/VerticalCurvedList"/>
    <dgm:cxn modelId="{DD8C59A2-D038-4A7F-829E-B940288CB891}" type="presParOf" srcId="{60FA23E8-0C1D-4CA1-9322-F19EFACB37AA}" destId="{2F27F9F7-4906-4BE1-AF08-744A2DD2DC6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164408-B133-4986-B38D-F3575118D575}" type="doc">
      <dgm:prSet loTypeId="urn:microsoft.com/office/officeart/2005/8/layout/cycle8" loCatId="cycle" qsTypeId="urn:microsoft.com/office/officeart/2005/8/quickstyle/simple1" qsCatId="simple" csTypeId="urn:microsoft.com/office/officeart/2005/8/colors/accent1_2" csCatId="accent1" phldr="1"/>
      <dgm:spPr/>
    </dgm:pt>
    <dgm:pt modelId="{2A9785A4-3D30-4794-B39A-13116F07831C}">
      <dgm:prSet phldrT="[Текст]" custT="1"/>
      <dgm:spPr>
        <a:solidFill>
          <a:schemeClr val="accent6">
            <a:lumMod val="60000"/>
            <a:lumOff val="40000"/>
          </a:schemeClr>
        </a:solidFill>
        <a:ln>
          <a:gradFill>
            <a:gsLst>
              <a:gs pos="0">
                <a:schemeClr val="accent3">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38100" dir="2700000" algn="tl" rotWithShape="0">
            <a:prstClr val="black">
              <a:alpha val="40000"/>
            </a:prstClr>
          </a:outerShdw>
        </a:effectLst>
      </dgm:spPr>
      <dgm:t>
        <a:bodyPr/>
        <a:lstStyle/>
        <a:p>
          <a:r>
            <a:rPr lang="ru-RU" sz="1500" b="1" baseline="0" dirty="0" smtClean="0">
              <a:solidFill>
                <a:schemeClr val="tx1">
                  <a:lumMod val="65000"/>
                  <a:lumOff val="35000"/>
                </a:schemeClr>
              </a:solidFill>
              <a:latin typeface="Arial Narrow" panose="020B0606020202030204" pitchFamily="34" charset="0"/>
            </a:rPr>
            <a:t>ОПРЕДЕЛЕНИЕ ПОСТАВЩИКА И ЗАКЛЮЧЕНИЕ КОНТРАКТА</a:t>
          </a:r>
          <a:endParaRPr lang="ru-RU" sz="1500" b="1" dirty="0">
            <a:solidFill>
              <a:schemeClr val="tx1">
                <a:lumMod val="65000"/>
                <a:lumOff val="35000"/>
              </a:schemeClr>
            </a:solidFill>
            <a:latin typeface="Arial Narrow" panose="020B0606020202030204" pitchFamily="34" charset="0"/>
          </a:endParaRPr>
        </a:p>
      </dgm:t>
    </dgm:pt>
    <dgm:pt modelId="{6726BE42-DBF8-4A12-8BA4-4D203ABCF9EF}" type="parTrans" cxnId="{FA7F8675-71D5-4ABE-AC9D-B5A5A84BF5A5}">
      <dgm:prSet/>
      <dgm:spPr/>
      <dgm:t>
        <a:bodyPr/>
        <a:lstStyle/>
        <a:p>
          <a:endParaRPr lang="ru-RU" sz="1400" b="1">
            <a:latin typeface="Arial Narrow" panose="020B0606020202030204" pitchFamily="34" charset="0"/>
          </a:endParaRPr>
        </a:p>
      </dgm:t>
    </dgm:pt>
    <dgm:pt modelId="{0FB231A6-7CEB-421C-A26B-1CCD58B7B4EC}" type="sibTrans" cxnId="{FA7F8675-71D5-4ABE-AC9D-B5A5A84BF5A5}">
      <dgm:prSet/>
      <dgm:spPr/>
      <dgm:t>
        <a:bodyPr/>
        <a:lstStyle/>
        <a:p>
          <a:endParaRPr lang="ru-RU" sz="1400" b="1">
            <a:latin typeface="Arial Narrow" panose="020B0606020202030204" pitchFamily="34" charset="0"/>
          </a:endParaRPr>
        </a:p>
      </dgm:t>
    </dgm:pt>
    <dgm:pt modelId="{FA324F7B-7E05-466A-9500-8E8069C6BE28}">
      <dgm:prSet phldrT="[Текст]" custT="1"/>
      <dgm:spPr>
        <a:solidFill>
          <a:schemeClr val="accent6">
            <a:lumMod val="60000"/>
            <a:lumOff val="40000"/>
          </a:schemeClr>
        </a:solidFill>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1500" b="1" i="0" dirty="0" smtClean="0">
              <a:solidFill>
                <a:schemeClr val="tx1">
                  <a:lumMod val="65000"/>
                  <a:lumOff val="35000"/>
                </a:schemeClr>
              </a:solidFill>
              <a:latin typeface="Arial Narrow" panose="020B0606020202030204" pitchFamily="34" charset="0"/>
            </a:rPr>
            <a:t>ИСПОЛНЕНИЕ КОНТРАКТА, </a:t>
          </a:r>
          <a:r>
            <a:rPr lang="ru-RU" sz="1500" b="1" baseline="0" dirty="0" smtClean="0">
              <a:solidFill>
                <a:schemeClr val="tx1">
                  <a:lumMod val="65000"/>
                  <a:lumOff val="35000"/>
                </a:schemeClr>
              </a:solidFill>
              <a:latin typeface="Arial Narrow" panose="020B0606020202030204" pitchFamily="34" charset="0"/>
            </a:rPr>
            <a:t>ПРИЕМКА РЕЗУЛЬТАТОВ ИСПОЛНЕНИЯ КОНТРАКТА</a:t>
          </a:r>
        </a:p>
        <a:p>
          <a:pPr lvl="0" defTabSz="666750">
            <a:lnSpc>
              <a:spcPct val="90000"/>
            </a:lnSpc>
            <a:spcBef>
              <a:spcPct val="0"/>
            </a:spcBef>
            <a:spcAft>
              <a:spcPct val="35000"/>
            </a:spcAft>
          </a:pPr>
          <a:endParaRPr lang="ru-RU" sz="1500" b="1" i="0" dirty="0">
            <a:solidFill>
              <a:schemeClr val="tx1">
                <a:lumMod val="65000"/>
                <a:lumOff val="35000"/>
              </a:schemeClr>
            </a:solidFill>
            <a:latin typeface="Arial Narrow" panose="020B0606020202030204" pitchFamily="34" charset="0"/>
          </a:endParaRPr>
        </a:p>
      </dgm:t>
    </dgm:pt>
    <dgm:pt modelId="{5C4A42E4-1A59-434C-8D76-A3036B27FA3A}" type="parTrans" cxnId="{9DCE28AD-7CBD-46F6-A159-35007E8C61B5}">
      <dgm:prSet/>
      <dgm:spPr/>
      <dgm:t>
        <a:bodyPr/>
        <a:lstStyle/>
        <a:p>
          <a:endParaRPr lang="ru-RU" sz="1400" b="1">
            <a:latin typeface="Arial Narrow" panose="020B0606020202030204" pitchFamily="34" charset="0"/>
          </a:endParaRPr>
        </a:p>
      </dgm:t>
    </dgm:pt>
    <dgm:pt modelId="{D6D8E4D1-DB03-413A-9841-0199BFB93BAE}" type="sibTrans" cxnId="{9DCE28AD-7CBD-46F6-A159-35007E8C61B5}">
      <dgm:prSet/>
      <dgm:spPr/>
      <dgm:t>
        <a:bodyPr/>
        <a:lstStyle/>
        <a:p>
          <a:endParaRPr lang="ru-RU" sz="1400" b="1">
            <a:latin typeface="Arial Narrow" panose="020B0606020202030204" pitchFamily="34" charset="0"/>
          </a:endParaRPr>
        </a:p>
      </dgm:t>
    </dgm:pt>
    <dgm:pt modelId="{51682625-ABEF-4B8A-96E8-CA9A9B25F24B}">
      <dgm:prSet phldrT="[Текст]" custT="1"/>
      <dgm:spPr>
        <a:solidFill>
          <a:schemeClr val="accent6">
            <a:lumMod val="60000"/>
            <a:lumOff val="40000"/>
          </a:schemeClr>
        </a:solidFill>
        <a:ln>
          <a:solidFill>
            <a:schemeClr val="accent6">
              <a:lumMod val="40000"/>
              <a:lumOff val="60000"/>
            </a:schemeClr>
          </a:solidFill>
        </a:ln>
      </dgm:spPr>
      <dgm:t>
        <a:bodyPr/>
        <a:lstStyle/>
        <a:p>
          <a:r>
            <a:rPr lang="ru-RU" sz="1500" b="1" dirty="0" smtClean="0">
              <a:solidFill>
                <a:schemeClr val="tx1">
                  <a:lumMod val="65000"/>
                  <a:lumOff val="35000"/>
                </a:schemeClr>
              </a:solidFill>
              <a:latin typeface="Arial Narrow" panose="020B0606020202030204" pitchFamily="34" charset="0"/>
            </a:rPr>
            <a:t>ПЛАНИРОВАНИЕ ЗАКУПОК</a:t>
          </a:r>
          <a:endParaRPr lang="ru-RU" sz="1500" b="1" dirty="0">
            <a:solidFill>
              <a:schemeClr val="tx1">
                <a:lumMod val="65000"/>
                <a:lumOff val="35000"/>
              </a:schemeClr>
            </a:solidFill>
            <a:latin typeface="Arial Narrow" panose="020B0606020202030204" pitchFamily="34" charset="0"/>
          </a:endParaRPr>
        </a:p>
      </dgm:t>
    </dgm:pt>
    <dgm:pt modelId="{DEAEC8AD-E802-48C1-8CD5-82673EFA9C52}" type="parTrans" cxnId="{05DC3721-3498-4FA6-8E40-798DC268D0EB}">
      <dgm:prSet/>
      <dgm:spPr/>
      <dgm:t>
        <a:bodyPr/>
        <a:lstStyle/>
        <a:p>
          <a:endParaRPr lang="ru-RU" sz="1400" b="1">
            <a:latin typeface="Arial Narrow" panose="020B0606020202030204" pitchFamily="34" charset="0"/>
          </a:endParaRPr>
        </a:p>
      </dgm:t>
    </dgm:pt>
    <dgm:pt modelId="{4968BBCC-C222-4CE8-B730-452F12E0090E}" type="sibTrans" cxnId="{05DC3721-3498-4FA6-8E40-798DC268D0EB}">
      <dgm:prSet/>
      <dgm:spPr/>
      <dgm:t>
        <a:bodyPr/>
        <a:lstStyle/>
        <a:p>
          <a:endParaRPr lang="ru-RU" sz="1400" b="1">
            <a:latin typeface="Arial Narrow" panose="020B0606020202030204" pitchFamily="34" charset="0"/>
          </a:endParaRPr>
        </a:p>
      </dgm:t>
    </dgm:pt>
    <dgm:pt modelId="{2ABB4C34-472A-4E3F-A2A6-2FBF719049AF}" type="pres">
      <dgm:prSet presAssocID="{38164408-B133-4986-B38D-F3575118D575}" presName="compositeShape" presStyleCnt="0">
        <dgm:presLayoutVars>
          <dgm:chMax val="7"/>
          <dgm:dir/>
          <dgm:resizeHandles val="exact"/>
        </dgm:presLayoutVars>
      </dgm:prSet>
      <dgm:spPr/>
    </dgm:pt>
    <dgm:pt modelId="{9B831958-1412-46D7-912E-0F386597C5F3}" type="pres">
      <dgm:prSet presAssocID="{38164408-B133-4986-B38D-F3575118D575}" presName="wedge1" presStyleLbl="node1" presStyleIdx="0" presStyleCnt="3" custLinFactNeighborX="506" custLinFactNeighborY="-743"/>
      <dgm:spPr/>
      <dgm:t>
        <a:bodyPr/>
        <a:lstStyle/>
        <a:p>
          <a:endParaRPr lang="ru-RU"/>
        </a:p>
      </dgm:t>
    </dgm:pt>
    <dgm:pt modelId="{22BB3F5F-B322-4FF8-959F-90ACD278B7E1}" type="pres">
      <dgm:prSet presAssocID="{38164408-B133-4986-B38D-F3575118D575}" presName="dummy1a" presStyleCnt="0"/>
      <dgm:spPr/>
    </dgm:pt>
    <dgm:pt modelId="{9AE60E4F-1ECD-4EAD-A6D3-F2F93C562AA9}" type="pres">
      <dgm:prSet presAssocID="{38164408-B133-4986-B38D-F3575118D575}" presName="dummy1b" presStyleCnt="0"/>
      <dgm:spPr/>
    </dgm:pt>
    <dgm:pt modelId="{8A6E149C-1218-4DCC-83EB-3429EE1F2D29}" type="pres">
      <dgm:prSet presAssocID="{38164408-B133-4986-B38D-F3575118D575}" presName="wedge1Tx" presStyleLbl="node1" presStyleIdx="0" presStyleCnt="3">
        <dgm:presLayoutVars>
          <dgm:chMax val="0"/>
          <dgm:chPref val="0"/>
          <dgm:bulletEnabled val="1"/>
        </dgm:presLayoutVars>
      </dgm:prSet>
      <dgm:spPr/>
      <dgm:t>
        <a:bodyPr/>
        <a:lstStyle/>
        <a:p>
          <a:endParaRPr lang="ru-RU"/>
        </a:p>
      </dgm:t>
    </dgm:pt>
    <dgm:pt modelId="{70588906-D3AB-47CE-A2E2-E416BCF12BAD}" type="pres">
      <dgm:prSet presAssocID="{38164408-B133-4986-B38D-F3575118D575}" presName="wedge2" presStyleLbl="node1" presStyleIdx="1" presStyleCnt="3"/>
      <dgm:spPr/>
      <dgm:t>
        <a:bodyPr/>
        <a:lstStyle/>
        <a:p>
          <a:endParaRPr lang="ru-RU"/>
        </a:p>
      </dgm:t>
    </dgm:pt>
    <dgm:pt modelId="{4C9541FB-7FCB-40A9-A7D6-E615D68BBD2B}" type="pres">
      <dgm:prSet presAssocID="{38164408-B133-4986-B38D-F3575118D575}" presName="dummy2a" presStyleCnt="0"/>
      <dgm:spPr/>
    </dgm:pt>
    <dgm:pt modelId="{AC11AE24-7814-4DD7-81CD-6949BE8A9FB4}" type="pres">
      <dgm:prSet presAssocID="{38164408-B133-4986-B38D-F3575118D575}" presName="dummy2b" presStyleCnt="0"/>
      <dgm:spPr/>
    </dgm:pt>
    <dgm:pt modelId="{BBB1FFFC-C23B-4921-BCE9-DFEB143C0C28}" type="pres">
      <dgm:prSet presAssocID="{38164408-B133-4986-B38D-F3575118D575}" presName="wedge2Tx" presStyleLbl="node1" presStyleIdx="1" presStyleCnt="3">
        <dgm:presLayoutVars>
          <dgm:chMax val="0"/>
          <dgm:chPref val="0"/>
          <dgm:bulletEnabled val="1"/>
        </dgm:presLayoutVars>
      </dgm:prSet>
      <dgm:spPr/>
      <dgm:t>
        <a:bodyPr/>
        <a:lstStyle/>
        <a:p>
          <a:endParaRPr lang="ru-RU"/>
        </a:p>
      </dgm:t>
    </dgm:pt>
    <dgm:pt modelId="{4DB4160C-4268-4B13-AD13-65AF4A36E09E}" type="pres">
      <dgm:prSet presAssocID="{38164408-B133-4986-B38D-F3575118D575}" presName="wedge3" presStyleLbl="node1" presStyleIdx="2" presStyleCnt="3" custLinFactNeighborX="-1006" custLinFactNeighborY="220"/>
      <dgm:spPr/>
      <dgm:t>
        <a:bodyPr/>
        <a:lstStyle/>
        <a:p>
          <a:endParaRPr lang="ru-RU"/>
        </a:p>
      </dgm:t>
    </dgm:pt>
    <dgm:pt modelId="{F079E3C5-7B79-4E51-8DB4-1E9EB6617132}" type="pres">
      <dgm:prSet presAssocID="{38164408-B133-4986-B38D-F3575118D575}" presName="dummy3a" presStyleCnt="0"/>
      <dgm:spPr/>
    </dgm:pt>
    <dgm:pt modelId="{E936EFEB-76EC-4D9E-B90A-C2DD1371F6AC}" type="pres">
      <dgm:prSet presAssocID="{38164408-B133-4986-B38D-F3575118D575}" presName="dummy3b" presStyleCnt="0"/>
      <dgm:spPr/>
    </dgm:pt>
    <dgm:pt modelId="{B30DA365-18D7-46BE-8029-29A3CF00EFF4}" type="pres">
      <dgm:prSet presAssocID="{38164408-B133-4986-B38D-F3575118D575}" presName="wedge3Tx" presStyleLbl="node1" presStyleIdx="2" presStyleCnt="3">
        <dgm:presLayoutVars>
          <dgm:chMax val="0"/>
          <dgm:chPref val="0"/>
          <dgm:bulletEnabled val="1"/>
        </dgm:presLayoutVars>
      </dgm:prSet>
      <dgm:spPr/>
      <dgm:t>
        <a:bodyPr/>
        <a:lstStyle/>
        <a:p>
          <a:endParaRPr lang="ru-RU"/>
        </a:p>
      </dgm:t>
    </dgm:pt>
    <dgm:pt modelId="{456E9AFB-8AF0-4C9E-992F-B858C94D16B0}" type="pres">
      <dgm:prSet presAssocID="{0FB231A6-7CEB-421C-A26B-1CCD58B7B4EC}" presName="arrowWedge1" presStyleLbl="fgSibTrans2D1" presStyleIdx="0" presStyleCnt="3"/>
      <dgm:spPr>
        <a:gradFill flip="none" rotWithShape="1">
          <a:gsLst>
            <a:gs pos="0">
              <a:schemeClr val="accent3">
                <a:lumMod val="0"/>
                <a:lumOff val="100000"/>
              </a:schemeClr>
            </a:gs>
            <a:gs pos="47000">
              <a:schemeClr val="bg1">
                <a:lumMod val="65000"/>
              </a:schemeClr>
            </a:gs>
            <a:gs pos="100000">
              <a:schemeClr val="accent3">
                <a:lumMod val="100000"/>
              </a:schemeClr>
            </a:gs>
          </a:gsLst>
          <a:path path="circle">
            <a:fillToRect r="100000" b="100000"/>
          </a:path>
          <a:tileRect l="-100000" t="-100000"/>
        </a:gradFill>
      </dgm:spPr>
    </dgm:pt>
    <dgm:pt modelId="{4407B1B9-D7F8-49FF-A25C-25CEF6A78A71}" type="pres">
      <dgm:prSet presAssocID="{D6D8E4D1-DB03-413A-9841-0199BFB93BAE}" presName="arrowWedge2" presStyleLbl="fgSibTrans2D1" presStyleIdx="1" presStyleCnt="3" custLinFactNeighborX="259" custLinFactNeighborY="-626"/>
      <dgm:spPr>
        <a:gradFill flip="none" rotWithShape="1">
          <a:gsLst>
            <a:gs pos="0">
              <a:schemeClr val="accent3">
                <a:lumMod val="0"/>
                <a:lumOff val="100000"/>
              </a:schemeClr>
            </a:gs>
            <a:gs pos="35000">
              <a:schemeClr val="bg1">
                <a:lumMod val="65000"/>
              </a:schemeClr>
            </a:gs>
            <a:gs pos="100000">
              <a:schemeClr val="accent3">
                <a:lumMod val="100000"/>
              </a:schemeClr>
            </a:gs>
          </a:gsLst>
          <a:path path="circle">
            <a:fillToRect l="100000" t="100000"/>
          </a:path>
          <a:tileRect r="-100000" b="-100000"/>
        </a:gradFill>
      </dgm:spPr>
    </dgm:pt>
    <dgm:pt modelId="{2B9AC7F0-1D10-4177-A848-206D9AA8D117}" type="pres">
      <dgm:prSet presAssocID="{4968BBCC-C222-4CE8-B730-452F12E0090E}" presName="arrowWedge3" presStyleLbl="fgSibTrans2D1" presStyleIdx="2" presStyleCnt="3"/>
      <dgm:spPr>
        <a:gradFill flip="none" rotWithShape="1">
          <a:gsLst>
            <a:gs pos="0">
              <a:schemeClr val="accent3">
                <a:lumMod val="0"/>
                <a:lumOff val="100000"/>
              </a:schemeClr>
            </a:gs>
            <a:gs pos="62000">
              <a:schemeClr val="bg1">
                <a:lumMod val="65000"/>
              </a:schemeClr>
            </a:gs>
            <a:gs pos="100000">
              <a:schemeClr val="accent3">
                <a:lumMod val="100000"/>
              </a:schemeClr>
            </a:gs>
          </a:gsLst>
          <a:path path="circle">
            <a:fillToRect l="100000" t="100000"/>
          </a:path>
          <a:tileRect r="-100000" b="-100000"/>
        </a:gradFill>
      </dgm:spPr>
    </dgm:pt>
  </dgm:ptLst>
  <dgm:cxnLst>
    <dgm:cxn modelId="{AADDD6EA-2CFA-4EBF-B885-2367BF82FD0C}" type="presOf" srcId="{FA324F7B-7E05-466A-9500-8E8069C6BE28}" destId="{70588906-D3AB-47CE-A2E2-E416BCF12BAD}" srcOrd="0" destOrd="0" presId="urn:microsoft.com/office/officeart/2005/8/layout/cycle8"/>
    <dgm:cxn modelId="{31FB2540-64A0-4A66-8753-AB737890AE64}" type="presOf" srcId="{51682625-ABEF-4B8A-96E8-CA9A9B25F24B}" destId="{4DB4160C-4268-4B13-AD13-65AF4A36E09E}" srcOrd="0" destOrd="0" presId="urn:microsoft.com/office/officeart/2005/8/layout/cycle8"/>
    <dgm:cxn modelId="{34B45617-88E3-4AA3-B208-7792F328ABA0}" type="presOf" srcId="{2A9785A4-3D30-4794-B39A-13116F07831C}" destId="{9B831958-1412-46D7-912E-0F386597C5F3}" srcOrd="0" destOrd="0" presId="urn:microsoft.com/office/officeart/2005/8/layout/cycle8"/>
    <dgm:cxn modelId="{9D77AFA2-807A-414B-A031-3449A4A74458}" type="presOf" srcId="{2A9785A4-3D30-4794-B39A-13116F07831C}" destId="{8A6E149C-1218-4DCC-83EB-3429EE1F2D29}" srcOrd="1" destOrd="0" presId="urn:microsoft.com/office/officeart/2005/8/layout/cycle8"/>
    <dgm:cxn modelId="{05DC3721-3498-4FA6-8E40-798DC268D0EB}" srcId="{38164408-B133-4986-B38D-F3575118D575}" destId="{51682625-ABEF-4B8A-96E8-CA9A9B25F24B}" srcOrd="2" destOrd="0" parTransId="{DEAEC8AD-E802-48C1-8CD5-82673EFA9C52}" sibTransId="{4968BBCC-C222-4CE8-B730-452F12E0090E}"/>
    <dgm:cxn modelId="{0BD63C42-32C2-48DA-A91C-EC066AAD78AC}" type="presOf" srcId="{51682625-ABEF-4B8A-96E8-CA9A9B25F24B}" destId="{B30DA365-18D7-46BE-8029-29A3CF00EFF4}" srcOrd="1" destOrd="0" presId="urn:microsoft.com/office/officeart/2005/8/layout/cycle8"/>
    <dgm:cxn modelId="{9DCE28AD-7CBD-46F6-A159-35007E8C61B5}" srcId="{38164408-B133-4986-B38D-F3575118D575}" destId="{FA324F7B-7E05-466A-9500-8E8069C6BE28}" srcOrd="1" destOrd="0" parTransId="{5C4A42E4-1A59-434C-8D76-A3036B27FA3A}" sibTransId="{D6D8E4D1-DB03-413A-9841-0199BFB93BAE}"/>
    <dgm:cxn modelId="{132D5E7D-D1CB-4481-935D-BE06964D0CA5}" type="presOf" srcId="{FA324F7B-7E05-466A-9500-8E8069C6BE28}" destId="{BBB1FFFC-C23B-4921-BCE9-DFEB143C0C28}" srcOrd="1" destOrd="0" presId="urn:microsoft.com/office/officeart/2005/8/layout/cycle8"/>
    <dgm:cxn modelId="{FA7F8675-71D5-4ABE-AC9D-B5A5A84BF5A5}" srcId="{38164408-B133-4986-B38D-F3575118D575}" destId="{2A9785A4-3D30-4794-B39A-13116F07831C}" srcOrd="0" destOrd="0" parTransId="{6726BE42-DBF8-4A12-8BA4-4D203ABCF9EF}" sibTransId="{0FB231A6-7CEB-421C-A26B-1CCD58B7B4EC}"/>
    <dgm:cxn modelId="{C8D7417A-C994-4B3A-AFD1-39229FA094EC}" type="presOf" srcId="{38164408-B133-4986-B38D-F3575118D575}" destId="{2ABB4C34-472A-4E3F-A2A6-2FBF719049AF}" srcOrd="0" destOrd="0" presId="urn:microsoft.com/office/officeart/2005/8/layout/cycle8"/>
    <dgm:cxn modelId="{A308C726-6941-4530-AB0D-039420426417}" type="presParOf" srcId="{2ABB4C34-472A-4E3F-A2A6-2FBF719049AF}" destId="{9B831958-1412-46D7-912E-0F386597C5F3}" srcOrd="0" destOrd="0" presId="urn:microsoft.com/office/officeart/2005/8/layout/cycle8"/>
    <dgm:cxn modelId="{AA4496C8-73B5-4CF0-BEBC-C52DA010E1B9}" type="presParOf" srcId="{2ABB4C34-472A-4E3F-A2A6-2FBF719049AF}" destId="{22BB3F5F-B322-4FF8-959F-90ACD278B7E1}" srcOrd="1" destOrd="0" presId="urn:microsoft.com/office/officeart/2005/8/layout/cycle8"/>
    <dgm:cxn modelId="{3DFFF8D5-C565-4F46-AFD9-7D7440B4309D}" type="presParOf" srcId="{2ABB4C34-472A-4E3F-A2A6-2FBF719049AF}" destId="{9AE60E4F-1ECD-4EAD-A6D3-F2F93C562AA9}" srcOrd="2" destOrd="0" presId="urn:microsoft.com/office/officeart/2005/8/layout/cycle8"/>
    <dgm:cxn modelId="{77B0B795-1B84-4A4B-BCC1-A0DA9939E577}" type="presParOf" srcId="{2ABB4C34-472A-4E3F-A2A6-2FBF719049AF}" destId="{8A6E149C-1218-4DCC-83EB-3429EE1F2D29}" srcOrd="3" destOrd="0" presId="urn:microsoft.com/office/officeart/2005/8/layout/cycle8"/>
    <dgm:cxn modelId="{CFA0E915-E9D3-4F07-B868-5C6B4778BC62}" type="presParOf" srcId="{2ABB4C34-472A-4E3F-A2A6-2FBF719049AF}" destId="{70588906-D3AB-47CE-A2E2-E416BCF12BAD}" srcOrd="4" destOrd="0" presId="urn:microsoft.com/office/officeart/2005/8/layout/cycle8"/>
    <dgm:cxn modelId="{C3CB7FD1-3CF5-4AE2-8D80-14BA2F20F078}" type="presParOf" srcId="{2ABB4C34-472A-4E3F-A2A6-2FBF719049AF}" destId="{4C9541FB-7FCB-40A9-A7D6-E615D68BBD2B}" srcOrd="5" destOrd="0" presId="urn:microsoft.com/office/officeart/2005/8/layout/cycle8"/>
    <dgm:cxn modelId="{A004C4C1-F66F-4241-8157-8B09456F803E}" type="presParOf" srcId="{2ABB4C34-472A-4E3F-A2A6-2FBF719049AF}" destId="{AC11AE24-7814-4DD7-81CD-6949BE8A9FB4}" srcOrd="6" destOrd="0" presId="urn:microsoft.com/office/officeart/2005/8/layout/cycle8"/>
    <dgm:cxn modelId="{E95E9BCE-A865-4563-9FD2-7AF477800512}" type="presParOf" srcId="{2ABB4C34-472A-4E3F-A2A6-2FBF719049AF}" destId="{BBB1FFFC-C23B-4921-BCE9-DFEB143C0C28}" srcOrd="7" destOrd="0" presId="urn:microsoft.com/office/officeart/2005/8/layout/cycle8"/>
    <dgm:cxn modelId="{7CDF4B8F-A889-469D-8072-E6A9830B4F08}" type="presParOf" srcId="{2ABB4C34-472A-4E3F-A2A6-2FBF719049AF}" destId="{4DB4160C-4268-4B13-AD13-65AF4A36E09E}" srcOrd="8" destOrd="0" presId="urn:microsoft.com/office/officeart/2005/8/layout/cycle8"/>
    <dgm:cxn modelId="{BE1E6103-710A-4A06-A1D7-A2B1C0275BAF}" type="presParOf" srcId="{2ABB4C34-472A-4E3F-A2A6-2FBF719049AF}" destId="{F079E3C5-7B79-4E51-8DB4-1E9EB6617132}" srcOrd="9" destOrd="0" presId="urn:microsoft.com/office/officeart/2005/8/layout/cycle8"/>
    <dgm:cxn modelId="{EC889228-0F1F-4748-BF9F-A86C21437C2D}" type="presParOf" srcId="{2ABB4C34-472A-4E3F-A2A6-2FBF719049AF}" destId="{E936EFEB-76EC-4D9E-B90A-C2DD1371F6AC}" srcOrd="10" destOrd="0" presId="urn:microsoft.com/office/officeart/2005/8/layout/cycle8"/>
    <dgm:cxn modelId="{16F5F768-07A6-4CCD-9EA8-04C00AF5181F}" type="presParOf" srcId="{2ABB4C34-472A-4E3F-A2A6-2FBF719049AF}" destId="{B30DA365-18D7-46BE-8029-29A3CF00EFF4}" srcOrd="11" destOrd="0" presId="urn:microsoft.com/office/officeart/2005/8/layout/cycle8"/>
    <dgm:cxn modelId="{969A24F0-2B3A-4479-B575-19CD4AE7B5CC}" type="presParOf" srcId="{2ABB4C34-472A-4E3F-A2A6-2FBF719049AF}" destId="{456E9AFB-8AF0-4C9E-992F-B858C94D16B0}" srcOrd="12" destOrd="0" presId="urn:microsoft.com/office/officeart/2005/8/layout/cycle8"/>
    <dgm:cxn modelId="{D998EA06-2AFD-41E6-A06B-089B6DE62D71}" type="presParOf" srcId="{2ABB4C34-472A-4E3F-A2A6-2FBF719049AF}" destId="{4407B1B9-D7F8-49FF-A25C-25CEF6A78A71}" srcOrd="13" destOrd="0" presId="urn:microsoft.com/office/officeart/2005/8/layout/cycle8"/>
    <dgm:cxn modelId="{D783CAA4-2561-4A1F-90D2-74E649782772}" type="presParOf" srcId="{2ABB4C34-472A-4E3F-A2A6-2FBF719049AF}" destId="{2B9AC7F0-1D10-4177-A848-206D9AA8D117}" srcOrd="14" destOrd="0" presId="urn:microsoft.com/office/officeart/2005/8/layout/cycle8"/>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ED4D1E-F607-4F86-A726-73A090F29235}" type="doc">
      <dgm:prSet loTypeId="urn:microsoft.com/office/officeart/2005/8/layout/list1" loCatId="list" qsTypeId="urn:microsoft.com/office/officeart/2005/8/quickstyle/simple4" qsCatId="simple" csTypeId="urn:microsoft.com/office/officeart/2005/8/colors/accent6_2" csCatId="accent6" phldr="1"/>
      <dgm:spPr/>
      <dgm:t>
        <a:bodyPr/>
        <a:lstStyle/>
        <a:p>
          <a:endParaRPr lang="ru-RU"/>
        </a:p>
      </dgm:t>
    </dgm:pt>
    <dgm:pt modelId="{7CC58C60-8A80-4549-AB22-10226291957B}">
      <dgm:prSet phldrT="[Текст]" custT="1"/>
      <dgm:spPr>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600" b="1" dirty="0" smtClean="0">
              <a:solidFill>
                <a:schemeClr val="bg1"/>
              </a:solidFill>
              <a:latin typeface="Arial Narrow" panose="020B0606020202030204" pitchFamily="34" charset="0"/>
            </a:rPr>
            <a:t>ОРГАНИЗАЦИЯ ЗАКУПОК</a:t>
          </a:r>
          <a:endParaRPr lang="ru-RU" sz="1600" b="1" dirty="0">
            <a:solidFill>
              <a:schemeClr val="bg1"/>
            </a:solidFill>
          </a:endParaRPr>
        </a:p>
      </dgm:t>
    </dgm:pt>
    <dgm:pt modelId="{166E4C2B-836F-4A17-A3C0-820482B46E93}" type="parTrans" cxnId="{6FC7D493-D0F5-4857-92F3-9FD82F4FFF8E}">
      <dgm:prSet/>
      <dgm:spPr/>
      <dgm:t>
        <a:bodyPr/>
        <a:lstStyle/>
        <a:p>
          <a:endParaRPr lang="ru-RU" sz="1600"/>
        </a:p>
      </dgm:t>
    </dgm:pt>
    <dgm:pt modelId="{2B3F5040-D4A4-44B0-9840-6B0AA2B485C8}" type="sibTrans" cxnId="{6FC7D493-D0F5-4857-92F3-9FD82F4FFF8E}">
      <dgm:prSet/>
      <dgm:spPr/>
      <dgm:t>
        <a:bodyPr/>
        <a:lstStyle/>
        <a:p>
          <a:endParaRPr lang="ru-RU" sz="1600"/>
        </a:p>
      </dgm:t>
    </dgm:pt>
    <dgm:pt modelId="{48C451D3-1871-479B-95BE-856D1F8DA2FB}">
      <dgm:prSet phldrT="[Текст]" custT="1"/>
      <dgm:spPr>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550" b="1" dirty="0" smtClean="0">
              <a:solidFill>
                <a:schemeClr val="bg1"/>
              </a:solidFill>
              <a:latin typeface="Arial Narrow" panose="020B0606020202030204" pitchFamily="34" charset="0"/>
            </a:rPr>
            <a:t>ПРИМЕНЕНИЕ ЗАКАЗЧИКОМ ОБЕСПЕЧИТЕЛЬНЫХ МЕР И МЕР ОТВЕТСТВЕННОСТИ</a:t>
          </a:r>
          <a:endParaRPr lang="ru-RU" sz="1550" b="1" dirty="0">
            <a:solidFill>
              <a:schemeClr val="bg1"/>
            </a:solidFill>
          </a:endParaRPr>
        </a:p>
      </dgm:t>
    </dgm:pt>
    <dgm:pt modelId="{501E4EBB-2D5B-4C15-A5B7-763EC95934C0}" type="parTrans" cxnId="{6267CA44-0E16-43EE-9AE2-D5C040261524}">
      <dgm:prSet/>
      <dgm:spPr/>
      <dgm:t>
        <a:bodyPr/>
        <a:lstStyle/>
        <a:p>
          <a:endParaRPr lang="ru-RU" sz="1600"/>
        </a:p>
      </dgm:t>
    </dgm:pt>
    <dgm:pt modelId="{F805A097-F582-4F43-9165-A54C3CCF47C7}" type="sibTrans" cxnId="{6267CA44-0E16-43EE-9AE2-D5C040261524}">
      <dgm:prSet/>
      <dgm:spPr/>
      <dgm:t>
        <a:bodyPr/>
        <a:lstStyle/>
        <a:p>
          <a:endParaRPr lang="ru-RU" sz="1600"/>
        </a:p>
      </dgm:t>
    </dgm:pt>
    <dgm:pt modelId="{F6135ACB-278E-46DC-BF80-43C063958977}">
      <dgm:prSet custT="1"/>
      <dgm:spPr>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600" b="1" dirty="0" smtClean="0">
              <a:solidFill>
                <a:schemeClr val="bg1"/>
              </a:solidFill>
              <a:latin typeface="Arial Narrow" panose="020B0606020202030204" pitchFamily="34" charset="0"/>
            </a:rPr>
            <a:t>ВЫБОР СПОСОБА ОПРЕДЕЛЕНИЯ ПОСТАВЩИКА (ПОДРЯДЧИКА, ИСПОЛНИТЕЛЯ) </a:t>
          </a:r>
          <a:endParaRPr lang="ru-RU" sz="1600" b="1" dirty="0">
            <a:solidFill>
              <a:schemeClr val="bg1"/>
            </a:solidFill>
          </a:endParaRPr>
        </a:p>
      </dgm:t>
    </dgm:pt>
    <dgm:pt modelId="{272044CD-B487-48EB-B0D0-029A4EAB657E}" type="parTrans" cxnId="{C9BB4CB9-E752-48DA-B274-7D9EA751671A}">
      <dgm:prSet/>
      <dgm:spPr/>
      <dgm:t>
        <a:bodyPr/>
        <a:lstStyle/>
        <a:p>
          <a:endParaRPr lang="ru-RU" sz="1600"/>
        </a:p>
      </dgm:t>
    </dgm:pt>
    <dgm:pt modelId="{D08C6133-B146-45E0-8E77-89BFFD4E5DE0}" type="sibTrans" cxnId="{C9BB4CB9-E752-48DA-B274-7D9EA751671A}">
      <dgm:prSet/>
      <dgm:spPr/>
      <dgm:t>
        <a:bodyPr/>
        <a:lstStyle/>
        <a:p>
          <a:endParaRPr lang="ru-RU" sz="1600"/>
        </a:p>
      </dgm:t>
    </dgm:pt>
    <dgm:pt modelId="{D933C089-6947-4483-A9D8-947AA9D098A3}">
      <dgm:prSet custT="1"/>
      <dgm:spPr>
        <a:solidFill>
          <a:schemeClr val="bg1"/>
        </a:solidFill>
        <a:ln w="12700">
          <a:solidFill>
            <a:schemeClr val="accent6">
              <a:lumMod val="75000"/>
            </a:schemeClr>
          </a:solidFill>
        </a:ln>
        <a:effectLst>
          <a:outerShdw blurRad="50800" dist="38100" dir="2700000" algn="tl" rotWithShape="0">
            <a:prstClr val="black">
              <a:alpha val="40000"/>
            </a:prstClr>
          </a:outerShdw>
        </a:effectLst>
      </dgm:spPr>
      <dgm:t>
        <a:bodyPr/>
        <a:lstStyle/>
        <a:p>
          <a:pPr rtl="0"/>
          <a:r>
            <a:rPr lang="ru-RU" sz="1600" b="0" dirty="0" smtClean="0">
              <a:solidFill>
                <a:schemeClr val="bg2">
                  <a:lumMod val="25000"/>
                </a:schemeClr>
              </a:solidFill>
              <a:latin typeface="Arial Narrow" panose="020B0606020202030204" pitchFamily="34" charset="0"/>
              <a:ea typeface="Calibri"/>
              <a:cs typeface="Times New Roman"/>
            </a:rPr>
            <a:t>анализ внутренних документов учреждения в части организации и осуществления закупочной деятельности</a:t>
          </a:r>
          <a:endParaRPr lang="ru-RU" sz="1600" dirty="0">
            <a:solidFill>
              <a:schemeClr val="bg2">
                <a:lumMod val="25000"/>
              </a:schemeClr>
            </a:solidFill>
          </a:endParaRPr>
        </a:p>
      </dgm:t>
    </dgm:pt>
    <dgm:pt modelId="{2149AA3D-2892-4C88-B954-D0D56D2F4363}" type="parTrans" cxnId="{EB714B19-CB87-4A67-9C77-FBAAE2D11AC0}">
      <dgm:prSet/>
      <dgm:spPr/>
      <dgm:t>
        <a:bodyPr/>
        <a:lstStyle/>
        <a:p>
          <a:endParaRPr lang="ru-RU" sz="1600"/>
        </a:p>
      </dgm:t>
    </dgm:pt>
    <dgm:pt modelId="{4BC4AD6F-2093-455C-858A-B56766B1E9AB}" type="sibTrans" cxnId="{EB714B19-CB87-4A67-9C77-FBAAE2D11AC0}">
      <dgm:prSet/>
      <dgm:spPr/>
      <dgm:t>
        <a:bodyPr/>
        <a:lstStyle/>
        <a:p>
          <a:endParaRPr lang="ru-RU" sz="1600"/>
        </a:p>
      </dgm:t>
    </dgm:pt>
    <dgm:pt modelId="{EC3FA1E7-2876-4C67-9A10-26ED5C59D385}">
      <dgm:prSet custT="1"/>
      <dgm:spPr>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600" b="1" dirty="0" smtClean="0">
              <a:solidFill>
                <a:schemeClr val="bg1"/>
              </a:solidFill>
              <a:latin typeface="Arial Narrow" panose="020B0606020202030204" pitchFamily="34" charset="0"/>
            </a:rPr>
            <a:t>ПРОЦЕДУРА ОПРЕДЕЛЕНИЯ ПОСТАВЩИКА (ПОДРЯДЧИКА, ИСПОЛНИТЕЛЯ) </a:t>
          </a:r>
          <a:endParaRPr lang="ru-RU" sz="1600" b="1" dirty="0">
            <a:solidFill>
              <a:schemeClr val="bg1"/>
            </a:solidFill>
            <a:latin typeface="Arial Narrow" panose="020B0606020202030204" pitchFamily="34" charset="0"/>
          </a:endParaRPr>
        </a:p>
      </dgm:t>
    </dgm:pt>
    <dgm:pt modelId="{523FE3F8-4FE6-44DC-BC6A-95C3D494FA81}" type="parTrans" cxnId="{15CAF0AE-2CAC-48EA-B489-0912F9B266DD}">
      <dgm:prSet/>
      <dgm:spPr/>
      <dgm:t>
        <a:bodyPr/>
        <a:lstStyle/>
        <a:p>
          <a:endParaRPr lang="ru-RU" sz="1600"/>
        </a:p>
      </dgm:t>
    </dgm:pt>
    <dgm:pt modelId="{8D0E9D4B-49A9-4E1A-B103-7C53DE5E5693}" type="sibTrans" cxnId="{15CAF0AE-2CAC-48EA-B489-0912F9B266DD}">
      <dgm:prSet/>
      <dgm:spPr/>
      <dgm:t>
        <a:bodyPr/>
        <a:lstStyle/>
        <a:p>
          <a:endParaRPr lang="ru-RU" sz="1600"/>
        </a:p>
      </dgm:t>
    </dgm:pt>
    <dgm:pt modelId="{4A51D9C8-14F6-4D46-98AC-8B5A474DCAF6}">
      <dgm:prSet custT="1"/>
      <dgm:spPr>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600" b="1" dirty="0" smtClean="0">
              <a:solidFill>
                <a:schemeClr val="bg1"/>
              </a:solidFill>
              <a:latin typeface="Arial Narrow" panose="020B0606020202030204" pitchFamily="34" charset="0"/>
            </a:rPr>
            <a:t>ВНЕСЕНИЕ ИЗМЕНЕНИЙ В КОНТРАКТ</a:t>
          </a:r>
          <a:r>
            <a:rPr lang="ru-RU" sz="1600" b="1" baseline="0" dirty="0" smtClean="0">
              <a:solidFill>
                <a:schemeClr val="bg1"/>
              </a:solidFill>
              <a:latin typeface="Arial Narrow" panose="020B0606020202030204" pitchFamily="34" charset="0"/>
            </a:rPr>
            <a:t> (СТОИМОСТЬ, УСЛОВИЯ, СРОКИ)</a:t>
          </a:r>
          <a:endParaRPr lang="ru-RU" sz="1600" b="1" dirty="0">
            <a:solidFill>
              <a:schemeClr val="bg1"/>
            </a:solidFill>
            <a:latin typeface="Arial Narrow" panose="020B0606020202030204" pitchFamily="34" charset="0"/>
          </a:endParaRPr>
        </a:p>
      </dgm:t>
    </dgm:pt>
    <dgm:pt modelId="{BE7A40BF-4281-4EA7-8ACD-1CA058838E16}" type="parTrans" cxnId="{64A1E787-AE04-45EB-8A2B-F7DA630D1F50}">
      <dgm:prSet/>
      <dgm:spPr/>
      <dgm:t>
        <a:bodyPr/>
        <a:lstStyle/>
        <a:p>
          <a:endParaRPr lang="ru-RU" sz="1600"/>
        </a:p>
      </dgm:t>
    </dgm:pt>
    <dgm:pt modelId="{273913F0-8488-4764-A8F7-E739F61E858C}" type="sibTrans" cxnId="{64A1E787-AE04-45EB-8A2B-F7DA630D1F50}">
      <dgm:prSet/>
      <dgm:spPr/>
      <dgm:t>
        <a:bodyPr/>
        <a:lstStyle/>
        <a:p>
          <a:endParaRPr lang="ru-RU" sz="1600"/>
        </a:p>
      </dgm:t>
    </dgm:pt>
    <dgm:pt modelId="{90AE6055-AF8F-42F3-96AC-E9C49B705E15}">
      <dgm:prSet custT="1"/>
      <dgm:spPr>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600" b="1" dirty="0" smtClean="0">
              <a:solidFill>
                <a:schemeClr val="bg1"/>
              </a:solidFill>
              <a:latin typeface="Arial Narrow" panose="020B0606020202030204" pitchFamily="34" charset="0"/>
            </a:rPr>
            <a:t>ИНФОРМАЦИОННОЕ ОБЕСПЕЧЕНИЕ</a:t>
          </a:r>
          <a:r>
            <a:rPr lang="ru-RU" sz="1600" b="1" baseline="0" dirty="0" smtClean="0">
              <a:solidFill>
                <a:schemeClr val="bg1"/>
              </a:solidFill>
              <a:latin typeface="Arial Narrow" panose="020B0606020202030204" pitchFamily="34" charset="0"/>
            </a:rPr>
            <a:t> ЗАКУПОЧНОЙ ДЕЯТЕЛЬНОСТИ</a:t>
          </a:r>
          <a:endParaRPr lang="ru-RU" sz="1600" b="1" dirty="0">
            <a:solidFill>
              <a:schemeClr val="bg1"/>
            </a:solidFill>
            <a:latin typeface="Arial Narrow" panose="020B0606020202030204" pitchFamily="34" charset="0"/>
          </a:endParaRPr>
        </a:p>
      </dgm:t>
    </dgm:pt>
    <dgm:pt modelId="{65F31A21-306A-4D3E-9007-AD57837D6909}" type="parTrans" cxnId="{D9DEB043-2508-4517-8F32-D424A60E7E96}">
      <dgm:prSet/>
      <dgm:spPr/>
      <dgm:t>
        <a:bodyPr/>
        <a:lstStyle/>
        <a:p>
          <a:endParaRPr lang="ru-RU" sz="1600"/>
        </a:p>
      </dgm:t>
    </dgm:pt>
    <dgm:pt modelId="{0D80661A-3D65-4880-9912-C10C307BEBCB}" type="sibTrans" cxnId="{D9DEB043-2508-4517-8F32-D424A60E7E96}">
      <dgm:prSet/>
      <dgm:spPr/>
      <dgm:t>
        <a:bodyPr/>
        <a:lstStyle/>
        <a:p>
          <a:endParaRPr lang="ru-RU" sz="1600"/>
        </a:p>
      </dgm:t>
    </dgm:pt>
    <dgm:pt modelId="{41D68145-B2A9-4B2E-81B8-2D5FE27F7435}">
      <dgm:prSet custT="1"/>
      <dgm:spPr>
        <a:solidFill>
          <a:schemeClr val="bg1"/>
        </a:solidFill>
        <a:ln w="12700">
          <a:solidFill>
            <a:schemeClr val="accent6">
              <a:lumMod val="75000"/>
            </a:schemeClr>
          </a:solidFill>
        </a:ln>
        <a:effectLst>
          <a:outerShdw blurRad="50800" dist="38100" dir="2700000" algn="tl" rotWithShape="0">
            <a:prstClr val="black">
              <a:alpha val="40000"/>
            </a:prstClr>
          </a:outerShdw>
        </a:effectLst>
      </dgm:spPr>
      <dgm:t>
        <a:bodyPr/>
        <a:lstStyle/>
        <a:p>
          <a:pPr rtl="0"/>
          <a:r>
            <a:rPr lang="ru-RU" sz="1600" dirty="0" smtClean="0">
              <a:latin typeface="Arial Narrow" panose="020B0606020202030204" pitchFamily="34" charset="0"/>
            </a:rPr>
            <a:t>проверка </a:t>
          </a:r>
          <a:r>
            <a:rPr lang="ru-RU" sz="1600" dirty="0" smtClean="0">
              <a:latin typeface="Arial Narrow" panose="020B0606020202030204" pitchFamily="34" charset="0"/>
              <a:ea typeface="+mn-ea"/>
              <a:cs typeface="+mn-cs"/>
            </a:rPr>
            <a:t>соответствия способа определения поставщика (подрядчика, исполнителя) ст.24 </a:t>
          </a:r>
          <a:r>
            <a:rPr lang="ru-RU" altLang="ru-RU" sz="1600" dirty="0" smtClean="0">
              <a:latin typeface="Arial Narrow" panose="020B0606020202030204" pitchFamily="34" charset="0"/>
              <a:ea typeface="+mn-ea"/>
              <a:cs typeface="+mn-cs"/>
            </a:rPr>
            <a:t>Закона №44-ФЗ</a:t>
          </a:r>
          <a:endParaRPr lang="ru-RU" sz="1600" dirty="0"/>
        </a:p>
      </dgm:t>
    </dgm:pt>
    <dgm:pt modelId="{AECA2771-250B-42FD-B9BC-BF656033FBB7}" type="parTrans" cxnId="{0AE44BF9-1E82-43FA-8240-CF3AA3DDA53C}">
      <dgm:prSet/>
      <dgm:spPr/>
      <dgm:t>
        <a:bodyPr/>
        <a:lstStyle/>
        <a:p>
          <a:endParaRPr lang="ru-RU" sz="1600"/>
        </a:p>
      </dgm:t>
    </dgm:pt>
    <dgm:pt modelId="{4C68CFAC-6757-484D-97CD-D539DF98BCA3}" type="sibTrans" cxnId="{0AE44BF9-1E82-43FA-8240-CF3AA3DDA53C}">
      <dgm:prSet/>
      <dgm:spPr/>
      <dgm:t>
        <a:bodyPr/>
        <a:lstStyle/>
        <a:p>
          <a:endParaRPr lang="ru-RU" sz="1600"/>
        </a:p>
      </dgm:t>
    </dgm:pt>
    <dgm:pt modelId="{8E4C3CD5-F69B-45CD-9ED1-010387E8D2F2}">
      <dgm:prSet custT="1"/>
      <dgm:spPr>
        <a:solidFill>
          <a:schemeClr val="bg1"/>
        </a:solidFill>
        <a:ln w="12700">
          <a:solidFill>
            <a:schemeClr val="accent6">
              <a:lumMod val="75000"/>
            </a:schemeClr>
          </a:solidFill>
        </a:ln>
        <a:effectLst>
          <a:outerShdw blurRad="50800" dist="38100" dir="2700000" algn="tl" rotWithShape="0">
            <a:prstClr val="black">
              <a:alpha val="40000"/>
            </a:prstClr>
          </a:outerShdw>
        </a:effectLst>
      </dgm:spPr>
      <dgm:t>
        <a:bodyPr/>
        <a:lstStyle/>
        <a:p>
          <a:pPr rtl="0"/>
          <a:r>
            <a:rPr lang="ru-RU" sz="1600" b="0" dirty="0" smtClean="0">
              <a:latin typeface="Arial Narrow" panose="020B0606020202030204" pitchFamily="34" charset="0"/>
              <a:ea typeface="Calibri"/>
              <a:cs typeface="Times New Roman"/>
            </a:rPr>
            <a:t>соблюдение требований </a:t>
          </a:r>
          <a:r>
            <a:rPr lang="ru-RU" altLang="ru-RU" sz="1600" dirty="0" smtClean="0">
              <a:latin typeface="Arial Narrow" panose="020B0606020202030204" pitchFamily="34" charset="0"/>
              <a:ea typeface="+mn-ea"/>
              <a:cs typeface="+mn-cs"/>
            </a:rPr>
            <a:t>Закона №44-ФЗ </a:t>
          </a:r>
          <a:r>
            <a:rPr lang="ru-RU" sz="1600" b="0" dirty="0" smtClean="0">
              <a:latin typeface="Arial Narrow" panose="020B0606020202030204" pitchFamily="34" charset="0"/>
              <a:ea typeface="Calibri"/>
              <a:cs typeface="Times New Roman"/>
            </a:rPr>
            <a:t>(начиная с внесения закупки в план-график до момента заключения контракта)</a:t>
          </a:r>
          <a:endParaRPr lang="ru-RU" sz="1600" dirty="0"/>
        </a:p>
      </dgm:t>
    </dgm:pt>
    <dgm:pt modelId="{844FF438-8520-4739-BA2B-5FD6A9FC1FE4}" type="parTrans" cxnId="{35678FC3-18C8-42C0-BEBE-B2A25E3D19E0}">
      <dgm:prSet/>
      <dgm:spPr/>
      <dgm:t>
        <a:bodyPr/>
        <a:lstStyle/>
        <a:p>
          <a:endParaRPr lang="ru-RU" sz="1600"/>
        </a:p>
      </dgm:t>
    </dgm:pt>
    <dgm:pt modelId="{2C935D69-BB3A-469A-90CF-D5E1434C2A03}" type="sibTrans" cxnId="{35678FC3-18C8-42C0-BEBE-B2A25E3D19E0}">
      <dgm:prSet/>
      <dgm:spPr/>
      <dgm:t>
        <a:bodyPr/>
        <a:lstStyle/>
        <a:p>
          <a:endParaRPr lang="ru-RU" sz="1600"/>
        </a:p>
      </dgm:t>
    </dgm:pt>
    <dgm:pt modelId="{A35AD342-2B2D-4C61-ADC2-282E76261009}">
      <dgm:prSet custT="1"/>
      <dgm:spPr>
        <a:solidFill>
          <a:schemeClr val="bg1"/>
        </a:solidFill>
        <a:ln w="12700">
          <a:solidFill>
            <a:schemeClr val="accent6">
              <a:lumMod val="75000"/>
            </a:schemeClr>
          </a:solidFill>
        </a:ln>
        <a:effectLst>
          <a:outerShdw blurRad="50800" dist="38100" dir="2700000" algn="tl" rotWithShape="0">
            <a:prstClr val="black">
              <a:alpha val="40000"/>
            </a:prstClr>
          </a:outerShdw>
        </a:effectLst>
      </dgm:spPr>
      <dgm:t>
        <a:bodyPr/>
        <a:lstStyle/>
        <a:p>
          <a:pPr rtl="0"/>
          <a:r>
            <a:rPr lang="ru-RU" sz="1600" b="0" dirty="0" smtClean="0">
              <a:latin typeface="Arial Narrow" panose="020B0606020202030204" pitchFamily="34" charset="0"/>
              <a:ea typeface="Calibri"/>
              <a:cs typeface="Times New Roman"/>
            </a:rPr>
            <a:t>проверка документов</a:t>
          </a:r>
          <a:r>
            <a:rPr lang="ru-RU" sz="1600" b="0" baseline="0" dirty="0" smtClean="0">
              <a:latin typeface="Arial Narrow" panose="020B0606020202030204" pitchFamily="34" charset="0"/>
              <a:ea typeface="Calibri"/>
              <a:cs typeface="Times New Roman"/>
            </a:rPr>
            <a:t> на </a:t>
          </a:r>
          <a:r>
            <a:rPr lang="ru-RU" sz="1600" b="0" dirty="0" smtClean="0">
              <a:latin typeface="Arial Narrow" panose="020B0606020202030204" pitchFamily="34" charset="0"/>
              <a:ea typeface="Calibri"/>
              <a:cs typeface="Times New Roman"/>
            </a:rPr>
            <a:t>соответствие ст.95 </a:t>
          </a:r>
          <a:r>
            <a:rPr lang="ru-RU" altLang="ru-RU" sz="1600" b="0" dirty="0" smtClean="0">
              <a:latin typeface="Arial Narrow" panose="020B0606020202030204" pitchFamily="34" charset="0"/>
              <a:ea typeface="Calibri"/>
              <a:cs typeface="Times New Roman"/>
            </a:rPr>
            <a:t>Закона №44-ФЗ </a:t>
          </a:r>
          <a:r>
            <a:rPr lang="ru-RU" sz="1600" b="0" dirty="0" smtClean="0">
              <a:latin typeface="Arial Narrow" panose="020B0606020202030204" pitchFamily="34" charset="0"/>
              <a:ea typeface="Calibri"/>
              <a:cs typeface="Times New Roman"/>
            </a:rPr>
            <a:t>в рамках изменения существенных условий контракта</a:t>
          </a:r>
          <a:endParaRPr lang="ru-RU" sz="1600" dirty="0"/>
        </a:p>
      </dgm:t>
    </dgm:pt>
    <dgm:pt modelId="{7CE6FCC4-BB0A-45DC-9515-7CF4B85B3ED2}" type="parTrans" cxnId="{96B5B6BD-72BE-4B21-AEC5-34CF6FB64023}">
      <dgm:prSet/>
      <dgm:spPr/>
      <dgm:t>
        <a:bodyPr/>
        <a:lstStyle/>
        <a:p>
          <a:endParaRPr lang="ru-RU" sz="1600"/>
        </a:p>
      </dgm:t>
    </dgm:pt>
    <dgm:pt modelId="{2609EA2A-A0D7-495F-84F2-4C3F225D1BE0}" type="sibTrans" cxnId="{96B5B6BD-72BE-4B21-AEC5-34CF6FB64023}">
      <dgm:prSet/>
      <dgm:spPr/>
      <dgm:t>
        <a:bodyPr/>
        <a:lstStyle/>
        <a:p>
          <a:endParaRPr lang="ru-RU" sz="1600"/>
        </a:p>
      </dgm:t>
    </dgm:pt>
    <dgm:pt modelId="{29C3620E-7E1F-44FC-A304-360BA5C1F0AF}">
      <dgm:prSet custT="1"/>
      <dgm:spPr>
        <a:solidFill>
          <a:schemeClr val="bg1"/>
        </a:solidFill>
        <a:ln w="12700">
          <a:solidFill>
            <a:schemeClr val="accent6">
              <a:lumMod val="75000"/>
            </a:schemeClr>
          </a:solidFill>
        </a:ln>
        <a:effectLst>
          <a:outerShdw blurRad="50800" dist="38100" dir="2700000" algn="tl" rotWithShape="0">
            <a:prstClr val="black">
              <a:alpha val="40000"/>
            </a:prstClr>
          </a:outerShdw>
        </a:effectLst>
      </dgm:spPr>
      <dgm:t>
        <a:bodyPr/>
        <a:lstStyle/>
        <a:p>
          <a:pPr rtl="0"/>
          <a:r>
            <a:rPr lang="ru-RU" sz="1600" b="0" baseline="0" dirty="0" smtClean="0">
              <a:latin typeface="Arial Narrow" panose="020B0606020202030204" pitchFamily="34" charset="0"/>
              <a:ea typeface="Calibri"/>
              <a:cs typeface="Times New Roman"/>
            </a:rPr>
            <a:t>проверка с</a:t>
          </a:r>
          <a:r>
            <a:rPr lang="ru-RU" sz="1600" b="0" dirty="0" smtClean="0">
              <a:latin typeface="Arial Narrow" panose="020B0606020202030204" pitchFamily="34" charset="0"/>
              <a:ea typeface="Calibri"/>
              <a:cs typeface="Times New Roman"/>
            </a:rPr>
            <a:t>воевременности размещения документов и информации в </a:t>
          </a:r>
          <a:r>
            <a:rPr lang="ru-RU" sz="1600" dirty="0" smtClean="0">
              <a:effectLst/>
              <a:latin typeface="Arial Narrow" panose="020B0606020202030204" pitchFamily="34" charset="0"/>
              <a:ea typeface="Calibri" panose="020F0502020204030204" pitchFamily="34" charset="0"/>
              <a:cs typeface="Times New Roman" panose="02020603050405020304" pitchFamily="18" charset="0"/>
            </a:rPr>
            <a:t>ЕИС </a:t>
          </a:r>
          <a:r>
            <a:rPr lang="ru-RU" sz="1600" b="0" dirty="0" smtClean="0">
              <a:latin typeface="Arial Narrow" panose="020B0606020202030204" pitchFamily="34" charset="0"/>
              <a:ea typeface="Calibri"/>
              <a:cs typeface="Times New Roman"/>
            </a:rPr>
            <a:t> (начиная с размещения извещения об осуществлении закупки до исполнения (расторжения) контракта)</a:t>
          </a:r>
          <a:endParaRPr lang="ru-RU" sz="1600" dirty="0"/>
        </a:p>
      </dgm:t>
    </dgm:pt>
    <dgm:pt modelId="{46380FDA-92DA-4F31-8228-F4021F6DF7F1}" type="parTrans" cxnId="{F09CB77A-48BF-4FF2-8C63-F777506951E0}">
      <dgm:prSet/>
      <dgm:spPr/>
      <dgm:t>
        <a:bodyPr/>
        <a:lstStyle/>
        <a:p>
          <a:endParaRPr lang="ru-RU" sz="1600"/>
        </a:p>
      </dgm:t>
    </dgm:pt>
    <dgm:pt modelId="{6891ECC2-C235-4C2A-9E02-115F1C16E9E7}" type="sibTrans" cxnId="{F09CB77A-48BF-4FF2-8C63-F777506951E0}">
      <dgm:prSet/>
      <dgm:spPr/>
      <dgm:t>
        <a:bodyPr/>
        <a:lstStyle/>
        <a:p>
          <a:endParaRPr lang="ru-RU" sz="1600"/>
        </a:p>
      </dgm:t>
    </dgm:pt>
    <dgm:pt modelId="{24BA33A5-FD1F-492A-AFCE-469BFFDEE11C}">
      <dgm:prSet custT="1"/>
      <dgm:spPr>
        <a:solidFill>
          <a:schemeClr val="bg1"/>
        </a:solidFill>
        <a:ln w="12700">
          <a:solidFill>
            <a:schemeClr val="accent6">
              <a:lumMod val="75000"/>
            </a:schemeClr>
          </a:solidFill>
        </a:ln>
        <a:effectLst>
          <a:outerShdw blurRad="50800" dist="38100" dir="2700000" algn="tl" rotWithShape="0">
            <a:prstClr val="black">
              <a:alpha val="40000"/>
            </a:prstClr>
          </a:outerShdw>
        </a:effectLst>
      </dgm:spPr>
      <dgm:t>
        <a:bodyPr/>
        <a:lstStyle/>
        <a:p>
          <a:pPr rtl="0"/>
          <a:r>
            <a:rPr lang="ru-RU" sz="1600" b="0" baseline="0" dirty="0" smtClean="0">
              <a:latin typeface="Arial Narrow" panose="020B0606020202030204" pitchFamily="34" charset="0"/>
              <a:ea typeface="Calibri"/>
              <a:cs typeface="Times New Roman"/>
            </a:rPr>
            <a:t>проверка применения заказчиком мер ответственности в случае нарушения поставщиком (подрядчиком, исполнителем) условий контракта</a:t>
          </a:r>
          <a:endParaRPr lang="ru-RU" sz="1600" dirty="0"/>
        </a:p>
      </dgm:t>
    </dgm:pt>
    <dgm:pt modelId="{2DCF4585-FD25-4E3B-B0E4-FDA18EF7CD82}" type="parTrans" cxnId="{8EF74930-BE2A-42D5-94F9-8C093D436C8B}">
      <dgm:prSet/>
      <dgm:spPr/>
      <dgm:t>
        <a:bodyPr/>
        <a:lstStyle/>
        <a:p>
          <a:endParaRPr lang="ru-RU" sz="1600"/>
        </a:p>
      </dgm:t>
    </dgm:pt>
    <dgm:pt modelId="{BEE2815A-17B0-4AF2-A005-E1B3A660F9F2}" type="sibTrans" cxnId="{8EF74930-BE2A-42D5-94F9-8C093D436C8B}">
      <dgm:prSet/>
      <dgm:spPr/>
      <dgm:t>
        <a:bodyPr/>
        <a:lstStyle/>
        <a:p>
          <a:endParaRPr lang="ru-RU" sz="1600"/>
        </a:p>
      </dgm:t>
    </dgm:pt>
    <dgm:pt modelId="{BA884711-E67D-4DD3-8D70-9CDA03603DA2}" type="pres">
      <dgm:prSet presAssocID="{29ED4D1E-F607-4F86-A726-73A090F29235}" presName="linear" presStyleCnt="0">
        <dgm:presLayoutVars>
          <dgm:dir/>
          <dgm:animLvl val="lvl"/>
          <dgm:resizeHandles val="exact"/>
        </dgm:presLayoutVars>
      </dgm:prSet>
      <dgm:spPr/>
      <dgm:t>
        <a:bodyPr/>
        <a:lstStyle/>
        <a:p>
          <a:endParaRPr lang="ru-RU"/>
        </a:p>
      </dgm:t>
    </dgm:pt>
    <dgm:pt modelId="{2C2E93E0-1A04-4490-B289-6E7495CBA0A4}" type="pres">
      <dgm:prSet presAssocID="{7CC58C60-8A80-4549-AB22-10226291957B}" presName="parentLin" presStyleCnt="0"/>
      <dgm:spPr/>
    </dgm:pt>
    <dgm:pt modelId="{50B7D32E-9190-4F6D-9B15-8DBBC8708CD8}" type="pres">
      <dgm:prSet presAssocID="{7CC58C60-8A80-4549-AB22-10226291957B}" presName="parentLeftMargin" presStyleLbl="node1" presStyleIdx="0" presStyleCnt="6"/>
      <dgm:spPr/>
      <dgm:t>
        <a:bodyPr/>
        <a:lstStyle/>
        <a:p>
          <a:endParaRPr lang="ru-RU"/>
        </a:p>
      </dgm:t>
    </dgm:pt>
    <dgm:pt modelId="{E46A6130-C633-4383-AD74-1BC9B1DD169C}" type="pres">
      <dgm:prSet presAssocID="{7CC58C60-8A80-4549-AB22-10226291957B}" presName="parentText" presStyleLbl="node1" presStyleIdx="0" presStyleCnt="6" custLinFactNeighborX="-5210">
        <dgm:presLayoutVars>
          <dgm:chMax val="0"/>
          <dgm:bulletEnabled val="1"/>
        </dgm:presLayoutVars>
      </dgm:prSet>
      <dgm:spPr/>
      <dgm:t>
        <a:bodyPr/>
        <a:lstStyle/>
        <a:p>
          <a:endParaRPr lang="ru-RU"/>
        </a:p>
      </dgm:t>
    </dgm:pt>
    <dgm:pt modelId="{CF51F32F-F1F7-40C4-9D45-A026A77296C8}" type="pres">
      <dgm:prSet presAssocID="{7CC58C60-8A80-4549-AB22-10226291957B}" presName="negativeSpace" presStyleCnt="0"/>
      <dgm:spPr/>
    </dgm:pt>
    <dgm:pt modelId="{D36A1C59-3FBF-469B-A9C5-57A23CF8DB4F}" type="pres">
      <dgm:prSet presAssocID="{7CC58C60-8A80-4549-AB22-10226291957B}" presName="childText" presStyleLbl="conFgAcc1" presStyleIdx="0" presStyleCnt="6">
        <dgm:presLayoutVars>
          <dgm:bulletEnabled val="1"/>
        </dgm:presLayoutVars>
      </dgm:prSet>
      <dgm:spPr/>
      <dgm:t>
        <a:bodyPr/>
        <a:lstStyle/>
        <a:p>
          <a:endParaRPr lang="ru-RU"/>
        </a:p>
      </dgm:t>
    </dgm:pt>
    <dgm:pt modelId="{FB795417-92B0-4874-8183-7B3C9A9174B6}" type="pres">
      <dgm:prSet presAssocID="{2B3F5040-D4A4-44B0-9840-6B0AA2B485C8}" presName="spaceBetweenRectangles" presStyleCnt="0"/>
      <dgm:spPr/>
    </dgm:pt>
    <dgm:pt modelId="{0B68E87D-562A-453E-9E73-48617CD72885}" type="pres">
      <dgm:prSet presAssocID="{F6135ACB-278E-46DC-BF80-43C063958977}" presName="parentLin" presStyleCnt="0"/>
      <dgm:spPr/>
    </dgm:pt>
    <dgm:pt modelId="{367B13FC-E3A1-415E-A9FD-E57302C01630}" type="pres">
      <dgm:prSet presAssocID="{F6135ACB-278E-46DC-BF80-43C063958977}" presName="parentLeftMargin" presStyleLbl="node1" presStyleIdx="0" presStyleCnt="6"/>
      <dgm:spPr/>
      <dgm:t>
        <a:bodyPr/>
        <a:lstStyle/>
        <a:p>
          <a:endParaRPr lang="ru-RU"/>
        </a:p>
      </dgm:t>
    </dgm:pt>
    <dgm:pt modelId="{AF1CAFF4-CA6B-4E08-ADCC-522FC31BE538}" type="pres">
      <dgm:prSet presAssocID="{F6135ACB-278E-46DC-BF80-43C063958977}" presName="parentText" presStyleLbl="node1" presStyleIdx="1" presStyleCnt="6" custLinFactNeighborX="-5210">
        <dgm:presLayoutVars>
          <dgm:chMax val="0"/>
          <dgm:bulletEnabled val="1"/>
        </dgm:presLayoutVars>
      </dgm:prSet>
      <dgm:spPr/>
      <dgm:t>
        <a:bodyPr/>
        <a:lstStyle/>
        <a:p>
          <a:endParaRPr lang="ru-RU"/>
        </a:p>
      </dgm:t>
    </dgm:pt>
    <dgm:pt modelId="{781B3C3F-66CB-4D44-BA3D-2D1A5D8A78A4}" type="pres">
      <dgm:prSet presAssocID="{F6135ACB-278E-46DC-BF80-43C063958977}" presName="negativeSpace" presStyleCnt="0"/>
      <dgm:spPr/>
    </dgm:pt>
    <dgm:pt modelId="{A42DA66D-ECF9-45B9-B237-FFA3B4027E51}" type="pres">
      <dgm:prSet presAssocID="{F6135ACB-278E-46DC-BF80-43C063958977}" presName="childText" presStyleLbl="conFgAcc1" presStyleIdx="1" presStyleCnt="6">
        <dgm:presLayoutVars>
          <dgm:bulletEnabled val="1"/>
        </dgm:presLayoutVars>
      </dgm:prSet>
      <dgm:spPr/>
      <dgm:t>
        <a:bodyPr/>
        <a:lstStyle/>
        <a:p>
          <a:endParaRPr lang="ru-RU"/>
        </a:p>
      </dgm:t>
    </dgm:pt>
    <dgm:pt modelId="{93A5C568-31D6-4F6F-9DC9-85F063D69CC2}" type="pres">
      <dgm:prSet presAssocID="{D08C6133-B146-45E0-8E77-89BFFD4E5DE0}" presName="spaceBetweenRectangles" presStyleCnt="0"/>
      <dgm:spPr/>
    </dgm:pt>
    <dgm:pt modelId="{EE736B24-40BC-40AE-AAE1-155ACDAB6677}" type="pres">
      <dgm:prSet presAssocID="{EC3FA1E7-2876-4C67-9A10-26ED5C59D385}" presName="parentLin" presStyleCnt="0"/>
      <dgm:spPr/>
    </dgm:pt>
    <dgm:pt modelId="{A1B2917B-2440-448B-A149-4656BCFC086F}" type="pres">
      <dgm:prSet presAssocID="{EC3FA1E7-2876-4C67-9A10-26ED5C59D385}" presName="parentLeftMargin" presStyleLbl="node1" presStyleIdx="1" presStyleCnt="6"/>
      <dgm:spPr/>
      <dgm:t>
        <a:bodyPr/>
        <a:lstStyle/>
        <a:p>
          <a:endParaRPr lang="ru-RU"/>
        </a:p>
      </dgm:t>
    </dgm:pt>
    <dgm:pt modelId="{197D0DFA-0DEC-4A63-9F87-66ADA08B5838}" type="pres">
      <dgm:prSet presAssocID="{EC3FA1E7-2876-4C67-9A10-26ED5C59D385}" presName="parentText" presStyleLbl="node1" presStyleIdx="2" presStyleCnt="6" custLinFactNeighborX="-5210">
        <dgm:presLayoutVars>
          <dgm:chMax val="0"/>
          <dgm:bulletEnabled val="1"/>
        </dgm:presLayoutVars>
      </dgm:prSet>
      <dgm:spPr/>
      <dgm:t>
        <a:bodyPr/>
        <a:lstStyle/>
        <a:p>
          <a:endParaRPr lang="ru-RU"/>
        </a:p>
      </dgm:t>
    </dgm:pt>
    <dgm:pt modelId="{8012D587-00C5-4905-89FE-359209EC4501}" type="pres">
      <dgm:prSet presAssocID="{EC3FA1E7-2876-4C67-9A10-26ED5C59D385}" presName="negativeSpace" presStyleCnt="0"/>
      <dgm:spPr/>
    </dgm:pt>
    <dgm:pt modelId="{DA5809B6-B4D4-44CD-98F7-DB13F12419ED}" type="pres">
      <dgm:prSet presAssocID="{EC3FA1E7-2876-4C67-9A10-26ED5C59D385}" presName="childText" presStyleLbl="conFgAcc1" presStyleIdx="2" presStyleCnt="6" custLinFactNeighborX="232" custLinFactNeighborY="-46181">
        <dgm:presLayoutVars>
          <dgm:bulletEnabled val="1"/>
        </dgm:presLayoutVars>
      </dgm:prSet>
      <dgm:spPr/>
      <dgm:t>
        <a:bodyPr/>
        <a:lstStyle/>
        <a:p>
          <a:endParaRPr lang="ru-RU"/>
        </a:p>
      </dgm:t>
    </dgm:pt>
    <dgm:pt modelId="{003FAD79-256F-4D91-84FC-4AAA25C99E59}" type="pres">
      <dgm:prSet presAssocID="{8D0E9D4B-49A9-4E1A-B103-7C53DE5E5693}" presName="spaceBetweenRectangles" presStyleCnt="0"/>
      <dgm:spPr/>
    </dgm:pt>
    <dgm:pt modelId="{D2AA8534-7163-4602-B632-91A0608B969E}" type="pres">
      <dgm:prSet presAssocID="{4A51D9C8-14F6-4D46-98AC-8B5A474DCAF6}" presName="parentLin" presStyleCnt="0"/>
      <dgm:spPr/>
    </dgm:pt>
    <dgm:pt modelId="{54C2ECD7-BD61-433D-A7E3-F2ACF03F80BE}" type="pres">
      <dgm:prSet presAssocID="{4A51D9C8-14F6-4D46-98AC-8B5A474DCAF6}" presName="parentLeftMargin" presStyleLbl="node1" presStyleIdx="2" presStyleCnt="6"/>
      <dgm:spPr/>
      <dgm:t>
        <a:bodyPr/>
        <a:lstStyle/>
        <a:p>
          <a:endParaRPr lang="ru-RU"/>
        </a:p>
      </dgm:t>
    </dgm:pt>
    <dgm:pt modelId="{38E1C4FD-CC45-47CA-BD02-0D5CF3171E7E}" type="pres">
      <dgm:prSet presAssocID="{4A51D9C8-14F6-4D46-98AC-8B5A474DCAF6}" presName="parentText" presStyleLbl="node1" presStyleIdx="3" presStyleCnt="6" custLinFactNeighborX="-5210">
        <dgm:presLayoutVars>
          <dgm:chMax val="0"/>
          <dgm:bulletEnabled val="1"/>
        </dgm:presLayoutVars>
      </dgm:prSet>
      <dgm:spPr/>
      <dgm:t>
        <a:bodyPr/>
        <a:lstStyle/>
        <a:p>
          <a:endParaRPr lang="ru-RU"/>
        </a:p>
      </dgm:t>
    </dgm:pt>
    <dgm:pt modelId="{5E978096-7D6A-49A4-BEDE-E2E7483B1CAC}" type="pres">
      <dgm:prSet presAssocID="{4A51D9C8-14F6-4D46-98AC-8B5A474DCAF6}" presName="negativeSpace" presStyleCnt="0"/>
      <dgm:spPr/>
    </dgm:pt>
    <dgm:pt modelId="{CB7B8324-A697-48E6-B8DB-AC3EA274E935}" type="pres">
      <dgm:prSet presAssocID="{4A51D9C8-14F6-4D46-98AC-8B5A474DCAF6}" presName="childText" presStyleLbl="conFgAcc1" presStyleIdx="3" presStyleCnt="6">
        <dgm:presLayoutVars>
          <dgm:bulletEnabled val="1"/>
        </dgm:presLayoutVars>
      </dgm:prSet>
      <dgm:spPr/>
      <dgm:t>
        <a:bodyPr/>
        <a:lstStyle/>
        <a:p>
          <a:endParaRPr lang="ru-RU"/>
        </a:p>
      </dgm:t>
    </dgm:pt>
    <dgm:pt modelId="{83B00614-E392-4955-9217-FA7646955AD7}" type="pres">
      <dgm:prSet presAssocID="{273913F0-8488-4764-A8F7-E739F61E858C}" presName="spaceBetweenRectangles" presStyleCnt="0"/>
      <dgm:spPr/>
    </dgm:pt>
    <dgm:pt modelId="{5DE9C040-2CB6-4FFB-9B50-60F7752E925F}" type="pres">
      <dgm:prSet presAssocID="{90AE6055-AF8F-42F3-96AC-E9C49B705E15}" presName="parentLin" presStyleCnt="0"/>
      <dgm:spPr/>
    </dgm:pt>
    <dgm:pt modelId="{523A62F0-E3C6-4D0C-9FEF-F71949A346F1}" type="pres">
      <dgm:prSet presAssocID="{90AE6055-AF8F-42F3-96AC-E9C49B705E15}" presName="parentLeftMargin" presStyleLbl="node1" presStyleIdx="3" presStyleCnt="6"/>
      <dgm:spPr/>
      <dgm:t>
        <a:bodyPr/>
        <a:lstStyle/>
        <a:p>
          <a:endParaRPr lang="ru-RU"/>
        </a:p>
      </dgm:t>
    </dgm:pt>
    <dgm:pt modelId="{387AE730-FD14-458C-844D-83B3F4423739}" type="pres">
      <dgm:prSet presAssocID="{90AE6055-AF8F-42F3-96AC-E9C49B705E15}" presName="parentText" presStyleLbl="node1" presStyleIdx="4" presStyleCnt="6" custLinFactNeighborX="-5210">
        <dgm:presLayoutVars>
          <dgm:chMax val="0"/>
          <dgm:bulletEnabled val="1"/>
        </dgm:presLayoutVars>
      </dgm:prSet>
      <dgm:spPr/>
      <dgm:t>
        <a:bodyPr/>
        <a:lstStyle/>
        <a:p>
          <a:endParaRPr lang="ru-RU"/>
        </a:p>
      </dgm:t>
    </dgm:pt>
    <dgm:pt modelId="{DE9A969D-EF40-480A-953A-170313D1760B}" type="pres">
      <dgm:prSet presAssocID="{90AE6055-AF8F-42F3-96AC-E9C49B705E15}" presName="negativeSpace" presStyleCnt="0"/>
      <dgm:spPr/>
    </dgm:pt>
    <dgm:pt modelId="{F1835543-7D0A-43EA-97E0-362D94B06F60}" type="pres">
      <dgm:prSet presAssocID="{90AE6055-AF8F-42F3-96AC-E9C49B705E15}" presName="childText" presStyleLbl="conFgAcc1" presStyleIdx="4" presStyleCnt="6">
        <dgm:presLayoutVars>
          <dgm:bulletEnabled val="1"/>
        </dgm:presLayoutVars>
      </dgm:prSet>
      <dgm:spPr/>
      <dgm:t>
        <a:bodyPr/>
        <a:lstStyle/>
        <a:p>
          <a:endParaRPr lang="ru-RU"/>
        </a:p>
      </dgm:t>
    </dgm:pt>
    <dgm:pt modelId="{6183B242-171A-492E-9853-2EEDA73BBBDA}" type="pres">
      <dgm:prSet presAssocID="{0D80661A-3D65-4880-9912-C10C307BEBCB}" presName="spaceBetweenRectangles" presStyleCnt="0"/>
      <dgm:spPr/>
    </dgm:pt>
    <dgm:pt modelId="{296E273A-FF55-4749-83BE-244040E46F67}" type="pres">
      <dgm:prSet presAssocID="{48C451D3-1871-479B-95BE-856D1F8DA2FB}" presName="parentLin" presStyleCnt="0"/>
      <dgm:spPr/>
    </dgm:pt>
    <dgm:pt modelId="{36D01B34-F712-4497-90E7-003C287774D3}" type="pres">
      <dgm:prSet presAssocID="{48C451D3-1871-479B-95BE-856D1F8DA2FB}" presName="parentLeftMargin" presStyleLbl="node1" presStyleIdx="4" presStyleCnt="6"/>
      <dgm:spPr/>
      <dgm:t>
        <a:bodyPr/>
        <a:lstStyle/>
        <a:p>
          <a:endParaRPr lang="ru-RU"/>
        </a:p>
      </dgm:t>
    </dgm:pt>
    <dgm:pt modelId="{4F44E1F5-32F6-4DA8-B213-C87BB9CCF1B4}" type="pres">
      <dgm:prSet presAssocID="{48C451D3-1871-479B-95BE-856D1F8DA2FB}" presName="parentText" presStyleLbl="node1" presStyleIdx="5" presStyleCnt="6">
        <dgm:presLayoutVars>
          <dgm:chMax val="0"/>
          <dgm:bulletEnabled val="1"/>
        </dgm:presLayoutVars>
      </dgm:prSet>
      <dgm:spPr/>
      <dgm:t>
        <a:bodyPr/>
        <a:lstStyle/>
        <a:p>
          <a:endParaRPr lang="ru-RU"/>
        </a:p>
      </dgm:t>
    </dgm:pt>
    <dgm:pt modelId="{8424AE4E-924D-43B2-AC71-DC9459B6A146}" type="pres">
      <dgm:prSet presAssocID="{48C451D3-1871-479B-95BE-856D1F8DA2FB}" presName="negativeSpace" presStyleCnt="0"/>
      <dgm:spPr/>
    </dgm:pt>
    <dgm:pt modelId="{6E3EFF14-6786-4BB8-BF40-B653F0AC8078}" type="pres">
      <dgm:prSet presAssocID="{48C451D3-1871-479B-95BE-856D1F8DA2FB}" presName="childText" presStyleLbl="conFgAcc1" presStyleIdx="5" presStyleCnt="6">
        <dgm:presLayoutVars>
          <dgm:bulletEnabled val="1"/>
        </dgm:presLayoutVars>
      </dgm:prSet>
      <dgm:spPr/>
      <dgm:t>
        <a:bodyPr/>
        <a:lstStyle/>
        <a:p>
          <a:endParaRPr lang="ru-RU"/>
        </a:p>
      </dgm:t>
    </dgm:pt>
  </dgm:ptLst>
  <dgm:cxnLst>
    <dgm:cxn modelId="{E6BB7257-7281-44B0-9480-43DE97024447}" type="presOf" srcId="{4A51D9C8-14F6-4D46-98AC-8B5A474DCAF6}" destId="{38E1C4FD-CC45-47CA-BD02-0D5CF3171E7E}" srcOrd="1" destOrd="0" presId="urn:microsoft.com/office/officeart/2005/8/layout/list1"/>
    <dgm:cxn modelId="{235C343A-62C7-4B71-B2A4-4ABEB1F2DB3E}" type="presOf" srcId="{EC3FA1E7-2876-4C67-9A10-26ED5C59D385}" destId="{A1B2917B-2440-448B-A149-4656BCFC086F}" srcOrd="0" destOrd="0" presId="urn:microsoft.com/office/officeart/2005/8/layout/list1"/>
    <dgm:cxn modelId="{6277AE43-92E6-4A6B-8646-83F54ECFB308}" type="presOf" srcId="{90AE6055-AF8F-42F3-96AC-E9C49B705E15}" destId="{523A62F0-E3C6-4D0C-9FEF-F71949A346F1}" srcOrd="0" destOrd="0" presId="urn:microsoft.com/office/officeart/2005/8/layout/list1"/>
    <dgm:cxn modelId="{C9BB4CB9-E752-48DA-B274-7D9EA751671A}" srcId="{29ED4D1E-F607-4F86-A726-73A090F29235}" destId="{F6135ACB-278E-46DC-BF80-43C063958977}" srcOrd="1" destOrd="0" parTransId="{272044CD-B487-48EB-B0D0-029A4EAB657E}" sibTransId="{D08C6133-B146-45E0-8E77-89BFFD4E5DE0}"/>
    <dgm:cxn modelId="{984215F4-40B1-4444-97DD-7A77CF2DC2AF}" type="presOf" srcId="{29ED4D1E-F607-4F86-A726-73A090F29235}" destId="{BA884711-E67D-4DD3-8D70-9CDA03603DA2}" srcOrd="0" destOrd="0" presId="urn:microsoft.com/office/officeart/2005/8/layout/list1"/>
    <dgm:cxn modelId="{78937B0A-6B63-4D46-97A4-054EBD1BAA80}" type="presOf" srcId="{8E4C3CD5-F69B-45CD-9ED1-010387E8D2F2}" destId="{DA5809B6-B4D4-44CD-98F7-DB13F12419ED}" srcOrd="0" destOrd="0" presId="urn:microsoft.com/office/officeart/2005/8/layout/list1"/>
    <dgm:cxn modelId="{EB714B19-CB87-4A67-9C77-FBAAE2D11AC0}" srcId="{7CC58C60-8A80-4549-AB22-10226291957B}" destId="{D933C089-6947-4483-A9D8-947AA9D098A3}" srcOrd="0" destOrd="0" parTransId="{2149AA3D-2892-4C88-B954-D0D56D2F4363}" sibTransId="{4BC4AD6F-2093-455C-858A-B56766B1E9AB}"/>
    <dgm:cxn modelId="{FB97C590-76F9-4C91-915B-D3B8FBDC1DB3}" type="presOf" srcId="{7CC58C60-8A80-4549-AB22-10226291957B}" destId="{E46A6130-C633-4383-AD74-1BC9B1DD169C}" srcOrd="1" destOrd="0" presId="urn:microsoft.com/office/officeart/2005/8/layout/list1"/>
    <dgm:cxn modelId="{6267CA44-0E16-43EE-9AE2-D5C040261524}" srcId="{29ED4D1E-F607-4F86-A726-73A090F29235}" destId="{48C451D3-1871-479B-95BE-856D1F8DA2FB}" srcOrd="5" destOrd="0" parTransId="{501E4EBB-2D5B-4C15-A5B7-763EC95934C0}" sibTransId="{F805A097-F582-4F43-9165-A54C3CCF47C7}"/>
    <dgm:cxn modelId="{64A1E787-AE04-45EB-8A2B-F7DA630D1F50}" srcId="{29ED4D1E-F607-4F86-A726-73A090F29235}" destId="{4A51D9C8-14F6-4D46-98AC-8B5A474DCAF6}" srcOrd="3" destOrd="0" parTransId="{BE7A40BF-4281-4EA7-8ACD-1CA058838E16}" sibTransId="{273913F0-8488-4764-A8F7-E739F61E858C}"/>
    <dgm:cxn modelId="{0CE0A412-49E4-4B6D-9927-8CA896E42A45}" type="presOf" srcId="{D933C089-6947-4483-A9D8-947AA9D098A3}" destId="{D36A1C59-3FBF-469B-A9C5-57A23CF8DB4F}" srcOrd="0" destOrd="0" presId="urn:microsoft.com/office/officeart/2005/8/layout/list1"/>
    <dgm:cxn modelId="{CE43DB0F-25C6-48A2-A492-712B7155F4E0}" type="presOf" srcId="{48C451D3-1871-479B-95BE-856D1F8DA2FB}" destId="{4F44E1F5-32F6-4DA8-B213-C87BB9CCF1B4}" srcOrd="1" destOrd="0" presId="urn:microsoft.com/office/officeart/2005/8/layout/list1"/>
    <dgm:cxn modelId="{4B01CE88-8A19-4ADC-9792-7D3EC03826BA}" type="presOf" srcId="{90AE6055-AF8F-42F3-96AC-E9C49B705E15}" destId="{387AE730-FD14-458C-844D-83B3F4423739}" srcOrd="1" destOrd="0" presId="urn:microsoft.com/office/officeart/2005/8/layout/list1"/>
    <dgm:cxn modelId="{F09CB77A-48BF-4FF2-8C63-F777506951E0}" srcId="{90AE6055-AF8F-42F3-96AC-E9C49B705E15}" destId="{29C3620E-7E1F-44FC-A304-360BA5C1F0AF}" srcOrd="0" destOrd="0" parTransId="{46380FDA-92DA-4F31-8228-F4021F6DF7F1}" sibTransId="{6891ECC2-C235-4C2A-9E02-115F1C16E9E7}"/>
    <dgm:cxn modelId="{356D320A-91FB-4E56-A10C-6F87D3B0B459}" type="presOf" srcId="{41D68145-B2A9-4B2E-81B8-2D5FE27F7435}" destId="{A42DA66D-ECF9-45B9-B237-FFA3B4027E51}" srcOrd="0" destOrd="0" presId="urn:microsoft.com/office/officeart/2005/8/layout/list1"/>
    <dgm:cxn modelId="{ACC04A98-56A4-45B5-AD25-FE7856CF8466}" type="presOf" srcId="{29C3620E-7E1F-44FC-A304-360BA5C1F0AF}" destId="{F1835543-7D0A-43EA-97E0-362D94B06F60}" srcOrd="0" destOrd="0" presId="urn:microsoft.com/office/officeart/2005/8/layout/list1"/>
    <dgm:cxn modelId="{78517C0E-1838-4D69-BFDC-390111D6D11B}" type="presOf" srcId="{24BA33A5-FD1F-492A-AFCE-469BFFDEE11C}" destId="{6E3EFF14-6786-4BB8-BF40-B653F0AC8078}" srcOrd="0" destOrd="0" presId="urn:microsoft.com/office/officeart/2005/8/layout/list1"/>
    <dgm:cxn modelId="{8EF74930-BE2A-42D5-94F9-8C093D436C8B}" srcId="{48C451D3-1871-479B-95BE-856D1F8DA2FB}" destId="{24BA33A5-FD1F-492A-AFCE-469BFFDEE11C}" srcOrd="0" destOrd="0" parTransId="{2DCF4585-FD25-4E3B-B0E4-FDA18EF7CD82}" sibTransId="{BEE2815A-17B0-4AF2-A005-E1B3A660F9F2}"/>
    <dgm:cxn modelId="{F954690B-E456-4D5F-823F-FE763AE6F0B7}" type="presOf" srcId="{48C451D3-1871-479B-95BE-856D1F8DA2FB}" destId="{36D01B34-F712-4497-90E7-003C287774D3}" srcOrd="0" destOrd="0" presId="urn:microsoft.com/office/officeart/2005/8/layout/list1"/>
    <dgm:cxn modelId="{23060372-24E1-4B37-8D70-FA4B8006AA77}" type="presOf" srcId="{F6135ACB-278E-46DC-BF80-43C063958977}" destId="{367B13FC-E3A1-415E-A9FD-E57302C01630}" srcOrd="0" destOrd="0" presId="urn:microsoft.com/office/officeart/2005/8/layout/list1"/>
    <dgm:cxn modelId="{2D69477C-8299-420D-8DB0-7D4EF4111615}" type="presOf" srcId="{4A51D9C8-14F6-4D46-98AC-8B5A474DCAF6}" destId="{54C2ECD7-BD61-433D-A7E3-F2ACF03F80BE}" srcOrd="0" destOrd="0" presId="urn:microsoft.com/office/officeart/2005/8/layout/list1"/>
    <dgm:cxn modelId="{15CAF0AE-2CAC-48EA-B489-0912F9B266DD}" srcId="{29ED4D1E-F607-4F86-A726-73A090F29235}" destId="{EC3FA1E7-2876-4C67-9A10-26ED5C59D385}" srcOrd="2" destOrd="0" parTransId="{523FE3F8-4FE6-44DC-BC6A-95C3D494FA81}" sibTransId="{8D0E9D4B-49A9-4E1A-B103-7C53DE5E5693}"/>
    <dgm:cxn modelId="{1BC20F93-9B97-4EEC-93E6-C82421D2DD5F}" type="presOf" srcId="{F6135ACB-278E-46DC-BF80-43C063958977}" destId="{AF1CAFF4-CA6B-4E08-ADCC-522FC31BE538}" srcOrd="1" destOrd="0" presId="urn:microsoft.com/office/officeart/2005/8/layout/list1"/>
    <dgm:cxn modelId="{0AE44BF9-1E82-43FA-8240-CF3AA3DDA53C}" srcId="{F6135ACB-278E-46DC-BF80-43C063958977}" destId="{41D68145-B2A9-4B2E-81B8-2D5FE27F7435}" srcOrd="0" destOrd="0" parTransId="{AECA2771-250B-42FD-B9BC-BF656033FBB7}" sibTransId="{4C68CFAC-6757-484D-97CD-D539DF98BCA3}"/>
    <dgm:cxn modelId="{B04C5BBB-DB2B-4DCD-975C-68FA2094F3BB}" type="presOf" srcId="{EC3FA1E7-2876-4C67-9A10-26ED5C59D385}" destId="{197D0DFA-0DEC-4A63-9F87-66ADA08B5838}" srcOrd="1" destOrd="0" presId="urn:microsoft.com/office/officeart/2005/8/layout/list1"/>
    <dgm:cxn modelId="{35678FC3-18C8-42C0-BEBE-B2A25E3D19E0}" srcId="{EC3FA1E7-2876-4C67-9A10-26ED5C59D385}" destId="{8E4C3CD5-F69B-45CD-9ED1-010387E8D2F2}" srcOrd="0" destOrd="0" parTransId="{844FF438-8520-4739-BA2B-5FD6A9FC1FE4}" sibTransId="{2C935D69-BB3A-469A-90CF-D5E1434C2A03}"/>
    <dgm:cxn modelId="{D9DEB043-2508-4517-8F32-D424A60E7E96}" srcId="{29ED4D1E-F607-4F86-A726-73A090F29235}" destId="{90AE6055-AF8F-42F3-96AC-E9C49B705E15}" srcOrd="4" destOrd="0" parTransId="{65F31A21-306A-4D3E-9007-AD57837D6909}" sibTransId="{0D80661A-3D65-4880-9912-C10C307BEBCB}"/>
    <dgm:cxn modelId="{C05CF7ED-8838-4C41-9521-01D01E1C2D96}" type="presOf" srcId="{7CC58C60-8A80-4549-AB22-10226291957B}" destId="{50B7D32E-9190-4F6D-9B15-8DBBC8708CD8}" srcOrd="0" destOrd="0" presId="urn:microsoft.com/office/officeart/2005/8/layout/list1"/>
    <dgm:cxn modelId="{96B5B6BD-72BE-4B21-AEC5-34CF6FB64023}" srcId="{4A51D9C8-14F6-4D46-98AC-8B5A474DCAF6}" destId="{A35AD342-2B2D-4C61-ADC2-282E76261009}" srcOrd="0" destOrd="0" parTransId="{7CE6FCC4-BB0A-45DC-9515-7CF4B85B3ED2}" sibTransId="{2609EA2A-A0D7-495F-84F2-4C3F225D1BE0}"/>
    <dgm:cxn modelId="{6FC7D493-D0F5-4857-92F3-9FD82F4FFF8E}" srcId="{29ED4D1E-F607-4F86-A726-73A090F29235}" destId="{7CC58C60-8A80-4549-AB22-10226291957B}" srcOrd="0" destOrd="0" parTransId="{166E4C2B-836F-4A17-A3C0-820482B46E93}" sibTransId="{2B3F5040-D4A4-44B0-9840-6B0AA2B485C8}"/>
    <dgm:cxn modelId="{774E5C04-F422-475E-890E-70229701681D}" type="presOf" srcId="{A35AD342-2B2D-4C61-ADC2-282E76261009}" destId="{CB7B8324-A697-48E6-B8DB-AC3EA274E935}" srcOrd="0" destOrd="0" presId="urn:microsoft.com/office/officeart/2005/8/layout/list1"/>
    <dgm:cxn modelId="{8F8ED6C7-FB0A-47D2-A01E-A6509385261B}" type="presParOf" srcId="{BA884711-E67D-4DD3-8D70-9CDA03603DA2}" destId="{2C2E93E0-1A04-4490-B289-6E7495CBA0A4}" srcOrd="0" destOrd="0" presId="urn:microsoft.com/office/officeart/2005/8/layout/list1"/>
    <dgm:cxn modelId="{1523B2DC-33FE-4B4F-9F74-67E062B0069B}" type="presParOf" srcId="{2C2E93E0-1A04-4490-B289-6E7495CBA0A4}" destId="{50B7D32E-9190-4F6D-9B15-8DBBC8708CD8}" srcOrd="0" destOrd="0" presId="urn:microsoft.com/office/officeart/2005/8/layout/list1"/>
    <dgm:cxn modelId="{80A98692-0C12-49CD-8ECB-5D54BEC8F9EF}" type="presParOf" srcId="{2C2E93E0-1A04-4490-B289-6E7495CBA0A4}" destId="{E46A6130-C633-4383-AD74-1BC9B1DD169C}" srcOrd="1" destOrd="0" presId="urn:microsoft.com/office/officeart/2005/8/layout/list1"/>
    <dgm:cxn modelId="{7BE3791B-1ABE-4329-9848-69211FDD4DF2}" type="presParOf" srcId="{BA884711-E67D-4DD3-8D70-9CDA03603DA2}" destId="{CF51F32F-F1F7-40C4-9D45-A026A77296C8}" srcOrd="1" destOrd="0" presId="urn:microsoft.com/office/officeart/2005/8/layout/list1"/>
    <dgm:cxn modelId="{A22BA98B-B833-42AF-9F42-96B3385B708A}" type="presParOf" srcId="{BA884711-E67D-4DD3-8D70-9CDA03603DA2}" destId="{D36A1C59-3FBF-469B-A9C5-57A23CF8DB4F}" srcOrd="2" destOrd="0" presId="urn:microsoft.com/office/officeart/2005/8/layout/list1"/>
    <dgm:cxn modelId="{66B64DEC-6555-466B-9D5A-82DD89CD7CD9}" type="presParOf" srcId="{BA884711-E67D-4DD3-8D70-9CDA03603DA2}" destId="{FB795417-92B0-4874-8183-7B3C9A9174B6}" srcOrd="3" destOrd="0" presId="urn:microsoft.com/office/officeart/2005/8/layout/list1"/>
    <dgm:cxn modelId="{0C3D9C50-3C06-4739-9FA4-CB3A215AF744}" type="presParOf" srcId="{BA884711-E67D-4DD3-8D70-9CDA03603DA2}" destId="{0B68E87D-562A-453E-9E73-48617CD72885}" srcOrd="4" destOrd="0" presId="urn:microsoft.com/office/officeart/2005/8/layout/list1"/>
    <dgm:cxn modelId="{E0B83903-1E48-40B7-B079-00BF5615A313}" type="presParOf" srcId="{0B68E87D-562A-453E-9E73-48617CD72885}" destId="{367B13FC-E3A1-415E-A9FD-E57302C01630}" srcOrd="0" destOrd="0" presId="urn:microsoft.com/office/officeart/2005/8/layout/list1"/>
    <dgm:cxn modelId="{20DBCD1C-F3E5-4060-B9F9-89FF7384A99E}" type="presParOf" srcId="{0B68E87D-562A-453E-9E73-48617CD72885}" destId="{AF1CAFF4-CA6B-4E08-ADCC-522FC31BE538}" srcOrd="1" destOrd="0" presId="urn:microsoft.com/office/officeart/2005/8/layout/list1"/>
    <dgm:cxn modelId="{669911D6-048B-4CEC-A7DE-8DFFCC2A9914}" type="presParOf" srcId="{BA884711-E67D-4DD3-8D70-9CDA03603DA2}" destId="{781B3C3F-66CB-4D44-BA3D-2D1A5D8A78A4}" srcOrd="5" destOrd="0" presId="urn:microsoft.com/office/officeart/2005/8/layout/list1"/>
    <dgm:cxn modelId="{72112A5A-BDBA-4B81-8ABA-7716DD2DC829}" type="presParOf" srcId="{BA884711-E67D-4DD3-8D70-9CDA03603DA2}" destId="{A42DA66D-ECF9-45B9-B237-FFA3B4027E51}" srcOrd="6" destOrd="0" presId="urn:microsoft.com/office/officeart/2005/8/layout/list1"/>
    <dgm:cxn modelId="{A231A167-09C1-4F41-AD31-8A3956CA80B1}" type="presParOf" srcId="{BA884711-E67D-4DD3-8D70-9CDA03603DA2}" destId="{93A5C568-31D6-4F6F-9DC9-85F063D69CC2}" srcOrd="7" destOrd="0" presId="urn:microsoft.com/office/officeart/2005/8/layout/list1"/>
    <dgm:cxn modelId="{0D6D2F08-B64F-451B-BD8A-8C974B37715B}" type="presParOf" srcId="{BA884711-E67D-4DD3-8D70-9CDA03603DA2}" destId="{EE736B24-40BC-40AE-AAE1-155ACDAB6677}" srcOrd="8" destOrd="0" presId="urn:microsoft.com/office/officeart/2005/8/layout/list1"/>
    <dgm:cxn modelId="{C2E0D29B-E40B-4009-A0B9-E0AC91F4A73A}" type="presParOf" srcId="{EE736B24-40BC-40AE-AAE1-155ACDAB6677}" destId="{A1B2917B-2440-448B-A149-4656BCFC086F}" srcOrd="0" destOrd="0" presId="urn:microsoft.com/office/officeart/2005/8/layout/list1"/>
    <dgm:cxn modelId="{FE028FA7-5B65-404D-8151-160E9D31F7C3}" type="presParOf" srcId="{EE736B24-40BC-40AE-AAE1-155ACDAB6677}" destId="{197D0DFA-0DEC-4A63-9F87-66ADA08B5838}" srcOrd="1" destOrd="0" presId="urn:microsoft.com/office/officeart/2005/8/layout/list1"/>
    <dgm:cxn modelId="{654B1B07-10A7-4AFA-AC69-0635F46EDED7}" type="presParOf" srcId="{BA884711-E67D-4DD3-8D70-9CDA03603DA2}" destId="{8012D587-00C5-4905-89FE-359209EC4501}" srcOrd="9" destOrd="0" presId="urn:microsoft.com/office/officeart/2005/8/layout/list1"/>
    <dgm:cxn modelId="{9F560C6A-E51C-4F99-B546-50AC4201CB5D}" type="presParOf" srcId="{BA884711-E67D-4DD3-8D70-9CDA03603DA2}" destId="{DA5809B6-B4D4-44CD-98F7-DB13F12419ED}" srcOrd="10" destOrd="0" presId="urn:microsoft.com/office/officeart/2005/8/layout/list1"/>
    <dgm:cxn modelId="{8C5892B6-CA00-42DB-A462-4AC0A49B26F6}" type="presParOf" srcId="{BA884711-E67D-4DD3-8D70-9CDA03603DA2}" destId="{003FAD79-256F-4D91-84FC-4AAA25C99E59}" srcOrd="11" destOrd="0" presId="urn:microsoft.com/office/officeart/2005/8/layout/list1"/>
    <dgm:cxn modelId="{608E7A49-8DD5-47FC-B132-46764C2DFAE7}" type="presParOf" srcId="{BA884711-E67D-4DD3-8D70-9CDA03603DA2}" destId="{D2AA8534-7163-4602-B632-91A0608B969E}" srcOrd="12" destOrd="0" presId="urn:microsoft.com/office/officeart/2005/8/layout/list1"/>
    <dgm:cxn modelId="{CB0C8822-9A79-4894-8D54-269FC9263FB6}" type="presParOf" srcId="{D2AA8534-7163-4602-B632-91A0608B969E}" destId="{54C2ECD7-BD61-433D-A7E3-F2ACF03F80BE}" srcOrd="0" destOrd="0" presId="urn:microsoft.com/office/officeart/2005/8/layout/list1"/>
    <dgm:cxn modelId="{C60D4618-68A5-4344-BA1C-7B4FB1BD33F4}" type="presParOf" srcId="{D2AA8534-7163-4602-B632-91A0608B969E}" destId="{38E1C4FD-CC45-47CA-BD02-0D5CF3171E7E}" srcOrd="1" destOrd="0" presId="urn:microsoft.com/office/officeart/2005/8/layout/list1"/>
    <dgm:cxn modelId="{08E6AEF6-C40C-4B88-851E-0A778D99D743}" type="presParOf" srcId="{BA884711-E67D-4DD3-8D70-9CDA03603DA2}" destId="{5E978096-7D6A-49A4-BEDE-E2E7483B1CAC}" srcOrd="13" destOrd="0" presId="urn:microsoft.com/office/officeart/2005/8/layout/list1"/>
    <dgm:cxn modelId="{DB80FEAA-8C49-4F7B-A77A-D9209B5D09D2}" type="presParOf" srcId="{BA884711-E67D-4DD3-8D70-9CDA03603DA2}" destId="{CB7B8324-A697-48E6-B8DB-AC3EA274E935}" srcOrd="14" destOrd="0" presId="urn:microsoft.com/office/officeart/2005/8/layout/list1"/>
    <dgm:cxn modelId="{19555D6A-C55C-4F3F-AE77-AAB0DE1B99B9}" type="presParOf" srcId="{BA884711-E67D-4DD3-8D70-9CDA03603DA2}" destId="{83B00614-E392-4955-9217-FA7646955AD7}" srcOrd="15" destOrd="0" presId="urn:microsoft.com/office/officeart/2005/8/layout/list1"/>
    <dgm:cxn modelId="{21A1B40D-372A-48E4-966E-001B5E26D977}" type="presParOf" srcId="{BA884711-E67D-4DD3-8D70-9CDA03603DA2}" destId="{5DE9C040-2CB6-4FFB-9B50-60F7752E925F}" srcOrd="16" destOrd="0" presId="urn:microsoft.com/office/officeart/2005/8/layout/list1"/>
    <dgm:cxn modelId="{C188B207-5A91-4A5A-8E9E-74DC62492263}" type="presParOf" srcId="{5DE9C040-2CB6-4FFB-9B50-60F7752E925F}" destId="{523A62F0-E3C6-4D0C-9FEF-F71949A346F1}" srcOrd="0" destOrd="0" presId="urn:microsoft.com/office/officeart/2005/8/layout/list1"/>
    <dgm:cxn modelId="{79D12ED7-A027-4E82-B7D9-E15768E8AABC}" type="presParOf" srcId="{5DE9C040-2CB6-4FFB-9B50-60F7752E925F}" destId="{387AE730-FD14-458C-844D-83B3F4423739}" srcOrd="1" destOrd="0" presId="urn:microsoft.com/office/officeart/2005/8/layout/list1"/>
    <dgm:cxn modelId="{92F965FA-2A69-418F-8147-2AF82F329D5F}" type="presParOf" srcId="{BA884711-E67D-4DD3-8D70-9CDA03603DA2}" destId="{DE9A969D-EF40-480A-953A-170313D1760B}" srcOrd="17" destOrd="0" presId="urn:microsoft.com/office/officeart/2005/8/layout/list1"/>
    <dgm:cxn modelId="{DFC984AE-A37C-46FF-BB84-7EBEEF06CD11}" type="presParOf" srcId="{BA884711-E67D-4DD3-8D70-9CDA03603DA2}" destId="{F1835543-7D0A-43EA-97E0-362D94B06F60}" srcOrd="18" destOrd="0" presId="urn:microsoft.com/office/officeart/2005/8/layout/list1"/>
    <dgm:cxn modelId="{32ABB275-5379-4627-B56B-50407944CB40}" type="presParOf" srcId="{BA884711-E67D-4DD3-8D70-9CDA03603DA2}" destId="{6183B242-171A-492E-9853-2EEDA73BBBDA}" srcOrd="19" destOrd="0" presId="urn:microsoft.com/office/officeart/2005/8/layout/list1"/>
    <dgm:cxn modelId="{05629A6E-5918-4513-ACBF-9ECADB6B3142}" type="presParOf" srcId="{BA884711-E67D-4DD3-8D70-9CDA03603DA2}" destId="{296E273A-FF55-4749-83BE-244040E46F67}" srcOrd="20" destOrd="0" presId="urn:microsoft.com/office/officeart/2005/8/layout/list1"/>
    <dgm:cxn modelId="{202F05F2-DFED-4C34-9923-272D94A28C28}" type="presParOf" srcId="{296E273A-FF55-4749-83BE-244040E46F67}" destId="{36D01B34-F712-4497-90E7-003C287774D3}" srcOrd="0" destOrd="0" presId="urn:microsoft.com/office/officeart/2005/8/layout/list1"/>
    <dgm:cxn modelId="{42CFBE57-F25B-4953-AB08-497F1A76EA33}" type="presParOf" srcId="{296E273A-FF55-4749-83BE-244040E46F67}" destId="{4F44E1F5-32F6-4DA8-B213-C87BB9CCF1B4}" srcOrd="1" destOrd="0" presId="urn:microsoft.com/office/officeart/2005/8/layout/list1"/>
    <dgm:cxn modelId="{93740379-F9B4-4EAF-A997-642FE20148BD}" type="presParOf" srcId="{BA884711-E67D-4DD3-8D70-9CDA03603DA2}" destId="{8424AE4E-924D-43B2-AC71-DC9459B6A146}" srcOrd="21" destOrd="0" presId="urn:microsoft.com/office/officeart/2005/8/layout/list1"/>
    <dgm:cxn modelId="{40F1C92D-B185-4EA3-9574-1FFAFB82A7A6}" type="presParOf" srcId="{BA884711-E67D-4DD3-8D70-9CDA03603DA2}" destId="{6E3EFF14-6786-4BB8-BF40-B653F0AC8078}"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ED4D1E-F607-4F86-A726-73A090F29235}" type="doc">
      <dgm:prSet loTypeId="urn:microsoft.com/office/officeart/2005/8/layout/list1" loCatId="list" qsTypeId="urn:microsoft.com/office/officeart/2005/8/quickstyle/simple4" qsCatId="simple" csTypeId="urn:microsoft.com/office/officeart/2005/8/colors/accent6_2" csCatId="accent6" phldr="1"/>
      <dgm:spPr/>
      <dgm:t>
        <a:bodyPr/>
        <a:lstStyle/>
        <a:p>
          <a:endParaRPr lang="ru-RU"/>
        </a:p>
      </dgm:t>
    </dgm:pt>
    <dgm:pt modelId="{7CC58C60-8A80-4549-AB22-10226291957B}">
      <dgm:prSet phldrT="[Текст]" custT="1"/>
      <dgm:spPr>
        <a:gradFill rotWithShape="0">
          <a:gsLst>
            <a:gs pos="100000">
              <a:schemeClr val="accent6">
                <a:lumMod val="75000"/>
              </a:schemeClr>
            </a:gs>
            <a:gs pos="100000">
              <a:srgbClr val="80A767">
                <a:lumMod val="60000"/>
              </a:srgbClr>
            </a:gs>
            <a:gs pos="100000">
              <a:srgbClr val="507C33"/>
            </a:gs>
            <a:gs pos="72000">
              <a:schemeClr val="accent6">
                <a:lumMod val="75000"/>
              </a:schemeClr>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500" b="1" dirty="0" smtClean="0">
              <a:solidFill>
                <a:schemeClr val="bg1"/>
              </a:solidFill>
              <a:latin typeface="Arial Narrow" panose="020B0606020202030204" pitchFamily="34" charset="0"/>
            </a:rPr>
            <a:t>СОБЛЮДЕНИЕ ПРАВИЛ НОРМИРОВАНИЯ В СФЕРЕ ЗАКУПОК</a:t>
          </a:r>
        </a:p>
      </dgm:t>
    </dgm:pt>
    <dgm:pt modelId="{166E4C2B-836F-4A17-A3C0-820482B46E93}" type="parTrans" cxnId="{6FC7D493-D0F5-4857-92F3-9FD82F4FFF8E}">
      <dgm:prSet/>
      <dgm:spPr/>
      <dgm:t>
        <a:bodyPr/>
        <a:lstStyle/>
        <a:p>
          <a:endParaRPr lang="ru-RU" sz="1600"/>
        </a:p>
      </dgm:t>
    </dgm:pt>
    <dgm:pt modelId="{2B3F5040-D4A4-44B0-9840-6B0AA2B485C8}" type="sibTrans" cxnId="{6FC7D493-D0F5-4857-92F3-9FD82F4FFF8E}">
      <dgm:prSet/>
      <dgm:spPr/>
      <dgm:t>
        <a:bodyPr/>
        <a:lstStyle/>
        <a:p>
          <a:endParaRPr lang="ru-RU" sz="1600"/>
        </a:p>
      </dgm:t>
    </dgm:pt>
    <dgm:pt modelId="{F6135ACB-278E-46DC-BF80-43C063958977}">
      <dgm:prSet custT="1"/>
      <dgm:spPr>
        <a:gradFill rotWithShape="0">
          <a:gsLst>
            <a:gs pos="100000">
              <a:schemeClr val="accent6">
                <a:lumMod val="75000"/>
              </a:schemeClr>
            </a:gs>
            <a:gs pos="100000">
              <a:srgbClr val="80A767">
                <a:lumMod val="60000"/>
              </a:srgbClr>
            </a:gs>
            <a:gs pos="100000">
              <a:srgbClr val="507C33"/>
            </a:gs>
            <a:gs pos="72000">
              <a:schemeClr val="accent6">
                <a:lumMod val="75000"/>
              </a:schemeClr>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500" b="1" dirty="0" smtClean="0">
              <a:solidFill>
                <a:schemeClr val="bg1"/>
              </a:solidFill>
              <a:latin typeface="Arial Narrow" panose="020B0606020202030204" pitchFamily="34" charset="0"/>
            </a:rPr>
            <a:t>ОПРЕДЕЛЕНИЕ И ОБОСНОВАНИЕ Н(М)ЦК, ЦЕНЫ КОНТРАКТА, ЗАКЛЮЧАЕМОГО С ЕДИНСТВЕННЫМ ПОСТАВЩИКОМ (ПОДРЯДЧИКОМ, ИСПОЛНИТЕЛЕМ) НАЧАЛЬНОЙ ЦЕНЫ ЕДИНИЦЫ ТОВАРА, РАБОТЫ, УСЛУГИ, НАЧАЛЬНОЙ СУММЫ ЦЕН ЕДИНИЦ ТОВАРА, РАБОТЫ, УСЛУГИ</a:t>
          </a:r>
          <a:endParaRPr lang="ru-RU" sz="1500" b="1" dirty="0">
            <a:solidFill>
              <a:schemeClr val="bg1"/>
            </a:solidFill>
          </a:endParaRPr>
        </a:p>
      </dgm:t>
    </dgm:pt>
    <dgm:pt modelId="{272044CD-B487-48EB-B0D0-029A4EAB657E}" type="parTrans" cxnId="{C9BB4CB9-E752-48DA-B274-7D9EA751671A}">
      <dgm:prSet/>
      <dgm:spPr/>
      <dgm:t>
        <a:bodyPr/>
        <a:lstStyle/>
        <a:p>
          <a:endParaRPr lang="ru-RU" sz="1600"/>
        </a:p>
      </dgm:t>
    </dgm:pt>
    <dgm:pt modelId="{D08C6133-B146-45E0-8E77-89BFFD4E5DE0}" type="sibTrans" cxnId="{C9BB4CB9-E752-48DA-B274-7D9EA751671A}">
      <dgm:prSet/>
      <dgm:spPr/>
      <dgm:t>
        <a:bodyPr/>
        <a:lstStyle/>
        <a:p>
          <a:endParaRPr lang="ru-RU" sz="1600"/>
        </a:p>
      </dgm:t>
    </dgm:pt>
    <dgm:pt modelId="{D933C089-6947-4483-A9D8-947AA9D098A3}">
      <dgm:prSet custT="1"/>
      <dgm:spPr>
        <a:ln w="12700">
          <a:solidFill>
            <a:schemeClr val="accent6">
              <a:lumMod val="75000"/>
            </a:schemeClr>
          </a:solidFill>
        </a:ln>
        <a:effectLst>
          <a:outerShdw blurRad="50800" dist="38100" dir="2700000" algn="tl" rotWithShape="0">
            <a:prstClr val="black">
              <a:alpha val="40000"/>
            </a:prstClr>
          </a:outerShdw>
        </a:effectLst>
      </dgm:spPr>
      <dgm:t>
        <a:bodyPr/>
        <a:lstStyle/>
        <a:p>
          <a:pPr rtl="0">
            <a:spcAft>
              <a:spcPts val="200"/>
            </a:spcAft>
          </a:pPr>
          <a:r>
            <a:rPr lang="ru-RU" sz="1600" dirty="0" smtClean="0">
              <a:effectLst/>
              <a:latin typeface="Arial Narrow" panose="020B0606020202030204" pitchFamily="34" charset="0"/>
              <a:ea typeface="Times New Roman" panose="02020603050405020304" pitchFamily="18" charset="0"/>
              <a:cs typeface="Times New Roman" panose="02020603050405020304" pitchFamily="18" charset="0"/>
            </a:rPr>
            <a:t>контроль объектов закупок,</a:t>
          </a:r>
          <a:r>
            <a:rPr lang="ru-RU" sz="1600" baseline="0" dirty="0" smtClean="0">
              <a:effectLst/>
              <a:latin typeface="Arial Narrow" panose="020B0606020202030204" pitchFamily="34" charset="0"/>
              <a:ea typeface="Times New Roman" panose="02020603050405020304" pitchFamily="18" charset="0"/>
              <a:cs typeface="Times New Roman" panose="02020603050405020304" pitchFamily="18" charset="0"/>
            </a:rPr>
            <a:t> включенных в план-график, </a:t>
          </a:r>
          <a:r>
            <a:rPr lang="ru-RU" sz="1600" dirty="0" smtClean="0">
              <a:effectLst/>
              <a:latin typeface="Arial Narrow" panose="020B0606020202030204" pitchFamily="34" charset="0"/>
              <a:ea typeface="Times New Roman" panose="02020603050405020304" pitchFamily="18" charset="0"/>
              <a:cs typeface="Times New Roman" panose="02020603050405020304" pitchFamily="18" charset="0"/>
            </a:rPr>
            <a:t>на соответствие требованиям к закупаемым заказчиком товарам, работам, услугам</a:t>
          </a:r>
          <a:endParaRPr lang="ru-RU" sz="1600" dirty="0"/>
        </a:p>
      </dgm:t>
    </dgm:pt>
    <dgm:pt modelId="{2149AA3D-2892-4C88-B954-D0D56D2F4363}" type="parTrans" cxnId="{EB714B19-CB87-4A67-9C77-FBAAE2D11AC0}">
      <dgm:prSet/>
      <dgm:spPr/>
      <dgm:t>
        <a:bodyPr/>
        <a:lstStyle/>
        <a:p>
          <a:endParaRPr lang="ru-RU" sz="1600"/>
        </a:p>
      </dgm:t>
    </dgm:pt>
    <dgm:pt modelId="{4BC4AD6F-2093-455C-858A-B56766B1E9AB}" type="sibTrans" cxnId="{EB714B19-CB87-4A67-9C77-FBAAE2D11AC0}">
      <dgm:prSet/>
      <dgm:spPr/>
      <dgm:t>
        <a:bodyPr/>
        <a:lstStyle/>
        <a:p>
          <a:endParaRPr lang="ru-RU" sz="1600"/>
        </a:p>
      </dgm:t>
    </dgm:pt>
    <dgm:pt modelId="{EC3FA1E7-2876-4C67-9A10-26ED5C59D385}">
      <dgm:prSet custT="1"/>
      <dgm:spPr>
        <a:gradFill rotWithShape="0">
          <a:gsLst>
            <a:gs pos="100000">
              <a:schemeClr val="accent6">
                <a:lumMod val="75000"/>
              </a:schemeClr>
            </a:gs>
            <a:gs pos="100000">
              <a:srgbClr val="80A767">
                <a:lumMod val="60000"/>
              </a:srgbClr>
            </a:gs>
            <a:gs pos="100000">
              <a:srgbClr val="507C33"/>
            </a:gs>
            <a:gs pos="72000">
              <a:schemeClr val="accent6">
                <a:lumMod val="75000"/>
              </a:schemeClr>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500" b="1" dirty="0" smtClean="0">
              <a:solidFill>
                <a:schemeClr val="bg1"/>
              </a:solidFill>
              <a:latin typeface="Arial Narrow" panose="020B0606020202030204" pitchFamily="34" charset="0"/>
            </a:rPr>
            <a:t>СОБЛЮДЕНИЕ ТРЕБОВАНИЙ К ИСПОЛНЕНИЮ, ИЗМЕНЕНИЮ КОНТРАКТА, А ТАКЖЕ СОБЛЮДЕНИЕ УСЛОВИЙ  КОНТРАКТА, В ТОМ ЧИСЛЕ В ЧАСТИ СООТВЕТСТВИЯ ПОСТАВЛЕННОГО ТОВАРА (ВЫПОЛНЕННОЙ РАБОТЫ, ОКАЗАННОЙ УСЛУГИ) УСЛОВИЯМ КОНТРАКТА</a:t>
          </a:r>
          <a:endParaRPr lang="ru-RU" sz="1500" b="1" dirty="0">
            <a:solidFill>
              <a:schemeClr val="bg1"/>
            </a:solidFill>
            <a:latin typeface="Arial Narrow" panose="020B0606020202030204" pitchFamily="34" charset="0"/>
          </a:endParaRPr>
        </a:p>
      </dgm:t>
    </dgm:pt>
    <dgm:pt modelId="{523FE3F8-4FE6-44DC-BC6A-95C3D494FA81}" type="parTrans" cxnId="{15CAF0AE-2CAC-48EA-B489-0912F9B266DD}">
      <dgm:prSet/>
      <dgm:spPr/>
      <dgm:t>
        <a:bodyPr/>
        <a:lstStyle/>
        <a:p>
          <a:endParaRPr lang="ru-RU" sz="1600"/>
        </a:p>
      </dgm:t>
    </dgm:pt>
    <dgm:pt modelId="{8D0E9D4B-49A9-4E1A-B103-7C53DE5E5693}" type="sibTrans" cxnId="{15CAF0AE-2CAC-48EA-B489-0912F9B266DD}">
      <dgm:prSet/>
      <dgm:spPr/>
      <dgm:t>
        <a:bodyPr/>
        <a:lstStyle/>
        <a:p>
          <a:endParaRPr lang="ru-RU" sz="1600"/>
        </a:p>
      </dgm:t>
    </dgm:pt>
    <dgm:pt modelId="{4A51D9C8-14F6-4D46-98AC-8B5A474DCAF6}">
      <dgm:prSet custT="1"/>
      <dgm:spPr>
        <a:gradFill rotWithShape="0">
          <a:gsLst>
            <a:gs pos="100000">
              <a:schemeClr val="accent6">
                <a:lumMod val="75000"/>
              </a:schemeClr>
            </a:gs>
            <a:gs pos="100000">
              <a:srgbClr val="80A767">
                <a:lumMod val="60000"/>
              </a:srgbClr>
            </a:gs>
            <a:gs pos="100000">
              <a:srgbClr val="507C33"/>
            </a:gs>
            <a:gs pos="72000">
              <a:schemeClr val="accent6">
                <a:lumMod val="75000"/>
              </a:schemeClr>
            </a:gs>
            <a:gs pos="100000">
              <a:schemeClr val="accent6">
                <a:lumMod val="60000"/>
              </a:schemeClr>
            </a:gs>
          </a:gsLst>
          <a:path path="circle">
            <a:fillToRect l="100000" t="100000"/>
          </a:path>
        </a:gradFill>
        <a:effectLst>
          <a:outerShdw blurRad="50800" dist="38100" dir="2700000" algn="tl" rotWithShape="0">
            <a:prstClr val="black">
              <a:alpha val="40000"/>
            </a:prstClr>
          </a:outerShdw>
        </a:effectLst>
      </dgm:spPr>
      <dgm:t>
        <a:bodyPr/>
        <a:lstStyle/>
        <a:p>
          <a:r>
            <a:rPr lang="ru-RU" sz="1500" b="1" dirty="0" smtClean="0">
              <a:solidFill>
                <a:schemeClr val="bg1"/>
              </a:solidFill>
              <a:latin typeface="Arial Narrow" panose="020B0606020202030204" pitchFamily="34" charset="0"/>
            </a:rPr>
            <a:t>СООТВЕТСТВИЕ ИСПОЛЬЗОВАНИЯ ПОСТАВЛЕННОГО ТОВАРА (ВЫПОЛНЕННОЙ РАБОТЫ, ОКАЗАННОЙ УСЛУГИ) ЦЕЛЯМ ОСУЩЕСТВЛЕНИЯ ЗАКУПКИ</a:t>
          </a:r>
        </a:p>
      </dgm:t>
    </dgm:pt>
    <dgm:pt modelId="{BE7A40BF-4281-4EA7-8ACD-1CA058838E16}" type="parTrans" cxnId="{64A1E787-AE04-45EB-8A2B-F7DA630D1F50}">
      <dgm:prSet/>
      <dgm:spPr/>
      <dgm:t>
        <a:bodyPr/>
        <a:lstStyle/>
        <a:p>
          <a:endParaRPr lang="ru-RU" sz="1600"/>
        </a:p>
      </dgm:t>
    </dgm:pt>
    <dgm:pt modelId="{273913F0-8488-4764-A8F7-E739F61E858C}" type="sibTrans" cxnId="{64A1E787-AE04-45EB-8A2B-F7DA630D1F50}">
      <dgm:prSet/>
      <dgm:spPr/>
      <dgm:t>
        <a:bodyPr/>
        <a:lstStyle/>
        <a:p>
          <a:endParaRPr lang="ru-RU" sz="1600"/>
        </a:p>
      </dgm:t>
    </dgm:pt>
    <dgm:pt modelId="{41D68145-B2A9-4B2E-81B8-2D5FE27F7435}">
      <dgm:prSet custT="1"/>
      <dgm:spPr>
        <a:ln w="12700">
          <a:solidFill>
            <a:schemeClr val="accent6">
              <a:lumMod val="75000"/>
            </a:schemeClr>
          </a:solidFill>
        </a:ln>
        <a:effectLst>
          <a:outerShdw blurRad="50800" dist="38100" dir="2700000" algn="tl" rotWithShape="0">
            <a:prstClr val="black">
              <a:alpha val="40000"/>
            </a:prstClr>
          </a:outerShdw>
        </a:effectLst>
      </dgm:spPr>
      <dgm:t>
        <a:bodyPr/>
        <a:lstStyle/>
        <a:p>
          <a:pPr rtl="0">
            <a:spcAft>
              <a:spcPts val="200"/>
            </a:spcAft>
          </a:pPr>
          <a:r>
            <a:rPr lang="ru-RU" sz="1600" baseline="0" dirty="0" smtClean="0">
              <a:latin typeface="Arial Narrow" panose="020B0606020202030204" pitchFamily="34" charset="0"/>
              <a:ea typeface="+mn-ea"/>
              <a:cs typeface="+mn-cs"/>
            </a:rPr>
            <a:t>проверка обоснования и правильности определения выбранного метода на соответствие требованием ст. 22 Закона № 44-ФЗ</a:t>
          </a:r>
          <a:endParaRPr lang="ru-RU" sz="1600" dirty="0"/>
        </a:p>
      </dgm:t>
    </dgm:pt>
    <dgm:pt modelId="{AECA2771-250B-42FD-B9BC-BF656033FBB7}" type="parTrans" cxnId="{0AE44BF9-1E82-43FA-8240-CF3AA3DDA53C}">
      <dgm:prSet/>
      <dgm:spPr/>
      <dgm:t>
        <a:bodyPr/>
        <a:lstStyle/>
        <a:p>
          <a:endParaRPr lang="ru-RU" sz="1600"/>
        </a:p>
      </dgm:t>
    </dgm:pt>
    <dgm:pt modelId="{4C68CFAC-6757-484D-97CD-D539DF98BCA3}" type="sibTrans" cxnId="{0AE44BF9-1E82-43FA-8240-CF3AA3DDA53C}">
      <dgm:prSet/>
      <dgm:spPr/>
      <dgm:t>
        <a:bodyPr/>
        <a:lstStyle/>
        <a:p>
          <a:endParaRPr lang="ru-RU" sz="1600"/>
        </a:p>
      </dgm:t>
    </dgm:pt>
    <dgm:pt modelId="{8E4C3CD5-F69B-45CD-9ED1-010387E8D2F2}">
      <dgm:prSet custT="1"/>
      <dgm:spPr>
        <a:ln w="12700">
          <a:solidFill>
            <a:schemeClr val="accent6">
              <a:lumMod val="75000"/>
            </a:schemeClr>
          </a:solidFill>
        </a:ln>
        <a:effectLst>
          <a:outerShdw blurRad="50800" dist="38100" dir="2700000" algn="tl" rotWithShape="0">
            <a:prstClr val="black">
              <a:alpha val="40000"/>
            </a:prstClr>
          </a:outerShdw>
        </a:effectLst>
      </dgm:spPr>
      <dgm:t>
        <a:bodyPr/>
        <a:lstStyle/>
        <a:p>
          <a:pPr rtl="0">
            <a:spcAft>
              <a:spcPts val="200"/>
            </a:spcAft>
          </a:pPr>
          <a:r>
            <a:rPr lang="ru-RU" sz="1600" baseline="0" dirty="0" smtClean="0">
              <a:latin typeface="Arial Narrow" panose="020B0606020202030204" pitchFamily="34" charset="0"/>
              <a:ea typeface="+mn-ea"/>
              <a:cs typeface="+mn-cs"/>
            </a:rPr>
            <a:t>проверка документов о приемке и экспертизе поставленных товаров (оказанных услуг, выполненных работ) на соответствие ст. 94 Закона о контрактной системе</a:t>
          </a:r>
          <a:endParaRPr lang="ru-RU" sz="1600" dirty="0"/>
        </a:p>
      </dgm:t>
    </dgm:pt>
    <dgm:pt modelId="{844FF438-8520-4739-BA2B-5FD6A9FC1FE4}" type="parTrans" cxnId="{35678FC3-18C8-42C0-BEBE-B2A25E3D19E0}">
      <dgm:prSet/>
      <dgm:spPr/>
      <dgm:t>
        <a:bodyPr/>
        <a:lstStyle/>
        <a:p>
          <a:endParaRPr lang="ru-RU" sz="1600"/>
        </a:p>
      </dgm:t>
    </dgm:pt>
    <dgm:pt modelId="{2C935D69-BB3A-469A-90CF-D5E1434C2A03}" type="sibTrans" cxnId="{35678FC3-18C8-42C0-BEBE-B2A25E3D19E0}">
      <dgm:prSet/>
      <dgm:spPr/>
      <dgm:t>
        <a:bodyPr/>
        <a:lstStyle/>
        <a:p>
          <a:endParaRPr lang="ru-RU" sz="1600"/>
        </a:p>
      </dgm:t>
    </dgm:pt>
    <dgm:pt modelId="{A35AD342-2B2D-4C61-ADC2-282E76261009}">
      <dgm:prSet custT="1"/>
      <dgm:spPr>
        <a:ln w="12700">
          <a:solidFill>
            <a:schemeClr val="accent6">
              <a:lumMod val="75000"/>
            </a:schemeClr>
          </a:solidFill>
        </a:ln>
        <a:effectLst>
          <a:outerShdw blurRad="50800" dist="38100" dir="2700000" algn="tl" rotWithShape="0">
            <a:prstClr val="black">
              <a:alpha val="40000"/>
            </a:prstClr>
          </a:outerShdw>
        </a:effectLst>
      </dgm:spPr>
      <dgm:t>
        <a:bodyPr/>
        <a:lstStyle/>
        <a:p>
          <a:pPr rtl="0">
            <a:spcAft>
              <a:spcPts val="200"/>
            </a:spcAft>
          </a:pPr>
          <a:r>
            <a:rPr lang="ru-RU" sz="1600" baseline="0" dirty="0" smtClean="0">
              <a:latin typeface="Arial Narrow" panose="020B0606020202030204" pitchFamily="34" charset="0"/>
              <a:ea typeface="+mn-ea"/>
              <a:cs typeface="+mn-cs"/>
            </a:rPr>
            <a:t>проверка отражения данных о поставленных товарах и выявление расхождений между фактическим наличием основных средств и данными бухгалтерского учета</a:t>
          </a:r>
          <a:endParaRPr lang="ru-RU" sz="1600" dirty="0"/>
        </a:p>
      </dgm:t>
    </dgm:pt>
    <dgm:pt modelId="{7CE6FCC4-BB0A-45DC-9515-7CF4B85B3ED2}" type="parTrans" cxnId="{96B5B6BD-72BE-4B21-AEC5-34CF6FB64023}">
      <dgm:prSet/>
      <dgm:spPr/>
      <dgm:t>
        <a:bodyPr/>
        <a:lstStyle/>
        <a:p>
          <a:endParaRPr lang="ru-RU" sz="1600"/>
        </a:p>
      </dgm:t>
    </dgm:pt>
    <dgm:pt modelId="{2609EA2A-A0D7-495F-84F2-4C3F225D1BE0}" type="sibTrans" cxnId="{96B5B6BD-72BE-4B21-AEC5-34CF6FB64023}">
      <dgm:prSet/>
      <dgm:spPr/>
      <dgm:t>
        <a:bodyPr/>
        <a:lstStyle/>
        <a:p>
          <a:endParaRPr lang="ru-RU" sz="1600"/>
        </a:p>
      </dgm:t>
    </dgm:pt>
    <dgm:pt modelId="{3E8AB34A-1EE1-45B2-80E5-B03FDBD03E05}">
      <dgm:prSet custT="1"/>
      <dgm:spPr>
        <a:ln w="12700">
          <a:solidFill>
            <a:schemeClr val="accent6">
              <a:lumMod val="75000"/>
            </a:schemeClr>
          </a:solidFill>
        </a:ln>
        <a:effectLst>
          <a:outerShdw blurRad="50800" dist="38100" dir="2700000" algn="tl" rotWithShape="0">
            <a:prstClr val="black">
              <a:alpha val="40000"/>
            </a:prstClr>
          </a:outerShdw>
        </a:effectLst>
      </dgm:spPr>
      <dgm:t>
        <a:bodyPr/>
        <a:lstStyle/>
        <a:p>
          <a:pPr rtl="0">
            <a:spcAft>
              <a:spcPts val="200"/>
            </a:spcAft>
          </a:pPr>
          <a:r>
            <a:rPr lang="ru-RU" sz="1600" baseline="0" dirty="0" smtClean="0">
              <a:latin typeface="Arial Narrow" panose="020B0606020202030204" pitchFamily="34" charset="0"/>
              <a:ea typeface="+mn-ea"/>
              <a:cs typeface="+mn-cs"/>
            </a:rPr>
            <a:t>проверка своевременности оплаты поставленных товаров (оказанных услуг, выполненных работ) </a:t>
          </a:r>
        </a:p>
      </dgm:t>
    </dgm:pt>
    <dgm:pt modelId="{EFB576CE-7598-4A8D-8DC3-CAB2ED74FC85}" type="parTrans" cxnId="{EB4FDBCE-2C14-4393-820A-96E61294CB17}">
      <dgm:prSet/>
      <dgm:spPr/>
      <dgm:t>
        <a:bodyPr/>
        <a:lstStyle/>
        <a:p>
          <a:endParaRPr lang="ru-RU" sz="1600"/>
        </a:p>
      </dgm:t>
    </dgm:pt>
    <dgm:pt modelId="{67E0DBE8-C10D-4077-946F-CAE3732C8710}" type="sibTrans" cxnId="{EB4FDBCE-2C14-4393-820A-96E61294CB17}">
      <dgm:prSet/>
      <dgm:spPr/>
      <dgm:t>
        <a:bodyPr/>
        <a:lstStyle/>
        <a:p>
          <a:endParaRPr lang="ru-RU" sz="1600"/>
        </a:p>
      </dgm:t>
    </dgm:pt>
    <dgm:pt modelId="{D2A6F358-0AEA-43E2-A1B7-EF3352C18134}">
      <dgm:prSet custT="1"/>
      <dgm:spPr>
        <a:ln w="12700">
          <a:solidFill>
            <a:schemeClr val="accent6">
              <a:lumMod val="75000"/>
            </a:schemeClr>
          </a:solidFill>
        </a:ln>
        <a:effectLst>
          <a:outerShdw blurRad="50800" dist="38100" dir="2700000" algn="tl" rotWithShape="0">
            <a:prstClr val="black">
              <a:alpha val="40000"/>
            </a:prstClr>
          </a:outerShdw>
        </a:effectLst>
      </dgm:spPr>
      <dgm:t>
        <a:bodyPr/>
        <a:lstStyle/>
        <a:p>
          <a:pPr rtl="0">
            <a:spcAft>
              <a:spcPts val="200"/>
            </a:spcAft>
          </a:pPr>
          <a:r>
            <a:rPr lang="ru-RU" sz="1600" baseline="0" dirty="0" smtClean="0">
              <a:latin typeface="Arial Narrow" panose="020B0606020202030204" pitchFamily="34" charset="0"/>
              <a:ea typeface="+mn-ea"/>
              <a:cs typeface="+mn-cs"/>
            </a:rPr>
            <a:t>проверка документов на соответствие ст.95 </a:t>
          </a:r>
          <a:r>
            <a:rPr lang="ru-RU" altLang="ru-RU" sz="1600" baseline="0" dirty="0" smtClean="0">
              <a:latin typeface="Arial Narrow" panose="020B0606020202030204" pitchFamily="34" charset="0"/>
              <a:ea typeface="+mn-ea"/>
              <a:cs typeface="+mn-cs"/>
            </a:rPr>
            <a:t>Закона о контрактной системе </a:t>
          </a:r>
          <a:r>
            <a:rPr lang="ru-RU" sz="1600" baseline="0" dirty="0" smtClean="0">
              <a:latin typeface="Arial Narrow" panose="020B0606020202030204" pitchFamily="34" charset="0"/>
              <a:ea typeface="+mn-ea"/>
              <a:cs typeface="+mn-cs"/>
            </a:rPr>
            <a:t>в рамках изменения существенных условий контракта</a:t>
          </a:r>
        </a:p>
      </dgm:t>
    </dgm:pt>
    <dgm:pt modelId="{54492C50-8F4A-4EF8-836F-80E44794F2C6}" type="parTrans" cxnId="{695CF05C-12D5-4BAF-A3A5-88AC4641FDC6}">
      <dgm:prSet/>
      <dgm:spPr/>
      <dgm:t>
        <a:bodyPr/>
        <a:lstStyle/>
        <a:p>
          <a:endParaRPr lang="ru-RU" sz="1600"/>
        </a:p>
      </dgm:t>
    </dgm:pt>
    <dgm:pt modelId="{D952DCAE-1BFD-40DB-A6E1-5FF1F66F768F}" type="sibTrans" cxnId="{695CF05C-12D5-4BAF-A3A5-88AC4641FDC6}">
      <dgm:prSet/>
      <dgm:spPr/>
      <dgm:t>
        <a:bodyPr/>
        <a:lstStyle/>
        <a:p>
          <a:endParaRPr lang="ru-RU" sz="1600"/>
        </a:p>
      </dgm:t>
    </dgm:pt>
    <dgm:pt modelId="{CAD03E3A-42A2-4B59-97B6-6C280D7D2AB7}">
      <dgm:prSet custT="1"/>
      <dgm:spPr>
        <a:ln w="12700">
          <a:solidFill>
            <a:schemeClr val="accent6">
              <a:lumMod val="75000"/>
            </a:schemeClr>
          </a:solidFill>
        </a:ln>
        <a:effectLst>
          <a:outerShdw blurRad="50800" dist="38100" dir="2700000" algn="tl" rotWithShape="0">
            <a:prstClr val="black">
              <a:alpha val="40000"/>
            </a:prstClr>
          </a:outerShdw>
        </a:effectLst>
      </dgm:spPr>
      <dgm:t>
        <a:bodyPr/>
        <a:lstStyle/>
        <a:p>
          <a:pPr rtl="0">
            <a:spcAft>
              <a:spcPts val="200"/>
            </a:spcAft>
          </a:pPr>
          <a:r>
            <a:rPr lang="ru-RU" sz="1600" baseline="0" dirty="0" smtClean="0">
              <a:latin typeface="Arial Narrow" panose="020B0606020202030204" pitchFamily="34" charset="0"/>
              <a:ea typeface="+mn-ea"/>
              <a:cs typeface="+mn-cs"/>
            </a:rPr>
            <a:t>проверка введения в эксплуатацию основных средств и их использования, в рамках проверяемых контрактов</a:t>
          </a:r>
        </a:p>
      </dgm:t>
    </dgm:pt>
    <dgm:pt modelId="{A399A38F-0FC5-48DC-8357-F1844BB98D8C}" type="parTrans" cxnId="{FC4FAAF8-1262-4CED-8578-D3E034EE700F}">
      <dgm:prSet/>
      <dgm:spPr/>
      <dgm:t>
        <a:bodyPr/>
        <a:lstStyle/>
        <a:p>
          <a:endParaRPr lang="ru-RU" sz="1600"/>
        </a:p>
      </dgm:t>
    </dgm:pt>
    <dgm:pt modelId="{7B4227F6-D0E0-47F6-A9AB-DF32DF7E4BA5}" type="sibTrans" cxnId="{FC4FAAF8-1262-4CED-8578-D3E034EE700F}">
      <dgm:prSet/>
      <dgm:spPr/>
      <dgm:t>
        <a:bodyPr/>
        <a:lstStyle/>
        <a:p>
          <a:endParaRPr lang="ru-RU" sz="1600"/>
        </a:p>
      </dgm:t>
    </dgm:pt>
    <dgm:pt modelId="{BA884711-E67D-4DD3-8D70-9CDA03603DA2}" type="pres">
      <dgm:prSet presAssocID="{29ED4D1E-F607-4F86-A726-73A090F29235}" presName="linear" presStyleCnt="0">
        <dgm:presLayoutVars>
          <dgm:dir/>
          <dgm:animLvl val="lvl"/>
          <dgm:resizeHandles val="exact"/>
        </dgm:presLayoutVars>
      </dgm:prSet>
      <dgm:spPr/>
      <dgm:t>
        <a:bodyPr/>
        <a:lstStyle/>
        <a:p>
          <a:endParaRPr lang="ru-RU"/>
        </a:p>
      </dgm:t>
    </dgm:pt>
    <dgm:pt modelId="{2C2E93E0-1A04-4490-B289-6E7495CBA0A4}" type="pres">
      <dgm:prSet presAssocID="{7CC58C60-8A80-4549-AB22-10226291957B}" presName="parentLin" presStyleCnt="0"/>
      <dgm:spPr/>
    </dgm:pt>
    <dgm:pt modelId="{50B7D32E-9190-4F6D-9B15-8DBBC8708CD8}" type="pres">
      <dgm:prSet presAssocID="{7CC58C60-8A80-4549-AB22-10226291957B}" presName="parentLeftMargin" presStyleLbl="node1" presStyleIdx="0" presStyleCnt="4"/>
      <dgm:spPr/>
      <dgm:t>
        <a:bodyPr/>
        <a:lstStyle/>
        <a:p>
          <a:endParaRPr lang="ru-RU"/>
        </a:p>
      </dgm:t>
    </dgm:pt>
    <dgm:pt modelId="{E46A6130-C633-4383-AD74-1BC9B1DD169C}" type="pres">
      <dgm:prSet presAssocID="{7CC58C60-8A80-4549-AB22-10226291957B}" presName="parentText" presStyleLbl="node1" presStyleIdx="0" presStyleCnt="4" custScaleX="115897" custLinFactNeighborX="0">
        <dgm:presLayoutVars>
          <dgm:chMax val="0"/>
          <dgm:bulletEnabled val="1"/>
        </dgm:presLayoutVars>
      </dgm:prSet>
      <dgm:spPr/>
      <dgm:t>
        <a:bodyPr/>
        <a:lstStyle/>
        <a:p>
          <a:endParaRPr lang="ru-RU"/>
        </a:p>
      </dgm:t>
    </dgm:pt>
    <dgm:pt modelId="{CF51F32F-F1F7-40C4-9D45-A026A77296C8}" type="pres">
      <dgm:prSet presAssocID="{7CC58C60-8A80-4549-AB22-10226291957B}" presName="negativeSpace" presStyleCnt="0"/>
      <dgm:spPr/>
    </dgm:pt>
    <dgm:pt modelId="{D36A1C59-3FBF-469B-A9C5-57A23CF8DB4F}" type="pres">
      <dgm:prSet presAssocID="{7CC58C60-8A80-4549-AB22-10226291957B}" presName="childText" presStyleLbl="conFgAcc1" presStyleIdx="0" presStyleCnt="4">
        <dgm:presLayoutVars>
          <dgm:bulletEnabled val="1"/>
        </dgm:presLayoutVars>
      </dgm:prSet>
      <dgm:spPr/>
      <dgm:t>
        <a:bodyPr/>
        <a:lstStyle/>
        <a:p>
          <a:endParaRPr lang="ru-RU"/>
        </a:p>
      </dgm:t>
    </dgm:pt>
    <dgm:pt modelId="{FB795417-92B0-4874-8183-7B3C9A9174B6}" type="pres">
      <dgm:prSet presAssocID="{2B3F5040-D4A4-44B0-9840-6B0AA2B485C8}" presName="spaceBetweenRectangles" presStyleCnt="0"/>
      <dgm:spPr/>
    </dgm:pt>
    <dgm:pt modelId="{0B68E87D-562A-453E-9E73-48617CD72885}" type="pres">
      <dgm:prSet presAssocID="{F6135ACB-278E-46DC-BF80-43C063958977}" presName="parentLin" presStyleCnt="0"/>
      <dgm:spPr/>
    </dgm:pt>
    <dgm:pt modelId="{367B13FC-E3A1-415E-A9FD-E57302C01630}" type="pres">
      <dgm:prSet presAssocID="{F6135ACB-278E-46DC-BF80-43C063958977}" presName="parentLeftMargin" presStyleLbl="node1" presStyleIdx="0" presStyleCnt="4"/>
      <dgm:spPr/>
      <dgm:t>
        <a:bodyPr/>
        <a:lstStyle/>
        <a:p>
          <a:endParaRPr lang="ru-RU"/>
        </a:p>
      </dgm:t>
    </dgm:pt>
    <dgm:pt modelId="{AF1CAFF4-CA6B-4E08-ADCC-522FC31BE538}" type="pres">
      <dgm:prSet presAssocID="{F6135ACB-278E-46DC-BF80-43C063958977}" presName="parentText" presStyleLbl="node1" presStyleIdx="1" presStyleCnt="4" custScaleX="115897" custScaleY="240158" custLinFactNeighborX="-6049">
        <dgm:presLayoutVars>
          <dgm:chMax val="0"/>
          <dgm:bulletEnabled val="1"/>
        </dgm:presLayoutVars>
      </dgm:prSet>
      <dgm:spPr/>
      <dgm:t>
        <a:bodyPr/>
        <a:lstStyle/>
        <a:p>
          <a:endParaRPr lang="ru-RU"/>
        </a:p>
      </dgm:t>
    </dgm:pt>
    <dgm:pt modelId="{781B3C3F-66CB-4D44-BA3D-2D1A5D8A78A4}" type="pres">
      <dgm:prSet presAssocID="{F6135ACB-278E-46DC-BF80-43C063958977}" presName="negativeSpace" presStyleCnt="0"/>
      <dgm:spPr/>
    </dgm:pt>
    <dgm:pt modelId="{A42DA66D-ECF9-45B9-B237-FFA3B4027E51}" type="pres">
      <dgm:prSet presAssocID="{F6135ACB-278E-46DC-BF80-43C063958977}" presName="childText" presStyleLbl="conFgAcc1" presStyleIdx="1" presStyleCnt="4">
        <dgm:presLayoutVars>
          <dgm:bulletEnabled val="1"/>
        </dgm:presLayoutVars>
      </dgm:prSet>
      <dgm:spPr/>
      <dgm:t>
        <a:bodyPr/>
        <a:lstStyle/>
        <a:p>
          <a:endParaRPr lang="ru-RU"/>
        </a:p>
      </dgm:t>
    </dgm:pt>
    <dgm:pt modelId="{93A5C568-31D6-4F6F-9DC9-85F063D69CC2}" type="pres">
      <dgm:prSet presAssocID="{D08C6133-B146-45E0-8E77-89BFFD4E5DE0}" presName="spaceBetweenRectangles" presStyleCnt="0"/>
      <dgm:spPr/>
    </dgm:pt>
    <dgm:pt modelId="{EE736B24-40BC-40AE-AAE1-155ACDAB6677}" type="pres">
      <dgm:prSet presAssocID="{EC3FA1E7-2876-4C67-9A10-26ED5C59D385}" presName="parentLin" presStyleCnt="0"/>
      <dgm:spPr/>
    </dgm:pt>
    <dgm:pt modelId="{A1B2917B-2440-448B-A149-4656BCFC086F}" type="pres">
      <dgm:prSet presAssocID="{EC3FA1E7-2876-4C67-9A10-26ED5C59D385}" presName="parentLeftMargin" presStyleLbl="node1" presStyleIdx="1" presStyleCnt="4"/>
      <dgm:spPr/>
      <dgm:t>
        <a:bodyPr/>
        <a:lstStyle/>
        <a:p>
          <a:endParaRPr lang="ru-RU"/>
        </a:p>
      </dgm:t>
    </dgm:pt>
    <dgm:pt modelId="{197D0DFA-0DEC-4A63-9F87-66ADA08B5838}" type="pres">
      <dgm:prSet presAssocID="{EC3FA1E7-2876-4C67-9A10-26ED5C59D385}" presName="parentText" presStyleLbl="node1" presStyleIdx="2" presStyleCnt="4" custScaleX="115897" custScaleY="221578" custLinFactNeighborX="0">
        <dgm:presLayoutVars>
          <dgm:chMax val="0"/>
          <dgm:bulletEnabled val="1"/>
        </dgm:presLayoutVars>
      </dgm:prSet>
      <dgm:spPr/>
      <dgm:t>
        <a:bodyPr/>
        <a:lstStyle/>
        <a:p>
          <a:endParaRPr lang="ru-RU"/>
        </a:p>
      </dgm:t>
    </dgm:pt>
    <dgm:pt modelId="{8012D587-00C5-4905-89FE-359209EC4501}" type="pres">
      <dgm:prSet presAssocID="{EC3FA1E7-2876-4C67-9A10-26ED5C59D385}" presName="negativeSpace" presStyleCnt="0"/>
      <dgm:spPr/>
    </dgm:pt>
    <dgm:pt modelId="{DA5809B6-B4D4-44CD-98F7-DB13F12419ED}" type="pres">
      <dgm:prSet presAssocID="{EC3FA1E7-2876-4C67-9A10-26ED5C59D385}" presName="childText" presStyleLbl="conFgAcc1" presStyleIdx="2" presStyleCnt="4">
        <dgm:presLayoutVars>
          <dgm:bulletEnabled val="1"/>
        </dgm:presLayoutVars>
      </dgm:prSet>
      <dgm:spPr/>
      <dgm:t>
        <a:bodyPr/>
        <a:lstStyle/>
        <a:p>
          <a:endParaRPr lang="ru-RU"/>
        </a:p>
      </dgm:t>
    </dgm:pt>
    <dgm:pt modelId="{003FAD79-256F-4D91-84FC-4AAA25C99E59}" type="pres">
      <dgm:prSet presAssocID="{8D0E9D4B-49A9-4E1A-B103-7C53DE5E5693}" presName="spaceBetweenRectangles" presStyleCnt="0"/>
      <dgm:spPr/>
    </dgm:pt>
    <dgm:pt modelId="{D2AA8534-7163-4602-B632-91A0608B969E}" type="pres">
      <dgm:prSet presAssocID="{4A51D9C8-14F6-4D46-98AC-8B5A474DCAF6}" presName="parentLin" presStyleCnt="0"/>
      <dgm:spPr/>
    </dgm:pt>
    <dgm:pt modelId="{54C2ECD7-BD61-433D-A7E3-F2ACF03F80BE}" type="pres">
      <dgm:prSet presAssocID="{4A51D9C8-14F6-4D46-98AC-8B5A474DCAF6}" presName="parentLeftMargin" presStyleLbl="node1" presStyleIdx="2" presStyleCnt="4"/>
      <dgm:spPr/>
      <dgm:t>
        <a:bodyPr/>
        <a:lstStyle/>
        <a:p>
          <a:endParaRPr lang="ru-RU"/>
        </a:p>
      </dgm:t>
    </dgm:pt>
    <dgm:pt modelId="{38E1C4FD-CC45-47CA-BD02-0D5CF3171E7E}" type="pres">
      <dgm:prSet presAssocID="{4A51D9C8-14F6-4D46-98AC-8B5A474DCAF6}" presName="parentText" presStyleLbl="node1" presStyleIdx="3" presStyleCnt="4" custScaleX="115897" custScaleY="143141" custLinFactNeighborX="0">
        <dgm:presLayoutVars>
          <dgm:chMax val="0"/>
          <dgm:bulletEnabled val="1"/>
        </dgm:presLayoutVars>
      </dgm:prSet>
      <dgm:spPr/>
      <dgm:t>
        <a:bodyPr/>
        <a:lstStyle/>
        <a:p>
          <a:endParaRPr lang="ru-RU"/>
        </a:p>
      </dgm:t>
    </dgm:pt>
    <dgm:pt modelId="{5E978096-7D6A-49A4-BEDE-E2E7483B1CAC}" type="pres">
      <dgm:prSet presAssocID="{4A51D9C8-14F6-4D46-98AC-8B5A474DCAF6}" presName="negativeSpace" presStyleCnt="0"/>
      <dgm:spPr/>
    </dgm:pt>
    <dgm:pt modelId="{CB7B8324-A697-48E6-B8DB-AC3EA274E935}" type="pres">
      <dgm:prSet presAssocID="{4A51D9C8-14F6-4D46-98AC-8B5A474DCAF6}" presName="childText" presStyleLbl="conFgAcc1" presStyleIdx="3" presStyleCnt="4">
        <dgm:presLayoutVars>
          <dgm:bulletEnabled val="1"/>
        </dgm:presLayoutVars>
      </dgm:prSet>
      <dgm:spPr/>
      <dgm:t>
        <a:bodyPr/>
        <a:lstStyle/>
        <a:p>
          <a:endParaRPr lang="ru-RU"/>
        </a:p>
      </dgm:t>
    </dgm:pt>
  </dgm:ptLst>
  <dgm:cxnLst>
    <dgm:cxn modelId="{35678FC3-18C8-42C0-BEBE-B2A25E3D19E0}" srcId="{EC3FA1E7-2876-4C67-9A10-26ED5C59D385}" destId="{8E4C3CD5-F69B-45CD-9ED1-010387E8D2F2}" srcOrd="0" destOrd="0" parTransId="{844FF438-8520-4739-BA2B-5FD6A9FC1FE4}" sibTransId="{2C935D69-BB3A-469A-90CF-D5E1434C2A03}"/>
    <dgm:cxn modelId="{E6BB7257-7281-44B0-9480-43DE97024447}" type="presOf" srcId="{4A51D9C8-14F6-4D46-98AC-8B5A474DCAF6}" destId="{38E1C4FD-CC45-47CA-BD02-0D5CF3171E7E}" srcOrd="1" destOrd="0" presId="urn:microsoft.com/office/officeart/2005/8/layout/list1"/>
    <dgm:cxn modelId="{96B5B6BD-72BE-4B21-AEC5-34CF6FB64023}" srcId="{4A51D9C8-14F6-4D46-98AC-8B5A474DCAF6}" destId="{A35AD342-2B2D-4C61-ADC2-282E76261009}" srcOrd="0" destOrd="0" parTransId="{7CE6FCC4-BB0A-45DC-9515-7CF4B85B3ED2}" sibTransId="{2609EA2A-A0D7-495F-84F2-4C3F225D1BE0}"/>
    <dgm:cxn modelId="{984215F4-40B1-4444-97DD-7A77CF2DC2AF}" type="presOf" srcId="{29ED4D1E-F607-4F86-A726-73A090F29235}" destId="{BA884711-E67D-4DD3-8D70-9CDA03603DA2}" srcOrd="0" destOrd="0" presId="urn:microsoft.com/office/officeart/2005/8/layout/list1"/>
    <dgm:cxn modelId="{23060372-24E1-4B37-8D70-FA4B8006AA77}" type="presOf" srcId="{F6135ACB-278E-46DC-BF80-43C063958977}" destId="{367B13FC-E3A1-415E-A9FD-E57302C01630}" srcOrd="0" destOrd="0" presId="urn:microsoft.com/office/officeart/2005/8/layout/list1"/>
    <dgm:cxn modelId="{774E5C04-F422-475E-890E-70229701681D}" type="presOf" srcId="{A35AD342-2B2D-4C61-ADC2-282E76261009}" destId="{CB7B8324-A697-48E6-B8DB-AC3EA274E935}" srcOrd="0" destOrd="0" presId="urn:microsoft.com/office/officeart/2005/8/layout/list1"/>
    <dgm:cxn modelId="{64A1E787-AE04-45EB-8A2B-F7DA630D1F50}" srcId="{29ED4D1E-F607-4F86-A726-73A090F29235}" destId="{4A51D9C8-14F6-4D46-98AC-8B5A474DCAF6}" srcOrd="3" destOrd="0" parTransId="{BE7A40BF-4281-4EA7-8ACD-1CA058838E16}" sibTransId="{273913F0-8488-4764-A8F7-E739F61E858C}"/>
    <dgm:cxn modelId="{695CF05C-12D5-4BAF-A3A5-88AC4641FDC6}" srcId="{EC3FA1E7-2876-4C67-9A10-26ED5C59D385}" destId="{D2A6F358-0AEA-43E2-A1B7-EF3352C18134}" srcOrd="2" destOrd="0" parTransId="{54492C50-8F4A-4EF8-836F-80E44794F2C6}" sibTransId="{D952DCAE-1BFD-40DB-A6E1-5FF1F66F768F}"/>
    <dgm:cxn modelId="{356D320A-91FB-4E56-A10C-6F87D3B0B459}" type="presOf" srcId="{41D68145-B2A9-4B2E-81B8-2D5FE27F7435}" destId="{A42DA66D-ECF9-45B9-B237-FFA3B4027E51}" srcOrd="0" destOrd="0" presId="urn:microsoft.com/office/officeart/2005/8/layout/list1"/>
    <dgm:cxn modelId="{1BC20F93-9B97-4EEC-93E6-C82421D2DD5F}" type="presOf" srcId="{F6135ACB-278E-46DC-BF80-43C063958977}" destId="{AF1CAFF4-CA6B-4E08-ADCC-522FC31BE538}" srcOrd="1" destOrd="0" presId="urn:microsoft.com/office/officeart/2005/8/layout/list1"/>
    <dgm:cxn modelId="{15CAF0AE-2CAC-48EA-B489-0912F9B266DD}" srcId="{29ED4D1E-F607-4F86-A726-73A090F29235}" destId="{EC3FA1E7-2876-4C67-9A10-26ED5C59D385}" srcOrd="2" destOrd="0" parTransId="{523FE3F8-4FE6-44DC-BC6A-95C3D494FA81}" sibTransId="{8D0E9D4B-49A9-4E1A-B103-7C53DE5E5693}"/>
    <dgm:cxn modelId="{EB714B19-CB87-4A67-9C77-FBAAE2D11AC0}" srcId="{7CC58C60-8A80-4549-AB22-10226291957B}" destId="{D933C089-6947-4483-A9D8-947AA9D098A3}" srcOrd="0" destOrd="0" parTransId="{2149AA3D-2892-4C88-B954-D0D56D2F4363}" sibTransId="{4BC4AD6F-2093-455C-858A-B56766B1E9AB}"/>
    <dgm:cxn modelId="{6FC7D493-D0F5-4857-92F3-9FD82F4FFF8E}" srcId="{29ED4D1E-F607-4F86-A726-73A090F29235}" destId="{7CC58C60-8A80-4549-AB22-10226291957B}" srcOrd="0" destOrd="0" parTransId="{166E4C2B-836F-4A17-A3C0-820482B46E93}" sibTransId="{2B3F5040-D4A4-44B0-9840-6B0AA2B485C8}"/>
    <dgm:cxn modelId="{FC4FAAF8-1262-4CED-8578-D3E034EE700F}" srcId="{4A51D9C8-14F6-4D46-98AC-8B5A474DCAF6}" destId="{CAD03E3A-42A2-4B59-97B6-6C280D7D2AB7}" srcOrd="1" destOrd="0" parTransId="{A399A38F-0FC5-48DC-8357-F1844BB98D8C}" sibTransId="{7B4227F6-D0E0-47F6-A9AB-DF32DF7E4BA5}"/>
    <dgm:cxn modelId="{C05CF7ED-8838-4C41-9521-01D01E1C2D96}" type="presOf" srcId="{7CC58C60-8A80-4549-AB22-10226291957B}" destId="{50B7D32E-9190-4F6D-9B15-8DBBC8708CD8}" srcOrd="0" destOrd="0" presId="urn:microsoft.com/office/officeart/2005/8/layout/list1"/>
    <dgm:cxn modelId="{64EF8C52-CA01-485F-8E4B-CEBEF886BE90}" type="presOf" srcId="{D2A6F358-0AEA-43E2-A1B7-EF3352C18134}" destId="{DA5809B6-B4D4-44CD-98F7-DB13F12419ED}" srcOrd="0" destOrd="2" presId="urn:microsoft.com/office/officeart/2005/8/layout/list1"/>
    <dgm:cxn modelId="{C9BB4CB9-E752-48DA-B274-7D9EA751671A}" srcId="{29ED4D1E-F607-4F86-A726-73A090F29235}" destId="{F6135ACB-278E-46DC-BF80-43C063958977}" srcOrd="1" destOrd="0" parTransId="{272044CD-B487-48EB-B0D0-029A4EAB657E}" sibTransId="{D08C6133-B146-45E0-8E77-89BFFD4E5DE0}"/>
    <dgm:cxn modelId="{0AE44BF9-1E82-43FA-8240-CF3AA3DDA53C}" srcId="{F6135ACB-278E-46DC-BF80-43C063958977}" destId="{41D68145-B2A9-4B2E-81B8-2D5FE27F7435}" srcOrd="0" destOrd="0" parTransId="{AECA2771-250B-42FD-B9BC-BF656033FBB7}" sibTransId="{4C68CFAC-6757-484D-97CD-D539DF98BCA3}"/>
    <dgm:cxn modelId="{B04C5BBB-DB2B-4DCD-975C-68FA2094F3BB}" type="presOf" srcId="{EC3FA1E7-2876-4C67-9A10-26ED5C59D385}" destId="{197D0DFA-0DEC-4A63-9F87-66ADA08B5838}" srcOrd="1" destOrd="0" presId="urn:microsoft.com/office/officeart/2005/8/layout/list1"/>
    <dgm:cxn modelId="{FB97C590-76F9-4C91-915B-D3B8FBDC1DB3}" type="presOf" srcId="{7CC58C60-8A80-4549-AB22-10226291957B}" destId="{E46A6130-C633-4383-AD74-1BC9B1DD169C}" srcOrd="1" destOrd="0" presId="urn:microsoft.com/office/officeart/2005/8/layout/list1"/>
    <dgm:cxn modelId="{235C343A-62C7-4B71-B2A4-4ABEB1F2DB3E}" type="presOf" srcId="{EC3FA1E7-2876-4C67-9A10-26ED5C59D385}" destId="{A1B2917B-2440-448B-A149-4656BCFC086F}" srcOrd="0" destOrd="0" presId="urn:microsoft.com/office/officeart/2005/8/layout/list1"/>
    <dgm:cxn modelId="{EB4FDBCE-2C14-4393-820A-96E61294CB17}" srcId="{EC3FA1E7-2876-4C67-9A10-26ED5C59D385}" destId="{3E8AB34A-1EE1-45B2-80E5-B03FDBD03E05}" srcOrd="1" destOrd="0" parTransId="{EFB576CE-7598-4A8D-8DC3-CAB2ED74FC85}" sibTransId="{67E0DBE8-C10D-4077-946F-CAE3732C8710}"/>
    <dgm:cxn modelId="{0CE0A412-49E4-4B6D-9927-8CA896E42A45}" type="presOf" srcId="{D933C089-6947-4483-A9D8-947AA9D098A3}" destId="{D36A1C59-3FBF-469B-A9C5-57A23CF8DB4F}" srcOrd="0" destOrd="0" presId="urn:microsoft.com/office/officeart/2005/8/layout/list1"/>
    <dgm:cxn modelId="{78937B0A-6B63-4D46-97A4-054EBD1BAA80}" type="presOf" srcId="{8E4C3CD5-F69B-45CD-9ED1-010387E8D2F2}" destId="{DA5809B6-B4D4-44CD-98F7-DB13F12419ED}" srcOrd="0" destOrd="0" presId="urn:microsoft.com/office/officeart/2005/8/layout/list1"/>
    <dgm:cxn modelId="{ED33FF7A-013C-44D6-8BF4-D28D5AD723E6}" type="presOf" srcId="{3E8AB34A-1EE1-45B2-80E5-B03FDBD03E05}" destId="{DA5809B6-B4D4-44CD-98F7-DB13F12419ED}" srcOrd="0" destOrd="1" presId="urn:microsoft.com/office/officeart/2005/8/layout/list1"/>
    <dgm:cxn modelId="{2D69477C-8299-420D-8DB0-7D4EF4111615}" type="presOf" srcId="{4A51D9C8-14F6-4D46-98AC-8B5A474DCAF6}" destId="{54C2ECD7-BD61-433D-A7E3-F2ACF03F80BE}" srcOrd="0" destOrd="0" presId="urn:microsoft.com/office/officeart/2005/8/layout/list1"/>
    <dgm:cxn modelId="{AA44DC45-1B08-4261-83D2-E2A141ED4F9F}" type="presOf" srcId="{CAD03E3A-42A2-4B59-97B6-6C280D7D2AB7}" destId="{CB7B8324-A697-48E6-B8DB-AC3EA274E935}" srcOrd="0" destOrd="1" presId="urn:microsoft.com/office/officeart/2005/8/layout/list1"/>
    <dgm:cxn modelId="{8F8ED6C7-FB0A-47D2-A01E-A6509385261B}" type="presParOf" srcId="{BA884711-E67D-4DD3-8D70-9CDA03603DA2}" destId="{2C2E93E0-1A04-4490-B289-6E7495CBA0A4}" srcOrd="0" destOrd="0" presId="urn:microsoft.com/office/officeart/2005/8/layout/list1"/>
    <dgm:cxn modelId="{1523B2DC-33FE-4B4F-9F74-67E062B0069B}" type="presParOf" srcId="{2C2E93E0-1A04-4490-B289-6E7495CBA0A4}" destId="{50B7D32E-9190-4F6D-9B15-8DBBC8708CD8}" srcOrd="0" destOrd="0" presId="urn:microsoft.com/office/officeart/2005/8/layout/list1"/>
    <dgm:cxn modelId="{80A98692-0C12-49CD-8ECB-5D54BEC8F9EF}" type="presParOf" srcId="{2C2E93E0-1A04-4490-B289-6E7495CBA0A4}" destId="{E46A6130-C633-4383-AD74-1BC9B1DD169C}" srcOrd="1" destOrd="0" presId="urn:microsoft.com/office/officeart/2005/8/layout/list1"/>
    <dgm:cxn modelId="{7BE3791B-1ABE-4329-9848-69211FDD4DF2}" type="presParOf" srcId="{BA884711-E67D-4DD3-8D70-9CDA03603DA2}" destId="{CF51F32F-F1F7-40C4-9D45-A026A77296C8}" srcOrd="1" destOrd="0" presId="urn:microsoft.com/office/officeart/2005/8/layout/list1"/>
    <dgm:cxn modelId="{A22BA98B-B833-42AF-9F42-96B3385B708A}" type="presParOf" srcId="{BA884711-E67D-4DD3-8D70-9CDA03603DA2}" destId="{D36A1C59-3FBF-469B-A9C5-57A23CF8DB4F}" srcOrd="2" destOrd="0" presId="urn:microsoft.com/office/officeart/2005/8/layout/list1"/>
    <dgm:cxn modelId="{66B64DEC-6555-466B-9D5A-82DD89CD7CD9}" type="presParOf" srcId="{BA884711-E67D-4DD3-8D70-9CDA03603DA2}" destId="{FB795417-92B0-4874-8183-7B3C9A9174B6}" srcOrd="3" destOrd="0" presId="urn:microsoft.com/office/officeart/2005/8/layout/list1"/>
    <dgm:cxn modelId="{0C3D9C50-3C06-4739-9FA4-CB3A215AF744}" type="presParOf" srcId="{BA884711-E67D-4DD3-8D70-9CDA03603DA2}" destId="{0B68E87D-562A-453E-9E73-48617CD72885}" srcOrd="4" destOrd="0" presId="urn:microsoft.com/office/officeart/2005/8/layout/list1"/>
    <dgm:cxn modelId="{E0B83903-1E48-40B7-B079-00BF5615A313}" type="presParOf" srcId="{0B68E87D-562A-453E-9E73-48617CD72885}" destId="{367B13FC-E3A1-415E-A9FD-E57302C01630}" srcOrd="0" destOrd="0" presId="urn:microsoft.com/office/officeart/2005/8/layout/list1"/>
    <dgm:cxn modelId="{20DBCD1C-F3E5-4060-B9F9-89FF7384A99E}" type="presParOf" srcId="{0B68E87D-562A-453E-9E73-48617CD72885}" destId="{AF1CAFF4-CA6B-4E08-ADCC-522FC31BE538}" srcOrd="1" destOrd="0" presId="urn:microsoft.com/office/officeart/2005/8/layout/list1"/>
    <dgm:cxn modelId="{669911D6-048B-4CEC-A7DE-8DFFCC2A9914}" type="presParOf" srcId="{BA884711-E67D-4DD3-8D70-9CDA03603DA2}" destId="{781B3C3F-66CB-4D44-BA3D-2D1A5D8A78A4}" srcOrd="5" destOrd="0" presId="urn:microsoft.com/office/officeart/2005/8/layout/list1"/>
    <dgm:cxn modelId="{72112A5A-BDBA-4B81-8ABA-7716DD2DC829}" type="presParOf" srcId="{BA884711-E67D-4DD3-8D70-9CDA03603DA2}" destId="{A42DA66D-ECF9-45B9-B237-FFA3B4027E51}" srcOrd="6" destOrd="0" presId="urn:microsoft.com/office/officeart/2005/8/layout/list1"/>
    <dgm:cxn modelId="{A231A167-09C1-4F41-AD31-8A3956CA80B1}" type="presParOf" srcId="{BA884711-E67D-4DD3-8D70-9CDA03603DA2}" destId="{93A5C568-31D6-4F6F-9DC9-85F063D69CC2}" srcOrd="7" destOrd="0" presId="urn:microsoft.com/office/officeart/2005/8/layout/list1"/>
    <dgm:cxn modelId="{0D6D2F08-B64F-451B-BD8A-8C974B37715B}" type="presParOf" srcId="{BA884711-E67D-4DD3-8D70-9CDA03603DA2}" destId="{EE736B24-40BC-40AE-AAE1-155ACDAB6677}" srcOrd="8" destOrd="0" presId="urn:microsoft.com/office/officeart/2005/8/layout/list1"/>
    <dgm:cxn modelId="{C2E0D29B-E40B-4009-A0B9-E0AC91F4A73A}" type="presParOf" srcId="{EE736B24-40BC-40AE-AAE1-155ACDAB6677}" destId="{A1B2917B-2440-448B-A149-4656BCFC086F}" srcOrd="0" destOrd="0" presId="urn:microsoft.com/office/officeart/2005/8/layout/list1"/>
    <dgm:cxn modelId="{FE028FA7-5B65-404D-8151-160E9D31F7C3}" type="presParOf" srcId="{EE736B24-40BC-40AE-AAE1-155ACDAB6677}" destId="{197D0DFA-0DEC-4A63-9F87-66ADA08B5838}" srcOrd="1" destOrd="0" presId="urn:microsoft.com/office/officeart/2005/8/layout/list1"/>
    <dgm:cxn modelId="{654B1B07-10A7-4AFA-AC69-0635F46EDED7}" type="presParOf" srcId="{BA884711-E67D-4DD3-8D70-9CDA03603DA2}" destId="{8012D587-00C5-4905-89FE-359209EC4501}" srcOrd="9" destOrd="0" presId="urn:microsoft.com/office/officeart/2005/8/layout/list1"/>
    <dgm:cxn modelId="{9F560C6A-E51C-4F99-B546-50AC4201CB5D}" type="presParOf" srcId="{BA884711-E67D-4DD3-8D70-9CDA03603DA2}" destId="{DA5809B6-B4D4-44CD-98F7-DB13F12419ED}" srcOrd="10" destOrd="0" presId="urn:microsoft.com/office/officeart/2005/8/layout/list1"/>
    <dgm:cxn modelId="{8C5892B6-CA00-42DB-A462-4AC0A49B26F6}" type="presParOf" srcId="{BA884711-E67D-4DD3-8D70-9CDA03603DA2}" destId="{003FAD79-256F-4D91-84FC-4AAA25C99E59}" srcOrd="11" destOrd="0" presId="urn:microsoft.com/office/officeart/2005/8/layout/list1"/>
    <dgm:cxn modelId="{608E7A49-8DD5-47FC-B132-46764C2DFAE7}" type="presParOf" srcId="{BA884711-E67D-4DD3-8D70-9CDA03603DA2}" destId="{D2AA8534-7163-4602-B632-91A0608B969E}" srcOrd="12" destOrd="0" presId="urn:microsoft.com/office/officeart/2005/8/layout/list1"/>
    <dgm:cxn modelId="{CB0C8822-9A79-4894-8D54-269FC9263FB6}" type="presParOf" srcId="{D2AA8534-7163-4602-B632-91A0608B969E}" destId="{54C2ECD7-BD61-433D-A7E3-F2ACF03F80BE}" srcOrd="0" destOrd="0" presId="urn:microsoft.com/office/officeart/2005/8/layout/list1"/>
    <dgm:cxn modelId="{C60D4618-68A5-4344-BA1C-7B4FB1BD33F4}" type="presParOf" srcId="{D2AA8534-7163-4602-B632-91A0608B969E}" destId="{38E1C4FD-CC45-47CA-BD02-0D5CF3171E7E}" srcOrd="1" destOrd="0" presId="urn:microsoft.com/office/officeart/2005/8/layout/list1"/>
    <dgm:cxn modelId="{08E6AEF6-C40C-4B88-851E-0A778D99D743}" type="presParOf" srcId="{BA884711-E67D-4DD3-8D70-9CDA03603DA2}" destId="{5E978096-7D6A-49A4-BEDE-E2E7483B1CAC}" srcOrd="13" destOrd="0" presId="urn:microsoft.com/office/officeart/2005/8/layout/list1"/>
    <dgm:cxn modelId="{DB80FEAA-8C49-4F7B-A77A-D9209B5D09D2}" type="presParOf" srcId="{BA884711-E67D-4DD3-8D70-9CDA03603DA2}" destId="{CB7B8324-A697-48E6-B8DB-AC3EA274E935}"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FF18487-38E7-418A-A87F-6C6ABCB99F04}" type="doc">
      <dgm:prSet loTypeId="urn:microsoft.com/office/officeart/2005/8/layout/chevron1" loCatId="process" qsTypeId="urn:microsoft.com/office/officeart/2005/8/quickstyle/simple1" qsCatId="simple" csTypeId="urn:microsoft.com/office/officeart/2005/8/colors/accent1_2" csCatId="accent1" phldr="1"/>
      <dgm:spPr/>
    </dgm:pt>
    <dgm:pt modelId="{0C86C73A-F06E-4166-B6EA-160E1BBFD5F6}">
      <dgm:prSet phldrT="[Текст]" custT="1"/>
      <dgm:spPr>
        <a:solidFill>
          <a:schemeClr val="bg1">
            <a:lumMod val="85000"/>
          </a:schemeClr>
        </a:solidFill>
        <a:ln>
          <a:solidFill>
            <a:schemeClr val="bg1">
              <a:lumMod val="50000"/>
            </a:schemeClr>
          </a:solidFill>
        </a:ln>
        <a:effectLst>
          <a:outerShdw blurRad="50800" dist="38100" dir="2700000" algn="tl" rotWithShape="0">
            <a:prstClr val="black">
              <a:alpha val="40000"/>
            </a:prstClr>
          </a:outerShdw>
        </a:effectLst>
      </dgm:spPr>
      <dgm:t>
        <a:bodyPr/>
        <a:lstStyle/>
        <a:p>
          <a:r>
            <a:rPr lang="ru-RU" sz="1000" b="1" dirty="0" smtClean="0">
              <a:solidFill>
                <a:schemeClr val="bg2">
                  <a:lumMod val="25000"/>
                </a:schemeClr>
              </a:solidFill>
              <a:latin typeface="Arial Narrow" panose="020B0606020202030204" pitchFamily="34" charset="0"/>
            </a:rPr>
            <a:t>классификация рисков</a:t>
          </a:r>
          <a:endParaRPr lang="ru-RU" sz="1000" b="1" dirty="0">
            <a:solidFill>
              <a:schemeClr val="bg2">
                <a:lumMod val="25000"/>
              </a:schemeClr>
            </a:solidFill>
            <a:latin typeface="Arial Narrow" panose="020B0606020202030204" pitchFamily="34" charset="0"/>
          </a:endParaRPr>
        </a:p>
      </dgm:t>
    </dgm:pt>
    <dgm:pt modelId="{EAA46A8E-59E1-4A05-A984-1DCC2BFF07DB}" type="parTrans" cxnId="{0790A1FC-7CFC-47A7-AB72-5963C3D4053E}">
      <dgm:prSet/>
      <dgm:spPr/>
      <dgm:t>
        <a:bodyPr/>
        <a:lstStyle/>
        <a:p>
          <a:endParaRPr lang="ru-RU"/>
        </a:p>
      </dgm:t>
    </dgm:pt>
    <dgm:pt modelId="{98926946-5113-467E-AEBE-2D2B5803671B}" type="sibTrans" cxnId="{0790A1FC-7CFC-47A7-AB72-5963C3D4053E}">
      <dgm:prSet/>
      <dgm:spPr/>
      <dgm:t>
        <a:bodyPr/>
        <a:lstStyle/>
        <a:p>
          <a:endParaRPr lang="ru-RU"/>
        </a:p>
      </dgm:t>
    </dgm:pt>
    <dgm:pt modelId="{F3208F4A-B2BB-425A-8851-D6AEE731C0B4}">
      <dgm:prSet phldrT="[Текст]" custT="1"/>
      <dgm:spPr>
        <a:solidFill>
          <a:schemeClr val="bg1">
            <a:lumMod val="85000"/>
          </a:schemeClr>
        </a:solidFill>
        <a:ln>
          <a:solidFill>
            <a:schemeClr val="bg1">
              <a:lumMod val="50000"/>
            </a:schemeClr>
          </a:solidFill>
        </a:ln>
        <a:effectLst>
          <a:outerShdw blurRad="50800" dist="38100" dir="2700000" algn="tl" rotWithShape="0">
            <a:prstClr val="black">
              <a:alpha val="40000"/>
            </a:prstClr>
          </a:outerShdw>
        </a:effectLst>
      </dgm:spPr>
      <dgm:t>
        <a:bodyPr/>
        <a:lstStyle/>
        <a:p>
          <a:r>
            <a:rPr lang="ru-RU" sz="1000" b="1" dirty="0" smtClean="0">
              <a:solidFill>
                <a:schemeClr val="bg2">
                  <a:lumMod val="25000"/>
                </a:schemeClr>
              </a:solidFill>
              <a:latin typeface="Arial Narrow" panose="020B0606020202030204" pitchFamily="34" charset="0"/>
            </a:rPr>
            <a:t>итоговый рейтинг рисков подконтрольных объектов</a:t>
          </a:r>
          <a:endParaRPr lang="ru-RU" sz="1000" b="1" dirty="0">
            <a:solidFill>
              <a:schemeClr val="bg2">
                <a:lumMod val="25000"/>
              </a:schemeClr>
            </a:solidFill>
            <a:latin typeface="Arial Narrow" panose="020B0606020202030204" pitchFamily="34" charset="0"/>
          </a:endParaRPr>
        </a:p>
      </dgm:t>
    </dgm:pt>
    <dgm:pt modelId="{B8C579D0-7DEC-42FA-A7F5-0F90169637CF}" type="parTrans" cxnId="{30A07C0B-8453-4E95-B34F-AF9084295C4A}">
      <dgm:prSet/>
      <dgm:spPr/>
      <dgm:t>
        <a:bodyPr/>
        <a:lstStyle/>
        <a:p>
          <a:endParaRPr lang="ru-RU"/>
        </a:p>
      </dgm:t>
    </dgm:pt>
    <dgm:pt modelId="{DFE5E9ED-F7C9-4761-B46D-E21A47C3C06A}" type="sibTrans" cxnId="{30A07C0B-8453-4E95-B34F-AF9084295C4A}">
      <dgm:prSet/>
      <dgm:spPr/>
      <dgm:t>
        <a:bodyPr/>
        <a:lstStyle/>
        <a:p>
          <a:endParaRPr lang="ru-RU"/>
        </a:p>
      </dgm:t>
    </dgm:pt>
    <dgm:pt modelId="{735CD25E-0547-40CF-8A88-C7DBD044B13F}">
      <dgm:prSet phldrT="[Текст]" custT="1"/>
      <dgm:spPr>
        <a:solidFill>
          <a:schemeClr val="bg1">
            <a:lumMod val="85000"/>
          </a:schemeClr>
        </a:solidFill>
        <a:ln>
          <a:solidFill>
            <a:schemeClr val="bg1">
              <a:lumMod val="50000"/>
            </a:schemeClr>
          </a:solidFill>
        </a:ln>
        <a:effectLst>
          <a:outerShdw blurRad="50800" dist="38100" dir="2700000" algn="tl" rotWithShape="0">
            <a:prstClr val="black">
              <a:alpha val="40000"/>
            </a:prstClr>
          </a:outerShdw>
        </a:effectLst>
      </dgm:spPr>
      <dgm:t>
        <a:bodyPr/>
        <a:lstStyle/>
        <a:p>
          <a:r>
            <a:rPr lang="ru-RU" sz="1000" b="1" dirty="0" smtClean="0">
              <a:solidFill>
                <a:schemeClr val="bg2">
                  <a:lumMod val="25000"/>
                </a:schemeClr>
              </a:solidFill>
              <a:latin typeface="Arial Narrow" panose="020B0606020202030204" pitchFamily="34" charset="0"/>
            </a:rPr>
            <a:t>утверждение плана контрольных мероприятий на очередной календарный год </a:t>
          </a:r>
          <a:endParaRPr lang="ru-RU" sz="1000" b="1" dirty="0">
            <a:solidFill>
              <a:schemeClr val="bg2">
                <a:lumMod val="25000"/>
              </a:schemeClr>
            </a:solidFill>
            <a:latin typeface="Arial Narrow" panose="020B0606020202030204" pitchFamily="34" charset="0"/>
          </a:endParaRPr>
        </a:p>
      </dgm:t>
    </dgm:pt>
    <dgm:pt modelId="{B8EBE2C5-1DB8-415D-BCA5-E275214864CA}" type="parTrans" cxnId="{41DFA5F1-BADD-4E5C-9940-9379F426B871}">
      <dgm:prSet/>
      <dgm:spPr/>
      <dgm:t>
        <a:bodyPr/>
        <a:lstStyle/>
        <a:p>
          <a:endParaRPr lang="ru-RU"/>
        </a:p>
      </dgm:t>
    </dgm:pt>
    <dgm:pt modelId="{EDC212AD-F8B1-4537-91B8-C710DEA4121C}" type="sibTrans" cxnId="{41DFA5F1-BADD-4E5C-9940-9379F426B871}">
      <dgm:prSet/>
      <dgm:spPr/>
      <dgm:t>
        <a:bodyPr/>
        <a:lstStyle/>
        <a:p>
          <a:endParaRPr lang="ru-RU"/>
        </a:p>
      </dgm:t>
    </dgm:pt>
    <dgm:pt modelId="{04F9CC92-7BE4-4973-8CDA-5A4CA8715F79}">
      <dgm:prSet phldrT="[Текст]" custT="1"/>
      <dgm:spPr>
        <a:solidFill>
          <a:schemeClr val="bg1">
            <a:lumMod val="85000"/>
          </a:schemeClr>
        </a:solidFill>
        <a:ln>
          <a:solidFill>
            <a:schemeClr val="bg1">
              <a:lumMod val="50000"/>
            </a:schemeClr>
          </a:solidFill>
        </a:ln>
        <a:effectLst>
          <a:outerShdw blurRad="50800" dist="38100" dir="2700000" algn="tl" rotWithShape="0">
            <a:prstClr val="black">
              <a:alpha val="40000"/>
            </a:prstClr>
          </a:outerShdw>
        </a:effectLst>
      </dgm:spPr>
      <dgm:t>
        <a:bodyPr/>
        <a:lstStyle/>
        <a:p>
          <a:r>
            <a:rPr lang="ru-RU" sz="1000" b="1" dirty="0" smtClean="0">
              <a:solidFill>
                <a:schemeClr val="bg2">
                  <a:lumMod val="25000"/>
                </a:schemeClr>
              </a:solidFill>
              <a:latin typeface="Arial Narrow" panose="020B0606020202030204" pitchFamily="34" charset="0"/>
            </a:rPr>
            <a:t>реализация контрольных мероприятий</a:t>
          </a:r>
          <a:endParaRPr lang="ru-RU" sz="1000" b="1" dirty="0">
            <a:solidFill>
              <a:schemeClr val="bg2">
                <a:lumMod val="25000"/>
              </a:schemeClr>
            </a:solidFill>
            <a:latin typeface="Arial Narrow" panose="020B0606020202030204" pitchFamily="34" charset="0"/>
          </a:endParaRPr>
        </a:p>
      </dgm:t>
    </dgm:pt>
    <dgm:pt modelId="{BF7BE9DF-BDC1-4493-9D37-2306E9C2FF1A}" type="parTrans" cxnId="{8183D1BF-741F-49BF-B37E-9D54D8EAF939}">
      <dgm:prSet/>
      <dgm:spPr/>
      <dgm:t>
        <a:bodyPr/>
        <a:lstStyle/>
        <a:p>
          <a:endParaRPr lang="ru-RU"/>
        </a:p>
      </dgm:t>
    </dgm:pt>
    <dgm:pt modelId="{21EDCB45-8F4E-424A-959F-380B1B24A759}" type="sibTrans" cxnId="{8183D1BF-741F-49BF-B37E-9D54D8EAF939}">
      <dgm:prSet/>
      <dgm:spPr/>
      <dgm:t>
        <a:bodyPr/>
        <a:lstStyle/>
        <a:p>
          <a:endParaRPr lang="ru-RU"/>
        </a:p>
      </dgm:t>
    </dgm:pt>
    <dgm:pt modelId="{89ECBDA3-B2BD-4C64-98EA-7E3A2DEF6580}">
      <dgm:prSet phldrT="[Текст]" custT="1"/>
      <dgm:spPr>
        <a:solidFill>
          <a:schemeClr val="bg1">
            <a:lumMod val="85000"/>
          </a:schemeClr>
        </a:solidFill>
        <a:ln>
          <a:solidFill>
            <a:schemeClr val="bg1">
              <a:lumMod val="50000"/>
            </a:schemeClr>
          </a:solidFill>
        </a:ln>
        <a:effectLst>
          <a:outerShdw blurRad="50800" dist="38100" dir="2700000" algn="tl" rotWithShape="0">
            <a:prstClr val="black">
              <a:alpha val="40000"/>
            </a:prstClr>
          </a:outerShdw>
        </a:effectLst>
      </dgm:spPr>
      <dgm:t>
        <a:bodyPr/>
        <a:lstStyle/>
        <a:p>
          <a:r>
            <a:rPr lang="ru-RU" sz="1000" b="1" dirty="0" smtClean="0">
              <a:solidFill>
                <a:schemeClr val="bg2">
                  <a:lumMod val="25000"/>
                </a:schemeClr>
              </a:solidFill>
              <a:latin typeface="Arial Narrow" panose="020B0606020202030204" pitchFamily="34" charset="0"/>
            </a:rPr>
            <a:t>анализ эффективности контрольных мероприятий</a:t>
          </a:r>
          <a:endParaRPr lang="ru-RU" sz="1000" b="1" dirty="0">
            <a:solidFill>
              <a:schemeClr val="bg2">
                <a:lumMod val="25000"/>
              </a:schemeClr>
            </a:solidFill>
            <a:latin typeface="Arial Narrow" panose="020B0606020202030204" pitchFamily="34" charset="0"/>
          </a:endParaRPr>
        </a:p>
      </dgm:t>
    </dgm:pt>
    <dgm:pt modelId="{2F61A873-D3FB-499E-9EAA-5CFD90FD77ED}" type="parTrans" cxnId="{1140094B-08D9-4F35-A096-93CD7ABAC998}">
      <dgm:prSet/>
      <dgm:spPr/>
      <dgm:t>
        <a:bodyPr/>
        <a:lstStyle/>
        <a:p>
          <a:endParaRPr lang="ru-RU"/>
        </a:p>
      </dgm:t>
    </dgm:pt>
    <dgm:pt modelId="{B17E43BD-02E3-43A2-8956-8E4CB1E77FB9}" type="sibTrans" cxnId="{1140094B-08D9-4F35-A096-93CD7ABAC998}">
      <dgm:prSet/>
      <dgm:spPr/>
      <dgm:t>
        <a:bodyPr/>
        <a:lstStyle/>
        <a:p>
          <a:endParaRPr lang="ru-RU"/>
        </a:p>
      </dgm:t>
    </dgm:pt>
    <dgm:pt modelId="{99AAD271-59AC-4AF3-A4C0-8F47110CCD76}">
      <dgm:prSet phldrT="[Текст]" custT="1"/>
      <dgm:spPr>
        <a:solidFill>
          <a:schemeClr val="bg1">
            <a:lumMod val="85000"/>
          </a:schemeClr>
        </a:solidFill>
        <a:ln>
          <a:solidFill>
            <a:schemeClr val="bg1">
              <a:lumMod val="50000"/>
            </a:schemeClr>
          </a:solidFill>
        </a:ln>
        <a:effectLst>
          <a:outerShdw blurRad="50800" dist="38100" dir="2700000" algn="tl" rotWithShape="0">
            <a:prstClr val="black">
              <a:alpha val="40000"/>
            </a:prstClr>
          </a:outerShdw>
        </a:effectLst>
      </dgm:spPr>
      <dgm:t>
        <a:bodyPr/>
        <a:lstStyle/>
        <a:p>
          <a:r>
            <a:rPr lang="ru-RU" sz="1000" b="1" dirty="0" smtClean="0">
              <a:solidFill>
                <a:schemeClr val="bg2">
                  <a:lumMod val="25000"/>
                </a:schemeClr>
              </a:solidFill>
              <a:latin typeface="Arial Narrow" panose="020B0606020202030204" pitchFamily="34" charset="0"/>
            </a:rPr>
            <a:t>риск-ориентированный мониторинг подконтрольных объектов</a:t>
          </a:r>
          <a:endParaRPr lang="ru-RU" sz="1000" b="1" dirty="0">
            <a:solidFill>
              <a:schemeClr val="bg2">
                <a:lumMod val="25000"/>
              </a:schemeClr>
            </a:solidFill>
            <a:latin typeface="Arial Narrow" panose="020B0606020202030204" pitchFamily="34" charset="0"/>
          </a:endParaRPr>
        </a:p>
      </dgm:t>
    </dgm:pt>
    <dgm:pt modelId="{5F7DB717-F37D-4528-BADC-F146FD4047EC}" type="sibTrans" cxnId="{85665543-B094-4F68-A36E-DE123DC0D902}">
      <dgm:prSet/>
      <dgm:spPr/>
      <dgm:t>
        <a:bodyPr/>
        <a:lstStyle/>
        <a:p>
          <a:endParaRPr lang="ru-RU"/>
        </a:p>
      </dgm:t>
    </dgm:pt>
    <dgm:pt modelId="{7189F47E-202B-43DF-9CFC-C709021060F7}" type="parTrans" cxnId="{85665543-B094-4F68-A36E-DE123DC0D902}">
      <dgm:prSet/>
      <dgm:spPr/>
      <dgm:t>
        <a:bodyPr/>
        <a:lstStyle/>
        <a:p>
          <a:endParaRPr lang="ru-RU"/>
        </a:p>
      </dgm:t>
    </dgm:pt>
    <dgm:pt modelId="{3D004F66-8498-43B6-9D70-C6DDA4E7064F}" type="pres">
      <dgm:prSet presAssocID="{3FF18487-38E7-418A-A87F-6C6ABCB99F04}" presName="Name0" presStyleCnt="0">
        <dgm:presLayoutVars>
          <dgm:dir/>
          <dgm:animLvl val="lvl"/>
          <dgm:resizeHandles val="exact"/>
        </dgm:presLayoutVars>
      </dgm:prSet>
      <dgm:spPr/>
    </dgm:pt>
    <dgm:pt modelId="{8C50A795-CE8C-49DE-827E-24EB081FD1CF}" type="pres">
      <dgm:prSet presAssocID="{0C86C73A-F06E-4166-B6EA-160E1BBFD5F6}" presName="parTxOnly" presStyleLbl="node1" presStyleIdx="0" presStyleCnt="6" custScaleX="110000">
        <dgm:presLayoutVars>
          <dgm:chMax val="0"/>
          <dgm:chPref val="0"/>
          <dgm:bulletEnabled val="1"/>
        </dgm:presLayoutVars>
      </dgm:prSet>
      <dgm:spPr/>
      <dgm:t>
        <a:bodyPr/>
        <a:lstStyle/>
        <a:p>
          <a:endParaRPr lang="ru-RU"/>
        </a:p>
      </dgm:t>
    </dgm:pt>
    <dgm:pt modelId="{8591DF86-088D-4C7B-AAE6-26FA0A9F126C}" type="pres">
      <dgm:prSet presAssocID="{98926946-5113-467E-AEBE-2D2B5803671B}" presName="parTxOnlySpace" presStyleCnt="0"/>
      <dgm:spPr/>
    </dgm:pt>
    <dgm:pt modelId="{A0A72894-1DE4-4563-BBE4-E15ADF556A0E}" type="pres">
      <dgm:prSet presAssocID="{99AAD271-59AC-4AF3-A4C0-8F47110CCD76}" presName="parTxOnly" presStyleLbl="node1" presStyleIdx="1" presStyleCnt="6">
        <dgm:presLayoutVars>
          <dgm:chMax val="0"/>
          <dgm:chPref val="0"/>
          <dgm:bulletEnabled val="1"/>
        </dgm:presLayoutVars>
      </dgm:prSet>
      <dgm:spPr/>
      <dgm:t>
        <a:bodyPr/>
        <a:lstStyle/>
        <a:p>
          <a:endParaRPr lang="ru-RU"/>
        </a:p>
      </dgm:t>
    </dgm:pt>
    <dgm:pt modelId="{45FBBA9F-A2A1-4F4F-B69D-C7A7491FD760}" type="pres">
      <dgm:prSet presAssocID="{5F7DB717-F37D-4528-BADC-F146FD4047EC}" presName="parTxOnlySpace" presStyleCnt="0"/>
      <dgm:spPr/>
    </dgm:pt>
    <dgm:pt modelId="{AEE91EE4-C73E-4C34-9482-F673A1B0F80A}" type="pres">
      <dgm:prSet presAssocID="{F3208F4A-B2BB-425A-8851-D6AEE731C0B4}" presName="parTxOnly" presStyleLbl="node1" presStyleIdx="2" presStyleCnt="6">
        <dgm:presLayoutVars>
          <dgm:chMax val="0"/>
          <dgm:chPref val="0"/>
          <dgm:bulletEnabled val="1"/>
        </dgm:presLayoutVars>
      </dgm:prSet>
      <dgm:spPr/>
      <dgm:t>
        <a:bodyPr/>
        <a:lstStyle/>
        <a:p>
          <a:endParaRPr lang="ru-RU"/>
        </a:p>
      </dgm:t>
    </dgm:pt>
    <dgm:pt modelId="{43D47A62-02F4-48F9-AD37-49DE222E63D5}" type="pres">
      <dgm:prSet presAssocID="{DFE5E9ED-F7C9-4761-B46D-E21A47C3C06A}" presName="parTxOnlySpace" presStyleCnt="0"/>
      <dgm:spPr/>
    </dgm:pt>
    <dgm:pt modelId="{4A4E2760-6BBE-481A-8EA4-F4E07128BACD}" type="pres">
      <dgm:prSet presAssocID="{735CD25E-0547-40CF-8A88-C7DBD044B13F}" presName="parTxOnly" presStyleLbl="node1" presStyleIdx="3" presStyleCnt="6" custLinFactNeighborX="-12450">
        <dgm:presLayoutVars>
          <dgm:chMax val="0"/>
          <dgm:chPref val="0"/>
          <dgm:bulletEnabled val="1"/>
        </dgm:presLayoutVars>
      </dgm:prSet>
      <dgm:spPr/>
      <dgm:t>
        <a:bodyPr/>
        <a:lstStyle/>
        <a:p>
          <a:endParaRPr lang="ru-RU"/>
        </a:p>
      </dgm:t>
    </dgm:pt>
    <dgm:pt modelId="{C7EC7730-07C5-4C34-AB2B-25B2D6627430}" type="pres">
      <dgm:prSet presAssocID="{EDC212AD-F8B1-4537-91B8-C710DEA4121C}" presName="parTxOnlySpace" presStyleCnt="0"/>
      <dgm:spPr/>
    </dgm:pt>
    <dgm:pt modelId="{AE503CF2-B24D-44F3-A4C1-1D902E3AAAEE}" type="pres">
      <dgm:prSet presAssocID="{04F9CC92-7BE4-4973-8CDA-5A4CA8715F79}" presName="parTxOnly" presStyleLbl="node1" presStyleIdx="4" presStyleCnt="6">
        <dgm:presLayoutVars>
          <dgm:chMax val="0"/>
          <dgm:chPref val="0"/>
          <dgm:bulletEnabled val="1"/>
        </dgm:presLayoutVars>
      </dgm:prSet>
      <dgm:spPr/>
      <dgm:t>
        <a:bodyPr/>
        <a:lstStyle/>
        <a:p>
          <a:endParaRPr lang="ru-RU"/>
        </a:p>
      </dgm:t>
    </dgm:pt>
    <dgm:pt modelId="{77E7EF5F-3206-41BB-8FF8-D5316B095E4A}" type="pres">
      <dgm:prSet presAssocID="{21EDCB45-8F4E-424A-959F-380B1B24A759}" presName="parTxOnlySpace" presStyleCnt="0"/>
      <dgm:spPr/>
    </dgm:pt>
    <dgm:pt modelId="{37B98B8D-93C5-4B09-8179-1CD16CA9F133}" type="pres">
      <dgm:prSet presAssocID="{89ECBDA3-B2BD-4C64-98EA-7E3A2DEF6580}" presName="parTxOnly" presStyleLbl="node1" presStyleIdx="5" presStyleCnt="6">
        <dgm:presLayoutVars>
          <dgm:chMax val="0"/>
          <dgm:chPref val="0"/>
          <dgm:bulletEnabled val="1"/>
        </dgm:presLayoutVars>
      </dgm:prSet>
      <dgm:spPr/>
      <dgm:t>
        <a:bodyPr/>
        <a:lstStyle/>
        <a:p>
          <a:endParaRPr lang="ru-RU"/>
        </a:p>
      </dgm:t>
    </dgm:pt>
  </dgm:ptLst>
  <dgm:cxnLst>
    <dgm:cxn modelId="{8789F54E-37D2-4A5F-83E5-3DE3889645CA}" type="presOf" srcId="{735CD25E-0547-40CF-8A88-C7DBD044B13F}" destId="{4A4E2760-6BBE-481A-8EA4-F4E07128BACD}" srcOrd="0" destOrd="0" presId="urn:microsoft.com/office/officeart/2005/8/layout/chevron1"/>
    <dgm:cxn modelId="{437D7465-E350-4E9A-AE45-F423262EDE0B}" type="presOf" srcId="{0C86C73A-F06E-4166-B6EA-160E1BBFD5F6}" destId="{8C50A795-CE8C-49DE-827E-24EB081FD1CF}" srcOrd="0" destOrd="0" presId="urn:microsoft.com/office/officeart/2005/8/layout/chevron1"/>
    <dgm:cxn modelId="{1140094B-08D9-4F35-A096-93CD7ABAC998}" srcId="{3FF18487-38E7-418A-A87F-6C6ABCB99F04}" destId="{89ECBDA3-B2BD-4C64-98EA-7E3A2DEF6580}" srcOrd="5" destOrd="0" parTransId="{2F61A873-D3FB-499E-9EAA-5CFD90FD77ED}" sibTransId="{B17E43BD-02E3-43A2-8956-8E4CB1E77FB9}"/>
    <dgm:cxn modelId="{85665543-B094-4F68-A36E-DE123DC0D902}" srcId="{3FF18487-38E7-418A-A87F-6C6ABCB99F04}" destId="{99AAD271-59AC-4AF3-A4C0-8F47110CCD76}" srcOrd="1" destOrd="0" parTransId="{7189F47E-202B-43DF-9CFC-C709021060F7}" sibTransId="{5F7DB717-F37D-4528-BADC-F146FD4047EC}"/>
    <dgm:cxn modelId="{8039F3E1-A1FF-4059-A869-870A3686CCC2}" type="presOf" srcId="{04F9CC92-7BE4-4973-8CDA-5A4CA8715F79}" destId="{AE503CF2-B24D-44F3-A4C1-1D902E3AAAEE}" srcOrd="0" destOrd="0" presId="urn:microsoft.com/office/officeart/2005/8/layout/chevron1"/>
    <dgm:cxn modelId="{30A07C0B-8453-4E95-B34F-AF9084295C4A}" srcId="{3FF18487-38E7-418A-A87F-6C6ABCB99F04}" destId="{F3208F4A-B2BB-425A-8851-D6AEE731C0B4}" srcOrd="2" destOrd="0" parTransId="{B8C579D0-7DEC-42FA-A7F5-0F90169637CF}" sibTransId="{DFE5E9ED-F7C9-4761-B46D-E21A47C3C06A}"/>
    <dgm:cxn modelId="{0790A1FC-7CFC-47A7-AB72-5963C3D4053E}" srcId="{3FF18487-38E7-418A-A87F-6C6ABCB99F04}" destId="{0C86C73A-F06E-4166-B6EA-160E1BBFD5F6}" srcOrd="0" destOrd="0" parTransId="{EAA46A8E-59E1-4A05-A984-1DCC2BFF07DB}" sibTransId="{98926946-5113-467E-AEBE-2D2B5803671B}"/>
    <dgm:cxn modelId="{41DFA5F1-BADD-4E5C-9940-9379F426B871}" srcId="{3FF18487-38E7-418A-A87F-6C6ABCB99F04}" destId="{735CD25E-0547-40CF-8A88-C7DBD044B13F}" srcOrd="3" destOrd="0" parTransId="{B8EBE2C5-1DB8-415D-BCA5-E275214864CA}" sibTransId="{EDC212AD-F8B1-4537-91B8-C710DEA4121C}"/>
    <dgm:cxn modelId="{6523B1C4-2AD3-491A-BD3A-69B31530E20B}" type="presOf" srcId="{99AAD271-59AC-4AF3-A4C0-8F47110CCD76}" destId="{A0A72894-1DE4-4563-BBE4-E15ADF556A0E}" srcOrd="0" destOrd="0" presId="urn:microsoft.com/office/officeart/2005/8/layout/chevron1"/>
    <dgm:cxn modelId="{9FB44680-FD9A-4ED9-806D-8AAC36C5860B}" type="presOf" srcId="{89ECBDA3-B2BD-4C64-98EA-7E3A2DEF6580}" destId="{37B98B8D-93C5-4B09-8179-1CD16CA9F133}" srcOrd="0" destOrd="0" presId="urn:microsoft.com/office/officeart/2005/8/layout/chevron1"/>
    <dgm:cxn modelId="{6EE8EBCB-6A4E-40CD-A59F-33FCB9BC74CD}" type="presOf" srcId="{F3208F4A-B2BB-425A-8851-D6AEE731C0B4}" destId="{AEE91EE4-C73E-4C34-9482-F673A1B0F80A}" srcOrd="0" destOrd="0" presId="urn:microsoft.com/office/officeart/2005/8/layout/chevron1"/>
    <dgm:cxn modelId="{8183D1BF-741F-49BF-B37E-9D54D8EAF939}" srcId="{3FF18487-38E7-418A-A87F-6C6ABCB99F04}" destId="{04F9CC92-7BE4-4973-8CDA-5A4CA8715F79}" srcOrd="4" destOrd="0" parTransId="{BF7BE9DF-BDC1-4493-9D37-2306E9C2FF1A}" sibTransId="{21EDCB45-8F4E-424A-959F-380B1B24A759}"/>
    <dgm:cxn modelId="{7FF67B93-98B7-47C0-B320-9D5895790E0F}" type="presOf" srcId="{3FF18487-38E7-418A-A87F-6C6ABCB99F04}" destId="{3D004F66-8498-43B6-9D70-C6DDA4E7064F}" srcOrd="0" destOrd="0" presId="urn:microsoft.com/office/officeart/2005/8/layout/chevron1"/>
    <dgm:cxn modelId="{2597C364-3770-4F7A-88C0-6EF923189145}" type="presParOf" srcId="{3D004F66-8498-43B6-9D70-C6DDA4E7064F}" destId="{8C50A795-CE8C-49DE-827E-24EB081FD1CF}" srcOrd="0" destOrd="0" presId="urn:microsoft.com/office/officeart/2005/8/layout/chevron1"/>
    <dgm:cxn modelId="{2C3F55D9-2476-4AB9-8E9F-06E8F586240B}" type="presParOf" srcId="{3D004F66-8498-43B6-9D70-C6DDA4E7064F}" destId="{8591DF86-088D-4C7B-AAE6-26FA0A9F126C}" srcOrd="1" destOrd="0" presId="urn:microsoft.com/office/officeart/2005/8/layout/chevron1"/>
    <dgm:cxn modelId="{3739AE8F-7183-4A43-86DA-53FD7DB2B69F}" type="presParOf" srcId="{3D004F66-8498-43B6-9D70-C6DDA4E7064F}" destId="{A0A72894-1DE4-4563-BBE4-E15ADF556A0E}" srcOrd="2" destOrd="0" presId="urn:microsoft.com/office/officeart/2005/8/layout/chevron1"/>
    <dgm:cxn modelId="{D89CC5C1-EC11-487E-B8A9-0351CA2EA6DF}" type="presParOf" srcId="{3D004F66-8498-43B6-9D70-C6DDA4E7064F}" destId="{45FBBA9F-A2A1-4F4F-B69D-C7A7491FD760}" srcOrd="3" destOrd="0" presId="urn:microsoft.com/office/officeart/2005/8/layout/chevron1"/>
    <dgm:cxn modelId="{B45A7432-79DB-42C2-93E4-938427968842}" type="presParOf" srcId="{3D004F66-8498-43B6-9D70-C6DDA4E7064F}" destId="{AEE91EE4-C73E-4C34-9482-F673A1B0F80A}" srcOrd="4" destOrd="0" presId="urn:microsoft.com/office/officeart/2005/8/layout/chevron1"/>
    <dgm:cxn modelId="{878AD359-8BD6-4DF5-ABD8-F889904C6DB2}" type="presParOf" srcId="{3D004F66-8498-43B6-9D70-C6DDA4E7064F}" destId="{43D47A62-02F4-48F9-AD37-49DE222E63D5}" srcOrd="5" destOrd="0" presId="urn:microsoft.com/office/officeart/2005/8/layout/chevron1"/>
    <dgm:cxn modelId="{80152751-62EB-4400-999D-5A825FD9A852}" type="presParOf" srcId="{3D004F66-8498-43B6-9D70-C6DDA4E7064F}" destId="{4A4E2760-6BBE-481A-8EA4-F4E07128BACD}" srcOrd="6" destOrd="0" presId="urn:microsoft.com/office/officeart/2005/8/layout/chevron1"/>
    <dgm:cxn modelId="{4B9A19B2-F4D7-4B4C-AE4A-D6F915E68BFA}" type="presParOf" srcId="{3D004F66-8498-43B6-9D70-C6DDA4E7064F}" destId="{C7EC7730-07C5-4C34-AB2B-25B2D6627430}" srcOrd="7" destOrd="0" presId="urn:microsoft.com/office/officeart/2005/8/layout/chevron1"/>
    <dgm:cxn modelId="{B976FE48-A70C-4241-BA80-01BF18E6C107}" type="presParOf" srcId="{3D004F66-8498-43B6-9D70-C6DDA4E7064F}" destId="{AE503CF2-B24D-44F3-A4C1-1D902E3AAAEE}" srcOrd="8" destOrd="0" presId="urn:microsoft.com/office/officeart/2005/8/layout/chevron1"/>
    <dgm:cxn modelId="{1234D46A-86E6-47C8-9498-AC4AF3BF4CFA}" type="presParOf" srcId="{3D004F66-8498-43B6-9D70-C6DDA4E7064F}" destId="{77E7EF5F-3206-41BB-8FF8-D5316B095E4A}" srcOrd="9" destOrd="0" presId="urn:microsoft.com/office/officeart/2005/8/layout/chevron1"/>
    <dgm:cxn modelId="{A4B18896-D916-4608-A264-0323E05C39BF}" type="presParOf" srcId="{3D004F66-8498-43B6-9D70-C6DDA4E7064F}" destId="{37B98B8D-93C5-4B09-8179-1CD16CA9F133}"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087E40D-EA29-4C7D-BE35-F11E68F462BA}"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ru-RU"/>
        </a:p>
      </dgm:t>
    </dgm:pt>
    <dgm:pt modelId="{7E0EDABC-F7EC-4210-9597-6281CBB25B19}">
      <dgm:prSet phldrT="[Текст]" custT="1"/>
      <dgm:spPr>
        <a:gradFill rotWithShape="0">
          <a:gsLst>
            <a:gs pos="0">
              <a:schemeClr val="accent6">
                <a:lumMod val="60000"/>
                <a:lumOff val="40000"/>
              </a:schemeClr>
            </a:gs>
            <a:gs pos="100000">
              <a:srgbClr val="80A767">
                <a:lumMod val="60000"/>
              </a:srgbClr>
            </a:gs>
            <a:gs pos="100000">
              <a:srgbClr val="507C33"/>
            </a:gs>
            <a:gs pos="100000">
              <a:schemeClr val="accent6">
                <a:lumMod val="75000"/>
              </a:schemeClr>
            </a:gs>
            <a:gs pos="100000">
              <a:schemeClr val="accent6">
                <a:lumMod val="60000"/>
              </a:schemeClr>
            </a:gs>
          </a:gsLst>
          <a:path path="circle">
            <a:fillToRect l="100000" t="100000"/>
          </a:path>
        </a:gradFill>
        <a:ln>
          <a:solidFill>
            <a:schemeClr val="accent6">
              <a:lumMod val="75000"/>
            </a:schemeClr>
          </a:solidFill>
        </a:ln>
        <a:effectLst>
          <a:outerShdw blurRad="50800" dist="38100" dir="2700000" algn="tl" rotWithShape="0">
            <a:prstClr val="black">
              <a:alpha val="40000"/>
            </a:prstClr>
          </a:outerShdw>
        </a:effectLst>
      </dgm:spPr>
      <dgm:t>
        <a:bodyPr/>
        <a:lstStyle/>
        <a:p>
          <a:r>
            <a:rPr lang="ru-RU" sz="1500" b="1" dirty="0" smtClean="0">
              <a:solidFill>
                <a:schemeClr val="bg1"/>
              </a:solidFill>
              <a:latin typeface="Arial Narrow" panose="020B0606020202030204" pitchFamily="34" charset="0"/>
            </a:rPr>
            <a:t>РИСК-ОРИЕНТИРОВАННЫЙ МОНИТОРИНГ ПОДКОНТРОЛЬНЫХ ОБЪЕКТОВ</a:t>
          </a:r>
          <a:endParaRPr lang="ru-RU" sz="1500" b="1" dirty="0">
            <a:solidFill>
              <a:schemeClr val="bg1"/>
            </a:solidFill>
            <a:latin typeface="Arial Narrow" panose="020B0606020202030204" pitchFamily="34" charset="0"/>
          </a:endParaRPr>
        </a:p>
      </dgm:t>
    </dgm:pt>
    <dgm:pt modelId="{837BF0DD-03AA-42E3-BAAC-E51E90B3283A}" type="parTrans" cxnId="{944428E8-D8D6-4C86-9980-68A803ABEAE1}">
      <dgm:prSet/>
      <dgm:spPr/>
      <dgm:t>
        <a:bodyPr/>
        <a:lstStyle/>
        <a:p>
          <a:endParaRPr lang="ru-RU"/>
        </a:p>
      </dgm:t>
    </dgm:pt>
    <dgm:pt modelId="{FDDF06D3-E741-4712-8BEA-37F36A5CB121}" type="sibTrans" cxnId="{944428E8-D8D6-4C86-9980-68A803ABEAE1}">
      <dgm:prSet/>
      <dgm:spPr/>
      <dgm:t>
        <a:bodyPr/>
        <a:lstStyle/>
        <a:p>
          <a:endParaRPr lang="ru-RU"/>
        </a:p>
      </dgm:t>
    </dgm:pt>
    <dgm:pt modelId="{69FCDE74-98D1-40EE-9CBC-F5AAB8B79A0A}">
      <dgm:prSet phldrT="[Текст]" custT="1"/>
      <dgm:spPr>
        <a:ln>
          <a:solidFill>
            <a:schemeClr val="bg1">
              <a:lumMod val="65000"/>
            </a:schemeClr>
          </a:solidFill>
        </a:ln>
        <a:effectLst>
          <a:outerShdw blurRad="50800" dist="38100" dir="2700000" algn="tl" rotWithShape="0">
            <a:prstClr val="black">
              <a:alpha val="40000"/>
            </a:prstClr>
          </a:outerShdw>
        </a:effectLst>
      </dgm:spPr>
      <dgm:t>
        <a:bodyPr/>
        <a:lstStyle/>
        <a:p>
          <a:r>
            <a:rPr lang="ru-RU" sz="1400" dirty="0" smtClean="0">
              <a:latin typeface="Arial Narrow" panose="020B0606020202030204" pitchFamily="34" charset="0"/>
            </a:rPr>
            <a:t>Отнести все подконтрольные объекты к определенной категории риска на основании разработанных критериев</a:t>
          </a:r>
        </a:p>
        <a:p>
          <a:endParaRPr lang="ru-RU" sz="1400" dirty="0" smtClean="0">
            <a:latin typeface="Arial Narrow" panose="020B0606020202030204" pitchFamily="34" charset="0"/>
          </a:endParaRPr>
        </a:p>
        <a:p>
          <a:endParaRPr lang="ru-RU" sz="1400" dirty="0">
            <a:latin typeface="Arial Narrow" panose="020B0606020202030204" pitchFamily="34" charset="0"/>
          </a:endParaRPr>
        </a:p>
      </dgm:t>
    </dgm:pt>
    <dgm:pt modelId="{4395C8ED-380D-4BC4-A7AE-D74C33E0F74A}" type="parTrans" cxnId="{CAE03444-18F0-4279-B71C-D29641D0DA9C}">
      <dgm:prSet/>
      <dgm:spPr/>
      <dgm:t>
        <a:bodyPr/>
        <a:lstStyle/>
        <a:p>
          <a:endParaRPr lang="ru-RU"/>
        </a:p>
      </dgm:t>
    </dgm:pt>
    <dgm:pt modelId="{69D97060-0A71-4F10-9D3C-29C3127AF3BC}" type="sibTrans" cxnId="{CAE03444-18F0-4279-B71C-D29641D0DA9C}">
      <dgm:prSet/>
      <dgm:spPr/>
      <dgm:t>
        <a:bodyPr/>
        <a:lstStyle/>
        <a:p>
          <a:endParaRPr lang="ru-RU"/>
        </a:p>
      </dgm:t>
    </dgm:pt>
    <dgm:pt modelId="{E0D22CCC-7A9C-4A37-B905-D294619FB8DA}">
      <dgm:prSet phldrT="[Текст]" custT="1"/>
      <dgm:spPr>
        <a:gradFill rotWithShape="0">
          <a:gsLst>
            <a:gs pos="0">
              <a:schemeClr val="accent6">
                <a:lumMod val="40000"/>
                <a:lumOff val="60000"/>
              </a:schemeClr>
            </a:gs>
            <a:gs pos="100000">
              <a:schemeClr val="accent6">
                <a:lumMod val="60000"/>
              </a:schemeClr>
            </a:gs>
            <a:gs pos="100000">
              <a:schemeClr val="accent6">
                <a:lumMod val="75000"/>
              </a:schemeClr>
            </a:gs>
          </a:gsLst>
          <a:path path="circle">
            <a:fillToRect l="100000" t="100000"/>
          </a:path>
        </a:gradFill>
        <a:ln>
          <a:solidFill>
            <a:schemeClr val="accent6">
              <a:lumMod val="75000"/>
            </a:schemeClr>
          </a:solidFill>
        </a:ln>
        <a:effectLst>
          <a:outerShdw blurRad="50800" dist="38100" dir="2700000" algn="tl" rotWithShape="0">
            <a:prstClr val="black">
              <a:alpha val="40000"/>
            </a:prstClr>
          </a:outerShdw>
        </a:effectLst>
      </dgm:spPr>
      <dgm:t>
        <a:bodyPr/>
        <a:lstStyle/>
        <a:p>
          <a:r>
            <a:rPr lang="ru-RU" sz="1500" b="1" dirty="0" smtClean="0">
              <a:solidFill>
                <a:schemeClr val="bg1"/>
              </a:solidFill>
              <a:latin typeface="Arial Narrow" panose="020B0606020202030204" pitchFamily="34" charset="0"/>
            </a:rPr>
            <a:t>ПЛАН КОНТРОЛЬНЫХ МЕРОПРИЯТИЙ В СФЕРЕ ЗАКУПОК </a:t>
          </a:r>
          <a:endParaRPr lang="ru-RU" sz="1500" b="1" dirty="0">
            <a:solidFill>
              <a:schemeClr val="bg1"/>
            </a:solidFill>
            <a:latin typeface="Arial Narrow" panose="020B0606020202030204" pitchFamily="34" charset="0"/>
          </a:endParaRPr>
        </a:p>
      </dgm:t>
    </dgm:pt>
    <dgm:pt modelId="{EC569042-ABE9-44EF-9F16-7691428B0D09}" type="parTrans" cxnId="{7EC21096-3BF7-4C9C-A6A0-32F1A1B488E9}">
      <dgm:prSet/>
      <dgm:spPr/>
      <dgm:t>
        <a:bodyPr/>
        <a:lstStyle/>
        <a:p>
          <a:endParaRPr lang="ru-RU"/>
        </a:p>
      </dgm:t>
    </dgm:pt>
    <dgm:pt modelId="{C6BC3753-0411-4353-89AE-FDD59E7B92A0}" type="sibTrans" cxnId="{7EC21096-3BF7-4C9C-A6A0-32F1A1B488E9}">
      <dgm:prSet/>
      <dgm:spPr/>
      <dgm:t>
        <a:bodyPr/>
        <a:lstStyle/>
        <a:p>
          <a:endParaRPr lang="ru-RU"/>
        </a:p>
      </dgm:t>
    </dgm:pt>
    <dgm:pt modelId="{BAB1E1F2-BE9E-4E3B-814B-ECD865739A06}">
      <dgm:prSet phldrT="[Текст]" custT="1"/>
      <dgm:spPr>
        <a:ln>
          <a:solidFill>
            <a:schemeClr val="bg1">
              <a:lumMod val="65000"/>
            </a:schemeClr>
          </a:solidFill>
        </a:ln>
        <a:effectLst>
          <a:outerShdw blurRad="50800" dist="38100" dir="2700000" algn="tl" rotWithShape="0">
            <a:prstClr val="black">
              <a:alpha val="40000"/>
            </a:prstClr>
          </a:outerShdw>
        </a:effectLst>
      </dgm:spPr>
      <dgm:t>
        <a:bodyPr/>
        <a:lstStyle/>
        <a:p>
          <a:r>
            <a:rPr lang="ru-RU" sz="1400" dirty="0" smtClean="0">
              <a:latin typeface="Arial Narrow" panose="020B0606020202030204" pitchFamily="34" charset="0"/>
            </a:rPr>
            <a:t>Включить в план проверок объекты контроля с высокой категорией риска на основании итогового рейтинга подконтрольных объектов</a:t>
          </a:r>
          <a:endParaRPr lang="ru-RU" sz="1400" dirty="0">
            <a:latin typeface="Arial Narrow" panose="020B0606020202030204" pitchFamily="34" charset="0"/>
          </a:endParaRPr>
        </a:p>
      </dgm:t>
    </dgm:pt>
    <dgm:pt modelId="{D6FD3CA2-FFD2-4509-A94C-F17D0C264215}" type="parTrans" cxnId="{07426EE3-0FCF-45E9-B21B-D6850CE57258}">
      <dgm:prSet/>
      <dgm:spPr/>
      <dgm:t>
        <a:bodyPr/>
        <a:lstStyle/>
        <a:p>
          <a:endParaRPr lang="ru-RU"/>
        </a:p>
      </dgm:t>
    </dgm:pt>
    <dgm:pt modelId="{81A6AD97-4FB2-4283-A7EC-B758D6FD5672}" type="sibTrans" cxnId="{07426EE3-0FCF-45E9-B21B-D6850CE57258}">
      <dgm:prSet/>
      <dgm:spPr/>
      <dgm:t>
        <a:bodyPr/>
        <a:lstStyle/>
        <a:p>
          <a:endParaRPr lang="ru-RU"/>
        </a:p>
      </dgm:t>
    </dgm:pt>
    <dgm:pt modelId="{E51A7C97-2890-4E56-BF54-D8F60D085B6A}">
      <dgm:prSet phldrT="[Текст]" custT="1"/>
      <dgm:spPr>
        <a:gradFill rotWithShape="0">
          <a:gsLst>
            <a:gs pos="0">
              <a:schemeClr val="accent6">
                <a:lumMod val="40000"/>
                <a:lumOff val="60000"/>
              </a:schemeClr>
            </a:gs>
            <a:gs pos="100000">
              <a:schemeClr val="accent6">
                <a:lumMod val="60000"/>
              </a:schemeClr>
            </a:gs>
            <a:gs pos="100000">
              <a:schemeClr val="accent6">
                <a:lumMod val="60000"/>
              </a:schemeClr>
            </a:gs>
          </a:gsLst>
          <a:path path="circle">
            <a:fillToRect l="100000" t="100000"/>
          </a:path>
        </a:gradFill>
        <a:ln>
          <a:solidFill>
            <a:schemeClr val="accent6">
              <a:lumMod val="75000"/>
            </a:schemeClr>
          </a:solidFill>
        </a:ln>
        <a:effectLst>
          <a:outerShdw blurRad="50800" dist="38100" dir="2700000" algn="tl" rotWithShape="0">
            <a:prstClr val="black">
              <a:alpha val="40000"/>
            </a:prstClr>
          </a:outerShdw>
        </a:effectLst>
      </dgm:spPr>
      <dgm:t>
        <a:bodyPr/>
        <a:lstStyle/>
        <a:p>
          <a:r>
            <a:rPr lang="ru-RU" sz="1500" b="1" dirty="0" smtClean="0">
              <a:solidFill>
                <a:schemeClr val="bg1"/>
              </a:solidFill>
              <a:latin typeface="Arial Narrow" panose="020B0606020202030204" pitchFamily="34" charset="0"/>
            </a:rPr>
            <a:t>СИНХРОНИЗАЦИЯ ПЛАНОВ </a:t>
          </a:r>
          <a:endParaRPr lang="ru-RU" sz="1500" b="1" dirty="0">
            <a:solidFill>
              <a:schemeClr val="bg1"/>
            </a:solidFill>
            <a:latin typeface="Arial Narrow" panose="020B0606020202030204" pitchFamily="34" charset="0"/>
          </a:endParaRPr>
        </a:p>
      </dgm:t>
    </dgm:pt>
    <dgm:pt modelId="{27ACCB5A-3874-4573-8399-1A9273A060AF}" type="parTrans" cxnId="{4FB29596-C060-4A02-8CA0-FF04E8A865D4}">
      <dgm:prSet/>
      <dgm:spPr/>
      <dgm:t>
        <a:bodyPr/>
        <a:lstStyle/>
        <a:p>
          <a:endParaRPr lang="ru-RU"/>
        </a:p>
      </dgm:t>
    </dgm:pt>
    <dgm:pt modelId="{1D7E7D46-71DE-4AEF-A22F-ABBE3447201D}" type="sibTrans" cxnId="{4FB29596-C060-4A02-8CA0-FF04E8A865D4}">
      <dgm:prSet/>
      <dgm:spPr/>
      <dgm:t>
        <a:bodyPr/>
        <a:lstStyle/>
        <a:p>
          <a:endParaRPr lang="ru-RU"/>
        </a:p>
      </dgm:t>
    </dgm:pt>
    <dgm:pt modelId="{9592F63C-362B-428A-BA44-55C46E319F7D}">
      <dgm:prSet phldrT="[Текст]" custT="1"/>
      <dgm:spPr>
        <a:ln>
          <a:solidFill>
            <a:schemeClr val="bg1">
              <a:lumMod val="65000"/>
            </a:schemeClr>
          </a:solidFill>
        </a:ln>
        <a:effectLst>
          <a:outerShdw blurRad="50800" dist="38100" dir="2700000" algn="tl" rotWithShape="0">
            <a:prstClr val="black">
              <a:alpha val="40000"/>
            </a:prstClr>
          </a:outerShdw>
        </a:effectLst>
      </dgm:spPr>
      <dgm:t>
        <a:bodyPr/>
        <a:lstStyle/>
        <a:p>
          <a:r>
            <a:rPr lang="ru-RU" sz="1400" dirty="0" smtClean="0">
              <a:latin typeface="Arial Narrow" panose="020B0606020202030204" pitchFamily="34" charset="0"/>
            </a:rPr>
            <a:t>Синхронизировать планы проведения контрольных мероприятий в сфере закупок с планом проведения контрольных мероприятий внутреннего финансового муниципального контроля</a:t>
          </a:r>
          <a:endParaRPr lang="ru-RU" sz="1400" dirty="0">
            <a:latin typeface="Arial Narrow" panose="020B0606020202030204" pitchFamily="34" charset="0"/>
          </a:endParaRPr>
        </a:p>
      </dgm:t>
    </dgm:pt>
    <dgm:pt modelId="{C75F1DB5-C5C8-4A83-BFBF-530300C98F1D}" type="parTrans" cxnId="{765DB78C-A2A2-45EA-9D6E-F3E961464D1F}">
      <dgm:prSet/>
      <dgm:spPr/>
      <dgm:t>
        <a:bodyPr/>
        <a:lstStyle/>
        <a:p>
          <a:endParaRPr lang="ru-RU"/>
        </a:p>
      </dgm:t>
    </dgm:pt>
    <dgm:pt modelId="{047EA65D-FA26-45D4-A183-F8658480B281}" type="sibTrans" cxnId="{765DB78C-A2A2-45EA-9D6E-F3E961464D1F}">
      <dgm:prSet/>
      <dgm:spPr/>
      <dgm:t>
        <a:bodyPr/>
        <a:lstStyle/>
        <a:p>
          <a:endParaRPr lang="ru-RU"/>
        </a:p>
      </dgm:t>
    </dgm:pt>
    <dgm:pt modelId="{630EE0A2-8478-4874-BCF3-6117247C9F7F}" type="pres">
      <dgm:prSet presAssocID="{A087E40D-EA29-4C7D-BE35-F11E68F462BA}" presName="Name0" presStyleCnt="0">
        <dgm:presLayoutVars>
          <dgm:chMax val="5"/>
          <dgm:chPref val="5"/>
          <dgm:dir/>
          <dgm:animLvl val="lvl"/>
        </dgm:presLayoutVars>
      </dgm:prSet>
      <dgm:spPr/>
      <dgm:t>
        <a:bodyPr/>
        <a:lstStyle/>
        <a:p>
          <a:endParaRPr lang="ru-RU"/>
        </a:p>
      </dgm:t>
    </dgm:pt>
    <dgm:pt modelId="{3781A3EA-7B29-492D-B7B6-E2BA26CC204F}" type="pres">
      <dgm:prSet presAssocID="{7E0EDABC-F7EC-4210-9597-6281CBB25B19}" presName="parentText1" presStyleLbl="node1" presStyleIdx="0" presStyleCnt="3" custLinFactNeighborX="-290">
        <dgm:presLayoutVars>
          <dgm:chMax/>
          <dgm:chPref val="3"/>
          <dgm:bulletEnabled val="1"/>
        </dgm:presLayoutVars>
      </dgm:prSet>
      <dgm:spPr/>
      <dgm:t>
        <a:bodyPr/>
        <a:lstStyle/>
        <a:p>
          <a:endParaRPr lang="ru-RU"/>
        </a:p>
      </dgm:t>
    </dgm:pt>
    <dgm:pt modelId="{2E921550-5EC6-43AA-A363-7A0D46B7D6DB}" type="pres">
      <dgm:prSet presAssocID="{7E0EDABC-F7EC-4210-9597-6281CBB25B19}" presName="childText1" presStyleLbl="solidAlignAcc1" presStyleIdx="0" presStyleCnt="3" custLinFactNeighborY="-924">
        <dgm:presLayoutVars>
          <dgm:chMax val="0"/>
          <dgm:chPref val="0"/>
          <dgm:bulletEnabled val="1"/>
        </dgm:presLayoutVars>
      </dgm:prSet>
      <dgm:spPr/>
      <dgm:t>
        <a:bodyPr/>
        <a:lstStyle/>
        <a:p>
          <a:endParaRPr lang="ru-RU"/>
        </a:p>
      </dgm:t>
    </dgm:pt>
    <dgm:pt modelId="{7E908C85-A0FC-446F-A597-70F6FA126C8F}" type="pres">
      <dgm:prSet presAssocID="{E0D22CCC-7A9C-4A37-B905-D294619FB8DA}" presName="parentText2" presStyleLbl="node1" presStyleIdx="1" presStyleCnt="3">
        <dgm:presLayoutVars>
          <dgm:chMax/>
          <dgm:chPref val="3"/>
          <dgm:bulletEnabled val="1"/>
        </dgm:presLayoutVars>
      </dgm:prSet>
      <dgm:spPr/>
      <dgm:t>
        <a:bodyPr/>
        <a:lstStyle/>
        <a:p>
          <a:endParaRPr lang="ru-RU"/>
        </a:p>
      </dgm:t>
    </dgm:pt>
    <dgm:pt modelId="{092A21E9-E973-4B7F-AAB9-5797A8BB8B66}" type="pres">
      <dgm:prSet presAssocID="{E0D22CCC-7A9C-4A37-B905-D294619FB8DA}" presName="childText2" presStyleLbl="solidAlignAcc1" presStyleIdx="1" presStyleCnt="3" custLinFactNeighborX="-730" custLinFactNeighborY="-1203">
        <dgm:presLayoutVars>
          <dgm:chMax val="0"/>
          <dgm:chPref val="0"/>
          <dgm:bulletEnabled val="1"/>
        </dgm:presLayoutVars>
      </dgm:prSet>
      <dgm:spPr/>
      <dgm:t>
        <a:bodyPr/>
        <a:lstStyle/>
        <a:p>
          <a:endParaRPr lang="ru-RU"/>
        </a:p>
      </dgm:t>
    </dgm:pt>
    <dgm:pt modelId="{B29CBD79-BA2B-411B-BB8F-B5C66E0B2228}" type="pres">
      <dgm:prSet presAssocID="{E51A7C97-2890-4E56-BF54-D8F60D085B6A}" presName="parentText3" presStyleLbl="node1" presStyleIdx="2" presStyleCnt="3">
        <dgm:presLayoutVars>
          <dgm:chMax/>
          <dgm:chPref val="3"/>
          <dgm:bulletEnabled val="1"/>
        </dgm:presLayoutVars>
      </dgm:prSet>
      <dgm:spPr/>
      <dgm:t>
        <a:bodyPr/>
        <a:lstStyle/>
        <a:p>
          <a:endParaRPr lang="ru-RU"/>
        </a:p>
      </dgm:t>
    </dgm:pt>
    <dgm:pt modelId="{CAC03737-51E2-42EA-9674-C3C419E06521}" type="pres">
      <dgm:prSet presAssocID="{E51A7C97-2890-4E56-BF54-D8F60D085B6A}" presName="childText3" presStyleLbl="solidAlignAcc1" presStyleIdx="2" presStyleCnt="3">
        <dgm:presLayoutVars>
          <dgm:chMax val="0"/>
          <dgm:chPref val="0"/>
          <dgm:bulletEnabled val="1"/>
        </dgm:presLayoutVars>
      </dgm:prSet>
      <dgm:spPr/>
      <dgm:t>
        <a:bodyPr/>
        <a:lstStyle/>
        <a:p>
          <a:endParaRPr lang="ru-RU"/>
        </a:p>
      </dgm:t>
    </dgm:pt>
  </dgm:ptLst>
  <dgm:cxnLst>
    <dgm:cxn modelId="{07426EE3-0FCF-45E9-B21B-D6850CE57258}" srcId="{E0D22CCC-7A9C-4A37-B905-D294619FB8DA}" destId="{BAB1E1F2-BE9E-4E3B-814B-ECD865739A06}" srcOrd="0" destOrd="0" parTransId="{D6FD3CA2-FFD2-4509-A94C-F17D0C264215}" sibTransId="{81A6AD97-4FB2-4283-A7EC-B758D6FD5672}"/>
    <dgm:cxn modelId="{2556E068-4849-404E-BC29-1E4C80823BD2}" type="presOf" srcId="{A087E40D-EA29-4C7D-BE35-F11E68F462BA}" destId="{630EE0A2-8478-4874-BCF3-6117247C9F7F}" srcOrd="0" destOrd="0" presId="urn:microsoft.com/office/officeart/2009/3/layout/IncreasingArrowsProcess"/>
    <dgm:cxn modelId="{D04C7DCA-B08B-485D-8920-69BF8F0C9A62}" type="presOf" srcId="{7E0EDABC-F7EC-4210-9597-6281CBB25B19}" destId="{3781A3EA-7B29-492D-B7B6-E2BA26CC204F}" srcOrd="0" destOrd="0" presId="urn:microsoft.com/office/officeart/2009/3/layout/IncreasingArrowsProcess"/>
    <dgm:cxn modelId="{7ABA7BBE-92E7-4483-8057-6F0D4F31C810}" type="presOf" srcId="{E0D22CCC-7A9C-4A37-B905-D294619FB8DA}" destId="{7E908C85-A0FC-446F-A597-70F6FA126C8F}" srcOrd="0" destOrd="0" presId="urn:microsoft.com/office/officeart/2009/3/layout/IncreasingArrowsProcess"/>
    <dgm:cxn modelId="{944428E8-D8D6-4C86-9980-68A803ABEAE1}" srcId="{A087E40D-EA29-4C7D-BE35-F11E68F462BA}" destId="{7E0EDABC-F7EC-4210-9597-6281CBB25B19}" srcOrd="0" destOrd="0" parTransId="{837BF0DD-03AA-42E3-BAAC-E51E90B3283A}" sibTransId="{FDDF06D3-E741-4712-8BEA-37F36A5CB121}"/>
    <dgm:cxn modelId="{7EC21096-3BF7-4C9C-A6A0-32F1A1B488E9}" srcId="{A087E40D-EA29-4C7D-BE35-F11E68F462BA}" destId="{E0D22CCC-7A9C-4A37-B905-D294619FB8DA}" srcOrd="1" destOrd="0" parTransId="{EC569042-ABE9-44EF-9F16-7691428B0D09}" sibTransId="{C6BC3753-0411-4353-89AE-FDD59E7B92A0}"/>
    <dgm:cxn modelId="{4FB29596-C060-4A02-8CA0-FF04E8A865D4}" srcId="{A087E40D-EA29-4C7D-BE35-F11E68F462BA}" destId="{E51A7C97-2890-4E56-BF54-D8F60D085B6A}" srcOrd="2" destOrd="0" parTransId="{27ACCB5A-3874-4573-8399-1A9273A060AF}" sibTransId="{1D7E7D46-71DE-4AEF-A22F-ABBE3447201D}"/>
    <dgm:cxn modelId="{CAE03444-18F0-4279-B71C-D29641D0DA9C}" srcId="{7E0EDABC-F7EC-4210-9597-6281CBB25B19}" destId="{69FCDE74-98D1-40EE-9CBC-F5AAB8B79A0A}" srcOrd="0" destOrd="0" parTransId="{4395C8ED-380D-4BC4-A7AE-D74C33E0F74A}" sibTransId="{69D97060-0A71-4F10-9D3C-29C3127AF3BC}"/>
    <dgm:cxn modelId="{765DB78C-A2A2-45EA-9D6E-F3E961464D1F}" srcId="{E51A7C97-2890-4E56-BF54-D8F60D085B6A}" destId="{9592F63C-362B-428A-BA44-55C46E319F7D}" srcOrd="0" destOrd="0" parTransId="{C75F1DB5-C5C8-4A83-BFBF-530300C98F1D}" sibTransId="{047EA65D-FA26-45D4-A183-F8658480B281}"/>
    <dgm:cxn modelId="{A98122C4-7977-4B2B-AC58-D05A02589F60}" type="presOf" srcId="{E51A7C97-2890-4E56-BF54-D8F60D085B6A}" destId="{B29CBD79-BA2B-411B-BB8F-B5C66E0B2228}" srcOrd="0" destOrd="0" presId="urn:microsoft.com/office/officeart/2009/3/layout/IncreasingArrowsProcess"/>
    <dgm:cxn modelId="{AE399E00-4786-4248-9A09-D01711EB0F8A}" type="presOf" srcId="{69FCDE74-98D1-40EE-9CBC-F5AAB8B79A0A}" destId="{2E921550-5EC6-43AA-A363-7A0D46B7D6DB}" srcOrd="0" destOrd="0" presId="urn:microsoft.com/office/officeart/2009/3/layout/IncreasingArrowsProcess"/>
    <dgm:cxn modelId="{3AE34720-8688-4ED0-8D2E-4B47876ABD2E}" type="presOf" srcId="{9592F63C-362B-428A-BA44-55C46E319F7D}" destId="{CAC03737-51E2-42EA-9674-C3C419E06521}" srcOrd="0" destOrd="0" presId="urn:microsoft.com/office/officeart/2009/3/layout/IncreasingArrowsProcess"/>
    <dgm:cxn modelId="{57FBDF2F-2FA1-44DC-9B3F-5CC5C47082A1}" type="presOf" srcId="{BAB1E1F2-BE9E-4E3B-814B-ECD865739A06}" destId="{092A21E9-E973-4B7F-AAB9-5797A8BB8B66}" srcOrd="0" destOrd="0" presId="urn:microsoft.com/office/officeart/2009/3/layout/IncreasingArrowsProcess"/>
    <dgm:cxn modelId="{89ED06A5-EFA8-447B-9265-CD8E3CD3B00D}" type="presParOf" srcId="{630EE0A2-8478-4874-BCF3-6117247C9F7F}" destId="{3781A3EA-7B29-492D-B7B6-E2BA26CC204F}" srcOrd="0" destOrd="0" presId="urn:microsoft.com/office/officeart/2009/3/layout/IncreasingArrowsProcess"/>
    <dgm:cxn modelId="{3550CDB2-AA39-4692-9564-D55347919848}" type="presParOf" srcId="{630EE0A2-8478-4874-BCF3-6117247C9F7F}" destId="{2E921550-5EC6-43AA-A363-7A0D46B7D6DB}" srcOrd="1" destOrd="0" presId="urn:microsoft.com/office/officeart/2009/3/layout/IncreasingArrowsProcess"/>
    <dgm:cxn modelId="{74F21D65-44ED-40A7-9366-09CC1DAC1A4D}" type="presParOf" srcId="{630EE0A2-8478-4874-BCF3-6117247C9F7F}" destId="{7E908C85-A0FC-446F-A597-70F6FA126C8F}" srcOrd="2" destOrd="0" presId="urn:microsoft.com/office/officeart/2009/3/layout/IncreasingArrowsProcess"/>
    <dgm:cxn modelId="{EAF0616A-489F-46C1-89F1-6903186AC64C}" type="presParOf" srcId="{630EE0A2-8478-4874-BCF3-6117247C9F7F}" destId="{092A21E9-E973-4B7F-AAB9-5797A8BB8B66}" srcOrd="3" destOrd="0" presId="urn:microsoft.com/office/officeart/2009/3/layout/IncreasingArrowsProcess"/>
    <dgm:cxn modelId="{2A2EB0F2-5820-45CC-B478-C09808C2971B}" type="presParOf" srcId="{630EE0A2-8478-4874-BCF3-6117247C9F7F}" destId="{B29CBD79-BA2B-411B-BB8F-B5C66E0B2228}" srcOrd="4" destOrd="0" presId="urn:microsoft.com/office/officeart/2009/3/layout/IncreasingArrowsProcess"/>
    <dgm:cxn modelId="{2A310B2B-D353-4F44-8E33-DBE38EAF3392}" type="presParOf" srcId="{630EE0A2-8478-4874-BCF3-6117247C9F7F}" destId="{CAC03737-51E2-42EA-9674-C3C419E06521}" srcOrd="5" destOrd="0" presId="urn:microsoft.com/office/officeart/2009/3/layout/IncreasingArrows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F37CC1-662D-4B4B-ADB9-D73AC00D6DED}">
      <dsp:nvSpPr>
        <dsp:cNvPr id="0" name=""/>
        <dsp:cNvSpPr/>
      </dsp:nvSpPr>
      <dsp:spPr>
        <a:xfrm>
          <a:off x="-5669008" y="-868282"/>
          <a:ext cx="6753322" cy="6753322"/>
        </a:xfrm>
        <a:prstGeom prst="blockArc">
          <a:avLst>
            <a:gd name="adj1" fmla="val 18900000"/>
            <a:gd name="adj2" fmla="val 2700000"/>
            <a:gd name="adj3" fmla="val 320"/>
          </a:avLst>
        </a:prstGeom>
        <a:solidFill>
          <a:schemeClr val="accent6">
            <a:lumMod val="40000"/>
            <a:lumOff val="60000"/>
          </a:schemeClr>
        </a:solidFill>
        <a:ln w="12700" cap="flat" cmpd="sng" algn="ctr">
          <a:solidFill>
            <a:schemeClr val="accent6">
              <a:lumMod val="60000"/>
              <a:lumOff val="40000"/>
            </a:schemeClr>
          </a:solidFill>
          <a:prstDash val="solid"/>
          <a:miter lim="800000"/>
        </a:ln>
        <a:effectLst/>
      </dsp:spPr>
      <dsp:style>
        <a:lnRef idx="2">
          <a:scrgbClr r="0" g="0" b="0"/>
        </a:lnRef>
        <a:fillRef idx="0">
          <a:scrgbClr r="0" g="0" b="0"/>
        </a:fillRef>
        <a:effectRef idx="0">
          <a:scrgbClr r="0" g="0" b="0"/>
        </a:effectRef>
        <a:fontRef idx="minor"/>
      </dsp:style>
    </dsp:sp>
    <dsp:sp modelId="{598FEB0A-1E5C-4F45-8DB4-766B6618D3E4}">
      <dsp:nvSpPr>
        <dsp:cNvPr id="0" name=""/>
        <dsp:cNvSpPr/>
      </dsp:nvSpPr>
      <dsp:spPr>
        <a:xfrm>
          <a:off x="341150" y="200072"/>
          <a:ext cx="11107951" cy="455922"/>
        </a:xfrm>
        <a:prstGeom prst="rect">
          <a:avLst/>
        </a:prstGeom>
        <a:solidFill>
          <a:schemeClr val="bg1">
            <a:lumMod val="85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61889" tIns="40640" rIns="40640" bIns="40640" numCol="1" spcCol="1270" anchor="ctr" anchorCtr="0">
          <a:noAutofit/>
        </a:bodyPr>
        <a:lstStyle/>
        <a:p>
          <a:pPr lvl="0" algn="l" defTabSz="711200" rtl="0">
            <a:lnSpc>
              <a:spcPct val="90000"/>
            </a:lnSpc>
            <a:spcBef>
              <a:spcPct val="0"/>
            </a:spcBef>
            <a:spcAft>
              <a:spcPct val="35000"/>
            </a:spcAft>
          </a:pPr>
          <a:r>
            <a:rPr lang="ru-RU" sz="1600" b="0" kern="1200" dirty="0" smtClean="0">
              <a:solidFill>
                <a:schemeClr val="bg2">
                  <a:lumMod val="25000"/>
                </a:schemeClr>
              </a:solidFill>
              <a:latin typeface="Arial Narrow" panose="020B0606020202030204" pitchFamily="34" charset="0"/>
            </a:rPr>
            <a:t>назначить ответственных должностных лиц за закупочный процесс учреждения на всех этапах</a:t>
          </a:r>
        </a:p>
        <a:p>
          <a:pPr lvl="0" algn="l" defTabSz="711200" rtl="0">
            <a:lnSpc>
              <a:spcPct val="90000"/>
            </a:lnSpc>
            <a:spcBef>
              <a:spcPct val="0"/>
            </a:spcBef>
            <a:spcAft>
              <a:spcPct val="35000"/>
            </a:spcAft>
          </a:pPr>
          <a:r>
            <a:rPr lang="ru-RU" sz="1600" kern="1200" dirty="0" smtClean="0">
              <a:solidFill>
                <a:schemeClr val="bg2">
                  <a:lumMod val="25000"/>
                </a:schemeClr>
              </a:solidFill>
              <a:latin typeface="Arial Narrow" panose="020B0606020202030204" pitchFamily="34" charset="0"/>
            </a:rPr>
            <a:t>обучать на системной основе ответственных должностных лиц за закупочный процесс в рамках Закона №44-ФЗ</a:t>
          </a:r>
          <a:endParaRPr lang="ru-RU" sz="1600" b="0" kern="1200" dirty="0">
            <a:solidFill>
              <a:schemeClr val="bg2">
                <a:lumMod val="25000"/>
              </a:schemeClr>
            </a:solidFill>
            <a:latin typeface="Arial Narrow" panose="020B0606020202030204" pitchFamily="34" charset="0"/>
          </a:endParaRPr>
        </a:p>
      </dsp:txBody>
      <dsp:txXfrm>
        <a:off x="341150" y="200072"/>
        <a:ext cx="11107951" cy="455922"/>
      </dsp:txXfrm>
    </dsp:sp>
    <dsp:sp modelId="{B1621DF9-B553-4444-AC27-54A09048812E}">
      <dsp:nvSpPr>
        <dsp:cNvPr id="0" name=""/>
        <dsp:cNvSpPr/>
      </dsp:nvSpPr>
      <dsp:spPr>
        <a:xfrm>
          <a:off x="66973" y="171071"/>
          <a:ext cx="569903" cy="569903"/>
        </a:xfrm>
        <a:prstGeom prst="ellipse">
          <a:avLst/>
        </a:prstGeom>
        <a:solidFill>
          <a:schemeClr val="accent6">
            <a:lumMod val="40000"/>
            <a:lumOff val="60000"/>
          </a:schemeClr>
        </a:solidFill>
        <a:ln w="12700" cap="flat" cmpd="sng" algn="ctr">
          <a:solidFill>
            <a:schemeClr val="bg1"/>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sp>
    <dsp:sp modelId="{ABE0E6AF-C4DF-447A-9327-9731E306E7AF}">
      <dsp:nvSpPr>
        <dsp:cNvPr id="0" name=""/>
        <dsp:cNvSpPr/>
      </dsp:nvSpPr>
      <dsp:spPr>
        <a:xfrm>
          <a:off x="764804" y="912347"/>
          <a:ext cx="10695072" cy="455922"/>
        </a:xfrm>
        <a:prstGeom prst="rect">
          <a:avLst/>
        </a:prstGeom>
        <a:solidFill>
          <a:schemeClr val="bg1">
            <a:lumMod val="85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61889" tIns="40640" rIns="40640" bIns="40640" numCol="1" spcCol="1270" anchor="ctr" anchorCtr="0">
          <a:noAutofit/>
        </a:bodyPr>
        <a:lstStyle/>
        <a:p>
          <a:pPr lvl="0" algn="l" defTabSz="711200" rtl="0">
            <a:lnSpc>
              <a:spcPct val="90000"/>
            </a:lnSpc>
            <a:spcBef>
              <a:spcPct val="0"/>
            </a:spcBef>
            <a:spcAft>
              <a:spcPct val="35000"/>
            </a:spcAft>
          </a:pPr>
          <a:r>
            <a:rPr lang="ru-RU" sz="1600" b="0" kern="1200" dirty="0" smtClean="0">
              <a:solidFill>
                <a:schemeClr val="bg2">
                  <a:lumMod val="25000"/>
                </a:schemeClr>
              </a:solidFill>
              <a:latin typeface="Arial Narrow" panose="020B0606020202030204" pitchFamily="34" charset="0"/>
            </a:rPr>
            <a:t>осуществлять надлежащий контроль за исполнением поставщиком (подрядчиком, исполнителем) обязательств, предусмотренных контрактами и положениями Закона №44-ФЗ</a:t>
          </a:r>
          <a:endParaRPr lang="ru-RU" sz="1600" b="0" kern="1200" dirty="0">
            <a:solidFill>
              <a:schemeClr val="bg2">
                <a:lumMod val="25000"/>
              </a:schemeClr>
            </a:solidFill>
            <a:latin typeface="Arial Narrow" panose="020B0606020202030204" pitchFamily="34" charset="0"/>
          </a:endParaRPr>
        </a:p>
      </dsp:txBody>
      <dsp:txXfrm>
        <a:off x="764804" y="912347"/>
        <a:ext cx="10695072" cy="455922"/>
      </dsp:txXfrm>
    </dsp:sp>
    <dsp:sp modelId="{A5CF610F-B0C8-4168-9355-51DFB4C7E7C7}">
      <dsp:nvSpPr>
        <dsp:cNvPr id="0" name=""/>
        <dsp:cNvSpPr/>
      </dsp:nvSpPr>
      <dsp:spPr>
        <a:xfrm>
          <a:off x="479852" y="855357"/>
          <a:ext cx="569903" cy="569903"/>
        </a:xfrm>
        <a:prstGeom prst="ellipse">
          <a:avLst/>
        </a:prstGeom>
        <a:solidFill>
          <a:schemeClr val="accent6">
            <a:lumMod val="40000"/>
            <a:lumOff val="60000"/>
          </a:schemeClr>
        </a:solidFill>
        <a:ln w="12700" cap="flat" cmpd="sng" algn="ctr">
          <a:solidFill>
            <a:schemeClr val="bg1"/>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sp>
    <dsp:sp modelId="{98AC9EBB-6FCD-4A92-96D7-1FD25A4735C7}">
      <dsp:nvSpPr>
        <dsp:cNvPr id="0" name=""/>
        <dsp:cNvSpPr/>
      </dsp:nvSpPr>
      <dsp:spPr>
        <a:xfrm>
          <a:off x="991060" y="1596131"/>
          <a:ext cx="10468816" cy="455922"/>
        </a:xfrm>
        <a:prstGeom prst="rect">
          <a:avLst/>
        </a:prstGeom>
        <a:solidFill>
          <a:schemeClr val="bg1">
            <a:lumMod val="85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61889" tIns="40640" rIns="40640" bIns="40640" numCol="1" spcCol="1270" anchor="ctr" anchorCtr="0">
          <a:noAutofit/>
        </a:bodyPr>
        <a:lstStyle/>
        <a:p>
          <a:pPr lvl="0" algn="l" defTabSz="711200" rtl="0">
            <a:lnSpc>
              <a:spcPct val="90000"/>
            </a:lnSpc>
            <a:spcBef>
              <a:spcPct val="0"/>
            </a:spcBef>
            <a:spcAft>
              <a:spcPct val="35000"/>
            </a:spcAft>
          </a:pPr>
          <a:r>
            <a:rPr lang="ru-RU" sz="1600" b="0" kern="1200" dirty="0" smtClean="0">
              <a:solidFill>
                <a:schemeClr val="bg2">
                  <a:lumMod val="25000"/>
                </a:schemeClr>
              </a:solidFill>
              <a:latin typeface="Arial Narrow" panose="020B0606020202030204" pitchFamily="34" charset="0"/>
            </a:rPr>
            <a:t>осуществлять приемку результатов отдельного этапа исполнения контракта, а также поставленного товара, выполненной работы или оказанной услуги в порядке и в сроки, которые установлены контрактом</a:t>
          </a:r>
          <a:endParaRPr lang="ru-RU" sz="1600" b="0" kern="1200" dirty="0">
            <a:solidFill>
              <a:schemeClr val="bg2">
                <a:lumMod val="25000"/>
              </a:schemeClr>
            </a:solidFill>
            <a:latin typeface="Arial Narrow" panose="020B0606020202030204" pitchFamily="34" charset="0"/>
          </a:endParaRPr>
        </a:p>
      </dsp:txBody>
      <dsp:txXfrm>
        <a:off x="991060" y="1596131"/>
        <a:ext cx="10468816" cy="455922"/>
      </dsp:txXfrm>
    </dsp:sp>
    <dsp:sp modelId="{84215F51-57E8-4842-91E5-CAB5B882380F}">
      <dsp:nvSpPr>
        <dsp:cNvPr id="0" name=""/>
        <dsp:cNvSpPr/>
      </dsp:nvSpPr>
      <dsp:spPr>
        <a:xfrm>
          <a:off x="706108" y="1539141"/>
          <a:ext cx="569903" cy="569903"/>
        </a:xfrm>
        <a:prstGeom prst="ellipse">
          <a:avLst/>
        </a:prstGeom>
        <a:solidFill>
          <a:schemeClr val="accent6">
            <a:lumMod val="40000"/>
            <a:lumOff val="60000"/>
          </a:schemeClr>
        </a:solidFill>
        <a:ln w="12700" cap="flat" cmpd="sng" algn="ctr">
          <a:solidFill>
            <a:schemeClr val="bg1"/>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sp>
    <dsp:sp modelId="{FD4A1A51-8342-44D4-B2E0-E006F9187F33}">
      <dsp:nvSpPr>
        <dsp:cNvPr id="0" name=""/>
        <dsp:cNvSpPr/>
      </dsp:nvSpPr>
      <dsp:spPr>
        <a:xfrm>
          <a:off x="1063301" y="2280417"/>
          <a:ext cx="10396575" cy="455922"/>
        </a:xfrm>
        <a:prstGeom prst="rect">
          <a:avLst/>
        </a:prstGeom>
        <a:solidFill>
          <a:schemeClr val="bg1">
            <a:lumMod val="85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61889" tIns="40640" rIns="40640" bIns="40640" numCol="1" spcCol="1270" anchor="ctr" anchorCtr="0">
          <a:noAutofit/>
        </a:bodyPr>
        <a:lstStyle/>
        <a:p>
          <a:pPr lvl="0" algn="l" defTabSz="711200" rtl="0">
            <a:lnSpc>
              <a:spcPct val="90000"/>
            </a:lnSpc>
            <a:spcBef>
              <a:spcPct val="0"/>
            </a:spcBef>
            <a:spcAft>
              <a:spcPct val="35000"/>
            </a:spcAft>
          </a:pPr>
          <a:r>
            <a:rPr lang="ru-RU" sz="1600" b="0" kern="1200" dirty="0" smtClean="0">
              <a:solidFill>
                <a:schemeClr val="bg2">
                  <a:lumMod val="25000"/>
                </a:schemeClr>
              </a:solidFill>
              <a:latin typeface="Arial Narrow" panose="020B0606020202030204" pitchFamily="34" charset="0"/>
            </a:rPr>
            <a:t>осуществлять контроль за соответствием принимаемого товара, выполненной работы, оказанной услуги требованиям (условиям), установленным контрактом</a:t>
          </a:r>
          <a:endParaRPr lang="ru-RU" sz="1600" b="0" kern="1200" dirty="0">
            <a:solidFill>
              <a:schemeClr val="bg2">
                <a:lumMod val="25000"/>
              </a:schemeClr>
            </a:solidFill>
            <a:latin typeface="Arial Narrow" panose="020B0606020202030204" pitchFamily="34" charset="0"/>
          </a:endParaRPr>
        </a:p>
      </dsp:txBody>
      <dsp:txXfrm>
        <a:off x="1063301" y="2280417"/>
        <a:ext cx="10396575" cy="455922"/>
      </dsp:txXfrm>
    </dsp:sp>
    <dsp:sp modelId="{309431E4-2284-46B6-9998-59895BE9BFC9}">
      <dsp:nvSpPr>
        <dsp:cNvPr id="0" name=""/>
        <dsp:cNvSpPr/>
      </dsp:nvSpPr>
      <dsp:spPr>
        <a:xfrm>
          <a:off x="778350" y="2223427"/>
          <a:ext cx="569903" cy="569903"/>
        </a:xfrm>
        <a:prstGeom prst="ellipse">
          <a:avLst/>
        </a:prstGeom>
        <a:solidFill>
          <a:schemeClr val="accent6">
            <a:lumMod val="40000"/>
            <a:lumOff val="60000"/>
          </a:schemeClr>
        </a:solidFill>
        <a:ln w="12700" cap="flat" cmpd="sng" algn="ctr">
          <a:solidFill>
            <a:schemeClr val="bg1"/>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sp>
    <dsp:sp modelId="{75F512DA-7B69-49C3-956A-58B3934639B5}">
      <dsp:nvSpPr>
        <dsp:cNvPr id="0" name=""/>
        <dsp:cNvSpPr/>
      </dsp:nvSpPr>
      <dsp:spPr>
        <a:xfrm>
          <a:off x="980277" y="2947287"/>
          <a:ext cx="10468816" cy="455922"/>
        </a:xfrm>
        <a:prstGeom prst="rect">
          <a:avLst/>
        </a:prstGeom>
        <a:solidFill>
          <a:schemeClr val="bg1">
            <a:lumMod val="85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61889" tIns="40640" rIns="40640" bIns="40640" numCol="1" spcCol="1270" anchor="ctr" anchorCtr="0">
          <a:noAutofit/>
        </a:bodyPr>
        <a:lstStyle/>
        <a:p>
          <a:pPr lvl="0" algn="l" defTabSz="711200" rtl="0">
            <a:lnSpc>
              <a:spcPct val="90000"/>
            </a:lnSpc>
            <a:spcBef>
              <a:spcPct val="0"/>
            </a:spcBef>
            <a:spcAft>
              <a:spcPct val="35000"/>
            </a:spcAft>
          </a:pPr>
          <a:r>
            <a:rPr lang="ru-RU" sz="1600" b="1" kern="1200" dirty="0" smtClean="0">
              <a:solidFill>
                <a:srgbClr val="C00000"/>
              </a:solidFill>
              <a:latin typeface="Arial Narrow" panose="020B0606020202030204" pitchFamily="34" charset="0"/>
            </a:rPr>
            <a:t>соблюдать сроки оплаты по контрактам</a:t>
          </a:r>
          <a:endParaRPr lang="ru-RU" sz="1600" b="1" kern="1200" dirty="0">
            <a:solidFill>
              <a:srgbClr val="C00000"/>
            </a:solidFill>
            <a:latin typeface="Arial Narrow" panose="020B0606020202030204" pitchFamily="34" charset="0"/>
          </a:endParaRPr>
        </a:p>
      </dsp:txBody>
      <dsp:txXfrm>
        <a:off x="980277" y="2947287"/>
        <a:ext cx="10468816" cy="455922"/>
      </dsp:txXfrm>
    </dsp:sp>
    <dsp:sp modelId="{CD2FFEDC-6175-42DB-B3F3-064C72A0CC8E}">
      <dsp:nvSpPr>
        <dsp:cNvPr id="0" name=""/>
        <dsp:cNvSpPr/>
      </dsp:nvSpPr>
      <dsp:spPr>
        <a:xfrm>
          <a:off x="706108" y="2907712"/>
          <a:ext cx="569903" cy="569903"/>
        </a:xfrm>
        <a:prstGeom prst="ellipse">
          <a:avLst/>
        </a:prstGeom>
        <a:solidFill>
          <a:schemeClr val="accent6">
            <a:lumMod val="40000"/>
            <a:lumOff val="60000"/>
          </a:schemeClr>
        </a:solidFill>
        <a:ln w="12700" cap="flat" cmpd="sng" algn="ctr">
          <a:solidFill>
            <a:schemeClr val="bg1"/>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sp>
    <dsp:sp modelId="{B9ADD94A-6618-4869-A249-62A20D731641}">
      <dsp:nvSpPr>
        <dsp:cNvPr id="0" name=""/>
        <dsp:cNvSpPr/>
      </dsp:nvSpPr>
      <dsp:spPr>
        <a:xfrm>
          <a:off x="764804" y="3550514"/>
          <a:ext cx="10695072" cy="651869"/>
        </a:xfrm>
        <a:prstGeom prst="rect">
          <a:avLst/>
        </a:prstGeom>
        <a:solidFill>
          <a:schemeClr val="bg1">
            <a:lumMod val="85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61889" tIns="40640" rIns="40640" bIns="40640" numCol="1" spcCol="1270" anchor="ctr" anchorCtr="0">
          <a:noAutofit/>
        </a:bodyPr>
        <a:lstStyle/>
        <a:p>
          <a:pPr lvl="0" algn="l" defTabSz="711200" rtl="0">
            <a:lnSpc>
              <a:spcPct val="90000"/>
            </a:lnSpc>
            <a:spcBef>
              <a:spcPct val="0"/>
            </a:spcBef>
            <a:spcAft>
              <a:spcPct val="35000"/>
            </a:spcAft>
          </a:pPr>
          <a:r>
            <a:rPr lang="ru-RU" sz="1600" b="0" kern="1200" dirty="0" smtClean="0">
              <a:solidFill>
                <a:schemeClr val="bg2">
                  <a:lumMod val="25000"/>
                </a:schemeClr>
              </a:solidFill>
              <a:latin typeface="Arial Narrow" panose="020B0606020202030204" pitchFamily="34" charset="0"/>
            </a:rPr>
            <a:t>применять меры ответственности по контрактам в отношении поставщиков (подрядчиков, исполнителей) в виде своевременного направления требований о взыскании неустойки (пени, штрафа), либо удержания (взыскания) неустойки (пени, штрафа) из оплаты, в случае наличия таких условий в контракте</a:t>
          </a:r>
          <a:endParaRPr lang="ru-RU" sz="1600" b="0" kern="1200" dirty="0">
            <a:solidFill>
              <a:schemeClr val="bg2">
                <a:lumMod val="25000"/>
              </a:schemeClr>
            </a:solidFill>
            <a:latin typeface="Arial Narrow" panose="020B0606020202030204" pitchFamily="34" charset="0"/>
          </a:endParaRPr>
        </a:p>
      </dsp:txBody>
      <dsp:txXfrm>
        <a:off x="764804" y="3550514"/>
        <a:ext cx="10695072" cy="651869"/>
      </dsp:txXfrm>
    </dsp:sp>
    <dsp:sp modelId="{A1FFD5D7-88E4-4530-95E1-E7EAA950040A}">
      <dsp:nvSpPr>
        <dsp:cNvPr id="0" name=""/>
        <dsp:cNvSpPr/>
      </dsp:nvSpPr>
      <dsp:spPr>
        <a:xfrm>
          <a:off x="479852" y="3591497"/>
          <a:ext cx="569903" cy="569903"/>
        </a:xfrm>
        <a:prstGeom prst="ellipse">
          <a:avLst/>
        </a:prstGeom>
        <a:solidFill>
          <a:schemeClr val="accent6">
            <a:lumMod val="40000"/>
            <a:lumOff val="60000"/>
          </a:schemeClr>
        </a:solidFill>
        <a:ln w="12700" cap="flat" cmpd="sng" algn="ctr">
          <a:solidFill>
            <a:schemeClr val="bg1"/>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sp>
    <dsp:sp modelId="{4D9C64EA-1E3B-4CBC-9F65-78E5CB31B76B}">
      <dsp:nvSpPr>
        <dsp:cNvPr id="0" name=""/>
        <dsp:cNvSpPr/>
      </dsp:nvSpPr>
      <dsp:spPr>
        <a:xfrm>
          <a:off x="351925" y="4332773"/>
          <a:ext cx="11107951" cy="455922"/>
        </a:xfrm>
        <a:prstGeom prst="rect">
          <a:avLst/>
        </a:prstGeom>
        <a:solidFill>
          <a:schemeClr val="bg1">
            <a:lumMod val="85000"/>
          </a:schemeClr>
        </a:solidFill>
        <a:ln w="12700" cap="flat" cmpd="sng" algn="ctr">
          <a:solidFill>
            <a:schemeClr val="bg1"/>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61889" tIns="40640" rIns="40640" bIns="40640" numCol="1" spcCol="1270" anchor="ctr" anchorCtr="0">
          <a:noAutofit/>
        </a:bodyPr>
        <a:lstStyle/>
        <a:p>
          <a:pPr lvl="0" algn="l" defTabSz="711200" rtl="0">
            <a:lnSpc>
              <a:spcPct val="90000"/>
            </a:lnSpc>
            <a:spcBef>
              <a:spcPct val="0"/>
            </a:spcBef>
            <a:spcAft>
              <a:spcPct val="35000"/>
            </a:spcAft>
          </a:pPr>
          <a:r>
            <a:rPr lang="ru-RU" sz="1600" b="0" kern="1200" dirty="0" smtClean="0">
              <a:solidFill>
                <a:schemeClr val="bg2">
                  <a:lumMod val="25000"/>
                </a:schemeClr>
              </a:solidFill>
              <a:latin typeface="Arial Narrow" panose="020B0606020202030204" pitchFamily="34" charset="0"/>
            </a:rPr>
            <a:t>своевременно направлять достоверную информацию </a:t>
          </a:r>
          <a:r>
            <a:rPr lang="ru-RU" sz="1600" b="0" kern="1200" smtClean="0">
              <a:solidFill>
                <a:schemeClr val="bg2">
                  <a:lumMod val="25000"/>
                </a:schemeClr>
              </a:solidFill>
              <a:latin typeface="Arial Narrow" panose="020B0606020202030204" pitchFamily="34" charset="0"/>
            </a:rPr>
            <a:t>и документы </a:t>
          </a:r>
          <a:r>
            <a:rPr lang="ru-RU" sz="1600" b="0" kern="1200" dirty="0" smtClean="0">
              <a:solidFill>
                <a:schemeClr val="bg2">
                  <a:lumMod val="25000"/>
                </a:schemeClr>
              </a:solidFill>
              <a:latin typeface="Arial Narrow" panose="020B0606020202030204" pitchFamily="34" charset="0"/>
            </a:rPr>
            <a:t>в ЕИС</a:t>
          </a:r>
          <a:endParaRPr lang="ru-RU" sz="1600" b="0" kern="1200" dirty="0">
            <a:solidFill>
              <a:schemeClr val="bg2">
                <a:lumMod val="25000"/>
              </a:schemeClr>
            </a:solidFill>
            <a:latin typeface="Arial Narrow" panose="020B0606020202030204" pitchFamily="34" charset="0"/>
          </a:endParaRPr>
        </a:p>
      </dsp:txBody>
      <dsp:txXfrm>
        <a:off x="351925" y="4332773"/>
        <a:ext cx="11107951" cy="455922"/>
      </dsp:txXfrm>
    </dsp:sp>
    <dsp:sp modelId="{2F27F9F7-4906-4BE1-AF08-744A2DD2DC64}">
      <dsp:nvSpPr>
        <dsp:cNvPr id="0" name=""/>
        <dsp:cNvSpPr/>
      </dsp:nvSpPr>
      <dsp:spPr>
        <a:xfrm>
          <a:off x="66973" y="4275782"/>
          <a:ext cx="569903" cy="569903"/>
        </a:xfrm>
        <a:prstGeom prst="ellipse">
          <a:avLst/>
        </a:prstGeom>
        <a:solidFill>
          <a:schemeClr val="accent6">
            <a:lumMod val="40000"/>
            <a:lumOff val="60000"/>
          </a:schemeClr>
        </a:solidFill>
        <a:ln w="12700" cap="flat" cmpd="sng" algn="ctr">
          <a:solidFill>
            <a:schemeClr val="bg1"/>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31958-1412-46D7-912E-0F386597C5F3}">
      <dsp:nvSpPr>
        <dsp:cNvPr id="0" name=""/>
        <dsp:cNvSpPr/>
      </dsp:nvSpPr>
      <dsp:spPr>
        <a:xfrm>
          <a:off x="980235" y="302637"/>
          <a:ext cx="4326418" cy="4326418"/>
        </a:xfrm>
        <a:prstGeom prst="pie">
          <a:avLst>
            <a:gd name="adj1" fmla="val 16200000"/>
            <a:gd name="adj2" fmla="val 1800000"/>
          </a:avLst>
        </a:prstGeom>
        <a:solidFill>
          <a:schemeClr val="accent6">
            <a:lumMod val="60000"/>
            <a:lumOff val="40000"/>
          </a:schemeClr>
        </a:solidFill>
        <a:ln w="12700" cap="flat" cmpd="sng" algn="ctr">
          <a:gradFill>
            <a:gsLst>
              <a:gs pos="0">
                <a:schemeClr val="accent3">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ru-RU" sz="1500" b="1" kern="1200" baseline="0" dirty="0" smtClean="0">
              <a:solidFill>
                <a:schemeClr val="tx1">
                  <a:lumMod val="65000"/>
                  <a:lumOff val="35000"/>
                </a:schemeClr>
              </a:solidFill>
              <a:latin typeface="Arial Narrow" panose="020B0606020202030204" pitchFamily="34" charset="0"/>
            </a:rPr>
            <a:t>ОПРЕДЕЛЕНИЕ ПОСТАВЩИКА И ЗАКЛЮЧЕНИЕ КОНТРАКТА</a:t>
          </a:r>
          <a:endParaRPr lang="ru-RU" sz="1500" b="1" kern="1200" dirty="0">
            <a:solidFill>
              <a:schemeClr val="tx1">
                <a:lumMod val="65000"/>
                <a:lumOff val="35000"/>
              </a:schemeClr>
            </a:solidFill>
            <a:latin typeface="Arial Narrow" panose="020B0606020202030204" pitchFamily="34" charset="0"/>
          </a:endParaRPr>
        </a:p>
      </dsp:txBody>
      <dsp:txXfrm>
        <a:off x="3260360" y="1219425"/>
        <a:ext cx="1545149" cy="1287624"/>
      </dsp:txXfrm>
    </dsp:sp>
    <dsp:sp modelId="{70588906-D3AB-47CE-A2E2-E416BCF12BAD}">
      <dsp:nvSpPr>
        <dsp:cNvPr id="0" name=""/>
        <dsp:cNvSpPr/>
      </dsp:nvSpPr>
      <dsp:spPr>
        <a:xfrm>
          <a:off x="869239" y="489297"/>
          <a:ext cx="4326418" cy="4326418"/>
        </a:xfrm>
        <a:prstGeom prst="pie">
          <a:avLst>
            <a:gd name="adj1" fmla="val 1800000"/>
            <a:gd name="adj2" fmla="val 900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500" b="1" i="0" kern="1200" dirty="0" smtClean="0">
              <a:solidFill>
                <a:schemeClr val="tx1">
                  <a:lumMod val="65000"/>
                  <a:lumOff val="35000"/>
                </a:schemeClr>
              </a:solidFill>
              <a:latin typeface="Arial Narrow" panose="020B0606020202030204" pitchFamily="34" charset="0"/>
            </a:rPr>
            <a:t>ИСПОЛНЕНИЕ КОНТРАКТА, </a:t>
          </a:r>
          <a:r>
            <a:rPr lang="ru-RU" sz="1500" b="1" kern="1200" baseline="0" dirty="0" smtClean="0">
              <a:solidFill>
                <a:schemeClr val="tx1">
                  <a:lumMod val="65000"/>
                  <a:lumOff val="35000"/>
                </a:schemeClr>
              </a:solidFill>
              <a:latin typeface="Arial Narrow" panose="020B0606020202030204" pitchFamily="34" charset="0"/>
            </a:rPr>
            <a:t>ПРИЕМКА РЕЗУЛЬТАТОВ ИСПОЛНЕНИЯ КОНТРАКТА</a:t>
          </a:r>
        </a:p>
        <a:p>
          <a:pPr lvl="0" algn="ctr" defTabSz="666750">
            <a:lnSpc>
              <a:spcPct val="90000"/>
            </a:lnSpc>
            <a:spcBef>
              <a:spcPct val="0"/>
            </a:spcBef>
            <a:spcAft>
              <a:spcPct val="35000"/>
            </a:spcAft>
          </a:pPr>
          <a:endParaRPr lang="ru-RU" sz="1500" b="1" i="0" kern="1200" dirty="0">
            <a:solidFill>
              <a:schemeClr val="tx1">
                <a:lumMod val="65000"/>
                <a:lumOff val="35000"/>
              </a:schemeClr>
            </a:solidFill>
            <a:latin typeface="Arial Narrow" panose="020B0606020202030204" pitchFamily="34" charset="0"/>
          </a:endParaRPr>
        </a:p>
      </dsp:txBody>
      <dsp:txXfrm>
        <a:off x="1899339" y="3296318"/>
        <a:ext cx="2317724" cy="1133109"/>
      </dsp:txXfrm>
    </dsp:sp>
    <dsp:sp modelId="{4DB4160C-4268-4B13-AD13-65AF4A36E09E}">
      <dsp:nvSpPr>
        <dsp:cNvPr id="0" name=""/>
        <dsp:cNvSpPr/>
      </dsp:nvSpPr>
      <dsp:spPr>
        <a:xfrm>
          <a:off x="736612" y="344300"/>
          <a:ext cx="4326418" cy="4326418"/>
        </a:xfrm>
        <a:prstGeom prst="pie">
          <a:avLst>
            <a:gd name="adj1" fmla="val 9000000"/>
            <a:gd name="adj2" fmla="val 16200000"/>
          </a:avLst>
        </a:prstGeom>
        <a:solidFill>
          <a:schemeClr val="accent6">
            <a:lumMod val="60000"/>
            <a:lumOff val="40000"/>
          </a:schemeClr>
        </a:solidFill>
        <a:ln w="12700" cap="flat" cmpd="sng" algn="ctr">
          <a:solidFill>
            <a:schemeClr val="accent6">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ru-RU" sz="1500" b="1" kern="1200" dirty="0" smtClean="0">
              <a:solidFill>
                <a:schemeClr val="tx1">
                  <a:lumMod val="65000"/>
                  <a:lumOff val="35000"/>
                </a:schemeClr>
              </a:solidFill>
              <a:latin typeface="Arial Narrow" panose="020B0606020202030204" pitchFamily="34" charset="0"/>
            </a:rPr>
            <a:t>ПЛАНИРОВАНИЕ ЗАКУПОК</a:t>
          </a:r>
          <a:endParaRPr lang="ru-RU" sz="1500" b="1" kern="1200" dirty="0">
            <a:solidFill>
              <a:schemeClr val="tx1">
                <a:lumMod val="65000"/>
                <a:lumOff val="35000"/>
              </a:schemeClr>
            </a:solidFill>
            <a:latin typeface="Arial Narrow" panose="020B0606020202030204" pitchFamily="34" charset="0"/>
          </a:endParaRPr>
        </a:p>
      </dsp:txBody>
      <dsp:txXfrm>
        <a:off x="1237755" y="1261089"/>
        <a:ext cx="1545149" cy="1287624"/>
      </dsp:txXfrm>
    </dsp:sp>
    <dsp:sp modelId="{456E9AFB-8AF0-4C9E-992F-B858C94D16B0}">
      <dsp:nvSpPr>
        <dsp:cNvPr id="0" name=""/>
        <dsp:cNvSpPr/>
      </dsp:nvSpPr>
      <dsp:spPr>
        <a:xfrm>
          <a:off x="712766" y="34811"/>
          <a:ext cx="4862070" cy="4862070"/>
        </a:xfrm>
        <a:prstGeom prst="circularArrow">
          <a:avLst>
            <a:gd name="adj1" fmla="val 5085"/>
            <a:gd name="adj2" fmla="val 327528"/>
            <a:gd name="adj3" fmla="val 1472472"/>
            <a:gd name="adj4" fmla="val 16199432"/>
            <a:gd name="adj5" fmla="val 5932"/>
          </a:avLst>
        </a:prstGeom>
        <a:gradFill flip="none" rotWithShape="1">
          <a:gsLst>
            <a:gs pos="0">
              <a:schemeClr val="accent3">
                <a:lumMod val="0"/>
                <a:lumOff val="100000"/>
              </a:schemeClr>
            </a:gs>
            <a:gs pos="47000">
              <a:schemeClr val="bg1">
                <a:lumMod val="65000"/>
              </a:schemeClr>
            </a:gs>
            <a:gs pos="100000">
              <a:schemeClr val="accent3">
                <a:lumMod val="100000"/>
              </a:schemeClr>
            </a:gs>
          </a:gsLst>
          <a:path path="circle">
            <a:fillToRect r="100000" b="100000"/>
          </a:path>
          <a:tileRect l="-100000" t="-100000"/>
        </a:gradFill>
        <a:ln>
          <a:noFill/>
        </a:ln>
        <a:effectLst/>
      </dsp:spPr>
      <dsp:style>
        <a:lnRef idx="0">
          <a:scrgbClr r="0" g="0" b="0"/>
        </a:lnRef>
        <a:fillRef idx="1">
          <a:scrgbClr r="0" g="0" b="0"/>
        </a:fillRef>
        <a:effectRef idx="0">
          <a:scrgbClr r="0" g="0" b="0"/>
        </a:effectRef>
        <a:fontRef idx="minor">
          <a:schemeClr val="lt1"/>
        </a:fontRef>
      </dsp:style>
    </dsp:sp>
    <dsp:sp modelId="{4407B1B9-D7F8-49FF-A25C-25CEF6A78A71}">
      <dsp:nvSpPr>
        <dsp:cNvPr id="0" name=""/>
        <dsp:cNvSpPr/>
      </dsp:nvSpPr>
      <dsp:spPr>
        <a:xfrm>
          <a:off x="614006" y="190761"/>
          <a:ext cx="4862070" cy="4862070"/>
        </a:xfrm>
        <a:prstGeom prst="circularArrow">
          <a:avLst>
            <a:gd name="adj1" fmla="val 5085"/>
            <a:gd name="adj2" fmla="val 327528"/>
            <a:gd name="adj3" fmla="val 8671970"/>
            <a:gd name="adj4" fmla="val 1800502"/>
            <a:gd name="adj5" fmla="val 5932"/>
          </a:avLst>
        </a:prstGeom>
        <a:gradFill flip="none" rotWithShape="1">
          <a:gsLst>
            <a:gs pos="0">
              <a:schemeClr val="accent3">
                <a:lumMod val="0"/>
                <a:lumOff val="100000"/>
              </a:schemeClr>
            </a:gs>
            <a:gs pos="35000">
              <a:schemeClr val="bg1">
                <a:lumMod val="65000"/>
              </a:schemeClr>
            </a:gs>
            <a:gs pos="100000">
              <a:schemeClr val="accent3">
                <a:lumMod val="100000"/>
              </a:schemeClr>
            </a:gs>
          </a:gsLst>
          <a:path path="circle">
            <a:fillToRect l="100000" t="100000"/>
          </a:path>
          <a:tileRect r="-100000" b="-100000"/>
        </a:gradFill>
        <a:ln>
          <a:noFill/>
        </a:ln>
        <a:effectLst/>
      </dsp:spPr>
      <dsp:style>
        <a:lnRef idx="0">
          <a:scrgbClr r="0" g="0" b="0"/>
        </a:lnRef>
        <a:fillRef idx="1">
          <a:scrgbClr r="0" g="0" b="0"/>
        </a:fillRef>
        <a:effectRef idx="0">
          <a:scrgbClr r="0" g="0" b="0"/>
        </a:effectRef>
        <a:fontRef idx="minor">
          <a:schemeClr val="lt1"/>
        </a:fontRef>
      </dsp:style>
    </dsp:sp>
    <dsp:sp modelId="{2B9AC7F0-1D10-4177-A848-206D9AA8D117}">
      <dsp:nvSpPr>
        <dsp:cNvPr id="0" name=""/>
        <dsp:cNvSpPr/>
      </dsp:nvSpPr>
      <dsp:spPr>
        <a:xfrm>
          <a:off x="468429" y="76474"/>
          <a:ext cx="4862070" cy="4862070"/>
        </a:xfrm>
        <a:prstGeom prst="circularArrow">
          <a:avLst>
            <a:gd name="adj1" fmla="val 5085"/>
            <a:gd name="adj2" fmla="val 327528"/>
            <a:gd name="adj3" fmla="val 15873039"/>
            <a:gd name="adj4" fmla="val 9000000"/>
            <a:gd name="adj5" fmla="val 5932"/>
          </a:avLst>
        </a:prstGeom>
        <a:gradFill flip="none" rotWithShape="1">
          <a:gsLst>
            <a:gs pos="0">
              <a:schemeClr val="accent3">
                <a:lumMod val="0"/>
                <a:lumOff val="100000"/>
              </a:schemeClr>
            </a:gs>
            <a:gs pos="62000">
              <a:schemeClr val="bg1">
                <a:lumMod val="65000"/>
              </a:schemeClr>
            </a:gs>
            <a:gs pos="100000">
              <a:schemeClr val="accent3">
                <a:lumMod val="100000"/>
              </a:schemeClr>
            </a:gs>
          </a:gsLst>
          <a:path path="circle">
            <a:fillToRect l="100000" t="100000"/>
          </a:path>
          <a:tileRect r="-100000" b="-100000"/>
        </a:gra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6A1C59-3FBF-469B-A9C5-57A23CF8DB4F}">
      <dsp:nvSpPr>
        <dsp:cNvPr id="0" name=""/>
        <dsp:cNvSpPr/>
      </dsp:nvSpPr>
      <dsp:spPr>
        <a:xfrm>
          <a:off x="0" y="147610"/>
          <a:ext cx="10744664" cy="551250"/>
        </a:xfrm>
        <a:prstGeom prst="rect">
          <a:avLst/>
        </a:prstGeom>
        <a:solidFill>
          <a:schemeClr val="bg1"/>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33905" tIns="208280" rIns="833905" bIns="113792" numCol="1" spcCol="1270" anchor="t" anchorCtr="0">
          <a:noAutofit/>
        </a:bodyPr>
        <a:lstStyle/>
        <a:p>
          <a:pPr marL="171450" lvl="1" indent="-171450" algn="l" defTabSz="711200" rtl="0">
            <a:lnSpc>
              <a:spcPct val="90000"/>
            </a:lnSpc>
            <a:spcBef>
              <a:spcPct val="0"/>
            </a:spcBef>
            <a:spcAft>
              <a:spcPct val="15000"/>
            </a:spcAft>
            <a:buChar char="••"/>
          </a:pPr>
          <a:r>
            <a:rPr lang="ru-RU" sz="1600" b="0" kern="1200" dirty="0" smtClean="0">
              <a:solidFill>
                <a:schemeClr val="bg2">
                  <a:lumMod val="25000"/>
                </a:schemeClr>
              </a:solidFill>
              <a:latin typeface="Arial Narrow" panose="020B0606020202030204" pitchFamily="34" charset="0"/>
              <a:ea typeface="Calibri"/>
              <a:cs typeface="Times New Roman"/>
            </a:rPr>
            <a:t>анализ внутренних документов учреждения в части организации и осуществления закупочной деятельности</a:t>
          </a:r>
          <a:endParaRPr lang="ru-RU" sz="1600" kern="1200" dirty="0">
            <a:solidFill>
              <a:schemeClr val="bg2">
                <a:lumMod val="25000"/>
              </a:schemeClr>
            </a:solidFill>
          </a:endParaRPr>
        </a:p>
      </dsp:txBody>
      <dsp:txXfrm>
        <a:off x="0" y="147610"/>
        <a:ext cx="10744664" cy="551250"/>
      </dsp:txXfrm>
    </dsp:sp>
    <dsp:sp modelId="{E46A6130-C633-4383-AD74-1BC9B1DD169C}">
      <dsp:nvSpPr>
        <dsp:cNvPr id="0" name=""/>
        <dsp:cNvSpPr/>
      </dsp:nvSpPr>
      <dsp:spPr>
        <a:xfrm>
          <a:off x="509243" y="10"/>
          <a:ext cx="7521264" cy="295200"/>
        </a:xfrm>
        <a:prstGeom prst="roundRect">
          <a:avLst/>
        </a:prstGeom>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286" tIns="0" rIns="284286" bIns="0" numCol="1" spcCol="1270" anchor="ctr" anchorCtr="0">
          <a:noAutofit/>
        </a:bodyPr>
        <a:lstStyle/>
        <a:p>
          <a:pPr lvl="0" algn="l" defTabSz="711200">
            <a:lnSpc>
              <a:spcPct val="90000"/>
            </a:lnSpc>
            <a:spcBef>
              <a:spcPct val="0"/>
            </a:spcBef>
            <a:spcAft>
              <a:spcPct val="35000"/>
            </a:spcAft>
          </a:pPr>
          <a:r>
            <a:rPr lang="ru-RU" sz="1600" b="1" kern="1200" dirty="0" smtClean="0">
              <a:solidFill>
                <a:schemeClr val="bg1"/>
              </a:solidFill>
              <a:latin typeface="Arial Narrow" panose="020B0606020202030204" pitchFamily="34" charset="0"/>
            </a:rPr>
            <a:t>ОРГАНИЗАЦИЯ ЗАКУПОК</a:t>
          </a:r>
          <a:endParaRPr lang="ru-RU" sz="1600" b="1" kern="1200" dirty="0">
            <a:solidFill>
              <a:schemeClr val="bg1"/>
            </a:solidFill>
          </a:endParaRPr>
        </a:p>
      </dsp:txBody>
      <dsp:txXfrm>
        <a:off x="523653" y="14420"/>
        <a:ext cx="7492444" cy="266380"/>
      </dsp:txXfrm>
    </dsp:sp>
    <dsp:sp modelId="{A42DA66D-ECF9-45B9-B237-FFA3B4027E51}">
      <dsp:nvSpPr>
        <dsp:cNvPr id="0" name=""/>
        <dsp:cNvSpPr/>
      </dsp:nvSpPr>
      <dsp:spPr>
        <a:xfrm>
          <a:off x="0" y="900460"/>
          <a:ext cx="10744664" cy="551250"/>
        </a:xfrm>
        <a:prstGeom prst="rect">
          <a:avLst/>
        </a:prstGeom>
        <a:solidFill>
          <a:schemeClr val="bg1"/>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33905" tIns="208280" rIns="833905" bIns="113792" numCol="1" spcCol="1270" anchor="t" anchorCtr="0">
          <a:noAutofit/>
        </a:bodyPr>
        <a:lstStyle/>
        <a:p>
          <a:pPr marL="171450" lvl="1" indent="-171450" algn="l" defTabSz="711200" rtl="0">
            <a:lnSpc>
              <a:spcPct val="90000"/>
            </a:lnSpc>
            <a:spcBef>
              <a:spcPct val="0"/>
            </a:spcBef>
            <a:spcAft>
              <a:spcPct val="15000"/>
            </a:spcAft>
            <a:buChar char="••"/>
          </a:pPr>
          <a:r>
            <a:rPr lang="ru-RU" sz="1600" kern="1200" dirty="0" smtClean="0">
              <a:latin typeface="Arial Narrow" panose="020B0606020202030204" pitchFamily="34" charset="0"/>
            </a:rPr>
            <a:t>проверка </a:t>
          </a:r>
          <a:r>
            <a:rPr lang="ru-RU" sz="1600" kern="1200" dirty="0" smtClean="0">
              <a:latin typeface="Arial Narrow" panose="020B0606020202030204" pitchFamily="34" charset="0"/>
              <a:ea typeface="+mn-ea"/>
              <a:cs typeface="+mn-cs"/>
            </a:rPr>
            <a:t>соответствия способа определения поставщика (подрядчика, исполнителя) ст.24 </a:t>
          </a:r>
          <a:r>
            <a:rPr lang="ru-RU" altLang="ru-RU" sz="1600" kern="1200" dirty="0" smtClean="0">
              <a:latin typeface="Arial Narrow" panose="020B0606020202030204" pitchFamily="34" charset="0"/>
              <a:ea typeface="+mn-ea"/>
              <a:cs typeface="+mn-cs"/>
            </a:rPr>
            <a:t>Закона №44-ФЗ</a:t>
          </a:r>
          <a:endParaRPr lang="ru-RU" sz="1600" kern="1200" dirty="0"/>
        </a:p>
      </dsp:txBody>
      <dsp:txXfrm>
        <a:off x="0" y="900460"/>
        <a:ext cx="10744664" cy="551250"/>
      </dsp:txXfrm>
    </dsp:sp>
    <dsp:sp modelId="{AF1CAFF4-CA6B-4E08-ADCC-522FC31BE538}">
      <dsp:nvSpPr>
        <dsp:cNvPr id="0" name=""/>
        <dsp:cNvSpPr/>
      </dsp:nvSpPr>
      <dsp:spPr>
        <a:xfrm>
          <a:off x="509243" y="752860"/>
          <a:ext cx="7521264" cy="295200"/>
        </a:xfrm>
        <a:prstGeom prst="roundRect">
          <a:avLst/>
        </a:prstGeom>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286" tIns="0" rIns="284286" bIns="0" numCol="1" spcCol="1270" anchor="ctr" anchorCtr="0">
          <a:noAutofit/>
        </a:bodyPr>
        <a:lstStyle/>
        <a:p>
          <a:pPr lvl="0" algn="l" defTabSz="711200">
            <a:lnSpc>
              <a:spcPct val="90000"/>
            </a:lnSpc>
            <a:spcBef>
              <a:spcPct val="0"/>
            </a:spcBef>
            <a:spcAft>
              <a:spcPct val="35000"/>
            </a:spcAft>
          </a:pPr>
          <a:r>
            <a:rPr lang="ru-RU" sz="1600" b="1" kern="1200" dirty="0" smtClean="0">
              <a:solidFill>
                <a:schemeClr val="bg1"/>
              </a:solidFill>
              <a:latin typeface="Arial Narrow" panose="020B0606020202030204" pitchFamily="34" charset="0"/>
            </a:rPr>
            <a:t>ВЫБОР СПОСОБА ОПРЕДЕЛЕНИЯ ПОСТАВЩИКА (ПОДРЯДЧИКА, ИСПОЛНИТЕЛЯ) </a:t>
          </a:r>
          <a:endParaRPr lang="ru-RU" sz="1600" b="1" kern="1200" dirty="0">
            <a:solidFill>
              <a:schemeClr val="bg1"/>
            </a:solidFill>
          </a:endParaRPr>
        </a:p>
      </dsp:txBody>
      <dsp:txXfrm>
        <a:off x="523653" y="767270"/>
        <a:ext cx="7492444" cy="266380"/>
      </dsp:txXfrm>
    </dsp:sp>
    <dsp:sp modelId="{DA5809B6-B4D4-44CD-98F7-DB13F12419ED}">
      <dsp:nvSpPr>
        <dsp:cNvPr id="0" name=""/>
        <dsp:cNvSpPr/>
      </dsp:nvSpPr>
      <dsp:spPr>
        <a:xfrm>
          <a:off x="0" y="1628373"/>
          <a:ext cx="10744664" cy="756000"/>
        </a:xfrm>
        <a:prstGeom prst="rect">
          <a:avLst/>
        </a:prstGeom>
        <a:solidFill>
          <a:schemeClr val="bg1"/>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33905" tIns="208280" rIns="833905" bIns="113792" numCol="1" spcCol="1270" anchor="t" anchorCtr="0">
          <a:noAutofit/>
        </a:bodyPr>
        <a:lstStyle/>
        <a:p>
          <a:pPr marL="171450" lvl="1" indent="-171450" algn="l" defTabSz="711200" rtl="0">
            <a:lnSpc>
              <a:spcPct val="90000"/>
            </a:lnSpc>
            <a:spcBef>
              <a:spcPct val="0"/>
            </a:spcBef>
            <a:spcAft>
              <a:spcPct val="15000"/>
            </a:spcAft>
            <a:buChar char="••"/>
          </a:pPr>
          <a:r>
            <a:rPr lang="ru-RU" sz="1600" b="0" kern="1200" dirty="0" smtClean="0">
              <a:latin typeface="Arial Narrow" panose="020B0606020202030204" pitchFamily="34" charset="0"/>
              <a:ea typeface="Calibri"/>
              <a:cs typeface="Times New Roman"/>
            </a:rPr>
            <a:t>соблюдение требований </a:t>
          </a:r>
          <a:r>
            <a:rPr lang="ru-RU" altLang="ru-RU" sz="1600" kern="1200" dirty="0" smtClean="0">
              <a:latin typeface="Arial Narrow" panose="020B0606020202030204" pitchFamily="34" charset="0"/>
              <a:ea typeface="+mn-ea"/>
              <a:cs typeface="+mn-cs"/>
            </a:rPr>
            <a:t>Закона №44-ФЗ </a:t>
          </a:r>
          <a:r>
            <a:rPr lang="ru-RU" sz="1600" b="0" kern="1200" dirty="0" smtClean="0">
              <a:latin typeface="Arial Narrow" panose="020B0606020202030204" pitchFamily="34" charset="0"/>
              <a:ea typeface="Calibri"/>
              <a:cs typeface="Times New Roman"/>
            </a:rPr>
            <a:t>(начиная с внесения закупки в план-график до момента заключения контракта)</a:t>
          </a:r>
          <a:endParaRPr lang="ru-RU" sz="1600" kern="1200" dirty="0"/>
        </a:p>
      </dsp:txBody>
      <dsp:txXfrm>
        <a:off x="0" y="1628373"/>
        <a:ext cx="10744664" cy="756000"/>
      </dsp:txXfrm>
    </dsp:sp>
    <dsp:sp modelId="{197D0DFA-0DEC-4A63-9F87-66ADA08B5838}">
      <dsp:nvSpPr>
        <dsp:cNvPr id="0" name=""/>
        <dsp:cNvSpPr/>
      </dsp:nvSpPr>
      <dsp:spPr>
        <a:xfrm>
          <a:off x="509243" y="1505710"/>
          <a:ext cx="7521264" cy="295200"/>
        </a:xfrm>
        <a:prstGeom prst="roundRect">
          <a:avLst/>
        </a:prstGeom>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286" tIns="0" rIns="284286" bIns="0" numCol="1" spcCol="1270" anchor="ctr" anchorCtr="0">
          <a:noAutofit/>
        </a:bodyPr>
        <a:lstStyle/>
        <a:p>
          <a:pPr lvl="0" algn="l" defTabSz="711200">
            <a:lnSpc>
              <a:spcPct val="90000"/>
            </a:lnSpc>
            <a:spcBef>
              <a:spcPct val="0"/>
            </a:spcBef>
            <a:spcAft>
              <a:spcPct val="35000"/>
            </a:spcAft>
          </a:pPr>
          <a:r>
            <a:rPr lang="ru-RU" sz="1600" b="1" kern="1200" dirty="0" smtClean="0">
              <a:solidFill>
                <a:schemeClr val="bg1"/>
              </a:solidFill>
              <a:latin typeface="Arial Narrow" panose="020B0606020202030204" pitchFamily="34" charset="0"/>
            </a:rPr>
            <a:t>ПРОЦЕДУРА ОПРЕДЕЛЕНИЯ ПОСТАВЩИКА (ПОДРЯДЧИКА, ИСПОЛНИТЕЛЯ) </a:t>
          </a:r>
          <a:endParaRPr lang="ru-RU" sz="1600" b="1" kern="1200" dirty="0">
            <a:solidFill>
              <a:schemeClr val="bg1"/>
            </a:solidFill>
            <a:latin typeface="Arial Narrow" panose="020B0606020202030204" pitchFamily="34" charset="0"/>
          </a:endParaRPr>
        </a:p>
      </dsp:txBody>
      <dsp:txXfrm>
        <a:off x="523653" y="1520120"/>
        <a:ext cx="7492444" cy="266380"/>
      </dsp:txXfrm>
    </dsp:sp>
    <dsp:sp modelId="{CB7B8324-A697-48E6-B8DB-AC3EA274E935}">
      <dsp:nvSpPr>
        <dsp:cNvPr id="0" name=""/>
        <dsp:cNvSpPr/>
      </dsp:nvSpPr>
      <dsp:spPr>
        <a:xfrm>
          <a:off x="0" y="2610911"/>
          <a:ext cx="10744664" cy="756000"/>
        </a:xfrm>
        <a:prstGeom prst="rect">
          <a:avLst/>
        </a:prstGeom>
        <a:solidFill>
          <a:schemeClr val="bg1"/>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33905" tIns="208280" rIns="833905" bIns="113792" numCol="1" spcCol="1270" anchor="t" anchorCtr="0">
          <a:noAutofit/>
        </a:bodyPr>
        <a:lstStyle/>
        <a:p>
          <a:pPr marL="171450" lvl="1" indent="-171450" algn="l" defTabSz="711200" rtl="0">
            <a:lnSpc>
              <a:spcPct val="90000"/>
            </a:lnSpc>
            <a:spcBef>
              <a:spcPct val="0"/>
            </a:spcBef>
            <a:spcAft>
              <a:spcPct val="15000"/>
            </a:spcAft>
            <a:buChar char="••"/>
          </a:pPr>
          <a:r>
            <a:rPr lang="ru-RU" sz="1600" b="0" kern="1200" dirty="0" smtClean="0">
              <a:latin typeface="Arial Narrow" panose="020B0606020202030204" pitchFamily="34" charset="0"/>
              <a:ea typeface="Calibri"/>
              <a:cs typeface="Times New Roman"/>
            </a:rPr>
            <a:t>проверка документов</a:t>
          </a:r>
          <a:r>
            <a:rPr lang="ru-RU" sz="1600" b="0" kern="1200" baseline="0" dirty="0" smtClean="0">
              <a:latin typeface="Arial Narrow" panose="020B0606020202030204" pitchFamily="34" charset="0"/>
              <a:ea typeface="Calibri"/>
              <a:cs typeface="Times New Roman"/>
            </a:rPr>
            <a:t> на </a:t>
          </a:r>
          <a:r>
            <a:rPr lang="ru-RU" sz="1600" b="0" kern="1200" dirty="0" smtClean="0">
              <a:latin typeface="Arial Narrow" panose="020B0606020202030204" pitchFamily="34" charset="0"/>
              <a:ea typeface="Calibri"/>
              <a:cs typeface="Times New Roman"/>
            </a:rPr>
            <a:t>соответствие ст.95 </a:t>
          </a:r>
          <a:r>
            <a:rPr lang="ru-RU" altLang="ru-RU" sz="1600" b="0" kern="1200" dirty="0" smtClean="0">
              <a:latin typeface="Arial Narrow" panose="020B0606020202030204" pitchFamily="34" charset="0"/>
              <a:ea typeface="Calibri"/>
              <a:cs typeface="Times New Roman"/>
            </a:rPr>
            <a:t>Закона №44-ФЗ </a:t>
          </a:r>
          <a:r>
            <a:rPr lang="ru-RU" sz="1600" b="0" kern="1200" dirty="0" smtClean="0">
              <a:latin typeface="Arial Narrow" panose="020B0606020202030204" pitchFamily="34" charset="0"/>
              <a:ea typeface="Calibri"/>
              <a:cs typeface="Times New Roman"/>
            </a:rPr>
            <a:t>в рамках изменения существенных условий контракта</a:t>
          </a:r>
          <a:endParaRPr lang="ru-RU" sz="1600" kern="1200" dirty="0"/>
        </a:p>
      </dsp:txBody>
      <dsp:txXfrm>
        <a:off x="0" y="2610911"/>
        <a:ext cx="10744664" cy="756000"/>
      </dsp:txXfrm>
    </dsp:sp>
    <dsp:sp modelId="{38E1C4FD-CC45-47CA-BD02-0D5CF3171E7E}">
      <dsp:nvSpPr>
        <dsp:cNvPr id="0" name=""/>
        <dsp:cNvSpPr/>
      </dsp:nvSpPr>
      <dsp:spPr>
        <a:xfrm>
          <a:off x="509243" y="2463311"/>
          <a:ext cx="7521264" cy="295200"/>
        </a:xfrm>
        <a:prstGeom prst="roundRect">
          <a:avLst/>
        </a:prstGeom>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286" tIns="0" rIns="284286" bIns="0" numCol="1" spcCol="1270" anchor="ctr" anchorCtr="0">
          <a:noAutofit/>
        </a:bodyPr>
        <a:lstStyle/>
        <a:p>
          <a:pPr lvl="0" algn="l" defTabSz="711200">
            <a:lnSpc>
              <a:spcPct val="90000"/>
            </a:lnSpc>
            <a:spcBef>
              <a:spcPct val="0"/>
            </a:spcBef>
            <a:spcAft>
              <a:spcPct val="35000"/>
            </a:spcAft>
          </a:pPr>
          <a:r>
            <a:rPr lang="ru-RU" sz="1600" b="1" kern="1200" dirty="0" smtClean="0">
              <a:solidFill>
                <a:schemeClr val="bg1"/>
              </a:solidFill>
              <a:latin typeface="Arial Narrow" panose="020B0606020202030204" pitchFamily="34" charset="0"/>
            </a:rPr>
            <a:t>ВНЕСЕНИЕ ИЗМЕНЕНИЙ В КОНТРАКТ</a:t>
          </a:r>
          <a:r>
            <a:rPr lang="ru-RU" sz="1600" b="1" kern="1200" baseline="0" dirty="0" smtClean="0">
              <a:solidFill>
                <a:schemeClr val="bg1"/>
              </a:solidFill>
              <a:latin typeface="Arial Narrow" panose="020B0606020202030204" pitchFamily="34" charset="0"/>
            </a:rPr>
            <a:t> (СТОИМОСТЬ, УСЛОВИЯ, СРОКИ)</a:t>
          </a:r>
          <a:endParaRPr lang="ru-RU" sz="1600" b="1" kern="1200" dirty="0">
            <a:solidFill>
              <a:schemeClr val="bg1"/>
            </a:solidFill>
            <a:latin typeface="Arial Narrow" panose="020B0606020202030204" pitchFamily="34" charset="0"/>
          </a:endParaRPr>
        </a:p>
      </dsp:txBody>
      <dsp:txXfrm>
        <a:off x="523653" y="2477721"/>
        <a:ext cx="7492444" cy="266380"/>
      </dsp:txXfrm>
    </dsp:sp>
    <dsp:sp modelId="{F1835543-7D0A-43EA-97E0-362D94B06F60}">
      <dsp:nvSpPr>
        <dsp:cNvPr id="0" name=""/>
        <dsp:cNvSpPr/>
      </dsp:nvSpPr>
      <dsp:spPr>
        <a:xfrm>
          <a:off x="0" y="3568511"/>
          <a:ext cx="10744664" cy="756000"/>
        </a:xfrm>
        <a:prstGeom prst="rect">
          <a:avLst/>
        </a:prstGeom>
        <a:solidFill>
          <a:schemeClr val="bg1"/>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33905" tIns="208280" rIns="833905" bIns="113792" numCol="1" spcCol="1270" anchor="t" anchorCtr="0">
          <a:noAutofit/>
        </a:bodyPr>
        <a:lstStyle/>
        <a:p>
          <a:pPr marL="171450" lvl="1" indent="-171450" algn="l" defTabSz="711200" rtl="0">
            <a:lnSpc>
              <a:spcPct val="90000"/>
            </a:lnSpc>
            <a:spcBef>
              <a:spcPct val="0"/>
            </a:spcBef>
            <a:spcAft>
              <a:spcPct val="15000"/>
            </a:spcAft>
            <a:buChar char="••"/>
          </a:pPr>
          <a:r>
            <a:rPr lang="ru-RU" sz="1600" b="0" kern="1200" baseline="0" dirty="0" smtClean="0">
              <a:latin typeface="Arial Narrow" panose="020B0606020202030204" pitchFamily="34" charset="0"/>
              <a:ea typeface="Calibri"/>
              <a:cs typeface="Times New Roman"/>
            </a:rPr>
            <a:t>проверка с</a:t>
          </a:r>
          <a:r>
            <a:rPr lang="ru-RU" sz="1600" b="0" kern="1200" dirty="0" smtClean="0">
              <a:latin typeface="Arial Narrow" panose="020B0606020202030204" pitchFamily="34" charset="0"/>
              <a:ea typeface="Calibri"/>
              <a:cs typeface="Times New Roman"/>
            </a:rPr>
            <a:t>воевременности размещения документов и информации в </a:t>
          </a:r>
          <a:r>
            <a:rPr lang="ru-RU" sz="1600" kern="1200" dirty="0" smtClean="0">
              <a:effectLst/>
              <a:latin typeface="Arial Narrow" panose="020B0606020202030204" pitchFamily="34" charset="0"/>
              <a:ea typeface="Calibri" panose="020F0502020204030204" pitchFamily="34" charset="0"/>
              <a:cs typeface="Times New Roman" panose="02020603050405020304" pitchFamily="18" charset="0"/>
            </a:rPr>
            <a:t>ЕИС </a:t>
          </a:r>
          <a:r>
            <a:rPr lang="ru-RU" sz="1600" b="0" kern="1200" dirty="0" smtClean="0">
              <a:latin typeface="Arial Narrow" panose="020B0606020202030204" pitchFamily="34" charset="0"/>
              <a:ea typeface="Calibri"/>
              <a:cs typeface="Times New Roman"/>
            </a:rPr>
            <a:t> (начиная с размещения извещения об осуществлении закупки до исполнения (расторжения) контракта)</a:t>
          </a:r>
          <a:endParaRPr lang="ru-RU" sz="1600" kern="1200" dirty="0"/>
        </a:p>
      </dsp:txBody>
      <dsp:txXfrm>
        <a:off x="0" y="3568511"/>
        <a:ext cx="10744664" cy="756000"/>
      </dsp:txXfrm>
    </dsp:sp>
    <dsp:sp modelId="{387AE730-FD14-458C-844D-83B3F4423739}">
      <dsp:nvSpPr>
        <dsp:cNvPr id="0" name=""/>
        <dsp:cNvSpPr/>
      </dsp:nvSpPr>
      <dsp:spPr>
        <a:xfrm>
          <a:off x="509243" y="3420911"/>
          <a:ext cx="7521264" cy="295200"/>
        </a:xfrm>
        <a:prstGeom prst="roundRect">
          <a:avLst/>
        </a:prstGeom>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286" tIns="0" rIns="284286" bIns="0" numCol="1" spcCol="1270" anchor="ctr" anchorCtr="0">
          <a:noAutofit/>
        </a:bodyPr>
        <a:lstStyle/>
        <a:p>
          <a:pPr lvl="0" algn="l" defTabSz="711200">
            <a:lnSpc>
              <a:spcPct val="90000"/>
            </a:lnSpc>
            <a:spcBef>
              <a:spcPct val="0"/>
            </a:spcBef>
            <a:spcAft>
              <a:spcPct val="35000"/>
            </a:spcAft>
          </a:pPr>
          <a:r>
            <a:rPr lang="ru-RU" sz="1600" b="1" kern="1200" dirty="0" smtClean="0">
              <a:solidFill>
                <a:schemeClr val="bg1"/>
              </a:solidFill>
              <a:latin typeface="Arial Narrow" panose="020B0606020202030204" pitchFamily="34" charset="0"/>
            </a:rPr>
            <a:t>ИНФОРМАЦИОННОЕ ОБЕСПЕЧЕНИЕ</a:t>
          </a:r>
          <a:r>
            <a:rPr lang="ru-RU" sz="1600" b="1" kern="1200" baseline="0" dirty="0" smtClean="0">
              <a:solidFill>
                <a:schemeClr val="bg1"/>
              </a:solidFill>
              <a:latin typeface="Arial Narrow" panose="020B0606020202030204" pitchFamily="34" charset="0"/>
            </a:rPr>
            <a:t> ЗАКУПОЧНОЙ ДЕЯТЕЛЬНОСТИ</a:t>
          </a:r>
          <a:endParaRPr lang="ru-RU" sz="1600" b="1" kern="1200" dirty="0">
            <a:solidFill>
              <a:schemeClr val="bg1"/>
            </a:solidFill>
            <a:latin typeface="Arial Narrow" panose="020B0606020202030204" pitchFamily="34" charset="0"/>
          </a:endParaRPr>
        </a:p>
      </dsp:txBody>
      <dsp:txXfrm>
        <a:off x="523653" y="3435321"/>
        <a:ext cx="7492444" cy="266380"/>
      </dsp:txXfrm>
    </dsp:sp>
    <dsp:sp modelId="{6E3EFF14-6786-4BB8-BF40-B653F0AC8078}">
      <dsp:nvSpPr>
        <dsp:cNvPr id="0" name=""/>
        <dsp:cNvSpPr/>
      </dsp:nvSpPr>
      <dsp:spPr>
        <a:xfrm>
          <a:off x="0" y="4526111"/>
          <a:ext cx="10744664" cy="756000"/>
        </a:xfrm>
        <a:prstGeom prst="rect">
          <a:avLst/>
        </a:prstGeom>
        <a:solidFill>
          <a:schemeClr val="bg1"/>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33905" tIns="208280" rIns="833905" bIns="113792" numCol="1" spcCol="1270" anchor="t" anchorCtr="0">
          <a:noAutofit/>
        </a:bodyPr>
        <a:lstStyle/>
        <a:p>
          <a:pPr marL="171450" lvl="1" indent="-171450" algn="l" defTabSz="711200" rtl="0">
            <a:lnSpc>
              <a:spcPct val="90000"/>
            </a:lnSpc>
            <a:spcBef>
              <a:spcPct val="0"/>
            </a:spcBef>
            <a:spcAft>
              <a:spcPct val="15000"/>
            </a:spcAft>
            <a:buChar char="••"/>
          </a:pPr>
          <a:r>
            <a:rPr lang="ru-RU" sz="1600" b="0" kern="1200" baseline="0" dirty="0" smtClean="0">
              <a:latin typeface="Arial Narrow" panose="020B0606020202030204" pitchFamily="34" charset="0"/>
              <a:ea typeface="Calibri"/>
              <a:cs typeface="Times New Roman"/>
            </a:rPr>
            <a:t>проверка применения заказчиком мер ответственности в случае нарушения поставщиком (подрядчиком, исполнителем) условий контракта</a:t>
          </a:r>
          <a:endParaRPr lang="ru-RU" sz="1600" kern="1200" dirty="0"/>
        </a:p>
      </dsp:txBody>
      <dsp:txXfrm>
        <a:off x="0" y="4526111"/>
        <a:ext cx="10744664" cy="756000"/>
      </dsp:txXfrm>
    </dsp:sp>
    <dsp:sp modelId="{4F44E1F5-32F6-4DA8-B213-C87BB9CCF1B4}">
      <dsp:nvSpPr>
        <dsp:cNvPr id="0" name=""/>
        <dsp:cNvSpPr/>
      </dsp:nvSpPr>
      <dsp:spPr>
        <a:xfrm>
          <a:off x="537233" y="4378511"/>
          <a:ext cx="7521264" cy="295200"/>
        </a:xfrm>
        <a:prstGeom prst="roundRect">
          <a:avLst/>
        </a:prstGeom>
        <a:gradFill rotWithShape="0">
          <a:gsLst>
            <a:gs pos="100000">
              <a:schemeClr val="accent6">
                <a:lumMod val="75000"/>
              </a:schemeClr>
            </a:gs>
            <a:gs pos="100000">
              <a:schemeClr val="accent6">
                <a:lumMod val="75000"/>
              </a:schemeClr>
            </a:gs>
            <a:gs pos="100000">
              <a:srgbClr val="3C5E27"/>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84286" tIns="0" rIns="284286" bIns="0" numCol="1" spcCol="1270" anchor="ctr" anchorCtr="0">
          <a:noAutofit/>
        </a:bodyPr>
        <a:lstStyle/>
        <a:p>
          <a:pPr lvl="0" algn="l" defTabSz="688975">
            <a:lnSpc>
              <a:spcPct val="90000"/>
            </a:lnSpc>
            <a:spcBef>
              <a:spcPct val="0"/>
            </a:spcBef>
            <a:spcAft>
              <a:spcPct val="35000"/>
            </a:spcAft>
          </a:pPr>
          <a:r>
            <a:rPr lang="ru-RU" sz="1550" b="1" kern="1200" dirty="0" smtClean="0">
              <a:solidFill>
                <a:schemeClr val="bg1"/>
              </a:solidFill>
              <a:latin typeface="Arial Narrow" panose="020B0606020202030204" pitchFamily="34" charset="0"/>
            </a:rPr>
            <a:t>ПРИМЕНЕНИЕ ЗАКАЗЧИКОМ ОБЕСПЕЧИТЕЛЬНЫХ МЕР И МЕР ОТВЕТСТВЕННОСТИ</a:t>
          </a:r>
          <a:endParaRPr lang="ru-RU" sz="1550" b="1" kern="1200" dirty="0">
            <a:solidFill>
              <a:schemeClr val="bg1"/>
            </a:solidFill>
          </a:endParaRPr>
        </a:p>
      </dsp:txBody>
      <dsp:txXfrm>
        <a:off x="551643" y="4392921"/>
        <a:ext cx="7492444" cy="2663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6A1C59-3FBF-469B-A9C5-57A23CF8DB4F}">
      <dsp:nvSpPr>
        <dsp:cNvPr id="0" name=""/>
        <dsp:cNvSpPr/>
      </dsp:nvSpPr>
      <dsp:spPr>
        <a:xfrm>
          <a:off x="0" y="156375"/>
          <a:ext cx="11593410" cy="737100"/>
        </a:xfrm>
        <a:prstGeom prst="rect">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99777" tIns="187452" rIns="899777" bIns="113792" numCol="1" spcCol="1270" anchor="t" anchorCtr="0">
          <a:noAutofit/>
        </a:bodyPr>
        <a:lstStyle/>
        <a:p>
          <a:pPr marL="171450" lvl="1" indent="-171450" algn="l" defTabSz="711200" rtl="0">
            <a:lnSpc>
              <a:spcPct val="90000"/>
            </a:lnSpc>
            <a:spcBef>
              <a:spcPct val="0"/>
            </a:spcBef>
            <a:spcAft>
              <a:spcPts val="200"/>
            </a:spcAft>
            <a:buChar char="••"/>
          </a:pPr>
          <a:r>
            <a:rPr lang="ru-RU" sz="1600" kern="1200" dirty="0" smtClean="0">
              <a:effectLst/>
              <a:latin typeface="Arial Narrow" panose="020B0606020202030204" pitchFamily="34" charset="0"/>
              <a:ea typeface="Times New Roman" panose="02020603050405020304" pitchFamily="18" charset="0"/>
              <a:cs typeface="Times New Roman" panose="02020603050405020304" pitchFamily="18" charset="0"/>
            </a:rPr>
            <a:t>контроль объектов закупок,</a:t>
          </a:r>
          <a:r>
            <a:rPr lang="ru-RU" sz="1600" kern="1200" baseline="0" dirty="0" smtClean="0">
              <a:effectLst/>
              <a:latin typeface="Arial Narrow" panose="020B0606020202030204" pitchFamily="34" charset="0"/>
              <a:ea typeface="Times New Roman" panose="02020603050405020304" pitchFamily="18" charset="0"/>
              <a:cs typeface="Times New Roman" panose="02020603050405020304" pitchFamily="18" charset="0"/>
            </a:rPr>
            <a:t> включенных в план-график, </a:t>
          </a:r>
          <a:r>
            <a:rPr lang="ru-RU" sz="1600" kern="1200" dirty="0" smtClean="0">
              <a:effectLst/>
              <a:latin typeface="Arial Narrow" panose="020B0606020202030204" pitchFamily="34" charset="0"/>
              <a:ea typeface="Times New Roman" panose="02020603050405020304" pitchFamily="18" charset="0"/>
              <a:cs typeface="Times New Roman" panose="02020603050405020304" pitchFamily="18" charset="0"/>
            </a:rPr>
            <a:t>на соответствие требованиям к закупаемым заказчиком товарам, работам, услугам</a:t>
          </a:r>
          <a:endParaRPr lang="ru-RU" sz="1600" kern="1200" dirty="0"/>
        </a:p>
      </dsp:txBody>
      <dsp:txXfrm>
        <a:off x="0" y="156375"/>
        <a:ext cx="11593410" cy="737100"/>
      </dsp:txXfrm>
    </dsp:sp>
    <dsp:sp modelId="{E46A6130-C633-4383-AD74-1BC9B1DD169C}">
      <dsp:nvSpPr>
        <dsp:cNvPr id="0" name=""/>
        <dsp:cNvSpPr/>
      </dsp:nvSpPr>
      <dsp:spPr>
        <a:xfrm>
          <a:off x="579670" y="23535"/>
          <a:ext cx="9405490" cy="265680"/>
        </a:xfrm>
        <a:prstGeom prst="roundRect">
          <a:avLst/>
        </a:prstGeom>
        <a:gradFill rotWithShape="0">
          <a:gsLst>
            <a:gs pos="100000">
              <a:schemeClr val="accent6">
                <a:lumMod val="75000"/>
              </a:schemeClr>
            </a:gs>
            <a:gs pos="100000">
              <a:srgbClr val="80A767">
                <a:lumMod val="60000"/>
              </a:srgbClr>
            </a:gs>
            <a:gs pos="100000">
              <a:srgbClr val="507C33"/>
            </a:gs>
            <a:gs pos="72000">
              <a:schemeClr val="accent6">
                <a:lumMod val="75000"/>
              </a:schemeClr>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6742" tIns="0" rIns="306742" bIns="0" numCol="1" spcCol="1270" anchor="ctr" anchorCtr="0">
          <a:noAutofit/>
        </a:bodyPr>
        <a:lstStyle/>
        <a:p>
          <a:pPr lvl="0" algn="l" defTabSz="666750">
            <a:lnSpc>
              <a:spcPct val="90000"/>
            </a:lnSpc>
            <a:spcBef>
              <a:spcPct val="0"/>
            </a:spcBef>
            <a:spcAft>
              <a:spcPct val="35000"/>
            </a:spcAft>
          </a:pPr>
          <a:r>
            <a:rPr lang="ru-RU" sz="1500" b="1" kern="1200" dirty="0" smtClean="0">
              <a:solidFill>
                <a:schemeClr val="bg1"/>
              </a:solidFill>
              <a:latin typeface="Arial Narrow" panose="020B0606020202030204" pitchFamily="34" charset="0"/>
            </a:rPr>
            <a:t>СОБЛЮДЕНИЕ ПРАВИЛ НОРМИРОВАНИЯ В СФЕРЕ ЗАКУПОК</a:t>
          </a:r>
        </a:p>
      </dsp:txBody>
      <dsp:txXfrm>
        <a:off x="592639" y="36504"/>
        <a:ext cx="9379552" cy="239742"/>
      </dsp:txXfrm>
    </dsp:sp>
    <dsp:sp modelId="{A42DA66D-ECF9-45B9-B237-FFA3B4027E51}">
      <dsp:nvSpPr>
        <dsp:cNvPr id="0" name=""/>
        <dsp:cNvSpPr/>
      </dsp:nvSpPr>
      <dsp:spPr>
        <a:xfrm>
          <a:off x="0" y="1447287"/>
          <a:ext cx="11593410" cy="737100"/>
        </a:xfrm>
        <a:prstGeom prst="rect">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99777" tIns="187452" rIns="899777" bIns="113792" numCol="1" spcCol="1270" anchor="t" anchorCtr="0">
          <a:noAutofit/>
        </a:bodyPr>
        <a:lstStyle/>
        <a:p>
          <a:pPr marL="171450" lvl="1" indent="-171450" algn="l" defTabSz="711200" rtl="0">
            <a:lnSpc>
              <a:spcPct val="90000"/>
            </a:lnSpc>
            <a:spcBef>
              <a:spcPct val="0"/>
            </a:spcBef>
            <a:spcAft>
              <a:spcPts val="200"/>
            </a:spcAft>
            <a:buChar char="••"/>
          </a:pPr>
          <a:r>
            <a:rPr lang="ru-RU" sz="1600" kern="1200" baseline="0" dirty="0" smtClean="0">
              <a:latin typeface="Arial Narrow" panose="020B0606020202030204" pitchFamily="34" charset="0"/>
              <a:ea typeface="+mn-ea"/>
              <a:cs typeface="+mn-cs"/>
            </a:rPr>
            <a:t>проверка обоснования и правильности определения выбранного метода на соответствие требованием ст. 22 Закона № 44-ФЗ</a:t>
          </a:r>
          <a:endParaRPr lang="ru-RU" sz="1600" kern="1200" dirty="0"/>
        </a:p>
      </dsp:txBody>
      <dsp:txXfrm>
        <a:off x="0" y="1447287"/>
        <a:ext cx="11593410" cy="737100"/>
      </dsp:txXfrm>
    </dsp:sp>
    <dsp:sp modelId="{AF1CAFF4-CA6B-4E08-ADCC-522FC31BE538}">
      <dsp:nvSpPr>
        <dsp:cNvPr id="0" name=""/>
        <dsp:cNvSpPr/>
      </dsp:nvSpPr>
      <dsp:spPr>
        <a:xfrm>
          <a:off x="544606" y="942075"/>
          <a:ext cx="9405490" cy="638051"/>
        </a:xfrm>
        <a:prstGeom prst="roundRect">
          <a:avLst/>
        </a:prstGeom>
        <a:gradFill rotWithShape="0">
          <a:gsLst>
            <a:gs pos="100000">
              <a:schemeClr val="accent6">
                <a:lumMod val="75000"/>
              </a:schemeClr>
            </a:gs>
            <a:gs pos="100000">
              <a:srgbClr val="80A767">
                <a:lumMod val="60000"/>
              </a:srgbClr>
            </a:gs>
            <a:gs pos="100000">
              <a:srgbClr val="507C33"/>
            </a:gs>
            <a:gs pos="72000">
              <a:schemeClr val="accent6">
                <a:lumMod val="75000"/>
              </a:schemeClr>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6742" tIns="0" rIns="306742" bIns="0" numCol="1" spcCol="1270" anchor="ctr" anchorCtr="0">
          <a:noAutofit/>
        </a:bodyPr>
        <a:lstStyle/>
        <a:p>
          <a:pPr lvl="0" algn="l" defTabSz="666750">
            <a:lnSpc>
              <a:spcPct val="90000"/>
            </a:lnSpc>
            <a:spcBef>
              <a:spcPct val="0"/>
            </a:spcBef>
            <a:spcAft>
              <a:spcPct val="35000"/>
            </a:spcAft>
          </a:pPr>
          <a:r>
            <a:rPr lang="ru-RU" sz="1500" b="1" kern="1200" dirty="0" smtClean="0">
              <a:solidFill>
                <a:schemeClr val="bg1"/>
              </a:solidFill>
              <a:latin typeface="Arial Narrow" panose="020B0606020202030204" pitchFamily="34" charset="0"/>
            </a:rPr>
            <a:t>ОПРЕДЕЛЕНИЕ И ОБОСНОВАНИЕ Н(М)ЦК, ЦЕНЫ КОНТРАКТА, ЗАКЛЮЧАЕМОГО С ЕДИНСТВЕННЫМ ПОСТАВЩИКОМ (ПОДРЯДЧИКОМ, ИСПОЛНИТЕЛЕМ) НАЧАЛЬНОЙ ЦЕНЫ ЕДИНИЦЫ ТОВАРА, РАБОТЫ, УСЛУГИ, НАЧАЛЬНОЙ СУММЫ ЦЕН ЕДИНИЦ ТОВАРА, РАБОТЫ, УСЛУГИ</a:t>
          </a:r>
          <a:endParaRPr lang="ru-RU" sz="1500" b="1" kern="1200" dirty="0">
            <a:solidFill>
              <a:schemeClr val="bg1"/>
            </a:solidFill>
          </a:endParaRPr>
        </a:p>
      </dsp:txBody>
      <dsp:txXfrm>
        <a:off x="575753" y="973222"/>
        <a:ext cx="9343196" cy="575757"/>
      </dsp:txXfrm>
    </dsp:sp>
    <dsp:sp modelId="{DA5809B6-B4D4-44CD-98F7-DB13F12419ED}">
      <dsp:nvSpPr>
        <dsp:cNvPr id="0" name=""/>
        <dsp:cNvSpPr/>
      </dsp:nvSpPr>
      <dsp:spPr>
        <a:xfrm>
          <a:off x="0" y="2688836"/>
          <a:ext cx="11593410" cy="1417500"/>
        </a:xfrm>
        <a:prstGeom prst="rect">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99777" tIns="187452" rIns="899777" bIns="113792" numCol="1" spcCol="1270" anchor="t" anchorCtr="0">
          <a:noAutofit/>
        </a:bodyPr>
        <a:lstStyle/>
        <a:p>
          <a:pPr marL="171450" lvl="1" indent="-171450" algn="l" defTabSz="711200" rtl="0">
            <a:lnSpc>
              <a:spcPct val="90000"/>
            </a:lnSpc>
            <a:spcBef>
              <a:spcPct val="0"/>
            </a:spcBef>
            <a:spcAft>
              <a:spcPts val="200"/>
            </a:spcAft>
            <a:buChar char="••"/>
          </a:pPr>
          <a:r>
            <a:rPr lang="ru-RU" sz="1600" kern="1200" baseline="0" dirty="0" smtClean="0">
              <a:latin typeface="Arial Narrow" panose="020B0606020202030204" pitchFamily="34" charset="0"/>
              <a:ea typeface="+mn-ea"/>
              <a:cs typeface="+mn-cs"/>
            </a:rPr>
            <a:t>проверка документов о приемке и экспертизе поставленных товаров (оказанных услуг, выполненных работ) на соответствие ст. 94 Закона о контрактной системе</a:t>
          </a:r>
          <a:endParaRPr lang="ru-RU" sz="1600" kern="1200" dirty="0"/>
        </a:p>
        <a:p>
          <a:pPr marL="171450" lvl="1" indent="-171450" algn="l" defTabSz="711200" rtl="0">
            <a:lnSpc>
              <a:spcPct val="90000"/>
            </a:lnSpc>
            <a:spcBef>
              <a:spcPct val="0"/>
            </a:spcBef>
            <a:spcAft>
              <a:spcPts val="200"/>
            </a:spcAft>
            <a:buChar char="••"/>
          </a:pPr>
          <a:r>
            <a:rPr lang="ru-RU" sz="1600" kern="1200" baseline="0" dirty="0" smtClean="0">
              <a:latin typeface="Arial Narrow" panose="020B0606020202030204" pitchFamily="34" charset="0"/>
              <a:ea typeface="+mn-ea"/>
              <a:cs typeface="+mn-cs"/>
            </a:rPr>
            <a:t>проверка своевременности оплаты поставленных товаров (оказанных услуг, выполненных работ) </a:t>
          </a:r>
        </a:p>
        <a:p>
          <a:pPr marL="171450" lvl="1" indent="-171450" algn="l" defTabSz="711200" rtl="0">
            <a:lnSpc>
              <a:spcPct val="90000"/>
            </a:lnSpc>
            <a:spcBef>
              <a:spcPct val="0"/>
            </a:spcBef>
            <a:spcAft>
              <a:spcPts val="200"/>
            </a:spcAft>
            <a:buChar char="••"/>
          </a:pPr>
          <a:r>
            <a:rPr lang="ru-RU" sz="1600" kern="1200" baseline="0" dirty="0" smtClean="0">
              <a:latin typeface="Arial Narrow" panose="020B0606020202030204" pitchFamily="34" charset="0"/>
              <a:ea typeface="+mn-ea"/>
              <a:cs typeface="+mn-cs"/>
            </a:rPr>
            <a:t>проверка документов на соответствие ст.95 </a:t>
          </a:r>
          <a:r>
            <a:rPr lang="ru-RU" altLang="ru-RU" sz="1600" kern="1200" baseline="0" dirty="0" smtClean="0">
              <a:latin typeface="Arial Narrow" panose="020B0606020202030204" pitchFamily="34" charset="0"/>
              <a:ea typeface="+mn-ea"/>
              <a:cs typeface="+mn-cs"/>
            </a:rPr>
            <a:t>Закона о контрактной системе </a:t>
          </a:r>
          <a:r>
            <a:rPr lang="ru-RU" sz="1600" kern="1200" baseline="0" dirty="0" smtClean="0">
              <a:latin typeface="Arial Narrow" panose="020B0606020202030204" pitchFamily="34" charset="0"/>
              <a:ea typeface="+mn-ea"/>
              <a:cs typeface="+mn-cs"/>
            </a:rPr>
            <a:t>в рамках изменения существенных условий контракта</a:t>
          </a:r>
        </a:p>
      </dsp:txBody>
      <dsp:txXfrm>
        <a:off x="0" y="2688836"/>
        <a:ext cx="11593410" cy="1417500"/>
      </dsp:txXfrm>
    </dsp:sp>
    <dsp:sp modelId="{197D0DFA-0DEC-4A63-9F87-66ADA08B5838}">
      <dsp:nvSpPr>
        <dsp:cNvPr id="0" name=""/>
        <dsp:cNvSpPr/>
      </dsp:nvSpPr>
      <dsp:spPr>
        <a:xfrm>
          <a:off x="579670" y="2232987"/>
          <a:ext cx="9405490" cy="588688"/>
        </a:xfrm>
        <a:prstGeom prst="roundRect">
          <a:avLst/>
        </a:prstGeom>
        <a:gradFill rotWithShape="0">
          <a:gsLst>
            <a:gs pos="100000">
              <a:schemeClr val="accent6">
                <a:lumMod val="75000"/>
              </a:schemeClr>
            </a:gs>
            <a:gs pos="100000">
              <a:srgbClr val="80A767">
                <a:lumMod val="60000"/>
              </a:srgbClr>
            </a:gs>
            <a:gs pos="100000">
              <a:srgbClr val="507C33"/>
            </a:gs>
            <a:gs pos="72000">
              <a:schemeClr val="accent6">
                <a:lumMod val="75000"/>
              </a:schemeClr>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6742" tIns="0" rIns="306742" bIns="0" numCol="1" spcCol="1270" anchor="ctr" anchorCtr="0">
          <a:noAutofit/>
        </a:bodyPr>
        <a:lstStyle/>
        <a:p>
          <a:pPr lvl="0" algn="l" defTabSz="666750">
            <a:lnSpc>
              <a:spcPct val="90000"/>
            </a:lnSpc>
            <a:spcBef>
              <a:spcPct val="0"/>
            </a:spcBef>
            <a:spcAft>
              <a:spcPct val="35000"/>
            </a:spcAft>
          </a:pPr>
          <a:r>
            <a:rPr lang="ru-RU" sz="1500" b="1" kern="1200" dirty="0" smtClean="0">
              <a:solidFill>
                <a:schemeClr val="bg1"/>
              </a:solidFill>
              <a:latin typeface="Arial Narrow" panose="020B0606020202030204" pitchFamily="34" charset="0"/>
            </a:rPr>
            <a:t>СОБЛЮДЕНИЕ ТРЕБОВАНИЙ К ИСПОЛНЕНИЮ, ИЗМЕНЕНИЮ КОНТРАКТА, А ТАКЖЕ СОБЛЮДЕНИЕ УСЛОВИЙ  КОНТРАКТА, В ТОМ ЧИСЛЕ В ЧАСТИ СООТВЕТСТВИЯ ПОСТАВЛЕННОГО ТОВАРА (ВЫПОЛНЕННОЙ РАБОТЫ, ОКАЗАННОЙ УСЛУГИ) УСЛОВИЯМ КОНТРАКТА</a:t>
          </a:r>
          <a:endParaRPr lang="ru-RU" sz="1500" b="1" kern="1200" dirty="0">
            <a:solidFill>
              <a:schemeClr val="bg1"/>
            </a:solidFill>
            <a:latin typeface="Arial Narrow" panose="020B0606020202030204" pitchFamily="34" charset="0"/>
          </a:endParaRPr>
        </a:p>
      </dsp:txBody>
      <dsp:txXfrm>
        <a:off x="608407" y="2261724"/>
        <a:ext cx="9348016" cy="531214"/>
      </dsp:txXfrm>
    </dsp:sp>
    <dsp:sp modelId="{CB7B8324-A697-48E6-B8DB-AC3EA274E935}">
      <dsp:nvSpPr>
        <dsp:cNvPr id="0" name=""/>
        <dsp:cNvSpPr/>
      </dsp:nvSpPr>
      <dsp:spPr>
        <a:xfrm>
          <a:off x="0" y="4402393"/>
          <a:ext cx="11593410" cy="992250"/>
        </a:xfrm>
        <a:prstGeom prst="rect">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899777" tIns="187452" rIns="899777" bIns="113792" numCol="1" spcCol="1270" anchor="t" anchorCtr="0">
          <a:noAutofit/>
        </a:bodyPr>
        <a:lstStyle/>
        <a:p>
          <a:pPr marL="171450" lvl="1" indent="-171450" algn="l" defTabSz="711200" rtl="0">
            <a:lnSpc>
              <a:spcPct val="90000"/>
            </a:lnSpc>
            <a:spcBef>
              <a:spcPct val="0"/>
            </a:spcBef>
            <a:spcAft>
              <a:spcPts val="200"/>
            </a:spcAft>
            <a:buChar char="••"/>
          </a:pPr>
          <a:r>
            <a:rPr lang="ru-RU" sz="1600" kern="1200" baseline="0" dirty="0" smtClean="0">
              <a:latin typeface="Arial Narrow" panose="020B0606020202030204" pitchFamily="34" charset="0"/>
              <a:ea typeface="+mn-ea"/>
              <a:cs typeface="+mn-cs"/>
            </a:rPr>
            <a:t>проверка отражения данных о поставленных товарах и выявление расхождений между фактическим наличием основных средств и данными бухгалтерского учета</a:t>
          </a:r>
          <a:endParaRPr lang="ru-RU" sz="1600" kern="1200" dirty="0"/>
        </a:p>
        <a:p>
          <a:pPr marL="171450" lvl="1" indent="-171450" algn="l" defTabSz="711200" rtl="0">
            <a:lnSpc>
              <a:spcPct val="90000"/>
            </a:lnSpc>
            <a:spcBef>
              <a:spcPct val="0"/>
            </a:spcBef>
            <a:spcAft>
              <a:spcPts val="200"/>
            </a:spcAft>
            <a:buChar char="••"/>
          </a:pPr>
          <a:r>
            <a:rPr lang="ru-RU" sz="1600" kern="1200" baseline="0" dirty="0" smtClean="0">
              <a:latin typeface="Arial Narrow" panose="020B0606020202030204" pitchFamily="34" charset="0"/>
              <a:ea typeface="+mn-ea"/>
              <a:cs typeface="+mn-cs"/>
            </a:rPr>
            <a:t>проверка введения в эксплуатацию основных средств и их использования, в рамках проверяемых контрактов</a:t>
          </a:r>
        </a:p>
      </dsp:txBody>
      <dsp:txXfrm>
        <a:off x="0" y="4402393"/>
        <a:ext cx="11593410" cy="992250"/>
      </dsp:txXfrm>
    </dsp:sp>
    <dsp:sp modelId="{38E1C4FD-CC45-47CA-BD02-0D5CF3171E7E}">
      <dsp:nvSpPr>
        <dsp:cNvPr id="0" name=""/>
        <dsp:cNvSpPr/>
      </dsp:nvSpPr>
      <dsp:spPr>
        <a:xfrm>
          <a:off x="579670" y="4154936"/>
          <a:ext cx="9405490" cy="380297"/>
        </a:xfrm>
        <a:prstGeom prst="roundRect">
          <a:avLst/>
        </a:prstGeom>
        <a:gradFill rotWithShape="0">
          <a:gsLst>
            <a:gs pos="100000">
              <a:schemeClr val="accent6">
                <a:lumMod val="75000"/>
              </a:schemeClr>
            </a:gs>
            <a:gs pos="100000">
              <a:srgbClr val="80A767">
                <a:lumMod val="60000"/>
              </a:srgbClr>
            </a:gs>
            <a:gs pos="100000">
              <a:srgbClr val="507C33"/>
            </a:gs>
            <a:gs pos="72000">
              <a:schemeClr val="accent6">
                <a:lumMod val="75000"/>
              </a:schemeClr>
            </a:gs>
            <a:gs pos="100000">
              <a:schemeClr val="accent6">
                <a:lumMod val="60000"/>
              </a:schemeClr>
            </a:gs>
          </a:gsLst>
          <a:path path="circle">
            <a:fillToRect l="100000" t="100000"/>
          </a:path>
        </a:gradFill>
        <a:ln>
          <a:noFill/>
        </a:ln>
        <a:effectLst>
          <a:outerShdw blurRad="50800" dist="38100" dir="2700000" algn="tl" rotWithShape="0">
            <a:prstClr val="black">
              <a:alpha val="40000"/>
            </a:prst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6742" tIns="0" rIns="306742" bIns="0" numCol="1" spcCol="1270" anchor="ctr" anchorCtr="0">
          <a:noAutofit/>
        </a:bodyPr>
        <a:lstStyle/>
        <a:p>
          <a:pPr lvl="0" algn="l" defTabSz="666750">
            <a:lnSpc>
              <a:spcPct val="90000"/>
            </a:lnSpc>
            <a:spcBef>
              <a:spcPct val="0"/>
            </a:spcBef>
            <a:spcAft>
              <a:spcPct val="35000"/>
            </a:spcAft>
          </a:pPr>
          <a:r>
            <a:rPr lang="ru-RU" sz="1500" b="1" kern="1200" dirty="0" smtClean="0">
              <a:solidFill>
                <a:schemeClr val="bg1"/>
              </a:solidFill>
              <a:latin typeface="Arial Narrow" panose="020B0606020202030204" pitchFamily="34" charset="0"/>
            </a:rPr>
            <a:t>СООТВЕТСТВИЕ ИСПОЛЬЗОВАНИЯ ПОСТАВЛЕННОГО ТОВАРА (ВЫПОЛНЕННОЙ РАБОТЫ, ОКАЗАННОЙ УСЛУГИ) ЦЕЛЯМ ОСУЩЕСТВЛЕНИЯ ЗАКУПКИ</a:t>
          </a:r>
        </a:p>
      </dsp:txBody>
      <dsp:txXfrm>
        <a:off x="598235" y="4173501"/>
        <a:ext cx="9368360" cy="3431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0A795-CE8C-49DE-827E-24EB081FD1CF}">
      <dsp:nvSpPr>
        <dsp:cNvPr id="0" name=""/>
        <dsp:cNvSpPr/>
      </dsp:nvSpPr>
      <dsp:spPr>
        <a:xfrm>
          <a:off x="3269" y="167354"/>
          <a:ext cx="2190773" cy="796645"/>
        </a:xfrm>
        <a:prstGeom prst="chevron">
          <a:avLst/>
        </a:prstGeom>
        <a:solidFill>
          <a:schemeClr val="bg1">
            <a:lumMod val="85000"/>
          </a:schemeClr>
        </a:solidFill>
        <a:ln w="12700" cap="flat" cmpd="sng" algn="ctr">
          <a:solidFill>
            <a:schemeClr val="bg1">
              <a:lumMod val="50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ru-RU" sz="1000" b="1" kern="1200" dirty="0" smtClean="0">
              <a:solidFill>
                <a:schemeClr val="bg2">
                  <a:lumMod val="25000"/>
                </a:schemeClr>
              </a:solidFill>
              <a:latin typeface="Arial Narrow" panose="020B0606020202030204" pitchFamily="34" charset="0"/>
            </a:rPr>
            <a:t>классификация рисков</a:t>
          </a:r>
          <a:endParaRPr lang="ru-RU" sz="1000" b="1" kern="1200" dirty="0">
            <a:solidFill>
              <a:schemeClr val="bg2">
                <a:lumMod val="25000"/>
              </a:schemeClr>
            </a:solidFill>
            <a:latin typeface="Arial Narrow" panose="020B0606020202030204" pitchFamily="34" charset="0"/>
          </a:endParaRPr>
        </a:p>
      </dsp:txBody>
      <dsp:txXfrm>
        <a:off x="401592" y="167354"/>
        <a:ext cx="1394128" cy="796645"/>
      </dsp:txXfrm>
    </dsp:sp>
    <dsp:sp modelId="{A0A72894-1DE4-4563-BBE4-E15ADF556A0E}">
      <dsp:nvSpPr>
        <dsp:cNvPr id="0" name=""/>
        <dsp:cNvSpPr/>
      </dsp:nvSpPr>
      <dsp:spPr>
        <a:xfrm>
          <a:off x="1994881" y="167354"/>
          <a:ext cx="1991612" cy="796645"/>
        </a:xfrm>
        <a:prstGeom prst="chevron">
          <a:avLst/>
        </a:prstGeom>
        <a:solidFill>
          <a:schemeClr val="bg1">
            <a:lumMod val="85000"/>
          </a:schemeClr>
        </a:solidFill>
        <a:ln w="12700" cap="flat" cmpd="sng" algn="ctr">
          <a:solidFill>
            <a:schemeClr val="bg1">
              <a:lumMod val="50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ru-RU" sz="1000" b="1" kern="1200" dirty="0" smtClean="0">
              <a:solidFill>
                <a:schemeClr val="bg2">
                  <a:lumMod val="25000"/>
                </a:schemeClr>
              </a:solidFill>
              <a:latin typeface="Arial Narrow" panose="020B0606020202030204" pitchFamily="34" charset="0"/>
            </a:rPr>
            <a:t>риск-ориентированный мониторинг подконтрольных объектов</a:t>
          </a:r>
          <a:endParaRPr lang="ru-RU" sz="1000" b="1" kern="1200" dirty="0">
            <a:solidFill>
              <a:schemeClr val="bg2">
                <a:lumMod val="25000"/>
              </a:schemeClr>
            </a:solidFill>
            <a:latin typeface="Arial Narrow" panose="020B0606020202030204" pitchFamily="34" charset="0"/>
          </a:endParaRPr>
        </a:p>
      </dsp:txBody>
      <dsp:txXfrm>
        <a:off x="2393204" y="167354"/>
        <a:ext cx="1194967" cy="796645"/>
      </dsp:txXfrm>
    </dsp:sp>
    <dsp:sp modelId="{AEE91EE4-C73E-4C34-9482-F673A1B0F80A}">
      <dsp:nvSpPr>
        <dsp:cNvPr id="0" name=""/>
        <dsp:cNvSpPr/>
      </dsp:nvSpPr>
      <dsp:spPr>
        <a:xfrm>
          <a:off x="3787333" y="167354"/>
          <a:ext cx="1991612" cy="796645"/>
        </a:xfrm>
        <a:prstGeom prst="chevron">
          <a:avLst/>
        </a:prstGeom>
        <a:solidFill>
          <a:schemeClr val="bg1">
            <a:lumMod val="85000"/>
          </a:schemeClr>
        </a:solidFill>
        <a:ln w="12700" cap="flat" cmpd="sng" algn="ctr">
          <a:solidFill>
            <a:schemeClr val="bg1">
              <a:lumMod val="50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ru-RU" sz="1000" b="1" kern="1200" dirty="0" smtClean="0">
              <a:solidFill>
                <a:schemeClr val="bg2">
                  <a:lumMod val="25000"/>
                </a:schemeClr>
              </a:solidFill>
              <a:latin typeface="Arial Narrow" panose="020B0606020202030204" pitchFamily="34" charset="0"/>
            </a:rPr>
            <a:t>итоговый рейтинг рисков подконтрольных объектов</a:t>
          </a:r>
          <a:endParaRPr lang="ru-RU" sz="1000" b="1" kern="1200" dirty="0">
            <a:solidFill>
              <a:schemeClr val="bg2">
                <a:lumMod val="25000"/>
              </a:schemeClr>
            </a:solidFill>
            <a:latin typeface="Arial Narrow" panose="020B0606020202030204" pitchFamily="34" charset="0"/>
          </a:endParaRPr>
        </a:p>
      </dsp:txBody>
      <dsp:txXfrm>
        <a:off x="4185656" y="167354"/>
        <a:ext cx="1194967" cy="796645"/>
      </dsp:txXfrm>
    </dsp:sp>
    <dsp:sp modelId="{4A4E2760-6BBE-481A-8EA4-F4E07128BACD}">
      <dsp:nvSpPr>
        <dsp:cNvPr id="0" name=""/>
        <dsp:cNvSpPr/>
      </dsp:nvSpPr>
      <dsp:spPr>
        <a:xfrm>
          <a:off x="5554988" y="167354"/>
          <a:ext cx="1991612" cy="796645"/>
        </a:xfrm>
        <a:prstGeom prst="chevron">
          <a:avLst/>
        </a:prstGeom>
        <a:solidFill>
          <a:schemeClr val="bg1">
            <a:lumMod val="85000"/>
          </a:schemeClr>
        </a:solidFill>
        <a:ln w="12700" cap="flat" cmpd="sng" algn="ctr">
          <a:solidFill>
            <a:schemeClr val="bg1">
              <a:lumMod val="50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ru-RU" sz="1000" b="1" kern="1200" dirty="0" smtClean="0">
              <a:solidFill>
                <a:schemeClr val="bg2">
                  <a:lumMod val="25000"/>
                </a:schemeClr>
              </a:solidFill>
              <a:latin typeface="Arial Narrow" panose="020B0606020202030204" pitchFamily="34" charset="0"/>
            </a:rPr>
            <a:t>утверждение плана контрольных мероприятий на очередной календарный год </a:t>
          </a:r>
          <a:endParaRPr lang="ru-RU" sz="1000" b="1" kern="1200" dirty="0">
            <a:solidFill>
              <a:schemeClr val="bg2">
                <a:lumMod val="25000"/>
              </a:schemeClr>
            </a:solidFill>
            <a:latin typeface="Arial Narrow" panose="020B0606020202030204" pitchFamily="34" charset="0"/>
          </a:endParaRPr>
        </a:p>
      </dsp:txBody>
      <dsp:txXfrm>
        <a:off x="5953311" y="167354"/>
        <a:ext cx="1194967" cy="796645"/>
      </dsp:txXfrm>
    </dsp:sp>
    <dsp:sp modelId="{AE503CF2-B24D-44F3-A4C1-1D902E3AAAEE}">
      <dsp:nvSpPr>
        <dsp:cNvPr id="0" name=""/>
        <dsp:cNvSpPr/>
      </dsp:nvSpPr>
      <dsp:spPr>
        <a:xfrm>
          <a:off x="7372235" y="167354"/>
          <a:ext cx="1991612" cy="796645"/>
        </a:xfrm>
        <a:prstGeom prst="chevron">
          <a:avLst/>
        </a:prstGeom>
        <a:solidFill>
          <a:schemeClr val="bg1">
            <a:lumMod val="85000"/>
          </a:schemeClr>
        </a:solidFill>
        <a:ln w="12700" cap="flat" cmpd="sng" algn="ctr">
          <a:solidFill>
            <a:schemeClr val="bg1">
              <a:lumMod val="50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ru-RU" sz="1000" b="1" kern="1200" dirty="0" smtClean="0">
              <a:solidFill>
                <a:schemeClr val="bg2">
                  <a:lumMod val="25000"/>
                </a:schemeClr>
              </a:solidFill>
              <a:latin typeface="Arial Narrow" panose="020B0606020202030204" pitchFamily="34" charset="0"/>
            </a:rPr>
            <a:t>реализация контрольных мероприятий</a:t>
          </a:r>
          <a:endParaRPr lang="ru-RU" sz="1000" b="1" kern="1200" dirty="0">
            <a:solidFill>
              <a:schemeClr val="bg2">
                <a:lumMod val="25000"/>
              </a:schemeClr>
            </a:solidFill>
            <a:latin typeface="Arial Narrow" panose="020B0606020202030204" pitchFamily="34" charset="0"/>
          </a:endParaRPr>
        </a:p>
      </dsp:txBody>
      <dsp:txXfrm>
        <a:off x="7770558" y="167354"/>
        <a:ext cx="1194967" cy="796645"/>
      </dsp:txXfrm>
    </dsp:sp>
    <dsp:sp modelId="{37B98B8D-93C5-4B09-8179-1CD16CA9F133}">
      <dsp:nvSpPr>
        <dsp:cNvPr id="0" name=""/>
        <dsp:cNvSpPr/>
      </dsp:nvSpPr>
      <dsp:spPr>
        <a:xfrm>
          <a:off x="9164687" y="167354"/>
          <a:ext cx="1991612" cy="796645"/>
        </a:xfrm>
        <a:prstGeom prst="chevron">
          <a:avLst/>
        </a:prstGeom>
        <a:solidFill>
          <a:schemeClr val="bg1">
            <a:lumMod val="85000"/>
          </a:schemeClr>
        </a:solidFill>
        <a:ln w="12700" cap="flat" cmpd="sng" algn="ctr">
          <a:solidFill>
            <a:schemeClr val="bg1">
              <a:lumMod val="50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ru-RU" sz="1000" b="1" kern="1200" dirty="0" smtClean="0">
              <a:solidFill>
                <a:schemeClr val="bg2">
                  <a:lumMod val="25000"/>
                </a:schemeClr>
              </a:solidFill>
              <a:latin typeface="Arial Narrow" panose="020B0606020202030204" pitchFamily="34" charset="0"/>
            </a:rPr>
            <a:t>анализ эффективности контрольных мероприятий</a:t>
          </a:r>
          <a:endParaRPr lang="ru-RU" sz="1000" b="1" kern="1200" dirty="0">
            <a:solidFill>
              <a:schemeClr val="bg2">
                <a:lumMod val="25000"/>
              </a:schemeClr>
            </a:solidFill>
            <a:latin typeface="Arial Narrow" panose="020B0606020202030204" pitchFamily="34" charset="0"/>
          </a:endParaRPr>
        </a:p>
      </dsp:txBody>
      <dsp:txXfrm>
        <a:off x="9563010" y="167354"/>
        <a:ext cx="1194967" cy="7966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1A3EA-7B29-492D-B7B6-E2BA26CC204F}">
      <dsp:nvSpPr>
        <dsp:cNvPr id="0" name=""/>
        <dsp:cNvSpPr/>
      </dsp:nvSpPr>
      <dsp:spPr>
        <a:xfrm>
          <a:off x="0" y="105718"/>
          <a:ext cx="7741920" cy="1127518"/>
        </a:xfrm>
        <a:prstGeom prst="rightArrow">
          <a:avLst>
            <a:gd name="adj1" fmla="val 50000"/>
            <a:gd name="adj2" fmla="val 50000"/>
          </a:avLst>
        </a:prstGeom>
        <a:gradFill rotWithShape="0">
          <a:gsLst>
            <a:gs pos="0">
              <a:schemeClr val="accent6">
                <a:lumMod val="60000"/>
                <a:lumOff val="40000"/>
              </a:schemeClr>
            </a:gs>
            <a:gs pos="100000">
              <a:srgbClr val="80A767">
                <a:lumMod val="60000"/>
              </a:srgbClr>
            </a:gs>
            <a:gs pos="100000">
              <a:srgbClr val="507C33"/>
            </a:gs>
            <a:gs pos="100000">
              <a:schemeClr val="accent6">
                <a:lumMod val="75000"/>
              </a:schemeClr>
            </a:gs>
            <a:gs pos="100000">
              <a:schemeClr val="accent6">
                <a:lumMod val="60000"/>
              </a:schemeClr>
            </a:gs>
          </a:gsLst>
          <a:path path="circle">
            <a:fillToRect l="100000" t="100000"/>
          </a:path>
        </a:gra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78994" numCol="1" spcCol="1270" anchor="ctr" anchorCtr="0">
          <a:noAutofit/>
        </a:bodyPr>
        <a:lstStyle/>
        <a:p>
          <a:pPr lvl="0" algn="l" defTabSz="666750">
            <a:lnSpc>
              <a:spcPct val="90000"/>
            </a:lnSpc>
            <a:spcBef>
              <a:spcPct val="0"/>
            </a:spcBef>
            <a:spcAft>
              <a:spcPct val="35000"/>
            </a:spcAft>
          </a:pPr>
          <a:r>
            <a:rPr lang="ru-RU" sz="1500" b="1" kern="1200" dirty="0" smtClean="0">
              <a:solidFill>
                <a:schemeClr val="bg1"/>
              </a:solidFill>
              <a:latin typeface="Arial Narrow" panose="020B0606020202030204" pitchFamily="34" charset="0"/>
            </a:rPr>
            <a:t>РИСК-ОРИЕНТИРОВАННЫЙ МОНИТОРИНГ ПОДКОНТРОЛЬНЫХ ОБЪЕКТОВ</a:t>
          </a:r>
          <a:endParaRPr lang="ru-RU" sz="1500" b="1" kern="1200" dirty="0">
            <a:solidFill>
              <a:schemeClr val="bg1"/>
            </a:solidFill>
            <a:latin typeface="Arial Narrow" panose="020B0606020202030204" pitchFamily="34" charset="0"/>
          </a:endParaRPr>
        </a:p>
      </dsp:txBody>
      <dsp:txXfrm>
        <a:off x="0" y="387598"/>
        <a:ext cx="7460041" cy="563759"/>
      </dsp:txXfrm>
    </dsp:sp>
    <dsp:sp modelId="{2E921550-5EC6-43AA-A363-7A0D46B7D6DB}">
      <dsp:nvSpPr>
        <dsp:cNvPr id="0" name=""/>
        <dsp:cNvSpPr/>
      </dsp:nvSpPr>
      <dsp:spPr>
        <a:xfrm>
          <a:off x="0" y="955128"/>
          <a:ext cx="2384511" cy="2172015"/>
        </a:xfrm>
        <a:prstGeom prst="rect">
          <a:avLst/>
        </a:prstGeom>
        <a:solidFill>
          <a:schemeClr val="lt1">
            <a:hueOff val="0"/>
            <a:satOff val="0"/>
            <a:lumOff val="0"/>
            <a:alphaOff val="0"/>
          </a:schemeClr>
        </a:solidFill>
        <a:ln w="12700" cap="flat" cmpd="sng" algn="ctr">
          <a:solidFill>
            <a:schemeClr val="bg1">
              <a:lumMod val="65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ru-RU" sz="1400" kern="1200" dirty="0" smtClean="0">
              <a:latin typeface="Arial Narrow" panose="020B0606020202030204" pitchFamily="34" charset="0"/>
            </a:rPr>
            <a:t>Отнести все подконтрольные объекты к определенной категории риска на основании разработанных критериев</a:t>
          </a:r>
        </a:p>
        <a:p>
          <a:pPr lvl="0" algn="l" defTabSz="622300">
            <a:lnSpc>
              <a:spcPct val="90000"/>
            </a:lnSpc>
            <a:spcBef>
              <a:spcPct val="0"/>
            </a:spcBef>
            <a:spcAft>
              <a:spcPct val="35000"/>
            </a:spcAft>
          </a:pPr>
          <a:endParaRPr lang="ru-RU" sz="1400" kern="1200" dirty="0" smtClean="0">
            <a:latin typeface="Arial Narrow" panose="020B0606020202030204" pitchFamily="34" charset="0"/>
          </a:endParaRPr>
        </a:p>
        <a:p>
          <a:pPr lvl="0" algn="l" defTabSz="622300">
            <a:lnSpc>
              <a:spcPct val="90000"/>
            </a:lnSpc>
            <a:spcBef>
              <a:spcPct val="0"/>
            </a:spcBef>
            <a:spcAft>
              <a:spcPct val="35000"/>
            </a:spcAft>
          </a:pPr>
          <a:endParaRPr lang="ru-RU" sz="1400" kern="1200" dirty="0">
            <a:latin typeface="Arial Narrow" panose="020B0606020202030204" pitchFamily="34" charset="0"/>
          </a:endParaRPr>
        </a:p>
      </dsp:txBody>
      <dsp:txXfrm>
        <a:off x="0" y="955128"/>
        <a:ext cx="2384511" cy="2172015"/>
      </dsp:txXfrm>
    </dsp:sp>
    <dsp:sp modelId="{7E908C85-A0FC-446F-A597-70F6FA126C8F}">
      <dsp:nvSpPr>
        <dsp:cNvPr id="0" name=""/>
        <dsp:cNvSpPr/>
      </dsp:nvSpPr>
      <dsp:spPr>
        <a:xfrm>
          <a:off x="2384511" y="481558"/>
          <a:ext cx="5357408" cy="1127518"/>
        </a:xfrm>
        <a:prstGeom prst="rightArrow">
          <a:avLst>
            <a:gd name="adj1" fmla="val 50000"/>
            <a:gd name="adj2" fmla="val 50000"/>
          </a:avLst>
        </a:prstGeom>
        <a:gradFill rotWithShape="0">
          <a:gsLst>
            <a:gs pos="0">
              <a:schemeClr val="accent6">
                <a:lumMod val="40000"/>
                <a:lumOff val="60000"/>
              </a:schemeClr>
            </a:gs>
            <a:gs pos="100000">
              <a:schemeClr val="accent6">
                <a:lumMod val="60000"/>
              </a:schemeClr>
            </a:gs>
            <a:gs pos="100000">
              <a:schemeClr val="accent6">
                <a:lumMod val="75000"/>
              </a:schemeClr>
            </a:gs>
          </a:gsLst>
          <a:path path="circle">
            <a:fillToRect l="100000" t="100000"/>
          </a:path>
        </a:gra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78994" numCol="1" spcCol="1270" anchor="ctr" anchorCtr="0">
          <a:noAutofit/>
        </a:bodyPr>
        <a:lstStyle/>
        <a:p>
          <a:pPr lvl="0" algn="l" defTabSz="666750">
            <a:lnSpc>
              <a:spcPct val="90000"/>
            </a:lnSpc>
            <a:spcBef>
              <a:spcPct val="0"/>
            </a:spcBef>
            <a:spcAft>
              <a:spcPct val="35000"/>
            </a:spcAft>
          </a:pPr>
          <a:r>
            <a:rPr lang="ru-RU" sz="1500" b="1" kern="1200" dirty="0" smtClean="0">
              <a:solidFill>
                <a:schemeClr val="bg1"/>
              </a:solidFill>
              <a:latin typeface="Arial Narrow" panose="020B0606020202030204" pitchFamily="34" charset="0"/>
            </a:rPr>
            <a:t>ПЛАН КОНТРОЛЬНЫХ МЕРОПРИЯТИЙ В СФЕРЕ ЗАКУПОК </a:t>
          </a:r>
          <a:endParaRPr lang="ru-RU" sz="1500" b="1" kern="1200" dirty="0">
            <a:solidFill>
              <a:schemeClr val="bg1"/>
            </a:solidFill>
            <a:latin typeface="Arial Narrow" panose="020B0606020202030204" pitchFamily="34" charset="0"/>
          </a:endParaRPr>
        </a:p>
      </dsp:txBody>
      <dsp:txXfrm>
        <a:off x="2384511" y="763438"/>
        <a:ext cx="5075529" cy="563759"/>
      </dsp:txXfrm>
    </dsp:sp>
    <dsp:sp modelId="{092A21E9-E973-4B7F-AAB9-5797A8BB8B66}">
      <dsp:nvSpPr>
        <dsp:cNvPr id="0" name=""/>
        <dsp:cNvSpPr/>
      </dsp:nvSpPr>
      <dsp:spPr>
        <a:xfrm>
          <a:off x="2367104" y="1324908"/>
          <a:ext cx="2384511" cy="2172015"/>
        </a:xfrm>
        <a:prstGeom prst="rect">
          <a:avLst/>
        </a:prstGeom>
        <a:solidFill>
          <a:schemeClr val="lt1">
            <a:hueOff val="0"/>
            <a:satOff val="0"/>
            <a:lumOff val="0"/>
            <a:alphaOff val="0"/>
          </a:schemeClr>
        </a:solidFill>
        <a:ln w="12700" cap="flat" cmpd="sng" algn="ctr">
          <a:solidFill>
            <a:schemeClr val="bg1">
              <a:lumMod val="65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ru-RU" sz="1400" kern="1200" dirty="0" smtClean="0">
              <a:latin typeface="Arial Narrow" panose="020B0606020202030204" pitchFamily="34" charset="0"/>
            </a:rPr>
            <a:t>Включить в план проверок объекты контроля с высокой категорией риска на основании итогового рейтинга подконтрольных объектов</a:t>
          </a:r>
          <a:endParaRPr lang="ru-RU" sz="1400" kern="1200" dirty="0">
            <a:latin typeface="Arial Narrow" panose="020B0606020202030204" pitchFamily="34" charset="0"/>
          </a:endParaRPr>
        </a:p>
      </dsp:txBody>
      <dsp:txXfrm>
        <a:off x="2367104" y="1324908"/>
        <a:ext cx="2384511" cy="2172015"/>
      </dsp:txXfrm>
    </dsp:sp>
    <dsp:sp modelId="{B29CBD79-BA2B-411B-BB8F-B5C66E0B2228}">
      <dsp:nvSpPr>
        <dsp:cNvPr id="0" name=""/>
        <dsp:cNvSpPr/>
      </dsp:nvSpPr>
      <dsp:spPr>
        <a:xfrm>
          <a:off x="4769022" y="857397"/>
          <a:ext cx="2972897" cy="1127518"/>
        </a:xfrm>
        <a:prstGeom prst="rightArrow">
          <a:avLst>
            <a:gd name="adj1" fmla="val 50000"/>
            <a:gd name="adj2" fmla="val 50000"/>
          </a:avLst>
        </a:prstGeom>
        <a:gradFill rotWithShape="0">
          <a:gsLst>
            <a:gs pos="0">
              <a:schemeClr val="accent6">
                <a:lumMod val="40000"/>
                <a:lumOff val="60000"/>
              </a:schemeClr>
            </a:gs>
            <a:gs pos="100000">
              <a:schemeClr val="accent6">
                <a:lumMod val="60000"/>
              </a:schemeClr>
            </a:gs>
            <a:gs pos="100000">
              <a:schemeClr val="accent6">
                <a:lumMod val="60000"/>
              </a:schemeClr>
            </a:gs>
          </a:gsLst>
          <a:path path="circle">
            <a:fillToRect l="100000" t="100000"/>
          </a:path>
        </a:gradFill>
        <a:ln w="12700" cap="flat" cmpd="sng" algn="ctr">
          <a:solidFill>
            <a:schemeClr val="accent6">
              <a:lumMod val="75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78994" numCol="1" spcCol="1270" anchor="ctr" anchorCtr="0">
          <a:noAutofit/>
        </a:bodyPr>
        <a:lstStyle/>
        <a:p>
          <a:pPr lvl="0" algn="l" defTabSz="666750">
            <a:lnSpc>
              <a:spcPct val="90000"/>
            </a:lnSpc>
            <a:spcBef>
              <a:spcPct val="0"/>
            </a:spcBef>
            <a:spcAft>
              <a:spcPct val="35000"/>
            </a:spcAft>
          </a:pPr>
          <a:r>
            <a:rPr lang="ru-RU" sz="1500" b="1" kern="1200" dirty="0" smtClean="0">
              <a:solidFill>
                <a:schemeClr val="bg1"/>
              </a:solidFill>
              <a:latin typeface="Arial Narrow" panose="020B0606020202030204" pitchFamily="34" charset="0"/>
            </a:rPr>
            <a:t>СИНХРОНИЗАЦИЯ ПЛАНОВ </a:t>
          </a:r>
          <a:endParaRPr lang="ru-RU" sz="1500" b="1" kern="1200" dirty="0">
            <a:solidFill>
              <a:schemeClr val="bg1"/>
            </a:solidFill>
            <a:latin typeface="Arial Narrow" panose="020B0606020202030204" pitchFamily="34" charset="0"/>
          </a:endParaRPr>
        </a:p>
      </dsp:txBody>
      <dsp:txXfrm>
        <a:off x="4769022" y="1139277"/>
        <a:ext cx="2691018" cy="563759"/>
      </dsp:txXfrm>
    </dsp:sp>
    <dsp:sp modelId="{CAC03737-51E2-42EA-9674-C3C419E06521}">
      <dsp:nvSpPr>
        <dsp:cNvPr id="0" name=""/>
        <dsp:cNvSpPr/>
      </dsp:nvSpPr>
      <dsp:spPr>
        <a:xfrm>
          <a:off x="4769022" y="1726877"/>
          <a:ext cx="2384511" cy="2140228"/>
        </a:xfrm>
        <a:prstGeom prst="rect">
          <a:avLst/>
        </a:prstGeom>
        <a:solidFill>
          <a:schemeClr val="lt1">
            <a:hueOff val="0"/>
            <a:satOff val="0"/>
            <a:lumOff val="0"/>
            <a:alphaOff val="0"/>
          </a:schemeClr>
        </a:solidFill>
        <a:ln w="12700" cap="flat" cmpd="sng" algn="ctr">
          <a:solidFill>
            <a:schemeClr val="bg1">
              <a:lumMod val="6500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ru-RU" sz="1400" kern="1200" dirty="0" smtClean="0">
              <a:latin typeface="Arial Narrow" panose="020B0606020202030204" pitchFamily="34" charset="0"/>
            </a:rPr>
            <a:t>Синхронизировать планы проведения контрольных мероприятий в сфере закупок с планом проведения контрольных мероприятий внутреннего финансового муниципального контроля</a:t>
          </a:r>
          <a:endParaRPr lang="ru-RU" sz="1400" kern="1200" dirty="0">
            <a:latin typeface="Arial Narrow" panose="020B0606020202030204" pitchFamily="34" charset="0"/>
          </a:endParaRPr>
        </a:p>
      </dsp:txBody>
      <dsp:txXfrm>
        <a:off x="4769022" y="1726877"/>
        <a:ext cx="2384511" cy="214022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9" y="5"/>
            <a:ext cx="4302553" cy="339723"/>
          </a:xfrm>
          <a:prstGeom prst="rect">
            <a:avLst/>
          </a:prstGeom>
        </p:spPr>
        <p:txBody>
          <a:bodyPr vert="horz" lIns="91425" tIns="45713" rIns="91425" bIns="45713" rtlCol="0"/>
          <a:lstStyle>
            <a:lvl1pPr algn="l">
              <a:defRPr sz="1200"/>
            </a:lvl1pPr>
          </a:lstStyle>
          <a:p>
            <a:endParaRPr lang="ru-RU" dirty="0"/>
          </a:p>
        </p:txBody>
      </p:sp>
      <p:sp>
        <p:nvSpPr>
          <p:cNvPr id="3" name="Дата 2"/>
          <p:cNvSpPr>
            <a:spLocks noGrp="1"/>
          </p:cNvSpPr>
          <p:nvPr>
            <p:ph type="dt" sz="quarter" idx="1"/>
          </p:nvPr>
        </p:nvSpPr>
        <p:spPr>
          <a:xfrm>
            <a:off x="5621762" y="5"/>
            <a:ext cx="4302553" cy="339723"/>
          </a:xfrm>
          <a:prstGeom prst="rect">
            <a:avLst/>
          </a:prstGeom>
        </p:spPr>
        <p:txBody>
          <a:bodyPr vert="horz" lIns="91425" tIns="45713" rIns="91425" bIns="45713" rtlCol="0"/>
          <a:lstStyle>
            <a:lvl1pPr algn="r">
              <a:defRPr sz="1200"/>
            </a:lvl1pPr>
          </a:lstStyle>
          <a:p>
            <a:fld id="{BC203BD9-EB2E-4F57-962B-E469779CEFB7}" type="datetimeFigureOut">
              <a:rPr lang="ru-RU" smtClean="0"/>
              <a:t>24.07.2020</a:t>
            </a:fld>
            <a:endParaRPr lang="ru-RU" dirty="0"/>
          </a:p>
        </p:txBody>
      </p:sp>
      <p:sp>
        <p:nvSpPr>
          <p:cNvPr id="4" name="Нижний колонтитул 3"/>
          <p:cNvSpPr>
            <a:spLocks noGrp="1"/>
          </p:cNvSpPr>
          <p:nvPr>
            <p:ph type="ftr" sz="quarter" idx="2"/>
          </p:nvPr>
        </p:nvSpPr>
        <p:spPr>
          <a:xfrm>
            <a:off x="9" y="6456873"/>
            <a:ext cx="4302553" cy="339722"/>
          </a:xfrm>
          <a:prstGeom prst="rect">
            <a:avLst/>
          </a:prstGeom>
        </p:spPr>
        <p:txBody>
          <a:bodyPr vert="horz" lIns="91425" tIns="45713" rIns="91425" bIns="45713" rtlCol="0" anchor="b"/>
          <a:lstStyle>
            <a:lvl1pPr algn="l">
              <a:defRPr sz="1200"/>
            </a:lvl1pPr>
          </a:lstStyle>
          <a:p>
            <a:endParaRPr lang="ru-RU" dirty="0"/>
          </a:p>
        </p:txBody>
      </p:sp>
      <p:sp>
        <p:nvSpPr>
          <p:cNvPr id="5" name="Номер слайда 4"/>
          <p:cNvSpPr>
            <a:spLocks noGrp="1"/>
          </p:cNvSpPr>
          <p:nvPr>
            <p:ph type="sldNum" sz="quarter" idx="3"/>
          </p:nvPr>
        </p:nvSpPr>
        <p:spPr>
          <a:xfrm>
            <a:off x="5621762" y="6456873"/>
            <a:ext cx="4302553" cy="339722"/>
          </a:xfrm>
          <a:prstGeom prst="rect">
            <a:avLst/>
          </a:prstGeom>
        </p:spPr>
        <p:txBody>
          <a:bodyPr vert="horz" lIns="91425" tIns="45713" rIns="91425" bIns="45713" rtlCol="0" anchor="b"/>
          <a:lstStyle>
            <a:lvl1pPr algn="r">
              <a:defRPr sz="1200"/>
            </a:lvl1pPr>
          </a:lstStyle>
          <a:p>
            <a:fld id="{95D033D4-957B-4589-849F-05AC02CD5F4F}" type="slidenum">
              <a:rPr lang="ru-RU" smtClean="0"/>
              <a:t>‹#›</a:t>
            </a:fld>
            <a:endParaRPr lang="ru-RU" dirty="0"/>
          </a:p>
        </p:txBody>
      </p:sp>
    </p:spTree>
    <p:extLst>
      <p:ext uri="{BB962C8B-B14F-4D97-AF65-F5344CB8AC3E}">
        <p14:creationId xmlns:p14="http://schemas.microsoft.com/office/powerpoint/2010/main" val="2259787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8"/>
            <a:ext cx="4301543" cy="341351"/>
          </a:xfrm>
          <a:prstGeom prst="rect">
            <a:avLst/>
          </a:prstGeom>
        </p:spPr>
        <p:txBody>
          <a:bodyPr vert="horz" lIns="91425" tIns="45713" rIns="91425" bIns="45713" rtlCol="0"/>
          <a:lstStyle>
            <a:lvl1pPr algn="l" fontAlgn="auto">
              <a:spcBef>
                <a:spcPts val="0"/>
              </a:spcBef>
              <a:spcAft>
                <a:spcPts val="0"/>
              </a:spcAft>
              <a:defRPr sz="1200">
                <a:latin typeface="+mn-lt"/>
                <a:cs typeface="+mn-cs"/>
              </a:defRPr>
            </a:lvl1pPr>
          </a:lstStyle>
          <a:p>
            <a:pPr>
              <a:defRPr/>
            </a:pPr>
            <a:endParaRPr lang="ru-RU" dirty="0"/>
          </a:p>
        </p:txBody>
      </p:sp>
      <p:sp>
        <p:nvSpPr>
          <p:cNvPr id="3" name="Дата 2"/>
          <p:cNvSpPr>
            <a:spLocks noGrp="1"/>
          </p:cNvSpPr>
          <p:nvPr>
            <p:ph type="dt" idx="1"/>
          </p:nvPr>
        </p:nvSpPr>
        <p:spPr>
          <a:xfrm>
            <a:off x="5622807" y="8"/>
            <a:ext cx="4301543" cy="341351"/>
          </a:xfrm>
          <a:prstGeom prst="rect">
            <a:avLst/>
          </a:prstGeom>
        </p:spPr>
        <p:txBody>
          <a:bodyPr vert="horz" lIns="91425" tIns="45713" rIns="91425" bIns="45713" rtlCol="0"/>
          <a:lstStyle>
            <a:lvl1pPr algn="r" fontAlgn="auto">
              <a:spcBef>
                <a:spcPts val="0"/>
              </a:spcBef>
              <a:spcAft>
                <a:spcPts val="0"/>
              </a:spcAft>
              <a:defRPr sz="1200">
                <a:latin typeface="+mn-lt"/>
                <a:cs typeface="+mn-cs"/>
              </a:defRPr>
            </a:lvl1pPr>
          </a:lstStyle>
          <a:p>
            <a:pPr>
              <a:defRPr/>
            </a:pPr>
            <a:fld id="{3F87A0A6-D1A9-4AA0-9020-20FDE50DC583}" type="datetimeFigureOut">
              <a:rPr lang="ru-RU"/>
              <a:pPr>
                <a:defRPr/>
              </a:pPr>
              <a:t>24.07.2020</a:t>
            </a:fld>
            <a:endParaRPr lang="ru-RU" dirty="0"/>
          </a:p>
        </p:txBody>
      </p:sp>
      <p:sp>
        <p:nvSpPr>
          <p:cNvPr id="4" name="Образ слайда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25" tIns="45713" rIns="91425" bIns="45713" rtlCol="0" anchor="ctr"/>
          <a:lstStyle/>
          <a:p>
            <a:pPr lvl="0"/>
            <a:endParaRPr lang="ru-RU" noProof="0" dirty="0"/>
          </a:p>
        </p:txBody>
      </p:sp>
      <p:sp>
        <p:nvSpPr>
          <p:cNvPr id="5" name="Заметки 4"/>
          <p:cNvSpPr>
            <a:spLocks noGrp="1"/>
          </p:cNvSpPr>
          <p:nvPr>
            <p:ph type="body" sz="quarter" idx="3"/>
          </p:nvPr>
        </p:nvSpPr>
        <p:spPr>
          <a:xfrm>
            <a:off x="992665" y="3271111"/>
            <a:ext cx="7941310" cy="2676455"/>
          </a:xfrm>
          <a:prstGeom prst="rect">
            <a:avLst/>
          </a:prstGeom>
        </p:spPr>
        <p:txBody>
          <a:bodyPr vert="horz" lIns="91425" tIns="45713" rIns="91425" bIns="45713"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4" y="6456331"/>
            <a:ext cx="4301543" cy="341351"/>
          </a:xfrm>
          <a:prstGeom prst="rect">
            <a:avLst/>
          </a:prstGeom>
        </p:spPr>
        <p:txBody>
          <a:bodyPr vert="horz" lIns="91425" tIns="45713" rIns="91425" bIns="45713" rtlCol="0" anchor="b"/>
          <a:lstStyle>
            <a:lvl1pPr algn="l" fontAlgn="auto">
              <a:spcBef>
                <a:spcPts val="0"/>
              </a:spcBef>
              <a:spcAft>
                <a:spcPts val="0"/>
              </a:spcAft>
              <a:defRPr sz="1200">
                <a:latin typeface="+mn-lt"/>
                <a:cs typeface="+mn-cs"/>
              </a:defRPr>
            </a:lvl1pPr>
          </a:lstStyle>
          <a:p>
            <a:pPr>
              <a:defRPr/>
            </a:pPr>
            <a:endParaRPr lang="ru-RU" dirty="0"/>
          </a:p>
        </p:txBody>
      </p:sp>
      <p:sp>
        <p:nvSpPr>
          <p:cNvPr id="7" name="Номер слайда 6"/>
          <p:cNvSpPr>
            <a:spLocks noGrp="1"/>
          </p:cNvSpPr>
          <p:nvPr>
            <p:ph type="sldNum" sz="quarter" idx="5"/>
          </p:nvPr>
        </p:nvSpPr>
        <p:spPr>
          <a:xfrm>
            <a:off x="5622807" y="6456331"/>
            <a:ext cx="4301543" cy="341351"/>
          </a:xfrm>
          <a:prstGeom prst="rect">
            <a:avLst/>
          </a:prstGeom>
        </p:spPr>
        <p:txBody>
          <a:bodyPr vert="horz" lIns="91425" tIns="45713" rIns="91425" bIns="45713" rtlCol="0" anchor="b"/>
          <a:lstStyle>
            <a:lvl1pPr algn="r" fontAlgn="auto">
              <a:spcBef>
                <a:spcPts val="0"/>
              </a:spcBef>
              <a:spcAft>
                <a:spcPts val="0"/>
              </a:spcAft>
              <a:defRPr sz="1200">
                <a:latin typeface="+mn-lt"/>
                <a:cs typeface="+mn-cs"/>
              </a:defRPr>
            </a:lvl1pPr>
          </a:lstStyle>
          <a:p>
            <a:pPr>
              <a:defRPr/>
            </a:pPr>
            <a:fld id="{9B76B9CF-F16D-4F89-B690-46B4E292A9F3}" type="slidenum">
              <a:rPr lang="ru-RU"/>
              <a:pPr>
                <a:defRPr/>
              </a:pPr>
              <a:t>‹#›</a:t>
            </a:fld>
            <a:endParaRPr lang="ru-RU" dirty="0"/>
          </a:p>
        </p:txBody>
      </p:sp>
    </p:spTree>
    <p:extLst>
      <p:ext uri="{BB962C8B-B14F-4D97-AF65-F5344CB8AC3E}">
        <p14:creationId xmlns:p14="http://schemas.microsoft.com/office/powerpoint/2010/main" val="811942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9B76B9CF-F16D-4F89-B690-46B4E292A9F3}" type="slidenum">
              <a:rPr lang="ru-RU" smtClean="0"/>
              <a:pPr>
                <a:defRPr/>
              </a:pPr>
              <a:t>2</a:t>
            </a:fld>
            <a:endParaRPr lang="ru-RU" dirty="0"/>
          </a:p>
        </p:txBody>
      </p:sp>
    </p:spTree>
    <p:extLst>
      <p:ext uri="{BB962C8B-B14F-4D97-AF65-F5344CB8AC3E}">
        <p14:creationId xmlns:p14="http://schemas.microsoft.com/office/powerpoint/2010/main" val="3710167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9B76B9CF-F16D-4F89-B690-46B4E292A9F3}" type="slidenum">
              <a:rPr lang="ru-RU" smtClean="0"/>
              <a:pPr>
                <a:defRPr/>
              </a:pPr>
              <a:t>3</a:t>
            </a:fld>
            <a:endParaRPr lang="ru-RU" dirty="0"/>
          </a:p>
        </p:txBody>
      </p:sp>
    </p:spTree>
    <p:extLst>
      <p:ext uri="{BB962C8B-B14F-4D97-AF65-F5344CB8AC3E}">
        <p14:creationId xmlns:p14="http://schemas.microsoft.com/office/powerpoint/2010/main" val="318411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9B76B9CF-F16D-4F89-B690-46B4E292A9F3}" type="slidenum">
              <a:rPr lang="ru-RU" smtClean="0"/>
              <a:pPr>
                <a:defRPr/>
              </a:pPr>
              <a:t>4</a:t>
            </a:fld>
            <a:endParaRPr lang="ru-RU" dirty="0"/>
          </a:p>
        </p:txBody>
      </p:sp>
    </p:spTree>
    <p:extLst>
      <p:ext uri="{BB962C8B-B14F-4D97-AF65-F5344CB8AC3E}">
        <p14:creationId xmlns:p14="http://schemas.microsoft.com/office/powerpoint/2010/main" val="1125322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9B76B9CF-F16D-4F89-B690-46B4E292A9F3}" type="slidenum">
              <a:rPr lang="ru-RU" smtClean="0"/>
              <a:pPr>
                <a:defRPr/>
              </a:pPr>
              <a:t>5</a:t>
            </a:fld>
            <a:endParaRPr lang="ru-RU" dirty="0"/>
          </a:p>
        </p:txBody>
      </p:sp>
    </p:spTree>
    <p:extLst>
      <p:ext uri="{BB962C8B-B14F-4D97-AF65-F5344CB8AC3E}">
        <p14:creationId xmlns:p14="http://schemas.microsoft.com/office/powerpoint/2010/main" val="1324684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9B76B9CF-F16D-4F89-B690-46B4E292A9F3}" type="slidenum">
              <a:rPr lang="ru-RU" smtClean="0"/>
              <a:pPr>
                <a:defRPr/>
              </a:pPr>
              <a:t>13</a:t>
            </a:fld>
            <a:endParaRPr lang="ru-RU" dirty="0"/>
          </a:p>
        </p:txBody>
      </p:sp>
    </p:spTree>
    <p:extLst>
      <p:ext uri="{BB962C8B-B14F-4D97-AF65-F5344CB8AC3E}">
        <p14:creationId xmlns:p14="http://schemas.microsoft.com/office/powerpoint/2010/main" val="1708313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48F0502F-5A19-4154-B9EA-D65F24C5A346}" type="datetimeFigureOut">
              <a:rPr lang="ru-RU"/>
              <a:pPr>
                <a:defRPr/>
              </a:pPr>
              <a:t>24.07.2020</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10BA3511-E135-452F-B790-0AC3D884B892}" type="slidenum">
              <a:rPr lang="ru-RU"/>
              <a:pPr>
                <a:defRPr/>
              </a:pPr>
              <a:t>‹#›</a:t>
            </a:fld>
            <a:endParaRPr lang="ru-RU" dirty="0"/>
          </a:p>
        </p:txBody>
      </p:sp>
    </p:spTree>
    <p:extLst>
      <p:ext uri="{BB962C8B-B14F-4D97-AF65-F5344CB8AC3E}">
        <p14:creationId xmlns:p14="http://schemas.microsoft.com/office/powerpoint/2010/main" val="349104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8A58BD7-CA50-466D-B44E-2AF394EAAC9F}" type="datetimeFigureOut">
              <a:rPr lang="ru-RU"/>
              <a:pPr>
                <a:defRPr/>
              </a:pPr>
              <a:t>24.07.2020</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63F43AA5-5F6B-4F71-9E80-80273C1DB217}" type="slidenum">
              <a:rPr lang="ru-RU"/>
              <a:pPr>
                <a:defRPr/>
              </a:pPr>
              <a:t>‹#›</a:t>
            </a:fld>
            <a:endParaRPr lang="ru-RU" dirty="0"/>
          </a:p>
        </p:txBody>
      </p:sp>
    </p:spTree>
    <p:extLst>
      <p:ext uri="{BB962C8B-B14F-4D97-AF65-F5344CB8AC3E}">
        <p14:creationId xmlns:p14="http://schemas.microsoft.com/office/powerpoint/2010/main" val="2428795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B44B568-A579-4F3C-8B2C-E742F2DBCCD9}" type="datetimeFigureOut">
              <a:rPr lang="ru-RU"/>
              <a:pPr>
                <a:defRPr/>
              </a:pPr>
              <a:t>24.07.2020</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C7BB2ECB-41F2-46B4-A2D0-0CD3A91E8011}" type="slidenum">
              <a:rPr lang="ru-RU"/>
              <a:pPr>
                <a:defRPr/>
              </a:pPr>
              <a:t>‹#›</a:t>
            </a:fld>
            <a:endParaRPr lang="ru-RU" dirty="0"/>
          </a:p>
        </p:txBody>
      </p:sp>
    </p:spTree>
    <p:extLst>
      <p:ext uri="{BB962C8B-B14F-4D97-AF65-F5344CB8AC3E}">
        <p14:creationId xmlns:p14="http://schemas.microsoft.com/office/powerpoint/2010/main" val="3502233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1_Титульный слайд">
    <p:spTree>
      <p:nvGrpSpPr>
        <p:cNvPr id="1" name=""/>
        <p:cNvGrpSpPr/>
        <p:nvPr/>
      </p:nvGrpSpPr>
      <p:grpSpPr>
        <a:xfrm>
          <a:off x="0" y="0"/>
          <a:ext cx="0" cy="0"/>
          <a:chOff x="0" y="0"/>
          <a:chExt cx="0" cy="0"/>
        </a:xfrm>
      </p:grpSpPr>
      <p:graphicFrame>
        <p:nvGraphicFramePr>
          <p:cNvPr id="3" name="Объект 21" hidden="1"/>
          <p:cNvGraphicFramePr>
            <a:graphicFrameLocks noChangeAspect="1"/>
          </p:cNvGraphicFramePr>
          <p:nvPr>
            <p:custDataLst>
              <p:tags r:id="rId2"/>
            </p:custDataLst>
          </p:nvPr>
        </p:nvGraphicFramePr>
        <p:xfrm>
          <a:off x="1588" y="1588"/>
          <a:ext cx="3175" cy="1587"/>
        </p:xfrm>
        <a:graphic>
          <a:graphicData uri="http://schemas.openxmlformats.org/presentationml/2006/ole">
            <mc:AlternateContent xmlns:mc="http://schemas.openxmlformats.org/markup-compatibility/2006">
              <mc:Choice xmlns:v="urn:schemas-microsoft-com:vml" Requires="v">
                <p:oleObj spid="_x0000_s40784" name="think-cell Slide" r:id="rId4" imgW="0" imgH="0" progId="TCLayout.ActiveDocument.1">
                  <p:embed/>
                </p:oleObj>
              </mc:Choice>
              <mc:Fallback>
                <p:oleObj name="think-cell Slide" r:id="rId4" imgW="0" imgH="0" progId="TCLayout.ActiveDocument.1">
                  <p:embed/>
                  <p:pic>
                    <p:nvPicPr>
                      <p:cNvPr id="0" name=""/>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88" y="1588"/>
                        <a:ext cx="3175"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 name="Прямая соединительная линия 4"/>
          <p:cNvCxnSpPr/>
          <p:nvPr userDrawn="1"/>
        </p:nvCxnSpPr>
        <p:spPr>
          <a:xfrm>
            <a:off x="0" y="552450"/>
            <a:ext cx="12199938"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6" name="Группа 5"/>
          <p:cNvGrpSpPr/>
          <p:nvPr userDrawn="1"/>
        </p:nvGrpSpPr>
        <p:grpSpPr>
          <a:xfrm>
            <a:off x="10420004" y="103661"/>
            <a:ext cx="1682560" cy="394220"/>
            <a:chOff x="8014653" y="219761"/>
            <a:chExt cx="1033002" cy="204973"/>
          </a:xfrm>
          <a:solidFill>
            <a:schemeClr val="accent6">
              <a:lumMod val="60000"/>
              <a:lumOff val="40000"/>
            </a:schemeClr>
          </a:solidFill>
        </p:grpSpPr>
        <p:sp>
          <p:nvSpPr>
            <p:cNvPr id="7" name="Freeform 6"/>
            <p:cNvSpPr>
              <a:spLocks/>
            </p:cNvSpPr>
            <p:nvPr/>
          </p:nvSpPr>
          <p:spPr bwMode="auto">
            <a:xfrm>
              <a:off x="8014653" y="268599"/>
              <a:ext cx="209412" cy="156135"/>
            </a:xfrm>
            <a:custGeom>
              <a:avLst/>
              <a:gdLst>
                <a:gd name="T0" fmla="*/ 959 w 1043"/>
                <a:gd name="T1" fmla="*/ 0 h 775"/>
                <a:gd name="T2" fmla="*/ 892 w 1043"/>
                <a:gd name="T3" fmla="*/ 556 h 775"/>
                <a:gd name="T4" fmla="*/ 324 w 1043"/>
                <a:gd name="T5" fmla="*/ 693 h 775"/>
                <a:gd name="T6" fmla="*/ 10 w 1043"/>
                <a:gd name="T7" fmla="*/ 197 h 775"/>
                <a:gd name="T8" fmla="*/ 64 w 1043"/>
                <a:gd name="T9" fmla="*/ 225 h 775"/>
                <a:gd name="T10" fmla="*/ 296 w 1043"/>
                <a:gd name="T11" fmla="*/ 359 h 775"/>
                <a:gd name="T12" fmla="*/ 334 w 1043"/>
                <a:gd name="T13" fmla="*/ 359 h 775"/>
                <a:gd name="T14" fmla="*/ 771 w 1043"/>
                <a:gd name="T15" fmla="*/ 107 h 775"/>
                <a:gd name="T16" fmla="*/ 959 w 1043"/>
                <a:gd name="T17" fmla="*/ 0 h 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3" h="775">
                  <a:moveTo>
                    <a:pt x="959" y="0"/>
                  </a:moveTo>
                  <a:cubicBezTo>
                    <a:pt x="1043" y="154"/>
                    <a:pt x="1037" y="391"/>
                    <a:pt x="892" y="556"/>
                  </a:cubicBezTo>
                  <a:cubicBezTo>
                    <a:pt x="749" y="719"/>
                    <a:pt x="528" y="775"/>
                    <a:pt x="324" y="693"/>
                  </a:cubicBezTo>
                  <a:cubicBezTo>
                    <a:pt x="120" y="611"/>
                    <a:pt x="0" y="417"/>
                    <a:pt x="10" y="197"/>
                  </a:cubicBezTo>
                  <a:cubicBezTo>
                    <a:pt x="29" y="207"/>
                    <a:pt x="47" y="215"/>
                    <a:pt x="64" y="225"/>
                  </a:cubicBezTo>
                  <a:cubicBezTo>
                    <a:pt x="141" y="270"/>
                    <a:pt x="219" y="314"/>
                    <a:pt x="296" y="359"/>
                  </a:cubicBezTo>
                  <a:cubicBezTo>
                    <a:pt x="310" y="368"/>
                    <a:pt x="320" y="367"/>
                    <a:pt x="334" y="359"/>
                  </a:cubicBezTo>
                  <a:cubicBezTo>
                    <a:pt x="479" y="275"/>
                    <a:pt x="625" y="191"/>
                    <a:pt x="771" y="107"/>
                  </a:cubicBezTo>
                  <a:cubicBezTo>
                    <a:pt x="833" y="72"/>
                    <a:pt x="895" y="36"/>
                    <a:pt x="9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8" name="Freeform 7"/>
            <p:cNvSpPr>
              <a:spLocks/>
            </p:cNvSpPr>
            <p:nvPr/>
          </p:nvSpPr>
          <p:spPr bwMode="auto">
            <a:xfrm>
              <a:off x="8278823" y="378855"/>
              <a:ext cx="768832" cy="9620"/>
            </a:xfrm>
            <a:custGeom>
              <a:avLst/>
              <a:gdLst>
                <a:gd name="T0" fmla="*/ 0 w 3824"/>
                <a:gd name="T1" fmla="*/ 49 h 49"/>
                <a:gd name="T2" fmla="*/ 0 w 3824"/>
                <a:gd name="T3" fmla="*/ 0 h 49"/>
                <a:gd name="T4" fmla="*/ 3824 w 3824"/>
                <a:gd name="T5" fmla="*/ 0 h 49"/>
                <a:gd name="T6" fmla="*/ 3824 w 3824"/>
                <a:gd name="T7" fmla="*/ 49 h 49"/>
                <a:gd name="T8" fmla="*/ 0 w 3824"/>
                <a:gd name="T9" fmla="*/ 49 h 49"/>
              </a:gdLst>
              <a:ahLst/>
              <a:cxnLst>
                <a:cxn ang="0">
                  <a:pos x="T0" y="T1"/>
                </a:cxn>
                <a:cxn ang="0">
                  <a:pos x="T2" y="T3"/>
                </a:cxn>
                <a:cxn ang="0">
                  <a:pos x="T4" y="T5"/>
                </a:cxn>
                <a:cxn ang="0">
                  <a:pos x="T6" y="T7"/>
                </a:cxn>
                <a:cxn ang="0">
                  <a:pos x="T8" y="T9"/>
                </a:cxn>
              </a:cxnLst>
              <a:rect l="0" t="0" r="r" b="b"/>
              <a:pathLst>
                <a:path w="3824" h="49">
                  <a:moveTo>
                    <a:pt x="0" y="49"/>
                  </a:moveTo>
                  <a:cubicBezTo>
                    <a:pt x="0" y="32"/>
                    <a:pt x="0" y="17"/>
                    <a:pt x="0" y="0"/>
                  </a:cubicBezTo>
                  <a:cubicBezTo>
                    <a:pt x="1275" y="0"/>
                    <a:pt x="2549" y="0"/>
                    <a:pt x="3824" y="0"/>
                  </a:cubicBezTo>
                  <a:cubicBezTo>
                    <a:pt x="3824" y="17"/>
                    <a:pt x="3824" y="32"/>
                    <a:pt x="3824" y="49"/>
                  </a:cubicBezTo>
                  <a:cubicBezTo>
                    <a:pt x="2550" y="49"/>
                    <a:pt x="1276" y="49"/>
                    <a:pt x="0"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9" name="Freeform 8"/>
            <p:cNvSpPr>
              <a:spLocks/>
            </p:cNvSpPr>
            <p:nvPr/>
          </p:nvSpPr>
          <p:spPr bwMode="auto">
            <a:xfrm>
              <a:off x="8836023" y="247880"/>
              <a:ext cx="97676" cy="103596"/>
            </a:xfrm>
            <a:custGeom>
              <a:avLst/>
              <a:gdLst>
                <a:gd name="T0" fmla="*/ 479 w 486"/>
                <a:gd name="T1" fmla="*/ 514 h 514"/>
                <a:gd name="T2" fmla="*/ 315 w 486"/>
                <a:gd name="T3" fmla="*/ 514 h 514"/>
                <a:gd name="T4" fmla="*/ 314 w 486"/>
                <a:gd name="T5" fmla="*/ 507 h 514"/>
                <a:gd name="T6" fmla="*/ 345 w 486"/>
                <a:gd name="T7" fmla="*/ 433 h 514"/>
                <a:gd name="T8" fmla="*/ 345 w 486"/>
                <a:gd name="T9" fmla="*/ 251 h 514"/>
                <a:gd name="T10" fmla="*/ 140 w 486"/>
                <a:gd name="T11" fmla="*/ 251 h 514"/>
                <a:gd name="T12" fmla="*/ 140 w 486"/>
                <a:gd name="T13" fmla="*/ 311 h 514"/>
                <a:gd name="T14" fmla="*/ 140 w 486"/>
                <a:gd name="T15" fmla="*/ 439 h 514"/>
                <a:gd name="T16" fmla="*/ 170 w 486"/>
                <a:gd name="T17" fmla="*/ 513 h 514"/>
                <a:gd name="T18" fmla="*/ 0 w 486"/>
                <a:gd name="T19" fmla="*/ 513 h 514"/>
                <a:gd name="T20" fmla="*/ 28 w 486"/>
                <a:gd name="T21" fmla="*/ 431 h 514"/>
                <a:gd name="T22" fmla="*/ 29 w 486"/>
                <a:gd name="T23" fmla="*/ 63 h 514"/>
                <a:gd name="T24" fmla="*/ 1 w 486"/>
                <a:gd name="T25" fmla="*/ 10 h 514"/>
                <a:gd name="T26" fmla="*/ 0 w 486"/>
                <a:gd name="T27" fmla="*/ 0 h 514"/>
                <a:gd name="T28" fmla="*/ 167 w 486"/>
                <a:gd name="T29" fmla="*/ 0 h 514"/>
                <a:gd name="T30" fmla="*/ 168 w 486"/>
                <a:gd name="T31" fmla="*/ 7 h 514"/>
                <a:gd name="T32" fmla="*/ 140 w 486"/>
                <a:gd name="T33" fmla="*/ 73 h 514"/>
                <a:gd name="T34" fmla="*/ 140 w 486"/>
                <a:gd name="T35" fmla="*/ 217 h 514"/>
                <a:gd name="T36" fmla="*/ 331 w 486"/>
                <a:gd name="T37" fmla="*/ 216 h 514"/>
                <a:gd name="T38" fmla="*/ 344 w 486"/>
                <a:gd name="T39" fmla="*/ 198 h 514"/>
                <a:gd name="T40" fmla="*/ 344 w 486"/>
                <a:gd name="T41" fmla="*/ 51 h 514"/>
                <a:gd name="T42" fmla="*/ 323 w 486"/>
                <a:gd name="T43" fmla="*/ 15 h 514"/>
                <a:gd name="T44" fmla="*/ 306 w 486"/>
                <a:gd name="T45" fmla="*/ 0 h 514"/>
                <a:gd name="T46" fmla="*/ 486 w 486"/>
                <a:gd name="T47" fmla="*/ 0 h 514"/>
                <a:gd name="T48" fmla="*/ 476 w 486"/>
                <a:gd name="T49" fmla="*/ 13 h 514"/>
                <a:gd name="T50" fmla="*/ 452 w 486"/>
                <a:gd name="T51" fmla="*/ 56 h 514"/>
                <a:gd name="T52" fmla="*/ 453 w 486"/>
                <a:gd name="T53" fmla="*/ 459 h 514"/>
                <a:gd name="T54" fmla="*/ 479 w 486"/>
                <a:gd name="T55"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6" h="514">
                  <a:moveTo>
                    <a:pt x="479" y="514"/>
                  </a:moveTo>
                  <a:cubicBezTo>
                    <a:pt x="426" y="514"/>
                    <a:pt x="370" y="514"/>
                    <a:pt x="315" y="514"/>
                  </a:cubicBezTo>
                  <a:cubicBezTo>
                    <a:pt x="314" y="511"/>
                    <a:pt x="313" y="508"/>
                    <a:pt x="314" y="507"/>
                  </a:cubicBezTo>
                  <a:cubicBezTo>
                    <a:pt x="346" y="492"/>
                    <a:pt x="345" y="463"/>
                    <a:pt x="345" y="433"/>
                  </a:cubicBezTo>
                  <a:cubicBezTo>
                    <a:pt x="344" y="373"/>
                    <a:pt x="345" y="313"/>
                    <a:pt x="345" y="251"/>
                  </a:cubicBezTo>
                  <a:cubicBezTo>
                    <a:pt x="276" y="251"/>
                    <a:pt x="210" y="251"/>
                    <a:pt x="140" y="251"/>
                  </a:cubicBezTo>
                  <a:cubicBezTo>
                    <a:pt x="140" y="271"/>
                    <a:pt x="140" y="291"/>
                    <a:pt x="140" y="311"/>
                  </a:cubicBezTo>
                  <a:cubicBezTo>
                    <a:pt x="140" y="354"/>
                    <a:pt x="140" y="397"/>
                    <a:pt x="140" y="439"/>
                  </a:cubicBezTo>
                  <a:cubicBezTo>
                    <a:pt x="140" y="479"/>
                    <a:pt x="140" y="479"/>
                    <a:pt x="170" y="513"/>
                  </a:cubicBezTo>
                  <a:cubicBezTo>
                    <a:pt x="112" y="513"/>
                    <a:pt x="56" y="513"/>
                    <a:pt x="0" y="513"/>
                  </a:cubicBezTo>
                  <a:cubicBezTo>
                    <a:pt x="39" y="494"/>
                    <a:pt x="28" y="460"/>
                    <a:pt x="28" y="431"/>
                  </a:cubicBezTo>
                  <a:cubicBezTo>
                    <a:pt x="28" y="308"/>
                    <a:pt x="28" y="185"/>
                    <a:pt x="29" y="63"/>
                  </a:cubicBezTo>
                  <a:cubicBezTo>
                    <a:pt x="29" y="39"/>
                    <a:pt x="29" y="18"/>
                    <a:pt x="1" y="10"/>
                  </a:cubicBezTo>
                  <a:cubicBezTo>
                    <a:pt x="0" y="9"/>
                    <a:pt x="0" y="5"/>
                    <a:pt x="0" y="0"/>
                  </a:cubicBezTo>
                  <a:cubicBezTo>
                    <a:pt x="56" y="0"/>
                    <a:pt x="112" y="0"/>
                    <a:pt x="167" y="0"/>
                  </a:cubicBezTo>
                  <a:cubicBezTo>
                    <a:pt x="168" y="4"/>
                    <a:pt x="168" y="7"/>
                    <a:pt x="168" y="7"/>
                  </a:cubicBezTo>
                  <a:cubicBezTo>
                    <a:pt x="135" y="19"/>
                    <a:pt x="139" y="47"/>
                    <a:pt x="140" y="73"/>
                  </a:cubicBezTo>
                  <a:cubicBezTo>
                    <a:pt x="140" y="120"/>
                    <a:pt x="140" y="167"/>
                    <a:pt x="140" y="217"/>
                  </a:cubicBezTo>
                  <a:cubicBezTo>
                    <a:pt x="205" y="217"/>
                    <a:pt x="268" y="217"/>
                    <a:pt x="331" y="216"/>
                  </a:cubicBezTo>
                  <a:cubicBezTo>
                    <a:pt x="336" y="216"/>
                    <a:pt x="344" y="204"/>
                    <a:pt x="344" y="198"/>
                  </a:cubicBezTo>
                  <a:cubicBezTo>
                    <a:pt x="345" y="149"/>
                    <a:pt x="346" y="100"/>
                    <a:pt x="344" y="51"/>
                  </a:cubicBezTo>
                  <a:cubicBezTo>
                    <a:pt x="343" y="39"/>
                    <a:pt x="330" y="27"/>
                    <a:pt x="323" y="15"/>
                  </a:cubicBezTo>
                  <a:cubicBezTo>
                    <a:pt x="320" y="11"/>
                    <a:pt x="315" y="8"/>
                    <a:pt x="306" y="0"/>
                  </a:cubicBezTo>
                  <a:cubicBezTo>
                    <a:pt x="370" y="0"/>
                    <a:pt x="426" y="0"/>
                    <a:pt x="486" y="0"/>
                  </a:cubicBezTo>
                  <a:cubicBezTo>
                    <a:pt x="482" y="6"/>
                    <a:pt x="480" y="12"/>
                    <a:pt x="476" y="13"/>
                  </a:cubicBezTo>
                  <a:cubicBezTo>
                    <a:pt x="456" y="21"/>
                    <a:pt x="452" y="37"/>
                    <a:pt x="452" y="56"/>
                  </a:cubicBezTo>
                  <a:cubicBezTo>
                    <a:pt x="452" y="190"/>
                    <a:pt x="451" y="325"/>
                    <a:pt x="453" y="459"/>
                  </a:cubicBezTo>
                  <a:cubicBezTo>
                    <a:pt x="453" y="477"/>
                    <a:pt x="469" y="494"/>
                    <a:pt x="479" y="5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0" name="Freeform 9"/>
            <p:cNvSpPr>
              <a:spLocks noEditPoints="1"/>
            </p:cNvSpPr>
            <p:nvPr/>
          </p:nvSpPr>
          <p:spPr bwMode="auto">
            <a:xfrm>
              <a:off x="8639930" y="247880"/>
              <a:ext cx="86577" cy="104337"/>
            </a:xfrm>
            <a:custGeom>
              <a:avLst/>
              <a:gdLst>
                <a:gd name="T0" fmla="*/ 0 w 434"/>
                <a:gd name="T1" fmla="*/ 508 h 519"/>
                <a:gd name="T2" fmla="*/ 33 w 434"/>
                <a:gd name="T3" fmla="*/ 434 h 519"/>
                <a:gd name="T4" fmla="*/ 34 w 434"/>
                <a:gd name="T5" fmla="*/ 55 h 519"/>
                <a:gd name="T6" fmla="*/ 9 w 434"/>
                <a:gd name="T7" fmla="*/ 12 h 519"/>
                <a:gd name="T8" fmla="*/ 3 w 434"/>
                <a:gd name="T9" fmla="*/ 0 h 519"/>
                <a:gd name="T10" fmla="*/ 391 w 434"/>
                <a:gd name="T11" fmla="*/ 0 h 519"/>
                <a:gd name="T12" fmla="*/ 391 w 434"/>
                <a:gd name="T13" fmla="*/ 107 h 519"/>
                <a:gd name="T14" fmla="*/ 359 w 434"/>
                <a:gd name="T15" fmla="*/ 89 h 519"/>
                <a:gd name="T16" fmla="*/ 274 w 434"/>
                <a:gd name="T17" fmla="*/ 29 h 519"/>
                <a:gd name="T18" fmla="*/ 178 w 434"/>
                <a:gd name="T19" fmla="*/ 29 h 519"/>
                <a:gd name="T20" fmla="*/ 145 w 434"/>
                <a:gd name="T21" fmla="*/ 60 h 519"/>
                <a:gd name="T22" fmla="*/ 145 w 434"/>
                <a:gd name="T23" fmla="*/ 175 h 519"/>
                <a:gd name="T24" fmla="*/ 148 w 434"/>
                <a:gd name="T25" fmla="*/ 182 h 519"/>
                <a:gd name="T26" fmla="*/ 275 w 434"/>
                <a:gd name="T27" fmla="*/ 190 h 519"/>
                <a:gd name="T28" fmla="*/ 399 w 434"/>
                <a:gd name="T29" fmla="*/ 255 h 519"/>
                <a:gd name="T30" fmla="*/ 354 w 434"/>
                <a:gd name="T31" fmla="*/ 489 h 519"/>
                <a:gd name="T32" fmla="*/ 258 w 434"/>
                <a:gd name="T33" fmla="*/ 515 h 519"/>
                <a:gd name="T34" fmla="*/ 18 w 434"/>
                <a:gd name="T35" fmla="*/ 516 h 519"/>
                <a:gd name="T36" fmla="*/ 6 w 434"/>
                <a:gd name="T37" fmla="*/ 514 h 519"/>
                <a:gd name="T38" fmla="*/ 0 w 434"/>
                <a:gd name="T39" fmla="*/ 508 h 519"/>
                <a:gd name="T40" fmla="*/ 145 w 434"/>
                <a:gd name="T41" fmla="*/ 210 h 519"/>
                <a:gd name="T42" fmla="*/ 145 w 434"/>
                <a:gd name="T43" fmla="*/ 410 h 519"/>
                <a:gd name="T44" fmla="*/ 225 w 434"/>
                <a:gd name="T45" fmla="*/ 485 h 519"/>
                <a:gd name="T46" fmla="*/ 287 w 434"/>
                <a:gd name="T47" fmla="*/ 442 h 519"/>
                <a:gd name="T48" fmla="*/ 296 w 434"/>
                <a:gd name="T49" fmla="*/ 281 h 519"/>
                <a:gd name="T50" fmla="*/ 245 w 434"/>
                <a:gd name="T51" fmla="*/ 224 h 519"/>
                <a:gd name="T52" fmla="*/ 145 w 434"/>
                <a:gd name="T53" fmla="*/ 210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34" h="519">
                  <a:moveTo>
                    <a:pt x="0" y="508"/>
                  </a:moveTo>
                  <a:cubicBezTo>
                    <a:pt x="44" y="495"/>
                    <a:pt x="33" y="462"/>
                    <a:pt x="33" y="434"/>
                  </a:cubicBezTo>
                  <a:cubicBezTo>
                    <a:pt x="34" y="307"/>
                    <a:pt x="33" y="181"/>
                    <a:pt x="34" y="55"/>
                  </a:cubicBezTo>
                  <a:cubicBezTo>
                    <a:pt x="34" y="35"/>
                    <a:pt x="33" y="17"/>
                    <a:pt x="9" y="12"/>
                  </a:cubicBezTo>
                  <a:cubicBezTo>
                    <a:pt x="7" y="11"/>
                    <a:pt x="6" y="6"/>
                    <a:pt x="3" y="0"/>
                  </a:cubicBezTo>
                  <a:cubicBezTo>
                    <a:pt x="134" y="0"/>
                    <a:pt x="262" y="0"/>
                    <a:pt x="391" y="0"/>
                  </a:cubicBezTo>
                  <a:cubicBezTo>
                    <a:pt x="391" y="35"/>
                    <a:pt x="391" y="71"/>
                    <a:pt x="391" y="107"/>
                  </a:cubicBezTo>
                  <a:cubicBezTo>
                    <a:pt x="373" y="114"/>
                    <a:pt x="365" y="107"/>
                    <a:pt x="359" y="89"/>
                  </a:cubicBezTo>
                  <a:cubicBezTo>
                    <a:pt x="340" y="36"/>
                    <a:pt x="330" y="29"/>
                    <a:pt x="274" y="29"/>
                  </a:cubicBezTo>
                  <a:cubicBezTo>
                    <a:pt x="242" y="29"/>
                    <a:pt x="210" y="30"/>
                    <a:pt x="178" y="29"/>
                  </a:cubicBezTo>
                  <a:cubicBezTo>
                    <a:pt x="156" y="29"/>
                    <a:pt x="145" y="37"/>
                    <a:pt x="145" y="60"/>
                  </a:cubicBezTo>
                  <a:cubicBezTo>
                    <a:pt x="145" y="98"/>
                    <a:pt x="145" y="137"/>
                    <a:pt x="145" y="175"/>
                  </a:cubicBezTo>
                  <a:cubicBezTo>
                    <a:pt x="145" y="177"/>
                    <a:pt x="147" y="180"/>
                    <a:pt x="148" y="182"/>
                  </a:cubicBezTo>
                  <a:cubicBezTo>
                    <a:pt x="190" y="185"/>
                    <a:pt x="233" y="185"/>
                    <a:pt x="275" y="190"/>
                  </a:cubicBezTo>
                  <a:cubicBezTo>
                    <a:pt x="324" y="195"/>
                    <a:pt x="372" y="208"/>
                    <a:pt x="399" y="255"/>
                  </a:cubicBezTo>
                  <a:cubicBezTo>
                    <a:pt x="434" y="315"/>
                    <a:pt x="429" y="452"/>
                    <a:pt x="354" y="489"/>
                  </a:cubicBezTo>
                  <a:cubicBezTo>
                    <a:pt x="325" y="503"/>
                    <a:pt x="291" y="514"/>
                    <a:pt x="258" y="515"/>
                  </a:cubicBezTo>
                  <a:cubicBezTo>
                    <a:pt x="179" y="519"/>
                    <a:pt x="98" y="516"/>
                    <a:pt x="18" y="516"/>
                  </a:cubicBezTo>
                  <a:cubicBezTo>
                    <a:pt x="14" y="516"/>
                    <a:pt x="10" y="515"/>
                    <a:pt x="6" y="514"/>
                  </a:cubicBezTo>
                  <a:cubicBezTo>
                    <a:pt x="4" y="512"/>
                    <a:pt x="2" y="510"/>
                    <a:pt x="0" y="508"/>
                  </a:cubicBezTo>
                  <a:close/>
                  <a:moveTo>
                    <a:pt x="145" y="210"/>
                  </a:moveTo>
                  <a:cubicBezTo>
                    <a:pt x="145" y="282"/>
                    <a:pt x="145" y="346"/>
                    <a:pt x="145" y="410"/>
                  </a:cubicBezTo>
                  <a:cubicBezTo>
                    <a:pt x="145" y="486"/>
                    <a:pt x="149" y="490"/>
                    <a:pt x="225" y="485"/>
                  </a:cubicBezTo>
                  <a:cubicBezTo>
                    <a:pt x="254" y="483"/>
                    <a:pt x="275" y="469"/>
                    <a:pt x="287" y="442"/>
                  </a:cubicBezTo>
                  <a:cubicBezTo>
                    <a:pt x="310" y="389"/>
                    <a:pt x="309" y="335"/>
                    <a:pt x="296" y="281"/>
                  </a:cubicBezTo>
                  <a:cubicBezTo>
                    <a:pt x="290" y="255"/>
                    <a:pt x="272" y="231"/>
                    <a:pt x="245" y="224"/>
                  </a:cubicBezTo>
                  <a:cubicBezTo>
                    <a:pt x="214" y="217"/>
                    <a:pt x="181" y="215"/>
                    <a:pt x="145" y="2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1" name="Freeform 10"/>
            <p:cNvSpPr>
              <a:spLocks noEditPoints="1"/>
            </p:cNvSpPr>
            <p:nvPr/>
          </p:nvSpPr>
          <p:spPr bwMode="auto">
            <a:xfrm>
              <a:off x="8365400" y="247880"/>
              <a:ext cx="84357" cy="105076"/>
            </a:xfrm>
            <a:custGeom>
              <a:avLst/>
              <a:gdLst>
                <a:gd name="T0" fmla="*/ 0 w 418"/>
                <a:gd name="T1" fmla="*/ 510 h 521"/>
                <a:gd name="T2" fmla="*/ 32 w 418"/>
                <a:gd name="T3" fmla="*/ 421 h 521"/>
                <a:gd name="T4" fmla="*/ 32 w 418"/>
                <a:gd name="T5" fmla="*/ 63 h 521"/>
                <a:gd name="T6" fmla="*/ 7 w 418"/>
                <a:gd name="T7" fmla="*/ 12 h 521"/>
                <a:gd name="T8" fmla="*/ 5 w 418"/>
                <a:gd name="T9" fmla="*/ 0 h 521"/>
                <a:gd name="T10" fmla="*/ 388 w 418"/>
                <a:gd name="T11" fmla="*/ 0 h 521"/>
                <a:gd name="T12" fmla="*/ 388 w 418"/>
                <a:gd name="T13" fmla="*/ 108 h 521"/>
                <a:gd name="T14" fmla="*/ 357 w 418"/>
                <a:gd name="T15" fmla="*/ 89 h 521"/>
                <a:gd name="T16" fmla="*/ 278 w 418"/>
                <a:gd name="T17" fmla="*/ 30 h 521"/>
                <a:gd name="T18" fmla="*/ 171 w 418"/>
                <a:gd name="T19" fmla="*/ 30 h 521"/>
                <a:gd name="T20" fmla="*/ 144 w 418"/>
                <a:gd name="T21" fmla="*/ 55 h 521"/>
                <a:gd name="T22" fmla="*/ 144 w 418"/>
                <a:gd name="T23" fmla="*/ 186 h 521"/>
                <a:gd name="T24" fmla="*/ 225 w 418"/>
                <a:gd name="T25" fmla="*/ 186 h 521"/>
                <a:gd name="T26" fmla="*/ 329 w 418"/>
                <a:gd name="T27" fmla="*/ 204 h 521"/>
                <a:gd name="T28" fmla="*/ 415 w 418"/>
                <a:gd name="T29" fmla="*/ 313 h 521"/>
                <a:gd name="T30" fmla="*/ 411 w 418"/>
                <a:gd name="T31" fmla="*/ 400 h 521"/>
                <a:gd name="T32" fmla="*/ 306 w 418"/>
                <a:gd name="T33" fmla="*/ 508 h 521"/>
                <a:gd name="T34" fmla="*/ 7 w 418"/>
                <a:gd name="T35" fmla="*/ 521 h 521"/>
                <a:gd name="T36" fmla="*/ 0 w 418"/>
                <a:gd name="T37" fmla="*/ 510 h 521"/>
                <a:gd name="T38" fmla="*/ 144 w 418"/>
                <a:gd name="T39" fmla="*/ 212 h 521"/>
                <a:gd name="T40" fmla="*/ 144 w 418"/>
                <a:gd name="T41" fmla="*/ 414 h 521"/>
                <a:gd name="T42" fmla="*/ 216 w 418"/>
                <a:gd name="T43" fmla="*/ 486 h 521"/>
                <a:gd name="T44" fmla="*/ 291 w 418"/>
                <a:gd name="T45" fmla="*/ 430 h 521"/>
                <a:gd name="T46" fmla="*/ 293 w 418"/>
                <a:gd name="T47" fmla="*/ 282 h 521"/>
                <a:gd name="T48" fmla="*/ 243 w 418"/>
                <a:gd name="T49" fmla="*/ 225 h 521"/>
                <a:gd name="T50" fmla="*/ 144 w 418"/>
                <a:gd name="T51" fmla="*/ 212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18" h="521">
                  <a:moveTo>
                    <a:pt x="0" y="510"/>
                  </a:moveTo>
                  <a:cubicBezTo>
                    <a:pt x="47" y="491"/>
                    <a:pt x="31" y="453"/>
                    <a:pt x="32" y="421"/>
                  </a:cubicBezTo>
                  <a:cubicBezTo>
                    <a:pt x="33" y="302"/>
                    <a:pt x="32" y="182"/>
                    <a:pt x="32" y="63"/>
                  </a:cubicBezTo>
                  <a:cubicBezTo>
                    <a:pt x="32" y="42"/>
                    <a:pt x="34" y="20"/>
                    <a:pt x="7" y="12"/>
                  </a:cubicBezTo>
                  <a:cubicBezTo>
                    <a:pt x="6" y="11"/>
                    <a:pt x="6" y="5"/>
                    <a:pt x="5" y="0"/>
                  </a:cubicBezTo>
                  <a:cubicBezTo>
                    <a:pt x="133" y="0"/>
                    <a:pt x="259" y="0"/>
                    <a:pt x="388" y="0"/>
                  </a:cubicBezTo>
                  <a:cubicBezTo>
                    <a:pt x="388" y="36"/>
                    <a:pt x="388" y="72"/>
                    <a:pt x="388" y="108"/>
                  </a:cubicBezTo>
                  <a:cubicBezTo>
                    <a:pt x="369" y="115"/>
                    <a:pt x="362" y="108"/>
                    <a:pt x="357" y="89"/>
                  </a:cubicBezTo>
                  <a:cubicBezTo>
                    <a:pt x="345" y="45"/>
                    <a:pt x="324" y="30"/>
                    <a:pt x="278" y="30"/>
                  </a:cubicBezTo>
                  <a:cubicBezTo>
                    <a:pt x="243" y="30"/>
                    <a:pt x="207" y="30"/>
                    <a:pt x="171" y="30"/>
                  </a:cubicBezTo>
                  <a:cubicBezTo>
                    <a:pt x="154" y="30"/>
                    <a:pt x="144" y="37"/>
                    <a:pt x="144" y="55"/>
                  </a:cubicBezTo>
                  <a:cubicBezTo>
                    <a:pt x="144" y="97"/>
                    <a:pt x="144" y="140"/>
                    <a:pt x="144" y="186"/>
                  </a:cubicBezTo>
                  <a:cubicBezTo>
                    <a:pt x="172" y="186"/>
                    <a:pt x="199" y="184"/>
                    <a:pt x="225" y="186"/>
                  </a:cubicBezTo>
                  <a:cubicBezTo>
                    <a:pt x="260" y="190"/>
                    <a:pt x="295" y="194"/>
                    <a:pt x="329" y="204"/>
                  </a:cubicBezTo>
                  <a:cubicBezTo>
                    <a:pt x="383" y="218"/>
                    <a:pt x="409" y="260"/>
                    <a:pt x="415" y="313"/>
                  </a:cubicBezTo>
                  <a:cubicBezTo>
                    <a:pt x="418" y="341"/>
                    <a:pt x="415" y="371"/>
                    <a:pt x="411" y="400"/>
                  </a:cubicBezTo>
                  <a:cubicBezTo>
                    <a:pt x="403" y="461"/>
                    <a:pt x="364" y="502"/>
                    <a:pt x="306" y="508"/>
                  </a:cubicBezTo>
                  <a:cubicBezTo>
                    <a:pt x="207" y="518"/>
                    <a:pt x="107" y="517"/>
                    <a:pt x="7" y="521"/>
                  </a:cubicBezTo>
                  <a:cubicBezTo>
                    <a:pt x="5" y="517"/>
                    <a:pt x="3" y="514"/>
                    <a:pt x="0" y="510"/>
                  </a:cubicBezTo>
                  <a:close/>
                  <a:moveTo>
                    <a:pt x="144" y="212"/>
                  </a:moveTo>
                  <a:cubicBezTo>
                    <a:pt x="144" y="283"/>
                    <a:pt x="144" y="349"/>
                    <a:pt x="144" y="414"/>
                  </a:cubicBezTo>
                  <a:cubicBezTo>
                    <a:pt x="144" y="487"/>
                    <a:pt x="144" y="487"/>
                    <a:pt x="216" y="486"/>
                  </a:cubicBezTo>
                  <a:cubicBezTo>
                    <a:pt x="253" y="485"/>
                    <a:pt x="286" y="465"/>
                    <a:pt x="291" y="430"/>
                  </a:cubicBezTo>
                  <a:cubicBezTo>
                    <a:pt x="297" y="381"/>
                    <a:pt x="296" y="331"/>
                    <a:pt x="293" y="282"/>
                  </a:cubicBezTo>
                  <a:cubicBezTo>
                    <a:pt x="291" y="254"/>
                    <a:pt x="270" y="232"/>
                    <a:pt x="243" y="225"/>
                  </a:cubicBezTo>
                  <a:cubicBezTo>
                    <a:pt x="212" y="217"/>
                    <a:pt x="179" y="216"/>
                    <a:pt x="144" y="2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2" name="Freeform 11"/>
            <p:cNvSpPr>
              <a:spLocks noEditPoints="1"/>
            </p:cNvSpPr>
            <p:nvPr/>
          </p:nvSpPr>
          <p:spPr bwMode="auto">
            <a:xfrm>
              <a:off x="8549653" y="247140"/>
              <a:ext cx="82137" cy="104337"/>
            </a:xfrm>
            <a:custGeom>
              <a:avLst/>
              <a:gdLst>
                <a:gd name="T0" fmla="*/ 149 w 408"/>
                <a:gd name="T1" fmla="*/ 312 h 516"/>
                <a:gd name="T2" fmla="*/ 150 w 408"/>
                <a:gd name="T3" fmla="*/ 477 h 516"/>
                <a:gd name="T4" fmla="*/ 177 w 408"/>
                <a:gd name="T5" fmla="*/ 516 h 516"/>
                <a:gd name="T6" fmla="*/ 1 w 408"/>
                <a:gd name="T7" fmla="*/ 516 h 516"/>
                <a:gd name="T8" fmla="*/ 36 w 408"/>
                <a:gd name="T9" fmla="*/ 407 h 516"/>
                <a:gd name="T10" fmla="*/ 36 w 408"/>
                <a:gd name="T11" fmla="*/ 114 h 516"/>
                <a:gd name="T12" fmla="*/ 0 w 408"/>
                <a:gd name="T13" fmla="*/ 5 h 516"/>
                <a:gd name="T14" fmla="*/ 29 w 408"/>
                <a:gd name="T15" fmla="*/ 1 h 516"/>
                <a:gd name="T16" fmla="*/ 253 w 408"/>
                <a:gd name="T17" fmla="*/ 1 h 516"/>
                <a:gd name="T18" fmla="*/ 318 w 408"/>
                <a:gd name="T19" fmla="*/ 11 h 516"/>
                <a:gd name="T20" fmla="*/ 404 w 408"/>
                <a:gd name="T21" fmla="*/ 129 h 516"/>
                <a:gd name="T22" fmla="*/ 336 w 408"/>
                <a:gd name="T23" fmla="*/ 287 h 516"/>
                <a:gd name="T24" fmla="*/ 237 w 408"/>
                <a:gd name="T25" fmla="*/ 311 h 516"/>
                <a:gd name="T26" fmla="*/ 149 w 408"/>
                <a:gd name="T27" fmla="*/ 312 h 516"/>
                <a:gd name="T28" fmla="*/ 149 w 408"/>
                <a:gd name="T29" fmla="*/ 284 h 516"/>
                <a:gd name="T30" fmla="*/ 194 w 408"/>
                <a:gd name="T31" fmla="*/ 284 h 516"/>
                <a:gd name="T32" fmla="*/ 281 w 408"/>
                <a:gd name="T33" fmla="*/ 216 h 516"/>
                <a:gd name="T34" fmla="*/ 289 w 408"/>
                <a:gd name="T35" fmla="*/ 132 h 516"/>
                <a:gd name="T36" fmla="*/ 171 w 408"/>
                <a:gd name="T37" fmla="*/ 33 h 516"/>
                <a:gd name="T38" fmla="*/ 150 w 408"/>
                <a:gd name="T39" fmla="*/ 56 h 516"/>
                <a:gd name="T40" fmla="*/ 149 w 408"/>
                <a:gd name="T41" fmla="*/ 284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8" h="516">
                  <a:moveTo>
                    <a:pt x="149" y="312"/>
                  </a:moveTo>
                  <a:cubicBezTo>
                    <a:pt x="149" y="370"/>
                    <a:pt x="147" y="424"/>
                    <a:pt x="150" y="477"/>
                  </a:cubicBezTo>
                  <a:cubicBezTo>
                    <a:pt x="151" y="490"/>
                    <a:pt x="167" y="502"/>
                    <a:pt x="177" y="516"/>
                  </a:cubicBezTo>
                  <a:cubicBezTo>
                    <a:pt x="122" y="516"/>
                    <a:pt x="66" y="516"/>
                    <a:pt x="1" y="516"/>
                  </a:cubicBezTo>
                  <a:cubicBezTo>
                    <a:pt x="54" y="487"/>
                    <a:pt x="36" y="444"/>
                    <a:pt x="36" y="407"/>
                  </a:cubicBezTo>
                  <a:cubicBezTo>
                    <a:pt x="38" y="309"/>
                    <a:pt x="38" y="211"/>
                    <a:pt x="36" y="114"/>
                  </a:cubicBezTo>
                  <a:cubicBezTo>
                    <a:pt x="36" y="77"/>
                    <a:pt x="54" y="33"/>
                    <a:pt x="0" y="5"/>
                  </a:cubicBezTo>
                  <a:cubicBezTo>
                    <a:pt x="16" y="2"/>
                    <a:pt x="23" y="1"/>
                    <a:pt x="29" y="1"/>
                  </a:cubicBezTo>
                  <a:cubicBezTo>
                    <a:pt x="104" y="0"/>
                    <a:pt x="178" y="0"/>
                    <a:pt x="253" y="1"/>
                  </a:cubicBezTo>
                  <a:cubicBezTo>
                    <a:pt x="275" y="1"/>
                    <a:pt x="297" y="5"/>
                    <a:pt x="318" y="11"/>
                  </a:cubicBezTo>
                  <a:cubicBezTo>
                    <a:pt x="375" y="29"/>
                    <a:pt x="400" y="72"/>
                    <a:pt x="404" y="129"/>
                  </a:cubicBezTo>
                  <a:cubicBezTo>
                    <a:pt x="408" y="192"/>
                    <a:pt x="395" y="260"/>
                    <a:pt x="336" y="287"/>
                  </a:cubicBezTo>
                  <a:cubicBezTo>
                    <a:pt x="305" y="301"/>
                    <a:pt x="270" y="307"/>
                    <a:pt x="237" y="311"/>
                  </a:cubicBezTo>
                  <a:cubicBezTo>
                    <a:pt x="209" y="315"/>
                    <a:pt x="180" y="312"/>
                    <a:pt x="149" y="312"/>
                  </a:cubicBezTo>
                  <a:close/>
                  <a:moveTo>
                    <a:pt x="149" y="284"/>
                  </a:moveTo>
                  <a:cubicBezTo>
                    <a:pt x="166" y="284"/>
                    <a:pt x="180" y="284"/>
                    <a:pt x="194" y="284"/>
                  </a:cubicBezTo>
                  <a:cubicBezTo>
                    <a:pt x="245" y="283"/>
                    <a:pt x="270" y="265"/>
                    <a:pt x="281" y="216"/>
                  </a:cubicBezTo>
                  <a:cubicBezTo>
                    <a:pt x="287" y="188"/>
                    <a:pt x="291" y="160"/>
                    <a:pt x="289" y="132"/>
                  </a:cubicBezTo>
                  <a:cubicBezTo>
                    <a:pt x="285" y="54"/>
                    <a:pt x="249" y="25"/>
                    <a:pt x="171" y="33"/>
                  </a:cubicBezTo>
                  <a:cubicBezTo>
                    <a:pt x="163" y="34"/>
                    <a:pt x="150" y="48"/>
                    <a:pt x="150" y="56"/>
                  </a:cubicBezTo>
                  <a:cubicBezTo>
                    <a:pt x="148" y="130"/>
                    <a:pt x="149" y="205"/>
                    <a:pt x="149" y="2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3" name="Freeform 12"/>
            <p:cNvSpPr>
              <a:spLocks noEditPoints="1"/>
            </p:cNvSpPr>
            <p:nvPr/>
          </p:nvSpPr>
          <p:spPr bwMode="auto">
            <a:xfrm>
              <a:off x="8728727" y="247880"/>
              <a:ext cx="96936" cy="104337"/>
            </a:xfrm>
            <a:custGeom>
              <a:avLst/>
              <a:gdLst>
                <a:gd name="T0" fmla="*/ 0 w 479"/>
                <a:gd name="T1" fmla="*/ 517 h 518"/>
                <a:gd name="T2" fmla="*/ 172 w 479"/>
                <a:gd name="T3" fmla="*/ 99 h 518"/>
                <a:gd name="T4" fmla="*/ 183 w 479"/>
                <a:gd name="T5" fmla="*/ 61 h 518"/>
                <a:gd name="T6" fmla="*/ 161 w 479"/>
                <a:gd name="T7" fmla="*/ 13 h 518"/>
                <a:gd name="T8" fmla="*/ 155 w 479"/>
                <a:gd name="T9" fmla="*/ 0 h 518"/>
                <a:gd name="T10" fmla="*/ 297 w 479"/>
                <a:gd name="T11" fmla="*/ 0 h 518"/>
                <a:gd name="T12" fmla="*/ 479 w 479"/>
                <a:gd name="T13" fmla="*/ 516 h 518"/>
                <a:gd name="T14" fmla="*/ 360 w 479"/>
                <a:gd name="T15" fmla="*/ 516 h 518"/>
                <a:gd name="T16" fmla="*/ 307 w 479"/>
                <a:gd name="T17" fmla="*/ 352 h 518"/>
                <a:gd name="T18" fmla="*/ 278 w 479"/>
                <a:gd name="T19" fmla="*/ 329 h 518"/>
                <a:gd name="T20" fmla="*/ 155 w 479"/>
                <a:gd name="T21" fmla="*/ 329 h 518"/>
                <a:gd name="T22" fmla="*/ 125 w 479"/>
                <a:gd name="T23" fmla="*/ 352 h 518"/>
                <a:gd name="T24" fmla="*/ 88 w 479"/>
                <a:gd name="T25" fmla="*/ 498 h 518"/>
                <a:gd name="T26" fmla="*/ 66 w 479"/>
                <a:gd name="T27" fmla="*/ 518 h 518"/>
                <a:gd name="T28" fmla="*/ 0 w 479"/>
                <a:gd name="T29" fmla="*/ 517 h 518"/>
                <a:gd name="T30" fmla="*/ 221 w 479"/>
                <a:gd name="T31" fmla="*/ 91 h 518"/>
                <a:gd name="T32" fmla="*/ 215 w 479"/>
                <a:gd name="T33" fmla="*/ 91 h 518"/>
                <a:gd name="T34" fmla="*/ 144 w 479"/>
                <a:gd name="T35" fmla="*/ 296 h 518"/>
                <a:gd name="T36" fmla="*/ 289 w 479"/>
                <a:gd name="T37" fmla="*/ 296 h 518"/>
                <a:gd name="T38" fmla="*/ 221 w 479"/>
                <a:gd name="T39" fmla="*/ 91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9" h="518">
                  <a:moveTo>
                    <a:pt x="0" y="517"/>
                  </a:moveTo>
                  <a:cubicBezTo>
                    <a:pt x="58" y="376"/>
                    <a:pt x="115" y="238"/>
                    <a:pt x="172" y="99"/>
                  </a:cubicBezTo>
                  <a:cubicBezTo>
                    <a:pt x="177" y="87"/>
                    <a:pt x="181" y="74"/>
                    <a:pt x="183" y="61"/>
                  </a:cubicBezTo>
                  <a:cubicBezTo>
                    <a:pt x="186" y="41"/>
                    <a:pt x="186" y="21"/>
                    <a:pt x="161" y="13"/>
                  </a:cubicBezTo>
                  <a:cubicBezTo>
                    <a:pt x="159" y="13"/>
                    <a:pt x="158" y="6"/>
                    <a:pt x="155" y="0"/>
                  </a:cubicBezTo>
                  <a:cubicBezTo>
                    <a:pt x="205" y="0"/>
                    <a:pt x="253" y="0"/>
                    <a:pt x="297" y="0"/>
                  </a:cubicBezTo>
                  <a:cubicBezTo>
                    <a:pt x="358" y="173"/>
                    <a:pt x="418" y="344"/>
                    <a:pt x="479" y="516"/>
                  </a:cubicBezTo>
                  <a:cubicBezTo>
                    <a:pt x="442" y="516"/>
                    <a:pt x="401" y="516"/>
                    <a:pt x="360" y="516"/>
                  </a:cubicBezTo>
                  <a:cubicBezTo>
                    <a:pt x="342" y="461"/>
                    <a:pt x="324" y="407"/>
                    <a:pt x="307" y="352"/>
                  </a:cubicBezTo>
                  <a:cubicBezTo>
                    <a:pt x="302" y="336"/>
                    <a:pt x="296" y="329"/>
                    <a:pt x="278" y="329"/>
                  </a:cubicBezTo>
                  <a:cubicBezTo>
                    <a:pt x="237" y="331"/>
                    <a:pt x="196" y="331"/>
                    <a:pt x="155" y="329"/>
                  </a:cubicBezTo>
                  <a:cubicBezTo>
                    <a:pt x="137" y="329"/>
                    <a:pt x="129" y="336"/>
                    <a:pt x="125" y="352"/>
                  </a:cubicBezTo>
                  <a:cubicBezTo>
                    <a:pt x="113" y="400"/>
                    <a:pt x="100" y="449"/>
                    <a:pt x="88" y="498"/>
                  </a:cubicBezTo>
                  <a:cubicBezTo>
                    <a:pt x="85" y="510"/>
                    <a:pt x="81" y="518"/>
                    <a:pt x="66" y="518"/>
                  </a:cubicBezTo>
                  <a:cubicBezTo>
                    <a:pt x="43" y="517"/>
                    <a:pt x="20" y="517"/>
                    <a:pt x="0" y="517"/>
                  </a:cubicBezTo>
                  <a:close/>
                  <a:moveTo>
                    <a:pt x="221" y="91"/>
                  </a:moveTo>
                  <a:cubicBezTo>
                    <a:pt x="219" y="91"/>
                    <a:pt x="217" y="91"/>
                    <a:pt x="215" y="91"/>
                  </a:cubicBezTo>
                  <a:cubicBezTo>
                    <a:pt x="191" y="159"/>
                    <a:pt x="168" y="226"/>
                    <a:pt x="144" y="296"/>
                  </a:cubicBezTo>
                  <a:cubicBezTo>
                    <a:pt x="195" y="296"/>
                    <a:pt x="241" y="296"/>
                    <a:pt x="289" y="296"/>
                  </a:cubicBezTo>
                  <a:cubicBezTo>
                    <a:pt x="266" y="226"/>
                    <a:pt x="244" y="159"/>
                    <a:pt x="221" y="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4" name="Freeform 13"/>
            <p:cNvSpPr>
              <a:spLocks/>
            </p:cNvSpPr>
            <p:nvPr/>
          </p:nvSpPr>
          <p:spPr bwMode="auto">
            <a:xfrm>
              <a:off x="8462337" y="247880"/>
              <a:ext cx="74737" cy="103596"/>
            </a:xfrm>
            <a:custGeom>
              <a:avLst/>
              <a:gdLst>
                <a:gd name="T0" fmla="*/ 0 w 371"/>
                <a:gd name="T1" fmla="*/ 0 h 516"/>
                <a:gd name="T2" fmla="*/ 358 w 371"/>
                <a:gd name="T3" fmla="*/ 0 h 516"/>
                <a:gd name="T4" fmla="*/ 358 w 371"/>
                <a:gd name="T5" fmla="*/ 108 h 516"/>
                <a:gd name="T6" fmla="*/ 328 w 371"/>
                <a:gd name="T7" fmla="*/ 92 h 516"/>
                <a:gd name="T8" fmla="*/ 244 w 371"/>
                <a:gd name="T9" fmla="*/ 30 h 516"/>
                <a:gd name="T10" fmla="*/ 159 w 371"/>
                <a:gd name="T11" fmla="*/ 31 h 516"/>
                <a:gd name="T12" fmla="*/ 140 w 371"/>
                <a:gd name="T13" fmla="*/ 49 h 516"/>
                <a:gd name="T14" fmla="*/ 139 w 371"/>
                <a:gd name="T15" fmla="*/ 220 h 516"/>
                <a:gd name="T16" fmla="*/ 297 w 371"/>
                <a:gd name="T17" fmla="*/ 211 h 516"/>
                <a:gd name="T18" fmla="*/ 297 w 371"/>
                <a:gd name="T19" fmla="*/ 256 h 516"/>
                <a:gd name="T20" fmla="*/ 139 w 371"/>
                <a:gd name="T21" fmla="*/ 247 h 516"/>
                <a:gd name="T22" fmla="*/ 139 w 371"/>
                <a:gd name="T23" fmla="*/ 296 h 516"/>
                <a:gd name="T24" fmla="*/ 139 w 371"/>
                <a:gd name="T25" fmla="*/ 445 h 516"/>
                <a:gd name="T26" fmla="*/ 175 w 371"/>
                <a:gd name="T27" fmla="*/ 485 h 516"/>
                <a:gd name="T28" fmla="*/ 282 w 371"/>
                <a:gd name="T29" fmla="*/ 485 h 516"/>
                <a:gd name="T30" fmla="*/ 328 w 371"/>
                <a:gd name="T31" fmla="*/ 447 h 516"/>
                <a:gd name="T32" fmla="*/ 343 w 371"/>
                <a:gd name="T33" fmla="*/ 400 h 516"/>
                <a:gd name="T34" fmla="*/ 371 w 371"/>
                <a:gd name="T35" fmla="*/ 400 h 516"/>
                <a:gd name="T36" fmla="*/ 371 w 371"/>
                <a:gd name="T37" fmla="*/ 516 h 516"/>
                <a:gd name="T38" fmla="*/ 2 w 371"/>
                <a:gd name="T39" fmla="*/ 516 h 516"/>
                <a:gd name="T40" fmla="*/ 1 w 371"/>
                <a:gd name="T41" fmla="*/ 510 h 516"/>
                <a:gd name="T42" fmla="*/ 28 w 371"/>
                <a:gd name="T43" fmla="*/ 433 h 516"/>
                <a:gd name="T44" fmla="*/ 28 w 371"/>
                <a:gd name="T45" fmla="*/ 65 h 516"/>
                <a:gd name="T46" fmla="*/ 2 w 371"/>
                <a:gd name="T47" fmla="*/ 12 h 516"/>
                <a:gd name="T48" fmla="*/ 0 w 371"/>
                <a:gd name="T49" fmla="*/ 0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71" h="516">
                  <a:moveTo>
                    <a:pt x="0" y="0"/>
                  </a:moveTo>
                  <a:cubicBezTo>
                    <a:pt x="120" y="0"/>
                    <a:pt x="238" y="0"/>
                    <a:pt x="358" y="0"/>
                  </a:cubicBezTo>
                  <a:cubicBezTo>
                    <a:pt x="358" y="36"/>
                    <a:pt x="358" y="72"/>
                    <a:pt x="358" y="108"/>
                  </a:cubicBezTo>
                  <a:cubicBezTo>
                    <a:pt x="341" y="114"/>
                    <a:pt x="333" y="109"/>
                    <a:pt x="328" y="92"/>
                  </a:cubicBezTo>
                  <a:cubicBezTo>
                    <a:pt x="313" y="40"/>
                    <a:pt x="298" y="30"/>
                    <a:pt x="244" y="30"/>
                  </a:cubicBezTo>
                  <a:cubicBezTo>
                    <a:pt x="216" y="30"/>
                    <a:pt x="187" y="29"/>
                    <a:pt x="159" y="31"/>
                  </a:cubicBezTo>
                  <a:cubicBezTo>
                    <a:pt x="152" y="32"/>
                    <a:pt x="140" y="42"/>
                    <a:pt x="140" y="49"/>
                  </a:cubicBezTo>
                  <a:cubicBezTo>
                    <a:pt x="139" y="104"/>
                    <a:pt x="139" y="159"/>
                    <a:pt x="139" y="220"/>
                  </a:cubicBezTo>
                  <a:cubicBezTo>
                    <a:pt x="193" y="217"/>
                    <a:pt x="244" y="214"/>
                    <a:pt x="297" y="211"/>
                  </a:cubicBezTo>
                  <a:cubicBezTo>
                    <a:pt x="297" y="224"/>
                    <a:pt x="297" y="241"/>
                    <a:pt x="297" y="256"/>
                  </a:cubicBezTo>
                  <a:cubicBezTo>
                    <a:pt x="247" y="253"/>
                    <a:pt x="195" y="250"/>
                    <a:pt x="139" y="247"/>
                  </a:cubicBezTo>
                  <a:cubicBezTo>
                    <a:pt x="139" y="266"/>
                    <a:pt x="139" y="281"/>
                    <a:pt x="139" y="296"/>
                  </a:cubicBezTo>
                  <a:cubicBezTo>
                    <a:pt x="139" y="346"/>
                    <a:pt x="140" y="395"/>
                    <a:pt x="139" y="445"/>
                  </a:cubicBezTo>
                  <a:cubicBezTo>
                    <a:pt x="138" y="472"/>
                    <a:pt x="152" y="484"/>
                    <a:pt x="175" y="485"/>
                  </a:cubicBezTo>
                  <a:cubicBezTo>
                    <a:pt x="210" y="487"/>
                    <a:pt x="246" y="487"/>
                    <a:pt x="282" y="485"/>
                  </a:cubicBezTo>
                  <a:cubicBezTo>
                    <a:pt x="305" y="484"/>
                    <a:pt x="321" y="470"/>
                    <a:pt x="328" y="447"/>
                  </a:cubicBezTo>
                  <a:cubicBezTo>
                    <a:pt x="333" y="431"/>
                    <a:pt x="338" y="416"/>
                    <a:pt x="343" y="400"/>
                  </a:cubicBezTo>
                  <a:cubicBezTo>
                    <a:pt x="352" y="400"/>
                    <a:pt x="361" y="400"/>
                    <a:pt x="371" y="400"/>
                  </a:cubicBezTo>
                  <a:cubicBezTo>
                    <a:pt x="371" y="439"/>
                    <a:pt x="371" y="477"/>
                    <a:pt x="371" y="516"/>
                  </a:cubicBezTo>
                  <a:cubicBezTo>
                    <a:pt x="247" y="516"/>
                    <a:pt x="124" y="516"/>
                    <a:pt x="2" y="516"/>
                  </a:cubicBezTo>
                  <a:cubicBezTo>
                    <a:pt x="2" y="513"/>
                    <a:pt x="0" y="510"/>
                    <a:pt x="1" y="510"/>
                  </a:cubicBezTo>
                  <a:cubicBezTo>
                    <a:pt x="31" y="492"/>
                    <a:pt x="28" y="462"/>
                    <a:pt x="28" y="433"/>
                  </a:cubicBezTo>
                  <a:cubicBezTo>
                    <a:pt x="27" y="311"/>
                    <a:pt x="27" y="188"/>
                    <a:pt x="28" y="65"/>
                  </a:cubicBezTo>
                  <a:cubicBezTo>
                    <a:pt x="28" y="43"/>
                    <a:pt x="28" y="22"/>
                    <a:pt x="2" y="12"/>
                  </a:cubicBezTo>
                  <a:cubicBezTo>
                    <a:pt x="1" y="12"/>
                    <a:pt x="1" y="6"/>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5" name="Freeform 14"/>
            <p:cNvSpPr>
              <a:spLocks/>
            </p:cNvSpPr>
            <p:nvPr/>
          </p:nvSpPr>
          <p:spPr bwMode="auto">
            <a:xfrm>
              <a:off x="8269943" y="244920"/>
              <a:ext cx="86577" cy="109516"/>
            </a:xfrm>
            <a:custGeom>
              <a:avLst/>
              <a:gdLst>
                <a:gd name="T0" fmla="*/ 413 w 430"/>
                <a:gd name="T1" fmla="*/ 130 h 544"/>
                <a:gd name="T2" fmla="*/ 376 w 430"/>
                <a:gd name="T3" fmla="*/ 110 h 544"/>
                <a:gd name="T4" fmla="*/ 283 w 430"/>
                <a:gd name="T5" fmla="*/ 37 h 544"/>
                <a:gd name="T6" fmla="*/ 157 w 430"/>
                <a:gd name="T7" fmla="*/ 92 h 544"/>
                <a:gd name="T8" fmla="*/ 132 w 430"/>
                <a:gd name="T9" fmla="*/ 175 h 544"/>
                <a:gd name="T10" fmla="*/ 146 w 430"/>
                <a:gd name="T11" fmla="*/ 403 h 544"/>
                <a:gd name="T12" fmla="*/ 309 w 430"/>
                <a:gd name="T13" fmla="*/ 494 h 544"/>
                <a:gd name="T14" fmla="*/ 418 w 430"/>
                <a:gd name="T15" fmla="*/ 471 h 544"/>
                <a:gd name="T16" fmla="*/ 430 w 430"/>
                <a:gd name="T17" fmla="*/ 493 h 544"/>
                <a:gd name="T18" fmla="*/ 306 w 430"/>
                <a:gd name="T19" fmla="*/ 537 h 544"/>
                <a:gd name="T20" fmla="*/ 137 w 430"/>
                <a:gd name="T21" fmla="*/ 521 h 544"/>
                <a:gd name="T22" fmla="*/ 21 w 430"/>
                <a:gd name="T23" fmla="*/ 387 h 544"/>
                <a:gd name="T24" fmla="*/ 23 w 430"/>
                <a:gd name="T25" fmla="*/ 157 h 544"/>
                <a:gd name="T26" fmla="*/ 195 w 430"/>
                <a:gd name="T27" fmla="*/ 9 h 544"/>
                <a:gd name="T28" fmla="*/ 393 w 430"/>
                <a:gd name="T29" fmla="*/ 20 h 544"/>
                <a:gd name="T30" fmla="*/ 413 w 430"/>
                <a:gd name="T31" fmla="*/ 44 h 544"/>
                <a:gd name="T32" fmla="*/ 413 w 430"/>
                <a:gd name="T33" fmla="*/ 13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0" h="544">
                  <a:moveTo>
                    <a:pt x="413" y="130"/>
                  </a:moveTo>
                  <a:cubicBezTo>
                    <a:pt x="390" y="137"/>
                    <a:pt x="381" y="130"/>
                    <a:pt x="376" y="110"/>
                  </a:cubicBezTo>
                  <a:cubicBezTo>
                    <a:pt x="364" y="59"/>
                    <a:pt x="336" y="39"/>
                    <a:pt x="283" y="37"/>
                  </a:cubicBezTo>
                  <a:cubicBezTo>
                    <a:pt x="231" y="34"/>
                    <a:pt x="183" y="43"/>
                    <a:pt x="157" y="92"/>
                  </a:cubicBezTo>
                  <a:cubicBezTo>
                    <a:pt x="144" y="118"/>
                    <a:pt x="137" y="147"/>
                    <a:pt x="132" y="175"/>
                  </a:cubicBezTo>
                  <a:cubicBezTo>
                    <a:pt x="120" y="252"/>
                    <a:pt x="121" y="329"/>
                    <a:pt x="146" y="403"/>
                  </a:cubicBezTo>
                  <a:cubicBezTo>
                    <a:pt x="170" y="474"/>
                    <a:pt x="233" y="505"/>
                    <a:pt x="309" y="494"/>
                  </a:cubicBezTo>
                  <a:cubicBezTo>
                    <a:pt x="345" y="488"/>
                    <a:pt x="380" y="479"/>
                    <a:pt x="418" y="471"/>
                  </a:cubicBezTo>
                  <a:cubicBezTo>
                    <a:pt x="420" y="475"/>
                    <a:pt x="424" y="483"/>
                    <a:pt x="430" y="493"/>
                  </a:cubicBezTo>
                  <a:cubicBezTo>
                    <a:pt x="392" y="520"/>
                    <a:pt x="350" y="532"/>
                    <a:pt x="306" y="537"/>
                  </a:cubicBezTo>
                  <a:cubicBezTo>
                    <a:pt x="249" y="544"/>
                    <a:pt x="191" y="544"/>
                    <a:pt x="137" y="521"/>
                  </a:cubicBezTo>
                  <a:cubicBezTo>
                    <a:pt x="76" y="496"/>
                    <a:pt x="38" y="449"/>
                    <a:pt x="21" y="387"/>
                  </a:cubicBezTo>
                  <a:cubicBezTo>
                    <a:pt x="0" y="311"/>
                    <a:pt x="1" y="234"/>
                    <a:pt x="23" y="157"/>
                  </a:cubicBezTo>
                  <a:cubicBezTo>
                    <a:pt x="49" y="71"/>
                    <a:pt x="108" y="21"/>
                    <a:pt x="195" y="9"/>
                  </a:cubicBezTo>
                  <a:cubicBezTo>
                    <a:pt x="261" y="0"/>
                    <a:pt x="328" y="1"/>
                    <a:pt x="393" y="20"/>
                  </a:cubicBezTo>
                  <a:cubicBezTo>
                    <a:pt x="408" y="24"/>
                    <a:pt x="414" y="29"/>
                    <a:pt x="413" y="44"/>
                  </a:cubicBezTo>
                  <a:cubicBezTo>
                    <a:pt x="412" y="73"/>
                    <a:pt x="413" y="101"/>
                    <a:pt x="413" y="1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6" name="Freeform 15"/>
            <p:cNvSpPr>
              <a:spLocks/>
            </p:cNvSpPr>
            <p:nvPr/>
          </p:nvSpPr>
          <p:spPr bwMode="auto">
            <a:xfrm>
              <a:off x="8949979" y="247880"/>
              <a:ext cx="34779" cy="103596"/>
            </a:xfrm>
            <a:custGeom>
              <a:avLst/>
              <a:gdLst>
                <a:gd name="T0" fmla="*/ 0 w 174"/>
                <a:gd name="T1" fmla="*/ 0 h 514"/>
                <a:gd name="T2" fmla="*/ 168 w 174"/>
                <a:gd name="T3" fmla="*/ 0 h 514"/>
                <a:gd name="T4" fmla="*/ 169 w 174"/>
                <a:gd name="T5" fmla="*/ 9 h 514"/>
                <a:gd name="T6" fmla="*/ 142 w 174"/>
                <a:gd name="T7" fmla="*/ 75 h 514"/>
                <a:gd name="T8" fmla="*/ 142 w 174"/>
                <a:gd name="T9" fmla="*/ 443 h 514"/>
                <a:gd name="T10" fmla="*/ 174 w 174"/>
                <a:gd name="T11" fmla="*/ 508 h 514"/>
                <a:gd name="T12" fmla="*/ 169 w 174"/>
                <a:gd name="T13" fmla="*/ 514 h 514"/>
                <a:gd name="T14" fmla="*/ 4 w 174"/>
                <a:gd name="T15" fmla="*/ 514 h 514"/>
                <a:gd name="T16" fmla="*/ 4 w 174"/>
                <a:gd name="T17" fmla="*/ 508 h 514"/>
                <a:gd name="T18" fmla="*/ 30 w 174"/>
                <a:gd name="T19" fmla="*/ 449 h 514"/>
                <a:gd name="T20" fmla="*/ 30 w 174"/>
                <a:gd name="T21" fmla="*/ 57 h 514"/>
                <a:gd name="T22" fmla="*/ 7 w 174"/>
                <a:gd name="T23" fmla="*/ 13 h 514"/>
                <a:gd name="T24" fmla="*/ 0 w 174"/>
                <a:gd name="T25" fmla="*/ 0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4" h="514">
                  <a:moveTo>
                    <a:pt x="0" y="0"/>
                  </a:moveTo>
                  <a:cubicBezTo>
                    <a:pt x="59" y="0"/>
                    <a:pt x="113" y="0"/>
                    <a:pt x="168" y="0"/>
                  </a:cubicBezTo>
                  <a:cubicBezTo>
                    <a:pt x="168" y="4"/>
                    <a:pt x="169" y="8"/>
                    <a:pt x="169" y="9"/>
                  </a:cubicBezTo>
                  <a:cubicBezTo>
                    <a:pt x="141" y="23"/>
                    <a:pt x="142" y="48"/>
                    <a:pt x="142" y="75"/>
                  </a:cubicBezTo>
                  <a:cubicBezTo>
                    <a:pt x="142" y="197"/>
                    <a:pt x="142" y="320"/>
                    <a:pt x="142" y="443"/>
                  </a:cubicBezTo>
                  <a:cubicBezTo>
                    <a:pt x="142" y="468"/>
                    <a:pt x="135" y="497"/>
                    <a:pt x="174" y="508"/>
                  </a:cubicBezTo>
                  <a:cubicBezTo>
                    <a:pt x="172" y="510"/>
                    <a:pt x="171" y="512"/>
                    <a:pt x="169" y="514"/>
                  </a:cubicBezTo>
                  <a:cubicBezTo>
                    <a:pt x="114" y="514"/>
                    <a:pt x="59" y="514"/>
                    <a:pt x="4" y="514"/>
                  </a:cubicBezTo>
                  <a:cubicBezTo>
                    <a:pt x="4" y="511"/>
                    <a:pt x="3" y="508"/>
                    <a:pt x="4" y="508"/>
                  </a:cubicBezTo>
                  <a:cubicBezTo>
                    <a:pt x="31" y="496"/>
                    <a:pt x="31" y="473"/>
                    <a:pt x="30" y="449"/>
                  </a:cubicBezTo>
                  <a:cubicBezTo>
                    <a:pt x="30" y="318"/>
                    <a:pt x="30" y="188"/>
                    <a:pt x="30" y="57"/>
                  </a:cubicBezTo>
                  <a:cubicBezTo>
                    <a:pt x="30" y="37"/>
                    <a:pt x="30" y="19"/>
                    <a:pt x="7" y="13"/>
                  </a:cubicBezTo>
                  <a:cubicBezTo>
                    <a:pt x="5" y="13"/>
                    <a:pt x="4" y="7"/>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7" name="Freeform 16"/>
            <p:cNvSpPr>
              <a:spLocks/>
            </p:cNvSpPr>
            <p:nvPr/>
          </p:nvSpPr>
          <p:spPr bwMode="auto">
            <a:xfrm>
              <a:off x="8981058" y="247140"/>
              <a:ext cx="65118" cy="106556"/>
            </a:xfrm>
            <a:custGeom>
              <a:avLst/>
              <a:gdLst>
                <a:gd name="T0" fmla="*/ 280 w 324"/>
                <a:gd name="T1" fmla="*/ 0 h 526"/>
                <a:gd name="T2" fmla="*/ 97 w 324"/>
                <a:gd name="T3" fmla="*/ 183 h 526"/>
                <a:gd name="T4" fmla="*/ 96 w 324"/>
                <a:gd name="T5" fmla="*/ 213 h 526"/>
                <a:gd name="T6" fmla="*/ 324 w 324"/>
                <a:gd name="T7" fmla="*/ 519 h 526"/>
                <a:gd name="T8" fmla="*/ 219 w 324"/>
                <a:gd name="T9" fmla="*/ 520 h 526"/>
                <a:gd name="T10" fmla="*/ 135 w 324"/>
                <a:gd name="T11" fmla="*/ 470 h 526"/>
                <a:gd name="T12" fmla="*/ 12 w 324"/>
                <a:gd name="T13" fmla="*/ 271 h 526"/>
                <a:gd name="T14" fmla="*/ 14 w 324"/>
                <a:gd name="T15" fmla="*/ 226 h 526"/>
                <a:gd name="T16" fmla="*/ 168 w 324"/>
                <a:gd name="T17" fmla="*/ 14 h 526"/>
                <a:gd name="T18" fmla="*/ 185 w 324"/>
                <a:gd name="T19" fmla="*/ 1 h 526"/>
                <a:gd name="T20" fmla="*/ 280 w 324"/>
                <a:gd name="T21" fmla="*/ 0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526">
                  <a:moveTo>
                    <a:pt x="280" y="0"/>
                  </a:moveTo>
                  <a:cubicBezTo>
                    <a:pt x="219" y="62"/>
                    <a:pt x="158" y="123"/>
                    <a:pt x="97" y="183"/>
                  </a:cubicBezTo>
                  <a:cubicBezTo>
                    <a:pt x="87" y="194"/>
                    <a:pt x="88" y="201"/>
                    <a:pt x="96" y="213"/>
                  </a:cubicBezTo>
                  <a:cubicBezTo>
                    <a:pt x="172" y="314"/>
                    <a:pt x="248" y="417"/>
                    <a:pt x="324" y="519"/>
                  </a:cubicBezTo>
                  <a:cubicBezTo>
                    <a:pt x="292" y="519"/>
                    <a:pt x="255" y="516"/>
                    <a:pt x="219" y="520"/>
                  </a:cubicBezTo>
                  <a:cubicBezTo>
                    <a:pt x="175" y="526"/>
                    <a:pt x="155" y="508"/>
                    <a:pt x="135" y="470"/>
                  </a:cubicBezTo>
                  <a:cubicBezTo>
                    <a:pt x="99" y="401"/>
                    <a:pt x="54" y="337"/>
                    <a:pt x="12" y="271"/>
                  </a:cubicBezTo>
                  <a:cubicBezTo>
                    <a:pt x="1" y="254"/>
                    <a:pt x="0" y="244"/>
                    <a:pt x="14" y="226"/>
                  </a:cubicBezTo>
                  <a:cubicBezTo>
                    <a:pt x="67" y="157"/>
                    <a:pt x="117" y="85"/>
                    <a:pt x="168" y="14"/>
                  </a:cubicBezTo>
                  <a:cubicBezTo>
                    <a:pt x="172" y="8"/>
                    <a:pt x="179" y="1"/>
                    <a:pt x="185" y="1"/>
                  </a:cubicBezTo>
                  <a:cubicBezTo>
                    <a:pt x="218" y="0"/>
                    <a:pt x="250" y="0"/>
                    <a:pt x="28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8" name="Freeform 17"/>
            <p:cNvSpPr>
              <a:spLocks/>
            </p:cNvSpPr>
            <p:nvPr/>
          </p:nvSpPr>
          <p:spPr bwMode="auto">
            <a:xfrm>
              <a:off x="8017613" y="250100"/>
              <a:ext cx="184253" cy="79177"/>
            </a:xfrm>
            <a:custGeom>
              <a:avLst/>
              <a:gdLst>
                <a:gd name="T0" fmla="*/ 15 w 916"/>
                <a:gd name="T1" fmla="*/ 172 h 395"/>
                <a:gd name="T2" fmla="*/ 275 w 916"/>
                <a:gd name="T3" fmla="*/ 322 h 395"/>
                <a:gd name="T4" fmla="*/ 321 w 916"/>
                <a:gd name="T5" fmla="*/ 323 h 395"/>
                <a:gd name="T6" fmla="*/ 863 w 916"/>
                <a:gd name="T7" fmla="*/ 10 h 395"/>
                <a:gd name="T8" fmla="*/ 898 w 916"/>
                <a:gd name="T9" fmla="*/ 17 h 395"/>
                <a:gd name="T10" fmla="*/ 916 w 916"/>
                <a:gd name="T11" fmla="*/ 41 h 395"/>
                <a:gd name="T12" fmla="*/ 783 w 916"/>
                <a:gd name="T13" fmla="*/ 118 h 395"/>
                <a:gd name="T14" fmla="*/ 318 w 916"/>
                <a:gd name="T15" fmla="*/ 386 h 395"/>
                <a:gd name="T16" fmla="*/ 277 w 916"/>
                <a:gd name="T17" fmla="*/ 385 h 395"/>
                <a:gd name="T18" fmla="*/ 20 w 916"/>
                <a:gd name="T19" fmla="*/ 237 h 395"/>
                <a:gd name="T20" fmla="*/ 6 w 916"/>
                <a:gd name="T21" fmla="*/ 206 h 395"/>
                <a:gd name="T22" fmla="*/ 15 w 916"/>
                <a:gd name="T23" fmla="*/ 172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16" h="395">
                  <a:moveTo>
                    <a:pt x="15" y="172"/>
                  </a:moveTo>
                  <a:cubicBezTo>
                    <a:pt x="104" y="223"/>
                    <a:pt x="190" y="273"/>
                    <a:pt x="275" y="322"/>
                  </a:cubicBezTo>
                  <a:cubicBezTo>
                    <a:pt x="291" y="331"/>
                    <a:pt x="303" y="333"/>
                    <a:pt x="321" y="323"/>
                  </a:cubicBezTo>
                  <a:cubicBezTo>
                    <a:pt x="501" y="218"/>
                    <a:pt x="682" y="114"/>
                    <a:pt x="863" y="10"/>
                  </a:cubicBezTo>
                  <a:cubicBezTo>
                    <a:pt x="878" y="2"/>
                    <a:pt x="889" y="0"/>
                    <a:pt x="898" y="17"/>
                  </a:cubicBezTo>
                  <a:cubicBezTo>
                    <a:pt x="902" y="25"/>
                    <a:pt x="908" y="31"/>
                    <a:pt x="916" y="41"/>
                  </a:cubicBezTo>
                  <a:cubicBezTo>
                    <a:pt x="871" y="67"/>
                    <a:pt x="827" y="93"/>
                    <a:pt x="783" y="118"/>
                  </a:cubicBezTo>
                  <a:cubicBezTo>
                    <a:pt x="628" y="207"/>
                    <a:pt x="473" y="296"/>
                    <a:pt x="318" y="386"/>
                  </a:cubicBezTo>
                  <a:cubicBezTo>
                    <a:pt x="302" y="395"/>
                    <a:pt x="291" y="393"/>
                    <a:pt x="277" y="385"/>
                  </a:cubicBezTo>
                  <a:cubicBezTo>
                    <a:pt x="191" y="336"/>
                    <a:pt x="106" y="286"/>
                    <a:pt x="20" y="237"/>
                  </a:cubicBezTo>
                  <a:cubicBezTo>
                    <a:pt x="6" y="230"/>
                    <a:pt x="0" y="222"/>
                    <a:pt x="6" y="206"/>
                  </a:cubicBezTo>
                  <a:cubicBezTo>
                    <a:pt x="10" y="196"/>
                    <a:pt x="12" y="185"/>
                    <a:pt x="15" y="1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19" name="Freeform 18"/>
            <p:cNvSpPr>
              <a:spLocks/>
            </p:cNvSpPr>
            <p:nvPr/>
          </p:nvSpPr>
          <p:spPr bwMode="auto">
            <a:xfrm>
              <a:off x="8023533" y="233081"/>
              <a:ext cx="162794" cy="71037"/>
            </a:xfrm>
            <a:custGeom>
              <a:avLst/>
              <a:gdLst>
                <a:gd name="T0" fmla="*/ 31 w 811"/>
                <a:gd name="T1" fmla="*/ 156 h 352"/>
                <a:gd name="T2" fmla="*/ 252 w 811"/>
                <a:gd name="T3" fmla="*/ 281 h 352"/>
                <a:gd name="T4" fmla="*/ 284 w 811"/>
                <a:gd name="T5" fmla="*/ 283 h 352"/>
                <a:gd name="T6" fmla="*/ 681 w 811"/>
                <a:gd name="T7" fmla="*/ 56 h 352"/>
                <a:gd name="T8" fmla="*/ 738 w 811"/>
                <a:gd name="T9" fmla="*/ 23 h 352"/>
                <a:gd name="T10" fmla="*/ 811 w 811"/>
                <a:gd name="T11" fmla="*/ 42 h 352"/>
                <a:gd name="T12" fmla="*/ 640 w 811"/>
                <a:gd name="T13" fmla="*/ 141 h 352"/>
                <a:gd name="T14" fmla="*/ 300 w 811"/>
                <a:gd name="T15" fmla="*/ 337 h 352"/>
                <a:gd name="T16" fmla="*/ 242 w 811"/>
                <a:gd name="T17" fmla="*/ 339 h 352"/>
                <a:gd name="T18" fmla="*/ 42 w 811"/>
                <a:gd name="T19" fmla="*/ 223 h 352"/>
                <a:gd name="T20" fmla="*/ 31 w 811"/>
                <a:gd name="T21" fmla="*/ 15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1" h="352">
                  <a:moveTo>
                    <a:pt x="31" y="156"/>
                  </a:moveTo>
                  <a:cubicBezTo>
                    <a:pt x="105" y="198"/>
                    <a:pt x="178" y="240"/>
                    <a:pt x="252" y="281"/>
                  </a:cubicBezTo>
                  <a:cubicBezTo>
                    <a:pt x="261" y="286"/>
                    <a:pt x="276" y="287"/>
                    <a:pt x="284" y="283"/>
                  </a:cubicBezTo>
                  <a:cubicBezTo>
                    <a:pt x="417" y="208"/>
                    <a:pt x="549" y="132"/>
                    <a:pt x="681" y="56"/>
                  </a:cubicBezTo>
                  <a:cubicBezTo>
                    <a:pt x="700" y="45"/>
                    <a:pt x="719" y="35"/>
                    <a:pt x="738" y="23"/>
                  </a:cubicBezTo>
                  <a:cubicBezTo>
                    <a:pt x="777" y="0"/>
                    <a:pt x="783" y="2"/>
                    <a:pt x="811" y="42"/>
                  </a:cubicBezTo>
                  <a:cubicBezTo>
                    <a:pt x="754" y="75"/>
                    <a:pt x="697" y="108"/>
                    <a:pt x="640" y="141"/>
                  </a:cubicBezTo>
                  <a:cubicBezTo>
                    <a:pt x="526" y="207"/>
                    <a:pt x="413" y="271"/>
                    <a:pt x="300" y="337"/>
                  </a:cubicBezTo>
                  <a:cubicBezTo>
                    <a:pt x="279" y="349"/>
                    <a:pt x="263" y="352"/>
                    <a:pt x="242" y="339"/>
                  </a:cubicBezTo>
                  <a:cubicBezTo>
                    <a:pt x="176" y="299"/>
                    <a:pt x="109" y="262"/>
                    <a:pt x="42" y="223"/>
                  </a:cubicBezTo>
                  <a:cubicBezTo>
                    <a:pt x="0" y="199"/>
                    <a:pt x="0" y="199"/>
                    <a:pt x="31"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20" name="Freeform 19"/>
            <p:cNvSpPr>
              <a:spLocks/>
            </p:cNvSpPr>
            <p:nvPr/>
          </p:nvSpPr>
          <p:spPr bwMode="auto">
            <a:xfrm>
              <a:off x="8035372" y="219761"/>
              <a:ext cx="132455" cy="58458"/>
            </a:xfrm>
            <a:custGeom>
              <a:avLst/>
              <a:gdLst>
                <a:gd name="T0" fmla="*/ 0 w 660"/>
                <a:gd name="T1" fmla="*/ 174 h 291"/>
                <a:gd name="T2" fmla="*/ 35 w 660"/>
                <a:gd name="T3" fmla="*/ 134 h 291"/>
                <a:gd name="T4" fmla="*/ 182 w 660"/>
                <a:gd name="T5" fmla="*/ 219 h 291"/>
                <a:gd name="T6" fmla="*/ 236 w 660"/>
                <a:gd name="T7" fmla="*/ 220 h 291"/>
                <a:gd name="T8" fmla="*/ 575 w 660"/>
                <a:gd name="T9" fmla="*/ 23 h 291"/>
                <a:gd name="T10" fmla="*/ 660 w 660"/>
                <a:gd name="T11" fmla="*/ 36 h 291"/>
                <a:gd name="T12" fmla="*/ 507 w 660"/>
                <a:gd name="T13" fmla="*/ 124 h 291"/>
                <a:gd name="T14" fmla="*/ 228 w 660"/>
                <a:gd name="T15" fmla="*/ 284 h 291"/>
                <a:gd name="T16" fmla="*/ 195 w 660"/>
                <a:gd name="T17" fmla="*/ 287 h 291"/>
                <a:gd name="T18" fmla="*/ 0 w 660"/>
                <a:gd name="T19" fmla="*/ 174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0" h="291">
                  <a:moveTo>
                    <a:pt x="0" y="174"/>
                  </a:moveTo>
                  <a:cubicBezTo>
                    <a:pt x="12" y="160"/>
                    <a:pt x="24" y="147"/>
                    <a:pt x="35" y="134"/>
                  </a:cubicBezTo>
                  <a:cubicBezTo>
                    <a:pt x="86" y="163"/>
                    <a:pt x="135" y="190"/>
                    <a:pt x="182" y="219"/>
                  </a:cubicBezTo>
                  <a:cubicBezTo>
                    <a:pt x="201" y="231"/>
                    <a:pt x="216" y="231"/>
                    <a:pt x="236" y="220"/>
                  </a:cubicBezTo>
                  <a:cubicBezTo>
                    <a:pt x="349" y="154"/>
                    <a:pt x="463" y="91"/>
                    <a:pt x="575" y="23"/>
                  </a:cubicBezTo>
                  <a:cubicBezTo>
                    <a:pt x="611" y="0"/>
                    <a:pt x="629" y="24"/>
                    <a:pt x="660" y="36"/>
                  </a:cubicBezTo>
                  <a:cubicBezTo>
                    <a:pt x="606" y="67"/>
                    <a:pt x="557" y="95"/>
                    <a:pt x="507" y="124"/>
                  </a:cubicBezTo>
                  <a:cubicBezTo>
                    <a:pt x="414" y="177"/>
                    <a:pt x="322" y="231"/>
                    <a:pt x="228" y="284"/>
                  </a:cubicBezTo>
                  <a:cubicBezTo>
                    <a:pt x="219" y="289"/>
                    <a:pt x="204" y="291"/>
                    <a:pt x="195" y="287"/>
                  </a:cubicBezTo>
                  <a:cubicBezTo>
                    <a:pt x="130" y="251"/>
                    <a:pt x="66" y="213"/>
                    <a:pt x="0" y="1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grpSp>
      <p:cxnSp>
        <p:nvCxnSpPr>
          <p:cNvPr id="21" name="Straight Connector 9"/>
          <p:cNvCxnSpPr/>
          <p:nvPr/>
        </p:nvCxnSpPr>
        <p:spPr>
          <a:xfrm>
            <a:off x="0" y="977900"/>
            <a:ext cx="1219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userDrawn="1"/>
        </p:nvSpPr>
        <p:spPr>
          <a:xfrm>
            <a:off x="11472863" y="6453188"/>
            <a:ext cx="719137" cy="338137"/>
          </a:xfrm>
          <a:prstGeom prst="rect">
            <a:avLst/>
          </a:prstGeom>
          <a:noFill/>
        </p:spPr>
        <p:txBody>
          <a:bodyPr lIns="121917" tIns="60958" rIns="121917" bIns="60958">
            <a:spAutoFit/>
          </a:bodyPr>
          <a:lstStyle>
            <a:defPPr>
              <a:defRPr lang="ru-RU"/>
            </a:defPPr>
            <a:lvl1pPr>
              <a:defRPr sz="1400">
                <a:latin typeface="Calibri" panose="020F0502020204030204" pitchFamily="34" charset="0"/>
                <a:cs typeface="Calibri" panose="020F0502020204030204" pitchFamily="34" charset="0"/>
              </a:defRPr>
            </a:lvl1pPr>
          </a:lstStyle>
          <a:p>
            <a:pPr defTabSz="1219170" fontAlgn="auto">
              <a:spcBef>
                <a:spcPts val="0"/>
              </a:spcBef>
              <a:spcAft>
                <a:spcPts val="0"/>
              </a:spcAft>
              <a:defRPr/>
            </a:pPr>
            <a:fld id="{746D0519-EE10-41F6-806A-5CEC55F05134}" type="slidenum">
              <a:rPr lang="ru-RU" smtClean="0">
                <a:solidFill>
                  <a:srgbClr val="000000"/>
                </a:solidFill>
              </a:rPr>
              <a:pPr defTabSz="1219170" fontAlgn="auto">
                <a:spcBef>
                  <a:spcPts val="0"/>
                </a:spcBef>
                <a:spcAft>
                  <a:spcPts val="0"/>
                </a:spcAft>
                <a:defRPr/>
              </a:pPr>
              <a:t>‹#›</a:t>
            </a:fld>
            <a:endParaRPr lang="ru-RU" dirty="0">
              <a:solidFill>
                <a:srgbClr val="000000"/>
              </a:solidFill>
            </a:endParaRPr>
          </a:p>
        </p:txBody>
      </p:sp>
      <p:sp>
        <p:nvSpPr>
          <p:cNvPr id="4" name="Заголовок 3"/>
          <p:cNvSpPr>
            <a:spLocks noGrp="1"/>
          </p:cNvSpPr>
          <p:nvPr>
            <p:ph type="title"/>
          </p:nvPr>
        </p:nvSpPr>
        <p:spPr>
          <a:xfrm>
            <a:off x="13" y="84682"/>
            <a:ext cx="12191988" cy="734047"/>
          </a:xfrm>
        </p:spPr>
        <p:txBody>
          <a:bodyPr/>
          <a:lstStyle>
            <a:lvl1pPr>
              <a:defRPr sz="5300">
                <a:solidFill>
                  <a:srgbClr val="000000"/>
                </a:solidFill>
              </a:defRPr>
            </a:lvl1pPr>
          </a:lstStyle>
          <a:p>
            <a:r>
              <a:rPr lang="ru-RU" smtClean="0"/>
              <a:t>Образец заголовка</a:t>
            </a:r>
            <a:endParaRPr lang="ru-RU"/>
          </a:p>
        </p:txBody>
      </p:sp>
    </p:spTree>
    <p:extLst>
      <p:ext uri="{BB962C8B-B14F-4D97-AF65-F5344CB8AC3E}">
        <p14:creationId xmlns:p14="http://schemas.microsoft.com/office/powerpoint/2010/main" val="53896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F0021C4-63AA-4F64-BABE-F98CE2DFCE95}" type="datetimeFigureOut">
              <a:rPr lang="ru-RU"/>
              <a:pPr>
                <a:defRPr/>
              </a:pPr>
              <a:t>24.07.2020</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2ECE6018-64A6-4205-BD84-18EA6AF837E1}" type="slidenum">
              <a:rPr lang="ru-RU"/>
              <a:pPr>
                <a:defRPr/>
              </a:pPr>
              <a:t>‹#›</a:t>
            </a:fld>
            <a:endParaRPr lang="ru-RU" dirty="0"/>
          </a:p>
        </p:txBody>
      </p:sp>
    </p:spTree>
    <p:extLst>
      <p:ext uri="{BB962C8B-B14F-4D97-AF65-F5344CB8AC3E}">
        <p14:creationId xmlns:p14="http://schemas.microsoft.com/office/powerpoint/2010/main" val="203718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4E5477E-1FAD-4CF1-8F04-C866C2BB42EB}" type="datetimeFigureOut">
              <a:rPr lang="ru-RU"/>
              <a:pPr>
                <a:defRPr/>
              </a:pPr>
              <a:t>24.07.2020</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dirty="0"/>
          </a:p>
        </p:txBody>
      </p:sp>
      <p:sp>
        <p:nvSpPr>
          <p:cNvPr id="6" name="Номер слайда 5"/>
          <p:cNvSpPr>
            <a:spLocks noGrp="1"/>
          </p:cNvSpPr>
          <p:nvPr>
            <p:ph type="sldNum" sz="quarter" idx="12"/>
          </p:nvPr>
        </p:nvSpPr>
        <p:spPr/>
        <p:txBody>
          <a:bodyPr/>
          <a:lstStyle>
            <a:lvl1pPr>
              <a:defRPr/>
            </a:lvl1pPr>
          </a:lstStyle>
          <a:p>
            <a:pPr>
              <a:defRPr/>
            </a:pPr>
            <a:fld id="{28B90C15-CF30-4507-87FE-2D995DDC84B5}" type="slidenum">
              <a:rPr lang="ru-RU"/>
              <a:pPr>
                <a:defRPr/>
              </a:pPr>
              <a:t>‹#›</a:t>
            </a:fld>
            <a:endParaRPr lang="ru-RU" dirty="0"/>
          </a:p>
        </p:txBody>
      </p:sp>
    </p:spTree>
    <p:extLst>
      <p:ext uri="{BB962C8B-B14F-4D97-AF65-F5344CB8AC3E}">
        <p14:creationId xmlns:p14="http://schemas.microsoft.com/office/powerpoint/2010/main" val="3011138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2C832CAB-ADCF-4325-96DC-208F31CB878C}" type="datetimeFigureOut">
              <a:rPr lang="ru-RU"/>
              <a:pPr>
                <a:defRPr/>
              </a:pPr>
              <a:t>24.07.2020</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B1AF1D7E-75B9-4342-811C-640BA4DA05B8}" type="slidenum">
              <a:rPr lang="ru-RU"/>
              <a:pPr>
                <a:defRPr/>
              </a:pPr>
              <a:t>‹#›</a:t>
            </a:fld>
            <a:endParaRPr lang="ru-RU" dirty="0"/>
          </a:p>
        </p:txBody>
      </p:sp>
    </p:spTree>
    <p:extLst>
      <p:ext uri="{BB962C8B-B14F-4D97-AF65-F5344CB8AC3E}">
        <p14:creationId xmlns:p14="http://schemas.microsoft.com/office/powerpoint/2010/main" val="1150301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826708A3-14C0-4B37-AF23-B47B964EEB42}" type="datetimeFigureOut">
              <a:rPr lang="ru-RU"/>
              <a:pPr>
                <a:defRPr/>
              </a:pPr>
              <a:t>24.07.2020</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dirty="0"/>
          </a:p>
        </p:txBody>
      </p:sp>
      <p:sp>
        <p:nvSpPr>
          <p:cNvPr id="9" name="Номер слайда 5"/>
          <p:cNvSpPr>
            <a:spLocks noGrp="1"/>
          </p:cNvSpPr>
          <p:nvPr>
            <p:ph type="sldNum" sz="quarter" idx="12"/>
          </p:nvPr>
        </p:nvSpPr>
        <p:spPr/>
        <p:txBody>
          <a:bodyPr/>
          <a:lstStyle>
            <a:lvl1pPr>
              <a:defRPr/>
            </a:lvl1pPr>
          </a:lstStyle>
          <a:p>
            <a:pPr>
              <a:defRPr/>
            </a:pPr>
            <a:fld id="{C6A91E09-8489-4195-B448-194CA7265749}" type="slidenum">
              <a:rPr lang="ru-RU"/>
              <a:pPr>
                <a:defRPr/>
              </a:pPr>
              <a:t>‹#›</a:t>
            </a:fld>
            <a:endParaRPr lang="ru-RU" dirty="0"/>
          </a:p>
        </p:txBody>
      </p:sp>
    </p:spTree>
    <p:extLst>
      <p:ext uri="{BB962C8B-B14F-4D97-AF65-F5344CB8AC3E}">
        <p14:creationId xmlns:p14="http://schemas.microsoft.com/office/powerpoint/2010/main" val="1592390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7A0408F5-101B-4897-BE45-E82FD7D4F2EF}" type="datetimeFigureOut">
              <a:rPr lang="ru-RU"/>
              <a:pPr>
                <a:defRPr/>
              </a:pPr>
              <a:t>24.07.2020</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dirty="0"/>
          </a:p>
        </p:txBody>
      </p:sp>
      <p:sp>
        <p:nvSpPr>
          <p:cNvPr id="5" name="Номер слайда 5"/>
          <p:cNvSpPr>
            <a:spLocks noGrp="1"/>
          </p:cNvSpPr>
          <p:nvPr>
            <p:ph type="sldNum" sz="quarter" idx="12"/>
          </p:nvPr>
        </p:nvSpPr>
        <p:spPr/>
        <p:txBody>
          <a:bodyPr/>
          <a:lstStyle>
            <a:lvl1pPr>
              <a:defRPr/>
            </a:lvl1pPr>
          </a:lstStyle>
          <a:p>
            <a:pPr>
              <a:defRPr/>
            </a:pPr>
            <a:fld id="{E2805E52-2E1F-4854-AEE8-A1CD82220157}" type="slidenum">
              <a:rPr lang="ru-RU"/>
              <a:pPr>
                <a:defRPr/>
              </a:pPr>
              <a:t>‹#›</a:t>
            </a:fld>
            <a:endParaRPr lang="ru-RU" dirty="0"/>
          </a:p>
        </p:txBody>
      </p:sp>
    </p:spTree>
    <p:extLst>
      <p:ext uri="{BB962C8B-B14F-4D97-AF65-F5344CB8AC3E}">
        <p14:creationId xmlns:p14="http://schemas.microsoft.com/office/powerpoint/2010/main" val="356672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grpSp>
        <p:nvGrpSpPr>
          <p:cNvPr id="5" name="Группа 4"/>
          <p:cNvGrpSpPr/>
          <p:nvPr userDrawn="1"/>
        </p:nvGrpSpPr>
        <p:grpSpPr>
          <a:xfrm>
            <a:off x="38100" y="69900"/>
            <a:ext cx="12153900" cy="965681"/>
            <a:chOff x="19050" y="69900"/>
            <a:chExt cx="12153900" cy="965681"/>
          </a:xfrm>
        </p:grpSpPr>
        <p:sp>
          <p:nvSpPr>
            <p:cNvPr id="6" name="Прямоугольник с двумя скругленными противолежащими углами 5"/>
            <p:cNvSpPr/>
            <p:nvPr/>
          </p:nvSpPr>
          <p:spPr>
            <a:xfrm>
              <a:off x="19050" y="69900"/>
              <a:ext cx="11849100" cy="835563"/>
            </a:xfrm>
            <a:prstGeom prst="round2DiagRect">
              <a:avLst/>
            </a:prstGeom>
            <a:solidFill>
              <a:schemeClr val="accent6">
                <a:lumMod val="75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7" name="Прямоугольник с двумя скругленными противолежащими углами 6"/>
            <p:cNvSpPr/>
            <p:nvPr/>
          </p:nvSpPr>
          <p:spPr>
            <a:xfrm>
              <a:off x="171450" y="128848"/>
              <a:ext cx="11849100" cy="835563"/>
            </a:xfrm>
            <a:prstGeom prst="round2DiagRect">
              <a:avLst/>
            </a:prstGeom>
            <a:solidFill>
              <a:schemeClr val="bg1">
                <a:lumMod val="75000"/>
              </a:schemeClr>
            </a:solidFill>
            <a:ln w="12700" cap="flat" cmpd="sng" algn="ctr">
              <a:noFill/>
              <a:prstDash val="solid"/>
              <a:miter lim="800000"/>
            </a:ln>
            <a:effectLst>
              <a:outerShdw blurRad="50800" dist="38100" dir="16200000"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8" name="Прямоугольник с двумя скругленными противолежащими углами 7"/>
            <p:cNvSpPr/>
            <p:nvPr/>
          </p:nvSpPr>
          <p:spPr>
            <a:xfrm>
              <a:off x="323850" y="200018"/>
              <a:ext cx="11849100" cy="835563"/>
            </a:xfrm>
            <a:prstGeom prst="round2DiagRect">
              <a:avLst/>
            </a:prstGeom>
            <a:solidFill>
              <a:schemeClr val="bg1"/>
            </a:solidFill>
            <a:ln w="12700" cap="flat" cmpd="sng" algn="ctr">
              <a:solidFill>
                <a:schemeClr val="bg1">
                  <a:lumMod val="75000"/>
                </a:schemeClr>
              </a:solidFill>
              <a:prstDash val="solid"/>
              <a:miter lim="800000"/>
            </a:ln>
            <a:effectLst>
              <a:outerShdw blurRad="25400" dist="38100" dir="5400000" algn="t"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white"/>
                </a:solidFill>
                <a:effectLst/>
                <a:uLnTx/>
                <a:uFillTx/>
                <a:latin typeface="Calibri"/>
                <a:ea typeface="+mn-ea"/>
                <a:cs typeface="+mn-cs"/>
              </a:endParaRPr>
            </a:p>
          </p:txBody>
        </p:sp>
      </p:grpSp>
      <p:grpSp>
        <p:nvGrpSpPr>
          <p:cNvPr id="9" name="Группа 8"/>
          <p:cNvGrpSpPr/>
          <p:nvPr userDrawn="1"/>
        </p:nvGrpSpPr>
        <p:grpSpPr>
          <a:xfrm>
            <a:off x="403130" y="325496"/>
            <a:ext cx="1293037" cy="504825"/>
            <a:chOff x="342900" y="292100"/>
            <a:chExt cx="1293037" cy="504825"/>
          </a:xfrm>
        </p:grpSpPr>
        <p:pic>
          <p:nvPicPr>
            <p:cNvPr id="10" name="Picture 2" descr="C:\Users\User\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292100"/>
              <a:ext cx="4508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Прямоугольник 1"/>
            <p:cNvSpPr>
              <a:spLocks noChangeArrowheads="1"/>
            </p:cNvSpPr>
            <p:nvPr/>
          </p:nvSpPr>
          <p:spPr bwMode="auto">
            <a:xfrm>
              <a:off x="802500" y="292100"/>
              <a:ext cx="8334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eaLnBrk="1" hangingPunct="1">
                <a:lnSpc>
                  <a:spcPct val="100000"/>
                </a:lnSpc>
                <a:spcBef>
                  <a:spcPct val="0"/>
                </a:spcBef>
                <a:buFontTx/>
                <a:buNone/>
              </a:pPr>
              <a:r>
                <a:rPr lang="ru-RU" altLang="ru-RU" sz="1200" dirty="0">
                  <a:solidFill>
                    <a:srgbClr val="F2AC44"/>
                  </a:solidFill>
                </a:rPr>
                <a:t>Липецкая </a:t>
              </a:r>
            </a:p>
            <a:p>
              <a:pPr eaLnBrk="1" hangingPunct="1">
                <a:lnSpc>
                  <a:spcPct val="100000"/>
                </a:lnSpc>
                <a:spcBef>
                  <a:spcPct val="0"/>
                </a:spcBef>
                <a:buFontTx/>
                <a:buNone/>
              </a:pPr>
              <a:r>
                <a:rPr lang="ru-RU" altLang="ru-RU" sz="1200" dirty="0">
                  <a:solidFill>
                    <a:srgbClr val="F2AC44"/>
                  </a:solidFill>
                </a:rPr>
                <a:t>область</a:t>
              </a:r>
            </a:p>
          </p:txBody>
        </p:sp>
      </p:grpSp>
      <p:grpSp>
        <p:nvGrpSpPr>
          <p:cNvPr id="20" name="Группа 19"/>
          <p:cNvGrpSpPr/>
          <p:nvPr userDrawn="1"/>
        </p:nvGrpSpPr>
        <p:grpSpPr>
          <a:xfrm>
            <a:off x="49157" y="6386737"/>
            <a:ext cx="12071385" cy="426716"/>
            <a:chOff x="255412" y="6300477"/>
            <a:chExt cx="11863784" cy="426716"/>
          </a:xfrm>
        </p:grpSpPr>
        <p:grpSp>
          <p:nvGrpSpPr>
            <p:cNvPr id="12" name="Группа 11"/>
            <p:cNvGrpSpPr/>
            <p:nvPr userDrawn="1"/>
          </p:nvGrpSpPr>
          <p:grpSpPr>
            <a:xfrm>
              <a:off x="257971" y="6300477"/>
              <a:ext cx="11857795" cy="369202"/>
              <a:chOff x="412646" y="5831885"/>
              <a:chExt cx="11828218" cy="691153"/>
            </a:xfrm>
            <a:solidFill>
              <a:schemeClr val="accent6">
                <a:lumMod val="75000"/>
              </a:schemeClr>
            </a:solidFill>
          </p:grpSpPr>
          <p:sp>
            <p:nvSpPr>
              <p:cNvPr id="13" name="Параллелограмм 3"/>
              <p:cNvSpPr/>
              <p:nvPr userDrawn="1"/>
            </p:nvSpPr>
            <p:spPr>
              <a:xfrm>
                <a:off x="8973875" y="5831885"/>
                <a:ext cx="347873" cy="674414"/>
              </a:xfrm>
              <a:custGeom>
                <a:avLst/>
                <a:gdLst>
                  <a:gd name="connsiteX0" fmla="*/ 0 w 202018"/>
                  <a:gd name="connsiteY0" fmla="*/ 684000 h 684000"/>
                  <a:gd name="connsiteX1" fmla="*/ 50505 w 202018"/>
                  <a:gd name="connsiteY1" fmla="*/ 0 h 684000"/>
                  <a:gd name="connsiteX2" fmla="*/ 202018 w 202018"/>
                  <a:gd name="connsiteY2" fmla="*/ 0 h 684000"/>
                  <a:gd name="connsiteX3" fmla="*/ 151514 w 202018"/>
                  <a:gd name="connsiteY3" fmla="*/ 684000 h 684000"/>
                  <a:gd name="connsiteX4" fmla="*/ 0 w 202018"/>
                  <a:gd name="connsiteY4" fmla="*/ 684000 h 684000"/>
                  <a:gd name="connsiteX0" fmla="*/ 0 w 347873"/>
                  <a:gd name="connsiteY0" fmla="*/ 684000 h 684000"/>
                  <a:gd name="connsiteX1" fmla="*/ 50505 w 347873"/>
                  <a:gd name="connsiteY1" fmla="*/ 0 h 684000"/>
                  <a:gd name="connsiteX2" fmla="*/ 347873 w 347873"/>
                  <a:gd name="connsiteY2" fmla="*/ 11220 h 684000"/>
                  <a:gd name="connsiteX3" fmla="*/ 151514 w 347873"/>
                  <a:gd name="connsiteY3" fmla="*/ 684000 h 684000"/>
                  <a:gd name="connsiteX4" fmla="*/ 0 w 347873"/>
                  <a:gd name="connsiteY4" fmla="*/ 684000 h 684000"/>
                  <a:gd name="connsiteX0" fmla="*/ 0 w 347873"/>
                  <a:gd name="connsiteY0" fmla="*/ 672780 h 672780"/>
                  <a:gd name="connsiteX1" fmla="*/ 207580 w 347873"/>
                  <a:gd name="connsiteY1" fmla="*/ 5610 h 672780"/>
                  <a:gd name="connsiteX2" fmla="*/ 347873 w 347873"/>
                  <a:gd name="connsiteY2" fmla="*/ 0 h 672780"/>
                  <a:gd name="connsiteX3" fmla="*/ 151514 w 347873"/>
                  <a:gd name="connsiteY3" fmla="*/ 672780 h 672780"/>
                  <a:gd name="connsiteX4" fmla="*/ 0 w 347873"/>
                  <a:gd name="connsiteY4" fmla="*/ 672780 h 672780"/>
                  <a:gd name="connsiteX0" fmla="*/ 0 w 347873"/>
                  <a:gd name="connsiteY0" fmla="*/ 678390 h 678390"/>
                  <a:gd name="connsiteX1" fmla="*/ 185141 w 347873"/>
                  <a:gd name="connsiteY1" fmla="*/ 0 h 678390"/>
                  <a:gd name="connsiteX2" fmla="*/ 347873 w 347873"/>
                  <a:gd name="connsiteY2" fmla="*/ 5610 h 678390"/>
                  <a:gd name="connsiteX3" fmla="*/ 151514 w 347873"/>
                  <a:gd name="connsiteY3" fmla="*/ 678390 h 678390"/>
                  <a:gd name="connsiteX4" fmla="*/ 0 w 347873"/>
                  <a:gd name="connsiteY4" fmla="*/ 678390 h 678390"/>
                  <a:gd name="connsiteX0" fmla="*/ 0 w 347873"/>
                  <a:gd name="connsiteY0" fmla="*/ 674414 h 674414"/>
                  <a:gd name="connsiteX1" fmla="*/ 201043 w 347873"/>
                  <a:gd name="connsiteY1" fmla="*/ 0 h 674414"/>
                  <a:gd name="connsiteX2" fmla="*/ 347873 w 347873"/>
                  <a:gd name="connsiteY2" fmla="*/ 1634 h 674414"/>
                  <a:gd name="connsiteX3" fmla="*/ 151514 w 347873"/>
                  <a:gd name="connsiteY3" fmla="*/ 674414 h 674414"/>
                  <a:gd name="connsiteX4" fmla="*/ 0 w 347873"/>
                  <a:gd name="connsiteY4" fmla="*/ 674414 h 674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873" h="674414">
                    <a:moveTo>
                      <a:pt x="0" y="674414"/>
                    </a:moveTo>
                    <a:lnTo>
                      <a:pt x="201043" y="0"/>
                    </a:lnTo>
                    <a:lnTo>
                      <a:pt x="347873" y="1634"/>
                    </a:lnTo>
                    <a:lnTo>
                      <a:pt x="151514" y="674414"/>
                    </a:lnTo>
                    <a:lnTo>
                      <a:pt x="0" y="6744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4" name="Прямоугольник 13"/>
              <p:cNvSpPr/>
              <p:nvPr/>
            </p:nvSpPr>
            <p:spPr>
              <a:xfrm>
                <a:off x="412646" y="6408682"/>
                <a:ext cx="8717275" cy="1143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5" name="Прямоугольник 14"/>
              <p:cNvSpPr/>
              <p:nvPr/>
            </p:nvSpPr>
            <p:spPr>
              <a:xfrm>
                <a:off x="9276283" y="5832130"/>
                <a:ext cx="2964581" cy="1143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nvGrpSpPr>
            <p:cNvPr id="16" name="Группа 15"/>
            <p:cNvGrpSpPr/>
            <p:nvPr userDrawn="1"/>
          </p:nvGrpSpPr>
          <p:grpSpPr>
            <a:xfrm>
              <a:off x="255412" y="6357991"/>
              <a:ext cx="11863784" cy="369202"/>
              <a:chOff x="283887" y="5848033"/>
              <a:chExt cx="11834186" cy="691153"/>
            </a:xfrm>
            <a:solidFill>
              <a:schemeClr val="bg1">
                <a:lumMod val="75000"/>
              </a:schemeClr>
            </a:solidFill>
          </p:grpSpPr>
          <p:sp>
            <p:nvSpPr>
              <p:cNvPr id="17" name="Параллелограмм 3"/>
              <p:cNvSpPr/>
              <p:nvPr/>
            </p:nvSpPr>
            <p:spPr>
              <a:xfrm>
                <a:off x="8965418" y="5848033"/>
                <a:ext cx="347873" cy="674413"/>
              </a:xfrm>
              <a:custGeom>
                <a:avLst/>
                <a:gdLst>
                  <a:gd name="connsiteX0" fmla="*/ 0 w 202018"/>
                  <a:gd name="connsiteY0" fmla="*/ 684000 h 684000"/>
                  <a:gd name="connsiteX1" fmla="*/ 50505 w 202018"/>
                  <a:gd name="connsiteY1" fmla="*/ 0 h 684000"/>
                  <a:gd name="connsiteX2" fmla="*/ 202018 w 202018"/>
                  <a:gd name="connsiteY2" fmla="*/ 0 h 684000"/>
                  <a:gd name="connsiteX3" fmla="*/ 151514 w 202018"/>
                  <a:gd name="connsiteY3" fmla="*/ 684000 h 684000"/>
                  <a:gd name="connsiteX4" fmla="*/ 0 w 202018"/>
                  <a:gd name="connsiteY4" fmla="*/ 684000 h 684000"/>
                  <a:gd name="connsiteX0" fmla="*/ 0 w 347873"/>
                  <a:gd name="connsiteY0" fmla="*/ 684000 h 684000"/>
                  <a:gd name="connsiteX1" fmla="*/ 50505 w 347873"/>
                  <a:gd name="connsiteY1" fmla="*/ 0 h 684000"/>
                  <a:gd name="connsiteX2" fmla="*/ 347873 w 347873"/>
                  <a:gd name="connsiteY2" fmla="*/ 11220 h 684000"/>
                  <a:gd name="connsiteX3" fmla="*/ 151514 w 347873"/>
                  <a:gd name="connsiteY3" fmla="*/ 684000 h 684000"/>
                  <a:gd name="connsiteX4" fmla="*/ 0 w 347873"/>
                  <a:gd name="connsiteY4" fmla="*/ 684000 h 684000"/>
                  <a:gd name="connsiteX0" fmla="*/ 0 w 347873"/>
                  <a:gd name="connsiteY0" fmla="*/ 672780 h 672780"/>
                  <a:gd name="connsiteX1" fmla="*/ 207580 w 347873"/>
                  <a:gd name="connsiteY1" fmla="*/ 5610 h 672780"/>
                  <a:gd name="connsiteX2" fmla="*/ 347873 w 347873"/>
                  <a:gd name="connsiteY2" fmla="*/ 0 h 672780"/>
                  <a:gd name="connsiteX3" fmla="*/ 151514 w 347873"/>
                  <a:gd name="connsiteY3" fmla="*/ 672780 h 672780"/>
                  <a:gd name="connsiteX4" fmla="*/ 0 w 347873"/>
                  <a:gd name="connsiteY4" fmla="*/ 672780 h 672780"/>
                  <a:gd name="connsiteX0" fmla="*/ 0 w 347873"/>
                  <a:gd name="connsiteY0" fmla="*/ 678390 h 678390"/>
                  <a:gd name="connsiteX1" fmla="*/ 185141 w 347873"/>
                  <a:gd name="connsiteY1" fmla="*/ 0 h 678390"/>
                  <a:gd name="connsiteX2" fmla="*/ 347873 w 347873"/>
                  <a:gd name="connsiteY2" fmla="*/ 5610 h 678390"/>
                  <a:gd name="connsiteX3" fmla="*/ 151514 w 347873"/>
                  <a:gd name="connsiteY3" fmla="*/ 678390 h 678390"/>
                  <a:gd name="connsiteX4" fmla="*/ 0 w 347873"/>
                  <a:gd name="connsiteY4" fmla="*/ 678390 h 678390"/>
                  <a:gd name="connsiteX0" fmla="*/ 0 w 347873"/>
                  <a:gd name="connsiteY0" fmla="*/ 674414 h 674414"/>
                  <a:gd name="connsiteX1" fmla="*/ 201043 w 347873"/>
                  <a:gd name="connsiteY1" fmla="*/ 0 h 674414"/>
                  <a:gd name="connsiteX2" fmla="*/ 347873 w 347873"/>
                  <a:gd name="connsiteY2" fmla="*/ 1634 h 674414"/>
                  <a:gd name="connsiteX3" fmla="*/ 151514 w 347873"/>
                  <a:gd name="connsiteY3" fmla="*/ 674414 h 674414"/>
                  <a:gd name="connsiteX4" fmla="*/ 0 w 347873"/>
                  <a:gd name="connsiteY4" fmla="*/ 674414 h 674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873" h="674414">
                    <a:moveTo>
                      <a:pt x="0" y="674414"/>
                    </a:moveTo>
                    <a:lnTo>
                      <a:pt x="201043" y="0"/>
                    </a:lnTo>
                    <a:lnTo>
                      <a:pt x="347873" y="1634"/>
                    </a:lnTo>
                    <a:lnTo>
                      <a:pt x="151514" y="674414"/>
                    </a:lnTo>
                    <a:lnTo>
                      <a:pt x="0" y="674414"/>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8" name="Прямоугольник 17"/>
              <p:cNvSpPr/>
              <p:nvPr/>
            </p:nvSpPr>
            <p:spPr>
              <a:xfrm>
                <a:off x="283887" y="6424830"/>
                <a:ext cx="8823149" cy="114356"/>
              </a:xfrm>
              <a:prstGeom prst="rect">
                <a:avLst/>
              </a:prstGeom>
              <a:grpFill/>
              <a:ln>
                <a:noFill/>
              </a:ln>
              <a:effectLst>
                <a:outerShdw blurRad="381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9" name="Прямоугольник 18"/>
              <p:cNvSpPr/>
              <p:nvPr/>
            </p:nvSpPr>
            <p:spPr>
              <a:xfrm>
                <a:off x="9259371" y="5848278"/>
                <a:ext cx="2858702" cy="114356"/>
              </a:xfrm>
              <a:prstGeom prst="rect">
                <a:avLst/>
              </a:prstGeom>
              <a:grpFill/>
              <a:ln>
                <a:noFill/>
              </a:ln>
              <a:effectLst>
                <a:outerShdw blurRad="381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grpSp>
    </p:spTree>
    <p:extLst>
      <p:ext uri="{BB962C8B-B14F-4D97-AF65-F5344CB8AC3E}">
        <p14:creationId xmlns:p14="http://schemas.microsoft.com/office/powerpoint/2010/main" val="3359421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F648444-2A7E-4ACB-B707-8CEA39D2F8D5}" type="datetimeFigureOut">
              <a:rPr lang="ru-RU"/>
              <a:pPr>
                <a:defRPr/>
              </a:pPr>
              <a:t>24.07.2020</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7A653D28-95EE-4953-BD8E-7E12D9C249D3}" type="slidenum">
              <a:rPr lang="ru-RU"/>
              <a:pPr>
                <a:defRPr/>
              </a:pPr>
              <a:t>‹#›</a:t>
            </a:fld>
            <a:endParaRPr lang="ru-RU" dirty="0"/>
          </a:p>
        </p:txBody>
      </p:sp>
    </p:spTree>
    <p:extLst>
      <p:ext uri="{BB962C8B-B14F-4D97-AF65-F5344CB8AC3E}">
        <p14:creationId xmlns:p14="http://schemas.microsoft.com/office/powerpoint/2010/main" val="84393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AD00302-09B8-419F-9C37-B1D3A924EB40}" type="datetimeFigureOut">
              <a:rPr lang="ru-RU"/>
              <a:pPr>
                <a:defRPr/>
              </a:pPr>
              <a:t>24.07.2020</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dirty="0"/>
          </a:p>
        </p:txBody>
      </p:sp>
      <p:sp>
        <p:nvSpPr>
          <p:cNvPr id="7" name="Номер слайда 5"/>
          <p:cNvSpPr>
            <a:spLocks noGrp="1"/>
          </p:cNvSpPr>
          <p:nvPr>
            <p:ph type="sldNum" sz="quarter" idx="12"/>
          </p:nvPr>
        </p:nvSpPr>
        <p:spPr/>
        <p:txBody>
          <a:bodyPr/>
          <a:lstStyle>
            <a:lvl1pPr>
              <a:defRPr/>
            </a:lvl1pPr>
          </a:lstStyle>
          <a:p>
            <a:pPr>
              <a:defRPr/>
            </a:pPr>
            <a:fld id="{71362354-48BA-4A78-AE1E-1C49D9E5C2E6}" type="slidenum">
              <a:rPr lang="ru-RU"/>
              <a:pPr>
                <a:defRPr/>
              </a:pPr>
              <a:t>‹#›</a:t>
            </a:fld>
            <a:endParaRPr lang="ru-RU" dirty="0"/>
          </a:p>
        </p:txBody>
      </p:sp>
    </p:spTree>
    <p:extLst>
      <p:ext uri="{BB962C8B-B14F-4D97-AF65-F5344CB8AC3E}">
        <p14:creationId xmlns:p14="http://schemas.microsoft.com/office/powerpoint/2010/main" val="2645302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1.vml"/><Relationship Id="rId2" Type="http://schemas.openxmlformats.org/officeDocument/2006/relationships/theme" Target="../theme/theme2.xml"/><Relationship Id="rId1" Type="http://schemas.openxmlformats.org/officeDocument/2006/relationships/slideLayout" Target="../slideLayouts/slideLayout12.xml"/><Relationship Id="rId5" Type="http://schemas.openxmlformats.org/officeDocument/2006/relationships/oleObject" Target="../embeddings/oleObject1.bin"/><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60DDBF4-B050-41FF-A86F-D3C1A278CF9F}" type="datetimeFigureOut">
              <a:rPr lang="ru-RU"/>
              <a:pPr>
                <a:defRPr/>
              </a:pPr>
              <a:t>24.07.2020</a:t>
            </a:fld>
            <a:endParaRPr lang="ru-RU" dirty="0"/>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dirty="0"/>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6358045-72D0-44A6-AC05-51CE2AB4785A}"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074" name="Объект 21" hidden="1"/>
          <p:cNvGraphicFramePr>
            <a:graphicFrameLocks noChangeAspect="1"/>
          </p:cNvGraphicFramePr>
          <p:nvPr>
            <p:custDataLst>
              <p:tags r:id="rId4"/>
            </p:custDataLst>
          </p:nvPr>
        </p:nvGraphicFramePr>
        <p:xfrm>
          <a:off x="1588" y="1588"/>
          <a:ext cx="3175" cy="1587"/>
        </p:xfrm>
        <a:graphic>
          <a:graphicData uri="http://schemas.openxmlformats.org/presentationml/2006/ole">
            <mc:AlternateContent xmlns:mc="http://schemas.openxmlformats.org/markup-compatibility/2006">
              <mc:Choice xmlns:v="urn:schemas-microsoft-com:vml" Requires="v">
                <p:oleObj spid="_x0000_s3924" name="think-cell Slide" r:id="rId5" imgW="0" imgH="0" progId="TCLayout.ActiveDocument.1">
                  <p:embed/>
                </p:oleObj>
              </mc:Choice>
              <mc:Fallback>
                <p:oleObj name="think-cell Slide" r:id="rId5" imgW="0" imgH="0" progId="TCLayout.ActiveDocument.1">
                  <p:embed/>
                  <p:pic>
                    <p:nvPicPr>
                      <p:cNvPr id="0" name="Объект 21" hidden="1"/>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88" y="1588"/>
                        <a:ext cx="3175"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4" name="Прямая соединительная линия 23"/>
          <p:cNvCxnSpPr/>
          <p:nvPr userDrawn="1"/>
        </p:nvCxnSpPr>
        <p:spPr>
          <a:xfrm>
            <a:off x="0" y="552450"/>
            <a:ext cx="12199938"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nvGrpSpPr>
          <p:cNvPr id="25" name="Группа 24"/>
          <p:cNvGrpSpPr/>
          <p:nvPr userDrawn="1"/>
        </p:nvGrpSpPr>
        <p:grpSpPr>
          <a:xfrm>
            <a:off x="10420004" y="103661"/>
            <a:ext cx="1682560" cy="394220"/>
            <a:chOff x="8014653" y="219761"/>
            <a:chExt cx="1033002" cy="204973"/>
          </a:xfrm>
          <a:solidFill>
            <a:schemeClr val="accent6">
              <a:lumMod val="60000"/>
              <a:lumOff val="40000"/>
            </a:schemeClr>
          </a:solidFill>
        </p:grpSpPr>
        <p:sp>
          <p:nvSpPr>
            <p:cNvPr id="26" name="Freeform 6"/>
            <p:cNvSpPr>
              <a:spLocks/>
            </p:cNvSpPr>
            <p:nvPr/>
          </p:nvSpPr>
          <p:spPr bwMode="auto">
            <a:xfrm>
              <a:off x="8014653" y="268599"/>
              <a:ext cx="209412" cy="156135"/>
            </a:xfrm>
            <a:custGeom>
              <a:avLst/>
              <a:gdLst>
                <a:gd name="T0" fmla="*/ 959 w 1043"/>
                <a:gd name="T1" fmla="*/ 0 h 775"/>
                <a:gd name="T2" fmla="*/ 892 w 1043"/>
                <a:gd name="T3" fmla="*/ 556 h 775"/>
                <a:gd name="T4" fmla="*/ 324 w 1043"/>
                <a:gd name="T5" fmla="*/ 693 h 775"/>
                <a:gd name="T6" fmla="*/ 10 w 1043"/>
                <a:gd name="T7" fmla="*/ 197 h 775"/>
                <a:gd name="T8" fmla="*/ 64 w 1043"/>
                <a:gd name="T9" fmla="*/ 225 h 775"/>
                <a:gd name="T10" fmla="*/ 296 w 1043"/>
                <a:gd name="T11" fmla="*/ 359 h 775"/>
                <a:gd name="T12" fmla="*/ 334 w 1043"/>
                <a:gd name="T13" fmla="*/ 359 h 775"/>
                <a:gd name="T14" fmla="*/ 771 w 1043"/>
                <a:gd name="T15" fmla="*/ 107 h 775"/>
                <a:gd name="T16" fmla="*/ 959 w 1043"/>
                <a:gd name="T17" fmla="*/ 0 h 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3" h="775">
                  <a:moveTo>
                    <a:pt x="959" y="0"/>
                  </a:moveTo>
                  <a:cubicBezTo>
                    <a:pt x="1043" y="154"/>
                    <a:pt x="1037" y="391"/>
                    <a:pt x="892" y="556"/>
                  </a:cubicBezTo>
                  <a:cubicBezTo>
                    <a:pt x="749" y="719"/>
                    <a:pt x="528" y="775"/>
                    <a:pt x="324" y="693"/>
                  </a:cubicBezTo>
                  <a:cubicBezTo>
                    <a:pt x="120" y="611"/>
                    <a:pt x="0" y="417"/>
                    <a:pt x="10" y="197"/>
                  </a:cubicBezTo>
                  <a:cubicBezTo>
                    <a:pt x="29" y="207"/>
                    <a:pt x="47" y="215"/>
                    <a:pt x="64" y="225"/>
                  </a:cubicBezTo>
                  <a:cubicBezTo>
                    <a:pt x="141" y="270"/>
                    <a:pt x="219" y="314"/>
                    <a:pt x="296" y="359"/>
                  </a:cubicBezTo>
                  <a:cubicBezTo>
                    <a:pt x="310" y="368"/>
                    <a:pt x="320" y="367"/>
                    <a:pt x="334" y="359"/>
                  </a:cubicBezTo>
                  <a:cubicBezTo>
                    <a:pt x="479" y="275"/>
                    <a:pt x="625" y="191"/>
                    <a:pt x="771" y="107"/>
                  </a:cubicBezTo>
                  <a:cubicBezTo>
                    <a:pt x="833" y="72"/>
                    <a:pt x="895" y="36"/>
                    <a:pt x="9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27" name="Freeform 7"/>
            <p:cNvSpPr>
              <a:spLocks/>
            </p:cNvSpPr>
            <p:nvPr/>
          </p:nvSpPr>
          <p:spPr bwMode="auto">
            <a:xfrm>
              <a:off x="8278823" y="378855"/>
              <a:ext cx="768832" cy="9620"/>
            </a:xfrm>
            <a:custGeom>
              <a:avLst/>
              <a:gdLst>
                <a:gd name="T0" fmla="*/ 0 w 3824"/>
                <a:gd name="T1" fmla="*/ 49 h 49"/>
                <a:gd name="T2" fmla="*/ 0 w 3824"/>
                <a:gd name="T3" fmla="*/ 0 h 49"/>
                <a:gd name="T4" fmla="*/ 3824 w 3824"/>
                <a:gd name="T5" fmla="*/ 0 h 49"/>
                <a:gd name="T6" fmla="*/ 3824 w 3824"/>
                <a:gd name="T7" fmla="*/ 49 h 49"/>
                <a:gd name="T8" fmla="*/ 0 w 3824"/>
                <a:gd name="T9" fmla="*/ 49 h 49"/>
              </a:gdLst>
              <a:ahLst/>
              <a:cxnLst>
                <a:cxn ang="0">
                  <a:pos x="T0" y="T1"/>
                </a:cxn>
                <a:cxn ang="0">
                  <a:pos x="T2" y="T3"/>
                </a:cxn>
                <a:cxn ang="0">
                  <a:pos x="T4" y="T5"/>
                </a:cxn>
                <a:cxn ang="0">
                  <a:pos x="T6" y="T7"/>
                </a:cxn>
                <a:cxn ang="0">
                  <a:pos x="T8" y="T9"/>
                </a:cxn>
              </a:cxnLst>
              <a:rect l="0" t="0" r="r" b="b"/>
              <a:pathLst>
                <a:path w="3824" h="49">
                  <a:moveTo>
                    <a:pt x="0" y="49"/>
                  </a:moveTo>
                  <a:cubicBezTo>
                    <a:pt x="0" y="32"/>
                    <a:pt x="0" y="17"/>
                    <a:pt x="0" y="0"/>
                  </a:cubicBezTo>
                  <a:cubicBezTo>
                    <a:pt x="1275" y="0"/>
                    <a:pt x="2549" y="0"/>
                    <a:pt x="3824" y="0"/>
                  </a:cubicBezTo>
                  <a:cubicBezTo>
                    <a:pt x="3824" y="17"/>
                    <a:pt x="3824" y="32"/>
                    <a:pt x="3824" y="49"/>
                  </a:cubicBezTo>
                  <a:cubicBezTo>
                    <a:pt x="2550" y="49"/>
                    <a:pt x="1276" y="49"/>
                    <a:pt x="0"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28" name="Freeform 8"/>
            <p:cNvSpPr>
              <a:spLocks/>
            </p:cNvSpPr>
            <p:nvPr/>
          </p:nvSpPr>
          <p:spPr bwMode="auto">
            <a:xfrm>
              <a:off x="8836023" y="247880"/>
              <a:ext cx="97676" cy="103596"/>
            </a:xfrm>
            <a:custGeom>
              <a:avLst/>
              <a:gdLst>
                <a:gd name="T0" fmla="*/ 479 w 486"/>
                <a:gd name="T1" fmla="*/ 514 h 514"/>
                <a:gd name="T2" fmla="*/ 315 w 486"/>
                <a:gd name="T3" fmla="*/ 514 h 514"/>
                <a:gd name="T4" fmla="*/ 314 w 486"/>
                <a:gd name="T5" fmla="*/ 507 h 514"/>
                <a:gd name="T6" fmla="*/ 345 w 486"/>
                <a:gd name="T7" fmla="*/ 433 h 514"/>
                <a:gd name="T8" fmla="*/ 345 w 486"/>
                <a:gd name="T9" fmla="*/ 251 h 514"/>
                <a:gd name="T10" fmla="*/ 140 w 486"/>
                <a:gd name="T11" fmla="*/ 251 h 514"/>
                <a:gd name="T12" fmla="*/ 140 w 486"/>
                <a:gd name="T13" fmla="*/ 311 h 514"/>
                <a:gd name="T14" fmla="*/ 140 w 486"/>
                <a:gd name="T15" fmla="*/ 439 h 514"/>
                <a:gd name="T16" fmla="*/ 170 w 486"/>
                <a:gd name="T17" fmla="*/ 513 h 514"/>
                <a:gd name="T18" fmla="*/ 0 w 486"/>
                <a:gd name="T19" fmla="*/ 513 h 514"/>
                <a:gd name="T20" fmla="*/ 28 w 486"/>
                <a:gd name="T21" fmla="*/ 431 h 514"/>
                <a:gd name="T22" fmla="*/ 29 w 486"/>
                <a:gd name="T23" fmla="*/ 63 h 514"/>
                <a:gd name="T24" fmla="*/ 1 w 486"/>
                <a:gd name="T25" fmla="*/ 10 h 514"/>
                <a:gd name="T26" fmla="*/ 0 w 486"/>
                <a:gd name="T27" fmla="*/ 0 h 514"/>
                <a:gd name="T28" fmla="*/ 167 w 486"/>
                <a:gd name="T29" fmla="*/ 0 h 514"/>
                <a:gd name="T30" fmla="*/ 168 w 486"/>
                <a:gd name="T31" fmla="*/ 7 h 514"/>
                <a:gd name="T32" fmla="*/ 140 w 486"/>
                <a:gd name="T33" fmla="*/ 73 h 514"/>
                <a:gd name="T34" fmla="*/ 140 w 486"/>
                <a:gd name="T35" fmla="*/ 217 h 514"/>
                <a:gd name="T36" fmla="*/ 331 w 486"/>
                <a:gd name="T37" fmla="*/ 216 h 514"/>
                <a:gd name="T38" fmla="*/ 344 w 486"/>
                <a:gd name="T39" fmla="*/ 198 h 514"/>
                <a:gd name="T40" fmla="*/ 344 w 486"/>
                <a:gd name="T41" fmla="*/ 51 h 514"/>
                <a:gd name="T42" fmla="*/ 323 w 486"/>
                <a:gd name="T43" fmla="*/ 15 h 514"/>
                <a:gd name="T44" fmla="*/ 306 w 486"/>
                <a:gd name="T45" fmla="*/ 0 h 514"/>
                <a:gd name="T46" fmla="*/ 486 w 486"/>
                <a:gd name="T47" fmla="*/ 0 h 514"/>
                <a:gd name="T48" fmla="*/ 476 w 486"/>
                <a:gd name="T49" fmla="*/ 13 h 514"/>
                <a:gd name="T50" fmla="*/ 452 w 486"/>
                <a:gd name="T51" fmla="*/ 56 h 514"/>
                <a:gd name="T52" fmla="*/ 453 w 486"/>
                <a:gd name="T53" fmla="*/ 459 h 514"/>
                <a:gd name="T54" fmla="*/ 479 w 486"/>
                <a:gd name="T55" fmla="*/ 51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6" h="514">
                  <a:moveTo>
                    <a:pt x="479" y="514"/>
                  </a:moveTo>
                  <a:cubicBezTo>
                    <a:pt x="426" y="514"/>
                    <a:pt x="370" y="514"/>
                    <a:pt x="315" y="514"/>
                  </a:cubicBezTo>
                  <a:cubicBezTo>
                    <a:pt x="314" y="511"/>
                    <a:pt x="313" y="508"/>
                    <a:pt x="314" y="507"/>
                  </a:cubicBezTo>
                  <a:cubicBezTo>
                    <a:pt x="346" y="492"/>
                    <a:pt x="345" y="463"/>
                    <a:pt x="345" y="433"/>
                  </a:cubicBezTo>
                  <a:cubicBezTo>
                    <a:pt x="344" y="373"/>
                    <a:pt x="345" y="313"/>
                    <a:pt x="345" y="251"/>
                  </a:cubicBezTo>
                  <a:cubicBezTo>
                    <a:pt x="276" y="251"/>
                    <a:pt x="210" y="251"/>
                    <a:pt x="140" y="251"/>
                  </a:cubicBezTo>
                  <a:cubicBezTo>
                    <a:pt x="140" y="271"/>
                    <a:pt x="140" y="291"/>
                    <a:pt x="140" y="311"/>
                  </a:cubicBezTo>
                  <a:cubicBezTo>
                    <a:pt x="140" y="354"/>
                    <a:pt x="140" y="397"/>
                    <a:pt x="140" y="439"/>
                  </a:cubicBezTo>
                  <a:cubicBezTo>
                    <a:pt x="140" y="479"/>
                    <a:pt x="140" y="479"/>
                    <a:pt x="170" y="513"/>
                  </a:cubicBezTo>
                  <a:cubicBezTo>
                    <a:pt x="112" y="513"/>
                    <a:pt x="56" y="513"/>
                    <a:pt x="0" y="513"/>
                  </a:cubicBezTo>
                  <a:cubicBezTo>
                    <a:pt x="39" y="494"/>
                    <a:pt x="28" y="460"/>
                    <a:pt x="28" y="431"/>
                  </a:cubicBezTo>
                  <a:cubicBezTo>
                    <a:pt x="28" y="308"/>
                    <a:pt x="28" y="185"/>
                    <a:pt x="29" y="63"/>
                  </a:cubicBezTo>
                  <a:cubicBezTo>
                    <a:pt x="29" y="39"/>
                    <a:pt x="29" y="18"/>
                    <a:pt x="1" y="10"/>
                  </a:cubicBezTo>
                  <a:cubicBezTo>
                    <a:pt x="0" y="9"/>
                    <a:pt x="0" y="5"/>
                    <a:pt x="0" y="0"/>
                  </a:cubicBezTo>
                  <a:cubicBezTo>
                    <a:pt x="56" y="0"/>
                    <a:pt x="112" y="0"/>
                    <a:pt x="167" y="0"/>
                  </a:cubicBezTo>
                  <a:cubicBezTo>
                    <a:pt x="168" y="4"/>
                    <a:pt x="168" y="7"/>
                    <a:pt x="168" y="7"/>
                  </a:cubicBezTo>
                  <a:cubicBezTo>
                    <a:pt x="135" y="19"/>
                    <a:pt x="139" y="47"/>
                    <a:pt x="140" y="73"/>
                  </a:cubicBezTo>
                  <a:cubicBezTo>
                    <a:pt x="140" y="120"/>
                    <a:pt x="140" y="167"/>
                    <a:pt x="140" y="217"/>
                  </a:cubicBezTo>
                  <a:cubicBezTo>
                    <a:pt x="205" y="217"/>
                    <a:pt x="268" y="217"/>
                    <a:pt x="331" y="216"/>
                  </a:cubicBezTo>
                  <a:cubicBezTo>
                    <a:pt x="336" y="216"/>
                    <a:pt x="344" y="204"/>
                    <a:pt x="344" y="198"/>
                  </a:cubicBezTo>
                  <a:cubicBezTo>
                    <a:pt x="345" y="149"/>
                    <a:pt x="346" y="100"/>
                    <a:pt x="344" y="51"/>
                  </a:cubicBezTo>
                  <a:cubicBezTo>
                    <a:pt x="343" y="39"/>
                    <a:pt x="330" y="27"/>
                    <a:pt x="323" y="15"/>
                  </a:cubicBezTo>
                  <a:cubicBezTo>
                    <a:pt x="320" y="11"/>
                    <a:pt x="315" y="8"/>
                    <a:pt x="306" y="0"/>
                  </a:cubicBezTo>
                  <a:cubicBezTo>
                    <a:pt x="370" y="0"/>
                    <a:pt x="426" y="0"/>
                    <a:pt x="486" y="0"/>
                  </a:cubicBezTo>
                  <a:cubicBezTo>
                    <a:pt x="482" y="6"/>
                    <a:pt x="480" y="12"/>
                    <a:pt x="476" y="13"/>
                  </a:cubicBezTo>
                  <a:cubicBezTo>
                    <a:pt x="456" y="21"/>
                    <a:pt x="452" y="37"/>
                    <a:pt x="452" y="56"/>
                  </a:cubicBezTo>
                  <a:cubicBezTo>
                    <a:pt x="452" y="190"/>
                    <a:pt x="451" y="325"/>
                    <a:pt x="453" y="459"/>
                  </a:cubicBezTo>
                  <a:cubicBezTo>
                    <a:pt x="453" y="477"/>
                    <a:pt x="469" y="494"/>
                    <a:pt x="479" y="5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29" name="Freeform 9"/>
            <p:cNvSpPr>
              <a:spLocks noEditPoints="1"/>
            </p:cNvSpPr>
            <p:nvPr/>
          </p:nvSpPr>
          <p:spPr bwMode="auto">
            <a:xfrm>
              <a:off x="8639930" y="247880"/>
              <a:ext cx="86577" cy="104337"/>
            </a:xfrm>
            <a:custGeom>
              <a:avLst/>
              <a:gdLst>
                <a:gd name="T0" fmla="*/ 0 w 434"/>
                <a:gd name="T1" fmla="*/ 508 h 519"/>
                <a:gd name="T2" fmla="*/ 33 w 434"/>
                <a:gd name="T3" fmla="*/ 434 h 519"/>
                <a:gd name="T4" fmla="*/ 34 w 434"/>
                <a:gd name="T5" fmla="*/ 55 h 519"/>
                <a:gd name="T6" fmla="*/ 9 w 434"/>
                <a:gd name="T7" fmla="*/ 12 h 519"/>
                <a:gd name="T8" fmla="*/ 3 w 434"/>
                <a:gd name="T9" fmla="*/ 0 h 519"/>
                <a:gd name="T10" fmla="*/ 391 w 434"/>
                <a:gd name="T11" fmla="*/ 0 h 519"/>
                <a:gd name="T12" fmla="*/ 391 w 434"/>
                <a:gd name="T13" fmla="*/ 107 h 519"/>
                <a:gd name="T14" fmla="*/ 359 w 434"/>
                <a:gd name="T15" fmla="*/ 89 h 519"/>
                <a:gd name="T16" fmla="*/ 274 w 434"/>
                <a:gd name="T17" fmla="*/ 29 h 519"/>
                <a:gd name="T18" fmla="*/ 178 w 434"/>
                <a:gd name="T19" fmla="*/ 29 h 519"/>
                <a:gd name="T20" fmla="*/ 145 w 434"/>
                <a:gd name="T21" fmla="*/ 60 h 519"/>
                <a:gd name="T22" fmla="*/ 145 w 434"/>
                <a:gd name="T23" fmla="*/ 175 h 519"/>
                <a:gd name="T24" fmla="*/ 148 w 434"/>
                <a:gd name="T25" fmla="*/ 182 h 519"/>
                <a:gd name="T26" fmla="*/ 275 w 434"/>
                <a:gd name="T27" fmla="*/ 190 h 519"/>
                <a:gd name="T28" fmla="*/ 399 w 434"/>
                <a:gd name="T29" fmla="*/ 255 h 519"/>
                <a:gd name="T30" fmla="*/ 354 w 434"/>
                <a:gd name="T31" fmla="*/ 489 h 519"/>
                <a:gd name="T32" fmla="*/ 258 w 434"/>
                <a:gd name="T33" fmla="*/ 515 h 519"/>
                <a:gd name="T34" fmla="*/ 18 w 434"/>
                <a:gd name="T35" fmla="*/ 516 h 519"/>
                <a:gd name="T36" fmla="*/ 6 w 434"/>
                <a:gd name="T37" fmla="*/ 514 h 519"/>
                <a:gd name="T38" fmla="*/ 0 w 434"/>
                <a:gd name="T39" fmla="*/ 508 h 519"/>
                <a:gd name="T40" fmla="*/ 145 w 434"/>
                <a:gd name="T41" fmla="*/ 210 h 519"/>
                <a:gd name="T42" fmla="*/ 145 w 434"/>
                <a:gd name="T43" fmla="*/ 410 h 519"/>
                <a:gd name="T44" fmla="*/ 225 w 434"/>
                <a:gd name="T45" fmla="*/ 485 h 519"/>
                <a:gd name="T46" fmla="*/ 287 w 434"/>
                <a:gd name="T47" fmla="*/ 442 h 519"/>
                <a:gd name="T48" fmla="*/ 296 w 434"/>
                <a:gd name="T49" fmla="*/ 281 h 519"/>
                <a:gd name="T50" fmla="*/ 245 w 434"/>
                <a:gd name="T51" fmla="*/ 224 h 519"/>
                <a:gd name="T52" fmla="*/ 145 w 434"/>
                <a:gd name="T53" fmla="*/ 210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34" h="519">
                  <a:moveTo>
                    <a:pt x="0" y="508"/>
                  </a:moveTo>
                  <a:cubicBezTo>
                    <a:pt x="44" y="495"/>
                    <a:pt x="33" y="462"/>
                    <a:pt x="33" y="434"/>
                  </a:cubicBezTo>
                  <a:cubicBezTo>
                    <a:pt x="34" y="307"/>
                    <a:pt x="33" y="181"/>
                    <a:pt x="34" y="55"/>
                  </a:cubicBezTo>
                  <a:cubicBezTo>
                    <a:pt x="34" y="35"/>
                    <a:pt x="33" y="17"/>
                    <a:pt x="9" y="12"/>
                  </a:cubicBezTo>
                  <a:cubicBezTo>
                    <a:pt x="7" y="11"/>
                    <a:pt x="6" y="6"/>
                    <a:pt x="3" y="0"/>
                  </a:cubicBezTo>
                  <a:cubicBezTo>
                    <a:pt x="134" y="0"/>
                    <a:pt x="262" y="0"/>
                    <a:pt x="391" y="0"/>
                  </a:cubicBezTo>
                  <a:cubicBezTo>
                    <a:pt x="391" y="35"/>
                    <a:pt x="391" y="71"/>
                    <a:pt x="391" y="107"/>
                  </a:cubicBezTo>
                  <a:cubicBezTo>
                    <a:pt x="373" y="114"/>
                    <a:pt x="365" y="107"/>
                    <a:pt x="359" y="89"/>
                  </a:cubicBezTo>
                  <a:cubicBezTo>
                    <a:pt x="340" y="36"/>
                    <a:pt x="330" y="29"/>
                    <a:pt x="274" y="29"/>
                  </a:cubicBezTo>
                  <a:cubicBezTo>
                    <a:pt x="242" y="29"/>
                    <a:pt x="210" y="30"/>
                    <a:pt x="178" y="29"/>
                  </a:cubicBezTo>
                  <a:cubicBezTo>
                    <a:pt x="156" y="29"/>
                    <a:pt x="145" y="37"/>
                    <a:pt x="145" y="60"/>
                  </a:cubicBezTo>
                  <a:cubicBezTo>
                    <a:pt x="145" y="98"/>
                    <a:pt x="145" y="137"/>
                    <a:pt x="145" y="175"/>
                  </a:cubicBezTo>
                  <a:cubicBezTo>
                    <a:pt x="145" y="177"/>
                    <a:pt x="147" y="180"/>
                    <a:pt x="148" y="182"/>
                  </a:cubicBezTo>
                  <a:cubicBezTo>
                    <a:pt x="190" y="185"/>
                    <a:pt x="233" y="185"/>
                    <a:pt x="275" y="190"/>
                  </a:cubicBezTo>
                  <a:cubicBezTo>
                    <a:pt x="324" y="195"/>
                    <a:pt x="372" y="208"/>
                    <a:pt x="399" y="255"/>
                  </a:cubicBezTo>
                  <a:cubicBezTo>
                    <a:pt x="434" y="315"/>
                    <a:pt x="429" y="452"/>
                    <a:pt x="354" y="489"/>
                  </a:cubicBezTo>
                  <a:cubicBezTo>
                    <a:pt x="325" y="503"/>
                    <a:pt x="291" y="514"/>
                    <a:pt x="258" y="515"/>
                  </a:cubicBezTo>
                  <a:cubicBezTo>
                    <a:pt x="179" y="519"/>
                    <a:pt x="98" y="516"/>
                    <a:pt x="18" y="516"/>
                  </a:cubicBezTo>
                  <a:cubicBezTo>
                    <a:pt x="14" y="516"/>
                    <a:pt x="10" y="515"/>
                    <a:pt x="6" y="514"/>
                  </a:cubicBezTo>
                  <a:cubicBezTo>
                    <a:pt x="4" y="512"/>
                    <a:pt x="2" y="510"/>
                    <a:pt x="0" y="508"/>
                  </a:cubicBezTo>
                  <a:close/>
                  <a:moveTo>
                    <a:pt x="145" y="210"/>
                  </a:moveTo>
                  <a:cubicBezTo>
                    <a:pt x="145" y="282"/>
                    <a:pt x="145" y="346"/>
                    <a:pt x="145" y="410"/>
                  </a:cubicBezTo>
                  <a:cubicBezTo>
                    <a:pt x="145" y="486"/>
                    <a:pt x="149" y="490"/>
                    <a:pt x="225" y="485"/>
                  </a:cubicBezTo>
                  <a:cubicBezTo>
                    <a:pt x="254" y="483"/>
                    <a:pt x="275" y="469"/>
                    <a:pt x="287" y="442"/>
                  </a:cubicBezTo>
                  <a:cubicBezTo>
                    <a:pt x="310" y="389"/>
                    <a:pt x="309" y="335"/>
                    <a:pt x="296" y="281"/>
                  </a:cubicBezTo>
                  <a:cubicBezTo>
                    <a:pt x="290" y="255"/>
                    <a:pt x="272" y="231"/>
                    <a:pt x="245" y="224"/>
                  </a:cubicBezTo>
                  <a:cubicBezTo>
                    <a:pt x="214" y="217"/>
                    <a:pt x="181" y="215"/>
                    <a:pt x="145" y="2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0" name="Freeform 10"/>
            <p:cNvSpPr>
              <a:spLocks noEditPoints="1"/>
            </p:cNvSpPr>
            <p:nvPr/>
          </p:nvSpPr>
          <p:spPr bwMode="auto">
            <a:xfrm>
              <a:off x="8365400" y="247880"/>
              <a:ext cx="84357" cy="105076"/>
            </a:xfrm>
            <a:custGeom>
              <a:avLst/>
              <a:gdLst>
                <a:gd name="T0" fmla="*/ 0 w 418"/>
                <a:gd name="T1" fmla="*/ 510 h 521"/>
                <a:gd name="T2" fmla="*/ 32 w 418"/>
                <a:gd name="T3" fmla="*/ 421 h 521"/>
                <a:gd name="T4" fmla="*/ 32 w 418"/>
                <a:gd name="T5" fmla="*/ 63 h 521"/>
                <a:gd name="T6" fmla="*/ 7 w 418"/>
                <a:gd name="T7" fmla="*/ 12 h 521"/>
                <a:gd name="T8" fmla="*/ 5 w 418"/>
                <a:gd name="T9" fmla="*/ 0 h 521"/>
                <a:gd name="T10" fmla="*/ 388 w 418"/>
                <a:gd name="T11" fmla="*/ 0 h 521"/>
                <a:gd name="T12" fmla="*/ 388 w 418"/>
                <a:gd name="T13" fmla="*/ 108 h 521"/>
                <a:gd name="T14" fmla="*/ 357 w 418"/>
                <a:gd name="T15" fmla="*/ 89 h 521"/>
                <a:gd name="T16" fmla="*/ 278 w 418"/>
                <a:gd name="T17" fmla="*/ 30 h 521"/>
                <a:gd name="T18" fmla="*/ 171 w 418"/>
                <a:gd name="T19" fmla="*/ 30 h 521"/>
                <a:gd name="T20" fmla="*/ 144 w 418"/>
                <a:gd name="T21" fmla="*/ 55 h 521"/>
                <a:gd name="T22" fmla="*/ 144 w 418"/>
                <a:gd name="T23" fmla="*/ 186 h 521"/>
                <a:gd name="T24" fmla="*/ 225 w 418"/>
                <a:gd name="T25" fmla="*/ 186 h 521"/>
                <a:gd name="T26" fmla="*/ 329 w 418"/>
                <a:gd name="T27" fmla="*/ 204 h 521"/>
                <a:gd name="T28" fmla="*/ 415 w 418"/>
                <a:gd name="T29" fmla="*/ 313 h 521"/>
                <a:gd name="T30" fmla="*/ 411 w 418"/>
                <a:gd name="T31" fmla="*/ 400 h 521"/>
                <a:gd name="T32" fmla="*/ 306 w 418"/>
                <a:gd name="T33" fmla="*/ 508 h 521"/>
                <a:gd name="T34" fmla="*/ 7 w 418"/>
                <a:gd name="T35" fmla="*/ 521 h 521"/>
                <a:gd name="T36" fmla="*/ 0 w 418"/>
                <a:gd name="T37" fmla="*/ 510 h 521"/>
                <a:gd name="T38" fmla="*/ 144 w 418"/>
                <a:gd name="T39" fmla="*/ 212 h 521"/>
                <a:gd name="T40" fmla="*/ 144 w 418"/>
                <a:gd name="T41" fmla="*/ 414 h 521"/>
                <a:gd name="T42" fmla="*/ 216 w 418"/>
                <a:gd name="T43" fmla="*/ 486 h 521"/>
                <a:gd name="T44" fmla="*/ 291 w 418"/>
                <a:gd name="T45" fmla="*/ 430 h 521"/>
                <a:gd name="T46" fmla="*/ 293 w 418"/>
                <a:gd name="T47" fmla="*/ 282 h 521"/>
                <a:gd name="T48" fmla="*/ 243 w 418"/>
                <a:gd name="T49" fmla="*/ 225 h 521"/>
                <a:gd name="T50" fmla="*/ 144 w 418"/>
                <a:gd name="T51" fmla="*/ 212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18" h="521">
                  <a:moveTo>
                    <a:pt x="0" y="510"/>
                  </a:moveTo>
                  <a:cubicBezTo>
                    <a:pt x="47" y="491"/>
                    <a:pt x="31" y="453"/>
                    <a:pt x="32" y="421"/>
                  </a:cubicBezTo>
                  <a:cubicBezTo>
                    <a:pt x="33" y="302"/>
                    <a:pt x="32" y="182"/>
                    <a:pt x="32" y="63"/>
                  </a:cubicBezTo>
                  <a:cubicBezTo>
                    <a:pt x="32" y="42"/>
                    <a:pt x="34" y="20"/>
                    <a:pt x="7" y="12"/>
                  </a:cubicBezTo>
                  <a:cubicBezTo>
                    <a:pt x="6" y="11"/>
                    <a:pt x="6" y="5"/>
                    <a:pt x="5" y="0"/>
                  </a:cubicBezTo>
                  <a:cubicBezTo>
                    <a:pt x="133" y="0"/>
                    <a:pt x="259" y="0"/>
                    <a:pt x="388" y="0"/>
                  </a:cubicBezTo>
                  <a:cubicBezTo>
                    <a:pt x="388" y="36"/>
                    <a:pt x="388" y="72"/>
                    <a:pt x="388" y="108"/>
                  </a:cubicBezTo>
                  <a:cubicBezTo>
                    <a:pt x="369" y="115"/>
                    <a:pt x="362" y="108"/>
                    <a:pt x="357" y="89"/>
                  </a:cubicBezTo>
                  <a:cubicBezTo>
                    <a:pt x="345" y="45"/>
                    <a:pt x="324" y="30"/>
                    <a:pt x="278" y="30"/>
                  </a:cubicBezTo>
                  <a:cubicBezTo>
                    <a:pt x="243" y="30"/>
                    <a:pt x="207" y="30"/>
                    <a:pt x="171" y="30"/>
                  </a:cubicBezTo>
                  <a:cubicBezTo>
                    <a:pt x="154" y="30"/>
                    <a:pt x="144" y="37"/>
                    <a:pt x="144" y="55"/>
                  </a:cubicBezTo>
                  <a:cubicBezTo>
                    <a:pt x="144" y="97"/>
                    <a:pt x="144" y="140"/>
                    <a:pt x="144" y="186"/>
                  </a:cubicBezTo>
                  <a:cubicBezTo>
                    <a:pt x="172" y="186"/>
                    <a:pt x="199" y="184"/>
                    <a:pt x="225" y="186"/>
                  </a:cubicBezTo>
                  <a:cubicBezTo>
                    <a:pt x="260" y="190"/>
                    <a:pt x="295" y="194"/>
                    <a:pt x="329" y="204"/>
                  </a:cubicBezTo>
                  <a:cubicBezTo>
                    <a:pt x="383" y="218"/>
                    <a:pt x="409" y="260"/>
                    <a:pt x="415" y="313"/>
                  </a:cubicBezTo>
                  <a:cubicBezTo>
                    <a:pt x="418" y="341"/>
                    <a:pt x="415" y="371"/>
                    <a:pt x="411" y="400"/>
                  </a:cubicBezTo>
                  <a:cubicBezTo>
                    <a:pt x="403" y="461"/>
                    <a:pt x="364" y="502"/>
                    <a:pt x="306" y="508"/>
                  </a:cubicBezTo>
                  <a:cubicBezTo>
                    <a:pt x="207" y="518"/>
                    <a:pt x="107" y="517"/>
                    <a:pt x="7" y="521"/>
                  </a:cubicBezTo>
                  <a:cubicBezTo>
                    <a:pt x="5" y="517"/>
                    <a:pt x="3" y="514"/>
                    <a:pt x="0" y="510"/>
                  </a:cubicBezTo>
                  <a:close/>
                  <a:moveTo>
                    <a:pt x="144" y="212"/>
                  </a:moveTo>
                  <a:cubicBezTo>
                    <a:pt x="144" y="283"/>
                    <a:pt x="144" y="349"/>
                    <a:pt x="144" y="414"/>
                  </a:cubicBezTo>
                  <a:cubicBezTo>
                    <a:pt x="144" y="487"/>
                    <a:pt x="144" y="487"/>
                    <a:pt x="216" y="486"/>
                  </a:cubicBezTo>
                  <a:cubicBezTo>
                    <a:pt x="253" y="485"/>
                    <a:pt x="286" y="465"/>
                    <a:pt x="291" y="430"/>
                  </a:cubicBezTo>
                  <a:cubicBezTo>
                    <a:pt x="297" y="381"/>
                    <a:pt x="296" y="331"/>
                    <a:pt x="293" y="282"/>
                  </a:cubicBezTo>
                  <a:cubicBezTo>
                    <a:pt x="291" y="254"/>
                    <a:pt x="270" y="232"/>
                    <a:pt x="243" y="225"/>
                  </a:cubicBezTo>
                  <a:cubicBezTo>
                    <a:pt x="212" y="217"/>
                    <a:pt x="179" y="216"/>
                    <a:pt x="144" y="2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1" name="Freeform 11"/>
            <p:cNvSpPr>
              <a:spLocks noEditPoints="1"/>
            </p:cNvSpPr>
            <p:nvPr/>
          </p:nvSpPr>
          <p:spPr bwMode="auto">
            <a:xfrm>
              <a:off x="8549653" y="247140"/>
              <a:ext cx="82137" cy="104337"/>
            </a:xfrm>
            <a:custGeom>
              <a:avLst/>
              <a:gdLst>
                <a:gd name="T0" fmla="*/ 149 w 408"/>
                <a:gd name="T1" fmla="*/ 312 h 516"/>
                <a:gd name="T2" fmla="*/ 150 w 408"/>
                <a:gd name="T3" fmla="*/ 477 h 516"/>
                <a:gd name="T4" fmla="*/ 177 w 408"/>
                <a:gd name="T5" fmla="*/ 516 h 516"/>
                <a:gd name="T6" fmla="*/ 1 w 408"/>
                <a:gd name="T7" fmla="*/ 516 h 516"/>
                <a:gd name="T8" fmla="*/ 36 w 408"/>
                <a:gd name="T9" fmla="*/ 407 h 516"/>
                <a:gd name="T10" fmla="*/ 36 w 408"/>
                <a:gd name="T11" fmla="*/ 114 h 516"/>
                <a:gd name="T12" fmla="*/ 0 w 408"/>
                <a:gd name="T13" fmla="*/ 5 h 516"/>
                <a:gd name="T14" fmla="*/ 29 w 408"/>
                <a:gd name="T15" fmla="*/ 1 h 516"/>
                <a:gd name="T16" fmla="*/ 253 w 408"/>
                <a:gd name="T17" fmla="*/ 1 h 516"/>
                <a:gd name="T18" fmla="*/ 318 w 408"/>
                <a:gd name="T19" fmla="*/ 11 h 516"/>
                <a:gd name="T20" fmla="*/ 404 w 408"/>
                <a:gd name="T21" fmla="*/ 129 h 516"/>
                <a:gd name="T22" fmla="*/ 336 w 408"/>
                <a:gd name="T23" fmla="*/ 287 h 516"/>
                <a:gd name="T24" fmla="*/ 237 w 408"/>
                <a:gd name="T25" fmla="*/ 311 h 516"/>
                <a:gd name="T26" fmla="*/ 149 w 408"/>
                <a:gd name="T27" fmla="*/ 312 h 516"/>
                <a:gd name="T28" fmla="*/ 149 w 408"/>
                <a:gd name="T29" fmla="*/ 284 h 516"/>
                <a:gd name="T30" fmla="*/ 194 w 408"/>
                <a:gd name="T31" fmla="*/ 284 h 516"/>
                <a:gd name="T32" fmla="*/ 281 w 408"/>
                <a:gd name="T33" fmla="*/ 216 h 516"/>
                <a:gd name="T34" fmla="*/ 289 w 408"/>
                <a:gd name="T35" fmla="*/ 132 h 516"/>
                <a:gd name="T36" fmla="*/ 171 w 408"/>
                <a:gd name="T37" fmla="*/ 33 h 516"/>
                <a:gd name="T38" fmla="*/ 150 w 408"/>
                <a:gd name="T39" fmla="*/ 56 h 516"/>
                <a:gd name="T40" fmla="*/ 149 w 408"/>
                <a:gd name="T41" fmla="*/ 284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8" h="516">
                  <a:moveTo>
                    <a:pt x="149" y="312"/>
                  </a:moveTo>
                  <a:cubicBezTo>
                    <a:pt x="149" y="370"/>
                    <a:pt x="147" y="424"/>
                    <a:pt x="150" y="477"/>
                  </a:cubicBezTo>
                  <a:cubicBezTo>
                    <a:pt x="151" y="490"/>
                    <a:pt x="167" y="502"/>
                    <a:pt x="177" y="516"/>
                  </a:cubicBezTo>
                  <a:cubicBezTo>
                    <a:pt x="122" y="516"/>
                    <a:pt x="66" y="516"/>
                    <a:pt x="1" y="516"/>
                  </a:cubicBezTo>
                  <a:cubicBezTo>
                    <a:pt x="54" y="487"/>
                    <a:pt x="36" y="444"/>
                    <a:pt x="36" y="407"/>
                  </a:cubicBezTo>
                  <a:cubicBezTo>
                    <a:pt x="38" y="309"/>
                    <a:pt x="38" y="211"/>
                    <a:pt x="36" y="114"/>
                  </a:cubicBezTo>
                  <a:cubicBezTo>
                    <a:pt x="36" y="77"/>
                    <a:pt x="54" y="33"/>
                    <a:pt x="0" y="5"/>
                  </a:cubicBezTo>
                  <a:cubicBezTo>
                    <a:pt x="16" y="2"/>
                    <a:pt x="23" y="1"/>
                    <a:pt x="29" y="1"/>
                  </a:cubicBezTo>
                  <a:cubicBezTo>
                    <a:pt x="104" y="0"/>
                    <a:pt x="178" y="0"/>
                    <a:pt x="253" y="1"/>
                  </a:cubicBezTo>
                  <a:cubicBezTo>
                    <a:pt x="275" y="1"/>
                    <a:pt x="297" y="5"/>
                    <a:pt x="318" y="11"/>
                  </a:cubicBezTo>
                  <a:cubicBezTo>
                    <a:pt x="375" y="29"/>
                    <a:pt x="400" y="72"/>
                    <a:pt x="404" y="129"/>
                  </a:cubicBezTo>
                  <a:cubicBezTo>
                    <a:pt x="408" y="192"/>
                    <a:pt x="395" y="260"/>
                    <a:pt x="336" y="287"/>
                  </a:cubicBezTo>
                  <a:cubicBezTo>
                    <a:pt x="305" y="301"/>
                    <a:pt x="270" y="307"/>
                    <a:pt x="237" y="311"/>
                  </a:cubicBezTo>
                  <a:cubicBezTo>
                    <a:pt x="209" y="315"/>
                    <a:pt x="180" y="312"/>
                    <a:pt x="149" y="312"/>
                  </a:cubicBezTo>
                  <a:close/>
                  <a:moveTo>
                    <a:pt x="149" y="284"/>
                  </a:moveTo>
                  <a:cubicBezTo>
                    <a:pt x="166" y="284"/>
                    <a:pt x="180" y="284"/>
                    <a:pt x="194" y="284"/>
                  </a:cubicBezTo>
                  <a:cubicBezTo>
                    <a:pt x="245" y="283"/>
                    <a:pt x="270" y="265"/>
                    <a:pt x="281" y="216"/>
                  </a:cubicBezTo>
                  <a:cubicBezTo>
                    <a:pt x="287" y="188"/>
                    <a:pt x="291" y="160"/>
                    <a:pt x="289" y="132"/>
                  </a:cubicBezTo>
                  <a:cubicBezTo>
                    <a:pt x="285" y="54"/>
                    <a:pt x="249" y="25"/>
                    <a:pt x="171" y="33"/>
                  </a:cubicBezTo>
                  <a:cubicBezTo>
                    <a:pt x="163" y="34"/>
                    <a:pt x="150" y="48"/>
                    <a:pt x="150" y="56"/>
                  </a:cubicBezTo>
                  <a:cubicBezTo>
                    <a:pt x="148" y="130"/>
                    <a:pt x="149" y="205"/>
                    <a:pt x="149" y="2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2" name="Freeform 12"/>
            <p:cNvSpPr>
              <a:spLocks noEditPoints="1"/>
            </p:cNvSpPr>
            <p:nvPr/>
          </p:nvSpPr>
          <p:spPr bwMode="auto">
            <a:xfrm>
              <a:off x="8728727" y="247880"/>
              <a:ext cx="96936" cy="104337"/>
            </a:xfrm>
            <a:custGeom>
              <a:avLst/>
              <a:gdLst>
                <a:gd name="T0" fmla="*/ 0 w 479"/>
                <a:gd name="T1" fmla="*/ 517 h 518"/>
                <a:gd name="T2" fmla="*/ 172 w 479"/>
                <a:gd name="T3" fmla="*/ 99 h 518"/>
                <a:gd name="T4" fmla="*/ 183 w 479"/>
                <a:gd name="T5" fmla="*/ 61 h 518"/>
                <a:gd name="T6" fmla="*/ 161 w 479"/>
                <a:gd name="T7" fmla="*/ 13 h 518"/>
                <a:gd name="T8" fmla="*/ 155 w 479"/>
                <a:gd name="T9" fmla="*/ 0 h 518"/>
                <a:gd name="T10" fmla="*/ 297 w 479"/>
                <a:gd name="T11" fmla="*/ 0 h 518"/>
                <a:gd name="T12" fmla="*/ 479 w 479"/>
                <a:gd name="T13" fmla="*/ 516 h 518"/>
                <a:gd name="T14" fmla="*/ 360 w 479"/>
                <a:gd name="T15" fmla="*/ 516 h 518"/>
                <a:gd name="T16" fmla="*/ 307 w 479"/>
                <a:gd name="T17" fmla="*/ 352 h 518"/>
                <a:gd name="T18" fmla="*/ 278 w 479"/>
                <a:gd name="T19" fmla="*/ 329 h 518"/>
                <a:gd name="T20" fmla="*/ 155 w 479"/>
                <a:gd name="T21" fmla="*/ 329 h 518"/>
                <a:gd name="T22" fmla="*/ 125 w 479"/>
                <a:gd name="T23" fmla="*/ 352 h 518"/>
                <a:gd name="T24" fmla="*/ 88 w 479"/>
                <a:gd name="T25" fmla="*/ 498 h 518"/>
                <a:gd name="T26" fmla="*/ 66 w 479"/>
                <a:gd name="T27" fmla="*/ 518 h 518"/>
                <a:gd name="T28" fmla="*/ 0 w 479"/>
                <a:gd name="T29" fmla="*/ 517 h 518"/>
                <a:gd name="T30" fmla="*/ 221 w 479"/>
                <a:gd name="T31" fmla="*/ 91 h 518"/>
                <a:gd name="T32" fmla="*/ 215 w 479"/>
                <a:gd name="T33" fmla="*/ 91 h 518"/>
                <a:gd name="T34" fmla="*/ 144 w 479"/>
                <a:gd name="T35" fmla="*/ 296 h 518"/>
                <a:gd name="T36" fmla="*/ 289 w 479"/>
                <a:gd name="T37" fmla="*/ 296 h 518"/>
                <a:gd name="T38" fmla="*/ 221 w 479"/>
                <a:gd name="T39" fmla="*/ 91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79" h="518">
                  <a:moveTo>
                    <a:pt x="0" y="517"/>
                  </a:moveTo>
                  <a:cubicBezTo>
                    <a:pt x="58" y="376"/>
                    <a:pt x="115" y="238"/>
                    <a:pt x="172" y="99"/>
                  </a:cubicBezTo>
                  <a:cubicBezTo>
                    <a:pt x="177" y="87"/>
                    <a:pt x="181" y="74"/>
                    <a:pt x="183" y="61"/>
                  </a:cubicBezTo>
                  <a:cubicBezTo>
                    <a:pt x="186" y="41"/>
                    <a:pt x="186" y="21"/>
                    <a:pt x="161" y="13"/>
                  </a:cubicBezTo>
                  <a:cubicBezTo>
                    <a:pt x="159" y="13"/>
                    <a:pt x="158" y="6"/>
                    <a:pt x="155" y="0"/>
                  </a:cubicBezTo>
                  <a:cubicBezTo>
                    <a:pt x="205" y="0"/>
                    <a:pt x="253" y="0"/>
                    <a:pt x="297" y="0"/>
                  </a:cubicBezTo>
                  <a:cubicBezTo>
                    <a:pt x="358" y="173"/>
                    <a:pt x="418" y="344"/>
                    <a:pt x="479" y="516"/>
                  </a:cubicBezTo>
                  <a:cubicBezTo>
                    <a:pt x="442" y="516"/>
                    <a:pt x="401" y="516"/>
                    <a:pt x="360" y="516"/>
                  </a:cubicBezTo>
                  <a:cubicBezTo>
                    <a:pt x="342" y="461"/>
                    <a:pt x="324" y="407"/>
                    <a:pt x="307" y="352"/>
                  </a:cubicBezTo>
                  <a:cubicBezTo>
                    <a:pt x="302" y="336"/>
                    <a:pt x="296" y="329"/>
                    <a:pt x="278" y="329"/>
                  </a:cubicBezTo>
                  <a:cubicBezTo>
                    <a:pt x="237" y="331"/>
                    <a:pt x="196" y="331"/>
                    <a:pt x="155" y="329"/>
                  </a:cubicBezTo>
                  <a:cubicBezTo>
                    <a:pt x="137" y="329"/>
                    <a:pt x="129" y="336"/>
                    <a:pt x="125" y="352"/>
                  </a:cubicBezTo>
                  <a:cubicBezTo>
                    <a:pt x="113" y="400"/>
                    <a:pt x="100" y="449"/>
                    <a:pt x="88" y="498"/>
                  </a:cubicBezTo>
                  <a:cubicBezTo>
                    <a:pt x="85" y="510"/>
                    <a:pt x="81" y="518"/>
                    <a:pt x="66" y="518"/>
                  </a:cubicBezTo>
                  <a:cubicBezTo>
                    <a:pt x="43" y="517"/>
                    <a:pt x="20" y="517"/>
                    <a:pt x="0" y="517"/>
                  </a:cubicBezTo>
                  <a:close/>
                  <a:moveTo>
                    <a:pt x="221" y="91"/>
                  </a:moveTo>
                  <a:cubicBezTo>
                    <a:pt x="219" y="91"/>
                    <a:pt x="217" y="91"/>
                    <a:pt x="215" y="91"/>
                  </a:cubicBezTo>
                  <a:cubicBezTo>
                    <a:pt x="191" y="159"/>
                    <a:pt x="168" y="226"/>
                    <a:pt x="144" y="296"/>
                  </a:cubicBezTo>
                  <a:cubicBezTo>
                    <a:pt x="195" y="296"/>
                    <a:pt x="241" y="296"/>
                    <a:pt x="289" y="296"/>
                  </a:cubicBezTo>
                  <a:cubicBezTo>
                    <a:pt x="266" y="226"/>
                    <a:pt x="244" y="159"/>
                    <a:pt x="221" y="9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3" name="Freeform 13"/>
            <p:cNvSpPr>
              <a:spLocks/>
            </p:cNvSpPr>
            <p:nvPr/>
          </p:nvSpPr>
          <p:spPr bwMode="auto">
            <a:xfrm>
              <a:off x="8462337" y="247880"/>
              <a:ext cx="74737" cy="103596"/>
            </a:xfrm>
            <a:custGeom>
              <a:avLst/>
              <a:gdLst>
                <a:gd name="T0" fmla="*/ 0 w 371"/>
                <a:gd name="T1" fmla="*/ 0 h 516"/>
                <a:gd name="T2" fmla="*/ 358 w 371"/>
                <a:gd name="T3" fmla="*/ 0 h 516"/>
                <a:gd name="T4" fmla="*/ 358 w 371"/>
                <a:gd name="T5" fmla="*/ 108 h 516"/>
                <a:gd name="T6" fmla="*/ 328 w 371"/>
                <a:gd name="T7" fmla="*/ 92 h 516"/>
                <a:gd name="T8" fmla="*/ 244 w 371"/>
                <a:gd name="T9" fmla="*/ 30 h 516"/>
                <a:gd name="T10" fmla="*/ 159 w 371"/>
                <a:gd name="T11" fmla="*/ 31 h 516"/>
                <a:gd name="T12" fmla="*/ 140 w 371"/>
                <a:gd name="T13" fmla="*/ 49 h 516"/>
                <a:gd name="T14" fmla="*/ 139 w 371"/>
                <a:gd name="T15" fmla="*/ 220 h 516"/>
                <a:gd name="T16" fmla="*/ 297 w 371"/>
                <a:gd name="T17" fmla="*/ 211 h 516"/>
                <a:gd name="T18" fmla="*/ 297 w 371"/>
                <a:gd name="T19" fmla="*/ 256 h 516"/>
                <a:gd name="T20" fmla="*/ 139 w 371"/>
                <a:gd name="T21" fmla="*/ 247 h 516"/>
                <a:gd name="T22" fmla="*/ 139 w 371"/>
                <a:gd name="T23" fmla="*/ 296 h 516"/>
                <a:gd name="T24" fmla="*/ 139 w 371"/>
                <a:gd name="T25" fmla="*/ 445 h 516"/>
                <a:gd name="T26" fmla="*/ 175 w 371"/>
                <a:gd name="T27" fmla="*/ 485 h 516"/>
                <a:gd name="T28" fmla="*/ 282 w 371"/>
                <a:gd name="T29" fmla="*/ 485 h 516"/>
                <a:gd name="T30" fmla="*/ 328 w 371"/>
                <a:gd name="T31" fmla="*/ 447 h 516"/>
                <a:gd name="T32" fmla="*/ 343 w 371"/>
                <a:gd name="T33" fmla="*/ 400 h 516"/>
                <a:gd name="T34" fmla="*/ 371 w 371"/>
                <a:gd name="T35" fmla="*/ 400 h 516"/>
                <a:gd name="T36" fmla="*/ 371 w 371"/>
                <a:gd name="T37" fmla="*/ 516 h 516"/>
                <a:gd name="T38" fmla="*/ 2 w 371"/>
                <a:gd name="T39" fmla="*/ 516 h 516"/>
                <a:gd name="T40" fmla="*/ 1 w 371"/>
                <a:gd name="T41" fmla="*/ 510 h 516"/>
                <a:gd name="T42" fmla="*/ 28 w 371"/>
                <a:gd name="T43" fmla="*/ 433 h 516"/>
                <a:gd name="T44" fmla="*/ 28 w 371"/>
                <a:gd name="T45" fmla="*/ 65 h 516"/>
                <a:gd name="T46" fmla="*/ 2 w 371"/>
                <a:gd name="T47" fmla="*/ 12 h 516"/>
                <a:gd name="T48" fmla="*/ 0 w 371"/>
                <a:gd name="T49" fmla="*/ 0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71" h="516">
                  <a:moveTo>
                    <a:pt x="0" y="0"/>
                  </a:moveTo>
                  <a:cubicBezTo>
                    <a:pt x="120" y="0"/>
                    <a:pt x="238" y="0"/>
                    <a:pt x="358" y="0"/>
                  </a:cubicBezTo>
                  <a:cubicBezTo>
                    <a:pt x="358" y="36"/>
                    <a:pt x="358" y="72"/>
                    <a:pt x="358" y="108"/>
                  </a:cubicBezTo>
                  <a:cubicBezTo>
                    <a:pt x="341" y="114"/>
                    <a:pt x="333" y="109"/>
                    <a:pt x="328" y="92"/>
                  </a:cubicBezTo>
                  <a:cubicBezTo>
                    <a:pt x="313" y="40"/>
                    <a:pt x="298" y="30"/>
                    <a:pt x="244" y="30"/>
                  </a:cubicBezTo>
                  <a:cubicBezTo>
                    <a:pt x="216" y="30"/>
                    <a:pt x="187" y="29"/>
                    <a:pt x="159" y="31"/>
                  </a:cubicBezTo>
                  <a:cubicBezTo>
                    <a:pt x="152" y="32"/>
                    <a:pt x="140" y="42"/>
                    <a:pt x="140" y="49"/>
                  </a:cubicBezTo>
                  <a:cubicBezTo>
                    <a:pt x="139" y="104"/>
                    <a:pt x="139" y="159"/>
                    <a:pt x="139" y="220"/>
                  </a:cubicBezTo>
                  <a:cubicBezTo>
                    <a:pt x="193" y="217"/>
                    <a:pt x="244" y="214"/>
                    <a:pt x="297" y="211"/>
                  </a:cubicBezTo>
                  <a:cubicBezTo>
                    <a:pt x="297" y="224"/>
                    <a:pt x="297" y="241"/>
                    <a:pt x="297" y="256"/>
                  </a:cubicBezTo>
                  <a:cubicBezTo>
                    <a:pt x="247" y="253"/>
                    <a:pt x="195" y="250"/>
                    <a:pt x="139" y="247"/>
                  </a:cubicBezTo>
                  <a:cubicBezTo>
                    <a:pt x="139" y="266"/>
                    <a:pt x="139" y="281"/>
                    <a:pt x="139" y="296"/>
                  </a:cubicBezTo>
                  <a:cubicBezTo>
                    <a:pt x="139" y="346"/>
                    <a:pt x="140" y="395"/>
                    <a:pt x="139" y="445"/>
                  </a:cubicBezTo>
                  <a:cubicBezTo>
                    <a:pt x="138" y="472"/>
                    <a:pt x="152" y="484"/>
                    <a:pt x="175" y="485"/>
                  </a:cubicBezTo>
                  <a:cubicBezTo>
                    <a:pt x="210" y="487"/>
                    <a:pt x="246" y="487"/>
                    <a:pt x="282" y="485"/>
                  </a:cubicBezTo>
                  <a:cubicBezTo>
                    <a:pt x="305" y="484"/>
                    <a:pt x="321" y="470"/>
                    <a:pt x="328" y="447"/>
                  </a:cubicBezTo>
                  <a:cubicBezTo>
                    <a:pt x="333" y="431"/>
                    <a:pt x="338" y="416"/>
                    <a:pt x="343" y="400"/>
                  </a:cubicBezTo>
                  <a:cubicBezTo>
                    <a:pt x="352" y="400"/>
                    <a:pt x="361" y="400"/>
                    <a:pt x="371" y="400"/>
                  </a:cubicBezTo>
                  <a:cubicBezTo>
                    <a:pt x="371" y="439"/>
                    <a:pt x="371" y="477"/>
                    <a:pt x="371" y="516"/>
                  </a:cubicBezTo>
                  <a:cubicBezTo>
                    <a:pt x="247" y="516"/>
                    <a:pt x="124" y="516"/>
                    <a:pt x="2" y="516"/>
                  </a:cubicBezTo>
                  <a:cubicBezTo>
                    <a:pt x="2" y="513"/>
                    <a:pt x="0" y="510"/>
                    <a:pt x="1" y="510"/>
                  </a:cubicBezTo>
                  <a:cubicBezTo>
                    <a:pt x="31" y="492"/>
                    <a:pt x="28" y="462"/>
                    <a:pt x="28" y="433"/>
                  </a:cubicBezTo>
                  <a:cubicBezTo>
                    <a:pt x="27" y="311"/>
                    <a:pt x="27" y="188"/>
                    <a:pt x="28" y="65"/>
                  </a:cubicBezTo>
                  <a:cubicBezTo>
                    <a:pt x="28" y="43"/>
                    <a:pt x="28" y="22"/>
                    <a:pt x="2" y="12"/>
                  </a:cubicBezTo>
                  <a:cubicBezTo>
                    <a:pt x="1" y="12"/>
                    <a:pt x="1" y="6"/>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4" name="Freeform 14"/>
            <p:cNvSpPr>
              <a:spLocks/>
            </p:cNvSpPr>
            <p:nvPr/>
          </p:nvSpPr>
          <p:spPr bwMode="auto">
            <a:xfrm>
              <a:off x="8269943" y="244920"/>
              <a:ext cx="86577" cy="109516"/>
            </a:xfrm>
            <a:custGeom>
              <a:avLst/>
              <a:gdLst>
                <a:gd name="T0" fmla="*/ 413 w 430"/>
                <a:gd name="T1" fmla="*/ 130 h 544"/>
                <a:gd name="T2" fmla="*/ 376 w 430"/>
                <a:gd name="T3" fmla="*/ 110 h 544"/>
                <a:gd name="T4" fmla="*/ 283 w 430"/>
                <a:gd name="T5" fmla="*/ 37 h 544"/>
                <a:gd name="T6" fmla="*/ 157 w 430"/>
                <a:gd name="T7" fmla="*/ 92 h 544"/>
                <a:gd name="T8" fmla="*/ 132 w 430"/>
                <a:gd name="T9" fmla="*/ 175 h 544"/>
                <a:gd name="T10" fmla="*/ 146 w 430"/>
                <a:gd name="T11" fmla="*/ 403 h 544"/>
                <a:gd name="T12" fmla="*/ 309 w 430"/>
                <a:gd name="T13" fmla="*/ 494 h 544"/>
                <a:gd name="T14" fmla="*/ 418 w 430"/>
                <a:gd name="T15" fmla="*/ 471 h 544"/>
                <a:gd name="T16" fmla="*/ 430 w 430"/>
                <a:gd name="T17" fmla="*/ 493 h 544"/>
                <a:gd name="T18" fmla="*/ 306 w 430"/>
                <a:gd name="T19" fmla="*/ 537 h 544"/>
                <a:gd name="T20" fmla="*/ 137 w 430"/>
                <a:gd name="T21" fmla="*/ 521 h 544"/>
                <a:gd name="T22" fmla="*/ 21 w 430"/>
                <a:gd name="T23" fmla="*/ 387 h 544"/>
                <a:gd name="T24" fmla="*/ 23 w 430"/>
                <a:gd name="T25" fmla="*/ 157 h 544"/>
                <a:gd name="T26" fmla="*/ 195 w 430"/>
                <a:gd name="T27" fmla="*/ 9 h 544"/>
                <a:gd name="T28" fmla="*/ 393 w 430"/>
                <a:gd name="T29" fmla="*/ 20 h 544"/>
                <a:gd name="T30" fmla="*/ 413 w 430"/>
                <a:gd name="T31" fmla="*/ 44 h 544"/>
                <a:gd name="T32" fmla="*/ 413 w 430"/>
                <a:gd name="T33" fmla="*/ 130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0" h="544">
                  <a:moveTo>
                    <a:pt x="413" y="130"/>
                  </a:moveTo>
                  <a:cubicBezTo>
                    <a:pt x="390" y="137"/>
                    <a:pt x="381" y="130"/>
                    <a:pt x="376" y="110"/>
                  </a:cubicBezTo>
                  <a:cubicBezTo>
                    <a:pt x="364" y="59"/>
                    <a:pt x="336" y="39"/>
                    <a:pt x="283" y="37"/>
                  </a:cubicBezTo>
                  <a:cubicBezTo>
                    <a:pt x="231" y="34"/>
                    <a:pt x="183" y="43"/>
                    <a:pt x="157" y="92"/>
                  </a:cubicBezTo>
                  <a:cubicBezTo>
                    <a:pt x="144" y="118"/>
                    <a:pt x="137" y="147"/>
                    <a:pt x="132" y="175"/>
                  </a:cubicBezTo>
                  <a:cubicBezTo>
                    <a:pt x="120" y="252"/>
                    <a:pt x="121" y="329"/>
                    <a:pt x="146" y="403"/>
                  </a:cubicBezTo>
                  <a:cubicBezTo>
                    <a:pt x="170" y="474"/>
                    <a:pt x="233" y="505"/>
                    <a:pt x="309" y="494"/>
                  </a:cubicBezTo>
                  <a:cubicBezTo>
                    <a:pt x="345" y="488"/>
                    <a:pt x="380" y="479"/>
                    <a:pt x="418" y="471"/>
                  </a:cubicBezTo>
                  <a:cubicBezTo>
                    <a:pt x="420" y="475"/>
                    <a:pt x="424" y="483"/>
                    <a:pt x="430" y="493"/>
                  </a:cubicBezTo>
                  <a:cubicBezTo>
                    <a:pt x="392" y="520"/>
                    <a:pt x="350" y="532"/>
                    <a:pt x="306" y="537"/>
                  </a:cubicBezTo>
                  <a:cubicBezTo>
                    <a:pt x="249" y="544"/>
                    <a:pt x="191" y="544"/>
                    <a:pt x="137" y="521"/>
                  </a:cubicBezTo>
                  <a:cubicBezTo>
                    <a:pt x="76" y="496"/>
                    <a:pt x="38" y="449"/>
                    <a:pt x="21" y="387"/>
                  </a:cubicBezTo>
                  <a:cubicBezTo>
                    <a:pt x="0" y="311"/>
                    <a:pt x="1" y="234"/>
                    <a:pt x="23" y="157"/>
                  </a:cubicBezTo>
                  <a:cubicBezTo>
                    <a:pt x="49" y="71"/>
                    <a:pt x="108" y="21"/>
                    <a:pt x="195" y="9"/>
                  </a:cubicBezTo>
                  <a:cubicBezTo>
                    <a:pt x="261" y="0"/>
                    <a:pt x="328" y="1"/>
                    <a:pt x="393" y="20"/>
                  </a:cubicBezTo>
                  <a:cubicBezTo>
                    <a:pt x="408" y="24"/>
                    <a:pt x="414" y="29"/>
                    <a:pt x="413" y="44"/>
                  </a:cubicBezTo>
                  <a:cubicBezTo>
                    <a:pt x="412" y="73"/>
                    <a:pt x="413" y="101"/>
                    <a:pt x="413" y="1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5" name="Freeform 15"/>
            <p:cNvSpPr>
              <a:spLocks/>
            </p:cNvSpPr>
            <p:nvPr/>
          </p:nvSpPr>
          <p:spPr bwMode="auto">
            <a:xfrm>
              <a:off x="8949979" y="247880"/>
              <a:ext cx="34779" cy="103596"/>
            </a:xfrm>
            <a:custGeom>
              <a:avLst/>
              <a:gdLst>
                <a:gd name="T0" fmla="*/ 0 w 174"/>
                <a:gd name="T1" fmla="*/ 0 h 514"/>
                <a:gd name="T2" fmla="*/ 168 w 174"/>
                <a:gd name="T3" fmla="*/ 0 h 514"/>
                <a:gd name="T4" fmla="*/ 169 w 174"/>
                <a:gd name="T5" fmla="*/ 9 h 514"/>
                <a:gd name="T6" fmla="*/ 142 w 174"/>
                <a:gd name="T7" fmla="*/ 75 h 514"/>
                <a:gd name="T8" fmla="*/ 142 w 174"/>
                <a:gd name="T9" fmla="*/ 443 h 514"/>
                <a:gd name="T10" fmla="*/ 174 w 174"/>
                <a:gd name="T11" fmla="*/ 508 h 514"/>
                <a:gd name="T12" fmla="*/ 169 w 174"/>
                <a:gd name="T13" fmla="*/ 514 h 514"/>
                <a:gd name="T14" fmla="*/ 4 w 174"/>
                <a:gd name="T15" fmla="*/ 514 h 514"/>
                <a:gd name="T16" fmla="*/ 4 w 174"/>
                <a:gd name="T17" fmla="*/ 508 h 514"/>
                <a:gd name="T18" fmla="*/ 30 w 174"/>
                <a:gd name="T19" fmla="*/ 449 h 514"/>
                <a:gd name="T20" fmla="*/ 30 w 174"/>
                <a:gd name="T21" fmla="*/ 57 h 514"/>
                <a:gd name="T22" fmla="*/ 7 w 174"/>
                <a:gd name="T23" fmla="*/ 13 h 514"/>
                <a:gd name="T24" fmla="*/ 0 w 174"/>
                <a:gd name="T25" fmla="*/ 0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4" h="514">
                  <a:moveTo>
                    <a:pt x="0" y="0"/>
                  </a:moveTo>
                  <a:cubicBezTo>
                    <a:pt x="59" y="0"/>
                    <a:pt x="113" y="0"/>
                    <a:pt x="168" y="0"/>
                  </a:cubicBezTo>
                  <a:cubicBezTo>
                    <a:pt x="168" y="4"/>
                    <a:pt x="169" y="8"/>
                    <a:pt x="169" y="9"/>
                  </a:cubicBezTo>
                  <a:cubicBezTo>
                    <a:pt x="141" y="23"/>
                    <a:pt x="142" y="48"/>
                    <a:pt x="142" y="75"/>
                  </a:cubicBezTo>
                  <a:cubicBezTo>
                    <a:pt x="142" y="197"/>
                    <a:pt x="142" y="320"/>
                    <a:pt x="142" y="443"/>
                  </a:cubicBezTo>
                  <a:cubicBezTo>
                    <a:pt x="142" y="468"/>
                    <a:pt x="135" y="497"/>
                    <a:pt x="174" y="508"/>
                  </a:cubicBezTo>
                  <a:cubicBezTo>
                    <a:pt x="172" y="510"/>
                    <a:pt x="171" y="512"/>
                    <a:pt x="169" y="514"/>
                  </a:cubicBezTo>
                  <a:cubicBezTo>
                    <a:pt x="114" y="514"/>
                    <a:pt x="59" y="514"/>
                    <a:pt x="4" y="514"/>
                  </a:cubicBezTo>
                  <a:cubicBezTo>
                    <a:pt x="4" y="511"/>
                    <a:pt x="3" y="508"/>
                    <a:pt x="4" y="508"/>
                  </a:cubicBezTo>
                  <a:cubicBezTo>
                    <a:pt x="31" y="496"/>
                    <a:pt x="31" y="473"/>
                    <a:pt x="30" y="449"/>
                  </a:cubicBezTo>
                  <a:cubicBezTo>
                    <a:pt x="30" y="318"/>
                    <a:pt x="30" y="188"/>
                    <a:pt x="30" y="57"/>
                  </a:cubicBezTo>
                  <a:cubicBezTo>
                    <a:pt x="30" y="37"/>
                    <a:pt x="30" y="19"/>
                    <a:pt x="7" y="13"/>
                  </a:cubicBezTo>
                  <a:cubicBezTo>
                    <a:pt x="5" y="13"/>
                    <a:pt x="4" y="7"/>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6" name="Freeform 16"/>
            <p:cNvSpPr>
              <a:spLocks/>
            </p:cNvSpPr>
            <p:nvPr/>
          </p:nvSpPr>
          <p:spPr bwMode="auto">
            <a:xfrm>
              <a:off x="8981058" y="247140"/>
              <a:ext cx="65118" cy="106556"/>
            </a:xfrm>
            <a:custGeom>
              <a:avLst/>
              <a:gdLst>
                <a:gd name="T0" fmla="*/ 280 w 324"/>
                <a:gd name="T1" fmla="*/ 0 h 526"/>
                <a:gd name="T2" fmla="*/ 97 w 324"/>
                <a:gd name="T3" fmla="*/ 183 h 526"/>
                <a:gd name="T4" fmla="*/ 96 w 324"/>
                <a:gd name="T5" fmla="*/ 213 h 526"/>
                <a:gd name="T6" fmla="*/ 324 w 324"/>
                <a:gd name="T7" fmla="*/ 519 h 526"/>
                <a:gd name="T8" fmla="*/ 219 w 324"/>
                <a:gd name="T9" fmla="*/ 520 h 526"/>
                <a:gd name="T10" fmla="*/ 135 w 324"/>
                <a:gd name="T11" fmla="*/ 470 h 526"/>
                <a:gd name="T12" fmla="*/ 12 w 324"/>
                <a:gd name="T13" fmla="*/ 271 h 526"/>
                <a:gd name="T14" fmla="*/ 14 w 324"/>
                <a:gd name="T15" fmla="*/ 226 h 526"/>
                <a:gd name="T16" fmla="*/ 168 w 324"/>
                <a:gd name="T17" fmla="*/ 14 h 526"/>
                <a:gd name="T18" fmla="*/ 185 w 324"/>
                <a:gd name="T19" fmla="*/ 1 h 526"/>
                <a:gd name="T20" fmla="*/ 280 w 324"/>
                <a:gd name="T21" fmla="*/ 0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4" h="526">
                  <a:moveTo>
                    <a:pt x="280" y="0"/>
                  </a:moveTo>
                  <a:cubicBezTo>
                    <a:pt x="219" y="62"/>
                    <a:pt x="158" y="123"/>
                    <a:pt x="97" y="183"/>
                  </a:cubicBezTo>
                  <a:cubicBezTo>
                    <a:pt x="87" y="194"/>
                    <a:pt x="88" y="201"/>
                    <a:pt x="96" y="213"/>
                  </a:cubicBezTo>
                  <a:cubicBezTo>
                    <a:pt x="172" y="314"/>
                    <a:pt x="248" y="417"/>
                    <a:pt x="324" y="519"/>
                  </a:cubicBezTo>
                  <a:cubicBezTo>
                    <a:pt x="292" y="519"/>
                    <a:pt x="255" y="516"/>
                    <a:pt x="219" y="520"/>
                  </a:cubicBezTo>
                  <a:cubicBezTo>
                    <a:pt x="175" y="526"/>
                    <a:pt x="155" y="508"/>
                    <a:pt x="135" y="470"/>
                  </a:cubicBezTo>
                  <a:cubicBezTo>
                    <a:pt x="99" y="401"/>
                    <a:pt x="54" y="337"/>
                    <a:pt x="12" y="271"/>
                  </a:cubicBezTo>
                  <a:cubicBezTo>
                    <a:pt x="1" y="254"/>
                    <a:pt x="0" y="244"/>
                    <a:pt x="14" y="226"/>
                  </a:cubicBezTo>
                  <a:cubicBezTo>
                    <a:pt x="67" y="157"/>
                    <a:pt x="117" y="85"/>
                    <a:pt x="168" y="14"/>
                  </a:cubicBezTo>
                  <a:cubicBezTo>
                    <a:pt x="172" y="8"/>
                    <a:pt x="179" y="1"/>
                    <a:pt x="185" y="1"/>
                  </a:cubicBezTo>
                  <a:cubicBezTo>
                    <a:pt x="218" y="0"/>
                    <a:pt x="250" y="0"/>
                    <a:pt x="28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7" name="Freeform 17"/>
            <p:cNvSpPr>
              <a:spLocks/>
            </p:cNvSpPr>
            <p:nvPr/>
          </p:nvSpPr>
          <p:spPr bwMode="auto">
            <a:xfrm>
              <a:off x="8017613" y="250100"/>
              <a:ext cx="184253" cy="79177"/>
            </a:xfrm>
            <a:custGeom>
              <a:avLst/>
              <a:gdLst>
                <a:gd name="T0" fmla="*/ 15 w 916"/>
                <a:gd name="T1" fmla="*/ 172 h 395"/>
                <a:gd name="T2" fmla="*/ 275 w 916"/>
                <a:gd name="T3" fmla="*/ 322 h 395"/>
                <a:gd name="T4" fmla="*/ 321 w 916"/>
                <a:gd name="T5" fmla="*/ 323 h 395"/>
                <a:gd name="T6" fmla="*/ 863 w 916"/>
                <a:gd name="T7" fmla="*/ 10 h 395"/>
                <a:gd name="T8" fmla="*/ 898 w 916"/>
                <a:gd name="T9" fmla="*/ 17 h 395"/>
                <a:gd name="T10" fmla="*/ 916 w 916"/>
                <a:gd name="T11" fmla="*/ 41 h 395"/>
                <a:gd name="T12" fmla="*/ 783 w 916"/>
                <a:gd name="T13" fmla="*/ 118 h 395"/>
                <a:gd name="T14" fmla="*/ 318 w 916"/>
                <a:gd name="T15" fmla="*/ 386 h 395"/>
                <a:gd name="T16" fmla="*/ 277 w 916"/>
                <a:gd name="T17" fmla="*/ 385 h 395"/>
                <a:gd name="T18" fmla="*/ 20 w 916"/>
                <a:gd name="T19" fmla="*/ 237 h 395"/>
                <a:gd name="T20" fmla="*/ 6 w 916"/>
                <a:gd name="T21" fmla="*/ 206 h 395"/>
                <a:gd name="T22" fmla="*/ 15 w 916"/>
                <a:gd name="T23" fmla="*/ 172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16" h="395">
                  <a:moveTo>
                    <a:pt x="15" y="172"/>
                  </a:moveTo>
                  <a:cubicBezTo>
                    <a:pt x="104" y="223"/>
                    <a:pt x="190" y="273"/>
                    <a:pt x="275" y="322"/>
                  </a:cubicBezTo>
                  <a:cubicBezTo>
                    <a:pt x="291" y="331"/>
                    <a:pt x="303" y="333"/>
                    <a:pt x="321" y="323"/>
                  </a:cubicBezTo>
                  <a:cubicBezTo>
                    <a:pt x="501" y="218"/>
                    <a:pt x="682" y="114"/>
                    <a:pt x="863" y="10"/>
                  </a:cubicBezTo>
                  <a:cubicBezTo>
                    <a:pt x="878" y="2"/>
                    <a:pt x="889" y="0"/>
                    <a:pt x="898" y="17"/>
                  </a:cubicBezTo>
                  <a:cubicBezTo>
                    <a:pt x="902" y="25"/>
                    <a:pt x="908" y="31"/>
                    <a:pt x="916" y="41"/>
                  </a:cubicBezTo>
                  <a:cubicBezTo>
                    <a:pt x="871" y="67"/>
                    <a:pt x="827" y="93"/>
                    <a:pt x="783" y="118"/>
                  </a:cubicBezTo>
                  <a:cubicBezTo>
                    <a:pt x="628" y="207"/>
                    <a:pt x="473" y="296"/>
                    <a:pt x="318" y="386"/>
                  </a:cubicBezTo>
                  <a:cubicBezTo>
                    <a:pt x="302" y="395"/>
                    <a:pt x="291" y="393"/>
                    <a:pt x="277" y="385"/>
                  </a:cubicBezTo>
                  <a:cubicBezTo>
                    <a:pt x="191" y="336"/>
                    <a:pt x="106" y="286"/>
                    <a:pt x="20" y="237"/>
                  </a:cubicBezTo>
                  <a:cubicBezTo>
                    <a:pt x="6" y="230"/>
                    <a:pt x="0" y="222"/>
                    <a:pt x="6" y="206"/>
                  </a:cubicBezTo>
                  <a:cubicBezTo>
                    <a:pt x="10" y="196"/>
                    <a:pt x="12" y="185"/>
                    <a:pt x="15" y="1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8" name="Freeform 18"/>
            <p:cNvSpPr>
              <a:spLocks/>
            </p:cNvSpPr>
            <p:nvPr/>
          </p:nvSpPr>
          <p:spPr bwMode="auto">
            <a:xfrm>
              <a:off x="8023533" y="233081"/>
              <a:ext cx="162794" cy="71037"/>
            </a:xfrm>
            <a:custGeom>
              <a:avLst/>
              <a:gdLst>
                <a:gd name="T0" fmla="*/ 31 w 811"/>
                <a:gd name="T1" fmla="*/ 156 h 352"/>
                <a:gd name="T2" fmla="*/ 252 w 811"/>
                <a:gd name="T3" fmla="*/ 281 h 352"/>
                <a:gd name="T4" fmla="*/ 284 w 811"/>
                <a:gd name="T5" fmla="*/ 283 h 352"/>
                <a:gd name="T6" fmla="*/ 681 w 811"/>
                <a:gd name="T7" fmla="*/ 56 h 352"/>
                <a:gd name="T8" fmla="*/ 738 w 811"/>
                <a:gd name="T9" fmla="*/ 23 h 352"/>
                <a:gd name="T10" fmla="*/ 811 w 811"/>
                <a:gd name="T11" fmla="*/ 42 h 352"/>
                <a:gd name="T12" fmla="*/ 640 w 811"/>
                <a:gd name="T13" fmla="*/ 141 h 352"/>
                <a:gd name="T14" fmla="*/ 300 w 811"/>
                <a:gd name="T15" fmla="*/ 337 h 352"/>
                <a:gd name="T16" fmla="*/ 242 w 811"/>
                <a:gd name="T17" fmla="*/ 339 h 352"/>
                <a:gd name="T18" fmla="*/ 42 w 811"/>
                <a:gd name="T19" fmla="*/ 223 h 352"/>
                <a:gd name="T20" fmla="*/ 31 w 811"/>
                <a:gd name="T21" fmla="*/ 15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1" h="352">
                  <a:moveTo>
                    <a:pt x="31" y="156"/>
                  </a:moveTo>
                  <a:cubicBezTo>
                    <a:pt x="105" y="198"/>
                    <a:pt x="178" y="240"/>
                    <a:pt x="252" y="281"/>
                  </a:cubicBezTo>
                  <a:cubicBezTo>
                    <a:pt x="261" y="286"/>
                    <a:pt x="276" y="287"/>
                    <a:pt x="284" y="283"/>
                  </a:cubicBezTo>
                  <a:cubicBezTo>
                    <a:pt x="417" y="208"/>
                    <a:pt x="549" y="132"/>
                    <a:pt x="681" y="56"/>
                  </a:cubicBezTo>
                  <a:cubicBezTo>
                    <a:pt x="700" y="45"/>
                    <a:pt x="719" y="35"/>
                    <a:pt x="738" y="23"/>
                  </a:cubicBezTo>
                  <a:cubicBezTo>
                    <a:pt x="777" y="0"/>
                    <a:pt x="783" y="2"/>
                    <a:pt x="811" y="42"/>
                  </a:cubicBezTo>
                  <a:cubicBezTo>
                    <a:pt x="754" y="75"/>
                    <a:pt x="697" y="108"/>
                    <a:pt x="640" y="141"/>
                  </a:cubicBezTo>
                  <a:cubicBezTo>
                    <a:pt x="526" y="207"/>
                    <a:pt x="413" y="271"/>
                    <a:pt x="300" y="337"/>
                  </a:cubicBezTo>
                  <a:cubicBezTo>
                    <a:pt x="279" y="349"/>
                    <a:pt x="263" y="352"/>
                    <a:pt x="242" y="339"/>
                  </a:cubicBezTo>
                  <a:cubicBezTo>
                    <a:pt x="176" y="299"/>
                    <a:pt x="109" y="262"/>
                    <a:pt x="42" y="223"/>
                  </a:cubicBezTo>
                  <a:cubicBezTo>
                    <a:pt x="0" y="199"/>
                    <a:pt x="0" y="199"/>
                    <a:pt x="31" y="1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sp>
          <p:nvSpPr>
            <p:cNvPr id="39" name="Freeform 19"/>
            <p:cNvSpPr>
              <a:spLocks/>
            </p:cNvSpPr>
            <p:nvPr/>
          </p:nvSpPr>
          <p:spPr bwMode="auto">
            <a:xfrm>
              <a:off x="8035372" y="219761"/>
              <a:ext cx="132455" cy="58458"/>
            </a:xfrm>
            <a:custGeom>
              <a:avLst/>
              <a:gdLst>
                <a:gd name="T0" fmla="*/ 0 w 660"/>
                <a:gd name="T1" fmla="*/ 174 h 291"/>
                <a:gd name="T2" fmla="*/ 35 w 660"/>
                <a:gd name="T3" fmla="*/ 134 h 291"/>
                <a:gd name="T4" fmla="*/ 182 w 660"/>
                <a:gd name="T5" fmla="*/ 219 h 291"/>
                <a:gd name="T6" fmla="*/ 236 w 660"/>
                <a:gd name="T7" fmla="*/ 220 h 291"/>
                <a:gd name="T8" fmla="*/ 575 w 660"/>
                <a:gd name="T9" fmla="*/ 23 h 291"/>
                <a:gd name="T10" fmla="*/ 660 w 660"/>
                <a:gd name="T11" fmla="*/ 36 h 291"/>
                <a:gd name="T12" fmla="*/ 507 w 660"/>
                <a:gd name="T13" fmla="*/ 124 h 291"/>
                <a:gd name="T14" fmla="*/ 228 w 660"/>
                <a:gd name="T15" fmla="*/ 284 h 291"/>
                <a:gd name="T16" fmla="*/ 195 w 660"/>
                <a:gd name="T17" fmla="*/ 287 h 291"/>
                <a:gd name="T18" fmla="*/ 0 w 660"/>
                <a:gd name="T19" fmla="*/ 174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0" h="291">
                  <a:moveTo>
                    <a:pt x="0" y="174"/>
                  </a:moveTo>
                  <a:cubicBezTo>
                    <a:pt x="12" y="160"/>
                    <a:pt x="24" y="147"/>
                    <a:pt x="35" y="134"/>
                  </a:cubicBezTo>
                  <a:cubicBezTo>
                    <a:pt x="86" y="163"/>
                    <a:pt x="135" y="190"/>
                    <a:pt x="182" y="219"/>
                  </a:cubicBezTo>
                  <a:cubicBezTo>
                    <a:pt x="201" y="231"/>
                    <a:pt x="216" y="231"/>
                    <a:pt x="236" y="220"/>
                  </a:cubicBezTo>
                  <a:cubicBezTo>
                    <a:pt x="349" y="154"/>
                    <a:pt x="463" y="91"/>
                    <a:pt x="575" y="23"/>
                  </a:cubicBezTo>
                  <a:cubicBezTo>
                    <a:pt x="611" y="0"/>
                    <a:pt x="629" y="24"/>
                    <a:pt x="660" y="36"/>
                  </a:cubicBezTo>
                  <a:cubicBezTo>
                    <a:pt x="606" y="67"/>
                    <a:pt x="557" y="95"/>
                    <a:pt x="507" y="124"/>
                  </a:cubicBezTo>
                  <a:cubicBezTo>
                    <a:pt x="414" y="177"/>
                    <a:pt x="322" y="231"/>
                    <a:pt x="228" y="284"/>
                  </a:cubicBezTo>
                  <a:cubicBezTo>
                    <a:pt x="219" y="289"/>
                    <a:pt x="204" y="291"/>
                    <a:pt x="195" y="287"/>
                  </a:cubicBezTo>
                  <a:cubicBezTo>
                    <a:pt x="130" y="251"/>
                    <a:pt x="66" y="213"/>
                    <a:pt x="0" y="1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1219170" fontAlgn="auto">
                <a:spcBef>
                  <a:spcPts val="0"/>
                </a:spcBef>
                <a:spcAft>
                  <a:spcPts val="0"/>
                </a:spcAft>
                <a:defRPr/>
              </a:pPr>
              <a:endParaRPr lang="ru-RU" sz="2400" dirty="0">
                <a:solidFill>
                  <a:prstClr val="black"/>
                </a:solidFill>
                <a:latin typeface="Calibri" panose="020F0502020204030204"/>
                <a:cs typeface="+mn-cs"/>
              </a:endParaRPr>
            </a:p>
          </p:txBody>
        </p:sp>
      </p:grpSp>
      <p:sp>
        <p:nvSpPr>
          <p:cNvPr id="3077" name="Заголовок 1"/>
          <p:cNvSpPr>
            <a:spLocks noGrp="1"/>
          </p:cNvSpPr>
          <p:nvPr>
            <p:ph type="title"/>
          </p:nvPr>
        </p:nvSpPr>
        <p:spPr bwMode="auto">
          <a:xfrm>
            <a:off x="322263" y="117475"/>
            <a:ext cx="9923462"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lvl="0"/>
            <a:r>
              <a:rPr lang="ru-RU" altLang="ru-RU" smtClean="0"/>
              <a:t>Образец заголовка</a:t>
            </a:r>
          </a:p>
        </p:txBody>
      </p:sp>
    </p:spTree>
  </p:cSld>
  <p:clrMap bg1="lt1" tx1="dk1" bg2="lt2" tx2="dk2" accent1="accent1" accent2="accent2" accent3="accent3" accent4="accent4" accent5="accent5" accent6="accent6" hlink="hlink" folHlink="folHlink"/>
  <p:sldLayoutIdLst>
    <p:sldLayoutId id="2147483860" r:id="rId1"/>
  </p:sldLayoutIdLst>
  <p:timing>
    <p:tnLst>
      <p:par>
        <p:cTn id="1" dur="indefinite" restart="never" nodeType="tmRoot"/>
      </p:par>
    </p:tnLst>
  </p:timing>
  <p:txStyles>
    <p:titleStyle>
      <a:lvl1pPr algn="l" defTabSz="1217613" rtl="0" eaLnBrk="0" fontAlgn="base" hangingPunct="0">
        <a:lnSpc>
          <a:spcPct val="90000"/>
        </a:lnSpc>
        <a:spcBef>
          <a:spcPct val="0"/>
        </a:spcBef>
        <a:spcAft>
          <a:spcPct val="0"/>
        </a:spcAft>
        <a:defRPr lang="ru-RU" sz="2900" kern="1200">
          <a:solidFill>
            <a:srgbClr val="385723"/>
          </a:solidFill>
          <a:latin typeface="Arial" panose="020B0604020202020204" pitchFamily="34" charset="0"/>
          <a:ea typeface="+mj-ea"/>
          <a:cs typeface="Arial" panose="020B0604020202020204" pitchFamily="34" charset="0"/>
        </a:defRPr>
      </a:lvl1pPr>
      <a:lvl2pPr algn="l" defTabSz="1217613" rtl="0" eaLnBrk="0" fontAlgn="base" hangingPunct="0">
        <a:lnSpc>
          <a:spcPct val="90000"/>
        </a:lnSpc>
        <a:spcBef>
          <a:spcPct val="0"/>
        </a:spcBef>
        <a:spcAft>
          <a:spcPct val="0"/>
        </a:spcAft>
        <a:defRPr sz="2900">
          <a:solidFill>
            <a:srgbClr val="385723"/>
          </a:solidFill>
          <a:latin typeface="Arial" charset="0"/>
          <a:cs typeface="Arial" charset="0"/>
        </a:defRPr>
      </a:lvl2pPr>
      <a:lvl3pPr algn="l" defTabSz="1217613" rtl="0" eaLnBrk="0" fontAlgn="base" hangingPunct="0">
        <a:lnSpc>
          <a:spcPct val="90000"/>
        </a:lnSpc>
        <a:spcBef>
          <a:spcPct val="0"/>
        </a:spcBef>
        <a:spcAft>
          <a:spcPct val="0"/>
        </a:spcAft>
        <a:defRPr sz="2900">
          <a:solidFill>
            <a:srgbClr val="385723"/>
          </a:solidFill>
          <a:latin typeface="Arial" charset="0"/>
          <a:cs typeface="Arial" charset="0"/>
        </a:defRPr>
      </a:lvl3pPr>
      <a:lvl4pPr algn="l" defTabSz="1217613" rtl="0" eaLnBrk="0" fontAlgn="base" hangingPunct="0">
        <a:lnSpc>
          <a:spcPct val="90000"/>
        </a:lnSpc>
        <a:spcBef>
          <a:spcPct val="0"/>
        </a:spcBef>
        <a:spcAft>
          <a:spcPct val="0"/>
        </a:spcAft>
        <a:defRPr sz="2900">
          <a:solidFill>
            <a:srgbClr val="385723"/>
          </a:solidFill>
          <a:latin typeface="Arial" charset="0"/>
          <a:cs typeface="Arial" charset="0"/>
        </a:defRPr>
      </a:lvl4pPr>
      <a:lvl5pPr algn="l" defTabSz="1217613" rtl="0" eaLnBrk="0" fontAlgn="base" hangingPunct="0">
        <a:lnSpc>
          <a:spcPct val="90000"/>
        </a:lnSpc>
        <a:spcBef>
          <a:spcPct val="0"/>
        </a:spcBef>
        <a:spcAft>
          <a:spcPct val="0"/>
        </a:spcAft>
        <a:defRPr sz="2900">
          <a:solidFill>
            <a:srgbClr val="385723"/>
          </a:solidFill>
          <a:latin typeface="Arial" charset="0"/>
          <a:cs typeface="Arial" charset="0"/>
        </a:defRPr>
      </a:lvl5pPr>
      <a:lvl6pPr marL="457200" algn="l" defTabSz="1217613" rtl="0" fontAlgn="base">
        <a:lnSpc>
          <a:spcPct val="90000"/>
        </a:lnSpc>
        <a:spcBef>
          <a:spcPct val="0"/>
        </a:spcBef>
        <a:spcAft>
          <a:spcPct val="0"/>
        </a:spcAft>
        <a:defRPr sz="2900">
          <a:solidFill>
            <a:srgbClr val="385723"/>
          </a:solidFill>
          <a:latin typeface="Arial" charset="0"/>
          <a:cs typeface="Arial" charset="0"/>
        </a:defRPr>
      </a:lvl6pPr>
      <a:lvl7pPr marL="914400" algn="l" defTabSz="1217613" rtl="0" fontAlgn="base">
        <a:lnSpc>
          <a:spcPct val="90000"/>
        </a:lnSpc>
        <a:spcBef>
          <a:spcPct val="0"/>
        </a:spcBef>
        <a:spcAft>
          <a:spcPct val="0"/>
        </a:spcAft>
        <a:defRPr sz="2900">
          <a:solidFill>
            <a:srgbClr val="385723"/>
          </a:solidFill>
          <a:latin typeface="Arial" charset="0"/>
          <a:cs typeface="Arial" charset="0"/>
        </a:defRPr>
      </a:lvl7pPr>
      <a:lvl8pPr marL="1371600" algn="l" defTabSz="1217613" rtl="0" fontAlgn="base">
        <a:lnSpc>
          <a:spcPct val="90000"/>
        </a:lnSpc>
        <a:spcBef>
          <a:spcPct val="0"/>
        </a:spcBef>
        <a:spcAft>
          <a:spcPct val="0"/>
        </a:spcAft>
        <a:defRPr sz="2900">
          <a:solidFill>
            <a:srgbClr val="385723"/>
          </a:solidFill>
          <a:latin typeface="Arial" charset="0"/>
          <a:cs typeface="Arial" charset="0"/>
        </a:defRPr>
      </a:lvl8pPr>
      <a:lvl9pPr marL="1828800" algn="l" defTabSz="1217613" rtl="0" fontAlgn="base">
        <a:lnSpc>
          <a:spcPct val="90000"/>
        </a:lnSpc>
        <a:spcBef>
          <a:spcPct val="0"/>
        </a:spcBef>
        <a:spcAft>
          <a:spcPct val="0"/>
        </a:spcAft>
        <a:defRPr sz="2900">
          <a:solidFill>
            <a:srgbClr val="385723"/>
          </a:solidFill>
          <a:latin typeface="Arial" charset="0"/>
          <a:cs typeface="Arial" charset="0"/>
        </a:defRPr>
      </a:lvl9pPr>
    </p:titleStyle>
    <p:bodyStyle>
      <a:lvl1pPr marL="303213" indent="-303213" algn="l" defTabSz="1217613" rtl="0" eaLnBrk="0" fontAlgn="base" hangingPunct="0">
        <a:lnSpc>
          <a:spcPct val="90000"/>
        </a:lnSpc>
        <a:spcBef>
          <a:spcPts val="1338"/>
        </a:spcBef>
        <a:spcAft>
          <a:spcPct val="0"/>
        </a:spcAft>
        <a:buFont typeface="Arial" charset="0"/>
        <a:buChar char="•"/>
        <a:defRPr sz="3700" kern="1200">
          <a:solidFill>
            <a:schemeClr val="tx1"/>
          </a:solidFill>
          <a:latin typeface="+mn-lt"/>
          <a:ea typeface="+mn-ea"/>
          <a:cs typeface="+mn-cs"/>
        </a:defRPr>
      </a:lvl1pPr>
      <a:lvl2pPr marL="912813" indent="-303213" algn="l" defTabSz="1217613" rtl="0" eaLnBrk="0" fontAlgn="base" hangingPunct="0">
        <a:lnSpc>
          <a:spcPct val="90000"/>
        </a:lnSpc>
        <a:spcBef>
          <a:spcPts val="663"/>
        </a:spcBef>
        <a:spcAft>
          <a:spcPct val="0"/>
        </a:spcAft>
        <a:buFont typeface="Arial" charset="0"/>
        <a:buChar char="•"/>
        <a:defRPr sz="3200" kern="1200">
          <a:solidFill>
            <a:schemeClr val="tx1"/>
          </a:solidFill>
          <a:latin typeface="+mn-lt"/>
          <a:ea typeface="+mn-ea"/>
          <a:cs typeface="+mn-cs"/>
        </a:defRPr>
      </a:lvl2pPr>
      <a:lvl3pPr marL="1522413" indent="-303213" algn="l" defTabSz="1217613" rtl="0" eaLnBrk="0" fontAlgn="base" hangingPunct="0">
        <a:lnSpc>
          <a:spcPct val="90000"/>
        </a:lnSpc>
        <a:spcBef>
          <a:spcPts val="663"/>
        </a:spcBef>
        <a:spcAft>
          <a:spcPct val="0"/>
        </a:spcAft>
        <a:buFont typeface="Arial" charset="0"/>
        <a:buChar char="•"/>
        <a:defRPr sz="2700" kern="1200">
          <a:solidFill>
            <a:schemeClr val="tx1"/>
          </a:solidFill>
          <a:latin typeface="+mn-lt"/>
          <a:ea typeface="+mn-ea"/>
          <a:cs typeface="+mn-cs"/>
        </a:defRPr>
      </a:lvl3pPr>
      <a:lvl4pPr marL="2132013" indent="-303213" algn="l" defTabSz="1217613" rtl="0" eaLnBrk="0" fontAlgn="base" hangingPunct="0">
        <a:lnSpc>
          <a:spcPct val="90000"/>
        </a:lnSpc>
        <a:spcBef>
          <a:spcPts val="663"/>
        </a:spcBef>
        <a:spcAft>
          <a:spcPct val="0"/>
        </a:spcAft>
        <a:buFont typeface="Arial" charset="0"/>
        <a:buChar char="•"/>
        <a:defRPr sz="2400" kern="1200">
          <a:solidFill>
            <a:schemeClr val="tx1"/>
          </a:solidFill>
          <a:latin typeface="+mn-lt"/>
          <a:ea typeface="+mn-ea"/>
          <a:cs typeface="+mn-cs"/>
        </a:defRPr>
      </a:lvl4pPr>
      <a:lvl5pPr marL="2741613" indent="-303213" algn="l" defTabSz="1217613" rtl="0" eaLnBrk="0" fontAlgn="base" hangingPunct="0">
        <a:lnSpc>
          <a:spcPct val="90000"/>
        </a:lnSpc>
        <a:spcBef>
          <a:spcPts val="663"/>
        </a:spcBef>
        <a:spcAft>
          <a:spcPct val="0"/>
        </a:spcAft>
        <a:buFont typeface="Arial"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ru-RU"/>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араллелограмм 6"/>
          <p:cNvSpPr/>
          <p:nvPr/>
        </p:nvSpPr>
        <p:spPr>
          <a:xfrm rot="10800000">
            <a:off x="7029450" y="0"/>
            <a:ext cx="5162550" cy="3028949"/>
          </a:xfrm>
          <a:prstGeom prst="parallelogram">
            <a:avLst>
              <a:gd name="adj" fmla="val 23076"/>
            </a:avLst>
          </a:prstGeom>
          <a:gradFill flip="none" rotWithShape="1">
            <a:gsLst>
              <a:gs pos="49000">
                <a:srgbClr val="A5A1A1"/>
              </a:gs>
              <a:gs pos="0">
                <a:schemeClr val="bg1"/>
              </a:gs>
              <a:gs pos="100000">
                <a:schemeClr val="bg2">
                  <a:lumMod val="50000"/>
                </a:schemeClr>
              </a:gs>
            </a:gsLst>
            <a:lin ang="5400000" scaled="1"/>
            <a:tileRect/>
          </a:gradFill>
          <a:ln w="3175">
            <a:noFill/>
          </a:ln>
          <a:effectLst>
            <a:outerShdw blurRad="88900" dist="38100" dir="2700000" algn="tl" rotWithShape="0">
              <a:schemeClr val="bg2">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Параллелограмм 4"/>
          <p:cNvSpPr/>
          <p:nvPr/>
        </p:nvSpPr>
        <p:spPr>
          <a:xfrm rot="10800000">
            <a:off x="0" y="0"/>
            <a:ext cx="5162550" cy="4762500"/>
          </a:xfrm>
          <a:prstGeom prst="parallelogram">
            <a:avLst>
              <a:gd name="adj" fmla="val 21076"/>
            </a:avLst>
          </a:prstGeom>
          <a:gradFill flip="none" rotWithShape="1">
            <a:gsLst>
              <a:gs pos="50000">
                <a:srgbClr val="A5A1A1"/>
              </a:gs>
              <a:gs pos="0">
                <a:schemeClr val="bg1"/>
              </a:gs>
              <a:gs pos="100000">
                <a:schemeClr val="bg2">
                  <a:lumMod val="50000"/>
                </a:schemeClr>
              </a:gs>
            </a:gsLst>
            <a:lin ang="5400000" scaled="1"/>
            <a:tileRect/>
          </a:gradFill>
          <a:ln w="3175">
            <a:noFill/>
          </a:ln>
          <a:effectLst>
            <a:outerShdw blurRad="88900" dist="38100" dir="2700000" algn="tl" rotWithShape="0">
              <a:schemeClr val="bg2">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Блок-схема: данные 1"/>
          <p:cNvSpPr/>
          <p:nvPr/>
        </p:nvSpPr>
        <p:spPr>
          <a:xfrm>
            <a:off x="657225" y="-90488"/>
            <a:ext cx="10515599" cy="6791325"/>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9348"/>
              <a:gd name="connsiteY0" fmla="*/ 10000 h 10000"/>
              <a:gd name="connsiteX1" fmla="*/ 1348 w 9348"/>
              <a:gd name="connsiteY1" fmla="*/ 0 h 10000"/>
              <a:gd name="connsiteX2" fmla="*/ 9348 w 9348"/>
              <a:gd name="connsiteY2" fmla="*/ 0 h 10000"/>
              <a:gd name="connsiteX3" fmla="*/ 7348 w 9348"/>
              <a:gd name="connsiteY3" fmla="*/ 10000 h 10000"/>
              <a:gd name="connsiteX4" fmla="*/ 0 w 9348"/>
              <a:gd name="connsiteY4" fmla="*/ 10000 h 10000"/>
              <a:gd name="connsiteX0" fmla="*/ 0 w 10000"/>
              <a:gd name="connsiteY0" fmla="*/ 10000 h 10018"/>
              <a:gd name="connsiteX1" fmla="*/ 1442 w 10000"/>
              <a:gd name="connsiteY1" fmla="*/ 0 h 10018"/>
              <a:gd name="connsiteX2" fmla="*/ 10000 w 10000"/>
              <a:gd name="connsiteY2" fmla="*/ 0 h 10018"/>
              <a:gd name="connsiteX3" fmla="*/ 8375 w 10000"/>
              <a:gd name="connsiteY3" fmla="*/ 10018 h 10018"/>
              <a:gd name="connsiteX4" fmla="*/ 0 w 10000"/>
              <a:gd name="connsiteY4" fmla="*/ 10000 h 10018"/>
              <a:gd name="connsiteX0" fmla="*/ 0 w 10000"/>
              <a:gd name="connsiteY0" fmla="*/ 10000 h 10001"/>
              <a:gd name="connsiteX1" fmla="*/ 1442 w 10000"/>
              <a:gd name="connsiteY1" fmla="*/ 0 h 10001"/>
              <a:gd name="connsiteX2" fmla="*/ 10000 w 10000"/>
              <a:gd name="connsiteY2" fmla="*/ 0 h 10001"/>
              <a:gd name="connsiteX3" fmla="*/ 8599 w 10000"/>
              <a:gd name="connsiteY3" fmla="*/ 10001 h 10001"/>
              <a:gd name="connsiteX4" fmla="*/ 0 w 10000"/>
              <a:gd name="connsiteY4" fmla="*/ 10000 h 10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1">
                <a:moveTo>
                  <a:pt x="0" y="10000"/>
                </a:moveTo>
                <a:lnTo>
                  <a:pt x="1442" y="0"/>
                </a:lnTo>
                <a:lnTo>
                  <a:pt x="10000" y="0"/>
                </a:lnTo>
                <a:lnTo>
                  <a:pt x="8599" y="10001"/>
                </a:lnTo>
                <a:lnTo>
                  <a:pt x="0" y="10000"/>
                </a:lnTo>
                <a:close/>
              </a:path>
            </a:pathLst>
          </a:custGeom>
          <a:gradFill flip="none" rotWithShape="1">
            <a:gsLst>
              <a:gs pos="78000">
                <a:srgbClr val="5D8F3B"/>
              </a:gs>
              <a:gs pos="100000">
                <a:srgbClr val="537F35"/>
              </a:gs>
              <a:gs pos="31000">
                <a:srgbClr val="6DA945">
                  <a:alpha val="95294"/>
                </a:srgbClr>
              </a:gs>
            </a:gsLst>
            <a:path path="rect">
              <a:fillToRect r="100000" b="100000"/>
            </a:path>
            <a:tileRect l="-100000" t="-100000"/>
          </a:gradFill>
          <a:ln>
            <a:solidFill>
              <a:schemeClr val="accent6">
                <a:lumMod val="75000"/>
                <a:alpha val="81000"/>
              </a:schemeClr>
            </a:solidFill>
          </a:ln>
          <a:effectLst>
            <a:outerShdw blurRad="101600" dist="38100" dir="2700000" algn="tl" rotWithShape="0">
              <a:schemeClr val="tx1">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bg1"/>
              </a:solidFill>
              <a:latin typeface="Arial Narrow" panose="020B0606020202030204" pitchFamily="34" charset="0"/>
            </a:endParaRPr>
          </a:p>
        </p:txBody>
      </p:sp>
      <p:sp>
        <p:nvSpPr>
          <p:cNvPr id="6" name="Параллелограмм 5"/>
          <p:cNvSpPr/>
          <p:nvPr/>
        </p:nvSpPr>
        <p:spPr>
          <a:xfrm>
            <a:off x="-361950" y="1514475"/>
            <a:ext cx="12439649" cy="3421592"/>
          </a:xfrm>
          <a:prstGeom prst="parallelogram">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40000"/>
              </a:lnSpc>
            </a:pPr>
            <a:r>
              <a:rPr lang="ru-RU" altLang="ru-RU" sz="3200" b="1" dirty="0">
                <a:latin typeface="Arial Narrow" pitchFamily="34" charset="0"/>
                <a:cs typeface="Times New Roman" pitchFamily="18" charset="0"/>
              </a:rPr>
              <a:t>СОВЕЩАНИЕ </a:t>
            </a:r>
          </a:p>
          <a:p>
            <a:pPr algn="ctr">
              <a:lnSpc>
                <a:spcPct val="140000"/>
              </a:lnSpc>
            </a:pPr>
            <a:r>
              <a:rPr lang="ru-RU" altLang="ru-RU" sz="3200" b="1" dirty="0">
                <a:latin typeface="Arial Narrow" pitchFamily="34" charset="0"/>
                <a:cs typeface="Times New Roman" pitchFamily="18" charset="0"/>
              </a:rPr>
              <a:t>ПО ВОПРОСУ ОРГАНИЗАЦИИ </a:t>
            </a:r>
          </a:p>
          <a:p>
            <a:pPr algn="ctr">
              <a:lnSpc>
                <a:spcPct val="140000"/>
              </a:lnSpc>
            </a:pPr>
            <a:r>
              <a:rPr lang="ru-RU" altLang="ru-RU" sz="3200" b="1" dirty="0">
                <a:latin typeface="Arial Narrow" pitchFamily="34" charset="0"/>
                <a:cs typeface="Times New Roman" pitchFamily="18" charset="0"/>
              </a:rPr>
              <a:t>И ОСУЩЕСТВЛЕНИЯ ВНУТРЕННЕГО </a:t>
            </a:r>
          </a:p>
          <a:p>
            <a:pPr algn="ctr">
              <a:lnSpc>
                <a:spcPct val="140000"/>
              </a:lnSpc>
            </a:pPr>
            <a:r>
              <a:rPr lang="ru-RU" altLang="ru-RU" sz="3200" b="1" dirty="0">
                <a:latin typeface="Arial Narrow" pitchFamily="34" charset="0"/>
                <a:cs typeface="Times New Roman" pitchFamily="18" charset="0"/>
              </a:rPr>
              <a:t>МУНИЦИПАЛЬНОГО ФИНАНСОВОГО КОНТРОЛЯ, </a:t>
            </a:r>
          </a:p>
          <a:p>
            <a:pPr algn="ctr">
              <a:lnSpc>
                <a:spcPct val="140000"/>
              </a:lnSpc>
            </a:pPr>
            <a:r>
              <a:rPr lang="ru-RU" altLang="ru-RU" sz="3200" b="1" dirty="0">
                <a:latin typeface="Arial Narrow" pitchFamily="34" charset="0"/>
                <a:cs typeface="Times New Roman" pitchFamily="18" charset="0"/>
              </a:rPr>
              <a:t>В ТОМ ЧИСЛЕ В СФЕРЕ ЗАКУПОК </a:t>
            </a:r>
          </a:p>
        </p:txBody>
      </p:sp>
      <p:pic>
        <p:nvPicPr>
          <p:cNvPr id="14" name="Рисунок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7785" y="257175"/>
            <a:ext cx="806390" cy="1049302"/>
          </a:xfrm>
          <a:prstGeom prst="rect">
            <a:avLst/>
          </a:prstGeom>
        </p:spPr>
      </p:pic>
      <p:sp>
        <p:nvSpPr>
          <p:cNvPr id="8" name="TextBox 7"/>
          <p:cNvSpPr txBox="1"/>
          <p:nvPr/>
        </p:nvSpPr>
        <p:spPr>
          <a:xfrm>
            <a:off x="2581274" y="5347325"/>
            <a:ext cx="8280795" cy="461661"/>
          </a:xfrm>
          <a:prstGeom prst="rect">
            <a:avLst/>
          </a:prstGeom>
          <a:noFill/>
        </p:spPr>
        <p:txBody>
          <a:bodyPr wrap="square" lIns="91424" tIns="45718" rIns="91424" bIns="45718">
            <a:spAutoFit/>
          </a:bodyPr>
          <a:lstStyle>
            <a:defPPr>
              <a:defRPr lang="en-US"/>
            </a:defPPr>
            <a:lvl1pPr>
              <a:defRPr>
                <a:latin typeface="Raleway" panose="020B0503030101060003" pitchFamily="34" charset="0"/>
                <a:ea typeface="Questrial" panose="020B0306030504020204" pitchFamily="34" charset="0"/>
                <a:cs typeface="Questrial" panose="02000000000000000000" pitchFamily="2" charset="0"/>
              </a:defRPr>
            </a:lvl1pPr>
          </a:lstStyle>
          <a:p>
            <a:pPr algn="just">
              <a:defRPr/>
            </a:pPr>
            <a:r>
              <a:rPr lang="ru-RU" sz="2400" b="1" dirty="0" smtClean="0">
                <a:solidFill>
                  <a:schemeClr val="bg1"/>
                </a:solidFill>
                <a:latin typeface="Arial Narrow" panose="020B0606020202030204" pitchFamily="34" charset="0"/>
                <a:cs typeface="Gotham Pro" panose="02000503040000020004" charset="0"/>
              </a:rPr>
              <a:t>                                     24.07.2020</a:t>
            </a:r>
            <a:endParaRPr lang="en-US" sz="2400" b="1" dirty="0">
              <a:solidFill>
                <a:schemeClr val="bg1"/>
              </a:solidFill>
              <a:latin typeface="Arial Narrow" panose="020B0606020202030204" pitchFamily="34" charset="0"/>
              <a:cs typeface="Gotham Pro" panose="02000503040000020004" charset="0"/>
            </a:endParaRPr>
          </a:p>
        </p:txBody>
      </p:sp>
    </p:spTree>
    <p:extLst>
      <p:ext uri="{BB962C8B-B14F-4D97-AF65-F5344CB8AC3E}">
        <p14:creationId xmlns:p14="http://schemas.microsoft.com/office/powerpoint/2010/main" val="11750099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26"/>
          <p:cNvSpPr txBox="1">
            <a:spLocks noChangeArrowheads="1"/>
          </p:cNvSpPr>
          <p:nvPr/>
        </p:nvSpPr>
        <p:spPr bwMode="auto">
          <a:xfrm>
            <a:off x="1905000" y="371475"/>
            <a:ext cx="8923338" cy="407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50" b="1" dirty="0">
                <a:latin typeface="Arial Narrow" pitchFamily="34" charset="0"/>
                <a:cs typeface="Times New Roman" pitchFamily="18" charset="0"/>
              </a:rPr>
              <a:t>Перечень типовых тем плановых контрольных мероприятий</a:t>
            </a:r>
          </a:p>
        </p:txBody>
      </p:sp>
      <p:sp>
        <p:nvSpPr>
          <p:cNvPr id="14" name="TextBox 1"/>
          <p:cNvSpPr txBox="1">
            <a:spLocks noChangeArrowheads="1"/>
          </p:cNvSpPr>
          <p:nvPr/>
        </p:nvSpPr>
        <p:spPr bwMode="auto">
          <a:xfrm>
            <a:off x="11684000" y="255404"/>
            <a:ext cx="3635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ru-RU" altLang="ru-RU" sz="1400" b="1" i="1" dirty="0">
                <a:solidFill>
                  <a:schemeClr val="accent6">
                    <a:lumMod val="75000"/>
                  </a:schemeClr>
                </a:solidFill>
                <a:latin typeface="Arial Narrow" panose="020B0606020202030204" pitchFamily="34" charset="0"/>
                <a:cs typeface="Times New Roman" pitchFamily="18" charset="0"/>
              </a:rPr>
              <a:t>9</a:t>
            </a:r>
            <a:endParaRPr lang="ru-RU" altLang="ru-RU" sz="1400" b="1" i="1" dirty="0" smtClean="0">
              <a:solidFill>
                <a:schemeClr val="accent6">
                  <a:lumMod val="75000"/>
                </a:schemeClr>
              </a:solidFill>
              <a:latin typeface="Arial Narrow" panose="020B0606020202030204" pitchFamily="34" charset="0"/>
              <a:cs typeface="Times New Roman" pitchFamily="18" charset="0"/>
            </a:endParaRPr>
          </a:p>
        </p:txBody>
      </p:sp>
      <p:sp>
        <p:nvSpPr>
          <p:cNvPr id="12" name="Text Box 14"/>
          <p:cNvSpPr txBox="1">
            <a:spLocks noChangeArrowheads="1"/>
          </p:cNvSpPr>
          <p:nvPr/>
        </p:nvSpPr>
        <p:spPr bwMode="auto">
          <a:xfrm>
            <a:off x="575733" y="3539067"/>
            <a:ext cx="11108267" cy="2726268"/>
          </a:xfrm>
          <a:prstGeom prst="parallelogram">
            <a:avLst>
              <a:gd name="adj" fmla="val 11322"/>
            </a:avLst>
          </a:prstGeom>
          <a:gradFill flip="none" rotWithShape="1">
            <a:gsLst>
              <a:gs pos="0">
                <a:schemeClr val="accent6">
                  <a:lumMod val="60000"/>
                  <a:lumOff val="4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355600" indent="-263525" algn="just" defTabSz="912813" eaLnBrk="1" hangingPunct="1">
              <a:lnSpc>
                <a:spcPct val="90000"/>
              </a:lnSpc>
              <a:spcBef>
                <a:spcPts val="1000"/>
              </a:spcBef>
              <a:buFont typeface="Arial" pitchFamily="34" charset="0"/>
              <a:buChar char="•"/>
              <a:defRPr/>
            </a:pPr>
            <a:r>
              <a:rPr lang="ru-RU" sz="1750" dirty="0">
                <a:latin typeface="Arial Narrow" panose="020B0606020202030204" pitchFamily="34" charset="0"/>
                <a:cs typeface="Times New Roman" panose="02020603050405020304" pitchFamily="18" charset="0"/>
              </a:rPr>
              <a:t>проверка предоставления субсидий юридическим лицам (за исключением субсидий государственным (</a:t>
            </a:r>
            <a:r>
              <a:rPr lang="ru-RU" sz="1750" b="1" u="sng" dirty="0">
                <a:latin typeface="Arial Narrow" panose="020B0606020202030204" pitchFamily="34" charset="0"/>
                <a:cs typeface="Times New Roman" panose="02020603050405020304" pitchFamily="18" charset="0"/>
              </a:rPr>
              <a:t>муниципальным</a:t>
            </a:r>
            <a:r>
              <a:rPr lang="ru-RU" sz="1750" dirty="0">
                <a:latin typeface="Arial Narrow" panose="020B0606020202030204" pitchFamily="34" charset="0"/>
                <a:cs typeface="Times New Roman" panose="02020603050405020304" pitchFamily="18" charset="0"/>
              </a:rPr>
              <a:t>) учреждениям), индивидуальным предпринимателям, физическим лицам, а также физическим лицам - производителям товаров, работ, услуг и (или) соблюдения условий соглашений (договоров) об их предоставлении</a:t>
            </a:r>
            <a:r>
              <a:rPr lang="ru-RU" altLang="ru-RU" sz="1750" dirty="0" smtClean="0">
                <a:latin typeface="Arial Narrow" panose="020B0606020202030204" pitchFamily="34" charset="0"/>
                <a:cs typeface="Times New Roman" pitchFamily="18" charset="0"/>
              </a:rPr>
              <a:t>;</a:t>
            </a:r>
            <a:endParaRPr lang="ru-RU" altLang="ru-RU" sz="1750" dirty="0">
              <a:latin typeface="Arial Narrow" panose="020B0606020202030204" pitchFamily="34" charset="0"/>
              <a:cs typeface="Times New Roman" pitchFamily="18" charset="0"/>
            </a:endParaRPr>
          </a:p>
          <a:p>
            <a:pPr marL="355600" indent="-263525" algn="just" defTabSz="912813" eaLnBrk="1" hangingPunct="1">
              <a:lnSpc>
                <a:spcPct val="90000"/>
              </a:lnSpc>
              <a:spcBef>
                <a:spcPts val="1000"/>
              </a:spcBef>
              <a:buFont typeface="Arial" pitchFamily="34" charset="0"/>
              <a:buChar char="•"/>
              <a:defRPr/>
            </a:pPr>
            <a:r>
              <a:rPr lang="ru-RU" sz="1750" dirty="0" smtClean="0">
                <a:latin typeface="Arial Narrow" panose="020B0606020202030204" pitchFamily="34" charset="0"/>
                <a:cs typeface="Times New Roman" panose="02020603050405020304" pitchFamily="18" charset="0"/>
              </a:rPr>
              <a:t>проверка </a:t>
            </a:r>
            <a:r>
              <a:rPr lang="ru-RU" sz="1750" dirty="0">
                <a:latin typeface="Arial Narrow" panose="020B0606020202030204" pitchFamily="34" charset="0"/>
                <a:cs typeface="Times New Roman" panose="02020603050405020304" pitchFamily="18" charset="0"/>
              </a:rPr>
              <a:t>осуществления бюджетных инвестиций</a:t>
            </a:r>
            <a:r>
              <a:rPr lang="ru-RU" altLang="ru-RU" sz="1750" dirty="0" smtClean="0">
                <a:latin typeface="Arial Narrow" panose="020B0606020202030204" pitchFamily="34" charset="0"/>
                <a:cs typeface="Times New Roman" pitchFamily="18" charset="0"/>
              </a:rPr>
              <a:t>;</a:t>
            </a:r>
            <a:endParaRPr lang="ru-RU" altLang="ru-RU" sz="1750" dirty="0">
              <a:latin typeface="Arial Narrow" panose="020B0606020202030204" pitchFamily="34" charset="0"/>
              <a:cs typeface="Times New Roman" pitchFamily="18" charset="0"/>
            </a:endParaRPr>
          </a:p>
          <a:p>
            <a:pPr marL="355600" indent="-263525" algn="just" defTabSz="912813" eaLnBrk="1" hangingPunct="1">
              <a:lnSpc>
                <a:spcPct val="90000"/>
              </a:lnSpc>
              <a:spcBef>
                <a:spcPts val="1000"/>
              </a:spcBef>
              <a:buFont typeface="Arial" pitchFamily="34" charset="0"/>
              <a:buChar char="•"/>
              <a:defRPr/>
            </a:pPr>
            <a:r>
              <a:rPr lang="ru-RU" sz="1750" dirty="0" smtClean="0">
                <a:latin typeface="Arial Narrow" panose="020B0606020202030204" pitchFamily="34" charset="0"/>
                <a:cs typeface="Times New Roman" panose="02020603050405020304" pitchFamily="18" charset="0"/>
              </a:rPr>
              <a:t>проверка </a:t>
            </a:r>
            <a:r>
              <a:rPr lang="ru-RU" sz="1750" dirty="0">
                <a:latin typeface="Arial Narrow" panose="020B0606020202030204" pitchFamily="34" charset="0"/>
                <a:cs typeface="Times New Roman" panose="02020603050405020304" pitchFamily="18" charset="0"/>
              </a:rPr>
              <a:t>соблюдения целей, порядка и условий предоставления межбюджетной субсидии или субвенции либо иного межбюджетного трансферта, имеющего целевое назначение</a:t>
            </a:r>
            <a:r>
              <a:rPr lang="ru-RU" altLang="ru-RU" sz="1750" dirty="0" smtClean="0">
                <a:latin typeface="Arial Narrow" panose="020B0606020202030204" pitchFamily="34" charset="0"/>
                <a:cs typeface="Times New Roman" pitchFamily="18" charset="0"/>
              </a:rPr>
              <a:t>;</a:t>
            </a:r>
            <a:endParaRPr lang="ru-RU" altLang="ru-RU" sz="1750" dirty="0">
              <a:latin typeface="Arial Narrow" panose="020B0606020202030204" pitchFamily="34" charset="0"/>
              <a:cs typeface="Times New Roman" pitchFamily="18" charset="0"/>
            </a:endParaRPr>
          </a:p>
          <a:p>
            <a:pPr marL="355600" indent="-263525" algn="just" defTabSz="912813" eaLnBrk="1" hangingPunct="1">
              <a:lnSpc>
                <a:spcPct val="90000"/>
              </a:lnSpc>
              <a:spcBef>
                <a:spcPts val="1000"/>
              </a:spcBef>
              <a:buFont typeface="Arial" pitchFamily="34" charset="0"/>
              <a:buChar char="•"/>
              <a:defRPr/>
            </a:pPr>
            <a:r>
              <a:rPr lang="ru-RU" sz="1750" dirty="0" smtClean="0">
                <a:latin typeface="Arial Narrow" panose="020B0606020202030204" pitchFamily="34" charset="0"/>
                <a:cs typeface="Times New Roman" panose="02020603050405020304" pitchFamily="18" charset="0"/>
              </a:rPr>
              <a:t>проверка </a:t>
            </a:r>
            <a:r>
              <a:rPr lang="ru-RU" sz="1750" dirty="0">
                <a:latin typeface="Arial Narrow" panose="020B0606020202030204" pitchFamily="34" charset="0"/>
                <a:cs typeface="Times New Roman" panose="02020603050405020304" pitchFamily="18" charset="0"/>
              </a:rPr>
              <a:t>предоставления и использования средств, предоставленных в виде взноса в </a:t>
            </a:r>
            <a:r>
              <a:rPr lang="ru-RU" sz="1750" dirty="0" smtClean="0">
                <a:latin typeface="Arial Narrow" panose="020B0606020202030204" pitchFamily="34" charset="0"/>
                <a:cs typeface="Times New Roman" panose="02020603050405020304" pitchFamily="18" charset="0"/>
              </a:rPr>
              <a:t>уставный </a:t>
            </a:r>
            <a:r>
              <a:rPr lang="ru-RU" sz="1750" dirty="0">
                <a:latin typeface="Arial Narrow" panose="020B0606020202030204" pitchFamily="34" charset="0"/>
                <a:cs typeface="Times New Roman" panose="02020603050405020304" pitchFamily="18" charset="0"/>
              </a:rPr>
              <a:t>капитал юридических </a:t>
            </a:r>
            <a:r>
              <a:rPr lang="ru-RU" sz="1750" dirty="0" smtClean="0">
                <a:latin typeface="Arial Narrow" panose="020B0606020202030204" pitchFamily="34" charset="0"/>
                <a:cs typeface="Times New Roman" panose="02020603050405020304" pitchFamily="18" charset="0"/>
              </a:rPr>
              <a:t>лиц;</a:t>
            </a:r>
            <a:endParaRPr lang="ru-RU" altLang="ru-RU" sz="1750" dirty="0">
              <a:latin typeface="Arial Narrow" panose="020B0606020202030204" pitchFamily="34" charset="0"/>
              <a:cs typeface="Times New Roman" pitchFamily="18" charset="0"/>
            </a:endParaRPr>
          </a:p>
        </p:txBody>
      </p:sp>
      <p:sp>
        <p:nvSpPr>
          <p:cNvPr id="13" name="Text Box 14"/>
          <p:cNvSpPr txBox="1">
            <a:spLocks noChangeArrowheads="1"/>
          </p:cNvSpPr>
          <p:nvPr/>
        </p:nvSpPr>
        <p:spPr bwMode="auto">
          <a:xfrm>
            <a:off x="575734" y="1151466"/>
            <a:ext cx="11108266" cy="2252133"/>
          </a:xfrm>
          <a:prstGeom prst="parallelogram">
            <a:avLst>
              <a:gd name="adj" fmla="val 13672"/>
            </a:avLst>
          </a:prstGeom>
          <a:gradFill flip="none" rotWithShape="1">
            <a:gsLst>
              <a:gs pos="0">
                <a:schemeClr val="bg1">
                  <a:lumMod val="85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355600" indent="-263525" algn="just">
              <a:buFont typeface="Arial" panose="020B0604020202020204" pitchFamily="34" charset="0"/>
              <a:buChar char="•"/>
              <a:defRPr/>
            </a:pPr>
            <a:r>
              <a:rPr lang="ru-RU" sz="1750" dirty="0">
                <a:latin typeface="Arial Narrow" panose="020B0606020202030204" pitchFamily="34" charset="0"/>
                <a:cs typeface="Times New Roman" panose="02020603050405020304" pitchFamily="18" charset="0"/>
              </a:rPr>
              <a:t>проверка осуществления расходов на обеспечение выполнения функций казенного учреждения (государственного органа, </a:t>
            </a:r>
            <a:r>
              <a:rPr lang="ru-RU" sz="1750" b="1" u="sng" dirty="0">
                <a:latin typeface="Arial Narrow" panose="020B0606020202030204" pitchFamily="34" charset="0"/>
                <a:cs typeface="Times New Roman" panose="02020603050405020304" pitchFamily="18" charset="0"/>
              </a:rPr>
              <a:t>органа местного самоуправления</a:t>
            </a:r>
            <a:r>
              <a:rPr lang="ru-RU" sz="1750" dirty="0">
                <a:latin typeface="Arial Narrow" panose="020B0606020202030204" pitchFamily="34" charset="0"/>
                <a:cs typeface="Times New Roman" panose="02020603050405020304" pitchFamily="18" charset="0"/>
              </a:rPr>
              <a:t>) и их отражения в бюджетном учете и отчетности</a:t>
            </a:r>
            <a:r>
              <a:rPr lang="ru-RU" sz="1750" dirty="0" smtClean="0">
                <a:latin typeface="Arial Narrow" panose="020B0606020202030204" pitchFamily="34" charset="0"/>
                <a:cs typeface="Times New Roman" panose="02020603050405020304" pitchFamily="18" charset="0"/>
              </a:rPr>
              <a:t>;</a:t>
            </a:r>
          </a:p>
          <a:p>
            <a:pPr marL="355600" indent="-263525" algn="just">
              <a:buFont typeface="Arial" panose="020B0604020202020204" pitchFamily="34" charset="0"/>
              <a:buChar char="•"/>
              <a:defRPr/>
            </a:pPr>
            <a:r>
              <a:rPr lang="ru-RU" sz="1750" dirty="0">
                <a:latin typeface="Arial Narrow" panose="020B0606020202030204" pitchFamily="34" charset="0"/>
                <a:cs typeface="Times New Roman" panose="02020603050405020304" pitchFamily="18" charset="0"/>
              </a:rPr>
              <a:t>проверка осуществления расходов бюджета публично-правового образования на реализацию мероприятий государственной (</a:t>
            </a:r>
            <a:r>
              <a:rPr lang="ru-RU" sz="1750" b="1" u="sng" dirty="0">
                <a:latin typeface="Arial Narrow" panose="020B0606020202030204" pitchFamily="34" charset="0"/>
                <a:cs typeface="Times New Roman" panose="02020603050405020304" pitchFamily="18" charset="0"/>
              </a:rPr>
              <a:t>муниципальной</a:t>
            </a:r>
            <a:r>
              <a:rPr lang="ru-RU" sz="1750" dirty="0">
                <a:latin typeface="Arial Narrow" panose="020B0606020202030204" pitchFamily="34" charset="0"/>
                <a:cs typeface="Times New Roman" panose="02020603050405020304" pitchFamily="18" charset="0"/>
              </a:rPr>
              <a:t>) программы (подпрограммы, целевой программы);</a:t>
            </a:r>
          </a:p>
          <a:p>
            <a:pPr marL="355600" indent="-263525" algn="just">
              <a:buFont typeface="Arial" panose="020B0604020202020204" pitchFamily="34" charset="0"/>
              <a:buChar char="•"/>
              <a:defRPr/>
            </a:pPr>
            <a:r>
              <a:rPr lang="ru-RU" sz="1750" dirty="0">
                <a:latin typeface="Arial Narrow" panose="020B0606020202030204" pitchFamily="34" charset="0"/>
                <a:cs typeface="Times New Roman" panose="02020603050405020304" pitchFamily="18" charset="0"/>
              </a:rPr>
              <a:t>проверка предоставления и (или) использования субсидий, предоставленных из бюджета публично-правового образования бюджетным (автономным) учреждениям, и их отражения в бухгалтерском учете и бухгалтерской (финансовой) отчетности</a:t>
            </a:r>
            <a:r>
              <a:rPr lang="ru-RU" sz="1750" dirty="0" smtClean="0">
                <a:latin typeface="Arial Narrow" panose="020B0606020202030204" pitchFamily="34" charset="0"/>
                <a:cs typeface="Times New Roman" panose="02020603050405020304" pitchFamily="18" charset="0"/>
              </a:rPr>
              <a:t>;</a:t>
            </a:r>
            <a:endParaRPr lang="ru-RU" sz="175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4683375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26"/>
          <p:cNvSpPr txBox="1">
            <a:spLocks noChangeArrowheads="1"/>
          </p:cNvSpPr>
          <p:nvPr/>
        </p:nvSpPr>
        <p:spPr bwMode="auto">
          <a:xfrm>
            <a:off x="1930400" y="261938"/>
            <a:ext cx="8923338" cy="72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50" b="1" dirty="0">
                <a:latin typeface="Arial Narrow" pitchFamily="34" charset="0"/>
                <a:cs typeface="Times New Roman" pitchFamily="18" charset="0"/>
              </a:rPr>
              <a:t>Перечень типовых тем плановых контрольных мероприятий</a:t>
            </a:r>
          </a:p>
          <a:p>
            <a:pPr algn="ctr" eaLnBrk="1" hangingPunct="1"/>
            <a:r>
              <a:rPr lang="ru-RU" altLang="ru-RU" sz="2050" b="1" dirty="0">
                <a:latin typeface="Arial Narrow" pitchFamily="34" charset="0"/>
                <a:cs typeface="Times New Roman" pitchFamily="18" charset="0"/>
              </a:rPr>
              <a:t>(продолжение)</a:t>
            </a:r>
          </a:p>
        </p:txBody>
      </p:sp>
      <p:sp>
        <p:nvSpPr>
          <p:cNvPr id="14" name="TextBox 1"/>
          <p:cNvSpPr txBox="1">
            <a:spLocks noChangeArrowheads="1"/>
          </p:cNvSpPr>
          <p:nvPr/>
        </p:nvSpPr>
        <p:spPr bwMode="auto">
          <a:xfrm>
            <a:off x="11684000" y="236537"/>
            <a:ext cx="3635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ru-RU" altLang="ru-RU" sz="1400" b="1" i="1" dirty="0" smtClean="0">
                <a:solidFill>
                  <a:schemeClr val="accent6">
                    <a:lumMod val="75000"/>
                  </a:schemeClr>
                </a:solidFill>
                <a:latin typeface="Times New Roman" pitchFamily="18" charset="0"/>
                <a:cs typeface="Times New Roman" pitchFamily="18" charset="0"/>
              </a:rPr>
              <a:t>10</a:t>
            </a:r>
          </a:p>
        </p:txBody>
      </p:sp>
      <p:sp>
        <p:nvSpPr>
          <p:cNvPr id="12" name="Text Box 14"/>
          <p:cNvSpPr txBox="1">
            <a:spLocks noChangeArrowheads="1"/>
          </p:cNvSpPr>
          <p:nvPr/>
        </p:nvSpPr>
        <p:spPr bwMode="auto">
          <a:xfrm>
            <a:off x="575733" y="3649134"/>
            <a:ext cx="11108267" cy="2590800"/>
          </a:xfrm>
          <a:prstGeom prst="parallelogram">
            <a:avLst>
              <a:gd name="adj" fmla="val 13672"/>
            </a:avLst>
          </a:prstGeom>
          <a:gradFill flip="none" rotWithShape="1">
            <a:gsLst>
              <a:gs pos="0">
                <a:schemeClr val="bg1">
                  <a:lumMod val="85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355600" indent="-263525" algn="just">
              <a:buFont typeface="Arial" panose="020B0604020202020204" pitchFamily="34" charset="0"/>
              <a:buChar char="•"/>
              <a:tabLst>
                <a:tab pos="355600" algn="l"/>
              </a:tabLst>
              <a:defRPr/>
            </a:pPr>
            <a:r>
              <a:rPr lang="ru-RU" sz="1750" dirty="0">
                <a:latin typeface="Arial Narrow" panose="020B0606020202030204" pitchFamily="34" charset="0"/>
                <a:cs typeface="Times New Roman" panose="02020603050405020304" pitchFamily="18" charset="0"/>
              </a:rPr>
              <a:t>проверка исполнения бюджетных полномочий по администрированию доходов или источников финансирования дефицита федерального бюджета (бюджета субъекта Российской Федерации, </a:t>
            </a:r>
            <a:r>
              <a:rPr lang="ru-RU" sz="1750" b="1" u="sng" dirty="0">
                <a:latin typeface="Arial Narrow" panose="020B0606020202030204" pitchFamily="34" charset="0"/>
                <a:cs typeface="Times New Roman" panose="02020603050405020304" pitchFamily="18" charset="0"/>
              </a:rPr>
              <a:t>местного бюджета</a:t>
            </a:r>
            <a:r>
              <a:rPr lang="ru-RU" sz="1750" dirty="0">
                <a:latin typeface="Arial Narrow" panose="020B0606020202030204" pitchFamily="34" charset="0"/>
                <a:cs typeface="Times New Roman" panose="02020603050405020304" pitchFamily="18" charset="0"/>
              </a:rPr>
              <a:t> и бюджета государственного внебюджетного фонда Российской Федерации</a:t>
            </a:r>
            <a:r>
              <a:rPr lang="ru-RU" sz="1750" dirty="0" smtClean="0">
                <a:latin typeface="Arial Narrow" panose="020B0606020202030204" pitchFamily="34" charset="0"/>
                <a:cs typeface="Times New Roman" panose="02020603050405020304" pitchFamily="18" charset="0"/>
              </a:rPr>
              <a:t>);</a:t>
            </a:r>
          </a:p>
          <a:p>
            <a:pPr marL="355600" indent="-263525" algn="just">
              <a:buFont typeface="Arial" panose="020B0604020202020204" pitchFamily="34" charset="0"/>
              <a:buChar char="•"/>
              <a:tabLst>
                <a:tab pos="355600" algn="l"/>
              </a:tabLst>
              <a:defRPr/>
            </a:pPr>
            <a:r>
              <a:rPr lang="ru-RU" sz="1750" dirty="0">
                <a:latin typeface="Arial Narrow" panose="020B0606020202030204" pitchFamily="34" charset="0"/>
                <a:cs typeface="Times New Roman" panose="02020603050405020304" pitchFamily="18" charset="0"/>
              </a:rPr>
              <a:t>проверка (ревизия) финансово-хозяйственной деятельности объекта контроля;</a:t>
            </a:r>
          </a:p>
          <a:p>
            <a:pPr marL="355600" indent="-263525" algn="just">
              <a:buFont typeface="Arial" panose="020B0604020202020204" pitchFamily="34" charset="0"/>
              <a:buChar char="•"/>
              <a:tabLst>
                <a:tab pos="355600" algn="l"/>
              </a:tabLst>
              <a:defRPr/>
            </a:pPr>
            <a:r>
              <a:rPr lang="ru-RU" sz="1750" dirty="0">
                <a:latin typeface="Arial Narrow" panose="020B0606020202030204" pitchFamily="34" charset="0"/>
                <a:cs typeface="Times New Roman" panose="02020603050405020304" pitchFamily="18" charset="0"/>
              </a:rPr>
              <a:t>проверка соблюдения условий договоров (соглашений) с кредитными организациями, осуществляющими отдельные операции с бюджетными средствами;</a:t>
            </a:r>
          </a:p>
          <a:p>
            <a:pPr marL="355600" indent="-263525" algn="just">
              <a:buFont typeface="Arial" panose="020B0604020202020204" pitchFamily="34" charset="0"/>
              <a:buChar char="•"/>
              <a:tabLst>
                <a:tab pos="355600" algn="l"/>
              </a:tabLst>
              <a:defRPr/>
            </a:pPr>
            <a:r>
              <a:rPr lang="ru-RU" sz="1750" dirty="0">
                <a:latin typeface="Arial Narrow" panose="020B0606020202030204" pitchFamily="34" charset="0"/>
                <a:cs typeface="Times New Roman" panose="02020603050405020304" pitchFamily="18" charset="0"/>
              </a:rPr>
              <a:t>проверка использования средств кредита (займа), обеспеченного государственной (</a:t>
            </a:r>
            <a:r>
              <a:rPr lang="ru-RU" sz="1750" b="1" u="sng" dirty="0">
                <a:latin typeface="Arial Narrow" panose="020B0606020202030204" pitchFamily="34" charset="0"/>
                <a:cs typeface="Times New Roman" panose="02020603050405020304" pitchFamily="18" charset="0"/>
              </a:rPr>
              <a:t>муниципальной</a:t>
            </a:r>
            <a:r>
              <a:rPr lang="ru-RU" sz="1750" dirty="0">
                <a:latin typeface="Arial Narrow" panose="020B0606020202030204" pitchFamily="34" charset="0"/>
                <a:cs typeface="Times New Roman" panose="02020603050405020304" pitchFamily="18" charset="0"/>
              </a:rPr>
              <a:t>) гарантией</a:t>
            </a:r>
            <a:r>
              <a:rPr lang="ru-RU" sz="1750" dirty="0" smtClean="0">
                <a:latin typeface="Arial Narrow" panose="020B0606020202030204" pitchFamily="34" charset="0"/>
                <a:cs typeface="Times New Roman" panose="02020603050405020304" pitchFamily="18" charset="0"/>
              </a:rPr>
              <a:t>.</a:t>
            </a:r>
            <a:endParaRPr lang="ru-RU" sz="1750" dirty="0">
              <a:latin typeface="Arial Narrow" panose="020B0606020202030204" pitchFamily="34" charset="0"/>
              <a:cs typeface="Times New Roman" panose="02020603050405020304" pitchFamily="18" charset="0"/>
            </a:endParaRPr>
          </a:p>
        </p:txBody>
      </p:sp>
      <p:sp>
        <p:nvSpPr>
          <p:cNvPr id="15" name="Text Box 14"/>
          <p:cNvSpPr txBox="1">
            <a:spLocks noChangeArrowheads="1"/>
          </p:cNvSpPr>
          <p:nvPr/>
        </p:nvSpPr>
        <p:spPr bwMode="auto">
          <a:xfrm>
            <a:off x="575733" y="1143000"/>
            <a:ext cx="11108268" cy="2404533"/>
          </a:xfrm>
          <a:prstGeom prst="parallelogram">
            <a:avLst>
              <a:gd name="adj" fmla="val 11322"/>
            </a:avLst>
          </a:prstGeom>
          <a:gradFill flip="none" rotWithShape="1">
            <a:gsLst>
              <a:gs pos="0">
                <a:schemeClr val="accent6">
                  <a:lumMod val="60000"/>
                  <a:lumOff val="4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355600" indent="-261938" algn="just">
              <a:buFont typeface="Arial" panose="020B0604020202020204" pitchFamily="34" charset="0"/>
              <a:buChar char="•"/>
              <a:defRPr/>
            </a:pPr>
            <a:r>
              <a:rPr lang="ru-RU" sz="1750" dirty="0">
                <a:latin typeface="Arial Narrow" panose="020B0606020202030204" pitchFamily="34" charset="0"/>
                <a:cs typeface="Times New Roman" panose="02020603050405020304" pitchFamily="18" charset="0"/>
              </a:rPr>
              <a:t>проверка исполнения соглашений о предоставлении бюджетных кредитов</a:t>
            </a:r>
            <a:r>
              <a:rPr lang="ru-RU" sz="1750" dirty="0" smtClean="0">
                <a:latin typeface="Arial Narrow" panose="020B0606020202030204" pitchFamily="34" charset="0"/>
                <a:cs typeface="Times New Roman" panose="02020603050405020304" pitchFamily="18" charset="0"/>
              </a:rPr>
              <a:t>;</a:t>
            </a:r>
          </a:p>
          <a:p>
            <a:pPr marL="355600" indent="-261938" algn="just">
              <a:buFont typeface="Arial" panose="020B0604020202020204" pitchFamily="34" charset="0"/>
              <a:buChar char="•"/>
              <a:defRPr/>
            </a:pPr>
            <a:r>
              <a:rPr lang="ru-RU" sz="1750" dirty="0">
                <a:latin typeface="Arial Narrow" panose="020B0606020202030204" pitchFamily="34" charset="0"/>
                <a:cs typeface="Times New Roman" panose="02020603050405020304" pitchFamily="18" charset="0"/>
              </a:rPr>
              <a:t>проверка соблюдения законодательства Российской Федерации и иных правовых актов о контрактной системе в сфере закупок товаров, работ, услуг для обеспечения государственных и муниципальных нужд в отношении отдельных закупок для обеспечения федеральных нужд (нужд соответствующего субъекта Российской Федерации и </a:t>
            </a:r>
            <a:r>
              <a:rPr lang="ru-RU" sz="1750" b="1" u="sng" dirty="0">
                <a:latin typeface="Arial Narrow" panose="020B0606020202030204" pitchFamily="34" charset="0"/>
                <a:cs typeface="Times New Roman" panose="02020603050405020304" pitchFamily="18" charset="0"/>
              </a:rPr>
              <a:t>муниципальных нужд</a:t>
            </a:r>
            <a:r>
              <a:rPr lang="ru-RU" sz="1750" dirty="0" smtClean="0">
                <a:latin typeface="Arial Narrow" panose="020B0606020202030204" pitchFamily="34" charset="0"/>
                <a:cs typeface="Times New Roman" panose="02020603050405020304" pitchFamily="18" charset="0"/>
              </a:rPr>
              <a:t>);</a:t>
            </a:r>
          </a:p>
          <a:p>
            <a:pPr marL="355600" indent="-261938" algn="just">
              <a:buFont typeface="Arial" panose="020B0604020202020204" pitchFamily="34" charset="0"/>
              <a:buChar char="•"/>
              <a:defRPr/>
            </a:pPr>
            <a:r>
              <a:rPr lang="ru-RU" sz="1750" dirty="0">
                <a:latin typeface="Arial Narrow" panose="020B0606020202030204" pitchFamily="34" charset="0"/>
                <a:cs typeface="Times New Roman" panose="02020603050405020304" pitchFamily="18" charset="0"/>
              </a:rPr>
              <a:t>проверка достоверности отчета о реализации государственной (</a:t>
            </a:r>
            <a:r>
              <a:rPr lang="ru-RU" sz="1750" b="1" u="sng" dirty="0">
                <a:latin typeface="Arial Narrow" panose="020B0606020202030204" pitchFamily="34" charset="0"/>
                <a:cs typeface="Times New Roman" panose="02020603050405020304" pitchFamily="18" charset="0"/>
              </a:rPr>
              <a:t>муниципальной</a:t>
            </a:r>
            <a:r>
              <a:rPr lang="ru-RU" sz="1750" dirty="0">
                <a:latin typeface="Arial Narrow" panose="020B0606020202030204" pitchFamily="34" charset="0"/>
                <a:cs typeface="Times New Roman" panose="02020603050405020304" pitchFamily="18" charset="0"/>
              </a:rPr>
              <a:t>) программы, отчета об исполнении государственного (</a:t>
            </a:r>
            <a:r>
              <a:rPr lang="ru-RU" sz="1750" b="1" u="sng" dirty="0">
                <a:latin typeface="Arial Narrow" panose="020B0606020202030204" pitchFamily="34" charset="0"/>
                <a:cs typeface="Times New Roman" panose="02020603050405020304" pitchFamily="18" charset="0"/>
              </a:rPr>
              <a:t>муниципального</a:t>
            </a:r>
            <a:r>
              <a:rPr lang="ru-RU" sz="1750" dirty="0">
                <a:latin typeface="Arial Narrow" panose="020B0606020202030204" pitchFamily="34" charset="0"/>
                <a:cs typeface="Times New Roman" panose="02020603050405020304" pitchFamily="18" charset="0"/>
              </a:rPr>
              <a:t>) задания или отчета о достижении показателей результативности</a:t>
            </a:r>
            <a:r>
              <a:rPr lang="ru-RU" sz="1750" dirty="0" smtClean="0">
                <a:latin typeface="Arial Narrow" panose="020B0606020202030204" pitchFamily="34" charset="0"/>
                <a:cs typeface="Times New Roman" panose="02020603050405020304" pitchFamily="18" charset="0"/>
              </a:rPr>
              <a:t>;</a:t>
            </a:r>
            <a:endParaRPr lang="ru-RU" sz="175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590094211"/>
      </p:ext>
    </p:extLst>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26"/>
          <p:cNvSpPr txBox="1">
            <a:spLocks noChangeArrowheads="1"/>
          </p:cNvSpPr>
          <p:nvPr/>
        </p:nvSpPr>
        <p:spPr bwMode="auto">
          <a:xfrm>
            <a:off x="1770591" y="379413"/>
            <a:ext cx="9490075" cy="407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50" b="1" dirty="0">
                <a:latin typeface="Arial Narrow" pitchFamily="34" charset="0"/>
                <a:cs typeface="Times New Roman" pitchFamily="18" charset="0"/>
              </a:rPr>
              <a:t>Перечень причин для внесения изменений </a:t>
            </a:r>
            <a:r>
              <a:rPr lang="ru-RU" altLang="ru-RU" sz="2050" b="1" dirty="0" smtClean="0">
                <a:latin typeface="Arial Narrow" pitchFamily="34" charset="0"/>
                <a:cs typeface="Times New Roman" pitchFamily="18" charset="0"/>
              </a:rPr>
              <a:t>в </a:t>
            </a:r>
            <a:r>
              <a:rPr lang="ru-RU" altLang="ru-RU" sz="2050" b="1" dirty="0">
                <a:latin typeface="Arial Narrow" pitchFamily="34" charset="0"/>
                <a:cs typeface="Times New Roman" pitchFamily="18" charset="0"/>
              </a:rPr>
              <a:t>план контрольных мероприятий</a:t>
            </a:r>
          </a:p>
        </p:txBody>
      </p:sp>
      <p:sp>
        <p:nvSpPr>
          <p:cNvPr id="20484" name="TextBox 2"/>
          <p:cNvSpPr txBox="1">
            <a:spLocks noChangeArrowheads="1"/>
          </p:cNvSpPr>
          <p:nvPr/>
        </p:nvSpPr>
        <p:spPr bwMode="auto">
          <a:xfrm>
            <a:off x="185738" y="2859353"/>
            <a:ext cx="593725"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altLang="ru-RU" sz="5000" dirty="0">
                <a:solidFill>
                  <a:srgbClr val="FF0000"/>
                </a:solidFill>
                <a:sym typeface="Symbol" pitchFamily="18" charset="2"/>
              </a:rPr>
              <a:t></a:t>
            </a:r>
            <a:endParaRPr lang="ru-RU" altLang="ru-RU" sz="5000" dirty="0">
              <a:solidFill>
                <a:srgbClr val="FF0000"/>
              </a:solidFill>
            </a:endParaRPr>
          </a:p>
        </p:txBody>
      </p:sp>
      <p:sp>
        <p:nvSpPr>
          <p:cNvPr id="3" name="Блок-схема: документ 2"/>
          <p:cNvSpPr/>
          <p:nvPr/>
        </p:nvSpPr>
        <p:spPr>
          <a:xfrm>
            <a:off x="863600" y="1286404"/>
            <a:ext cx="10617200" cy="1701800"/>
          </a:xfrm>
          <a:prstGeom prst="flowChartDocument">
            <a:avLst/>
          </a:prstGeom>
          <a:gradFill>
            <a:gsLst>
              <a:gs pos="0">
                <a:schemeClr val="bg1">
                  <a:lumMod val="85000"/>
                </a:schemeClr>
              </a:gs>
              <a:gs pos="100000">
                <a:sysClr val="window" lastClr="FFFFFF">
                  <a:lumMod val="95000"/>
                </a:sys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55600" indent="-261938" algn="just">
              <a:buFont typeface="Arial" panose="020B0604020202020204" pitchFamily="34" charset="0"/>
              <a:buChar char="•"/>
              <a:defRPr/>
            </a:pPr>
            <a:r>
              <a:rPr lang="ru-RU" sz="1750" dirty="0">
                <a:solidFill>
                  <a:schemeClr val="tx1"/>
                </a:solidFill>
                <a:latin typeface="Arial Narrow" panose="020B0606020202030204" pitchFamily="34" charset="0"/>
                <a:cs typeface="Times New Roman" panose="02020603050405020304" pitchFamily="18" charset="0"/>
              </a:rPr>
              <a:t>наступление обстоятельств непреодолимой силы </a:t>
            </a:r>
            <a:r>
              <a:rPr lang="ru-RU" sz="1750" b="1" dirty="0">
                <a:solidFill>
                  <a:schemeClr val="tx1"/>
                </a:solidFill>
                <a:latin typeface="Arial Narrow" panose="020B0606020202030204" pitchFamily="34" charset="0"/>
                <a:cs typeface="Times New Roman" panose="02020603050405020304" pitchFamily="18" charset="0"/>
              </a:rPr>
              <a:t>(чрезвычайных и непредотвратимых при наступивших условиях обстоятельств</a:t>
            </a:r>
            <a:r>
              <a:rPr lang="ru-RU" sz="1750" b="1" dirty="0" smtClean="0">
                <a:solidFill>
                  <a:schemeClr val="tx1"/>
                </a:solidFill>
                <a:latin typeface="Arial Narrow" panose="020B0606020202030204" pitchFamily="34" charset="0"/>
                <a:cs typeface="Times New Roman" panose="02020603050405020304" pitchFamily="18" charset="0"/>
              </a:rPr>
              <a:t>)</a:t>
            </a:r>
            <a:r>
              <a:rPr lang="ru-RU" sz="1750" dirty="0" smtClean="0">
                <a:solidFill>
                  <a:schemeClr val="tx1"/>
                </a:solidFill>
                <a:latin typeface="Arial Narrow" panose="020B0606020202030204" pitchFamily="34" charset="0"/>
                <a:cs typeface="Times New Roman" panose="02020603050405020304" pitchFamily="18" charset="0"/>
              </a:rPr>
              <a:t>;</a:t>
            </a:r>
          </a:p>
          <a:p>
            <a:pPr marL="93662" algn="just">
              <a:defRPr/>
            </a:pPr>
            <a:endParaRPr lang="ru-RU" sz="1750" dirty="0" smtClean="0">
              <a:solidFill>
                <a:schemeClr val="tx1"/>
              </a:solidFill>
              <a:latin typeface="Arial Narrow" panose="020B0606020202030204" pitchFamily="34" charset="0"/>
              <a:cs typeface="Times New Roman" panose="02020603050405020304" pitchFamily="18" charset="0"/>
            </a:endParaRPr>
          </a:p>
          <a:p>
            <a:pPr marL="355600" indent="-261938" algn="just">
              <a:buFont typeface="Arial" panose="020B0604020202020204" pitchFamily="34" charset="0"/>
              <a:buChar char="•"/>
              <a:defRPr/>
            </a:pPr>
            <a:r>
              <a:rPr lang="ru-RU" sz="1750" dirty="0">
                <a:solidFill>
                  <a:schemeClr val="tx1"/>
                </a:solidFill>
                <a:latin typeface="Arial Narrow" panose="020B0606020202030204" pitchFamily="34" charset="0"/>
                <a:cs typeface="Times New Roman" panose="02020603050405020304" pitchFamily="18" charset="0"/>
              </a:rPr>
              <a:t>недостаточность временных и (или) трудовых ресурсов при необходимости проведения </a:t>
            </a:r>
            <a:r>
              <a:rPr lang="ru-RU" sz="1750" b="1" dirty="0">
                <a:solidFill>
                  <a:schemeClr val="tx1"/>
                </a:solidFill>
                <a:latin typeface="Arial Narrow" panose="020B0606020202030204" pitchFamily="34" charset="0"/>
                <a:cs typeface="Times New Roman" panose="02020603050405020304" pitchFamily="18" charset="0"/>
              </a:rPr>
              <a:t>внеплановых контрольных мероприятий</a:t>
            </a:r>
            <a:r>
              <a:rPr lang="ru-RU" sz="1750" dirty="0" smtClean="0">
                <a:solidFill>
                  <a:schemeClr val="tx1"/>
                </a:solidFill>
                <a:latin typeface="Arial Narrow" panose="020B0606020202030204" pitchFamily="34" charset="0"/>
                <a:cs typeface="Times New Roman" panose="02020603050405020304" pitchFamily="18" charset="0"/>
              </a:rPr>
              <a:t>;</a:t>
            </a:r>
            <a:endParaRPr lang="ru-RU" sz="1750" dirty="0">
              <a:latin typeface="Arial Narrow" panose="020B0606020202030204" pitchFamily="34" charset="0"/>
            </a:endParaRPr>
          </a:p>
        </p:txBody>
      </p:sp>
      <p:sp>
        <p:nvSpPr>
          <p:cNvPr id="15" name="Блок-схема: документ 14"/>
          <p:cNvSpPr/>
          <p:nvPr/>
        </p:nvSpPr>
        <p:spPr>
          <a:xfrm>
            <a:off x="863600" y="2988204"/>
            <a:ext cx="10820400" cy="893763"/>
          </a:xfrm>
          <a:prstGeom prst="flowChartDocumen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49263" indent="-357188" algn="just">
              <a:buFont typeface="Arial" panose="020B0604020202020204" pitchFamily="34" charset="0"/>
              <a:buChar char="•"/>
              <a:defRPr/>
            </a:pPr>
            <a:r>
              <a:rPr lang="ru-RU" sz="1750" b="1" dirty="0">
                <a:solidFill>
                  <a:schemeClr val="tx1"/>
                </a:solidFill>
                <a:latin typeface="Arial Narrow" panose="020B0606020202030204" pitchFamily="34" charset="0"/>
                <a:cs typeface="Times New Roman" panose="02020603050405020304" pitchFamily="18" charset="0"/>
              </a:rPr>
              <a:t>внесение изменений в законодательные и иные нормативные правовые акты </a:t>
            </a:r>
            <a:r>
              <a:rPr lang="ru-RU" sz="1750" dirty="0">
                <a:solidFill>
                  <a:schemeClr val="tx1"/>
                </a:solidFill>
                <a:latin typeface="Arial Narrow" panose="020B0606020202030204" pitchFamily="34" charset="0"/>
                <a:cs typeface="Times New Roman" panose="02020603050405020304" pitchFamily="18" charset="0"/>
              </a:rPr>
              <a:t>Российской Федерации, нормативные правовые акты субъектов Российской Федерации и муниципальные правовые акты;</a:t>
            </a:r>
          </a:p>
        </p:txBody>
      </p:sp>
      <p:sp>
        <p:nvSpPr>
          <p:cNvPr id="16" name="Блок-схема: документ 15"/>
          <p:cNvSpPr/>
          <p:nvPr/>
        </p:nvSpPr>
        <p:spPr>
          <a:xfrm>
            <a:off x="863600" y="3788834"/>
            <a:ext cx="10617200" cy="2662766"/>
          </a:xfrm>
          <a:prstGeom prst="flowChartDocument">
            <a:avLst/>
          </a:prstGeom>
          <a:gradFill>
            <a:gsLst>
              <a:gs pos="0">
                <a:schemeClr val="accent6">
                  <a:lumMod val="60000"/>
                  <a:lumOff val="40000"/>
                </a:schemeClr>
              </a:gs>
              <a:gs pos="100000">
                <a:sysClr val="window" lastClr="FFFFFF">
                  <a:lumMod val="95000"/>
                </a:sys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49263" indent="-357188" algn="just">
              <a:buFont typeface="Arial" panose="020B0604020202020204" pitchFamily="34" charset="0"/>
              <a:buChar char="•"/>
              <a:defRPr/>
            </a:pPr>
            <a:r>
              <a:rPr lang="ru-RU" sz="1750" b="1" dirty="0">
                <a:solidFill>
                  <a:schemeClr val="tx1"/>
                </a:solidFill>
                <a:latin typeface="Arial Narrow" panose="020B0606020202030204" pitchFamily="34" charset="0"/>
                <a:cs typeface="Times New Roman" panose="02020603050405020304" pitchFamily="18" charset="0"/>
              </a:rPr>
              <a:t>выявление в ходе подготовки контрольного мероприятия существенных обстоятельств</a:t>
            </a:r>
            <a:r>
              <a:rPr lang="ru-RU" sz="1750" dirty="0">
                <a:solidFill>
                  <a:schemeClr val="tx1"/>
                </a:solidFill>
                <a:latin typeface="Arial Narrow" panose="020B0606020202030204" pitchFamily="34" charset="0"/>
                <a:cs typeface="Times New Roman" panose="02020603050405020304" pitchFamily="18" charset="0"/>
              </a:rPr>
              <a:t> (необходимость изменения темы контрольного мероприятия, данных об объектах контроля, перечня объектов контроля (включения и (или) исключения и (или) уточнения, в том числе дополнительных объектов контроля), сроков проведения контрольных мероприятий, проверяемого периода, должностных лиц или структурных подразделений органа контроля, ответственных за проведение контрольного мероприятия</a:t>
            </a:r>
            <a:r>
              <a:rPr lang="ru-RU" sz="1750" dirty="0" smtClean="0">
                <a:solidFill>
                  <a:schemeClr val="tx1"/>
                </a:solidFill>
                <a:latin typeface="Arial Narrow" panose="020B0606020202030204" pitchFamily="34" charset="0"/>
                <a:cs typeface="Times New Roman" panose="02020603050405020304" pitchFamily="18" charset="0"/>
              </a:rPr>
              <a:t>);</a:t>
            </a:r>
          </a:p>
          <a:p>
            <a:pPr marL="92075" algn="just">
              <a:defRPr/>
            </a:pPr>
            <a:endParaRPr lang="ru-RU" sz="1750" dirty="0" smtClean="0">
              <a:solidFill>
                <a:schemeClr val="tx1"/>
              </a:solidFill>
              <a:latin typeface="Arial Narrow" panose="020B0606020202030204" pitchFamily="34" charset="0"/>
              <a:cs typeface="Times New Roman" panose="02020603050405020304" pitchFamily="18" charset="0"/>
            </a:endParaRPr>
          </a:p>
          <a:p>
            <a:pPr marL="449263" indent="-357188" algn="just">
              <a:buFont typeface="Arial" panose="020B0604020202020204" pitchFamily="34" charset="0"/>
              <a:buChar char="•"/>
              <a:defRPr/>
            </a:pPr>
            <a:r>
              <a:rPr lang="ru-RU" sz="1750" b="1" dirty="0">
                <a:solidFill>
                  <a:schemeClr val="tx1"/>
                </a:solidFill>
                <a:latin typeface="Arial Narrow" panose="020B0606020202030204" pitchFamily="34" charset="0"/>
                <a:cs typeface="Times New Roman" panose="02020603050405020304" pitchFamily="18" charset="0"/>
              </a:rPr>
              <a:t>реорганизация, ликвидация объектов контроля</a:t>
            </a:r>
            <a:r>
              <a:rPr lang="ru-RU" sz="1750" b="1" dirty="0" smtClean="0">
                <a:solidFill>
                  <a:schemeClr val="tx1"/>
                </a:solidFill>
                <a:latin typeface="Arial Narrow" panose="020B0606020202030204" pitchFamily="34" charset="0"/>
                <a:cs typeface="Times New Roman" panose="02020603050405020304" pitchFamily="18" charset="0"/>
              </a:rPr>
              <a:t>.</a:t>
            </a:r>
            <a:endParaRPr lang="ru-RU" sz="1750" dirty="0">
              <a:solidFill>
                <a:schemeClr val="tx1"/>
              </a:solidFill>
              <a:latin typeface="Arial Narrow" panose="020B0606020202030204" pitchFamily="34" charset="0"/>
              <a:cs typeface="Times New Roman" panose="02020603050405020304" pitchFamily="18" charset="0"/>
            </a:endParaRPr>
          </a:p>
        </p:txBody>
      </p:sp>
      <p:sp>
        <p:nvSpPr>
          <p:cNvPr id="10" name="TextBox 9"/>
          <p:cNvSpPr txBox="1"/>
          <p:nvPr/>
        </p:nvSpPr>
        <p:spPr>
          <a:xfrm>
            <a:off x="11605808" y="242713"/>
            <a:ext cx="338298"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11</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9686175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1748367" y="431799"/>
            <a:ext cx="9338733" cy="406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r>
              <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rPr>
              <a:t>ОСУЩЕСТВЛЕНИЕ КОНТРОЛЯ В СФЕРЕ ЗАКУПОК</a:t>
            </a:r>
          </a:p>
        </p:txBody>
      </p:sp>
      <p:graphicFrame>
        <p:nvGraphicFramePr>
          <p:cNvPr id="3" name="Схема 2"/>
          <p:cNvGraphicFramePr/>
          <p:nvPr>
            <p:extLst>
              <p:ext uri="{D42A27DB-BD31-4B8C-83A1-F6EECF244321}">
                <p14:modId xmlns:p14="http://schemas.microsoft.com/office/powerpoint/2010/main" val="1914996197"/>
              </p:ext>
            </p:extLst>
          </p:nvPr>
        </p:nvGraphicFramePr>
        <p:xfrm>
          <a:off x="6127102" y="1118179"/>
          <a:ext cx="6064898" cy="51504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65706" y="1435118"/>
            <a:ext cx="6052027" cy="4516619"/>
          </a:xfrm>
          <a:prstGeom prst="rect">
            <a:avLst/>
          </a:prstGeom>
          <a:gradFill flip="none" rotWithShape="1">
            <a:gsLst>
              <a:gs pos="0">
                <a:schemeClr val="accent3">
                  <a:lumMod val="60000"/>
                  <a:lumOff val="40000"/>
                </a:schemeClr>
              </a:gs>
              <a:gs pos="21000">
                <a:schemeClr val="bg1">
                  <a:lumMod val="95000"/>
                </a:schemeClr>
              </a:gs>
            </a:gsLst>
            <a:lin ang="0" scaled="1"/>
            <a:tileRect/>
          </a:gradFill>
          <a:effectLst>
            <a:outerShdw blurRad="50800" dist="38100" dir="2700000" algn="tl" rotWithShape="0">
              <a:prstClr val="black">
                <a:alpha val="40000"/>
              </a:prstClr>
            </a:outerShdw>
          </a:effectLst>
        </p:spPr>
        <p:txBody>
          <a:bodyPr wrap="square" lIns="91438" tIns="45719" rIns="91438" bIns="45719" rtlCol="0" anchor="t">
            <a:spAutoFit/>
          </a:bodyPr>
          <a:lstStyle>
            <a:defPPr>
              <a:defRPr lang="ru-RU"/>
            </a:defPPr>
            <a:lvl1pPr algn="ctr">
              <a:lnSpc>
                <a:spcPts val="3000"/>
              </a:lnSpc>
              <a:defRPr sz="1600">
                <a:latin typeface="Arial Narrow" panose="020B0606020202030204" pitchFamily="34" charset="0"/>
              </a:defRPr>
            </a:lvl1pPr>
          </a:lstStyle>
          <a:p>
            <a:pPr algn="l" fontAlgn="t">
              <a:lnSpc>
                <a:spcPts val="1000"/>
              </a:lnSpc>
            </a:pPr>
            <a:endParaRPr lang="ru-RU" b="1" dirty="0" smtClean="0">
              <a:solidFill>
                <a:schemeClr val="tx1">
                  <a:lumMod val="85000"/>
                  <a:lumOff val="15000"/>
                </a:schemeClr>
              </a:solidFill>
            </a:endParaRPr>
          </a:p>
          <a:p>
            <a:pPr algn="l" fontAlgn="t">
              <a:lnSpc>
                <a:spcPts val="1000"/>
              </a:lnSpc>
            </a:pPr>
            <a:r>
              <a:rPr lang="ru-RU" b="1" dirty="0" smtClean="0">
                <a:solidFill>
                  <a:schemeClr val="tx1">
                    <a:lumMod val="85000"/>
                    <a:lumOff val="15000"/>
                  </a:schemeClr>
                </a:solidFill>
              </a:rPr>
              <a:t>Цель: </a:t>
            </a:r>
          </a:p>
          <a:p>
            <a:pPr marL="171450" indent="-171450" algn="l" fontAlgn="t">
              <a:lnSpc>
                <a:spcPts val="2500"/>
              </a:lnSpc>
              <a:buFont typeface="Arial" panose="020B0604020202020204" pitchFamily="34" charset="0"/>
              <a:buChar char="•"/>
            </a:pPr>
            <a:r>
              <a:rPr lang="ru-RU" dirty="0" smtClean="0">
                <a:solidFill>
                  <a:schemeClr val="tx1">
                    <a:lumMod val="85000"/>
                    <a:lumOff val="15000"/>
                  </a:schemeClr>
                </a:solidFill>
              </a:rPr>
              <a:t>повышение </a:t>
            </a:r>
            <a:r>
              <a:rPr lang="ru-RU" dirty="0">
                <a:solidFill>
                  <a:schemeClr val="tx1">
                    <a:lumMod val="85000"/>
                    <a:lumOff val="15000"/>
                  </a:schemeClr>
                </a:solidFill>
              </a:rPr>
              <a:t>эффективности и результативности осуществления </a:t>
            </a:r>
            <a:r>
              <a:rPr lang="ru-RU" dirty="0" smtClean="0">
                <a:solidFill>
                  <a:schemeClr val="tx1">
                    <a:lumMod val="85000"/>
                    <a:lumOff val="15000"/>
                  </a:schemeClr>
                </a:solidFill>
              </a:rPr>
              <a:t>закупок</a:t>
            </a:r>
          </a:p>
          <a:p>
            <a:pPr marL="171450" indent="-171450" algn="l" fontAlgn="t">
              <a:lnSpc>
                <a:spcPts val="2500"/>
              </a:lnSpc>
              <a:buFont typeface="Arial" panose="020B0604020202020204" pitchFamily="34" charset="0"/>
              <a:buChar char="•"/>
            </a:pPr>
            <a:r>
              <a:rPr lang="ru-RU" dirty="0" smtClean="0">
                <a:solidFill>
                  <a:schemeClr val="tx1">
                    <a:lumMod val="85000"/>
                    <a:lumOff val="15000"/>
                  </a:schemeClr>
                </a:solidFill>
              </a:rPr>
              <a:t>обеспечение </a:t>
            </a:r>
            <a:r>
              <a:rPr lang="ru-RU" dirty="0">
                <a:solidFill>
                  <a:schemeClr val="tx1">
                    <a:lumMod val="85000"/>
                    <a:lumOff val="15000"/>
                  </a:schemeClr>
                </a:solidFill>
              </a:rPr>
              <a:t>гласности и прозрачности осуществления закупок</a:t>
            </a:r>
          </a:p>
          <a:p>
            <a:pPr marL="171450" indent="-171450" algn="l" fontAlgn="t">
              <a:lnSpc>
                <a:spcPts val="2500"/>
              </a:lnSpc>
              <a:buFont typeface="Arial" panose="020B0604020202020204" pitchFamily="34" charset="0"/>
              <a:buChar char="•"/>
            </a:pPr>
            <a:r>
              <a:rPr lang="ru-RU" dirty="0">
                <a:solidFill>
                  <a:schemeClr val="tx1">
                    <a:lumMod val="85000"/>
                    <a:lumOff val="15000"/>
                  </a:schemeClr>
                </a:solidFill>
              </a:rPr>
              <a:t>предотвращение коррупции и других злоупотреблений в сфере </a:t>
            </a:r>
            <a:r>
              <a:rPr lang="ru-RU" dirty="0" smtClean="0">
                <a:solidFill>
                  <a:schemeClr val="tx1">
                    <a:lumMod val="85000"/>
                    <a:lumOff val="15000"/>
                  </a:schemeClr>
                </a:solidFill>
              </a:rPr>
              <a:t>закупок</a:t>
            </a:r>
          </a:p>
          <a:p>
            <a:pPr algn="l" fontAlgn="t">
              <a:lnSpc>
                <a:spcPts val="2500"/>
              </a:lnSpc>
            </a:pPr>
            <a:endParaRPr lang="ru-RU" dirty="0" smtClean="0">
              <a:solidFill>
                <a:schemeClr val="tx1">
                  <a:lumMod val="85000"/>
                  <a:lumOff val="15000"/>
                </a:schemeClr>
              </a:solidFill>
            </a:endParaRPr>
          </a:p>
          <a:p>
            <a:pPr algn="l" fontAlgn="t">
              <a:lnSpc>
                <a:spcPts val="2500"/>
              </a:lnSpc>
            </a:pPr>
            <a:r>
              <a:rPr lang="ru-RU" b="1" dirty="0" smtClean="0">
                <a:solidFill>
                  <a:schemeClr val="tx1">
                    <a:lumMod val="85000"/>
                    <a:lumOff val="15000"/>
                  </a:schemeClr>
                </a:solidFill>
              </a:rPr>
              <a:t>Задачи:</a:t>
            </a:r>
            <a:endParaRPr lang="ru-RU" b="1" dirty="0">
              <a:solidFill>
                <a:schemeClr val="tx1">
                  <a:lumMod val="85000"/>
                  <a:lumOff val="15000"/>
                </a:schemeClr>
              </a:solidFill>
            </a:endParaRPr>
          </a:p>
          <a:p>
            <a:pPr marL="171450" indent="-171450" algn="l" fontAlgn="t">
              <a:lnSpc>
                <a:spcPts val="2500"/>
              </a:lnSpc>
              <a:buFont typeface="Arial" panose="020B0604020202020204" pitchFamily="34" charset="0"/>
              <a:buChar char="•"/>
            </a:pPr>
            <a:r>
              <a:rPr lang="ru-RU" dirty="0">
                <a:solidFill>
                  <a:schemeClr val="tx1">
                    <a:lumMod val="85000"/>
                    <a:lumOff val="15000"/>
                  </a:schemeClr>
                </a:solidFill>
              </a:rPr>
              <a:t>обеспечение соблюдения требований законодательства в сфере закупок</a:t>
            </a:r>
          </a:p>
          <a:p>
            <a:pPr marL="171450" indent="-171450" algn="l" fontAlgn="t">
              <a:lnSpc>
                <a:spcPts val="2500"/>
              </a:lnSpc>
              <a:buFont typeface="Arial" panose="020B0604020202020204" pitchFamily="34" charset="0"/>
              <a:buChar char="•"/>
            </a:pPr>
            <a:r>
              <a:rPr lang="ru-RU" dirty="0">
                <a:solidFill>
                  <a:schemeClr val="tx1">
                    <a:lumMod val="85000"/>
                    <a:lumOff val="15000"/>
                  </a:schemeClr>
                </a:solidFill>
              </a:rPr>
              <a:t>выявление и устранение нарушений в сфере закупок</a:t>
            </a:r>
          </a:p>
          <a:p>
            <a:pPr marL="171450" indent="-171450" algn="l" fontAlgn="t">
              <a:lnSpc>
                <a:spcPts val="2500"/>
              </a:lnSpc>
              <a:buFont typeface="Arial" panose="020B0604020202020204" pitchFamily="34" charset="0"/>
              <a:buChar char="•"/>
            </a:pPr>
            <a:r>
              <a:rPr lang="ru-RU" dirty="0">
                <a:solidFill>
                  <a:schemeClr val="tx1">
                    <a:lumMod val="85000"/>
                    <a:lumOff val="15000"/>
                  </a:schemeClr>
                </a:solidFill>
              </a:rPr>
              <a:t>выявление причин и условий совершения </a:t>
            </a:r>
            <a:r>
              <a:rPr lang="ru-RU" dirty="0" smtClean="0">
                <a:solidFill>
                  <a:schemeClr val="tx1">
                    <a:lumMod val="85000"/>
                    <a:lumOff val="15000"/>
                  </a:schemeClr>
                </a:solidFill>
              </a:rPr>
              <a:t>нарушений</a:t>
            </a:r>
          </a:p>
          <a:p>
            <a:pPr marL="171450" indent="-171450" algn="l" fontAlgn="t">
              <a:lnSpc>
                <a:spcPts val="2500"/>
              </a:lnSpc>
              <a:buFont typeface="Arial" panose="020B0604020202020204" pitchFamily="34" charset="0"/>
              <a:buChar char="•"/>
            </a:pPr>
            <a:endParaRPr lang="ru-RU" dirty="0">
              <a:solidFill>
                <a:schemeClr val="tx1">
                  <a:lumMod val="85000"/>
                  <a:lumOff val="15000"/>
                </a:schemeClr>
              </a:solidFill>
            </a:endParaRPr>
          </a:p>
          <a:p>
            <a:pPr algn="l" fontAlgn="t">
              <a:lnSpc>
                <a:spcPts val="2500"/>
              </a:lnSpc>
            </a:pPr>
            <a:r>
              <a:rPr lang="ru-RU" b="1" dirty="0" smtClean="0">
                <a:solidFill>
                  <a:schemeClr val="tx1">
                    <a:lumMod val="85000"/>
                    <a:lumOff val="15000"/>
                  </a:schemeClr>
                </a:solidFill>
              </a:rPr>
              <a:t>Форма контроля:</a:t>
            </a:r>
          </a:p>
          <a:p>
            <a:pPr marL="285750" indent="-285750" algn="l" fontAlgn="t">
              <a:lnSpc>
                <a:spcPts val="2500"/>
              </a:lnSpc>
              <a:buFont typeface="Arial" panose="020B0604020202020204" pitchFamily="34" charset="0"/>
              <a:buChar char="•"/>
            </a:pPr>
            <a:r>
              <a:rPr lang="ru-RU" dirty="0">
                <a:solidFill>
                  <a:schemeClr val="tx1">
                    <a:lumMod val="85000"/>
                    <a:lumOff val="15000"/>
                  </a:schemeClr>
                </a:solidFill>
              </a:rPr>
              <a:t>п</a:t>
            </a:r>
            <a:r>
              <a:rPr lang="ru-RU" dirty="0" smtClean="0">
                <a:solidFill>
                  <a:schemeClr val="tx1">
                    <a:lumMod val="85000"/>
                    <a:lumOff val="15000"/>
                  </a:schemeClr>
                </a:solidFill>
              </a:rPr>
              <a:t>лановые контрольные мероприятия</a:t>
            </a:r>
          </a:p>
          <a:p>
            <a:pPr marL="285750" indent="-285750" algn="l" fontAlgn="t">
              <a:lnSpc>
                <a:spcPts val="2500"/>
              </a:lnSpc>
              <a:buFont typeface="Arial" panose="020B0604020202020204" pitchFamily="34" charset="0"/>
              <a:buChar char="•"/>
            </a:pPr>
            <a:r>
              <a:rPr lang="ru-RU" dirty="0">
                <a:solidFill>
                  <a:schemeClr val="tx1">
                    <a:lumMod val="85000"/>
                    <a:lumOff val="15000"/>
                  </a:schemeClr>
                </a:solidFill>
              </a:rPr>
              <a:t>в</a:t>
            </a:r>
            <a:r>
              <a:rPr lang="ru-RU" dirty="0" smtClean="0">
                <a:solidFill>
                  <a:schemeClr val="tx1">
                    <a:lumMod val="85000"/>
                    <a:lumOff val="15000"/>
                  </a:schemeClr>
                </a:solidFill>
              </a:rPr>
              <a:t>неплановые контрольные мероприятия</a:t>
            </a:r>
            <a:endParaRPr lang="ru-RU" dirty="0">
              <a:solidFill>
                <a:schemeClr val="tx1">
                  <a:lumMod val="85000"/>
                  <a:lumOff val="15000"/>
                </a:schemeClr>
              </a:solidFill>
            </a:endParaRPr>
          </a:p>
        </p:txBody>
      </p:sp>
      <p:sp>
        <p:nvSpPr>
          <p:cNvPr id="6" name="TextBox 5"/>
          <p:cNvSpPr txBox="1"/>
          <p:nvPr/>
        </p:nvSpPr>
        <p:spPr>
          <a:xfrm>
            <a:off x="11595901" y="217313"/>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12</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80620063"/>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30276" y="335669"/>
            <a:ext cx="9374331" cy="646331"/>
          </a:xfrm>
          <a:prstGeom prst="rect">
            <a:avLst/>
          </a:prstGeom>
        </p:spPr>
        <p:txBody>
          <a:bodyPr wrap="square">
            <a:spAutoFit/>
          </a:bodyPr>
          <a:lstStyle/>
          <a:p>
            <a:pPr algn="ctr"/>
            <a:r>
              <a:rPr lang="ru-RU" altLang="ru-RU" b="1" dirty="0" smtClean="0">
                <a:solidFill>
                  <a:schemeClr val="tx1">
                    <a:lumMod val="65000"/>
                    <a:lumOff val="35000"/>
                  </a:schemeClr>
                </a:solidFill>
                <a:latin typeface="Arial Narrow" panose="020B0606020202030204" pitchFamily="34" charset="0"/>
                <a:ea typeface="Gotham Pro" charset="0"/>
                <a:cs typeface="Gotham Pro" charset="0"/>
              </a:rPr>
              <a:t>ОСНОВНЫЕ НАПРАВЛЕНИЯ, ПОДЛЕЖАЩИЕ ИЗУЧЕНИЮ В ХОДЕ КОНТРОЛЬНОГО МЕРОПРИЯТИЯ, ОСУЩЕСТВЛЯЕМОГО ПО Ч.3 СТ.99 </a:t>
            </a:r>
            <a:r>
              <a:rPr lang="ru-RU" altLang="ru-RU" b="1" dirty="0">
                <a:solidFill>
                  <a:schemeClr val="tx1">
                    <a:lumMod val="65000"/>
                    <a:lumOff val="35000"/>
                  </a:schemeClr>
                </a:solidFill>
                <a:latin typeface="Arial Narrow" panose="020B0606020202030204" pitchFamily="34" charset="0"/>
                <a:ea typeface="Gotham Pro" charset="0"/>
                <a:cs typeface="Gotham Pro" charset="0"/>
              </a:rPr>
              <a:t>ЗАКОНА </a:t>
            </a:r>
            <a:r>
              <a:rPr lang="ru-RU" altLang="ru-RU" b="1" dirty="0" smtClean="0">
                <a:solidFill>
                  <a:schemeClr val="tx1">
                    <a:lumMod val="65000"/>
                    <a:lumOff val="35000"/>
                  </a:schemeClr>
                </a:solidFill>
                <a:latin typeface="Arial Narrow" panose="020B0606020202030204" pitchFamily="34" charset="0"/>
                <a:ea typeface="Gotham Pro" charset="0"/>
                <a:cs typeface="Gotham Pro" charset="0"/>
              </a:rPr>
              <a:t>№44-ФЗ</a:t>
            </a:r>
            <a:endParaRPr lang="ru-RU" altLang="ru-RU" b="1" dirty="0">
              <a:solidFill>
                <a:schemeClr val="tx1">
                  <a:lumMod val="65000"/>
                  <a:lumOff val="35000"/>
                </a:schemeClr>
              </a:solidFill>
              <a:latin typeface="Arial Narrow" panose="020B0606020202030204" pitchFamily="34" charset="0"/>
              <a:ea typeface="Gotham Pro" charset="0"/>
              <a:cs typeface="Gotham Pro" charset="0"/>
            </a:endParaRPr>
          </a:p>
        </p:txBody>
      </p:sp>
      <p:graphicFrame>
        <p:nvGraphicFramePr>
          <p:cNvPr id="4" name="Схема 3"/>
          <p:cNvGraphicFramePr/>
          <p:nvPr>
            <p:extLst>
              <p:ext uri="{D42A27DB-BD31-4B8C-83A1-F6EECF244321}">
                <p14:modId xmlns:p14="http://schemas.microsoft.com/office/powerpoint/2010/main" val="1085343045"/>
              </p:ext>
            </p:extLst>
          </p:nvPr>
        </p:nvGraphicFramePr>
        <p:xfrm>
          <a:off x="627147" y="1077116"/>
          <a:ext cx="10744664" cy="5282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1612835" y="231426"/>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13</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5441829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1236" y="326959"/>
            <a:ext cx="9374331" cy="646331"/>
          </a:xfrm>
          <a:prstGeom prst="rect">
            <a:avLst/>
          </a:prstGeom>
        </p:spPr>
        <p:txBody>
          <a:bodyPr wrap="square">
            <a:spAutoFit/>
          </a:bodyPr>
          <a:lstStyle/>
          <a:p>
            <a:pPr algn="ctr"/>
            <a:r>
              <a:rPr lang="ru-RU" altLang="ru-RU" b="1" dirty="0">
                <a:solidFill>
                  <a:schemeClr val="tx1">
                    <a:lumMod val="65000"/>
                    <a:lumOff val="35000"/>
                  </a:schemeClr>
                </a:solidFill>
                <a:latin typeface="Arial Narrow" panose="020B0606020202030204" pitchFamily="34" charset="0"/>
                <a:ea typeface="Gotham Pro" charset="0"/>
                <a:cs typeface="Gotham Pro" charset="0"/>
              </a:rPr>
              <a:t>ОСНОВНЫЕ </a:t>
            </a:r>
            <a:r>
              <a:rPr lang="ru-RU" altLang="ru-RU" b="1" dirty="0" smtClean="0">
                <a:solidFill>
                  <a:schemeClr val="tx1">
                    <a:lumMod val="65000"/>
                    <a:lumOff val="35000"/>
                  </a:schemeClr>
                </a:solidFill>
                <a:latin typeface="Arial Narrow" panose="020B0606020202030204" pitchFamily="34" charset="0"/>
                <a:ea typeface="Gotham Pro" charset="0"/>
                <a:cs typeface="Gotham Pro" charset="0"/>
              </a:rPr>
              <a:t>НАПРАВЛЕНИЯ, </a:t>
            </a:r>
            <a:r>
              <a:rPr lang="ru-RU" altLang="ru-RU" b="1" dirty="0">
                <a:solidFill>
                  <a:schemeClr val="tx1">
                    <a:lumMod val="65000"/>
                    <a:lumOff val="35000"/>
                  </a:schemeClr>
                </a:solidFill>
                <a:latin typeface="Arial Narrow" panose="020B0606020202030204" pitchFamily="34" charset="0"/>
                <a:ea typeface="Gotham Pro" charset="0"/>
                <a:cs typeface="Gotham Pro" charset="0"/>
              </a:rPr>
              <a:t>ПОДЛЕЖАЩИЕ ИЗУЧЕНИЮ В ХОДЕ КОНТРОЛЬНОГО МЕРОПРИЯТИЯ, ОСУЩЕСТВЛЯЕМОГО Ч.8 </a:t>
            </a:r>
            <a:r>
              <a:rPr lang="ru-RU" altLang="ru-RU" b="1" dirty="0" smtClean="0">
                <a:solidFill>
                  <a:schemeClr val="tx1">
                    <a:lumMod val="65000"/>
                    <a:lumOff val="35000"/>
                  </a:schemeClr>
                </a:solidFill>
                <a:latin typeface="Arial Narrow" panose="020B0606020202030204" pitchFamily="34" charset="0"/>
                <a:ea typeface="Gotham Pro" charset="0"/>
                <a:cs typeface="Gotham Pro" charset="0"/>
              </a:rPr>
              <a:t>СТ.99 </a:t>
            </a:r>
            <a:r>
              <a:rPr lang="ru-RU" altLang="ru-RU" b="1" dirty="0">
                <a:solidFill>
                  <a:schemeClr val="tx1">
                    <a:lumMod val="65000"/>
                    <a:lumOff val="35000"/>
                  </a:schemeClr>
                </a:solidFill>
                <a:latin typeface="Arial Narrow" panose="020B0606020202030204" pitchFamily="34" charset="0"/>
                <a:ea typeface="Gotham Pro" charset="0"/>
                <a:cs typeface="Gotham Pro" charset="0"/>
              </a:rPr>
              <a:t>ЗАКОНА О КОНТРАКТНОЙ СИСТЕМЕ</a:t>
            </a:r>
          </a:p>
        </p:txBody>
      </p:sp>
      <p:graphicFrame>
        <p:nvGraphicFramePr>
          <p:cNvPr id="4" name="Схема 3"/>
          <p:cNvGraphicFramePr/>
          <p:nvPr>
            <p:extLst>
              <p:ext uri="{D42A27DB-BD31-4B8C-83A1-F6EECF244321}">
                <p14:modId xmlns:p14="http://schemas.microsoft.com/office/powerpoint/2010/main" val="1397287832"/>
              </p:ext>
            </p:extLst>
          </p:nvPr>
        </p:nvGraphicFramePr>
        <p:xfrm>
          <a:off x="340443" y="973289"/>
          <a:ext cx="11593410" cy="54181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1587434" y="234247"/>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14</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0726450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Прямоугольник 4"/>
          <p:cNvSpPr/>
          <p:nvPr/>
        </p:nvSpPr>
        <p:spPr>
          <a:xfrm>
            <a:off x="613411" y="463296"/>
            <a:ext cx="11451770" cy="369332"/>
          </a:xfrm>
          <a:prstGeom prst="rect">
            <a:avLst/>
          </a:prstGeom>
        </p:spPr>
        <p:txBody>
          <a:bodyPr wrap="square">
            <a:spAutoFit/>
          </a:bodyPr>
          <a:lstStyle/>
          <a:p>
            <a:pPr algn="ctr"/>
            <a:r>
              <a:rPr lang="ru-RU" altLang="ru-RU" b="1" dirty="0" smtClean="0">
                <a:solidFill>
                  <a:schemeClr val="tx1">
                    <a:lumMod val="65000"/>
                    <a:lumOff val="35000"/>
                  </a:schemeClr>
                </a:solidFill>
                <a:latin typeface="Arial Narrow" panose="020B0606020202030204" pitchFamily="34" charset="0"/>
                <a:ea typeface="Gotham Pro" charset="0"/>
                <a:cs typeface="Gotham Pro" charset="0"/>
              </a:rPr>
              <a:t>РЕАЛИЗАЦИЯ РЕЗУЛЬТАТОВ ПРОВЕДЕННЫХ КОНТРОЛЬНЫХ МЕРОПРИЯТИЙ В СФЕРЕ ЗАКУПОК</a:t>
            </a:r>
            <a:endParaRPr lang="ru-RU" altLang="ru-RU" b="1" dirty="0">
              <a:solidFill>
                <a:schemeClr val="tx1">
                  <a:lumMod val="65000"/>
                  <a:lumOff val="35000"/>
                </a:schemeClr>
              </a:solidFill>
              <a:latin typeface="Arial Narrow" panose="020B0606020202030204" pitchFamily="34" charset="0"/>
              <a:ea typeface="Gotham Pro" charset="0"/>
              <a:cs typeface="Gotham Pro" charset="0"/>
            </a:endParaRPr>
          </a:p>
        </p:txBody>
      </p:sp>
      <p:sp>
        <p:nvSpPr>
          <p:cNvPr id="10" name="Прямоугольник 9"/>
          <p:cNvSpPr/>
          <p:nvPr/>
        </p:nvSpPr>
        <p:spPr>
          <a:xfrm>
            <a:off x="6193291" y="5268909"/>
            <a:ext cx="2480446" cy="888051"/>
          </a:xfrm>
          <a:prstGeom prst="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Arial Narrow" panose="020B0606020202030204" pitchFamily="34" charset="0"/>
              </a:rPr>
              <a:t>в контрольный орган</a:t>
            </a:r>
            <a:endParaRPr lang="ru-RU" sz="1600" dirty="0">
              <a:solidFill>
                <a:schemeClr val="tx1"/>
              </a:solidFill>
              <a:latin typeface="Arial Narrow" panose="020B0606020202030204" pitchFamily="34" charset="0"/>
            </a:endParaRPr>
          </a:p>
        </p:txBody>
      </p:sp>
      <p:sp>
        <p:nvSpPr>
          <p:cNvPr id="14" name="Прямоугольник 13"/>
          <p:cNvSpPr/>
          <p:nvPr/>
        </p:nvSpPr>
        <p:spPr>
          <a:xfrm>
            <a:off x="8926226" y="5266952"/>
            <a:ext cx="2852621" cy="890008"/>
          </a:xfrm>
          <a:prstGeom prst="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Arial Narrow" panose="020B0606020202030204" pitchFamily="34" charset="0"/>
              </a:rPr>
              <a:t>в правоохранительные органы, </a:t>
            </a:r>
          </a:p>
          <a:p>
            <a:pPr algn="ctr"/>
            <a:r>
              <a:rPr lang="ru-RU" sz="1600" dirty="0" smtClean="0">
                <a:solidFill>
                  <a:schemeClr val="tx1"/>
                </a:solidFill>
                <a:latin typeface="Arial Narrow" panose="020B0606020202030204" pitchFamily="34" charset="0"/>
              </a:rPr>
              <a:t>органы прокуратуры</a:t>
            </a:r>
            <a:endParaRPr lang="ru-RU" sz="1600" dirty="0">
              <a:solidFill>
                <a:schemeClr val="tx1"/>
              </a:solidFill>
              <a:latin typeface="Arial Narrow" panose="020B0606020202030204" pitchFamily="34" charset="0"/>
            </a:endParaRPr>
          </a:p>
        </p:txBody>
      </p:sp>
      <p:sp>
        <p:nvSpPr>
          <p:cNvPr id="54" name="Правая фигурная скобка 53"/>
          <p:cNvSpPr/>
          <p:nvPr/>
        </p:nvSpPr>
        <p:spPr>
          <a:xfrm rot="5400000">
            <a:off x="3101267" y="2157276"/>
            <a:ext cx="233695" cy="5672750"/>
          </a:xfrm>
          <a:prstGeom prst="rightBrace">
            <a:avLst>
              <a:gd name="adj1" fmla="val 140013"/>
              <a:gd name="adj2" fmla="val 49805"/>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sz="1600" dirty="0">
              <a:latin typeface="Arial Narrow" panose="020B0606020202030204" pitchFamily="34" charset="0"/>
            </a:endParaRPr>
          </a:p>
        </p:txBody>
      </p:sp>
      <p:sp>
        <p:nvSpPr>
          <p:cNvPr id="56" name="TextBox 55"/>
          <p:cNvSpPr txBox="1"/>
          <p:nvPr/>
        </p:nvSpPr>
        <p:spPr>
          <a:xfrm>
            <a:off x="365761" y="5315671"/>
            <a:ext cx="2830285" cy="919401"/>
          </a:xfrm>
          <a:prstGeom prst="round2DiagRect">
            <a:avLst/>
          </a:prstGeom>
          <a:ln w="28575"/>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ru-RU" sz="1600" b="1" dirty="0" smtClean="0">
                <a:solidFill>
                  <a:srgbClr val="C00000"/>
                </a:solidFill>
                <a:latin typeface="Arial Narrow" panose="020B0606020202030204" pitchFamily="34" charset="0"/>
              </a:rPr>
              <a:t>План устранения выявленных нарушений, мониторинг и контроль</a:t>
            </a:r>
            <a:endParaRPr lang="ru-RU" sz="1600" b="1" dirty="0">
              <a:solidFill>
                <a:srgbClr val="C00000"/>
              </a:solidFill>
              <a:latin typeface="Arial Narrow" panose="020B0606020202030204" pitchFamily="34" charset="0"/>
            </a:endParaRPr>
          </a:p>
        </p:txBody>
      </p:sp>
      <p:sp>
        <p:nvSpPr>
          <p:cNvPr id="98" name="Прямоугольник 97"/>
          <p:cNvSpPr/>
          <p:nvPr/>
        </p:nvSpPr>
        <p:spPr>
          <a:xfrm>
            <a:off x="273616" y="2540147"/>
            <a:ext cx="2221444" cy="450749"/>
          </a:xfrm>
          <a:prstGeom prst="rect">
            <a:avLst/>
          </a:prstGeom>
          <a:solidFill>
            <a:schemeClr val="bg1">
              <a:lumMod val="8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chemeClr val="tx1"/>
                </a:solidFill>
                <a:latin typeface="Arial Narrow" panose="020B0606020202030204" pitchFamily="34" charset="0"/>
              </a:rPr>
              <a:t>о</a:t>
            </a:r>
            <a:r>
              <a:rPr lang="ru-RU" sz="1600" dirty="0" smtClean="0">
                <a:solidFill>
                  <a:schemeClr val="tx1"/>
                </a:solidFill>
                <a:latin typeface="Arial Narrow" panose="020B0606020202030204" pitchFamily="34" charset="0"/>
              </a:rPr>
              <a:t>б отсутствии оснований для выдачи предписания</a:t>
            </a:r>
            <a:endParaRPr lang="ru-RU" sz="1600" dirty="0">
              <a:solidFill>
                <a:schemeClr val="tx1"/>
              </a:solidFill>
              <a:latin typeface="Arial Narrow" panose="020B0606020202030204" pitchFamily="34" charset="0"/>
            </a:endParaRPr>
          </a:p>
        </p:txBody>
      </p:sp>
      <p:grpSp>
        <p:nvGrpSpPr>
          <p:cNvPr id="3" name="Группа 2"/>
          <p:cNvGrpSpPr/>
          <p:nvPr/>
        </p:nvGrpSpPr>
        <p:grpSpPr>
          <a:xfrm>
            <a:off x="1849212" y="1302610"/>
            <a:ext cx="8984251" cy="3896406"/>
            <a:chOff x="1849212" y="1302610"/>
            <a:chExt cx="8984251" cy="3896406"/>
          </a:xfrm>
        </p:grpSpPr>
        <p:sp>
          <p:nvSpPr>
            <p:cNvPr id="11" name="Прямоугольник 10"/>
            <p:cNvSpPr/>
            <p:nvPr/>
          </p:nvSpPr>
          <p:spPr>
            <a:xfrm>
              <a:off x="1849212" y="1302610"/>
              <a:ext cx="8548822" cy="489407"/>
            </a:xfrm>
            <a:prstGeom prst="rect">
              <a:avLst/>
            </a:prstGeom>
            <a:solidFill>
              <a:schemeClr val="bg1">
                <a:lumMod val="6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Arial Narrow" panose="020B0606020202030204" pitchFamily="34" charset="0"/>
                </a:rPr>
                <a:t>Решение по результатам проведенного контрольного мероприятия</a:t>
              </a:r>
              <a:endParaRPr lang="ru-RU" sz="1600" dirty="0">
                <a:solidFill>
                  <a:schemeClr val="tx1"/>
                </a:solidFill>
                <a:latin typeface="Arial Narrow" panose="020B0606020202030204" pitchFamily="34" charset="0"/>
              </a:endParaRPr>
            </a:p>
          </p:txBody>
        </p:sp>
        <p:sp>
          <p:nvSpPr>
            <p:cNvPr id="2" name="Прямоугольник 1"/>
            <p:cNvSpPr/>
            <p:nvPr/>
          </p:nvSpPr>
          <p:spPr>
            <a:xfrm>
              <a:off x="3397739" y="2541656"/>
              <a:ext cx="2313908" cy="438861"/>
            </a:xfrm>
            <a:prstGeom prst="rect">
              <a:avLst/>
            </a:prstGeom>
            <a:solidFill>
              <a:schemeClr val="bg1">
                <a:lumMod val="8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Arial Narrow" panose="020B0606020202030204" pitchFamily="34" charset="0"/>
                </a:rPr>
                <a:t>о выдаче предписания </a:t>
              </a:r>
            </a:p>
            <a:p>
              <a:pPr algn="ctr"/>
              <a:r>
                <a:rPr lang="ru-RU" sz="1600" dirty="0" smtClean="0">
                  <a:solidFill>
                    <a:schemeClr val="tx1"/>
                  </a:solidFill>
                  <a:latin typeface="Arial Narrow" panose="020B0606020202030204" pitchFamily="34" charset="0"/>
                </a:rPr>
                <a:t>об устранении нарушений</a:t>
              </a:r>
              <a:endParaRPr lang="ru-RU" sz="1600" dirty="0">
                <a:solidFill>
                  <a:schemeClr val="tx1"/>
                </a:solidFill>
                <a:latin typeface="Arial Narrow" panose="020B0606020202030204" pitchFamily="34" charset="0"/>
              </a:endParaRPr>
            </a:p>
          </p:txBody>
        </p:sp>
        <p:cxnSp>
          <p:nvCxnSpPr>
            <p:cNvPr id="19" name="Прямая со стрелкой 18"/>
            <p:cNvCxnSpPr/>
            <p:nvPr/>
          </p:nvCxnSpPr>
          <p:spPr>
            <a:xfrm>
              <a:off x="10398034" y="1948831"/>
              <a:ext cx="1" cy="545646"/>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flipH="1">
              <a:off x="7537335" y="3040748"/>
              <a:ext cx="4289" cy="2158268"/>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a:off x="10833463" y="3031608"/>
              <a:ext cx="0" cy="2167408"/>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99" name="Прямоугольник 98"/>
            <p:cNvSpPr/>
            <p:nvPr/>
          </p:nvSpPr>
          <p:spPr>
            <a:xfrm>
              <a:off x="4591294" y="3626368"/>
              <a:ext cx="1476239" cy="533578"/>
            </a:xfrm>
            <a:prstGeom prst="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chemeClr val="tx1"/>
                  </a:solidFill>
                  <a:latin typeface="Arial Narrow" panose="020B0606020202030204" pitchFamily="34" charset="0"/>
                </a:rPr>
                <a:t>предписание не исполнено</a:t>
              </a:r>
            </a:p>
          </p:txBody>
        </p:sp>
        <p:sp>
          <p:nvSpPr>
            <p:cNvPr id="104" name="Прямоугольник 103"/>
            <p:cNvSpPr/>
            <p:nvPr/>
          </p:nvSpPr>
          <p:spPr>
            <a:xfrm>
              <a:off x="2641152" y="3587980"/>
              <a:ext cx="1486711" cy="571965"/>
            </a:xfrm>
            <a:prstGeom prst="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chemeClr val="tx1"/>
                  </a:solidFill>
                  <a:latin typeface="Arial Narrow" panose="020B0606020202030204" pitchFamily="34" charset="0"/>
                </a:rPr>
                <a:t>п</a:t>
              </a:r>
              <a:r>
                <a:rPr lang="ru-RU" sz="1600" dirty="0" smtClean="0">
                  <a:solidFill>
                    <a:schemeClr val="tx1"/>
                  </a:solidFill>
                  <a:latin typeface="Arial Narrow" panose="020B0606020202030204" pitchFamily="34" charset="0"/>
                </a:rPr>
                <a:t>редписание исполнено</a:t>
              </a:r>
              <a:endParaRPr lang="ru-RU" sz="1600" dirty="0">
                <a:solidFill>
                  <a:schemeClr val="tx1"/>
                </a:solidFill>
                <a:latin typeface="Arial Narrow" panose="020B0606020202030204" pitchFamily="34" charset="0"/>
              </a:endParaRPr>
            </a:p>
          </p:txBody>
        </p:sp>
        <p:cxnSp>
          <p:nvCxnSpPr>
            <p:cNvPr id="106" name="Прямая соединительная линия 105"/>
            <p:cNvCxnSpPr/>
            <p:nvPr/>
          </p:nvCxnSpPr>
          <p:spPr>
            <a:xfrm flipV="1">
              <a:off x="1849212" y="1957094"/>
              <a:ext cx="8548822" cy="1454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0" name="Прямая со стрелкой 109"/>
            <p:cNvCxnSpPr/>
            <p:nvPr/>
          </p:nvCxnSpPr>
          <p:spPr>
            <a:xfrm>
              <a:off x="1849212" y="1971634"/>
              <a:ext cx="0" cy="555875"/>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Прямая со стрелкой 112"/>
            <p:cNvCxnSpPr/>
            <p:nvPr/>
          </p:nvCxnSpPr>
          <p:spPr>
            <a:xfrm>
              <a:off x="5525261" y="2990896"/>
              <a:ext cx="11049" cy="635472"/>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Прямая соединительная линия 114"/>
            <p:cNvCxnSpPr/>
            <p:nvPr/>
          </p:nvCxnSpPr>
          <p:spPr>
            <a:xfrm>
              <a:off x="3124341" y="186618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Прямая со стрелкой 125"/>
            <p:cNvCxnSpPr/>
            <p:nvPr/>
          </p:nvCxnSpPr>
          <p:spPr>
            <a:xfrm>
              <a:off x="3596639" y="2990896"/>
              <a:ext cx="1" cy="597084"/>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6" name="Прямая со стрелкой 165"/>
            <p:cNvCxnSpPr/>
            <p:nvPr/>
          </p:nvCxnSpPr>
          <p:spPr>
            <a:xfrm>
              <a:off x="4537386" y="1964775"/>
              <a:ext cx="0" cy="513757"/>
            </a:xfrm>
            <a:prstGeom prst="straightConnector1">
              <a:avLst/>
            </a:prstGeom>
            <a:ln w="127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92" name="Овал 191"/>
            <p:cNvSpPr/>
            <p:nvPr/>
          </p:nvSpPr>
          <p:spPr>
            <a:xfrm>
              <a:off x="6616306" y="3333539"/>
              <a:ext cx="1842058" cy="1526159"/>
            </a:xfrm>
            <a:prstGeom prst="ellipse">
              <a:avLst/>
            </a:prstGeom>
            <a:solidFill>
              <a:schemeClr val="accent6">
                <a:lumMod val="40000"/>
                <a:lumOff val="60000"/>
              </a:schemeClr>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00" dirty="0">
                  <a:solidFill>
                    <a:schemeClr val="bg2">
                      <a:lumMod val="25000"/>
                    </a:schemeClr>
                  </a:solidFill>
                  <a:latin typeface="Arial Narrow" panose="020B0606020202030204" pitchFamily="34" charset="0"/>
                </a:rPr>
                <a:t>содержащие признаки </a:t>
              </a:r>
              <a:r>
                <a:rPr lang="ru-RU" sz="1400" dirty="0" err="1" smtClean="0">
                  <a:solidFill>
                    <a:schemeClr val="bg2">
                      <a:lumMod val="25000"/>
                    </a:schemeClr>
                  </a:solidFill>
                  <a:latin typeface="Arial Narrow" panose="020B0606020202030204" pitchFamily="34" charset="0"/>
                </a:rPr>
                <a:t>административ</a:t>
              </a:r>
              <a:endParaRPr lang="ru-RU" sz="1400" dirty="0" smtClean="0">
                <a:solidFill>
                  <a:schemeClr val="bg2">
                    <a:lumMod val="25000"/>
                  </a:schemeClr>
                </a:solidFill>
                <a:latin typeface="Arial Narrow" panose="020B0606020202030204" pitchFamily="34" charset="0"/>
              </a:endParaRPr>
            </a:p>
            <a:p>
              <a:pPr algn="ctr"/>
              <a:r>
                <a:rPr lang="ru-RU" sz="1350" dirty="0" err="1" smtClean="0">
                  <a:solidFill>
                    <a:schemeClr val="bg2">
                      <a:lumMod val="25000"/>
                    </a:schemeClr>
                  </a:solidFill>
                  <a:latin typeface="Arial Narrow" panose="020B0606020202030204" pitchFamily="34" charset="0"/>
                </a:rPr>
                <a:t>ного</a:t>
              </a:r>
              <a:r>
                <a:rPr lang="ru-RU" sz="1300" dirty="0" smtClean="0">
                  <a:solidFill>
                    <a:schemeClr val="bg2">
                      <a:lumMod val="25000"/>
                    </a:schemeClr>
                  </a:solidFill>
                  <a:latin typeface="Arial Narrow" panose="020B0606020202030204" pitchFamily="34" charset="0"/>
                </a:rPr>
                <a:t> </a:t>
              </a:r>
              <a:r>
                <a:rPr lang="ru-RU" sz="1300" dirty="0">
                  <a:solidFill>
                    <a:schemeClr val="bg2">
                      <a:lumMod val="25000"/>
                    </a:schemeClr>
                  </a:solidFill>
                  <a:latin typeface="Arial Narrow" panose="020B0606020202030204" pitchFamily="34" charset="0"/>
                </a:rPr>
                <a:t>правонарушения</a:t>
              </a:r>
            </a:p>
            <a:p>
              <a:pPr algn="ctr"/>
              <a:endParaRPr lang="ru-RU" sz="1300" dirty="0">
                <a:solidFill>
                  <a:schemeClr val="bg2">
                    <a:lumMod val="25000"/>
                  </a:schemeClr>
                </a:solidFill>
                <a:latin typeface="Arial Narrow" panose="020B0606020202030204" pitchFamily="34" charset="0"/>
              </a:endParaRPr>
            </a:p>
          </p:txBody>
        </p:sp>
        <p:cxnSp>
          <p:nvCxnSpPr>
            <p:cNvPr id="198" name="Соединительная линия уступом 197"/>
            <p:cNvCxnSpPr/>
            <p:nvPr/>
          </p:nvCxnSpPr>
          <p:spPr>
            <a:xfrm rot="16200000" flipH="1">
              <a:off x="5415620" y="4035219"/>
              <a:ext cx="1572647" cy="754946"/>
            </a:xfrm>
            <a:prstGeom prst="bentConnector3">
              <a:avLst>
                <a:gd name="adj1" fmla="val -59089"/>
              </a:avLst>
            </a:prstGeom>
            <a:ln w="12700">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7" name="Прямая соединительная линия 216"/>
            <p:cNvCxnSpPr>
              <a:stCxn id="11" idx="2"/>
            </p:cNvCxnSpPr>
            <p:nvPr/>
          </p:nvCxnSpPr>
          <p:spPr>
            <a:xfrm>
              <a:off x="6123623" y="1792017"/>
              <a:ext cx="0" cy="179617"/>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31" name="Прямоугольник 230"/>
          <p:cNvSpPr/>
          <p:nvPr/>
        </p:nvSpPr>
        <p:spPr>
          <a:xfrm>
            <a:off x="-45175" y="5266952"/>
            <a:ext cx="410936" cy="1107996"/>
          </a:xfrm>
          <a:prstGeom prst="rect">
            <a:avLst/>
          </a:prstGeom>
        </p:spPr>
        <p:txBody>
          <a:bodyPr wrap="square">
            <a:spAutoFit/>
          </a:bodyPr>
          <a:lstStyle/>
          <a:p>
            <a:r>
              <a:rPr lang="ru-RU" sz="6600" dirty="0">
                <a:solidFill>
                  <a:srgbClr val="C00000"/>
                </a:solidFill>
                <a:latin typeface="Times New Roman" panose="02020603050405020304" pitchFamily="18" charset="0"/>
                <a:cs typeface="Times New Roman" panose="02020603050405020304" pitchFamily="18" charset="0"/>
              </a:rPr>
              <a:t>!</a:t>
            </a:r>
            <a:endParaRPr lang="ru-RU" sz="6600" dirty="0"/>
          </a:p>
        </p:txBody>
      </p:sp>
      <p:sp>
        <p:nvSpPr>
          <p:cNvPr id="30" name="Прямоугольник 29"/>
          <p:cNvSpPr/>
          <p:nvPr/>
        </p:nvSpPr>
        <p:spPr>
          <a:xfrm>
            <a:off x="6266803" y="2527509"/>
            <a:ext cx="5512044" cy="463387"/>
          </a:xfrm>
          <a:prstGeom prst="rect">
            <a:avLst/>
          </a:prstGeom>
          <a:solidFill>
            <a:schemeClr val="bg1">
              <a:lumMod val="8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latin typeface="Arial Narrow" panose="020B0606020202030204" pitchFamily="34" charset="0"/>
              </a:rPr>
              <a:t>о направление </a:t>
            </a:r>
            <a:r>
              <a:rPr lang="ru-RU" sz="1600" dirty="0">
                <a:solidFill>
                  <a:schemeClr val="tx1"/>
                </a:solidFill>
                <a:latin typeface="Arial Narrow" panose="020B0606020202030204" pitchFamily="34" charset="0"/>
              </a:rPr>
              <a:t>информации и материалов проверки</a:t>
            </a:r>
            <a:endParaRPr lang="ru-RU" sz="1600" dirty="0">
              <a:latin typeface="Arial Narrow" panose="020B0606020202030204" pitchFamily="34" charset="0"/>
            </a:endParaRPr>
          </a:p>
        </p:txBody>
      </p:sp>
      <p:sp>
        <p:nvSpPr>
          <p:cNvPr id="194" name="Овал 193"/>
          <p:cNvSpPr/>
          <p:nvPr/>
        </p:nvSpPr>
        <p:spPr>
          <a:xfrm>
            <a:off x="9938036" y="3415558"/>
            <a:ext cx="1790854" cy="1488773"/>
          </a:xfrm>
          <a:prstGeom prst="ellipse">
            <a:avLst/>
          </a:prstGeom>
          <a:solidFill>
            <a:schemeClr val="accent6">
              <a:lumMod val="40000"/>
              <a:lumOff val="60000"/>
            </a:schemeClr>
          </a:solidFill>
          <a:ln>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300" dirty="0">
                <a:solidFill>
                  <a:schemeClr val="bg2">
                    <a:lumMod val="25000"/>
                  </a:schemeClr>
                </a:solidFill>
                <a:latin typeface="Arial Narrow" panose="020B0606020202030204" pitchFamily="34" charset="0"/>
              </a:rPr>
              <a:t>содержащие признаки состава преступления</a:t>
            </a:r>
          </a:p>
          <a:p>
            <a:pPr algn="ctr"/>
            <a:endParaRPr lang="ru-RU" sz="1300" dirty="0">
              <a:solidFill>
                <a:schemeClr val="bg2">
                  <a:lumMod val="25000"/>
                </a:schemeClr>
              </a:solidFill>
              <a:latin typeface="Arial Narrow" panose="020B0606020202030204" pitchFamily="34" charset="0"/>
            </a:endParaRPr>
          </a:p>
        </p:txBody>
      </p:sp>
      <p:sp>
        <p:nvSpPr>
          <p:cNvPr id="28" name="TextBox 27"/>
          <p:cNvSpPr txBox="1"/>
          <p:nvPr/>
        </p:nvSpPr>
        <p:spPr>
          <a:xfrm>
            <a:off x="11570435" y="225780"/>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15</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534544952"/>
      </p:ext>
    </p:extLst>
  </p:cSld>
  <p:clrMapOvr>
    <a:overrideClrMapping bg1="lt1" tx1="dk1" bg2="lt2" tx2="dk2" accent1="accent1" accent2="accent2" accent3="accent3" accent4="accent4" accent5="accent5" accent6="accent6" hlink="hlink" folHlink="folHlink"/>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75067" y="302316"/>
            <a:ext cx="9374331" cy="646331"/>
          </a:xfrm>
          <a:prstGeom prst="rect">
            <a:avLst/>
          </a:prstGeom>
        </p:spPr>
        <p:txBody>
          <a:bodyPr wrap="square">
            <a:spAutoFit/>
          </a:bodyPr>
          <a:lstStyle/>
          <a:p>
            <a:pPr algn="ctr"/>
            <a:r>
              <a:rPr lang="ru-RU" altLang="ru-RU" b="1" dirty="0" smtClean="0">
                <a:solidFill>
                  <a:schemeClr val="tx1">
                    <a:lumMod val="65000"/>
                    <a:lumOff val="35000"/>
                  </a:schemeClr>
                </a:solidFill>
                <a:latin typeface="Arial Narrow" panose="020B0606020202030204" pitchFamily="34" charset="0"/>
                <a:ea typeface="Gotham Pro" charset="0"/>
                <a:cs typeface="Gotham Pro" charset="0"/>
              </a:rPr>
              <a:t>ПРИМЕНЕНИЕ РИСК-ОРИЕНТИРОВАННОГО ПОДХОДА </a:t>
            </a:r>
          </a:p>
          <a:p>
            <a:pPr algn="ctr"/>
            <a:r>
              <a:rPr lang="ru-RU" altLang="ru-RU" b="1" dirty="0" smtClean="0">
                <a:solidFill>
                  <a:schemeClr val="tx1">
                    <a:lumMod val="65000"/>
                    <a:lumOff val="35000"/>
                  </a:schemeClr>
                </a:solidFill>
                <a:latin typeface="Arial Narrow" panose="020B0606020202030204" pitchFamily="34" charset="0"/>
                <a:ea typeface="Gotham Pro" charset="0"/>
                <a:cs typeface="Gotham Pro" charset="0"/>
              </a:rPr>
              <a:t>ПРИ ПЛАНИРОВАНИИ КОНТРОЛЬНОЙ ДЕЯТЕЛЬНОСТИ В СФЕРЕ ЗАКУПОК</a:t>
            </a:r>
            <a:endParaRPr lang="ru-RU" altLang="ru-RU" b="1" dirty="0">
              <a:solidFill>
                <a:schemeClr val="tx1">
                  <a:lumMod val="65000"/>
                  <a:lumOff val="35000"/>
                </a:schemeClr>
              </a:solidFill>
              <a:latin typeface="Arial Narrow" panose="020B0606020202030204" pitchFamily="34" charset="0"/>
              <a:ea typeface="Gotham Pro" charset="0"/>
              <a:cs typeface="Gotham Pro" charset="0"/>
            </a:endParaRPr>
          </a:p>
        </p:txBody>
      </p:sp>
      <p:grpSp>
        <p:nvGrpSpPr>
          <p:cNvPr id="54" name="Группа 53"/>
          <p:cNvGrpSpPr/>
          <p:nvPr/>
        </p:nvGrpSpPr>
        <p:grpSpPr>
          <a:xfrm>
            <a:off x="296092" y="1064609"/>
            <a:ext cx="11730447" cy="5313814"/>
            <a:chOff x="252549" y="1082026"/>
            <a:chExt cx="11730447" cy="5313814"/>
          </a:xfrm>
        </p:grpSpPr>
        <p:sp>
          <p:nvSpPr>
            <p:cNvPr id="8" name="TextBox 7"/>
            <p:cNvSpPr txBox="1"/>
            <p:nvPr/>
          </p:nvSpPr>
          <p:spPr>
            <a:xfrm>
              <a:off x="8177350" y="1175700"/>
              <a:ext cx="3614057" cy="2759728"/>
            </a:xfrm>
            <a:prstGeom prst="rect">
              <a:avLst/>
            </a:prstGeom>
            <a:gradFill flip="none" rotWithShape="1">
              <a:gsLst>
                <a:gs pos="0">
                  <a:schemeClr val="accent3">
                    <a:lumMod val="60000"/>
                    <a:lumOff val="40000"/>
                  </a:schemeClr>
                </a:gs>
                <a:gs pos="21000">
                  <a:schemeClr val="bg1">
                    <a:lumMod val="95000"/>
                  </a:schemeClr>
                </a:gs>
              </a:gsLst>
              <a:lin ang="0" scaled="1"/>
              <a:tileRect/>
            </a:gradFill>
            <a:effectLst>
              <a:outerShdw blurRad="50800" dist="38100" dir="8100000" algn="tr" rotWithShape="0">
                <a:prstClr val="black">
                  <a:alpha val="40000"/>
                </a:prstClr>
              </a:outerShdw>
            </a:effectLst>
          </p:spPr>
          <p:txBody>
            <a:bodyPr wrap="square" lIns="91438" tIns="45719" rIns="91438" bIns="45719" rtlCol="0" anchor="t">
              <a:spAutoFit/>
            </a:bodyPr>
            <a:lstStyle>
              <a:defPPr>
                <a:defRPr lang="ru-RU"/>
              </a:defPPr>
              <a:lvl1pPr algn="ctr">
                <a:lnSpc>
                  <a:spcPts val="3000"/>
                </a:lnSpc>
                <a:defRPr sz="1600">
                  <a:latin typeface="Arial Narrow" panose="020B0606020202030204" pitchFamily="34" charset="0"/>
                </a:defRPr>
              </a:lvl1pPr>
            </a:lstStyle>
            <a:p>
              <a:pPr algn="l" fontAlgn="t">
                <a:lnSpc>
                  <a:spcPts val="1000"/>
                </a:lnSpc>
              </a:pPr>
              <a:endParaRPr lang="ru-RU" sz="1400" b="1" dirty="0" smtClean="0">
                <a:solidFill>
                  <a:schemeClr val="tx1">
                    <a:lumMod val="85000"/>
                    <a:lumOff val="15000"/>
                  </a:schemeClr>
                </a:solidFill>
              </a:endParaRPr>
            </a:p>
            <a:p>
              <a:pPr algn="l" fontAlgn="t">
                <a:lnSpc>
                  <a:spcPct val="150000"/>
                </a:lnSpc>
              </a:pPr>
              <a:r>
                <a:rPr lang="ru-RU" sz="1400" b="1" dirty="0" smtClean="0">
                  <a:solidFill>
                    <a:schemeClr val="tx1">
                      <a:lumMod val="85000"/>
                      <a:lumOff val="15000"/>
                    </a:schemeClr>
                  </a:solidFill>
                </a:rPr>
                <a:t>Цель: </a:t>
              </a:r>
            </a:p>
            <a:p>
              <a:pPr marL="171450" indent="-171450" algn="l" fontAlgn="t">
                <a:lnSpc>
                  <a:spcPct val="150000"/>
                </a:lnSpc>
                <a:buFont typeface="Arial" panose="020B0604020202020204" pitchFamily="34" charset="0"/>
                <a:buChar char="•"/>
              </a:pPr>
              <a:r>
                <a:rPr lang="ru-RU" dirty="0" smtClean="0">
                  <a:solidFill>
                    <a:schemeClr val="tx1">
                      <a:lumMod val="85000"/>
                      <a:lumOff val="15000"/>
                    </a:schemeClr>
                  </a:solidFill>
                </a:rPr>
                <a:t>оптимальное использование трудовых ресурсов</a:t>
              </a:r>
            </a:p>
            <a:p>
              <a:pPr marL="171450" indent="-171450" algn="l" fontAlgn="t">
                <a:lnSpc>
                  <a:spcPct val="150000"/>
                </a:lnSpc>
                <a:buFont typeface="Arial" panose="020B0604020202020204" pitchFamily="34" charset="0"/>
                <a:buChar char="•"/>
              </a:pPr>
              <a:r>
                <a:rPr lang="ru-RU" dirty="0" smtClean="0">
                  <a:solidFill>
                    <a:schemeClr val="tx1">
                      <a:lumMod val="85000"/>
                      <a:lumOff val="15000"/>
                    </a:schemeClr>
                  </a:solidFill>
                </a:rPr>
                <a:t>повышение эффективности контрольного мероприятия</a:t>
              </a:r>
            </a:p>
            <a:p>
              <a:pPr marL="171450" indent="-171450" algn="l" fontAlgn="t">
                <a:lnSpc>
                  <a:spcPct val="150000"/>
                </a:lnSpc>
                <a:buFont typeface="Arial" panose="020B0604020202020204" pitchFamily="34" charset="0"/>
                <a:buChar char="•"/>
              </a:pPr>
              <a:r>
                <a:rPr lang="ru-RU" dirty="0" smtClean="0">
                  <a:solidFill>
                    <a:schemeClr val="tx1">
                      <a:lumMod val="85000"/>
                      <a:lumOff val="15000"/>
                    </a:schemeClr>
                  </a:solidFill>
                </a:rPr>
                <a:t>повышение результативности деятельности органов контроля</a:t>
              </a:r>
            </a:p>
          </p:txBody>
        </p:sp>
        <p:grpSp>
          <p:nvGrpSpPr>
            <p:cNvPr id="49" name="Группа 48"/>
            <p:cNvGrpSpPr/>
            <p:nvPr/>
          </p:nvGrpSpPr>
          <p:grpSpPr>
            <a:xfrm>
              <a:off x="252549" y="5264486"/>
              <a:ext cx="11730447" cy="1131354"/>
              <a:chOff x="304800" y="4677263"/>
              <a:chExt cx="11730447" cy="1131354"/>
            </a:xfrm>
          </p:grpSpPr>
          <p:cxnSp>
            <p:nvCxnSpPr>
              <p:cNvPr id="29" name="Прямая соединительная линия 28"/>
              <p:cNvCxnSpPr/>
              <p:nvPr/>
            </p:nvCxnSpPr>
            <p:spPr>
              <a:xfrm flipV="1">
                <a:off x="12035246" y="4677263"/>
                <a:ext cx="0" cy="58271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flipH="1" flipV="1">
                <a:off x="304800" y="4677263"/>
                <a:ext cx="11730447" cy="1"/>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nvGrpSpPr>
              <p:cNvPr id="48" name="Группа 47"/>
              <p:cNvGrpSpPr/>
              <p:nvPr/>
            </p:nvGrpSpPr>
            <p:grpSpPr>
              <a:xfrm>
                <a:off x="304800" y="4677263"/>
                <a:ext cx="11347269" cy="1131354"/>
                <a:chOff x="304800" y="4677263"/>
                <a:chExt cx="11347269" cy="1131354"/>
              </a:xfrm>
            </p:grpSpPr>
            <p:graphicFrame>
              <p:nvGraphicFramePr>
                <p:cNvPr id="5" name="Схема 4"/>
                <p:cNvGraphicFramePr/>
                <p:nvPr>
                  <p:extLst>
                    <p:ext uri="{D42A27DB-BD31-4B8C-83A1-F6EECF244321}">
                      <p14:modId xmlns:p14="http://schemas.microsoft.com/office/powerpoint/2010/main" val="2745803190"/>
                    </p:ext>
                  </p:extLst>
                </p:nvPr>
              </p:nvGraphicFramePr>
              <p:xfrm>
                <a:off x="492500" y="4677263"/>
                <a:ext cx="11159569" cy="1131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3" name="Прямая соединительная линия 32"/>
                <p:cNvCxnSpPr/>
                <p:nvPr/>
              </p:nvCxnSpPr>
              <p:spPr>
                <a:xfrm>
                  <a:off x="304800" y="4677263"/>
                  <a:ext cx="8709" cy="58271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p:nvPr/>
              </p:nvCxnSpPr>
              <p:spPr>
                <a:xfrm>
                  <a:off x="304800" y="5259977"/>
                  <a:ext cx="522514" cy="1"/>
                </a:xfrm>
                <a:prstGeom prst="straightConnector1">
                  <a:avLst/>
                </a:prstGeom>
                <a:ln w="571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0" name="Прямая соединительная линия 39"/>
              <p:cNvCxnSpPr/>
              <p:nvPr/>
            </p:nvCxnSpPr>
            <p:spPr>
              <a:xfrm flipH="1">
                <a:off x="11652070" y="5259977"/>
                <a:ext cx="383176" cy="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52" name="Схема 51"/>
            <p:cNvGraphicFramePr/>
            <p:nvPr>
              <p:extLst>
                <p:ext uri="{D42A27DB-BD31-4B8C-83A1-F6EECF244321}">
                  <p14:modId xmlns:p14="http://schemas.microsoft.com/office/powerpoint/2010/main" val="2206096269"/>
                </p:ext>
              </p:extLst>
            </p:nvPr>
          </p:nvGraphicFramePr>
          <p:xfrm>
            <a:off x="252549" y="1082026"/>
            <a:ext cx="7741920" cy="39728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grpSp>
        <p:nvGrpSpPr>
          <p:cNvPr id="7" name="Группа 6"/>
          <p:cNvGrpSpPr/>
          <p:nvPr/>
        </p:nvGrpSpPr>
        <p:grpSpPr>
          <a:xfrm>
            <a:off x="8910139" y="4229100"/>
            <a:ext cx="2139259" cy="808333"/>
            <a:chOff x="8220893" y="4229100"/>
            <a:chExt cx="2139259" cy="808333"/>
          </a:xfrm>
        </p:grpSpPr>
        <p:sp>
          <p:nvSpPr>
            <p:cNvPr id="4" name="Прямоугольник 3"/>
            <p:cNvSpPr/>
            <p:nvPr/>
          </p:nvSpPr>
          <p:spPr>
            <a:xfrm>
              <a:off x="8220893" y="4229100"/>
              <a:ext cx="2139259" cy="808333"/>
            </a:xfrm>
            <a:prstGeom prst="rect">
              <a:avLst/>
            </a:prstGeom>
            <a:solidFill>
              <a:schemeClr val="bg1"/>
            </a:solid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smtClean="0">
                  <a:solidFill>
                    <a:schemeClr val="tx1">
                      <a:lumMod val="85000"/>
                      <a:lumOff val="15000"/>
                    </a:schemeClr>
                  </a:solidFill>
                  <a:latin typeface="Arial Narrow" panose="020B0606020202030204" pitchFamily="34" charset="0"/>
                </a:rPr>
                <a:t>риск</a:t>
              </a:r>
              <a:r>
                <a:rPr lang="ru-RU" sz="1600" dirty="0" smtClean="0">
                  <a:solidFill>
                    <a:srgbClr val="C00000"/>
                  </a:solidFill>
                  <a:latin typeface="Arial Narrow" panose="020B0606020202030204" pitchFamily="34" charset="0"/>
                </a:rPr>
                <a:t>           </a:t>
              </a:r>
              <a:r>
                <a:rPr lang="ru-RU" sz="1600" b="1" dirty="0" smtClean="0">
                  <a:solidFill>
                    <a:schemeClr val="tx1">
                      <a:lumMod val="85000"/>
                      <a:lumOff val="15000"/>
                    </a:schemeClr>
                  </a:solidFill>
                  <a:latin typeface="Arial Narrow" panose="020B0606020202030204" pitchFamily="34" charset="0"/>
                </a:rPr>
                <a:t>нарушение</a:t>
              </a:r>
              <a:endParaRPr lang="ru-RU" sz="1600" b="1" dirty="0">
                <a:solidFill>
                  <a:schemeClr val="tx1">
                    <a:lumMod val="85000"/>
                    <a:lumOff val="15000"/>
                  </a:schemeClr>
                </a:solidFill>
                <a:latin typeface="Arial Narrow" panose="020B0606020202030204" pitchFamily="34" charset="0"/>
              </a:endParaRPr>
            </a:p>
          </p:txBody>
        </p:sp>
        <p:sp>
          <p:nvSpPr>
            <p:cNvPr id="6" name="Не равно 5"/>
            <p:cNvSpPr/>
            <p:nvPr/>
          </p:nvSpPr>
          <p:spPr>
            <a:xfrm>
              <a:off x="8779912" y="4582706"/>
              <a:ext cx="442938" cy="163299"/>
            </a:xfrm>
            <a:prstGeom prst="mathNotEqual">
              <a:avLst/>
            </a:prstGeom>
            <a:solidFill>
              <a:schemeClr val="tx1">
                <a:lumMod val="85000"/>
                <a:lumOff val="1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lumMod val="85000"/>
                    <a:lumOff val="15000"/>
                  </a:schemeClr>
                </a:solidFill>
              </a:endParaRPr>
            </a:p>
          </p:txBody>
        </p:sp>
      </p:grpSp>
      <p:sp>
        <p:nvSpPr>
          <p:cNvPr id="17" name="TextBox 16"/>
          <p:cNvSpPr txBox="1"/>
          <p:nvPr/>
        </p:nvSpPr>
        <p:spPr>
          <a:xfrm>
            <a:off x="11601029" y="242713"/>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16</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81701887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26"/>
          <p:cNvSpPr txBox="1">
            <a:spLocks noChangeArrowheads="1"/>
          </p:cNvSpPr>
          <p:nvPr/>
        </p:nvSpPr>
        <p:spPr bwMode="auto">
          <a:xfrm>
            <a:off x="1912938" y="269875"/>
            <a:ext cx="89233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200" b="1">
                <a:latin typeface="Arial Narrow" pitchFamily="34" charset="0"/>
                <a:cs typeface="Times New Roman" pitchFamily="18" charset="0"/>
              </a:rPr>
              <a:t>Административная ответственность за совершение </a:t>
            </a:r>
          </a:p>
          <a:p>
            <a:pPr algn="ctr" eaLnBrk="1" hangingPunct="1"/>
            <a:r>
              <a:rPr lang="ru-RU" altLang="ru-RU" sz="2200" b="1">
                <a:latin typeface="Arial Narrow" pitchFamily="34" charset="0"/>
                <a:cs typeface="Times New Roman" pitchFamily="18" charset="0"/>
              </a:rPr>
              <a:t>нарушений при использовании межбюджетных трансфертов</a:t>
            </a:r>
          </a:p>
          <a:p>
            <a:pPr algn="ctr" eaLnBrk="1" hangingPunct="1"/>
            <a:r>
              <a:rPr lang="ru-RU" altLang="ru-RU" sz="2200" b="1">
                <a:latin typeface="Arial Narrow" pitchFamily="34" charset="0"/>
                <a:cs typeface="Times New Roman" pitchFamily="18" charset="0"/>
              </a:rPr>
              <a:t> </a:t>
            </a:r>
          </a:p>
        </p:txBody>
      </p:sp>
      <p:sp>
        <p:nvSpPr>
          <p:cNvPr id="11" name="Стрелка вниз 10"/>
          <p:cNvSpPr/>
          <p:nvPr/>
        </p:nvSpPr>
        <p:spPr>
          <a:xfrm rot="10800000">
            <a:off x="5995325" y="2536822"/>
            <a:ext cx="252146" cy="350309"/>
          </a:xfrm>
          <a:prstGeom prst="downArrow">
            <a:avLst/>
          </a:prstGeom>
          <a:solidFill>
            <a:schemeClr val="accent6">
              <a:lumMod val="75000"/>
            </a:schemeClr>
          </a:solidFill>
          <a:ln w="222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0" name="TextBox 9"/>
          <p:cNvSpPr txBox="1"/>
          <p:nvPr/>
        </p:nvSpPr>
        <p:spPr>
          <a:xfrm>
            <a:off x="11601029" y="242713"/>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17</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
        <p:nvSpPr>
          <p:cNvPr id="12" name="Text Box 14"/>
          <p:cNvSpPr txBox="1">
            <a:spLocks noChangeArrowheads="1"/>
          </p:cNvSpPr>
          <p:nvPr/>
        </p:nvSpPr>
        <p:spPr bwMode="auto">
          <a:xfrm>
            <a:off x="2294731" y="2887133"/>
            <a:ext cx="7704666" cy="1378089"/>
          </a:xfrm>
          <a:prstGeom prst="parallelogram">
            <a:avLst/>
          </a:prstGeom>
          <a:gradFill flip="none" rotWithShape="1">
            <a:gsLst>
              <a:gs pos="0">
                <a:schemeClr val="accent6">
                  <a:lumMod val="60000"/>
                  <a:lumOff val="4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a:defRPr/>
            </a:pPr>
            <a:r>
              <a:rPr lang="ru-RU" sz="1750" kern="700" dirty="0">
                <a:latin typeface="Arial Narrow" panose="020B0606020202030204" pitchFamily="34" charset="0"/>
                <a:cs typeface="Times New Roman" panose="02020603050405020304" pitchFamily="18" charset="0"/>
              </a:rPr>
              <a:t>влечет наложение административного </a:t>
            </a:r>
            <a:r>
              <a:rPr lang="ru-RU" sz="1750" kern="700" dirty="0" smtClean="0">
                <a:latin typeface="Arial Narrow" panose="020B0606020202030204" pitchFamily="34" charset="0"/>
                <a:cs typeface="Times New Roman" panose="02020603050405020304" pitchFamily="18" charset="0"/>
              </a:rPr>
              <a:t>штрафа на </a:t>
            </a:r>
            <a:r>
              <a:rPr lang="ru-RU" sz="1750" kern="700" dirty="0">
                <a:latin typeface="Arial Narrow" panose="020B0606020202030204" pitchFamily="34" charset="0"/>
                <a:cs typeface="Times New Roman" panose="02020603050405020304" pitchFamily="18" charset="0"/>
              </a:rPr>
              <a:t>должностных лиц </a:t>
            </a:r>
            <a:r>
              <a:rPr lang="ru-RU" sz="1750" kern="700" dirty="0" smtClean="0">
                <a:latin typeface="Arial Narrow" panose="020B0606020202030204" pitchFamily="34" charset="0"/>
                <a:cs typeface="Times New Roman" panose="02020603050405020304" pitchFamily="18" charset="0"/>
              </a:rPr>
              <a:t>                         в </a:t>
            </a:r>
            <a:r>
              <a:rPr lang="ru-RU" sz="1750" kern="700" dirty="0">
                <a:latin typeface="Arial Narrow" panose="020B0606020202030204" pitchFamily="34" charset="0"/>
                <a:cs typeface="Times New Roman" panose="02020603050405020304" pitchFamily="18" charset="0"/>
              </a:rPr>
              <a:t>размере от </a:t>
            </a:r>
            <a:r>
              <a:rPr lang="ru-RU" sz="1750" b="1" kern="700" dirty="0">
                <a:latin typeface="Arial Narrow" panose="020B0606020202030204" pitchFamily="34" charset="0"/>
                <a:cs typeface="Times New Roman" panose="02020603050405020304" pitchFamily="18" charset="0"/>
              </a:rPr>
              <a:t>десяти тысяч </a:t>
            </a:r>
            <a:r>
              <a:rPr lang="ru-RU" sz="1750" b="1" kern="700" dirty="0" smtClean="0">
                <a:latin typeface="Arial Narrow" panose="020B0606020202030204" pitchFamily="34" charset="0"/>
                <a:cs typeface="Times New Roman" panose="02020603050405020304" pitchFamily="18" charset="0"/>
              </a:rPr>
              <a:t>до </a:t>
            </a:r>
            <a:r>
              <a:rPr lang="ru-RU" sz="1750" b="1" kern="700" dirty="0">
                <a:latin typeface="Arial Narrow" panose="020B0606020202030204" pitchFamily="34" charset="0"/>
                <a:cs typeface="Times New Roman" panose="02020603050405020304" pitchFamily="18" charset="0"/>
              </a:rPr>
              <a:t>тридцати тысяч рублей</a:t>
            </a:r>
            <a:r>
              <a:rPr lang="ru-RU" sz="1750" kern="700" dirty="0">
                <a:latin typeface="Arial Narrow" panose="020B0606020202030204" pitchFamily="34" charset="0"/>
                <a:cs typeface="Times New Roman" panose="02020603050405020304" pitchFamily="18" charset="0"/>
              </a:rPr>
              <a:t> или </a:t>
            </a:r>
            <a:r>
              <a:rPr lang="ru-RU" sz="1750" kern="700" dirty="0" smtClean="0">
                <a:latin typeface="Arial Narrow" panose="020B0606020202030204" pitchFamily="34" charset="0"/>
                <a:cs typeface="Times New Roman" panose="02020603050405020304" pitchFamily="18" charset="0"/>
              </a:rPr>
              <a:t>дисквалификацию на </a:t>
            </a:r>
            <a:r>
              <a:rPr lang="ru-RU" sz="1750" kern="700" dirty="0">
                <a:latin typeface="Arial Narrow" panose="020B0606020202030204" pitchFamily="34" charset="0"/>
                <a:cs typeface="Times New Roman" panose="02020603050405020304" pitchFamily="18" charset="0"/>
              </a:rPr>
              <a:t>срок от одного года до двух лет</a:t>
            </a:r>
            <a:endParaRPr lang="ru-RU" sz="1750" dirty="0">
              <a:latin typeface="Arial Narrow" panose="020B0606020202030204" pitchFamily="34" charset="0"/>
            </a:endParaRPr>
          </a:p>
        </p:txBody>
      </p:sp>
      <p:sp>
        <p:nvSpPr>
          <p:cNvPr id="13" name="Text Box 14"/>
          <p:cNvSpPr txBox="1">
            <a:spLocks noChangeArrowheads="1"/>
          </p:cNvSpPr>
          <p:nvPr/>
        </p:nvSpPr>
        <p:spPr bwMode="auto">
          <a:xfrm>
            <a:off x="1016000" y="4639734"/>
            <a:ext cx="10016067" cy="1523999"/>
          </a:xfrm>
          <a:prstGeom prst="parallelogram">
            <a:avLst/>
          </a:prstGeom>
          <a:gradFill flip="none" rotWithShape="1">
            <a:gsLst>
              <a:gs pos="0">
                <a:schemeClr val="accent6">
                  <a:lumMod val="60000"/>
                  <a:lumOff val="4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93663" algn="ctr" defTabSz="912813" eaLnBrk="1" hangingPunct="1">
              <a:lnSpc>
                <a:spcPct val="115000"/>
              </a:lnSpc>
              <a:tabLst>
                <a:tab pos="719138" algn="l"/>
              </a:tabLst>
              <a:defRPr/>
            </a:pPr>
            <a:r>
              <a:rPr lang="ru-RU" sz="1750" kern="700" dirty="0">
                <a:latin typeface="Arial Narrow" panose="020B0606020202030204" pitchFamily="34" charset="0"/>
                <a:cs typeface="Times New Roman" panose="02020603050405020304" pitchFamily="18" charset="0"/>
              </a:rPr>
              <a:t>нарушение финансовым органом, главным распорядителем (распорядителем)                            или получателем средств бюджета, которому предоставлены межбюджетные трансферты, </a:t>
            </a:r>
            <a:r>
              <a:rPr lang="ru-RU" sz="1750" b="1" kern="700" dirty="0">
                <a:latin typeface="Arial Narrow" panose="020B0606020202030204" pitchFamily="34" charset="0"/>
                <a:cs typeface="Times New Roman" panose="02020603050405020304" pitchFamily="18" charset="0"/>
              </a:rPr>
              <a:t>порядка и (или) условий предоставления (расходования) межбюджетных </a:t>
            </a:r>
            <a:r>
              <a:rPr lang="ru-RU" sz="1750" b="1" kern="700" dirty="0" smtClean="0">
                <a:latin typeface="Arial Narrow" panose="020B0606020202030204" pitchFamily="34" charset="0"/>
                <a:cs typeface="Times New Roman" panose="02020603050405020304" pitchFamily="18" charset="0"/>
              </a:rPr>
              <a:t>трансфертов</a:t>
            </a:r>
            <a:r>
              <a:rPr lang="ru-RU" sz="1750" kern="700" dirty="0" smtClean="0">
                <a:latin typeface="Arial Narrow" panose="020B0606020202030204" pitchFamily="34" charset="0"/>
                <a:cs typeface="Times New Roman" panose="02020603050405020304" pitchFamily="18" charset="0"/>
              </a:rPr>
              <a:t> (</a:t>
            </a:r>
            <a:r>
              <a:rPr lang="ru-RU" sz="1750" kern="700" dirty="0">
                <a:latin typeface="Arial Narrow" panose="020B0606020202030204" pitchFamily="34" charset="0"/>
                <a:cs typeface="Times New Roman" panose="02020603050405020304" pitchFamily="18" charset="0"/>
              </a:rPr>
              <a:t>за исключением нецелевого использования бюджетных средств)</a:t>
            </a:r>
          </a:p>
        </p:txBody>
      </p:sp>
      <p:sp>
        <p:nvSpPr>
          <p:cNvPr id="15" name="Стрелка вниз 14"/>
          <p:cNvSpPr/>
          <p:nvPr/>
        </p:nvSpPr>
        <p:spPr>
          <a:xfrm rot="10800000">
            <a:off x="6003263" y="4288895"/>
            <a:ext cx="236270" cy="350838"/>
          </a:xfrm>
          <a:prstGeom prst="downArrow">
            <a:avLst/>
          </a:prstGeom>
          <a:solidFill>
            <a:schemeClr val="accent6">
              <a:lumMod val="75000"/>
            </a:schemeClr>
          </a:solidFill>
          <a:ln w="222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7" name="Равнобедренный треугольник 16"/>
          <p:cNvSpPr/>
          <p:nvPr/>
        </p:nvSpPr>
        <p:spPr>
          <a:xfrm>
            <a:off x="3594364" y="1356784"/>
            <a:ext cx="5105400" cy="1161520"/>
          </a:xfrm>
          <a:prstGeom prst="triangle">
            <a:avLst>
              <a:gd name="adj" fmla="val 49677"/>
            </a:avLst>
          </a:prstGeom>
          <a:gradFill>
            <a:gsLst>
              <a:gs pos="47000">
                <a:schemeClr val="accent6">
                  <a:lumMod val="40000"/>
                  <a:lumOff val="60000"/>
                </a:schemeClr>
              </a:gs>
              <a:gs pos="100000">
                <a:sysClr val="window" lastClr="FFFFFF">
                  <a:lumMod val="95000"/>
                </a:sysClr>
              </a:gs>
            </a:gsLst>
            <a:lin ang="16200000" scaled="1"/>
          </a:gradFill>
          <a:ln w="31750">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defTabSz="912813" eaLnBrk="1" hangingPunct="1">
              <a:lnSpc>
                <a:spcPct val="115000"/>
              </a:lnSpc>
              <a:tabLst>
                <a:tab pos="0" algn="l"/>
              </a:tabLst>
              <a:defRPr/>
            </a:pPr>
            <a:r>
              <a:rPr lang="ru-RU" sz="1750" b="1" kern="700" dirty="0">
                <a:solidFill>
                  <a:schemeClr val="tx1"/>
                </a:solidFill>
                <a:latin typeface="Arial Narrow" panose="020B0606020202030204" pitchFamily="34" charset="0"/>
                <a:cs typeface="Times New Roman" panose="02020603050405020304" pitchFamily="18" charset="0"/>
              </a:rPr>
              <a:t>ч. 3  </a:t>
            </a:r>
          </a:p>
          <a:p>
            <a:pPr algn="ctr" defTabSz="912813" eaLnBrk="1" hangingPunct="1">
              <a:lnSpc>
                <a:spcPct val="115000"/>
              </a:lnSpc>
              <a:tabLst>
                <a:tab pos="0" algn="l"/>
              </a:tabLst>
              <a:defRPr/>
            </a:pPr>
            <a:r>
              <a:rPr lang="ru-RU" sz="1750" b="1" kern="700" dirty="0">
                <a:solidFill>
                  <a:schemeClr val="tx1"/>
                </a:solidFill>
                <a:latin typeface="Arial Narrow" panose="020B0606020202030204" pitchFamily="34" charset="0"/>
                <a:cs typeface="Times New Roman" panose="02020603050405020304" pitchFamily="18" charset="0"/>
              </a:rPr>
              <a:t> ст. 15.15.3   </a:t>
            </a:r>
          </a:p>
          <a:p>
            <a:pPr algn="just" defTabSz="912813" eaLnBrk="1" hangingPunct="1">
              <a:lnSpc>
                <a:spcPct val="115000"/>
              </a:lnSpc>
              <a:tabLst>
                <a:tab pos="0" algn="l"/>
              </a:tabLst>
              <a:defRPr/>
            </a:pPr>
            <a:r>
              <a:rPr lang="ru-RU" sz="1750" b="1" kern="700" dirty="0">
                <a:solidFill>
                  <a:schemeClr val="tx1"/>
                </a:solidFill>
                <a:latin typeface="Arial Narrow" panose="020B0606020202030204" pitchFamily="34" charset="0"/>
                <a:cs typeface="Times New Roman" panose="02020603050405020304" pitchFamily="18" charset="0"/>
              </a:rPr>
              <a:t>                КоАП РФ</a:t>
            </a:r>
            <a:endParaRPr lang="ru-RU" sz="1750" b="1"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42890728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26"/>
          <p:cNvSpPr txBox="1">
            <a:spLocks noChangeArrowheads="1"/>
          </p:cNvSpPr>
          <p:nvPr/>
        </p:nvSpPr>
        <p:spPr bwMode="auto">
          <a:xfrm>
            <a:off x="1884363" y="269875"/>
            <a:ext cx="89233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200" b="1">
                <a:latin typeface="Arial Narrow" pitchFamily="34" charset="0"/>
                <a:cs typeface="Times New Roman" pitchFamily="18" charset="0"/>
              </a:rPr>
              <a:t>Административная ответственность за совершение </a:t>
            </a:r>
          </a:p>
          <a:p>
            <a:pPr algn="ctr" eaLnBrk="1" hangingPunct="1"/>
            <a:r>
              <a:rPr lang="ru-RU" altLang="ru-RU" sz="2200" b="1">
                <a:latin typeface="Arial Narrow" pitchFamily="34" charset="0"/>
                <a:cs typeface="Times New Roman" pitchFamily="18" charset="0"/>
              </a:rPr>
              <a:t>нарушений при использовании межбюджетных трансфертов</a:t>
            </a:r>
          </a:p>
          <a:p>
            <a:pPr algn="ctr" eaLnBrk="1" hangingPunct="1"/>
            <a:r>
              <a:rPr lang="ru-RU" altLang="ru-RU" sz="2200" b="1">
                <a:latin typeface="Arial Narrow" pitchFamily="34" charset="0"/>
                <a:cs typeface="Times New Roman" pitchFamily="18" charset="0"/>
              </a:rPr>
              <a:t> </a:t>
            </a:r>
          </a:p>
        </p:txBody>
      </p:sp>
      <p:sp>
        <p:nvSpPr>
          <p:cNvPr id="5" name="Равнобедренный треугольник 4"/>
          <p:cNvSpPr/>
          <p:nvPr/>
        </p:nvSpPr>
        <p:spPr>
          <a:xfrm>
            <a:off x="3598065" y="1166812"/>
            <a:ext cx="5105400" cy="968375"/>
          </a:xfrm>
          <a:prstGeom prst="triangle">
            <a:avLst>
              <a:gd name="adj" fmla="val 49677"/>
            </a:avLst>
          </a:prstGeom>
          <a:gradFill>
            <a:gsLst>
              <a:gs pos="47000">
                <a:schemeClr val="accent6">
                  <a:lumMod val="40000"/>
                  <a:lumOff val="60000"/>
                </a:schemeClr>
              </a:gs>
              <a:gs pos="100000">
                <a:sysClr val="window" lastClr="FFFFFF">
                  <a:lumMod val="95000"/>
                </a:sysClr>
              </a:gs>
            </a:gsLst>
            <a:lin ang="16200000" scaled="1"/>
          </a:gradFill>
          <a:ln w="31750">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defTabSz="912813" eaLnBrk="1" hangingPunct="1">
              <a:lnSpc>
                <a:spcPct val="115000"/>
              </a:lnSpc>
              <a:tabLst>
                <a:tab pos="0" algn="l"/>
              </a:tabLst>
              <a:defRPr/>
            </a:pPr>
            <a:r>
              <a:rPr lang="ru-RU" sz="1750" b="1" kern="700" dirty="0">
                <a:solidFill>
                  <a:schemeClr val="tx1"/>
                </a:solidFill>
                <a:latin typeface="Arial Narrow" panose="020B0606020202030204" pitchFamily="34" charset="0"/>
                <a:cs typeface="Times New Roman" panose="02020603050405020304" pitchFamily="18" charset="0"/>
              </a:rPr>
              <a:t>ст. 15.14   </a:t>
            </a:r>
          </a:p>
          <a:p>
            <a:pPr algn="just" defTabSz="912813" eaLnBrk="1" hangingPunct="1">
              <a:lnSpc>
                <a:spcPct val="115000"/>
              </a:lnSpc>
              <a:tabLst>
                <a:tab pos="0" algn="l"/>
              </a:tabLst>
              <a:defRPr/>
            </a:pPr>
            <a:r>
              <a:rPr lang="ru-RU" sz="1750" b="1" kern="700" dirty="0">
                <a:solidFill>
                  <a:schemeClr val="tx1"/>
                </a:solidFill>
                <a:latin typeface="Arial Narrow" panose="020B0606020202030204" pitchFamily="34" charset="0"/>
                <a:cs typeface="Times New Roman" panose="02020603050405020304" pitchFamily="18" charset="0"/>
              </a:rPr>
              <a:t>           </a:t>
            </a:r>
            <a:r>
              <a:rPr lang="ru-RU" sz="1750" b="1" kern="700" dirty="0" smtClean="0">
                <a:solidFill>
                  <a:schemeClr val="tx1"/>
                </a:solidFill>
                <a:latin typeface="Arial Narrow" panose="020B0606020202030204" pitchFamily="34" charset="0"/>
                <a:cs typeface="Times New Roman" panose="02020603050405020304" pitchFamily="18" charset="0"/>
              </a:rPr>
              <a:t>     КоАП </a:t>
            </a:r>
            <a:r>
              <a:rPr lang="ru-RU" sz="1750" b="1" kern="700" dirty="0">
                <a:solidFill>
                  <a:schemeClr val="tx1"/>
                </a:solidFill>
                <a:latin typeface="Arial Narrow" panose="020B0606020202030204" pitchFamily="34" charset="0"/>
                <a:cs typeface="Times New Roman" panose="02020603050405020304" pitchFamily="18" charset="0"/>
              </a:rPr>
              <a:t>РФ</a:t>
            </a:r>
            <a:endParaRPr lang="ru-RU" sz="1750" b="1" dirty="0">
              <a:latin typeface="Arial Narrow" panose="020B0606020202030204" pitchFamily="34" charset="0"/>
            </a:endParaRPr>
          </a:p>
        </p:txBody>
      </p:sp>
      <p:sp>
        <p:nvSpPr>
          <p:cNvPr id="10" name="TextBox 9"/>
          <p:cNvSpPr txBox="1"/>
          <p:nvPr/>
        </p:nvSpPr>
        <p:spPr>
          <a:xfrm>
            <a:off x="11601029" y="242713"/>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18</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
        <p:nvSpPr>
          <p:cNvPr id="12" name="Text Box 14"/>
          <p:cNvSpPr txBox="1">
            <a:spLocks noChangeArrowheads="1"/>
          </p:cNvSpPr>
          <p:nvPr/>
        </p:nvSpPr>
        <p:spPr bwMode="auto">
          <a:xfrm>
            <a:off x="1774825" y="2344204"/>
            <a:ext cx="9144000" cy="1306122"/>
          </a:xfrm>
          <a:prstGeom prst="parallelogram">
            <a:avLst/>
          </a:prstGeom>
          <a:gradFill flip="none" rotWithShape="1">
            <a:gsLst>
              <a:gs pos="0">
                <a:schemeClr val="accent6">
                  <a:lumMod val="60000"/>
                  <a:lumOff val="4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a:defRPr/>
            </a:pPr>
            <a:r>
              <a:rPr lang="ru-RU" sz="1600" kern="700" dirty="0">
                <a:latin typeface="Arial Narrow" panose="020B0606020202030204" pitchFamily="34" charset="0"/>
                <a:cs typeface="Times New Roman" panose="02020603050405020304" pitchFamily="18" charset="0"/>
              </a:rPr>
              <a:t>влечет наложение административного штрафа на должностных лиц в размере </a:t>
            </a:r>
            <a:r>
              <a:rPr lang="ru-RU" sz="1600" b="1" kern="700" dirty="0">
                <a:latin typeface="Arial Narrow" panose="020B0606020202030204" pitchFamily="34" charset="0"/>
                <a:cs typeface="Times New Roman" panose="02020603050405020304" pitchFamily="18" charset="0"/>
              </a:rPr>
              <a:t>от двадцати тысяч </a:t>
            </a:r>
            <a:r>
              <a:rPr lang="ru-RU" sz="1600" b="1" kern="700" dirty="0" smtClean="0">
                <a:latin typeface="Arial Narrow" panose="020B0606020202030204" pitchFamily="34" charset="0"/>
                <a:cs typeface="Times New Roman" panose="02020603050405020304" pitchFamily="18" charset="0"/>
              </a:rPr>
              <a:t>до </a:t>
            </a:r>
            <a:r>
              <a:rPr lang="ru-RU" sz="1600" b="1" kern="700" dirty="0">
                <a:latin typeface="Arial Narrow" panose="020B0606020202030204" pitchFamily="34" charset="0"/>
                <a:cs typeface="Times New Roman" panose="02020603050405020304" pitchFamily="18" charset="0"/>
              </a:rPr>
              <a:t>пятидесяти тысяч рублей </a:t>
            </a:r>
            <a:r>
              <a:rPr lang="ru-RU" sz="1600" kern="700" dirty="0">
                <a:latin typeface="Arial Narrow" panose="020B0606020202030204" pitchFamily="34" charset="0"/>
                <a:cs typeface="Times New Roman" panose="02020603050405020304" pitchFamily="18" charset="0"/>
              </a:rPr>
              <a:t>или дисквалификацию на срок от одного года до трех лет; на юридических лиц - от 5 до 25 процентов суммы средств, полученных из бюджета бюджетной системы Российской Федерации, использованных не по целевому назначению</a:t>
            </a:r>
            <a:endParaRPr lang="ru-RU" sz="1600" dirty="0">
              <a:latin typeface="Arial Narrow" panose="020B0606020202030204" pitchFamily="34" charset="0"/>
            </a:endParaRPr>
          </a:p>
        </p:txBody>
      </p:sp>
      <p:sp>
        <p:nvSpPr>
          <p:cNvPr id="13" name="Стрелка вниз 12"/>
          <p:cNvSpPr/>
          <p:nvPr/>
        </p:nvSpPr>
        <p:spPr>
          <a:xfrm rot="10800000">
            <a:off x="6025022" y="2135188"/>
            <a:ext cx="251487" cy="322266"/>
          </a:xfrm>
          <a:prstGeom prst="downArrow">
            <a:avLst/>
          </a:prstGeom>
          <a:solidFill>
            <a:schemeClr val="accent6">
              <a:lumMod val="75000"/>
            </a:schemeClr>
          </a:solidFill>
          <a:ln w="222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5" name="Text Box 14"/>
          <p:cNvSpPr txBox="1">
            <a:spLocks noChangeArrowheads="1"/>
          </p:cNvSpPr>
          <p:nvPr/>
        </p:nvSpPr>
        <p:spPr bwMode="auto">
          <a:xfrm>
            <a:off x="499577" y="3930650"/>
            <a:ext cx="11302381" cy="2317750"/>
          </a:xfrm>
          <a:prstGeom prst="parallelogram">
            <a:avLst/>
          </a:prstGeom>
          <a:gradFill flip="none" rotWithShape="1">
            <a:gsLst>
              <a:gs pos="0">
                <a:schemeClr val="accent6">
                  <a:lumMod val="60000"/>
                  <a:lumOff val="4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93663" algn="ctr" defTabSz="912813" eaLnBrk="1" hangingPunct="1">
              <a:lnSpc>
                <a:spcPct val="115000"/>
              </a:lnSpc>
              <a:tabLst>
                <a:tab pos="719138" algn="l"/>
              </a:tabLst>
              <a:defRPr/>
            </a:pPr>
            <a:r>
              <a:rPr lang="ru-RU" sz="1600" b="1" kern="700" dirty="0">
                <a:latin typeface="Arial Narrow" panose="020B0606020202030204" pitchFamily="34" charset="0"/>
                <a:cs typeface="Times New Roman" panose="02020603050405020304" pitchFamily="18" charset="0"/>
              </a:rPr>
              <a:t>нецелевое использование бюджетных средств, </a:t>
            </a:r>
            <a:r>
              <a:rPr lang="ru-RU" sz="1600" kern="700" dirty="0">
                <a:latin typeface="Arial Narrow" panose="020B0606020202030204" pitchFamily="34" charset="0"/>
                <a:cs typeface="Times New Roman" panose="02020603050405020304" pitchFamily="18" charset="0"/>
              </a:rPr>
              <a:t>выразившееся в направлении средств бюджета </a:t>
            </a:r>
          </a:p>
          <a:p>
            <a:pPr marL="93663" algn="ctr" defTabSz="912813" eaLnBrk="1" hangingPunct="1">
              <a:lnSpc>
                <a:spcPct val="115000"/>
              </a:lnSpc>
              <a:tabLst>
                <a:tab pos="719138" algn="l"/>
              </a:tabLst>
              <a:defRPr/>
            </a:pPr>
            <a:r>
              <a:rPr lang="ru-RU" sz="1600" kern="700" dirty="0">
                <a:latin typeface="Arial Narrow" panose="020B0606020202030204" pitchFamily="34" charset="0"/>
                <a:cs typeface="Times New Roman" panose="02020603050405020304" pitchFamily="18" charset="0"/>
              </a:rPr>
              <a:t>бюджетной системы Российской Федерации и оплате денежных обязательств в целях, не соответствующих  полностью или частично целям, определенным законом (решением) о бюджете, сводной бюджетной росписью, бюджетной росписью, бюджетной сметой, договором (соглашением) либо иным документом, являющимся правовым основанием предоставления указанных средств, или в направлении средств, полученных из бюджета бюджетной системы Российской Федерации, на цели, не соответствующие целям, определенным договором (соглашением) либо иным документом, являющимся правовым основанием предоставления указанных средств, если такое действие не содержит уголовно наказуемого деяния</a:t>
            </a:r>
          </a:p>
        </p:txBody>
      </p:sp>
      <p:sp>
        <p:nvSpPr>
          <p:cNvPr id="18" name="Стрелка вниз 17"/>
          <p:cNvSpPr/>
          <p:nvPr/>
        </p:nvSpPr>
        <p:spPr>
          <a:xfrm rot="10800000">
            <a:off x="6025023" y="3650326"/>
            <a:ext cx="251487" cy="322266"/>
          </a:xfrm>
          <a:prstGeom prst="downArrow">
            <a:avLst/>
          </a:prstGeom>
          <a:solidFill>
            <a:schemeClr val="accent6">
              <a:lumMod val="75000"/>
            </a:schemeClr>
          </a:solidFill>
          <a:ln w="222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extLst>
      <p:ext uri="{BB962C8B-B14F-4D97-AF65-F5344CB8AC3E}">
        <p14:creationId xmlns:p14="http://schemas.microsoft.com/office/powerpoint/2010/main" val="3022717925"/>
      </p:ext>
    </p:extLst>
  </p:cSld>
  <p:clrMapOvr>
    <a:masterClrMapping/>
  </p:clrMapOvr>
  <p:transition spd="slow">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1622041" y="553044"/>
            <a:ext cx="9338733" cy="406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algn="ctr">
              <a:spcBef>
                <a:spcPts val="0"/>
              </a:spcBef>
              <a:buNone/>
            </a:pPr>
            <a:r>
              <a:rPr lang="ru-RU" sz="1800" b="1" dirty="0" smtClean="0">
                <a:solidFill>
                  <a:schemeClr val="tx1">
                    <a:lumMod val="65000"/>
                    <a:lumOff val="35000"/>
                  </a:schemeClr>
                </a:solidFill>
                <a:latin typeface="Arial Narrow" panose="020B0606020202030204" pitchFamily="34" charset="0"/>
                <a:cs typeface="Poppins" pitchFamily="2" charset="77"/>
              </a:rPr>
              <a:t>ТИПОВЫЕ НАРУШЕНИЯ ЗАКОНОДАТЕЛЬСТВА О КОНТРАКТНОЙ СИСТЕМЕ* </a:t>
            </a:r>
          </a:p>
          <a:p>
            <a:pPr algn="ctr">
              <a:spcBef>
                <a:spcPts val="0"/>
              </a:spcBef>
              <a:buNone/>
            </a:pPr>
            <a:r>
              <a:rPr lang="ru-RU" sz="1800" b="1" dirty="0" smtClean="0">
                <a:solidFill>
                  <a:schemeClr val="tx1">
                    <a:lumMod val="65000"/>
                    <a:lumOff val="35000"/>
                  </a:schemeClr>
                </a:solidFill>
                <a:latin typeface="Arial Narrow" panose="020B0606020202030204" pitchFamily="34" charset="0"/>
                <a:cs typeface="Poppins" pitchFamily="2" charset="77"/>
              </a:rPr>
              <a:t>НА ЭТАПЕ ПЛАНИРОВАНИЯ ЗАКУПОК</a:t>
            </a:r>
            <a:endParaRPr lang="en-US" sz="1800" b="1" dirty="0">
              <a:solidFill>
                <a:schemeClr val="tx1">
                  <a:lumMod val="65000"/>
                  <a:lumOff val="35000"/>
                </a:schemeClr>
              </a:solidFill>
              <a:latin typeface="Arial Narrow" panose="020B0606020202030204" pitchFamily="34" charset="0"/>
              <a:cs typeface="Poppins" pitchFamily="2" charset="77"/>
            </a:endParaRPr>
          </a:p>
        </p:txBody>
      </p:sp>
      <p:sp>
        <p:nvSpPr>
          <p:cNvPr id="2" name="Прямоугольник 1"/>
          <p:cNvSpPr/>
          <p:nvPr/>
        </p:nvSpPr>
        <p:spPr>
          <a:xfrm>
            <a:off x="267119" y="6355038"/>
            <a:ext cx="11862262" cy="276999"/>
          </a:xfrm>
          <a:prstGeom prst="rect">
            <a:avLst/>
          </a:prstGeom>
        </p:spPr>
        <p:txBody>
          <a:bodyPr wrap="square">
            <a:spAutoFit/>
          </a:bodyPr>
          <a:lstStyle/>
          <a:p>
            <a:r>
              <a:rPr lang="ru-RU" sz="1200" dirty="0">
                <a:latin typeface="Arial Narrow" panose="020B0606020202030204" pitchFamily="34" charset="0"/>
              </a:rPr>
              <a:t>* </a:t>
            </a:r>
            <a:r>
              <a:rPr lang="ru-RU" sz="1200" dirty="0" smtClean="0">
                <a:latin typeface="Arial Narrow" panose="020B0606020202030204" pitchFamily="34" charset="0"/>
              </a:rPr>
              <a:t>приведены </a:t>
            </a:r>
            <a:r>
              <a:rPr lang="ru-RU" sz="1200" dirty="0">
                <a:latin typeface="Arial Narrow" panose="020B0606020202030204" pitchFamily="34" charset="0"/>
              </a:rPr>
              <a:t>данные о </a:t>
            </a:r>
            <a:r>
              <a:rPr lang="ru-RU" sz="1200" dirty="0" smtClean="0">
                <a:latin typeface="Arial Narrow" panose="020B0606020202030204" pitchFamily="34" charset="0"/>
              </a:rPr>
              <a:t>нарушениях, </a:t>
            </a:r>
            <a:r>
              <a:rPr lang="ru-RU" sz="1200" dirty="0">
                <a:latin typeface="Arial Narrow" panose="020B0606020202030204" pitchFamily="34" charset="0"/>
              </a:rPr>
              <a:t>наиболее часто встречающихся при осуществлении закупок заказчиками </a:t>
            </a:r>
          </a:p>
        </p:txBody>
      </p:sp>
      <p:sp>
        <p:nvSpPr>
          <p:cNvPr id="3" name="Скругленный прямоугольник 2"/>
          <p:cNvSpPr/>
          <p:nvPr/>
        </p:nvSpPr>
        <p:spPr>
          <a:xfrm>
            <a:off x="365760" y="1329831"/>
            <a:ext cx="3757353" cy="952008"/>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НЕСОБЛЮДЕНИЕ ТРЕБОВАНИЙ К НОРМИРОВАНИЮ В СФЕРЕ ЗАКУПОК</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23" name="Text Box 14"/>
          <p:cNvSpPr txBox="1">
            <a:spLocks noChangeArrowheads="1"/>
          </p:cNvSpPr>
          <p:nvPr/>
        </p:nvSpPr>
        <p:spPr bwMode="auto">
          <a:xfrm>
            <a:off x="4851747" y="1211526"/>
            <a:ext cx="7277634" cy="1093492"/>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не соответствие установленным нормативным затратам объектов закупок, включенных в план-график</a:t>
            </a:r>
          </a:p>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несоблюдение заказчиками сроков размещения правовых актов об утверждении нормативных затрат и требований к закупаемым отдельным видам товаров (в том числе предельных цен)</a:t>
            </a:r>
          </a:p>
        </p:txBody>
      </p:sp>
      <p:sp>
        <p:nvSpPr>
          <p:cNvPr id="24" name="Скругленный прямоугольник 23"/>
          <p:cNvSpPr/>
          <p:nvPr/>
        </p:nvSpPr>
        <p:spPr>
          <a:xfrm>
            <a:off x="365760" y="2460569"/>
            <a:ext cx="3757353" cy="979021"/>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НАРУШЕНИЯ СВЯЗАННЫЕ С ПОРЯДКОМ УТВЕРЖДЕНИЯ, РАЗМЕЩЕНИЯ, ИЗМЕНЕНИЯ ПЛАНА-ГРАФИКА ЗАКУПОК</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26" name="Text Box 14"/>
          <p:cNvSpPr txBox="1">
            <a:spLocks noChangeArrowheads="1"/>
          </p:cNvSpPr>
          <p:nvPr/>
        </p:nvSpPr>
        <p:spPr bwMode="auto">
          <a:xfrm>
            <a:off x="4851746" y="2452893"/>
            <a:ext cx="7277635" cy="913432"/>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нарушение срока утверждения плана-графика закупок или срока размещения плана-графика закупок в ЕИС;</a:t>
            </a:r>
          </a:p>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внесение изменений в план-график с нарушением срока относительно сроков объявления закупок (заключения контракта)</a:t>
            </a:r>
          </a:p>
        </p:txBody>
      </p:sp>
      <p:sp>
        <p:nvSpPr>
          <p:cNvPr id="27" name="Скругленный прямоугольник 26"/>
          <p:cNvSpPr/>
          <p:nvPr/>
        </p:nvSpPr>
        <p:spPr>
          <a:xfrm>
            <a:off x="365760" y="3633920"/>
            <a:ext cx="3757353" cy="979021"/>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НАРУШЕНИЯ ПРИ ВЫБОРЕ СПОСОБА ОПРЕДЕЛЕНИЯ ПОСТАВЩИКА</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29" name="Text Box 14"/>
          <p:cNvSpPr txBox="1">
            <a:spLocks noChangeArrowheads="1"/>
          </p:cNvSpPr>
          <p:nvPr/>
        </p:nvSpPr>
        <p:spPr bwMode="auto">
          <a:xfrm>
            <a:off x="4851746" y="3526270"/>
            <a:ext cx="7340254" cy="1093492"/>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осуществление закупок путем проведения запроса котировок с Н(М)ЦК, превышающей 500 </a:t>
            </a:r>
            <a:r>
              <a:rPr lang="ru-RU" altLang="ru-RU" sz="1400" b="1" dirty="0" smtClean="0">
                <a:solidFill>
                  <a:prstClr val="black">
                    <a:lumMod val="65000"/>
                    <a:lumOff val="35000"/>
                  </a:prstClr>
                </a:solidFill>
                <a:latin typeface="Arial Narrow" panose="020B0606020202030204" pitchFamily="34" charset="0"/>
                <a:ea typeface="Calibri"/>
                <a:cs typeface="Times New Roman"/>
              </a:rPr>
              <a:t>тыс. руб.</a:t>
            </a:r>
            <a:endParaRPr lang="ru-RU" altLang="ru-RU" sz="1400" b="1" dirty="0">
              <a:solidFill>
                <a:prstClr val="black">
                  <a:lumMod val="65000"/>
                  <a:lumOff val="35000"/>
                </a:prstClr>
              </a:solidFill>
              <a:latin typeface="Arial Narrow" panose="020B0606020202030204" pitchFamily="34" charset="0"/>
              <a:ea typeface="Calibri"/>
              <a:cs typeface="Times New Roman"/>
            </a:endParaRPr>
          </a:p>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заключение контракта с единственным поставщиком (подрядчиком, исполнителем) без проведения конкурентных процедур при отсутствии правовых оснований</a:t>
            </a:r>
          </a:p>
        </p:txBody>
      </p:sp>
      <p:sp>
        <p:nvSpPr>
          <p:cNvPr id="30" name="Скругленный прямоугольник 29"/>
          <p:cNvSpPr/>
          <p:nvPr/>
        </p:nvSpPr>
        <p:spPr>
          <a:xfrm>
            <a:off x="365760" y="4873138"/>
            <a:ext cx="3757353" cy="979021"/>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defRPr/>
            </a:pPr>
            <a:r>
              <a:rPr lang="ru-RU" sz="1600" b="1" dirty="0" smtClean="0">
                <a:solidFill>
                  <a:schemeClr val="bg2">
                    <a:lumMod val="50000"/>
                  </a:schemeClr>
                </a:solidFill>
                <a:latin typeface="Arial Narrow" panose="020B0606020202030204" pitchFamily="34" charset="0"/>
                <a:cs typeface="Arial" pitchFamily="34" charset="0"/>
              </a:rPr>
              <a:t>НАРУШЕНИЯ ОБОСНОВАНИЯ Н(М)ЦК</a:t>
            </a:r>
            <a:endParaRPr lang="ru-RU" sz="1600" b="1" dirty="0">
              <a:solidFill>
                <a:schemeClr val="bg2">
                  <a:lumMod val="50000"/>
                </a:schemeClr>
              </a:solidFill>
              <a:latin typeface="Arial Narrow" panose="020B0606020202030204" pitchFamily="34" charset="0"/>
              <a:cs typeface="Arial" pitchFamily="34" charset="0"/>
            </a:endParaRPr>
          </a:p>
        </p:txBody>
      </p:sp>
      <p:sp>
        <p:nvSpPr>
          <p:cNvPr id="32" name="Text Box 14"/>
          <p:cNvSpPr txBox="1">
            <a:spLocks noChangeArrowheads="1"/>
          </p:cNvSpPr>
          <p:nvPr/>
        </p:nvSpPr>
        <p:spPr bwMode="auto">
          <a:xfrm>
            <a:off x="4721629" y="4781630"/>
            <a:ext cx="7470371" cy="1178595"/>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неверно выбран метод определения Н(М)ЦК</a:t>
            </a:r>
          </a:p>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обоснование, произведено с арифметическими ошибками в расчётах</a:t>
            </a:r>
          </a:p>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обоснования НМЦК на основании коммерческих предложений, несопоставимых с условиями планируемой </a:t>
            </a:r>
            <a:r>
              <a:rPr lang="ru-RU" altLang="ru-RU" sz="1400" b="1" dirty="0" smtClean="0">
                <a:solidFill>
                  <a:prstClr val="black">
                    <a:lumMod val="65000"/>
                    <a:lumOff val="35000"/>
                  </a:prstClr>
                </a:solidFill>
                <a:latin typeface="Arial Narrow" panose="020B0606020202030204" pitchFamily="34" charset="0"/>
                <a:ea typeface="Calibri"/>
                <a:cs typeface="Times New Roman"/>
              </a:rPr>
              <a:t>закупки</a:t>
            </a:r>
          </a:p>
        </p:txBody>
      </p:sp>
      <p:sp>
        <p:nvSpPr>
          <p:cNvPr id="43" name="Штриховая стрелка вправо 42"/>
          <p:cNvSpPr/>
          <p:nvPr/>
        </p:nvSpPr>
        <p:spPr>
          <a:xfrm>
            <a:off x="4315106" y="2783978"/>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44" name="Штриховая стрелка вправо 43"/>
          <p:cNvSpPr/>
          <p:nvPr/>
        </p:nvSpPr>
        <p:spPr>
          <a:xfrm>
            <a:off x="4294793" y="1604077"/>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45" name="Штриховая стрелка вправо 44"/>
          <p:cNvSpPr/>
          <p:nvPr/>
        </p:nvSpPr>
        <p:spPr>
          <a:xfrm>
            <a:off x="4315107" y="5159553"/>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46" name="Штриховая стрелка вправо 45"/>
          <p:cNvSpPr/>
          <p:nvPr/>
        </p:nvSpPr>
        <p:spPr>
          <a:xfrm>
            <a:off x="4315108" y="3869204"/>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16" name="TextBox 15"/>
          <p:cNvSpPr txBox="1"/>
          <p:nvPr/>
        </p:nvSpPr>
        <p:spPr>
          <a:xfrm>
            <a:off x="11677655" y="244314"/>
            <a:ext cx="266420" cy="307777"/>
          </a:xfrm>
          <a:prstGeom prst="rect">
            <a:avLst/>
          </a:prstGeom>
          <a:noFill/>
        </p:spPr>
        <p:txBody>
          <a:bodyPr wrap="none" rtlCol="0">
            <a:spAutoFit/>
          </a:bodyPr>
          <a:lstStyle/>
          <a:p>
            <a:r>
              <a:rPr lang="ru-RU" sz="1400" b="1" i="1" dirty="0">
                <a:solidFill>
                  <a:schemeClr val="accent6">
                    <a:lumMod val="75000"/>
                  </a:schemeClr>
                </a:solidFill>
                <a:latin typeface="Arial Narrow" panose="020B0606020202030204" pitchFamily="34" charset="0"/>
                <a:cs typeface="Times New Roman" panose="02020603050405020304" pitchFamily="18" charset="0"/>
              </a:rPr>
              <a:t>1</a:t>
            </a:r>
          </a:p>
        </p:txBody>
      </p:sp>
    </p:spTree>
    <p:extLst>
      <p:ext uri="{BB962C8B-B14F-4D97-AF65-F5344CB8AC3E}">
        <p14:creationId xmlns:p14="http://schemas.microsoft.com/office/powerpoint/2010/main" val="22248516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26"/>
          <p:cNvSpPr txBox="1">
            <a:spLocks noChangeArrowheads="1"/>
          </p:cNvSpPr>
          <p:nvPr/>
        </p:nvSpPr>
        <p:spPr bwMode="auto">
          <a:xfrm>
            <a:off x="1617133" y="242713"/>
            <a:ext cx="998389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00" b="1" dirty="0">
                <a:latin typeface="Arial Narrow" pitchFamily="34" charset="0"/>
                <a:cs typeface="Times New Roman" pitchFamily="18" charset="0"/>
              </a:rPr>
              <a:t>Количество дел об административном правонарушении</a:t>
            </a:r>
            <a:r>
              <a:rPr lang="ru-RU" altLang="ru-RU" sz="2000" b="1" dirty="0" smtClean="0">
                <a:latin typeface="Arial Narrow" pitchFamily="34" charset="0"/>
                <a:cs typeface="Times New Roman" pitchFamily="18" charset="0"/>
              </a:rPr>
              <a:t>, рассмотренных </a:t>
            </a:r>
            <a:r>
              <a:rPr lang="ru-RU" altLang="ru-RU" sz="2000" b="1" dirty="0">
                <a:latin typeface="Arial Narrow" pitchFamily="34" charset="0"/>
                <a:cs typeface="Times New Roman" pitchFamily="18" charset="0"/>
              </a:rPr>
              <a:t>по итогам проверок органов местного </a:t>
            </a:r>
            <a:r>
              <a:rPr lang="ru-RU" altLang="ru-RU" sz="2000" b="1" dirty="0" smtClean="0">
                <a:latin typeface="Arial Narrow" pitchFamily="34" charset="0"/>
                <a:cs typeface="Times New Roman" pitchFamily="18" charset="0"/>
              </a:rPr>
              <a:t>самоуправления по </a:t>
            </a:r>
            <a:r>
              <a:rPr lang="ru-RU" altLang="ru-RU" sz="2000" b="1" dirty="0">
                <a:latin typeface="Arial Narrow" pitchFamily="34" charset="0"/>
                <a:cs typeface="Times New Roman" pitchFamily="18" charset="0"/>
              </a:rPr>
              <a:t>использованию межбюджетных трансфертов</a:t>
            </a:r>
          </a:p>
        </p:txBody>
      </p:sp>
      <p:sp>
        <p:nvSpPr>
          <p:cNvPr id="2" name="Прямоугольная выноска 1"/>
          <p:cNvSpPr/>
          <p:nvPr/>
        </p:nvSpPr>
        <p:spPr>
          <a:xfrm>
            <a:off x="1693862" y="1371600"/>
            <a:ext cx="3106737" cy="524933"/>
          </a:xfrm>
          <a:prstGeom prst="wedgeRectCallout">
            <a:avLst/>
          </a:prstGeom>
          <a:gradFill>
            <a:gsLst>
              <a:gs pos="24000">
                <a:schemeClr val="accent6">
                  <a:lumMod val="60000"/>
                  <a:lumOff val="40000"/>
                </a:schemeClr>
              </a:gs>
              <a:gs pos="100000">
                <a:sysClr val="window" lastClr="FFFFFF">
                  <a:lumMod val="95000"/>
                </a:sysClr>
              </a:gs>
            </a:gsLst>
            <a:lin ang="16200000" scaled="1"/>
          </a:gradFill>
          <a:ln w="317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solidFill>
                  <a:schemeClr val="tx1"/>
                </a:solidFill>
                <a:latin typeface="Arial Narrow" panose="020B0606020202030204" pitchFamily="34" charset="0"/>
                <a:cs typeface="Times New Roman" panose="02020603050405020304" pitchFamily="18" charset="0"/>
              </a:rPr>
              <a:t>2019 год</a:t>
            </a:r>
          </a:p>
        </p:txBody>
      </p:sp>
      <p:sp>
        <p:nvSpPr>
          <p:cNvPr id="15" name="TextBox 14"/>
          <p:cNvSpPr txBox="1"/>
          <p:nvPr/>
        </p:nvSpPr>
        <p:spPr>
          <a:xfrm>
            <a:off x="11601029" y="242713"/>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19</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
        <p:nvSpPr>
          <p:cNvPr id="17" name="Text Box 14"/>
          <p:cNvSpPr txBox="1">
            <a:spLocks noChangeArrowheads="1"/>
          </p:cNvSpPr>
          <p:nvPr/>
        </p:nvSpPr>
        <p:spPr bwMode="auto">
          <a:xfrm>
            <a:off x="896937" y="2134392"/>
            <a:ext cx="10906126" cy="1447008"/>
          </a:xfrm>
          <a:prstGeom prst="parallelogram">
            <a:avLst/>
          </a:prstGeom>
          <a:gradFill flip="none" rotWithShape="1">
            <a:gsLst>
              <a:gs pos="0">
                <a:schemeClr val="bg1">
                  <a:lumMod val="75000"/>
                </a:schemeClr>
              </a:gs>
              <a:gs pos="100000">
                <a:sysClr val="window" lastClr="FFFFFF">
                  <a:lumMod val="95000"/>
                </a:sysClr>
              </a:gs>
            </a:gsLst>
            <a:lin ang="16200000" scaled="1"/>
            <a:tileRect/>
          </a:gradFill>
          <a:ln>
            <a:solidFill>
              <a:schemeClr val="bg1">
                <a:lumMod val="85000"/>
              </a:schemeClr>
            </a:solid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71463" indent="-271463" algn="just" defTabSz="912813" eaLnBrk="1" hangingPunct="1">
              <a:lnSpc>
                <a:spcPct val="115000"/>
              </a:lnSpc>
              <a:buFont typeface="Arial" pitchFamily="34" charset="0"/>
              <a:buChar char="•"/>
              <a:defRPr/>
            </a:pPr>
            <a:r>
              <a:rPr lang="ru-RU" altLang="ru-RU" sz="1750" dirty="0">
                <a:latin typeface="Arial Narrow" panose="020B0606020202030204" pitchFamily="34" charset="0"/>
                <a:cs typeface="Times New Roman" pitchFamily="18" charset="0"/>
              </a:rPr>
              <a:t>Нарушение порядка и (или) условий предоставления межбюджетных трансфертов - </a:t>
            </a:r>
            <a:r>
              <a:rPr lang="ru-RU" altLang="ru-RU" sz="1750" b="1" u="sng" dirty="0">
                <a:latin typeface="Arial Narrow" panose="020B0606020202030204" pitchFamily="34" charset="0"/>
                <a:cs typeface="Times New Roman" pitchFamily="18" charset="0"/>
              </a:rPr>
              <a:t>25</a:t>
            </a:r>
            <a:r>
              <a:rPr lang="ru-RU" altLang="ru-RU" sz="1750" dirty="0">
                <a:latin typeface="Arial Narrow" panose="020B0606020202030204" pitchFamily="34" charset="0"/>
                <a:cs typeface="Times New Roman" pitchFamily="18" charset="0"/>
              </a:rPr>
              <a:t>  </a:t>
            </a:r>
            <a:r>
              <a:rPr lang="ru-RU" altLang="ru-RU" sz="1750" dirty="0" err="1">
                <a:latin typeface="Arial Narrow" panose="020B0606020202030204" pitchFamily="34" charset="0"/>
                <a:cs typeface="Times New Roman" pitchFamily="18" charset="0"/>
              </a:rPr>
              <a:t>адм.дел</a:t>
            </a:r>
            <a:r>
              <a:rPr lang="ru-RU" altLang="ru-RU" sz="1750" dirty="0" smtClean="0">
                <a:latin typeface="Arial Narrow" panose="020B0606020202030204" pitchFamily="34" charset="0"/>
                <a:cs typeface="Times New Roman" pitchFamily="18" charset="0"/>
              </a:rPr>
              <a:t>;</a:t>
            </a:r>
          </a:p>
          <a:p>
            <a:pPr marL="271463" indent="-271463" algn="just" defTabSz="912813" eaLnBrk="1" hangingPunct="1">
              <a:lnSpc>
                <a:spcPct val="115000"/>
              </a:lnSpc>
              <a:buFont typeface="Arial" pitchFamily="34" charset="0"/>
              <a:buChar char="•"/>
              <a:defRPr/>
            </a:pPr>
            <a:endParaRPr lang="ru-RU" altLang="ru-RU" sz="1750" u="sng" dirty="0">
              <a:latin typeface="Arial Narrow" panose="020B0606020202030204" pitchFamily="34" charset="0"/>
              <a:cs typeface="Times New Roman" pitchFamily="18" charset="0"/>
            </a:endParaRPr>
          </a:p>
          <a:p>
            <a:pPr marL="271463" indent="-271463" algn="just" defTabSz="912813" eaLnBrk="1" hangingPunct="1">
              <a:lnSpc>
                <a:spcPct val="115000"/>
              </a:lnSpc>
              <a:buFont typeface="Arial" pitchFamily="34" charset="0"/>
              <a:buChar char="•"/>
              <a:defRPr/>
            </a:pPr>
            <a:r>
              <a:rPr lang="ru-RU" altLang="ru-RU" sz="1750" dirty="0">
                <a:latin typeface="Arial Narrow" panose="020B0606020202030204" pitchFamily="34" charset="0"/>
                <a:cs typeface="Times New Roman" pitchFamily="18" charset="0"/>
              </a:rPr>
              <a:t>Нецелевое использование бюджетных средств  - </a:t>
            </a:r>
            <a:r>
              <a:rPr lang="ru-RU" altLang="ru-RU" sz="1750" b="1" u="sng" dirty="0">
                <a:latin typeface="Arial Narrow" panose="020B0606020202030204" pitchFamily="34" charset="0"/>
                <a:cs typeface="Times New Roman" pitchFamily="18" charset="0"/>
              </a:rPr>
              <a:t>6</a:t>
            </a:r>
            <a:r>
              <a:rPr lang="ru-RU" altLang="ru-RU" sz="1750" dirty="0">
                <a:latin typeface="Arial Narrow" panose="020B0606020202030204" pitchFamily="34" charset="0"/>
                <a:cs typeface="Times New Roman" pitchFamily="18" charset="0"/>
              </a:rPr>
              <a:t>  </a:t>
            </a:r>
            <a:r>
              <a:rPr lang="ru-RU" altLang="ru-RU" sz="1750" dirty="0" err="1">
                <a:latin typeface="Arial Narrow" panose="020B0606020202030204" pitchFamily="34" charset="0"/>
                <a:cs typeface="Times New Roman" pitchFamily="18" charset="0"/>
              </a:rPr>
              <a:t>адм.дел</a:t>
            </a:r>
            <a:endParaRPr lang="ru-RU" altLang="ru-RU" sz="1750" u="sng" dirty="0">
              <a:latin typeface="Arial Narrow" panose="020B0606020202030204" pitchFamily="34" charset="0"/>
              <a:cs typeface="Times New Roman" pitchFamily="18" charset="0"/>
            </a:endParaRPr>
          </a:p>
        </p:txBody>
      </p:sp>
      <p:sp>
        <p:nvSpPr>
          <p:cNvPr id="19" name="Прямоугольная выноска 18"/>
          <p:cNvSpPr/>
          <p:nvPr/>
        </p:nvSpPr>
        <p:spPr>
          <a:xfrm>
            <a:off x="1693862" y="4030133"/>
            <a:ext cx="3106737" cy="524933"/>
          </a:xfrm>
          <a:prstGeom prst="wedgeRectCallout">
            <a:avLst/>
          </a:prstGeom>
          <a:gradFill>
            <a:gsLst>
              <a:gs pos="29000">
                <a:schemeClr val="accent6">
                  <a:lumMod val="60000"/>
                  <a:lumOff val="40000"/>
                </a:schemeClr>
              </a:gs>
              <a:gs pos="100000">
                <a:sysClr val="window" lastClr="FFFFFF">
                  <a:lumMod val="95000"/>
                </a:sysClr>
              </a:gs>
            </a:gsLst>
            <a:lin ang="16200000" scaled="1"/>
          </a:gradFill>
          <a:ln w="317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1"/>
                </a:solidFill>
                <a:latin typeface="Arial Narrow" panose="020B0606020202030204" pitchFamily="34" charset="0"/>
                <a:cs typeface="Times New Roman" panose="02020603050405020304" pitchFamily="18" charset="0"/>
              </a:rPr>
              <a:t>I </a:t>
            </a:r>
            <a:r>
              <a:rPr lang="ru-RU" b="1" dirty="0">
                <a:solidFill>
                  <a:schemeClr val="tx1"/>
                </a:solidFill>
                <a:latin typeface="Arial Narrow" panose="020B0606020202030204" pitchFamily="34" charset="0"/>
                <a:cs typeface="Times New Roman" panose="02020603050405020304" pitchFamily="18" charset="0"/>
              </a:rPr>
              <a:t> полугодие 2020 года</a:t>
            </a:r>
          </a:p>
        </p:txBody>
      </p:sp>
      <p:sp>
        <p:nvSpPr>
          <p:cNvPr id="20" name="Text Box 14"/>
          <p:cNvSpPr txBox="1">
            <a:spLocks noChangeArrowheads="1"/>
          </p:cNvSpPr>
          <p:nvPr/>
        </p:nvSpPr>
        <p:spPr bwMode="auto">
          <a:xfrm>
            <a:off x="904255" y="4783666"/>
            <a:ext cx="10906126" cy="1286934"/>
          </a:xfrm>
          <a:prstGeom prst="parallelogram">
            <a:avLst/>
          </a:prstGeom>
          <a:gradFill flip="none" rotWithShape="1">
            <a:gsLst>
              <a:gs pos="0">
                <a:schemeClr val="bg1">
                  <a:lumMod val="75000"/>
                </a:schemeClr>
              </a:gs>
              <a:gs pos="100000">
                <a:sysClr val="window" lastClr="FFFFFF">
                  <a:lumMod val="95000"/>
                </a:sysClr>
              </a:gs>
            </a:gsLst>
            <a:lin ang="16200000" scaled="1"/>
            <a:tileRect/>
          </a:gradFill>
          <a:ln>
            <a:solidFill>
              <a:schemeClr val="bg1">
                <a:lumMod val="85000"/>
              </a:schemeClr>
            </a:solid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71463" indent="-271463" algn="just" defTabSz="912813" eaLnBrk="1" hangingPunct="1">
              <a:lnSpc>
                <a:spcPct val="115000"/>
              </a:lnSpc>
              <a:buFont typeface="Arial" pitchFamily="34" charset="0"/>
              <a:buChar char="•"/>
              <a:defRPr/>
            </a:pPr>
            <a:r>
              <a:rPr lang="ru-RU" altLang="ru-RU" sz="1750" dirty="0">
                <a:latin typeface="Arial Narrow" panose="020B0606020202030204" pitchFamily="34" charset="0"/>
                <a:cs typeface="Times New Roman" pitchFamily="18" charset="0"/>
              </a:rPr>
              <a:t>Нарушение порядка и (или) условий предоставления межбюджетных трансфертов  - </a:t>
            </a:r>
            <a:r>
              <a:rPr lang="ru-RU" altLang="ru-RU" sz="1750" b="1" u="sng" dirty="0">
                <a:latin typeface="Arial Narrow" panose="020B0606020202030204" pitchFamily="34" charset="0"/>
                <a:cs typeface="Times New Roman" pitchFamily="18" charset="0"/>
              </a:rPr>
              <a:t>7</a:t>
            </a:r>
            <a:r>
              <a:rPr lang="ru-RU" altLang="ru-RU" sz="1750" dirty="0">
                <a:latin typeface="Arial Narrow" panose="020B0606020202030204" pitchFamily="34" charset="0"/>
                <a:cs typeface="Times New Roman" pitchFamily="18" charset="0"/>
              </a:rPr>
              <a:t>  </a:t>
            </a:r>
            <a:r>
              <a:rPr lang="ru-RU" altLang="ru-RU" sz="1750" dirty="0" err="1">
                <a:latin typeface="Arial Narrow" panose="020B0606020202030204" pitchFamily="34" charset="0"/>
                <a:cs typeface="Times New Roman" pitchFamily="18" charset="0"/>
              </a:rPr>
              <a:t>адм.дел</a:t>
            </a:r>
            <a:r>
              <a:rPr lang="ru-RU" altLang="ru-RU" sz="1750" dirty="0" smtClean="0">
                <a:latin typeface="Arial Narrow" panose="020B0606020202030204" pitchFamily="34" charset="0"/>
                <a:cs typeface="Times New Roman" pitchFamily="18" charset="0"/>
              </a:rPr>
              <a:t>;</a:t>
            </a:r>
          </a:p>
          <a:p>
            <a:pPr marL="271463" indent="-271463" algn="just" defTabSz="912813" eaLnBrk="1" hangingPunct="1">
              <a:lnSpc>
                <a:spcPct val="115000"/>
              </a:lnSpc>
              <a:buFont typeface="Arial" pitchFamily="34" charset="0"/>
              <a:buChar char="•"/>
              <a:defRPr/>
            </a:pPr>
            <a:endParaRPr lang="ru-RU" altLang="ru-RU" sz="1750" u="sng" dirty="0">
              <a:latin typeface="Arial Narrow" panose="020B0606020202030204" pitchFamily="34" charset="0"/>
              <a:cs typeface="Times New Roman" pitchFamily="18" charset="0"/>
            </a:endParaRPr>
          </a:p>
          <a:p>
            <a:pPr marL="271463" indent="-271463" algn="just" defTabSz="912813" eaLnBrk="1" hangingPunct="1">
              <a:lnSpc>
                <a:spcPct val="115000"/>
              </a:lnSpc>
              <a:buFont typeface="Arial" pitchFamily="34" charset="0"/>
              <a:buChar char="•"/>
              <a:defRPr/>
            </a:pPr>
            <a:r>
              <a:rPr lang="ru-RU" altLang="ru-RU" sz="1750" dirty="0">
                <a:latin typeface="Arial Narrow" panose="020B0606020202030204" pitchFamily="34" charset="0"/>
                <a:cs typeface="Times New Roman" pitchFamily="18" charset="0"/>
              </a:rPr>
              <a:t>Нецелевое использование бюджетных средств  - </a:t>
            </a:r>
            <a:r>
              <a:rPr lang="ru-RU" altLang="ru-RU" sz="1750" b="1" u="sng" dirty="0">
                <a:latin typeface="Arial Narrow" panose="020B0606020202030204" pitchFamily="34" charset="0"/>
                <a:cs typeface="Times New Roman" pitchFamily="18" charset="0"/>
              </a:rPr>
              <a:t>1</a:t>
            </a:r>
            <a:r>
              <a:rPr lang="ru-RU" altLang="ru-RU" sz="1750" dirty="0">
                <a:latin typeface="Arial Narrow" panose="020B0606020202030204" pitchFamily="34" charset="0"/>
                <a:cs typeface="Times New Roman" pitchFamily="18" charset="0"/>
              </a:rPr>
              <a:t>  </a:t>
            </a:r>
            <a:r>
              <a:rPr lang="ru-RU" altLang="ru-RU" sz="1750" dirty="0" err="1">
                <a:latin typeface="Arial Narrow" panose="020B0606020202030204" pitchFamily="34" charset="0"/>
                <a:cs typeface="Times New Roman" pitchFamily="18" charset="0"/>
              </a:rPr>
              <a:t>адм.дело</a:t>
            </a:r>
            <a:endParaRPr lang="ru-RU" altLang="ru-RU" sz="1750" u="sng" dirty="0">
              <a:latin typeface="Arial Narrow" panose="020B0606020202030204" pitchFamily="34" charset="0"/>
              <a:cs typeface="Times New Roman" pitchFamily="18" charset="0"/>
            </a:endParaRPr>
          </a:p>
        </p:txBody>
      </p:sp>
    </p:spTree>
    <p:extLst>
      <p:ext uri="{BB962C8B-B14F-4D97-AF65-F5344CB8AC3E}">
        <p14:creationId xmlns:p14="http://schemas.microsoft.com/office/powerpoint/2010/main" val="2531316674"/>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601029" y="242713"/>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20</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
        <p:nvSpPr>
          <p:cNvPr id="9" name="TextBox 26"/>
          <p:cNvSpPr txBox="1">
            <a:spLocks noChangeArrowheads="1"/>
          </p:cNvSpPr>
          <p:nvPr/>
        </p:nvSpPr>
        <p:spPr bwMode="auto">
          <a:xfrm>
            <a:off x="1600199" y="242713"/>
            <a:ext cx="1012782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00" b="1" dirty="0">
                <a:latin typeface="Arial Narrow" pitchFamily="34" charset="0"/>
                <a:cs typeface="Times New Roman" pitchFamily="18" charset="0"/>
              </a:rPr>
              <a:t>Недостатки, выявленные по итогам анализа исполнения </a:t>
            </a:r>
            <a:r>
              <a:rPr lang="ru-RU" altLang="ru-RU" sz="2000" b="1" dirty="0" smtClean="0">
                <a:latin typeface="Arial Narrow" pitchFamily="34" charset="0"/>
                <a:cs typeface="Times New Roman" pitchFamily="18" charset="0"/>
              </a:rPr>
              <a:t>органами </a:t>
            </a:r>
            <a:r>
              <a:rPr lang="ru-RU" altLang="ru-RU" sz="2000" b="1" dirty="0">
                <a:latin typeface="Arial Narrow" pitchFamily="34" charset="0"/>
                <a:cs typeface="Times New Roman" pitchFamily="18" charset="0"/>
              </a:rPr>
              <a:t>местного самоуправления бюджетных полномочий </a:t>
            </a:r>
            <a:r>
              <a:rPr lang="ru-RU" altLang="ru-RU" sz="2000" b="1" dirty="0" smtClean="0">
                <a:latin typeface="Arial Narrow" pitchFamily="34" charset="0"/>
                <a:cs typeface="Times New Roman" pitchFamily="18" charset="0"/>
              </a:rPr>
              <a:t>по </a:t>
            </a:r>
            <a:r>
              <a:rPr lang="ru-RU" altLang="ru-RU" sz="2000" b="1" dirty="0">
                <a:latin typeface="Arial Narrow" pitchFamily="34" charset="0"/>
                <a:cs typeface="Times New Roman" pitchFamily="18" charset="0"/>
              </a:rPr>
              <a:t>осуществлению муниципального финансового </a:t>
            </a:r>
            <a:r>
              <a:rPr lang="ru-RU" altLang="ru-RU" sz="2000" b="1" dirty="0" smtClean="0">
                <a:latin typeface="Arial Narrow" pitchFamily="34" charset="0"/>
                <a:cs typeface="Times New Roman" pitchFamily="18" charset="0"/>
              </a:rPr>
              <a:t>контроля</a:t>
            </a:r>
            <a:endParaRPr lang="ru-RU" altLang="ru-RU" sz="2000" b="1" dirty="0">
              <a:latin typeface="Arial Narrow" pitchFamily="34" charset="0"/>
              <a:cs typeface="Times New Roman" pitchFamily="18" charset="0"/>
            </a:endParaRPr>
          </a:p>
        </p:txBody>
      </p:sp>
      <p:sp>
        <p:nvSpPr>
          <p:cNvPr id="10" name="Text Box 14"/>
          <p:cNvSpPr txBox="1">
            <a:spLocks noChangeArrowheads="1"/>
          </p:cNvSpPr>
          <p:nvPr/>
        </p:nvSpPr>
        <p:spPr bwMode="auto">
          <a:xfrm>
            <a:off x="863600" y="1535329"/>
            <a:ext cx="10312400" cy="1306122"/>
          </a:xfrm>
          <a:prstGeom prst="parallelogram">
            <a:avLst/>
          </a:prstGeom>
          <a:gradFill flip="none" rotWithShape="1">
            <a:gsLst>
              <a:gs pos="0">
                <a:schemeClr val="accent6">
                  <a:lumMod val="40000"/>
                  <a:lumOff val="6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449263" indent="-449263" algn="just" defTabSz="912813" eaLnBrk="1" hangingPunct="1">
              <a:lnSpc>
                <a:spcPct val="115000"/>
              </a:lnSpc>
              <a:buFont typeface="+mj-lt"/>
              <a:buAutoNum type="arabicParenR"/>
              <a:defRPr/>
            </a:pPr>
            <a:r>
              <a:rPr lang="ru-RU" sz="1750" b="1" dirty="0">
                <a:latin typeface="Arial Narrow" panose="020B0606020202030204" pitchFamily="34" charset="0"/>
                <a:cs typeface="Times New Roman" panose="02020603050405020304" pitchFamily="18" charset="0"/>
              </a:rPr>
              <a:t>несоответствие </a:t>
            </a:r>
            <a:r>
              <a:rPr lang="ru-RU" sz="1750" b="1" u="sng" dirty="0">
                <a:latin typeface="Arial Narrow" panose="020B0606020202030204" pitchFamily="34" charset="0"/>
                <a:cs typeface="Times New Roman" panose="02020603050405020304" pitchFamily="18" charset="0"/>
              </a:rPr>
              <a:t>муниципальных правовых актов</a:t>
            </a:r>
            <a:r>
              <a:rPr lang="ru-RU" sz="1750" b="1" dirty="0">
                <a:latin typeface="Arial Narrow" panose="020B0606020202030204" pitchFamily="34" charset="0"/>
                <a:cs typeface="Times New Roman" panose="02020603050405020304" pitchFamily="18" charset="0"/>
              </a:rPr>
              <a:t>, </a:t>
            </a:r>
            <a:r>
              <a:rPr lang="ru-RU" sz="1750" dirty="0">
                <a:latin typeface="Arial Narrow" panose="020B0606020202030204" pitchFamily="34" charset="0"/>
                <a:cs typeface="Times New Roman" panose="02020603050405020304" pitchFamily="18" charset="0"/>
              </a:rPr>
              <a:t>регламентирующих порядок осуществления полномочий по внутреннему муниципальному финансовому контролю, </a:t>
            </a:r>
            <a:r>
              <a:rPr lang="ru-RU" sz="1750" b="1" dirty="0">
                <a:latin typeface="Arial Narrow" panose="020B0606020202030204" pitchFamily="34" charset="0"/>
                <a:cs typeface="Times New Roman" panose="02020603050405020304" pitchFamily="18" charset="0"/>
              </a:rPr>
              <a:t>бюджетному законодательству Российской Федерации, либо их отсутствие</a:t>
            </a:r>
            <a:r>
              <a:rPr lang="ru-RU" sz="1750" dirty="0">
                <a:latin typeface="Arial Narrow" panose="020B0606020202030204" pitchFamily="34" charset="0"/>
                <a:cs typeface="Times New Roman" panose="02020603050405020304" pitchFamily="18" charset="0"/>
              </a:rPr>
              <a:t>;</a:t>
            </a:r>
          </a:p>
        </p:txBody>
      </p:sp>
      <p:sp>
        <p:nvSpPr>
          <p:cNvPr id="11" name="Text Box 14"/>
          <p:cNvSpPr txBox="1">
            <a:spLocks noChangeArrowheads="1"/>
          </p:cNvSpPr>
          <p:nvPr/>
        </p:nvSpPr>
        <p:spPr bwMode="auto">
          <a:xfrm>
            <a:off x="863600" y="3033928"/>
            <a:ext cx="10312400" cy="1306122"/>
          </a:xfrm>
          <a:prstGeom prst="parallelogram">
            <a:avLst/>
          </a:prstGeom>
          <a:gradFill flip="none" rotWithShape="1">
            <a:gsLst>
              <a:gs pos="0">
                <a:schemeClr val="accent6">
                  <a:lumMod val="40000"/>
                  <a:lumOff val="6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342900" indent="-342900" algn="just" defTabSz="912813" eaLnBrk="1" hangingPunct="1">
              <a:lnSpc>
                <a:spcPct val="115000"/>
              </a:lnSpc>
              <a:buFont typeface="+mj-lt"/>
              <a:buAutoNum type="arabicParenR" startAt="2"/>
              <a:defRPr/>
            </a:pPr>
            <a:r>
              <a:rPr lang="ru-RU" sz="1750" b="1" dirty="0">
                <a:latin typeface="Arial Narrow" panose="020B0606020202030204" pitchFamily="34" charset="0"/>
                <a:cs typeface="Times New Roman" panose="02020603050405020304" pitchFamily="18" charset="0"/>
              </a:rPr>
              <a:t>несоответствие </a:t>
            </a:r>
            <a:r>
              <a:rPr lang="ru-RU" sz="1750" b="1" u="sng" dirty="0">
                <a:latin typeface="Arial Narrow" panose="020B0606020202030204" pitchFamily="34" charset="0"/>
                <a:cs typeface="Times New Roman" panose="02020603050405020304" pitchFamily="18" charset="0"/>
              </a:rPr>
              <a:t>процедур планирования контрольных мероприятий</a:t>
            </a:r>
            <a:r>
              <a:rPr lang="ru-RU" sz="1750" dirty="0">
                <a:latin typeface="Arial Narrow" panose="020B0606020202030204" pitchFamily="34" charset="0"/>
                <a:cs typeface="Times New Roman" panose="02020603050405020304" pitchFamily="18" charset="0"/>
              </a:rPr>
              <a:t> требованиям, установленным муниципальными правовыми актами, регламентирующими порядок осуществления полномочий по внутреннему муниципальному финансовому контролю</a:t>
            </a:r>
            <a:r>
              <a:rPr lang="ru-RU" sz="1750" dirty="0" smtClean="0">
                <a:latin typeface="Arial Narrow" panose="020B0606020202030204" pitchFamily="34" charset="0"/>
                <a:cs typeface="Times New Roman" panose="02020603050405020304" pitchFamily="18" charset="0"/>
              </a:rPr>
              <a:t>;</a:t>
            </a:r>
            <a:endParaRPr lang="ru-RU" sz="1750" dirty="0">
              <a:latin typeface="Arial Narrow" panose="020B0606020202030204" pitchFamily="34" charset="0"/>
              <a:cs typeface="Times New Roman" panose="02020603050405020304" pitchFamily="18" charset="0"/>
            </a:endParaRPr>
          </a:p>
        </p:txBody>
      </p:sp>
      <p:sp>
        <p:nvSpPr>
          <p:cNvPr id="12" name="Text Box 14"/>
          <p:cNvSpPr txBox="1">
            <a:spLocks noChangeArrowheads="1"/>
          </p:cNvSpPr>
          <p:nvPr/>
        </p:nvSpPr>
        <p:spPr bwMode="auto">
          <a:xfrm>
            <a:off x="863600" y="4667995"/>
            <a:ext cx="10312400" cy="1306122"/>
          </a:xfrm>
          <a:prstGeom prst="parallelogram">
            <a:avLst/>
          </a:prstGeom>
          <a:gradFill flip="none" rotWithShape="1">
            <a:gsLst>
              <a:gs pos="0">
                <a:schemeClr val="accent6">
                  <a:lumMod val="40000"/>
                  <a:lumOff val="6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342900" indent="-342900" algn="just" defTabSz="912813" eaLnBrk="1" hangingPunct="1">
              <a:lnSpc>
                <a:spcPct val="115000"/>
              </a:lnSpc>
              <a:buFont typeface="+mj-lt"/>
              <a:buAutoNum type="arabicParenR" startAt="3"/>
              <a:defRPr/>
            </a:pPr>
            <a:r>
              <a:rPr lang="ru-RU" sz="1750" b="1" dirty="0">
                <a:latin typeface="Arial Narrow" panose="020B0606020202030204" pitchFamily="34" charset="0"/>
                <a:cs typeface="Times New Roman" panose="02020603050405020304" pitchFamily="18" charset="0"/>
              </a:rPr>
              <a:t>несоответствие </a:t>
            </a:r>
            <a:r>
              <a:rPr lang="ru-RU" sz="1750" b="1" u="sng" dirty="0">
                <a:latin typeface="Arial Narrow" panose="020B0606020202030204" pitchFamily="34" charset="0"/>
                <a:cs typeface="Times New Roman" panose="02020603050405020304" pitchFamily="18" charset="0"/>
              </a:rPr>
              <a:t>процедур подготовки и проведения контрольных мероприятий</a:t>
            </a:r>
            <a:r>
              <a:rPr lang="ru-RU" sz="1750" b="1" dirty="0">
                <a:latin typeface="Arial Narrow" panose="020B0606020202030204" pitchFamily="34" charset="0"/>
                <a:cs typeface="Times New Roman" panose="02020603050405020304" pitchFamily="18" charset="0"/>
              </a:rPr>
              <a:t> </a:t>
            </a:r>
            <a:r>
              <a:rPr lang="ru-RU" sz="1750" dirty="0">
                <a:latin typeface="Arial Narrow" panose="020B0606020202030204" pitchFamily="34" charset="0"/>
                <a:cs typeface="Times New Roman" panose="02020603050405020304" pitchFamily="18" charset="0"/>
              </a:rPr>
              <a:t>требованиям, установленным муниципальными правовыми актами, регламентирующими порядок осуществления полномочий по внутреннему муниципальному финансовому контролю</a:t>
            </a:r>
            <a:r>
              <a:rPr lang="ru-RU" sz="1750" dirty="0" smtClean="0">
                <a:latin typeface="Arial Narrow" panose="020B0606020202030204" pitchFamily="34" charset="0"/>
                <a:cs typeface="Times New Roman" panose="02020603050405020304" pitchFamily="18" charset="0"/>
              </a:rPr>
              <a:t>;</a:t>
            </a:r>
            <a:endParaRPr lang="ru-RU" sz="175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5553491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26"/>
          <p:cNvSpPr txBox="1">
            <a:spLocks noChangeArrowheads="1"/>
          </p:cNvSpPr>
          <p:nvPr/>
        </p:nvSpPr>
        <p:spPr bwMode="auto">
          <a:xfrm>
            <a:off x="1600199" y="242713"/>
            <a:ext cx="1012782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00" b="1" dirty="0">
                <a:latin typeface="Arial Narrow" pitchFamily="34" charset="0"/>
                <a:cs typeface="Times New Roman" pitchFamily="18" charset="0"/>
              </a:rPr>
              <a:t>Недостатки, выявленные по итогам анализа исполнения </a:t>
            </a:r>
            <a:r>
              <a:rPr lang="ru-RU" altLang="ru-RU" sz="2000" b="1" dirty="0" smtClean="0">
                <a:latin typeface="Arial Narrow" pitchFamily="34" charset="0"/>
                <a:cs typeface="Times New Roman" pitchFamily="18" charset="0"/>
              </a:rPr>
              <a:t>органами </a:t>
            </a:r>
            <a:r>
              <a:rPr lang="ru-RU" altLang="ru-RU" sz="2000" b="1" dirty="0">
                <a:latin typeface="Arial Narrow" pitchFamily="34" charset="0"/>
                <a:cs typeface="Times New Roman" pitchFamily="18" charset="0"/>
              </a:rPr>
              <a:t>местного самоуправления бюджетных полномочий </a:t>
            </a:r>
            <a:r>
              <a:rPr lang="ru-RU" altLang="ru-RU" sz="2000" b="1" dirty="0" smtClean="0">
                <a:latin typeface="Arial Narrow" pitchFamily="34" charset="0"/>
                <a:cs typeface="Times New Roman" pitchFamily="18" charset="0"/>
              </a:rPr>
              <a:t>по </a:t>
            </a:r>
            <a:r>
              <a:rPr lang="ru-RU" altLang="ru-RU" sz="2000" b="1" dirty="0">
                <a:latin typeface="Arial Narrow" pitchFamily="34" charset="0"/>
                <a:cs typeface="Times New Roman" pitchFamily="18" charset="0"/>
              </a:rPr>
              <a:t>осуществлению муниципального финансового </a:t>
            </a:r>
            <a:r>
              <a:rPr lang="ru-RU" altLang="ru-RU" sz="2000" b="1" dirty="0" smtClean="0">
                <a:latin typeface="Arial Narrow" pitchFamily="34" charset="0"/>
                <a:cs typeface="Times New Roman" pitchFamily="18" charset="0"/>
              </a:rPr>
              <a:t>контроля</a:t>
            </a:r>
            <a:endParaRPr lang="ru-RU" altLang="ru-RU" sz="2000" b="1" dirty="0">
              <a:latin typeface="Arial Narrow" pitchFamily="34" charset="0"/>
              <a:cs typeface="Times New Roman" pitchFamily="18" charset="0"/>
            </a:endParaRPr>
          </a:p>
        </p:txBody>
      </p:sp>
      <p:sp>
        <p:nvSpPr>
          <p:cNvPr id="7" name="TextBox 6"/>
          <p:cNvSpPr txBox="1"/>
          <p:nvPr/>
        </p:nvSpPr>
        <p:spPr>
          <a:xfrm>
            <a:off x="11601029" y="242713"/>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21</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
        <p:nvSpPr>
          <p:cNvPr id="8" name="Text Box 14"/>
          <p:cNvSpPr txBox="1">
            <a:spLocks noChangeArrowheads="1"/>
          </p:cNvSpPr>
          <p:nvPr/>
        </p:nvSpPr>
        <p:spPr bwMode="auto">
          <a:xfrm>
            <a:off x="896938" y="1622855"/>
            <a:ext cx="10312400" cy="1306122"/>
          </a:xfrm>
          <a:prstGeom prst="parallelogram">
            <a:avLst/>
          </a:prstGeom>
          <a:gradFill flip="none" rotWithShape="1">
            <a:gsLst>
              <a:gs pos="0">
                <a:schemeClr val="accent6">
                  <a:lumMod val="40000"/>
                  <a:lumOff val="6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342900" indent="-342900" algn="just" defTabSz="912813" eaLnBrk="1" hangingPunct="1">
              <a:lnSpc>
                <a:spcPct val="115000"/>
              </a:lnSpc>
              <a:buFont typeface="+mj-lt"/>
              <a:buAutoNum type="arabicParenR" startAt="4"/>
              <a:defRPr/>
            </a:pPr>
            <a:r>
              <a:rPr lang="ru-RU" sz="1750" b="1" dirty="0">
                <a:latin typeface="Arial Narrow" panose="020B0606020202030204" pitchFamily="34" charset="0"/>
                <a:cs typeface="Times New Roman" panose="02020603050405020304" pitchFamily="18" charset="0"/>
              </a:rPr>
              <a:t>несоответствие </a:t>
            </a:r>
            <a:r>
              <a:rPr lang="ru-RU" sz="1750" b="1" u="sng" dirty="0">
                <a:latin typeface="Arial Narrow" panose="020B0606020202030204" pitchFamily="34" charset="0"/>
                <a:cs typeface="Times New Roman" panose="02020603050405020304" pitchFamily="18" charset="0"/>
              </a:rPr>
              <a:t>представлений</a:t>
            </a:r>
            <a:r>
              <a:rPr lang="ru-RU" sz="1750" b="1" dirty="0">
                <a:latin typeface="Arial Narrow" panose="020B0606020202030204" pitchFamily="34" charset="0"/>
                <a:cs typeface="Times New Roman" panose="02020603050405020304" pitchFamily="18" charset="0"/>
              </a:rPr>
              <a:t>, </a:t>
            </a:r>
            <a:r>
              <a:rPr lang="ru-RU" sz="1750" b="1" u="sng" dirty="0">
                <a:latin typeface="Arial Narrow" panose="020B0606020202030204" pitchFamily="34" charset="0"/>
                <a:cs typeface="Times New Roman" panose="02020603050405020304" pitchFamily="18" charset="0"/>
              </a:rPr>
              <a:t>предписаний</a:t>
            </a:r>
            <a:r>
              <a:rPr lang="ru-RU" sz="1750" b="1" dirty="0">
                <a:latin typeface="Arial Narrow" panose="020B0606020202030204" pitchFamily="34" charset="0"/>
                <a:cs typeface="Times New Roman" panose="02020603050405020304" pitchFamily="18" charset="0"/>
              </a:rPr>
              <a:t> </a:t>
            </a:r>
            <a:r>
              <a:rPr lang="ru-RU" sz="1750" dirty="0">
                <a:latin typeface="Arial Narrow" panose="020B0606020202030204" pitchFamily="34" charset="0"/>
                <a:cs typeface="Times New Roman" panose="02020603050405020304" pitchFamily="18" charset="0"/>
              </a:rPr>
              <a:t>требованиям к их составлению и направлению, установленным бюджетным законодательством Российской Федерации и муниципальными правовыми актами, регламентирующими порядок осуществления полномочий по внутреннему муниципальному финансовому контролю</a:t>
            </a:r>
            <a:r>
              <a:rPr lang="ru-RU" sz="1750" dirty="0" smtClean="0">
                <a:latin typeface="Arial Narrow" panose="020B0606020202030204" pitchFamily="34" charset="0"/>
                <a:cs typeface="Times New Roman" panose="02020603050405020304" pitchFamily="18" charset="0"/>
              </a:rPr>
              <a:t>;</a:t>
            </a:r>
            <a:endParaRPr lang="ru-RU" sz="1750" dirty="0">
              <a:latin typeface="Arial Narrow" panose="020B0606020202030204" pitchFamily="34" charset="0"/>
              <a:cs typeface="Times New Roman" panose="02020603050405020304" pitchFamily="18" charset="0"/>
            </a:endParaRPr>
          </a:p>
        </p:txBody>
      </p:sp>
      <p:sp>
        <p:nvSpPr>
          <p:cNvPr id="10" name="Text Box 14"/>
          <p:cNvSpPr txBox="1">
            <a:spLocks noChangeArrowheads="1"/>
          </p:cNvSpPr>
          <p:nvPr/>
        </p:nvSpPr>
        <p:spPr bwMode="auto">
          <a:xfrm>
            <a:off x="896938" y="3214587"/>
            <a:ext cx="10312400" cy="1306122"/>
          </a:xfrm>
          <a:prstGeom prst="parallelogram">
            <a:avLst/>
          </a:prstGeom>
          <a:gradFill flip="none" rotWithShape="1">
            <a:gsLst>
              <a:gs pos="0">
                <a:schemeClr val="accent6">
                  <a:lumMod val="40000"/>
                  <a:lumOff val="6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342900" indent="-342900" algn="just" defTabSz="912813" eaLnBrk="1" hangingPunct="1">
              <a:lnSpc>
                <a:spcPct val="115000"/>
              </a:lnSpc>
              <a:buFont typeface="+mj-lt"/>
              <a:buAutoNum type="arabicParenR" startAt="5"/>
              <a:defRPr/>
            </a:pPr>
            <a:r>
              <a:rPr lang="ru-RU" sz="1750" b="1" dirty="0">
                <a:latin typeface="Arial Narrow" panose="020B0606020202030204" pitchFamily="34" charset="0"/>
                <a:cs typeface="Times New Roman" panose="02020603050405020304" pitchFamily="18" charset="0"/>
              </a:rPr>
              <a:t>несоблюдение</a:t>
            </a:r>
            <a:r>
              <a:rPr lang="ru-RU" sz="1750" dirty="0">
                <a:latin typeface="Arial Narrow" panose="020B0606020202030204" pitchFamily="34" charset="0"/>
                <a:cs typeface="Times New Roman" panose="02020603050405020304" pitchFamily="18" charset="0"/>
              </a:rPr>
              <a:t> требований Федерального закона от 09.02.2009 № 8-ФЗ «Об обеспечении доступа к информации о деятельности государственных органов и органов местного самоуправления» </a:t>
            </a:r>
            <a:r>
              <a:rPr lang="ru-RU" sz="1750" b="1" dirty="0">
                <a:latin typeface="Arial Narrow" panose="020B0606020202030204" pitchFamily="34" charset="0"/>
                <a:cs typeface="Times New Roman" panose="02020603050405020304" pitchFamily="18" charset="0"/>
              </a:rPr>
              <a:t>в части размещения информации о проведенных контрольных мероприятиях </a:t>
            </a:r>
            <a:r>
              <a:rPr lang="ru-RU" sz="1750" b="1" u="sng" dirty="0">
                <a:latin typeface="Arial Narrow" panose="020B0606020202030204" pitchFamily="34" charset="0"/>
                <a:cs typeface="Times New Roman" panose="02020603050405020304" pitchFamily="18" charset="0"/>
              </a:rPr>
              <a:t>в информационно-телекоммуникационной сети «Интернет»</a:t>
            </a:r>
            <a:r>
              <a:rPr lang="ru-RU" sz="1750" dirty="0" smtClean="0">
                <a:latin typeface="Arial Narrow" panose="020B0606020202030204" pitchFamily="34" charset="0"/>
                <a:cs typeface="Times New Roman" panose="02020603050405020304" pitchFamily="18" charset="0"/>
              </a:rPr>
              <a:t>;</a:t>
            </a:r>
            <a:endParaRPr lang="ru-RU" sz="1750" dirty="0">
              <a:latin typeface="Arial Narrow" panose="020B0606020202030204" pitchFamily="34" charset="0"/>
              <a:cs typeface="Times New Roman" panose="02020603050405020304" pitchFamily="18" charset="0"/>
            </a:endParaRPr>
          </a:p>
        </p:txBody>
      </p:sp>
      <p:sp>
        <p:nvSpPr>
          <p:cNvPr id="11" name="Text Box 14"/>
          <p:cNvSpPr txBox="1">
            <a:spLocks noChangeArrowheads="1"/>
          </p:cNvSpPr>
          <p:nvPr/>
        </p:nvSpPr>
        <p:spPr bwMode="auto">
          <a:xfrm>
            <a:off x="896938" y="4806321"/>
            <a:ext cx="10312400" cy="1306122"/>
          </a:xfrm>
          <a:prstGeom prst="parallelogram">
            <a:avLst/>
          </a:prstGeom>
          <a:gradFill flip="none" rotWithShape="1">
            <a:gsLst>
              <a:gs pos="0">
                <a:schemeClr val="accent6">
                  <a:lumMod val="40000"/>
                  <a:lumOff val="6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342900" indent="-342900" algn="just" defTabSz="912813" eaLnBrk="1" hangingPunct="1">
              <a:lnSpc>
                <a:spcPct val="115000"/>
              </a:lnSpc>
              <a:buFont typeface="+mj-lt"/>
              <a:buAutoNum type="arabicParenR" startAt="6"/>
              <a:defRPr/>
            </a:pPr>
            <a:r>
              <a:rPr lang="ru-RU" sz="1750" b="1" dirty="0">
                <a:latin typeface="Arial Narrow" panose="020B0606020202030204" pitchFamily="34" charset="0"/>
                <a:cs typeface="Times New Roman" panose="02020603050405020304" pitchFamily="18" charset="0"/>
              </a:rPr>
              <a:t>органы муниципального финансового контроля </a:t>
            </a:r>
            <a:r>
              <a:rPr lang="ru-RU" sz="1750" dirty="0">
                <a:latin typeface="Arial Narrow" panose="020B0606020202030204" pitchFamily="34" charset="0"/>
                <a:cs typeface="Times New Roman" panose="02020603050405020304" pitchFamily="18" charset="0"/>
              </a:rPr>
              <a:t>муниципальных районов провели контрольные мероприятия </a:t>
            </a:r>
            <a:r>
              <a:rPr lang="ru-RU" sz="1750" b="1" dirty="0">
                <a:latin typeface="Arial Narrow" panose="020B0606020202030204" pitchFamily="34" charset="0"/>
                <a:cs typeface="Times New Roman" panose="02020603050405020304" pitchFamily="18" charset="0"/>
              </a:rPr>
              <a:t>в отношении </a:t>
            </a:r>
            <a:r>
              <a:rPr lang="ru-RU" sz="1750" b="1" u="sng" dirty="0">
                <a:latin typeface="Arial Narrow" panose="020B0606020202030204" pitchFamily="34" charset="0"/>
                <a:cs typeface="Times New Roman" panose="02020603050405020304" pitchFamily="18" charset="0"/>
              </a:rPr>
              <a:t>лишь 43 %</a:t>
            </a:r>
            <a:r>
              <a:rPr lang="ru-RU" sz="1750" b="1" dirty="0">
                <a:latin typeface="Arial Narrow" panose="020B0606020202030204" pitchFamily="34" charset="0"/>
                <a:cs typeface="Times New Roman" panose="02020603050405020304" pitchFamily="18" charset="0"/>
              </a:rPr>
              <a:t> муниципальных образований, передавших им исполнение полномочий</a:t>
            </a:r>
            <a:r>
              <a:rPr lang="ru-RU" sz="1750" dirty="0">
                <a:latin typeface="Arial Narrow" panose="020B0606020202030204" pitchFamily="34" charset="0"/>
                <a:cs typeface="Times New Roman" panose="02020603050405020304" pitchFamily="18" charset="0"/>
              </a:rPr>
              <a:t> по осуществлению внутреннего муниципального финансового </a:t>
            </a:r>
            <a:r>
              <a:rPr lang="ru-RU" sz="1750" dirty="0" smtClean="0">
                <a:latin typeface="Arial Narrow" panose="020B0606020202030204" pitchFamily="34" charset="0"/>
                <a:cs typeface="Times New Roman" panose="02020603050405020304" pitchFamily="18" charset="0"/>
              </a:rPr>
              <a:t>контроля.</a:t>
            </a:r>
            <a:endParaRPr lang="ru-RU" sz="175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940189352"/>
      </p:ext>
    </p:extLst>
  </p:cSld>
  <p:clrMapOvr>
    <a:masterClrMapping/>
  </p:clrMapOvr>
  <p:transition spd="slow">
    <p:blinds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26"/>
          <p:cNvSpPr txBox="1">
            <a:spLocks noChangeArrowheads="1"/>
          </p:cNvSpPr>
          <p:nvPr/>
        </p:nvSpPr>
        <p:spPr bwMode="auto">
          <a:xfrm>
            <a:off x="1638299" y="252413"/>
            <a:ext cx="940223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00" b="1" dirty="0">
                <a:latin typeface="Arial Narrow" pitchFamily="34" charset="0"/>
                <a:cs typeface="Times New Roman" pitchFamily="18" charset="0"/>
              </a:rPr>
              <a:t>Органам местного самоуправления при осуществлении полномочий </a:t>
            </a:r>
            <a:r>
              <a:rPr lang="ru-RU" altLang="ru-RU" sz="2000" b="1" dirty="0" smtClean="0">
                <a:latin typeface="Arial Narrow" pitchFamily="34" charset="0"/>
                <a:cs typeface="Times New Roman" pitchFamily="18" charset="0"/>
              </a:rPr>
              <a:t>по </a:t>
            </a:r>
            <a:r>
              <a:rPr lang="ru-RU" altLang="ru-RU" sz="2000" b="1" dirty="0">
                <a:latin typeface="Arial Narrow" pitchFamily="34" charset="0"/>
                <a:cs typeface="Times New Roman" pitchFamily="18" charset="0"/>
              </a:rPr>
              <a:t>внутреннему муниципальному финансовому </a:t>
            </a:r>
            <a:r>
              <a:rPr lang="ru-RU" altLang="ru-RU" sz="2000" b="1" dirty="0" smtClean="0">
                <a:latin typeface="Arial Narrow" pitchFamily="34" charset="0"/>
                <a:cs typeface="Times New Roman" pitchFamily="18" charset="0"/>
              </a:rPr>
              <a:t>контролю необходимо </a:t>
            </a:r>
            <a:r>
              <a:rPr lang="ru-RU" altLang="ru-RU" sz="2000" b="1" dirty="0">
                <a:latin typeface="Arial Narrow" pitchFamily="34" charset="0"/>
                <a:cs typeface="Times New Roman" pitchFamily="18" charset="0"/>
              </a:rPr>
              <a:t>обеспечить: </a:t>
            </a:r>
          </a:p>
        </p:txBody>
      </p:sp>
      <p:sp>
        <p:nvSpPr>
          <p:cNvPr id="6" name="TextBox 5"/>
          <p:cNvSpPr txBox="1"/>
          <p:nvPr/>
        </p:nvSpPr>
        <p:spPr>
          <a:xfrm>
            <a:off x="11601029" y="242713"/>
            <a:ext cx="348172"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22</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
        <p:nvSpPr>
          <p:cNvPr id="7" name="Text Box 14"/>
          <p:cNvSpPr txBox="1">
            <a:spLocks noChangeArrowheads="1"/>
          </p:cNvSpPr>
          <p:nvPr/>
        </p:nvSpPr>
        <p:spPr bwMode="auto">
          <a:xfrm>
            <a:off x="465049" y="3716866"/>
            <a:ext cx="11345332" cy="2514602"/>
          </a:xfrm>
          <a:prstGeom prst="parallelogram">
            <a:avLst>
              <a:gd name="adj" fmla="val 19109"/>
            </a:avLst>
          </a:prstGeom>
          <a:gradFill flip="none" rotWithShape="1">
            <a:gsLst>
              <a:gs pos="40000">
                <a:schemeClr val="accent6">
                  <a:lumMod val="40000"/>
                  <a:lumOff val="6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lvl="0" algn="just"/>
            <a:endParaRPr lang="ru-RU" sz="1750" dirty="0" smtClean="0">
              <a:latin typeface="Arial Narrow" panose="020B0606020202030204" pitchFamily="34" charset="0"/>
              <a:cs typeface="Times New Roman" panose="02020603050405020304" pitchFamily="18" charset="0"/>
            </a:endParaRPr>
          </a:p>
          <a:p>
            <a:pPr indent="271463" algn="just">
              <a:buFont typeface="Arial" panose="020B0604020202020204" pitchFamily="34" charset="0"/>
              <a:buChar char="•"/>
            </a:pPr>
            <a:r>
              <a:rPr lang="ru-RU" sz="1750" dirty="0">
                <a:latin typeface="Arial Narrow" panose="020B0606020202030204" pitchFamily="34" charset="0"/>
                <a:cs typeface="Times New Roman" panose="02020603050405020304" pitchFamily="18" charset="0"/>
              </a:rPr>
              <a:t>соблюдение требований Федерального закона от 09.02.2009 № 8-ФЗ «Об обеспечении доступа к </a:t>
            </a:r>
            <a:r>
              <a:rPr lang="ru-RU" sz="1750" dirty="0" smtClean="0">
                <a:latin typeface="Arial Narrow" panose="020B0606020202030204" pitchFamily="34" charset="0"/>
                <a:cs typeface="Times New Roman" panose="02020603050405020304" pitchFamily="18" charset="0"/>
              </a:rPr>
              <a:t>информации о </a:t>
            </a:r>
            <a:r>
              <a:rPr lang="ru-RU" sz="1750" dirty="0">
                <a:latin typeface="Arial Narrow" panose="020B0606020202030204" pitchFamily="34" charset="0"/>
                <a:cs typeface="Times New Roman" panose="02020603050405020304" pitchFamily="18" charset="0"/>
              </a:rPr>
              <a:t>деятельности государственных органов и органов местного самоуправления» </a:t>
            </a:r>
            <a:r>
              <a:rPr lang="ru-RU" sz="1750" b="1" u="sng" dirty="0">
                <a:latin typeface="Arial Narrow" panose="020B0606020202030204" pitchFamily="34" charset="0"/>
                <a:cs typeface="Times New Roman" panose="02020603050405020304" pitchFamily="18" charset="0"/>
              </a:rPr>
              <a:t>в части размещения </a:t>
            </a:r>
            <a:r>
              <a:rPr lang="ru-RU" sz="1750" b="1" u="sng" dirty="0" smtClean="0">
                <a:latin typeface="Arial Narrow" panose="020B0606020202030204" pitchFamily="34" charset="0"/>
                <a:cs typeface="Times New Roman" panose="02020603050405020304" pitchFamily="18" charset="0"/>
              </a:rPr>
              <a:t>информации о </a:t>
            </a:r>
            <a:r>
              <a:rPr lang="ru-RU" sz="1750" b="1" u="sng" dirty="0">
                <a:latin typeface="Arial Narrow" panose="020B0606020202030204" pitchFamily="34" charset="0"/>
                <a:cs typeface="Times New Roman" panose="02020603050405020304" pitchFamily="18" charset="0"/>
              </a:rPr>
              <a:t>проведенных контрольных мероприятиях</a:t>
            </a:r>
            <a:r>
              <a:rPr lang="ru-RU" sz="1750" u="sng" dirty="0">
                <a:latin typeface="Arial Narrow" panose="020B0606020202030204" pitchFamily="34" charset="0"/>
                <a:cs typeface="Times New Roman" panose="02020603050405020304" pitchFamily="18" charset="0"/>
              </a:rPr>
              <a:t> в информационно ­телекоммуникационной сети «Интернет</a:t>
            </a:r>
            <a:r>
              <a:rPr lang="ru-RU" sz="1750" u="sng" dirty="0" smtClean="0">
                <a:latin typeface="Arial Narrow" panose="020B0606020202030204" pitchFamily="34" charset="0"/>
                <a:cs typeface="Times New Roman" panose="02020603050405020304" pitchFamily="18" charset="0"/>
              </a:rPr>
              <a:t>»</a:t>
            </a:r>
            <a:r>
              <a:rPr lang="ru-RU" sz="1750" dirty="0" smtClean="0">
                <a:latin typeface="Arial Narrow" panose="020B0606020202030204" pitchFamily="34" charset="0"/>
                <a:cs typeface="Times New Roman" panose="02020603050405020304" pitchFamily="18" charset="0"/>
              </a:rPr>
              <a:t>;</a:t>
            </a:r>
          </a:p>
          <a:p>
            <a:pPr algn="just"/>
            <a:endParaRPr lang="ru-RU" sz="1200" dirty="0" smtClean="0">
              <a:latin typeface="Arial Narrow" panose="020B0606020202030204" pitchFamily="34" charset="0"/>
              <a:cs typeface="Times New Roman" panose="02020603050405020304" pitchFamily="18" charset="0"/>
            </a:endParaRPr>
          </a:p>
          <a:p>
            <a:pPr lvl="0" indent="271463" algn="just">
              <a:buFont typeface="Arial" panose="020B0604020202020204" pitchFamily="34" charset="0"/>
              <a:buChar char="•"/>
            </a:pPr>
            <a:r>
              <a:rPr lang="ru-RU" sz="1750" dirty="0">
                <a:latin typeface="Arial Narrow" panose="020B0606020202030204" pitchFamily="34" charset="0"/>
                <a:cs typeface="Times New Roman" panose="02020603050405020304" pitchFamily="18" charset="0"/>
              </a:rPr>
              <a:t>в случае передачи полномочий по внутреннему муниципальному финансовому контролю органам муниципального финансового контроля муниципальных районов - </a:t>
            </a:r>
            <a:r>
              <a:rPr lang="ru-RU" sz="1750" u="sng" dirty="0">
                <a:latin typeface="Arial Narrow" panose="020B0606020202030204" pitchFamily="34" charset="0"/>
                <a:cs typeface="Times New Roman" panose="02020603050405020304" pitchFamily="18" charset="0"/>
              </a:rPr>
              <a:t>проведение контрольных мероприятий в отношении всех муниципальных образований, </a:t>
            </a:r>
            <a:r>
              <a:rPr lang="ru-RU" sz="1750" b="1" u="sng" dirty="0">
                <a:latin typeface="Arial Narrow" panose="020B0606020202030204" pitchFamily="34" charset="0"/>
                <a:cs typeface="Times New Roman" panose="02020603050405020304" pitchFamily="18" charset="0"/>
              </a:rPr>
              <a:t>передавших указанные полномочия</a:t>
            </a:r>
            <a:r>
              <a:rPr lang="ru-RU" sz="1750" dirty="0" smtClean="0">
                <a:latin typeface="Arial Narrow" panose="020B0606020202030204" pitchFamily="34" charset="0"/>
                <a:cs typeface="Times New Roman" panose="02020603050405020304" pitchFamily="18" charset="0"/>
              </a:rPr>
              <a:t>.</a:t>
            </a:r>
            <a:endParaRPr lang="ru-RU" sz="1750" dirty="0">
              <a:latin typeface="Arial Narrow" panose="020B0606020202030204" pitchFamily="34" charset="0"/>
              <a:cs typeface="Times New Roman" panose="02020603050405020304" pitchFamily="18" charset="0"/>
            </a:endParaRPr>
          </a:p>
        </p:txBody>
      </p:sp>
      <p:sp>
        <p:nvSpPr>
          <p:cNvPr id="8" name="Text Box 14"/>
          <p:cNvSpPr txBox="1">
            <a:spLocks noChangeArrowheads="1"/>
          </p:cNvSpPr>
          <p:nvPr/>
        </p:nvSpPr>
        <p:spPr bwMode="auto">
          <a:xfrm>
            <a:off x="465049" y="1168400"/>
            <a:ext cx="11345332" cy="2548466"/>
          </a:xfrm>
          <a:prstGeom prst="parallelogram">
            <a:avLst>
              <a:gd name="adj" fmla="val 18066"/>
            </a:avLst>
          </a:prstGeom>
          <a:gradFill flip="none" rotWithShape="1">
            <a:gsLst>
              <a:gs pos="50000">
                <a:schemeClr val="bg1">
                  <a:lumMod val="85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indent="271463" algn="just">
              <a:buFont typeface="Arial" panose="020B0604020202020204" pitchFamily="34" charset="0"/>
              <a:buChar char="•"/>
            </a:pPr>
            <a:r>
              <a:rPr lang="ru-RU" sz="1750" dirty="0">
                <a:latin typeface="Arial Narrow" panose="020B0606020202030204" pitchFamily="34" charset="0"/>
                <a:cs typeface="Times New Roman" panose="02020603050405020304" pitchFamily="18" charset="0"/>
              </a:rPr>
              <a:t>приведение муниципальных правовых актов, регламентирующих порядок осуществления полномочий по внутреннему муниципальному финансовому контролю, в соответствие с требованиями </a:t>
            </a:r>
            <a:r>
              <a:rPr lang="ru-RU" sz="1750" b="1" u="sng" dirty="0">
                <a:latin typeface="Arial Narrow" panose="020B0606020202030204" pitchFamily="34" charset="0"/>
                <a:cs typeface="Times New Roman" panose="02020603050405020304" pitchFamily="18" charset="0"/>
              </a:rPr>
              <a:t>бюджетного законодательства Российской Федерации</a:t>
            </a:r>
            <a:r>
              <a:rPr lang="ru-RU" sz="1750" b="1" dirty="0">
                <a:latin typeface="Arial Narrow" panose="020B0606020202030204" pitchFamily="34" charset="0"/>
                <a:cs typeface="Times New Roman" panose="02020603050405020304" pitchFamily="18" charset="0"/>
              </a:rPr>
              <a:t> </a:t>
            </a:r>
            <a:r>
              <a:rPr lang="ru-RU" sz="1750" dirty="0">
                <a:latin typeface="Arial Narrow" panose="020B0606020202030204" pitchFamily="34" charset="0"/>
                <a:cs typeface="Times New Roman" panose="02020603050405020304" pitchFamily="18" charset="0"/>
              </a:rPr>
              <a:t>и вышеуказанных </a:t>
            </a:r>
            <a:r>
              <a:rPr lang="ru-RU" sz="1750" b="1" u="sng" dirty="0">
                <a:latin typeface="Arial Narrow" panose="020B0606020202030204" pitchFamily="34" charset="0"/>
                <a:cs typeface="Times New Roman" panose="02020603050405020304" pitchFamily="18" charset="0"/>
              </a:rPr>
              <a:t>федеральных стандартов</a:t>
            </a:r>
            <a:r>
              <a:rPr lang="ru-RU" sz="1750" dirty="0">
                <a:latin typeface="Arial Narrow" panose="020B0606020202030204" pitchFamily="34" charset="0"/>
                <a:cs typeface="Times New Roman" panose="02020603050405020304" pitchFamily="18" charset="0"/>
              </a:rPr>
              <a:t>, утвержденных постановлениями Правительства Российской Федерации</a:t>
            </a:r>
            <a:r>
              <a:rPr lang="ru-RU" sz="1750" dirty="0" smtClean="0">
                <a:latin typeface="Arial Narrow" panose="020B0606020202030204" pitchFamily="34" charset="0"/>
                <a:cs typeface="Times New Roman" panose="02020603050405020304" pitchFamily="18" charset="0"/>
              </a:rPr>
              <a:t>;</a:t>
            </a:r>
          </a:p>
          <a:p>
            <a:pPr algn="just"/>
            <a:endParaRPr lang="ru-RU" sz="1200" dirty="0" smtClean="0">
              <a:latin typeface="Arial Narrow" panose="020B0606020202030204" pitchFamily="34" charset="0"/>
              <a:cs typeface="Times New Roman" panose="02020603050405020304" pitchFamily="18" charset="0"/>
            </a:endParaRPr>
          </a:p>
          <a:p>
            <a:pPr lvl="0" indent="271463" algn="just">
              <a:buFont typeface="Arial" panose="020B0604020202020204" pitchFamily="34" charset="0"/>
              <a:buChar char="•"/>
            </a:pPr>
            <a:r>
              <a:rPr lang="ru-RU" sz="1750" dirty="0">
                <a:latin typeface="Arial Narrow" panose="020B0606020202030204" pitchFamily="34" charset="0"/>
                <a:cs typeface="Times New Roman" panose="02020603050405020304" pitchFamily="18" charset="0"/>
              </a:rPr>
              <a:t>соблюдение органами внутреннего муниципального финансового контроля требований </a:t>
            </a:r>
            <a:r>
              <a:rPr lang="ru-RU" sz="1750" b="1" u="sng" dirty="0" smtClean="0">
                <a:latin typeface="Arial Narrow" panose="020B0606020202030204" pitchFamily="34" charset="0"/>
                <a:cs typeface="Times New Roman" panose="02020603050405020304" pitchFamily="18" charset="0"/>
              </a:rPr>
              <a:t>Бюджетного кодекса </a:t>
            </a:r>
            <a:r>
              <a:rPr lang="ru-RU" sz="1750" b="1" u="sng" dirty="0">
                <a:latin typeface="Arial Narrow" panose="020B0606020202030204" pitchFamily="34" charset="0"/>
                <a:cs typeface="Times New Roman" panose="02020603050405020304" pitchFamily="18" charset="0"/>
              </a:rPr>
              <a:t>РФ</a:t>
            </a:r>
            <a:r>
              <a:rPr lang="ru-RU" sz="1750" dirty="0">
                <a:latin typeface="Arial Narrow" panose="020B0606020202030204" pitchFamily="34" charset="0"/>
                <a:cs typeface="Times New Roman" panose="02020603050405020304" pitchFamily="18" charset="0"/>
              </a:rPr>
              <a:t> и </a:t>
            </a:r>
            <a:r>
              <a:rPr lang="ru-RU" sz="1750" b="1" u="sng" dirty="0">
                <a:latin typeface="Arial Narrow" panose="020B0606020202030204" pitchFamily="34" charset="0"/>
                <a:cs typeface="Times New Roman" panose="02020603050405020304" pitchFamily="18" charset="0"/>
              </a:rPr>
              <a:t>федеральных стандартов</a:t>
            </a:r>
            <a:r>
              <a:rPr lang="ru-RU" sz="1750" dirty="0">
                <a:latin typeface="Arial Narrow" panose="020B0606020202030204" pitchFamily="34" charset="0"/>
                <a:cs typeface="Times New Roman" panose="02020603050405020304" pitchFamily="18" charset="0"/>
              </a:rPr>
              <a:t> при планировании, подготовке и проведении контрольных мероприятий, составлении и направлении представлений и предписаний по итогам их проведения</a:t>
            </a:r>
            <a:r>
              <a:rPr lang="ru-RU" sz="1750" dirty="0" smtClean="0">
                <a:latin typeface="Arial Narrow" panose="020B0606020202030204" pitchFamily="34" charset="0"/>
                <a:cs typeface="Times New Roman" panose="02020603050405020304" pitchFamily="18" charset="0"/>
              </a:rPr>
              <a:t>;</a:t>
            </a:r>
          </a:p>
          <a:p>
            <a:pPr lvl="0" algn="just"/>
            <a:endParaRPr lang="ru-RU" sz="1750" dirty="0" smtClean="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1362157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араллелограмм 6"/>
          <p:cNvSpPr/>
          <p:nvPr/>
        </p:nvSpPr>
        <p:spPr>
          <a:xfrm rot="10800000">
            <a:off x="7029450" y="0"/>
            <a:ext cx="5162550" cy="3028949"/>
          </a:xfrm>
          <a:prstGeom prst="parallelogram">
            <a:avLst>
              <a:gd name="adj" fmla="val 23076"/>
            </a:avLst>
          </a:prstGeom>
          <a:gradFill flip="none" rotWithShape="1">
            <a:gsLst>
              <a:gs pos="49000">
                <a:srgbClr val="A5A1A1"/>
              </a:gs>
              <a:gs pos="0">
                <a:schemeClr val="bg1"/>
              </a:gs>
              <a:gs pos="100000">
                <a:schemeClr val="bg2">
                  <a:lumMod val="50000"/>
                </a:schemeClr>
              </a:gs>
            </a:gsLst>
            <a:lin ang="5400000" scaled="1"/>
            <a:tileRect/>
          </a:gradFill>
          <a:ln w="3175">
            <a:noFill/>
          </a:ln>
          <a:effectLst>
            <a:outerShdw blurRad="88900" dist="38100" dir="2700000" algn="tl" rotWithShape="0">
              <a:schemeClr val="bg2">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5" name="Параллелограмм 4"/>
          <p:cNvSpPr/>
          <p:nvPr/>
        </p:nvSpPr>
        <p:spPr>
          <a:xfrm rot="10800000">
            <a:off x="0" y="0"/>
            <a:ext cx="5162550" cy="4762500"/>
          </a:xfrm>
          <a:prstGeom prst="parallelogram">
            <a:avLst>
              <a:gd name="adj" fmla="val 21076"/>
            </a:avLst>
          </a:prstGeom>
          <a:gradFill flip="none" rotWithShape="1">
            <a:gsLst>
              <a:gs pos="50000">
                <a:srgbClr val="A5A1A1"/>
              </a:gs>
              <a:gs pos="0">
                <a:schemeClr val="bg1"/>
              </a:gs>
              <a:gs pos="100000">
                <a:schemeClr val="bg2">
                  <a:lumMod val="50000"/>
                </a:schemeClr>
              </a:gs>
            </a:gsLst>
            <a:lin ang="5400000" scaled="1"/>
            <a:tileRect/>
          </a:gradFill>
          <a:ln w="3175">
            <a:noFill/>
          </a:ln>
          <a:effectLst>
            <a:outerShdw blurRad="88900" dist="38100" dir="2700000" algn="tl" rotWithShape="0">
              <a:schemeClr val="bg2">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endParaRPr>
          </a:p>
        </p:txBody>
      </p:sp>
      <p:sp>
        <p:nvSpPr>
          <p:cNvPr id="2" name="Блок-схема: данные 1"/>
          <p:cNvSpPr/>
          <p:nvPr/>
        </p:nvSpPr>
        <p:spPr>
          <a:xfrm>
            <a:off x="657225" y="-90488"/>
            <a:ext cx="10515599" cy="6791325"/>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9348"/>
              <a:gd name="connsiteY0" fmla="*/ 10000 h 10000"/>
              <a:gd name="connsiteX1" fmla="*/ 1348 w 9348"/>
              <a:gd name="connsiteY1" fmla="*/ 0 h 10000"/>
              <a:gd name="connsiteX2" fmla="*/ 9348 w 9348"/>
              <a:gd name="connsiteY2" fmla="*/ 0 h 10000"/>
              <a:gd name="connsiteX3" fmla="*/ 7348 w 9348"/>
              <a:gd name="connsiteY3" fmla="*/ 10000 h 10000"/>
              <a:gd name="connsiteX4" fmla="*/ 0 w 9348"/>
              <a:gd name="connsiteY4" fmla="*/ 10000 h 10000"/>
              <a:gd name="connsiteX0" fmla="*/ 0 w 10000"/>
              <a:gd name="connsiteY0" fmla="*/ 10000 h 10018"/>
              <a:gd name="connsiteX1" fmla="*/ 1442 w 10000"/>
              <a:gd name="connsiteY1" fmla="*/ 0 h 10018"/>
              <a:gd name="connsiteX2" fmla="*/ 10000 w 10000"/>
              <a:gd name="connsiteY2" fmla="*/ 0 h 10018"/>
              <a:gd name="connsiteX3" fmla="*/ 8375 w 10000"/>
              <a:gd name="connsiteY3" fmla="*/ 10018 h 10018"/>
              <a:gd name="connsiteX4" fmla="*/ 0 w 10000"/>
              <a:gd name="connsiteY4" fmla="*/ 10000 h 10018"/>
              <a:gd name="connsiteX0" fmla="*/ 0 w 10000"/>
              <a:gd name="connsiteY0" fmla="*/ 10000 h 10001"/>
              <a:gd name="connsiteX1" fmla="*/ 1442 w 10000"/>
              <a:gd name="connsiteY1" fmla="*/ 0 h 10001"/>
              <a:gd name="connsiteX2" fmla="*/ 10000 w 10000"/>
              <a:gd name="connsiteY2" fmla="*/ 0 h 10001"/>
              <a:gd name="connsiteX3" fmla="*/ 8599 w 10000"/>
              <a:gd name="connsiteY3" fmla="*/ 10001 h 10001"/>
              <a:gd name="connsiteX4" fmla="*/ 0 w 10000"/>
              <a:gd name="connsiteY4" fmla="*/ 10000 h 10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1">
                <a:moveTo>
                  <a:pt x="0" y="10000"/>
                </a:moveTo>
                <a:lnTo>
                  <a:pt x="1442" y="0"/>
                </a:lnTo>
                <a:lnTo>
                  <a:pt x="10000" y="0"/>
                </a:lnTo>
                <a:lnTo>
                  <a:pt x="8599" y="10001"/>
                </a:lnTo>
                <a:lnTo>
                  <a:pt x="0" y="10000"/>
                </a:lnTo>
                <a:close/>
              </a:path>
            </a:pathLst>
          </a:custGeom>
          <a:gradFill flip="none" rotWithShape="1">
            <a:gsLst>
              <a:gs pos="78000">
                <a:srgbClr val="5D8F3B"/>
              </a:gs>
              <a:gs pos="100000">
                <a:srgbClr val="537F35"/>
              </a:gs>
              <a:gs pos="31000">
                <a:srgbClr val="6DA945">
                  <a:alpha val="95294"/>
                </a:srgbClr>
              </a:gs>
            </a:gsLst>
            <a:path path="rect">
              <a:fillToRect r="100000" b="100000"/>
            </a:path>
            <a:tileRect l="-100000" t="-100000"/>
          </a:gradFill>
          <a:ln>
            <a:solidFill>
              <a:schemeClr val="accent6">
                <a:lumMod val="75000"/>
                <a:alpha val="81000"/>
              </a:schemeClr>
            </a:solidFill>
          </a:ln>
          <a:effectLst>
            <a:outerShdw blurRad="101600" dist="38100" dir="2700000" algn="tl" rotWithShape="0">
              <a:schemeClr val="tx1">
                <a:alpha val="17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prstClr val="white"/>
              </a:solidFill>
              <a:latin typeface="Bookman Old Style" panose="02050604050505020204" pitchFamily="18" charset="0"/>
            </a:endParaRPr>
          </a:p>
        </p:txBody>
      </p:sp>
      <p:sp>
        <p:nvSpPr>
          <p:cNvPr id="6" name="Параллелограмм 5"/>
          <p:cNvSpPr/>
          <p:nvPr/>
        </p:nvSpPr>
        <p:spPr>
          <a:xfrm>
            <a:off x="-361950" y="1914525"/>
            <a:ext cx="12439649" cy="2590800"/>
          </a:xfrm>
          <a:prstGeom prst="parallelogram">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prstClr val="white"/>
                </a:solidFill>
                <a:latin typeface="Arial Narrow" panose="020B0606020202030204" pitchFamily="34" charset="0"/>
              </a:rPr>
              <a:t>СПАСИБО ЗА ВНИМАНИЕ!</a:t>
            </a:r>
            <a:endParaRPr lang="ru-RU" sz="3200" b="1" dirty="0">
              <a:solidFill>
                <a:prstClr val="white"/>
              </a:solidFill>
              <a:latin typeface="Arial Narrow" panose="020B0606020202030204" pitchFamily="34" charset="0"/>
            </a:endParaRPr>
          </a:p>
        </p:txBody>
      </p:sp>
      <p:pic>
        <p:nvPicPr>
          <p:cNvPr id="14" name="Рисунок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7785" y="257175"/>
            <a:ext cx="806390" cy="1049302"/>
          </a:xfrm>
          <a:prstGeom prst="rect">
            <a:avLst/>
          </a:prstGeom>
        </p:spPr>
      </p:pic>
    </p:spTree>
    <p:extLst>
      <p:ext uri="{BB962C8B-B14F-4D97-AF65-F5344CB8AC3E}">
        <p14:creationId xmlns:p14="http://schemas.microsoft.com/office/powerpoint/2010/main" val="6244988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1656875" y="526919"/>
            <a:ext cx="9338733" cy="406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r>
              <a:rPr lang="ru-RU" altLang="ru-RU" sz="1800" b="1" dirty="0">
                <a:solidFill>
                  <a:schemeClr val="tx1">
                    <a:lumMod val="65000"/>
                    <a:lumOff val="35000"/>
                  </a:schemeClr>
                </a:solidFill>
                <a:latin typeface="Arial Narrow" panose="020B0606020202030204" pitchFamily="34" charset="0"/>
                <a:ea typeface="Gotham Pro" charset="0"/>
                <a:cs typeface="Gotham Pro" charset="0"/>
              </a:rPr>
              <a:t>ТИПОВЫЕ </a:t>
            </a:r>
            <a:r>
              <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rPr>
              <a:t>НАРУШЕНИЯ </a:t>
            </a:r>
            <a:r>
              <a:rPr lang="ru-RU" altLang="ru-RU" sz="1800" b="1" dirty="0">
                <a:solidFill>
                  <a:schemeClr val="tx1">
                    <a:lumMod val="65000"/>
                    <a:lumOff val="35000"/>
                  </a:schemeClr>
                </a:solidFill>
                <a:latin typeface="Arial Narrow" panose="020B0606020202030204" pitchFamily="34" charset="0"/>
                <a:ea typeface="Gotham Pro" charset="0"/>
                <a:cs typeface="Gotham Pro" charset="0"/>
              </a:rPr>
              <a:t>ЗАКОНОДАТЕЛЬСТВА О КОНТРАКТНОЙ </a:t>
            </a:r>
            <a:r>
              <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rPr>
              <a:t>СИСТЕМЕ* </a:t>
            </a:r>
            <a:endParaRPr lang="ru-RU" altLang="ru-RU" sz="1800" b="1" dirty="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r>
              <a:rPr lang="ru-RU" altLang="ru-RU" sz="1800" b="1" dirty="0">
                <a:solidFill>
                  <a:schemeClr val="tx1">
                    <a:lumMod val="65000"/>
                    <a:lumOff val="35000"/>
                  </a:schemeClr>
                </a:solidFill>
                <a:latin typeface="Arial Narrow" panose="020B0606020202030204" pitchFamily="34" charset="0"/>
                <a:ea typeface="Gotham Pro" charset="0"/>
                <a:cs typeface="Gotham Pro" charset="0"/>
              </a:rPr>
              <a:t>ПРИ ОПРЕДЕЛЕНИИ ПОСТАВЩИКА</a:t>
            </a:r>
          </a:p>
        </p:txBody>
      </p:sp>
      <p:sp>
        <p:nvSpPr>
          <p:cNvPr id="2" name="Прямоугольник 1"/>
          <p:cNvSpPr/>
          <p:nvPr/>
        </p:nvSpPr>
        <p:spPr>
          <a:xfrm>
            <a:off x="166252" y="6355038"/>
            <a:ext cx="11862262" cy="276999"/>
          </a:xfrm>
          <a:prstGeom prst="rect">
            <a:avLst/>
          </a:prstGeom>
        </p:spPr>
        <p:txBody>
          <a:bodyPr wrap="square">
            <a:spAutoFit/>
          </a:bodyPr>
          <a:lstStyle/>
          <a:p>
            <a:r>
              <a:rPr lang="ru-RU" sz="1200" dirty="0">
                <a:latin typeface="Arial Narrow" panose="020B0606020202030204" pitchFamily="34" charset="0"/>
              </a:rPr>
              <a:t>* </a:t>
            </a:r>
            <a:r>
              <a:rPr lang="ru-RU" sz="1200" dirty="0" smtClean="0">
                <a:latin typeface="Arial Narrow" panose="020B0606020202030204" pitchFamily="34" charset="0"/>
              </a:rPr>
              <a:t>приведены </a:t>
            </a:r>
            <a:r>
              <a:rPr lang="ru-RU" sz="1200" dirty="0">
                <a:latin typeface="Arial Narrow" panose="020B0606020202030204" pitchFamily="34" charset="0"/>
              </a:rPr>
              <a:t>данные о </a:t>
            </a:r>
            <a:r>
              <a:rPr lang="ru-RU" sz="1200" dirty="0" smtClean="0">
                <a:latin typeface="Arial Narrow" panose="020B0606020202030204" pitchFamily="34" charset="0"/>
              </a:rPr>
              <a:t>нарушениях, </a:t>
            </a:r>
            <a:r>
              <a:rPr lang="ru-RU" sz="1200" dirty="0">
                <a:latin typeface="Arial Narrow" panose="020B0606020202030204" pitchFamily="34" charset="0"/>
              </a:rPr>
              <a:t>наиболее часто встречающихся при осуществлении закупок заказчиками </a:t>
            </a:r>
          </a:p>
        </p:txBody>
      </p:sp>
      <p:sp>
        <p:nvSpPr>
          <p:cNvPr id="3" name="Скругленный прямоугольник 2"/>
          <p:cNvSpPr/>
          <p:nvPr/>
        </p:nvSpPr>
        <p:spPr>
          <a:xfrm>
            <a:off x="374073" y="1183009"/>
            <a:ext cx="3749040" cy="1278795"/>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ПРИ УТВЕРЖДЕНИИ ДОКУМЕНТАЦИИ О ЗАКУПКЕ / ОПРЕДЕЛЕНИИ СОДЕРЖАНИЯ ИЗВЕЩЕНИЯ О ПРОВЕДЕНИИ ЗАПРОСА КОТИРОВОК</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23" name="Text Box 14"/>
          <p:cNvSpPr txBox="1">
            <a:spLocks noChangeArrowheads="1"/>
          </p:cNvSpPr>
          <p:nvPr/>
        </p:nvSpPr>
        <p:spPr bwMode="auto">
          <a:xfrm>
            <a:off x="4796443" y="1128616"/>
            <a:ext cx="7290260" cy="1494113"/>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350" b="1" dirty="0" smtClean="0">
                <a:solidFill>
                  <a:prstClr val="black">
                    <a:lumMod val="65000"/>
                    <a:lumOff val="35000"/>
                  </a:prstClr>
                </a:solidFill>
                <a:latin typeface="Arial Narrow" panose="020B0606020202030204" pitchFamily="34" charset="0"/>
                <a:ea typeface="Calibri"/>
                <a:cs typeface="Times New Roman"/>
              </a:rPr>
              <a:t>установление </a:t>
            </a:r>
            <a:r>
              <a:rPr lang="ru-RU" altLang="ru-RU" sz="1350" b="1" dirty="0">
                <a:solidFill>
                  <a:prstClr val="black">
                    <a:lumMod val="65000"/>
                    <a:lumOff val="35000"/>
                  </a:prstClr>
                </a:solidFill>
                <a:latin typeface="Arial Narrow" panose="020B0606020202030204" pitchFamily="34" charset="0"/>
                <a:ea typeface="Calibri"/>
                <a:cs typeface="Times New Roman"/>
              </a:rPr>
              <a:t>излишних </a:t>
            </a:r>
            <a:r>
              <a:rPr lang="ru-RU" altLang="ru-RU" sz="1350" b="1" dirty="0" smtClean="0">
                <a:solidFill>
                  <a:prstClr val="black">
                    <a:lumMod val="65000"/>
                    <a:lumOff val="35000"/>
                  </a:prstClr>
                </a:solidFill>
                <a:latin typeface="Arial Narrow" panose="020B0606020202030204" pitchFamily="34" charset="0"/>
                <a:ea typeface="Calibri"/>
                <a:cs typeface="Times New Roman"/>
              </a:rPr>
              <a:t>требований к участникам закупки</a:t>
            </a:r>
          </a:p>
          <a:p>
            <a:pPr marL="285750" lvl="0" indent="-285750">
              <a:buClr>
                <a:srgbClr val="ED7D31">
                  <a:lumMod val="75000"/>
                </a:srgbClr>
              </a:buClr>
              <a:buFont typeface="Wingdings" panose="05000000000000000000" pitchFamily="2" charset="2"/>
              <a:buChar char="Ø"/>
              <a:defRPr/>
            </a:pPr>
            <a:r>
              <a:rPr lang="ru-RU" altLang="ru-RU" sz="1350" b="1" dirty="0" smtClean="0">
                <a:solidFill>
                  <a:prstClr val="black">
                    <a:lumMod val="65000"/>
                    <a:lumOff val="35000"/>
                  </a:prstClr>
                </a:solidFill>
                <a:latin typeface="Arial Narrow" panose="020B0606020202030204" pitchFamily="34" charset="0"/>
                <a:ea typeface="Calibri"/>
                <a:cs typeface="Times New Roman"/>
              </a:rPr>
              <a:t>сокращения </a:t>
            </a:r>
            <a:r>
              <a:rPr lang="ru-RU" altLang="ru-RU" sz="1350" b="1" dirty="0">
                <a:solidFill>
                  <a:prstClr val="black">
                    <a:lumMod val="65000"/>
                    <a:lumOff val="35000"/>
                  </a:prstClr>
                </a:solidFill>
                <a:latin typeface="Arial Narrow" panose="020B0606020202030204" pitchFamily="34" charset="0"/>
                <a:ea typeface="Calibri"/>
                <a:cs typeface="Times New Roman"/>
              </a:rPr>
              <a:t>срока подачи заявок</a:t>
            </a:r>
          </a:p>
          <a:p>
            <a:pPr marL="285750" lvl="0" indent="-285750">
              <a:buClr>
                <a:srgbClr val="ED7D31">
                  <a:lumMod val="75000"/>
                </a:srgbClr>
              </a:buClr>
              <a:buFont typeface="Wingdings" panose="05000000000000000000" pitchFamily="2" charset="2"/>
              <a:buChar char="Ø"/>
              <a:defRPr/>
            </a:pPr>
            <a:r>
              <a:rPr lang="ru-RU" altLang="ru-RU" sz="1350" b="1" dirty="0">
                <a:solidFill>
                  <a:prstClr val="black">
                    <a:lumMod val="65000"/>
                    <a:lumOff val="35000"/>
                  </a:prstClr>
                </a:solidFill>
                <a:latin typeface="Arial Narrow" panose="020B0606020202030204" pitchFamily="34" charset="0"/>
                <a:ea typeface="Calibri"/>
                <a:cs typeface="Times New Roman"/>
              </a:rPr>
              <a:t>нарушения в проекте контракта: отсутствие обязательных пунктов, предусмотренных ст.34 Закона №44-ФЗ; </a:t>
            </a:r>
            <a:r>
              <a:rPr lang="ru-RU" altLang="ru-RU" sz="1350" b="1" dirty="0" smtClean="0">
                <a:solidFill>
                  <a:prstClr val="black">
                    <a:lumMod val="65000"/>
                    <a:lumOff val="35000"/>
                  </a:prstClr>
                </a:solidFill>
                <a:latin typeface="Arial Narrow" panose="020B0606020202030204" pitchFamily="34" charset="0"/>
                <a:ea typeface="Calibri"/>
                <a:cs typeface="Times New Roman"/>
              </a:rPr>
              <a:t>установление </a:t>
            </a:r>
            <a:r>
              <a:rPr lang="ru-RU" altLang="ru-RU" sz="1350" b="1" dirty="0">
                <a:solidFill>
                  <a:prstClr val="black">
                    <a:lumMod val="65000"/>
                    <a:lumOff val="35000"/>
                  </a:prstClr>
                </a:solidFill>
                <a:latin typeface="Arial Narrow" panose="020B0606020202030204" pitchFamily="34" charset="0"/>
                <a:ea typeface="Calibri"/>
                <a:cs typeface="Times New Roman"/>
              </a:rPr>
              <a:t>неверных условий об ответственности заказчика, поставщика (подрядчика, исполнителя</a:t>
            </a:r>
            <a:r>
              <a:rPr lang="ru-RU" altLang="ru-RU" sz="1350" b="1" dirty="0" smtClean="0">
                <a:solidFill>
                  <a:prstClr val="black">
                    <a:lumMod val="65000"/>
                    <a:lumOff val="35000"/>
                  </a:prstClr>
                </a:solidFill>
                <a:latin typeface="Arial Narrow" panose="020B0606020202030204" pitchFamily="34" charset="0"/>
                <a:ea typeface="Calibri"/>
                <a:cs typeface="Times New Roman"/>
              </a:rPr>
              <a:t>)</a:t>
            </a:r>
          </a:p>
          <a:p>
            <a:pPr marL="285750" lvl="0" indent="-285750">
              <a:buClr>
                <a:srgbClr val="ED7D31">
                  <a:lumMod val="75000"/>
                </a:srgbClr>
              </a:buClr>
              <a:buFont typeface="Wingdings" panose="05000000000000000000" pitchFamily="2" charset="2"/>
              <a:buChar char="Ø"/>
              <a:defRPr/>
            </a:pPr>
            <a:r>
              <a:rPr lang="ru-RU" altLang="ru-RU" sz="1350" b="1" dirty="0">
                <a:solidFill>
                  <a:prstClr val="black">
                    <a:lumMod val="65000"/>
                    <a:lumOff val="35000"/>
                  </a:prstClr>
                </a:solidFill>
                <a:latin typeface="Arial Narrow" panose="020B0606020202030204" pitchFamily="34" charset="0"/>
                <a:ea typeface="Calibri"/>
                <a:cs typeface="Times New Roman"/>
              </a:rPr>
              <a:t>установление в документации о закупке иных сведений о закупке, чем указано в извещении о </a:t>
            </a:r>
            <a:r>
              <a:rPr lang="ru-RU" altLang="ru-RU" sz="1350" b="1" dirty="0" smtClean="0">
                <a:solidFill>
                  <a:prstClr val="black">
                    <a:lumMod val="65000"/>
                    <a:lumOff val="35000"/>
                  </a:prstClr>
                </a:solidFill>
                <a:latin typeface="Arial Narrow" panose="020B0606020202030204" pitchFamily="34" charset="0"/>
                <a:ea typeface="Calibri"/>
                <a:cs typeface="Times New Roman"/>
              </a:rPr>
              <a:t>закупке</a:t>
            </a:r>
            <a:endParaRPr lang="ru-RU" altLang="ru-RU" sz="1350" b="1" dirty="0">
              <a:solidFill>
                <a:prstClr val="black">
                  <a:lumMod val="65000"/>
                  <a:lumOff val="35000"/>
                </a:prstClr>
              </a:solidFill>
              <a:latin typeface="Arial Narrow" panose="020B0606020202030204" pitchFamily="34" charset="0"/>
              <a:ea typeface="Calibri"/>
              <a:cs typeface="Times New Roman"/>
            </a:endParaRPr>
          </a:p>
        </p:txBody>
      </p:sp>
      <p:sp>
        <p:nvSpPr>
          <p:cNvPr id="24" name="Скругленный прямоугольник 23"/>
          <p:cNvSpPr/>
          <p:nvPr/>
        </p:nvSpPr>
        <p:spPr>
          <a:xfrm>
            <a:off x="374073" y="2728060"/>
            <a:ext cx="3749040" cy="944050"/>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НАРУШЕНИЕ СРОКОВ РАЗМЕЩЕНИЯ ДОКУМЕНТОВ И ИНФОРМАЦИИ ПО ЗАКУПКАМ </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26" name="Text Box 14"/>
          <p:cNvSpPr txBox="1">
            <a:spLocks noChangeArrowheads="1"/>
          </p:cNvSpPr>
          <p:nvPr/>
        </p:nvSpPr>
        <p:spPr bwMode="auto">
          <a:xfrm>
            <a:off x="4796444" y="2739204"/>
            <a:ext cx="7290259" cy="960041"/>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нарушение сроков публикации протоколов рассмотрения заявок и подведения </a:t>
            </a:r>
            <a:r>
              <a:rPr lang="ru-RU" altLang="ru-RU" sz="1400" b="1" dirty="0" smtClean="0">
                <a:solidFill>
                  <a:prstClr val="black">
                    <a:lumMod val="65000"/>
                    <a:lumOff val="35000"/>
                  </a:prstClr>
                </a:solidFill>
                <a:latin typeface="Arial Narrow" panose="020B0606020202030204" pitchFamily="34" charset="0"/>
                <a:ea typeface="Calibri"/>
                <a:cs typeface="Times New Roman"/>
              </a:rPr>
              <a:t>итогов</a:t>
            </a:r>
          </a:p>
          <a:p>
            <a:pPr marL="285750" lvl="0" indent="-285750">
              <a:buClr>
                <a:srgbClr val="ED7D31">
                  <a:lumMod val="75000"/>
                </a:srgbClr>
              </a:buClr>
              <a:buFont typeface="Wingdings" panose="05000000000000000000" pitchFamily="2" charset="2"/>
              <a:buChar char="Ø"/>
              <a:defRPr/>
            </a:pPr>
            <a:r>
              <a:rPr lang="ru-RU" altLang="ru-RU" sz="1400" b="1" dirty="0" smtClean="0">
                <a:solidFill>
                  <a:prstClr val="black">
                    <a:lumMod val="65000"/>
                    <a:lumOff val="35000"/>
                  </a:prstClr>
                </a:solidFill>
                <a:latin typeface="Arial Narrow" panose="020B0606020202030204" pitchFamily="34" charset="0"/>
                <a:ea typeface="Calibri"/>
                <a:cs typeface="Times New Roman"/>
              </a:rPr>
              <a:t>нарушение сроков </a:t>
            </a:r>
            <a:r>
              <a:rPr lang="ru-RU" altLang="ru-RU" sz="1400" b="1" dirty="0">
                <a:solidFill>
                  <a:prstClr val="black">
                    <a:lumMod val="65000"/>
                    <a:lumOff val="35000"/>
                  </a:prstClr>
                </a:solidFill>
                <a:latin typeface="Arial Narrow" panose="020B0606020202030204" pitchFamily="34" charset="0"/>
                <a:ea typeface="Calibri"/>
                <a:cs typeface="Times New Roman"/>
              </a:rPr>
              <a:t>публикации ответов на запрос </a:t>
            </a:r>
            <a:r>
              <a:rPr lang="ru-RU" altLang="ru-RU" sz="1400" b="1" dirty="0" smtClean="0">
                <a:solidFill>
                  <a:prstClr val="black">
                    <a:lumMod val="65000"/>
                    <a:lumOff val="35000"/>
                  </a:prstClr>
                </a:solidFill>
                <a:latin typeface="Arial Narrow" panose="020B0606020202030204" pitchFamily="34" charset="0"/>
                <a:ea typeface="Calibri"/>
                <a:cs typeface="Times New Roman"/>
              </a:rPr>
              <a:t>разъяснений</a:t>
            </a:r>
            <a:endParaRPr lang="ru-RU" altLang="ru-RU" sz="1400" b="1" dirty="0">
              <a:solidFill>
                <a:prstClr val="black">
                  <a:lumMod val="65000"/>
                  <a:lumOff val="35000"/>
                </a:prstClr>
              </a:solidFill>
              <a:latin typeface="Arial Narrow" panose="020B0606020202030204" pitchFamily="34" charset="0"/>
              <a:ea typeface="Calibri"/>
              <a:cs typeface="Times New Roman"/>
            </a:endParaRPr>
          </a:p>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нарушение сроков публикации изменений закупки</a:t>
            </a:r>
          </a:p>
        </p:txBody>
      </p:sp>
      <p:sp>
        <p:nvSpPr>
          <p:cNvPr id="27" name="Скругленный прямоугольник 26"/>
          <p:cNvSpPr/>
          <p:nvPr/>
        </p:nvSpPr>
        <p:spPr>
          <a:xfrm>
            <a:off x="374073" y="3823239"/>
            <a:ext cx="3749040" cy="1104332"/>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ПРИ РАССМОТРЕНИИ ЗАЯВОК НА УЧАСТИЕ В ЗАКУПКЕ И ПОДВЕДЕНИИ ИТОГОВ ЗАКУПКИ И СОСТАВЛЕНИИ ПРОТОКОЛОВ</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29" name="Text Box 14"/>
          <p:cNvSpPr txBox="1">
            <a:spLocks noChangeArrowheads="1"/>
          </p:cNvSpPr>
          <p:nvPr/>
        </p:nvSpPr>
        <p:spPr bwMode="auto">
          <a:xfrm>
            <a:off x="4796443" y="3842642"/>
            <a:ext cx="7290260" cy="1018238"/>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неправомерный допуск участников к участию в закупках (неправомерный отказ в допуске</a:t>
            </a:r>
            <a:r>
              <a:rPr lang="ru-RU" altLang="ru-RU" sz="1400" b="1" dirty="0" smtClean="0">
                <a:solidFill>
                  <a:prstClr val="black">
                    <a:lumMod val="65000"/>
                    <a:lumOff val="35000"/>
                  </a:prstClr>
                </a:solidFill>
                <a:latin typeface="Arial Narrow" panose="020B0606020202030204" pitchFamily="34" charset="0"/>
                <a:ea typeface="Calibri"/>
                <a:cs typeface="Times New Roman"/>
              </a:rPr>
              <a:t>)</a:t>
            </a:r>
            <a:endParaRPr lang="ru-RU" altLang="ru-RU" sz="1400" b="1" dirty="0">
              <a:solidFill>
                <a:prstClr val="black">
                  <a:lumMod val="65000"/>
                  <a:lumOff val="35000"/>
                </a:prstClr>
              </a:solidFill>
              <a:latin typeface="Arial Narrow" panose="020B0606020202030204" pitchFamily="34" charset="0"/>
              <a:ea typeface="Calibri"/>
              <a:cs typeface="Times New Roman"/>
            </a:endParaRPr>
          </a:p>
          <a:p>
            <a:pPr marL="285750" lvl="0" indent="-285750">
              <a:buClr>
                <a:srgbClr val="ED7D31">
                  <a:lumMod val="75000"/>
                </a:srgbClr>
              </a:buClr>
              <a:buFont typeface="Wingdings" panose="05000000000000000000" pitchFamily="2" charset="2"/>
              <a:buChar char="Ø"/>
              <a:defRPr/>
            </a:pPr>
            <a:r>
              <a:rPr lang="ru-RU" altLang="ru-RU" sz="1400" b="1" dirty="0" smtClean="0">
                <a:solidFill>
                  <a:prstClr val="black">
                    <a:lumMod val="65000"/>
                    <a:lumOff val="35000"/>
                  </a:prstClr>
                </a:solidFill>
                <a:latin typeface="Arial Narrow" panose="020B0606020202030204" pitchFamily="34" charset="0"/>
                <a:ea typeface="Calibri"/>
                <a:cs typeface="Times New Roman"/>
              </a:rPr>
              <a:t>не включение </a:t>
            </a:r>
            <a:r>
              <a:rPr lang="ru-RU" altLang="ru-RU" sz="1400" b="1" dirty="0">
                <a:solidFill>
                  <a:prstClr val="black">
                    <a:lumMod val="65000"/>
                    <a:lumOff val="35000"/>
                  </a:prstClr>
                </a:solidFill>
                <a:latin typeface="Arial Narrow" panose="020B0606020202030204" pitchFamily="34" charset="0"/>
                <a:ea typeface="Calibri"/>
                <a:cs typeface="Times New Roman"/>
              </a:rPr>
              <a:t>в протоколы комиссии заказчика </a:t>
            </a:r>
            <a:r>
              <a:rPr lang="ru-RU" altLang="ru-RU" sz="1400" b="1" dirty="0" smtClean="0">
                <a:solidFill>
                  <a:prstClr val="black">
                    <a:lumMod val="65000"/>
                    <a:lumOff val="35000"/>
                  </a:prstClr>
                </a:solidFill>
                <a:latin typeface="Arial Narrow" panose="020B0606020202030204" pitchFamily="34" charset="0"/>
                <a:ea typeface="Calibri"/>
                <a:cs typeface="Times New Roman"/>
              </a:rPr>
              <a:t>предусмотренных </a:t>
            </a:r>
            <a:r>
              <a:rPr lang="ru-RU" altLang="ru-RU" sz="1400" b="1" dirty="0">
                <a:solidFill>
                  <a:prstClr val="black">
                    <a:lumMod val="65000"/>
                    <a:lumOff val="35000"/>
                  </a:prstClr>
                </a:solidFill>
                <a:latin typeface="Arial Narrow" panose="020B0606020202030204" pitchFamily="34" charset="0"/>
                <a:ea typeface="Calibri"/>
                <a:cs typeface="Times New Roman"/>
              </a:rPr>
              <a:t>сведений и информации </a:t>
            </a:r>
          </a:p>
        </p:txBody>
      </p:sp>
      <p:sp>
        <p:nvSpPr>
          <p:cNvPr id="16" name="Штриховая стрелка вправо 15"/>
          <p:cNvSpPr/>
          <p:nvPr/>
        </p:nvSpPr>
        <p:spPr>
          <a:xfrm>
            <a:off x="4363312" y="1607066"/>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17" name="Штриховая стрелка вправо 16"/>
          <p:cNvSpPr/>
          <p:nvPr/>
        </p:nvSpPr>
        <p:spPr>
          <a:xfrm>
            <a:off x="4363314" y="2931894"/>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18" name="Штриховая стрелка вправо 17"/>
          <p:cNvSpPr/>
          <p:nvPr/>
        </p:nvSpPr>
        <p:spPr>
          <a:xfrm>
            <a:off x="4366429" y="4050196"/>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14" name="Скругленный прямоугольник 13"/>
          <p:cNvSpPr/>
          <p:nvPr/>
        </p:nvSpPr>
        <p:spPr>
          <a:xfrm>
            <a:off x="374073" y="5225085"/>
            <a:ext cx="3749040" cy="918002"/>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НАРУШЕНИЯ ПРИ ЗАКЛЮЧЕНИИ КОНТРАКТА</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15" name="Text Box 14"/>
          <p:cNvSpPr txBox="1">
            <a:spLocks noChangeArrowheads="1"/>
          </p:cNvSpPr>
          <p:nvPr/>
        </p:nvSpPr>
        <p:spPr bwMode="auto">
          <a:xfrm>
            <a:off x="4796442" y="4984166"/>
            <a:ext cx="7232072" cy="1332175"/>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нарушение срока заключения </a:t>
            </a:r>
            <a:r>
              <a:rPr lang="ru-RU" altLang="ru-RU" sz="1400" b="1" dirty="0" smtClean="0">
                <a:solidFill>
                  <a:prstClr val="black">
                    <a:lumMod val="65000"/>
                    <a:lumOff val="35000"/>
                  </a:prstClr>
                </a:solidFill>
                <a:latin typeface="Arial Narrow" panose="020B0606020202030204" pitchFamily="34" charset="0"/>
                <a:ea typeface="Calibri"/>
                <a:cs typeface="Times New Roman"/>
              </a:rPr>
              <a:t>контракта</a:t>
            </a:r>
            <a:endParaRPr lang="ru-RU" altLang="ru-RU" sz="1400" b="1" dirty="0">
              <a:solidFill>
                <a:prstClr val="black">
                  <a:lumMod val="65000"/>
                  <a:lumOff val="35000"/>
                </a:prstClr>
              </a:solidFill>
              <a:latin typeface="Arial Narrow" panose="020B0606020202030204" pitchFamily="34" charset="0"/>
              <a:ea typeface="Calibri"/>
              <a:cs typeface="Times New Roman"/>
            </a:endParaRPr>
          </a:p>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заключение контракта без надлежащего обеспечения </a:t>
            </a:r>
            <a:r>
              <a:rPr lang="ru-RU" altLang="ru-RU" sz="1400" b="1" dirty="0" smtClean="0">
                <a:solidFill>
                  <a:prstClr val="black">
                    <a:lumMod val="65000"/>
                    <a:lumOff val="35000"/>
                  </a:prstClr>
                </a:solidFill>
                <a:latin typeface="Arial Narrow" panose="020B0606020202030204" pitchFamily="34" charset="0"/>
                <a:ea typeface="Calibri"/>
                <a:cs typeface="Times New Roman"/>
              </a:rPr>
              <a:t>исполнения</a:t>
            </a:r>
            <a:endParaRPr lang="ru-RU" altLang="ru-RU" sz="1400" b="1" dirty="0">
              <a:solidFill>
                <a:prstClr val="black">
                  <a:lumMod val="65000"/>
                  <a:lumOff val="35000"/>
                </a:prstClr>
              </a:solidFill>
              <a:latin typeface="Arial Narrow" panose="020B0606020202030204" pitchFamily="34" charset="0"/>
              <a:ea typeface="Calibri"/>
              <a:cs typeface="Times New Roman"/>
            </a:endParaRPr>
          </a:p>
          <a:p>
            <a:pPr marL="285750" lvl="0" indent="-285750">
              <a:buClr>
                <a:srgbClr val="ED7D31">
                  <a:lumMod val="75000"/>
                </a:srgbClr>
              </a:buClr>
              <a:buFont typeface="Wingdings" panose="05000000000000000000" pitchFamily="2" charset="2"/>
              <a:buChar char="Ø"/>
              <a:defRPr/>
            </a:pPr>
            <a:r>
              <a:rPr lang="ru-RU" altLang="ru-RU" sz="1400" b="1" dirty="0" smtClean="0">
                <a:solidFill>
                  <a:prstClr val="black">
                    <a:lumMod val="65000"/>
                    <a:lumOff val="35000"/>
                  </a:prstClr>
                </a:solidFill>
                <a:latin typeface="Arial Narrow" panose="020B0606020202030204" pitchFamily="34" charset="0"/>
                <a:ea typeface="Calibri"/>
                <a:cs typeface="Times New Roman"/>
              </a:rPr>
              <a:t>условия контракта отличаются </a:t>
            </a:r>
            <a:r>
              <a:rPr lang="ru-RU" altLang="ru-RU" sz="1400" b="1" dirty="0">
                <a:solidFill>
                  <a:prstClr val="black">
                    <a:lumMod val="65000"/>
                    <a:lumOff val="35000"/>
                  </a:prstClr>
                </a:solidFill>
                <a:latin typeface="Arial Narrow" panose="020B0606020202030204" pitchFamily="34" charset="0"/>
                <a:ea typeface="Calibri"/>
                <a:cs typeface="Times New Roman"/>
              </a:rPr>
              <a:t>от </a:t>
            </a:r>
            <a:r>
              <a:rPr lang="ru-RU" altLang="ru-RU" sz="1400" b="1" dirty="0" smtClean="0">
                <a:solidFill>
                  <a:prstClr val="black">
                    <a:lumMod val="65000"/>
                    <a:lumOff val="35000"/>
                  </a:prstClr>
                </a:solidFill>
                <a:latin typeface="Arial Narrow" panose="020B0606020202030204" pitchFamily="34" charset="0"/>
                <a:ea typeface="Calibri"/>
                <a:cs typeface="Times New Roman"/>
              </a:rPr>
              <a:t>условий, объявленных </a:t>
            </a:r>
            <a:r>
              <a:rPr lang="ru-RU" altLang="ru-RU" sz="1400" b="1" dirty="0">
                <a:solidFill>
                  <a:prstClr val="black">
                    <a:lumMod val="65000"/>
                    <a:lumOff val="35000"/>
                  </a:prstClr>
                </a:solidFill>
                <a:latin typeface="Arial Narrow" panose="020B0606020202030204" pitchFamily="34" charset="0"/>
                <a:ea typeface="Calibri"/>
                <a:cs typeface="Times New Roman"/>
              </a:rPr>
              <a:t>в </a:t>
            </a:r>
            <a:r>
              <a:rPr lang="ru-RU" altLang="ru-RU" sz="1400" b="1" dirty="0" smtClean="0">
                <a:solidFill>
                  <a:prstClr val="black">
                    <a:lumMod val="65000"/>
                    <a:lumOff val="35000"/>
                  </a:prstClr>
                </a:solidFill>
                <a:latin typeface="Arial Narrow" panose="020B0606020202030204" pitchFamily="34" charset="0"/>
                <a:ea typeface="Calibri"/>
                <a:cs typeface="Times New Roman"/>
              </a:rPr>
              <a:t>закупке</a:t>
            </a:r>
            <a:endParaRPr lang="ru-RU" altLang="ru-RU" sz="1400" b="1" dirty="0">
              <a:solidFill>
                <a:prstClr val="black">
                  <a:lumMod val="65000"/>
                  <a:lumOff val="35000"/>
                </a:prstClr>
              </a:solidFill>
              <a:latin typeface="Arial Narrow" panose="020B0606020202030204" pitchFamily="34" charset="0"/>
              <a:ea typeface="Calibri"/>
              <a:cs typeface="Times New Roman"/>
            </a:endParaRPr>
          </a:p>
        </p:txBody>
      </p:sp>
      <p:sp>
        <p:nvSpPr>
          <p:cNvPr id="19" name="Штриховая стрелка вправо 18"/>
          <p:cNvSpPr/>
          <p:nvPr/>
        </p:nvSpPr>
        <p:spPr>
          <a:xfrm>
            <a:off x="4363313" y="5375024"/>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20" name="TextBox 19"/>
          <p:cNvSpPr txBox="1"/>
          <p:nvPr/>
        </p:nvSpPr>
        <p:spPr>
          <a:xfrm>
            <a:off x="11680342" y="265309"/>
            <a:ext cx="266420" cy="307777"/>
          </a:xfrm>
          <a:prstGeom prst="rect">
            <a:avLst/>
          </a:prstGeom>
          <a:noFill/>
        </p:spPr>
        <p:txBody>
          <a:bodyPr wrap="none" rtlCol="0">
            <a:spAutoFit/>
          </a:bodyPr>
          <a:lstStyle/>
          <a:p>
            <a:r>
              <a:rPr lang="ru-RU" sz="1400" b="1" i="1" dirty="0">
                <a:solidFill>
                  <a:schemeClr val="accent6">
                    <a:lumMod val="75000"/>
                  </a:schemeClr>
                </a:solidFill>
                <a:latin typeface="Arial Narrow" panose="020B0606020202030204" pitchFamily="34" charset="0"/>
                <a:cs typeface="Times New Roman" panose="02020603050405020304" pitchFamily="18" charset="0"/>
              </a:rPr>
              <a:t>2</a:t>
            </a:r>
          </a:p>
        </p:txBody>
      </p:sp>
    </p:spTree>
    <p:extLst>
      <p:ext uri="{BB962C8B-B14F-4D97-AF65-F5344CB8AC3E}">
        <p14:creationId xmlns:p14="http://schemas.microsoft.com/office/powerpoint/2010/main" val="15805309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1656875" y="526919"/>
            <a:ext cx="9338733" cy="406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algn="ctr">
              <a:lnSpc>
                <a:spcPct val="100000"/>
              </a:lnSpc>
              <a:spcBef>
                <a:spcPts val="0"/>
              </a:spcBef>
              <a:buNone/>
            </a:pPr>
            <a:r>
              <a:rPr lang="ru-RU" sz="1800" b="1" dirty="0">
                <a:solidFill>
                  <a:schemeClr val="tx1">
                    <a:lumMod val="65000"/>
                    <a:lumOff val="35000"/>
                  </a:schemeClr>
                </a:solidFill>
                <a:latin typeface="Arial Narrow" panose="020B0606020202030204" pitchFamily="34" charset="0"/>
                <a:cs typeface="Poppins" pitchFamily="2" charset="77"/>
              </a:rPr>
              <a:t>ТИПОВЫЕ </a:t>
            </a:r>
            <a:r>
              <a:rPr lang="ru-RU" sz="1800" b="1" dirty="0" smtClean="0">
                <a:solidFill>
                  <a:schemeClr val="tx1">
                    <a:lumMod val="65000"/>
                    <a:lumOff val="35000"/>
                  </a:schemeClr>
                </a:solidFill>
                <a:latin typeface="Arial Narrow" panose="020B0606020202030204" pitchFamily="34" charset="0"/>
                <a:cs typeface="Poppins" pitchFamily="2" charset="77"/>
              </a:rPr>
              <a:t>НАРУШЕНИЯ </a:t>
            </a:r>
            <a:r>
              <a:rPr lang="ru-RU" sz="1800" b="1" dirty="0">
                <a:solidFill>
                  <a:schemeClr val="tx1">
                    <a:lumMod val="65000"/>
                    <a:lumOff val="35000"/>
                  </a:schemeClr>
                </a:solidFill>
                <a:latin typeface="Arial Narrow" panose="020B0606020202030204" pitchFamily="34" charset="0"/>
                <a:cs typeface="Poppins" pitchFamily="2" charset="77"/>
              </a:rPr>
              <a:t>ЗАКОНОДАТЕЛЬСТВА О КОНТРАКТНОЙ </a:t>
            </a:r>
            <a:r>
              <a:rPr lang="ru-RU" sz="1800" b="1" dirty="0" smtClean="0">
                <a:solidFill>
                  <a:schemeClr val="tx1">
                    <a:lumMod val="65000"/>
                    <a:lumOff val="35000"/>
                  </a:schemeClr>
                </a:solidFill>
                <a:latin typeface="Arial Narrow" panose="020B0606020202030204" pitchFamily="34" charset="0"/>
                <a:cs typeface="Poppins" pitchFamily="2" charset="77"/>
              </a:rPr>
              <a:t>СИСТЕМЕ*</a:t>
            </a:r>
            <a:endParaRPr lang="ru-RU" sz="1800" b="1" dirty="0">
              <a:solidFill>
                <a:schemeClr val="tx1">
                  <a:lumMod val="65000"/>
                  <a:lumOff val="35000"/>
                </a:schemeClr>
              </a:solidFill>
              <a:latin typeface="Arial Narrow" panose="020B0606020202030204" pitchFamily="34" charset="0"/>
              <a:cs typeface="Poppins" pitchFamily="2" charset="77"/>
            </a:endParaRPr>
          </a:p>
          <a:p>
            <a:pPr algn="ctr">
              <a:lnSpc>
                <a:spcPct val="100000"/>
              </a:lnSpc>
              <a:spcBef>
                <a:spcPts val="0"/>
              </a:spcBef>
              <a:buNone/>
            </a:pPr>
            <a:r>
              <a:rPr lang="ru-RU" sz="1800" b="1" dirty="0">
                <a:solidFill>
                  <a:schemeClr val="tx1">
                    <a:lumMod val="65000"/>
                    <a:lumOff val="35000"/>
                  </a:schemeClr>
                </a:solidFill>
                <a:latin typeface="Arial Narrow" panose="020B0606020202030204" pitchFamily="34" charset="0"/>
                <a:cs typeface="Poppins" pitchFamily="2" charset="77"/>
              </a:rPr>
              <a:t>НА ЭТАПЕ ИСПОЛНЕНИЯ КОНТРАКТА</a:t>
            </a:r>
            <a:endParaRPr lang="en-US" sz="1800" b="1" dirty="0">
              <a:solidFill>
                <a:schemeClr val="tx1">
                  <a:lumMod val="65000"/>
                  <a:lumOff val="35000"/>
                </a:schemeClr>
              </a:solidFill>
              <a:latin typeface="Arial Narrow" panose="020B0606020202030204" pitchFamily="34" charset="0"/>
              <a:cs typeface="Poppins" pitchFamily="2" charset="77"/>
            </a:endParaRPr>
          </a:p>
        </p:txBody>
      </p:sp>
      <p:sp>
        <p:nvSpPr>
          <p:cNvPr id="2" name="Прямоугольник 1"/>
          <p:cNvSpPr/>
          <p:nvPr/>
        </p:nvSpPr>
        <p:spPr>
          <a:xfrm>
            <a:off x="267119" y="6355038"/>
            <a:ext cx="11862262" cy="276999"/>
          </a:xfrm>
          <a:prstGeom prst="rect">
            <a:avLst/>
          </a:prstGeom>
        </p:spPr>
        <p:txBody>
          <a:bodyPr wrap="square">
            <a:spAutoFit/>
          </a:bodyPr>
          <a:lstStyle/>
          <a:p>
            <a:r>
              <a:rPr lang="ru-RU" sz="1200" dirty="0">
                <a:latin typeface="Arial Narrow" panose="020B0606020202030204" pitchFamily="34" charset="0"/>
              </a:rPr>
              <a:t>* </a:t>
            </a:r>
            <a:r>
              <a:rPr lang="ru-RU" sz="1200" dirty="0" smtClean="0">
                <a:latin typeface="Arial Narrow" panose="020B0606020202030204" pitchFamily="34" charset="0"/>
              </a:rPr>
              <a:t>приведены </a:t>
            </a:r>
            <a:r>
              <a:rPr lang="ru-RU" sz="1200" dirty="0">
                <a:latin typeface="Arial Narrow" panose="020B0606020202030204" pitchFamily="34" charset="0"/>
              </a:rPr>
              <a:t>данные о </a:t>
            </a:r>
            <a:r>
              <a:rPr lang="ru-RU" sz="1200" dirty="0" smtClean="0">
                <a:latin typeface="Arial Narrow" panose="020B0606020202030204" pitchFamily="34" charset="0"/>
              </a:rPr>
              <a:t>нарушениях, </a:t>
            </a:r>
            <a:r>
              <a:rPr lang="ru-RU" sz="1200" dirty="0">
                <a:latin typeface="Arial Narrow" panose="020B0606020202030204" pitchFamily="34" charset="0"/>
              </a:rPr>
              <a:t>наиболее часто встречающихся при осуществлении закупок заказчиками </a:t>
            </a:r>
          </a:p>
        </p:txBody>
      </p:sp>
      <p:sp>
        <p:nvSpPr>
          <p:cNvPr id="24" name="Скругленный прямоугольник 23"/>
          <p:cNvSpPr/>
          <p:nvPr/>
        </p:nvSpPr>
        <p:spPr>
          <a:xfrm>
            <a:off x="344435" y="5217420"/>
            <a:ext cx="3749040" cy="797899"/>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В ОТНОШЕНИИ ПРИМЕНЕНИЯ МЕР ОТВЕТСТВЕННОСТИ ПО КОНТРАКТУ</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27" name="Скругленный прямоугольник 26"/>
          <p:cNvSpPr/>
          <p:nvPr/>
        </p:nvSpPr>
        <p:spPr>
          <a:xfrm>
            <a:off x="344435" y="1140666"/>
            <a:ext cx="3749040" cy="816230"/>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ИЗМЕНЕНИЕ, РАСТОРЖЕНИЕ КОНТРАКТА</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30" name="Скругленный прямоугольник 29"/>
          <p:cNvSpPr/>
          <p:nvPr/>
        </p:nvSpPr>
        <p:spPr>
          <a:xfrm>
            <a:off x="267119" y="2110877"/>
            <a:ext cx="3776984" cy="1546013"/>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defRPr/>
            </a:pPr>
            <a:r>
              <a:rPr lang="ru-RU" sz="1600" b="1" dirty="0" smtClean="0">
                <a:solidFill>
                  <a:schemeClr val="bg2">
                    <a:lumMod val="50000"/>
                  </a:schemeClr>
                </a:solidFill>
                <a:latin typeface="Arial Narrow" panose="020B0606020202030204" pitchFamily="34" charset="0"/>
                <a:cs typeface="Arial" pitchFamily="34" charset="0"/>
              </a:rPr>
              <a:t>СОБЛЮДЕНИЯ УСЛОВИЙ  КОНТРАКТА, В ТОМ ЧИСЛЕ В ЧАСТИ СООТВЕТСТВИЯ ПОСТАВЛЕННОГО ТОВАРА (ВЫПОЛНЕННОЙ РАБОТЫ, ОКАЗАННОЙ УСЛУГИ) УСЛОВИЯМ КОНТРАКТА</a:t>
            </a:r>
            <a:endParaRPr lang="ru-RU" sz="1600" b="1" dirty="0">
              <a:solidFill>
                <a:schemeClr val="bg2">
                  <a:lumMod val="50000"/>
                </a:schemeClr>
              </a:solidFill>
              <a:latin typeface="Arial Narrow" panose="020B0606020202030204" pitchFamily="34" charset="0"/>
              <a:cs typeface="Arial" pitchFamily="34" charset="0"/>
            </a:endParaRPr>
          </a:p>
        </p:txBody>
      </p:sp>
      <p:sp>
        <p:nvSpPr>
          <p:cNvPr id="32" name="Text Box 14"/>
          <p:cNvSpPr txBox="1">
            <a:spLocks noChangeArrowheads="1"/>
          </p:cNvSpPr>
          <p:nvPr/>
        </p:nvSpPr>
        <p:spPr bwMode="auto">
          <a:xfrm>
            <a:off x="4971838" y="2211490"/>
            <a:ext cx="6911521" cy="2611886"/>
          </a:xfrm>
          <a:prstGeom prst="parallelogram">
            <a:avLst/>
          </a:prstGeom>
          <a:gradFill>
            <a:gsLst>
              <a:gs pos="0">
                <a:sysClr val="window" lastClr="FFFFFF">
                  <a:lumMod val="85000"/>
                </a:sysClr>
              </a:gs>
              <a:gs pos="100000">
                <a:sysClr val="window" lastClr="FFFFFF">
                  <a:lumMod val="95000"/>
                </a:sysClr>
              </a:gs>
            </a:gsLst>
            <a:lin ang="16200000" scaled="1"/>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indent="-285750">
              <a:buClr>
                <a:srgbClr val="ED7D31">
                  <a:lumMod val="75000"/>
                </a:srgbClr>
              </a:buClr>
              <a:buFont typeface="Wingdings" panose="05000000000000000000" pitchFamily="2" charset="2"/>
              <a:buChar char="Ø"/>
              <a:defRPr/>
            </a:pPr>
            <a:r>
              <a:rPr lang="ru-RU" altLang="ru-RU" sz="1400" b="1" dirty="0">
                <a:solidFill>
                  <a:schemeClr val="tx1">
                    <a:lumMod val="65000"/>
                    <a:lumOff val="35000"/>
                  </a:schemeClr>
                </a:solidFill>
                <a:latin typeface="Arial Narrow" panose="020B0606020202030204" pitchFamily="34" charset="0"/>
                <a:ea typeface="Calibri"/>
                <a:cs typeface="Times New Roman"/>
              </a:rPr>
              <a:t>н</a:t>
            </a:r>
            <a:r>
              <a:rPr lang="ru-RU" altLang="ru-RU" sz="1400" b="1" dirty="0" smtClean="0">
                <a:solidFill>
                  <a:schemeClr val="tx1">
                    <a:lumMod val="65000"/>
                    <a:lumOff val="35000"/>
                  </a:schemeClr>
                </a:solidFill>
                <a:latin typeface="Arial Narrow" panose="020B0606020202030204" pitchFamily="34" charset="0"/>
                <a:ea typeface="Calibri"/>
                <a:cs typeface="Times New Roman"/>
              </a:rPr>
              <a:t>есоответствие поставленного товара, выполненной работы (ее результата), оказанной услуги условиям контракта</a:t>
            </a:r>
          </a:p>
          <a:p>
            <a:pPr marL="285750" indent="-285750">
              <a:buClr>
                <a:srgbClr val="ED7D31">
                  <a:lumMod val="75000"/>
                </a:srgbClr>
              </a:buClr>
              <a:buFont typeface="Wingdings" panose="05000000000000000000" pitchFamily="2" charset="2"/>
              <a:buChar char="Ø"/>
              <a:defRPr/>
            </a:pPr>
            <a:r>
              <a:rPr lang="ru-RU" altLang="ru-RU" sz="1400" b="1" dirty="0" smtClean="0">
                <a:solidFill>
                  <a:schemeClr val="tx1">
                    <a:lumMod val="65000"/>
                    <a:lumOff val="35000"/>
                  </a:schemeClr>
                </a:solidFill>
                <a:latin typeface="Arial Narrow" panose="020B0606020202030204" pitchFamily="34" charset="0"/>
                <a:ea typeface="Calibri"/>
                <a:cs typeface="Times New Roman"/>
              </a:rPr>
              <a:t>не проведение экспертизы поставленного товара, выполненной работы (ее результата), оказанной услуги</a:t>
            </a:r>
          </a:p>
          <a:p>
            <a:pPr marL="285750" indent="-285750">
              <a:buClr>
                <a:srgbClr val="ED7D31">
                  <a:lumMod val="75000"/>
                </a:srgbClr>
              </a:buClr>
              <a:buFont typeface="Wingdings" panose="05000000000000000000" pitchFamily="2" charset="2"/>
              <a:buChar char="Ø"/>
              <a:defRPr/>
            </a:pPr>
            <a:r>
              <a:rPr lang="ru-RU" altLang="ru-RU" sz="1400" b="1" dirty="0" smtClean="0">
                <a:solidFill>
                  <a:schemeClr val="tx1">
                    <a:lumMod val="65000"/>
                    <a:lumOff val="35000"/>
                  </a:schemeClr>
                </a:solidFill>
                <a:latin typeface="Arial Narrow" panose="020B0606020202030204" pitchFamily="34" charset="0"/>
                <a:ea typeface="Calibri"/>
                <a:cs typeface="Times New Roman"/>
              </a:rPr>
              <a:t>подписание документов о приемке ТРУ приемочной комиссией НЕ в полном составе (в случае ее создания)</a:t>
            </a:r>
          </a:p>
          <a:p>
            <a:pPr marL="285750" indent="-285750">
              <a:buClr>
                <a:srgbClr val="ED7D31">
                  <a:lumMod val="75000"/>
                </a:srgbClr>
              </a:buClr>
              <a:buFont typeface="Wingdings" panose="05000000000000000000" pitchFamily="2" charset="2"/>
              <a:buChar char="Ø"/>
              <a:defRPr/>
            </a:pPr>
            <a:r>
              <a:rPr lang="ru-RU" altLang="ru-RU" sz="1400" b="1" dirty="0" smtClean="0">
                <a:solidFill>
                  <a:srgbClr val="C00000"/>
                </a:solidFill>
                <a:latin typeface="Arial Narrow" panose="020B0606020202030204" pitchFamily="34" charset="0"/>
                <a:ea typeface="Calibri"/>
                <a:cs typeface="Times New Roman"/>
              </a:rPr>
              <a:t>нарушение </a:t>
            </a:r>
            <a:r>
              <a:rPr lang="ru-RU" altLang="ru-RU" sz="1400" b="1" dirty="0">
                <a:solidFill>
                  <a:srgbClr val="C00000"/>
                </a:solidFill>
                <a:latin typeface="Arial Narrow" panose="020B0606020202030204" pitchFamily="34" charset="0"/>
                <a:ea typeface="Calibri"/>
                <a:cs typeface="Times New Roman"/>
              </a:rPr>
              <a:t>срока оплаты </a:t>
            </a:r>
            <a:r>
              <a:rPr lang="ru-RU" altLang="ru-RU" sz="1400" b="1" dirty="0">
                <a:solidFill>
                  <a:schemeClr val="tx1">
                    <a:lumMod val="65000"/>
                    <a:lumOff val="35000"/>
                  </a:schemeClr>
                </a:solidFill>
                <a:latin typeface="Arial Narrow" panose="020B0606020202030204" pitchFamily="34" charset="0"/>
                <a:ea typeface="Calibri"/>
                <a:cs typeface="Times New Roman"/>
              </a:rPr>
              <a:t>заказчиком поставленных товаров (оказанных услуг, выполненных работ) </a:t>
            </a:r>
            <a:endParaRPr lang="ru-RU" altLang="ru-RU" sz="1400" b="1" dirty="0" smtClean="0">
              <a:solidFill>
                <a:schemeClr val="tx1">
                  <a:lumMod val="65000"/>
                  <a:lumOff val="35000"/>
                </a:schemeClr>
              </a:solidFill>
              <a:latin typeface="Arial Narrow" panose="020B0606020202030204" pitchFamily="34" charset="0"/>
              <a:ea typeface="Calibri"/>
              <a:cs typeface="Times New Roman"/>
            </a:endParaRPr>
          </a:p>
          <a:p>
            <a:pPr marL="285750" indent="-285750">
              <a:buClr>
                <a:srgbClr val="ED7D31">
                  <a:lumMod val="75000"/>
                </a:srgbClr>
              </a:buClr>
              <a:buFont typeface="Wingdings" panose="05000000000000000000" pitchFamily="2" charset="2"/>
              <a:buChar char="Ø"/>
              <a:defRPr/>
            </a:pPr>
            <a:r>
              <a:rPr lang="ru-RU" altLang="ru-RU" sz="1400" b="1" dirty="0">
                <a:solidFill>
                  <a:srgbClr val="C00000"/>
                </a:solidFill>
                <a:latin typeface="Arial Narrow" panose="020B0606020202030204" pitchFamily="34" charset="0"/>
                <a:ea typeface="Calibri"/>
                <a:cs typeface="Times New Roman"/>
              </a:rPr>
              <a:t>бездействие заказчика </a:t>
            </a:r>
            <a:r>
              <a:rPr lang="ru-RU" altLang="ru-RU" sz="1400" b="1" dirty="0">
                <a:solidFill>
                  <a:schemeClr val="tx1">
                    <a:lumMod val="65000"/>
                    <a:lumOff val="35000"/>
                  </a:schemeClr>
                </a:solidFill>
                <a:latin typeface="Arial Narrow" panose="020B0606020202030204" pitchFamily="34" charset="0"/>
                <a:ea typeface="Calibri"/>
                <a:cs typeface="Times New Roman"/>
              </a:rPr>
              <a:t>при неисполнении </a:t>
            </a:r>
            <a:r>
              <a:rPr lang="ru-RU" altLang="ru-RU" sz="1400" b="1" dirty="0">
                <a:solidFill>
                  <a:prstClr val="black">
                    <a:lumMod val="65000"/>
                    <a:lumOff val="35000"/>
                  </a:prstClr>
                </a:solidFill>
                <a:latin typeface="Arial Narrow" panose="020B0606020202030204" pitchFamily="34" charset="0"/>
                <a:ea typeface="Calibri"/>
                <a:cs typeface="Times New Roman"/>
              </a:rPr>
              <a:t>поставщиком (подрядчиком, исполнителем) своих обязательств по </a:t>
            </a:r>
            <a:r>
              <a:rPr lang="ru-RU" altLang="ru-RU" sz="1400" b="1" dirty="0" smtClean="0">
                <a:solidFill>
                  <a:prstClr val="black">
                    <a:lumMod val="65000"/>
                    <a:lumOff val="35000"/>
                  </a:prstClr>
                </a:solidFill>
                <a:latin typeface="Arial Narrow" panose="020B0606020202030204" pitchFamily="34" charset="0"/>
                <a:ea typeface="Calibri"/>
                <a:cs typeface="Times New Roman"/>
              </a:rPr>
              <a:t>контракту</a:t>
            </a:r>
            <a:endParaRPr lang="ru-RU" altLang="ru-RU" sz="1400" b="1" dirty="0">
              <a:solidFill>
                <a:schemeClr val="tx1">
                  <a:lumMod val="65000"/>
                  <a:lumOff val="35000"/>
                </a:schemeClr>
              </a:solidFill>
              <a:latin typeface="Arial Narrow" panose="020B0606020202030204" pitchFamily="34" charset="0"/>
              <a:ea typeface="Calibri"/>
              <a:cs typeface="Times New Roman"/>
            </a:endParaRPr>
          </a:p>
        </p:txBody>
      </p:sp>
      <p:sp>
        <p:nvSpPr>
          <p:cNvPr id="17" name="Штриховая стрелка вправо 16"/>
          <p:cNvSpPr/>
          <p:nvPr/>
        </p:nvSpPr>
        <p:spPr>
          <a:xfrm>
            <a:off x="4341132" y="1336511"/>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18" name="Штриховая стрелка вправо 17"/>
          <p:cNvSpPr/>
          <p:nvPr/>
        </p:nvSpPr>
        <p:spPr>
          <a:xfrm>
            <a:off x="4341131" y="2708363"/>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4" name="Овальная выноска 3"/>
          <p:cNvSpPr/>
          <p:nvPr/>
        </p:nvSpPr>
        <p:spPr>
          <a:xfrm>
            <a:off x="1214795" y="3796703"/>
            <a:ext cx="2850736" cy="1220952"/>
          </a:xfrm>
          <a:prstGeom prst="wedgeEllipseCallout">
            <a:avLst>
              <a:gd name="adj1" fmla="val 125717"/>
              <a:gd name="adj2" fmla="val -2383"/>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chemeClr val="tx1"/>
                </a:solidFill>
                <a:latin typeface="Arial Narrow" panose="020B0606020202030204" pitchFamily="34" charset="0"/>
              </a:rPr>
              <a:t>ч.1 ст.101 Закона 44-ФЗ </a:t>
            </a:r>
            <a:r>
              <a:rPr lang="ru-RU" sz="1200" b="1" dirty="0" smtClean="0">
                <a:solidFill>
                  <a:schemeClr val="tx1"/>
                </a:solidFill>
                <a:latin typeface="Arial Narrow" panose="020B0606020202030204" pitchFamily="34" charset="0"/>
              </a:rPr>
              <a:t>ЗАКАЗЧИК </a:t>
            </a:r>
            <a:r>
              <a:rPr lang="ru-RU" sz="1200" b="1" dirty="0" smtClean="0">
                <a:solidFill>
                  <a:srgbClr val="C00000"/>
                </a:solidFill>
                <a:latin typeface="Arial Narrow" panose="020B0606020202030204" pitchFamily="34" charset="0"/>
              </a:rPr>
              <a:t>ОБЯЗАН</a:t>
            </a:r>
            <a:r>
              <a:rPr lang="ru-RU" sz="1200" b="1" dirty="0" smtClean="0">
                <a:solidFill>
                  <a:schemeClr val="tx1"/>
                </a:solidFill>
                <a:latin typeface="Arial Narrow" panose="020B0606020202030204" pitchFamily="34" charset="0"/>
              </a:rPr>
              <a:t> </a:t>
            </a:r>
            <a:r>
              <a:rPr lang="ru-RU" sz="1200" dirty="0" smtClean="0">
                <a:solidFill>
                  <a:schemeClr val="tx1"/>
                </a:solidFill>
                <a:latin typeface="Arial Narrow" panose="020B0606020202030204" pitchFamily="34" charset="0"/>
              </a:rPr>
              <a:t>ОСУЩЕСТВЛЯТЬ </a:t>
            </a:r>
            <a:r>
              <a:rPr lang="ru-RU" sz="1200" b="1" dirty="0" smtClean="0">
                <a:solidFill>
                  <a:schemeClr val="tx1"/>
                </a:solidFill>
                <a:latin typeface="Arial Narrow" panose="020B0606020202030204" pitchFamily="34" charset="0"/>
              </a:rPr>
              <a:t>КОНТРОЛЬ</a:t>
            </a:r>
            <a:r>
              <a:rPr lang="ru-RU" sz="1200" dirty="0" smtClean="0">
                <a:solidFill>
                  <a:schemeClr val="tx1"/>
                </a:solidFill>
                <a:latin typeface="Arial Narrow" panose="020B0606020202030204" pitchFamily="34" charset="0"/>
              </a:rPr>
              <a:t> </a:t>
            </a:r>
            <a:r>
              <a:rPr lang="ru-RU" sz="1200" b="1" dirty="0" smtClean="0">
                <a:solidFill>
                  <a:schemeClr val="tx1"/>
                </a:solidFill>
                <a:latin typeface="Arial Narrow" panose="020B0606020202030204" pitchFamily="34" charset="0"/>
              </a:rPr>
              <a:t>ЗА</a:t>
            </a:r>
            <a:r>
              <a:rPr lang="ru-RU" sz="1200" dirty="0" smtClean="0">
                <a:solidFill>
                  <a:schemeClr val="tx1"/>
                </a:solidFill>
                <a:latin typeface="Arial Narrow" panose="020B0606020202030204" pitchFamily="34" charset="0"/>
              </a:rPr>
              <a:t> </a:t>
            </a:r>
            <a:r>
              <a:rPr lang="ru-RU" sz="1200" b="1" dirty="0" smtClean="0">
                <a:solidFill>
                  <a:schemeClr val="tx1"/>
                </a:solidFill>
                <a:latin typeface="Arial Narrow" panose="020B0606020202030204" pitchFamily="34" charset="0"/>
              </a:rPr>
              <a:t>ИСПОЛНЕНИЕМ</a:t>
            </a:r>
            <a:r>
              <a:rPr lang="ru-RU" sz="1200" dirty="0" smtClean="0">
                <a:solidFill>
                  <a:schemeClr val="tx1"/>
                </a:solidFill>
                <a:latin typeface="Arial Narrow" panose="020B0606020202030204" pitchFamily="34" charset="0"/>
              </a:rPr>
              <a:t> </a:t>
            </a:r>
            <a:r>
              <a:rPr lang="ru-RU" sz="1200" b="1" dirty="0" smtClean="0">
                <a:solidFill>
                  <a:schemeClr val="tx1"/>
                </a:solidFill>
                <a:latin typeface="Arial Narrow" panose="020B0606020202030204" pitchFamily="34" charset="0"/>
              </a:rPr>
              <a:t>ПОСТАВЩИКОМ </a:t>
            </a:r>
            <a:r>
              <a:rPr lang="ru-RU" sz="1200" dirty="0" smtClean="0">
                <a:solidFill>
                  <a:schemeClr val="tx1"/>
                </a:solidFill>
                <a:latin typeface="Arial Narrow" panose="020B0606020202030204" pitchFamily="34" charset="0"/>
              </a:rPr>
              <a:t>УСЛОВИЙ КОНТРАКТА</a:t>
            </a:r>
            <a:endParaRPr lang="ru-RU" sz="1200" dirty="0">
              <a:solidFill>
                <a:schemeClr val="tx1"/>
              </a:solidFill>
              <a:latin typeface="Arial Narrow" panose="020B0606020202030204" pitchFamily="34" charset="0"/>
            </a:endParaRPr>
          </a:p>
        </p:txBody>
      </p:sp>
      <p:sp>
        <p:nvSpPr>
          <p:cNvPr id="26" name="Text Box 14"/>
          <p:cNvSpPr txBox="1">
            <a:spLocks noChangeArrowheads="1"/>
          </p:cNvSpPr>
          <p:nvPr/>
        </p:nvSpPr>
        <p:spPr bwMode="auto">
          <a:xfrm>
            <a:off x="4921075" y="5263397"/>
            <a:ext cx="7032564" cy="705944"/>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непринятие </a:t>
            </a:r>
            <a:r>
              <a:rPr lang="ru-RU" altLang="ru-RU" sz="1400" b="1" dirty="0" smtClean="0">
                <a:solidFill>
                  <a:prstClr val="black">
                    <a:lumMod val="65000"/>
                    <a:lumOff val="35000"/>
                  </a:prstClr>
                </a:solidFill>
                <a:latin typeface="Arial Narrow" panose="020B0606020202030204" pitchFamily="34" charset="0"/>
                <a:ea typeface="Calibri"/>
                <a:cs typeface="Times New Roman"/>
              </a:rPr>
              <a:t>мер ответственности </a:t>
            </a:r>
            <a:r>
              <a:rPr lang="ru-RU" altLang="ru-RU" sz="1400" b="1" dirty="0">
                <a:solidFill>
                  <a:prstClr val="black">
                    <a:lumMod val="65000"/>
                    <a:lumOff val="35000"/>
                  </a:prstClr>
                </a:solidFill>
                <a:latin typeface="Arial Narrow" panose="020B0606020202030204" pitchFamily="34" charset="0"/>
                <a:ea typeface="Calibri"/>
                <a:cs typeface="Times New Roman"/>
              </a:rPr>
              <a:t>по удержанию (взысканию) неустойки (штрафа, пеней</a:t>
            </a:r>
            <a:r>
              <a:rPr lang="ru-RU" altLang="ru-RU" sz="1400" b="1" dirty="0" smtClean="0">
                <a:solidFill>
                  <a:prstClr val="black">
                    <a:lumMod val="65000"/>
                    <a:lumOff val="35000"/>
                  </a:prstClr>
                </a:solidFill>
                <a:latin typeface="Arial Narrow" panose="020B0606020202030204" pitchFamily="34" charset="0"/>
                <a:ea typeface="Calibri"/>
                <a:cs typeface="Times New Roman"/>
              </a:rPr>
              <a:t>) в случае нарушения поставщиком условий контракта</a:t>
            </a:r>
            <a:endParaRPr lang="ru-RU" altLang="ru-RU" sz="1400" b="1" dirty="0">
              <a:solidFill>
                <a:prstClr val="black">
                  <a:lumMod val="65000"/>
                  <a:lumOff val="35000"/>
                </a:prstClr>
              </a:solidFill>
              <a:latin typeface="Arial Narrow" panose="020B0606020202030204" pitchFamily="34" charset="0"/>
              <a:ea typeface="Calibri"/>
              <a:cs typeface="Times New Roman"/>
            </a:endParaRPr>
          </a:p>
        </p:txBody>
      </p:sp>
      <p:sp>
        <p:nvSpPr>
          <p:cNvPr id="19" name="Штриховая стрелка вправо 18"/>
          <p:cNvSpPr/>
          <p:nvPr/>
        </p:nvSpPr>
        <p:spPr>
          <a:xfrm>
            <a:off x="4341131" y="5448495"/>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16" name="Text Box 14"/>
          <p:cNvSpPr txBox="1">
            <a:spLocks noChangeArrowheads="1"/>
          </p:cNvSpPr>
          <p:nvPr/>
        </p:nvSpPr>
        <p:spPr bwMode="auto">
          <a:xfrm>
            <a:off x="4901560" y="1133274"/>
            <a:ext cx="7052079" cy="937664"/>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a:solidFill>
                  <a:prstClr val="black">
                    <a:lumMod val="65000"/>
                    <a:lumOff val="35000"/>
                  </a:prstClr>
                </a:solidFill>
                <a:latin typeface="Arial Narrow" panose="020B0606020202030204" pitchFamily="34" charset="0"/>
                <a:ea typeface="Calibri"/>
                <a:cs typeface="Times New Roman"/>
              </a:rPr>
              <a:t>изменение сторонами существенных условий заключенных контрактов с нарушением требований Закона №44-ФЗ</a:t>
            </a:r>
          </a:p>
          <a:p>
            <a:pPr marL="285750" lvl="0" indent="-285750">
              <a:buClr>
                <a:srgbClr val="ED7D31">
                  <a:lumMod val="75000"/>
                </a:srgbClr>
              </a:buClr>
              <a:buFont typeface="Wingdings" panose="05000000000000000000" pitchFamily="2" charset="2"/>
              <a:buChar char="Ø"/>
              <a:defRPr/>
            </a:pPr>
            <a:r>
              <a:rPr lang="ru-RU" altLang="ru-RU" sz="1400" b="1" dirty="0" smtClean="0">
                <a:solidFill>
                  <a:prstClr val="black">
                    <a:lumMod val="65000"/>
                    <a:lumOff val="35000"/>
                  </a:prstClr>
                </a:solidFill>
                <a:latin typeface="Arial Narrow" panose="020B0606020202030204" pitchFamily="34" charset="0"/>
                <a:ea typeface="Calibri"/>
                <a:cs typeface="Times New Roman"/>
              </a:rPr>
              <a:t>нарушение порядка расторжения контракта в случае одностороннего отказа от исполнения контракта</a:t>
            </a:r>
            <a:endParaRPr lang="ru-RU" altLang="ru-RU" sz="1400" b="1" dirty="0">
              <a:solidFill>
                <a:prstClr val="black">
                  <a:lumMod val="65000"/>
                  <a:lumOff val="35000"/>
                </a:prstClr>
              </a:solidFill>
              <a:latin typeface="Arial Narrow" panose="020B0606020202030204" pitchFamily="34" charset="0"/>
              <a:ea typeface="Calibri"/>
              <a:cs typeface="Times New Roman"/>
            </a:endParaRPr>
          </a:p>
        </p:txBody>
      </p:sp>
      <p:sp>
        <p:nvSpPr>
          <p:cNvPr id="14" name="TextBox 13"/>
          <p:cNvSpPr txBox="1"/>
          <p:nvPr/>
        </p:nvSpPr>
        <p:spPr>
          <a:xfrm>
            <a:off x="11709273" y="265309"/>
            <a:ext cx="266420"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3</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3303763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456531" y="2765359"/>
            <a:ext cx="7268244" cy="3625916"/>
            <a:chOff x="294606" y="1229371"/>
            <a:chExt cx="7907002" cy="4648913"/>
          </a:xfrm>
        </p:grpSpPr>
        <p:pic>
          <p:nvPicPr>
            <p:cNvPr id="34" name="Рисунок 3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551" y="1229371"/>
              <a:ext cx="7805057" cy="4648913"/>
            </a:xfrm>
            <a:prstGeom prst="rect">
              <a:avLst/>
            </a:prstGeom>
            <a:noFill/>
            <a:ln>
              <a:noFill/>
            </a:ln>
          </p:spPr>
        </p:pic>
        <p:sp>
          <p:nvSpPr>
            <p:cNvPr id="2" name="Овал 1"/>
            <p:cNvSpPr/>
            <p:nvPr/>
          </p:nvSpPr>
          <p:spPr>
            <a:xfrm>
              <a:off x="294606" y="2052736"/>
              <a:ext cx="1082351" cy="830424"/>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 name="Овал 2"/>
            <p:cNvSpPr/>
            <p:nvPr/>
          </p:nvSpPr>
          <p:spPr>
            <a:xfrm>
              <a:off x="1992086" y="5057191"/>
              <a:ext cx="1469571" cy="662474"/>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5" name="Прямая со стрелкой 4"/>
            <p:cNvCxnSpPr/>
            <p:nvPr/>
          </p:nvCxnSpPr>
          <p:spPr>
            <a:xfrm>
              <a:off x="1188357" y="2850501"/>
              <a:ext cx="1218941" cy="2206690"/>
            </a:xfrm>
            <a:prstGeom prst="straightConnector1">
              <a:avLst/>
            </a:prstGeom>
            <a:ln>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7" name="Прямоугольник 6"/>
          <p:cNvSpPr/>
          <p:nvPr/>
        </p:nvSpPr>
        <p:spPr>
          <a:xfrm>
            <a:off x="8593689" y="2841559"/>
            <a:ext cx="3013788" cy="3377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bg2">
                  <a:lumMod val="25000"/>
                </a:schemeClr>
              </a:solidFill>
              <a:latin typeface="Arial Narrow" panose="020B0606020202030204" pitchFamily="34" charset="0"/>
            </a:endParaRPr>
          </a:p>
          <a:p>
            <a:pPr algn="ctr"/>
            <a:r>
              <a:rPr lang="ru-RU" dirty="0" smtClean="0">
                <a:solidFill>
                  <a:schemeClr val="bg2">
                    <a:lumMod val="25000"/>
                  </a:schemeClr>
                </a:solidFill>
                <a:latin typeface="Arial Narrow" panose="020B0606020202030204" pitchFamily="34" charset="0"/>
              </a:rPr>
              <a:t>Цена контракта - </a:t>
            </a:r>
            <a:r>
              <a:rPr lang="ru-RU" dirty="0">
                <a:solidFill>
                  <a:schemeClr val="bg2">
                    <a:lumMod val="25000"/>
                  </a:schemeClr>
                </a:solidFill>
                <a:latin typeface="Arial Narrow" panose="020B0606020202030204" pitchFamily="34" charset="0"/>
              </a:rPr>
              <a:t>17 696 руб.  </a:t>
            </a:r>
            <a:r>
              <a:rPr lang="ru-RU" dirty="0" smtClean="0">
                <a:solidFill>
                  <a:schemeClr val="bg2">
                    <a:lumMod val="25000"/>
                  </a:schemeClr>
                </a:solidFill>
                <a:latin typeface="Arial Narrow" panose="020B0606020202030204" pitchFamily="34" charset="0"/>
              </a:rPr>
              <a:t>                                              В </a:t>
            </a:r>
            <a:r>
              <a:rPr lang="ru-RU" dirty="0">
                <a:solidFill>
                  <a:schemeClr val="bg2">
                    <a:lumMod val="25000"/>
                  </a:schemeClr>
                </a:solidFill>
                <a:latin typeface="Arial Narrow" panose="020B0606020202030204" pitchFamily="34" charset="0"/>
              </a:rPr>
              <a:t>реестре контрактов в ЕИС размещены сведения об </a:t>
            </a:r>
            <a:r>
              <a:rPr lang="ru-RU" dirty="0" smtClean="0">
                <a:solidFill>
                  <a:schemeClr val="bg2">
                    <a:lumMod val="25000"/>
                  </a:schemeClr>
                </a:solidFill>
                <a:latin typeface="Arial Narrow" panose="020B0606020202030204" pitchFamily="34" charset="0"/>
              </a:rPr>
              <a:t>исполнении контракта </a:t>
            </a:r>
            <a:r>
              <a:rPr lang="ru-RU" dirty="0">
                <a:solidFill>
                  <a:schemeClr val="bg2">
                    <a:lumMod val="25000"/>
                  </a:schemeClr>
                </a:solidFill>
                <a:latin typeface="Arial Narrow" panose="020B0606020202030204" pitchFamily="34" charset="0"/>
              </a:rPr>
              <a:t>на сумму 49 548 800 </a:t>
            </a:r>
            <a:r>
              <a:rPr lang="ru-RU" dirty="0" smtClean="0">
                <a:solidFill>
                  <a:schemeClr val="bg2">
                    <a:lumMod val="25000"/>
                  </a:schemeClr>
                </a:solidFill>
                <a:latin typeface="Arial Narrow" panose="020B0606020202030204" pitchFamily="34" charset="0"/>
              </a:rPr>
              <a:t>руб.</a:t>
            </a:r>
          </a:p>
          <a:p>
            <a:pPr algn="ctr"/>
            <a:r>
              <a:rPr lang="ru-RU" dirty="0" smtClean="0">
                <a:solidFill>
                  <a:schemeClr val="bg2">
                    <a:lumMod val="25000"/>
                  </a:schemeClr>
                </a:solidFill>
                <a:latin typeface="Arial Narrow" panose="020B0606020202030204" pitchFamily="34" charset="0"/>
              </a:rPr>
              <a:t>Фактическая </a:t>
            </a:r>
            <a:r>
              <a:rPr lang="ru-RU" dirty="0">
                <a:solidFill>
                  <a:schemeClr val="bg2">
                    <a:lumMod val="25000"/>
                  </a:schemeClr>
                </a:solidFill>
                <a:latin typeface="Arial Narrow" panose="020B0606020202030204" pitchFamily="34" charset="0"/>
              </a:rPr>
              <a:t>стоимость исполненных поставщиком обязательств по контракту составила 4 424 руб. </a:t>
            </a:r>
          </a:p>
          <a:p>
            <a:pPr algn="ctr"/>
            <a:r>
              <a:rPr lang="ru-RU" dirty="0" smtClean="0">
                <a:solidFill>
                  <a:schemeClr val="bg2">
                    <a:lumMod val="25000"/>
                  </a:schemeClr>
                </a:solidFill>
                <a:latin typeface="Arial Narrow" panose="020B0606020202030204" pitchFamily="34" charset="0"/>
              </a:rPr>
              <a:t> </a:t>
            </a:r>
            <a:endParaRPr lang="ru-RU" dirty="0">
              <a:solidFill>
                <a:schemeClr val="bg2">
                  <a:lumMod val="25000"/>
                </a:schemeClr>
              </a:solidFill>
              <a:latin typeface="Arial Narrow" panose="020B0606020202030204" pitchFamily="34" charset="0"/>
            </a:endParaRPr>
          </a:p>
        </p:txBody>
      </p:sp>
      <p:sp>
        <p:nvSpPr>
          <p:cNvPr id="9" name="Скругленный прямоугольник 8"/>
          <p:cNvSpPr/>
          <p:nvPr/>
        </p:nvSpPr>
        <p:spPr>
          <a:xfrm>
            <a:off x="313694" y="1326327"/>
            <a:ext cx="3749040" cy="816230"/>
          </a:xfrm>
          <a:prstGeom prst="roundRect">
            <a:avLst/>
          </a:prstGeom>
          <a:solidFill>
            <a:schemeClr val="accent6">
              <a:lumMod val="40000"/>
              <a:lumOff val="60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ru-RU" altLang="ru-RU" sz="1600" b="1" dirty="0" smtClean="0">
                <a:solidFill>
                  <a:schemeClr val="bg2">
                    <a:lumMod val="50000"/>
                  </a:schemeClr>
                </a:solidFill>
                <a:latin typeface="Arial Narrow" panose="020B0606020202030204" pitchFamily="34" charset="0"/>
                <a:cs typeface="Arial" pitchFamily="34" charset="0"/>
              </a:rPr>
              <a:t>ПРИ РАЗМЕЩЕНИИ, НАПРАВЛЕНИИ СВЕДЕНИЙ (ИНФОРМАЦИИ), ДОКУМЕНТОВ В ЕИС</a:t>
            </a:r>
            <a:endParaRPr lang="ru-RU" altLang="ru-RU" sz="1600" b="1" dirty="0">
              <a:solidFill>
                <a:schemeClr val="bg2">
                  <a:lumMod val="50000"/>
                </a:schemeClr>
              </a:solidFill>
              <a:latin typeface="Arial Narrow" panose="020B0606020202030204" pitchFamily="34" charset="0"/>
              <a:cs typeface="Arial" pitchFamily="34" charset="0"/>
            </a:endParaRPr>
          </a:p>
        </p:txBody>
      </p:sp>
      <p:sp>
        <p:nvSpPr>
          <p:cNvPr id="10" name="Text Box 14"/>
          <p:cNvSpPr txBox="1">
            <a:spLocks noChangeArrowheads="1"/>
          </p:cNvSpPr>
          <p:nvPr/>
        </p:nvSpPr>
        <p:spPr bwMode="auto">
          <a:xfrm>
            <a:off x="4901561" y="1265610"/>
            <a:ext cx="7052079" cy="937664"/>
          </a:xfrm>
          <a:prstGeom prst="parallelogram">
            <a:avLst/>
          </a:prstGeom>
          <a:gradFill flip="none" rotWithShape="1">
            <a:gsLst>
              <a:gs pos="0">
                <a:sysClr val="window" lastClr="FFFFFF">
                  <a:lumMod val="85000"/>
                </a:sys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285750" lvl="0" indent="-285750">
              <a:buClr>
                <a:srgbClr val="ED7D31">
                  <a:lumMod val="75000"/>
                </a:srgbClr>
              </a:buClr>
              <a:buFont typeface="Wingdings" panose="05000000000000000000" pitchFamily="2" charset="2"/>
              <a:buChar char="Ø"/>
              <a:defRPr/>
            </a:pPr>
            <a:r>
              <a:rPr lang="ru-RU" altLang="ru-RU" sz="1400" b="1" dirty="0" smtClean="0">
                <a:solidFill>
                  <a:prstClr val="black">
                    <a:lumMod val="65000"/>
                    <a:lumOff val="35000"/>
                  </a:prstClr>
                </a:solidFill>
                <a:latin typeface="Arial Narrow" panose="020B0606020202030204" pitchFamily="34" charset="0"/>
                <a:ea typeface="Calibri"/>
                <a:cs typeface="Times New Roman"/>
              </a:rPr>
              <a:t>несвоевременное и недостоверное размещение информации и документов в реестре контрактов в ЕИС</a:t>
            </a:r>
            <a:endParaRPr lang="ru-RU" altLang="ru-RU" sz="1400" b="1" dirty="0">
              <a:solidFill>
                <a:prstClr val="black">
                  <a:lumMod val="65000"/>
                  <a:lumOff val="35000"/>
                </a:prstClr>
              </a:solidFill>
              <a:latin typeface="Arial Narrow" panose="020B0606020202030204" pitchFamily="34" charset="0"/>
              <a:ea typeface="Calibri"/>
              <a:cs typeface="Times New Roman"/>
            </a:endParaRPr>
          </a:p>
        </p:txBody>
      </p:sp>
      <p:sp>
        <p:nvSpPr>
          <p:cNvPr id="11" name="Штриховая стрелка вправо 10"/>
          <p:cNvSpPr/>
          <p:nvPr/>
        </p:nvSpPr>
        <p:spPr>
          <a:xfrm>
            <a:off x="4344608" y="1545480"/>
            <a:ext cx="556953" cy="461737"/>
          </a:xfrm>
          <a:prstGeom prst="stripedRightArrow">
            <a:avLst/>
          </a:prstGeom>
          <a:solidFill>
            <a:schemeClr val="bg1"/>
          </a:solidFill>
          <a:ln>
            <a:solidFill>
              <a:schemeClr val="accent6">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dirty="0"/>
          </a:p>
        </p:txBody>
      </p:sp>
      <p:sp>
        <p:nvSpPr>
          <p:cNvPr id="6" name="Прямоугольник 5"/>
          <p:cNvSpPr/>
          <p:nvPr/>
        </p:nvSpPr>
        <p:spPr>
          <a:xfrm>
            <a:off x="403509" y="2320533"/>
            <a:ext cx="5892516" cy="434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dirty="0" smtClean="0">
                <a:solidFill>
                  <a:schemeClr val="tx1">
                    <a:lumMod val="65000"/>
                    <a:lumOff val="35000"/>
                  </a:schemeClr>
                </a:solidFill>
                <a:latin typeface="Arial Narrow" panose="020B0606020202030204" pitchFamily="34" charset="0"/>
              </a:rPr>
              <a:t>Пример размещения заказчиком недостоверной информации в ЕИС</a:t>
            </a:r>
            <a:endParaRPr lang="ru-RU" sz="1600" dirty="0">
              <a:solidFill>
                <a:schemeClr val="tx1">
                  <a:lumMod val="65000"/>
                  <a:lumOff val="35000"/>
                </a:schemeClr>
              </a:solidFill>
              <a:latin typeface="Arial Narrow" panose="020B0606020202030204" pitchFamily="34" charset="0"/>
            </a:endParaRPr>
          </a:p>
        </p:txBody>
      </p:sp>
      <p:sp>
        <p:nvSpPr>
          <p:cNvPr id="14" name="TextBox 1"/>
          <p:cNvSpPr txBox="1">
            <a:spLocks noChangeArrowheads="1"/>
          </p:cNvSpPr>
          <p:nvPr/>
        </p:nvSpPr>
        <p:spPr bwMode="auto">
          <a:xfrm>
            <a:off x="1656875" y="526919"/>
            <a:ext cx="9338733" cy="406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eaLnBrk="0" hangingPunct="0">
              <a:lnSpc>
                <a:spcPct val="90000"/>
              </a:lnSpc>
              <a:spcBef>
                <a:spcPts val="1000"/>
              </a:spcBef>
              <a:buFont typeface="Arial" charset="0"/>
              <a:buChar char="•"/>
              <a:defRPr sz="2800">
                <a:solidFill>
                  <a:schemeClr val="tx1"/>
                </a:solidFill>
                <a:latin typeface="Calibri" pitchFamily="34" charset="0"/>
              </a:defRPr>
            </a:lvl1pPr>
            <a:lvl2pPr marL="742950" indent="-285750" eaLnBrk="0" hangingPunct="0">
              <a:lnSpc>
                <a:spcPct val="90000"/>
              </a:lnSpc>
              <a:spcBef>
                <a:spcPts val="500"/>
              </a:spcBef>
              <a:buFont typeface="Arial" charset="0"/>
              <a:buChar char="•"/>
              <a:defRPr sz="2400">
                <a:solidFill>
                  <a:schemeClr val="tx1"/>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lvl="0" algn="ctr" eaLnBrk="1" hangingPunct="1">
              <a:lnSpc>
                <a:spcPct val="100000"/>
              </a:lnSpc>
              <a:spcBef>
                <a:spcPct val="0"/>
              </a:spcBef>
              <a:buNone/>
            </a:pPr>
            <a:endParaRPr lang="ru-RU" altLang="ru-RU" sz="1800" b="1" dirty="0" smtClean="0">
              <a:solidFill>
                <a:schemeClr val="tx1">
                  <a:lumMod val="65000"/>
                  <a:lumOff val="35000"/>
                </a:schemeClr>
              </a:solidFill>
              <a:latin typeface="Arial Narrow" panose="020B0606020202030204" pitchFamily="34" charset="0"/>
              <a:ea typeface="Gotham Pro" charset="0"/>
              <a:cs typeface="Gotham Pro" charset="0"/>
            </a:endParaRPr>
          </a:p>
          <a:p>
            <a:pPr algn="ctr">
              <a:lnSpc>
                <a:spcPct val="100000"/>
              </a:lnSpc>
              <a:spcBef>
                <a:spcPts val="0"/>
              </a:spcBef>
              <a:buNone/>
            </a:pPr>
            <a:r>
              <a:rPr lang="ru-RU" sz="1800" b="1" dirty="0">
                <a:solidFill>
                  <a:schemeClr val="tx1">
                    <a:lumMod val="65000"/>
                    <a:lumOff val="35000"/>
                  </a:schemeClr>
                </a:solidFill>
                <a:latin typeface="Arial Narrow" panose="020B0606020202030204" pitchFamily="34" charset="0"/>
                <a:cs typeface="Poppins" pitchFamily="2" charset="77"/>
              </a:rPr>
              <a:t>ТИПОВЫЕ </a:t>
            </a:r>
            <a:r>
              <a:rPr lang="ru-RU" sz="1800" b="1" dirty="0" smtClean="0">
                <a:solidFill>
                  <a:schemeClr val="tx1">
                    <a:lumMod val="65000"/>
                    <a:lumOff val="35000"/>
                  </a:schemeClr>
                </a:solidFill>
                <a:latin typeface="Arial Narrow" panose="020B0606020202030204" pitchFamily="34" charset="0"/>
                <a:cs typeface="Poppins" pitchFamily="2" charset="77"/>
              </a:rPr>
              <a:t>НАРУШЕНИЯ </a:t>
            </a:r>
            <a:r>
              <a:rPr lang="ru-RU" sz="1800" b="1" dirty="0">
                <a:solidFill>
                  <a:schemeClr val="tx1">
                    <a:lumMod val="65000"/>
                    <a:lumOff val="35000"/>
                  </a:schemeClr>
                </a:solidFill>
                <a:latin typeface="Arial Narrow" panose="020B0606020202030204" pitchFamily="34" charset="0"/>
                <a:cs typeface="Poppins" pitchFamily="2" charset="77"/>
              </a:rPr>
              <a:t>ЗАКОНОДАТЕЛЬСТВА О КОНТРАКТНОЙ </a:t>
            </a:r>
            <a:r>
              <a:rPr lang="ru-RU" sz="1800" b="1" dirty="0" smtClean="0">
                <a:solidFill>
                  <a:schemeClr val="tx1">
                    <a:lumMod val="65000"/>
                    <a:lumOff val="35000"/>
                  </a:schemeClr>
                </a:solidFill>
                <a:latin typeface="Arial Narrow" panose="020B0606020202030204" pitchFamily="34" charset="0"/>
                <a:cs typeface="Poppins" pitchFamily="2" charset="77"/>
              </a:rPr>
              <a:t>СИСТЕМЕ*</a:t>
            </a:r>
            <a:endParaRPr lang="ru-RU" sz="1800" b="1" dirty="0">
              <a:solidFill>
                <a:schemeClr val="tx1">
                  <a:lumMod val="65000"/>
                  <a:lumOff val="35000"/>
                </a:schemeClr>
              </a:solidFill>
              <a:latin typeface="Arial Narrow" panose="020B0606020202030204" pitchFamily="34" charset="0"/>
              <a:cs typeface="Poppins" pitchFamily="2" charset="77"/>
            </a:endParaRPr>
          </a:p>
          <a:p>
            <a:pPr algn="ctr">
              <a:lnSpc>
                <a:spcPct val="100000"/>
              </a:lnSpc>
              <a:spcBef>
                <a:spcPts val="0"/>
              </a:spcBef>
              <a:buNone/>
            </a:pPr>
            <a:r>
              <a:rPr lang="ru-RU" sz="1800" b="1" dirty="0">
                <a:solidFill>
                  <a:schemeClr val="tx1">
                    <a:lumMod val="65000"/>
                    <a:lumOff val="35000"/>
                  </a:schemeClr>
                </a:solidFill>
                <a:latin typeface="Arial Narrow" panose="020B0606020202030204" pitchFamily="34" charset="0"/>
                <a:cs typeface="Poppins" pitchFamily="2" charset="77"/>
              </a:rPr>
              <a:t>НА ЭТАПЕ ИСПОЛНЕНИЯ КОНТРАКТА</a:t>
            </a:r>
            <a:endParaRPr lang="en-US" sz="1800" b="1" dirty="0">
              <a:solidFill>
                <a:schemeClr val="tx1">
                  <a:lumMod val="65000"/>
                  <a:lumOff val="35000"/>
                </a:schemeClr>
              </a:solidFill>
              <a:latin typeface="Arial Narrow" panose="020B0606020202030204" pitchFamily="34" charset="0"/>
              <a:cs typeface="Poppins" pitchFamily="2" charset="77"/>
            </a:endParaRPr>
          </a:p>
        </p:txBody>
      </p:sp>
      <p:sp>
        <p:nvSpPr>
          <p:cNvPr id="13" name="TextBox 12"/>
          <p:cNvSpPr txBox="1"/>
          <p:nvPr/>
        </p:nvSpPr>
        <p:spPr>
          <a:xfrm>
            <a:off x="11717894" y="225789"/>
            <a:ext cx="266420" cy="307777"/>
          </a:xfrm>
          <a:prstGeom prst="rect">
            <a:avLst/>
          </a:prstGeom>
          <a:noFill/>
        </p:spPr>
        <p:txBody>
          <a:bodyPr wrap="none" rtlCol="0">
            <a:spAutoFit/>
          </a:bodyPr>
          <a:lstStyle/>
          <a:p>
            <a:r>
              <a:rPr lang="ru-RU" sz="1400" b="1" i="1" dirty="0" smtClean="0">
                <a:solidFill>
                  <a:schemeClr val="accent6">
                    <a:lumMod val="75000"/>
                  </a:schemeClr>
                </a:solidFill>
                <a:latin typeface="Arial Narrow" panose="020B0606020202030204" pitchFamily="34" charset="0"/>
                <a:cs typeface="Times New Roman" panose="02020603050405020304" pitchFamily="18" charset="0"/>
              </a:rPr>
              <a:t>4</a:t>
            </a:r>
            <a:endParaRPr lang="ru-RU" sz="1400" b="1" i="1" dirty="0">
              <a:solidFill>
                <a:schemeClr val="accent6">
                  <a:lumMod val="75000"/>
                </a:schemeClr>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7823791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06769" y="487465"/>
            <a:ext cx="10093345" cy="383392"/>
          </a:xfrm>
          <a:prstGeom prst="rect">
            <a:avLst/>
          </a:prstGeom>
        </p:spPr>
        <p:txBody>
          <a:bodyPr wrap="square">
            <a:spAutoFit/>
          </a:bodyPr>
          <a:lstStyle/>
          <a:p>
            <a:pPr algn="ctr"/>
            <a:r>
              <a:rPr lang="ru-RU" altLang="ru-RU" b="1" dirty="0" smtClean="0">
                <a:solidFill>
                  <a:schemeClr val="tx1">
                    <a:lumMod val="65000"/>
                    <a:lumOff val="35000"/>
                  </a:schemeClr>
                </a:solidFill>
                <a:latin typeface="Arial Narrow" panose="020B0606020202030204" pitchFamily="34" charset="0"/>
                <a:ea typeface="Gotham Pro" charset="0"/>
                <a:cs typeface="Gotham Pro" charset="0"/>
              </a:rPr>
              <a:t>ДЛЯ НЕДОПУЩЕНИЯ ТИПОВЫХ НАРУШЕНИЙ ЗАКАЗЧИКАМ НЕОБХОДИМО ПРИНЯТЬ МЕРЫ</a:t>
            </a:r>
            <a:endParaRPr lang="ru-RU" altLang="ru-RU" b="1" dirty="0">
              <a:solidFill>
                <a:schemeClr val="tx1">
                  <a:lumMod val="65000"/>
                  <a:lumOff val="35000"/>
                </a:schemeClr>
              </a:solidFill>
              <a:latin typeface="Arial Narrow" panose="020B0606020202030204" pitchFamily="34" charset="0"/>
              <a:ea typeface="Gotham Pro" charset="0"/>
              <a:cs typeface="Gotham Pro" charset="0"/>
            </a:endParaRPr>
          </a:p>
        </p:txBody>
      </p:sp>
      <p:graphicFrame>
        <p:nvGraphicFramePr>
          <p:cNvPr id="8" name="Схема 7"/>
          <p:cNvGraphicFramePr/>
          <p:nvPr>
            <p:extLst>
              <p:ext uri="{D42A27DB-BD31-4B8C-83A1-F6EECF244321}">
                <p14:modId xmlns:p14="http://schemas.microsoft.com/office/powerpoint/2010/main" val="87998371"/>
              </p:ext>
            </p:extLst>
          </p:nvPr>
        </p:nvGraphicFramePr>
        <p:xfrm>
          <a:off x="351018" y="1223058"/>
          <a:ext cx="11526851" cy="5016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1605808" y="242713"/>
            <a:ext cx="266420" cy="307777"/>
          </a:xfrm>
          <a:prstGeom prst="rect">
            <a:avLst/>
          </a:prstGeom>
          <a:noFill/>
        </p:spPr>
        <p:txBody>
          <a:bodyPr wrap="none" rtlCol="0">
            <a:spAutoFit/>
          </a:bodyPr>
          <a:lstStyle/>
          <a:p>
            <a:r>
              <a:rPr lang="ru-RU" sz="1400" b="1" i="1" dirty="0">
                <a:solidFill>
                  <a:schemeClr val="accent6">
                    <a:lumMod val="75000"/>
                  </a:schemeClr>
                </a:solidFill>
                <a:latin typeface="Arial Narrow" panose="020B0606020202030204" pitchFamily="34" charset="0"/>
                <a:cs typeface="Times New Roman" panose="02020603050405020304" pitchFamily="18" charset="0"/>
              </a:rPr>
              <a:t>5</a:t>
            </a:r>
          </a:p>
        </p:txBody>
      </p:sp>
    </p:spTree>
    <p:extLst>
      <p:ext uri="{BB962C8B-B14F-4D97-AF65-F5344CB8AC3E}">
        <p14:creationId xmlns:p14="http://schemas.microsoft.com/office/powerpoint/2010/main" val="600539044"/>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26"/>
          <p:cNvSpPr txBox="1">
            <a:spLocks noChangeArrowheads="1"/>
          </p:cNvSpPr>
          <p:nvPr/>
        </p:nvSpPr>
        <p:spPr bwMode="auto">
          <a:xfrm>
            <a:off x="1524000" y="269875"/>
            <a:ext cx="1024466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50" b="1" dirty="0">
                <a:latin typeface="Arial Narrow" pitchFamily="34" charset="0"/>
                <a:cs typeface="Times New Roman" pitchFamily="18" charset="0"/>
              </a:rPr>
              <a:t>Перечень федеральных стандартов внутреннего государственного (муниципального) финансового контроля, утвержденных </a:t>
            </a:r>
            <a:r>
              <a:rPr lang="ru-RU" altLang="ru-RU" sz="2050" b="1" dirty="0" smtClean="0">
                <a:latin typeface="Arial Narrow" pitchFamily="34" charset="0"/>
                <a:cs typeface="Times New Roman" pitchFamily="18" charset="0"/>
              </a:rPr>
              <a:t>постановлениями </a:t>
            </a:r>
            <a:r>
              <a:rPr lang="ru-RU" altLang="ru-RU" sz="2050" b="1" dirty="0">
                <a:latin typeface="Arial Narrow" pitchFamily="34" charset="0"/>
                <a:cs typeface="Times New Roman" pitchFamily="18" charset="0"/>
              </a:rPr>
              <a:t>Правительства РФ </a:t>
            </a:r>
          </a:p>
        </p:txBody>
      </p:sp>
      <p:sp>
        <p:nvSpPr>
          <p:cNvPr id="14" name="TextBox 1"/>
          <p:cNvSpPr txBox="1">
            <a:spLocks noChangeArrowheads="1"/>
          </p:cNvSpPr>
          <p:nvPr/>
        </p:nvSpPr>
        <p:spPr bwMode="auto">
          <a:xfrm>
            <a:off x="11684794" y="261937"/>
            <a:ext cx="3635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ru-RU" altLang="ru-RU" sz="1400" b="1" i="1" dirty="0">
                <a:solidFill>
                  <a:schemeClr val="accent6">
                    <a:lumMod val="75000"/>
                  </a:schemeClr>
                </a:solidFill>
                <a:latin typeface="Times New Roman" pitchFamily="18" charset="0"/>
                <a:cs typeface="Times New Roman" pitchFamily="18" charset="0"/>
              </a:rPr>
              <a:t>6</a:t>
            </a:r>
            <a:endParaRPr lang="ru-RU" altLang="ru-RU" sz="1400" b="1" i="1" dirty="0" smtClean="0">
              <a:solidFill>
                <a:schemeClr val="accent6">
                  <a:lumMod val="75000"/>
                </a:schemeClr>
              </a:solidFill>
              <a:latin typeface="Times New Roman" pitchFamily="18" charset="0"/>
              <a:cs typeface="Times New Roman" pitchFamily="18" charset="0"/>
            </a:endParaRPr>
          </a:p>
        </p:txBody>
      </p:sp>
      <p:sp>
        <p:nvSpPr>
          <p:cNvPr id="8" name="Text Box 14"/>
          <p:cNvSpPr txBox="1">
            <a:spLocks noChangeArrowheads="1"/>
          </p:cNvSpPr>
          <p:nvPr/>
        </p:nvSpPr>
        <p:spPr bwMode="auto">
          <a:xfrm>
            <a:off x="1024467" y="1318546"/>
            <a:ext cx="10312400" cy="1306122"/>
          </a:xfrm>
          <a:prstGeom prst="parallelogram">
            <a:avLst/>
          </a:prstGeom>
          <a:gradFill flip="none" rotWithShape="1">
            <a:gsLst>
              <a:gs pos="0">
                <a:schemeClr val="accent6">
                  <a:lumMod val="40000"/>
                  <a:lumOff val="60000"/>
                </a:schemeClr>
              </a:gs>
              <a:gs pos="100000">
                <a:sysClr val="window" lastClr="FFFFFF">
                  <a:lumMod val="95000"/>
                </a:sysClr>
              </a:gs>
            </a:gsLst>
            <a:lin ang="16200000" scaled="1"/>
            <a:tileRect/>
          </a:gradFill>
          <a:ln>
            <a:solidFill>
              <a:schemeClr val="accent6">
                <a:lumMod val="40000"/>
                <a:lumOff val="60000"/>
              </a:schemeClr>
            </a:solid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614363" indent="-342900" algn="just" defTabSz="912813" eaLnBrk="1" hangingPunct="1">
              <a:lnSpc>
                <a:spcPct val="115000"/>
              </a:lnSpc>
              <a:buFont typeface="Arial" panose="020B0604020202020204" pitchFamily="34" charset="0"/>
              <a:buChar char="•"/>
              <a:defRPr/>
            </a:pPr>
            <a:r>
              <a:rPr lang="ru-RU" sz="1750" dirty="0">
                <a:latin typeface="Arial Narrow" panose="020B0606020202030204" pitchFamily="34" charset="0"/>
                <a:cs typeface="Times New Roman" panose="02020603050405020304" pitchFamily="18" charset="0"/>
              </a:rPr>
              <a:t>Принципы контрольной деятельности органов внутреннего государственного (муниципального) </a:t>
            </a:r>
            <a:r>
              <a:rPr lang="ru-RU" sz="1750" dirty="0" smtClean="0">
                <a:latin typeface="Arial Narrow" panose="020B0606020202030204" pitchFamily="34" charset="0"/>
                <a:cs typeface="Times New Roman" panose="02020603050405020304" pitchFamily="18" charset="0"/>
              </a:rPr>
              <a:t>финансового </a:t>
            </a:r>
            <a:r>
              <a:rPr lang="ru-RU" sz="1750" dirty="0">
                <a:latin typeface="Arial Narrow" panose="020B0606020202030204" pitchFamily="34" charset="0"/>
                <a:cs typeface="Times New Roman" panose="02020603050405020304" pitchFamily="18" charset="0"/>
              </a:rPr>
              <a:t>контроля» </a:t>
            </a:r>
          </a:p>
          <a:p>
            <a:pPr marL="627063" algn="just" defTabSz="912813" eaLnBrk="1" hangingPunct="1">
              <a:lnSpc>
                <a:spcPct val="115000"/>
              </a:lnSpc>
              <a:defRPr/>
            </a:pPr>
            <a:r>
              <a:rPr lang="ru-RU" sz="1750" b="1" dirty="0">
                <a:latin typeface="Arial Narrow" panose="020B0606020202030204" pitchFamily="34" charset="0"/>
                <a:cs typeface="Times New Roman" panose="02020603050405020304" pitchFamily="18" charset="0"/>
              </a:rPr>
              <a:t>(постановление Правительства РФ от 06.02.2020 </a:t>
            </a:r>
            <a:r>
              <a:rPr lang="ru-RU" sz="1750" b="1" dirty="0" smtClean="0">
                <a:latin typeface="Arial Narrow" panose="020B0606020202030204" pitchFamily="34" charset="0"/>
                <a:cs typeface="Times New Roman" panose="02020603050405020304" pitchFamily="18" charset="0"/>
              </a:rPr>
              <a:t>№ 95)</a:t>
            </a:r>
            <a:endParaRPr lang="ru-RU" altLang="ru-RU" sz="1750" b="1" dirty="0">
              <a:solidFill>
                <a:prstClr val="black">
                  <a:lumMod val="65000"/>
                  <a:lumOff val="35000"/>
                </a:prstClr>
              </a:solidFill>
              <a:latin typeface="Arial Narrow" panose="020B0606020202030204" pitchFamily="34" charset="0"/>
              <a:ea typeface="Calibri"/>
              <a:cs typeface="Times New Roman"/>
            </a:endParaRPr>
          </a:p>
        </p:txBody>
      </p:sp>
      <p:sp>
        <p:nvSpPr>
          <p:cNvPr id="9" name="Text Box 14"/>
          <p:cNvSpPr txBox="1">
            <a:spLocks noChangeArrowheads="1"/>
          </p:cNvSpPr>
          <p:nvPr/>
        </p:nvSpPr>
        <p:spPr bwMode="auto">
          <a:xfrm>
            <a:off x="1024467" y="2823358"/>
            <a:ext cx="10312400" cy="1816375"/>
          </a:xfrm>
          <a:prstGeom prst="parallelogram">
            <a:avLst/>
          </a:prstGeom>
          <a:gradFill flip="none" rotWithShape="1">
            <a:gsLst>
              <a:gs pos="0">
                <a:schemeClr val="accent6">
                  <a:lumMod val="40000"/>
                  <a:lumOff val="60000"/>
                </a:schemeClr>
              </a:gs>
              <a:gs pos="100000">
                <a:sysClr val="window" lastClr="FFFFFF">
                  <a:lumMod val="95000"/>
                </a:sysClr>
              </a:gs>
            </a:gsLst>
            <a:lin ang="16200000" scaled="1"/>
            <a:tileRect/>
          </a:gradFill>
          <a:ln>
            <a:solidFill>
              <a:schemeClr val="accent6">
                <a:lumMod val="40000"/>
                <a:lumOff val="60000"/>
              </a:schemeClr>
            </a:solid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627063" indent="-355600" algn="just" defTabSz="912813" eaLnBrk="1" hangingPunct="1">
              <a:lnSpc>
                <a:spcPct val="115000"/>
              </a:lnSpc>
              <a:buFont typeface="Arial" panose="020B0604020202020204" pitchFamily="34" charset="0"/>
              <a:buChar char="•"/>
              <a:defRPr/>
            </a:pPr>
            <a:r>
              <a:rPr lang="ru-RU" sz="1750" dirty="0">
                <a:latin typeface="Arial Narrow" panose="020B0606020202030204" pitchFamily="34" charset="0"/>
                <a:cs typeface="Times New Roman" panose="02020603050405020304" pitchFamily="18" charset="0"/>
              </a:rPr>
              <a:t>«Права и обязанности должностных лиц органов внутреннего государственного (муниципального) финансового контроля и объектов внутреннего государственного (муниципального) финансового контроля (их должностных лиц) при осуществлении внутреннего государственного (муниципального) финансового контроля» </a:t>
            </a:r>
          </a:p>
          <a:p>
            <a:pPr marL="271463" indent="355600" algn="just" defTabSz="912813" eaLnBrk="1" hangingPunct="1">
              <a:lnSpc>
                <a:spcPct val="115000"/>
              </a:lnSpc>
              <a:defRPr/>
            </a:pPr>
            <a:r>
              <a:rPr lang="ru-RU" sz="1750" b="1" dirty="0">
                <a:latin typeface="Arial Narrow" panose="020B0606020202030204" pitchFamily="34" charset="0"/>
                <a:cs typeface="Times New Roman" panose="02020603050405020304" pitchFamily="18" charset="0"/>
              </a:rPr>
              <a:t>(постановление Правительства РФ от 06.02.2020 № 100)</a:t>
            </a:r>
            <a:endParaRPr lang="ru-RU" altLang="ru-RU" sz="1750" b="1" dirty="0">
              <a:latin typeface="Arial Narrow" panose="020B0606020202030204" pitchFamily="34" charset="0"/>
              <a:cs typeface="Times New Roman" pitchFamily="18" charset="0"/>
            </a:endParaRPr>
          </a:p>
        </p:txBody>
      </p:sp>
      <p:sp>
        <p:nvSpPr>
          <p:cNvPr id="10" name="Text Box 14"/>
          <p:cNvSpPr txBox="1">
            <a:spLocks noChangeArrowheads="1"/>
          </p:cNvSpPr>
          <p:nvPr/>
        </p:nvSpPr>
        <p:spPr bwMode="auto">
          <a:xfrm>
            <a:off x="1024467" y="4840680"/>
            <a:ext cx="10312400" cy="1339988"/>
          </a:xfrm>
          <a:prstGeom prst="parallelogram">
            <a:avLst/>
          </a:prstGeom>
          <a:gradFill flip="none" rotWithShape="1">
            <a:gsLst>
              <a:gs pos="0">
                <a:schemeClr val="accent6">
                  <a:lumMod val="40000"/>
                  <a:lumOff val="60000"/>
                </a:schemeClr>
              </a:gs>
              <a:gs pos="100000">
                <a:sysClr val="window" lastClr="FFFFFF">
                  <a:lumMod val="95000"/>
                </a:sysClr>
              </a:gs>
            </a:gsLst>
            <a:lin ang="16200000" scaled="1"/>
            <a:tileRect/>
          </a:gradFill>
          <a:ln>
            <a:solidFill>
              <a:schemeClr val="accent6">
                <a:lumMod val="40000"/>
                <a:lumOff val="60000"/>
              </a:schemeClr>
            </a:solid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627063" indent="-355600" algn="just" defTabSz="912813" eaLnBrk="1" hangingPunct="1">
              <a:lnSpc>
                <a:spcPct val="115000"/>
              </a:lnSpc>
              <a:buFont typeface="Arial" panose="020B0604020202020204" pitchFamily="34" charset="0"/>
              <a:buChar char="•"/>
              <a:defRPr/>
            </a:pPr>
            <a:r>
              <a:rPr lang="ru-RU" sz="1750" dirty="0">
                <a:latin typeface="Arial Narrow" panose="020B0606020202030204" pitchFamily="34" charset="0"/>
                <a:cs typeface="Times New Roman" panose="02020603050405020304" pitchFamily="18" charset="0"/>
              </a:rPr>
              <a:t>«Планирование проверок, ревизий и обследований» </a:t>
            </a:r>
          </a:p>
          <a:p>
            <a:pPr marL="627063" algn="just" defTabSz="912813" eaLnBrk="1" hangingPunct="1">
              <a:lnSpc>
                <a:spcPct val="115000"/>
              </a:lnSpc>
              <a:defRPr/>
            </a:pPr>
            <a:r>
              <a:rPr lang="ru-RU" sz="1750" b="1" dirty="0">
                <a:latin typeface="Arial Narrow" panose="020B0606020202030204" pitchFamily="34" charset="0"/>
                <a:cs typeface="Times New Roman" panose="02020603050405020304" pitchFamily="18" charset="0"/>
              </a:rPr>
              <a:t>(постановление Правительства РФ от 27.02.2020 № 208)</a:t>
            </a:r>
            <a:endParaRPr lang="ru-RU" altLang="ru-RU" sz="1750" b="1" dirty="0">
              <a:latin typeface="Arial Narrow" panose="020B0606020202030204" pitchFamily="34" charset="0"/>
              <a:cs typeface="Times New Roman" pitchFamily="18" charset="0"/>
            </a:endParaRPr>
          </a:p>
        </p:txBody>
      </p:sp>
    </p:spTree>
    <p:extLst>
      <p:ext uri="{BB962C8B-B14F-4D97-AF65-F5344CB8AC3E}">
        <p14:creationId xmlns:p14="http://schemas.microsoft.com/office/powerpoint/2010/main" val="90397171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26"/>
          <p:cNvSpPr txBox="1">
            <a:spLocks noChangeArrowheads="1"/>
          </p:cNvSpPr>
          <p:nvPr/>
        </p:nvSpPr>
        <p:spPr bwMode="auto">
          <a:xfrm>
            <a:off x="1524000" y="277813"/>
            <a:ext cx="10160000" cy="72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50" b="1" dirty="0">
                <a:latin typeface="Arial Narrow" pitchFamily="34" charset="0"/>
                <a:cs typeface="Times New Roman" pitchFamily="18" charset="0"/>
              </a:rPr>
              <a:t>Перечень федеральных стандартов </a:t>
            </a:r>
            <a:r>
              <a:rPr lang="ru-RU" altLang="ru-RU" sz="2050" b="1" dirty="0" smtClean="0">
                <a:latin typeface="Arial Narrow" pitchFamily="34" charset="0"/>
                <a:cs typeface="Times New Roman" pitchFamily="18" charset="0"/>
              </a:rPr>
              <a:t>внутреннего государственного (муниципального</a:t>
            </a:r>
            <a:r>
              <a:rPr lang="ru-RU" altLang="ru-RU" sz="2050" b="1" dirty="0">
                <a:latin typeface="Arial Narrow" pitchFamily="34" charset="0"/>
                <a:cs typeface="Times New Roman" pitchFamily="18" charset="0"/>
              </a:rPr>
              <a:t>) финансового </a:t>
            </a:r>
            <a:r>
              <a:rPr lang="ru-RU" altLang="ru-RU" sz="2050" b="1" dirty="0" smtClean="0">
                <a:latin typeface="Arial Narrow" pitchFamily="34" charset="0"/>
                <a:cs typeface="Times New Roman" pitchFamily="18" charset="0"/>
              </a:rPr>
              <a:t>контроля в </a:t>
            </a:r>
            <a:r>
              <a:rPr lang="ru-RU" altLang="ru-RU" sz="2050" b="1" dirty="0">
                <a:latin typeface="Arial Narrow" pitchFamily="34" charset="0"/>
                <a:cs typeface="Times New Roman" pitchFamily="18" charset="0"/>
              </a:rPr>
              <a:t>стадии проектов постановлений Правительства РФ </a:t>
            </a:r>
          </a:p>
        </p:txBody>
      </p:sp>
      <p:sp>
        <p:nvSpPr>
          <p:cNvPr id="14" name="TextBox 1"/>
          <p:cNvSpPr txBox="1">
            <a:spLocks noChangeArrowheads="1"/>
          </p:cNvSpPr>
          <p:nvPr/>
        </p:nvSpPr>
        <p:spPr bwMode="auto">
          <a:xfrm>
            <a:off x="11684000" y="236537"/>
            <a:ext cx="3635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ru-RU" altLang="ru-RU" sz="1400" b="1" i="1" dirty="0">
                <a:solidFill>
                  <a:schemeClr val="accent6">
                    <a:lumMod val="75000"/>
                  </a:schemeClr>
                </a:solidFill>
                <a:latin typeface="Arial Narrow" panose="020B0606020202030204" pitchFamily="34" charset="0"/>
                <a:cs typeface="Times New Roman" pitchFamily="18" charset="0"/>
              </a:rPr>
              <a:t>7</a:t>
            </a:r>
            <a:endParaRPr lang="ru-RU" altLang="ru-RU" sz="1400" b="1" i="1" dirty="0" smtClean="0">
              <a:solidFill>
                <a:schemeClr val="accent6">
                  <a:lumMod val="75000"/>
                </a:schemeClr>
              </a:solidFill>
              <a:latin typeface="Arial Narrow" panose="020B0606020202030204" pitchFamily="34" charset="0"/>
              <a:cs typeface="Times New Roman" pitchFamily="18" charset="0"/>
            </a:endParaRPr>
          </a:p>
        </p:txBody>
      </p:sp>
      <p:sp>
        <p:nvSpPr>
          <p:cNvPr id="16388" name="TextBox 2"/>
          <p:cNvSpPr txBox="1">
            <a:spLocks noChangeArrowheads="1"/>
          </p:cNvSpPr>
          <p:nvPr/>
        </p:nvSpPr>
        <p:spPr bwMode="auto">
          <a:xfrm>
            <a:off x="1983865" y="4882626"/>
            <a:ext cx="931863"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altLang="ru-RU" sz="5000" dirty="0">
                <a:solidFill>
                  <a:srgbClr val="FF0000"/>
                </a:solidFill>
                <a:sym typeface="Symbol" pitchFamily="18" charset="2"/>
              </a:rPr>
              <a:t></a:t>
            </a:r>
            <a:endParaRPr lang="ru-RU" altLang="ru-RU" sz="5000" dirty="0">
              <a:solidFill>
                <a:srgbClr val="FF0000"/>
              </a:solidFill>
            </a:endParaRPr>
          </a:p>
        </p:txBody>
      </p:sp>
      <p:sp>
        <p:nvSpPr>
          <p:cNvPr id="15" name="Text Box 14"/>
          <p:cNvSpPr txBox="1">
            <a:spLocks noChangeArrowheads="1"/>
          </p:cNvSpPr>
          <p:nvPr/>
        </p:nvSpPr>
        <p:spPr bwMode="auto">
          <a:xfrm>
            <a:off x="2915728" y="4882626"/>
            <a:ext cx="5745192" cy="1205302"/>
          </a:xfrm>
          <a:prstGeom prst="parallelogram">
            <a:avLst/>
          </a:prstGeom>
          <a:gradFill flip="none" rotWithShape="1">
            <a:gsLst>
              <a:gs pos="0">
                <a:schemeClr val="bg1">
                  <a:lumMod val="85000"/>
                </a:schemeClr>
              </a:gs>
              <a:gs pos="100000">
                <a:sysClr val="window" lastClr="FFFFFF">
                  <a:lumMod val="95000"/>
                </a:sysClr>
              </a:gs>
            </a:gsLst>
            <a:lin ang="16200000" scaled="1"/>
            <a:tileRect/>
          </a:gradFill>
          <a:ln>
            <a:solidFill>
              <a:schemeClr val="bg1">
                <a:lumMod val="85000"/>
              </a:schemeClr>
            </a:solid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ctr">
              <a:defRPr/>
            </a:pPr>
            <a:r>
              <a:rPr lang="ru-RU" sz="1750" dirty="0">
                <a:latin typeface="Arial Narrow" panose="020B0606020202030204" pitchFamily="34" charset="0"/>
                <a:cs typeface="Times New Roman" panose="02020603050405020304" pitchFamily="18" charset="0"/>
              </a:rPr>
              <a:t>Текст указанных законопроектов размещен                                                                                                     на официальном сайте Минфина России</a:t>
            </a:r>
            <a:r>
              <a:rPr lang="en-US" sz="1750" dirty="0">
                <a:latin typeface="Arial Narrow" panose="020B0606020202030204" pitchFamily="34" charset="0"/>
                <a:cs typeface="Times New Roman" panose="02020603050405020304" pitchFamily="18" charset="0"/>
              </a:rPr>
              <a:t> </a:t>
            </a:r>
            <a:r>
              <a:rPr lang="en-US" sz="1750" b="1" dirty="0" err="1">
                <a:latin typeface="Arial Narrow" panose="020B0606020202030204" pitchFamily="34" charset="0"/>
                <a:cs typeface="Times New Roman" panose="02020603050405020304" pitchFamily="18" charset="0"/>
              </a:rPr>
              <a:t>minfin</a:t>
            </a:r>
            <a:r>
              <a:rPr lang="ru-RU" sz="1750" b="1" dirty="0">
                <a:latin typeface="Arial Narrow" panose="020B0606020202030204" pitchFamily="34" charset="0"/>
                <a:cs typeface="Times New Roman" panose="02020603050405020304" pitchFamily="18" charset="0"/>
              </a:rPr>
              <a:t>.</a:t>
            </a:r>
            <a:r>
              <a:rPr lang="en-US" sz="1750" b="1" dirty="0" err="1">
                <a:latin typeface="Arial Narrow" panose="020B0606020202030204" pitchFamily="34" charset="0"/>
                <a:cs typeface="Times New Roman" panose="02020603050405020304" pitchFamily="18" charset="0"/>
              </a:rPr>
              <a:t>ru</a:t>
            </a:r>
            <a:r>
              <a:rPr lang="ru-RU" sz="1750" dirty="0">
                <a:latin typeface="Arial Narrow" panose="020B0606020202030204" pitchFamily="34" charset="0"/>
                <a:cs typeface="Times New Roman" panose="02020603050405020304" pitchFamily="18" charset="0"/>
              </a:rPr>
              <a:t>                                                 в разделе </a:t>
            </a:r>
            <a:r>
              <a:rPr lang="ru-RU" sz="1750" b="1" dirty="0">
                <a:latin typeface="Arial Narrow" panose="020B0606020202030204" pitchFamily="34" charset="0"/>
                <a:cs typeface="Times New Roman" panose="02020603050405020304" pitchFamily="18" charset="0"/>
              </a:rPr>
              <a:t>«Документы»</a:t>
            </a:r>
            <a:r>
              <a:rPr lang="ru-RU" sz="1750" dirty="0">
                <a:latin typeface="Arial Narrow" panose="020B0606020202030204" pitchFamily="34" charset="0"/>
                <a:cs typeface="Times New Roman" panose="02020603050405020304" pitchFamily="18" charset="0"/>
              </a:rPr>
              <a:t> вкладка </a:t>
            </a:r>
            <a:r>
              <a:rPr lang="ru-RU" sz="1750" b="1" dirty="0">
                <a:latin typeface="Arial Narrow" panose="020B0606020202030204" pitchFamily="34" charset="0"/>
                <a:cs typeface="Times New Roman" panose="02020603050405020304" pitchFamily="18" charset="0"/>
              </a:rPr>
              <a:t>«Проекты»</a:t>
            </a:r>
          </a:p>
        </p:txBody>
      </p:sp>
      <p:sp>
        <p:nvSpPr>
          <p:cNvPr id="16" name="Скругленная прямоугольная выноска 15"/>
          <p:cNvSpPr/>
          <p:nvPr/>
        </p:nvSpPr>
        <p:spPr>
          <a:xfrm>
            <a:off x="1436724" y="1528948"/>
            <a:ext cx="9863880" cy="2663490"/>
          </a:xfrm>
          <a:prstGeom prst="wedgeRoundRectCallout">
            <a:avLst/>
          </a:prstGeom>
          <a:gradFill>
            <a:gsLst>
              <a:gs pos="18000">
                <a:schemeClr val="accent6">
                  <a:lumMod val="60000"/>
                  <a:lumOff val="40000"/>
                </a:schemeClr>
              </a:gs>
              <a:gs pos="100000">
                <a:sysClr val="window" lastClr="FFFFFF">
                  <a:lumMod val="95000"/>
                </a:sysClr>
              </a:gs>
            </a:gsLst>
            <a:lin ang="16200000" scaled="1"/>
          </a:gra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34975" indent="-342900" algn="just" defTabSz="912813" eaLnBrk="1" hangingPunct="1">
              <a:lnSpc>
                <a:spcPct val="90000"/>
              </a:lnSpc>
              <a:spcBef>
                <a:spcPts val="1000"/>
              </a:spcBef>
              <a:buFont typeface="Arial" pitchFamily="34" charset="0"/>
              <a:buChar char="•"/>
              <a:defRPr/>
            </a:pPr>
            <a:r>
              <a:rPr lang="ru-RU" dirty="0">
                <a:solidFill>
                  <a:schemeClr val="tx1"/>
                </a:solidFill>
                <a:latin typeface="Arial Narrow" panose="020B0606020202030204" pitchFamily="34" charset="0"/>
                <a:cs typeface="Times New Roman" panose="02020603050405020304" pitchFamily="18" charset="0"/>
              </a:rPr>
              <a:t>«Проведение проверок, ревизий и обследований и оформление их результатов»</a:t>
            </a:r>
            <a:r>
              <a:rPr lang="ru-RU" altLang="ru-RU" dirty="0">
                <a:solidFill>
                  <a:schemeClr val="tx1"/>
                </a:solidFill>
                <a:latin typeface="Arial Narrow" panose="020B0606020202030204" pitchFamily="34" charset="0"/>
                <a:cs typeface="Times New Roman" pitchFamily="18" charset="0"/>
              </a:rPr>
              <a:t>;</a:t>
            </a:r>
          </a:p>
          <a:p>
            <a:pPr marL="434975" indent="-342900" algn="just" defTabSz="912813" eaLnBrk="1" hangingPunct="1">
              <a:lnSpc>
                <a:spcPct val="90000"/>
              </a:lnSpc>
              <a:spcBef>
                <a:spcPts val="1000"/>
              </a:spcBef>
              <a:defRPr/>
            </a:pPr>
            <a:endParaRPr lang="ru-RU" altLang="ru-RU" dirty="0">
              <a:solidFill>
                <a:schemeClr val="tx1"/>
              </a:solidFill>
              <a:latin typeface="Arial Narrow" panose="020B0606020202030204" pitchFamily="34" charset="0"/>
              <a:cs typeface="Times New Roman" pitchFamily="18" charset="0"/>
            </a:endParaRPr>
          </a:p>
          <a:p>
            <a:pPr marL="434975" indent="-342900" algn="just" defTabSz="912813" eaLnBrk="1" hangingPunct="1">
              <a:lnSpc>
                <a:spcPct val="90000"/>
              </a:lnSpc>
              <a:spcBef>
                <a:spcPts val="1000"/>
              </a:spcBef>
              <a:buFont typeface="Arial" pitchFamily="34" charset="0"/>
              <a:buChar char="•"/>
              <a:defRPr/>
            </a:pPr>
            <a:r>
              <a:rPr lang="ru-RU" dirty="0">
                <a:solidFill>
                  <a:schemeClr val="tx1"/>
                </a:solidFill>
                <a:latin typeface="Arial Narrow" panose="020B0606020202030204" pitchFamily="34" charset="0"/>
                <a:cs typeface="Times New Roman" panose="02020603050405020304" pitchFamily="18" charset="0"/>
              </a:rPr>
              <a:t>«Реализация результатов контрольного мероприятия</a:t>
            </a:r>
            <a:r>
              <a:rPr lang="ru-RU" dirty="0" smtClean="0">
                <a:solidFill>
                  <a:schemeClr val="tx1"/>
                </a:solidFill>
                <a:latin typeface="Arial Narrow" panose="020B0606020202030204" pitchFamily="34" charset="0"/>
                <a:cs typeface="Times New Roman" panose="02020603050405020304" pitchFamily="18" charset="0"/>
              </a:rPr>
              <a:t>»;</a:t>
            </a:r>
            <a:endParaRPr lang="ru-RU" altLang="ru-RU" dirty="0">
              <a:solidFill>
                <a:schemeClr val="tx1"/>
              </a:solidFill>
              <a:latin typeface="Arial Narrow" panose="020B0606020202030204" pitchFamily="34" charset="0"/>
              <a:cs typeface="Times New Roman" pitchFamily="18" charset="0"/>
            </a:endParaRPr>
          </a:p>
          <a:p>
            <a:pPr marL="434975" indent="-342900" algn="just" defTabSz="912813" eaLnBrk="1" hangingPunct="1">
              <a:lnSpc>
                <a:spcPct val="90000"/>
              </a:lnSpc>
              <a:spcBef>
                <a:spcPts val="1000"/>
              </a:spcBef>
              <a:defRPr/>
            </a:pPr>
            <a:endParaRPr lang="ru-RU" altLang="ru-RU" dirty="0">
              <a:solidFill>
                <a:schemeClr val="tx1"/>
              </a:solidFill>
              <a:latin typeface="Arial Narrow" panose="020B0606020202030204" pitchFamily="34" charset="0"/>
              <a:cs typeface="Times New Roman" pitchFamily="18" charset="0"/>
            </a:endParaRPr>
          </a:p>
          <a:p>
            <a:pPr marL="434975" indent="-342900" algn="just" defTabSz="912813" eaLnBrk="1" hangingPunct="1">
              <a:lnSpc>
                <a:spcPct val="90000"/>
              </a:lnSpc>
              <a:spcBef>
                <a:spcPts val="1000"/>
              </a:spcBef>
              <a:buFont typeface="Arial" pitchFamily="34" charset="0"/>
              <a:buChar char="•"/>
              <a:defRPr/>
            </a:pPr>
            <a:r>
              <a:rPr lang="ru-RU" dirty="0">
                <a:solidFill>
                  <a:schemeClr val="tx1"/>
                </a:solidFill>
                <a:latin typeface="Arial Narrow" panose="020B0606020202030204" pitchFamily="34" charset="0"/>
                <a:cs typeface="Times New Roman" panose="02020603050405020304" pitchFamily="18" charset="0"/>
              </a:rPr>
              <a:t>«Правила досудебного обжалования решений и действий (бездействия) органов внутреннего государственного (муниципального) финансового контроля и их должностных лиц</a:t>
            </a:r>
            <a:r>
              <a:rPr lang="ru-RU" dirty="0" smtClean="0">
                <a:solidFill>
                  <a:schemeClr val="tx1"/>
                </a:solidFill>
                <a:latin typeface="Arial Narrow" panose="020B0606020202030204" pitchFamily="34" charset="0"/>
                <a:cs typeface="Times New Roman" panose="02020603050405020304" pitchFamily="18" charset="0"/>
              </a:rPr>
              <a:t>».</a:t>
            </a:r>
            <a:endParaRPr lang="ru-RU" dirty="0">
              <a:solidFill>
                <a:schemeClr val="tx1"/>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0466786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26"/>
          <p:cNvSpPr txBox="1">
            <a:spLocks noChangeArrowheads="1"/>
          </p:cNvSpPr>
          <p:nvPr/>
        </p:nvSpPr>
        <p:spPr bwMode="auto">
          <a:xfrm>
            <a:off x="1846263" y="323819"/>
            <a:ext cx="8923337" cy="407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ru-RU" altLang="ru-RU" sz="2050" b="1" dirty="0">
                <a:latin typeface="Arial Narrow" pitchFamily="34" charset="0"/>
                <a:cs typeface="Times New Roman" pitchFamily="18" charset="0"/>
              </a:rPr>
              <a:t>План контрольных мероприятий </a:t>
            </a:r>
            <a:r>
              <a:rPr lang="ru-RU" altLang="ru-RU" sz="2050" b="1" dirty="0" smtClean="0">
                <a:latin typeface="Arial Narrow" pitchFamily="34" charset="0"/>
                <a:cs typeface="Times New Roman" pitchFamily="18" charset="0"/>
              </a:rPr>
              <a:t>содержит </a:t>
            </a:r>
            <a:r>
              <a:rPr lang="ru-RU" altLang="ru-RU" sz="2050" b="1" dirty="0">
                <a:latin typeface="Arial Narrow" pitchFamily="34" charset="0"/>
                <a:cs typeface="Times New Roman" pitchFamily="18" charset="0"/>
              </a:rPr>
              <a:t>следующую информацию</a:t>
            </a:r>
          </a:p>
        </p:txBody>
      </p:sp>
      <p:sp>
        <p:nvSpPr>
          <p:cNvPr id="14" name="TextBox 1"/>
          <p:cNvSpPr txBox="1">
            <a:spLocks noChangeArrowheads="1"/>
          </p:cNvSpPr>
          <p:nvPr/>
        </p:nvSpPr>
        <p:spPr bwMode="auto">
          <a:xfrm>
            <a:off x="11684000" y="261937"/>
            <a:ext cx="3635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ru-RU" altLang="ru-RU" sz="1400" b="1" i="1" dirty="0">
                <a:solidFill>
                  <a:schemeClr val="accent6">
                    <a:lumMod val="75000"/>
                  </a:schemeClr>
                </a:solidFill>
                <a:latin typeface="Arial Narrow" panose="020B0606020202030204" pitchFamily="34" charset="0"/>
                <a:cs typeface="Times New Roman" pitchFamily="18" charset="0"/>
              </a:rPr>
              <a:t>8</a:t>
            </a:r>
            <a:endParaRPr lang="ru-RU" altLang="ru-RU" sz="1400" b="1" i="1" dirty="0" smtClean="0">
              <a:solidFill>
                <a:schemeClr val="accent6">
                  <a:lumMod val="75000"/>
                </a:schemeClr>
              </a:solidFill>
              <a:latin typeface="Arial Narrow" panose="020B0606020202030204" pitchFamily="34" charset="0"/>
              <a:cs typeface="Times New Roman" pitchFamily="18" charset="0"/>
            </a:endParaRPr>
          </a:p>
        </p:txBody>
      </p:sp>
      <p:sp>
        <p:nvSpPr>
          <p:cNvPr id="3" name="Параллелограмм 2"/>
          <p:cNvSpPr/>
          <p:nvPr/>
        </p:nvSpPr>
        <p:spPr>
          <a:xfrm>
            <a:off x="2282824" y="4351074"/>
            <a:ext cx="9308043" cy="1671371"/>
          </a:xfrm>
          <a:prstGeom prst="parallelogram">
            <a:avLst/>
          </a:prstGeom>
          <a:gradFill>
            <a:gsLst>
              <a:gs pos="0">
                <a:schemeClr val="bg1">
                  <a:lumMod val="85000"/>
                </a:schemeClr>
              </a:gs>
              <a:gs pos="100000">
                <a:sysClr val="window" lastClr="FFFFFF">
                  <a:lumMod val="95000"/>
                </a:sysClr>
              </a:gs>
            </a:gsLst>
            <a:lin ang="16200000" scaled="1"/>
          </a:gra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3663" indent="355600" algn="just" defTabSz="912813" eaLnBrk="1" hangingPunct="1">
              <a:lnSpc>
                <a:spcPct val="90000"/>
              </a:lnSpc>
              <a:spcBef>
                <a:spcPts val="1000"/>
              </a:spcBef>
              <a:defRPr/>
            </a:pPr>
            <a:r>
              <a:rPr lang="ru-RU" altLang="ru-RU" sz="1750" dirty="0">
                <a:solidFill>
                  <a:schemeClr val="tx1"/>
                </a:solidFill>
                <a:latin typeface="Arial Narrow" panose="020B0606020202030204" pitchFamily="34" charset="0"/>
                <a:cs typeface="Times New Roman" pitchFamily="18" charset="0"/>
              </a:rPr>
              <a:t>По решению руководителя органа контроля в плане контрольных </a:t>
            </a:r>
            <a:r>
              <a:rPr lang="ru-RU" altLang="ru-RU" sz="1750" dirty="0" smtClean="0">
                <a:solidFill>
                  <a:schemeClr val="tx1"/>
                </a:solidFill>
                <a:latin typeface="Arial Narrow" panose="020B0606020202030204" pitchFamily="34" charset="0"/>
                <a:cs typeface="Times New Roman" pitchFamily="18" charset="0"/>
              </a:rPr>
              <a:t>мероприятий </a:t>
            </a:r>
            <a:r>
              <a:rPr lang="ru-RU" altLang="ru-RU" sz="1750" dirty="0">
                <a:solidFill>
                  <a:schemeClr val="tx1"/>
                </a:solidFill>
                <a:latin typeface="Arial Narrow" panose="020B0606020202030204" pitchFamily="34" charset="0"/>
                <a:cs typeface="Times New Roman" pitchFamily="18" charset="0"/>
              </a:rPr>
              <a:t>указываются сведения о должностных лицах или структурных подразделениях органа контроля, ответственных за проведение контрольного мероприятия</a:t>
            </a:r>
            <a:r>
              <a:rPr lang="ru-RU" altLang="ru-RU" dirty="0">
                <a:solidFill>
                  <a:schemeClr val="tx1"/>
                </a:solidFill>
                <a:latin typeface="Arial Narrow" panose="020B0606020202030204" pitchFamily="34" charset="0"/>
                <a:cs typeface="Times New Roman" pitchFamily="18" charset="0"/>
              </a:rPr>
              <a:t>.</a:t>
            </a:r>
          </a:p>
          <a:p>
            <a:pPr marL="434975" indent="-342900" algn="just" defTabSz="912813" eaLnBrk="1" hangingPunct="1">
              <a:lnSpc>
                <a:spcPct val="90000"/>
              </a:lnSpc>
              <a:spcBef>
                <a:spcPts val="1000"/>
              </a:spcBef>
              <a:defRPr/>
            </a:pPr>
            <a:endParaRPr lang="ru-RU" altLang="ru-RU" sz="500" dirty="0">
              <a:solidFill>
                <a:schemeClr val="tx1"/>
              </a:solidFill>
              <a:latin typeface="Arial Narrow" panose="020B0606020202030204" pitchFamily="34" charset="0"/>
              <a:cs typeface="Times New Roman" pitchFamily="18" charset="0"/>
            </a:endParaRPr>
          </a:p>
          <a:p>
            <a:pPr marL="93663" indent="355600" algn="just" defTabSz="912813" eaLnBrk="1" hangingPunct="1">
              <a:lnSpc>
                <a:spcPct val="90000"/>
              </a:lnSpc>
              <a:spcBef>
                <a:spcPts val="1000"/>
              </a:spcBef>
              <a:defRPr/>
            </a:pPr>
            <a:r>
              <a:rPr lang="ru-RU" altLang="ru-RU" sz="1750" b="1" dirty="0">
                <a:solidFill>
                  <a:schemeClr val="tx1"/>
                </a:solidFill>
                <a:latin typeface="Arial Narrow" panose="020B0606020202030204" pitchFamily="34" charset="0"/>
                <a:cs typeface="Times New Roman" pitchFamily="18" charset="0"/>
              </a:rPr>
              <a:t>Орган контроля вправе утвердить форму плана контрольных мероприятий.</a:t>
            </a:r>
          </a:p>
        </p:txBody>
      </p:sp>
      <p:sp>
        <p:nvSpPr>
          <p:cNvPr id="17414" name="TextBox 2"/>
          <p:cNvSpPr txBox="1">
            <a:spLocks noChangeArrowheads="1"/>
          </p:cNvSpPr>
          <p:nvPr/>
        </p:nvSpPr>
        <p:spPr bwMode="auto">
          <a:xfrm>
            <a:off x="1473729" y="4605074"/>
            <a:ext cx="931863"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altLang="ru-RU" sz="5000" dirty="0">
                <a:solidFill>
                  <a:srgbClr val="FF0000"/>
                </a:solidFill>
                <a:sym typeface="Symbol" pitchFamily="18" charset="2"/>
              </a:rPr>
              <a:t></a:t>
            </a:r>
            <a:endParaRPr lang="ru-RU" altLang="ru-RU" sz="5000" dirty="0">
              <a:solidFill>
                <a:srgbClr val="FF0000"/>
              </a:solidFill>
            </a:endParaRPr>
          </a:p>
        </p:txBody>
      </p:sp>
      <p:sp>
        <p:nvSpPr>
          <p:cNvPr id="7" name="Text Box 14"/>
          <p:cNvSpPr txBox="1">
            <a:spLocks noChangeArrowheads="1"/>
          </p:cNvSpPr>
          <p:nvPr/>
        </p:nvSpPr>
        <p:spPr bwMode="auto">
          <a:xfrm>
            <a:off x="652200" y="1286933"/>
            <a:ext cx="10938667" cy="2700867"/>
          </a:xfrm>
          <a:prstGeom prst="flowChartDocument">
            <a:avLst/>
          </a:prstGeom>
          <a:gradFill flip="none" rotWithShape="1">
            <a:gsLst>
              <a:gs pos="0">
                <a:schemeClr val="accent6">
                  <a:lumMod val="60000"/>
                  <a:lumOff val="40000"/>
                </a:schemeClr>
              </a:gs>
              <a:gs pos="100000">
                <a:sysClr val="window" lastClr="FFFFFF">
                  <a:lumMod val="95000"/>
                </a:sysClr>
              </a:gs>
            </a:gsLst>
            <a:lin ang="16200000" scaled="1"/>
            <a:tileRect/>
          </a:gradFill>
          <a:ln>
            <a:noFill/>
          </a:ln>
          <a:effectLst>
            <a:outerShdw blurRad="50800" dist="38100" dir="2700000" algn="tl" rotWithShape="0">
              <a:prstClr val="black">
                <a:alpha val="40000"/>
              </a:prstClr>
            </a:outerShdw>
          </a:effectLst>
          <a:extLst/>
        </p:spPr>
        <p:txBody>
          <a:bodyPr vert="horz" wrap="square" lIns="36576" tIns="36576" rIns="36576" bIns="36576" numCol="1" anchor="ctr" anchorCtr="0" compatLnSpc="1">
            <a:prstTxWarp prst="textNoShape">
              <a:avLst/>
            </a:prstTxWarp>
          </a:bodyPr>
          <a:ls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marL="434975" indent="-342900" algn="just" defTabSz="912813" eaLnBrk="1" hangingPunct="1">
              <a:lnSpc>
                <a:spcPct val="90000"/>
              </a:lnSpc>
              <a:spcBef>
                <a:spcPts val="1000"/>
              </a:spcBef>
              <a:buFont typeface="Arial" pitchFamily="34" charset="0"/>
              <a:buChar char="•"/>
              <a:defRPr/>
            </a:pPr>
            <a:r>
              <a:rPr lang="ru-RU" altLang="ru-RU" dirty="0">
                <a:latin typeface="Arial Narrow" panose="020B0606020202030204" pitchFamily="34" charset="0"/>
                <a:cs typeface="Times New Roman" pitchFamily="18" charset="0"/>
              </a:rPr>
              <a:t>темы контрольных мероприятий</a:t>
            </a:r>
            <a:r>
              <a:rPr lang="ru-RU" altLang="ru-RU" sz="1600" dirty="0">
                <a:latin typeface="Arial Narrow" panose="020B0606020202030204" pitchFamily="34" charset="0"/>
                <a:cs typeface="Times New Roman" pitchFamily="18" charset="0"/>
              </a:rPr>
              <a:t>;</a:t>
            </a:r>
          </a:p>
          <a:p>
            <a:pPr marL="434975" indent="-342900" algn="just" defTabSz="912813" eaLnBrk="1" hangingPunct="1">
              <a:lnSpc>
                <a:spcPct val="90000"/>
              </a:lnSpc>
              <a:spcBef>
                <a:spcPts val="1000"/>
              </a:spcBef>
              <a:defRPr/>
            </a:pPr>
            <a:endParaRPr lang="ru-RU" altLang="ru-RU" sz="300" dirty="0">
              <a:latin typeface="Arial Narrow" panose="020B0606020202030204" pitchFamily="34" charset="0"/>
              <a:cs typeface="Times New Roman" pitchFamily="18" charset="0"/>
            </a:endParaRPr>
          </a:p>
          <a:p>
            <a:pPr marL="434975" indent="-342900" algn="just" defTabSz="912813" eaLnBrk="1" hangingPunct="1">
              <a:lnSpc>
                <a:spcPct val="90000"/>
              </a:lnSpc>
              <a:spcBef>
                <a:spcPts val="1000"/>
              </a:spcBef>
              <a:buFont typeface="Arial" pitchFamily="34" charset="0"/>
              <a:buChar char="•"/>
              <a:defRPr/>
            </a:pPr>
            <a:r>
              <a:rPr lang="ru-RU" altLang="ru-RU" dirty="0">
                <a:latin typeface="Arial Narrow" panose="020B0606020202030204" pitchFamily="34" charset="0"/>
                <a:cs typeface="Times New Roman" pitchFamily="18" charset="0"/>
              </a:rPr>
              <a:t>наименования объектов внутреннего государственного (муниципального) финансового контроля либо групп </a:t>
            </a:r>
            <a:r>
              <a:rPr lang="ru-RU" altLang="ru-RU" dirty="0" smtClean="0">
                <a:latin typeface="Arial Narrow" panose="020B0606020202030204" pitchFamily="34" charset="0"/>
                <a:cs typeface="Times New Roman" pitchFamily="18" charset="0"/>
              </a:rPr>
              <a:t>        объектов </a:t>
            </a:r>
            <a:r>
              <a:rPr lang="ru-RU" altLang="ru-RU" dirty="0">
                <a:latin typeface="Arial Narrow" panose="020B0606020202030204" pitchFamily="34" charset="0"/>
                <a:cs typeface="Times New Roman" pitchFamily="18" charset="0"/>
              </a:rPr>
              <a:t>контроля по каждому контрольному мероприятию</a:t>
            </a:r>
            <a:r>
              <a:rPr lang="ru-RU" altLang="ru-RU" sz="1600" dirty="0">
                <a:latin typeface="Arial Narrow" panose="020B0606020202030204" pitchFamily="34" charset="0"/>
                <a:cs typeface="Times New Roman" pitchFamily="18" charset="0"/>
              </a:rPr>
              <a:t>;</a:t>
            </a:r>
          </a:p>
          <a:p>
            <a:pPr marL="434975" indent="-342900" algn="just" defTabSz="912813" eaLnBrk="1" hangingPunct="1">
              <a:lnSpc>
                <a:spcPct val="90000"/>
              </a:lnSpc>
              <a:spcBef>
                <a:spcPts val="1000"/>
              </a:spcBef>
              <a:defRPr/>
            </a:pPr>
            <a:endParaRPr lang="ru-RU" altLang="ru-RU" sz="300" dirty="0">
              <a:latin typeface="Arial Narrow" panose="020B0606020202030204" pitchFamily="34" charset="0"/>
              <a:cs typeface="Times New Roman" pitchFamily="18" charset="0"/>
            </a:endParaRPr>
          </a:p>
          <a:p>
            <a:pPr marL="434975" indent="-342900" algn="just" defTabSz="912813" eaLnBrk="1" hangingPunct="1">
              <a:lnSpc>
                <a:spcPct val="90000"/>
              </a:lnSpc>
              <a:spcBef>
                <a:spcPts val="1000"/>
              </a:spcBef>
              <a:buFont typeface="Arial" pitchFamily="34" charset="0"/>
              <a:buChar char="•"/>
              <a:defRPr/>
            </a:pPr>
            <a:r>
              <a:rPr lang="ru-RU" altLang="ru-RU" dirty="0">
                <a:latin typeface="Arial Narrow" panose="020B0606020202030204" pitchFamily="34" charset="0"/>
                <a:cs typeface="Times New Roman" pitchFamily="18" charset="0"/>
              </a:rPr>
              <a:t>проверяемый период</a:t>
            </a:r>
            <a:r>
              <a:rPr lang="ru-RU" altLang="ru-RU" sz="1600" dirty="0">
                <a:latin typeface="Arial Narrow" panose="020B0606020202030204" pitchFamily="34" charset="0"/>
                <a:cs typeface="Times New Roman" pitchFamily="18" charset="0"/>
              </a:rPr>
              <a:t>;</a:t>
            </a:r>
          </a:p>
          <a:p>
            <a:pPr marL="434975" indent="-342900" algn="just" defTabSz="912813" eaLnBrk="1" hangingPunct="1">
              <a:lnSpc>
                <a:spcPct val="90000"/>
              </a:lnSpc>
              <a:spcBef>
                <a:spcPts val="1000"/>
              </a:spcBef>
              <a:buFont typeface="Arial" pitchFamily="34" charset="0"/>
              <a:buChar char="•"/>
              <a:defRPr/>
            </a:pPr>
            <a:endParaRPr lang="ru-RU" altLang="ru-RU" sz="300" dirty="0">
              <a:latin typeface="Arial Narrow" panose="020B0606020202030204" pitchFamily="34" charset="0"/>
              <a:cs typeface="Times New Roman" pitchFamily="18" charset="0"/>
            </a:endParaRPr>
          </a:p>
          <a:p>
            <a:pPr marL="434975" indent="-342900" algn="just" defTabSz="912813" eaLnBrk="1" hangingPunct="1">
              <a:lnSpc>
                <a:spcPct val="90000"/>
              </a:lnSpc>
              <a:spcBef>
                <a:spcPts val="1000"/>
              </a:spcBef>
              <a:buFont typeface="Arial" pitchFamily="34" charset="0"/>
              <a:buChar char="•"/>
              <a:defRPr/>
            </a:pPr>
            <a:r>
              <a:rPr lang="ru-RU" altLang="ru-RU" dirty="0">
                <a:latin typeface="Arial Narrow" panose="020B0606020202030204" pitchFamily="34" charset="0"/>
                <a:cs typeface="Times New Roman" pitchFamily="18" charset="0"/>
              </a:rPr>
              <a:t>период (дата) начала проведения контрольных мероприятий</a:t>
            </a:r>
            <a:r>
              <a:rPr lang="ru-RU" altLang="ru-RU" sz="1600" dirty="0">
                <a:latin typeface="Arial Narrow" panose="020B0606020202030204" pitchFamily="34" charset="0"/>
                <a:cs typeface="Times New Roman" pitchFamily="18" charset="0"/>
              </a:rPr>
              <a:t>.</a:t>
            </a:r>
          </a:p>
        </p:txBody>
      </p:sp>
    </p:spTree>
    <p:extLst>
      <p:ext uri="{BB962C8B-B14F-4D97-AF65-F5344CB8AC3E}">
        <p14:creationId xmlns:p14="http://schemas.microsoft.com/office/powerpoint/2010/main" val="3503451415"/>
      </p:ext>
    </p:extLst>
  </p:cSld>
  <p:clrMapOvr>
    <a:masterClrMapping/>
  </p:clrMapOvr>
  <p:transition spd="slow">
    <p:blinds dir="ver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57_Голубые тона">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000"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9027</TotalTime>
  <Words>2772</Words>
  <Application>Microsoft Office PowerPoint</Application>
  <PresentationFormat>Произвольный</PresentationFormat>
  <Paragraphs>297</Paragraphs>
  <Slides>24</Slides>
  <Notes>5</Notes>
  <HiddenSlides>0</HiddenSlides>
  <MMClips>0</MMClips>
  <ScaleCrop>false</ScaleCrop>
  <HeadingPairs>
    <vt:vector size="6" baseType="variant">
      <vt:variant>
        <vt:lpstr>Тема</vt:lpstr>
      </vt:variant>
      <vt:variant>
        <vt:i4>2</vt:i4>
      </vt:variant>
      <vt:variant>
        <vt:lpstr>Внедренные серверы OLE</vt:lpstr>
      </vt:variant>
      <vt:variant>
        <vt:i4>1</vt:i4>
      </vt:variant>
      <vt:variant>
        <vt:lpstr>Заголовки слайдов</vt:lpstr>
      </vt:variant>
      <vt:variant>
        <vt:i4>24</vt:i4>
      </vt:variant>
    </vt:vector>
  </HeadingPairs>
  <TitlesOfParts>
    <vt:vector size="27" baseType="lpstr">
      <vt:lpstr>Тема Office</vt:lpstr>
      <vt:lpstr>57_Голубые тона</vt:lpstr>
      <vt:lpstr>think-cell Slide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Королёва Ирина Владимировна</dc:creator>
  <cp:lastModifiedBy>u0347</cp:lastModifiedBy>
  <cp:revision>902</cp:revision>
  <cp:lastPrinted>2020-07-23T08:51:47Z</cp:lastPrinted>
  <dcterms:created xsi:type="dcterms:W3CDTF">2019-02-08T11:57:28Z</dcterms:created>
  <dcterms:modified xsi:type="dcterms:W3CDTF">2020-07-24T09:27:18Z</dcterms:modified>
</cp:coreProperties>
</file>