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74" r:id="rId3"/>
    <p:sldMasterId id="2147483687" r:id="rId4"/>
  </p:sldMasterIdLst>
  <p:notesMasterIdLst>
    <p:notesMasterId r:id="rId39"/>
  </p:notesMasterIdLst>
  <p:handoutMasterIdLst>
    <p:handoutMasterId r:id="rId40"/>
  </p:handoutMasterIdLst>
  <p:sldIdLst>
    <p:sldId id="256" r:id="rId5"/>
    <p:sldId id="306" r:id="rId6"/>
    <p:sldId id="307" r:id="rId7"/>
    <p:sldId id="309" r:id="rId8"/>
    <p:sldId id="294" r:id="rId9"/>
    <p:sldId id="296" r:id="rId10"/>
    <p:sldId id="312" r:id="rId11"/>
    <p:sldId id="267" r:id="rId12"/>
    <p:sldId id="288" r:id="rId13"/>
    <p:sldId id="270" r:id="rId14"/>
    <p:sldId id="269" r:id="rId15"/>
    <p:sldId id="319" r:id="rId16"/>
    <p:sldId id="266" r:id="rId17"/>
    <p:sldId id="279" r:id="rId18"/>
    <p:sldId id="310" r:id="rId19"/>
    <p:sldId id="305" r:id="rId20"/>
    <p:sldId id="304" r:id="rId21"/>
    <p:sldId id="308" r:id="rId22"/>
    <p:sldId id="271" r:id="rId23"/>
    <p:sldId id="272" r:id="rId24"/>
    <p:sldId id="299" r:id="rId25"/>
    <p:sldId id="298" r:id="rId26"/>
    <p:sldId id="273" r:id="rId27"/>
    <p:sldId id="300" r:id="rId28"/>
    <p:sldId id="301" r:id="rId29"/>
    <p:sldId id="302" r:id="rId30"/>
    <p:sldId id="303" r:id="rId31"/>
    <p:sldId id="313" r:id="rId32"/>
    <p:sldId id="314" r:id="rId33"/>
    <p:sldId id="315" r:id="rId34"/>
    <p:sldId id="316" r:id="rId35"/>
    <p:sldId id="317" r:id="rId36"/>
    <p:sldId id="318" r:id="rId37"/>
    <p:sldId id="295" r:id="rId38"/>
  </p:sldIdLst>
  <p:sldSz cx="6858000" cy="9906000" type="A4"/>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3B39"/>
    <a:srgbClr val="C55E5B"/>
    <a:srgbClr val="D75555"/>
    <a:srgbClr val="CB6D6B"/>
    <a:srgbClr val="FF7C80"/>
    <a:srgbClr val="CAE8F2"/>
    <a:srgbClr val="C0D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88" autoAdjust="0"/>
  </p:normalViewPr>
  <p:slideViewPr>
    <p:cSldViewPr>
      <p:cViewPr>
        <p:scale>
          <a:sx n="58" d="100"/>
          <a:sy n="58" d="100"/>
        </p:scale>
        <p:origin x="-2602" y="-62"/>
      </p:cViewPr>
      <p:guideLst>
        <p:guide orient="horz" pos="312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972" y="-9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U:\PRESENT\20180607_&#1086;&#1090;&#1095;&#1077;&#1090;%20&#1073;&#1102;&#1076;&#1078;&#1077;&#1090;%20&#1076;&#1083;&#1103;%20&#1075;&#1088;&#1072;&#1078;&#1076;&#1072;&#1085;%202017\&#1087;&#1077;&#1088;&#1074;\&#1089;&#1083;&#1072;&#1081;&#1076;1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75"/>
      <c:rotY val="0"/>
      <c:rAngAx val="0"/>
      <c:perspective val="30"/>
    </c:view3D>
    <c:floor>
      <c:thickness val="0"/>
    </c:floor>
    <c:sideWall>
      <c:thickness val="0"/>
    </c:sideWall>
    <c:backWall>
      <c:thickness val="0"/>
    </c:backWall>
    <c:plotArea>
      <c:layout>
        <c:manualLayout>
          <c:layoutTarget val="inner"/>
          <c:xMode val="edge"/>
          <c:yMode val="edge"/>
          <c:x val="3.4770561891590585E-2"/>
          <c:y val="6.6898697079635056E-2"/>
          <c:w val="0.6043693101788209"/>
          <c:h val="0.92365359787609791"/>
        </c:manualLayout>
      </c:layout>
      <c:pie3DChart>
        <c:varyColors val="1"/>
        <c:ser>
          <c:idx val="0"/>
          <c:order val="0"/>
          <c:explosion val="12"/>
          <c:dLbls>
            <c:dLbl>
              <c:idx val="0"/>
              <c:layout>
                <c:manualLayout>
                  <c:x val="-8.8152162531111522E-2"/>
                  <c:y val="0.16407085036528521"/>
                </c:manualLayout>
              </c:layout>
              <c:showLegendKey val="0"/>
              <c:showVal val="1"/>
              <c:showCatName val="0"/>
              <c:showSerName val="0"/>
              <c:showPercent val="0"/>
              <c:showBubbleSize val="0"/>
            </c:dLbl>
            <c:dLbl>
              <c:idx val="1"/>
              <c:layout>
                <c:manualLayout>
                  <c:x val="-0.18078858096226963"/>
                  <c:y val="2.2276499929126652E-2"/>
                </c:manualLayout>
              </c:layout>
              <c:showLegendKey val="0"/>
              <c:showVal val="1"/>
              <c:showCatName val="0"/>
              <c:showSerName val="0"/>
              <c:showPercent val="0"/>
              <c:showBubbleSize val="0"/>
            </c:dLbl>
            <c:dLbl>
              <c:idx val="2"/>
              <c:layout>
                <c:manualLayout>
                  <c:x val="0.20691466912360951"/>
                  <c:y val="-0.12314029284102559"/>
                </c:manualLayout>
              </c:layout>
              <c:showLegendKey val="0"/>
              <c:showVal val="1"/>
              <c:showCatName val="0"/>
              <c:showSerName val="0"/>
              <c:showPercent val="0"/>
              <c:showBubbleSize val="0"/>
            </c:dLbl>
            <c:dLbl>
              <c:idx val="3"/>
              <c:layout>
                <c:manualLayout>
                  <c:x val="1.7729927636005567E-2"/>
                  <c:y val="1.2923611935838561E-2"/>
                </c:manualLayout>
              </c:layout>
              <c:showLegendKey val="0"/>
              <c:showVal val="1"/>
              <c:showCatName val="0"/>
              <c:showSerName val="0"/>
              <c:showPercent val="0"/>
              <c:showBubbleSize val="0"/>
            </c:dLbl>
            <c:txPr>
              <a:bodyPr/>
              <a:lstStyle/>
              <a:p>
                <a:pPr>
                  <a:defRPr sz="2000" b="1"/>
                </a:pPr>
                <a:endParaRPr lang="ru-RU"/>
              </a:p>
            </c:txPr>
            <c:showLegendKey val="0"/>
            <c:showVal val="1"/>
            <c:showCatName val="0"/>
            <c:showSerName val="0"/>
            <c:showPercent val="0"/>
            <c:showBubbleSize val="0"/>
            <c:showLeaderLines val="1"/>
          </c:dLbls>
          <c:cat>
            <c:strRef>
              <c:f>'слайд 10'!$B$10:$B$13</c:f>
              <c:strCache>
                <c:ptCount val="4"/>
                <c:pt idx="0">
                  <c:v>Дотации </c:v>
                </c:pt>
                <c:pt idx="1">
                  <c:v>Субсидии</c:v>
                </c:pt>
                <c:pt idx="2">
                  <c:v>Субвенции</c:v>
                </c:pt>
                <c:pt idx="3">
                  <c:v>Иные межбюджетные трансферты</c:v>
                </c:pt>
              </c:strCache>
            </c:strRef>
          </c:cat>
          <c:val>
            <c:numRef>
              <c:f>'слайд 10'!$C$10:$C$13</c:f>
              <c:numCache>
                <c:formatCode>General</c:formatCode>
                <c:ptCount val="4"/>
                <c:pt idx="0">
                  <c:v>2818</c:v>
                </c:pt>
                <c:pt idx="1">
                  <c:v>7169</c:v>
                </c:pt>
                <c:pt idx="2">
                  <c:v>10642</c:v>
                </c:pt>
                <c:pt idx="3">
                  <c:v>1485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500619781322674"/>
          <c:y val="0.13763461147995038"/>
          <c:w val="0.33777457935385663"/>
          <c:h val="0.55140233460649968"/>
        </c:manualLayout>
      </c:layout>
      <c:overlay val="0"/>
      <c:txPr>
        <a:bodyPr/>
        <a:lstStyle/>
        <a:p>
          <a:pPr>
            <a:defRPr sz="1600" b="0"/>
          </a:pPr>
          <a:endParaRPr lang="ru-RU"/>
        </a:p>
      </c:txPr>
    </c:legend>
    <c:plotVisOnly val="1"/>
    <c:dispBlanksAs val="zero"/>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07/relationships/hdphoto" Target="../media/hdphoto3.wdp"/><Relationship Id="rId1"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0F3CF-13A6-414E-9974-493D13116BA6}"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ru-RU"/>
        </a:p>
      </dgm:t>
    </dgm:pt>
    <dgm:pt modelId="{C5951E29-8191-40B0-8877-929628A5F70C}">
      <dgm:prSet phldrT="[Текст]"/>
      <dgm:spPr>
        <a:blipFill dpi="0" rotWithShape="0">
          <a:blip xmlns:r="http://schemas.openxmlformats.org/officeDocument/2006/relationships" r:embed="rId1">
            <a:extLst>
              <a:ext uri="{BEBA8EAE-BF5A-486C-A8C5-ECC9F3942E4B}">
                <a14:imgProps xmlns:a14="http://schemas.microsoft.com/office/drawing/2010/main">
                  <a14:imgLayer r:embed="rId2"/>
                </a14:imgProps>
              </a:ext>
              <a:ext uri="{28A0092B-C50C-407E-A947-70E740481C1C}">
                <a14:useLocalDpi xmlns:a14="http://schemas.microsoft.com/office/drawing/2010/main" val="0"/>
              </a:ext>
            </a:extLst>
          </a:blip>
          <a:srcRect/>
          <a:tile tx="0" ty="0" sx="50000" sy="50000" flip="none" algn="ctr"/>
        </a:blipFill>
      </dgm:spPr>
      <dgm:t>
        <a:bodyPr/>
        <a:lstStyle/>
        <a:p>
          <a:r>
            <a:rPr lang="en-US" dirty="0" smtClean="0"/>
            <a:t> </a:t>
          </a:r>
          <a:endParaRPr lang="ru-RU" dirty="0"/>
        </a:p>
      </dgm:t>
    </dgm:pt>
    <dgm:pt modelId="{A2646732-59A0-45BC-B27A-F0D6BD30055E}" type="parTrans" cxnId="{9BCB5A8A-EF04-46FB-97A2-CDF9EB342B4E}">
      <dgm:prSet/>
      <dgm:spPr/>
      <dgm:t>
        <a:bodyPr/>
        <a:lstStyle/>
        <a:p>
          <a:endParaRPr lang="ru-RU"/>
        </a:p>
      </dgm:t>
    </dgm:pt>
    <dgm:pt modelId="{F2ABB4F8-2BF3-443A-9A8F-9780A8DE5A70}" type="sibTrans" cxnId="{9BCB5A8A-EF04-46FB-97A2-CDF9EB342B4E}">
      <dgm:prSet custT="1"/>
      <dgm:spPr/>
      <dgm:t>
        <a:bodyPr/>
        <a:lstStyle/>
        <a:p>
          <a:r>
            <a:rPr lang="ru-RU" sz="1400" dirty="0" smtClean="0"/>
            <a:t>Доходы</a:t>
          </a:r>
          <a:endParaRPr lang="ru-RU" sz="1400" dirty="0"/>
        </a:p>
      </dgm:t>
    </dgm:pt>
    <dgm:pt modelId="{2AE11E05-0756-4371-BE9F-4AD813E96721}">
      <dgm:prSet phldrT="[Текст]"/>
      <dgm:spPr>
        <a:blipFill rotWithShape="0">
          <a:blip xmlns:r="http://schemas.openxmlformats.org/officeDocument/2006/relationships" r:embed="rId3"/>
          <a:stretch>
            <a:fillRect/>
          </a:stretch>
        </a:blipFill>
      </dgm:spPr>
      <dgm:t>
        <a:bodyPr/>
        <a:lstStyle/>
        <a:p>
          <a:r>
            <a:rPr lang="en-US" dirty="0" smtClean="0"/>
            <a:t> </a:t>
          </a:r>
          <a:endParaRPr lang="ru-RU" dirty="0"/>
        </a:p>
      </dgm:t>
    </dgm:pt>
    <dgm:pt modelId="{58C1A037-B015-4D4A-9AA7-DD9396330020}" type="parTrans" cxnId="{EB8FC378-30E2-40C6-915A-F6FCCA8E0A22}">
      <dgm:prSet/>
      <dgm:spPr/>
      <dgm:t>
        <a:bodyPr/>
        <a:lstStyle/>
        <a:p>
          <a:endParaRPr lang="ru-RU"/>
        </a:p>
      </dgm:t>
    </dgm:pt>
    <dgm:pt modelId="{0C7BE99B-032E-4F2C-943F-78CF019F48C4}" type="sibTrans" cxnId="{EB8FC378-30E2-40C6-915A-F6FCCA8E0A22}">
      <dgm:prSet/>
      <dgm:spPr>
        <a:blipFill rotWithShape="0">
          <a:blip xmlns:r="http://schemas.openxmlformats.org/officeDocument/2006/relationships" r:embed="rId4"/>
          <a:stretch>
            <a:fillRect/>
          </a:stretch>
        </a:blipFill>
      </dgm:spPr>
      <dgm:t>
        <a:bodyPr/>
        <a:lstStyle/>
        <a:p>
          <a:endParaRPr lang="ru-RU"/>
        </a:p>
      </dgm:t>
    </dgm:pt>
    <dgm:pt modelId="{248A4067-C5C5-4D53-AF78-6C394987C42D}">
      <dgm:prSet phldrT="[Текст]"/>
      <dgm:spPr/>
      <dgm:t>
        <a:bodyPr/>
        <a:lstStyle/>
        <a:p>
          <a:r>
            <a:rPr lang="ru-RU" dirty="0" smtClean="0"/>
            <a:t>Расходы</a:t>
          </a:r>
          <a:endParaRPr lang="ru-RU" dirty="0"/>
        </a:p>
      </dgm:t>
    </dgm:pt>
    <dgm:pt modelId="{2DC65556-C466-4C9C-A329-3A39E7B0AC33}" type="parTrans" cxnId="{A24B0149-DFF6-467C-8FEF-4418F8A2066F}">
      <dgm:prSet/>
      <dgm:spPr/>
      <dgm:t>
        <a:bodyPr/>
        <a:lstStyle/>
        <a:p>
          <a:endParaRPr lang="ru-RU"/>
        </a:p>
      </dgm:t>
    </dgm:pt>
    <dgm:pt modelId="{FEF928AC-B47A-4615-AF6A-B5560F28F93D}" type="sibTrans" cxnId="{A24B0149-DFF6-467C-8FEF-4418F8A2066F}">
      <dgm:prSet/>
      <dgm:spPr>
        <a:blipFill rotWithShape="0">
          <a:blip xmlns:r="http://schemas.openxmlformats.org/officeDocument/2006/relationships" r:embed="rId5"/>
          <a:stretch>
            <a:fillRect/>
          </a:stretch>
        </a:blipFill>
      </dgm:spPr>
      <dgm:t>
        <a:bodyPr/>
        <a:lstStyle/>
        <a:p>
          <a:endParaRPr lang="ru-RU"/>
        </a:p>
      </dgm:t>
    </dgm:pt>
    <dgm:pt modelId="{AD08E9F8-6B24-41F4-A63F-C1421D4779B9}" type="pres">
      <dgm:prSet presAssocID="{2810F3CF-13A6-414E-9974-493D13116BA6}" presName="Name0" presStyleCnt="0">
        <dgm:presLayoutVars>
          <dgm:chMax/>
          <dgm:chPref/>
          <dgm:dir/>
          <dgm:animLvl val="lvl"/>
        </dgm:presLayoutVars>
      </dgm:prSet>
      <dgm:spPr/>
      <dgm:t>
        <a:bodyPr/>
        <a:lstStyle/>
        <a:p>
          <a:endParaRPr lang="ru-RU"/>
        </a:p>
      </dgm:t>
    </dgm:pt>
    <dgm:pt modelId="{EFC31D7D-A28D-4108-A975-9532D7129AB7}" type="pres">
      <dgm:prSet presAssocID="{C5951E29-8191-40B0-8877-929628A5F70C}" presName="composite" presStyleCnt="0"/>
      <dgm:spPr/>
      <dgm:t>
        <a:bodyPr/>
        <a:lstStyle/>
        <a:p>
          <a:endParaRPr lang="ru-RU"/>
        </a:p>
      </dgm:t>
    </dgm:pt>
    <dgm:pt modelId="{E3E45029-5C1F-485A-9D5C-8EE49E458A23}" type="pres">
      <dgm:prSet presAssocID="{C5951E29-8191-40B0-8877-929628A5F70C}" presName="Parent1" presStyleLbl="node1" presStyleIdx="0" presStyleCnt="6" custAng="0">
        <dgm:presLayoutVars>
          <dgm:chMax val="1"/>
          <dgm:chPref val="1"/>
          <dgm:bulletEnabled val="1"/>
        </dgm:presLayoutVars>
      </dgm:prSet>
      <dgm:spPr/>
      <dgm:t>
        <a:bodyPr/>
        <a:lstStyle/>
        <a:p>
          <a:endParaRPr lang="ru-RU"/>
        </a:p>
      </dgm:t>
    </dgm:pt>
    <dgm:pt modelId="{4E1DE8F7-810C-40B6-83F3-B2101C98827B}" type="pres">
      <dgm:prSet presAssocID="{C5951E29-8191-40B0-8877-929628A5F70C}" presName="Childtext1" presStyleLbl="revTx" presStyleIdx="0" presStyleCnt="3">
        <dgm:presLayoutVars>
          <dgm:chMax val="0"/>
          <dgm:chPref val="0"/>
          <dgm:bulletEnabled val="1"/>
        </dgm:presLayoutVars>
      </dgm:prSet>
      <dgm:spPr/>
      <dgm:t>
        <a:bodyPr/>
        <a:lstStyle/>
        <a:p>
          <a:endParaRPr lang="ru-RU"/>
        </a:p>
      </dgm:t>
    </dgm:pt>
    <dgm:pt modelId="{DBCCF66D-8951-42DE-846D-356E6110658E}" type="pres">
      <dgm:prSet presAssocID="{C5951E29-8191-40B0-8877-929628A5F70C}" presName="BalanceSpacing" presStyleCnt="0"/>
      <dgm:spPr/>
      <dgm:t>
        <a:bodyPr/>
        <a:lstStyle/>
        <a:p>
          <a:endParaRPr lang="ru-RU"/>
        </a:p>
      </dgm:t>
    </dgm:pt>
    <dgm:pt modelId="{3AB53AA4-70FA-48F5-8BE7-874C7EC50BF6}" type="pres">
      <dgm:prSet presAssocID="{C5951E29-8191-40B0-8877-929628A5F70C}" presName="BalanceSpacing1" presStyleCnt="0"/>
      <dgm:spPr/>
      <dgm:t>
        <a:bodyPr/>
        <a:lstStyle/>
        <a:p>
          <a:endParaRPr lang="ru-RU"/>
        </a:p>
      </dgm:t>
    </dgm:pt>
    <dgm:pt modelId="{7165D596-C65F-4A14-BF23-F411AE6F6ACC}" type="pres">
      <dgm:prSet presAssocID="{F2ABB4F8-2BF3-443A-9A8F-9780A8DE5A70}" presName="Accent1Text" presStyleLbl="node1" presStyleIdx="1" presStyleCnt="6"/>
      <dgm:spPr/>
      <dgm:t>
        <a:bodyPr/>
        <a:lstStyle/>
        <a:p>
          <a:endParaRPr lang="ru-RU"/>
        </a:p>
      </dgm:t>
    </dgm:pt>
    <dgm:pt modelId="{6A1E93EC-FE22-4801-8F65-C1FE21AD2FE3}" type="pres">
      <dgm:prSet presAssocID="{F2ABB4F8-2BF3-443A-9A8F-9780A8DE5A70}" presName="spaceBetweenRectangles" presStyleCnt="0"/>
      <dgm:spPr/>
      <dgm:t>
        <a:bodyPr/>
        <a:lstStyle/>
        <a:p>
          <a:endParaRPr lang="ru-RU"/>
        </a:p>
      </dgm:t>
    </dgm:pt>
    <dgm:pt modelId="{D4B3C263-E9E0-4350-9AB8-ED0BD8F85ADA}" type="pres">
      <dgm:prSet presAssocID="{2AE11E05-0756-4371-BE9F-4AD813E96721}" presName="composite" presStyleCnt="0"/>
      <dgm:spPr/>
      <dgm:t>
        <a:bodyPr/>
        <a:lstStyle/>
        <a:p>
          <a:endParaRPr lang="ru-RU"/>
        </a:p>
      </dgm:t>
    </dgm:pt>
    <dgm:pt modelId="{97F9ECCC-371A-4A2F-AD2D-0E64D5AB19CF}" type="pres">
      <dgm:prSet presAssocID="{2AE11E05-0756-4371-BE9F-4AD813E96721}" presName="Parent1" presStyleLbl="node1" presStyleIdx="2" presStyleCnt="6">
        <dgm:presLayoutVars>
          <dgm:chMax val="1"/>
          <dgm:chPref val="1"/>
          <dgm:bulletEnabled val="1"/>
        </dgm:presLayoutVars>
      </dgm:prSet>
      <dgm:spPr/>
      <dgm:t>
        <a:bodyPr/>
        <a:lstStyle/>
        <a:p>
          <a:endParaRPr lang="ru-RU"/>
        </a:p>
      </dgm:t>
    </dgm:pt>
    <dgm:pt modelId="{B1118FDD-8AFD-40EE-ADE7-F3FAF88920C8}" type="pres">
      <dgm:prSet presAssocID="{2AE11E05-0756-4371-BE9F-4AD813E96721}" presName="Childtext1" presStyleLbl="revTx" presStyleIdx="1" presStyleCnt="3">
        <dgm:presLayoutVars>
          <dgm:chMax val="0"/>
          <dgm:chPref val="0"/>
          <dgm:bulletEnabled val="1"/>
        </dgm:presLayoutVars>
      </dgm:prSet>
      <dgm:spPr/>
      <dgm:t>
        <a:bodyPr/>
        <a:lstStyle/>
        <a:p>
          <a:endParaRPr lang="ru-RU"/>
        </a:p>
      </dgm:t>
    </dgm:pt>
    <dgm:pt modelId="{B7AA8D49-8BE8-4270-B88E-A597D68EE50B}" type="pres">
      <dgm:prSet presAssocID="{2AE11E05-0756-4371-BE9F-4AD813E96721}" presName="BalanceSpacing" presStyleCnt="0"/>
      <dgm:spPr/>
      <dgm:t>
        <a:bodyPr/>
        <a:lstStyle/>
        <a:p>
          <a:endParaRPr lang="ru-RU"/>
        </a:p>
      </dgm:t>
    </dgm:pt>
    <dgm:pt modelId="{10167DF7-FBD5-459A-AFC2-D79CE11EC9C6}" type="pres">
      <dgm:prSet presAssocID="{2AE11E05-0756-4371-BE9F-4AD813E96721}" presName="BalanceSpacing1" presStyleCnt="0"/>
      <dgm:spPr/>
      <dgm:t>
        <a:bodyPr/>
        <a:lstStyle/>
        <a:p>
          <a:endParaRPr lang="ru-RU"/>
        </a:p>
      </dgm:t>
    </dgm:pt>
    <dgm:pt modelId="{1354F06B-60C5-40C9-9A96-17A94CAD4D00}" type="pres">
      <dgm:prSet presAssocID="{0C7BE99B-032E-4F2C-943F-78CF019F48C4}" presName="Accent1Text" presStyleLbl="node1" presStyleIdx="3" presStyleCnt="6"/>
      <dgm:spPr/>
      <dgm:t>
        <a:bodyPr/>
        <a:lstStyle/>
        <a:p>
          <a:endParaRPr lang="ru-RU"/>
        </a:p>
      </dgm:t>
    </dgm:pt>
    <dgm:pt modelId="{993D2890-65C2-44DE-88F1-22CC8BC311BF}" type="pres">
      <dgm:prSet presAssocID="{0C7BE99B-032E-4F2C-943F-78CF019F48C4}" presName="spaceBetweenRectangles" presStyleCnt="0"/>
      <dgm:spPr/>
      <dgm:t>
        <a:bodyPr/>
        <a:lstStyle/>
        <a:p>
          <a:endParaRPr lang="ru-RU"/>
        </a:p>
      </dgm:t>
    </dgm:pt>
    <dgm:pt modelId="{69E9C59D-2B9A-435D-83CD-B9AFE9C95D3D}" type="pres">
      <dgm:prSet presAssocID="{248A4067-C5C5-4D53-AF78-6C394987C42D}" presName="composite" presStyleCnt="0"/>
      <dgm:spPr/>
      <dgm:t>
        <a:bodyPr/>
        <a:lstStyle/>
        <a:p>
          <a:endParaRPr lang="ru-RU"/>
        </a:p>
      </dgm:t>
    </dgm:pt>
    <dgm:pt modelId="{94499CE5-1BB1-44E1-A0D1-63BFCCD9AD43}" type="pres">
      <dgm:prSet presAssocID="{248A4067-C5C5-4D53-AF78-6C394987C42D}" presName="Parent1" presStyleLbl="node1" presStyleIdx="4" presStyleCnt="6">
        <dgm:presLayoutVars>
          <dgm:chMax val="1"/>
          <dgm:chPref val="1"/>
          <dgm:bulletEnabled val="1"/>
        </dgm:presLayoutVars>
      </dgm:prSet>
      <dgm:spPr/>
      <dgm:t>
        <a:bodyPr/>
        <a:lstStyle/>
        <a:p>
          <a:endParaRPr lang="ru-RU"/>
        </a:p>
      </dgm:t>
    </dgm:pt>
    <dgm:pt modelId="{3BBA0797-54EE-4BF9-A802-A67169B2B873}" type="pres">
      <dgm:prSet presAssocID="{248A4067-C5C5-4D53-AF78-6C394987C42D}" presName="Childtext1" presStyleLbl="revTx" presStyleIdx="2" presStyleCnt="3">
        <dgm:presLayoutVars>
          <dgm:chMax val="0"/>
          <dgm:chPref val="0"/>
          <dgm:bulletEnabled val="1"/>
        </dgm:presLayoutVars>
      </dgm:prSet>
      <dgm:spPr/>
      <dgm:t>
        <a:bodyPr/>
        <a:lstStyle/>
        <a:p>
          <a:endParaRPr lang="ru-RU"/>
        </a:p>
      </dgm:t>
    </dgm:pt>
    <dgm:pt modelId="{56AE5BDC-FCDB-4DDD-9F00-39CBB01F911B}" type="pres">
      <dgm:prSet presAssocID="{248A4067-C5C5-4D53-AF78-6C394987C42D}" presName="BalanceSpacing" presStyleCnt="0"/>
      <dgm:spPr/>
      <dgm:t>
        <a:bodyPr/>
        <a:lstStyle/>
        <a:p>
          <a:endParaRPr lang="ru-RU"/>
        </a:p>
      </dgm:t>
    </dgm:pt>
    <dgm:pt modelId="{51D07403-7CA9-4146-80B8-56DD97F9B588}" type="pres">
      <dgm:prSet presAssocID="{248A4067-C5C5-4D53-AF78-6C394987C42D}" presName="BalanceSpacing1" presStyleCnt="0"/>
      <dgm:spPr/>
      <dgm:t>
        <a:bodyPr/>
        <a:lstStyle/>
        <a:p>
          <a:endParaRPr lang="ru-RU"/>
        </a:p>
      </dgm:t>
    </dgm:pt>
    <dgm:pt modelId="{235BEAF2-EDF4-481F-87E9-C44AD8617614}" type="pres">
      <dgm:prSet presAssocID="{FEF928AC-B47A-4615-AF6A-B5560F28F93D}" presName="Accent1Text" presStyleLbl="node1" presStyleIdx="5" presStyleCnt="6"/>
      <dgm:spPr/>
      <dgm:t>
        <a:bodyPr/>
        <a:lstStyle/>
        <a:p>
          <a:endParaRPr lang="ru-RU"/>
        </a:p>
      </dgm:t>
    </dgm:pt>
  </dgm:ptLst>
  <dgm:cxnLst>
    <dgm:cxn modelId="{170C4693-CDC5-4A80-AA29-B33C9B8B725C}" type="presOf" srcId="{2AE11E05-0756-4371-BE9F-4AD813E96721}" destId="{97F9ECCC-371A-4A2F-AD2D-0E64D5AB19CF}" srcOrd="0" destOrd="0" presId="urn:microsoft.com/office/officeart/2008/layout/AlternatingHexagons"/>
    <dgm:cxn modelId="{9BCB5A8A-EF04-46FB-97A2-CDF9EB342B4E}" srcId="{2810F3CF-13A6-414E-9974-493D13116BA6}" destId="{C5951E29-8191-40B0-8877-929628A5F70C}" srcOrd="0" destOrd="0" parTransId="{A2646732-59A0-45BC-B27A-F0D6BD30055E}" sibTransId="{F2ABB4F8-2BF3-443A-9A8F-9780A8DE5A70}"/>
    <dgm:cxn modelId="{643F40CF-13C0-4B01-B56D-979028DAD8A4}" type="presOf" srcId="{FEF928AC-B47A-4615-AF6A-B5560F28F93D}" destId="{235BEAF2-EDF4-481F-87E9-C44AD8617614}" srcOrd="0" destOrd="0" presId="urn:microsoft.com/office/officeart/2008/layout/AlternatingHexagons"/>
    <dgm:cxn modelId="{EB8FC378-30E2-40C6-915A-F6FCCA8E0A22}" srcId="{2810F3CF-13A6-414E-9974-493D13116BA6}" destId="{2AE11E05-0756-4371-BE9F-4AD813E96721}" srcOrd="1" destOrd="0" parTransId="{58C1A037-B015-4D4A-9AA7-DD9396330020}" sibTransId="{0C7BE99B-032E-4F2C-943F-78CF019F48C4}"/>
    <dgm:cxn modelId="{193FBE7F-6863-4ED5-B64C-B11D7775A963}" type="presOf" srcId="{C5951E29-8191-40B0-8877-929628A5F70C}" destId="{E3E45029-5C1F-485A-9D5C-8EE49E458A23}" srcOrd="0" destOrd="0" presId="urn:microsoft.com/office/officeart/2008/layout/AlternatingHexagons"/>
    <dgm:cxn modelId="{28DC3D34-BAAF-431D-8B16-ED30932DF060}" type="presOf" srcId="{248A4067-C5C5-4D53-AF78-6C394987C42D}" destId="{94499CE5-1BB1-44E1-A0D1-63BFCCD9AD43}" srcOrd="0" destOrd="0" presId="urn:microsoft.com/office/officeart/2008/layout/AlternatingHexagons"/>
    <dgm:cxn modelId="{A24B0149-DFF6-467C-8FEF-4418F8A2066F}" srcId="{2810F3CF-13A6-414E-9974-493D13116BA6}" destId="{248A4067-C5C5-4D53-AF78-6C394987C42D}" srcOrd="2" destOrd="0" parTransId="{2DC65556-C466-4C9C-A329-3A39E7B0AC33}" sibTransId="{FEF928AC-B47A-4615-AF6A-B5560F28F93D}"/>
    <dgm:cxn modelId="{0B1D6F58-3E01-4EAD-99FA-04FDF3B9B39F}" type="presOf" srcId="{F2ABB4F8-2BF3-443A-9A8F-9780A8DE5A70}" destId="{7165D596-C65F-4A14-BF23-F411AE6F6ACC}" srcOrd="0" destOrd="0" presId="urn:microsoft.com/office/officeart/2008/layout/AlternatingHexagons"/>
    <dgm:cxn modelId="{B77FCCE5-2D67-4F75-911E-4E93BF51BCED}" type="presOf" srcId="{0C7BE99B-032E-4F2C-943F-78CF019F48C4}" destId="{1354F06B-60C5-40C9-9A96-17A94CAD4D00}" srcOrd="0" destOrd="0" presId="urn:microsoft.com/office/officeart/2008/layout/AlternatingHexagons"/>
    <dgm:cxn modelId="{B354D005-A2D4-462D-9D19-F8803AE1EA8B}" type="presOf" srcId="{2810F3CF-13A6-414E-9974-493D13116BA6}" destId="{AD08E9F8-6B24-41F4-A63F-C1421D4779B9}" srcOrd="0" destOrd="0" presId="urn:microsoft.com/office/officeart/2008/layout/AlternatingHexagons"/>
    <dgm:cxn modelId="{A3BDEDC5-82C9-4FB1-B2E4-C5B4123C9D75}" type="presParOf" srcId="{AD08E9F8-6B24-41F4-A63F-C1421D4779B9}" destId="{EFC31D7D-A28D-4108-A975-9532D7129AB7}" srcOrd="0" destOrd="0" presId="urn:microsoft.com/office/officeart/2008/layout/AlternatingHexagons"/>
    <dgm:cxn modelId="{24B46249-200B-4115-84F7-0A5AA5305696}" type="presParOf" srcId="{EFC31D7D-A28D-4108-A975-9532D7129AB7}" destId="{E3E45029-5C1F-485A-9D5C-8EE49E458A23}" srcOrd="0" destOrd="0" presId="urn:microsoft.com/office/officeart/2008/layout/AlternatingHexagons"/>
    <dgm:cxn modelId="{1DB28B6B-0D4B-43FD-9BE1-AB5C199B7D38}" type="presParOf" srcId="{EFC31D7D-A28D-4108-A975-9532D7129AB7}" destId="{4E1DE8F7-810C-40B6-83F3-B2101C98827B}" srcOrd="1" destOrd="0" presId="urn:microsoft.com/office/officeart/2008/layout/AlternatingHexagons"/>
    <dgm:cxn modelId="{F721762E-EE82-4708-B48D-AEB3F97F7788}" type="presParOf" srcId="{EFC31D7D-A28D-4108-A975-9532D7129AB7}" destId="{DBCCF66D-8951-42DE-846D-356E6110658E}" srcOrd="2" destOrd="0" presId="urn:microsoft.com/office/officeart/2008/layout/AlternatingHexagons"/>
    <dgm:cxn modelId="{4BE790F0-BA73-4815-BC88-68DD6C54613D}" type="presParOf" srcId="{EFC31D7D-A28D-4108-A975-9532D7129AB7}" destId="{3AB53AA4-70FA-48F5-8BE7-874C7EC50BF6}" srcOrd="3" destOrd="0" presId="urn:microsoft.com/office/officeart/2008/layout/AlternatingHexagons"/>
    <dgm:cxn modelId="{ADED994A-422D-4441-9698-95FD1B0831BF}" type="presParOf" srcId="{EFC31D7D-A28D-4108-A975-9532D7129AB7}" destId="{7165D596-C65F-4A14-BF23-F411AE6F6ACC}" srcOrd="4" destOrd="0" presId="urn:microsoft.com/office/officeart/2008/layout/AlternatingHexagons"/>
    <dgm:cxn modelId="{1E1508BE-F407-4668-AACB-416B98C15960}" type="presParOf" srcId="{AD08E9F8-6B24-41F4-A63F-C1421D4779B9}" destId="{6A1E93EC-FE22-4801-8F65-C1FE21AD2FE3}" srcOrd="1" destOrd="0" presId="urn:microsoft.com/office/officeart/2008/layout/AlternatingHexagons"/>
    <dgm:cxn modelId="{9FEBA647-FB97-403E-B613-31E836970D62}" type="presParOf" srcId="{AD08E9F8-6B24-41F4-A63F-C1421D4779B9}" destId="{D4B3C263-E9E0-4350-9AB8-ED0BD8F85ADA}" srcOrd="2" destOrd="0" presId="urn:microsoft.com/office/officeart/2008/layout/AlternatingHexagons"/>
    <dgm:cxn modelId="{1D186898-B97E-445D-9AEA-BFAA37E25AFB}" type="presParOf" srcId="{D4B3C263-E9E0-4350-9AB8-ED0BD8F85ADA}" destId="{97F9ECCC-371A-4A2F-AD2D-0E64D5AB19CF}" srcOrd="0" destOrd="0" presId="urn:microsoft.com/office/officeart/2008/layout/AlternatingHexagons"/>
    <dgm:cxn modelId="{120EC85A-DBA2-4CC7-99CE-E0D2DD69B83E}" type="presParOf" srcId="{D4B3C263-E9E0-4350-9AB8-ED0BD8F85ADA}" destId="{B1118FDD-8AFD-40EE-ADE7-F3FAF88920C8}" srcOrd="1" destOrd="0" presId="urn:microsoft.com/office/officeart/2008/layout/AlternatingHexagons"/>
    <dgm:cxn modelId="{DA6E1DA9-4FC4-4F70-B44F-C6F9E06127C9}" type="presParOf" srcId="{D4B3C263-E9E0-4350-9AB8-ED0BD8F85ADA}" destId="{B7AA8D49-8BE8-4270-B88E-A597D68EE50B}" srcOrd="2" destOrd="0" presId="urn:microsoft.com/office/officeart/2008/layout/AlternatingHexagons"/>
    <dgm:cxn modelId="{52D64089-68EA-4EED-9E2C-CC3E9F3801C6}" type="presParOf" srcId="{D4B3C263-E9E0-4350-9AB8-ED0BD8F85ADA}" destId="{10167DF7-FBD5-459A-AFC2-D79CE11EC9C6}" srcOrd="3" destOrd="0" presId="urn:microsoft.com/office/officeart/2008/layout/AlternatingHexagons"/>
    <dgm:cxn modelId="{EA64E177-284E-4148-BA1F-8BF2E1888E9F}" type="presParOf" srcId="{D4B3C263-E9E0-4350-9AB8-ED0BD8F85ADA}" destId="{1354F06B-60C5-40C9-9A96-17A94CAD4D00}" srcOrd="4" destOrd="0" presId="urn:microsoft.com/office/officeart/2008/layout/AlternatingHexagons"/>
    <dgm:cxn modelId="{C3277A4D-5CBC-4A86-8123-FF0BA7A2DFE8}" type="presParOf" srcId="{AD08E9F8-6B24-41F4-A63F-C1421D4779B9}" destId="{993D2890-65C2-44DE-88F1-22CC8BC311BF}" srcOrd="3" destOrd="0" presId="urn:microsoft.com/office/officeart/2008/layout/AlternatingHexagons"/>
    <dgm:cxn modelId="{9DBB2446-C3C6-4B41-9AE7-7E1C1051B5E5}" type="presParOf" srcId="{AD08E9F8-6B24-41F4-A63F-C1421D4779B9}" destId="{69E9C59D-2B9A-435D-83CD-B9AFE9C95D3D}" srcOrd="4" destOrd="0" presId="urn:microsoft.com/office/officeart/2008/layout/AlternatingHexagons"/>
    <dgm:cxn modelId="{50934728-BAC3-4458-BFDE-05A87C3BDD58}" type="presParOf" srcId="{69E9C59D-2B9A-435D-83CD-B9AFE9C95D3D}" destId="{94499CE5-1BB1-44E1-A0D1-63BFCCD9AD43}" srcOrd="0" destOrd="0" presId="urn:microsoft.com/office/officeart/2008/layout/AlternatingHexagons"/>
    <dgm:cxn modelId="{7D0F2D81-017D-4410-84F6-8E88E436087E}" type="presParOf" srcId="{69E9C59D-2B9A-435D-83CD-B9AFE9C95D3D}" destId="{3BBA0797-54EE-4BF9-A802-A67169B2B873}" srcOrd="1" destOrd="0" presId="urn:microsoft.com/office/officeart/2008/layout/AlternatingHexagons"/>
    <dgm:cxn modelId="{DD66961B-CA5B-47B1-8A44-EF983225B9DB}" type="presParOf" srcId="{69E9C59D-2B9A-435D-83CD-B9AFE9C95D3D}" destId="{56AE5BDC-FCDB-4DDD-9F00-39CBB01F911B}" srcOrd="2" destOrd="0" presId="urn:microsoft.com/office/officeart/2008/layout/AlternatingHexagons"/>
    <dgm:cxn modelId="{9915A044-3ED5-488D-AD82-DAEAF976CB8B}" type="presParOf" srcId="{69E9C59D-2B9A-435D-83CD-B9AFE9C95D3D}" destId="{51D07403-7CA9-4146-80B8-56DD97F9B588}" srcOrd="3" destOrd="0" presId="urn:microsoft.com/office/officeart/2008/layout/AlternatingHexagons"/>
    <dgm:cxn modelId="{7CB85873-ED05-405D-B893-A946F0206702}" type="presParOf" srcId="{69E9C59D-2B9A-435D-83CD-B9AFE9C95D3D}" destId="{235BEAF2-EDF4-481F-87E9-C44AD8617614}"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10F3CF-13A6-414E-9974-493D13116BA6}"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ru-RU"/>
        </a:p>
      </dgm:t>
    </dgm:pt>
    <dgm:pt modelId="{2AE11E05-0756-4371-BE9F-4AD813E96721}">
      <dgm:prSet phldrT="[Текст]"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b="0" i="0" u="none" dirty="0" smtClean="0"/>
            <a:t>Бюджет </a:t>
          </a:r>
          <a:r>
            <a:rPr lang="ru-RU" sz="1400" b="0" i="0" u="none" dirty="0" err="1" smtClean="0"/>
            <a:t>Территориаль-ного</a:t>
          </a:r>
          <a:r>
            <a:rPr lang="ru-RU" sz="1400" b="0" i="0" u="none" dirty="0" smtClean="0"/>
            <a:t> фонда обязательного медицинского страхования</a:t>
          </a:r>
          <a:endParaRPr lang="ru-RU" sz="1400" b="0" dirty="0"/>
        </a:p>
      </dgm:t>
    </dgm:pt>
    <dgm:pt modelId="{58C1A037-B015-4D4A-9AA7-DD9396330020}" type="parTrans" cxnId="{EB8FC378-30E2-40C6-915A-F6FCCA8E0A22}">
      <dgm:prSet/>
      <dgm:spPr/>
      <dgm:t>
        <a:bodyPr/>
        <a:lstStyle/>
        <a:p>
          <a:endParaRPr lang="ru-RU"/>
        </a:p>
      </dgm:t>
    </dgm:pt>
    <dgm:pt modelId="{0C7BE99B-032E-4F2C-943F-78CF019F48C4}" type="sibTrans" cxnId="{EB8FC378-30E2-40C6-915A-F6FCCA8E0A22}">
      <dgm:prSet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dirty="0" smtClean="0"/>
            <a:t>Бюджет муниципальных образований</a:t>
          </a:r>
          <a:endParaRPr lang="ru-RU" sz="1400" dirty="0"/>
        </a:p>
      </dgm:t>
    </dgm:pt>
    <dgm:pt modelId="{248A4067-C5C5-4D53-AF78-6C394987C42D}">
      <dgm:prSet phldrT="[Текст]"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dirty="0" smtClean="0"/>
            <a:t>Консолидированный бюджет Липецкой области</a:t>
          </a:r>
          <a:endParaRPr lang="ru-RU" sz="1400" dirty="0"/>
        </a:p>
      </dgm:t>
    </dgm:pt>
    <dgm:pt modelId="{2DC65556-C466-4C9C-A329-3A39E7B0AC33}" type="parTrans" cxnId="{A24B0149-DFF6-467C-8FEF-4418F8A2066F}">
      <dgm:prSet/>
      <dgm:spPr/>
      <dgm:t>
        <a:bodyPr/>
        <a:lstStyle/>
        <a:p>
          <a:endParaRPr lang="ru-RU"/>
        </a:p>
      </dgm:t>
    </dgm:pt>
    <dgm:pt modelId="{FEF928AC-B47A-4615-AF6A-B5560F28F93D}" type="sibTrans" cxnId="{A24B0149-DFF6-467C-8FEF-4418F8A2066F}">
      <dgm:prSet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b="0" i="0" u="none" dirty="0" smtClean="0"/>
            <a:t>Бюджеты городских округов</a:t>
          </a:r>
          <a:endParaRPr lang="ru-RU" sz="1400" dirty="0"/>
        </a:p>
      </dgm:t>
    </dgm:pt>
    <dgm:pt modelId="{7AB812F8-AA74-4F3B-8A9B-A78AF6038C2F}">
      <dgm:prSet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b="0" i="0" u="none" dirty="0" smtClean="0"/>
            <a:t>Бюджеты сельских поселений</a:t>
          </a:r>
          <a:endParaRPr lang="ru-RU" sz="1400" dirty="0"/>
        </a:p>
      </dgm:t>
    </dgm:pt>
    <dgm:pt modelId="{5F71A177-B06B-4B3E-89DC-F88BA22EC0A5}" type="parTrans" cxnId="{F871B7F5-9695-406D-9150-C7FF5FA64A9E}">
      <dgm:prSet/>
      <dgm:spPr/>
      <dgm:t>
        <a:bodyPr/>
        <a:lstStyle/>
        <a:p>
          <a:endParaRPr lang="ru-RU"/>
        </a:p>
      </dgm:t>
    </dgm:pt>
    <dgm:pt modelId="{701E8021-63BD-4B4F-9C0C-A99B51D8CBE1}" type="sibTrans" cxnId="{F871B7F5-9695-406D-9150-C7FF5FA64A9E}">
      <dgm:prSet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b="0" i="0" u="none" dirty="0" smtClean="0"/>
            <a:t>Бюджеты </a:t>
          </a:r>
          <a:r>
            <a:rPr lang="ru-RU" sz="1400" b="0" i="0" u="none" dirty="0" err="1" smtClean="0"/>
            <a:t>муниципаль-ных</a:t>
          </a:r>
          <a:r>
            <a:rPr lang="ru-RU" sz="1400" b="0" i="0" u="none" dirty="0" smtClean="0"/>
            <a:t> районов</a:t>
          </a:r>
          <a:endParaRPr lang="ru-RU" sz="1400" dirty="0"/>
        </a:p>
      </dgm:t>
    </dgm:pt>
    <dgm:pt modelId="{C7D52F45-3EB2-4EF9-A71A-64837C8ADE1F}">
      <dgm:prSet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dirty="0" smtClean="0"/>
            <a:t>Бюджет Липецкой области (областной бюджет)</a:t>
          </a:r>
          <a:endParaRPr lang="ru-RU" sz="1400" dirty="0"/>
        </a:p>
      </dgm:t>
    </dgm:pt>
    <dgm:pt modelId="{D7FE1787-8FCE-49FA-91F2-8FE75AC7F091}" type="parTrans" cxnId="{57B3B154-EBFF-4CE2-80A9-E026BA2CBEDF}">
      <dgm:prSet/>
      <dgm:spPr/>
      <dgm:t>
        <a:bodyPr/>
        <a:lstStyle/>
        <a:p>
          <a:endParaRPr lang="ru-RU"/>
        </a:p>
      </dgm:t>
    </dgm:pt>
    <dgm:pt modelId="{9D87A2DD-D29D-441A-8B8D-9BC7A9DB089E}" type="sibTrans" cxnId="{57B3B154-EBFF-4CE2-80A9-E026BA2CBEDF}">
      <dgm:prSet custT="1"/>
      <dgm:spPr>
        <a:gradFill flip="none" rotWithShape="1">
          <a:gsLst>
            <a:gs pos="0">
              <a:schemeClr val="accent2"/>
            </a:gs>
            <a:gs pos="100000">
              <a:schemeClr val="accent2">
                <a:lumMod val="20000"/>
                <a:lumOff val="80000"/>
              </a:schemeClr>
            </a:gs>
          </a:gsLst>
          <a:lin ang="2700000" scaled="1"/>
          <a:tileRect/>
        </a:gradFill>
      </dgm:spPr>
      <dgm:t>
        <a:bodyPr/>
        <a:lstStyle/>
        <a:p>
          <a:r>
            <a:rPr lang="ru-RU" sz="1400" b="0" i="0" u="none" dirty="0" smtClean="0"/>
            <a:t>Бюджеты городских поселений</a:t>
          </a:r>
          <a:endParaRPr lang="ru-RU" sz="1400" dirty="0"/>
        </a:p>
      </dgm:t>
    </dgm:pt>
    <dgm:pt modelId="{AD08E9F8-6B24-41F4-A63F-C1421D4779B9}" type="pres">
      <dgm:prSet presAssocID="{2810F3CF-13A6-414E-9974-493D13116BA6}" presName="Name0" presStyleCnt="0">
        <dgm:presLayoutVars>
          <dgm:chMax/>
          <dgm:chPref/>
          <dgm:dir/>
          <dgm:animLvl val="lvl"/>
        </dgm:presLayoutVars>
      </dgm:prSet>
      <dgm:spPr/>
      <dgm:t>
        <a:bodyPr/>
        <a:lstStyle/>
        <a:p>
          <a:endParaRPr lang="ru-RU"/>
        </a:p>
      </dgm:t>
    </dgm:pt>
    <dgm:pt modelId="{D4B3C263-E9E0-4350-9AB8-ED0BD8F85ADA}" type="pres">
      <dgm:prSet presAssocID="{2AE11E05-0756-4371-BE9F-4AD813E96721}" presName="composite" presStyleCnt="0"/>
      <dgm:spPr/>
      <dgm:t>
        <a:bodyPr/>
        <a:lstStyle/>
        <a:p>
          <a:endParaRPr lang="ru-RU"/>
        </a:p>
      </dgm:t>
    </dgm:pt>
    <dgm:pt modelId="{97F9ECCC-371A-4A2F-AD2D-0E64D5AB19CF}" type="pres">
      <dgm:prSet presAssocID="{2AE11E05-0756-4371-BE9F-4AD813E96721}" presName="Parent1" presStyleLbl="node1" presStyleIdx="0" presStyleCnt="8" custScaleX="330993" custScaleY="223118" custLinFactX="108285" custLinFactY="99085" custLinFactNeighborX="200000" custLinFactNeighborY="100000">
        <dgm:presLayoutVars>
          <dgm:chMax val="1"/>
          <dgm:chPref val="1"/>
          <dgm:bulletEnabled val="1"/>
        </dgm:presLayoutVars>
      </dgm:prSet>
      <dgm:spPr/>
      <dgm:t>
        <a:bodyPr/>
        <a:lstStyle/>
        <a:p>
          <a:endParaRPr lang="ru-RU"/>
        </a:p>
      </dgm:t>
    </dgm:pt>
    <dgm:pt modelId="{B1118FDD-8AFD-40EE-ADE7-F3FAF88920C8}" type="pres">
      <dgm:prSet presAssocID="{2AE11E05-0756-4371-BE9F-4AD813E96721}" presName="Childtext1" presStyleLbl="revTx" presStyleIdx="0" presStyleCnt="4">
        <dgm:presLayoutVars>
          <dgm:chMax val="0"/>
          <dgm:chPref val="0"/>
          <dgm:bulletEnabled val="1"/>
        </dgm:presLayoutVars>
      </dgm:prSet>
      <dgm:spPr/>
      <dgm:t>
        <a:bodyPr/>
        <a:lstStyle/>
        <a:p>
          <a:endParaRPr lang="ru-RU"/>
        </a:p>
      </dgm:t>
    </dgm:pt>
    <dgm:pt modelId="{B7AA8D49-8BE8-4270-B88E-A597D68EE50B}" type="pres">
      <dgm:prSet presAssocID="{2AE11E05-0756-4371-BE9F-4AD813E96721}" presName="BalanceSpacing" presStyleCnt="0"/>
      <dgm:spPr/>
      <dgm:t>
        <a:bodyPr/>
        <a:lstStyle/>
        <a:p>
          <a:endParaRPr lang="ru-RU"/>
        </a:p>
      </dgm:t>
    </dgm:pt>
    <dgm:pt modelId="{10167DF7-FBD5-459A-AFC2-D79CE11EC9C6}" type="pres">
      <dgm:prSet presAssocID="{2AE11E05-0756-4371-BE9F-4AD813E96721}" presName="BalanceSpacing1" presStyleCnt="0"/>
      <dgm:spPr/>
      <dgm:t>
        <a:bodyPr/>
        <a:lstStyle/>
        <a:p>
          <a:endParaRPr lang="ru-RU"/>
        </a:p>
      </dgm:t>
    </dgm:pt>
    <dgm:pt modelId="{1354F06B-60C5-40C9-9A96-17A94CAD4D00}" type="pres">
      <dgm:prSet presAssocID="{0C7BE99B-032E-4F2C-943F-78CF019F48C4}" presName="Accent1Text" presStyleLbl="node1" presStyleIdx="1" presStyleCnt="8" custScaleX="324760" custScaleY="184484" custLinFactY="100000" custLinFactNeighborX="60117" custLinFactNeighborY="145440"/>
      <dgm:spPr/>
      <dgm:t>
        <a:bodyPr/>
        <a:lstStyle/>
        <a:p>
          <a:endParaRPr lang="ru-RU"/>
        </a:p>
      </dgm:t>
    </dgm:pt>
    <dgm:pt modelId="{993D2890-65C2-44DE-88F1-22CC8BC311BF}" type="pres">
      <dgm:prSet presAssocID="{0C7BE99B-032E-4F2C-943F-78CF019F48C4}" presName="spaceBetweenRectangles" presStyleCnt="0"/>
      <dgm:spPr/>
      <dgm:t>
        <a:bodyPr/>
        <a:lstStyle/>
        <a:p>
          <a:endParaRPr lang="ru-RU"/>
        </a:p>
      </dgm:t>
    </dgm:pt>
    <dgm:pt modelId="{69E9C59D-2B9A-435D-83CD-B9AFE9C95D3D}" type="pres">
      <dgm:prSet presAssocID="{248A4067-C5C5-4D53-AF78-6C394987C42D}" presName="composite" presStyleCnt="0"/>
      <dgm:spPr/>
      <dgm:t>
        <a:bodyPr/>
        <a:lstStyle/>
        <a:p>
          <a:endParaRPr lang="ru-RU"/>
        </a:p>
      </dgm:t>
    </dgm:pt>
    <dgm:pt modelId="{94499CE5-1BB1-44E1-A0D1-63BFCCD9AD43}" type="pres">
      <dgm:prSet presAssocID="{248A4067-C5C5-4D53-AF78-6C394987C42D}" presName="Parent1" presStyleLbl="node1" presStyleIdx="2" presStyleCnt="8" custScaleX="436529" custScaleY="212058" custLinFactY="-100000" custLinFactNeighborX="13550" custLinFactNeighborY="-106801">
        <dgm:presLayoutVars>
          <dgm:chMax val="1"/>
          <dgm:chPref val="1"/>
          <dgm:bulletEnabled val="1"/>
        </dgm:presLayoutVars>
      </dgm:prSet>
      <dgm:spPr/>
      <dgm:t>
        <a:bodyPr/>
        <a:lstStyle/>
        <a:p>
          <a:endParaRPr lang="ru-RU"/>
        </a:p>
      </dgm:t>
    </dgm:pt>
    <dgm:pt modelId="{3BBA0797-54EE-4BF9-A802-A67169B2B873}" type="pres">
      <dgm:prSet presAssocID="{248A4067-C5C5-4D53-AF78-6C394987C42D}" presName="Childtext1" presStyleLbl="revTx" presStyleIdx="1" presStyleCnt="4">
        <dgm:presLayoutVars>
          <dgm:chMax val="0"/>
          <dgm:chPref val="0"/>
          <dgm:bulletEnabled val="1"/>
        </dgm:presLayoutVars>
      </dgm:prSet>
      <dgm:spPr/>
      <dgm:t>
        <a:bodyPr/>
        <a:lstStyle/>
        <a:p>
          <a:endParaRPr lang="ru-RU"/>
        </a:p>
      </dgm:t>
    </dgm:pt>
    <dgm:pt modelId="{56AE5BDC-FCDB-4DDD-9F00-39CBB01F911B}" type="pres">
      <dgm:prSet presAssocID="{248A4067-C5C5-4D53-AF78-6C394987C42D}" presName="BalanceSpacing" presStyleCnt="0"/>
      <dgm:spPr/>
      <dgm:t>
        <a:bodyPr/>
        <a:lstStyle/>
        <a:p>
          <a:endParaRPr lang="ru-RU"/>
        </a:p>
      </dgm:t>
    </dgm:pt>
    <dgm:pt modelId="{51D07403-7CA9-4146-80B8-56DD97F9B588}" type="pres">
      <dgm:prSet presAssocID="{248A4067-C5C5-4D53-AF78-6C394987C42D}" presName="BalanceSpacing1" presStyleCnt="0"/>
      <dgm:spPr/>
      <dgm:t>
        <a:bodyPr/>
        <a:lstStyle/>
        <a:p>
          <a:endParaRPr lang="ru-RU"/>
        </a:p>
      </dgm:t>
    </dgm:pt>
    <dgm:pt modelId="{235BEAF2-EDF4-481F-87E9-C44AD8617614}" type="pres">
      <dgm:prSet presAssocID="{FEF928AC-B47A-4615-AF6A-B5560F28F93D}" presName="Accent1Text" presStyleLbl="node1" presStyleIdx="3" presStyleCnt="8" custScaleX="256346" custScaleY="185665" custLinFactX="-100000" custLinFactY="100000" custLinFactNeighborX="-133045" custLinFactNeighborY="185417"/>
      <dgm:spPr/>
      <dgm:t>
        <a:bodyPr/>
        <a:lstStyle/>
        <a:p>
          <a:endParaRPr lang="ru-RU"/>
        </a:p>
      </dgm:t>
    </dgm:pt>
    <dgm:pt modelId="{4AED291D-8C4E-40ED-BC1E-251AADB6039C}" type="pres">
      <dgm:prSet presAssocID="{FEF928AC-B47A-4615-AF6A-B5560F28F93D}" presName="spaceBetweenRectangles" presStyleCnt="0"/>
      <dgm:spPr/>
    </dgm:pt>
    <dgm:pt modelId="{0DE645E1-F0B0-493A-8550-FC0FD8822114}" type="pres">
      <dgm:prSet presAssocID="{7AB812F8-AA74-4F3B-8A9B-A78AF6038C2F}" presName="composite" presStyleCnt="0"/>
      <dgm:spPr/>
    </dgm:pt>
    <dgm:pt modelId="{DC78893C-93AD-4775-B687-A3A8D74B81A1}" type="pres">
      <dgm:prSet presAssocID="{7AB812F8-AA74-4F3B-8A9B-A78AF6038C2F}" presName="Parent1" presStyleLbl="node1" presStyleIdx="4" presStyleCnt="8" custScaleX="258772" custScaleY="185665" custLinFactX="15248" custLinFactY="1067" custLinFactNeighborX="100000" custLinFactNeighborY="100000">
        <dgm:presLayoutVars>
          <dgm:chMax val="1"/>
          <dgm:chPref val="1"/>
          <dgm:bulletEnabled val="1"/>
        </dgm:presLayoutVars>
      </dgm:prSet>
      <dgm:spPr/>
      <dgm:t>
        <a:bodyPr/>
        <a:lstStyle/>
        <a:p>
          <a:endParaRPr lang="ru-RU"/>
        </a:p>
      </dgm:t>
    </dgm:pt>
    <dgm:pt modelId="{CB808D65-9C1B-42E2-A924-2D945F995198}" type="pres">
      <dgm:prSet presAssocID="{7AB812F8-AA74-4F3B-8A9B-A78AF6038C2F}" presName="Childtext1" presStyleLbl="revTx" presStyleIdx="2" presStyleCnt="4">
        <dgm:presLayoutVars>
          <dgm:chMax val="0"/>
          <dgm:chPref val="0"/>
          <dgm:bulletEnabled val="1"/>
        </dgm:presLayoutVars>
      </dgm:prSet>
      <dgm:spPr/>
    </dgm:pt>
    <dgm:pt modelId="{E51EA03E-460D-4813-AAE7-D696FCBD4DE4}" type="pres">
      <dgm:prSet presAssocID="{7AB812F8-AA74-4F3B-8A9B-A78AF6038C2F}" presName="BalanceSpacing" presStyleCnt="0"/>
      <dgm:spPr/>
    </dgm:pt>
    <dgm:pt modelId="{9603EFA2-6678-4FBE-8459-DF71C3C2BE92}" type="pres">
      <dgm:prSet presAssocID="{7AB812F8-AA74-4F3B-8A9B-A78AF6038C2F}" presName="BalanceSpacing1" presStyleCnt="0"/>
      <dgm:spPr/>
    </dgm:pt>
    <dgm:pt modelId="{EE20145D-233A-453D-B879-1A6B42792538}" type="pres">
      <dgm:prSet presAssocID="{701E8021-63BD-4B4F-9C0C-A99B51D8CBE1}" presName="Accent1Text" presStyleLbl="node1" presStyleIdx="5" presStyleCnt="8" custScaleX="265096" custScaleY="185665" custLinFactX="-141712" custLinFactNeighborX="-200000" custLinFactNeighborY="90517"/>
      <dgm:spPr/>
      <dgm:t>
        <a:bodyPr/>
        <a:lstStyle/>
        <a:p>
          <a:endParaRPr lang="ru-RU"/>
        </a:p>
      </dgm:t>
    </dgm:pt>
    <dgm:pt modelId="{3449F2B4-CD74-47FD-8097-C898DA7266ED}" type="pres">
      <dgm:prSet presAssocID="{701E8021-63BD-4B4F-9C0C-A99B51D8CBE1}" presName="spaceBetweenRectangles" presStyleCnt="0"/>
      <dgm:spPr/>
    </dgm:pt>
    <dgm:pt modelId="{252568D9-1273-48F1-B5B6-A294DC6BB334}" type="pres">
      <dgm:prSet presAssocID="{C7D52F45-3EB2-4EF9-A71A-64837C8ADE1F}" presName="composite" presStyleCnt="0"/>
      <dgm:spPr/>
    </dgm:pt>
    <dgm:pt modelId="{D70369A1-3691-4599-8BF3-2BB588348AA7}" type="pres">
      <dgm:prSet presAssocID="{C7D52F45-3EB2-4EF9-A71A-64837C8ADE1F}" presName="Parent1" presStyleLbl="node1" presStyleIdx="6" presStyleCnt="8" custScaleX="298682" custScaleY="225535" custLinFactX="-127510" custLinFactY="-181295" custLinFactNeighborX="-200000" custLinFactNeighborY="-200000">
        <dgm:presLayoutVars>
          <dgm:chMax val="1"/>
          <dgm:chPref val="1"/>
          <dgm:bulletEnabled val="1"/>
        </dgm:presLayoutVars>
      </dgm:prSet>
      <dgm:spPr/>
      <dgm:t>
        <a:bodyPr/>
        <a:lstStyle/>
        <a:p>
          <a:endParaRPr lang="ru-RU"/>
        </a:p>
      </dgm:t>
    </dgm:pt>
    <dgm:pt modelId="{AF41579C-2D8C-4579-B8D1-CFC84DFC10D6}" type="pres">
      <dgm:prSet presAssocID="{C7D52F45-3EB2-4EF9-A71A-64837C8ADE1F}" presName="Childtext1" presStyleLbl="revTx" presStyleIdx="3" presStyleCnt="4">
        <dgm:presLayoutVars>
          <dgm:chMax val="0"/>
          <dgm:chPref val="0"/>
          <dgm:bulletEnabled val="1"/>
        </dgm:presLayoutVars>
      </dgm:prSet>
      <dgm:spPr/>
    </dgm:pt>
    <dgm:pt modelId="{B49E0393-AB2C-4965-A590-6AEBC9CE8EAF}" type="pres">
      <dgm:prSet presAssocID="{C7D52F45-3EB2-4EF9-A71A-64837C8ADE1F}" presName="BalanceSpacing" presStyleCnt="0"/>
      <dgm:spPr/>
    </dgm:pt>
    <dgm:pt modelId="{8CADDFC0-364A-45EE-9F6E-17CD69602B69}" type="pres">
      <dgm:prSet presAssocID="{C7D52F45-3EB2-4EF9-A71A-64837C8ADE1F}" presName="BalanceSpacing1" presStyleCnt="0"/>
      <dgm:spPr/>
    </dgm:pt>
    <dgm:pt modelId="{AF471D8C-78F9-4093-8BD8-A29D0502763D}" type="pres">
      <dgm:prSet presAssocID="{9D87A2DD-D29D-441A-8B8D-9BC7A9DB089E}" presName="Accent1Text" presStyleLbl="node1" presStyleIdx="7" presStyleCnt="8" custScaleX="230362" custScaleY="185665" custLinFactX="144372" custLinFactNeighborX="200000" custLinFactNeighborY="-89413"/>
      <dgm:spPr/>
      <dgm:t>
        <a:bodyPr/>
        <a:lstStyle/>
        <a:p>
          <a:endParaRPr lang="ru-RU"/>
        </a:p>
      </dgm:t>
    </dgm:pt>
  </dgm:ptLst>
  <dgm:cxnLst>
    <dgm:cxn modelId="{66F4A122-10FE-47E0-BC00-51522E532AC4}" type="presOf" srcId="{C7D52F45-3EB2-4EF9-A71A-64837C8ADE1F}" destId="{D70369A1-3691-4599-8BF3-2BB588348AA7}" srcOrd="0" destOrd="0" presId="urn:microsoft.com/office/officeart/2008/layout/AlternatingHexagons"/>
    <dgm:cxn modelId="{D01CF8BC-95DA-4E88-A086-8B99BA7FC432}" type="presOf" srcId="{701E8021-63BD-4B4F-9C0C-A99B51D8CBE1}" destId="{EE20145D-233A-453D-B879-1A6B42792538}" srcOrd="0" destOrd="0" presId="urn:microsoft.com/office/officeart/2008/layout/AlternatingHexagons"/>
    <dgm:cxn modelId="{57B3B154-EBFF-4CE2-80A9-E026BA2CBEDF}" srcId="{2810F3CF-13A6-414E-9974-493D13116BA6}" destId="{C7D52F45-3EB2-4EF9-A71A-64837C8ADE1F}" srcOrd="3" destOrd="0" parTransId="{D7FE1787-8FCE-49FA-91F2-8FE75AC7F091}" sibTransId="{9D87A2DD-D29D-441A-8B8D-9BC7A9DB089E}"/>
    <dgm:cxn modelId="{A24B0149-DFF6-467C-8FEF-4418F8A2066F}" srcId="{2810F3CF-13A6-414E-9974-493D13116BA6}" destId="{248A4067-C5C5-4D53-AF78-6C394987C42D}" srcOrd="1" destOrd="0" parTransId="{2DC65556-C466-4C9C-A329-3A39E7B0AC33}" sibTransId="{FEF928AC-B47A-4615-AF6A-B5560F28F93D}"/>
    <dgm:cxn modelId="{EB8FC378-30E2-40C6-915A-F6FCCA8E0A22}" srcId="{2810F3CF-13A6-414E-9974-493D13116BA6}" destId="{2AE11E05-0756-4371-BE9F-4AD813E96721}" srcOrd="0" destOrd="0" parTransId="{58C1A037-B015-4D4A-9AA7-DD9396330020}" sibTransId="{0C7BE99B-032E-4F2C-943F-78CF019F48C4}"/>
    <dgm:cxn modelId="{B4D59D58-A922-40A8-B840-4B1AEF74BE38}" type="presOf" srcId="{248A4067-C5C5-4D53-AF78-6C394987C42D}" destId="{94499CE5-1BB1-44E1-A0D1-63BFCCD9AD43}" srcOrd="0" destOrd="0" presId="urn:microsoft.com/office/officeart/2008/layout/AlternatingHexagons"/>
    <dgm:cxn modelId="{1CC59111-F6AA-4786-B994-2560D6BA7EAF}" type="presOf" srcId="{2AE11E05-0756-4371-BE9F-4AD813E96721}" destId="{97F9ECCC-371A-4A2F-AD2D-0E64D5AB19CF}" srcOrd="0" destOrd="0" presId="urn:microsoft.com/office/officeart/2008/layout/AlternatingHexagons"/>
    <dgm:cxn modelId="{F871B7F5-9695-406D-9150-C7FF5FA64A9E}" srcId="{2810F3CF-13A6-414E-9974-493D13116BA6}" destId="{7AB812F8-AA74-4F3B-8A9B-A78AF6038C2F}" srcOrd="2" destOrd="0" parTransId="{5F71A177-B06B-4B3E-89DC-F88BA22EC0A5}" sibTransId="{701E8021-63BD-4B4F-9C0C-A99B51D8CBE1}"/>
    <dgm:cxn modelId="{24C9966B-FCDB-46AD-BAE6-C7DA9188934B}" type="presOf" srcId="{0C7BE99B-032E-4F2C-943F-78CF019F48C4}" destId="{1354F06B-60C5-40C9-9A96-17A94CAD4D00}" srcOrd="0" destOrd="0" presId="urn:microsoft.com/office/officeart/2008/layout/AlternatingHexagons"/>
    <dgm:cxn modelId="{62D20783-8961-4CE3-AECA-4BE0FCEA0068}" type="presOf" srcId="{7AB812F8-AA74-4F3B-8A9B-A78AF6038C2F}" destId="{DC78893C-93AD-4775-B687-A3A8D74B81A1}" srcOrd="0" destOrd="0" presId="urn:microsoft.com/office/officeart/2008/layout/AlternatingHexagons"/>
    <dgm:cxn modelId="{FB8B3CCF-BD73-4C1A-848A-31FF9B146979}" type="presOf" srcId="{2810F3CF-13A6-414E-9974-493D13116BA6}" destId="{AD08E9F8-6B24-41F4-A63F-C1421D4779B9}" srcOrd="0" destOrd="0" presId="urn:microsoft.com/office/officeart/2008/layout/AlternatingHexagons"/>
    <dgm:cxn modelId="{25663FF3-D708-4398-BE92-3A2E263329ED}" type="presOf" srcId="{FEF928AC-B47A-4615-AF6A-B5560F28F93D}" destId="{235BEAF2-EDF4-481F-87E9-C44AD8617614}" srcOrd="0" destOrd="0" presId="urn:microsoft.com/office/officeart/2008/layout/AlternatingHexagons"/>
    <dgm:cxn modelId="{913BA963-B427-4EE7-96B3-33EDE3CA1171}" type="presOf" srcId="{9D87A2DD-D29D-441A-8B8D-9BC7A9DB089E}" destId="{AF471D8C-78F9-4093-8BD8-A29D0502763D}" srcOrd="0" destOrd="0" presId="urn:microsoft.com/office/officeart/2008/layout/AlternatingHexagons"/>
    <dgm:cxn modelId="{5F6112BC-23A7-4237-B25D-D249C6657A5B}" type="presParOf" srcId="{AD08E9F8-6B24-41F4-A63F-C1421D4779B9}" destId="{D4B3C263-E9E0-4350-9AB8-ED0BD8F85ADA}" srcOrd="0" destOrd="0" presId="urn:microsoft.com/office/officeart/2008/layout/AlternatingHexagons"/>
    <dgm:cxn modelId="{71A6B287-74C7-438E-AD9E-81250131461A}" type="presParOf" srcId="{D4B3C263-E9E0-4350-9AB8-ED0BD8F85ADA}" destId="{97F9ECCC-371A-4A2F-AD2D-0E64D5AB19CF}" srcOrd="0" destOrd="0" presId="urn:microsoft.com/office/officeart/2008/layout/AlternatingHexagons"/>
    <dgm:cxn modelId="{DD731C3B-8ABF-4F93-BE3B-68464E5AA9B4}" type="presParOf" srcId="{D4B3C263-E9E0-4350-9AB8-ED0BD8F85ADA}" destId="{B1118FDD-8AFD-40EE-ADE7-F3FAF88920C8}" srcOrd="1" destOrd="0" presId="urn:microsoft.com/office/officeart/2008/layout/AlternatingHexagons"/>
    <dgm:cxn modelId="{3115BECA-CBC2-42E7-BA11-0BE8B9A421EA}" type="presParOf" srcId="{D4B3C263-E9E0-4350-9AB8-ED0BD8F85ADA}" destId="{B7AA8D49-8BE8-4270-B88E-A597D68EE50B}" srcOrd="2" destOrd="0" presId="urn:microsoft.com/office/officeart/2008/layout/AlternatingHexagons"/>
    <dgm:cxn modelId="{80F6AFEA-8318-4E30-98CB-C49E79537472}" type="presParOf" srcId="{D4B3C263-E9E0-4350-9AB8-ED0BD8F85ADA}" destId="{10167DF7-FBD5-459A-AFC2-D79CE11EC9C6}" srcOrd="3" destOrd="0" presId="urn:microsoft.com/office/officeart/2008/layout/AlternatingHexagons"/>
    <dgm:cxn modelId="{E055D411-B305-4C1F-B0FE-48859B0AABBA}" type="presParOf" srcId="{D4B3C263-E9E0-4350-9AB8-ED0BD8F85ADA}" destId="{1354F06B-60C5-40C9-9A96-17A94CAD4D00}" srcOrd="4" destOrd="0" presId="urn:microsoft.com/office/officeart/2008/layout/AlternatingHexagons"/>
    <dgm:cxn modelId="{97D74500-79EB-4BBF-9552-7CCB17186379}" type="presParOf" srcId="{AD08E9F8-6B24-41F4-A63F-C1421D4779B9}" destId="{993D2890-65C2-44DE-88F1-22CC8BC311BF}" srcOrd="1" destOrd="0" presId="urn:microsoft.com/office/officeart/2008/layout/AlternatingHexagons"/>
    <dgm:cxn modelId="{0F3A43C0-0964-408E-988C-C1C4DA0395CD}" type="presParOf" srcId="{AD08E9F8-6B24-41F4-A63F-C1421D4779B9}" destId="{69E9C59D-2B9A-435D-83CD-B9AFE9C95D3D}" srcOrd="2" destOrd="0" presId="urn:microsoft.com/office/officeart/2008/layout/AlternatingHexagons"/>
    <dgm:cxn modelId="{A127DD8F-4217-418F-B2CE-C3BAB98AC52E}" type="presParOf" srcId="{69E9C59D-2B9A-435D-83CD-B9AFE9C95D3D}" destId="{94499CE5-1BB1-44E1-A0D1-63BFCCD9AD43}" srcOrd="0" destOrd="0" presId="urn:microsoft.com/office/officeart/2008/layout/AlternatingHexagons"/>
    <dgm:cxn modelId="{76853574-D6EE-4467-B184-DD60BFED837E}" type="presParOf" srcId="{69E9C59D-2B9A-435D-83CD-B9AFE9C95D3D}" destId="{3BBA0797-54EE-4BF9-A802-A67169B2B873}" srcOrd="1" destOrd="0" presId="urn:microsoft.com/office/officeart/2008/layout/AlternatingHexagons"/>
    <dgm:cxn modelId="{01A49339-E135-4CB7-B0D8-782E8128728B}" type="presParOf" srcId="{69E9C59D-2B9A-435D-83CD-B9AFE9C95D3D}" destId="{56AE5BDC-FCDB-4DDD-9F00-39CBB01F911B}" srcOrd="2" destOrd="0" presId="urn:microsoft.com/office/officeart/2008/layout/AlternatingHexagons"/>
    <dgm:cxn modelId="{39ACB197-5627-4262-8C55-FDC6AFBE589A}" type="presParOf" srcId="{69E9C59D-2B9A-435D-83CD-B9AFE9C95D3D}" destId="{51D07403-7CA9-4146-80B8-56DD97F9B588}" srcOrd="3" destOrd="0" presId="urn:microsoft.com/office/officeart/2008/layout/AlternatingHexagons"/>
    <dgm:cxn modelId="{EF5C1810-49D4-491A-AA4E-286823BBEB44}" type="presParOf" srcId="{69E9C59D-2B9A-435D-83CD-B9AFE9C95D3D}" destId="{235BEAF2-EDF4-481F-87E9-C44AD8617614}" srcOrd="4" destOrd="0" presId="urn:microsoft.com/office/officeart/2008/layout/AlternatingHexagons"/>
    <dgm:cxn modelId="{7303ECAF-68AE-49AB-A9B0-B05D2E0F1299}" type="presParOf" srcId="{AD08E9F8-6B24-41F4-A63F-C1421D4779B9}" destId="{4AED291D-8C4E-40ED-BC1E-251AADB6039C}" srcOrd="3" destOrd="0" presId="urn:microsoft.com/office/officeart/2008/layout/AlternatingHexagons"/>
    <dgm:cxn modelId="{CFB29673-8DB4-48C4-98EA-AF79EABB5894}" type="presParOf" srcId="{AD08E9F8-6B24-41F4-A63F-C1421D4779B9}" destId="{0DE645E1-F0B0-493A-8550-FC0FD8822114}" srcOrd="4" destOrd="0" presId="urn:microsoft.com/office/officeart/2008/layout/AlternatingHexagons"/>
    <dgm:cxn modelId="{41F131A3-F83F-43DC-889A-38C044926300}" type="presParOf" srcId="{0DE645E1-F0B0-493A-8550-FC0FD8822114}" destId="{DC78893C-93AD-4775-B687-A3A8D74B81A1}" srcOrd="0" destOrd="0" presId="urn:microsoft.com/office/officeart/2008/layout/AlternatingHexagons"/>
    <dgm:cxn modelId="{FF664201-E4BB-4CCD-BEAB-6E6FEC58DA5F}" type="presParOf" srcId="{0DE645E1-F0B0-493A-8550-FC0FD8822114}" destId="{CB808D65-9C1B-42E2-A924-2D945F995198}" srcOrd="1" destOrd="0" presId="urn:microsoft.com/office/officeart/2008/layout/AlternatingHexagons"/>
    <dgm:cxn modelId="{577F4AB8-24B8-471F-A2E2-A5CC21976AEA}" type="presParOf" srcId="{0DE645E1-F0B0-493A-8550-FC0FD8822114}" destId="{E51EA03E-460D-4813-AAE7-D696FCBD4DE4}" srcOrd="2" destOrd="0" presId="urn:microsoft.com/office/officeart/2008/layout/AlternatingHexagons"/>
    <dgm:cxn modelId="{7E87AE71-A230-460C-8533-7CAECD88B3AF}" type="presParOf" srcId="{0DE645E1-F0B0-493A-8550-FC0FD8822114}" destId="{9603EFA2-6678-4FBE-8459-DF71C3C2BE92}" srcOrd="3" destOrd="0" presId="urn:microsoft.com/office/officeart/2008/layout/AlternatingHexagons"/>
    <dgm:cxn modelId="{A2C464C4-3C31-442A-A64D-12EA9C3F3196}" type="presParOf" srcId="{0DE645E1-F0B0-493A-8550-FC0FD8822114}" destId="{EE20145D-233A-453D-B879-1A6B42792538}" srcOrd="4" destOrd="0" presId="urn:microsoft.com/office/officeart/2008/layout/AlternatingHexagons"/>
    <dgm:cxn modelId="{F49A15EA-73EC-4407-A95D-3B3B1CC2CCC8}" type="presParOf" srcId="{AD08E9F8-6B24-41F4-A63F-C1421D4779B9}" destId="{3449F2B4-CD74-47FD-8097-C898DA7266ED}" srcOrd="5" destOrd="0" presId="urn:microsoft.com/office/officeart/2008/layout/AlternatingHexagons"/>
    <dgm:cxn modelId="{056E712E-A3EB-49BA-88B9-CDE000CC9F83}" type="presParOf" srcId="{AD08E9F8-6B24-41F4-A63F-C1421D4779B9}" destId="{252568D9-1273-48F1-B5B6-A294DC6BB334}" srcOrd="6" destOrd="0" presId="urn:microsoft.com/office/officeart/2008/layout/AlternatingHexagons"/>
    <dgm:cxn modelId="{E842749E-DF4B-4DEC-8F7D-58BAD1D2D2A0}" type="presParOf" srcId="{252568D9-1273-48F1-B5B6-A294DC6BB334}" destId="{D70369A1-3691-4599-8BF3-2BB588348AA7}" srcOrd="0" destOrd="0" presId="urn:microsoft.com/office/officeart/2008/layout/AlternatingHexagons"/>
    <dgm:cxn modelId="{3C43B9CE-F5A8-4206-8401-CF94FA3A638E}" type="presParOf" srcId="{252568D9-1273-48F1-B5B6-A294DC6BB334}" destId="{AF41579C-2D8C-4579-B8D1-CFC84DFC10D6}" srcOrd="1" destOrd="0" presId="urn:microsoft.com/office/officeart/2008/layout/AlternatingHexagons"/>
    <dgm:cxn modelId="{FA5D0667-9C60-4A11-B3A4-B531252E7418}" type="presParOf" srcId="{252568D9-1273-48F1-B5B6-A294DC6BB334}" destId="{B49E0393-AB2C-4965-A590-6AEBC9CE8EAF}" srcOrd="2" destOrd="0" presId="urn:microsoft.com/office/officeart/2008/layout/AlternatingHexagons"/>
    <dgm:cxn modelId="{BEC09549-D634-4C37-B0B3-E40CEB45FA6A}" type="presParOf" srcId="{252568D9-1273-48F1-B5B6-A294DC6BB334}" destId="{8CADDFC0-364A-45EE-9F6E-17CD69602B69}" srcOrd="3" destOrd="0" presId="urn:microsoft.com/office/officeart/2008/layout/AlternatingHexagons"/>
    <dgm:cxn modelId="{1B6D09EE-9A71-4F71-A9BE-49DB997A2BF0}" type="presParOf" srcId="{252568D9-1273-48F1-B5B6-A294DC6BB334}" destId="{AF471D8C-78F9-4093-8BD8-A29D0502763D}"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5659" cy="493712"/>
          </a:xfrm>
          <a:prstGeom prst="rect">
            <a:avLst/>
          </a:prstGeom>
        </p:spPr>
        <p:txBody>
          <a:bodyPr vert="horz" lIns="91429" tIns="45714" rIns="91429" bIns="45714" rtlCol="0"/>
          <a:lstStyle>
            <a:lvl1pPr algn="l">
              <a:defRPr sz="1200"/>
            </a:lvl1pPr>
          </a:lstStyle>
          <a:p>
            <a:r>
              <a:rPr lang="ru-RU" dirty="0" smtClean="0"/>
              <a:t>Бюджет для граждан (Исполнение бюджета Липецкой области за 2018 год)</a:t>
            </a:r>
            <a:endParaRPr lang="ru-RU" dirty="0"/>
          </a:p>
        </p:txBody>
      </p:sp>
      <p:sp>
        <p:nvSpPr>
          <p:cNvPr id="3" name="Дата 2"/>
          <p:cNvSpPr>
            <a:spLocks noGrp="1"/>
          </p:cNvSpPr>
          <p:nvPr>
            <p:ph type="dt" sz="quarter" idx="1"/>
          </p:nvPr>
        </p:nvSpPr>
        <p:spPr>
          <a:xfrm>
            <a:off x="3850445" y="1"/>
            <a:ext cx="2945659" cy="493712"/>
          </a:xfrm>
          <a:prstGeom prst="rect">
            <a:avLst/>
          </a:prstGeom>
        </p:spPr>
        <p:txBody>
          <a:bodyPr vert="horz" lIns="91429" tIns="45714" rIns="91429" bIns="45714" rtlCol="0"/>
          <a:lstStyle>
            <a:lvl1pPr algn="r">
              <a:defRPr sz="1200"/>
            </a:lvl1pPr>
          </a:lstStyle>
          <a:p>
            <a:fld id="{0F8BDCA2-1F77-46D4-9465-281711BF8E8E}" type="datetimeFigureOut">
              <a:rPr lang="ru-RU" smtClean="0"/>
              <a:pPr/>
              <a:t>08.06.2020</a:t>
            </a:fld>
            <a:endParaRPr lang="ru-RU"/>
          </a:p>
        </p:txBody>
      </p:sp>
      <p:sp>
        <p:nvSpPr>
          <p:cNvPr id="4" name="Нижний колонтитул 3"/>
          <p:cNvSpPr>
            <a:spLocks noGrp="1"/>
          </p:cNvSpPr>
          <p:nvPr>
            <p:ph type="ftr" sz="quarter" idx="2"/>
          </p:nvPr>
        </p:nvSpPr>
        <p:spPr>
          <a:xfrm>
            <a:off x="2" y="9378825"/>
            <a:ext cx="2945659" cy="493712"/>
          </a:xfrm>
          <a:prstGeom prst="rect">
            <a:avLst/>
          </a:prstGeom>
        </p:spPr>
        <p:txBody>
          <a:bodyPr vert="horz" lIns="91429" tIns="45714" rIns="91429" bIns="45714" rtlCol="0" anchor="b"/>
          <a:lstStyle>
            <a:lvl1pPr algn="l">
              <a:defRPr sz="1200"/>
            </a:lvl1pPr>
          </a:lstStyle>
          <a:p>
            <a:endParaRPr lang="ru-RU"/>
          </a:p>
        </p:txBody>
      </p:sp>
      <p:sp>
        <p:nvSpPr>
          <p:cNvPr id="5" name="Номер слайда 4"/>
          <p:cNvSpPr>
            <a:spLocks noGrp="1"/>
          </p:cNvSpPr>
          <p:nvPr>
            <p:ph type="sldNum" sz="quarter" idx="3"/>
          </p:nvPr>
        </p:nvSpPr>
        <p:spPr>
          <a:xfrm>
            <a:off x="3850445" y="9378825"/>
            <a:ext cx="2945659" cy="493712"/>
          </a:xfrm>
          <a:prstGeom prst="rect">
            <a:avLst/>
          </a:prstGeom>
        </p:spPr>
        <p:txBody>
          <a:bodyPr vert="horz" lIns="91429" tIns="45714" rIns="91429" bIns="45714" rtlCol="0" anchor="b"/>
          <a:lstStyle>
            <a:lvl1pPr algn="r">
              <a:defRPr sz="1200"/>
            </a:lvl1pPr>
          </a:lstStyle>
          <a:p>
            <a:fld id="{52ABCB10-E228-46A2-BEC9-542E28AF71A4}" type="slidenum">
              <a:rPr lang="ru-RU" smtClean="0"/>
              <a:pPr/>
              <a:t>‹#›</a:t>
            </a:fld>
            <a:endParaRPr lang="ru-RU"/>
          </a:p>
        </p:txBody>
      </p:sp>
    </p:spTree>
    <p:extLst>
      <p:ext uri="{BB962C8B-B14F-4D97-AF65-F5344CB8AC3E}">
        <p14:creationId xmlns:p14="http://schemas.microsoft.com/office/powerpoint/2010/main" val="176131027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5659" cy="493712"/>
          </a:xfrm>
          <a:prstGeom prst="rect">
            <a:avLst/>
          </a:prstGeom>
        </p:spPr>
        <p:txBody>
          <a:bodyPr vert="horz" lIns="91429" tIns="45714" rIns="91429" bIns="45714" rtlCol="0"/>
          <a:lstStyle>
            <a:lvl1pPr algn="l">
              <a:defRPr sz="1200"/>
            </a:lvl1pPr>
          </a:lstStyle>
          <a:p>
            <a:r>
              <a:rPr lang="ru-RU" dirty="0" smtClean="0"/>
              <a:t>Бюджет для граждан (Исполнение бюджета Липецкой области за 2018 год)</a:t>
            </a:r>
            <a:endParaRPr lang="ru-RU" dirty="0"/>
          </a:p>
        </p:txBody>
      </p:sp>
      <p:sp>
        <p:nvSpPr>
          <p:cNvPr id="3" name="Дата 2"/>
          <p:cNvSpPr>
            <a:spLocks noGrp="1"/>
          </p:cNvSpPr>
          <p:nvPr>
            <p:ph type="dt" idx="1"/>
          </p:nvPr>
        </p:nvSpPr>
        <p:spPr>
          <a:xfrm>
            <a:off x="3850445" y="1"/>
            <a:ext cx="2945659" cy="493712"/>
          </a:xfrm>
          <a:prstGeom prst="rect">
            <a:avLst/>
          </a:prstGeom>
        </p:spPr>
        <p:txBody>
          <a:bodyPr vert="horz" lIns="91429" tIns="45714" rIns="91429" bIns="45714" rtlCol="0"/>
          <a:lstStyle>
            <a:lvl1pPr algn="r">
              <a:defRPr sz="1200"/>
            </a:lvl1pPr>
          </a:lstStyle>
          <a:p>
            <a:fld id="{0E7DCCF5-C648-407B-93D0-2B480D5592E8}" type="datetimeFigureOut">
              <a:rPr lang="ru-RU" smtClean="0"/>
              <a:pPr/>
              <a:t>08.06.2020</a:t>
            </a:fld>
            <a:endParaRPr lang="ru-RU"/>
          </a:p>
        </p:txBody>
      </p:sp>
      <p:sp>
        <p:nvSpPr>
          <p:cNvPr id="4" name="Образ слайда 3"/>
          <p:cNvSpPr>
            <a:spLocks noGrp="1" noRot="1" noChangeAspect="1"/>
          </p:cNvSpPr>
          <p:nvPr>
            <p:ph type="sldImg" idx="2"/>
          </p:nvPr>
        </p:nvSpPr>
        <p:spPr>
          <a:xfrm>
            <a:off x="2116138" y="739775"/>
            <a:ext cx="2565400" cy="3703638"/>
          </a:xfrm>
          <a:prstGeom prst="rect">
            <a:avLst/>
          </a:prstGeom>
          <a:noFill/>
          <a:ln w="12700">
            <a:solidFill>
              <a:prstClr val="black"/>
            </a:solidFill>
          </a:ln>
        </p:spPr>
        <p:txBody>
          <a:bodyPr vert="horz" lIns="91429" tIns="45714" rIns="91429" bIns="45714" rtlCol="0" anchor="ctr"/>
          <a:lstStyle/>
          <a:p>
            <a:endParaRPr lang="ru-RU"/>
          </a:p>
        </p:txBody>
      </p:sp>
      <p:sp>
        <p:nvSpPr>
          <p:cNvPr id="5" name="Заметки 4"/>
          <p:cNvSpPr>
            <a:spLocks noGrp="1"/>
          </p:cNvSpPr>
          <p:nvPr>
            <p:ph type="body" sz="quarter" idx="3"/>
          </p:nvPr>
        </p:nvSpPr>
        <p:spPr>
          <a:xfrm>
            <a:off x="679768" y="4690269"/>
            <a:ext cx="5438140" cy="4443412"/>
          </a:xfrm>
          <a:prstGeom prst="rect">
            <a:avLst/>
          </a:prstGeom>
        </p:spPr>
        <p:txBody>
          <a:bodyPr vert="horz" lIns="91429" tIns="45714" rIns="91429" bIns="45714"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2" y="9378825"/>
            <a:ext cx="2945659" cy="493712"/>
          </a:xfrm>
          <a:prstGeom prst="rect">
            <a:avLst/>
          </a:prstGeom>
        </p:spPr>
        <p:txBody>
          <a:bodyPr vert="horz" lIns="91429" tIns="45714" rIns="91429" bIns="45714"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378825"/>
            <a:ext cx="2945659" cy="493712"/>
          </a:xfrm>
          <a:prstGeom prst="rect">
            <a:avLst/>
          </a:prstGeom>
        </p:spPr>
        <p:txBody>
          <a:bodyPr vert="horz" lIns="91429" tIns="45714" rIns="91429" bIns="45714" rtlCol="0" anchor="b"/>
          <a:lstStyle>
            <a:lvl1pPr algn="r">
              <a:defRPr sz="1200"/>
            </a:lvl1pPr>
          </a:lstStyle>
          <a:p>
            <a:fld id="{0A95CB72-4F32-426D-99D2-FF7E452D88CA}" type="slidenum">
              <a:rPr lang="ru-RU" smtClean="0"/>
              <a:pPr/>
              <a:t>‹#›</a:t>
            </a:fld>
            <a:endParaRPr lang="ru-RU"/>
          </a:p>
        </p:txBody>
      </p:sp>
    </p:spTree>
    <p:extLst>
      <p:ext uri="{BB962C8B-B14F-4D97-AF65-F5344CB8AC3E}">
        <p14:creationId xmlns:p14="http://schemas.microsoft.com/office/powerpoint/2010/main" val="15565443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116138" y="739775"/>
            <a:ext cx="2565400" cy="3703638"/>
          </a:xfrm>
        </p:spPr>
      </p:sp>
      <p:sp>
        <p:nvSpPr>
          <p:cNvPr id="3" name="Заметки 2"/>
          <p:cNvSpPr>
            <a:spLocks noGrp="1"/>
          </p:cNvSpPr>
          <p:nvPr>
            <p:ph type="body" idx="1"/>
          </p:nvPr>
        </p:nvSpPr>
        <p:spPr/>
        <p:txBody>
          <a:bodyPr>
            <a:normAutofit/>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766" y="-27312"/>
            <a:ext cx="6840760" cy="950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204864" y="992560"/>
            <a:ext cx="4320480" cy="1152128"/>
          </a:xfrm>
          <a:solidFill>
            <a:schemeClr val="bg1">
              <a:alpha val="68000"/>
            </a:schemeClr>
          </a:solidFill>
        </p:spPr>
        <p:txBody>
          <a:bodyPr>
            <a:normAutofit/>
          </a:bodyPr>
          <a:lstStyle>
            <a:lvl1pPr>
              <a:defRPr sz="2400"/>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908720" y="7833320"/>
            <a:ext cx="5616624" cy="1019365"/>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a:t>
            </a:r>
            <a:r>
              <a:rPr lang="en-US" dirty="0" smtClean="0"/>
              <a:t>8</a:t>
            </a:r>
            <a:r>
              <a:rPr lang="ru-RU" dirty="0" smtClean="0"/>
              <a:t>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Нижний колонтитул 5"/>
          <p:cNvSpPr>
            <a:spLocks noGrp="1"/>
          </p:cNvSpPr>
          <p:nvPr>
            <p:ph type="ftr" sz="quarter" idx="11"/>
          </p:nvPr>
        </p:nvSpPr>
        <p:spPr>
          <a:xfrm>
            <a:off x="2492896" y="9201472"/>
            <a:ext cx="2808312" cy="504056"/>
          </a:xfrm>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
        <p:nvSpPr>
          <p:cNvPr id="2" name="Заголовок 1"/>
          <p:cNvSpPr>
            <a:spLocks noGrp="1"/>
          </p:cNvSpPr>
          <p:nvPr>
            <p:ph type="title"/>
          </p:nvPr>
        </p:nvSpPr>
        <p:spPr>
          <a:xfrm>
            <a:off x="1344216" y="6934200"/>
            <a:ext cx="4114800" cy="818622"/>
          </a:xfrm>
          <a:solidFill>
            <a:schemeClr val="bg1">
              <a:alpha val="65000"/>
            </a:schemeClr>
          </a:solidFill>
        </p:spPr>
        <p:txBody>
          <a:bodyPr anchor="b"/>
          <a:lstStyle>
            <a:lvl1pPr algn="l">
              <a:defRPr sz="2000" b="1"/>
            </a:lvl1pPr>
          </a:lstStyle>
          <a:p>
            <a:r>
              <a:rPr lang="ru-RU" smtClean="0"/>
              <a:t>Образец заголовка</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908720" y="9201473"/>
            <a:ext cx="1080120" cy="288032"/>
          </a:xfrm>
          <a:prstGeom prst="rect">
            <a:avLst/>
          </a:prstGeom>
        </p:spPr>
        <p:txBody>
          <a:bodyPr/>
          <a:lstStyle/>
          <a:p>
            <a:endParaRPr lang="ru-RU"/>
          </a:p>
        </p:txBody>
      </p:sp>
      <p:sp>
        <p:nvSpPr>
          <p:cNvPr id="5" name="Нижний колонтитул 4"/>
          <p:cNvSpPr>
            <a:spLocks noGrp="1"/>
          </p:cNvSpPr>
          <p:nvPr>
            <p:ph type="ftr" sz="quarter" idx="11"/>
          </p:nvPr>
        </p:nvSpPr>
        <p:spPr>
          <a:xfrm>
            <a:off x="2492896" y="9201472"/>
            <a:ext cx="2808312" cy="504056"/>
          </a:xfrm>
        </p:spPr>
        <p:txBody>
          <a:bodyPr/>
          <a:lstStyle/>
          <a:p>
            <a:r>
              <a:rPr lang="ru-RU" dirty="0"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96700"/>
            <a:ext cx="1543050" cy="845220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0" y="396700"/>
            <a:ext cx="4514850" cy="845220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908720" y="9201473"/>
            <a:ext cx="1080120" cy="288032"/>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766" y="-27312"/>
            <a:ext cx="6840760" cy="950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204864" y="992560"/>
            <a:ext cx="4320480" cy="1152128"/>
          </a:xfrm>
          <a:solidFill>
            <a:schemeClr val="bg1">
              <a:alpha val="68000"/>
            </a:schemeClr>
          </a:solidFill>
        </p:spPr>
        <p:txBody>
          <a:bodyPr>
            <a:normAutofit/>
          </a:bodyPr>
          <a:lstStyle>
            <a:lvl1pPr>
              <a:defRPr sz="2400"/>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908720" y="7833320"/>
            <a:ext cx="5616624" cy="1019365"/>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a:t>
            </a:r>
            <a:r>
              <a:rPr lang="en-US" dirty="0" smtClean="0"/>
              <a:t>8</a:t>
            </a:r>
            <a:r>
              <a:rPr lang="ru-RU" dirty="0" smtClean="0"/>
              <a:t>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769931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078" name="Picture 6"/>
          <p:cNvPicPr>
            <a:picLocks noChangeAspect="1" noChangeArrowheads="1"/>
          </p:cNvPicPr>
          <p:nvPr userDrawn="1"/>
        </p:nvPicPr>
        <p:blipFill>
          <a:blip r:embed="rId2" cstate="print"/>
          <a:srcRect/>
          <a:stretch>
            <a:fillRect/>
          </a:stretch>
        </p:blipFill>
        <p:spPr bwMode="auto">
          <a:xfrm>
            <a:off x="1196752" y="3656856"/>
            <a:ext cx="4947121" cy="4585765"/>
          </a:xfrm>
          <a:prstGeom prst="rect">
            <a:avLst/>
          </a:prstGeom>
          <a:noFill/>
          <a:ln w="9525">
            <a:noFill/>
            <a:miter lim="800000"/>
            <a:headEnd/>
            <a:tailEnd/>
          </a:ln>
          <a:effectLst/>
        </p:spPr>
      </p:pic>
      <p:sp>
        <p:nvSpPr>
          <p:cNvPr id="3" name="Содержимое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a:t>
            </a:r>
            <a:r>
              <a:rPr lang="en-US" dirty="0" smtClean="0"/>
              <a:t>8</a:t>
            </a:r>
            <a:r>
              <a:rPr lang="ru-RU" dirty="0" smtClean="0"/>
              <a:t>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2091436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6365523"/>
            <a:ext cx="5829300" cy="1967442"/>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2359514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908720" y="1208584"/>
            <a:ext cx="5616624" cy="3528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a:xfrm>
            <a:off x="1988840" y="200472"/>
            <a:ext cx="4536504" cy="864096"/>
          </a:xfrm>
        </p:spPr>
        <p:txBody>
          <a:bodyPr/>
          <a:lstStyle/>
          <a:p>
            <a:r>
              <a:rPr lang="ru-RU" smtClean="0"/>
              <a:t>Образец заголовка</a:t>
            </a:r>
            <a:endParaRPr lang="ru-RU"/>
          </a:p>
        </p:txBody>
      </p:sp>
      <p:sp>
        <p:nvSpPr>
          <p:cNvPr id="4" name="Содержимое 3"/>
          <p:cNvSpPr>
            <a:spLocks noGrp="1"/>
          </p:cNvSpPr>
          <p:nvPr>
            <p:ph sz="half" idx="2"/>
          </p:nvPr>
        </p:nvSpPr>
        <p:spPr>
          <a:xfrm>
            <a:off x="908720" y="5025008"/>
            <a:ext cx="5606380" cy="3600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Дата 4"/>
          <p:cNvSpPr>
            <a:spLocks noGrp="1"/>
          </p:cNvSpPr>
          <p:nvPr>
            <p:ph type="dt" sz="half" idx="10"/>
          </p:nvPr>
        </p:nvSpPr>
        <p:spPr>
          <a:xfrm>
            <a:off x="908720" y="9201473"/>
            <a:ext cx="1080120" cy="288032"/>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004631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908720" y="1856656"/>
            <a:ext cx="5616624" cy="2736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Содержимое 5"/>
          <p:cNvSpPr>
            <a:spLocks noGrp="1"/>
          </p:cNvSpPr>
          <p:nvPr>
            <p:ph sz="quarter" idx="4"/>
          </p:nvPr>
        </p:nvSpPr>
        <p:spPr>
          <a:xfrm>
            <a:off x="908720" y="5601072"/>
            <a:ext cx="5616624" cy="309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a:xfrm>
            <a:off x="2204864" y="200472"/>
            <a:ext cx="4320480" cy="936104"/>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908720" y="1208585"/>
            <a:ext cx="5622429" cy="576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5" name="Текст 4"/>
          <p:cNvSpPr>
            <a:spLocks noGrp="1"/>
          </p:cNvSpPr>
          <p:nvPr>
            <p:ph type="body" sz="quarter" idx="3"/>
          </p:nvPr>
        </p:nvSpPr>
        <p:spPr>
          <a:xfrm>
            <a:off x="908720" y="4736976"/>
            <a:ext cx="5616624" cy="7800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8" name="Нижний колонтитул 7"/>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9" name="Номер слайда 8"/>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916462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6872" y="200472"/>
            <a:ext cx="4248472" cy="1008112"/>
          </a:xfrm>
        </p:spPr>
        <p:txBody>
          <a:bodyPr/>
          <a:lstStyle/>
          <a:p>
            <a:r>
              <a:rPr lang="ru-RU" smtClean="0"/>
              <a:t>Образец заголовка</a:t>
            </a:r>
            <a:endParaRPr lang="ru-RU"/>
          </a:p>
        </p:txBody>
      </p:sp>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186267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a:t>
            </a:fld>
            <a:endParaRPr lang="ru-RU"/>
          </a:p>
        </p:txBody>
      </p:sp>
      <p:pic>
        <p:nvPicPr>
          <p:cNvPr id="7" name="Picture 1"/>
          <p:cNvPicPr>
            <a:picLocks noChangeAspect="1" noChangeArrowheads="1"/>
          </p:cNvPicPr>
          <p:nvPr userDrawn="1"/>
        </p:nvPicPr>
        <p:blipFill>
          <a:blip r:embed="rId2" cstate="print"/>
          <a:srcRect/>
          <a:stretch>
            <a:fillRect/>
          </a:stretch>
        </p:blipFill>
        <p:spPr bwMode="auto">
          <a:xfrm>
            <a:off x="1412776" y="3872880"/>
            <a:ext cx="4564063" cy="4230687"/>
          </a:xfrm>
          <a:prstGeom prst="rect">
            <a:avLst/>
          </a:prstGeom>
          <a:noFill/>
          <a:ln w="9525">
            <a:noFill/>
            <a:miter lim="800000"/>
            <a:headEnd/>
            <a:tailEnd/>
          </a:ln>
          <a:effectLst/>
        </p:spPr>
      </p:pic>
    </p:spTree>
    <p:extLst>
      <p:ext uri="{BB962C8B-B14F-4D97-AF65-F5344CB8AC3E}">
        <p14:creationId xmlns:p14="http://schemas.microsoft.com/office/powerpoint/2010/main" val="39475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078" name="Picture 6"/>
          <p:cNvPicPr>
            <a:picLocks noChangeAspect="1" noChangeArrowheads="1"/>
          </p:cNvPicPr>
          <p:nvPr userDrawn="1"/>
        </p:nvPicPr>
        <p:blipFill>
          <a:blip r:embed="rId2" cstate="print"/>
          <a:srcRect/>
          <a:stretch>
            <a:fillRect/>
          </a:stretch>
        </p:blipFill>
        <p:spPr bwMode="auto">
          <a:xfrm>
            <a:off x="1196752" y="3656856"/>
            <a:ext cx="4947121" cy="4585765"/>
          </a:xfrm>
          <a:prstGeom prst="rect">
            <a:avLst/>
          </a:prstGeom>
          <a:noFill/>
          <a:ln w="9525">
            <a:noFill/>
            <a:miter lim="800000"/>
            <a:headEnd/>
            <a:tailEnd/>
          </a:ln>
          <a:effectLst/>
        </p:spPr>
      </p:pic>
      <p:sp>
        <p:nvSpPr>
          <p:cNvPr id="3" name="Содержимое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a:t>
            </a:r>
            <a:r>
              <a:rPr lang="en-US" dirty="0" smtClean="0"/>
              <a:t>8</a:t>
            </a:r>
            <a:r>
              <a:rPr lang="ru-RU" dirty="0" smtClean="0"/>
              <a:t>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941168" y="1208584"/>
            <a:ext cx="1683568" cy="28803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2" name="Заголовок 1"/>
          <p:cNvSpPr>
            <a:spLocks noGrp="1"/>
          </p:cNvSpPr>
          <p:nvPr>
            <p:ph type="title"/>
          </p:nvPr>
        </p:nvSpPr>
        <p:spPr>
          <a:xfrm>
            <a:off x="1124744" y="272480"/>
            <a:ext cx="5568603" cy="720080"/>
          </a:xfrm>
        </p:spPr>
        <p:txBody>
          <a:bodyPr anchor="ctr" anchorCtr="0"/>
          <a:lstStyle>
            <a:lvl1pPr algn="l">
              <a:defRPr sz="2000" b="1"/>
            </a:lvl1pPr>
          </a:lstStyle>
          <a:p>
            <a:r>
              <a:rPr lang="ru-RU" dirty="0" smtClean="0"/>
              <a:t>Образец заголовка</a:t>
            </a:r>
            <a:endParaRPr lang="ru-RU" dirty="0"/>
          </a:p>
        </p:txBody>
      </p:sp>
      <p:sp>
        <p:nvSpPr>
          <p:cNvPr id="6" name="Нижний колонтитул 5"/>
          <p:cNvSpPr>
            <a:spLocks noGrp="1"/>
          </p:cNvSpPr>
          <p:nvPr>
            <p:ph type="ftr" sz="quarter" idx="11"/>
          </p:nvPr>
        </p:nvSpPr>
        <p:spPr>
          <a:xfrm>
            <a:off x="260648" y="9201472"/>
            <a:ext cx="5472608" cy="288032"/>
          </a:xfrm>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
        <p:nvSpPr>
          <p:cNvPr id="9" name="Содержимое 2"/>
          <p:cNvSpPr>
            <a:spLocks noGrp="1"/>
          </p:cNvSpPr>
          <p:nvPr>
            <p:ph idx="1"/>
          </p:nvPr>
        </p:nvSpPr>
        <p:spPr>
          <a:xfrm>
            <a:off x="1124744" y="1208584"/>
            <a:ext cx="3645173" cy="288032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Содержимое 2"/>
          <p:cNvSpPr>
            <a:spLocks noGrp="1"/>
          </p:cNvSpPr>
          <p:nvPr>
            <p:ph idx="13"/>
          </p:nvPr>
        </p:nvSpPr>
        <p:spPr>
          <a:xfrm>
            <a:off x="1124744" y="4232920"/>
            <a:ext cx="5472608" cy="4392488"/>
          </a:xfrm>
        </p:spPr>
        <p:txBody>
          <a:bodyPr>
            <a:normAutofit/>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1828668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994687" y="5889104"/>
            <a:ext cx="1602664" cy="28803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2" name="Заголовок 1"/>
          <p:cNvSpPr>
            <a:spLocks noGrp="1"/>
          </p:cNvSpPr>
          <p:nvPr>
            <p:ph type="title"/>
          </p:nvPr>
        </p:nvSpPr>
        <p:spPr>
          <a:xfrm>
            <a:off x="1052736" y="272480"/>
            <a:ext cx="5640611" cy="720080"/>
          </a:xfrm>
        </p:spPr>
        <p:txBody>
          <a:bodyPr anchor="ctr" anchorCtr="0"/>
          <a:lstStyle>
            <a:lvl1pPr algn="l">
              <a:defRPr sz="2000" b="1"/>
            </a:lvl1pPr>
          </a:lstStyle>
          <a:p>
            <a:r>
              <a:rPr lang="ru-RU" dirty="0" smtClean="0"/>
              <a:t>Образец заголовка</a:t>
            </a:r>
            <a:endParaRPr lang="ru-RU" dirty="0"/>
          </a:p>
        </p:txBody>
      </p:sp>
      <p:sp>
        <p:nvSpPr>
          <p:cNvPr id="6" name="Нижний колонтитул 5"/>
          <p:cNvSpPr>
            <a:spLocks noGrp="1"/>
          </p:cNvSpPr>
          <p:nvPr>
            <p:ph type="ftr" sz="quarter" idx="11"/>
          </p:nvPr>
        </p:nvSpPr>
        <p:spPr>
          <a:xfrm>
            <a:off x="332656" y="9201472"/>
            <a:ext cx="5328592" cy="288032"/>
          </a:xfrm>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
        <p:nvSpPr>
          <p:cNvPr id="9" name="Содержимое 2"/>
          <p:cNvSpPr>
            <a:spLocks noGrp="1"/>
          </p:cNvSpPr>
          <p:nvPr>
            <p:ph idx="1"/>
          </p:nvPr>
        </p:nvSpPr>
        <p:spPr>
          <a:xfrm>
            <a:off x="1052736" y="5889104"/>
            <a:ext cx="3744416" cy="288032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Содержимое 2"/>
          <p:cNvSpPr>
            <a:spLocks noGrp="1"/>
          </p:cNvSpPr>
          <p:nvPr>
            <p:ph idx="13"/>
          </p:nvPr>
        </p:nvSpPr>
        <p:spPr>
          <a:xfrm>
            <a:off x="1052736" y="1208584"/>
            <a:ext cx="5544616" cy="4392488"/>
          </a:xfrm>
        </p:spPr>
        <p:txBody>
          <a:bodyPr>
            <a:normAutofit/>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432789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Нижний колонтитул 5"/>
          <p:cNvSpPr>
            <a:spLocks noGrp="1"/>
          </p:cNvSpPr>
          <p:nvPr>
            <p:ph type="ftr" sz="quarter" idx="11"/>
          </p:nvPr>
        </p:nvSpPr>
        <p:spPr>
          <a:xfrm>
            <a:off x="2492896" y="9201472"/>
            <a:ext cx="2808312" cy="504056"/>
          </a:xfrm>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
        <p:nvSpPr>
          <p:cNvPr id="2" name="Заголовок 1"/>
          <p:cNvSpPr>
            <a:spLocks noGrp="1"/>
          </p:cNvSpPr>
          <p:nvPr>
            <p:ph type="title"/>
          </p:nvPr>
        </p:nvSpPr>
        <p:spPr>
          <a:xfrm>
            <a:off x="1344216" y="6934200"/>
            <a:ext cx="4114800" cy="818622"/>
          </a:xfrm>
          <a:solidFill>
            <a:schemeClr val="bg1">
              <a:alpha val="65000"/>
            </a:schemeClr>
          </a:solidFill>
        </p:spPr>
        <p:txBody>
          <a:bodyPr anchor="b"/>
          <a:lstStyle>
            <a:lvl1pPr algn="l">
              <a:defRPr sz="2000" b="1"/>
            </a:lvl1pPr>
          </a:lstStyle>
          <a:p>
            <a:r>
              <a:rPr lang="ru-RU" smtClean="0"/>
              <a:t>Образец заголовка</a:t>
            </a:r>
            <a:endParaRPr lang="ru-RU"/>
          </a:p>
        </p:txBody>
      </p:sp>
    </p:spTree>
    <p:extLst>
      <p:ext uri="{BB962C8B-B14F-4D97-AF65-F5344CB8AC3E}">
        <p14:creationId xmlns:p14="http://schemas.microsoft.com/office/powerpoint/2010/main" val="58992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908720" y="9201473"/>
            <a:ext cx="1080120" cy="288032"/>
          </a:xfrm>
          <a:prstGeom prst="rect">
            <a:avLst/>
          </a:prstGeom>
        </p:spPr>
        <p:txBody>
          <a:bodyPr/>
          <a:lstStyle/>
          <a:p>
            <a:endParaRPr lang="ru-RU"/>
          </a:p>
        </p:txBody>
      </p:sp>
      <p:sp>
        <p:nvSpPr>
          <p:cNvPr id="5" name="Нижний колонтитул 4"/>
          <p:cNvSpPr>
            <a:spLocks noGrp="1"/>
          </p:cNvSpPr>
          <p:nvPr>
            <p:ph type="ftr" sz="quarter" idx="11"/>
          </p:nvPr>
        </p:nvSpPr>
        <p:spPr>
          <a:xfrm>
            <a:off x="2492896" y="9201472"/>
            <a:ext cx="2808312" cy="504056"/>
          </a:xfrm>
        </p:spPr>
        <p:txBody>
          <a:bodyPr/>
          <a:lstStyle/>
          <a:p>
            <a:r>
              <a:rPr lang="ru-RU" dirty="0"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61202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96700"/>
            <a:ext cx="1543050" cy="845220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0" y="396700"/>
            <a:ext cx="4514850" cy="845220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908720" y="9201473"/>
            <a:ext cx="1080120" cy="288032"/>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2039203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3077287"/>
            <a:ext cx="5829300" cy="212336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5" name="Нижний колонтитул 4"/>
          <p:cNvSpPr>
            <a:spLocks noGrp="1"/>
          </p:cNvSpPr>
          <p:nvPr>
            <p:ph type="ftr" sz="quarter" idx="11"/>
          </p:nvPr>
        </p:nvSpPr>
        <p:spPr/>
        <p:txBody>
          <a:bodyPr/>
          <a:lstStyle/>
          <a:p>
            <a:r>
              <a:rPr lang="ru-RU" smtClean="0"/>
              <a:t>ИСПОЛНЕНИЕ ОБЛАСТНОГО БЮДЖЕТА  ЗА 201</a:t>
            </a:r>
            <a:r>
              <a:rPr lang="en-US" smtClean="0"/>
              <a:t>8</a:t>
            </a:r>
            <a:r>
              <a:rPr lang="ru-RU" smtClean="0"/>
              <a:t>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766" y="-27312"/>
            <a:ext cx="6840760" cy="950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47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5" name="Нижний колонтитул 4"/>
          <p:cNvSpPr>
            <a:spLocks noGrp="1"/>
          </p:cNvSpPr>
          <p:nvPr>
            <p:ph type="ftr" sz="quarter" idx="11"/>
          </p:nvPr>
        </p:nvSpPr>
        <p:spPr/>
        <p:txBody>
          <a:bodyPr/>
          <a:lstStyle/>
          <a:p>
            <a:r>
              <a:rPr lang="ru-RU" smtClean="0"/>
              <a:t>ИСПОЛНЕНИЕ ОБЛАСТНОГО БЮДЖЕТА  ЗА 201</a:t>
            </a:r>
            <a:r>
              <a:rPr lang="en-US" smtClean="0"/>
              <a:t>8</a:t>
            </a:r>
            <a:r>
              <a:rPr lang="ru-RU" smtClean="0"/>
              <a:t>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pic>
        <p:nvPicPr>
          <p:cNvPr id="7" name="Picture 6"/>
          <p:cNvPicPr>
            <a:picLocks noChangeAspect="1" noChangeArrowheads="1"/>
          </p:cNvPicPr>
          <p:nvPr userDrawn="1"/>
        </p:nvPicPr>
        <p:blipFill>
          <a:blip r:embed="rId2" cstate="print"/>
          <a:srcRect/>
          <a:stretch>
            <a:fillRect/>
          </a:stretch>
        </p:blipFill>
        <p:spPr bwMode="auto">
          <a:xfrm>
            <a:off x="1196752" y="3656856"/>
            <a:ext cx="4947121" cy="4585765"/>
          </a:xfrm>
          <a:prstGeom prst="rect">
            <a:avLst/>
          </a:prstGeom>
          <a:noFill/>
          <a:ln w="9525">
            <a:noFill/>
            <a:miter lim="800000"/>
            <a:headEnd/>
            <a:tailEnd/>
          </a:ln>
          <a:effectLst/>
        </p:spPr>
      </p:pic>
    </p:spTree>
    <p:extLst>
      <p:ext uri="{BB962C8B-B14F-4D97-AF65-F5344CB8AC3E}">
        <p14:creationId xmlns:p14="http://schemas.microsoft.com/office/powerpoint/2010/main" val="35756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6365524"/>
            <a:ext cx="5829300" cy="1967442"/>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4198592"/>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5" name="Нижний колонтитул 4"/>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1397502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57176" y="3338695"/>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628902" y="3338695"/>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880066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96699"/>
            <a:ext cx="6172200" cy="1651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2902"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342902"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83773"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3483773"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8" name="Нижний колонтитул 7"/>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9" name="Номер слайда 8"/>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0822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6365523"/>
            <a:ext cx="5829300" cy="1967442"/>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Нижний колонтитул 4"/>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4" name="Нижний колонтитул 3"/>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561577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3" name="Нижний колонтитул 2"/>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a:t>
            </a:fld>
            <a:endParaRPr lang="ru-RU"/>
          </a:p>
        </p:txBody>
      </p:sp>
      <p:pic>
        <p:nvPicPr>
          <p:cNvPr id="5" name="Picture 1"/>
          <p:cNvPicPr>
            <a:picLocks noChangeAspect="1" noChangeArrowheads="1"/>
          </p:cNvPicPr>
          <p:nvPr userDrawn="1"/>
        </p:nvPicPr>
        <p:blipFill>
          <a:blip r:embed="rId2" cstate="print"/>
          <a:srcRect/>
          <a:stretch>
            <a:fillRect/>
          </a:stretch>
        </p:blipFill>
        <p:spPr bwMode="auto">
          <a:xfrm>
            <a:off x="1412776" y="3872880"/>
            <a:ext cx="4564063" cy="4230687"/>
          </a:xfrm>
          <a:prstGeom prst="rect">
            <a:avLst/>
          </a:prstGeom>
          <a:noFill/>
          <a:ln w="9525">
            <a:noFill/>
            <a:miter lim="800000"/>
            <a:headEnd/>
            <a:tailEnd/>
          </a:ln>
          <a:effectLst/>
        </p:spPr>
      </p:pic>
    </p:spTree>
    <p:extLst>
      <p:ext uri="{BB962C8B-B14F-4D97-AF65-F5344CB8AC3E}">
        <p14:creationId xmlns:p14="http://schemas.microsoft.com/office/powerpoint/2010/main" val="2012865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4" y="394405"/>
            <a:ext cx="2256235" cy="1678517"/>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2681291" y="394412"/>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2904"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6" name="Нижний колонтитул 5"/>
          <p:cNvSpPr>
            <a:spLocks noGrp="1"/>
          </p:cNvSpPr>
          <p:nvPr>
            <p:ph type="ftr" sz="quarter" idx="11"/>
          </p:nvPr>
        </p:nvSpPr>
        <p:spPr/>
        <p:txBody>
          <a:bodyPr/>
          <a:lstStyle/>
          <a:p>
            <a:r>
              <a:rPr lang="ru-RU" smtClean="0"/>
              <a:t>ИСПОЛНЕНИЕ ОБЛАСТНОГО БЮДЖЕТА  ЗА 201</a:t>
            </a:r>
            <a:r>
              <a:rPr lang="en-US" smtClean="0"/>
              <a:t>8</a:t>
            </a:r>
            <a:r>
              <a:rPr lang="ru-RU" smtClean="0"/>
              <a:t>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dirty="0"/>
          </a:p>
        </p:txBody>
      </p:sp>
    </p:spTree>
    <p:extLst>
      <p:ext uri="{BB962C8B-B14F-4D97-AF65-F5344CB8AC3E}">
        <p14:creationId xmlns:p14="http://schemas.microsoft.com/office/powerpoint/2010/main" val="2473499919"/>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934200"/>
            <a:ext cx="4114800" cy="818622"/>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32440C1-EAC7-4D36-80D9-835BA5A4C44B}" type="datetimeFigureOut">
              <a:rPr lang="ru-RU" smtClean="0"/>
              <a:pPr/>
              <a:t>08.06.2020</a:t>
            </a:fld>
            <a:endParaRPr lang="ru-RU"/>
          </a:p>
        </p:txBody>
      </p:sp>
      <p:sp>
        <p:nvSpPr>
          <p:cNvPr id="6" name="Нижний колонтитул 5"/>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236345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1115043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729037" y="573264"/>
            <a:ext cx="1157288" cy="1220822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57175" y="573264"/>
            <a:ext cx="3357563" cy="1220822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r>
              <a:rPr lang="ru-RU" smtClean="0"/>
              <a:t>ИСПОЛНЕНИЕ ОБЛАСТНОГО БЮДЖЕТА  ЗА 2018 ГОД (отчет для граждан)</a:t>
            </a:r>
            <a:endParaRPr lang="ru-RU" dirty="0"/>
          </a:p>
        </p:txBody>
      </p:sp>
      <p:sp>
        <p:nvSpPr>
          <p:cNvPr id="6" name="Номер слайда 5"/>
          <p:cNvSpPr>
            <a:spLocks noGrp="1"/>
          </p:cNvSpPr>
          <p:nvPr>
            <p:ph type="sldNum" sz="quarter" idx="12"/>
          </p:nvPr>
        </p:nvSpPr>
        <p:spPr/>
        <p:txBody>
          <a:bodyPr/>
          <a:lstStyle/>
          <a:p>
            <a:fld id="{60426793-6689-475E-9747-E124070FA45D}" type="slidenum">
              <a:rPr lang="ru-RU" smtClean="0"/>
              <a:pPr/>
              <a:t>‹#›</a:t>
            </a:fld>
            <a:endParaRPr lang="ru-RU"/>
          </a:p>
        </p:txBody>
      </p:sp>
    </p:spTree>
    <p:extLst>
      <p:ext uri="{BB962C8B-B14F-4D97-AF65-F5344CB8AC3E}">
        <p14:creationId xmlns:p14="http://schemas.microsoft.com/office/powerpoint/2010/main" val="3098733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766" y="-27312"/>
            <a:ext cx="6840760" cy="950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204864" y="992560"/>
            <a:ext cx="4320480" cy="1152128"/>
          </a:xfrm>
          <a:solidFill>
            <a:schemeClr val="bg1">
              <a:alpha val="68000"/>
            </a:schemeClr>
          </a:solidFill>
        </p:spPr>
        <p:txBody>
          <a:bodyPr>
            <a:normAutofit/>
          </a:bodyPr>
          <a:lstStyle>
            <a:lvl1pPr>
              <a:defRPr sz="2400"/>
            </a:lvl1pPr>
          </a:lstStyle>
          <a:p>
            <a:r>
              <a:rPr lang="ru-RU" dirty="0" smtClean="0"/>
              <a:t>Образец заголовка</a:t>
            </a:r>
            <a:endParaRPr lang="ru-RU" dirty="0"/>
          </a:p>
        </p:txBody>
      </p:sp>
      <p:sp>
        <p:nvSpPr>
          <p:cNvPr id="3" name="Подзаголовок 2"/>
          <p:cNvSpPr>
            <a:spLocks noGrp="1"/>
          </p:cNvSpPr>
          <p:nvPr>
            <p:ph type="subTitle" idx="1"/>
          </p:nvPr>
        </p:nvSpPr>
        <p:spPr>
          <a:xfrm>
            <a:off x="908720" y="7833320"/>
            <a:ext cx="5616624" cy="1019365"/>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5" name="Нижний колонтитул 4"/>
          <p:cNvSpPr>
            <a:spLocks noGrp="1"/>
          </p:cNvSpPr>
          <p:nvPr>
            <p:ph type="ftr" sz="quarter" idx="11"/>
          </p:nvPr>
        </p:nvSpPr>
        <p:spPr/>
        <p:txBody>
          <a:bodyPr/>
          <a:lstStyle/>
          <a:p>
            <a:r>
              <a:rPr lang="ru-RU" dirty="0" smtClean="0">
                <a:solidFill>
                  <a:prstClr val="white"/>
                </a:solidFill>
              </a:rPr>
              <a:t>ИСПОЛНЕНИЕ ОБЛАСТНОГО БЮДЖЕТА  ЗА 201</a:t>
            </a:r>
            <a:r>
              <a:rPr lang="en-US" dirty="0" smtClean="0">
                <a:solidFill>
                  <a:prstClr val="white"/>
                </a:solidFill>
              </a:rPr>
              <a:t>8</a:t>
            </a:r>
            <a:r>
              <a:rPr lang="ru-RU" dirty="0" smtClean="0">
                <a:solidFill>
                  <a:prstClr val="white"/>
                </a:solidFill>
              </a:rPr>
              <a:t> ГОД (отчет для граждан)</a:t>
            </a:r>
            <a:endParaRPr lang="ru-RU" dirty="0">
              <a:solidFill>
                <a:prstClr val="white"/>
              </a:solidFill>
            </a:endParaRPr>
          </a:p>
        </p:txBody>
      </p:sp>
      <p:sp>
        <p:nvSpPr>
          <p:cNvPr id="6" name="Номер слайда 5"/>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407150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078" name="Picture 6"/>
          <p:cNvPicPr>
            <a:picLocks noChangeAspect="1" noChangeArrowheads="1"/>
          </p:cNvPicPr>
          <p:nvPr userDrawn="1"/>
        </p:nvPicPr>
        <p:blipFill>
          <a:blip r:embed="rId2" cstate="print"/>
          <a:srcRect/>
          <a:stretch>
            <a:fillRect/>
          </a:stretch>
        </p:blipFill>
        <p:spPr bwMode="auto">
          <a:xfrm>
            <a:off x="1196752" y="3656856"/>
            <a:ext cx="4947121" cy="4585765"/>
          </a:xfrm>
          <a:prstGeom prst="rect">
            <a:avLst/>
          </a:prstGeom>
          <a:noFill/>
          <a:ln w="9525">
            <a:noFill/>
            <a:miter lim="800000"/>
            <a:headEnd/>
            <a:tailEnd/>
          </a:ln>
          <a:effectLst/>
        </p:spPr>
      </p:pic>
      <p:sp>
        <p:nvSpPr>
          <p:cNvPr id="3" name="Содержимое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5" name="Нижний колонтитул 4"/>
          <p:cNvSpPr>
            <a:spLocks noGrp="1"/>
          </p:cNvSpPr>
          <p:nvPr>
            <p:ph type="ftr" sz="quarter" idx="11"/>
          </p:nvPr>
        </p:nvSpPr>
        <p:spPr/>
        <p:txBody>
          <a:bodyPr/>
          <a:lstStyle/>
          <a:p>
            <a:r>
              <a:rPr lang="ru-RU" dirty="0" smtClean="0">
                <a:solidFill>
                  <a:prstClr val="white"/>
                </a:solidFill>
              </a:rPr>
              <a:t>ИСПОЛНЕНИЕ ОБЛАСТНОГО БЮДЖЕТА  ЗА 201</a:t>
            </a:r>
            <a:r>
              <a:rPr lang="en-US" dirty="0" smtClean="0">
                <a:solidFill>
                  <a:prstClr val="white"/>
                </a:solidFill>
              </a:rPr>
              <a:t>8</a:t>
            </a:r>
            <a:r>
              <a:rPr lang="ru-RU" dirty="0" smtClean="0">
                <a:solidFill>
                  <a:prstClr val="white"/>
                </a:solidFill>
              </a:rPr>
              <a:t> ГОД (отчет для граждан)</a:t>
            </a:r>
            <a:endParaRPr lang="ru-RU" dirty="0">
              <a:solidFill>
                <a:prstClr val="white"/>
              </a:solidFill>
            </a:endParaRPr>
          </a:p>
        </p:txBody>
      </p:sp>
      <p:sp>
        <p:nvSpPr>
          <p:cNvPr id="6" name="Номер слайда 5"/>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3228867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6365523"/>
            <a:ext cx="5829300" cy="1967442"/>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Нижний колонтитул 4"/>
          <p:cNvSpPr>
            <a:spLocks noGrp="1"/>
          </p:cNvSpPr>
          <p:nvPr>
            <p:ph type="ftr" sz="quarter" idx="11"/>
          </p:nvPr>
        </p:nvSpPr>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6" name="Номер слайда 5"/>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1856481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908720" y="1208584"/>
            <a:ext cx="5616624" cy="3528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a:xfrm>
            <a:off x="1988840" y="200472"/>
            <a:ext cx="4536504" cy="864096"/>
          </a:xfrm>
        </p:spPr>
        <p:txBody>
          <a:bodyPr/>
          <a:lstStyle/>
          <a:p>
            <a:r>
              <a:rPr lang="ru-RU" smtClean="0"/>
              <a:t>Образец заголовка</a:t>
            </a:r>
            <a:endParaRPr lang="ru-RU"/>
          </a:p>
        </p:txBody>
      </p:sp>
      <p:sp>
        <p:nvSpPr>
          <p:cNvPr id="4" name="Содержимое 3"/>
          <p:cNvSpPr>
            <a:spLocks noGrp="1"/>
          </p:cNvSpPr>
          <p:nvPr>
            <p:ph sz="half" idx="2"/>
          </p:nvPr>
        </p:nvSpPr>
        <p:spPr>
          <a:xfrm>
            <a:off x="908720" y="5025008"/>
            <a:ext cx="5606380" cy="3600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Дата 4"/>
          <p:cNvSpPr>
            <a:spLocks noGrp="1"/>
          </p:cNvSpPr>
          <p:nvPr>
            <p:ph type="dt" sz="half" idx="10"/>
          </p:nvPr>
        </p:nvSpPr>
        <p:spPr>
          <a:xfrm>
            <a:off x="908720" y="9201473"/>
            <a:ext cx="1080120" cy="288032"/>
          </a:xfrm>
          <a:prstGeom prst="rect">
            <a:avLst/>
          </a:prstGeom>
        </p:spPr>
        <p:txBody>
          <a:bodyPr/>
          <a:lstStyle/>
          <a:p>
            <a:endParaRPr lang="ru-RU">
              <a:solidFill>
                <a:prstClr val="black"/>
              </a:solidFill>
            </a:endParaRPr>
          </a:p>
        </p:txBody>
      </p:sp>
      <p:sp>
        <p:nvSpPr>
          <p:cNvPr id="6" name="Нижний колонтитул 5"/>
          <p:cNvSpPr>
            <a:spLocks noGrp="1"/>
          </p:cNvSpPr>
          <p:nvPr>
            <p:ph type="ftr" sz="quarter" idx="11"/>
          </p:nvPr>
        </p:nvSpPr>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7" name="Номер слайда 6"/>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276993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908720" y="1208584"/>
            <a:ext cx="5616624" cy="3528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a:xfrm>
            <a:off x="1988840" y="200472"/>
            <a:ext cx="4536504" cy="864096"/>
          </a:xfrm>
        </p:spPr>
        <p:txBody>
          <a:bodyPr/>
          <a:lstStyle/>
          <a:p>
            <a:r>
              <a:rPr lang="ru-RU" smtClean="0"/>
              <a:t>Образец заголовка</a:t>
            </a:r>
            <a:endParaRPr lang="ru-RU"/>
          </a:p>
        </p:txBody>
      </p:sp>
      <p:sp>
        <p:nvSpPr>
          <p:cNvPr id="4" name="Содержимое 3"/>
          <p:cNvSpPr>
            <a:spLocks noGrp="1"/>
          </p:cNvSpPr>
          <p:nvPr>
            <p:ph sz="half" idx="2"/>
          </p:nvPr>
        </p:nvSpPr>
        <p:spPr>
          <a:xfrm>
            <a:off x="908720" y="5025008"/>
            <a:ext cx="5606380" cy="3600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Дата 4"/>
          <p:cNvSpPr>
            <a:spLocks noGrp="1"/>
          </p:cNvSpPr>
          <p:nvPr>
            <p:ph type="dt" sz="half" idx="10"/>
          </p:nvPr>
        </p:nvSpPr>
        <p:spPr>
          <a:xfrm>
            <a:off x="908720" y="9201473"/>
            <a:ext cx="1080120" cy="288032"/>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908720" y="1856656"/>
            <a:ext cx="5616624" cy="2736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Содержимое 5"/>
          <p:cNvSpPr>
            <a:spLocks noGrp="1"/>
          </p:cNvSpPr>
          <p:nvPr>
            <p:ph sz="quarter" idx="4"/>
          </p:nvPr>
        </p:nvSpPr>
        <p:spPr>
          <a:xfrm>
            <a:off x="908720" y="5601072"/>
            <a:ext cx="5616624" cy="309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a:xfrm>
            <a:off x="2204864" y="200472"/>
            <a:ext cx="4320480" cy="936104"/>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908720" y="1208585"/>
            <a:ext cx="5622429" cy="576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5" name="Текст 4"/>
          <p:cNvSpPr>
            <a:spLocks noGrp="1"/>
          </p:cNvSpPr>
          <p:nvPr>
            <p:ph type="body" sz="quarter" idx="3"/>
          </p:nvPr>
        </p:nvSpPr>
        <p:spPr>
          <a:xfrm>
            <a:off x="908720" y="4736976"/>
            <a:ext cx="5616624" cy="7800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8" name="Нижний колонтитул 7"/>
          <p:cNvSpPr>
            <a:spLocks noGrp="1"/>
          </p:cNvSpPr>
          <p:nvPr>
            <p:ph type="ftr" sz="quarter" idx="11"/>
          </p:nvPr>
        </p:nvSpPr>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9" name="Номер слайда 8"/>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619518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6872" y="200472"/>
            <a:ext cx="4248472" cy="1008112"/>
          </a:xfrm>
        </p:spPr>
        <p:txBody>
          <a:bodyPr/>
          <a:lstStyle/>
          <a:p>
            <a:r>
              <a:rPr lang="ru-RU" smtClean="0"/>
              <a:t>Образец заголовка</a:t>
            </a:r>
            <a:endParaRPr lang="ru-RU"/>
          </a:p>
        </p:txBody>
      </p:sp>
      <p:sp>
        <p:nvSpPr>
          <p:cNvPr id="4" name="Нижний колонтитул 3"/>
          <p:cNvSpPr>
            <a:spLocks noGrp="1"/>
          </p:cNvSpPr>
          <p:nvPr>
            <p:ph type="ftr" sz="quarter" idx="11"/>
          </p:nvPr>
        </p:nvSpPr>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5" name="Номер слайда 4"/>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3847365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4" name="Номер слайда 3"/>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pic>
        <p:nvPicPr>
          <p:cNvPr id="7" name="Picture 1"/>
          <p:cNvPicPr>
            <a:picLocks noChangeAspect="1" noChangeArrowheads="1"/>
          </p:cNvPicPr>
          <p:nvPr userDrawn="1"/>
        </p:nvPicPr>
        <p:blipFill>
          <a:blip r:embed="rId2" cstate="print"/>
          <a:srcRect/>
          <a:stretch>
            <a:fillRect/>
          </a:stretch>
        </p:blipFill>
        <p:spPr bwMode="auto">
          <a:xfrm>
            <a:off x="1412776" y="3872880"/>
            <a:ext cx="4564063" cy="4230687"/>
          </a:xfrm>
          <a:prstGeom prst="rect">
            <a:avLst/>
          </a:prstGeom>
          <a:noFill/>
          <a:ln w="9525">
            <a:noFill/>
            <a:miter lim="800000"/>
            <a:headEnd/>
            <a:tailEnd/>
          </a:ln>
          <a:effectLst/>
        </p:spPr>
      </p:pic>
    </p:spTree>
    <p:extLst>
      <p:ext uri="{BB962C8B-B14F-4D97-AF65-F5344CB8AC3E}">
        <p14:creationId xmlns:p14="http://schemas.microsoft.com/office/powerpoint/2010/main" val="363617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941168" y="1208584"/>
            <a:ext cx="1683568" cy="28803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2" name="Заголовок 1"/>
          <p:cNvSpPr>
            <a:spLocks noGrp="1"/>
          </p:cNvSpPr>
          <p:nvPr>
            <p:ph type="title"/>
          </p:nvPr>
        </p:nvSpPr>
        <p:spPr>
          <a:xfrm>
            <a:off x="1124744" y="272480"/>
            <a:ext cx="5568603" cy="720080"/>
          </a:xfrm>
        </p:spPr>
        <p:txBody>
          <a:bodyPr anchor="ctr" anchorCtr="0"/>
          <a:lstStyle>
            <a:lvl1pPr algn="l">
              <a:defRPr sz="2000" b="1"/>
            </a:lvl1pPr>
          </a:lstStyle>
          <a:p>
            <a:r>
              <a:rPr lang="ru-RU" dirty="0" smtClean="0"/>
              <a:t>Образец заголовка</a:t>
            </a:r>
            <a:endParaRPr lang="ru-RU" dirty="0"/>
          </a:p>
        </p:txBody>
      </p:sp>
      <p:sp>
        <p:nvSpPr>
          <p:cNvPr id="6" name="Нижний колонтитул 5"/>
          <p:cNvSpPr>
            <a:spLocks noGrp="1"/>
          </p:cNvSpPr>
          <p:nvPr>
            <p:ph type="ftr" sz="quarter" idx="11"/>
          </p:nvPr>
        </p:nvSpPr>
        <p:spPr>
          <a:xfrm>
            <a:off x="260648" y="9201472"/>
            <a:ext cx="5472608" cy="288032"/>
          </a:xfrm>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7" name="Номер слайда 6"/>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
        <p:nvSpPr>
          <p:cNvPr id="9" name="Содержимое 2"/>
          <p:cNvSpPr>
            <a:spLocks noGrp="1"/>
          </p:cNvSpPr>
          <p:nvPr>
            <p:ph idx="1"/>
          </p:nvPr>
        </p:nvSpPr>
        <p:spPr>
          <a:xfrm>
            <a:off x="1124744" y="1208584"/>
            <a:ext cx="3645173" cy="288032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Содержимое 2"/>
          <p:cNvSpPr>
            <a:spLocks noGrp="1"/>
          </p:cNvSpPr>
          <p:nvPr>
            <p:ph idx="13"/>
          </p:nvPr>
        </p:nvSpPr>
        <p:spPr>
          <a:xfrm>
            <a:off x="1124744" y="4232920"/>
            <a:ext cx="5472608" cy="4392488"/>
          </a:xfrm>
        </p:spPr>
        <p:txBody>
          <a:bodyPr>
            <a:normAutofit/>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3098318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994687" y="5889104"/>
            <a:ext cx="1602664" cy="28803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2" name="Заголовок 1"/>
          <p:cNvSpPr>
            <a:spLocks noGrp="1"/>
          </p:cNvSpPr>
          <p:nvPr>
            <p:ph type="title"/>
          </p:nvPr>
        </p:nvSpPr>
        <p:spPr>
          <a:xfrm>
            <a:off x="1052736" y="272480"/>
            <a:ext cx="5640611" cy="720080"/>
          </a:xfrm>
        </p:spPr>
        <p:txBody>
          <a:bodyPr anchor="ctr" anchorCtr="0"/>
          <a:lstStyle>
            <a:lvl1pPr algn="l">
              <a:defRPr sz="2000" b="1"/>
            </a:lvl1pPr>
          </a:lstStyle>
          <a:p>
            <a:r>
              <a:rPr lang="ru-RU" dirty="0" smtClean="0"/>
              <a:t>Образец заголовка</a:t>
            </a:r>
            <a:endParaRPr lang="ru-RU" dirty="0"/>
          </a:p>
        </p:txBody>
      </p:sp>
      <p:sp>
        <p:nvSpPr>
          <p:cNvPr id="6" name="Нижний колонтитул 5"/>
          <p:cNvSpPr>
            <a:spLocks noGrp="1"/>
          </p:cNvSpPr>
          <p:nvPr>
            <p:ph type="ftr" sz="quarter" idx="11"/>
          </p:nvPr>
        </p:nvSpPr>
        <p:spPr>
          <a:xfrm>
            <a:off x="332656" y="9201472"/>
            <a:ext cx="5328592" cy="288032"/>
          </a:xfrm>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7" name="Номер слайда 6"/>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
        <p:nvSpPr>
          <p:cNvPr id="9" name="Содержимое 2"/>
          <p:cNvSpPr>
            <a:spLocks noGrp="1"/>
          </p:cNvSpPr>
          <p:nvPr>
            <p:ph idx="1"/>
          </p:nvPr>
        </p:nvSpPr>
        <p:spPr>
          <a:xfrm>
            <a:off x="1052736" y="5889104"/>
            <a:ext cx="3744416" cy="288032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Содержимое 2"/>
          <p:cNvSpPr>
            <a:spLocks noGrp="1"/>
          </p:cNvSpPr>
          <p:nvPr>
            <p:ph idx="13"/>
          </p:nvPr>
        </p:nvSpPr>
        <p:spPr>
          <a:xfrm>
            <a:off x="1052736" y="1208584"/>
            <a:ext cx="5544616" cy="4392488"/>
          </a:xfrm>
        </p:spPr>
        <p:txBody>
          <a:bodyPr>
            <a:normAutofit/>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824366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Нижний колонтитул 5"/>
          <p:cNvSpPr>
            <a:spLocks noGrp="1"/>
          </p:cNvSpPr>
          <p:nvPr>
            <p:ph type="ftr" sz="quarter" idx="11"/>
          </p:nvPr>
        </p:nvSpPr>
        <p:spPr>
          <a:xfrm>
            <a:off x="2492896" y="9201472"/>
            <a:ext cx="2808312" cy="504056"/>
          </a:xfrm>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7" name="Номер слайда 6"/>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
        <p:nvSpPr>
          <p:cNvPr id="2" name="Заголовок 1"/>
          <p:cNvSpPr>
            <a:spLocks noGrp="1"/>
          </p:cNvSpPr>
          <p:nvPr>
            <p:ph type="title"/>
          </p:nvPr>
        </p:nvSpPr>
        <p:spPr>
          <a:xfrm>
            <a:off x="1344216" y="6934200"/>
            <a:ext cx="4114800" cy="818622"/>
          </a:xfrm>
          <a:solidFill>
            <a:schemeClr val="bg1">
              <a:alpha val="65000"/>
            </a:schemeClr>
          </a:solidFill>
        </p:spPr>
        <p:txBody>
          <a:bodyPr anchor="b"/>
          <a:lstStyle>
            <a:lvl1pPr algn="l">
              <a:defRPr sz="2000" b="1"/>
            </a:lvl1pPr>
          </a:lstStyle>
          <a:p>
            <a:r>
              <a:rPr lang="ru-RU" smtClean="0"/>
              <a:t>Образец заголовка</a:t>
            </a:r>
            <a:endParaRPr lang="ru-RU"/>
          </a:p>
        </p:txBody>
      </p:sp>
    </p:spTree>
    <p:extLst>
      <p:ext uri="{BB962C8B-B14F-4D97-AF65-F5344CB8AC3E}">
        <p14:creationId xmlns:p14="http://schemas.microsoft.com/office/powerpoint/2010/main" val="313003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908720" y="9201473"/>
            <a:ext cx="1080120" cy="288032"/>
          </a:xfrm>
          <a:prstGeom prst="rect">
            <a:avLst/>
          </a:prstGeom>
        </p:spPr>
        <p:txBody>
          <a:bodyPr/>
          <a:lstStyle/>
          <a:p>
            <a:endParaRPr lang="ru-RU">
              <a:solidFill>
                <a:prstClr val="black"/>
              </a:solidFill>
            </a:endParaRPr>
          </a:p>
        </p:txBody>
      </p:sp>
      <p:sp>
        <p:nvSpPr>
          <p:cNvPr id="5" name="Нижний колонтитул 4"/>
          <p:cNvSpPr>
            <a:spLocks noGrp="1"/>
          </p:cNvSpPr>
          <p:nvPr>
            <p:ph type="ftr" sz="quarter" idx="11"/>
          </p:nvPr>
        </p:nvSpPr>
        <p:spPr>
          <a:xfrm>
            <a:off x="2492896" y="9201472"/>
            <a:ext cx="2808312" cy="504056"/>
          </a:xfrm>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6" name="Номер слайда 5"/>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3199410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96700"/>
            <a:ext cx="1543050" cy="845220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0" y="396700"/>
            <a:ext cx="4514850" cy="845220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908720" y="9201473"/>
            <a:ext cx="1080120" cy="288032"/>
          </a:xfrm>
          <a:prstGeom prst="rect">
            <a:avLst/>
          </a:prstGeom>
        </p:spPr>
        <p:txBody>
          <a:bodyPr/>
          <a:lstStyle/>
          <a:p>
            <a:endParaRPr lang="ru-RU">
              <a:solidFill>
                <a:prstClr val="black"/>
              </a:solidFill>
            </a:endParaRPr>
          </a:p>
        </p:txBody>
      </p:sp>
      <p:sp>
        <p:nvSpPr>
          <p:cNvPr id="5" name="Нижний колонтитул 4"/>
          <p:cNvSpPr>
            <a:spLocks noGrp="1"/>
          </p:cNvSpPr>
          <p:nvPr>
            <p:ph type="ftr" sz="quarter" idx="11"/>
          </p:nvPr>
        </p:nvSpPr>
        <p:spPr/>
        <p:txBody>
          <a:bodyPr/>
          <a:lstStyle/>
          <a:p>
            <a:r>
              <a:rPr lang="ru-RU" dirty="0" smtClean="0">
                <a:solidFill>
                  <a:prstClr val="white"/>
                </a:solidFill>
              </a:rPr>
              <a:t>ИСПОЛНЕНИЕ ОБЛАСТНОГО БЮДЖЕТА  ЗА 2018 ГОД (отчет для граждан)</a:t>
            </a:r>
            <a:endParaRPr lang="ru-RU" dirty="0">
              <a:solidFill>
                <a:prstClr val="white"/>
              </a:solidFill>
            </a:endParaRPr>
          </a:p>
        </p:txBody>
      </p:sp>
      <p:sp>
        <p:nvSpPr>
          <p:cNvPr id="6" name="Номер слайда 5"/>
          <p:cNvSpPr>
            <a:spLocks noGrp="1"/>
          </p:cNvSpPr>
          <p:nvPr>
            <p:ph type="sldNum" sz="quarter" idx="12"/>
          </p:nvPr>
        </p:nvSpPr>
        <p:spPr/>
        <p:txBody>
          <a:bodyPr/>
          <a:lstStyle/>
          <a:p>
            <a:fld id="{60426793-6689-475E-9747-E124070FA45D}"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606979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pic>
        <p:nvPicPr>
          <p:cNvPr id="2" name="Picture 2" descr="C:\Users\User\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3952" y="286633"/>
            <a:ext cx="253603" cy="72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2"/>
          <p:cNvSpPr>
            <a:spLocks noGrp="1"/>
          </p:cNvSpPr>
          <p:nvPr>
            <p:ph type="title"/>
          </p:nvPr>
        </p:nvSpPr>
        <p:spPr>
          <a:xfrm>
            <a:off x="1078706" y="330202"/>
            <a:ext cx="5636419" cy="850721"/>
          </a:xfrm>
        </p:spPr>
        <p:txBody>
          <a:bodyPr/>
          <a:lstStyle>
            <a:lvl1pPr algn="ctr">
              <a:defRPr/>
            </a:lvl1pPr>
          </a:lstStyle>
          <a:p>
            <a:r>
              <a:rPr lang="ru-RU" dirty="0" smtClean="0"/>
              <a:t>Образец заголовка</a:t>
            </a:r>
            <a:endParaRPr lang="ru-RU" dirty="0"/>
          </a:p>
        </p:txBody>
      </p:sp>
      <p:sp>
        <p:nvSpPr>
          <p:cNvPr id="4" name="Номер слайда 5"/>
          <p:cNvSpPr>
            <a:spLocks noGrp="1"/>
          </p:cNvSpPr>
          <p:nvPr>
            <p:ph type="sldNum" sz="quarter" idx="4"/>
          </p:nvPr>
        </p:nvSpPr>
        <p:spPr>
          <a:xfrm>
            <a:off x="5198864" y="9195153"/>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FAF64E77-853F-4D4F-A12C-D37084F22861}" type="slidenum">
              <a:rPr lang="ru-RU" smtClean="0"/>
              <a:pPr/>
              <a:t>‹#›</a:t>
            </a:fld>
            <a:endParaRPr lang="ru-RU" dirty="0"/>
          </a:p>
        </p:txBody>
      </p:sp>
    </p:spTree>
    <p:extLst>
      <p:ext uri="{BB962C8B-B14F-4D97-AF65-F5344CB8AC3E}">
        <p14:creationId xmlns:p14="http://schemas.microsoft.com/office/powerpoint/2010/main" val="32745006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908720" y="1856656"/>
            <a:ext cx="5616624" cy="2736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Содержимое 5"/>
          <p:cNvSpPr>
            <a:spLocks noGrp="1"/>
          </p:cNvSpPr>
          <p:nvPr>
            <p:ph sz="quarter" idx="4"/>
          </p:nvPr>
        </p:nvSpPr>
        <p:spPr>
          <a:xfrm>
            <a:off x="908720" y="5601072"/>
            <a:ext cx="5616624" cy="30963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2" name="Заголовок 1"/>
          <p:cNvSpPr>
            <a:spLocks noGrp="1"/>
          </p:cNvSpPr>
          <p:nvPr>
            <p:ph type="title"/>
          </p:nvPr>
        </p:nvSpPr>
        <p:spPr>
          <a:xfrm>
            <a:off x="2204864" y="200472"/>
            <a:ext cx="4320480" cy="936104"/>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908720" y="1208585"/>
            <a:ext cx="5622429" cy="576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5" name="Текст 4"/>
          <p:cNvSpPr>
            <a:spLocks noGrp="1"/>
          </p:cNvSpPr>
          <p:nvPr>
            <p:ph type="body" sz="quarter" idx="3"/>
          </p:nvPr>
        </p:nvSpPr>
        <p:spPr>
          <a:xfrm>
            <a:off x="908720" y="4736976"/>
            <a:ext cx="5616624" cy="7800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8" name="Нижний колонтитул 7"/>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9" name="Номер слайда 8"/>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6872" y="200472"/>
            <a:ext cx="4248472" cy="1008112"/>
          </a:xfrm>
        </p:spPr>
        <p:txBody>
          <a:bodyPr/>
          <a:lstStyle/>
          <a:p>
            <a:r>
              <a:rPr lang="ru-RU" smtClean="0"/>
              <a:t>Образец заголовка</a:t>
            </a:r>
            <a:endParaRPr lang="ru-RU"/>
          </a:p>
        </p:txBody>
      </p:sp>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2018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a:t>
            </a:fld>
            <a:endParaRPr lang="ru-RU"/>
          </a:p>
        </p:txBody>
      </p:sp>
      <p:pic>
        <p:nvPicPr>
          <p:cNvPr id="7" name="Picture 1"/>
          <p:cNvPicPr>
            <a:picLocks noChangeAspect="1" noChangeArrowheads="1"/>
          </p:cNvPicPr>
          <p:nvPr userDrawn="1"/>
        </p:nvPicPr>
        <p:blipFill>
          <a:blip r:embed="rId2" cstate="print"/>
          <a:srcRect/>
          <a:stretch>
            <a:fillRect/>
          </a:stretch>
        </p:blipFill>
        <p:spPr bwMode="auto">
          <a:xfrm>
            <a:off x="1412776" y="3872880"/>
            <a:ext cx="4564063" cy="4230687"/>
          </a:xfrm>
          <a:prstGeom prst="rect">
            <a:avLst/>
          </a:prstGeom>
          <a:noFill/>
          <a:ln w="9525">
            <a:noFill/>
            <a:miter lim="800000"/>
            <a:headEnd/>
            <a:tailEnd/>
          </a:ln>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941168" y="1208584"/>
            <a:ext cx="1683568" cy="28803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2" name="Заголовок 1"/>
          <p:cNvSpPr>
            <a:spLocks noGrp="1"/>
          </p:cNvSpPr>
          <p:nvPr>
            <p:ph type="title"/>
          </p:nvPr>
        </p:nvSpPr>
        <p:spPr>
          <a:xfrm>
            <a:off x="1124744" y="272480"/>
            <a:ext cx="5568603" cy="720080"/>
          </a:xfrm>
        </p:spPr>
        <p:txBody>
          <a:bodyPr anchor="ctr" anchorCtr="0"/>
          <a:lstStyle>
            <a:lvl1pPr algn="l">
              <a:defRPr sz="2000" b="1"/>
            </a:lvl1pPr>
          </a:lstStyle>
          <a:p>
            <a:r>
              <a:rPr lang="ru-RU" dirty="0" smtClean="0"/>
              <a:t>Образец заголовка</a:t>
            </a:r>
            <a:endParaRPr lang="ru-RU" dirty="0"/>
          </a:p>
        </p:txBody>
      </p:sp>
      <p:sp>
        <p:nvSpPr>
          <p:cNvPr id="6" name="Нижний колонтитул 5"/>
          <p:cNvSpPr>
            <a:spLocks noGrp="1"/>
          </p:cNvSpPr>
          <p:nvPr>
            <p:ph type="ftr" sz="quarter" idx="11"/>
          </p:nvPr>
        </p:nvSpPr>
        <p:spPr>
          <a:xfrm>
            <a:off x="260648" y="9201472"/>
            <a:ext cx="5472608" cy="288032"/>
          </a:xfrm>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
        <p:nvSpPr>
          <p:cNvPr id="9" name="Содержимое 2"/>
          <p:cNvSpPr>
            <a:spLocks noGrp="1"/>
          </p:cNvSpPr>
          <p:nvPr>
            <p:ph idx="1"/>
          </p:nvPr>
        </p:nvSpPr>
        <p:spPr>
          <a:xfrm>
            <a:off x="1124744" y="1208584"/>
            <a:ext cx="3645173" cy="288032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Содержимое 2"/>
          <p:cNvSpPr>
            <a:spLocks noGrp="1"/>
          </p:cNvSpPr>
          <p:nvPr>
            <p:ph idx="13"/>
          </p:nvPr>
        </p:nvSpPr>
        <p:spPr>
          <a:xfrm>
            <a:off x="1124744" y="4232920"/>
            <a:ext cx="5472608" cy="4392488"/>
          </a:xfrm>
        </p:spPr>
        <p:txBody>
          <a:bodyPr>
            <a:normAutofit/>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994687" y="5889104"/>
            <a:ext cx="1602664" cy="28803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2" name="Заголовок 1"/>
          <p:cNvSpPr>
            <a:spLocks noGrp="1"/>
          </p:cNvSpPr>
          <p:nvPr>
            <p:ph type="title"/>
          </p:nvPr>
        </p:nvSpPr>
        <p:spPr>
          <a:xfrm>
            <a:off x="1052736" y="272480"/>
            <a:ext cx="5640611" cy="720080"/>
          </a:xfrm>
        </p:spPr>
        <p:txBody>
          <a:bodyPr anchor="ctr" anchorCtr="0"/>
          <a:lstStyle>
            <a:lvl1pPr algn="l">
              <a:defRPr sz="2000" b="1"/>
            </a:lvl1pPr>
          </a:lstStyle>
          <a:p>
            <a:r>
              <a:rPr lang="ru-RU" dirty="0" smtClean="0"/>
              <a:t>Образец заголовка</a:t>
            </a:r>
            <a:endParaRPr lang="ru-RU" dirty="0"/>
          </a:p>
        </p:txBody>
      </p:sp>
      <p:sp>
        <p:nvSpPr>
          <p:cNvPr id="6" name="Нижний колонтитул 5"/>
          <p:cNvSpPr>
            <a:spLocks noGrp="1"/>
          </p:cNvSpPr>
          <p:nvPr>
            <p:ph type="ftr" sz="quarter" idx="11"/>
          </p:nvPr>
        </p:nvSpPr>
        <p:spPr>
          <a:xfrm>
            <a:off x="332656" y="9201472"/>
            <a:ext cx="5328592" cy="288032"/>
          </a:xfrm>
        </p:spPr>
        <p:txBody>
          <a:bodyPr/>
          <a:lstStyle/>
          <a:p>
            <a:r>
              <a:rPr lang="ru-RU" dirty="0" smtClean="0"/>
              <a:t>ИСПОЛНЕНИЕ ОБЛАСТНОГО БЮДЖЕТА  ЗА 2018 ГОД (отчет для граждан)</a:t>
            </a:r>
            <a:endParaRPr lang="ru-RU" dirty="0"/>
          </a:p>
        </p:txBody>
      </p:sp>
      <p:sp>
        <p:nvSpPr>
          <p:cNvPr id="7" name="Номер слайда 6"/>
          <p:cNvSpPr>
            <a:spLocks noGrp="1"/>
          </p:cNvSpPr>
          <p:nvPr>
            <p:ph type="sldNum" sz="quarter" idx="12"/>
          </p:nvPr>
        </p:nvSpPr>
        <p:spPr/>
        <p:txBody>
          <a:bodyPr/>
          <a:lstStyle/>
          <a:p>
            <a:fld id="{60426793-6689-475E-9747-E124070FA45D}" type="slidenum">
              <a:rPr lang="ru-RU" smtClean="0"/>
              <a:pPr/>
              <a:t>‹#›</a:t>
            </a:fld>
            <a:endParaRPr lang="ru-RU"/>
          </a:p>
        </p:txBody>
      </p:sp>
      <p:sp>
        <p:nvSpPr>
          <p:cNvPr id="9" name="Содержимое 2"/>
          <p:cNvSpPr>
            <a:spLocks noGrp="1"/>
          </p:cNvSpPr>
          <p:nvPr>
            <p:ph idx="1"/>
          </p:nvPr>
        </p:nvSpPr>
        <p:spPr>
          <a:xfrm>
            <a:off x="1052736" y="5889104"/>
            <a:ext cx="3744416" cy="288032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0" name="Содержимое 2"/>
          <p:cNvSpPr>
            <a:spLocks noGrp="1"/>
          </p:cNvSpPr>
          <p:nvPr>
            <p:ph idx="13"/>
          </p:nvPr>
        </p:nvSpPr>
        <p:spPr>
          <a:xfrm>
            <a:off x="1052736" y="1208584"/>
            <a:ext cx="5544616" cy="4392488"/>
          </a:xfrm>
        </p:spPr>
        <p:txBody>
          <a:bodyPr>
            <a:normAutofit/>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3.png"/><Relationship Id="rId2" Type="http://schemas.openxmlformats.org/officeDocument/2006/relationships/slideLayout" Target="../slideLayouts/slideLayout37.xml"/><Relationship Id="rId16"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a:blip r:embed="rId14" cstate="print"/>
          <a:srcRect/>
          <a:stretch>
            <a:fillRect/>
          </a:stretch>
        </p:blipFill>
        <p:spPr bwMode="auto">
          <a:xfrm>
            <a:off x="-819472" y="-375592"/>
            <a:ext cx="9525000" cy="11430000"/>
          </a:xfrm>
          <a:prstGeom prst="rect">
            <a:avLst/>
          </a:prstGeom>
          <a:noFill/>
          <a:ln w="9525">
            <a:noFill/>
            <a:miter lim="800000"/>
            <a:headEnd/>
            <a:tailEnd/>
          </a:ln>
          <a:effectLst/>
        </p:spPr>
      </p:pic>
      <p:pic>
        <p:nvPicPr>
          <p:cNvPr id="1028" name="Picture 4"/>
          <p:cNvPicPr>
            <a:picLocks noChangeAspect="1" noChangeArrowheads="1"/>
          </p:cNvPicPr>
          <p:nvPr userDrawn="1"/>
        </p:nvPicPr>
        <p:blipFill>
          <a:blip r:embed="rId15" cstate="print"/>
          <a:srcRect/>
          <a:stretch>
            <a:fillRect/>
          </a:stretch>
        </p:blipFill>
        <p:spPr bwMode="auto">
          <a:xfrm>
            <a:off x="188640" y="200472"/>
            <a:ext cx="1766361" cy="1637357"/>
          </a:xfrm>
          <a:prstGeom prst="rect">
            <a:avLst/>
          </a:prstGeom>
          <a:noFill/>
          <a:ln w="9525">
            <a:noFill/>
            <a:miter lim="800000"/>
            <a:headEnd/>
            <a:tailEnd/>
          </a:ln>
          <a:effectLst/>
        </p:spPr>
      </p:pic>
      <p:sp>
        <p:nvSpPr>
          <p:cNvPr id="2" name="Заголовок 1"/>
          <p:cNvSpPr>
            <a:spLocks noGrp="1"/>
          </p:cNvSpPr>
          <p:nvPr>
            <p:ph type="title"/>
          </p:nvPr>
        </p:nvSpPr>
        <p:spPr>
          <a:xfrm>
            <a:off x="2060848" y="200472"/>
            <a:ext cx="4464496" cy="936104"/>
          </a:xfrm>
          <a:prstGeom prst="rect">
            <a:avLst/>
          </a:prstGeom>
          <a:solidFill>
            <a:srgbClr val="FFFFFF">
              <a:alpha val="70000"/>
            </a:srgbClr>
          </a:solidFill>
          <a:effectLst>
            <a:outerShdw blurRad="88900" dist="127000" dir="2700000" algn="tl" rotWithShape="0">
              <a:prstClr val="black">
                <a:alpha val="16000"/>
              </a:prstClr>
            </a:outerShdw>
          </a:effectLst>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908720" y="1352600"/>
            <a:ext cx="5616624" cy="7560840"/>
          </a:xfrm>
          <a:prstGeom prst="rect">
            <a:avLst/>
          </a:prstGeom>
          <a:solidFill>
            <a:schemeClr val="bg1">
              <a:alpha val="60000"/>
            </a:schemeClr>
          </a:solidFill>
          <a:effectLst>
            <a:outerShdw blurRad="88900" dist="127000" dir="2700000" algn="tl" rotWithShape="0">
              <a:prstClr val="black">
                <a:alpha val="16000"/>
              </a:prstClr>
            </a:outerShdw>
          </a:effectLst>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1" name="Прямоугольник 10"/>
          <p:cNvSpPr/>
          <p:nvPr userDrawn="1"/>
        </p:nvSpPr>
        <p:spPr>
          <a:xfrm>
            <a:off x="0" y="9129464"/>
            <a:ext cx="6858000" cy="432048"/>
          </a:xfrm>
          <a:prstGeom prst="rect">
            <a:avLst/>
          </a:prstGeom>
          <a:ln w="76200"/>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5" name="Нижний колонтитул 4"/>
          <p:cNvSpPr>
            <a:spLocks noGrp="1"/>
          </p:cNvSpPr>
          <p:nvPr>
            <p:ph type="ftr" sz="quarter" idx="3"/>
          </p:nvPr>
        </p:nvSpPr>
        <p:spPr>
          <a:xfrm>
            <a:off x="260648" y="9201473"/>
            <a:ext cx="5400600" cy="288031"/>
          </a:xfrm>
          <a:prstGeom prst="rect">
            <a:avLst/>
          </a:prstGeom>
        </p:spPr>
        <p:txBody>
          <a:bodyPr vert="horz" lIns="91440" tIns="45720" rIns="91440" bIns="45720" rtlCol="0" anchor="ctr"/>
          <a:lstStyle>
            <a:lvl1pPr algn="ctr">
              <a:defRPr sz="1200">
                <a:solidFill>
                  <a:schemeClr val="bg1"/>
                </a:solidFill>
                <a:effectLst>
                  <a:outerShdw blurRad="38100" dist="38100" dir="2700000" algn="tl">
                    <a:srgbClr val="000000">
                      <a:alpha val="43137"/>
                    </a:srgbClr>
                  </a:outerShdw>
                </a:effectLst>
              </a:defRPr>
            </a:lvl1pPr>
          </a:lstStyle>
          <a:p>
            <a:r>
              <a:rPr lang="ru-RU" dirty="0" smtClean="0"/>
              <a:t>ИСПОЛНЕНИЕ ОБЛАСТНОГО БЮДЖЕТА  ЗА 201</a:t>
            </a:r>
            <a:r>
              <a:rPr lang="en-US" dirty="0" smtClean="0"/>
              <a:t>8</a:t>
            </a:r>
            <a:r>
              <a:rPr lang="ru-RU" dirty="0" smtClean="0"/>
              <a:t> ГОД (отчет для граждан)</a:t>
            </a:r>
            <a:endParaRPr lang="ru-RU" dirty="0"/>
          </a:p>
        </p:txBody>
      </p:sp>
      <p:sp>
        <p:nvSpPr>
          <p:cNvPr id="6" name="Номер слайда 5"/>
          <p:cNvSpPr>
            <a:spLocks noGrp="1"/>
          </p:cNvSpPr>
          <p:nvPr>
            <p:ph type="sldNum" sz="quarter" idx="4"/>
          </p:nvPr>
        </p:nvSpPr>
        <p:spPr>
          <a:xfrm>
            <a:off x="5877272" y="9201472"/>
            <a:ext cx="592088" cy="265172"/>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r">
              <a:defRPr sz="1400" b="1">
                <a:solidFill>
                  <a:schemeClr val="bg1"/>
                </a:solidFill>
                <a:effectLst>
                  <a:outerShdw blurRad="38100" dist="38100" dir="2700000" algn="tl">
                    <a:srgbClr val="000000">
                      <a:alpha val="43137"/>
                    </a:srgbClr>
                  </a:outerShdw>
                </a:effectLst>
              </a:defRPr>
            </a:lvl1pPr>
          </a:lstStyle>
          <a:p>
            <a:fld id="{60426793-6689-475E-9747-E124070FA45D}" type="slidenum">
              <a:rPr lang="ru-RU" smtClean="0"/>
              <a:pPr/>
              <a:t>‹#›</a:t>
            </a:fld>
            <a:endParaRPr lang="ru-RU" dirty="0"/>
          </a:p>
        </p:txBody>
      </p:sp>
      <p:pic>
        <p:nvPicPr>
          <p:cNvPr id="10" name="Picture 3"/>
          <p:cNvPicPr>
            <a:picLocks noChangeAspect="1" noChangeArrowheads="1"/>
          </p:cNvPicPr>
          <p:nvPr/>
        </p:nvPicPr>
        <p:blipFill>
          <a:blip r:embed="rId16" cstate="print"/>
          <a:srcRect/>
          <a:stretch>
            <a:fillRect/>
          </a:stretch>
        </p:blipFill>
        <p:spPr bwMode="auto">
          <a:xfrm>
            <a:off x="404664" y="200472"/>
            <a:ext cx="498166" cy="64807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58" r:id="rId11"/>
    <p:sldLayoutId id="2147483659" r:id="rId12"/>
  </p:sldLayoutIdLst>
  <p:hf hdr="0" dt="0"/>
  <p:txStyles>
    <p:titleStyle>
      <a:lvl1pPr algn="ctr" defTabSz="914400" rtl="0" eaLnBrk="1" latinLnBrk="0" hangingPunct="1">
        <a:spcBef>
          <a:spcPct val="0"/>
        </a:spcBef>
        <a:buNone/>
        <a:defRPr sz="2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6000"/>
          </a:schemeClr>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a:blip r:embed="rId14" cstate="print"/>
          <a:srcRect/>
          <a:stretch>
            <a:fillRect/>
          </a:stretch>
        </p:blipFill>
        <p:spPr bwMode="auto">
          <a:xfrm>
            <a:off x="-963488" y="-237147"/>
            <a:ext cx="9525000" cy="11430000"/>
          </a:xfrm>
          <a:prstGeom prst="rect">
            <a:avLst/>
          </a:prstGeom>
          <a:noFill/>
          <a:ln w="9525">
            <a:noFill/>
            <a:miter lim="800000"/>
            <a:headEnd/>
            <a:tailEnd/>
          </a:ln>
          <a:effectLst/>
        </p:spPr>
      </p:pic>
      <p:sp>
        <p:nvSpPr>
          <p:cNvPr id="2" name="Заголовок 1"/>
          <p:cNvSpPr>
            <a:spLocks noGrp="1"/>
          </p:cNvSpPr>
          <p:nvPr>
            <p:ph type="title"/>
          </p:nvPr>
        </p:nvSpPr>
        <p:spPr>
          <a:xfrm>
            <a:off x="2060848" y="200472"/>
            <a:ext cx="4464496" cy="936104"/>
          </a:xfrm>
          <a:prstGeom prst="rect">
            <a:avLst/>
          </a:prstGeom>
          <a:solidFill>
            <a:srgbClr val="FFFFFF">
              <a:alpha val="70000"/>
            </a:srgbClr>
          </a:solidFill>
          <a:effectLst>
            <a:outerShdw blurRad="88900" dist="127000" dir="2700000" algn="tl" rotWithShape="0">
              <a:prstClr val="black">
                <a:alpha val="16000"/>
              </a:prstClr>
            </a:outerShdw>
          </a:effectLst>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908720" y="1352600"/>
            <a:ext cx="5616624" cy="7560840"/>
          </a:xfrm>
          <a:prstGeom prst="rect">
            <a:avLst/>
          </a:prstGeom>
          <a:solidFill>
            <a:schemeClr val="bg1">
              <a:alpha val="60000"/>
            </a:schemeClr>
          </a:solidFill>
          <a:effectLst>
            <a:outerShdw blurRad="88900" dist="127000" dir="2700000" algn="tl" rotWithShape="0">
              <a:prstClr val="black">
                <a:alpha val="16000"/>
              </a:prstClr>
            </a:outerShdw>
          </a:effectLst>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1" name="Прямоугольник 10"/>
          <p:cNvSpPr/>
          <p:nvPr userDrawn="1"/>
        </p:nvSpPr>
        <p:spPr>
          <a:xfrm>
            <a:off x="0" y="9129464"/>
            <a:ext cx="6858000" cy="432048"/>
          </a:xfrm>
          <a:prstGeom prst="rect">
            <a:avLst/>
          </a:prstGeom>
          <a:ln w="76200"/>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5" name="Нижний колонтитул 4"/>
          <p:cNvSpPr>
            <a:spLocks noGrp="1"/>
          </p:cNvSpPr>
          <p:nvPr>
            <p:ph type="ftr" sz="quarter" idx="3"/>
          </p:nvPr>
        </p:nvSpPr>
        <p:spPr>
          <a:xfrm>
            <a:off x="260648" y="9201473"/>
            <a:ext cx="5400600" cy="288031"/>
          </a:xfrm>
          <a:prstGeom prst="rect">
            <a:avLst/>
          </a:prstGeom>
        </p:spPr>
        <p:txBody>
          <a:bodyPr vert="horz" lIns="91440" tIns="45720" rIns="91440" bIns="45720" rtlCol="0" anchor="ctr"/>
          <a:lstStyle>
            <a:lvl1pPr algn="ctr">
              <a:defRPr sz="1200">
                <a:solidFill>
                  <a:schemeClr val="bg1"/>
                </a:solidFill>
                <a:effectLst>
                  <a:outerShdw blurRad="38100" dist="38100" dir="2700000" algn="tl">
                    <a:srgbClr val="000000">
                      <a:alpha val="43137"/>
                    </a:srgbClr>
                  </a:outerShdw>
                </a:effectLst>
              </a:defRPr>
            </a:lvl1pPr>
          </a:lstStyle>
          <a:p>
            <a:r>
              <a:rPr lang="ru-RU" dirty="0" smtClean="0"/>
              <a:t>ИСПОЛНЕНИЕ ОБЛАСТНОГО БЮДЖЕТА  ЗА 201</a:t>
            </a:r>
            <a:r>
              <a:rPr lang="en-US" dirty="0" smtClean="0"/>
              <a:t>8</a:t>
            </a:r>
            <a:r>
              <a:rPr lang="ru-RU" dirty="0" smtClean="0"/>
              <a:t> ГОД (отчет для граждан)</a:t>
            </a:r>
            <a:endParaRPr lang="ru-RU" dirty="0"/>
          </a:p>
        </p:txBody>
      </p:sp>
      <p:sp>
        <p:nvSpPr>
          <p:cNvPr id="6" name="Номер слайда 5"/>
          <p:cNvSpPr>
            <a:spLocks noGrp="1"/>
          </p:cNvSpPr>
          <p:nvPr>
            <p:ph type="sldNum" sz="quarter" idx="4"/>
          </p:nvPr>
        </p:nvSpPr>
        <p:spPr>
          <a:xfrm>
            <a:off x="5877272" y="9201472"/>
            <a:ext cx="592088" cy="265172"/>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r">
              <a:defRPr sz="1400" b="1">
                <a:solidFill>
                  <a:schemeClr val="bg1"/>
                </a:solidFill>
                <a:effectLst>
                  <a:outerShdw blurRad="38100" dist="38100" dir="2700000" algn="tl">
                    <a:srgbClr val="000000">
                      <a:alpha val="43137"/>
                    </a:srgbClr>
                  </a:outerShdw>
                </a:effectLst>
              </a:defRPr>
            </a:lvl1pPr>
          </a:lstStyle>
          <a:p>
            <a:fld id="{60426793-6689-475E-9747-E124070FA45D}" type="slidenum">
              <a:rPr lang="ru-RU" smtClean="0"/>
              <a:pPr/>
              <a:t>‹#›</a:t>
            </a:fld>
            <a:endParaRPr lang="ru-RU" dirty="0"/>
          </a:p>
        </p:txBody>
      </p:sp>
      <p:pic>
        <p:nvPicPr>
          <p:cNvPr id="10" name="Picture 3"/>
          <p:cNvPicPr>
            <a:picLocks noChangeAspect="1" noChangeArrowheads="1"/>
          </p:cNvPicPr>
          <p:nvPr/>
        </p:nvPicPr>
        <p:blipFill>
          <a:blip r:embed="rId15" cstate="print"/>
          <a:srcRect/>
          <a:stretch>
            <a:fillRect/>
          </a:stretch>
        </p:blipFill>
        <p:spPr bwMode="auto">
          <a:xfrm>
            <a:off x="404664" y="200472"/>
            <a:ext cx="498166" cy="648072"/>
          </a:xfrm>
          <a:prstGeom prst="rect">
            <a:avLst/>
          </a:prstGeom>
          <a:noFill/>
          <a:ln w="9525">
            <a:noFill/>
            <a:miter lim="800000"/>
            <a:headEnd/>
            <a:tailEnd/>
          </a:ln>
          <a:effectLst/>
        </p:spPr>
      </p:pic>
    </p:spTree>
    <p:extLst>
      <p:ext uri="{BB962C8B-B14F-4D97-AF65-F5344CB8AC3E}">
        <p14:creationId xmlns:p14="http://schemas.microsoft.com/office/powerpoint/2010/main" val="14071274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ctr" defTabSz="914400" rtl="0" eaLnBrk="1" latinLnBrk="0" hangingPunct="1">
        <a:spcBef>
          <a:spcPct val="0"/>
        </a:spcBef>
        <a:buNone/>
        <a:defRPr sz="2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342900" y="9181401"/>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032440C1-EAC7-4D36-80D9-835BA5A4C44B}" type="datetimeFigureOut">
              <a:rPr lang="ru-RU" smtClean="0"/>
              <a:pPr/>
              <a:t>08.06.2020</a:t>
            </a:fld>
            <a:endParaRPr lang="ru-RU"/>
          </a:p>
        </p:txBody>
      </p:sp>
      <p:sp>
        <p:nvSpPr>
          <p:cNvPr id="5" name="Нижний колонтитул 4"/>
          <p:cNvSpPr>
            <a:spLocks noGrp="1"/>
          </p:cNvSpPr>
          <p:nvPr>
            <p:ph type="ftr" sz="quarter" idx="3"/>
          </p:nvPr>
        </p:nvSpPr>
        <p:spPr>
          <a:xfrm>
            <a:off x="2343150" y="9181401"/>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ИСПОЛНЕНИЕ ОБЛАСТНОГО БЮДЖЕТА  ЗА 201</a:t>
            </a:r>
            <a:r>
              <a:rPr lang="en-US" smtClean="0"/>
              <a:t>8</a:t>
            </a:r>
            <a:r>
              <a:rPr lang="ru-RU" smtClean="0"/>
              <a:t> ГОД (отчет для граждан)</a:t>
            </a:r>
            <a:endParaRPr lang="ru-RU" dirty="0"/>
          </a:p>
        </p:txBody>
      </p:sp>
      <p:sp>
        <p:nvSpPr>
          <p:cNvPr id="6" name="Номер слайда 5"/>
          <p:cNvSpPr>
            <a:spLocks noGrp="1"/>
          </p:cNvSpPr>
          <p:nvPr>
            <p:ph type="sldNum" sz="quarter" idx="4"/>
          </p:nvPr>
        </p:nvSpPr>
        <p:spPr>
          <a:xfrm>
            <a:off x="4914900" y="9181401"/>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60426793-6689-475E-9747-E124070FA45D}" type="slidenum">
              <a:rPr lang="ru-RU" smtClean="0"/>
              <a:pPr/>
              <a:t>‹#›</a:t>
            </a:fld>
            <a:endParaRPr lang="ru-RU" dirty="0"/>
          </a:p>
        </p:txBody>
      </p:sp>
      <p:pic>
        <p:nvPicPr>
          <p:cNvPr id="7" name="Picture 6"/>
          <p:cNvPicPr>
            <a:picLocks noChangeAspect="1" noChangeArrowheads="1"/>
          </p:cNvPicPr>
          <p:nvPr userDrawn="1"/>
        </p:nvPicPr>
        <p:blipFill>
          <a:blip r:embed="rId13" cstate="print"/>
          <a:srcRect/>
          <a:stretch>
            <a:fillRect/>
          </a:stretch>
        </p:blipFill>
        <p:spPr bwMode="auto">
          <a:xfrm>
            <a:off x="-963488" y="-237147"/>
            <a:ext cx="9525000" cy="11430000"/>
          </a:xfrm>
          <a:prstGeom prst="rect">
            <a:avLst/>
          </a:prstGeom>
          <a:noFill/>
          <a:ln w="9525">
            <a:noFill/>
            <a:miter lim="800000"/>
            <a:headEnd/>
            <a:tailEnd/>
          </a:ln>
          <a:effectLst/>
        </p:spPr>
      </p:pic>
      <p:sp>
        <p:nvSpPr>
          <p:cNvPr id="8" name="Прямоугольник 7"/>
          <p:cNvSpPr/>
          <p:nvPr userDrawn="1"/>
        </p:nvSpPr>
        <p:spPr>
          <a:xfrm>
            <a:off x="0" y="9129464"/>
            <a:ext cx="6858000" cy="432048"/>
          </a:xfrm>
          <a:prstGeom prst="rect">
            <a:avLst/>
          </a:prstGeom>
          <a:ln w="76200"/>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8995208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a:blip r:embed="rId15" cstate="print"/>
          <a:srcRect/>
          <a:stretch>
            <a:fillRect/>
          </a:stretch>
        </p:blipFill>
        <p:spPr bwMode="auto">
          <a:xfrm>
            <a:off x="-819472" y="-375592"/>
            <a:ext cx="9525000" cy="11430000"/>
          </a:xfrm>
          <a:prstGeom prst="rect">
            <a:avLst/>
          </a:prstGeom>
          <a:noFill/>
          <a:ln w="9525">
            <a:noFill/>
            <a:miter lim="800000"/>
            <a:headEnd/>
            <a:tailEnd/>
          </a:ln>
          <a:effectLst/>
        </p:spPr>
      </p:pic>
      <p:pic>
        <p:nvPicPr>
          <p:cNvPr id="1028" name="Picture 4"/>
          <p:cNvPicPr>
            <a:picLocks noChangeAspect="1" noChangeArrowheads="1"/>
          </p:cNvPicPr>
          <p:nvPr userDrawn="1"/>
        </p:nvPicPr>
        <p:blipFill>
          <a:blip r:embed="rId16" cstate="print"/>
          <a:srcRect/>
          <a:stretch>
            <a:fillRect/>
          </a:stretch>
        </p:blipFill>
        <p:spPr bwMode="auto">
          <a:xfrm>
            <a:off x="188640" y="200472"/>
            <a:ext cx="1766361" cy="1637357"/>
          </a:xfrm>
          <a:prstGeom prst="rect">
            <a:avLst/>
          </a:prstGeom>
          <a:noFill/>
          <a:ln w="9525">
            <a:noFill/>
            <a:miter lim="800000"/>
            <a:headEnd/>
            <a:tailEnd/>
          </a:ln>
          <a:effectLst/>
        </p:spPr>
      </p:pic>
      <p:sp>
        <p:nvSpPr>
          <p:cNvPr id="2" name="Заголовок 1"/>
          <p:cNvSpPr>
            <a:spLocks noGrp="1"/>
          </p:cNvSpPr>
          <p:nvPr>
            <p:ph type="title"/>
          </p:nvPr>
        </p:nvSpPr>
        <p:spPr>
          <a:xfrm>
            <a:off x="2060848" y="200472"/>
            <a:ext cx="4464496" cy="936104"/>
          </a:xfrm>
          <a:prstGeom prst="rect">
            <a:avLst/>
          </a:prstGeom>
          <a:solidFill>
            <a:srgbClr val="FFFFFF">
              <a:alpha val="70000"/>
            </a:srgbClr>
          </a:solidFill>
          <a:effectLst>
            <a:outerShdw blurRad="88900" dist="127000" dir="2700000" algn="tl" rotWithShape="0">
              <a:prstClr val="black">
                <a:alpha val="16000"/>
              </a:prstClr>
            </a:outerShdw>
          </a:effectLst>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908720" y="1352600"/>
            <a:ext cx="5616624" cy="7560840"/>
          </a:xfrm>
          <a:prstGeom prst="rect">
            <a:avLst/>
          </a:prstGeom>
          <a:solidFill>
            <a:schemeClr val="bg1">
              <a:alpha val="60000"/>
            </a:schemeClr>
          </a:solidFill>
          <a:effectLst>
            <a:outerShdw blurRad="88900" dist="127000" dir="2700000" algn="tl" rotWithShape="0">
              <a:prstClr val="black">
                <a:alpha val="16000"/>
              </a:prstClr>
            </a:outerShdw>
          </a:effectLst>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1" name="Прямоугольник 10"/>
          <p:cNvSpPr/>
          <p:nvPr userDrawn="1"/>
        </p:nvSpPr>
        <p:spPr>
          <a:xfrm>
            <a:off x="0" y="9129464"/>
            <a:ext cx="6858000" cy="432048"/>
          </a:xfrm>
          <a:prstGeom prst="rect">
            <a:avLst/>
          </a:prstGeom>
          <a:ln w="76200"/>
        </p:spPr>
        <p:style>
          <a:lnRef idx="3">
            <a:schemeClr val="lt1"/>
          </a:lnRef>
          <a:fillRef idx="1">
            <a:schemeClr val="accent2"/>
          </a:fillRef>
          <a:effectRef idx="1">
            <a:schemeClr val="accent2"/>
          </a:effectRef>
          <a:fontRef idx="minor">
            <a:schemeClr val="lt1"/>
          </a:fontRef>
        </p:style>
        <p:txBody>
          <a:bodyPr rtlCol="0" anchor="ctr"/>
          <a:lstStyle/>
          <a:p>
            <a:pPr algn="ctr"/>
            <a:endParaRPr lang="ru-RU">
              <a:solidFill>
                <a:prstClr val="white"/>
              </a:solidFill>
            </a:endParaRPr>
          </a:p>
        </p:txBody>
      </p:sp>
      <p:sp>
        <p:nvSpPr>
          <p:cNvPr id="5" name="Нижний колонтитул 4"/>
          <p:cNvSpPr>
            <a:spLocks noGrp="1"/>
          </p:cNvSpPr>
          <p:nvPr>
            <p:ph type="ftr" sz="quarter" idx="3"/>
          </p:nvPr>
        </p:nvSpPr>
        <p:spPr>
          <a:xfrm>
            <a:off x="260648" y="9201473"/>
            <a:ext cx="5400600" cy="288031"/>
          </a:xfrm>
          <a:prstGeom prst="rect">
            <a:avLst/>
          </a:prstGeom>
        </p:spPr>
        <p:txBody>
          <a:bodyPr vert="horz" lIns="91440" tIns="45720" rIns="91440" bIns="45720" rtlCol="0" anchor="ctr"/>
          <a:lstStyle>
            <a:lvl1pPr algn="ctr">
              <a:defRPr sz="1200">
                <a:solidFill>
                  <a:schemeClr val="bg1"/>
                </a:solidFill>
                <a:effectLst>
                  <a:outerShdw blurRad="38100" dist="38100" dir="2700000" algn="tl">
                    <a:srgbClr val="000000">
                      <a:alpha val="43137"/>
                    </a:srgbClr>
                  </a:outerShdw>
                </a:effectLst>
              </a:defRPr>
            </a:lvl1pPr>
          </a:lstStyle>
          <a:p>
            <a:r>
              <a:rPr lang="ru-RU" dirty="0" smtClean="0">
                <a:solidFill>
                  <a:prstClr val="white"/>
                </a:solidFill>
              </a:rPr>
              <a:t>ИСПОЛНЕНИЕ ОБЛАСТНОГО БЮДЖЕТА  ЗА 201</a:t>
            </a:r>
            <a:r>
              <a:rPr lang="en-US" dirty="0" smtClean="0">
                <a:solidFill>
                  <a:prstClr val="white"/>
                </a:solidFill>
              </a:rPr>
              <a:t>8</a:t>
            </a:r>
            <a:r>
              <a:rPr lang="ru-RU" dirty="0" smtClean="0">
                <a:solidFill>
                  <a:prstClr val="white"/>
                </a:solidFill>
              </a:rPr>
              <a:t> ГОД (отчет для граждан)</a:t>
            </a:r>
            <a:endParaRPr lang="ru-RU" dirty="0">
              <a:solidFill>
                <a:prstClr val="white"/>
              </a:solidFill>
            </a:endParaRPr>
          </a:p>
        </p:txBody>
      </p:sp>
      <p:sp>
        <p:nvSpPr>
          <p:cNvPr id="6" name="Номер слайда 5"/>
          <p:cNvSpPr>
            <a:spLocks noGrp="1"/>
          </p:cNvSpPr>
          <p:nvPr>
            <p:ph type="sldNum" sz="quarter" idx="4"/>
          </p:nvPr>
        </p:nvSpPr>
        <p:spPr>
          <a:xfrm>
            <a:off x="5877272" y="9201472"/>
            <a:ext cx="592088" cy="265172"/>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r">
              <a:defRPr sz="1400" b="1">
                <a:solidFill>
                  <a:schemeClr val="bg1"/>
                </a:solidFill>
                <a:effectLst>
                  <a:outerShdw blurRad="38100" dist="38100" dir="2700000" algn="tl">
                    <a:srgbClr val="000000">
                      <a:alpha val="43137"/>
                    </a:srgbClr>
                  </a:outerShdw>
                </a:effectLst>
              </a:defRPr>
            </a:lvl1pPr>
          </a:lstStyle>
          <a:p>
            <a:fld id="{60426793-6689-475E-9747-E124070FA45D}" type="slidenum">
              <a:rPr lang="ru-RU" smtClean="0">
                <a:solidFill>
                  <a:prstClr val="white"/>
                </a:solidFill>
              </a:rPr>
              <a:pPr/>
              <a:t>‹#›</a:t>
            </a:fld>
            <a:endParaRPr lang="ru-RU" dirty="0">
              <a:solidFill>
                <a:prstClr val="white"/>
              </a:solidFill>
            </a:endParaRPr>
          </a:p>
        </p:txBody>
      </p:sp>
      <p:pic>
        <p:nvPicPr>
          <p:cNvPr id="10" name="Picture 3"/>
          <p:cNvPicPr>
            <a:picLocks noChangeAspect="1" noChangeArrowheads="1"/>
          </p:cNvPicPr>
          <p:nvPr/>
        </p:nvPicPr>
        <p:blipFill>
          <a:blip r:embed="rId17" cstate="print"/>
          <a:srcRect/>
          <a:stretch>
            <a:fillRect/>
          </a:stretch>
        </p:blipFill>
        <p:spPr bwMode="auto">
          <a:xfrm>
            <a:off x="404664" y="200472"/>
            <a:ext cx="498166" cy="648072"/>
          </a:xfrm>
          <a:prstGeom prst="rect">
            <a:avLst/>
          </a:prstGeom>
          <a:noFill/>
          <a:ln w="9525">
            <a:noFill/>
            <a:miter lim="800000"/>
            <a:headEnd/>
            <a:tailEnd/>
          </a:ln>
          <a:effectLst/>
        </p:spPr>
      </p:pic>
    </p:spTree>
    <p:extLst>
      <p:ext uri="{BB962C8B-B14F-4D97-AF65-F5344CB8AC3E}">
        <p14:creationId xmlns:p14="http://schemas.microsoft.com/office/powerpoint/2010/main" val="11850861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dt="0"/>
  <p:txStyles>
    <p:titleStyle>
      <a:lvl1pPr algn="ctr" defTabSz="914400" rtl="0" eaLnBrk="1" latinLnBrk="0" hangingPunct="1">
        <a:spcBef>
          <a:spcPct val="0"/>
        </a:spcBef>
        <a:buNone/>
        <a:defRPr sz="2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7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833320"/>
            <a:ext cx="6858000" cy="1224136"/>
          </a:xfrm>
          <a:noFill/>
        </p:spPr>
        <p:txBody>
          <a:bodyPr>
            <a:normAutofit/>
          </a:bodyPr>
          <a:lstStyle/>
          <a:p>
            <a:r>
              <a:rPr lang="ru-RU" sz="3200" b="1" spc="150" dirty="0" smtClean="0">
                <a:effectLst>
                  <a:outerShdw blurRad="38100" dist="38100" dir="2700000" algn="tl">
                    <a:srgbClr val="000000">
                      <a:alpha val="43137"/>
                    </a:srgbClr>
                  </a:outerShdw>
                </a:effectLst>
              </a:rPr>
              <a:t>ИСПОЛНЕНИЕ ОБЛАСТНОГО БЮДЖЕТА ЗА 2019 ГОД</a:t>
            </a:r>
            <a:endParaRPr lang="ru-RU" sz="3200" b="1" spc="150" dirty="0">
              <a:effectLst>
                <a:outerShdw blurRad="38100" dist="38100" dir="2700000" algn="tl">
                  <a:srgbClr val="000000">
                    <a:alpha val="43137"/>
                  </a:srgbClr>
                </a:outerShdw>
              </a:effectLst>
            </a:endParaRPr>
          </a:p>
        </p:txBody>
      </p:sp>
      <p:sp>
        <p:nvSpPr>
          <p:cNvPr id="3" name="Подзаголовок 2"/>
          <p:cNvSpPr>
            <a:spLocks noGrp="1"/>
          </p:cNvSpPr>
          <p:nvPr>
            <p:ph type="subTitle" idx="4294967295"/>
          </p:nvPr>
        </p:nvSpPr>
        <p:spPr>
          <a:xfrm>
            <a:off x="0" y="8913440"/>
            <a:ext cx="6858000" cy="719137"/>
          </a:xfrm>
          <a:prstGeom prst="rect">
            <a:avLst/>
          </a:prstGeom>
          <a:noFill/>
        </p:spPr>
        <p:txBody>
          <a:bodyPr anchor="ctr">
            <a:noAutofit/>
          </a:bodyPr>
          <a:lstStyle/>
          <a:p>
            <a:pPr marL="0" indent="0" algn="ctr">
              <a:buNone/>
            </a:pPr>
            <a:r>
              <a:rPr lang="ru-RU" sz="3400" dirty="0" smtClean="0">
                <a:effectLst>
                  <a:outerShdw blurRad="38100" dist="38100" dir="2700000" algn="tl">
                    <a:srgbClr val="000000">
                      <a:alpha val="43137"/>
                    </a:srgbClr>
                  </a:outerShdw>
                </a:effectLst>
              </a:rPr>
              <a:t>отчет для граждан</a:t>
            </a:r>
            <a:endParaRPr lang="ru-RU" sz="3400" dirty="0">
              <a:effectLst>
                <a:outerShdw blurRad="38100" dist="38100" dir="2700000" algn="tl">
                  <a:srgbClr val="000000">
                    <a:alpha val="43137"/>
                  </a:srgbClr>
                </a:outerShdw>
              </a:effectLst>
            </a:endParaRPr>
          </a:p>
        </p:txBody>
      </p:sp>
      <p:pic>
        <p:nvPicPr>
          <p:cNvPr id="6" name="Picture 2" descr="C:\Users\u6074n24\Desktop\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000"/>
                    </a14:imgEffect>
                    <a14:imgEffect>
                      <a14:saturation sat="120000"/>
                    </a14:imgEffect>
                  </a14:imgLayer>
                </a14:imgProps>
              </a:ext>
              <a:ext uri="{28A0092B-C50C-407E-A947-70E740481C1C}">
                <a14:useLocalDpi xmlns:a14="http://schemas.microsoft.com/office/drawing/2010/main" val="0"/>
              </a:ext>
            </a:extLst>
          </a:blip>
          <a:srcRect/>
          <a:stretch>
            <a:fillRect/>
          </a:stretch>
        </p:blipFill>
        <p:spPr bwMode="auto">
          <a:xfrm>
            <a:off x="2420888" y="-1"/>
            <a:ext cx="4600427" cy="3184979"/>
          </a:xfrm>
          <a:prstGeom prst="rect">
            <a:avLst/>
          </a:prstGeom>
          <a:ln>
            <a:noFill/>
          </a:ln>
          <a:effectLst>
            <a:glow rad="254000">
              <a:schemeClr val="accent1">
                <a:alpha val="0"/>
              </a:schemeClr>
            </a:glow>
            <a:softEdge rad="685800"/>
          </a:effectLst>
          <a:extLst/>
        </p:spPr>
      </p:pic>
      <p:sp>
        <p:nvSpPr>
          <p:cNvPr id="4" name="AutoShape 2" descr="https://fashion-stickers.ru/47177-thickbox_default/gerb-lipeckoy-oblasti.jpg"/>
          <p:cNvSpPr>
            <a:spLocks noChangeAspect="1" noChangeArrowheads="1"/>
          </p:cNvSpPr>
          <p:nvPr/>
        </p:nvSpPr>
        <p:spPr bwMode="auto">
          <a:xfrm>
            <a:off x="155575" y="-3344863"/>
            <a:ext cx="6981825" cy="6981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7" name="Picture 3" descr="C:\Users\u6074n24\Desktop\gerb-lipeckoy-oblast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648" y="272480"/>
            <a:ext cx="1833265" cy="18332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PRESENT\20180514отчет для граждан\PICT\обложка 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1693" b="62258" l="9941" r="89941">
                        <a14:backgroundMark x1="64198" y1="45667" x2="64198" y2="45667"/>
                        <a14:backgroundMark x1="33149" y1="40964" x2="33149" y2="40964"/>
                        <a14:backgroundMark x1="80950" y1="41591" x2="80950" y2="41591"/>
                        <a14:backgroundMark x1="34020" y1="31956" x2="34020" y2="31956"/>
                        <a14:backgroundMark x1="36158" y1="32355" x2="36158" y2="32355"/>
                        <a14:backgroundMark x1="38653" y1="31328" x2="38653" y2="31328"/>
                      </a14:backgroundRemoval>
                    </a14:imgEffect>
                  </a14:imgLayer>
                </a14:imgProps>
              </a:ext>
              <a:ext uri="{28A0092B-C50C-407E-A947-70E740481C1C}">
                <a14:useLocalDpi xmlns:a14="http://schemas.microsoft.com/office/drawing/2010/main" val="0"/>
              </a:ext>
            </a:extLst>
          </a:blip>
          <a:srcRect l="18132" t="23767" r="9342" b="36190"/>
          <a:stretch/>
        </p:blipFill>
        <p:spPr bwMode="auto">
          <a:xfrm>
            <a:off x="92402" y="3184978"/>
            <a:ext cx="6741368" cy="4752528"/>
          </a:xfrm>
          <a:prstGeom prst="rect">
            <a:avLst/>
          </a:prstGeom>
          <a:noFill/>
          <a:effectLst>
            <a:glow rad="330200">
              <a:schemeClr val="accent2">
                <a:satMod val="175000"/>
                <a:alpha val="18000"/>
              </a:schemeClr>
            </a:glow>
            <a:softEdge rad="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8549" y="560512"/>
            <a:ext cx="5640611" cy="504056"/>
          </a:xfrm>
        </p:spPr>
        <p:txBody>
          <a:bodyPr/>
          <a:lstStyle/>
          <a:p>
            <a:r>
              <a:rPr lang="ru-RU" dirty="0" smtClean="0"/>
              <a:t>Исполнение областного бюджета по доходам</a:t>
            </a:r>
            <a:endParaRPr lang="ru-RU" dirty="0"/>
          </a:p>
        </p:txBody>
      </p:sp>
      <p:sp>
        <p:nvSpPr>
          <p:cNvPr id="27" name="Номер слайда 26"/>
          <p:cNvSpPr>
            <a:spLocks noGrp="1"/>
          </p:cNvSpPr>
          <p:nvPr>
            <p:ph type="sldNum" sz="quarter" idx="12"/>
          </p:nvPr>
        </p:nvSpPr>
        <p:spPr/>
        <p:txBody>
          <a:bodyPr/>
          <a:lstStyle/>
          <a:p>
            <a:fld id="{60426793-6689-475E-9747-E124070FA45D}" type="slidenum">
              <a:rPr lang="ru-RU" smtClean="0"/>
              <a:pPr/>
              <a:t>10</a:t>
            </a:fld>
            <a:endParaRPr lang="ru-RU"/>
          </a:p>
        </p:txBody>
      </p:sp>
      <p:sp>
        <p:nvSpPr>
          <p:cNvPr id="28" name="Нижний колонтитул 27"/>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graphicFrame>
        <p:nvGraphicFramePr>
          <p:cNvPr id="4" name="Объект 3"/>
          <p:cNvGraphicFramePr>
            <a:graphicFrameLocks noGrp="1"/>
          </p:cNvGraphicFramePr>
          <p:nvPr>
            <p:ph idx="13"/>
            <p:extLst>
              <p:ext uri="{D42A27DB-BD31-4B8C-83A1-F6EECF244321}">
                <p14:modId xmlns:p14="http://schemas.microsoft.com/office/powerpoint/2010/main" val="1310923557"/>
              </p:ext>
            </p:extLst>
          </p:nvPr>
        </p:nvGraphicFramePr>
        <p:xfrm>
          <a:off x="85512" y="2072680"/>
          <a:ext cx="6741368" cy="7000328"/>
        </p:xfrm>
        <a:graphic>
          <a:graphicData uri="http://schemas.openxmlformats.org/drawingml/2006/table">
            <a:tbl>
              <a:tblPr>
                <a:tableStyleId>{5C22544A-7EE6-4342-B048-85BDC9FD1C3A}</a:tableStyleId>
              </a:tblPr>
              <a:tblGrid>
                <a:gridCol w="1831320"/>
                <a:gridCol w="1080120"/>
                <a:gridCol w="792608"/>
                <a:gridCol w="814891"/>
                <a:gridCol w="888972"/>
                <a:gridCol w="1333457"/>
              </a:tblGrid>
              <a:tr h="601449">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u="none" strike="noStrike" dirty="0" smtClean="0">
                          <a:solidFill>
                            <a:sysClr val="windowText" lastClr="000000"/>
                          </a:solidFill>
                          <a:effectLst/>
                        </a:rPr>
                        <a:t>Наименование доходного</a:t>
                      </a:r>
                      <a:endParaRPr lang="ru-RU" sz="1200" b="1" i="0" u="none" strike="noStrike" dirty="0" smtClean="0">
                        <a:solidFill>
                          <a:sysClr val="windowText" lastClr="000000"/>
                        </a:solidFill>
                        <a:effectLst/>
                        <a:latin typeface="Times New Roman"/>
                      </a:endParaRPr>
                    </a:p>
                    <a:p>
                      <a:pPr algn="ctr" fontAlgn="b"/>
                      <a:r>
                        <a:rPr lang="ru-RU" sz="1200" b="1" u="none" strike="noStrike" dirty="0" smtClean="0">
                          <a:solidFill>
                            <a:sysClr val="windowText" lastClr="000000"/>
                          </a:solidFill>
                          <a:effectLst/>
                        </a:rPr>
                        <a:t>источника</a:t>
                      </a:r>
                      <a:endParaRPr lang="ru-RU" sz="1200" b="1" i="0" u="none" strike="noStrike" dirty="0">
                        <a:solidFill>
                          <a:sysClr val="windowText" lastClr="000000"/>
                        </a:solidFill>
                        <a:effectLst/>
                        <a:latin typeface="Times New Roman"/>
                      </a:endParaRPr>
                    </a:p>
                  </a:txBody>
                  <a:tcPr marL="5429" marR="5429" marT="54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u="none" strike="noStrike" dirty="0" smtClean="0">
                          <a:solidFill>
                            <a:sysClr val="windowText" lastClr="000000"/>
                          </a:solidFill>
                          <a:effectLst/>
                        </a:rPr>
                        <a:t>Утвержденные бюджетные</a:t>
                      </a:r>
                      <a:endParaRPr lang="ru-RU" sz="1200" b="1" i="0" u="none" strike="noStrike" dirty="0" smtClean="0">
                        <a:solidFill>
                          <a:sysClr val="windowText" lastClr="000000"/>
                        </a:solidFill>
                        <a:effectLst/>
                        <a:latin typeface="Times New Roman"/>
                      </a:endParaRPr>
                    </a:p>
                    <a:p>
                      <a:pPr algn="ctr" fontAlgn="b"/>
                      <a:r>
                        <a:rPr lang="ru-RU" sz="1200" b="1" u="none" strike="noStrike" dirty="0" smtClean="0">
                          <a:solidFill>
                            <a:sysClr val="windowText" lastClr="000000"/>
                          </a:solidFill>
                          <a:effectLst/>
                        </a:rPr>
                        <a:t>назначения                                      2019 </a:t>
                      </a:r>
                      <a:r>
                        <a:rPr lang="ru-RU" sz="1200" b="1" u="none" strike="noStrike" dirty="0">
                          <a:solidFill>
                            <a:sysClr val="windowText" lastClr="000000"/>
                          </a:solidFill>
                          <a:effectLst/>
                        </a:rPr>
                        <a:t>год</a:t>
                      </a:r>
                      <a:endParaRPr lang="ru-RU" sz="1200" b="1" i="0" u="none" strike="noStrike" dirty="0">
                        <a:solidFill>
                          <a:sysClr val="windowText" lastClr="000000"/>
                        </a:solidFill>
                        <a:effectLst/>
                        <a:latin typeface="Times New Roman"/>
                      </a:endParaRPr>
                    </a:p>
                  </a:txBody>
                  <a:tcPr marL="5429" marR="5429" marT="54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u="none" strike="noStrike" dirty="0" smtClean="0">
                          <a:solidFill>
                            <a:sysClr val="windowText" lastClr="000000"/>
                          </a:solidFill>
                          <a:effectLst/>
                        </a:rPr>
                        <a:t>Исполнено</a:t>
                      </a:r>
                      <a:endParaRPr lang="ru-RU" sz="1200" b="1" i="0" u="none" strike="noStrike" dirty="0" smtClean="0">
                        <a:solidFill>
                          <a:sysClr val="windowText" lastClr="000000"/>
                        </a:solidFill>
                        <a:effectLst/>
                        <a:latin typeface="Times New Roman"/>
                      </a:endParaRPr>
                    </a:p>
                    <a:p>
                      <a:pPr algn="ctr" fontAlgn="b"/>
                      <a:r>
                        <a:rPr lang="ru-RU" sz="1200" b="1" u="none" strike="noStrike" dirty="0" smtClean="0">
                          <a:solidFill>
                            <a:sysClr val="windowText" lastClr="000000"/>
                          </a:solidFill>
                          <a:effectLst/>
                        </a:rPr>
                        <a:t>2018 </a:t>
                      </a:r>
                      <a:r>
                        <a:rPr lang="ru-RU" sz="1200" b="1" u="none" strike="noStrike" dirty="0">
                          <a:solidFill>
                            <a:sysClr val="windowText" lastClr="000000"/>
                          </a:solidFill>
                          <a:effectLst/>
                        </a:rPr>
                        <a:t>год</a:t>
                      </a:r>
                      <a:endParaRPr lang="ru-RU" sz="1200" b="1" i="0" u="none" strike="noStrike" dirty="0">
                        <a:solidFill>
                          <a:sysClr val="windowText" lastClr="000000"/>
                        </a:solidFill>
                        <a:effectLst/>
                        <a:latin typeface="Times New Roman"/>
                      </a:endParaRPr>
                    </a:p>
                  </a:txBody>
                  <a:tcPr marL="5429" marR="5429" marT="54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200" b="1" u="none" strike="noStrike" dirty="0" smtClean="0">
                          <a:solidFill>
                            <a:sysClr val="windowText" lastClr="000000"/>
                          </a:solidFill>
                          <a:effectLst/>
                        </a:rPr>
                        <a:t>Исполнено 2019 </a:t>
                      </a:r>
                      <a:r>
                        <a:rPr lang="ru-RU" sz="1200" b="1" u="none" strike="noStrike" dirty="0">
                          <a:solidFill>
                            <a:sysClr val="windowText" lastClr="000000"/>
                          </a:solidFill>
                          <a:effectLst/>
                        </a:rPr>
                        <a:t>год</a:t>
                      </a:r>
                      <a:endParaRPr lang="ru-RU" sz="1200" b="1" i="0" u="none" strike="noStrike" dirty="0">
                        <a:solidFill>
                          <a:sysClr val="windowText" lastClr="000000"/>
                        </a:solidFill>
                        <a:effectLst/>
                        <a:latin typeface="Times New Roman"/>
                      </a:endParaRPr>
                    </a:p>
                  </a:txBody>
                  <a:tcPr marL="5429" marR="5429" marT="54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200" b="1" u="none" strike="noStrike" dirty="0" smtClean="0">
                          <a:solidFill>
                            <a:sysClr val="windowText" lastClr="000000"/>
                          </a:solidFill>
                          <a:effectLst/>
                        </a:rPr>
                        <a:t>Процент исполнения</a:t>
                      </a:r>
                      <a:endParaRPr lang="ru-RU" sz="1200" b="1" i="0" u="none" strike="noStrike" dirty="0">
                        <a:solidFill>
                          <a:sysClr val="windowText" lastClr="000000"/>
                        </a:solidFill>
                        <a:effectLst/>
                        <a:latin typeface="Times New Roman"/>
                      </a:endParaRPr>
                    </a:p>
                  </a:txBody>
                  <a:tcPr marL="5429" marR="5429" marT="54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200" b="1" u="none" strike="noStrike" dirty="0" smtClean="0">
                          <a:solidFill>
                            <a:sysClr val="windowText" lastClr="000000"/>
                          </a:solidFill>
                          <a:effectLst/>
                        </a:rPr>
                        <a:t> Отклонение от </a:t>
                      </a:r>
                      <a:r>
                        <a:rPr lang="ru-RU" sz="1200" b="1" u="none" strike="noStrike" dirty="0">
                          <a:solidFill>
                            <a:sysClr val="windowText" lastClr="000000"/>
                          </a:solidFill>
                          <a:effectLst/>
                        </a:rPr>
                        <a:t>предыдущего отчетного периода</a:t>
                      </a:r>
                      <a:endParaRPr lang="ru-RU" sz="1200" b="1" i="0" u="none" strike="noStrike" dirty="0">
                        <a:solidFill>
                          <a:sysClr val="windowText" lastClr="000000"/>
                        </a:solidFill>
                        <a:effectLst/>
                        <a:latin typeface="Times New Roman"/>
                      </a:endParaRPr>
                    </a:p>
                  </a:txBody>
                  <a:tcPr marL="5429" marR="5429" marT="54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r>
              <a:tr h="262373">
                <a:tc>
                  <a:txBody>
                    <a:bodyPr/>
                    <a:lstStyle/>
                    <a:p>
                      <a:pPr algn="ctr" fontAlgn="b"/>
                      <a:r>
                        <a:rPr lang="ru-RU" sz="1400" u="none" strike="noStrike" dirty="0">
                          <a:solidFill>
                            <a:sysClr val="windowText" lastClr="000000"/>
                          </a:solidFill>
                          <a:effectLst/>
                        </a:rPr>
                        <a:t>ДОХОДЫ  всего</a:t>
                      </a:r>
                      <a:endParaRPr lang="ru-RU" sz="1400" b="1" i="0" u="none" strike="noStrike" dirty="0">
                        <a:solidFill>
                          <a:sysClr val="windowText" lastClr="000000"/>
                        </a:solidFill>
                        <a:effectLst/>
                        <a:latin typeface="Times New Roman"/>
                      </a:endParaRPr>
                    </a:p>
                  </a:txBody>
                  <a:tcPr marL="5429" marR="5429" marT="54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400" b="0" i="0" u="none" strike="noStrike">
                          <a:effectLst/>
                          <a:latin typeface="+mn-lt"/>
                        </a:rPr>
                        <a:t>62555,6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400" b="0" i="0" u="none" strike="noStrike">
                          <a:effectLst/>
                          <a:latin typeface="+mn-lt"/>
                        </a:rPr>
                        <a:t>64111,7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400" b="0" i="0" u="none" strike="noStrike">
                          <a:effectLst/>
                          <a:latin typeface="+mn-lt"/>
                        </a:rPr>
                        <a:t>64195,7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400" b="0" i="0" u="none" strike="noStrike">
                          <a:effectLst/>
                          <a:latin typeface="+mn-lt"/>
                        </a:rPr>
                        <a:t>102,6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c>
                  <a:txBody>
                    <a:bodyPr/>
                    <a:lstStyle/>
                    <a:p>
                      <a:pPr algn="ctr" fontAlgn="b"/>
                      <a:r>
                        <a:rPr lang="ru-RU" sz="1400" b="1" i="0" u="none" strike="noStrike" dirty="0">
                          <a:effectLst/>
                          <a:latin typeface="+mn-lt"/>
                        </a:rPr>
                        <a:t>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r="100000" b="100000"/>
                      </a:path>
                      <a:tileRect l="-100000" t="-100000"/>
                    </a:gradFill>
                  </a:tcPr>
                </a:tc>
              </a:tr>
              <a:tr h="210851">
                <a:tc>
                  <a:txBody>
                    <a:bodyPr/>
                    <a:lstStyle/>
                    <a:p>
                      <a:pPr algn="l" fontAlgn="b"/>
                      <a:r>
                        <a:rPr lang="ru-RU" sz="1200" u="none" strike="noStrike" dirty="0" smtClean="0">
                          <a:solidFill>
                            <a:sysClr val="windowText" lastClr="000000"/>
                          </a:solidFill>
                          <a:effectLst/>
                        </a:rPr>
                        <a:t>                       в </a:t>
                      </a:r>
                      <a:r>
                        <a:rPr lang="ru-RU" sz="1200" u="none" strike="noStrike" dirty="0">
                          <a:solidFill>
                            <a:sysClr val="windowText" lastClr="000000"/>
                          </a:solidFill>
                          <a:effectLst/>
                        </a:rPr>
                        <a:t>том </a:t>
                      </a:r>
                      <a:r>
                        <a:rPr lang="ru-RU" sz="1200" u="none" strike="noStrike" dirty="0" smtClean="0">
                          <a:solidFill>
                            <a:sysClr val="windowText" lastClr="000000"/>
                          </a:solidFill>
                          <a:effectLst/>
                        </a:rPr>
                        <a:t>числе: </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ru-RU" sz="1200" b="0" i="0" u="none" strike="noStrike" dirty="0">
                        <a:solidFill>
                          <a:sysClr val="windowText" lastClr="000000"/>
                        </a:solidFill>
                        <a:effectLst/>
                        <a:latin typeface="Times New Roman"/>
                      </a:endParaRPr>
                    </a:p>
                  </a:txBody>
                  <a:tcPr marL="5429" marR="5429" marT="54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ru-RU" sz="1200" b="0" i="0" u="none" strike="noStrike">
                        <a:solidFill>
                          <a:sysClr val="windowText" lastClr="000000"/>
                        </a:solidFill>
                        <a:effectLst/>
                        <a:latin typeface="Times New Roman"/>
                      </a:endParaRPr>
                    </a:p>
                  </a:txBody>
                  <a:tcPr marL="5429" marR="5429" marT="54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ru-RU" sz="1200" b="0" i="0" u="none" strike="noStrike" dirty="0">
                        <a:solidFill>
                          <a:sysClr val="windowText" lastClr="000000"/>
                        </a:solidFill>
                        <a:effectLst/>
                        <a:latin typeface="Times New Roman"/>
                      </a:endParaRPr>
                    </a:p>
                  </a:txBody>
                  <a:tcPr marL="5429" marR="5429" marT="54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ru-RU" sz="1200" b="0" i="0" u="none" strike="noStrike" dirty="0">
                        <a:solidFill>
                          <a:sysClr val="windowText" lastClr="000000"/>
                        </a:solidFill>
                        <a:effectLst/>
                        <a:latin typeface="Times New Roman"/>
                      </a:endParaRPr>
                    </a:p>
                  </a:txBody>
                  <a:tcPr marL="5429" marR="5429" marT="54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ru-RU" sz="1200" b="1" i="0" u="none" strike="noStrike" dirty="0">
                        <a:solidFill>
                          <a:sysClr val="windowText" lastClr="000000"/>
                        </a:solidFill>
                        <a:effectLst/>
                        <a:latin typeface="Times New Roman"/>
                      </a:endParaRPr>
                    </a:p>
                  </a:txBody>
                  <a:tcPr marL="5429" marR="5429" marT="54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9933">
                <a:tc>
                  <a:txBody>
                    <a:bodyPr/>
                    <a:lstStyle/>
                    <a:p>
                      <a:pPr algn="l" fontAlgn="b"/>
                      <a:r>
                        <a:rPr lang="ru-RU" sz="1200" u="none" strike="noStrike" dirty="0">
                          <a:solidFill>
                            <a:sysClr val="windowText" lastClr="000000"/>
                          </a:solidFill>
                          <a:effectLst/>
                        </a:rPr>
                        <a:t>Налог на прибыль организаций</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20120,0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25064,3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20283,9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100,8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-4780,4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9933">
                <a:tc>
                  <a:txBody>
                    <a:bodyPr/>
                    <a:lstStyle/>
                    <a:p>
                      <a:pPr algn="l" fontAlgn="b"/>
                      <a:r>
                        <a:rPr lang="ru-RU" sz="1200" u="none" strike="noStrike" dirty="0">
                          <a:solidFill>
                            <a:sysClr val="windowText" lastClr="000000"/>
                          </a:solidFill>
                          <a:effectLst/>
                        </a:rPr>
                        <a:t>Налог на доходы физических лиц</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13430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13858,6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14700,9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842,3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96552">
                <a:tc>
                  <a:txBody>
                    <a:bodyPr/>
                    <a:lstStyle/>
                    <a:p>
                      <a:pPr algn="l" fontAlgn="b"/>
                      <a:r>
                        <a:rPr lang="ru-RU" sz="1200" u="none" strike="noStrike" dirty="0">
                          <a:solidFill>
                            <a:sysClr val="windowText" lastClr="000000"/>
                          </a:solidFill>
                          <a:effectLst/>
                        </a:rPr>
                        <a:t>Акцизы по подакцизным товарам (продукции</a:t>
                      </a:r>
                      <a:r>
                        <a:rPr lang="ru-RU" sz="1200" u="none" strike="noStrike" dirty="0" smtClean="0">
                          <a:solidFill>
                            <a:sysClr val="windowText" lastClr="000000"/>
                          </a:solidFill>
                          <a:effectLst/>
                        </a:rPr>
                        <a:t>), производимым </a:t>
                      </a:r>
                      <a:r>
                        <a:rPr lang="ru-RU" sz="1200" u="none" strike="noStrike" dirty="0">
                          <a:solidFill>
                            <a:sysClr val="windowText" lastClr="000000"/>
                          </a:solidFill>
                          <a:effectLst/>
                        </a:rPr>
                        <a:t>на территории Российской Федерации</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5274,4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3976,3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4826,4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91,5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850,1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909">
                <a:tc>
                  <a:txBody>
                    <a:bodyPr/>
                    <a:lstStyle/>
                    <a:p>
                      <a:pPr algn="l" fontAlgn="b"/>
                      <a:r>
                        <a:rPr lang="ru-RU" sz="1200" u="none" strike="noStrike" dirty="0">
                          <a:solidFill>
                            <a:sysClr val="windowText" lastClr="000000"/>
                          </a:solidFill>
                          <a:effectLst/>
                        </a:rPr>
                        <a:t>Налоги на совокупный доход</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1490,5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1455,8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1772,5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118,9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316,7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3898">
                <a:tc>
                  <a:txBody>
                    <a:bodyPr/>
                    <a:lstStyle/>
                    <a:p>
                      <a:pPr algn="l" fontAlgn="b"/>
                      <a:r>
                        <a:rPr lang="ru-RU" sz="1200" u="none" strike="noStrike" dirty="0">
                          <a:solidFill>
                            <a:sysClr val="windowText" lastClr="000000"/>
                          </a:solidFill>
                          <a:effectLst/>
                        </a:rPr>
                        <a:t>Налог на имущество организаций</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3948,8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5230,2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4851,2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122,9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-379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5062">
                <a:tc>
                  <a:txBody>
                    <a:bodyPr/>
                    <a:lstStyle/>
                    <a:p>
                      <a:pPr algn="l" fontAlgn="b"/>
                      <a:r>
                        <a:rPr lang="ru-RU" sz="1200" u="none" strike="noStrike">
                          <a:solidFill>
                            <a:sysClr val="windowText" lastClr="000000"/>
                          </a:solidFill>
                          <a:effectLst/>
                        </a:rPr>
                        <a:t>Налог на игорный бизнес</a:t>
                      </a:r>
                      <a:endParaRPr lang="ru-RU" sz="1200" b="1" i="0" u="none" strike="noStrike">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48,4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36,2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41,7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86,2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909">
                <a:tc>
                  <a:txBody>
                    <a:bodyPr/>
                    <a:lstStyle/>
                    <a:p>
                      <a:pPr algn="l" fontAlgn="b"/>
                      <a:r>
                        <a:rPr lang="ru-RU" sz="1200" u="none" strike="noStrike" dirty="0">
                          <a:solidFill>
                            <a:sysClr val="windowText" lastClr="000000"/>
                          </a:solidFill>
                          <a:effectLst/>
                        </a:rPr>
                        <a:t>Транспортный налог</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1070,0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1057,5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1222,5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114,3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165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3898">
                <a:tc>
                  <a:txBody>
                    <a:bodyPr/>
                    <a:lstStyle/>
                    <a:p>
                      <a:pPr algn="l" fontAlgn="b"/>
                      <a:r>
                        <a:rPr lang="ru-RU" sz="1200" u="none" strike="noStrike">
                          <a:solidFill>
                            <a:sysClr val="windowText" lastClr="000000"/>
                          </a:solidFill>
                          <a:effectLst/>
                        </a:rPr>
                        <a:t>Налог на добычу полезных ископаемых</a:t>
                      </a:r>
                      <a:endParaRPr lang="ru-RU" sz="1200" b="1" i="0" u="none" strike="noStrike">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66,0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73,6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76,9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116,5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1449">
                <a:tc>
                  <a:txBody>
                    <a:bodyPr/>
                    <a:lstStyle/>
                    <a:p>
                      <a:pPr algn="l" fontAlgn="b"/>
                      <a:r>
                        <a:rPr lang="ru-RU" sz="1200" u="none" strike="noStrike" dirty="0">
                          <a:solidFill>
                            <a:sysClr val="windowText" lastClr="000000"/>
                          </a:solidFill>
                          <a:effectLst/>
                        </a:rPr>
                        <a:t>Доходы от использования </a:t>
                      </a:r>
                      <a:r>
                        <a:rPr lang="ru-RU" sz="1200" u="none" strike="noStrike" dirty="0" smtClean="0">
                          <a:solidFill>
                            <a:sysClr val="windowText" lastClr="000000"/>
                          </a:solidFill>
                          <a:effectLst/>
                        </a:rPr>
                        <a:t>имущества, находящегося </a:t>
                      </a:r>
                      <a:r>
                        <a:rPr lang="ru-RU" sz="1200" u="none" strike="noStrike" dirty="0">
                          <a:solidFill>
                            <a:sysClr val="windowText" lastClr="000000"/>
                          </a:solidFill>
                          <a:effectLst/>
                        </a:rPr>
                        <a:t>в государственной собственности</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122,9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153,3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146,6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119,3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909">
                <a:tc>
                  <a:txBody>
                    <a:bodyPr/>
                    <a:lstStyle/>
                    <a:p>
                      <a:pPr algn="l" fontAlgn="b"/>
                      <a:r>
                        <a:rPr lang="ru-RU" sz="1200" u="none" strike="noStrike" dirty="0">
                          <a:solidFill>
                            <a:sysClr val="windowText" lastClr="000000"/>
                          </a:solidFill>
                          <a:effectLst/>
                        </a:rPr>
                        <a:t>Безвозмездные </a:t>
                      </a:r>
                      <a:r>
                        <a:rPr lang="ru-RU" sz="1200" u="none" strike="noStrike" dirty="0" smtClean="0">
                          <a:solidFill>
                            <a:sysClr val="windowText" lastClr="000000"/>
                          </a:solidFill>
                          <a:effectLst/>
                        </a:rPr>
                        <a:t>поступления от других бюджетов бюджетной системы РФ</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15987,3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12700,2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15197,6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95,1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2497,4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909">
                <a:tc>
                  <a:txBody>
                    <a:bodyPr/>
                    <a:lstStyle/>
                    <a:p>
                      <a:pPr algn="l" fontAlgn="b"/>
                      <a:r>
                        <a:rPr lang="ru-RU" sz="1200" u="none" strike="noStrike" dirty="0" smtClean="0">
                          <a:solidFill>
                            <a:sysClr val="windowText" lastClr="000000"/>
                          </a:solidFill>
                          <a:effectLst/>
                        </a:rPr>
                        <a:t>                       в </a:t>
                      </a:r>
                      <a:r>
                        <a:rPr lang="ru-RU" sz="1200" u="none" strike="noStrike" dirty="0">
                          <a:solidFill>
                            <a:sysClr val="windowText" lastClr="000000"/>
                          </a:solidFill>
                          <a:effectLst/>
                        </a:rPr>
                        <a:t>том числе:</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ru-RU" sz="1400" b="0" i="0" u="none" strike="noStrike">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ru-RU" sz="1400" b="0" i="0" u="none" strike="noStrike">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ru-RU" sz="1400" b="0" i="0" u="none" strike="noStrike">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ru-RU" sz="1400" b="0" i="0" u="none" strike="noStrike">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ru-RU" sz="1400" b="1" i="0" u="none" strike="noStrike" dirty="0">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909">
                <a:tc>
                  <a:txBody>
                    <a:bodyPr/>
                    <a:lstStyle/>
                    <a:p>
                      <a:pPr algn="l" fontAlgn="b"/>
                      <a:r>
                        <a:rPr lang="ru-RU" sz="1200" u="none" strike="noStrike">
                          <a:solidFill>
                            <a:sysClr val="windowText" lastClr="000000"/>
                          </a:solidFill>
                          <a:effectLst/>
                        </a:rPr>
                        <a:t>дотации</a:t>
                      </a:r>
                      <a:endParaRPr lang="ru-RU" sz="1200" b="1" i="0" u="none" strike="noStrike">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2671,7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2465,6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2671,7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206,1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6909">
                <a:tc>
                  <a:txBody>
                    <a:bodyPr/>
                    <a:lstStyle/>
                    <a:p>
                      <a:pPr algn="l" fontAlgn="b"/>
                      <a:r>
                        <a:rPr lang="ru-RU" sz="1200" u="none" strike="noStrike" dirty="0">
                          <a:solidFill>
                            <a:sysClr val="windowText" lastClr="000000"/>
                          </a:solidFill>
                          <a:effectLst/>
                        </a:rPr>
                        <a:t>субсидии</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4356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3563,8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3960,9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90,9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a:effectLst/>
                          <a:latin typeface="+mn-lt"/>
                        </a:rPr>
                        <a:t>397,1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9933">
                <a:tc>
                  <a:txBody>
                    <a:bodyPr/>
                    <a:lstStyle/>
                    <a:p>
                      <a:pPr algn="l" fontAlgn="b"/>
                      <a:r>
                        <a:rPr lang="ru-RU" sz="1200" u="none" strike="noStrike" dirty="0">
                          <a:solidFill>
                            <a:sysClr val="windowText" lastClr="000000"/>
                          </a:solidFill>
                          <a:effectLst/>
                        </a:rPr>
                        <a:t>субвенции</a:t>
                      </a:r>
                      <a:endParaRPr lang="ru-RU" sz="1200" b="1" i="0" u="none" strike="noStrike" dirty="0">
                        <a:solidFill>
                          <a:sysClr val="windowText" lastClr="000000"/>
                        </a:solidFill>
                        <a:effectLst/>
                        <a:latin typeface="Times New Roman"/>
                      </a:endParaRPr>
                    </a:p>
                  </a:txBody>
                  <a:tcPr marL="108000" marR="7200" marT="72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2663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2230,1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2635,3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0" i="0" u="none" strike="noStrike">
                          <a:effectLst/>
                          <a:latin typeface="+mn-lt"/>
                        </a:rPr>
                        <a:t>99,0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400" b="1" i="0" u="none" strike="noStrike" dirty="0">
                          <a:effectLst/>
                          <a:latin typeface="+mn-lt"/>
                        </a:rPr>
                        <a:t>405,2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5" name="TextBox 14"/>
          <p:cNvSpPr txBox="1"/>
          <p:nvPr/>
        </p:nvSpPr>
        <p:spPr>
          <a:xfrm>
            <a:off x="5579040" y="1375390"/>
            <a:ext cx="1080120" cy="307777"/>
          </a:xfrm>
          <a:prstGeom prst="rect">
            <a:avLst/>
          </a:prstGeom>
          <a:noFill/>
        </p:spPr>
        <p:txBody>
          <a:bodyPr wrap="square" rtlCol="0">
            <a:spAutoFit/>
          </a:bodyPr>
          <a:lstStyle/>
          <a:p>
            <a:pPr algn="ctr"/>
            <a:r>
              <a:rPr lang="ru-RU" sz="1400" dirty="0" smtClean="0"/>
              <a:t>млн. руб.</a:t>
            </a:r>
            <a:endParaRPr lang="ru-RU" sz="1400" dirty="0"/>
          </a:p>
        </p:txBody>
      </p:sp>
    </p:spTree>
    <p:extLst>
      <p:ext uri="{BB962C8B-B14F-4D97-AF65-F5344CB8AC3E}">
        <p14:creationId xmlns:p14="http://schemas.microsoft.com/office/powerpoint/2010/main" val="1536396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4744" y="200472"/>
            <a:ext cx="5400600" cy="1008112"/>
          </a:xfrm>
        </p:spPr>
        <p:txBody>
          <a:bodyPr>
            <a:normAutofit/>
          </a:bodyPr>
          <a:lstStyle/>
          <a:p>
            <a:r>
              <a:rPr lang="ru-RU" dirty="0" smtClean="0"/>
              <a:t>Исполнение областного бюджета по расходам по разделам классификации расходов бюджета</a:t>
            </a:r>
            <a:endParaRPr lang="ru-RU" dirty="0"/>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11</a:t>
            </a:fld>
            <a:endParaRPr lang="ru-RU"/>
          </a:p>
        </p:txBody>
      </p:sp>
      <p:graphicFrame>
        <p:nvGraphicFramePr>
          <p:cNvPr id="6" name="Содержимое 5"/>
          <p:cNvGraphicFramePr>
            <a:graphicFrameLocks noGrp="1"/>
          </p:cNvGraphicFramePr>
          <p:nvPr>
            <p:ph idx="4294967295"/>
            <p:extLst>
              <p:ext uri="{D42A27DB-BD31-4B8C-83A1-F6EECF244321}">
                <p14:modId xmlns:p14="http://schemas.microsoft.com/office/powerpoint/2010/main" val="959155999"/>
              </p:ext>
            </p:extLst>
          </p:nvPr>
        </p:nvGraphicFramePr>
        <p:xfrm>
          <a:off x="433530" y="1347364"/>
          <a:ext cx="6091766" cy="7566076"/>
        </p:xfrm>
        <a:graphic>
          <a:graphicData uri="http://schemas.openxmlformats.org/drawingml/2006/table">
            <a:tbl>
              <a:tblPr>
                <a:tableStyleId>{2D5ABB26-0587-4C30-8999-92F81FD0307C}</a:tableStyleId>
              </a:tblPr>
              <a:tblGrid>
                <a:gridCol w="702901"/>
                <a:gridCol w="2186807"/>
                <a:gridCol w="1249604"/>
                <a:gridCol w="1093403"/>
                <a:gridCol w="859051"/>
              </a:tblGrid>
              <a:tr h="1073868">
                <a:tc>
                  <a:txBody>
                    <a:bodyPr/>
                    <a:lstStyle/>
                    <a:p>
                      <a:pPr algn="ctr" fontAlgn="ctr"/>
                      <a:r>
                        <a:rPr lang="ru-RU" sz="1400" u="none" strike="noStrike" dirty="0"/>
                        <a:t>Раздел</a:t>
                      </a:r>
                      <a:endParaRPr lang="ru-RU" sz="1400" b="1" i="0" u="none" strike="noStrike" dirty="0">
                        <a:latin typeface="Times New Roman"/>
                      </a:endParaRPr>
                    </a:p>
                  </a:txBody>
                  <a:tcPr marL="7068" marR="7068" marT="7068" marB="0" anchor="ctr">
                    <a:solidFill>
                      <a:schemeClr val="bg1">
                        <a:alpha val="67000"/>
                      </a:schemeClr>
                    </a:solidFill>
                  </a:tcPr>
                </a:tc>
                <a:tc>
                  <a:txBody>
                    <a:bodyPr/>
                    <a:lstStyle/>
                    <a:p>
                      <a:pPr algn="ctr" fontAlgn="ctr"/>
                      <a:r>
                        <a:rPr lang="ru-RU" sz="1400" u="none" strike="noStrike" dirty="0"/>
                        <a:t>Наименование раздела</a:t>
                      </a:r>
                      <a:endParaRPr lang="ru-RU" sz="1400" b="1" i="0" u="none" strike="noStrike" dirty="0">
                        <a:latin typeface="Times New Roman"/>
                      </a:endParaRPr>
                    </a:p>
                  </a:txBody>
                  <a:tcPr marL="7068" marR="7068" marT="7068" marB="0" anchor="ctr">
                    <a:solidFill>
                      <a:schemeClr val="bg1">
                        <a:alpha val="67000"/>
                      </a:schemeClr>
                    </a:solidFill>
                  </a:tcPr>
                </a:tc>
                <a:tc>
                  <a:txBody>
                    <a:bodyPr/>
                    <a:lstStyle/>
                    <a:p>
                      <a:pPr algn="ctr" fontAlgn="ctr"/>
                      <a:r>
                        <a:rPr lang="ru-RU" sz="1400" u="none" strike="noStrike" dirty="0" smtClean="0"/>
                        <a:t>Утвержденные </a:t>
                      </a:r>
                      <a:r>
                        <a:rPr lang="ru-RU" sz="1400" u="none" strike="noStrike" dirty="0"/>
                        <a:t>бюджетные </a:t>
                      </a:r>
                      <a:r>
                        <a:rPr lang="ru-RU" sz="1400" u="none" strike="noStrike" dirty="0" smtClean="0"/>
                        <a:t>назначения</a:t>
                      </a:r>
                      <a:endParaRPr lang="ru-RU" sz="1400" b="1" i="0" u="none" strike="noStrike" dirty="0">
                        <a:latin typeface="Times New Roman"/>
                      </a:endParaRPr>
                    </a:p>
                    <a:p>
                      <a:pPr algn="ctr" fontAlgn="ctr"/>
                      <a:r>
                        <a:rPr lang="ru-RU" sz="1400" b="0" i="0" u="none" strike="noStrike" dirty="0" smtClean="0">
                          <a:latin typeface="+mn-lt"/>
                        </a:rPr>
                        <a:t>(млн.руб.)</a:t>
                      </a:r>
                      <a:endParaRPr lang="ru-RU" sz="1400" b="0" u="none" strike="noStrike" dirty="0" smtClean="0">
                        <a:latin typeface="+mn-lt"/>
                      </a:endParaRPr>
                    </a:p>
                  </a:txBody>
                  <a:tcPr marL="7068" marR="7068" marT="7068" marB="0" anchor="ctr">
                    <a:solidFill>
                      <a:schemeClr val="bg1">
                        <a:alpha val="67000"/>
                      </a:schemeClr>
                    </a:solidFill>
                  </a:tcPr>
                </a:tc>
                <a:tc>
                  <a:txBody>
                    <a:bodyPr/>
                    <a:lstStyle/>
                    <a:p>
                      <a:pPr algn="ctr" fontAlgn="ctr"/>
                      <a:r>
                        <a:rPr lang="ru-RU" sz="1400" u="none" strike="noStrike" dirty="0" smtClean="0"/>
                        <a:t>Исполнено</a:t>
                      </a:r>
                    </a:p>
                    <a:p>
                      <a:pPr marL="0" marR="0" indent="0" algn="ctr" defTabSz="914400" rtl="0" eaLnBrk="1" fontAlgn="ctr" latinLnBrk="0" hangingPunct="1">
                        <a:lnSpc>
                          <a:spcPct val="100000"/>
                        </a:lnSpc>
                        <a:spcBef>
                          <a:spcPts val="0"/>
                        </a:spcBef>
                        <a:spcAft>
                          <a:spcPts val="0"/>
                        </a:spcAft>
                        <a:buClrTx/>
                        <a:buSzTx/>
                        <a:buFontTx/>
                        <a:buNone/>
                        <a:tabLst/>
                        <a:defRPr/>
                      </a:pPr>
                      <a:r>
                        <a:rPr lang="ru-RU" sz="1400" b="0" i="0" u="none" strike="noStrike" dirty="0" smtClean="0">
                          <a:latin typeface="+mn-lt"/>
                        </a:rPr>
                        <a:t>(млн.руб.)</a:t>
                      </a:r>
                      <a:endParaRPr lang="ru-RU" sz="1400" b="0" u="none" strike="noStrike" dirty="0" smtClean="0">
                        <a:latin typeface="+mn-lt"/>
                      </a:endParaRPr>
                    </a:p>
                    <a:p>
                      <a:pPr algn="ctr" fontAlgn="ctr"/>
                      <a:endParaRPr lang="ru-RU" sz="1400" b="1" i="0" u="none" strike="noStrike" dirty="0">
                        <a:latin typeface="Times New Roman"/>
                      </a:endParaRPr>
                    </a:p>
                  </a:txBody>
                  <a:tcPr marL="7068" marR="7068" marT="7068" marB="0" anchor="ctr">
                    <a:solidFill>
                      <a:schemeClr val="bg1">
                        <a:alpha val="67000"/>
                      </a:schemeClr>
                    </a:solidFill>
                  </a:tcPr>
                </a:tc>
                <a:tc>
                  <a:txBody>
                    <a:bodyPr/>
                    <a:lstStyle/>
                    <a:p>
                      <a:pPr algn="ctr" fontAlgn="ctr"/>
                      <a:r>
                        <a:rPr lang="ru-RU" sz="1200" u="none" strike="noStrike" dirty="0"/>
                        <a:t>Процент </a:t>
                      </a:r>
                      <a:r>
                        <a:rPr lang="ru-RU" sz="1200" u="none" strike="noStrike" dirty="0" smtClean="0"/>
                        <a:t>исполнения</a:t>
                      </a:r>
                      <a:endParaRPr lang="ru-RU" sz="1200" b="1" i="0" u="none" strike="noStrike" dirty="0">
                        <a:latin typeface="Times New Roman"/>
                      </a:endParaRPr>
                    </a:p>
                  </a:txBody>
                  <a:tcPr marL="7068" marR="7068" marT="7068" marB="0" anchor="ctr">
                    <a:solidFill>
                      <a:schemeClr val="bg1">
                        <a:alpha val="67000"/>
                      </a:schemeClr>
                    </a:solidFill>
                  </a:tcPr>
                </a:tc>
              </a:tr>
              <a:tr h="324398">
                <a:tc>
                  <a:txBody>
                    <a:bodyPr/>
                    <a:lstStyle/>
                    <a:p>
                      <a:pPr algn="l" fontAlgn="b"/>
                      <a:r>
                        <a:rPr lang="ru-RU" sz="1400" u="none" strike="noStrike" dirty="0">
                          <a:solidFill>
                            <a:schemeClr val="bg1"/>
                          </a:solidFill>
                        </a:rPr>
                        <a:t> </a:t>
                      </a:r>
                      <a:endParaRPr lang="ru-RU" sz="1400" b="1" i="0" u="none" strike="noStrike" dirty="0">
                        <a:solidFill>
                          <a:schemeClr val="bg1"/>
                        </a:solidFill>
                        <a:latin typeface="Times New Roman"/>
                      </a:endParaRPr>
                    </a:p>
                  </a:txBody>
                  <a:tcPr marL="7068" marR="7068" marT="7068" marB="0" anchor="b">
                    <a:solidFill>
                      <a:schemeClr val="accent2"/>
                    </a:solidFill>
                  </a:tcPr>
                </a:tc>
                <a:tc>
                  <a:txBody>
                    <a:bodyPr/>
                    <a:lstStyle/>
                    <a:p>
                      <a:pPr algn="ctr" fontAlgn="b"/>
                      <a:r>
                        <a:rPr lang="ru-RU" sz="1400" u="none" strike="noStrike" dirty="0">
                          <a:solidFill>
                            <a:schemeClr val="bg1"/>
                          </a:solidFill>
                        </a:rPr>
                        <a:t>РАСХОДЫ   всего</a:t>
                      </a:r>
                      <a:endParaRPr lang="ru-RU" sz="1400" b="1" i="0" u="none" strike="noStrike" dirty="0">
                        <a:solidFill>
                          <a:schemeClr val="bg1"/>
                        </a:solidFill>
                        <a:latin typeface="Times New Roman"/>
                      </a:endParaRPr>
                    </a:p>
                  </a:txBody>
                  <a:tcPr marL="7068" marR="7068" marT="7068" marB="0" anchor="ctr">
                    <a:solidFill>
                      <a:schemeClr val="accent2"/>
                    </a:solidFill>
                  </a:tcPr>
                </a:tc>
                <a:tc>
                  <a:txBody>
                    <a:bodyPr/>
                    <a:lstStyle/>
                    <a:p>
                      <a:pPr algn="ctr" fontAlgn="b"/>
                      <a:r>
                        <a:rPr lang="ru-RU" sz="1400" b="1" i="0" u="none" strike="noStrike" dirty="0">
                          <a:solidFill>
                            <a:schemeClr val="bg1"/>
                          </a:solidFill>
                          <a:effectLst/>
                          <a:latin typeface="Times New Roman"/>
                        </a:rPr>
                        <a:t>70110,3</a:t>
                      </a:r>
                    </a:p>
                  </a:txBody>
                  <a:tcPr marL="9525" marR="9525" marT="9525" marB="0" anchor="ctr">
                    <a:solidFill>
                      <a:schemeClr val="accent2"/>
                    </a:solidFill>
                  </a:tcPr>
                </a:tc>
                <a:tc>
                  <a:txBody>
                    <a:bodyPr/>
                    <a:lstStyle/>
                    <a:p>
                      <a:pPr algn="ctr" fontAlgn="b"/>
                      <a:r>
                        <a:rPr lang="ru-RU" sz="1400" b="1" i="0" u="none" strike="noStrike" dirty="0">
                          <a:solidFill>
                            <a:schemeClr val="bg1"/>
                          </a:solidFill>
                          <a:effectLst/>
                          <a:latin typeface="Times New Roman"/>
                        </a:rPr>
                        <a:t>67646,3</a:t>
                      </a:r>
                    </a:p>
                  </a:txBody>
                  <a:tcPr marL="9525" marR="9525" marT="9525" marB="0" anchor="ctr">
                    <a:solidFill>
                      <a:schemeClr val="accent2"/>
                    </a:solidFill>
                  </a:tcPr>
                </a:tc>
                <a:tc>
                  <a:txBody>
                    <a:bodyPr/>
                    <a:lstStyle/>
                    <a:p>
                      <a:pPr algn="ctr" fontAlgn="b"/>
                      <a:r>
                        <a:rPr lang="ru-RU" sz="1400" b="1" i="0" u="none" strike="noStrike" dirty="0">
                          <a:solidFill>
                            <a:schemeClr val="bg1"/>
                          </a:solidFill>
                          <a:effectLst/>
                          <a:latin typeface="Times New Roman"/>
                        </a:rPr>
                        <a:t>96,5</a:t>
                      </a:r>
                    </a:p>
                  </a:txBody>
                  <a:tcPr marL="9525" marR="9525" marT="9525" marB="0" anchor="ctr">
                    <a:solidFill>
                      <a:schemeClr val="accent2"/>
                    </a:solidFill>
                  </a:tcPr>
                </a:tc>
              </a:tr>
              <a:tr h="324398">
                <a:tc>
                  <a:txBody>
                    <a:bodyPr/>
                    <a:lstStyle/>
                    <a:p>
                      <a:pPr algn="l" fontAlgn="b"/>
                      <a:endParaRPr lang="ru-RU" sz="1400" b="1" i="0" u="none" strike="noStrike" dirty="0">
                        <a:latin typeface="Times New Roman"/>
                      </a:endParaRPr>
                    </a:p>
                  </a:txBody>
                  <a:tcPr marL="7068" marR="7068" marT="7068" marB="0" anchor="b">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в том числе</a:t>
                      </a:r>
                      <a:endParaRPr lang="ru-RU" sz="1400" b="1" i="0" u="none" strike="noStrike" dirty="0">
                        <a:latin typeface="Times New Roman"/>
                      </a:endParaRPr>
                    </a:p>
                  </a:txBody>
                  <a:tcPr marL="7068" marR="7068" marT="7068" marB="0" anchor="ctr">
                    <a:lnB w="12700" cap="flat" cmpd="sng" algn="ctr">
                      <a:solidFill>
                        <a:schemeClr val="accent2"/>
                      </a:solidFill>
                      <a:prstDash val="solid"/>
                      <a:round/>
                      <a:headEnd type="none" w="med" len="med"/>
                      <a:tailEnd type="none" w="med" len="med"/>
                    </a:lnB>
                  </a:tcPr>
                </a:tc>
                <a:tc>
                  <a:txBody>
                    <a:bodyPr/>
                    <a:lstStyle/>
                    <a:p>
                      <a:pPr algn="ctr" fontAlgn="b"/>
                      <a:endParaRPr lang="ru-RU" sz="1400" b="0" i="0" u="none" strike="noStrike" dirty="0">
                        <a:latin typeface="Times New Roman"/>
                      </a:endParaRPr>
                    </a:p>
                  </a:txBody>
                  <a:tcPr marL="7068" marR="7068" marT="7068" marB="0" anchor="ctr">
                    <a:lnB w="12700" cap="flat" cmpd="sng" algn="ctr">
                      <a:solidFill>
                        <a:schemeClr val="accent2"/>
                      </a:solidFill>
                      <a:prstDash val="solid"/>
                      <a:round/>
                      <a:headEnd type="none" w="med" len="med"/>
                      <a:tailEnd type="none" w="med" len="med"/>
                    </a:lnB>
                  </a:tcPr>
                </a:tc>
                <a:tc>
                  <a:txBody>
                    <a:bodyPr/>
                    <a:lstStyle/>
                    <a:p>
                      <a:pPr algn="ctr" fontAlgn="b"/>
                      <a:endParaRPr lang="ru-RU" sz="1400" b="0" i="0" u="none" strike="noStrike" dirty="0">
                        <a:latin typeface="Times New Roman"/>
                      </a:endParaRPr>
                    </a:p>
                  </a:txBody>
                  <a:tcPr marL="7068" marR="7068" marT="7068" marB="0" anchor="ctr">
                    <a:lnB w="12700" cap="flat" cmpd="sng" algn="ctr">
                      <a:solidFill>
                        <a:schemeClr val="accent2"/>
                      </a:solidFill>
                      <a:prstDash val="solid"/>
                      <a:round/>
                      <a:headEnd type="none" w="med" len="med"/>
                      <a:tailEnd type="none" w="med" len="med"/>
                    </a:lnB>
                  </a:tcPr>
                </a:tc>
                <a:tc>
                  <a:txBody>
                    <a:bodyPr/>
                    <a:lstStyle/>
                    <a:p>
                      <a:pPr algn="ctr" fontAlgn="b"/>
                      <a:endParaRPr lang="ru-RU" sz="1400" b="0" i="0" u="none" strike="noStrike" dirty="0">
                        <a:latin typeface="Times New Roman"/>
                      </a:endParaRPr>
                    </a:p>
                  </a:txBody>
                  <a:tcPr marL="7068" marR="7068" marT="7068" marB="0" anchor="ctr">
                    <a:lnB w="12700" cap="flat" cmpd="sng" algn="ctr">
                      <a:solidFill>
                        <a:schemeClr val="accent2"/>
                      </a:solidFill>
                      <a:prstDash val="solid"/>
                      <a:round/>
                      <a:headEnd type="none" w="med" len="med"/>
                      <a:tailEnd type="none" w="med" len="med"/>
                    </a:lnB>
                  </a:tcPr>
                </a:tc>
              </a:tr>
              <a:tr h="433788">
                <a:tc>
                  <a:txBody>
                    <a:bodyPr/>
                    <a:lstStyle/>
                    <a:p>
                      <a:pPr algn="ctr" fontAlgn="b"/>
                      <a:r>
                        <a:rPr lang="ru-RU" sz="1400" u="none" strike="noStrike" dirty="0" smtClean="0"/>
                        <a:t>01</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Общегосударственные вопросы</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3138,2</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2765,5</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88,1</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324398">
                <a:tc>
                  <a:txBody>
                    <a:bodyPr/>
                    <a:lstStyle/>
                    <a:p>
                      <a:pPr algn="ctr" fontAlgn="b"/>
                      <a:r>
                        <a:rPr lang="ru-RU" sz="1400" u="none" strike="noStrike" dirty="0" smtClean="0"/>
                        <a:t>02</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Национальная оборона</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33</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32,7</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99,1</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860508">
                <a:tc>
                  <a:txBody>
                    <a:bodyPr/>
                    <a:lstStyle/>
                    <a:p>
                      <a:pPr algn="ctr" fontAlgn="b"/>
                      <a:r>
                        <a:rPr lang="ru-RU" sz="1400" u="none" strike="noStrike" dirty="0" smtClean="0"/>
                        <a:t>03</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Национальная безопасность и правоохранительная деятельность </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814,1</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813,3</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99,9</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324398">
                <a:tc>
                  <a:txBody>
                    <a:bodyPr/>
                    <a:lstStyle/>
                    <a:p>
                      <a:pPr algn="ctr" fontAlgn="b"/>
                      <a:r>
                        <a:rPr lang="ru-RU" sz="1400" u="none" strike="noStrike" dirty="0" smtClean="0"/>
                        <a:t>04</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Национальная экономика</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17841,5</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17041,8</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95,5</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433788">
                <a:tc>
                  <a:txBody>
                    <a:bodyPr/>
                    <a:lstStyle/>
                    <a:p>
                      <a:pPr algn="ctr" fontAlgn="b"/>
                      <a:r>
                        <a:rPr lang="ru-RU" sz="1400" u="none" strike="noStrike" dirty="0" smtClean="0"/>
                        <a:t>05</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Жилищно-коммунальное хозяйство</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3587,6</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3202,8</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89,3</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433788">
                <a:tc>
                  <a:txBody>
                    <a:bodyPr/>
                    <a:lstStyle/>
                    <a:p>
                      <a:pPr algn="ctr" fontAlgn="b"/>
                      <a:r>
                        <a:rPr lang="ru-RU" sz="1400" u="none" strike="noStrike" dirty="0" smtClean="0"/>
                        <a:t>06</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Охрана окружающей среды</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92</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83,6</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90,9</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324398">
                <a:tc>
                  <a:txBody>
                    <a:bodyPr/>
                    <a:lstStyle/>
                    <a:p>
                      <a:pPr algn="ctr" fontAlgn="b"/>
                      <a:r>
                        <a:rPr lang="ru-RU" sz="1400" u="none" strike="noStrike" dirty="0" smtClean="0"/>
                        <a:t>07</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Образование</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15640,0</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15368</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98,3</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324398">
                <a:tc>
                  <a:txBody>
                    <a:bodyPr/>
                    <a:lstStyle/>
                    <a:p>
                      <a:pPr algn="ctr" fontAlgn="b"/>
                      <a:r>
                        <a:rPr lang="ru-RU" sz="1400" u="none" strike="noStrike" dirty="0" smtClean="0"/>
                        <a:t>08</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Культура</a:t>
                      </a:r>
                      <a:r>
                        <a:rPr lang="ru-RU" sz="1400" u="none" strike="noStrike" dirty="0" smtClean="0"/>
                        <a:t>, кинематография</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1159,6</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1142,6</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98,5</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324398">
                <a:tc>
                  <a:txBody>
                    <a:bodyPr/>
                    <a:lstStyle/>
                    <a:p>
                      <a:pPr algn="ctr" fontAlgn="b"/>
                      <a:r>
                        <a:rPr lang="ru-RU" sz="1400" u="none" strike="noStrike" dirty="0" smtClean="0"/>
                        <a:t>09</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Здравоохранение</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6745,9</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6389,3</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94,7</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324398">
                <a:tc>
                  <a:txBody>
                    <a:bodyPr/>
                    <a:lstStyle/>
                    <a:p>
                      <a:pPr algn="ctr" fontAlgn="b"/>
                      <a:r>
                        <a:rPr lang="ru-RU" sz="1400" u="none" strike="noStrike" dirty="0" smtClean="0"/>
                        <a:t>10</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Социальная политика</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15843,4</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15752,1</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99,4</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433788">
                <a:tc>
                  <a:txBody>
                    <a:bodyPr/>
                    <a:lstStyle/>
                    <a:p>
                      <a:pPr algn="ctr" fontAlgn="b"/>
                      <a:r>
                        <a:rPr lang="ru-RU" sz="1400" u="none" strike="noStrike" dirty="0"/>
                        <a:t>11</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Физическая культура, спорт</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946,4</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820,3</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86,7</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433788">
                <a:tc>
                  <a:txBody>
                    <a:bodyPr/>
                    <a:lstStyle/>
                    <a:p>
                      <a:pPr algn="ctr" fontAlgn="b"/>
                      <a:r>
                        <a:rPr lang="ru-RU" sz="1400" u="none" strike="noStrike" dirty="0"/>
                        <a:t>12</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Средства массовой информации</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279</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277,8</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99,6</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433788">
                <a:tc>
                  <a:txBody>
                    <a:bodyPr/>
                    <a:lstStyle/>
                    <a:p>
                      <a:pPr algn="ctr" fontAlgn="b"/>
                      <a:r>
                        <a:rPr lang="ru-RU" sz="1400" u="none" strike="noStrike" dirty="0"/>
                        <a:t>13</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u="none" strike="noStrike" dirty="0"/>
                        <a:t>Обслуживание государственного долга</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a:effectLst/>
                          <a:latin typeface="Times New Roman"/>
                        </a:rPr>
                        <a:t>483,7</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483,7</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fontAlgn="b"/>
                      <a:r>
                        <a:rPr lang="ru-RU" sz="1400" b="0" i="0" u="none" strike="noStrike" dirty="0">
                          <a:effectLst/>
                          <a:latin typeface="Times New Roman"/>
                        </a:rPr>
                        <a:t>100,0</a:t>
                      </a:r>
                    </a:p>
                  </a:txBody>
                  <a:tcPr marL="9525" marR="9525" marT="9525" marB="0" anchor="ct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r>
              <a:tr h="433788">
                <a:tc>
                  <a:txBody>
                    <a:bodyPr/>
                    <a:lstStyle/>
                    <a:p>
                      <a:pPr algn="ctr" fontAlgn="b"/>
                      <a:r>
                        <a:rPr lang="ru-RU" sz="1400" u="none" strike="noStrike" dirty="0"/>
                        <a:t>14</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tcPr>
                </a:tc>
                <a:tc>
                  <a:txBody>
                    <a:bodyPr/>
                    <a:lstStyle/>
                    <a:p>
                      <a:pPr algn="ctr" fontAlgn="b"/>
                      <a:r>
                        <a:rPr lang="ru-RU" sz="1400" u="none" strike="noStrike" dirty="0"/>
                        <a:t>Межбюджетные трансферты </a:t>
                      </a:r>
                      <a:endParaRPr lang="ru-RU" sz="1400" b="1" i="0" u="none" strike="noStrike" dirty="0">
                        <a:latin typeface="Times New Roman"/>
                      </a:endParaRPr>
                    </a:p>
                  </a:txBody>
                  <a:tcPr marL="7068" marR="7068" marT="7068" marB="0" anchor="ctr">
                    <a:lnT w="12700" cap="flat" cmpd="sng" algn="ctr">
                      <a:solidFill>
                        <a:schemeClr val="accent2"/>
                      </a:solidFill>
                      <a:prstDash val="solid"/>
                      <a:round/>
                      <a:headEnd type="none" w="med" len="med"/>
                      <a:tailEnd type="none" w="med" len="med"/>
                    </a:lnT>
                  </a:tcPr>
                </a:tc>
                <a:tc>
                  <a:txBody>
                    <a:bodyPr/>
                    <a:lstStyle/>
                    <a:p>
                      <a:pPr algn="ctr" fontAlgn="b"/>
                      <a:r>
                        <a:rPr lang="ru-RU" sz="1400" b="0" i="0" u="none" strike="noStrike">
                          <a:effectLst/>
                          <a:latin typeface="Times New Roman"/>
                        </a:rPr>
                        <a:t>3505,9</a:t>
                      </a: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ctr" fontAlgn="b"/>
                      <a:r>
                        <a:rPr lang="ru-RU" sz="1400" b="0" i="0" u="none" strike="noStrike">
                          <a:effectLst/>
                          <a:latin typeface="Times New Roman"/>
                        </a:rPr>
                        <a:t>3472,8</a:t>
                      </a: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ctr" fontAlgn="b"/>
                      <a:r>
                        <a:rPr lang="ru-RU" sz="1400" b="0" i="0" u="none" strike="noStrike" dirty="0">
                          <a:effectLst/>
                          <a:latin typeface="Times New Roman"/>
                        </a:rPr>
                        <a:t>99,1</a:t>
                      </a:r>
                    </a:p>
                  </a:txBody>
                  <a:tcPr marL="9525" marR="9525" marT="9525" marB="0" anchor="ctr">
                    <a:lnT w="12700" cap="flat" cmpd="sng" algn="ctr">
                      <a:solidFill>
                        <a:schemeClr val="accent2"/>
                      </a:solidFill>
                      <a:prstDash val="solid"/>
                      <a:round/>
                      <a:headEnd type="none" w="med" len="med"/>
                      <a:tailEnd type="none" w="med" len="med"/>
                    </a:lnT>
                  </a:tcPr>
                </a:tc>
              </a:tr>
            </a:tbl>
          </a:graphicData>
        </a:graphic>
      </p:graphicFrame>
      <p:grpSp>
        <p:nvGrpSpPr>
          <p:cNvPr id="30" name="Группа 29"/>
          <p:cNvGrpSpPr/>
          <p:nvPr/>
        </p:nvGrpSpPr>
        <p:grpSpPr>
          <a:xfrm>
            <a:off x="44855" y="3152800"/>
            <a:ext cx="388674" cy="5760640"/>
            <a:chOff x="404663" y="3152800"/>
            <a:chExt cx="388674" cy="5760640"/>
          </a:xfrm>
        </p:grpSpPr>
        <p:pic>
          <p:nvPicPr>
            <p:cNvPr id="21506" name="Picture 2"/>
            <p:cNvPicPr>
              <a:picLocks noChangeAspect="1" noChangeArrowheads="1"/>
            </p:cNvPicPr>
            <p:nvPr/>
          </p:nvPicPr>
          <p:blipFill>
            <a:blip r:embed="rId2" cstate="print"/>
            <a:srcRect/>
            <a:stretch>
              <a:fillRect/>
            </a:stretch>
          </p:blipFill>
          <p:spPr bwMode="auto">
            <a:xfrm>
              <a:off x="404664" y="3512840"/>
              <a:ext cx="360040" cy="36004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cstate="print"/>
            <a:srcRect/>
            <a:stretch>
              <a:fillRect/>
            </a:stretch>
          </p:blipFill>
          <p:spPr bwMode="auto">
            <a:xfrm>
              <a:off x="404664" y="4088904"/>
              <a:ext cx="360040" cy="360040"/>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cstate="print"/>
            <a:srcRect/>
            <a:stretch>
              <a:fillRect/>
            </a:stretch>
          </p:blipFill>
          <p:spPr bwMode="auto">
            <a:xfrm>
              <a:off x="404664" y="3152800"/>
              <a:ext cx="360040" cy="360040"/>
            </a:xfrm>
            <a:prstGeom prst="rect">
              <a:avLst/>
            </a:prstGeom>
            <a:noFill/>
            <a:ln w="9525">
              <a:noFill/>
              <a:miter lim="800000"/>
              <a:headEnd/>
              <a:tailEnd/>
            </a:ln>
            <a:effectLst/>
          </p:spPr>
        </p:pic>
        <p:pic>
          <p:nvPicPr>
            <p:cNvPr id="21509" name="Picture 5"/>
            <p:cNvPicPr>
              <a:picLocks noChangeAspect="1" noChangeArrowheads="1"/>
            </p:cNvPicPr>
            <p:nvPr/>
          </p:nvPicPr>
          <p:blipFill>
            <a:blip r:embed="rId5" cstate="print"/>
            <a:srcRect/>
            <a:stretch>
              <a:fillRect/>
            </a:stretch>
          </p:blipFill>
          <p:spPr bwMode="auto">
            <a:xfrm>
              <a:off x="404663" y="6609184"/>
              <a:ext cx="360040" cy="360040"/>
            </a:xfrm>
            <a:prstGeom prst="rect">
              <a:avLst/>
            </a:prstGeom>
            <a:noFill/>
            <a:ln w="9525">
              <a:noFill/>
              <a:miter lim="800000"/>
              <a:headEnd/>
              <a:tailEnd/>
            </a:ln>
            <a:effectLst/>
          </p:spPr>
        </p:pic>
        <p:pic>
          <p:nvPicPr>
            <p:cNvPr id="21511" name="Picture 7"/>
            <p:cNvPicPr>
              <a:picLocks noChangeAspect="1" noChangeArrowheads="1"/>
            </p:cNvPicPr>
            <p:nvPr/>
          </p:nvPicPr>
          <p:blipFill>
            <a:blip r:embed="rId6" cstate="print"/>
            <a:srcRect/>
            <a:stretch>
              <a:fillRect/>
            </a:stretch>
          </p:blipFill>
          <p:spPr bwMode="auto">
            <a:xfrm>
              <a:off x="404663" y="6969224"/>
              <a:ext cx="360040" cy="360040"/>
            </a:xfrm>
            <a:prstGeom prst="rect">
              <a:avLst/>
            </a:prstGeom>
            <a:noFill/>
            <a:ln w="9525">
              <a:noFill/>
              <a:miter lim="800000"/>
              <a:headEnd/>
              <a:tailEnd/>
            </a:ln>
            <a:effectLst/>
          </p:spPr>
        </p:pic>
        <p:pic>
          <p:nvPicPr>
            <p:cNvPr id="21513" name="Picture 9"/>
            <p:cNvPicPr>
              <a:picLocks noChangeAspect="1" noChangeArrowheads="1"/>
            </p:cNvPicPr>
            <p:nvPr/>
          </p:nvPicPr>
          <p:blipFill>
            <a:blip r:embed="rId7" cstate="print"/>
            <a:srcRect/>
            <a:stretch>
              <a:fillRect/>
            </a:stretch>
          </p:blipFill>
          <p:spPr bwMode="auto">
            <a:xfrm>
              <a:off x="404663" y="6249144"/>
              <a:ext cx="354955" cy="354955"/>
            </a:xfrm>
            <a:prstGeom prst="rect">
              <a:avLst/>
            </a:prstGeom>
            <a:noFill/>
            <a:ln w="9525">
              <a:noFill/>
              <a:miter lim="800000"/>
              <a:headEnd/>
              <a:tailEnd/>
            </a:ln>
            <a:effectLst/>
          </p:spPr>
        </p:pic>
        <p:pic>
          <p:nvPicPr>
            <p:cNvPr id="21514" name="Picture 10"/>
            <p:cNvPicPr>
              <a:picLocks noChangeAspect="1" noChangeArrowheads="1"/>
            </p:cNvPicPr>
            <p:nvPr/>
          </p:nvPicPr>
          <p:blipFill>
            <a:blip r:embed="rId8" cstate="print"/>
            <a:srcRect/>
            <a:stretch>
              <a:fillRect/>
            </a:stretch>
          </p:blipFill>
          <p:spPr bwMode="auto">
            <a:xfrm>
              <a:off x="404664" y="4736976"/>
              <a:ext cx="360040" cy="360040"/>
            </a:xfrm>
            <a:prstGeom prst="rect">
              <a:avLst/>
            </a:prstGeom>
            <a:noFill/>
            <a:ln w="9525">
              <a:noFill/>
              <a:miter lim="800000"/>
              <a:headEnd/>
              <a:tailEnd/>
            </a:ln>
            <a:effectLst/>
          </p:spPr>
        </p:pic>
        <p:pic>
          <p:nvPicPr>
            <p:cNvPr id="21515" name="Picture 11"/>
            <p:cNvPicPr>
              <a:picLocks noChangeAspect="1" noChangeArrowheads="1"/>
            </p:cNvPicPr>
            <p:nvPr/>
          </p:nvPicPr>
          <p:blipFill>
            <a:blip r:embed="rId9" cstate="print"/>
            <a:srcRect/>
            <a:stretch>
              <a:fillRect/>
            </a:stretch>
          </p:blipFill>
          <p:spPr bwMode="auto">
            <a:xfrm>
              <a:off x="404663" y="5098343"/>
              <a:ext cx="353405" cy="353405"/>
            </a:xfrm>
            <a:prstGeom prst="rect">
              <a:avLst/>
            </a:prstGeom>
            <a:noFill/>
            <a:ln w="9525">
              <a:noFill/>
              <a:miter lim="800000"/>
              <a:headEnd/>
              <a:tailEnd/>
            </a:ln>
            <a:effectLst/>
          </p:spPr>
        </p:pic>
        <p:pic>
          <p:nvPicPr>
            <p:cNvPr id="21516" name="Picture 12"/>
            <p:cNvPicPr>
              <a:picLocks noChangeAspect="1" noChangeArrowheads="1"/>
            </p:cNvPicPr>
            <p:nvPr/>
          </p:nvPicPr>
          <p:blipFill>
            <a:blip r:embed="rId10" cstate="print"/>
            <a:srcRect/>
            <a:stretch>
              <a:fillRect/>
            </a:stretch>
          </p:blipFill>
          <p:spPr bwMode="auto">
            <a:xfrm>
              <a:off x="404664" y="5529064"/>
              <a:ext cx="360040" cy="360040"/>
            </a:xfrm>
            <a:prstGeom prst="rect">
              <a:avLst/>
            </a:prstGeom>
            <a:noFill/>
            <a:ln w="9525">
              <a:noFill/>
              <a:miter lim="800000"/>
              <a:headEnd/>
              <a:tailEnd/>
            </a:ln>
            <a:effectLst/>
          </p:spPr>
        </p:pic>
        <p:pic>
          <p:nvPicPr>
            <p:cNvPr id="21517" name="Picture 13"/>
            <p:cNvPicPr>
              <a:picLocks noChangeAspect="1" noChangeArrowheads="1"/>
            </p:cNvPicPr>
            <p:nvPr/>
          </p:nvPicPr>
          <p:blipFill>
            <a:blip r:embed="rId11" cstate="print"/>
            <a:srcRect/>
            <a:stretch>
              <a:fillRect/>
            </a:stretch>
          </p:blipFill>
          <p:spPr bwMode="auto">
            <a:xfrm>
              <a:off x="404663" y="5889104"/>
              <a:ext cx="388674" cy="398343"/>
            </a:xfrm>
            <a:prstGeom prst="rect">
              <a:avLst/>
            </a:prstGeom>
            <a:noFill/>
            <a:ln w="9525">
              <a:noFill/>
              <a:miter lim="800000"/>
              <a:headEnd/>
              <a:tailEnd/>
            </a:ln>
            <a:effectLst/>
          </p:spPr>
        </p:pic>
        <p:pic>
          <p:nvPicPr>
            <p:cNvPr id="21521" name="Picture 17"/>
            <p:cNvPicPr>
              <a:picLocks noChangeAspect="1" noChangeArrowheads="1"/>
            </p:cNvPicPr>
            <p:nvPr/>
          </p:nvPicPr>
          <p:blipFill>
            <a:blip r:embed="rId12" cstate="print"/>
            <a:srcRect/>
            <a:stretch>
              <a:fillRect/>
            </a:stretch>
          </p:blipFill>
          <p:spPr bwMode="auto">
            <a:xfrm>
              <a:off x="404663" y="7329264"/>
              <a:ext cx="360040" cy="360040"/>
            </a:xfrm>
            <a:prstGeom prst="rect">
              <a:avLst/>
            </a:prstGeom>
            <a:noFill/>
            <a:ln w="9525">
              <a:noFill/>
              <a:miter lim="800000"/>
              <a:headEnd/>
              <a:tailEnd/>
            </a:ln>
            <a:effectLst/>
          </p:spPr>
        </p:pic>
        <p:pic>
          <p:nvPicPr>
            <p:cNvPr id="21522" name="Picture 18"/>
            <p:cNvPicPr>
              <a:picLocks noChangeAspect="1" noChangeArrowheads="1"/>
            </p:cNvPicPr>
            <p:nvPr/>
          </p:nvPicPr>
          <p:blipFill>
            <a:blip r:embed="rId13" cstate="print"/>
            <a:srcRect/>
            <a:stretch>
              <a:fillRect/>
            </a:stretch>
          </p:blipFill>
          <p:spPr bwMode="auto">
            <a:xfrm>
              <a:off x="404664" y="7689304"/>
              <a:ext cx="360040" cy="360040"/>
            </a:xfrm>
            <a:prstGeom prst="rect">
              <a:avLst/>
            </a:prstGeom>
            <a:noFill/>
            <a:ln w="9525">
              <a:noFill/>
              <a:miter lim="800000"/>
              <a:headEnd/>
              <a:tailEnd/>
            </a:ln>
            <a:effectLst/>
          </p:spPr>
        </p:pic>
        <p:pic>
          <p:nvPicPr>
            <p:cNvPr id="21523" name="Picture 19"/>
            <p:cNvPicPr>
              <a:picLocks noChangeAspect="1" noChangeArrowheads="1"/>
            </p:cNvPicPr>
            <p:nvPr/>
          </p:nvPicPr>
          <p:blipFill>
            <a:blip r:embed="rId14" cstate="print"/>
            <a:srcRect/>
            <a:stretch>
              <a:fillRect/>
            </a:stretch>
          </p:blipFill>
          <p:spPr bwMode="auto">
            <a:xfrm>
              <a:off x="404664" y="8121352"/>
              <a:ext cx="360040" cy="360040"/>
            </a:xfrm>
            <a:prstGeom prst="rect">
              <a:avLst/>
            </a:prstGeom>
            <a:noFill/>
            <a:ln w="9525">
              <a:noFill/>
              <a:miter lim="800000"/>
              <a:headEnd/>
              <a:tailEnd/>
            </a:ln>
            <a:effectLst/>
          </p:spPr>
        </p:pic>
        <p:pic>
          <p:nvPicPr>
            <p:cNvPr id="21525" name="Picture 21"/>
            <p:cNvPicPr>
              <a:picLocks noChangeAspect="1" noChangeArrowheads="1"/>
            </p:cNvPicPr>
            <p:nvPr/>
          </p:nvPicPr>
          <p:blipFill>
            <a:blip r:embed="rId15" cstate="print"/>
            <a:srcRect/>
            <a:stretch>
              <a:fillRect/>
            </a:stretch>
          </p:blipFill>
          <p:spPr bwMode="auto">
            <a:xfrm>
              <a:off x="404664" y="8553400"/>
              <a:ext cx="360040" cy="360040"/>
            </a:xfrm>
            <a:prstGeom prst="rect">
              <a:avLst/>
            </a:prstGeom>
            <a:noFill/>
            <a:ln w="9525">
              <a:noFill/>
              <a:miter lim="800000"/>
              <a:headEnd/>
              <a:tailEnd/>
            </a:ln>
            <a:effectLst/>
          </p:spPr>
        </p:pic>
      </p:grpSp>
    </p:spTree>
    <p:extLst>
      <p:ext uri="{BB962C8B-B14F-4D97-AF65-F5344CB8AC3E}">
        <p14:creationId xmlns:p14="http://schemas.microsoft.com/office/powerpoint/2010/main" val="2225853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12</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fontScale="90000"/>
          </a:bodyPr>
          <a:lstStyle/>
          <a:p>
            <a:pPr algn="ctr"/>
            <a:r>
              <a:rPr lang="ru-RU" dirty="0" smtClean="0"/>
              <a:t>Межбюджетные трансферты, поступившие </a:t>
            </a:r>
            <a:r>
              <a:rPr lang="ru-RU" dirty="0"/>
              <a:t>из  федерального бюджета</a:t>
            </a:r>
            <a:br>
              <a:rPr lang="ru-RU" dirty="0"/>
            </a:br>
            <a:r>
              <a:rPr lang="ru-RU" dirty="0"/>
              <a:t>в  2019 году, млрд.руб.</a:t>
            </a:r>
          </a:p>
        </p:txBody>
      </p:sp>
      <p:graphicFrame>
        <p:nvGraphicFramePr>
          <p:cNvPr id="8" name="Объект 9"/>
          <p:cNvGraphicFramePr>
            <a:graphicFrameLocks/>
          </p:cNvGraphicFramePr>
          <p:nvPr>
            <p:extLst>
              <p:ext uri="{D42A27DB-BD31-4B8C-83A1-F6EECF244321}">
                <p14:modId xmlns:p14="http://schemas.microsoft.com/office/powerpoint/2010/main" val="613834109"/>
              </p:ext>
            </p:extLst>
          </p:nvPr>
        </p:nvGraphicFramePr>
        <p:xfrm>
          <a:off x="273323" y="4429588"/>
          <a:ext cx="6324029" cy="4449633"/>
        </p:xfrm>
        <a:graphic>
          <a:graphicData uri="http://schemas.openxmlformats.org/drawingml/2006/table">
            <a:tbl>
              <a:tblPr/>
              <a:tblGrid>
                <a:gridCol w="4823145"/>
                <a:gridCol w="188999"/>
                <a:gridCol w="1311885"/>
              </a:tblGrid>
              <a:tr h="294968">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endParaRPr lang="ru-RU" sz="2000" b="0" i="0" u="none" strike="noStrike" dirty="0">
                        <a:effectLst/>
                        <a:latin typeface="Arial Cyr" panose="020B0604020202020204" pitchFamily="34" charset="0"/>
                        <a:cs typeface="Arial Cyr" panose="020B0604020202020204" pitchFamily="34" charset="0"/>
                      </a:endParaRPr>
                    </a:p>
                  </a:txBody>
                  <a:tcPr marL="144000"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b"/>
                      <a:r>
                        <a:rPr lang="ru-RU" sz="2000" u="none" strike="noStrike" dirty="0" err="1" smtClean="0">
                          <a:effectLst/>
                          <a:latin typeface="Arial Cyr" panose="020B0604020202020204" pitchFamily="34" charset="0"/>
                          <a:cs typeface="Arial Cyr" panose="020B0604020202020204" pitchFamily="34" charset="0"/>
                        </a:rPr>
                        <a:t>млрд.руб</a:t>
                      </a:r>
                      <a:r>
                        <a:rPr lang="ru-RU" sz="2000" u="none" strike="noStrike" dirty="0">
                          <a:effectLst/>
                          <a:latin typeface="Arial Cyr" panose="020B0604020202020204" pitchFamily="34" charset="0"/>
                          <a:cs typeface="Arial Cyr" panose="020B0604020202020204" pitchFamily="34" charset="0"/>
                        </a:rPr>
                        <a:t>.</a:t>
                      </a:r>
                      <a:endParaRPr lang="ru-RU" sz="2000" b="0" i="0" u="none" strike="noStrike" dirty="0">
                        <a:effectLst/>
                        <a:latin typeface="Arial Cyr" panose="020B0604020202020204" pitchFamily="34" charset="0"/>
                        <a:cs typeface="Arial Cyr" panose="020B0604020202020204" pitchFamily="34" charset="0"/>
                      </a:endParaRPr>
                    </a:p>
                  </a:txBody>
                  <a:tcPr marL="144000"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endParaRPr lang="ru-RU" sz="2000" b="0" i="0" u="none" strike="noStrike" dirty="0">
                        <a:effectLst/>
                        <a:latin typeface="Arial Cyr" panose="020B0604020202020204" pitchFamily="34" charset="0"/>
                        <a:cs typeface="Arial Cyr" panose="020B060402020202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827379">
                <a:tc>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a:effectLst/>
                          <a:latin typeface="Arial Cyr" panose="020B0604020202020204" pitchFamily="34" charset="0"/>
                          <a:cs typeface="Arial Cyr" panose="020B0604020202020204" pitchFamily="34" charset="0"/>
                        </a:rPr>
                        <a:t>Всего межбюджетных трансфертов</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60000"/>
                        <a:lumOff val="40000"/>
                      </a:srgbClr>
                    </a:solidFill>
                  </a:tcPr>
                </a:tc>
                <a:tc gridSpan="2">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b"/>
                      <a:r>
                        <a:rPr lang="ru-RU" sz="2000" b="1" u="none" strike="noStrike" dirty="0" smtClean="0">
                          <a:effectLst/>
                          <a:latin typeface="Arial Cyr" panose="020B0604020202020204" pitchFamily="34" charset="0"/>
                          <a:cs typeface="Arial Cyr" panose="020B0604020202020204" pitchFamily="34" charset="0"/>
                        </a:rPr>
                        <a:t>15,2</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60000"/>
                        <a:lumOff val="40000"/>
                      </a:srgbClr>
                    </a:solidFill>
                  </a:tcPr>
                </a:tc>
                <a:tc hMerge="1">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endParaRPr lang="ru-RU" sz="2000" b="1" i="0" u="none" strike="noStrike" dirty="0">
                        <a:effectLst/>
                        <a:latin typeface="Arial Cyr" panose="020B0604020202020204" pitchFamily="34" charset="0"/>
                        <a:cs typeface="Arial Cyr" panose="020B060402020202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20000"/>
                        <a:lumOff val="80000"/>
                      </a:schemeClr>
                    </a:solidFill>
                  </a:tcPr>
                </a:tc>
              </a:tr>
              <a:tr h="420556">
                <a:tc gridSpan="3">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r>
                        <a:rPr lang="ru-RU" sz="2000" b="1" u="none" strike="noStrike" dirty="0" smtClean="0">
                          <a:effectLst/>
                          <a:latin typeface="Arial Cyr" panose="020B0604020202020204" pitchFamily="34" charset="0"/>
                          <a:cs typeface="Arial Cyr" panose="020B0604020202020204" pitchFamily="34" charset="0"/>
                        </a:rPr>
                        <a:t>в </a:t>
                      </a:r>
                      <a:r>
                        <a:rPr lang="ru-RU" sz="2000" b="1" u="none" strike="noStrike" dirty="0">
                          <a:effectLst/>
                          <a:latin typeface="Arial Cyr" panose="020B0604020202020204" pitchFamily="34" charset="0"/>
                          <a:cs typeface="Arial Cyr" panose="020B0604020202020204" pitchFamily="34" charset="0"/>
                        </a:rPr>
                        <a:t>том числе:</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c hMerge="1">
                  <a:txBody>
                    <a:bodyPr/>
                    <a:lstStyle/>
                    <a:p>
                      <a:endParaRPr lang="ru-RU"/>
                    </a:p>
                  </a:txBody>
                  <a:tcPr/>
                </a:tc>
                <a:tc hMerge="1">
                  <a:txBody>
                    <a:bodyPr/>
                    <a:lstStyle/>
                    <a:p>
                      <a:endParaRPr lang="ru-RU"/>
                    </a:p>
                  </a:txBody>
                  <a:tcPr/>
                </a:tc>
              </a:tr>
              <a:tr h="0">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дотации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c hMerge="1">
                  <a:txBody>
                    <a:bodyPr/>
                    <a:lstStyle/>
                    <a:p>
                      <a:endParaRPr lang="ru-RU"/>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b"/>
                      <a:r>
                        <a:rPr lang="ru-RU" sz="2000" b="1" u="none" strike="noStrike" dirty="0" smtClean="0">
                          <a:effectLst/>
                          <a:latin typeface="Arial Cyr" panose="020B0604020202020204" pitchFamily="34" charset="0"/>
                          <a:cs typeface="Arial Cyr" panose="020B0604020202020204" pitchFamily="34" charset="0"/>
                        </a:rPr>
                        <a:t>2,7</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r>
              <a:tr h="420556">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субвенции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c hMerge="1">
                  <a:txBody>
                    <a:bodyPr/>
                    <a:lstStyle/>
                    <a:p>
                      <a:endParaRPr lang="ru-RU"/>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b"/>
                      <a:r>
                        <a:rPr lang="ru-RU" sz="2000" b="1" u="none" strike="noStrike" dirty="0" smtClean="0">
                          <a:effectLst/>
                          <a:latin typeface="Arial Cyr" panose="020B0604020202020204" pitchFamily="34" charset="0"/>
                          <a:cs typeface="Arial Cyr" panose="020B0604020202020204" pitchFamily="34" charset="0"/>
                        </a:rPr>
                        <a:t>2,6</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r>
              <a:tr h="420556">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smtClean="0">
                          <a:effectLst/>
                          <a:latin typeface="Arial Cyr" panose="020B0604020202020204" pitchFamily="34" charset="0"/>
                          <a:cs typeface="Arial Cyr" panose="020B0604020202020204" pitchFamily="34" charset="0"/>
                        </a:rPr>
                        <a:t>субсидии</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c hMerge="1">
                  <a:txBody>
                    <a:bodyPr/>
                    <a:lstStyle/>
                    <a:p>
                      <a:endParaRPr lang="ru-RU"/>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b"/>
                      <a:r>
                        <a:rPr lang="ru-RU" sz="2000" b="1" u="none" strike="noStrike" dirty="0" smtClean="0">
                          <a:effectLst/>
                          <a:latin typeface="Arial Cyr" panose="020B0604020202020204" pitchFamily="34" charset="0"/>
                          <a:cs typeface="Arial Cyr" panose="020B0604020202020204" pitchFamily="34" charset="0"/>
                        </a:rPr>
                        <a:t>4,0</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r>
              <a:tr h="827379">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smtClean="0">
                          <a:effectLst/>
                          <a:latin typeface="Arial Cyr" panose="020B0604020202020204" pitchFamily="34" charset="0"/>
                          <a:cs typeface="Arial Cyr" panose="020B0604020202020204" pitchFamily="34" charset="0"/>
                        </a:rPr>
                        <a:t>иные </a:t>
                      </a:r>
                      <a:r>
                        <a:rPr lang="ru-RU" sz="2000" b="1" u="none" strike="noStrike" dirty="0">
                          <a:effectLst/>
                          <a:latin typeface="Arial Cyr" panose="020B0604020202020204" pitchFamily="34" charset="0"/>
                          <a:cs typeface="Arial Cyr" panose="020B0604020202020204" pitchFamily="34" charset="0"/>
                        </a:rPr>
                        <a:t>межбюджетные трансферты</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c hMerge="1">
                  <a:txBody>
                    <a:bodyPr/>
                    <a:lstStyle/>
                    <a:p>
                      <a:endParaRPr lang="ru-RU"/>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b"/>
                      <a:r>
                        <a:rPr lang="ru-RU" sz="2000" b="1" u="none" strike="noStrike" dirty="0" smtClean="0">
                          <a:effectLst/>
                          <a:latin typeface="Arial Cyr" panose="020B0604020202020204" pitchFamily="34" charset="0"/>
                          <a:cs typeface="Arial Cyr" panose="020B0604020202020204" pitchFamily="34" charset="0"/>
                        </a:rPr>
                        <a:t>5,9</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40000"/>
                        <a:lumOff val="60000"/>
                      </a:srgbClr>
                    </a:solidFill>
                  </a:tcPr>
                </a:tc>
              </a:tr>
              <a:tr h="420556">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ctr" fontAlgn="b"/>
                      <a:r>
                        <a:rPr lang="ru-RU" sz="2000" b="1" u="none" strike="noStrike" dirty="0">
                          <a:effectLst/>
                          <a:latin typeface="Arial Cyr" panose="020B0604020202020204" pitchFamily="34" charset="0"/>
                          <a:cs typeface="Arial Cyr" panose="020B0604020202020204" pitchFamily="34" charset="0"/>
                        </a:rPr>
                        <a:t> </a:t>
                      </a:r>
                      <a:r>
                        <a:rPr lang="ru-RU" sz="2000" b="1" u="none" strike="noStrike" dirty="0" smtClean="0">
                          <a:effectLst/>
                          <a:latin typeface="Arial Cyr" panose="020B0604020202020204" pitchFamily="34" charset="0"/>
                          <a:cs typeface="Arial Cyr" panose="020B0604020202020204" pitchFamily="34" charset="0"/>
                        </a:rPr>
                        <a:t>            из </a:t>
                      </a:r>
                      <a:r>
                        <a:rPr lang="ru-RU" sz="2000" b="1" u="none" strike="noStrike" dirty="0">
                          <a:effectLst/>
                          <a:latin typeface="Arial Cyr" panose="020B0604020202020204" pitchFamily="34" charset="0"/>
                          <a:cs typeface="Arial Cyr" panose="020B0604020202020204" pitchFamily="34" charset="0"/>
                        </a:rPr>
                        <a:t>них:</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60000"/>
                        <a:lumOff val="40000"/>
                      </a:srgbClr>
                    </a:solidFill>
                  </a:tcPr>
                </a:tc>
                <a:tc hMerge="1">
                  <a:txBody>
                    <a:bodyPr/>
                    <a:lstStyle/>
                    <a:p>
                      <a:endParaRPr lang="ru-RU"/>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endParaRPr lang="ru-RU" dirty="0"/>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AC44">
                        <a:lumMod val="60000"/>
                        <a:lumOff val="40000"/>
                      </a:srgbClr>
                    </a:solidFill>
                  </a:tcPr>
                </a:tc>
              </a:tr>
              <a:tr h="484001">
                <a:tc gridSpan="2">
                  <a:txBody>
                    <a:bodyPr/>
                    <a:lstStyle>
                      <a:lvl1pPr marL="0" algn="l" defTabSz="914400" rtl="0" eaLnBrk="1" latinLnBrk="0" hangingPunct="1">
                        <a:defRPr sz="1800" kern="1200">
                          <a:solidFill>
                            <a:schemeClr val="dk1"/>
                          </a:solidFill>
                          <a:latin typeface="Times New Roman"/>
                          <a:ea typeface=""/>
                          <a:cs typeface=""/>
                        </a:defRPr>
                      </a:lvl1pPr>
                      <a:lvl2pPr marL="457200" algn="l" defTabSz="914400" rtl="0" eaLnBrk="1" latinLnBrk="0" hangingPunct="1">
                        <a:defRPr sz="1800" kern="1200">
                          <a:solidFill>
                            <a:schemeClr val="dk1"/>
                          </a:solidFill>
                          <a:latin typeface="Times New Roman"/>
                          <a:ea typeface=""/>
                          <a:cs typeface=""/>
                        </a:defRPr>
                      </a:lvl2pPr>
                      <a:lvl3pPr marL="914400" algn="l" defTabSz="914400" rtl="0" eaLnBrk="1" latinLnBrk="0" hangingPunct="1">
                        <a:defRPr sz="1800" kern="1200">
                          <a:solidFill>
                            <a:schemeClr val="dk1"/>
                          </a:solidFill>
                          <a:latin typeface="Times New Roman"/>
                          <a:ea typeface=""/>
                          <a:cs typeface=""/>
                        </a:defRPr>
                      </a:lvl3pPr>
                      <a:lvl4pPr marL="1371600" algn="l" defTabSz="914400" rtl="0" eaLnBrk="1" latinLnBrk="0" hangingPunct="1">
                        <a:defRPr sz="1800" kern="1200">
                          <a:solidFill>
                            <a:schemeClr val="dk1"/>
                          </a:solidFill>
                          <a:latin typeface="Times New Roman"/>
                          <a:ea typeface=""/>
                          <a:cs typeface=""/>
                        </a:defRPr>
                      </a:lvl4pPr>
                      <a:lvl5pPr marL="1828800" algn="l" defTabSz="914400" rtl="0" eaLnBrk="1" latinLnBrk="0" hangingPunct="1">
                        <a:defRPr sz="1800" kern="1200">
                          <a:solidFill>
                            <a:schemeClr val="dk1"/>
                          </a:solidFill>
                          <a:latin typeface="Times New Roman"/>
                          <a:ea typeface=""/>
                          <a:cs typeface=""/>
                        </a:defRPr>
                      </a:lvl5pPr>
                      <a:lvl6pPr marL="2286000" algn="l" defTabSz="914400" rtl="0" eaLnBrk="1" latinLnBrk="0" hangingPunct="1">
                        <a:defRPr sz="1800" kern="1200">
                          <a:solidFill>
                            <a:schemeClr val="dk1"/>
                          </a:solidFill>
                          <a:latin typeface="Times New Roman"/>
                          <a:ea typeface=""/>
                          <a:cs typeface=""/>
                        </a:defRPr>
                      </a:lvl6pPr>
                      <a:lvl7pPr marL="2743200" algn="l" defTabSz="914400" rtl="0" eaLnBrk="1" latinLnBrk="0" hangingPunct="1">
                        <a:defRPr sz="1800" kern="1200">
                          <a:solidFill>
                            <a:schemeClr val="dk1"/>
                          </a:solidFill>
                          <a:latin typeface="Times New Roman"/>
                          <a:ea typeface=""/>
                          <a:cs typeface=""/>
                        </a:defRPr>
                      </a:lvl7pPr>
                      <a:lvl8pPr marL="3200400" algn="l" defTabSz="914400" rtl="0" eaLnBrk="1" latinLnBrk="0" hangingPunct="1">
                        <a:defRPr sz="1800" kern="1200">
                          <a:solidFill>
                            <a:schemeClr val="dk1"/>
                          </a:solidFill>
                          <a:latin typeface="Times New Roman"/>
                          <a:ea typeface=""/>
                          <a:cs typeface=""/>
                        </a:defRPr>
                      </a:lvl8pPr>
                      <a:lvl9pPr marL="3657600" algn="l" defTabSz="914400" rtl="0" eaLnBrk="1" latinLnBrk="0" hangingPunct="1">
                        <a:defRPr sz="1800" kern="1200">
                          <a:solidFill>
                            <a:schemeClr val="dk1"/>
                          </a:solidFill>
                          <a:latin typeface="Times New Roman"/>
                          <a:ea typeface=""/>
                          <a:cs typeface=""/>
                        </a:defRPr>
                      </a:lvl9pPr>
                    </a:lstStyle>
                    <a:p>
                      <a:pPr algn="l" fontAlgn="b"/>
                      <a:r>
                        <a:rPr lang="ru-RU" sz="2000" b="1" u="none" strike="noStrike" dirty="0">
                          <a:effectLst/>
                          <a:latin typeface="Arial Cyr" panose="020B0604020202020204" pitchFamily="34" charset="0"/>
                          <a:cs typeface="Arial Cyr" panose="020B0604020202020204" pitchFamily="34" charset="0"/>
                        </a:rPr>
                        <a:t>поддержка сельского хозяйства</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lumMod val="40000"/>
                        <a:lumOff val="60000"/>
                      </a:srgbClr>
                    </a:solidFill>
                  </a:tcPr>
                </a:tc>
                <a:tc hMerge="1">
                  <a:txBody>
                    <a:bodyPr/>
                    <a:lstStyle/>
                    <a:p>
                      <a:endParaRPr lang="ru-RU"/>
                    </a:p>
                  </a:txBody>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ctr" fontAlgn="b"/>
                      <a:r>
                        <a:rPr lang="ru-RU" sz="2000" b="1" i="0" u="none" strike="noStrike" dirty="0" smtClean="0">
                          <a:effectLst/>
                          <a:latin typeface="Arial Cyr" panose="020B0604020202020204" pitchFamily="34" charset="0"/>
                          <a:cs typeface="Arial Cyr" panose="020B0604020202020204" pitchFamily="34" charset="0"/>
                        </a:rPr>
                        <a:t>3,2</a:t>
                      </a:r>
                      <a:endParaRPr lang="ru-RU" sz="2000" b="1" i="0" u="none" strike="noStrike" dirty="0">
                        <a:effectLst/>
                        <a:latin typeface="Arial Cyr" panose="020B0604020202020204" pitchFamily="34" charset="0"/>
                        <a:cs typeface="Arial Cyr" panose="020B0604020202020204" pitchFamily="34" charset="0"/>
                      </a:endParaRPr>
                    </a:p>
                  </a:txBody>
                  <a:tcPr marL="144000"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lumMod val="40000"/>
                        <a:lumOff val="60000"/>
                      </a:srgbClr>
                    </a:solidFill>
                  </a:tcPr>
                </a:tc>
              </a:tr>
            </a:tbl>
          </a:graphicData>
        </a:graphic>
      </p:graphicFrame>
      <p:pic>
        <p:nvPicPr>
          <p:cNvPr id="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840" y="1724830"/>
            <a:ext cx="4608512" cy="258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998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13</a:t>
            </a:fld>
            <a:endParaRPr lang="ru-RU"/>
          </a:p>
        </p:txBody>
      </p:sp>
      <p:sp>
        <p:nvSpPr>
          <p:cNvPr id="8" name="Заголовок 1"/>
          <p:cNvSpPr>
            <a:spLocks noGrp="1"/>
          </p:cNvSpPr>
          <p:nvPr>
            <p:ph type="title"/>
          </p:nvPr>
        </p:nvSpPr>
        <p:spPr>
          <a:xfrm>
            <a:off x="1556792" y="344488"/>
            <a:ext cx="5112569" cy="720081"/>
          </a:xfrm>
        </p:spPr>
        <p:txBody>
          <a:bodyPr>
            <a:noAutofit/>
          </a:bodyPr>
          <a:lstStyle/>
          <a:p>
            <a:pPr algn="ctr"/>
            <a:r>
              <a:rPr lang="ru-RU" dirty="0" smtClean="0"/>
              <a:t>Финансовая помощь бюджетам муниципальных образований за 2019 год</a:t>
            </a:r>
            <a:endParaRPr lang="ru-RU" dirty="0"/>
          </a:p>
        </p:txBody>
      </p:sp>
      <p:graphicFrame>
        <p:nvGraphicFramePr>
          <p:cNvPr id="9" name="Диаграмма 8"/>
          <p:cNvGraphicFramePr/>
          <p:nvPr>
            <p:extLst>
              <p:ext uri="{D42A27DB-BD31-4B8C-83A1-F6EECF244321}">
                <p14:modId xmlns:p14="http://schemas.microsoft.com/office/powerpoint/2010/main" val="588050416"/>
              </p:ext>
            </p:extLst>
          </p:nvPr>
        </p:nvGraphicFramePr>
        <p:xfrm>
          <a:off x="260648" y="1317296"/>
          <a:ext cx="6408712"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356992" y="1363595"/>
            <a:ext cx="1440160" cy="369332"/>
          </a:xfrm>
          <a:prstGeom prst="rect">
            <a:avLst/>
          </a:prstGeom>
          <a:noFill/>
        </p:spPr>
        <p:txBody>
          <a:bodyPr wrap="square" rtlCol="0">
            <a:spAutoFit/>
          </a:bodyPr>
          <a:lstStyle/>
          <a:p>
            <a:r>
              <a:rPr lang="ru-RU" b="1" dirty="0" smtClean="0"/>
              <a:t>Всего  22114</a:t>
            </a:r>
            <a:endParaRPr lang="ru-RU" b="1" dirty="0"/>
          </a:p>
        </p:txBody>
      </p:sp>
      <p:sp>
        <p:nvSpPr>
          <p:cNvPr id="12" name="TextBox 11"/>
          <p:cNvSpPr txBox="1"/>
          <p:nvPr/>
        </p:nvSpPr>
        <p:spPr>
          <a:xfrm>
            <a:off x="5157782" y="1363595"/>
            <a:ext cx="1224136" cy="369332"/>
          </a:xfrm>
          <a:prstGeom prst="rect">
            <a:avLst/>
          </a:prstGeom>
          <a:noFill/>
        </p:spPr>
        <p:txBody>
          <a:bodyPr wrap="square" rtlCol="0">
            <a:spAutoFit/>
          </a:bodyPr>
          <a:lstStyle/>
          <a:p>
            <a:r>
              <a:rPr lang="ru-RU" b="1" dirty="0" smtClean="0"/>
              <a:t>млн. руб.</a:t>
            </a:r>
            <a:endParaRPr lang="ru-RU"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878" y="5241032"/>
            <a:ext cx="5725040" cy="3821465"/>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641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14</a:t>
            </a:fld>
            <a:endParaRPr lang="ru-RU"/>
          </a:p>
        </p:txBody>
      </p:sp>
      <p:sp>
        <p:nvSpPr>
          <p:cNvPr id="8" name="Заголовок 1"/>
          <p:cNvSpPr>
            <a:spLocks noGrp="1"/>
          </p:cNvSpPr>
          <p:nvPr>
            <p:ph type="title"/>
          </p:nvPr>
        </p:nvSpPr>
        <p:spPr>
          <a:xfrm>
            <a:off x="908720" y="416496"/>
            <a:ext cx="5832648" cy="936104"/>
          </a:xfrm>
        </p:spPr>
        <p:txBody>
          <a:bodyPr>
            <a:noAutofit/>
          </a:bodyPr>
          <a:lstStyle/>
          <a:p>
            <a:pPr algn="ctr"/>
            <a:r>
              <a:rPr lang="ru-RU" spc="30" dirty="0"/>
              <a:t>Динамика роста среднемесячной заработной платы по категориям работников (руб.)</a:t>
            </a:r>
          </a:p>
        </p:txBody>
      </p:sp>
      <p:graphicFrame>
        <p:nvGraphicFramePr>
          <p:cNvPr id="9" name="Таблица 8"/>
          <p:cNvGraphicFramePr>
            <a:graphicFrameLocks noGrp="1"/>
          </p:cNvGraphicFramePr>
          <p:nvPr>
            <p:extLst>
              <p:ext uri="{D42A27DB-BD31-4B8C-83A1-F6EECF244321}">
                <p14:modId xmlns:p14="http://schemas.microsoft.com/office/powerpoint/2010/main" val="276302171"/>
              </p:ext>
            </p:extLst>
          </p:nvPr>
        </p:nvGraphicFramePr>
        <p:xfrm>
          <a:off x="332655" y="1775550"/>
          <a:ext cx="6336704" cy="7185660"/>
        </p:xfrm>
        <a:graphic>
          <a:graphicData uri="http://schemas.openxmlformats.org/drawingml/2006/table">
            <a:tbl>
              <a:tblPr>
                <a:tableStyleId>{5C22544A-7EE6-4342-B048-85BDC9FD1C3A}</a:tableStyleId>
              </a:tblPr>
              <a:tblGrid>
                <a:gridCol w="2797165"/>
                <a:gridCol w="927969"/>
                <a:gridCol w="927969"/>
                <a:gridCol w="927969"/>
                <a:gridCol w="755632"/>
              </a:tblGrid>
              <a:tr h="272567">
                <a:tc rowSpan="2">
                  <a:txBody>
                    <a:bodyPr/>
                    <a:lstStyle/>
                    <a:p>
                      <a:pPr algn="ctr" fontAlgn="ctr"/>
                      <a:r>
                        <a:rPr lang="ru-RU" sz="1600" b="1" u="none" strike="noStrike" dirty="0">
                          <a:effectLst/>
                        </a:rPr>
                        <a:t>Категории работников</a:t>
                      </a:r>
                      <a:endParaRPr lang="ru-RU" sz="1600" b="1" i="0" u="none" strike="noStrike" dirty="0">
                        <a:solidFill>
                          <a:srgbClr val="000000"/>
                        </a:solidFill>
                        <a:effectLst/>
                        <a:latin typeface="Times New Roman"/>
                      </a:endParaRPr>
                    </a:p>
                  </a:txBody>
                  <a:tcPr marL="7050" marR="7050" marT="70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fontAlgn="ctr"/>
                      <a:r>
                        <a:rPr lang="ru-RU" sz="1600" b="1" u="none" strike="noStrike" dirty="0">
                          <a:effectLst/>
                        </a:rPr>
                        <a:t>Среднемесячная заработная плата, руб.</a:t>
                      </a:r>
                      <a:endParaRPr lang="ru-RU" sz="1600" b="1" i="0" u="none" strike="noStrike" dirty="0">
                        <a:solidFill>
                          <a:srgbClr val="000000"/>
                        </a:solidFill>
                        <a:effectLst/>
                        <a:latin typeface="Times New Roman"/>
                      </a:endParaRPr>
                    </a:p>
                  </a:txBody>
                  <a:tcPr marL="7050" marR="7050" marT="70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r>
              <a:tr h="138226">
                <a:tc vMerge="1">
                  <a:txBody>
                    <a:bodyPr/>
                    <a:lstStyle/>
                    <a:p>
                      <a:endParaRPr lang="ru-RU"/>
                    </a:p>
                  </a:txBody>
                  <a:tcPr/>
                </a:tc>
                <a:tc>
                  <a:txBody>
                    <a:bodyPr/>
                    <a:lstStyle/>
                    <a:p>
                      <a:pPr algn="ctr" fontAlgn="b"/>
                      <a:r>
                        <a:rPr lang="ru-RU" sz="1600" b="1" u="none" strike="noStrike" dirty="0" smtClean="0">
                          <a:effectLst/>
                        </a:rPr>
                        <a:t>2016г</a:t>
                      </a:r>
                      <a:r>
                        <a:rPr lang="ru-RU" sz="1600" b="1" u="none" strike="noStrike" dirty="0">
                          <a:effectLst/>
                        </a:rPr>
                        <a:t>.</a:t>
                      </a:r>
                      <a:endParaRPr lang="ru-RU" sz="1600" b="1" i="0" u="none" strike="noStrike" dirty="0">
                        <a:solidFill>
                          <a:srgbClr val="000000"/>
                        </a:solidFill>
                        <a:effectLst/>
                        <a:latin typeface="Times New Roman"/>
                      </a:endParaRPr>
                    </a:p>
                  </a:txBody>
                  <a:tcPr marL="7050" marR="7050" marT="70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smtClean="0">
                          <a:effectLst/>
                        </a:rPr>
                        <a:t>2017г</a:t>
                      </a:r>
                      <a:r>
                        <a:rPr lang="ru-RU" sz="1600" b="1" u="none" strike="noStrike" dirty="0">
                          <a:effectLst/>
                        </a:rPr>
                        <a:t>.</a:t>
                      </a:r>
                      <a:endParaRPr lang="ru-RU" sz="1600" b="1" i="0" u="none" strike="noStrike" dirty="0">
                        <a:solidFill>
                          <a:srgbClr val="000000"/>
                        </a:solidFill>
                        <a:effectLst/>
                        <a:latin typeface="Times New Roman"/>
                      </a:endParaRPr>
                    </a:p>
                  </a:txBody>
                  <a:tcPr marL="7050" marR="7050" marT="70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smtClean="0">
                          <a:effectLst/>
                        </a:rPr>
                        <a:t>2018г</a:t>
                      </a:r>
                      <a:r>
                        <a:rPr lang="ru-RU" sz="1600" b="1" u="none" strike="noStrike" dirty="0">
                          <a:effectLst/>
                        </a:rPr>
                        <a:t>.</a:t>
                      </a:r>
                      <a:endParaRPr lang="ru-RU" sz="1600" b="1" i="0" u="none" strike="noStrike" dirty="0">
                        <a:solidFill>
                          <a:srgbClr val="000000"/>
                        </a:solidFill>
                        <a:effectLst/>
                        <a:latin typeface="Times New Roman"/>
                      </a:endParaRPr>
                    </a:p>
                  </a:txBody>
                  <a:tcPr marL="7050" marR="7050" marT="70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1" u="none" strike="noStrike" dirty="0" smtClean="0">
                          <a:effectLst/>
                        </a:rPr>
                        <a:t>2019г</a:t>
                      </a:r>
                      <a:r>
                        <a:rPr lang="ru-RU" sz="1600" b="1" u="none" strike="noStrike" dirty="0">
                          <a:effectLst/>
                        </a:rPr>
                        <a:t>.</a:t>
                      </a:r>
                      <a:endParaRPr lang="ru-RU" sz="1600" b="1" i="0" u="none" strike="noStrike" dirty="0">
                        <a:solidFill>
                          <a:srgbClr val="000000"/>
                        </a:solidFill>
                        <a:effectLst/>
                        <a:latin typeface="Times New Roman"/>
                      </a:endParaRPr>
                    </a:p>
                  </a:txBody>
                  <a:tcPr marL="7050" marR="7050" marT="70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8226">
                <a:tc gridSpan="5">
                  <a:txBody>
                    <a:bodyPr/>
                    <a:lstStyle/>
                    <a:p>
                      <a:pPr algn="ctr" fontAlgn="ctr"/>
                      <a:r>
                        <a:rPr lang="ru-RU" sz="1600" b="1" u="none" strike="noStrike" dirty="0">
                          <a:effectLst/>
                        </a:rPr>
                        <a:t>Образование</a:t>
                      </a:r>
                      <a:endParaRPr lang="ru-RU" sz="1600" b="1" i="0" u="none" strike="noStrike" dirty="0">
                        <a:solidFill>
                          <a:srgbClr val="000000"/>
                        </a:solidFill>
                        <a:effectLst/>
                        <a:latin typeface="Times New Roman"/>
                      </a:endParaRPr>
                    </a:p>
                  </a:txBody>
                  <a:tcPr marL="7050" marR="7050" marT="70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06992">
                <a:tc>
                  <a:txBody>
                    <a:bodyPr/>
                    <a:lstStyle/>
                    <a:p>
                      <a:pPr algn="l" fontAlgn="ctr"/>
                      <a:r>
                        <a:rPr lang="ru-RU" sz="1600" u="none" strike="noStrike" dirty="0" err="1">
                          <a:effectLst/>
                        </a:rPr>
                        <a:t>Педработники</a:t>
                      </a:r>
                      <a:r>
                        <a:rPr lang="ru-RU" sz="1600" u="none" strike="noStrike" dirty="0">
                          <a:effectLst/>
                        </a:rPr>
                        <a:t> образовательных учреждений общего образования</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25056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25314</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27178</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30086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1333">
                <a:tc>
                  <a:txBody>
                    <a:bodyPr/>
                    <a:lstStyle/>
                    <a:p>
                      <a:pPr algn="l" fontAlgn="ctr"/>
                      <a:r>
                        <a:rPr lang="ru-RU" sz="1600" u="none" strike="noStrike" dirty="0" err="1">
                          <a:effectLst/>
                        </a:rPr>
                        <a:t>Педработники</a:t>
                      </a:r>
                      <a:r>
                        <a:rPr lang="ru-RU" sz="1600" u="none" strike="noStrike" dirty="0">
                          <a:effectLst/>
                        </a:rPr>
                        <a:t> дошкольных образовательных учреждений (к средней зарплате в сфере общего образования)</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21446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22230</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25596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27752</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1333">
                <a:tc>
                  <a:txBody>
                    <a:bodyPr/>
                    <a:lstStyle/>
                    <a:p>
                      <a:pPr algn="l" fontAlgn="ctr"/>
                      <a:r>
                        <a:rPr lang="ru-RU" sz="1600" u="none" strike="noStrike" dirty="0" err="1">
                          <a:effectLst/>
                        </a:rPr>
                        <a:t>Педработники</a:t>
                      </a:r>
                      <a:r>
                        <a:rPr lang="ru-RU" sz="1600" u="none" strike="noStrike" dirty="0">
                          <a:effectLst/>
                        </a:rPr>
                        <a:t> учреждений дополнительного образования (к среднемесячной заработной плате учителей)</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21132</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24870</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27416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29981</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2650">
                <a:tc>
                  <a:txBody>
                    <a:bodyPr/>
                    <a:lstStyle/>
                    <a:p>
                      <a:pPr algn="l" fontAlgn="ctr"/>
                      <a:r>
                        <a:rPr lang="ru-RU" sz="1600" u="none" strike="noStrike" dirty="0">
                          <a:effectLst/>
                        </a:rPr>
                        <a:t>Преподаватели и мастера НПО,СПО </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23628</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24870</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28451</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smtClean="0">
                          <a:solidFill>
                            <a:srgbClr val="000000"/>
                          </a:solidFill>
                          <a:effectLst/>
                          <a:latin typeface="+mn-lt"/>
                        </a:rPr>
                        <a:t>31427</a:t>
                      </a:r>
                      <a:endParaRPr lang="ru-RU" sz="1600" b="0" i="0" u="none" strike="noStrike" dirty="0">
                        <a:solidFill>
                          <a:srgbClr val="000000"/>
                        </a:solidFill>
                        <a:effectLst/>
                        <a:latin typeface="+mn-lt"/>
                      </a:endParaRP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6992">
                <a:tc>
                  <a:txBody>
                    <a:bodyPr/>
                    <a:lstStyle/>
                    <a:p>
                      <a:pPr algn="l" fontAlgn="ctr"/>
                      <a:r>
                        <a:rPr lang="ru-RU" sz="1600" u="none" strike="noStrike" dirty="0" err="1">
                          <a:effectLst/>
                        </a:rPr>
                        <a:t>Педработники</a:t>
                      </a:r>
                      <a:r>
                        <a:rPr lang="ru-RU" sz="1600" u="none" strike="noStrike" dirty="0">
                          <a:effectLst/>
                        </a:rPr>
                        <a:t>, оказывающие социальные услуги детям-сиротам</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23845</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25666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27516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29588</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8226">
                <a:tc gridSpan="5">
                  <a:txBody>
                    <a:bodyPr/>
                    <a:lstStyle/>
                    <a:p>
                      <a:pPr algn="ctr" fontAlgn="ctr"/>
                      <a:r>
                        <a:rPr lang="ru-RU" sz="1600" b="1" u="none" strike="noStrike" dirty="0">
                          <a:effectLst/>
                        </a:rPr>
                        <a:t>Здравоохранение</a:t>
                      </a:r>
                      <a:endParaRPr lang="ru-RU" sz="1600" b="1" i="0" u="none" strike="noStrike" dirty="0">
                        <a:solidFill>
                          <a:srgbClr val="000000"/>
                        </a:solidFill>
                        <a:effectLst/>
                        <a:latin typeface="Times New Roman"/>
                      </a:endParaRPr>
                    </a:p>
                  </a:txBody>
                  <a:tcPr marL="7050" marR="7050" marT="70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8308">
                <a:tc>
                  <a:txBody>
                    <a:bodyPr/>
                    <a:lstStyle/>
                    <a:p>
                      <a:pPr algn="l" fontAlgn="ctr"/>
                      <a:r>
                        <a:rPr lang="ru-RU" sz="1600" u="none" strike="noStrike" dirty="0">
                          <a:effectLst/>
                        </a:rPr>
                        <a:t>Врачи</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36903</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40404</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53944</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58783</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6598">
                <a:tc>
                  <a:txBody>
                    <a:bodyPr/>
                    <a:lstStyle/>
                    <a:p>
                      <a:pPr algn="l" fontAlgn="ctr"/>
                      <a:r>
                        <a:rPr lang="ru-RU" sz="1600" u="none" strike="noStrike" dirty="0">
                          <a:effectLst/>
                        </a:rPr>
                        <a:t>Средний медперсонал</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20364</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21883</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27129</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29940</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8586">
                <a:tc>
                  <a:txBody>
                    <a:bodyPr/>
                    <a:lstStyle/>
                    <a:p>
                      <a:pPr algn="l" fontAlgn="ctr"/>
                      <a:r>
                        <a:rPr lang="ru-RU" sz="1600" u="none" strike="noStrike" dirty="0">
                          <a:effectLst/>
                        </a:rPr>
                        <a:t>Младший медперсонал</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a:solidFill>
                            <a:srgbClr val="000000"/>
                          </a:solidFill>
                          <a:effectLst/>
                          <a:latin typeface="+mn-lt"/>
                        </a:rPr>
                        <a:t>13388</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15548</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26995</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28617</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8226">
                <a:tc gridSpan="5">
                  <a:txBody>
                    <a:bodyPr/>
                    <a:lstStyle/>
                    <a:p>
                      <a:pPr algn="ctr" fontAlgn="ctr"/>
                      <a:r>
                        <a:rPr lang="ru-RU" sz="1600" b="1" u="none" strike="noStrike" dirty="0">
                          <a:effectLst/>
                        </a:rPr>
                        <a:t>Соцзащита</a:t>
                      </a:r>
                      <a:endParaRPr lang="ru-RU" sz="1600" b="1" i="0" u="none" strike="noStrike" dirty="0">
                        <a:solidFill>
                          <a:srgbClr val="000000"/>
                        </a:solidFill>
                        <a:effectLst/>
                        <a:latin typeface="Times New Roman"/>
                      </a:endParaRPr>
                    </a:p>
                  </a:txBody>
                  <a:tcPr marL="7050" marR="7050" marT="70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3088">
                <a:tc>
                  <a:txBody>
                    <a:bodyPr/>
                    <a:lstStyle/>
                    <a:p>
                      <a:pPr algn="l" fontAlgn="ctr"/>
                      <a:r>
                        <a:rPr lang="ru-RU" sz="1600" u="none" strike="noStrike" dirty="0">
                          <a:effectLst/>
                        </a:rPr>
                        <a:t>Социальные работники</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17143</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20221</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27000</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29466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8226">
                <a:tc gridSpan="5">
                  <a:txBody>
                    <a:bodyPr/>
                    <a:lstStyle/>
                    <a:p>
                      <a:pPr algn="ctr" fontAlgn="ctr"/>
                      <a:r>
                        <a:rPr lang="ru-RU" sz="1600" b="1" u="none" strike="noStrike" dirty="0">
                          <a:effectLst/>
                        </a:rPr>
                        <a:t>Культура</a:t>
                      </a:r>
                      <a:endParaRPr lang="ru-RU" sz="1600" b="1" i="0" u="none" strike="noStrike" dirty="0">
                        <a:solidFill>
                          <a:srgbClr val="000000"/>
                        </a:solidFill>
                        <a:effectLst/>
                        <a:latin typeface="Times New Roman"/>
                      </a:endParaRPr>
                    </a:p>
                  </a:txBody>
                  <a:tcPr marL="7050" marR="7050" marT="70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2650">
                <a:tc>
                  <a:txBody>
                    <a:bodyPr/>
                    <a:lstStyle/>
                    <a:p>
                      <a:pPr algn="l" fontAlgn="ctr"/>
                      <a:r>
                        <a:rPr lang="ru-RU" sz="1600" u="none" strike="noStrike" dirty="0">
                          <a:effectLst/>
                        </a:rPr>
                        <a:t>Работники учреждений культуры</a:t>
                      </a:r>
                      <a:endParaRPr lang="ru-RU" sz="1600" b="0" i="0" u="none" strike="noStrike" dirty="0">
                        <a:solidFill>
                          <a:srgbClr val="000000"/>
                        </a:solidFill>
                        <a:effectLst/>
                        <a:latin typeface="Times New Roman"/>
                      </a:endParaRPr>
                    </a:p>
                  </a:txBody>
                  <a:tcPr marL="36000" marR="7200" marT="72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18140</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22384</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27596</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ru-RU" sz="1600" b="0" i="0" u="none" strike="noStrike" dirty="0">
                          <a:solidFill>
                            <a:srgbClr val="000000"/>
                          </a:solidFill>
                          <a:effectLst/>
                          <a:latin typeface="+mn-lt"/>
                        </a:rPr>
                        <a:t>29947</a:t>
                      </a:r>
                    </a:p>
                  </a:txBody>
                  <a:tcPr marL="5003" marR="5003" marT="50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528997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15</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a:bodyPr>
          <a:lstStyle/>
          <a:p>
            <a:pPr algn="ctr"/>
            <a:r>
              <a:rPr lang="ru-RU" dirty="0" smtClean="0"/>
              <a:t>Бюджетные доходы и расходы на душу населения по ЦФО за 2019г. руб. /чел.</a:t>
            </a: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2473122304"/>
              </p:ext>
            </p:extLst>
          </p:nvPr>
        </p:nvGraphicFramePr>
        <p:xfrm>
          <a:off x="214290" y="2381232"/>
          <a:ext cx="6296126" cy="5951733"/>
        </p:xfrm>
        <a:graphic>
          <a:graphicData uri="http://schemas.openxmlformats.org/drawingml/2006/table">
            <a:tbl>
              <a:tblPr>
                <a:tableStyleId>{5C22544A-7EE6-4342-B048-85BDC9FD1C3A}</a:tableStyleId>
              </a:tblPr>
              <a:tblGrid>
                <a:gridCol w="3118914"/>
                <a:gridCol w="1588606"/>
                <a:gridCol w="1588606"/>
              </a:tblGrid>
              <a:tr h="1190025">
                <a:tc>
                  <a:txBody>
                    <a:bodyPr/>
                    <a:lstStyle/>
                    <a:p>
                      <a:pPr algn="ctr" fontAlgn="ctr"/>
                      <a:r>
                        <a:rPr lang="ru-RU" sz="1800" b="1" u="none" strike="noStrike" dirty="0">
                          <a:effectLst/>
                        </a:rPr>
                        <a:t>Субъект</a:t>
                      </a:r>
                      <a:endParaRPr lang="ru-RU" sz="1800" b="1" i="0" u="none" strike="noStrike" dirty="0">
                        <a:effectLst/>
                        <a:latin typeface="Times New Roman"/>
                      </a:endParaRPr>
                    </a:p>
                  </a:txBody>
                  <a:tcPr marL="9525" marR="9525" marT="9525" marB="0" anchor="ctr">
                    <a:noFill/>
                  </a:tcPr>
                </a:tc>
                <a:tc>
                  <a:txBody>
                    <a:bodyPr/>
                    <a:lstStyle/>
                    <a:p>
                      <a:pPr algn="ctr" fontAlgn="ctr"/>
                      <a:r>
                        <a:rPr lang="ru-RU" sz="1800" b="1" u="none" strike="noStrike" dirty="0">
                          <a:effectLst/>
                        </a:rPr>
                        <a:t>Бюджетные доходы на душу населения, руб./чел.</a:t>
                      </a:r>
                      <a:endParaRPr lang="ru-RU" sz="1800" b="1" i="0" u="none" strike="noStrike" dirty="0">
                        <a:effectLst/>
                        <a:latin typeface="Times New Roman"/>
                      </a:endParaRPr>
                    </a:p>
                  </a:txBody>
                  <a:tcPr marL="9525" marR="9525" marT="9525" marB="0" anchor="ctr">
                    <a:noFill/>
                  </a:tcPr>
                </a:tc>
                <a:tc>
                  <a:txBody>
                    <a:bodyPr/>
                    <a:lstStyle/>
                    <a:p>
                      <a:pPr algn="ctr" fontAlgn="ctr"/>
                      <a:r>
                        <a:rPr lang="ru-RU" sz="1800" b="1" u="none" strike="noStrike" dirty="0">
                          <a:effectLst/>
                        </a:rPr>
                        <a:t>Бюджетные расходы на душу населения,</a:t>
                      </a:r>
                      <a:br>
                        <a:rPr lang="ru-RU" sz="1800" b="1" u="none" strike="noStrike" dirty="0">
                          <a:effectLst/>
                        </a:rPr>
                      </a:br>
                      <a:r>
                        <a:rPr lang="ru-RU" sz="1800" b="1" u="none" strike="noStrike" dirty="0">
                          <a:effectLst/>
                        </a:rPr>
                        <a:t> руб./чел.</a:t>
                      </a:r>
                      <a:endParaRPr lang="ru-RU" sz="1800" b="1"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dirty="0">
                          <a:effectLst/>
                        </a:rPr>
                        <a:t>Белгородская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79 630,42</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a:effectLst/>
                        </a:rPr>
                        <a:t>80 244,98</a:t>
                      </a:r>
                      <a:endParaRPr lang="ru-RU" sz="1800" b="0" i="0" u="none" strike="noStrike">
                        <a:effectLst/>
                        <a:latin typeface="Times New Roman"/>
                      </a:endParaRPr>
                    </a:p>
                  </a:txBody>
                  <a:tcPr marL="9525" marR="9525" marT="9525" marB="0" anchor="ctr">
                    <a:noFill/>
                  </a:tcPr>
                </a:tc>
              </a:tr>
              <a:tr h="285663">
                <a:tc>
                  <a:txBody>
                    <a:bodyPr/>
                    <a:lstStyle/>
                    <a:p>
                      <a:pPr algn="l" fontAlgn="ctr"/>
                      <a:r>
                        <a:rPr lang="ru-RU" sz="1800" u="none" strike="noStrike" dirty="0">
                          <a:effectLst/>
                        </a:rPr>
                        <a:t>Брянская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61 867,72</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a:effectLst/>
                        </a:rPr>
                        <a:t>61 059,59</a:t>
                      </a:r>
                      <a:endParaRPr lang="ru-RU" sz="1800" b="0" i="0" u="none" strike="noStrike">
                        <a:effectLst/>
                        <a:latin typeface="Times New Roman"/>
                      </a:endParaRPr>
                    </a:p>
                  </a:txBody>
                  <a:tcPr marL="9525" marR="9525" marT="9525" marB="0" anchor="ctr">
                    <a:noFill/>
                  </a:tcPr>
                </a:tc>
              </a:tr>
              <a:tr h="285663">
                <a:tc>
                  <a:txBody>
                    <a:bodyPr/>
                    <a:lstStyle/>
                    <a:p>
                      <a:pPr algn="l" fontAlgn="ctr"/>
                      <a:r>
                        <a:rPr lang="ru-RU" sz="1800" u="none" strike="noStrike" dirty="0">
                          <a:effectLst/>
                        </a:rPr>
                        <a:t>Владимирская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57 356,54</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a:effectLst/>
                        </a:rPr>
                        <a:t>57 084,64</a:t>
                      </a:r>
                      <a:endParaRPr lang="ru-RU" sz="1800" b="0" i="0" u="none" strike="noStrike">
                        <a:effectLst/>
                        <a:latin typeface="Times New Roman"/>
                      </a:endParaRPr>
                    </a:p>
                  </a:txBody>
                  <a:tcPr marL="9525" marR="9525" marT="9525" marB="0" anchor="ctr">
                    <a:noFill/>
                  </a:tcPr>
                </a:tc>
              </a:tr>
              <a:tr h="285663">
                <a:tc>
                  <a:txBody>
                    <a:bodyPr/>
                    <a:lstStyle/>
                    <a:p>
                      <a:pPr algn="l" fontAlgn="ctr"/>
                      <a:r>
                        <a:rPr lang="ru-RU" sz="1800" u="none" strike="noStrike" dirty="0">
                          <a:effectLst/>
                        </a:rPr>
                        <a:t>Воронежская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61 018,90</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a:effectLst/>
                        </a:rPr>
                        <a:t>60 342,38</a:t>
                      </a:r>
                      <a:endParaRPr lang="ru-RU" sz="1800" b="0" i="0" u="none" strike="noStrike">
                        <a:effectLst/>
                        <a:latin typeface="Times New Roman"/>
                      </a:endParaRPr>
                    </a:p>
                  </a:txBody>
                  <a:tcPr marL="9525" marR="9525" marT="9525" marB="0" anchor="ctr">
                    <a:noFill/>
                  </a:tcPr>
                </a:tc>
              </a:tr>
              <a:tr h="285663">
                <a:tc>
                  <a:txBody>
                    <a:bodyPr/>
                    <a:lstStyle/>
                    <a:p>
                      <a:pPr algn="l" fontAlgn="ctr"/>
                      <a:r>
                        <a:rPr lang="ru-RU" sz="1800" u="none" strike="noStrike" dirty="0">
                          <a:effectLst/>
                        </a:rPr>
                        <a:t>Ивановская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51 075,24</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a:effectLst/>
                        </a:rPr>
                        <a:t>49 556,73</a:t>
                      </a:r>
                      <a:endParaRPr lang="ru-RU" sz="1800" b="0" i="0" u="none" strike="noStrike">
                        <a:effectLst/>
                        <a:latin typeface="Times New Roman"/>
                      </a:endParaRPr>
                    </a:p>
                  </a:txBody>
                  <a:tcPr marL="9525" marR="9525" marT="9525" marB="0" anchor="ctr">
                    <a:noFill/>
                  </a:tcPr>
                </a:tc>
              </a:tr>
              <a:tr h="285663">
                <a:tc>
                  <a:txBody>
                    <a:bodyPr/>
                    <a:lstStyle/>
                    <a:p>
                      <a:pPr algn="l" fontAlgn="ctr"/>
                      <a:r>
                        <a:rPr lang="ru-RU" sz="1800" u="none" strike="noStrike" dirty="0">
                          <a:effectLst/>
                        </a:rPr>
                        <a:t>Калужская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83 646,33</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82 463,30</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dirty="0">
                          <a:effectLst/>
                        </a:rPr>
                        <a:t>Костромская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a:effectLst/>
                        </a:rPr>
                        <a:t>65 787,52</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62 785,87</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dirty="0">
                          <a:effectLst/>
                        </a:rPr>
                        <a:t>Курская область</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a:effectLst/>
                        </a:rPr>
                        <a:t>69 171,80</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68 136,78</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dirty="0">
                          <a:solidFill>
                            <a:srgbClr val="C00000"/>
                          </a:solidFill>
                          <a:effectLst/>
                        </a:rPr>
                        <a:t>Липецкая область</a:t>
                      </a:r>
                      <a:endParaRPr lang="ru-RU" sz="1800" b="0" i="0" u="none" strike="noStrike" dirty="0">
                        <a:solidFill>
                          <a:srgbClr val="C00000"/>
                        </a:solidFill>
                        <a:effectLst/>
                        <a:latin typeface="Times New Roman"/>
                      </a:endParaRPr>
                    </a:p>
                  </a:txBody>
                  <a:tcPr marL="9525" marR="9525" marT="9525" marB="0" anchor="ctr">
                    <a:noFill/>
                  </a:tcPr>
                </a:tc>
                <a:tc>
                  <a:txBody>
                    <a:bodyPr/>
                    <a:lstStyle/>
                    <a:p>
                      <a:pPr algn="ctr" fontAlgn="ctr"/>
                      <a:r>
                        <a:rPr lang="ru-RU" sz="1800" u="none" strike="noStrike" dirty="0">
                          <a:solidFill>
                            <a:srgbClr val="C00000"/>
                          </a:solidFill>
                          <a:effectLst/>
                        </a:rPr>
                        <a:t>66 380,71</a:t>
                      </a:r>
                      <a:endParaRPr lang="ru-RU" sz="1800" b="0" i="0" u="none" strike="noStrike" dirty="0">
                        <a:solidFill>
                          <a:srgbClr val="C00000"/>
                        </a:solidFill>
                        <a:effectLst/>
                        <a:latin typeface="Times New Roman"/>
                      </a:endParaRPr>
                    </a:p>
                  </a:txBody>
                  <a:tcPr marL="9525" marR="9525" marT="9525" marB="0" anchor="ctr">
                    <a:noFill/>
                  </a:tcPr>
                </a:tc>
                <a:tc>
                  <a:txBody>
                    <a:bodyPr/>
                    <a:lstStyle/>
                    <a:p>
                      <a:pPr algn="ctr" fontAlgn="ctr"/>
                      <a:r>
                        <a:rPr lang="ru-RU" sz="1800" u="none" strike="noStrike" dirty="0">
                          <a:solidFill>
                            <a:srgbClr val="C00000"/>
                          </a:solidFill>
                          <a:effectLst/>
                        </a:rPr>
                        <a:t>69 764,65</a:t>
                      </a:r>
                      <a:endParaRPr lang="ru-RU" sz="1800" b="0" i="0" u="none" strike="noStrike" dirty="0">
                        <a:solidFill>
                          <a:srgbClr val="C00000"/>
                        </a:solidFill>
                        <a:effectLst/>
                        <a:latin typeface="Times New Roman"/>
                      </a:endParaRPr>
                    </a:p>
                  </a:txBody>
                  <a:tcPr marL="9525" marR="9525" marT="9525" marB="0" anchor="ctr">
                    <a:noFill/>
                  </a:tcPr>
                </a:tc>
              </a:tr>
              <a:tr h="285663">
                <a:tc>
                  <a:txBody>
                    <a:bodyPr/>
                    <a:lstStyle/>
                    <a:p>
                      <a:pPr algn="l" fontAlgn="ctr"/>
                      <a:r>
                        <a:rPr lang="ru-RU" sz="1800" u="none" strike="noStrike">
                          <a:effectLst/>
                        </a:rPr>
                        <a:t>Орловская область</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55 957,04</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56 091,45</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a:effectLst/>
                        </a:rPr>
                        <a:t>Рязанская область</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63 840,07</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63 458,79</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a:effectLst/>
                        </a:rPr>
                        <a:t>Смоленская область</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57 300,32</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56 746,87</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a:effectLst/>
                        </a:rPr>
                        <a:t>Тамбовская область</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53 717,07</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56 393,44</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a:effectLst/>
                        </a:rPr>
                        <a:t>Тверская область</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63 136,92</a:t>
                      </a:r>
                      <a:endParaRPr lang="ru-RU" sz="1800" b="0" i="0" u="none" strike="noStrike" dirty="0">
                        <a:effectLst/>
                        <a:latin typeface="Times New Roman"/>
                      </a:endParaRPr>
                    </a:p>
                  </a:txBody>
                  <a:tcPr marL="9525" marR="9525" marT="9525" marB="0" anchor="ctr">
                    <a:noFill/>
                  </a:tcPr>
                </a:tc>
                <a:tc>
                  <a:txBody>
                    <a:bodyPr/>
                    <a:lstStyle/>
                    <a:p>
                      <a:pPr algn="ctr" fontAlgn="ctr"/>
                      <a:r>
                        <a:rPr lang="ru-RU" sz="1800" u="none" strike="noStrike" dirty="0">
                          <a:effectLst/>
                        </a:rPr>
                        <a:t>60 150,39</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a:effectLst/>
                        </a:rPr>
                        <a:t>Тульская область</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a:effectLst/>
                        </a:rPr>
                        <a:t>68 093,50</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69 132,70</a:t>
                      </a:r>
                      <a:endParaRPr lang="ru-RU" sz="1800" b="0" i="0" u="none" strike="noStrike" dirty="0">
                        <a:effectLst/>
                        <a:latin typeface="Times New Roman"/>
                      </a:endParaRPr>
                    </a:p>
                  </a:txBody>
                  <a:tcPr marL="9525" marR="9525" marT="9525" marB="0" anchor="ctr">
                    <a:noFill/>
                  </a:tcPr>
                </a:tc>
              </a:tr>
              <a:tr h="285663">
                <a:tc>
                  <a:txBody>
                    <a:bodyPr/>
                    <a:lstStyle/>
                    <a:p>
                      <a:pPr algn="l" fontAlgn="ctr"/>
                      <a:r>
                        <a:rPr lang="ru-RU" sz="1800" u="none" strike="noStrike">
                          <a:effectLst/>
                        </a:rPr>
                        <a:t>Ярославская область</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a:effectLst/>
                        </a:rPr>
                        <a:t>65 108,45</a:t>
                      </a:r>
                      <a:endParaRPr lang="ru-RU" sz="1800" b="0" i="0" u="none" strike="noStrike">
                        <a:effectLst/>
                        <a:latin typeface="Times New Roman"/>
                      </a:endParaRPr>
                    </a:p>
                  </a:txBody>
                  <a:tcPr marL="9525" marR="9525" marT="9525" marB="0" anchor="ctr">
                    <a:noFill/>
                  </a:tcPr>
                </a:tc>
                <a:tc>
                  <a:txBody>
                    <a:bodyPr/>
                    <a:lstStyle/>
                    <a:p>
                      <a:pPr algn="ctr" fontAlgn="ctr"/>
                      <a:r>
                        <a:rPr lang="ru-RU" sz="1800" u="none" strike="noStrike" dirty="0">
                          <a:effectLst/>
                        </a:rPr>
                        <a:t>65 699,73</a:t>
                      </a:r>
                      <a:endParaRPr lang="ru-RU" sz="1800" b="0" i="0" u="none" strike="noStrike" dirty="0">
                        <a:effectLst/>
                        <a:latin typeface="Times New Roman"/>
                      </a:endParaRPr>
                    </a:p>
                  </a:txBody>
                  <a:tcPr marL="9525" marR="9525" marT="9525" marB="0" anchor="ctr">
                    <a:noFill/>
                  </a:tcPr>
                </a:tc>
              </a:tr>
            </a:tbl>
          </a:graphicData>
        </a:graphic>
      </p:graphicFrame>
    </p:spTree>
    <p:extLst>
      <p:ext uri="{BB962C8B-B14F-4D97-AF65-F5344CB8AC3E}">
        <p14:creationId xmlns:p14="http://schemas.microsoft.com/office/powerpoint/2010/main" val="2642311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16</a:t>
            </a:fld>
            <a:endParaRPr lang="ru-RU" dirty="0"/>
          </a:p>
        </p:txBody>
      </p:sp>
      <p:sp>
        <p:nvSpPr>
          <p:cNvPr id="8" name="Заголовок 1"/>
          <p:cNvSpPr>
            <a:spLocks noGrp="1"/>
          </p:cNvSpPr>
          <p:nvPr>
            <p:ph type="title"/>
          </p:nvPr>
        </p:nvSpPr>
        <p:spPr>
          <a:xfrm>
            <a:off x="908720" y="416496"/>
            <a:ext cx="5832648" cy="936104"/>
          </a:xfrm>
        </p:spPr>
        <p:txBody>
          <a:bodyPr>
            <a:noAutofit/>
          </a:bodyPr>
          <a:lstStyle/>
          <a:p>
            <a:pPr algn="ctr"/>
            <a:r>
              <a:rPr lang="ru-RU" spc="30" dirty="0"/>
              <a:t>Обеспечение жилыми помещениями детей-сирот, детей, оставшихся без попечения родителей, и лиц из их числа</a:t>
            </a:r>
          </a:p>
        </p:txBody>
      </p:sp>
      <p:sp>
        <p:nvSpPr>
          <p:cNvPr id="7" name="Заголовок 1"/>
          <p:cNvSpPr txBox="1">
            <a:spLocks/>
          </p:cNvSpPr>
          <p:nvPr/>
        </p:nvSpPr>
        <p:spPr>
          <a:xfrm>
            <a:off x="260648" y="4592960"/>
            <a:ext cx="6408712" cy="4392488"/>
          </a:xfrm>
          <a:prstGeom prst="rect">
            <a:avLst/>
          </a:prstGeom>
          <a:solidFill>
            <a:srgbClr val="FFFFFF">
              <a:alpha val="70000"/>
            </a:srgbClr>
          </a:solidFill>
          <a:effectLst>
            <a:outerShdw blurRad="88900" dist="127000" dir="2700000" algn="tl" rotWithShape="0">
              <a:prstClr val="black">
                <a:alpha val="16000"/>
              </a:prstClr>
            </a:outerShdw>
            <a:softEdge rad="31750"/>
          </a:effectLst>
        </p:spPr>
        <p:txBody>
          <a:bodyPr vert="horz" lIns="91440" tIns="45720" rIns="91440" bIns="45720" rtlCol="0" anchor="ctr">
            <a:noAutofit/>
          </a:bodyPr>
          <a:lstStyle/>
          <a:p>
            <a:pPr algn="just">
              <a:spcBef>
                <a:spcPct val="0"/>
              </a:spcBef>
              <a:defRPr/>
            </a:pPr>
            <a:r>
              <a:rPr lang="ru-RU" sz="1600" b="1" dirty="0">
                <a:solidFill>
                  <a:prstClr val="black"/>
                </a:solidFill>
                <a:ea typeface="+mj-ea"/>
                <a:cs typeface="+mj-cs"/>
              </a:rPr>
              <a:t>	</a:t>
            </a:r>
            <a:endParaRPr lang="ru-RU" sz="1600" b="1" dirty="0" smtClean="0">
              <a:solidFill>
                <a:prstClr val="black"/>
              </a:solidFill>
              <a:ea typeface="+mj-ea"/>
              <a:cs typeface="+mj-cs"/>
            </a:endParaRPr>
          </a:p>
          <a:p>
            <a:pPr algn="just">
              <a:spcBef>
                <a:spcPct val="0"/>
              </a:spcBef>
              <a:defRPr/>
            </a:pPr>
            <a:r>
              <a:rPr lang="ru-RU" sz="1600" b="1" dirty="0" smtClean="0">
                <a:solidFill>
                  <a:prstClr val="black"/>
                </a:solidFill>
                <a:ea typeface="+mj-ea"/>
                <a:cs typeface="+mj-cs"/>
              </a:rPr>
              <a:t>                 </a:t>
            </a:r>
            <a:r>
              <a:rPr lang="ru-RU" b="1" dirty="0" smtClean="0">
                <a:solidFill>
                  <a:prstClr val="black"/>
                </a:solidFill>
                <a:ea typeface="+mj-ea"/>
                <a:cs typeface="+mj-cs"/>
              </a:rPr>
              <a:t>Всего </a:t>
            </a:r>
            <a:r>
              <a:rPr lang="ru-RU" b="1" dirty="0">
                <a:solidFill>
                  <a:prstClr val="black"/>
                </a:solidFill>
                <a:ea typeface="+mj-ea"/>
                <a:cs typeface="+mj-cs"/>
              </a:rPr>
              <a:t>в 2019 году на финансовое обеспечение затрат на приобретение жилых помещений для детей-сирот и детей, оставшихся без попечения родителей, лиц из их числа, предусмотрено средств федерального бюджета в размере 51 585 тыс. руб., средств областного бюджета - 322 182,78 тыс. руб. За счёт указанных средств закуплено 250 жилых помещений. Освоение денежных средств по программе составляет 99,36 %.</a:t>
            </a:r>
          </a:p>
          <a:p>
            <a:pPr algn="just">
              <a:spcBef>
                <a:spcPct val="0"/>
              </a:spcBef>
              <a:defRPr/>
            </a:pPr>
            <a:r>
              <a:rPr lang="ru-RU" b="1" dirty="0" smtClean="0">
                <a:solidFill>
                  <a:prstClr val="black"/>
                </a:solidFill>
                <a:ea typeface="+mj-ea"/>
                <a:cs typeface="+mj-cs"/>
              </a:rPr>
              <a:t>	Жилые </a:t>
            </a:r>
            <a:r>
              <a:rPr lang="ru-RU" b="1" dirty="0">
                <a:solidFill>
                  <a:prstClr val="black"/>
                </a:solidFill>
                <a:ea typeface="+mj-ea"/>
                <a:cs typeface="+mj-cs"/>
              </a:rPr>
              <a:t>помещения приобретены: в г. Липецке - 131 кв., </a:t>
            </a:r>
            <a:r>
              <a:rPr lang="ru-RU" b="1" dirty="0" err="1">
                <a:solidFill>
                  <a:prstClr val="black"/>
                </a:solidFill>
                <a:ea typeface="+mj-ea"/>
                <a:cs typeface="+mj-cs"/>
              </a:rPr>
              <a:t>Грязинском</a:t>
            </a:r>
            <a:r>
              <a:rPr lang="ru-RU" b="1" dirty="0">
                <a:solidFill>
                  <a:prstClr val="black"/>
                </a:solidFill>
                <a:ea typeface="+mj-ea"/>
                <a:cs typeface="+mj-cs"/>
              </a:rPr>
              <a:t> районе - 34 кв., </a:t>
            </a:r>
            <a:r>
              <a:rPr lang="ru-RU" b="1" dirty="0" err="1">
                <a:solidFill>
                  <a:prstClr val="black"/>
                </a:solidFill>
                <a:ea typeface="+mj-ea"/>
                <a:cs typeface="+mj-cs"/>
              </a:rPr>
              <a:t>Чаплыгинском</a:t>
            </a:r>
            <a:r>
              <a:rPr lang="ru-RU" b="1" dirty="0">
                <a:solidFill>
                  <a:prstClr val="black"/>
                </a:solidFill>
                <a:ea typeface="+mj-ea"/>
                <a:cs typeface="+mj-cs"/>
              </a:rPr>
              <a:t> районе - 14 кв., </a:t>
            </a:r>
            <a:r>
              <a:rPr lang="ru-RU" b="1" dirty="0" err="1">
                <a:solidFill>
                  <a:prstClr val="black"/>
                </a:solidFill>
                <a:ea typeface="+mj-ea"/>
                <a:cs typeface="+mj-cs"/>
              </a:rPr>
              <a:t>Усманском</a:t>
            </a:r>
            <a:r>
              <a:rPr lang="ru-RU" b="1" dirty="0">
                <a:solidFill>
                  <a:prstClr val="black"/>
                </a:solidFill>
                <a:ea typeface="+mj-ea"/>
                <a:cs typeface="+mj-cs"/>
              </a:rPr>
              <a:t> районе - 13 кв., </a:t>
            </a:r>
            <a:r>
              <a:rPr lang="ru-RU" b="1" dirty="0" err="1">
                <a:solidFill>
                  <a:prstClr val="black"/>
                </a:solidFill>
                <a:ea typeface="+mj-ea"/>
                <a:cs typeface="+mj-cs"/>
              </a:rPr>
              <a:t>Тербунском</a:t>
            </a:r>
            <a:r>
              <a:rPr lang="ru-RU" b="1" dirty="0">
                <a:solidFill>
                  <a:prstClr val="black"/>
                </a:solidFill>
                <a:ea typeface="+mj-ea"/>
                <a:cs typeface="+mj-cs"/>
              </a:rPr>
              <a:t> районе - 12 кв., г. Ельце - 11 кв., Елецком районе - 10 кв., </a:t>
            </a:r>
            <a:r>
              <a:rPr lang="ru-RU" b="1" dirty="0" err="1">
                <a:solidFill>
                  <a:prstClr val="black"/>
                </a:solidFill>
                <a:ea typeface="+mj-ea"/>
                <a:cs typeface="+mj-cs"/>
              </a:rPr>
              <a:t>Данковском</a:t>
            </a:r>
            <a:r>
              <a:rPr lang="ru-RU" b="1" dirty="0">
                <a:solidFill>
                  <a:prstClr val="black"/>
                </a:solidFill>
                <a:ea typeface="+mj-ea"/>
                <a:cs typeface="+mj-cs"/>
              </a:rPr>
              <a:t> районе - 8 кв., Липецком районе - 6 кв., </a:t>
            </a:r>
            <a:r>
              <a:rPr lang="ru-RU" b="1" dirty="0" err="1">
                <a:solidFill>
                  <a:prstClr val="black"/>
                </a:solidFill>
                <a:ea typeface="+mj-ea"/>
                <a:cs typeface="+mj-cs"/>
              </a:rPr>
              <a:t>Становлянском</a:t>
            </a:r>
            <a:r>
              <a:rPr lang="ru-RU" b="1" dirty="0">
                <a:solidFill>
                  <a:prstClr val="black"/>
                </a:solidFill>
                <a:ea typeface="+mj-ea"/>
                <a:cs typeface="+mj-cs"/>
              </a:rPr>
              <a:t> районе - 4 кв., </a:t>
            </a:r>
            <a:r>
              <a:rPr lang="ru-RU" b="1" dirty="0" err="1">
                <a:solidFill>
                  <a:prstClr val="black"/>
                </a:solidFill>
                <a:ea typeface="+mj-ea"/>
                <a:cs typeface="+mj-cs"/>
              </a:rPr>
              <a:t>Долгоруковском</a:t>
            </a:r>
            <a:r>
              <a:rPr lang="ru-RU" b="1" dirty="0">
                <a:solidFill>
                  <a:prstClr val="black"/>
                </a:solidFill>
                <a:ea typeface="+mj-ea"/>
                <a:cs typeface="+mj-cs"/>
              </a:rPr>
              <a:t> районе - 3 кв., </a:t>
            </a:r>
            <a:r>
              <a:rPr lang="ru-RU" b="1" dirty="0" err="1">
                <a:solidFill>
                  <a:prstClr val="black"/>
                </a:solidFill>
                <a:ea typeface="+mj-ea"/>
                <a:cs typeface="+mj-cs"/>
              </a:rPr>
              <a:t>Измалковском</a:t>
            </a:r>
            <a:r>
              <a:rPr lang="ru-RU" b="1" dirty="0">
                <a:solidFill>
                  <a:prstClr val="black"/>
                </a:solidFill>
                <a:ea typeface="+mj-ea"/>
                <a:cs typeface="+mj-cs"/>
              </a:rPr>
              <a:t> районе - 3 кв., </a:t>
            </a:r>
            <a:r>
              <a:rPr lang="ru-RU" b="1" dirty="0" err="1">
                <a:solidFill>
                  <a:prstClr val="black"/>
                </a:solidFill>
                <a:ea typeface="+mj-ea"/>
                <a:cs typeface="+mj-cs"/>
              </a:rPr>
              <a:t>Данковском</a:t>
            </a:r>
            <a:r>
              <a:rPr lang="ru-RU" b="1" dirty="0">
                <a:solidFill>
                  <a:prstClr val="black"/>
                </a:solidFill>
                <a:ea typeface="+mj-ea"/>
                <a:cs typeface="+mj-cs"/>
              </a:rPr>
              <a:t> районе - 1 кв.</a:t>
            </a:r>
          </a:p>
          <a:p>
            <a:pPr algn="just">
              <a:spcBef>
                <a:spcPct val="0"/>
              </a:spcBef>
              <a:defRPr/>
            </a:pPr>
            <a:r>
              <a:rPr lang="ru-RU" b="1" dirty="0" smtClean="0">
                <a:solidFill>
                  <a:prstClr val="black"/>
                </a:solidFill>
                <a:ea typeface="+mj-ea"/>
                <a:cs typeface="+mj-cs"/>
              </a:rPr>
              <a:t>	</a:t>
            </a:r>
            <a:endParaRPr lang="ru-RU" b="1" dirty="0">
              <a:solidFill>
                <a:prstClr val="black"/>
              </a:solidFill>
              <a:ea typeface="+mj-ea"/>
              <a:cs typeface="+mj-cs"/>
            </a:endParaRPr>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290" name="Picture 2" descr="В Белгороде продадут с торгов 14 объектов недвижимости | Новости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50" y="2144688"/>
            <a:ext cx="6298914"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439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17</a:t>
            </a:fld>
            <a:endParaRPr lang="ru-RU"/>
          </a:p>
        </p:txBody>
      </p:sp>
      <p:sp>
        <p:nvSpPr>
          <p:cNvPr id="8" name="Заголовок 1"/>
          <p:cNvSpPr>
            <a:spLocks noGrp="1"/>
          </p:cNvSpPr>
          <p:nvPr>
            <p:ph type="title"/>
          </p:nvPr>
        </p:nvSpPr>
        <p:spPr>
          <a:xfrm>
            <a:off x="908720" y="416496"/>
            <a:ext cx="5832648" cy="936104"/>
          </a:xfrm>
        </p:spPr>
        <p:txBody>
          <a:bodyPr>
            <a:noAutofit/>
          </a:bodyPr>
          <a:lstStyle/>
          <a:p>
            <a:pPr algn="ctr"/>
            <a:r>
              <a:rPr lang="ru-RU" spc="30" dirty="0"/>
              <a:t>Переселение граждан из аварийного жилья</a:t>
            </a:r>
          </a:p>
        </p:txBody>
      </p:sp>
      <p:sp>
        <p:nvSpPr>
          <p:cNvPr id="7" name="Заголовок 1"/>
          <p:cNvSpPr txBox="1">
            <a:spLocks/>
          </p:cNvSpPr>
          <p:nvPr/>
        </p:nvSpPr>
        <p:spPr>
          <a:xfrm>
            <a:off x="260648" y="5169024"/>
            <a:ext cx="6264696" cy="3816424"/>
          </a:xfrm>
          <a:prstGeom prst="rect">
            <a:avLst/>
          </a:prstGeom>
          <a:solidFill>
            <a:srgbClr val="FFFFFF">
              <a:alpha val="70000"/>
            </a:srgbClr>
          </a:solidFill>
          <a:effectLst>
            <a:outerShdw blurRad="88900" dist="127000" dir="2700000" algn="tl" rotWithShape="0">
              <a:prstClr val="black">
                <a:alpha val="16000"/>
              </a:prstClr>
            </a:outerShdw>
            <a:softEdge rad="31750"/>
          </a:effectLst>
        </p:spPr>
        <p:txBody>
          <a:bodyPr vert="horz" lIns="91440" tIns="45720" rIns="91440" bIns="45720" rtlCol="0" anchor="ctr">
            <a:noAutofit/>
          </a:bodyPr>
          <a:lstStyle/>
          <a:p>
            <a:pPr>
              <a:spcBef>
                <a:spcPct val="0"/>
              </a:spcBef>
              <a:defRPr/>
            </a:pPr>
            <a:r>
              <a:rPr lang="ru-RU" sz="1600" b="1" dirty="0" smtClean="0">
                <a:solidFill>
                  <a:prstClr val="black"/>
                </a:solidFill>
                <a:ea typeface="+mj-ea"/>
                <a:cs typeface="+mj-cs"/>
              </a:rPr>
              <a:t>	В </a:t>
            </a:r>
            <a:r>
              <a:rPr lang="ru-RU" sz="1600" b="1" dirty="0">
                <a:solidFill>
                  <a:prstClr val="black"/>
                </a:solidFill>
                <a:ea typeface="+mj-ea"/>
                <a:cs typeface="+mj-cs"/>
              </a:rPr>
              <a:t>2019 году из аварийного жилищного фонда области были переселены 206 граждан из 76 жилых помещений площадью 2,968 тыс. </a:t>
            </a:r>
            <a:r>
              <a:rPr lang="ru-RU" sz="1600" b="1" dirty="0" err="1">
                <a:solidFill>
                  <a:prstClr val="black"/>
                </a:solidFill>
                <a:ea typeface="+mj-ea"/>
                <a:cs typeface="+mj-cs"/>
              </a:rPr>
              <a:t>кв.м</a:t>
            </a:r>
            <a:r>
              <a:rPr lang="ru-RU" sz="1600" b="1" dirty="0">
                <a:solidFill>
                  <a:prstClr val="black"/>
                </a:solidFill>
                <a:ea typeface="+mj-ea"/>
                <a:cs typeface="+mj-cs"/>
              </a:rPr>
              <a:t>, в том числе:</a:t>
            </a:r>
          </a:p>
          <a:p>
            <a:pPr>
              <a:spcBef>
                <a:spcPct val="0"/>
              </a:spcBef>
              <a:defRPr/>
            </a:pPr>
            <a:r>
              <a:rPr lang="ru-RU" sz="1600" b="1" dirty="0" smtClean="0">
                <a:solidFill>
                  <a:prstClr val="black"/>
                </a:solidFill>
                <a:ea typeface="+mj-ea"/>
                <a:cs typeface="+mj-cs"/>
              </a:rPr>
              <a:t>	- </a:t>
            </a:r>
            <a:r>
              <a:rPr lang="ru-RU" sz="1600" b="1" dirty="0">
                <a:solidFill>
                  <a:prstClr val="black"/>
                </a:solidFill>
                <a:ea typeface="+mj-ea"/>
                <a:cs typeface="+mj-cs"/>
              </a:rPr>
              <a:t>в г. Липецке из 49 жилых помещений;</a:t>
            </a:r>
          </a:p>
          <a:p>
            <a:pPr>
              <a:spcBef>
                <a:spcPct val="0"/>
              </a:spcBef>
              <a:defRPr/>
            </a:pPr>
            <a:r>
              <a:rPr lang="ru-RU" sz="1600" b="1" dirty="0" smtClean="0">
                <a:solidFill>
                  <a:prstClr val="black"/>
                </a:solidFill>
                <a:ea typeface="+mj-ea"/>
                <a:cs typeface="+mj-cs"/>
              </a:rPr>
              <a:t>	- </a:t>
            </a:r>
            <a:r>
              <a:rPr lang="ru-RU" sz="1600" b="1" dirty="0">
                <a:solidFill>
                  <a:prstClr val="black"/>
                </a:solidFill>
                <a:ea typeface="+mj-ea"/>
                <a:cs typeface="+mj-cs"/>
              </a:rPr>
              <a:t>в г. Грязи из 14 жилых помещений;</a:t>
            </a:r>
          </a:p>
          <a:p>
            <a:pPr>
              <a:spcBef>
                <a:spcPct val="0"/>
              </a:spcBef>
              <a:defRPr/>
            </a:pPr>
            <a:r>
              <a:rPr lang="ru-RU" sz="1600" b="1" dirty="0" smtClean="0">
                <a:solidFill>
                  <a:prstClr val="black"/>
                </a:solidFill>
                <a:ea typeface="+mj-ea"/>
                <a:cs typeface="+mj-cs"/>
              </a:rPr>
              <a:t>	- </a:t>
            </a:r>
            <a:r>
              <a:rPr lang="ru-RU" sz="1600" b="1" dirty="0">
                <a:solidFill>
                  <a:prstClr val="black"/>
                </a:solidFill>
                <a:ea typeface="+mj-ea"/>
                <a:cs typeface="+mj-cs"/>
              </a:rPr>
              <a:t>в </a:t>
            </a:r>
            <a:r>
              <a:rPr lang="ru-RU" sz="1600" b="1" dirty="0" err="1">
                <a:solidFill>
                  <a:prstClr val="black"/>
                </a:solidFill>
                <a:ea typeface="+mj-ea"/>
                <a:cs typeface="+mj-cs"/>
              </a:rPr>
              <a:t>Грязинском</a:t>
            </a:r>
            <a:r>
              <a:rPr lang="ru-RU" sz="1600" b="1" dirty="0">
                <a:solidFill>
                  <a:prstClr val="black"/>
                </a:solidFill>
                <a:ea typeface="+mj-ea"/>
                <a:cs typeface="+mj-cs"/>
              </a:rPr>
              <a:t> районе из 10 жилых помещений;</a:t>
            </a:r>
          </a:p>
          <a:p>
            <a:pPr>
              <a:spcBef>
                <a:spcPct val="0"/>
              </a:spcBef>
              <a:defRPr/>
            </a:pPr>
            <a:r>
              <a:rPr lang="ru-RU" sz="1600" b="1" dirty="0" smtClean="0">
                <a:solidFill>
                  <a:prstClr val="black"/>
                </a:solidFill>
                <a:ea typeface="+mj-ea"/>
                <a:cs typeface="+mj-cs"/>
              </a:rPr>
              <a:t>	- </a:t>
            </a:r>
            <a:r>
              <a:rPr lang="ru-RU" sz="1600" b="1" dirty="0">
                <a:solidFill>
                  <a:prstClr val="black"/>
                </a:solidFill>
                <a:ea typeface="+mj-ea"/>
                <a:cs typeface="+mj-cs"/>
              </a:rPr>
              <a:t>в г. Данкове из 3 жилых помещений.</a:t>
            </a:r>
          </a:p>
          <a:p>
            <a:pPr>
              <a:spcBef>
                <a:spcPct val="0"/>
              </a:spcBef>
              <a:defRPr/>
            </a:pPr>
            <a:r>
              <a:rPr lang="ru-RU" sz="1600" b="1" dirty="0" smtClean="0">
                <a:solidFill>
                  <a:prstClr val="black"/>
                </a:solidFill>
                <a:ea typeface="+mj-ea"/>
                <a:cs typeface="+mj-cs"/>
              </a:rPr>
              <a:t>	Целевой </a:t>
            </a:r>
            <a:r>
              <a:rPr lang="ru-RU" sz="1600" b="1" dirty="0">
                <a:solidFill>
                  <a:prstClr val="black"/>
                </a:solidFill>
                <a:ea typeface="+mj-ea"/>
                <a:cs typeface="+mj-cs"/>
              </a:rPr>
              <a:t>показатель, установленный Министерством строительства и жилищно-коммунального хозяйства РФ, Липецкой областью в 2019 году выполнен на 200%.</a:t>
            </a:r>
          </a:p>
          <a:p>
            <a:pPr>
              <a:spcBef>
                <a:spcPct val="0"/>
              </a:spcBef>
              <a:defRPr/>
            </a:pPr>
            <a:r>
              <a:rPr lang="ru-RU" sz="1600" b="1" dirty="0" smtClean="0">
                <a:solidFill>
                  <a:prstClr val="black"/>
                </a:solidFill>
                <a:ea typeface="+mj-ea"/>
                <a:cs typeface="+mj-cs"/>
              </a:rPr>
              <a:t>	Освоение </a:t>
            </a:r>
            <a:r>
              <a:rPr lang="ru-RU" sz="1600" b="1" dirty="0">
                <a:solidFill>
                  <a:prstClr val="black"/>
                </a:solidFill>
                <a:ea typeface="+mj-ea"/>
                <a:cs typeface="+mj-cs"/>
              </a:rPr>
              <a:t>денежных средств в 2019 году составило 30,73%.</a:t>
            </a:r>
          </a:p>
          <a:p>
            <a:pPr>
              <a:spcBef>
                <a:spcPct val="0"/>
              </a:spcBef>
              <a:defRPr/>
            </a:pPr>
            <a:r>
              <a:rPr lang="ru-RU" sz="1600" b="1" dirty="0">
                <a:solidFill>
                  <a:prstClr val="black"/>
                </a:solidFill>
                <a:ea typeface="+mj-ea"/>
                <a:cs typeface="+mj-cs"/>
              </a:rPr>
              <a:t> </a:t>
            </a:r>
            <a:r>
              <a:rPr lang="ru-RU" sz="1600" b="1" dirty="0" smtClean="0">
                <a:solidFill>
                  <a:prstClr val="black"/>
                </a:solidFill>
                <a:ea typeface="+mj-ea"/>
                <a:cs typeface="+mj-cs"/>
              </a:rPr>
              <a:t>	В </a:t>
            </a:r>
            <a:r>
              <a:rPr lang="ru-RU" sz="1600" b="1" dirty="0">
                <a:solidFill>
                  <a:prstClr val="black"/>
                </a:solidFill>
                <a:ea typeface="+mj-ea"/>
                <a:cs typeface="+mj-cs"/>
              </a:rPr>
              <a:t>декабре 2019 года заключены инвестиционные муниципальные контракты на приобретение строящихся жилых помещений в г. Липецке, Данкове и г. Ельце.</a:t>
            </a:r>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274" name="Picture 10" descr="Из ветхого жилья – в новые квартиры"/>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0768" y="1958722"/>
            <a:ext cx="5112568" cy="308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527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18</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fontScale="90000"/>
          </a:bodyPr>
          <a:lstStyle/>
          <a:p>
            <a:pPr algn="ctr"/>
            <a:r>
              <a:rPr lang="ru-RU" dirty="0"/>
              <a:t>Информация по общественно-значимым </a:t>
            </a:r>
            <a:r>
              <a:rPr lang="ru-RU"/>
              <a:t>объектам </a:t>
            </a:r>
            <a:r>
              <a:rPr lang="ru-RU" smtClean="0"/>
              <a:t>, </a:t>
            </a:r>
            <a:r>
              <a:rPr lang="ru-RU" dirty="0"/>
              <a:t>введенным в эксплуатацию  в 2019 году</a:t>
            </a:r>
          </a:p>
        </p:txBody>
      </p:sp>
      <p:sp>
        <p:nvSpPr>
          <p:cNvPr id="2" name="Прямоугольник 1"/>
          <p:cNvSpPr/>
          <p:nvPr/>
        </p:nvSpPr>
        <p:spPr>
          <a:xfrm>
            <a:off x="330802" y="3368824"/>
            <a:ext cx="6217369" cy="3508653"/>
          </a:xfrm>
          <a:prstGeom prst="rect">
            <a:avLst/>
          </a:prstGeom>
        </p:spPr>
        <p:txBody>
          <a:bodyPr wrap="square">
            <a:spAutoFit/>
          </a:bodyPr>
          <a:lstStyle/>
          <a:p>
            <a:r>
              <a:rPr lang="ru-RU" sz="1400" dirty="0" smtClean="0"/>
              <a:t>	</a:t>
            </a:r>
            <a:r>
              <a:rPr lang="ru-RU" sz="1300" dirty="0" smtClean="0"/>
              <a:t>В </a:t>
            </a:r>
            <a:r>
              <a:rPr lang="ru-RU" sz="1300" dirty="0"/>
              <a:t>2019 году на условиях </a:t>
            </a:r>
            <a:r>
              <a:rPr lang="ru-RU" sz="1300" dirty="0" err="1"/>
              <a:t>софинансирования</a:t>
            </a:r>
            <a:r>
              <a:rPr lang="ru-RU" sz="1300" dirty="0"/>
              <a:t> с федеральным бюджетом была построена и введена в эксплуатацию Детская поликлиника в </a:t>
            </a:r>
            <a:r>
              <a:rPr lang="ru-RU" sz="1300" dirty="0" err="1"/>
              <a:t>г.Усмань</a:t>
            </a:r>
            <a:r>
              <a:rPr lang="ru-RU" sz="1300" dirty="0"/>
              <a:t>. Стоимость строительства – 64760,2 тыс. руб., в том числе за счет средств федерального бюджета 46625,2 тыс. руб., за счет средств областного бюджета – 18135,0 тыс. руб. </a:t>
            </a:r>
          </a:p>
          <a:p>
            <a:r>
              <a:rPr lang="ru-RU" sz="1300" dirty="0" smtClean="0"/>
              <a:t>	В  </a:t>
            </a:r>
            <a:r>
              <a:rPr lang="ru-RU" sz="1300" dirty="0"/>
              <a:t>2019 году в рамках регионального проекта «Развитие системы оказания первичной медико-санитарной помощи»:</a:t>
            </a:r>
          </a:p>
          <a:p>
            <a:r>
              <a:rPr lang="ru-RU" sz="1300" dirty="0" smtClean="0"/>
              <a:t>	- </a:t>
            </a:r>
            <a:r>
              <a:rPr lang="ru-RU" sz="1300" dirty="0"/>
              <a:t>приобретены и установлены 5 блочно-модульных фельдшерско-акушерских пунктов в с.Успенское, </a:t>
            </a:r>
            <a:r>
              <a:rPr lang="ru-RU" sz="1300" dirty="0" err="1"/>
              <a:t>с.Семенек</a:t>
            </a:r>
            <a:r>
              <a:rPr lang="ru-RU" sz="1300" dirty="0"/>
              <a:t>, </a:t>
            </a:r>
            <a:r>
              <a:rPr lang="ru-RU" sz="1300" dirty="0" smtClean="0"/>
              <a:t>с.Озерки </a:t>
            </a:r>
            <a:r>
              <a:rPr lang="ru-RU" sz="1300" dirty="0" err="1"/>
              <a:t>Становлянского</a:t>
            </a:r>
            <a:r>
              <a:rPr lang="ru-RU" sz="1300" dirty="0"/>
              <a:t> района, в </a:t>
            </a:r>
            <a:r>
              <a:rPr lang="ru-RU" sz="1300" dirty="0" err="1"/>
              <a:t>с.Телепнево</a:t>
            </a:r>
            <a:r>
              <a:rPr lang="ru-RU" sz="1300" dirty="0"/>
              <a:t> </a:t>
            </a:r>
            <a:r>
              <a:rPr lang="ru-RU" sz="1300" dirty="0" err="1"/>
              <a:t>Данковского</a:t>
            </a:r>
            <a:r>
              <a:rPr lang="ru-RU" sz="1300" dirty="0"/>
              <a:t> района и в с.Ольховка </a:t>
            </a:r>
            <a:r>
              <a:rPr lang="ru-RU" sz="1300" dirty="0" err="1"/>
              <a:t>Добринского</a:t>
            </a:r>
            <a:r>
              <a:rPr lang="ru-RU" sz="1300" dirty="0"/>
              <a:t> района. Стоимость работ составила 33510,0 тыс. руб., из них за счет иных межбюджетных трансфертов из федерального бюджета – 18510,0 тыс. рублей.</a:t>
            </a:r>
          </a:p>
          <a:p>
            <a:r>
              <a:rPr lang="ru-RU" sz="1300" dirty="0" smtClean="0"/>
              <a:t>	 </a:t>
            </a:r>
            <a:r>
              <a:rPr lang="ru-RU" sz="1300" dirty="0"/>
              <a:t>- на условиях </a:t>
            </a:r>
            <a:r>
              <a:rPr lang="ru-RU" sz="1300" dirty="0" err="1"/>
              <a:t>софинансирования</a:t>
            </a:r>
            <a:r>
              <a:rPr lang="ru-RU" sz="1300" dirty="0"/>
              <a:t> с федеральным бюджетом  построен и введен в эксплуатацию фельдшерско-акушерский пункт в </a:t>
            </a:r>
            <a:r>
              <a:rPr lang="ru-RU" sz="1300" dirty="0" err="1"/>
              <a:t>с.Ильино</a:t>
            </a:r>
            <a:r>
              <a:rPr lang="ru-RU" sz="1300" dirty="0"/>
              <a:t> Липецкого района. Стоимость строительства – 11000,0 тыс. руб., в том числе за счет средств федерального бюджета 3171,8 тыс. руб., за счет средств областного бюджета – 7828,2 тыс. рублей.</a:t>
            </a:r>
          </a:p>
        </p:txBody>
      </p:sp>
      <p:pic>
        <p:nvPicPr>
          <p:cNvPr id="1026" name="Picture 2" descr="http://www.lipetskmedia.ru/images/news_/123/665_big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6912" y="1280591"/>
            <a:ext cx="3577330" cy="2006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zalo48.lipetsk.ru/sites/default/files/u100/IMG_64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912" y="6681192"/>
            <a:ext cx="3600400" cy="2403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46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(1)</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19</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2977872220"/>
              </p:ext>
            </p:extLst>
          </p:nvPr>
        </p:nvGraphicFramePr>
        <p:xfrm>
          <a:off x="548681" y="1496616"/>
          <a:ext cx="5976664" cy="7364015"/>
        </p:xfrm>
        <a:graphic>
          <a:graphicData uri="http://schemas.openxmlformats.org/drawingml/2006/table">
            <a:tbl>
              <a:tblPr/>
              <a:tblGrid>
                <a:gridCol w="2427555"/>
                <a:gridCol w="1225677"/>
                <a:gridCol w="1225677"/>
                <a:gridCol w="1097755"/>
              </a:tblGrid>
              <a:tr h="174539">
                <a:tc>
                  <a:txBody>
                    <a:bodyPr/>
                    <a:lstStyle/>
                    <a:p>
                      <a:pPr algn="l" fontAlgn="b"/>
                      <a:r>
                        <a:rPr lang="ru-RU" sz="1100" b="0" i="0" u="none" strike="noStrike" dirty="0">
                          <a:effectLst/>
                          <a:latin typeface="Times New Roman"/>
                        </a:rPr>
                        <a:t> </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1100" b="0" i="0" u="none" strike="noStrike">
                          <a:effectLst/>
                          <a:latin typeface="Times New Roman"/>
                        </a:rPr>
                        <a:t> </a:t>
                      </a:r>
                    </a:p>
                  </a:txBody>
                  <a:tcPr marL="8391" marR="8391" marT="8391"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ctr"/>
                      <a:endParaRPr lang="ru-RU" sz="1100" b="0" i="0" u="none" strike="noStrike" dirty="0">
                        <a:effectLst/>
                        <a:latin typeface="Times New Roman"/>
                      </a:endParaRPr>
                    </a:p>
                  </a:txBody>
                  <a:tcPr marL="8391" marR="8391" marT="8391"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r>
              <a:tr h="491730">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r>
                        <a:rPr lang="ru-RU" sz="1100" b="1" i="0" u="none" strike="noStrike" dirty="0" smtClean="0">
                          <a:solidFill>
                            <a:srgbClr val="000000"/>
                          </a:solidFill>
                          <a:effectLst/>
                          <a:latin typeface="Times New Roman"/>
                        </a:rPr>
                        <a:t> 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 </a:t>
                      </a:r>
                      <a:r>
                        <a:rPr lang="ru-RU" sz="1100" b="1" i="0" u="none" strike="noStrike" dirty="0">
                          <a:solidFill>
                            <a:srgbClr val="000000"/>
                          </a:solidFill>
                          <a:effectLst/>
                          <a:latin typeface="Times New Roman"/>
                        </a:rPr>
                        <a:t>руб.</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1086">
                <a:tc>
                  <a:txBody>
                    <a:bodyPr/>
                    <a:lstStyle/>
                    <a:p>
                      <a:pPr algn="l" fontAlgn="ctr"/>
                      <a:r>
                        <a:rPr lang="ru-RU" sz="1100" b="1" i="0" u="none" strike="noStrike" dirty="0">
                          <a:solidFill>
                            <a:srgbClr val="000000"/>
                          </a:solidFill>
                          <a:effectLst/>
                          <a:latin typeface="Times New Roman"/>
                        </a:rPr>
                        <a:t>    Государственная программа Липецкой области "Социальная поддержка граждан, реализация семейно-демографической политики Липецкой области"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9 913 480 097,17</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a:rPr>
                        <a:t>9 828 481 861,23</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effectLst/>
                          <a:latin typeface="Times New Roman"/>
                        </a:rPr>
                        <a:t>99,1%</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652">
                <a:tc>
                  <a:txBody>
                    <a:bodyPr/>
                    <a:lstStyle/>
                    <a:p>
                      <a:pPr algn="l" fontAlgn="ctr"/>
                      <a:r>
                        <a:rPr lang="ru-RU" sz="1100" b="0" i="0" u="none" strike="noStrike">
                          <a:solidFill>
                            <a:srgbClr val="000000"/>
                          </a:solidFill>
                          <a:effectLst/>
                          <a:latin typeface="Times New Roman"/>
                        </a:rPr>
                        <a:t>      Подпрограмма "Развитие мер социальной поддержки отдельных категорий населения"</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3 528 731 536,00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3 472 485 582,33</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98,4%</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1086">
                <a:tc>
                  <a:txBody>
                    <a:bodyPr/>
                    <a:lstStyle/>
                    <a:p>
                      <a:pPr algn="l" fontAlgn="ctr"/>
                      <a:r>
                        <a:rPr lang="ru-RU" sz="1100" b="0" i="0" u="none" strike="noStrike">
                          <a:solidFill>
                            <a:srgbClr val="000000"/>
                          </a:solidFill>
                          <a:effectLst/>
                          <a:latin typeface="Times New Roman"/>
                        </a:rPr>
                        <a:t>      Подпрограмма "Повышение качества жизни пожилых людей, развитие системы социального обслуживания населения Липецкой области"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1 991 993 600,00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1 991 596 209,67</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955">
                <a:tc>
                  <a:txBody>
                    <a:bodyPr/>
                    <a:lstStyle/>
                    <a:p>
                      <a:pPr algn="l" fontAlgn="ctr"/>
                      <a:r>
                        <a:rPr lang="ru-RU" sz="1100" b="0" i="0" u="none" strike="noStrike">
                          <a:solidFill>
                            <a:srgbClr val="000000"/>
                          </a:solidFill>
                          <a:effectLst/>
                          <a:latin typeface="Times New Roman"/>
                        </a:rPr>
                        <a:t>      Подпрограмма "Укрепление материально-технической базы учреждений социального обслуживания населения и оказание адресной социальной помощи неработающим пенсионерам, являющимся получателями трудовых пенсий по старости и по инвалидности, в Липецкой области"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86 359 800,00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85 257 567,29</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98,7%</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652">
                <a:tc>
                  <a:txBody>
                    <a:bodyPr/>
                    <a:lstStyle/>
                    <a:p>
                      <a:pPr algn="l" fontAlgn="ctr"/>
                      <a:r>
                        <a:rPr lang="ru-RU" sz="1100" b="0" i="0" u="none" strike="noStrike">
                          <a:solidFill>
                            <a:srgbClr val="000000"/>
                          </a:solidFill>
                          <a:effectLst/>
                          <a:latin typeface="Times New Roman"/>
                        </a:rPr>
                        <a:t>      Подпрограмма "Улучшение демографической ситуации и положения семей с детьми"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3 365 212 980,58</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3 341 151 310,23</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99,3%</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4869">
                <a:tc>
                  <a:txBody>
                    <a:bodyPr/>
                    <a:lstStyle/>
                    <a:p>
                      <a:pPr algn="l" fontAlgn="ctr"/>
                      <a:r>
                        <a:rPr lang="ru-RU" sz="1100" b="0" i="0" u="none" strike="noStrike">
                          <a:solidFill>
                            <a:srgbClr val="000000"/>
                          </a:solidFill>
                          <a:effectLst/>
                          <a:latin typeface="Times New Roman"/>
                        </a:rPr>
                        <a:t>      Подпрограмма "Обеспечение жилыми помещениями детей-сирот, детей, оставшихся без попечения родителей, и лиц из их числа"</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376 129 528,79</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375 449 828,79</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99,8%</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34">
                <a:tc>
                  <a:txBody>
                    <a:bodyPr/>
                    <a:lstStyle/>
                    <a:p>
                      <a:pPr algn="l" fontAlgn="ctr"/>
                      <a:r>
                        <a:rPr lang="ru-RU" sz="1100" b="0" i="0" u="none" strike="noStrike">
                          <a:solidFill>
                            <a:srgbClr val="000000"/>
                          </a:solidFill>
                          <a:effectLst/>
                          <a:latin typeface="Times New Roman"/>
                        </a:rPr>
                        <a:t>      Подпрограмма "Доступная среда"</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60 258 384,00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59 905 592,50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99,4%</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34">
                <a:tc>
                  <a:txBody>
                    <a:bodyPr/>
                    <a:lstStyle/>
                    <a:p>
                      <a:pPr algn="l" fontAlgn="ctr"/>
                      <a:r>
                        <a:rPr lang="ru-RU" sz="1100" b="0" i="0" u="none" strike="noStrike">
                          <a:solidFill>
                            <a:srgbClr val="000000"/>
                          </a:solidFill>
                          <a:effectLst/>
                          <a:latin typeface="Times New Roman"/>
                        </a:rPr>
                        <a:t>      Подпрограмма "Благополучная семья - стабильность в регионе"</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457 141 503,00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455 365 873,63</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99,6%</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1086">
                <a:tc>
                  <a:txBody>
                    <a:bodyPr/>
                    <a:lstStyle/>
                    <a:p>
                      <a:pPr algn="l" fontAlgn="ctr"/>
                      <a:r>
                        <a:rPr lang="ru-RU" sz="1100" b="0" i="0" u="none" strike="noStrike">
                          <a:solidFill>
                            <a:srgbClr val="000000"/>
                          </a:solidFill>
                          <a:effectLst/>
                          <a:latin typeface="Times New Roman"/>
                        </a:rPr>
                        <a:t>      Подпрограмма "Формирование системы комплексной реабилитации и абилитации инвалидов, в том числе детей-инвалидов в Липецкой области"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47 652 764,80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47 269 896,79</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effectLst/>
                          <a:latin typeface="Times New Roman"/>
                        </a:rPr>
                        <a:t>99,2%</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60384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Деятельность органов власти</a:t>
            </a:r>
          </a:p>
        </p:txBody>
      </p:sp>
      <p:sp>
        <p:nvSpPr>
          <p:cNvPr id="3" name="AutoShape 1"/>
          <p:cNvSpPr>
            <a:spLocks noChangeArrowheads="1"/>
          </p:cNvSpPr>
          <p:nvPr/>
        </p:nvSpPr>
        <p:spPr bwMode="auto">
          <a:xfrm>
            <a:off x="142852" y="1881166"/>
            <a:ext cx="6483517" cy="3286148"/>
          </a:xfrm>
          <a:prstGeom prst="roundRect">
            <a:avLst>
              <a:gd name="adj" fmla="val 16259"/>
            </a:avLst>
          </a:prstGeom>
          <a:noFill/>
          <a:ln w="9525">
            <a:solidFill>
              <a:srgbClr val="000000"/>
            </a:solidFill>
            <a:round/>
            <a:headEnd/>
            <a:tailEnd/>
          </a:ln>
        </p:spPr>
        <p:txBody>
          <a:bodyPr wrap="square" lIns="36576" tIns="32004" rIns="0" bIns="0" anchor="t" upright="1"/>
          <a:lstStyle>
            <a:defPPr>
              <a:defRPr lang="ru-RU"/>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just">
              <a:defRPr sz="1000"/>
            </a:pPr>
            <a:r>
              <a:rPr lang="ru-RU" sz="1300" dirty="0" smtClean="0">
                <a:latin typeface="Arial" pitchFamily="34" charset="0"/>
                <a:cs typeface="Arial" pitchFamily="34" charset="0"/>
              </a:rPr>
              <a:t>Органами государственной власти области последовательно проводится налоговая политика, направленная на создание комфортных налоговых условий для реализации инвестиционных проектов, развития малого предпринимательства, расширения потенциала региональной экономики. Основными приоритетами налоговой политики области на 2018-2020 годы являются сохранение инвестиционных налоговых льгот, преференций субъектам малого бизнеса, обеспечение равных условий налогообложения, создание конкурентной среды.</a:t>
            </a:r>
          </a:p>
          <a:p>
            <a:pPr algn="just">
              <a:defRPr sz="1000"/>
            </a:pPr>
            <a:r>
              <a:rPr lang="ru-RU" sz="1300" dirty="0" smtClean="0">
                <a:latin typeface="Arial" pitchFamily="34" charset="0"/>
                <a:cs typeface="Arial" pitchFamily="34" charset="0"/>
              </a:rPr>
              <a:t>Органами исполнительной власти области и местного самоуправления совместно с правоохранительными органами проводятся мероприятия по увеличению налогооблагаемой базы и повышению собираемости доходов - легализация субъектов и объектов налогообложения, пресечение нарушений трудового и налогового законодательства, принятие мер административного воздействия, обеспечение полноты и своевременности перечислений в бюджет налогов и неналоговых платежей.</a:t>
            </a:r>
            <a:endParaRPr lang="ru-RU" sz="1300" b="0" i="0" u="none" strike="noStrike" baseline="0" dirty="0">
              <a:solidFill>
                <a:srgbClr val="000000"/>
              </a:solidFill>
              <a:latin typeface="Arial Cyr"/>
              <a:cs typeface="Arial Cyr"/>
            </a:endParaRPr>
          </a:p>
        </p:txBody>
      </p:sp>
      <p:pic>
        <p:nvPicPr>
          <p:cNvPr id="5" name="Picture 2" descr="http://www.lipetskmedia.ru/images/news_/106/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7" y="5313040"/>
            <a:ext cx="6696744" cy="3744416"/>
          </a:xfrm>
          <a:prstGeom prst="rect">
            <a:avLst/>
          </a:prstGeom>
          <a:noFill/>
          <a:extLst>
            <a:ext uri="{909E8E84-426E-40DD-AFC4-6F175D3DCCD1}">
              <a14:hiddenFill xmlns:a14="http://schemas.microsoft.com/office/drawing/2010/main">
                <a:solidFill>
                  <a:srgbClr val="FFFFFF"/>
                </a:solidFill>
              </a14:hiddenFill>
            </a:ext>
          </a:extLst>
        </p:spPr>
      </p:pic>
      <p:sp>
        <p:nvSpPr>
          <p:cNvPr id="8" name="Нижний колонтитул 3"/>
          <p:cNvSpPr txBox="1">
            <a:spLocks/>
          </p:cNvSpPr>
          <p:nvPr/>
        </p:nvSpPr>
        <p:spPr>
          <a:xfrm>
            <a:off x="332656" y="9201472"/>
            <a:ext cx="5328592" cy="288032"/>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200" dirty="0" smtClean="0">
                <a:solidFill>
                  <a:schemeClr val="bg1"/>
                </a:solidFill>
              </a:rPr>
              <a:t>ИСПОЛНЕНИЕ ОБЛАСТНОГО БЮДЖЕТА  ЗА 2019 ГОД (отчет для граждан)</a:t>
            </a:r>
            <a:endParaRPr lang="ru-RU" sz="1200" dirty="0">
              <a:solidFill>
                <a:schemeClr val="bg1"/>
              </a:solidFill>
            </a:endParaRPr>
          </a:p>
        </p:txBody>
      </p:sp>
      <p:sp>
        <p:nvSpPr>
          <p:cNvPr id="9" name="Номер слайда 4"/>
          <p:cNvSpPr>
            <a:spLocks noGrp="1"/>
          </p:cNvSpPr>
          <p:nvPr>
            <p:ph type="sldNum" sz="quarter" idx="4294967295"/>
          </p:nvPr>
        </p:nvSpPr>
        <p:spPr>
          <a:xfrm>
            <a:off x="5877272" y="9201472"/>
            <a:ext cx="592088" cy="265172"/>
          </a:xfrm>
          <a:prstGeom prst="rect">
            <a:avLst/>
          </a:prstGeom>
        </p:spPr>
        <p:txBody>
          <a:bodyPr/>
          <a:lstStyle/>
          <a:p>
            <a:fld id="{60426793-6689-475E-9747-E124070FA45D}" type="slidenum">
              <a:rPr lang="ru-RU" sz="1200" b="1" smtClean="0">
                <a:solidFill>
                  <a:schemeClr val="bg1"/>
                </a:solidFill>
                <a:effectLst>
                  <a:outerShdw blurRad="38100" dist="38100" dir="2700000" algn="tl">
                    <a:srgbClr val="000000">
                      <a:alpha val="43137"/>
                    </a:srgbClr>
                  </a:outerShdw>
                </a:effectLst>
              </a:rPr>
              <a:pPr/>
              <a:t>2</a:t>
            </a:fld>
            <a:endParaRPr lang="ru-RU" sz="1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475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(2)</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20</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1573666228"/>
              </p:ext>
            </p:extLst>
          </p:nvPr>
        </p:nvGraphicFramePr>
        <p:xfrm>
          <a:off x="404664" y="1136576"/>
          <a:ext cx="6048671" cy="8003546"/>
        </p:xfrm>
        <a:graphic>
          <a:graphicData uri="http://schemas.openxmlformats.org/drawingml/2006/table">
            <a:tbl>
              <a:tblPr/>
              <a:tblGrid>
                <a:gridCol w="2456801"/>
                <a:gridCol w="1240445"/>
                <a:gridCol w="1240445"/>
                <a:gridCol w="1110980"/>
              </a:tblGrid>
              <a:tr h="239723">
                <a:tc>
                  <a:txBody>
                    <a:bodyPr/>
                    <a:lstStyle/>
                    <a:p>
                      <a:pPr algn="l" fontAlgn="b"/>
                      <a:r>
                        <a:rPr lang="ru-RU" sz="800" b="0" i="0" u="none" strike="noStrike" dirty="0">
                          <a:effectLst/>
                          <a:latin typeface="Times New Roman"/>
                        </a:rPr>
                        <a:t> </a:t>
                      </a:r>
                    </a:p>
                  </a:txBody>
                  <a:tcPr marL="6125" marR="6125" marT="61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effectLst/>
                          <a:latin typeface="Times New Roman"/>
                        </a:rPr>
                        <a:t> </a:t>
                      </a:r>
                    </a:p>
                  </a:txBody>
                  <a:tcPr marL="6125" marR="6125" marT="6125"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r" fontAlgn="ctr"/>
                      <a:endParaRPr lang="ru-RU" sz="1000" b="0" i="0" u="none" strike="noStrike" dirty="0">
                        <a:effectLst/>
                        <a:latin typeface="Times New Roman"/>
                      </a:endParaRPr>
                    </a:p>
                  </a:txBody>
                  <a:tcPr marL="6125" marR="6125" marT="61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r>
              <a:tr h="506949">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r>
                        <a:rPr lang="ru-RU" sz="1100" b="1" i="0" u="none" strike="noStrike" dirty="0" smtClean="0">
                          <a:solidFill>
                            <a:srgbClr val="000000"/>
                          </a:solidFill>
                          <a:effectLst/>
                          <a:latin typeface="Times New Roman"/>
                        </a:rPr>
                        <a:t> 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 </a:t>
                      </a:r>
                      <a:r>
                        <a:rPr lang="ru-RU" sz="1100" b="1" i="0" u="none" strike="noStrike" dirty="0">
                          <a:solidFill>
                            <a:srgbClr val="000000"/>
                          </a:solidFill>
                          <a:effectLst/>
                          <a:latin typeface="Times New Roman"/>
                        </a:rPr>
                        <a:t>руб.</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3904">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"Развитие рынка труда и содействие занятости населения в Липецкой области"</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590 792 208,95</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536 264 052,19</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90,8%</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0749">
                <a:tc>
                  <a:txBody>
                    <a:bodyPr/>
                    <a:lstStyle/>
                    <a:p>
                      <a:pPr algn="l" fontAlgn="ctr"/>
                      <a:r>
                        <a:rPr lang="ru-RU" sz="1000" b="0" i="0" u="none" strike="noStrike" dirty="0">
                          <a:solidFill>
                            <a:srgbClr val="000000"/>
                          </a:solidFill>
                          <a:effectLst/>
                          <a:latin typeface="Times New Roman"/>
                        </a:rPr>
                        <a:t>      Подпрограмма "Развитие рынка труда и социальная поддержка безработных граждан"</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537 031 308,95</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483 036 455,11</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89,9%</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374">
                <a:tc>
                  <a:txBody>
                    <a:bodyPr/>
                    <a:lstStyle/>
                    <a:p>
                      <a:pPr algn="l" fontAlgn="ctr"/>
                      <a:r>
                        <a:rPr lang="ru-RU" sz="1000" b="0" i="0" u="none" strike="noStrike" dirty="0">
                          <a:solidFill>
                            <a:srgbClr val="000000"/>
                          </a:solidFill>
                          <a:effectLst/>
                          <a:latin typeface="Times New Roman"/>
                        </a:rPr>
                        <a:t>      Подпрограмма "Содействие трудоустройству незанятых инвалидов Липецкой области"</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2 359 400,00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2 268 190,10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96,1%</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8963">
                <a:tc>
                  <a:txBody>
                    <a:bodyPr/>
                    <a:lstStyle/>
                    <a:p>
                      <a:pPr algn="l" fontAlgn="ctr"/>
                      <a:r>
                        <a:rPr lang="ru-RU" sz="1000" b="0" i="0" u="none" strike="noStrike" dirty="0">
                          <a:solidFill>
                            <a:srgbClr val="000000"/>
                          </a:solidFill>
                          <a:effectLst/>
                          <a:latin typeface="Times New Roman"/>
                        </a:rPr>
                        <a:t>      Подпрограмма "Оказание содействия добровольному переселению в Липецкую область соотечественников, проживающих за рубежом"</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39 400 000,00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39 074 837,56</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99,2%</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0706">
                <a:tc>
                  <a:txBody>
                    <a:bodyPr/>
                    <a:lstStyle/>
                    <a:p>
                      <a:pPr algn="l" fontAlgn="ctr"/>
                      <a:r>
                        <a:rPr lang="ru-RU" sz="1000" b="0" i="0" u="none" strike="noStrike">
                          <a:solidFill>
                            <a:srgbClr val="000000"/>
                          </a:solidFill>
                          <a:effectLst/>
                          <a:latin typeface="Times New Roman"/>
                        </a:rPr>
                        <a:t>      Подпрограмма "Улучшение условий и охраны труда"</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12 001 500,00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11 884 569,42</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4578">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"Развитие здравоохранения Липецкой области"</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12 566 030 160,30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12 209 371 174,99</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97,2%</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8963">
                <a:tc>
                  <a:txBody>
                    <a:bodyPr/>
                    <a:lstStyle/>
                    <a:p>
                      <a:pPr algn="l" fontAlgn="ctr"/>
                      <a:r>
                        <a:rPr lang="ru-RU" sz="1000" b="0" i="0" u="none" strike="noStrike" dirty="0">
                          <a:solidFill>
                            <a:srgbClr val="000000"/>
                          </a:solidFill>
                          <a:effectLst/>
                          <a:latin typeface="Times New Roman"/>
                        </a:rPr>
                        <a:t>      Подпрограмма "Профилактика заболеваний и формирование здорового образа жизни. Развитие первичной медико-санитарной помощи"</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6 488 638 952,68</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6 421 474 935,28</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83444">
                <a:tc>
                  <a:txBody>
                    <a:bodyPr/>
                    <a:lstStyle/>
                    <a:p>
                      <a:pPr algn="l" fontAlgn="ctr"/>
                      <a:r>
                        <a:rPr lang="ru-RU" sz="1000" b="0" i="0" u="none" strike="noStrike">
                          <a:solidFill>
                            <a:srgbClr val="000000"/>
                          </a:solidFill>
                          <a:effectLst/>
                          <a:latin typeface="Times New Roman"/>
                        </a:rPr>
                        <a:t>      Подпрограмма "Совершенствование оказания специализированной, включая высокотехнологичную, медицинской помощи, скорой, в том числе скорой специализированной, медицинской помощи, медицинской эвакуации"</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3 803 636 641,33</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3 595 110 685,82</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94,5%</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0706">
                <a:tc>
                  <a:txBody>
                    <a:bodyPr/>
                    <a:lstStyle/>
                    <a:p>
                      <a:pPr algn="l" fontAlgn="ctr"/>
                      <a:r>
                        <a:rPr lang="ru-RU" sz="1000" b="0" i="0" u="none" strike="noStrike">
                          <a:solidFill>
                            <a:srgbClr val="000000"/>
                          </a:solidFill>
                          <a:effectLst/>
                          <a:latin typeface="Times New Roman"/>
                        </a:rPr>
                        <a:t>      Подпрограмма "Охрана здоровья матери и ребенка"</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494 927 926,24</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458 831 089,55</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92,7%</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2738">
                <a:tc>
                  <a:txBody>
                    <a:bodyPr/>
                    <a:lstStyle/>
                    <a:p>
                      <a:pPr algn="l" fontAlgn="ctr"/>
                      <a:r>
                        <a:rPr lang="ru-RU" sz="1000" b="0" i="0" u="none" strike="noStrike">
                          <a:solidFill>
                            <a:srgbClr val="000000"/>
                          </a:solidFill>
                          <a:effectLst/>
                          <a:latin typeface="Times New Roman"/>
                        </a:rPr>
                        <a:t>      Подпрограмма "Развитие медицинской реабилитации и санаторно-курортного лечения, в том числе детей"</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281 314 984,62</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279 416 655,43</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99,3%</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6949">
                <a:tc>
                  <a:txBody>
                    <a:bodyPr/>
                    <a:lstStyle/>
                    <a:p>
                      <a:pPr algn="l" fontAlgn="ctr"/>
                      <a:r>
                        <a:rPr lang="ru-RU" sz="1000" b="0" i="0" u="none" strike="noStrike">
                          <a:solidFill>
                            <a:srgbClr val="000000"/>
                          </a:solidFill>
                          <a:effectLst/>
                          <a:latin typeface="Times New Roman"/>
                        </a:rPr>
                        <a:t>      Подпрограмма "Совершенствование оказания паллиативной медицинской помощи, в том числе детям"</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228 782 469,36</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228 747 527,28</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495">
                <a:tc>
                  <a:txBody>
                    <a:bodyPr/>
                    <a:lstStyle/>
                    <a:p>
                      <a:pPr algn="l" fontAlgn="ctr"/>
                      <a:r>
                        <a:rPr lang="ru-RU" sz="1000" b="0" i="0" u="none" strike="noStrike">
                          <a:solidFill>
                            <a:srgbClr val="000000"/>
                          </a:solidFill>
                          <a:effectLst/>
                          <a:latin typeface="Times New Roman"/>
                        </a:rPr>
                        <a:t>      Подпрограмма "Кадровое обеспечение системы здравоохранения"</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287 270 031,01</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244 356 516,68</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85,1%</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8963">
                <a:tc>
                  <a:txBody>
                    <a:bodyPr/>
                    <a:lstStyle/>
                    <a:p>
                      <a:pPr algn="l" fontAlgn="ctr"/>
                      <a:r>
                        <a:rPr lang="ru-RU" sz="1000" b="0" i="0" u="none" strike="noStrike">
                          <a:solidFill>
                            <a:srgbClr val="000000"/>
                          </a:solidFill>
                          <a:effectLst/>
                          <a:latin typeface="Times New Roman"/>
                        </a:rPr>
                        <a:t>      Подпрограмма "Совершенствование системы лекарственного обеспечения, в том числе в амбулаторных условиях"</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818 156 820,00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818 156 820,00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642">
                <a:tc>
                  <a:txBody>
                    <a:bodyPr/>
                    <a:lstStyle/>
                    <a:p>
                      <a:pPr algn="l" fontAlgn="ctr"/>
                      <a:r>
                        <a:rPr lang="ru-RU" sz="1000" b="0" i="0" u="none" strike="noStrike">
                          <a:solidFill>
                            <a:srgbClr val="000000"/>
                          </a:solidFill>
                          <a:effectLst/>
                          <a:latin typeface="Times New Roman"/>
                        </a:rPr>
                        <a:t>      Подпрограмма "Развитие информатизации в здравоохранении"</a:t>
                      </a:r>
                    </a:p>
                  </a:txBody>
                  <a:tcPr marL="55129"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163 302 335,06</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163 276 944,95</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100,0%</a:t>
                      </a:r>
                    </a:p>
                  </a:txBody>
                  <a:tcPr marL="6125" marR="6125" marT="61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21858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(3)</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21</a:t>
            </a:fld>
            <a:endParaRPr lang="ru-RU"/>
          </a:p>
        </p:txBody>
      </p:sp>
      <p:graphicFrame>
        <p:nvGraphicFramePr>
          <p:cNvPr id="7" name="Таблица 6"/>
          <p:cNvGraphicFramePr>
            <a:graphicFrameLocks noGrp="1"/>
          </p:cNvGraphicFramePr>
          <p:nvPr>
            <p:extLst>
              <p:ext uri="{D42A27DB-BD31-4B8C-83A1-F6EECF244321}">
                <p14:modId xmlns:p14="http://schemas.microsoft.com/office/powerpoint/2010/main" val="1073134401"/>
              </p:ext>
            </p:extLst>
          </p:nvPr>
        </p:nvGraphicFramePr>
        <p:xfrm>
          <a:off x="620688" y="1352549"/>
          <a:ext cx="5904655" cy="7624270"/>
        </p:xfrm>
        <a:graphic>
          <a:graphicData uri="http://schemas.openxmlformats.org/drawingml/2006/table">
            <a:tbl>
              <a:tblPr/>
              <a:tblGrid>
                <a:gridCol w="2398305"/>
                <a:gridCol w="1210911"/>
                <a:gridCol w="1210911"/>
                <a:gridCol w="1084528"/>
              </a:tblGrid>
              <a:tr h="423766">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r>
                        <a:rPr lang="ru-RU" sz="1100" b="1" i="0" u="none" strike="noStrike" dirty="0" smtClean="0">
                          <a:solidFill>
                            <a:srgbClr val="000000"/>
                          </a:solidFill>
                          <a:effectLst/>
                          <a:latin typeface="Times New Roman"/>
                        </a:rPr>
                        <a:t> 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7447">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"Развитие физической культуры и спорта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906 623 863,66</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smtClean="0">
                          <a:solidFill>
                            <a:srgbClr val="000000"/>
                          </a:solidFill>
                          <a:effectLst/>
                          <a:latin typeface="Times New Roman"/>
                        </a:rPr>
                        <a:t>780 985 556,45</a:t>
                      </a:r>
                      <a:endParaRPr lang="ru-RU" sz="1000" b="1" i="0" u="none" strike="noStrike" dirty="0">
                        <a:solidFill>
                          <a:srgbClr val="000000"/>
                        </a:solidFill>
                        <a:effectLst/>
                        <a:latin typeface="Times New Roman"/>
                      </a:endParaRP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86,1%</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585">
                <a:tc>
                  <a:txBody>
                    <a:bodyPr/>
                    <a:lstStyle/>
                    <a:p>
                      <a:pPr algn="l" fontAlgn="ctr"/>
                      <a:r>
                        <a:rPr lang="ru-RU" sz="1000" b="0" i="0" u="none" strike="noStrike" dirty="0">
                          <a:solidFill>
                            <a:srgbClr val="000000"/>
                          </a:solidFill>
                          <a:effectLst/>
                          <a:latin typeface="Times New Roman"/>
                        </a:rPr>
                        <a:t>      Подпрограмма "Развитие физической культуры и массового спорта"</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440 730 759,98</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smtClean="0">
                          <a:solidFill>
                            <a:srgbClr val="000000"/>
                          </a:solidFill>
                          <a:effectLst/>
                          <a:latin typeface="Times New Roman"/>
                        </a:rPr>
                        <a:t>315 266 546,78</a:t>
                      </a:r>
                      <a:endParaRPr lang="ru-RU" sz="1000" b="0" i="0" u="none" strike="noStrike" dirty="0">
                        <a:solidFill>
                          <a:srgbClr val="000000"/>
                        </a:solidFill>
                        <a:effectLst/>
                        <a:latin typeface="Times New Roman"/>
                      </a:endParaRP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71,5%</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7447">
                <a:tc>
                  <a:txBody>
                    <a:bodyPr/>
                    <a:lstStyle/>
                    <a:p>
                      <a:pPr algn="l" fontAlgn="ctr"/>
                      <a:r>
                        <a:rPr lang="ru-RU" sz="1000" b="0" i="0" u="none" strike="noStrike">
                          <a:solidFill>
                            <a:srgbClr val="000000"/>
                          </a:solidFill>
                          <a:effectLst/>
                          <a:latin typeface="Times New Roman"/>
                        </a:rPr>
                        <a:t>      Подпрограмма "Развитие спорта высших достижений и системы подготовки спортивного резерва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465 893 103,68</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465 719 009,67</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585">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"Развитие образования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13 801 400 263,75</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13 550 922 584,36</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98,2%</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585">
                <a:tc>
                  <a:txBody>
                    <a:bodyPr/>
                    <a:lstStyle/>
                    <a:p>
                      <a:pPr algn="l" fontAlgn="ctr"/>
                      <a:r>
                        <a:rPr lang="ru-RU" sz="1000" b="0" i="0" u="none" strike="noStrike">
                          <a:solidFill>
                            <a:srgbClr val="000000"/>
                          </a:solidFill>
                          <a:effectLst/>
                          <a:latin typeface="Times New Roman"/>
                        </a:rPr>
                        <a:t>      Подпрограмма "Ресурсное обеспечение развития образования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11 657 549 951,03</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11 558 565 204,66</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99,2%</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59308">
                <a:tc>
                  <a:txBody>
                    <a:bodyPr/>
                    <a:lstStyle/>
                    <a:p>
                      <a:pPr algn="l" fontAlgn="ctr"/>
                      <a:r>
                        <a:rPr lang="ru-RU" sz="1000" b="0" i="0" u="none" strike="noStrike" dirty="0">
                          <a:solidFill>
                            <a:srgbClr val="000000"/>
                          </a:solidFill>
                          <a:effectLst/>
                          <a:latin typeface="Times New Roman"/>
                        </a:rPr>
                        <a:t>      Подпрограмма "Повышение эффективности профессионального образования в обеспечении отраслей экономики востребованными кадрами"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1 521 048 288,48</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1 519 891 978,02</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99,9%</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11170">
                <a:tc>
                  <a:txBody>
                    <a:bodyPr/>
                    <a:lstStyle/>
                    <a:p>
                      <a:pPr algn="l" fontAlgn="ctr"/>
                      <a:r>
                        <a:rPr lang="ru-RU" sz="1000" b="0" i="0" u="none" strike="noStrike">
                          <a:solidFill>
                            <a:srgbClr val="000000"/>
                          </a:solidFill>
                          <a:effectLst/>
                          <a:latin typeface="Times New Roman"/>
                        </a:rPr>
                        <a:t>      Подпрограмма "Реализация мер по обучению, воспитанию, содержанию детей-сирот и детей, оставшихся без попечения родителей, и психолого-педагогическая помощь детям"</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93 278 704,54</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93 271 842,99</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585">
                <a:tc>
                  <a:txBody>
                    <a:bodyPr/>
                    <a:lstStyle/>
                    <a:p>
                      <a:pPr algn="l" fontAlgn="ctr"/>
                      <a:r>
                        <a:rPr lang="ru-RU" sz="1000" b="0" i="0" u="none" strike="noStrike">
                          <a:solidFill>
                            <a:srgbClr val="000000"/>
                          </a:solidFill>
                          <a:effectLst/>
                          <a:latin typeface="Times New Roman"/>
                        </a:rPr>
                        <a:t>      Подпрограмма "Отдых и оздоровление детей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78 418 452,00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78 418 087,00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585">
                <a:tc>
                  <a:txBody>
                    <a:bodyPr/>
                    <a:lstStyle/>
                    <a:p>
                      <a:pPr algn="l" fontAlgn="ctr"/>
                      <a:r>
                        <a:rPr lang="ru-RU" sz="1000" b="0" i="0" u="none" strike="noStrike">
                          <a:solidFill>
                            <a:srgbClr val="000000"/>
                          </a:solidFill>
                          <a:effectLst/>
                          <a:latin typeface="Times New Roman"/>
                        </a:rPr>
                        <a:t>      Подпрограмма "Создание современной образовательной среды для школьников"</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451 104 867,70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300 775 471,69</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66,7%</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7447">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"Развитие культуры и туризма в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1 459 020 494,14</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1 437 275 641,47</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98,5%</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5585">
                <a:tc>
                  <a:txBody>
                    <a:bodyPr/>
                    <a:lstStyle/>
                    <a:p>
                      <a:pPr algn="l" fontAlgn="ctr"/>
                      <a:r>
                        <a:rPr lang="ru-RU" sz="1000" b="0" i="0" u="none" strike="noStrike">
                          <a:solidFill>
                            <a:srgbClr val="000000"/>
                          </a:solidFill>
                          <a:effectLst/>
                          <a:latin typeface="Times New Roman"/>
                        </a:rPr>
                        <a:t>      Подпрограмма "Развитие и сохранение культуры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1 295 668 866,74</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1 274 110 751,54</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98,3%</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3723">
                <a:tc>
                  <a:txBody>
                    <a:bodyPr/>
                    <a:lstStyle/>
                    <a:p>
                      <a:pPr algn="l" fontAlgn="ctr"/>
                      <a:r>
                        <a:rPr lang="ru-RU" sz="1000" b="0" i="0" u="none" strike="noStrike">
                          <a:solidFill>
                            <a:srgbClr val="000000"/>
                          </a:solidFill>
                          <a:effectLst/>
                          <a:latin typeface="Times New Roman"/>
                        </a:rPr>
                        <a:t>      Подпрограмма "Развитие туризма в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54 610 786,40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54 604 479,51</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7447">
                <a:tc>
                  <a:txBody>
                    <a:bodyPr/>
                    <a:lstStyle/>
                    <a:p>
                      <a:pPr algn="l" fontAlgn="ctr"/>
                      <a:r>
                        <a:rPr lang="ru-RU" sz="1000" b="0" i="0" u="none" strike="noStrike">
                          <a:solidFill>
                            <a:srgbClr val="000000"/>
                          </a:solidFill>
                          <a:effectLst/>
                          <a:latin typeface="Times New Roman"/>
                        </a:rPr>
                        <a:t>      Подпрограмма "Формирование и использование документов Архивного фонда Российской Федерации в Липецкой области"</a:t>
                      </a:r>
                    </a:p>
                  </a:txBody>
                  <a:tcPr marL="65084"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108 740 841,00</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108 560 410,42</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99,8%</a:t>
                      </a:r>
                    </a:p>
                  </a:txBody>
                  <a:tcPr marL="7232" marR="7232" marT="72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5702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(4)</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22</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2039421542"/>
              </p:ext>
            </p:extLst>
          </p:nvPr>
        </p:nvGraphicFramePr>
        <p:xfrm>
          <a:off x="548680" y="1352550"/>
          <a:ext cx="5976664" cy="7794202"/>
        </p:xfrm>
        <a:graphic>
          <a:graphicData uri="http://schemas.openxmlformats.org/drawingml/2006/table">
            <a:tbl>
              <a:tblPr/>
              <a:tblGrid>
                <a:gridCol w="2427554"/>
                <a:gridCol w="1225678"/>
                <a:gridCol w="1225678"/>
                <a:gridCol w="1097754"/>
              </a:tblGrid>
              <a:tr h="392509">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r>
                        <a:rPr lang="ru-RU" sz="1100" b="1" i="0" u="none" strike="noStrike" dirty="0" smtClean="0">
                          <a:solidFill>
                            <a:srgbClr val="000000"/>
                          </a:solidFill>
                          <a:effectLst/>
                          <a:latin typeface="Times New Roman"/>
                        </a:rPr>
                        <a:t> 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 </a:t>
                      </a:r>
                      <a:r>
                        <a:rPr lang="ru-RU" sz="1100" b="1" i="0" u="none" strike="noStrike" dirty="0">
                          <a:solidFill>
                            <a:srgbClr val="000000"/>
                          </a:solidFill>
                          <a:effectLst/>
                          <a:latin typeface="Times New Roman"/>
                        </a:rPr>
                        <a:t>руб.</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3301">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"Развитие кооперации и коллективных форм собственности в Липецкой области"</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169 089 485,70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169 089 485,70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100,0%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1980">
                <a:tc>
                  <a:txBody>
                    <a:bodyPr/>
                    <a:lstStyle/>
                    <a:p>
                      <a:pPr algn="l" fontAlgn="ctr"/>
                      <a:r>
                        <a:rPr lang="ru-RU" sz="1000" b="0" i="0" u="none" strike="noStrike" dirty="0">
                          <a:solidFill>
                            <a:srgbClr val="000000"/>
                          </a:solidFill>
                          <a:effectLst/>
                          <a:latin typeface="Times New Roman"/>
                        </a:rPr>
                        <a:t>      Подпрограмма "Развитие сети кооперативов всех направлений на 2014-2024 годы"</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23 846 425,50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23 846 425,50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3301">
                <a:tc>
                  <a:txBody>
                    <a:bodyPr/>
                    <a:lstStyle/>
                    <a:p>
                      <a:pPr algn="l" fontAlgn="ctr"/>
                      <a:r>
                        <a:rPr lang="ru-RU" sz="1000" b="0" i="0" u="none" strike="noStrike" dirty="0">
                          <a:solidFill>
                            <a:srgbClr val="000000"/>
                          </a:solidFill>
                          <a:effectLst/>
                          <a:latin typeface="Times New Roman"/>
                        </a:rPr>
                        <a:t>      Подпрограмма "Реализация регионально значимых направлений в сфере сельскохозяйственной кооперации на 2014-2024 годы"</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144 820 200,00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144 820 200,00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40">
                <a:tc>
                  <a:txBody>
                    <a:bodyPr/>
                    <a:lstStyle/>
                    <a:p>
                      <a:pPr algn="l" fontAlgn="ctr"/>
                      <a:r>
                        <a:rPr lang="ru-RU" sz="1000" b="0" i="0" u="none" strike="noStrike" dirty="0">
                          <a:solidFill>
                            <a:srgbClr val="000000"/>
                          </a:solidFill>
                          <a:effectLst/>
                          <a:latin typeface="Times New Roman"/>
                        </a:rPr>
                        <a:t>      Подпрограмма "Создание эффективной товаропроводящей инфраструктуры на 2014-2024 годы"</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422 860,20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422 860,20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1980">
                <a:tc>
                  <a:txBody>
                    <a:bodyPr/>
                    <a:lstStyle/>
                    <a:p>
                      <a:pPr algn="l" fontAlgn="ctr"/>
                      <a:r>
                        <a:rPr lang="ru-RU" sz="1000" b="0" i="0" u="none" strike="noStrike">
                          <a:solidFill>
                            <a:srgbClr val="000000"/>
                          </a:solidFill>
                          <a:effectLst/>
                          <a:latin typeface="Times New Roman"/>
                        </a:rPr>
                        <a:t>      Подпрограмма "Развитие народных предприятий в Липецкой области на 2014-2024 годы"</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3961">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"Обеспечение населения Липецкой области качественным жильем, социальной инфраструктурой и услугами ЖКХ"</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3 581 995 133,44</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3 154 403 829,22</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88,1%</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320">
                <a:tc>
                  <a:txBody>
                    <a:bodyPr/>
                    <a:lstStyle/>
                    <a:p>
                      <a:pPr algn="l" fontAlgn="ctr"/>
                      <a:r>
                        <a:rPr lang="ru-RU" sz="1000" b="0" i="0" u="none" strike="noStrike">
                          <a:solidFill>
                            <a:srgbClr val="000000"/>
                          </a:solidFill>
                          <a:effectLst/>
                          <a:latin typeface="Times New Roman"/>
                        </a:rPr>
                        <a:t>      Подпрограмма "Ипотечное жилищное кредитование"</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98 484 734,00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98 334 007,83</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99,8%</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0660">
                <a:tc>
                  <a:txBody>
                    <a:bodyPr/>
                    <a:lstStyle/>
                    <a:p>
                      <a:pPr algn="l" fontAlgn="ctr"/>
                      <a:r>
                        <a:rPr lang="ru-RU" sz="1000" b="0" i="0" u="none" strike="noStrike">
                          <a:solidFill>
                            <a:srgbClr val="000000"/>
                          </a:solidFill>
                          <a:effectLst/>
                          <a:latin typeface="Times New Roman"/>
                        </a:rPr>
                        <a:t>      Подпрограмма "Свой Дом"</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77 373 319,00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77 373 085,08</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2640">
                <a:tc>
                  <a:txBody>
                    <a:bodyPr/>
                    <a:lstStyle/>
                    <a:p>
                      <a:pPr algn="l" fontAlgn="ctr"/>
                      <a:r>
                        <a:rPr lang="ru-RU" sz="1000" b="0" i="0" u="none" strike="noStrike">
                          <a:solidFill>
                            <a:srgbClr val="000000"/>
                          </a:solidFill>
                          <a:effectLst/>
                          <a:latin typeface="Times New Roman"/>
                        </a:rPr>
                        <a:t>      Подпрограмма "О государственной поддержке в обеспечении жильем молодых семей"</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179 905 006,00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179 464 315,65</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99,8%</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1980">
                <a:tc>
                  <a:txBody>
                    <a:bodyPr/>
                    <a:lstStyle/>
                    <a:p>
                      <a:pPr algn="l" fontAlgn="ctr"/>
                      <a:r>
                        <a:rPr lang="ru-RU" sz="1000" b="0" i="0" u="none" strike="noStrike">
                          <a:solidFill>
                            <a:srgbClr val="000000"/>
                          </a:solidFill>
                          <a:effectLst/>
                          <a:latin typeface="Times New Roman"/>
                        </a:rPr>
                        <a:t>      Подпрограмма "Стимулирование жилищного строительства в Липецкой области"</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227 453 109,00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130 224 272,44</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57,3%</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3961">
                <a:tc>
                  <a:txBody>
                    <a:bodyPr/>
                    <a:lstStyle/>
                    <a:p>
                      <a:pPr algn="l" fontAlgn="ctr"/>
                      <a:r>
                        <a:rPr lang="ru-RU" sz="1000" b="0" i="0" u="none" strike="noStrike">
                          <a:solidFill>
                            <a:srgbClr val="000000"/>
                          </a:solidFill>
                          <a:effectLst/>
                          <a:latin typeface="Times New Roman"/>
                        </a:rPr>
                        <a:t>      Подпрограмма "Повышение качества  условий проживания населения области за счет обеспечения населенных пунктов области социальной инфраструктурой"</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1 064 660 625,17</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1 040 405 123,46</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97,7%</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3301">
                <a:tc>
                  <a:txBody>
                    <a:bodyPr/>
                    <a:lstStyle/>
                    <a:p>
                      <a:pPr algn="l" fontAlgn="ctr"/>
                      <a:r>
                        <a:rPr lang="ru-RU" sz="1000" b="0" i="0" u="none" strike="noStrike">
                          <a:solidFill>
                            <a:srgbClr val="000000"/>
                          </a:solidFill>
                          <a:effectLst/>
                          <a:latin typeface="Times New Roman"/>
                        </a:rPr>
                        <a:t>      Подпрограмма "Улучшение качества жилищного фонда, развитие и модернизация коммунальной инфраструктуры Липецкой области"</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1 912 592 760,27</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1 607 319 471,36</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84,0%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729">
                <a:tc>
                  <a:txBody>
                    <a:bodyPr/>
                    <a:lstStyle/>
                    <a:p>
                      <a:pPr algn="l" fontAlgn="ctr"/>
                      <a:r>
                        <a:rPr lang="ru-RU" sz="1000" b="0" i="0" u="none" strike="noStrike">
                          <a:solidFill>
                            <a:srgbClr val="000000"/>
                          </a:solidFill>
                          <a:effectLst/>
                          <a:latin typeface="Times New Roman"/>
                        </a:rPr>
                        <a:t>      Подпрограмма "Повышение качества водоснабжения населения Липецкой области в рамках регионального проекта "Чистая вода"</a:t>
                      </a:r>
                    </a:p>
                  </a:txBody>
                  <a:tcPr marL="60283"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21 525 580,00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21 283 553,40</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98,9%</a:t>
                      </a:r>
                    </a:p>
                  </a:txBody>
                  <a:tcPr marL="6698" marR="6698" marT="6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57028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(5)</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23</a:t>
            </a:fld>
            <a:endParaRPr lang="ru-RU"/>
          </a:p>
        </p:txBody>
      </p:sp>
      <p:graphicFrame>
        <p:nvGraphicFramePr>
          <p:cNvPr id="9" name="Таблица 8"/>
          <p:cNvGraphicFramePr>
            <a:graphicFrameLocks noGrp="1"/>
          </p:cNvGraphicFramePr>
          <p:nvPr>
            <p:extLst>
              <p:ext uri="{D42A27DB-BD31-4B8C-83A1-F6EECF244321}">
                <p14:modId xmlns:p14="http://schemas.microsoft.com/office/powerpoint/2010/main" val="2182112380"/>
              </p:ext>
            </p:extLst>
          </p:nvPr>
        </p:nvGraphicFramePr>
        <p:xfrm>
          <a:off x="548680" y="1345571"/>
          <a:ext cx="5976664" cy="7561263"/>
        </p:xfrm>
        <a:graphic>
          <a:graphicData uri="http://schemas.openxmlformats.org/drawingml/2006/table">
            <a:tbl>
              <a:tblPr/>
              <a:tblGrid>
                <a:gridCol w="2427555"/>
                <a:gridCol w="1225677"/>
                <a:gridCol w="1225677"/>
                <a:gridCol w="1097755"/>
              </a:tblGrid>
              <a:tr h="450936">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r>
                        <a:rPr lang="ru-RU" sz="1100" b="1" i="0" u="none" strike="noStrike" dirty="0" smtClean="0">
                          <a:solidFill>
                            <a:srgbClr val="000000"/>
                          </a:solidFill>
                          <a:effectLst/>
                          <a:latin typeface="Times New Roman"/>
                        </a:rPr>
                        <a:t>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 </a:t>
                      </a:r>
                      <a:r>
                        <a:rPr lang="ru-RU" sz="1100" b="1" i="0" u="none" strike="noStrike" dirty="0">
                          <a:solidFill>
                            <a:srgbClr val="000000"/>
                          </a:solidFill>
                          <a:effectLst/>
                          <a:latin typeface="Times New Roman"/>
                        </a:rPr>
                        <a:t>руб.</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07992">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"Обеспечение общественной безопасности населения и территории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945 449 570,00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943 396 043,33</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99,8%</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4795">
                <a:tc>
                  <a:txBody>
                    <a:bodyPr/>
                    <a:lstStyle/>
                    <a:p>
                      <a:pPr algn="l" fontAlgn="ctr"/>
                      <a:r>
                        <a:rPr lang="ru-RU" sz="1000" b="0" i="0" u="none" strike="noStrike">
                          <a:solidFill>
                            <a:srgbClr val="000000"/>
                          </a:solidFill>
                          <a:effectLst/>
                          <a:latin typeface="Times New Roman"/>
                        </a:rPr>
                        <a:t>      Подпрограмма "Профилактика правонарушений в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28 093 300,00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27 193 001,35</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96,8%</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4795">
                <a:tc>
                  <a:txBody>
                    <a:bodyPr/>
                    <a:lstStyle/>
                    <a:p>
                      <a:pPr algn="l" fontAlgn="ctr"/>
                      <a:r>
                        <a:rPr lang="ru-RU" sz="1000" b="0" i="0" u="none" strike="noStrike">
                          <a:solidFill>
                            <a:srgbClr val="000000"/>
                          </a:solidFill>
                          <a:effectLst/>
                          <a:latin typeface="Times New Roman"/>
                        </a:rPr>
                        <a:t>      Подпрограмма "Обеспечение безопасности дорожного движения в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2 775 000,00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2 767 098,27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4795">
                <a:tc>
                  <a:txBody>
                    <a:bodyPr/>
                    <a:lstStyle/>
                    <a:p>
                      <a:pPr algn="l" fontAlgn="ctr"/>
                      <a:r>
                        <a:rPr lang="ru-RU" sz="1000" b="0" i="0" u="none" strike="noStrike">
                          <a:solidFill>
                            <a:srgbClr val="000000"/>
                          </a:solidFill>
                          <a:effectLst/>
                          <a:latin typeface="Times New Roman"/>
                        </a:rPr>
                        <a:t>      Подпрограмма "О противодействии коррупции в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19 700 000,00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19 647 975,86</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4795">
                <a:tc>
                  <a:txBody>
                    <a:bodyPr/>
                    <a:lstStyle/>
                    <a:p>
                      <a:pPr algn="l" fontAlgn="ctr"/>
                      <a:r>
                        <a:rPr lang="ru-RU" sz="1000" b="0" i="0" u="none" strike="noStrike">
                          <a:solidFill>
                            <a:srgbClr val="000000"/>
                          </a:solidFill>
                          <a:effectLst/>
                          <a:latin typeface="Times New Roman"/>
                        </a:rPr>
                        <a:t>      Подпрограмма "Комплексные меры по профилактике терроризма и экстремизма в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6 045 000,00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6 038 533,71</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99,9%</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4795">
                <a:tc>
                  <a:txBody>
                    <a:bodyPr/>
                    <a:lstStyle/>
                    <a:p>
                      <a:pPr algn="l" fontAlgn="ctr"/>
                      <a:r>
                        <a:rPr lang="ru-RU" sz="1000" b="0" i="0" u="none" strike="noStrike">
                          <a:solidFill>
                            <a:srgbClr val="000000"/>
                          </a:solidFill>
                          <a:effectLst/>
                          <a:latin typeface="Times New Roman"/>
                        </a:rPr>
                        <a:t>      Подпрограмма "Развитие мировой юстиции в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242 166 870,00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241 429 300,21</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6393">
                <a:tc>
                  <a:txBody>
                    <a:bodyPr/>
                    <a:lstStyle/>
                    <a:p>
                      <a:pPr algn="l" fontAlgn="ctr"/>
                      <a:r>
                        <a:rPr lang="ru-RU" sz="1000" b="0" i="0" u="none" strike="noStrike" dirty="0">
                          <a:solidFill>
                            <a:srgbClr val="000000"/>
                          </a:solidFill>
                          <a:effectLst/>
                          <a:latin typeface="Times New Roman"/>
                        </a:rPr>
                        <a:t>      Подпрограмма "Развитие аппаратно-программного комплекса "Безопасный город" в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646 669 400,00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646 320 133,93</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99,9%</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6393">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"Реализация внутренней политики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464 504 724,97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456 459 800,95</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98,3%</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07992">
                <a:tc>
                  <a:txBody>
                    <a:bodyPr/>
                    <a:lstStyle/>
                    <a:p>
                      <a:pPr algn="l" fontAlgn="ctr"/>
                      <a:r>
                        <a:rPr lang="ru-RU" sz="1000" b="0" i="0" u="none" strike="noStrike">
                          <a:solidFill>
                            <a:srgbClr val="000000"/>
                          </a:solidFill>
                          <a:effectLst/>
                          <a:latin typeface="Times New Roman"/>
                        </a:rPr>
                        <a:t>      Подпрограмма "Содействие развитию гражданского общества, патриотического воспитания  населения Липецкой области и реализации молодежной политики"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163 844 324,97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157 556 541,37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96,2%</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2787">
                <a:tc>
                  <a:txBody>
                    <a:bodyPr/>
                    <a:lstStyle/>
                    <a:p>
                      <a:pPr algn="l" fontAlgn="ctr"/>
                      <a:r>
                        <a:rPr lang="ru-RU" sz="1000" b="0" i="0" u="none" strike="noStrike" dirty="0">
                          <a:solidFill>
                            <a:srgbClr val="000000"/>
                          </a:solidFill>
                          <a:effectLst/>
                          <a:latin typeface="Times New Roman"/>
                        </a:rPr>
                        <a:t>      Подпрограмма "Создание условий для оперативного получения населением области информации о деятельности исполнительных органов государственной власти и социально-экономическом развитии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290 298 900,00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288 884 743,83</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99,5%</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4795">
                <a:tc>
                  <a:txBody>
                    <a:bodyPr/>
                    <a:lstStyle/>
                    <a:p>
                      <a:pPr algn="l" fontAlgn="ctr"/>
                      <a:r>
                        <a:rPr lang="ru-RU" sz="1000" b="0" i="0" u="none" strike="noStrike">
                          <a:solidFill>
                            <a:srgbClr val="000000"/>
                          </a:solidFill>
                          <a:effectLst/>
                          <a:latin typeface="Times New Roman"/>
                        </a:rPr>
                        <a:t>      Подпрограмма "Реализация государственной национальной политики в Липецкой области"</a:t>
                      </a:r>
                    </a:p>
                  </a:txBody>
                  <a:tcPr marL="69256"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10 361 500,00</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10 018 515,75</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96,7%</a:t>
                      </a:r>
                    </a:p>
                  </a:txBody>
                  <a:tcPr marL="7695" marR="7695" marT="7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21858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(6)</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24</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913162578"/>
              </p:ext>
            </p:extLst>
          </p:nvPr>
        </p:nvGraphicFramePr>
        <p:xfrm>
          <a:off x="571480" y="2166918"/>
          <a:ext cx="6024582" cy="6929486"/>
        </p:xfrm>
        <a:graphic>
          <a:graphicData uri="http://schemas.openxmlformats.org/drawingml/2006/table">
            <a:tbl>
              <a:tblPr/>
              <a:tblGrid>
                <a:gridCol w="2433497"/>
                <a:gridCol w="1240173"/>
                <a:gridCol w="1240173"/>
                <a:gridCol w="1110739"/>
              </a:tblGrid>
              <a:tr h="515895">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r>
                        <a:rPr lang="ru-RU" sz="1100" b="1" i="0" u="none" strike="noStrike" dirty="0" smtClean="0">
                          <a:solidFill>
                            <a:srgbClr val="000000"/>
                          </a:solidFill>
                          <a:effectLst/>
                          <a:latin typeface="Times New Roman"/>
                        </a:rPr>
                        <a:t>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 </a:t>
                      </a:r>
                      <a:r>
                        <a:rPr lang="ru-RU" sz="1100" b="1" i="0" u="none" strike="noStrike" dirty="0">
                          <a:solidFill>
                            <a:srgbClr val="000000"/>
                          </a:solidFill>
                          <a:effectLst/>
                          <a:latin typeface="Times New Roman"/>
                        </a:rPr>
                        <a:t>руб.</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4384">
                <a:tc>
                  <a:txBody>
                    <a:bodyPr/>
                    <a:lstStyle/>
                    <a:p>
                      <a:pPr algn="l" fontAlgn="ctr"/>
                      <a:r>
                        <a:rPr lang="ru-RU" sz="1100" b="1" i="0" u="none" strike="noStrike">
                          <a:solidFill>
                            <a:srgbClr val="000000"/>
                          </a:solidFill>
                          <a:effectLst/>
                          <a:latin typeface="Times New Roman"/>
                        </a:rPr>
                        <a:t>    Государственная программа Липецкой области "Модернизация и инновационное развитие экономики Липецкой области"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a:rPr>
                        <a:t>665 434 810,94</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a:rPr>
                        <a:t>628 135 980,81</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effectLst/>
                          <a:latin typeface="Times New Roman"/>
                        </a:rPr>
                        <a:t>94,4%</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9508">
                <a:tc>
                  <a:txBody>
                    <a:bodyPr/>
                    <a:lstStyle/>
                    <a:p>
                      <a:pPr algn="l" fontAlgn="ctr"/>
                      <a:r>
                        <a:rPr lang="ru-RU" sz="1100" b="0" i="0" u="none" strike="noStrike">
                          <a:solidFill>
                            <a:srgbClr val="000000"/>
                          </a:solidFill>
                          <a:effectLst/>
                          <a:latin typeface="Times New Roman"/>
                        </a:rPr>
                        <a:t>      Подпрограмма "Модернизация и развитие промышленности Липецкой области на 2014-2024 годы"</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121 790 767,98</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121 289 607,55</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99,6%</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9261">
                <a:tc>
                  <a:txBody>
                    <a:bodyPr/>
                    <a:lstStyle/>
                    <a:p>
                      <a:pPr algn="l" fontAlgn="ctr"/>
                      <a:r>
                        <a:rPr lang="ru-RU" sz="1100" b="0" i="0" u="none" strike="noStrike">
                          <a:solidFill>
                            <a:srgbClr val="000000"/>
                          </a:solidFill>
                          <a:effectLst/>
                          <a:latin typeface="Times New Roman"/>
                        </a:rPr>
                        <a:t>      Подпрограмма "Повышение конкурентоспособности и производительности труда в машиностроительном комплексе Липецкой области на 2014-2024 годы"</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1 000 000,00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1 000 000,00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9508">
                <a:tc>
                  <a:txBody>
                    <a:bodyPr/>
                    <a:lstStyle/>
                    <a:p>
                      <a:pPr algn="l" fontAlgn="ctr"/>
                      <a:r>
                        <a:rPr lang="ru-RU" sz="1100" b="0" i="0" u="none" strike="noStrike">
                          <a:solidFill>
                            <a:srgbClr val="000000"/>
                          </a:solidFill>
                          <a:effectLst/>
                          <a:latin typeface="Times New Roman"/>
                        </a:rPr>
                        <a:t>      Подпрограмма "Развитие инновационной деятельности в Липецкой области на 2014-2024 годы"</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5 000 000,00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5 000 000,00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100,0%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9508">
                <a:tc>
                  <a:txBody>
                    <a:bodyPr/>
                    <a:lstStyle/>
                    <a:p>
                      <a:pPr algn="l" fontAlgn="ctr"/>
                      <a:r>
                        <a:rPr lang="ru-RU" sz="1100" b="0" i="0" u="none" strike="noStrike">
                          <a:solidFill>
                            <a:srgbClr val="000000"/>
                          </a:solidFill>
                          <a:effectLst/>
                          <a:latin typeface="Times New Roman"/>
                        </a:rPr>
                        <a:t>      Подпрограмма "Развитие малого и среднего предпринимательства в Липецкой области на 2014-2024 годы"</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537 644 042,96</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500 846 373,26</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93,2%</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4384">
                <a:tc>
                  <a:txBody>
                    <a:bodyPr/>
                    <a:lstStyle/>
                    <a:p>
                      <a:pPr algn="l" fontAlgn="ctr"/>
                      <a:r>
                        <a:rPr lang="ru-RU" sz="1100" b="1" i="0" u="none" strike="noStrike" dirty="0">
                          <a:solidFill>
                            <a:srgbClr val="000000"/>
                          </a:solidFill>
                          <a:effectLst/>
                          <a:latin typeface="Times New Roman"/>
                        </a:rPr>
                        <a:t>    Государственная программа Липецкой области "</a:t>
                      </a:r>
                      <a:r>
                        <a:rPr lang="ru-RU" sz="1100" b="1" i="0" u="none" strike="noStrike" dirty="0" err="1">
                          <a:solidFill>
                            <a:srgbClr val="000000"/>
                          </a:solidFill>
                          <a:effectLst/>
                          <a:latin typeface="Times New Roman"/>
                        </a:rPr>
                        <a:t>Энергоэффективность</a:t>
                      </a:r>
                      <a:r>
                        <a:rPr lang="ru-RU" sz="1100" b="1" i="0" u="none" strike="noStrike" dirty="0">
                          <a:solidFill>
                            <a:srgbClr val="000000"/>
                          </a:solidFill>
                          <a:effectLst/>
                          <a:latin typeface="Times New Roman"/>
                        </a:rPr>
                        <a:t> и развитие энергетики в Липецкой области"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a:rPr>
                        <a:t>372 159 390,37</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266 849 951,31</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effectLst/>
                          <a:latin typeface="Times New Roman"/>
                        </a:rPr>
                        <a:t>71,7%</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4632">
                <a:tc>
                  <a:txBody>
                    <a:bodyPr/>
                    <a:lstStyle/>
                    <a:p>
                      <a:pPr algn="l" fontAlgn="ctr"/>
                      <a:r>
                        <a:rPr lang="ru-RU" sz="1100" b="0" i="0" u="none" strike="noStrike">
                          <a:solidFill>
                            <a:srgbClr val="000000"/>
                          </a:solidFill>
                          <a:effectLst/>
                          <a:latin typeface="Times New Roman"/>
                        </a:rPr>
                        <a:t>      Подпрограмма "Энергосбережение и повышение энергетической эффективности"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350 959 390,37</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248 220 235,80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a:effectLst/>
                          <a:latin typeface="Times New Roman"/>
                        </a:rPr>
                        <a:t>70,7%</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2406">
                <a:tc>
                  <a:txBody>
                    <a:bodyPr/>
                    <a:lstStyle/>
                    <a:p>
                      <a:pPr algn="l" fontAlgn="ctr"/>
                      <a:r>
                        <a:rPr lang="ru-RU" sz="1100" b="0" i="0" u="none" strike="noStrike">
                          <a:solidFill>
                            <a:srgbClr val="000000"/>
                          </a:solidFill>
                          <a:effectLst/>
                          <a:latin typeface="Times New Roman"/>
                        </a:rPr>
                        <a:t>      Подпрограмма "Развитие и модернизация электроэнергетики"</a:t>
                      </a: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21 200 000,00</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18 629 715,51</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0" i="0" u="none" strike="noStrike" dirty="0">
                          <a:effectLst/>
                          <a:latin typeface="Times New Roman"/>
                        </a:rPr>
                        <a:t>87,9%</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99798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(7)</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25</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903137957"/>
              </p:ext>
            </p:extLst>
          </p:nvPr>
        </p:nvGraphicFramePr>
        <p:xfrm>
          <a:off x="548680" y="1352550"/>
          <a:ext cx="5976664" cy="7667878"/>
        </p:xfrm>
        <a:graphic>
          <a:graphicData uri="http://schemas.openxmlformats.org/drawingml/2006/table">
            <a:tbl>
              <a:tblPr/>
              <a:tblGrid>
                <a:gridCol w="2427554"/>
                <a:gridCol w="1225678"/>
                <a:gridCol w="1225678"/>
                <a:gridCol w="1097754"/>
              </a:tblGrid>
              <a:tr h="341469">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r>
                        <a:rPr lang="ru-RU" sz="1100" b="1" i="0" u="none" strike="noStrike" dirty="0" smtClean="0">
                          <a:solidFill>
                            <a:srgbClr val="000000"/>
                          </a:solidFill>
                          <a:effectLst/>
                          <a:latin typeface="Times New Roman"/>
                        </a:rPr>
                        <a:t> 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8955">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"Развитие сельского хозяйства и регулирование рынков сельскохозяйственной продукции, сырья и продовольствия Липецкой области"</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4 838 236 665,34</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4 828 113 508,42</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99,8%</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4216">
                <a:tc>
                  <a:txBody>
                    <a:bodyPr/>
                    <a:lstStyle/>
                    <a:p>
                      <a:pPr algn="l" fontAlgn="ctr"/>
                      <a:r>
                        <a:rPr lang="ru-RU" sz="1000" b="0" i="0" u="none" strike="noStrike" dirty="0">
                          <a:solidFill>
                            <a:srgbClr val="000000"/>
                          </a:solidFill>
                          <a:effectLst/>
                          <a:latin typeface="Times New Roman"/>
                        </a:rPr>
                        <a:t>      Подпрограмма "Развитие отрасли растениеводства, переработки и реализации продукции растениеводства в Липецкой области на 2014 - 2024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516 529 247,16</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515 181 958,67</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99,7%</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4216">
                <a:tc>
                  <a:txBody>
                    <a:bodyPr/>
                    <a:lstStyle/>
                    <a:p>
                      <a:pPr algn="l" fontAlgn="ctr"/>
                      <a:r>
                        <a:rPr lang="ru-RU" sz="1000" b="0" i="0" u="none" strike="noStrike" dirty="0">
                          <a:solidFill>
                            <a:srgbClr val="000000"/>
                          </a:solidFill>
                          <a:effectLst/>
                          <a:latin typeface="Times New Roman"/>
                        </a:rPr>
                        <a:t>      Подпрограмма "Развитие отрасли животноводства, переработки и реализации продукции животноводства в Липецкой области на 2014-2024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3 129 453 022,86</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3 129 438 622,56</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478">
                <a:tc>
                  <a:txBody>
                    <a:bodyPr/>
                    <a:lstStyle/>
                    <a:p>
                      <a:pPr algn="l" fontAlgn="ctr"/>
                      <a:r>
                        <a:rPr lang="ru-RU" sz="1000" b="0" i="0" u="none" strike="noStrike">
                          <a:solidFill>
                            <a:srgbClr val="000000"/>
                          </a:solidFill>
                          <a:effectLst/>
                          <a:latin typeface="Times New Roman"/>
                        </a:rPr>
                        <a:t>      Подпрограмма "Поддержка малых форм хозяйствования в Липецкой области на 2014-2024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256 613 953,56</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256 613 953,56</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1847">
                <a:tc>
                  <a:txBody>
                    <a:bodyPr/>
                    <a:lstStyle/>
                    <a:p>
                      <a:pPr algn="l" fontAlgn="ctr"/>
                      <a:r>
                        <a:rPr lang="ru-RU" sz="1000" b="0" i="0" u="none" strike="noStrike">
                          <a:solidFill>
                            <a:srgbClr val="000000"/>
                          </a:solidFill>
                          <a:effectLst/>
                          <a:latin typeface="Times New Roman"/>
                        </a:rPr>
                        <a:t>      Подпрограмма "Поддержка экономически значимых направлений развития сельского хозяйства Липецкой области на 2014-2024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23 780 725,00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23 780 725,00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1847">
                <a:tc>
                  <a:txBody>
                    <a:bodyPr/>
                    <a:lstStyle/>
                    <a:p>
                      <a:pPr algn="l" fontAlgn="ctr"/>
                      <a:r>
                        <a:rPr lang="ru-RU" sz="1000" b="0" i="0" u="none" strike="noStrike">
                          <a:solidFill>
                            <a:srgbClr val="000000"/>
                          </a:solidFill>
                          <a:effectLst/>
                          <a:latin typeface="Times New Roman"/>
                        </a:rPr>
                        <a:t>      Подпрограмма "Обеспечение эпизоотического и ветеринарно-санитарного благополучия на территории Липецкой области на 2014-2024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395 462 483,40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393 646 560,84</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99,5%</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8955">
                <a:tc>
                  <a:txBody>
                    <a:bodyPr/>
                    <a:lstStyle/>
                    <a:p>
                      <a:pPr algn="l" fontAlgn="ctr"/>
                      <a:r>
                        <a:rPr lang="ru-RU" sz="1000" b="0" i="0" u="none" strike="noStrike">
                          <a:solidFill>
                            <a:srgbClr val="000000"/>
                          </a:solidFill>
                          <a:effectLst/>
                          <a:latin typeface="Times New Roman"/>
                        </a:rPr>
                        <a:t>      Подпрограмма "Развитие сельскохозяйственного производства в поселениях в части стимулирования развития заготовительной деятельности и (или) первичной переработки сельскохозяйственной продукции на 2014-2024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5 783 703,35</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5 754 442,73</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99,5%</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478">
                <a:tc>
                  <a:txBody>
                    <a:bodyPr/>
                    <a:lstStyle/>
                    <a:p>
                      <a:pPr algn="l" fontAlgn="ctr"/>
                      <a:r>
                        <a:rPr lang="ru-RU" sz="1000" b="0" i="0" u="none" strike="noStrike">
                          <a:solidFill>
                            <a:srgbClr val="000000"/>
                          </a:solidFill>
                          <a:effectLst/>
                          <a:latin typeface="Times New Roman"/>
                        </a:rPr>
                        <a:t>      Подпрограмма "Устойчивое развитие сельских территорий Липецкой области на 2014-2017 годы и на период до 2024 года"</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378 967 111,34</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372 393 102,72</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98,3%</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478">
                <a:tc>
                  <a:txBody>
                    <a:bodyPr/>
                    <a:lstStyle/>
                    <a:p>
                      <a:pPr algn="l" fontAlgn="ctr"/>
                      <a:r>
                        <a:rPr lang="ru-RU" sz="1000" b="0" i="0" u="none" strike="noStrike">
                          <a:solidFill>
                            <a:srgbClr val="000000"/>
                          </a:solidFill>
                          <a:effectLst/>
                          <a:latin typeface="Times New Roman"/>
                        </a:rPr>
                        <a:t>      Подпрограмма "Развитие торговли Липецкой области на 2014-2016 годы и на период до 2024 года"</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37 976 069,25</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37 633 792,92</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99,1%</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1847">
                <a:tc>
                  <a:txBody>
                    <a:bodyPr/>
                    <a:lstStyle/>
                    <a:p>
                      <a:pPr algn="l" fontAlgn="ctr"/>
                      <a:r>
                        <a:rPr lang="ru-RU" sz="1000" b="0" i="0" u="none" strike="noStrike">
                          <a:solidFill>
                            <a:srgbClr val="000000"/>
                          </a:solidFill>
                          <a:effectLst/>
                          <a:latin typeface="Times New Roman"/>
                        </a:rPr>
                        <a:t>      Подпрограмма "Развитие комплексной системы защиты прав потребителей и качества товаров в Липецкой области на 2014-2024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205 627,20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205 627,20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100,0%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9478">
                <a:tc>
                  <a:txBody>
                    <a:bodyPr/>
                    <a:lstStyle/>
                    <a:p>
                      <a:pPr algn="l" fontAlgn="ctr"/>
                      <a:r>
                        <a:rPr lang="ru-RU" sz="1000" b="0" i="0" u="none" strike="noStrike">
                          <a:solidFill>
                            <a:srgbClr val="000000"/>
                          </a:solidFill>
                          <a:effectLst/>
                          <a:latin typeface="Times New Roman"/>
                        </a:rPr>
                        <a:t>      Подпрограмма "Развитие мелиорации сельскохозяйственных земель Липецкой области на 2018 - 2024 годы"</a:t>
                      </a:r>
                    </a:p>
                  </a:txBody>
                  <a:tcPr marL="52444"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93 464 722,22</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93 464 722,22</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100,0%</a:t>
                      </a:r>
                    </a:p>
                  </a:txBody>
                  <a:tcPr marL="5827" marR="5827" marT="58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99798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(8)</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26</a:t>
            </a:fld>
            <a:endParaRPr lang="ru-RU"/>
          </a:p>
        </p:txBody>
      </p:sp>
      <p:graphicFrame>
        <p:nvGraphicFramePr>
          <p:cNvPr id="7" name="Таблица 6"/>
          <p:cNvGraphicFramePr>
            <a:graphicFrameLocks noGrp="1"/>
          </p:cNvGraphicFramePr>
          <p:nvPr>
            <p:extLst>
              <p:ext uri="{D42A27DB-BD31-4B8C-83A1-F6EECF244321}">
                <p14:modId xmlns:p14="http://schemas.microsoft.com/office/powerpoint/2010/main" val="4250416804"/>
              </p:ext>
            </p:extLst>
          </p:nvPr>
        </p:nvGraphicFramePr>
        <p:xfrm>
          <a:off x="476673" y="1208584"/>
          <a:ext cx="6120680" cy="7866474"/>
        </p:xfrm>
        <a:graphic>
          <a:graphicData uri="http://schemas.openxmlformats.org/drawingml/2006/table">
            <a:tbl>
              <a:tblPr/>
              <a:tblGrid>
                <a:gridCol w="2486050"/>
                <a:gridCol w="1255212"/>
                <a:gridCol w="1255212"/>
                <a:gridCol w="1124206"/>
              </a:tblGrid>
              <a:tr h="365104">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 </a:t>
                      </a:r>
                      <a:endParaRPr lang="ru-RU" sz="1100" b="1" i="0" u="none" strike="noStrike" dirty="0" smtClean="0">
                        <a:solidFill>
                          <a:srgbClr val="000000"/>
                        </a:solidFill>
                        <a:effectLst/>
                        <a:latin typeface="Times New Roman"/>
                      </a:endParaRPr>
                    </a:p>
                    <a:p>
                      <a:pPr algn="ctr" fontAlgn="ctr"/>
                      <a:r>
                        <a:rPr lang="ru-RU" sz="1100" b="1" i="0" u="none" strike="noStrike" dirty="0" smtClean="0">
                          <a:solidFill>
                            <a:srgbClr val="000000"/>
                          </a:solidFill>
                          <a:effectLst/>
                          <a:latin typeface="Times New Roman"/>
                        </a:rPr>
                        <a:t>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 </a:t>
                      </a:r>
                      <a:r>
                        <a:rPr lang="ru-RU" sz="1100" b="1" i="0" u="none" strike="noStrike" dirty="0">
                          <a:solidFill>
                            <a:srgbClr val="000000"/>
                          </a:solidFill>
                          <a:effectLst/>
                          <a:latin typeface="Times New Roman"/>
                        </a:rPr>
                        <a:t>руб.</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357">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"Развитие транспортной системы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9 647 706 318,19</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9 179 287 792,56</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95,1%</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dirty="0">
                          <a:solidFill>
                            <a:srgbClr val="000000"/>
                          </a:solidFill>
                          <a:effectLst/>
                          <a:latin typeface="Times New Roman"/>
                        </a:rPr>
                        <a:t>      Подпрограмма "Развитие дорожного комплекса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7 500 929 191,85</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7 076 776 043,81</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94,3%</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a:solidFill>
                            <a:srgbClr val="000000"/>
                          </a:solidFill>
                          <a:effectLst/>
                          <a:latin typeface="Times New Roman"/>
                        </a:rPr>
                        <a:t>      Подпрограмма "Развитие пассажирского транспорта общего пользования"</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2 146 777 126,34</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2 102 511 748,75</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97,9%</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4196">
                <a:tc>
                  <a:txBody>
                    <a:bodyPr/>
                    <a:lstStyle/>
                    <a:p>
                      <a:pPr algn="l" fontAlgn="ctr"/>
                      <a:r>
                        <a:rPr lang="ru-RU" sz="1000" b="0" i="0" u="none" strike="noStrike" dirty="0">
                          <a:solidFill>
                            <a:srgbClr val="000000"/>
                          </a:solidFill>
                          <a:effectLst/>
                          <a:latin typeface="Times New Roman"/>
                        </a:rPr>
                        <a:t>    Государственная программа Липецкой области "Обеспечение инвестиционной привлекательности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562 474 813,33</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558 504 850,49</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99,3%</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a:solidFill>
                            <a:srgbClr val="000000"/>
                          </a:solidFill>
                          <a:effectLst/>
                          <a:latin typeface="Times New Roman"/>
                        </a:rPr>
                        <a:t>      Подпрограмма "Улучшение инвестиционного климата в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62 474 813,33</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58 504 850,49</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93,6%</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357">
                <a:tc>
                  <a:txBody>
                    <a:bodyPr/>
                    <a:lstStyle/>
                    <a:p>
                      <a:pPr algn="l" fontAlgn="ctr"/>
                      <a:r>
                        <a:rPr lang="ru-RU" sz="1000" b="0" i="0" u="none" strike="noStrike">
                          <a:solidFill>
                            <a:srgbClr val="000000"/>
                          </a:solidFill>
                          <a:effectLst/>
                          <a:latin typeface="Times New Roman"/>
                        </a:rPr>
                        <a:t>      Подпрограмма "Создание условий для эффективного функционирования особых экономических зон"</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500 000 000,00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500 000 000,00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85036">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"Охрана окружающей среды, воспроизводство и рациональное использование природных ресурсов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544 601 569,00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524 951 037,95</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96,4%</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a:solidFill>
                            <a:srgbClr val="000000"/>
                          </a:solidFill>
                          <a:effectLst/>
                          <a:latin typeface="Times New Roman"/>
                        </a:rPr>
                        <a:t>      Подпрограмма "Охрана окружающей среды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141 391 426,00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140 692 530,65</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99,5%</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a:solidFill>
                            <a:srgbClr val="000000"/>
                          </a:solidFill>
                          <a:effectLst/>
                          <a:latin typeface="Times New Roman"/>
                        </a:rPr>
                        <a:t>      Подпрограмма "Обращение с отходами на территории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152 441 528,00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142 255 653,84</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93,3%</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a:solidFill>
                            <a:srgbClr val="000000"/>
                          </a:solidFill>
                          <a:effectLst/>
                          <a:latin typeface="Times New Roman"/>
                        </a:rPr>
                        <a:t>      Подпрограмма "Развитие водохозяйственного комплекса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173 054 447,00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164 814 273,82</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95,2%</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a:solidFill>
                            <a:srgbClr val="000000"/>
                          </a:solidFill>
                          <a:effectLst/>
                          <a:latin typeface="Times New Roman"/>
                        </a:rPr>
                        <a:t>      Подпрограмма "Развитие и использование минерально-сырьевой базы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5 238 568,00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5 123 367,50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97,8%</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357">
                <a:tc>
                  <a:txBody>
                    <a:bodyPr/>
                    <a:lstStyle/>
                    <a:p>
                      <a:pPr algn="l" fontAlgn="ctr"/>
                      <a:r>
                        <a:rPr lang="ru-RU" sz="1000" b="0" i="0" u="none" strike="noStrike">
                          <a:solidFill>
                            <a:srgbClr val="000000"/>
                          </a:solidFill>
                          <a:effectLst/>
                          <a:latin typeface="Times New Roman"/>
                        </a:rPr>
                        <a:t>      Подпрограмма "Охрана, воспроизводство и рациональное использование объектов животного мира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72 475 600,00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72 065 212,14</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99,4%</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357">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"Развитие лесного хозяйства в Липецкой области"</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625 042 017,00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624 066 551,50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effectLst/>
                          <a:latin typeface="Times New Roman"/>
                        </a:rPr>
                        <a:t>99,8%</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357">
                <a:tc>
                  <a:txBody>
                    <a:bodyPr/>
                    <a:lstStyle/>
                    <a:p>
                      <a:pPr algn="l" fontAlgn="ctr"/>
                      <a:r>
                        <a:rPr lang="ru-RU" sz="1000" b="0" i="0" u="none" strike="noStrike">
                          <a:solidFill>
                            <a:srgbClr val="000000"/>
                          </a:solidFill>
                          <a:effectLst/>
                          <a:latin typeface="Times New Roman"/>
                        </a:rPr>
                        <a:t>      Подпрограмма "Охрана, защита и воспроизводство лесов на территории Липецкой области в 2014-2024 годах"</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467 093 517,00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466 118 051,50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99,8%</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2518">
                <a:tc>
                  <a:txBody>
                    <a:bodyPr/>
                    <a:lstStyle/>
                    <a:p>
                      <a:pPr algn="l" fontAlgn="ctr"/>
                      <a:r>
                        <a:rPr lang="ru-RU" sz="1000" b="0" i="0" u="none" strike="noStrike">
                          <a:solidFill>
                            <a:srgbClr val="000000"/>
                          </a:solidFill>
                          <a:effectLst/>
                          <a:latin typeface="Times New Roman"/>
                        </a:rPr>
                        <a:t>      Подпрограмма "Лесоразведение на землях иных категорий в 2014-2024 годах"</a:t>
                      </a:r>
                    </a:p>
                  </a:txBody>
                  <a:tcPr marL="56074"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157 948 500,00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157 948 500,00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100,0%</a:t>
                      </a:r>
                    </a:p>
                  </a:txBody>
                  <a:tcPr marL="6230" marR="6230" marT="6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23128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0848" y="200472"/>
            <a:ext cx="4464496" cy="1008112"/>
          </a:xfrm>
        </p:spPr>
        <p:txBody>
          <a:bodyPr>
            <a:normAutofit/>
          </a:bodyPr>
          <a:lstStyle/>
          <a:p>
            <a:r>
              <a:rPr lang="ru-RU" sz="1600" dirty="0" smtClean="0"/>
              <a:t>Исполнение государственных программ  (подпрограмм) Липецкой области за 2019 г. </a:t>
            </a:r>
            <a:r>
              <a:rPr lang="ru-RU" sz="1600" dirty="0" smtClean="0">
                <a:solidFill>
                  <a:schemeClr val="accent2">
                    <a:lumMod val="75000"/>
                  </a:schemeClr>
                </a:solidFill>
              </a:rPr>
              <a:t>(9)</a:t>
            </a:r>
            <a:endParaRPr lang="ru-RU" sz="1600" dirty="0">
              <a:solidFill>
                <a:schemeClr val="accent2">
                  <a:lumMod val="75000"/>
                </a:schemeClr>
              </a:solidFill>
            </a:endParaRPr>
          </a:p>
        </p:txBody>
      </p:sp>
      <p:sp>
        <p:nvSpPr>
          <p:cNvPr id="3" name="Нижний колонтитул 2"/>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4" name="Номер слайда 3"/>
          <p:cNvSpPr>
            <a:spLocks noGrp="1"/>
          </p:cNvSpPr>
          <p:nvPr>
            <p:ph type="sldNum" sz="quarter" idx="12"/>
          </p:nvPr>
        </p:nvSpPr>
        <p:spPr/>
        <p:txBody>
          <a:bodyPr/>
          <a:lstStyle/>
          <a:p>
            <a:fld id="{60426793-6689-475E-9747-E124070FA45D}" type="slidenum">
              <a:rPr lang="ru-RU" smtClean="0"/>
              <a:pPr/>
              <a:t>27</a:t>
            </a:fld>
            <a:endParaRPr lang="ru-RU"/>
          </a:p>
        </p:txBody>
      </p:sp>
      <p:graphicFrame>
        <p:nvGraphicFramePr>
          <p:cNvPr id="7" name="Таблица 6"/>
          <p:cNvGraphicFramePr>
            <a:graphicFrameLocks noGrp="1"/>
          </p:cNvGraphicFramePr>
          <p:nvPr>
            <p:extLst>
              <p:ext uri="{D42A27DB-BD31-4B8C-83A1-F6EECF244321}">
                <p14:modId xmlns:p14="http://schemas.microsoft.com/office/powerpoint/2010/main" val="3088032196"/>
              </p:ext>
            </p:extLst>
          </p:nvPr>
        </p:nvGraphicFramePr>
        <p:xfrm>
          <a:off x="404664" y="1208584"/>
          <a:ext cx="6192687" cy="7882855"/>
        </p:xfrm>
        <a:graphic>
          <a:graphicData uri="http://schemas.openxmlformats.org/drawingml/2006/table">
            <a:tbl>
              <a:tblPr/>
              <a:tblGrid>
                <a:gridCol w="2515296"/>
                <a:gridCol w="1269979"/>
                <a:gridCol w="1269979"/>
                <a:gridCol w="1137433"/>
              </a:tblGrid>
              <a:tr h="366150">
                <a:tc>
                  <a:txBody>
                    <a:bodyPr/>
                    <a:lstStyle/>
                    <a:p>
                      <a:pPr algn="l" fontAlgn="ctr"/>
                      <a:r>
                        <a:rPr lang="ru-RU" sz="1100" b="1" i="0" u="none" strike="noStrike" dirty="0">
                          <a:solidFill>
                            <a:srgbClr val="000000"/>
                          </a:solidFill>
                          <a:effectLst/>
                          <a:latin typeface="Times New Roman"/>
                        </a:rPr>
                        <a:t>Наименование государственной программы Липецкой </a:t>
                      </a:r>
                      <a:r>
                        <a:rPr lang="ru-RU" sz="1100" b="1" i="0" u="none" strike="noStrike" dirty="0" smtClean="0">
                          <a:solidFill>
                            <a:srgbClr val="000000"/>
                          </a:solidFill>
                          <a:effectLst/>
                          <a:latin typeface="Times New Roman"/>
                        </a:rPr>
                        <a:t>области</a:t>
                      </a:r>
                      <a:endParaRPr lang="ru-RU" sz="1100" b="1" i="0" u="none" strike="noStrike" dirty="0">
                        <a:solidFill>
                          <a:srgbClr val="000000"/>
                        </a:solidFill>
                        <a:effectLst/>
                        <a:latin typeface="Times New Roman"/>
                      </a:endParaRPr>
                    </a:p>
                  </a:txBody>
                  <a:tcPr marL="75522"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Годовой план </a:t>
                      </a:r>
                      <a:r>
                        <a:rPr lang="ru-RU" sz="1100" b="1" i="0" u="none" strike="noStrike" dirty="0" smtClean="0">
                          <a:solidFill>
                            <a:srgbClr val="000000"/>
                          </a:solidFill>
                          <a:effectLst/>
                          <a:latin typeface="Times New Roman"/>
                        </a:rPr>
                        <a:t>,   руб</a:t>
                      </a:r>
                      <a:r>
                        <a:rPr lang="ru-RU" sz="1100" b="1" i="0" u="none" strike="noStrike" dirty="0">
                          <a:solidFill>
                            <a:srgbClr val="000000"/>
                          </a:solidFill>
                          <a:effectLst/>
                          <a:latin typeface="Times New Roman"/>
                        </a:rPr>
                        <a:t>.</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Кассовый расход, </a:t>
                      </a:r>
                      <a:r>
                        <a:rPr lang="ru-RU" sz="1100" b="1" i="0" u="none" strike="noStrike" dirty="0" smtClean="0">
                          <a:solidFill>
                            <a:srgbClr val="000000"/>
                          </a:solidFill>
                          <a:effectLst/>
                          <a:latin typeface="Times New Roman"/>
                        </a:rPr>
                        <a:t> </a:t>
                      </a:r>
                      <a:r>
                        <a:rPr lang="ru-RU" sz="1100" b="1" i="0" u="none" strike="noStrike" dirty="0">
                          <a:solidFill>
                            <a:srgbClr val="000000"/>
                          </a:solidFill>
                          <a:effectLst/>
                          <a:latin typeface="Times New Roman"/>
                        </a:rPr>
                        <a:t>руб.</a:t>
                      </a: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dirty="0">
                          <a:solidFill>
                            <a:srgbClr val="000000"/>
                          </a:solidFill>
                          <a:effectLst/>
                          <a:latin typeface="Times New Roman"/>
                        </a:rPr>
                        <a:t>% исполнения годового </a:t>
                      </a:r>
                      <a:r>
                        <a:rPr lang="ru-RU" sz="1100" b="1" i="0" u="none" strike="noStrike" dirty="0" smtClean="0">
                          <a:solidFill>
                            <a:srgbClr val="000000"/>
                          </a:solidFill>
                          <a:effectLst/>
                          <a:latin typeface="Times New Roman"/>
                        </a:rPr>
                        <a:t>плана</a:t>
                      </a:r>
                      <a:endParaRPr lang="ru-RU" sz="1100" b="1" i="0" u="none" strike="noStrike" dirty="0">
                        <a:solidFill>
                          <a:srgbClr val="000000"/>
                        </a:solidFill>
                        <a:effectLst/>
                        <a:latin typeface="Times New Roman"/>
                      </a:endParaRPr>
                    </a:p>
                  </a:txBody>
                  <a:tcPr marL="8391" marR="8391" marT="83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87284">
                <a:tc>
                  <a:txBody>
                    <a:bodyPr/>
                    <a:lstStyle/>
                    <a:p>
                      <a:pPr algn="l" fontAlgn="ctr"/>
                      <a:r>
                        <a:rPr lang="ru-RU" sz="1000" b="1" i="0" u="none" strike="noStrike" dirty="0">
                          <a:solidFill>
                            <a:srgbClr val="000000"/>
                          </a:solidFill>
                          <a:effectLst/>
                          <a:latin typeface="Times New Roman"/>
                        </a:rPr>
                        <a:t>    Государственная программа Липецкой области "Эффективное государственное управление и развитие муниципальной службы в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905 716 138,71</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850 532 337,30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effectLst/>
                          <a:latin typeface="Times New Roman"/>
                        </a:rPr>
                        <a:t>93,9%</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6070">
                <a:tc>
                  <a:txBody>
                    <a:bodyPr/>
                    <a:lstStyle/>
                    <a:p>
                      <a:pPr algn="l" fontAlgn="ctr"/>
                      <a:r>
                        <a:rPr lang="ru-RU" sz="1000" b="0" i="0" u="none" strike="noStrike" dirty="0">
                          <a:solidFill>
                            <a:srgbClr val="000000"/>
                          </a:solidFill>
                          <a:effectLst/>
                          <a:latin typeface="Times New Roman"/>
                        </a:rPr>
                        <a:t>      Подпрограмма "Повышение качества предоставления государственных, муниципальных и дополнительных услуг в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366 644 700,00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365 128 527,65</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99,6%</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6070">
                <a:tc>
                  <a:txBody>
                    <a:bodyPr/>
                    <a:lstStyle/>
                    <a:p>
                      <a:pPr algn="l" fontAlgn="ctr"/>
                      <a:r>
                        <a:rPr lang="ru-RU" sz="1000" b="0" i="0" u="none" strike="noStrike">
                          <a:solidFill>
                            <a:srgbClr val="000000"/>
                          </a:solidFill>
                          <a:effectLst/>
                          <a:latin typeface="Times New Roman"/>
                        </a:rPr>
                        <a:t>      Подпрограмма "Совершенствование государственной гражданской и муниципальной службы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26 324 000,00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26 043 246,48</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98,9%</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3642">
                <a:tc>
                  <a:txBody>
                    <a:bodyPr/>
                    <a:lstStyle/>
                    <a:p>
                      <a:pPr algn="l" fontAlgn="ctr"/>
                      <a:r>
                        <a:rPr lang="ru-RU" sz="1000" b="0" i="0" u="none" strike="noStrike" dirty="0">
                          <a:solidFill>
                            <a:srgbClr val="000000"/>
                          </a:solidFill>
                          <a:effectLst/>
                          <a:latin typeface="Times New Roman"/>
                        </a:rPr>
                        <a:t>      Подпрограмма "Формирование электронного правительства в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364 779 126,64</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332 979 338,41</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91,3%</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4856">
                <a:tc>
                  <a:txBody>
                    <a:bodyPr/>
                    <a:lstStyle/>
                    <a:p>
                      <a:pPr algn="l" fontAlgn="ctr"/>
                      <a:r>
                        <a:rPr lang="ru-RU" sz="1000" b="0" i="0" u="none" strike="noStrike">
                          <a:solidFill>
                            <a:srgbClr val="000000"/>
                          </a:solidFill>
                          <a:effectLst/>
                          <a:latin typeface="Times New Roman"/>
                        </a:rPr>
                        <a:t>      Подпрограмма "Совершенствование системы управления областным имуществом и земельными участками"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145 988 312,07</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124 401 224,76</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85,2%</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6070">
                <a:tc>
                  <a:txBody>
                    <a:bodyPr/>
                    <a:lstStyle/>
                    <a:p>
                      <a:pPr algn="l" fontAlgn="ctr"/>
                      <a:r>
                        <a:rPr lang="ru-RU" sz="1000" b="0" i="0" u="none" strike="noStrike">
                          <a:solidFill>
                            <a:srgbClr val="000000"/>
                          </a:solidFill>
                          <a:effectLst/>
                          <a:latin typeface="Times New Roman"/>
                        </a:rPr>
                        <a:t>      Подпрограмма "Использование результатов космической деятельности в интересах социально-экономического развития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1 980 000,00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1 980 000,00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100,0%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6070">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"Управление государственными финансами и государственным долгом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3 533 260 402,36</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3 524 709 815,20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effectLst/>
                          <a:latin typeface="Times New Roman"/>
                        </a:rPr>
                        <a:t>99,8%</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4856">
                <a:tc>
                  <a:txBody>
                    <a:bodyPr/>
                    <a:lstStyle/>
                    <a:p>
                      <a:pPr algn="l" fontAlgn="ctr"/>
                      <a:r>
                        <a:rPr lang="ru-RU" sz="1000" b="0" i="0" u="none" strike="noStrike">
                          <a:solidFill>
                            <a:srgbClr val="000000"/>
                          </a:solidFill>
                          <a:effectLst/>
                          <a:latin typeface="Times New Roman"/>
                        </a:rPr>
                        <a:t>      Подпрограмма "Долгосрочное бюджетное планирование, совершенствование организации бюджетного процесса"</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226 553 523,00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218 073 788,95</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96,3%</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3642">
                <a:tc>
                  <a:txBody>
                    <a:bodyPr/>
                    <a:lstStyle/>
                    <a:p>
                      <a:pPr algn="l" fontAlgn="ctr"/>
                      <a:r>
                        <a:rPr lang="ru-RU" sz="1000" b="0" i="0" u="none" strike="noStrike">
                          <a:solidFill>
                            <a:srgbClr val="000000"/>
                          </a:solidFill>
                          <a:effectLst/>
                          <a:latin typeface="Times New Roman"/>
                        </a:rPr>
                        <a:t>      Подпрограмма "Управление государственным долгом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488 282 379,36</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488 211 526,25</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4856">
                <a:tc>
                  <a:txBody>
                    <a:bodyPr/>
                    <a:lstStyle/>
                    <a:p>
                      <a:pPr algn="l" fontAlgn="ctr"/>
                      <a:r>
                        <a:rPr lang="ru-RU" sz="1000" b="0" i="0" u="none" strike="noStrike">
                          <a:solidFill>
                            <a:srgbClr val="000000"/>
                          </a:solidFill>
                          <a:effectLst/>
                          <a:latin typeface="Times New Roman"/>
                        </a:rPr>
                        <a:t>      Подпрограмма "Создание условий для повышения финансовой устойчивости местных бюджетов"</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2 818 424 500,00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2 818 424 500,00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effectLst/>
                          <a:latin typeface="Times New Roman"/>
                        </a:rPr>
                        <a:t>100,0%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6070">
                <a:tc>
                  <a:txBody>
                    <a:bodyPr/>
                    <a:lstStyle/>
                    <a:p>
                      <a:pPr algn="l" fontAlgn="ctr"/>
                      <a:r>
                        <a:rPr lang="ru-RU" sz="1000" b="1" i="0" u="none" strike="noStrike">
                          <a:solidFill>
                            <a:srgbClr val="000000"/>
                          </a:solidFill>
                          <a:effectLst/>
                          <a:latin typeface="Times New Roman"/>
                        </a:rPr>
                        <a:t>    Государственная программа Липецкой области "Формирование современной городской среды в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a:rPr>
                        <a:t>1 326 106 890,00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solidFill>
                            <a:srgbClr val="000000"/>
                          </a:solidFill>
                          <a:effectLst/>
                          <a:latin typeface="Times New Roman"/>
                        </a:rPr>
                        <a:t>1 322 135 503,06</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effectLst/>
                          <a:latin typeface="Times New Roman"/>
                        </a:rPr>
                        <a:t>99,7%</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4856">
                <a:tc>
                  <a:txBody>
                    <a:bodyPr/>
                    <a:lstStyle/>
                    <a:p>
                      <a:pPr algn="l" fontAlgn="ctr"/>
                      <a:r>
                        <a:rPr lang="ru-RU" sz="1000" b="0" i="0" u="none" strike="noStrike">
                          <a:solidFill>
                            <a:srgbClr val="000000"/>
                          </a:solidFill>
                          <a:effectLst/>
                          <a:latin typeface="Times New Roman"/>
                        </a:rPr>
                        <a:t>      Подпрограмма "Развитие благоустройства территорий муниципальных образований Липецкой области"</a:t>
                      </a:r>
                    </a:p>
                  </a:txBody>
                  <a:tcPr marL="56235"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a:rPr>
                        <a:t>1 326 106 890,00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a:rPr>
                        <a:t>1 322 135 503,06</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effectLst/>
                          <a:latin typeface="Times New Roman"/>
                        </a:rPr>
                        <a:t>99,7%</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0767">
                <a:tc>
                  <a:txBody>
                    <a:bodyPr/>
                    <a:lstStyle/>
                    <a:p>
                      <a:pPr algn="ctr" fontAlgn="ctr"/>
                      <a:r>
                        <a:rPr lang="ru-RU" sz="1000" b="1" i="0" u="none" strike="noStrike">
                          <a:solidFill>
                            <a:srgbClr val="000000"/>
                          </a:solidFill>
                          <a:effectLst/>
                          <a:latin typeface="Times New Roman"/>
                        </a:rPr>
                        <a:t>В С Е Г О</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effectLst/>
                          <a:latin typeface="Times New Roman"/>
                        </a:rPr>
                        <a:t>67 419 125 017,32</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effectLst/>
                          <a:latin typeface="Times New Roman"/>
                        </a:rPr>
                        <a:t>65 373 </a:t>
                      </a:r>
                      <a:r>
                        <a:rPr lang="ru-RU" sz="1000" b="1" i="0" u="none" strike="noStrike" dirty="0" smtClean="0">
                          <a:effectLst/>
                          <a:latin typeface="Times New Roman"/>
                        </a:rPr>
                        <a:t>937 358,49</a:t>
                      </a:r>
                      <a:endParaRPr lang="ru-RU" sz="1000" b="1" i="0" u="none" strike="noStrike" dirty="0">
                        <a:effectLst/>
                        <a:latin typeface="Times New Roman"/>
                      </a:endParaRP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dirty="0">
                          <a:effectLst/>
                          <a:latin typeface="Times New Roman"/>
                        </a:rPr>
                        <a:t>97,0%</a:t>
                      </a:r>
                    </a:p>
                  </a:txBody>
                  <a:tcPr marL="6248" marR="6248" marT="6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23128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28</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Autofit/>
          </a:bodyPr>
          <a:lstStyle/>
          <a:p>
            <a:pPr algn="ctr"/>
            <a:r>
              <a:rPr lang="ru-RU" sz="1800" dirty="0"/>
              <a:t>Меры социальной поддержки, предоставляемые гражданам из областного </a:t>
            </a:r>
            <a:r>
              <a:rPr lang="ru-RU" sz="1800" dirty="0" smtClean="0"/>
              <a:t> </a:t>
            </a:r>
            <a:r>
              <a:rPr lang="ru-RU" sz="1800" dirty="0"/>
              <a:t>и федерального </a:t>
            </a:r>
            <a:r>
              <a:rPr lang="ru-RU" sz="1800" dirty="0" smtClean="0"/>
              <a:t>бюджета (1)</a:t>
            </a:r>
            <a:endParaRPr lang="ru-RU" sz="1800" dirty="0"/>
          </a:p>
        </p:txBody>
      </p:sp>
      <p:graphicFrame>
        <p:nvGraphicFramePr>
          <p:cNvPr id="11" name="Таблица 10"/>
          <p:cNvGraphicFramePr>
            <a:graphicFrameLocks noGrp="1"/>
          </p:cNvGraphicFramePr>
          <p:nvPr>
            <p:extLst>
              <p:ext uri="{D42A27DB-BD31-4B8C-83A1-F6EECF244321}">
                <p14:modId xmlns:p14="http://schemas.microsoft.com/office/powerpoint/2010/main" val="3382749450"/>
              </p:ext>
            </p:extLst>
          </p:nvPr>
        </p:nvGraphicFramePr>
        <p:xfrm>
          <a:off x="333938" y="1496616"/>
          <a:ext cx="6289377" cy="7488837"/>
        </p:xfrm>
        <a:graphic>
          <a:graphicData uri="http://schemas.openxmlformats.org/drawingml/2006/table">
            <a:tbl>
              <a:tblPr/>
              <a:tblGrid>
                <a:gridCol w="1544547"/>
                <a:gridCol w="498823"/>
                <a:gridCol w="464265"/>
                <a:gridCol w="697150"/>
                <a:gridCol w="698653"/>
                <a:gridCol w="498823"/>
                <a:gridCol w="480794"/>
                <a:gridCol w="703161"/>
                <a:gridCol w="703161"/>
              </a:tblGrid>
              <a:tr h="132912">
                <a:tc gridSpan="9">
                  <a:txBody>
                    <a:bodyPr/>
                    <a:lstStyle/>
                    <a:p>
                      <a:pPr algn="r" fontAlgn="ctr"/>
                      <a:r>
                        <a:rPr lang="ru-RU" sz="700" b="0" i="0" u="none" strike="noStrike" dirty="0" err="1">
                          <a:solidFill>
                            <a:srgbClr val="000000"/>
                          </a:solidFill>
                          <a:effectLst/>
                          <a:latin typeface="Times New Roman"/>
                        </a:rPr>
                        <a:t>млн.руб</a:t>
                      </a:r>
                      <a:r>
                        <a:rPr lang="ru-RU" sz="700" b="0" i="0" u="none" strike="noStrike" dirty="0">
                          <a:solidFill>
                            <a:srgbClr val="000000"/>
                          </a:solidFill>
                          <a:effectLst/>
                          <a:latin typeface="Times New Roman"/>
                        </a:rPr>
                        <a: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9797">
                <a:tc rowSpan="3">
                  <a:txBody>
                    <a:bodyPr/>
                    <a:lstStyle/>
                    <a:p>
                      <a:pPr algn="ctr" fontAlgn="ctr"/>
                      <a:r>
                        <a:rPr lang="ru-RU" sz="600" b="1" i="0" u="none" strike="noStrike">
                          <a:solidFill>
                            <a:srgbClr val="000000"/>
                          </a:solidFill>
                          <a:effectLst/>
                          <a:latin typeface="Times New Roman"/>
                        </a:rPr>
                        <a:t>Меры социальной поддержки, предоставляемые гражданам из областного бюджета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ru-RU" sz="600" b="1" i="0" u="none" strike="noStrike">
                          <a:solidFill>
                            <a:srgbClr val="000000"/>
                          </a:solidFill>
                          <a:effectLst/>
                          <a:latin typeface="Times New Roman"/>
                        </a:rPr>
                        <a:t>2019г. (факт)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fontAlgn="ctr"/>
                      <a:r>
                        <a:rPr lang="ru-RU" sz="600" b="1" i="0" u="none" strike="noStrike">
                          <a:solidFill>
                            <a:srgbClr val="000000"/>
                          </a:solidFill>
                          <a:effectLst/>
                          <a:latin typeface="Times New Roman"/>
                        </a:rPr>
                        <a:t>2020г.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9797">
                <a:tc v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90857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80362">
                <a:tc>
                  <a:txBody>
                    <a:bodyPr/>
                    <a:lstStyle/>
                    <a:p>
                      <a:pPr algn="l" fontAlgn="ctr"/>
                      <a:r>
                        <a:rPr lang="ru-RU" sz="700" b="1" i="0" u="none" strike="noStrike" dirty="0">
                          <a:solidFill>
                            <a:srgbClr val="000000"/>
                          </a:solidFill>
                          <a:effectLst/>
                          <a:latin typeface="Times New Roman"/>
                        </a:rPr>
                        <a:t>Социальные гарантии семьям с детьми</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2 480,6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1 189,1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1 291,5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449,5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3 879,7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2 421,2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1 458,5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427,7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98788">
                <a:tc>
                  <a:txBody>
                    <a:bodyPr/>
                    <a:lstStyle/>
                    <a:p>
                      <a:pPr algn="l" fontAlgn="t"/>
                      <a:r>
                        <a:rPr lang="ru-RU" sz="600" b="0" i="0" u="none" strike="noStrike" dirty="0">
                          <a:solidFill>
                            <a:srgbClr val="000000"/>
                          </a:solidFill>
                          <a:effectLst/>
                          <a:latin typeface="Times New Roman"/>
                        </a:rPr>
                        <a:t>Единовременная социальная выплата в связи с рождением (усыновлением) третьего и последующих детей или детей-близнецов (областной материнский капитал)</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211,0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241,1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9058">
                <a:tc>
                  <a:txBody>
                    <a:bodyPr/>
                    <a:lstStyle/>
                    <a:p>
                      <a:pPr algn="l" fontAlgn="t"/>
                      <a:r>
                        <a:rPr lang="ru-RU" sz="600" b="0" i="0" u="none" strike="noStrike">
                          <a:solidFill>
                            <a:srgbClr val="000000"/>
                          </a:solidFill>
                          <a:effectLst/>
                          <a:latin typeface="Times New Roman"/>
                        </a:rPr>
                        <a:t>Единовременная социальная выплата женщинам, родившим первого ребенка в возрасте от 18 до 24 лет (включительно)</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155,2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155,2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163,3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28320">
                <a:tc>
                  <a:txBody>
                    <a:bodyPr/>
                    <a:lstStyle/>
                    <a:p>
                      <a:pPr algn="l" fontAlgn="t"/>
                      <a:r>
                        <a:rPr lang="ru-RU" sz="600" b="0" i="0" u="none" strike="noStrike" dirty="0">
                          <a:solidFill>
                            <a:srgbClr val="000000"/>
                          </a:solidFill>
                          <a:effectLst/>
                          <a:latin typeface="Times New Roman"/>
                        </a:rPr>
                        <a:t>Единовременная социальная выплата лицам из числа детей-сирот и детей, оставшихся без попечения родителей, в связи с рождением ребенка (детей)</a:t>
                      </a:r>
                      <a:br>
                        <a:rPr lang="ru-RU" sz="600" b="0" i="0" u="none" strike="noStrike" dirty="0">
                          <a:solidFill>
                            <a:srgbClr val="000000"/>
                          </a:solidFill>
                          <a:effectLst/>
                          <a:latin typeface="Times New Roman"/>
                        </a:rPr>
                      </a:br>
                      <a:endParaRPr lang="ru-RU" sz="600" b="0" i="0" u="none" strike="noStrike" dirty="0">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9390">
                <a:tc>
                  <a:txBody>
                    <a:bodyPr/>
                    <a:lstStyle/>
                    <a:p>
                      <a:pPr algn="l" fontAlgn="t"/>
                      <a:r>
                        <a:rPr lang="ru-RU" sz="600" b="0" i="0" u="none" strike="noStrike">
                          <a:solidFill>
                            <a:srgbClr val="000000"/>
                          </a:solidFill>
                          <a:effectLst/>
                          <a:latin typeface="Times New Roman"/>
                        </a:rPr>
                        <a:t>Единовременная социальная выплата малоимущим молодым семьям в связи с рождением первого ребенка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ru-RU" sz="800" b="0" i="0" u="none" strike="noStrike">
                          <a:solidFill>
                            <a:srgbClr val="000000"/>
                          </a:solidFill>
                          <a:effectLst/>
                          <a:latin typeface="Times New Roman"/>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9595">
                <a:tc>
                  <a:txBody>
                    <a:bodyPr/>
                    <a:lstStyle/>
                    <a:p>
                      <a:pPr algn="l" fontAlgn="t"/>
                      <a:r>
                        <a:rPr lang="ru-RU" sz="600" b="0" i="0" u="none" strike="noStrike">
                          <a:solidFill>
                            <a:srgbClr val="000000"/>
                          </a:solidFill>
                          <a:effectLst/>
                          <a:latin typeface="Times New Roman"/>
                        </a:rPr>
                        <a:t>Единовременные выплаты при рождении тройни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78782">
                <a:tc>
                  <a:txBody>
                    <a:bodyPr/>
                    <a:lstStyle/>
                    <a:p>
                      <a:pPr algn="just" fontAlgn="t"/>
                      <a:r>
                        <a:rPr lang="ru-RU" sz="600" b="0" i="0" u="none" strike="noStrike">
                          <a:solidFill>
                            <a:srgbClr val="000000"/>
                          </a:solidFill>
                          <a:effectLst/>
                          <a:latin typeface="Times New Roman"/>
                        </a:rPr>
                        <a:t>Ежемесячные денежные выплаты в связи с рождением (усыновлением) третьего и последующих детей до достижения ребенком возраста трех лет в рамках национального проекта «Демография» (софинансир. с ФБ)</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654,5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471,2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183,3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671,9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483,8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188,1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320">
                <a:tc>
                  <a:txBody>
                    <a:bodyPr/>
                    <a:lstStyle/>
                    <a:p>
                      <a:pPr algn="just" fontAlgn="t"/>
                      <a:r>
                        <a:rPr lang="ru-RU" sz="600" b="0" i="0" u="none" strike="noStrike">
                          <a:solidFill>
                            <a:srgbClr val="000000"/>
                          </a:solidFill>
                          <a:effectLst/>
                          <a:latin typeface="Times New Roman"/>
                        </a:rPr>
                        <a:t>Осуществление ежемесячной выплаты в связи с рождением (усыновлением) первого ребенка в рамках национального проекта «Демография»</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313,9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952,0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952,0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277">
                <a:tc>
                  <a:txBody>
                    <a:bodyPr/>
                    <a:lstStyle/>
                    <a:p>
                      <a:pPr algn="just" fontAlgn="t"/>
                      <a:r>
                        <a:rPr lang="ru-RU" sz="600" b="0" i="0" u="none" strike="noStrike">
                          <a:solidFill>
                            <a:srgbClr val="000000"/>
                          </a:solidFill>
                          <a:effectLst/>
                          <a:latin typeface="Times New Roman"/>
                        </a:rPr>
                        <a:t>Осуществление ежемесячной выплаты на детей в возрасте от 3 до 7 лет включительно</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546,2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212,4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2465">
                <a:tc>
                  <a:txBody>
                    <a:bodyPr/>
                    <a:lstStyle/>
                    <a:p>
                      <a:pPr algn="l" fontAlgn="t"/>
                      <a:r>
                        <a:rPr lang="ru-RU" sz="600" b="0" i="0" u="none" strike="noStrike">
                          <a:solidFill>
                            <a:srgbClr val="000000"/>
                          </a:solidFill>
                          <a:effectLst/>
                          <a:latin typeface="Times New Roman"/>
                        </a:rPr>
                        <a:t>Компенсационная выплата за найм жилья молодым малообеспеченным семьям, воспитывающим двух и более детей, санаторно-курортное лечение беременных женщин из малообеспеченных семей</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60949">
                <a:tc>
                  <a:txBody>
                    <a:bodyPr/>
                    <a:lstStyle/>
                    <a:p>
                      <a:pPr algn="l" fontAlgn="t"/>
                      <a:r>
                        <a:rPr lang="ru-RU" sz="600" b="0" i="0" u="none" strike="noStrike">
                          <a:solidFill>
                            <a:srgbClr val="000000"/>
                          </a:solidFill>
                          <a:effectLst/>
                          <a:latin typeface="Times New Roman"/>
                        </a:rPr>
                        <a:t>Ежемесячное пособие на ребенка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182,9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182,9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221,2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9595">
                <a:tc>
                  <a:txBody>
                    <a:bodyPr/>
                    <a:lstStyle/>
                    <a:p>
                      <a:pPr algn="l" fontAlgn="t"/>
                      <a:r>
                        <a:rPr lang="ru-RU" sz="600" b="0" i="0" u="none" strike="noStrike">
                          <a:solidFill>
                            <a:srgbClr val="000000"/>
                          </a:solidFill>
                          <a:effectLst/>
                          <a:latin typeface="Times New Roman"/>
                        </a:rPr>
                        <a:t>Ежемесячные пособия на детей от 1,5 до 3 лет из малообеспеченных семей</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800" b="0" i="0" u="none" strike="noStrike">
                          <a:solidFill>
                            <a:srgbClr val="000000"/>
                          </a:solidFill>
                          <a:effectLst/>
                          <a:latin typeface="Times New Roman"/>
                        </a:rPr>
                        <a:t>31,9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9977">
                <a:tc>
                  <a:txBody>
                    <a:bodyPr/>
                    <a:lstStyle/>
                    <a:p>
                      <a:pPr algn="l" fontAlgn="t"/>
                      <a:r>
                        <a:rPr lang="ru-RU" sz="600" b="1" i="1" u="none" strike="noStrike">
                          <a:solidFill>
                            <a:srgbClr val="000000"/>
                          </a:solidFill>
                          <a:effectLst/>
                          <a:latin typeface="Times New Roman"/>
                        </a:rPr>
                        <a:t> Льготы многодетным семьям, в том числе:</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246,2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246,2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257,8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257,8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9595">
                <a:tc>
                  <a:txBody>
                    <a:bodyPr/>
                    <a:lstStyle/>
                    <a:p>
                      <a:pPr algn="l" fontAlgn="t"/>
                      <a:r>
                        <a:rPr lang="ru-RU" sz="600" b="0" i="1" u="none" strike="noStrike">
                          <a:solidFill>
                            <a:srgbClr val="000000"/>
                          </a:solidFill>
                          <a:effectLst/>
                          <a:latin typeface="Times New Roman"/>
                        </a:rPr>
                        <a:t>оплата жилого помещения и коммунальных услуг</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9595">
                <a:tc>
                  <a:txBody>
                    <a:bodyPr/>
                    <a:lstStyle/>
                    <a:p>
                      <a:pPr algn="l" fontAlgn="t"/>
                      <a:r>
                        <a:rPr lang="ru-RU" sz="600" b="0" i="1" u="none" strike="noStrike">
                          <a:solidFill>
                            <a:srgbClr val="000000"/>
                          </a:solidFill>
                          <a:effectLst/>
                          <a:latin typeface="Times New Roman"/>
                        </a:rPr>
                        <a:t>оплата стоимости школьной и спортивной формы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84,4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84,4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37685">
                <a:tc>
                  <a:txBody>
                    <a:bodyPr/>
                    <a:lstStyle/>
                    <a:p>
                      <a:pPr algn="l" fontAlgn="t"/>
                      <a:r>
                        <a:rPr lang="ru-RU" sz="600" b="0" i="1" u="none" strike="noStrike">
                          <a:solidFill>
                            <a:srgbClr val="000000"/>
                          </a:solidFill>
                          <a:effectLst/>
                          <a:latin typeface="Times New Roman"/>
                        </a:rPr>
                        <a:t>бесплатный проезд автомобильным и городским наземным электрическим транспортом учащимся и студентам из многодетных семей в возрасте до 24 лет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dirty="0">
                          <a:solidFill>
                            <a:srgbClr val="000000"/>
                          </a:solidFill>
                          <a:effectLst/>
                          <a:latin typeface="Times New Roman"/>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dirty="0">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dirty="0">
                          <a:solidFill>
                            <a:srgbClr val="000000"/>
                          </a:solidFill>
                          <a:effectLst/>
                          <a:latin typeface="Times New Roman"/>
                        </a:rPr>
                        <a:t>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66,4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66,4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2" name="TextBox 1"/>
          <p:cNvSpPr txBox="1"/>
          <p:nvPr/>
        </p:nvSpPr>
        <p:spPr>
          <a:xfrm>
            <a:off x="2132856" y="1280592"/>
            <a:ext cx="3384376" cy="307777"/>
          </a:xfrm>
          <a:prstGeom prst="rect">
            <a:avLst/>
          </a:prstGeom>
          <a:noFill/>
        </p:spPr>
        <p:txBody>
          <a:bodyPr wrap="square" rtlCol="0">
            <a:spAutoFit/>
          </a:bodyPr>
          <a:lstStyle/>
          <a:p>
            <a:r>
              <a:rPr lang="ru-RU" sz="1400" b="1" dirty="0" smtClean="0">
                <a:solidFill>
                  <a:srgbClr val="A13B39"/>
                </a:solidFill>
              </a:rPr>
              <a:t>                    </a:t>
            </a:r>
            <a:r>
              <a:rPr lang="en-US" sz="1400" b="1" dirty="0" smtClean="0">
                <a:solidFill>
                  <a:srgbClr val="A13B39"/>
                </a:solidFill>
              </a:rPr>
              <a:t>http</a:t>
            </a:r>
            <a:r>
              <a:rPr lang="en-US" sz="1400" b="1" dirty="0">
                <a:solidFill>
                  <a:srgbClr val="A13B39"/>
                </a:solidFill>
              </a:rPr>
              <a:t>://szn.lipetsk.ru/</a:t>
            </a:r>
            <a:endParaRPr lang="ru-RU" sz="1400" b="1" dirty="0">
              <a:solidFill>
                <a:srgbClr val="A13B39"/>
              </a:solidFill>
            </a:endParaRPr>
          </a:p>
        </p:txBody>
      </p:sp>
    </p:spTree>
    <p:extLst>
      <p:ext uri="{BB962C8B-B14F-4D97-AF65-F5344CB8AC3E}">
        <p14:creationId xmlns:p14="http://schemas.microsoft.com/office/powerpoint/2010/main" val="3928034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29</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fontScale="90000"/>
          </a:bodyPr>
          <a:lstStyle/>
          <a:p>
            <a:pPr algn="ctr"/>
            <a:r>
              <a:rPr lang="ru-RU" dirty="0"/>
              <a:t>Меры социальной поддержки, предоставляемые гражданам из </a:t>
            </a:r>
            <a:r>
              <a:rPr lang="ru-RU" dirty="0" smtClean="0"/>
              <a:t>областного </a:t>
            </a:r>
            <a:r>
              <a:rPr lang="ru-RU" dirty="0"/>
              <a:t>и федерального </a:t>
            </a:r>
            <a:r>
              <a:rPr lang="ru-RU" dirty="0" smtClean="0"/>
              <a:t>бюджета (2)</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3538740738"/>
              </p:ext>
            </p:extLst>
          </p:nvPr>
        </p:nvGraphicFramePr>
        <p:xfrm>
          <a:off x="307975" y="1352550"/>
          <a:ext cx="6289377" cy="7560892"/>
        </p:xfrm>
        <a:graphic>
          <a:graphicData uri="http://schemas.openxmlformats.org/drawingml/2006/table">
            <a:tbl>
              <a:tblPr/>
              <a:tblGrid>
                <a:gridCol w="1544549"/>
                <a:gridCol w="498823"/>
                <a:gridCol w="464265"/>
                <a:gridCol w="697150"/>
                <a:gridCol w="698652"/>
                <a:gridCol w="498823"/>
                <a:gridCol w="480793"/>
                <a:gridCol w="703161"/>
                <a:gridCol w="703161"/>
              </a:tblGrid>
              <a:tr h="125533">
                <a:tc gridSpan="9">
                  <a:txBody>
                    <a:bodyPr/>
                    <a:lstStyle/>
                    <a:p>
                      <a:pPr algn="r" fontAlgn="ctr"/>
                      <a:r>
                        <a:rPr lang="ru-RU" sz="700" b="0" i="0" u="none" strike="noStrike" dirty="0">
                          <a:solidFill>
                            <a:srgbClr val="000000"/>
                          </a:solidFill>
                          <a:effectLst/>
                          <a:latin typeface="Times New Roman"/>
                        </a:rPr>
                        <a:t>млн.руб.</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2592">
                <a:tc rowSpan="3">
                  <a:txBody>
                    <a:bodyPr/>
                    <a:lstStyle/>
                    <a:p>
                      <a:pPr algn="ctr" fontAlgn="ctr"/>
                      <a:r>
                        <a:rPr lang="ru-RU" sz="600" b="1" i="0" u="none" strike="noStrike">
                          <a:solidFill>
                            <a:srgbClr val="000000"/>
                          </a:solidFill>
                          <a:effectLst/>
                          <a:latin typeface="Times New Roman"/>
                        </a:rPr>
                        <a:t>Меры социальной поддержки, предоставляемые гражданам из областного бюджета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ru-RU" sz="600" b="1" i="0" u="none" strike="noStrike">
                          <a:solidFill>
                            <a:srgbClr val="000000"/>
                          </a:solidFill>
                          <a:effectLst/>
                          <a:latin typeface="Times New Roman"/>
                        </a:rPr>
                        <a:t>2019г. (факт)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fontAlgn="ctr"/>
                      <a:r>
                        <a:rPr lang="ru-RU" sz="600" b="1" i="0" u="none" strike="noStrike">
                          <a:solidFill>
                            <a:srgbClr val="000000"/>
                          </a:solidFill>
                          <a:effectLst/>
                          <a:latin typeface="Times New Roman"/>
                        </a:rPr>
                        <a:t>2020г.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2592">
                <a:tc v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039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9874">
                <a:tc>
                  <a:txBody>
                    <a:bodyPr/>
                    <a:lstStyle/>
                    <a:p>
                      <a:pPr algn="l" fontAlgn="t"/>
                      <a:r>
                        <a:rPr lang="ru-RU" sz="600" b="0" i="0" u="none" strike="noStrike">
                          <a:solidFill>
                            <a:srgbClr val="000000"/>
                          </a:solidFill>
                          <a:effectLst/>
                          <a:latin typeface="Times New Roman"/>
                        </a:rPr>
                        <a:t>Единовременная денежная выплата на приобретение транспортного средства, семьям, имеющим 8 и более детей</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7647">
                <a:tc>
                  <a:txBody>
                    <a:bodyPr/>
                    <a:lstStyle/>
                    <a:p>
                      <a:pPr algn="l" fontAlgn="t"/>
                      <a:r>
                        <a:rPr lang="ru-RU" sz="600" b="0" i="0" u="none" strike="noStrike">
                          <a:solidFill>
                            <a:srgbClr val="000000"/>
                          </a:solidFill>
                          <a:effectLst/>
                          <a:latin typeface="Times New Roman"/>
                        </a:rPr>
                        <a:t>Ежемесячная социальная выплата малоимущим семьям, имеющих детей до трех лет, на компенсацию затрат на приобретение продуктов питания для детей</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ru-RU" sz="800" b="0" i="0" u="none" strike="noStrike">
                          <a:solidFill>
                            <a:srgbClr val="000000"/>
                          </a:solidFill>
                          <a:effectLst/>
                          <a:latin typeface="Times New Roman"/>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7776">
                <a:tc>
                  <a:txBody>
                    <a:bodyPr/>
                    <a:lstStyle/>
                    <a:p>
                      <a:pPr algn="l" fontAlgn="t"/>
                      <a:r>
                        <a:rPr lang="ru-RU" sz="600" b="0" i="0" u="none" strike="noStrike">
                          <a:solidFill>
                            <a:srgbClr val="000000"/>
                          </a:solidFill>
                          <a:effectLst/>
                          <a:latin typeface="Times New Roman"/>
                        </a:rPr>
                        <a:t>Компенсационные выплаты за присмотр и уход за детьми в дошкольном учреждении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229,6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229,6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151,4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32406">
                <a:tc>
                  <a:txBody>
                    <a:bodyPr/>
                    <a:lstStyle/>
                    <a:p>
                      <a:pPr algn="l" fontAlgn="t"/>
                      <a:r>
                        <a:rPr lang="ru-RU" sz="600" b="0" i="0" u="none" strike="noStrike">
                          <a:solidFill>
                            <a:srgbClr val="000000"/>
                          </a:solidFill>
                          <a:effectLst/>
                          <a:latin typeface="Times New Roman"/>
                        </a:rPr>
                        <a:t>Компенсационная выплата малоимущим семьям  за оказанные платные услуги детям по физической и спортивной подготовке детям в возрасте от 4 до 18 лет</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745369">
                <a:tc>
                  <a:txBody>
                    <a:bodyPr/>
                    <a:lstStyle/>
                    <a:p>
                      <a:pPr algn="l" fontAlgn="t"/>
                      <a:r>
                        <a:rPr lang="ru-RU" sz="600" b="0" i="0" u="none" strike="noStrike">
                          <a:solidFill>
                            <a:srgbClr val="000000"/>
                          </a:solidFill>
                          <a:effectLst/>
                          <a:latin typeface="Times New Roman"/>
                        </a:rPr>
                        <a:t>Выплата единовременного пособия беременной жене военнослужащего, проходящего военную службу по призыву, а также ежемесячного пособия на ребенка военнослужащего, проходящего военную службу по призыву</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72912">
                <a:tc>
                  <a:txBody>
                    <a:bodyPr/>
                    <a:lstStyle/>
                    <a:p>
                      <a:pPr algn="l" fontAlgn="t"/>
                      <a:r>
                        <a:rPr lang="ru-RU" sz="600" b="0" i="0" u="none" strike="noStrike">
                          <a:solidFill>
                            <a:srgbClr val="000000"/>
                          </a:solidFill>
                          <a:effectLst/>
                          <a:latin typeface="Times New Roman"/>
                        </a:rPr>
                        <a:t>Осуществление полномочий по выплате государственных пособий лицам, не подлежащим обязательному социальному страхованию на случай временной нетрудоспособности и в связи с материнством, и лицам, уволенным в связи с ликвидацией организаций </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397,5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397,5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431,9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7199">
                <a:tc>
                  <a:txBody>
                    <a:bodyPr/>
                    <a:lstStyle/>
                    <a:p>
                      <a:pPr algn="l" fontAlgn="t"/>
                      <a:r>
                        <a:rPr lang="ru-RU" sz="700" b="1" i="0" u="none" strike="noStrike" dirty="0">
                          <a:solidFill>
                            <a:srgbClr val="000000"/>
                          </a:solidFill>
                          <a:effectLst/>
                          <a:latin typeface="Times New Roman"/>
                        </a:rPr>
                        <a:t>Меры социальной поддержки приемным и опекунским семьям</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335,4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324,5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356,4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345,0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67776">
                <a:tc>
                  <a:txBody>
                    <a:bodyPr/>
                    <a:lstStyle/>
                    <a:p>
                      <a:pPr algn="l" fontAlgn="t"/>
                      <a:r>
                        <a:rPr lang="ru-RU" sz="600" b="0" i="0" u="none" strike="noStrike">
                          <a:solidFill>
                            <a:srgbClr val="000000"/>
                          </a:solidFill>
                          <a:effectLst/>
                          <a:latin typeface="Times New Roman"/>
                        </a:rPr>
                        <a:t> Единовременная выплата при устройстве в семью детей старше 7 лет и детей-инвалидов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612959">
                <a:tc>
                  <a:txBody>
                    <a:bodyPr/>
                    <a:lstStyle/>
                    <a:p>
                      <a:pPr algn="l" fontAlgn="t"/>
                      <a:r>
                        <a:rPr lang="ru-RU" sz="600" b="0" i="0" u="none" strike="noStrike">
                          <a:solidFill>
                            <a:srgbClr val="000000"/>
                          </a:solidFill>
                          <a:effectLst/>
                          <a:latin typeface="Times New Roman"/>
                        </a:rPr>
                        <a:t>Осуществление переданного полномочия по выплате единовременного пособия при всех формах устройства детей, лишенных родительского попечения, в семью</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4991">
                <a:tc>
                  <a:txBody>
                    <a:bodyPr/>
                    <a:lstStyle/>
                    <a:p>
                      <a:pPr algn="just" fontAlgn="t"/>
                      <a:r>
                        <a:rPr lang="ru-RU" sz="600" b="1" i="1" u="none" strike="noStrike">
                          <a:solidFill>
                            <a:srgbClr val="000000"/>
                          </a:solidFill>
                          <a:effectLst/>
                          <a:latin typeface="Times New Roman"/>
                        </a:rPr>
                        <a:t>Содержание детей в семьях опекунов: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157,6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157,6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67776">
                <a:tc>
                  <a:txBody>
                    <a:bodyPr/>
                    <a:lstStyle/>
                    <a:p>
                      <a:pPr algn="l" fontAlgn="t"/>
                      <a:r>
                        <a:rPr lang="ru-RU" sz="600" b="0" i="1" u="none" strike="noStrike">
                          <a:solidFill>
                            <a:srgbClr val="000000"/>
                          </a:solidFill>
                          <a:effectLst/>
                          <a:latin typeface="Times New Roman"/>
                        </a:rPr>
                        <a:t>расходы на содержание ребенка (мягкий инвентарь, мебель, обувь, питание и пр.)</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122,3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2014">
                <a:tc>
                  <a:txBody>
                    <a:bodyPr/>
                    <a:lstStyle/>
                    <a:p>
                      <a:pPr algn="l" fontAlgn="t"/>
                      <a:r>
                        <a:rPr lang="ru-RU" sz="600" b="0" i="1" u="none" strike="noStrike">
                          <a:solidFill>
                            <a:srgbClr val="000000"/>
                          </a:solidFill>
                          <a:effectLst/>
                          <a:latin typeface="Times New Roman"/>
                        </a:rPr>
                        <a:t>расходы на проезд</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52014">
                <a:tc>
                  <a:txBody>
                    <a:bodyPr/>
                    <a:lstStyle/>
                    <a:p>
                      <a:pPr algn="l" fontAlgn="t"/>
                      <a:r>
                        <a:rPr lang="ru-RU" sz="600" b="0" i="1" u="none" strike="noStrike">
                          <a:solidFill>
                            <a:srgbClr val="FF0000"/>
                          </a:solidFill>
                          <a:effectLst/>
                          <a:latin typeface="Times New Roman"/>
                        </a:rPr>
                        <a:t>расходы на личные нужды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FF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5184">
                <a:tc>
                  <a:txBody>
                    <a:bodyPr/>
                    <a:lstStyle/>
                    <a:p>
                      <a:pPr algn="l" fontAlgn="t"/>
                      <a:r>
                        <a:rPr lang="ru-RU" sz="600" b="0" i="1" u="none" strike="noStrike">
                          <a:solidFill>
                            <a:srgbClr val="000000"/>
                          </a:solidFill>
                          <a:effectLst/>
                          <a:latin typeface="Times New Roman"/>
                        </a:rPr>
                        <a:t>коммунальные услуги (отопление, освещение)</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5184">
                <a:tc>
                  <a:txBody>
                    <a:bodyPr/>
                    <a:lstStyle/>
                    <a:p>
                      <a:pPr algn="l" fontAlgn="t"/>
                      <a:r>
                        <a:rPr lang="ru-RU" sz="600" b="0" i="1" u="none" strike="noStrike">
                          <a:solidFill>
                            <a:srgbClr val="000000"/>
                          </a:solidFill>
                          <a:effectLst/>
                          <a:latin typeface="Times New Roman"/>
                        </a:rPr>
                        <a:t>оплата бытовых услуг, текущего ремонта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5184">
                <a:tc>
                  <a:txBody>
                    <a:bodyPr/>
                    <a:lstStyle/>
                    <a:p>
                      <a:pPr algn="l" fontAlgn="t"/>
                      <a:r>
                        <a:rPr lang="ru-RU" sz="600" b="0" i="1" u="none" strike="noStrike">
                          <a:solidFill>
                            <a:srgbClr val="000000"/>
                          </a:solidFill>
                          <a:effectLst/>
                          <a:latin typeface="Times New Roman"/>
                        </a:rPr>
                        <a:t>расходы на предметы личной гигиены, игрушки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4414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3</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Объект 2"/>
          <p:cNvSpPr txBox="1">
            <a:spLocks/>
          </p:cNvSpPr>
          <p:nvPr/>
        </p:nvSpPr>
        <p:spPr>
          <a:xfrm>
            <a:off x="303494" y="4808984"/>
            <a:ext cx="6433393" cy="3960440"/>
          </a:xfrm>
          <a:prstGeom prst="rect">
            <a:avLst/>
          </a:prstGeom>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1. Улучшение условий жизни  населения Липецкой области, адресное решение социальных проблем, повышение качества государственных и муниципальных услуг</a:t>
            </a:r>
          </a:p>
          <a:p>
            <a:pPr marL="0" indent="0" fontAlgn="auto">
              <a:spcAft>
                <a:spcPts val="0"/>
              </a:spcAft>
              <a:buNone/>
              <a:defRPr/>
            </a:pPr>
            <a:r>
              <a:rPr kumimoji="0" lang="ru-RU" sz="2800" b="0" i="0" u="none" strike="noStrike" kern="1200" cap="none" spc="0" normalizeH="0" baseline="0" noProof="0" dirty="0" smtClean="0">
                <a:ln>
                  <a:noFill/>
                </a:ln>
                <a:effectLst/>
                <a:uLnTx/>
                <a:uFillTx/>
                <a:latin typeface="Calibri"/>
              </a:rPr>
              <a:t>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2. Оказание поддержки реальному сектору экономики	</a:t>
            </a:r>
          </a:p>
          <a:p>
            <a:pPr marL="0" indent="0" fontAlgn="auto">
              <a:spcAft>
                <a:spcPts val="0"/>
              </a:spcAft>
              <a:buNone/>
              <a:defRPr/>
            </a:pPr>
            <a:endParaRPr kumimoji="0" lang="ru-RU" sz="2800" b="0" i="0" u="none" strike="noStrike" kern="1200" cap="none" spc="0" normalizeH="0" baseline="0" noProof="0" dirty="0" smtClean="0">
              <a:ln>
                <a:noFill/>
              </a:ln>
              <a:effectLst/>
              <a:uLnTx/>
              <a:uFillTx/>
              <a:latin typeface="Calibri"/>
            </a:endParaRP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3. Стимулирование инновационного развития экономики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4. Проведение политики сдерживания роста бюджетных расходов при безусловном исполнении  законодательно установленных публично-нормативных и иных социально значимых обязательств</a:t>
            </a:r>
          </a:p>
          <a:p>
            <a:pPr marL="0" indent="0" fontAlgn="auto">
              <a:spcAft>
                <a:spcPts val="0"/>
              </a:spcAft>
              <a:buNone/>
              <a:defRPr/>
            </a:pPr>
            <a:r>
              <a:rPr kumimoji="0" lang="ru-RU" sz="2800" b="0" i="0" u="none" strike="noStrike" kern="1200" cap="none" spc="0" normalizeH="0" baseline="0" noProof="0" dirty="0" smtClean="0">
                <a:ln>
                  <a:noFill/>
                </a:ln>
                <a:effectLst/>
                <a:uLnTx/>
                <a:uFillTx/>
                <a:latin typeface="Calibri"/>
              </a:rPr>
              <a:t>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5. Повышение эффективности бюджетных расходов и устойчивости бюджета за счет выявления и сокращения неэффективных затрат, концентрации ресурсов на приоритетных направлениях развития и выполнении публичных обязательств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6. Ограничение бюджетного дефицита до  уровня не более 10 процентов от суммы доходов бюджета без учета объема безвозмездных поступлений				</a:t>
            </a:r>
          </a:p>
          <a:p>
            <a:pPr marL="0" marR="0" lvl="0" indent="0" algn="l" defTabSz="914400" rtl="0" eaLnBrk="1" fontAlgn="auto" latinLnBrk="0" hangingPunct="1">
              <a:lnSpc>
                <a:spcPct val="100000"/>
              </a:lnSpc>
              <a:spcBef>
                <a:spcPct val="20000"/>
              </a:spcBef>
              <a:spcAft>
                <a:spcPts val="0"/>
              </a:spcAft>
              <a:buClrTx/>
              <a:buSzTx/>
              <a:buNone/>
              <a:tabLst/>
              <a:defRPr/>
            </a:pPr>
            <a:r>
              <a:rPr kumimoji="0" lang="ru-RU" sz="2800" b="0" i="0" u="none" strike="noStrike" kern="1200" cap="none" spc="0" normalizeH="0" baseline="0" noProof="0" dirty="0" smtClean="0">
                <a:ln>
                  <a:noFill/>
                </a:ln>
                <a:effectLst/>
                <a:uLnTx/>
                <a:uFillTx/>
                <a:latin typeface="Calibri"/>
              </a:rPr>
              <a:t>7. Снижения объема государственного долга области до уровня, не превышающего 50 % общего объема доходов бюджета без учета безвозмездных поступлений</a:t>
            </a:r>
            <a:endParaRPr kumimoji="0" lang="ru-RU" sz="2800" b="0" i="0" u="none" strike="noStrike" kern="1200" cap="none" spc="0" normalizeH="0" baseline="0" noProof="0" dirty="0">
              <a:ln>
                <a:noFill/>
              </a:ln>
              <a:effectLst/>
              <a:uLnTx/>
              <a:uFillTx/>
              <a:latin typeface="Calibri"/>
            </a:endParaRPr>
          </a:p>
        </p:txBody>
      </p:sp>
      <p:pic>
        <p:nvPicPr>
          <p:cNvPr id="12" name="Picture 2"/>
          <p:cNvPicPr>
            <a:picLocks noChangeAspect="1" noChangeArrowheads="1"/>
          </p:cNvPicPr>
          <p:nvPr/>
        </p:nvPicPr>
        <p:blipFill>
          <a:blip r:embed="rId2" cstate="print"/>
          <a:srcRect/>
          <a:stretch>
            <a:fillRect/>
          </a:stretch>
        </p:blipFill>
        <p:spPr bwMode="auto">
          <a:xfrm>
            <a:off x="2060848" y="1496616"/>
            <a:ext cx="4601650" cy="3071848"/>
          </a:xfrm>
          <a:prstGeom prst="rect">
            <a:avLst/>
          </a:prstGeom>
          <a:noFill/>
          <a:ln w="9525">
            <a:noFill/>
            <a:miter lim="800000"/>
            <a:headEnd/>
            <a:tailEnd/>
          </a:ln>
        </p:spPr>
      </p:pic>
      <p:sp>
        <p:nvSpPr>
          <p:cNvPr id="13" name="Заголовок 1"/>
          <p:cNvSpPr>
            <a:spLocks noGrp="1"/>
          </p:cNvSpPr>
          <p:nvPr>
            <p:ph type="title"/>
          </p:nvPr>
        </p:nvSpPr>
        <p:spPr>
          <a:xfrm>
            <a:off x="1268760" y="330202"/>
            <a:ext cx="5446365" cy="850721"/>
          </a:xfrm>
        </p:spPr>
        <p:txBody>
          <a:bodyPr>
            <a:normAutofit fontScale="90000"/>
          </a:bodyPr>
          <a:lstStyle/>
          <a:p>
            <a:pPr algn="ctr"/>
            <a:r>
              <a:rPr lang="ru-RU" dirty="0"/>
              <a:t>Основные задачи и приоритетные направления бюджетной политики Липецкой области на </a:t>
            </a:r>
            <a:r>
              <a:rPr lang="ru-RU" dirty="0" smtClean="0"/>
              <a:t>2019 </a:t>
            </a:r>
            <a:r>
              <a:rPr lang="ru-RU" dirty="0"/>
              <a:t>год</a:t>
            </a:r>
          </a:p>
        </p:txBody>
      </p:sp>
    </p:spTree>
    <p:extLst>
      <p:ext uri="{BB962C8B-B14F-4D97-AF65-F5344CB8AC3E}">
        <p14:creationId xmlns:p14="http://schemas.microsoft.com/office/powerpoint/2010/main" val="3415824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30</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Autofit/>
          </a:bodyPr>
          <a:lstStyle/>
          <a:p>
            <a:pPr algn="ctr"/>
            <a:r>
              <a:rPr lang="ru-RU" sz="1800" dirty="0"/>
              <a:t>Меры социальной поддержки, предоставляемые гражданам из областного </a:t>
            </a:r>
            <a:r>
              <a:rPr lang="ru-RU" sz="1800" dirty="0" smtClean="0"/>
              <a:t>и </a:t>
            </a:r>
            <a:r>
              <a:rPr lang="ru-RU" sz="1800" dirty="0"/>
              <a:t>федерального </a:t>
            </a:r>
            <a:r>
              <a:rPr lang="ru-RU" sz="1800" dirty="0" smtClean="0"/>
              <a:t>бюджета (3)</a:t>
            </a:r>
            <a:endParaRPr lang="ru-RU" sz="1800" dirty="0"/>
          </a:p>
        </p:txBody>
      </p:sp>
      <p:graphicFrame>
        <p:nvGraphicFramePr>
          <p:cNvPr id="3" name="Таблица 2"/>
          <p:cNvGraphicFramePr>
            <a:graphicFrameLocks noGrp="1"/>
          </p:cNvGraphicFramePr>
          <p:nvPr>
            <p:extLst>
              <p:ext uri="{D42A27DB-BD31-4B8C-83A1-F6EECF244321}">
                <p14:modId xmlns:p14="http://schemas.microsoft.com/office/powerpoint/2010/main" val="1407749818"/>
              </p:ext>
            </p:extLst>
          </p:nvPr>
        </p:nvGraphicFramePr>
        <p:xfrm>
          <a:off x="307975" y="1352547"/>
          <a:ext cx="6289376" cy="7632901"/>
        </p:xfrm>
        <a:graphic>
          <a:graphicData uri="http://schemas.openxmlformats.org/drawingml/2006/table">
            <a:tbl>
              <a:tblPr/>
              <a:tblGrid>
                <a:gridCol w="1544548"/>
                <a:gridCol w="498823"/>
                <a:gridCol w="464266"/>
                <a:gridCol w="697150"/>
                <a:gridCol w="698653"/>
                <a:gridCol w="498823"/>
                <a:gridCol w="480793"/>
                <a:gridCol w="703160"/>
                <a:gridCol w="703160"/>
              </a:tblGrid>
              <a:tr h="118016">
                <a:tc gridSpan="9">
                  <a:txBody>
                    <a:bodyPr/>
                    <a:lstStyle/>
                    <a:p>
                      <a:pPr algn="r" fontAlgn="ctr"/>
                      <a:r>
                        <a:rPr lang="ru-RU" sz="700" b="0" i="0" u="none" strike="noStrike" dirty="0">
                          <a:solidFill>
                            <a:srgbClr val="000000"/>
                          </a:solidFill>
                          <a:effectLst/>
                          <a:latin typeface="Times New Roman"/>
                        </a:rPr>
                        <a:t>млн.руб.</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5250">
                <a:tc rowSpan="3">
                  <a:txBody>
                    <a:bodyPr/>
                    <a:lstStyle/>
                    <a:p>
                      <a:pPr algn="ctr" fontAlgn="ctr"/>
                      <a:r>
                        <a:rPr lang="ru-RU" sz="600" b="1" i="0" u="none" strike="noStrike">
                          <a:solidFill>
                            <a:srgbClr val="000000"/>
                          </a:solidFill>
                          <a:effectLst/>
                          <a:latin typeface="Times New Roman"/>
                        </a:rPr>
                        <a:t>Меры социальной поддержки, предоставляемые гражданам из областного бюджета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ru-RU" sz="600" b="1" i="0" u="none" strike="noStrike">
                          <a:solidFill>
                            <a:srgbClr val="000000"/>
                          </a:solidFill>
                          <a:effectLst/>
                          <a:latin typeface="Times New Roman"/>
                        </a:rPr>
                        <a:t>2019г. (факт)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fontAlgn="ctr"/>
                      <a:r>
                        <a:rPr lang="ru-RU" sz="600" b="1" i="0" u="none" strike="noStrike">
                          <a:solidFill>
                            <a:srgbClr val="000000"/>
                          </a:solidFill>
                          <a:effectLst/>
                          <a:latin typeface="Times New Roman"/>
                        </a:rPr>
                        <a:t>2020г.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15250">
                <a:tc v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dirty="0">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80674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9720">
                <a:tc>
                  <a:txBody>
                    <a:bodyPr/>
                    <a:lstStyle/>
                    <a:p>
                      <a:pPr algn="just" fontAlgn="t"/>
                      <a:r>
                        <a:rPr lang="ru-RU" sz="600" b="1" i="1" u="none" strike="noStrike">
                          <a:solidFill>
                            <a:srgbClr val="000000"/>
                          </a:solidFill>
                          <a:effectLst/>
                          <a:latin typeface="Times New Roman"/>
                        </a:rPr>
                        <a:t>Материальное обеспечение приемных семей:</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99,2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99,2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103,2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103,2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84298">
                <a:tc>
                  <a:txBody>
                    <a:bodyPr/>
                    <a:lstStyle/>
                    <a:p>
                      <a:pPr algn="l" fontAlgn="t"/>
                      <a:r>
                        <a:rPr lang="ru-RU" sz="600" b="0" i="1" u="none" strike="noStrike">
                          <a:solidFill>
                            <a:srgbClr val="000000"/>
                          </a:solidFill>
                          <a:effectLst/>
                          <a:latin typeface="Times New Roman"/>
                        </a:rPr>
                        <a:t>расходы на содержание ребенка (мягкий инвентарь, мебель, обувь, питание и пр.)</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1" u="none" strike="noStrike">
                          <a:solidFill>
                            <a:srgbClr val="000000"/>
                          </a:solidFill>
                          <a:effectLst/>
                          <a:latin typeface="Times New Roman"/>
                        </a:rPr>
                        <a:t>расходы на предметы личной гигиены, игрушки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910">
                <a:tc>
                  <a:txBody>
                    <a:bodyPr/>
                    <a:lstStyle/>
                    <a:p>
                      <a:pPr algn="l" fontAlgn="t"/>
                      <a:r>
                        <a:rPr lang="ru-RU" sz="600" b="0" i="1" u="none" strike="noStrike">
                          <a:solidFill>
                            <a:srgbClr val="000000"/>
                          </a:solidFill>
                          <a:effectLst/>
                          <a:latin typeface="Times New Roman"/>
                        </a:rPr>
                        <a:t>расходы на личные нужды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910">
                <a:tc>
                  <a:txBody>
                    <a:bodyPr/>
                    <a:lstStyle/>
                    <a:p>
                      <a:pPr algn="l" fontAlgn="t"/>
                      <a:r>
                        <a:rPr lang="ru-RU" sz="600" b="0" i="1" u="none" strike="noStrike">
                          <a:solidFill>
                            <a:srgbClr val="000000"/>
                          </a:solidFill>
                          <a:effectLst/>
                          <a:latin typeface="Times New Roman"/>
                        </a:rPr>
                        <a:t>расходы на проезд</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1" u="none" strike="noStrike">
                          <a:solidFill>
                            <a:srgbClr val="000000"/>
                          </a:solidFill>
                          <a:effectLst/>
                          <a:latin typeface="Times New Roman"/>
                        </a:rPr>
                        <a:t>оплата бытовых услуг, текущего ремонта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1" u="none" strike="noStrike">
                          <a:solidFill>
                            <a:srgbClr val="000000"/>
                          </a:solidFill>
                          <a:effectLst/>
                          <a:latin typeface="Times New Roman"/>
                        </a:rPr>
                        <a:t>на приобретение мебели  при приеме ребенка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1" u="none" strike="noStrike">
                          <a:solidFill>
                            <a:srgbClr val="000000"/>
                          </a:solidFill>
                          <a:effectLst/>
                          <a:latin typeface="Times New Roman"/>
                        </a:rPr>
                        <a:t>коммунальные услуги (отопление, освещение)</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0" u="none" strike="noStrike">
                          <a:solidFill>
                            <a:srgbClr val="000000"/>
                          </a:solidFill>
                          <a:effectLst/>
                          <a:latin typeface="Times New Roman"/>
                        </a:rPr>
                        <a:t> Вознаграждение приемному родителю</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58,9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58,9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8940">
                <a:tc>
                  <a:txBody>
                    <a:bodyPr/>
                    <a:lstStyle/>
                    <a:p>
                      <a:pPr algn="l" fontAlgn="t"/>
                      <a:r>
                        <a:rPr lang="ru-RU" sz="700" b="1" i="0" u="none" strike="noStrike" dirty="0">
                          <a:solidFill>
                            <a:srgbClr val="000000"/>
                          </a:solidFill>
                          <a:effectLst/>
                          <a:latin typeface="Times New Roman"/>
                        </a:rPr>
                        <a:t>Социальная поддержка детей-сирот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107,1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107,1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64813">
                <a:tc>
                  <a:txBody>
                    <a:bodyPr/>
                    <a:lstStyle/>
                    <a:p>
                      <a:pPr algn="just" fontAlgn="t"/>
                      <a:r>
                        <a:rPr lang="ru-RU" sz="600" b="0" i="0" u="none" strike="noStrike">
                          <a:solidFill>
                            <a:srgbClr val="000000"/>
                          </a:solidFill>
                          <a:effectLst/>
                          <a:latin typeface="Times New Roman"/>
                        </a:rPr>
                        <a:t>Ежемесячная денежная выплата в связи с усыновлением (удочерением) ребенка-сироты или ребенка, оставшегося без попечения родителей</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dirty="0">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5314">
                <a:tc>
                  <a:txBody>
                    <a:bodyPr/>
                    <a:lstStyle/>
                    <a:p>
                      <a:pPr algn="l" fontAlgn="t"/>
                      <a:r>
                        <a:rPr lang="ru-RU" sz="600" b="1" i="1" u="none" strike="noStrike">
                          <a:solidFill>
                            <a:srgbClr val="000000"/>
                          </a:solidFill>
                          <a:effectLst/>
                          <a:latin typeface="Times New Roman"/>
                        </a:rPr>
                        <a:t>Социальная поддержка детей-сирот и детей, оставшихся без попечения родителей</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83,7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dirty="0">
                          <a:solidFill>
                            <a:srgbClr val="000000"/>
                          </a:solidFill>
                          <a:effectLst/>
                          <a:latin typeface="Times New Roman"/>
                        </a:rPr>
                        <a:t>83,7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84,8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84,8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910">
                <a:tc>
                  <a:txBody>
                    <a:bodyPr/>
                    <a:lstStyle/>
                    <a:p>
                      <a:pPr algn="l" fontAlgn="t"/>
                      <a:r>
                        <a:rPr lang="ru-RU" sz="600" b="0" i="1" u="none" strike="noStrike">
                          <a:solidFill>
                            <a:srgbClr val="000000"/>
                          </a:solidFill>
                          <a:effectLst/>
                          <a:latin typeface="Times New Roman"/>
                        </a:rPr>
                        <a:t>расходы на личные нужды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910">
                <a:tc>
                  <a:txBody>
                    <a:bodyPr/>
                    <a:lstStyle/>
                    <a:p>
                      <a:pPr algn="l" fontAlgn="t"/>
                      <a:r>
                        <a:rPr lang="ru-RU" sz="600" b="0" i="1" u="none" strike="noStrike">
                          <a:solidFill>
                            <a:srgbClr val="000000"/>
                          </a:solidFill>
                          <a:effectLst/>
                          <a:latin typeface="Times New Roman"/>
                        </a:rPr>
                        <a:t>расходы на проезд</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5750">
                <a:tc>
                  <a:txBody>
                    <a:bodyPr/>
                    <a:lstStyle/>
                    <a:p>
                      <a:pPr algn="l" fontAlgn="t"/>
                      <a:r>
                        <a:rPr lang="ru-RU" sz="600" b="0" i="1" u="none" strike="noStrike">
                          <a:solidFill>
                            <a:srgbClr val="000000"/>
                          </a:solidFill>
                          <a:effectLst/>
                          <a:latin typeface="Times New Roman"/>
                        </a:rPr>
                        <a:t>расходы на содержание ребенка (мягкий инвентарь, одежда, канц. товары, медикаменты)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78,3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0" u="none" strike="noStrike">
                          <a:solidFill>
                            <a:srgbClr val="000000"/>
                          </a:solidFill>
                          <a:effectLst/>
                          <a:latin typeface="Times New Roman"/>
                        </a:rPr>
                        <a:t>Единовременная выплата детям-сиротам на ремонт жилья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8940">
                <a:tc>
                  <a:txBody>
                    <a:bodyPr/>
                    <a:lstStyle/>
                    <a:p>
                      <a:pPr algn="l" fontAlgn="t"/>
                      <a:r>
                        <a:rPr lang="ru-RU" sz="700" b="1" i="0" u="none" strike="noStrike" dirty="0">
                          <a:solidFill>
                            <a:srgbClr val="000000"/>
                          </a:solidFill>
                          <a:effectLst/>
                          <a:latin typeface="Times New Roman"/>
                        </a:rPr>
                        <a:t>Меры социальной поддержки школьников и студентов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608,7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608,7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790,4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116,9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673,5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42910">
                <a:tc>
                  <a:txBody>
                    <a:bodyPr/>
                    <a:lstStyle/>
                    <a:p>
                      <a:pPr algn="l" fontAlgn="t"/>
                      <a:r>
                        <a:rPr lang="ru-RU" sz="600" b="1" i="1" u="none" strike="noStrike">
                          <a:solidFill>
                            <a:srgbClr val="000000"/>
                          </a:solidFill>
                          <a:effectLst/>
                          <a:latin typeface="Times New Roman"/>
                        </a:rPr>
                        <a:t>Компенсация на питание:</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516,1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516,1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562,5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562,5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910">
                <a:tc>
                  <a:txBody>
                    <a:bodyPr/>
                    <a:lstStyle/>
                    <a:p>
                      <a:pPr algn="l" fontAlgn="t"/>
                      <a:r>
                        <a:rPr lang="ru-RU" sz="600" b="0" i="1" u="none" strike="noStrike">
                          <a:solidFill>
                            <a:srgbClr val="000000"/>
                          </a:solidFill>
                          <a:effectLst/>
                          <a:latin typeface="Times New Roman"/>
                        </a:rPr>
                        <a:t>учащихся школ</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441,6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441,6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397,2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397,2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1" u="none" strike="noStrike">
                          <a:solidFill>
                            <a:srgbClr val="000000"/>
                          </a:solidFill>
                          <a:effectLst/>
                          <a:latin typeface="Times New Roman"/>
                        </a:rPr>
                        <a:t>бесплатное горячее питание начальных классов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199,8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116,9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82,9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2910">
                <a:tc rowSpan="2">
                  <a:txBody>
                    <a:bodyPr/>
                    <a:lstStyle/>
                    <a:p>
                      <a:pPr algn="l" fontAlgn="t"/>
                      <a:r>
                        <a:rPr lang="ru-RU" sz="600" b="0" i="1" u="none" strike="noStrike">
                          <a:solidFill>
                            <a:srgbClr val="000000"/>
                          </a:solidFill>
                          <a:effectLst/>
                          <a:latin typeface="Times New Roman"/>
                        </a:rPr>
                        <a:t>студентам областных профессиональных образовательных организаций, в том числе детям-сиротам и обучающимся в учреждениях господдержки детства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42,6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73409">
                <a:tc vMerge="1">
                  <a:txBody>
                    <a:bodyPr/>
                    <a:lstStyle/>
                    <a:p>
                      <a:endParaRPr lang="ru-RU"/>
                    </a:p>
                  </a:txBody>
                  <a:tcPr/>
                </a:tc>
                <a:tc>
                  <a:txBody>
                    <a:bodyPr/>
                    <a:lstStyle/>
                    <a:p>
                      <a:pPr algn="ctr" fontAlgn="ctr"/>
                      <a:r>
                        <a:rPr lang="ru-RU" sz="800" b="0" i="1" u="none" strike="noStrike">
                          <a:solidFill>
                            <a:srgbClr val="000000"/>
                          </a:solidFill>
                          <a:effectLst/>
                          <a:latin typeface="Times New Roman"/>
                        </a:rPr>
                        <a:t>32,9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0500">
                <a:tc>
                  <a:txBody>
                    <a:bodyPr/>
                    <a:lstStyle/>
                    <a:p>
                      <a:pPr algn="l" fontAlgn="t"/>
                      <a:r>
                        <a:rPr lang="ru-RU" sz="600" b="0" i="1" u="none" strike="noStrike">
                          <a:solidFill>
                            <a:srgbClr val="000000"/>
                          </a:solidFill>
                          <a:effectLst/>
                          <a:latin typeface="Times New Roman"/>
                        </a:rPr>
                        <a:t>питание учащихся, обучающихся на дому</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5750">
                <a:tc>
                  <a:txBody>
                    <a:bodyPr/>
                    <a:lstStyle/>
                    <a:p>
                      <a:pPr algn="l" fontAlgn="t"/>
                      <a:r>
                        <a:rPr lang="ru-RU" sz="600" b="0" i="0" u="none" strike="noStrike">
                          <a:solidFill>
                            <a:srgbClr val="000000"/>
                          </a:solidFill>
                          <a:effectLst/>
                          <a:latin typeface="Times New Roman"/>
                        </a:rPr>
                        <a:t>Стипендии учащимся  (в областных профессиональных образовательных организациях)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73,9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73,9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81,9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81,9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9720">
                <a:tc>
                  <a:txBody>
                    <a:bodyPr/>
                    <a:lstStyle/>
                    <a:p>
                      <a:pPr algn="l" fontAlgn="t"/>
                      <a:r>
                        <a:rPr lang="ru-RU" sz="600" b="1" i="1" u="none" strike="noStrike">
                          <a:solidFill>
                            <a:srgbClr val="000000"/>
                          </a:solidFill>
                          <a:effectLst/>
                          <a:latin typeface="Times New Roman"/>
                        </a:rPr>
                        <a:t>Денежная выплата на проезд в автомобильном транспорте: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18,7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18,7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18,7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6612">
                <a:tc>
                  <a:txBody>
                    <a:bodyPr/>
                    <a:lstStyle/>
                    <a:p>
                      <a:pPr algn="l" fontAlgn="t"/>
                      <a:r>
                        <a:rPr lang="ru-RU" sz="600" b="0" i="1" u="none" strike="noStrike">
                          <a:solidFill>
                            <a:srgbClr val="000000"/>
                          </a:solidFill>
                          <a:effectLst/>
                          <a:latin typeface="Times New Roman"/>
                        </a:rPr>
                        <a:t>Ежемесячная социальная выплата на проезд автомобильным и городским наземным электрическим транспортом учащимся и студентам из малоимущих семей в возрасте до 24 лет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dirty="0">
                          <a:solidFill>
                            <a:srgbClr val="000000"/>
                          </a:solidFill>
                          <a:effectLst/>
                          <a:latin typeface="Times New Roman"/>
                        </a:rPr>
                        <a:t>26,7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414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31</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fontScale="90000"/>
          </a:bodyPr>
          <a:lstStyle/>
          <a:p>
            <a:pPr algn="ctr"/>
            <a:r>
              <a:rPr lang="ru-RU" dirty="0"/>
              <a:t>Меры социальной поддержки, предоставляемые гражданам из </a:t>
            </a:r>
            <a:r>
              <a:rPr lang="ru-RU" dirty="0" smtClean="0"/>
              <a:t>областного </a:t>
            </a:r>
            <a:r>
              <a:rPr lang="ru-RU" dirty="0"/>
              <a:t>и федерального </a:t>
            </a:r>
            <a:r>
              <a:rPr lang="ru-RU" dirty="0" smtClean="0"/>
              <a:t>бюджета (4)</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1343855617"/>
              </p:ext>
            </p:extLst>
          </p:nvPr>
        </p:nvGraphicFramePr>
        <p:xfrm>
          <a:off x="307976" y="1897795"/>
          <a:ext cx="6216650" cy="6874694"/>
        </p:xfrm>
        <a:graphic>
          <a:graphicData uri="http://schemas.openxmlformats.org/drawingml/2006/table">
            <a:tbl>
              <a:tblPr/>
              <a:tblGrid>
                <a:gridCol w="1526688"/>
                <a:gridCol w="493055"/>
                <a:gridCol w="458897"/>
                <a:gridCol w="689089"/>
                <a:gridCol w="690574"/>
                <a:gridCol w="493055"/>
                <a:gridCol w="475234"/>
                <a:gridCol w="695029"/>
                <a:gridCol w="695029"/>
              </a:tblGrid>
              <a:tr h="154471">
                <a:tc gridSpan="9">
                  <a:txBody>
                    <a:bodyPr/>
                    <a:lstStyle/>
                    <a:p>
                      <a:pPr algn="r" fontAlgn="ctr"/>
                      <a:r>
                        <a:rPr lang="ru-RU" sz="700" b="0" i="0" u="none" strike="noStrike" dirty="0" err="1">
                          <a:solidFill>
                            <a:srgbClr val="000000"/>
                          </a:solidFill>
                          <a:effectLst/>
                          <a:latin typeface="Times New Roman"/>
                        </a:rPr>
                        <a:t>млн.руб</a:t>
                      </a:r>
                      <a:r>
                        <a:rPr lang="ru-RU" sz="700" b="0" i="0" u="none" strike="noStrike" dirty="0">
                          <a:solidFill>
                            <a:srgbClr val="000000"/>
                          </a:solidFill>
                          <a:effectLst/>
                          <a:latin typeface="Times New Roman"/>
                        </a:rPr>
                        <a: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50849">
                <a:tc rowSpan="3">
                  <a:txBody>
                    <a:bodyPr/>
                    <a:lstStyle/>
                    <a:p>
                      <a:pPr algn="ctr" fontAlgn="ctr"/>
                      <a:r>
                        <a:rPr lang="ru-RU" sz="600" b="1" i="0" u="none" strike="noStrike">
                          <a:solidFill>
                            <a:srgbClr val="000000"/>
                          </a:solidFill>
                          <a:effectLst/>
                          <a:latin typeface="Times New Roman"/>
                        </a:rPr>
                        <a:t>Меры социальной поддержки, предоставляемые гражданам из областного бюджета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ru-RU" sz="600" b="1" i="0" u="none" strike="noStrike">
                          <a:solidFill>
                            <a:srgbClr val="000000"/>
                          </a:solidFill>
                          <a:effectLst/>
                          <a:latin typeface="Times New Roman"/>
                        </a:rPr>
                        <a:t>2019г. (факт)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fontAlgn="ctr"/>
                      <a:r>
                        <a:rPr lang="ru-RU" sz="600" b="1" i="0" u="none" strike="noStrike">
                          <a:solidFill>
                            <a:srgbClr val="000000"/>
                          </a:solidFill>
                          <a:effectLst/>
                          <a:latin typeface="Times New Roman"/>
                        </a:rPr>
                        <a:t>2020г.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50849">
                <a:tc v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105595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903097">
                <a:tc>
                  <a:txBody>
                    <a:bodyPr/>
                    <a:lstStyle/>
                    <a:p>
                      <a:pPr algn="l" fontAlgn="t"/>
                      <a:r>
                        <a:rPr lang="ru-RU" sz="600" b="0" i="1" u="none" strike="noStrike">
                          <a:solidFill>
                            <a:srgbClr val="000000"/>
                          </a:solidFill>
                          <a:effectLst/>
                          <a:latin typeface="Times New Roman"/>
                        </a:rPr>
                        <a:t>Ежемесячная денежная выплата на проезд в автомобильном транспорте межмуниципального сообщения учащимся и студентам из малообеспеченных семей, место учебы и место жительства которых расположены в разных муниципальных образованиях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9727">
                <a:tc>
                  <a:txBody>
                    <a:bodyPr/>
                    <a:lstStyle/>
                    <a:p>
                      <a:pPr algn="l" fontAlgn="t"/>
                      <a:r>
                        <a:rPr lang="ru-RU" sz="600" b="0" i="1" u="none" strike="noStrike">
                          <a:solidFill>
                            <a:srgbClr val="000000"/>
                          </a:solidFill>
                          <a:effectLst/>
                          <a:latin typeface="Times New Roman"/>
                        </a:rPr>
                        <a:t>Бесплатный проезд автомобильным и городским наземным электрическим транспортом учащимся и студентам в семьях, где оба родителя или единственный родитель являются неработающими инвалидами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1" u="none" strike="noStrike">
                          <a:solidFill>
                            <a:srgbClr val="000000"/>
                          </a:solidFill>
                          <a:effectLst/>
                          <a:latin typeface="Times New Roman"/>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8374">
                <a:tc>
                  <a:txBody>
                    <a:bodyPr/>
                    <a:lstStyle/>
                    <a:p>
                      <a:pPr algn="l" fontAlgn="t"/>
                      <a:r>
                        <a:rPr lang="ru-RU" sz="700" b="1" i="0" u="none" strike="noStrike" dirty="0">
                          <a:solidFill>
                            <a:srgbClr val="000000"/>
                          </a:solidFill>
                          <a:effectLst/>
                          <a:latin typeface="Times New Roman"/>
                        </a:rPr>
                        <a:t>Меры социальной поддержки региональным льготникам (ветераны </a:t>
                      </a:r>
                      <a:r>
                        <a:rPr lang="ru-RU" sz="700" b="1" i="0" u="none" strike="noStrike" dirty="0" err="1">
                          <a:solidFill>
                            <a:srgbClr val="000000"/>
                          </a:solidFill>
                          <a:effectLst/>
                          <a:latin typeface="Times New Roman"/>
                        </a:rPr>
                        <a:t>труда,ветераны</a:t>
                      </a:r>
                      <a:r>
                        <a:rPr lang="ru-RU" sz="700" b="1" i="0" u="none" strike="noStrike" dirty="0">
                          <a:solidFill>
                            <a:srgbClr val="000000"/>
                          </a:solidFill>
                          <a:effectLst/>
                          <a:latin typeface="Times New Roman"/>
                        </a:rPr>
                        <a:t> труда Липецкой области, труженики тыла, репрессированные и реабилитированные гражданам) и федеральным льготникам</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2 367,3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987,3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1 380,0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63,9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2 508,4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1 164,0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1 344,4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66,3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13767">
                <a:tc>
                  <a:txBody>
                    <a:bodyPr/>
                    <a:lstStyle/>
                    <a:p>
                      <a:pPr algn="l" fontAlgn="t"/>
                      <a:r>
                        <a:rPr lang="ru-RU" sz="600" b="1" i="1" u="none" strike="noStrike" dirty="0">
                          <a:solidFill>
                            <a:srgbClr val="000000"/>
                          </a:solidFill>
                          <a:effectLst/>
                          <a:latin typeface="Times New Roman"/>
                        </a:rPr>
                        <a:t>Ежемесячные  денежные выплаты  в т.ч.:</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599,3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599,3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592,2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1" u="none" strike="noStrike">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592,2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1" i="1" u="none" strike="noStrike">
                          <a:solidFill>
                            <a:srgbClr val="000000"/>
                          </a:solidFill>
                          <a:effectLst/>
                          <a:latin typeface="Times New Roman"/>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054">
                <a:tc>
                  <a:txBody>
                    <a:bodyPr/>
                    <a:lstStyle/>
                    <a:p>
                      <a:pPr algn="l" fontAlgn="t"/>
                      <a:r>
                        <a:rPr lang="ru-RU" sz="600" b="0" i="1" u="none" strike="noStrike">
                          <a:solidFill>
                            <a:srgbClr val="000000"/>
                          </a:solidFill>
                          <a:effectLst/>
                          <a:latin typeface="Times New Roman"/>
                        </a:rPr>
                        <a:t>ветераны труда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512,3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512,3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509,0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509,0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054">
                <a:tc>
                  <a:txBody>
                    <a:bodyPr/>
                    <a:lstStyle/>
                    <a:p>
                      <a:pPr algn="l" fontAlgn="t"/>
                      <a:r>
                        <a:rPr lang="ru-RU" sz="600" b="0" i="1" u="none" strike="noStrike">
                          <a:solidFill>
                            <a:srgbClr val="000000"/>
                          </a:solidFill>
                          <a:effectLst/>
                          <a:latin typeface="Times New Roman"/>
                        </a:rPr>
                        <a:t>ветераны труда Липецкой области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054">
                <a:tc>
                  <a:txBody>
                    <a:bodyPr/>
                    <a:lstStyle/>
                    <a:p>
                      <a:pPr algn="l" fontAlgn="t"/>
                      <a:r>
                        <a:rPr lang="ru-RU" sz="600" b="0" i="1" u="none" strike="noStrike">
                          <a:solidFill>
                            <a:srgbClr val="000000"/>
                          </a:solidFill>
                          <a:effectLst/>
                          <a:latin typeface="Times New Roman"/>
                        </a:rPr>
                        <a:t>труженики тыла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42,9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054">
                <a:tc>
                  <a:txBody>
                    <a:bodyPr/>
                    <a:lstStyle/>
                    <a:p>
                      <a:pPr algn="l" fontAlgn="t"/>
                      <a:r>
                        <a:rPr lang="ru-RU" sz="600" b="0" i="1" u="none" strike="noStrike">
                          <a:solidFill>
                            <a:srgbClr val="000000"/>
                          </a:solidFill>
                          <a:effectLst/>
                          <a:latin typeface="Times New Roman"/>
                        </a:rPr>
                        <a:t>жертвы политических репрессий</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054">
                <a:tc>
                  <a:txBody>
                    <a:bodyPr/>
                    <a:lstStyle/>
                    <a:p>
                      <a:pPr algn="l" fontAlgn="t"/>
                      <a:r>
                        <a:rPr lang="ru-RU" sz="600" b="0" i="1" u="none" strike="noStrike">
                          <a:solidFill>
                            <a:srgbClr val="000000"/>
                          </a:solidFill>
                          <a:effectLst/>
                          <a:latin typeface="Times New Roman"/>
                        </a:rPr>
                        <a:t>реабилитированные граждане</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1"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0012">
                <a:tc>
                  <a:txBody>
                    <a:bodyPr/>
                    <a:lstStyle/>
                    <a:p>
                      <a:pPr algn="l" fontAlgn="t"/>
                      <a:r>
                        <a:rPr lang="ru-RU" sz="600" b="0" i="0" u="none" strike="noStrike">
                          <a:solidFill>
                            <a:srgbClr val="000000"/>
                          </a:solidFill>
                          <a:effectLst/>
                          <a:latin typeface="Times New Roman"/>
                        </a:rPr>
                        <a:t>Монетизированные льготы  (скидка 50% по оплате жилищно-коммунальных услуг),за исключением инвалидов из областного бюджета, федеральные льготники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1 542,7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762,0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780,7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1 734,4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982,2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752,2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4368">
                <a:tc>
                  <a:txBody>
                    <a:bodyPr/>
                    <a:lstStyle/>
                    <a:p>
                      <a:pPr algn="l" fontAlgn="t"/>
                      <a:r>
                        <a:rPr lang="ru-RU" sz="600" b="0" i="0" u="none" strike="noStrike">
                          <a:solidFill>
                            <a:srgbClr val="000000"/>
                          </a:solidFill>
                          <a:effectLst/>
                          <a:latin typeface="Times New Roman"/>
                        </a:rPr>
                        <a:t>Осуществление полномочий по обеспечению жильем отдельных категорий граждан (ветераны, ветераны ВОВ, инвалиды)</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69,1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7960">
                <a:tc>
                  <a:txBody>
                    <a:bodyPr/>
                    <a:lstStyle/>
                    <a:p>
                      <a:pPr algn="l" fontAlgn="t"/>
                      <a:r>
                        <a:rPr lang="ru-RU" sz="600" b="0" i="0" u="none" strike="noStrike">
                          <a:solidFill>
                            <a:srgbClr val="000000"/>
                          </a:solidFill>
                          <a:effectLst/>
                          <a:latin typeface="Times New Roman"/>
                        </a:rPr>
                        <a:t>Осуществление полномочий по предоставлению отдельных мер социальной поддержки гражданам, подвергшимся воздействию радиации</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156,2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156,2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161,4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414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32</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Autofit/>
          </a:bodyPr>
          <a:lstStyle/>
          <a:p>
            <a:pPr algn="ctr"/>
            <a:r>
              <a:rPr lang="ru-RU" sz="1800" dirty="0"/>
              <a:t>Меры социальной поддержки, предоставляемые гражданам из областного </a:t>
            </a:r>
            <a:r>
              <a:rPr lang="ru-RU" sz="1800" dirty="0" smtClean="0"/>
              <a:t> </a:t>
            </a:r>
            <a:r>
              <a:rPr lang="ru-RU" sz="1800" dirty="0"/>
              <a:t>и федерального </a:t>
            </a:r>
            <a:r>
              <a:rPr lang="ru-RU" sz="1800" dirty="0" smtClean="0"/>
              <a:t>бюджета (5)</a:t>
            </a:r>
            <a:endParaRPr lang="ru-RU" sz="1800" dirty="0"/>
          </a:p>
        </p:txBody>
      </p:sp>
      <p:graphicFrame>
        <p:nvGraphicFramePr>
          <p:cNvPr id="6" name="Таблица 5"/>
          <p:cNvGraphicFramePr>
            <a:graphicFrameLocks noGrp="1"/>
          </p:cNvGraphicFramePr>
          <p:nvPr>
            <p:extLst>
              <p:ext uri="{D42A27DB-BD31-4B8C-83A1-F6EECF244321}">
                <p14:modId xmlns:p14="http://schemas.microsoft.com/office/powerpoint/2010/main" val="1150410241"/>
              </p:ext>
            </p:extLst>
          </p:nvPr>
        </p:nvGraphicFramePr>
        <p:xfrm>
          <a:off x="307976" y="1712638"/>
          <a:ext cx="6216650" cy="7200802"/>
        </p:xfrm>
        <a:graphic>
          <a:graphicData uri="http://schemas.openxmlformats.org/drawingml/2006/table">
            <a:tbl>
              <a:tblPr/>
              <a:tblGrid>
                <a:gridCol w="1526688"/>
                <a:gridCol w="493055"/>
                <a:gridCol w="458897"/>
                <a:gridCol w="689089"/>
                <a:gridCol w="690574"/>
                <a:gridCol w="493055"/>
                <a:gridCol w="475234"/>
                <a:gridCol w="695029"/>
                <a:gridCol w="695029"/>
              </a:tblGrid>
              <a:tr h="132472">
                <a:tc gridSpan="9">
                  <a:txBody>
                    <a:bodyPr/>
                    <a:lstStyle/>
                    <a:p>
                      <a:pPr algn="r" fontAlgn="ctr"/>
                      <a:r>
                        <a:rPr lang="ru-RU" sz="700" b="0" i="0" u="none" strike="noStrike" dirty="0">
                          <a:solidFill>
                            <a:srgbClr val="000000"/>
                          </a:solidFill>
                          <a:effectLst/>
                          <a:latin typeface="Times New Roman"/>
                        </a:rPr>
                        <a:t>млн.руб.</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9366">
                <a:tc rowSpan="3">
                  <a:txBody>
                    <a:bodyPr/>
                    <a:lstStyle/>
                    <a:p>
                      <a:pPr algn="ctr" fontAlgn="ctr"/>
                      <a:r>
                        <a:rPr lang="ru-RU" sz="600" b="1" i="0" u="none" strike="noStrike">
                          <a:solidFill>
                            <a:srgbClr val="000000"/>
                          </a:solidFill>
                          <a:effectLst/>
                          <a:latin typeface="Times New Roman"/>
                        </a:rPr>
                        <a:t>Меры социальной поддержки, предоставляемые гражданам из областного бюджета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ru-RU" sz="600" b="1" i="0" u="none" strike="noStrike">
                          <a:solidFill>
                            <a:srgbClr val="000000"/>
                          </a:solidFill>
                          <a:effectLst/>
                          <a:latin typeface="Times New Roman"/>
                        </a:rPr>
                        <a:t>2019г. (факт)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fontAlgn="ctr"/>
                      <a:r>
                        <a:rPr lang="ru-RU" sz="600" b="1" i="0" u="none" strike="noStrike">
                          <a:solidFill>
                            <a:srgbClr val="000000"/>
                          </a:solidFill>
                          <a:effectLst/>
                          <a:latin typeface="Times New Roman"/>
                        </a:rPr>
                        <a:t>2020г.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29366">
                <a:tc v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90556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9433">
                <a:tc>
                  <a:txBody>
                    <a:bodyPr/>
                    <a:lstStyle/>
                    <a:p>
                      <a:pPr algn="l" fontAlgn="t"/>
                      <a:r>
                        <a:rPr lang="ru-RU" sz="700" b="1" i="0" u="none" strike="noStrike" dirty="0">
                          <a:solidFill>
                            <a:srgbClr val="000000"/>
                          </a:solidFill>
                          <a:effectLst/>
                          <a:latin typeface="Times New Roman"/>
                        </a:rPr>
                        <a:t>Меры социальной поддержки  малоимущих граждан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351,5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351,5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896,5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424,3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472,2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37,3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58733">
                <a:tc>
                  <a:txBody>
                    <a:bodyPr/>
                    <a:lstStyle/>
                    <a:p>
                      <a:pPr algn="just" fontAlgn="t"/>
                      <a:r>
                        <a:rPr lang="ru-RU" sz="600" b="0" i="0" u="none" strike="noStrike">
                          <a:solidFill>
                            <a:srgbClr val="000000"/>
                          </a:solidFill>
                          <a:effectLst/>
                          <a:latin typeface="Times New Roman"/>
                        </a:rPr>
                        <a:t>Адресная (социальный контракт) социальная помощь населению</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593,2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424,3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168,9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100">
                <a:tc>
                  <a:txBody>
                    <a:bodyPr/>
                    <a:lstStyle/>
                    <a:p>
                      <a:pPr algn="just" fontAlgn="t"/>
                      <a:r>
                        <a:rPr lang="ru-RU" sz="600" b="0" i="0" u="none" strike="noStrike">
                          <a:solidFill>
                            <a:srgbClr val="000000"/>
                          </a:solidFill>
                          <a:effectLst/>
                          <a:latin typeface="Times New Roman"/>
                        </a:rPr>
                        <a:t>Материальная (экстремальная) помощь гражданам, находящимся в трудной жизненной ситуации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37,3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100">
                <a:tc>
                  <a:txBody>
                    <a:bodyPr/>
                    <a:lstStyle/>
                    <a:p>
                      <a:pPr algn="l" fontAlgn="t"/>
                      <a:r>
                        <a:rPr lang="ru-RU" sz="600" b="0" i="0" u="none" strike="noStrike">
                          <a:solidFill>
                            <a:srgbClr val="000000"/>
                          </a:solidFill>
                          <a:effectLst/>
                          <a:latin typeface="Times New Roman"/>
                        </a:rPr>
                        <a:t>Субсидии на оплату жилого помещения и коммунальных услуг отдельным категориям граждан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433">
                <a:tc>
                  <a:txBody>
                    <a:bodyPr/>
                    <a:lstStyle/>
                    <a:p>
                      <a:pPr algn="l" fontAlgn="t"/>
                      <a:r>
                        <a:rPr lang="ru-RU" sz="700" b="1" i="0" u="none" strike="noStrike" dirty="0">
                          <a:solidFill>
                            <a:srgbClr val="000000"/>
                          </a:solidFill>
                          <a:effectLst/>
                          <a:latin typeface="Times New Roman"/>
                        </a:rPr>
                        <a:t>Меры социальной поддержки пожилых граждан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190,1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186,3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93,1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177,9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172,7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82,0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58733">
                <a:tc>
                  <a:txBody>
                    <a:bodyPr/>
                    <a:lstStyle/>
                    <a:p>
                      <a:pPr algn="l" fontAlgn="t"/>
                      <a:r>
                        <a:rPr lang="ru-RU" sz="600" b="0" i="0" u="none" strike="noStrike">
                          <a:solidFill>
                            <a:srgbClr val="000000"/>
                          </a:solidFill>
                          <a:effectLst/>
                          <a:latin typeface="Times New Roman"/>
                        </a:rPr>
                        <a:t>Бесплатное зубопротезирование пенсионеров по старости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86,3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86,3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8733">
                <a:tc>
                  <a:txBody>
                    <a:bodyPr/>
                    <a:lstStyle/>
                    <a:p>
                      <a:pPr algn="l" fontAlgn="t"/>
                      <a:r>
                        <a:rPr lang="ru-RU" sz="600" b="0" i="0" u="none" strike="noStrike">
                          <a:solidFill>
                            <a:srgbClr val="000000"/>
                          </a:solidFill>
                          <a:effectLst/>
                          <a:latin typeface="Times New Roman"/>
                        </a:rPr>
                        <a:t>Бесплатное слухопротезирование пенсионеров по старости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4475">
                <a:tc>
                  <a:txBody>
                    <a:bodyPr/>
                    <a:lstStyle/>
                    <a:p>
                      <a:pPr algn="just" fontAlgn="t"/>
                      <a:r>
                        <a:rPr lang="ru-RU" sz="600" b="0" i="0" u="none" strike="noStrike">
                          <a:solidFill>
                            <a:srgbClr val="000000"/>
                          </a:solidFill>
                          <a:effectLst/>
                          <a:latin typeface="Times New Roman"/>
                        </a:rPr>
                        <a:t>Бесплатный сезонный проезд на дачные и садовые участки пенсионеров, не относящихся к льготной категории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8733">
                <a:tc>
                  <a:txBody>
                    <a:bodyPr/>
                    <a:lstStyle/>
                    <a:p>
                      <a:pPr algn="just" fontAlgn="t"/>
                      <a:r>
                        <a:rPr lang="ru-RU" sz="600" b="0" i="0" u="none" strike="noStrike">
                          <a:solidFill>
                            <a:srgbClr val="000000"/>
                          </a:solidFill>
                          <a:effectLst/>
                          <a:latin typeface="Times New Roman"/>
                        </a:rPr>
                        <a:t>Компенсация взносов за капитальный ремонт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100">
                <a:tc>
                  <a:txBody>
                    <a:bodyPr/>
                    <a:lstStyle/>
                    <a:p>
                      <a:pPr algn="just" fontAlgn="t"/>
                      <a:r>
                        <a:rPr lang="ru-RU" sz="600" b="0" i="0" u="none" strike="noStrike">
                          <a:solidFill>
                            <a:srgbClr val="000000"/>
                          </a:solidFill>
                          <a:effectLst/>
                          <a:latin typeface="Times New Roman"/>
                        </a:rPr>
                        <a:t>Расходы на обеспечение протезами (кроме зубных протезов) и протезно-ортопедическими изделиями граждан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ru-RU" sz="800" b="0" i="0" u="none" strike="noStrike">
                          <a:solidFill>
                            <a:srgbClr val="000000"/>
                          </a:solidFill>
                          <a:effectLst/>
                          <a:latin typeface="Times New Roman"/>
                        </a:rPr>
                        <a:t>23,6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9433">
                <a:tc>
                  <a:txBody>
                    <a:bodyPr/>
                    <a:lstStyle/>
                    <a:p>
                      <a:pPr algn="l" fontAlgn="t"/>
                      <a:r>
                        <a:rPr lang="ru-RU" sz="700" b="1" i="0" u="none" strike="noStrike" dirty="0">
                          <a:solidFill>
                            <a:srgbClr val="000000"/>
                          </a:solidFill>
                          <a:effectLst/>
                          <a:latin typeface="Times New Roman"/>
                        </a:rPr>
                        <a:t>Региональные доплаты к пенсии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220,8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220,8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259,0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259,0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58733">
                <a:tc>
                  <a:txBody>
                    <a:bodyPr/>
                    <a:lstStyle/>
                    <a:p>
                      <a:pPr algn="l" fontAlgn="t"/>
                      <a:r>
                        <a:rPr lang="ru-RU" sz="600" b="0" i="0" u="none" strike="noStrike">
                          <a:solidFill>
                            <a:srgbClr val="000000"/>
                          </a:solidFill>
                          <a:effectLst/>
                          <a:latin typeface="Times New Roman"/>
                        </a:rPr>
                        <a:t>Доплаты к пенсиям государственных  служащих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190,9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190,9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229,1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1554">
                <a:tc>
                  <a:txBody>
                    <a:bodyPr/>
                    <a:lstStyle/>
                    <a:p>
                      <a:pPr algn="just" fontAlgn="t"/>
                      <a:r>
                        <a:rPr lang="ru-RU" sz="600" b="0" i="0" u="none" strike="noStrike">
                          <a:solidFill>
                            <a:srgbClr val="000000"/>
                          </a:solidFill>
                          <a:effectLst/>
                          <a:latin typeface="Times New Roman"/>
                        </a:rPr>
                        <a:t>Иные региональные доплаты к пенсиям (герои Советского Союза, полные кавалеры ордена Славы, Герои социалистического труда, особые заслуги, потеря кормильца и др.)                                                                           </a:t>
                      </a:r>
                      <a:r>
                        <a:rPr lang="ru-RU" sz="600" b="1" i="0" u="none" strike="noStrike">
                          <a:solidFill>
                            <a:srgbClr val="000000"/>
                          </a:solidFill>
                          <a:effectLst/>
                          <a:latin typeface="Times New Roman"/>
                        </a:rPr>
                        <a:t> </a:t>
                      </a:r>
                      <a:endParaRPr lang="ru-RU" sz="600" b="0" i="0" u="none" strike="noStrike">
                        <a:solidFill>
                          <a:srgbClr val="000000"/>
                        </a:solidFill>
                        <a:effectLst/>
                        <a:latin typeface="Times New Roman"/>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38297">
                <a:tc>
                  <a:txBody>
                    <a:bodyPr/>
                    <a:lstStyle/>
                    <a:p>
                      <a:pPr algn="l" fontAlgn="t"/>
                      <a:r>
                        <a:rPr lang="ru-RU" sz="700" b="1" i="0" u="none" strike="noStrike" dirty="0">
                          <a:solidFill>
                            <a:srgbClr val="000000"/>
                          </a:solidFill>
                          <a:effectLst/>
                          <a:latin typeface="Times New Roman"/>
                        </a:rPr>
                        <a:t>Льготы по оплате жилья, коммунальных услуг, работникам социально-культурной сферы на селе, меры социальной поддержки медицинских работников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97,4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1" i="0" u="none" strike="noStrike" dirty="0">
                          <a:solidFill>
                            <a:srgbClr val="000000"/>
                          </a:solidFill>
                          <a:effectLst/>
                          <a:latin typeface="Times New Roman"/>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97,4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138,4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138,4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79433">
                <a:tc>
                  <a:txBody>
                    <a:bodyPr/>
                    <a:lstStyle/>
                    <a:p>
                      <a:pPr algn="l" fontAlgn="t"/>
                      <a:r>
                        <a:rPr lang="ru-RU" sz="700" b="1" i="0" u="none" strike="noStrike" dirty="0">
                          <a:solidFill>
                            <a:srgbClr val="000000"/>
                          </a:solidFill>
                          <a:effectLst/>
                          <a:latin typeface="Times New Roman"/>
                        </a:rPr>
                        <a:t>Меры социальной поддержки по линии здравоохранения</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945,8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a:solidFill>
                            <a:srgbClr val="000000"/>
                          </a:solidFill>
                          <a:effectLst/>
                          <a:latin typeface="Times New Roman"/>
                        </a:rPr>
                        <a:t>436,5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509,3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260,2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879,9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a:solidFill>
                            <a:srgbClr val="000000"/>
                          </a:solidFill>
                          <a:effectLst/>
                          <a:latin typeface="Times New Roman"/>
                        </a:rPr>
                        <a:t>442,5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437,4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594009">
                <a:tc>
                  <a:txBody>
                    <a:bodyPr/>
                    <a:lstStyle/>
                    <a:p>
                      <a:pPr algn="l" fontAlgn="t"/>
                      <a:r>
                        <a:rPr lang="ru-RU" sz="600" b="0" i="0" u="none" strike="noStrike">
                          <a:solidFill>
                            <a:srgbClr val="000000"/>
                          </a:solidFill>
                          <a:effectLst/>
                          <a:latin typeface="Times New Roman"/>
                        </a:rPr>
                        <a:t>Бесплатное льготное обеспечение медикаментами лиц, страдающих социально значимыми заболеваниями, пенсионеров, получающих пенсию в размере базовой части трудовой пенсии</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801,2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336,1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465,1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254,3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726,5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336,5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390,0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210,0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541026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33</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fontScale="90000"/>
          </a:bodyPr>
          <a:lstStyle/>
          <a:p>
            <a:pPr algn="ctr"/>
            <a:r>
              <a:rPr lang="ru-RU" dirty="0"/>
              <a:t>Меры социальной поддержки, предоставляемые гражданам из областного </a:t>
            </a:r>
            <a:r>
              <a:rPr lang="ru-RU" dirty="0" smtClean="0"/>
              <a:t> </a:t>
            </a:r>
            <a:r>
              <a:rPr lang="ru-RU" dirty="0"/>
              <a:t>и федерального </a:t>
            </a:r>
            <a:r>
              <a:rPr lang="ru-RU" dirty="0" smtClean="0"/>
              <a:t>бюджета (6)</a:t>
            </a:r>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4061354150"/>
              </p:ext>
            </p:extLst>
          </p:nvPr>
        </p:nvGraphicFramePr>
        <p:xfrm>
          <a:off x="307976" y="1422442"/>
          <a:ext cx="6216650" cy="7618406"/>
        </p:xfrm>
        <a:graphic>
          <a:graphicData uri="http://schemas.openxmlformats.org/drawingml/2006/table">
            <a:tbl>
              <a:tblPr/>
              <a:tblGrid>
                <a:gridCol w="1248816"/>
                <a:gridCol w="770927"/>
                <a:gridCol w="458897"/>
                <a:gridCol w="689089"/>
                <a:gridCol w="690574"/>
                <a:gridCol w="493055"/>
                <a:gridCol w="475234"/>
                <a:gridCol w="695029"/>
                <a:gridCol w="695029"/>
              </a:tblGrid>
              <a:tr h="126757">
                <a:tc gridSpan="9">
                  <a:txBody>
                    <a:bodyPr/>
                    <a:lstStyle/>
                    <a:p>
                      <a:pPr algn="r" fontAlgn="ctr"/>
                      <a:r>
                        <a:rPr lang="ru-RU" sz="700" b="0" i="0" u="none" strike="noStrike" dirty="0" err="1">
                          <a:solidFill>
                            <a:srgbClr val="000000"/>
                          </a:solidFill>
                          <a:effectLst/>
                          <a:latin typeface="Times New Roman"/>
                        </a:rPr>
                        <a:t>млн.руб</a:t>
                      </a:r>
                      <a:r>
                        <a:rPr lang="ru-RU" sz="700" b="0" i="0" u="none" strike="noStrike" dirty="0">
                          <a:solidFill>
                            <a:srgbClr val="000000"/>
                          </a:solidFill>
                          <a:effectLst/>
                          <a:latin typeface="Times New Roman"/>
                        </a:rPr>
                        <a:t>.</a:t>
                      </a:r>
                    </a:p>
                  </a:txBody>
                  <a:tcPr marL="4420" marR="4420" marT="442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9132">
                <a:tc rowSpan="3">
                  <a:txBody>
                    <a:bodyPr/>
                    <a:lstStyle/>
                    <a:p>
                      <a:pPr algn="ctr" fontAlgn="ctr"/>
                      <a:r>
                        <a:rPr lang="ru-RU" sz="600" b="1" i="0" u="none" strike="noStrike" dirty="0">
                          <a:solidFill>
                            <a:srgbClr val="000000"/>
                          </a:solidFill>
                          <a:effectLst/>
                          <a:latin typeface="Times New Roman"/>
                        </a:rPr>
                        <a:t>Меры социальной поддержки, предоставляемые гражданам из областного бюджета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ru-RU" sz="600" b="1" i="0" u="none" strike="noStrike">
                          <a:solidFill>
                            <a:srgbClr val="000000"/>
                          </a:solidFill>
                          <a:effectLst/>
                          <a:latin typeface="Times New Roman"/>
                        </a:rPr>
                        <a:t>2019г. (факт)</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ctr" fontAlgn="ctr"/>
                      <a:r>
                        <a:rPr lang="ru-RU" sz="600" b="1" i="0" u="none" strike="noStrike">
                          <a:solidFill>
                            <a:srgbClr val="000000"/>
                          </a:solidFill>
                          <a:effectLst/>
                          <a:latin typeface="Times New Roman"/>
                        </a:rPr>
                        <a:t>2020г.</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19132">
                <a:tc vMerge="1">
                  <a:txBody>
                    <a:bodyPr/>
                    <a:lstStyle/>
                    <a:p>
                      <a:endParaRPr lang="ru-RU"/>
                    </a:p>
                  </a:txBody>
                  <a:tcPr/>
                </a:tc>
                <a:tc rowSpan="2">
                  <a:txBody>
                    <a:bodyPr/>
                    <a:lstStyle/>
                    <a:p>
                      <a:pPr algn="ctr" fontAlgn="ctr"/>
                      <a:r>
                        <a:rPr lang="ru-RU" sz="600" b="1" i="0" u="none" strike="noStrike" dirty="0">
                          <a:solidFill>
                            <a:srgbClr val="000000"/>
                          </a:solidFill>
                          <a:effectLst/>
                          <a:latin typeface="Times New Roman"/>
                        </a:rPr>
                        <a:t>ВСЕГО</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dirty="0">
                          <a:solidFill>
                            <a:srgbClr val="000000"/>
                          </a:solidFill>
                          <a:effectLst/>
                          <a:latin typeface="Times New Roman"/>
                        </a:rPr>
                        <a:t>федеральный бюджет</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rowSpan="2">
                  <a:txBody>
                    <a:bodyPr/>
                    <a:lstStyle/>
                    <a:p>
                      <a:pPr algn="ctr" fontAlgn="ctr"/>
                      <a:r>
                        <a:rPr lang="ru-RU" sz="600" b="1" i="0" u="none" strike="noStrike">
                          <a:solidFill>
                            <a:srgbClr val="000000"/>
                          </a:solidFill>
                          <a:effectLst/>
                          <a:latin typeface="Times New Roman"/>
                        </a:rPr>
                        <a:t>ВСЕГО</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600" b="1" i="0" u="none" strike="noStrike">
                          <a:solidFill>
                            <a:srgbClr val="000000"/>
                          </a:solidFill>
                          <a:effectLst/>
                          <a:latin typeface="Times New Roman"/>
                        </a:rPr>
                        <a:t>федеральный бюджет</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ru-RU" sz="600" b="1" i="0" u="none" strike="noStrike">
                          <a:solidFill>
                            <a:srgbClr val="000000"/>
                          </a:solidFill>
                          <a:effectLst/>
                          <a:latin typeface="Times New Roman"/>
                        </a:rPr>
                        <a:t>областной бюджет</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83392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dirty="0">
                          <a:solidFill>
                            <a:srgbClr val="000000"/>
                          </a:solidFill>
                          <a:effectLst/>
                          <a:latin typeface="Times New Roman"/>
                        </a:rPr>
                        <a:t>всего</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dirty="0">
                          <a:solidFill>
                            <a:srgbClr val="000000"/>
                          </a:solidFill>
                          <a:effectLst/>
                          <a:latin typeface="Times New Roman"/>
                        </a:rPr>
                        <a:t>в т.ч. реализуемые дополнительно к федеральному законодательству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a:txBody>
                    <a:bodyPr/>
                    <a:lstStyle/>
                    <a:p>
                      <a:pPr algn="ctr" fontAlgn="ctr"/>
                      <a:r>
                        <a:rPr lang="ru-RU" sz="600" b="1" i="0" u="none" strike="noStrike">
                          <a:solidFill>
                            <a:srgbClr val="000000"/>
                          </a:solidFill>
                          <a:effectLst/>
                          <a:latin typeface="Times New Roman"/>
                        </a:rPr>
                        <a:t>всего</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600" b="1" i="0" u="none" strike="noStrike">
                          <a:solidFill>
                            <a:srgbClr val="000000"/>
                          </a:solidFill>
                          <a:effectLst/>
                          <a:latin typeface="Times New Roman"/>
                        </a:rPr>
                        <a:t>в т.ч. реализуемые дополнительно к федеральному законодательству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88883">
                <a:tc>
                  <a:txBody>
                    <a:bodyPr/>
                    <a:lstStyle/>
                    <a:p>
                      <a:pPr algn="just" fontAlgn="t"/>
                      <a:r>
                        <a:rPr lang="ru-RU" sz="600" b="0" i="0" u="none" strike="noStrike">
                          <a:solidFill>
                            <a:srgbClr val="000000"/>
                          </a:solidFill>
                          <a:effectLst/>
                          <a:latin typeface="Times New Roman"/>
                        </a:rPr>
                        <a:t>Питание доноров, осуществление переданного полномочия по осуществлению ежегодной денежной выплаты лицам, награжденным нагрудным знаком "Почетный донор России"</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116,8</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100,4</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16,4</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121,0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106,0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15,0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95662">
                <a:tc>
                  <a:txBody>
                    <a:bodyPr/>
                    <a:lstStyle/>
                    <a:p>
                      <a:pPr algn="l" fontAlgn="t"/>
                      <a:r>
                        <a:rPr lang="ru-RU" sz="600" b="0" i="0" u="none" strike="noStrike">
                          <a:solidFill>
                            <a:srgbClr val="000000"/>
                          </a:solidFill>
                          <a:effectLst/>
                          <a:latin typeface="Times New Roman"/>
                        </a:rPr>
                        <a:t> Организация долечивания работающих граждан, нуждающихся в реабилитации непосредственно после стационарного лечения в санаторно-курортных учреждениях</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21,9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dirty="0">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21,9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22,0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dirty="0">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22,0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97662">
                <a:tc>
                  <a:txBody>
                    <a:bodyPr/>
                    <a:lstStyle/>
                    <a:p>
                      <a:pPr algn="l" fontAlgn="t"/>
                      <a:r>
                        <a:rPr lang="ru-RU" sz="600" b="0" i="0" u="none" strike="noStrike">
                          <a:solidFill>
                            <a:srgbClr val="000000"/>
                          </a:solidFill>
                          <a:effectLst/>
                          <a:latin typeface="Times New Roman"/>
                        </a:rPr>
                        <a:t>Санаторно-курортное лечение неработающим пенсионерам либо неработающим гражданам (перенесшим определенные заболевания сердца)</a:t>
                      </a:r>
                      <a:br>
                        <a:rPr lang="ru-RU" sz="600" b="0" i="0" u="none" strike="noStrike">
                          <a:solidFill>
                            <a:srgbClr val="000000"/>
                          </a:solidFill>
                          <a:effectLst/>
                          <a:latin typeface="Times New Roman"/>
                        </a:rPr>
                      </a:br>
                      <a:endParaRPr lang="ru-RU" sz="600" b="0" i="0" u="none" strike="noStrike">
                        <a:solidFill>
                          <a:srgbClr val="000000"/>
                        </a:solidFill>
                        <a:effectLst/>
                        <a:latin typeface="Times New Roman"/>
                      </a:endParaRP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5,9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5,9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5,9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dirty="0">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6,0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1650">
                <a:tc>
                  <a:txBody>
                    <a:bodyPr/>
                    <a:lstStyle/>
                    <a:p>
                      <a:pPr algn="l" fontAlgn="t"/>
                      <a:r>
                        <a:rPr lang="ru-RU" sz="600" b="0" i="0" u="none" strike="noStrike">
                          <a:solidFill>
                            <a:srgbClr val="000000"/>
                          </a:solidFill>
                          <a:effectLst/>
                          <a:latin typeface="Times New Roman"/>
                        </a:rPr>
                        <a:t>Меры социальной поддержки инвалидам и детям-инвалидам, которым установлен кохлеарный аппарат</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4,4</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4,4</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4,4</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7326">
                <a:tc>
                  <a:txBody>
                    <a:bodyPr/>
                    <a:lstStyle/>
                    <a:p>
                      <a:pPr algn="l" fontAlgn="t"/>
                      <a:r>
                        <a:rPr lang="ru-RU" sz="700" b="1" i="0" u="none" strike="noStrike" dirty="0">
                          <a:solidFill>
                            <a:srgbClr val="000000"/>
                          </a:solidFill>
                          <a:effectLst/>
                          <a:latin typeface="Times New Roman"/>
                        </a:rPr>
                        <a:t>Организация летнего отдыха, оздоровление детей</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167,9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167,9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106,6</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142,4</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142,4</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80,7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57397">
                <a:tc>
                  <a:txBody>
                    <a:bodyPr/>
                    <a:lstStyle/>
                    <a:p>
                      <a:pPr algn="l" fontAlgn="t"/>
                      <a:r>
                        <a:rPr lang="ru-RU" sz="600" b="0" i="0" u="none" strike="noStrike">
                          <a:solidFill>
                            <a:srgbClr val="000000"/>
                          </a:solidFill>
                          <a:effectLst/>
                          <a:latin typeface="Times New Roman"/>
                        </a:rPr>
                        <a:t>Оздоровление детей  школьного возраста до 15 лет (включительно) в загородных оздоровительных лагерях</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45,5</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45,5</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45,5</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20,0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20,0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95662">
                <a:tc>
                  <a:txBody>
                    <a:bodyPr/>
                    <a:lstStyle/>
                    <a:p>
                      <a:pPr algn="l" fontAlgn="t"/>
                      <a:r>
                        <a:rPr lang="ru-RU" sz="600" b="0" i="0" u="none" strike="noStrike">
                          <a:solidFill>
                            <a:srgbClr val="000000"/>
                          </a:solidFill>
                          <a:effectLst/>
                          <a:latin typeface="Times New Roman"/>
                        </a:rPr>
                        <a:t>Оздоровление детей-сирот, обучающихся в областных профессиональных организациях и учреждениях господдержки детства в загородных оздоровительных лагерях</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61,1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ctr"/>
                      <a:r>
                        <a:rPr lang="ru-RU" sz="800" b="0" i="0" u="none" strike="noStrike" dirty="0">
                          <a:solidFill>
                            <a:srgbClr val="000000"/>
                          </a:solidFill>
                          <a:effectLst/>
                          <a:latin typeface="Calibri"/>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61,1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61,1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60,7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60,7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60,7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6530">
                <a:tc>
                  <a:txBody>
                    <a:bodyPr/>
                    <a:lstStyle/>
                    <a:p>
                      <a:pPr algn="l" fontAlgn="t"/>
                      <a:r>
                        <a:rPr lang="ru-RU" sz="600" b="0" i="0" u="none" strike="noStrike" dirty="0">
                          <a:solidFill>
                            <a:srgbClr val="000000"/>
                          </a:solidFill>
                          <a:effectLst/>
                          <a:latin typeface="Times New Roman"/>
                        </a:rPr>
                        <a:t>Отдых и оздоровление детей, находящихся в трудной жизненной ситуации, детей из многодетных и малообеспеченных семей</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61,3</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0" i="1" u="none" strike="noStrike" dirty="0">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61,3</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61,7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dirty="0">
                          <a:solidFill>
                            <a:srgbClr val="000000"/>
                          </a:solidFill>
                          <a:effectLst/>
                          <a:latin typeface="Times New Roman"/>
                        </a:rPr>
                        <a:t>61,7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5989">
                <a:tc>
                  <a:txBody>
                    <a:bodyPr/>
                    <a:lstStyle/>
                    <a:p>
                      <a:pPr algn="l" fontAlgn="t"/>
                      <a:r>
                        <a:rPr lang="ru-RU" sz="700" b="1" i="0" u="none" strike="noStrike" dirty="0">
                          <a:solidFill>
                            <a:srgbClr val="000000"/>
                          </a:solidFill>
                          <a:effectLst/>
                          <a:latin typeface="Times New Roman"/>
                        </a:rPr>
                        <a:t>Льготный проезд региональным льготникам и инвалидам</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255,8</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t"/>
                      <a:r>
                        <a:rPr lang="ru-RU" sz="800" b="1" i="1" u="none" strike="noStrike" dirty="0">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255,8</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258,5</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210,3</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dirty="0">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210,3</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210,3</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370740">
                <a:tc>
                  <a:txBody>
                    <a:bodyPr/>
                    <a:lstStyle/>
                    <a:p>
                      <a:pPr algn="l" fontAlgn="t"/>
                      <a:r>
                        <a:rPr lang="ru-RU" sz="700" b="1" i="0" u="none" strike="noStrike" dirty="0">
                          <a:solidFill>
                            <a:srgbClr val="000000"/>
                          </a:solidFill>
                          <a:effectLst/>
                          <a:latin typeface="Times New Roman"/>
                        </a:rPr>
                        <a:t>Социальная помощь отдельным категориям граждан</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a:solidFill>
                            <a:srgbClr val="000000"/>
                          </a:solidFill>
                          <a:effectLst/>
                          <a:latin typeface="Times New Roman"/>
                        </a:rPr>
                        <a:t>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4,3</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10,8</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1" i="0" u="none" strike="noStrike">
                          <a:solidFill>
                            <a:srgbClr val="000000"/>
                          </a:solidFill>
                          <a:effectLst/>
                          <a:latin typeface="Times New Roman"/>
                        </a:rPr>
                        <a:t>0,0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a:solidFill>
                            <a:srgbClr val="000000"/>
                          </a:solidFill>
                          <a:effectLst/>
                          <a:latin typeface="Times New Roman"/>
                        </a:rPr>
                        <a:t>10,8</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800" b="1" i="0" u="none" strike="noStrike" dirty="0">
                          <a:solidFill>
                            <a:srgbClr val="000000"/>
                          </a:solidFill>
                          <a:effectLst/>
                          <a:latin typeface="Times New Roman"/>
                        </a:rPr>
                        <a:t>4,2</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47725">
                <a:tc>
                  <a:txBody>
                    <a:bodyPr/>
                    <a:lstStyle/>
                    <a:p>
                      <a:pPr algn="l" fontAlgn="t"/>
                      <a:r>
                        <a:rPr lang="ru-RU" sz="600" b="0" i="0" u="none" strike="noStrike">
                          <a:solidFill>
                            <a:srgbClr val="000000"/>
                          </a:solidFill>
                          <a:effectLst/>
                          <a:latin typeface="Times New Roman"/>
                        </a:rPr>
                        <a:t>Социальное пособие на погребение</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6,6</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6,6</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7397">
                <a:tc>
                  <a:txBody>
                    <a:bodyPr/>
                    <a:lstStyle/>
                    <a:p>
                      <a:pPr algn="l" fontAlgn="t"/>
                      <a:r>
                        <a:rPr lang="ru-RU" sz="600" b="0" i="0" u="none" strike="noStrike">
                          <a:solidFill>
                            <a:srgbClr val="000000"/>
                          </a:solidFill>
                          <a:effectLst/>
                          <a:latin typeface="Times New Roman"/>
                        </a:rPr>
                        <a:t>Субсидирование %-й ставки по банковским кредитам отдельным категориям граждан</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0,05</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0,05</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0,05</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7397">
                <a:tc>
                  <a:txBody>
                    <a:bodyPr/>
                    <a:lstStyle/>
                    <a:p>
                      <a:pPr algn="l" fontAlgn="t"/>
                      <a:r>
                        <a:rPr lang="ru-RU" sz="600" b="0" i="0" u="none" strike="noStrike">
                          <a:solidFill>
                            <a:srgbClr val="000000"/>
                          </a:solidFill>
                          <a:effectLst/>
                          <a:latin typeface="Times New Roman"/>
                        </a:rPr>
                        <a:t>Социальная поддержка на оплату твердого топлива отдельным категориям граждан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0,10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0,19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7397">
                <a:tc>
                  <a:txBody>
                    <a:bodyPr/>
                    <a:lstStyle/>
                    <a:p>
                      <a:pPr algn="l" fontAlgn="t"/>
                      <a:r>
                        <a:rPr lang="ru-RU" sz="600" b="0" i="0" u="none" strike="noStrike">
                          <a:solidFill>
                            <a:srgbClr val="000000"/>
                          </a:solidFill>
                          <a:effectLst/>
                          <a:latin typeface="Times New Roman"/>
                        </a:rPr>
                        <a:t>Социальная поддержка граждан, награжденным орденом "Родительская слава"</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0,07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0,07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0,07</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dirty="0">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0,10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0,10</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7397">
                <a:tc>
                  <a:txBody>
                    <a:bodyPr/>
                    <a:lstStyle/>
                    <a:p>
                      <a:pPr algn="l" fontAlgn="t"/>
                      <a:r>
                        <a:rPr lang="ru-RU" sz="600" b="0" i="0" u="none" strike="noStrike">
                          <a:solidFill>
                            <a:srgbClr val="000000"/>
                          </a:solidFill>
                          <a:effectLst/>
                          <a:latin typeface="Times New Roman"/>
                        </a:rPr>
                        <a:t>Выплаты и социальная поддержка граждан, имеющих звание "Почетный гражданин"</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l" fontAlgn="t"/>
                      <a:r>
                        <a:rPr lang="ru-RU" sz="800" b="0" i="0" u="none" strike="noStrike">
                          <a:solidFill>
                            <a:srgbClr val="000000"/>
                          </a:solidFill>
                          <a:effectLst/>
                          <a:latin typeface="Times New Roman"/>
                        </a:rPr>
                        <a:t> </a:t>
                      </a:r>
                    </a:p>
                  </a:txBody>
                  <a:tcPr marL="4420" marR="4420" marT="44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4,1</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3,9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800" b="0" i="0" u="none" strike="noStrike">
                          <a:solidFill>
                            <a:srgbClr val="000000"/>
                          </a:solidFill>
                          <a:effectLst/>
                          <a:latin typeface="Times New Roman"/>
                        </a:rPr>
                        <a:t> </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a:solidFill>
                            <a:srgbClr val="000000"/>
                          </a:solidFill>
                          <a:effectLst/>
                          <a:latin typeface="Times New Roman"/>
                        </a:rPr>
                        <a:t>3,9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800" b="0" i="0" u="none" strike="noStrike" dirty="0">
                          <a:solidFill>
                            <a:srgbClr val="000000"/>
                          </a:solidFill>
                          <a:effectLst/>
                          <a:latin typeface="Times New Roman"/>
                        </a:rPr>
                        <a:t>3,9</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9247">
                <a:tc>
                  <a:txBody>
                    <a:bodyPr/>
                    <a:lstStyle/>
                    <a:p>
                      <a:pPr algn="l" fontAlgn="t"/>
                      <a:r>
                        <a:rPr lang="ru-RU" sz="800" b="1" i="0" u="none" strike="noStrike" dirty="0">
                          <a:solidFill>
                            <a:srgbClr val="000000"/>
                          </a:solidFill>
                          <a:effectLst/>
                          <a:latin typeface="Times New Roman"/>
                        </a:rPr>
                        <a:t>ВСЕГО</a:t>
                      </a:r>
                    </a:p>
                  </a:txBody>
                  <a:tcPr marL="4420" marR="4420" marT="4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1000" b="1" i="0" u="none" strike="noStrike" dirty="0">
                          <a:solidFill>
                            <a:srgbClr val="000000"/>
                          </a:solidFill>
                          <a:effectLst/>
                          <a:latin typeface="Times New Roman"/>
                        </a:rPr>
                        <a:t>8 134,5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000" b="1" i="0" u="none" strike="noStrike" dirty="0">
                          <a:solidFill>
                            <a:srgbClr val="000000"/>
                          </a:solidFill>
                          <a:effectLst/>
                          <a:latin typeface="Times New Roman"/>
                        </a:rPr>
                        <a:t>2 627,6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1000" b="1" i="0" u="none" strike="noStrike" dirty="0">
                          <a:solidFill>
                            <a:srgbClr val="000000"/>
                          </a:solidFill>
                          <a:effectLst/>
                          <a:latin typeface="Times New Roman"/>
                        </a:rPr>
                        <a:t>5 506,9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1000" b="1" i="0" u="none" strike="noStrike" dirty="0">
                          <a:solidFill>
                            <a:srgbClr val="000000"/>
                          </a:solidFill>
                          <a:effectLst/>
                          <a:latin typeface="Times New Roman"/>
                        </a:rPr>
                        <a:t>1 331,1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1000" b="1" i="0" u="none" strike="noStrike" dirty="0">
                          <a:solidFill>
                            <a:srgbClr val="000000"/>
                          </a:solidFill>
                          <a:effectLst/>
                          <a:latin typeface="Times New Roman"/>
                        </a:rPr>
                        <a:t>10 357,2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000" b="1" i="0" u="none" strike="noStrike" dirty="0">
                          <a:solidFill>
                            <a:srgbClr val="000000"/>
                          </a:solidFill>
                          <a:effectLst/>
                          <a:latin typeface="Times New Roman"/>
                        </a:rPr>
                        <a:t>4 585,5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1000" b="1" i="0" u="none" strike="noStrike" dirty="0">
                          <a:solidFill>
                            <a:srgbClr val="000000"/>
                          </a:solidFill>
                          <a:effectLst/>
                          <a:latin typeface="Times New Roman"/>
                        </a:rPr>
                        <a:t>5 771,7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ru-RU" sz="1000" b="1" i="0" u="none" strike="noStrike" dirty="0">
                          <a:solidFill>
                            <a:srgbClr val="000000"/>
                          </a:solidFill>
                          <a:effectLst/>
                          <a:latin typeface="Times New Roman"/>
                        </a:rPr>
                        <a:t>1 197,9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541026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846502" y="272480"/>
            <a:ext cx="4846845" cy="720080"/>
          </a:xfrm>
        </p:spPr>
        <p:txBody>
          <a:bodyPr>
            <a:normAutofit/>
          </a:bodyPr>
          <a:lstStyle/>
          <a:p>
            <a:pPr algn="ctr"/>
            <a:r>
              <a:rPr lang="ru-RU" sz="3000" spc="30" dirty="0">
                <a:effectLst>
                  <a:outerShdw blurRad="38100" dist="38100" dir="2700000" algn="tl">
                    <a:srgbClr val="000000">
                      <a:alpha val="43137"/>
                    </a:srgbClr>
                  </a:outerShdw>
                </a:effectLst>
              </a:rPr>
              <a:t>Об управлении финансов</a:t>
            </a:r>
          </a:p>
        </p:txBody>
      </p:sp>
      <p:sp>
        <p:nvSpPr>
          <p:cNvPr id="4" name="Нижний колонтитул 3"/>
          <p:cNvSpPr>
            <a:spLocks noGrp="1"/>
          </p:cNvSpPr>
          <p:nvPr>
            <p:ph type="ftr" sz="quarter" idx="11"/>
          </p:nvPr>
        </p:nvSpPr>
        <p:spPr/>
        <p:txBody>
          <a:bodyPr/>
          <a:lstStyle/>
          <a:p>
            <a:r>
              <a:rPr lang="ru-RU" dirty="0" smtClean="0">
                <a:solidFill>
                  <a:prstClr val="white"/>
                </a:solidFill>
              </a:rPr>
              <a:t>ИСПОЛНЕНИЕ ОБЛАСТНОГО БЮДЖЕТА  ЗА 2019 ГОД (отчет для граждан)</a:t>
            </a:r>
            <a:endParaRPr lang="ru-RU" dirty="0">
              <a:solidFill>
                <a:prstClr val="white"/>
              </a:solidFill>
            </a:endParaRPr>
          </a:p>
        </p:txBody>
      </p:sp>
      <p:sp>
        <p:nvSpPr>
          <p:cNvPr id="5" name="Номер слайда 4"/>
          <p:cNvSpPr>
            <a:spLocks noGrp="1"/>
          </p:cNvSpPr>
          <p:nvPr>
            <p:ph type="sldNum" sz="quarter" idx="12"/>
          </p:nvPr>
        </p:nvSpPr>
        <p:spPr/>
        <p:txBody>
          <a:bodyPr/>
          <a:lstStyle/>
          <a:p>
            <a:fld id="{60426793-6689-475E-9747-E124070FA45D}" type="slidenum">
              <a:rPr lang="ru-RU" smtClean="0">
                <a:solidFill>
                  <a:prstClr val="white"/>
                </a:solidFill>
              </a:rPr>
              <a:pPr/>
              <a:t>34</a:t>
            </a:fld>
            <a:endParaRPr lang="ru-RU">
              <a:solidFill>
                <a:prstClr val="white"/>
              </a:solidFill>
            </a:endParaRPr>
          </a:p>
        </p:txBody>
      </p:sp>
      <p:sp>
        <p:nvSpPr>
          <p:cNvPr id="8" name="Заголовок 1"/>
          <p:cNvSpPr txBox="1">
            <a:spLocks/>
          </p:cNvSpPr>
          <p:nvPr/>
        </p:nvSpPr>
        <p:spPr>
          <a:xfrm>
            <a:off x="382558" y="2000672"/>
            <a:ext cx="3550498" cy="2088232"/>
          </a:xfrm>
          <a:prstGeom prst="rect">
            <a:avLst/>
          </a:prstGeom>
          <a:solidFill>
            <a:srgbClr val="FFFFFF">
              <a:alpha val="70000"/>
            </a:srgbClr>
          </a:solidFill>
          <a:effectLst>
            <a:outerShdw blurRad="88900" dist="127000" dir="2700000" algn="tl" rotWithShape="0">
              <a:prstClr val="black">
                <a:alpha val="16000"/>
              </a:prstClr>
            </a:outerShdw>
            <a:softEdge rad="31750"/>
          </a:effectLst>
        </p:spPr>
        <p:txBody>
          <a:bodyPr vert="horz" lIns="91440" tIns="45720" rIns="91440" bIns="45720" rtlCol="0" anchor="ctr">
            <a:noAutofit/>
          </a:bodyPr>
          <a:lstStyle/>
          <a:p>
            <a:pPr algn="ctr">
              <a:spcBef>
                <a:spcPct val="0"/>
              </a:spcBef>
              <a:defRPr/>
            </a:pPr>
            <a:r>
              <a:rPr lang="ru-RU" sz="1600" b="1" dirty="0" smtClean="0">
                <a:solidFill>
                  <a:prstClr val="black"/>
                </a:solidFill>
                <a:ea typeface="+mj-ea"/>
                <a:cs typeface="+mj-cs"/>
              </a:rPr>
              <a:t>«Управление финансов области – исполнительный орган государственной власти Липецкой области, обеспечивающий проведение единой бюджетной политики и осуществляющий общее руководство организацией финансов Липецкой области.»</a:t>
            </a:r>
            <a:endParaRPr lang="ru-RU" sz="1600" b="1" dirty="0">
              <a:solidFill>
                <a:prstClr val="black"/>
              </a:solidFill>
              <a:ea typeface="+mj-ea"/>
              <a:cs typeface="+mj-cs"/>
            </a:endParaRPr>
          </a:p>
        </p:txBody>
      </p:sp>
      <p:graphicFrame>
        <p:nvGraphicFramePr>
          <p:cNvPr id="9" name="Содержимое 12"/>
          <p:cNvGraphicFramePr>
            <a:graphicFrameLocks noGrp="1"/>
          </p:cNvGraphicFramePr>
          <p:nvPr>
            <p:ph idx="1"/>
            <p:extLst>
              <p:ext uri="{D42A27DB-BD31-4B8C-83A1-F6EECF244321}">
                <p14:modId xmlns:p14="http://schemas.microsoft.com/office/powerpoint/2010/main" val="305030444"/>
              </p:ext>
            </p:extLst>
          </p:nvPr>
        </p:nvGraphicFramePr>
        <p:xfrm>
          <a:off x="378695" y="5673080"/>
          <a:ext cx="6192689" cy="330536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919"/>
                <a:gridCol w="3679770"/>
              </a:tblGrid>
              <a:tr h="396000">
                <a:tc>
                  <a:txBody>
                    <a:bodyPr/>
                    <a:lstStyle/>
                    <a:p>
                      <a:pPr algn="l" fontAlgn="b"/>
                      <a:r>
                        <a:rPr lang="ru-RU" sz="1600" b="1" i="0" u="none" strike="noStrike" dirty="0" smtClean="0">
                          <a:solidFill>
                            <a:schemeClr val="tx1"/>
                          </a:solidFill>
                          <a:latin typeface="+mj-lt"/>
                        </a:rPr>
                        <a:t>Адрес</a:t>
                      </a:r>
                      <a:endParaRPr lang="ru-RU" sz="1600" b="1" i="0" u="none" strike="noStrike" dirty="0">
                        <a:solidFill>
                          <a:schemeClr val="tx1"/>
                        </a:solidFill>
                        <a:latin typeface="+mj-lt"/>
                      </a:endParaRPr>
                    </a:p>
                  </a:txBody>
                  <a:tcPr marL="144000" marR="7243" marT="7242" marB="0" anchor="ctr">
                    <a:noFill/>
                  </a:tcPr>
                </a:tc>
                <a:tc>
                  <a:txBody>
                    <a:bodyPr/>
                    <a:lstStyle/>
                    <a:p>
                      <a:pPr algn="l" fontAlgn="b"/>
                      <a:r>
                        <a:rPr lang="ru-RU" sz="1600" b="1" i="0" u="none" strike="noStrike" dirty="0">
                          <a:solidFill>
                            <a:schemeClr val="tx1"/>
                          </a:solidFill>
                          <a:latin typeface="+mj-lt"/>
                        </a:rPr>
                        <a:t>398000, г. Липецк пл. Плеханова, 4</a:t>
                      </a:r>
                    </a:p>
                  </a:txBody>
                  <a:tcPr marL="144000" marR="7243" marT="7242" marB="0" anchor="ctr">
                    <a:noFill/>
                  </a:tcPr>
                </a:tc>
              </a:tr>
              <a:tr h="396000">
                <a:tc>
                  <a:txBody>
                    <a:bodyPr/>
                    <a:lstStyle/>
                    <a:p>
                      <a:pPr algn="l" fontAlgn="b"/>
                      <a:r>
                        <a:rPr lang="ru-RU" sz="1600" b="1" i="0" u="none" strike="noStrike" dirty="0">
                          <a:latin typeface="+mj-lt"/>
                        </a:rPr>
                        <a:t>Телефон, факс</a:t>
                      </a:r>
                    </a:p>
                  </a:txBody>
                  <a:tcPr marL="144000" marR="7243" marT="7242" marB="0" anchor="ctr">
                    <a:noFill/>
                  </a:tcPr>
                </a:tc>
                <a:tc>
                  <a:txBody>
                    <a:bodyPr/>
                    <a:lstStyle/>
                    <a:p>
                      <a:pPr algn="l" fontAlgn="b"/>
                      <a:r>
                        <a:rPr lang="ru-RU" sz="1600" b="1" i="0" u="none" strike="noStrike" dirty="0">
                          <a:latin typeface="+mj-lt"/>
                        </a:rPr>
                        <a:t>368-470, 368-427</a:t>
                      </a:r>
                    </a:p>
                  </a:txBody>
                  <a:tcPr marL="144000" marR="7243" marT="7242" marB="0" anchor="ctr">
                    <a:noFill/>
                  </a:tcPr>
                </a:tc>
              </a:tr>
              <a:tr h="0">
                <a:tc>
                  <a:txBody>
                    <a:bodyPr/>
                    <a:lstStyle/>
                    <a:p>
                      <a:pPr algn="l" fontAlgn="b"/>
                      <a:r>
                        <a:rPr lang="ru-RU" sz="1600" b="1" i="0" u="none" strike="noStrike" dirty="0" smtClean="0">
                          <a:latin typeface="+mj-lt"/>
                        </a:rPr>
                        <a:t>Портал бюджетной системы Липецкой области</a:t>
                      </a:r>
                      <a:endParaRPr lang="ru-RU" sz="1600" b="1" i="0" u="none" strike="noStrike" dirty="0">
                        <a:latin typeface="+mj-lt"/>
                      </a:endParaRPr>
                    </a:p>
                  </a:txBody>
                  <a:tcPr marL="144000" marR="7243" marT="7242" marB="0" anchor="ctr">
                    <a:noFill/>
                  </a:tcPr>
                </a:tc>
                <a:tc>
                  <a:txBody>
                    <a:bodyPr/>
                    <a:lstStyle/>
                    <a:p>
                      <a:pPr algn="l" fontAlgn="b"/>
                      <a:r>
                        <a:rPr lang="en-US" sz="1600" b="1" i="0" u="none" strike="noStrike" dirty="0" smtClean="0">
                          <a:latin typeface="+mj-lt"/>
                        </a:rPr>
                        <a:t>http://ufin48.ru/</a:t>
                      </a:r>
                      <a:endParaRPr lang="ru-RU" sz="1600" b="1" i="0" u="none" strike="noStrike" dirty="0">
                        <a:latin typeface="+mj-lt"/>
                      </a:endParaRPr>
                    </a:p>
                  </a:txBody>
                  <a:tcPr marL="144000" marR="7243" marT="7242" marB="0" anchor="ctr">
                    <a:noFill/>
                  </a:tcPr>
                </a:tc>
              </a:tr>
              <a:tr h="396000">
                <a:tc>
                  <a:txBody>
                    <a:bodyPr/>
                    <a:lstStyle/>
                    <a:p>
                      <a:pPr algn="l" fontAlgn="b"/>
                      <a:r>
                        <a:rPr lang="ru-RU" sz="1600" b="1" i="0" u="none" strike="noStrike" dirty="0">
                          <a:latin typeface="+mj-lt"/>
                        </a:rPr>
                        <a:t>Адрес электронной почты</a:t>
                      </a:r>
                    </a:p>
                  </a:txBody>
                  <a:tcPr marL="144000" marR="7243" marT="7242" marB="0" anchor="ctr">
                    <a:noFill/>
                  </a:tcPr>
                </a:tc>
                <a:tc>
                  <a:txBody>
                    <a:bodyPr/>
                    <a:lstStyle/>
                    <a:p>
                      <a:pPr algn="l" fontAlgn="b"/>
                      <a:r>
                        <a:rPr lang="en-US" sz="1600" b="1" i="0" u="sng" strike="noStrike" dirty="0">
                          <a:solidFill>
                            <a:srgbClr val="0000FF"/>
                          </a:solidFill>
                          <a:latin typeface="+mj-lt"/>
                        </a:rPr>
                        <a:t>obl@fin.lipetsk.ru</a:t>
                      </a:r>
                    </a:p>
                  </a:txBody>
                  <a:tcPr marL="144000" marR="7243" marT="7242" marB="0" anchor="ctr">
                    <a:noFill/>
                  </a:tcPr>
                </a:tc>
              </a:tr>
              <a:tr h="396000">
                <a:tc>
                  <a:txBody>
                    <a:bodyPr/>
                    <a:lstStyle/>
                    <a:p>
                      <a:pPr algn="l" fontAlgn="b"/>
                      <a:r>
                        <a:rPr lang="ru-RU" sz="1600" b="1" i="0" u="none" strike="noStrike" dirty="0">
                          <a:latin typeface="+mj-lt"/>
                        </a:rPr>
                        <a:t>Режим работы</a:t>
                      </a:r>
                    </a:p>
                  </a:txBody>
                  <a:tcPr marL="144000" marR="7243" marT="7242" marB="0" anchor="ctr">
                    <a:noFill/>
                  </a:tcPr>
                </a:tc>
                <a:tc>
                  <a:txBody>
                    <a:bodyPr/>
                    <a:lstStyle/>
                    <a:p>
                      <a:pPr algn="l" fontAlgn="b"/>
                      <a:r>
                        <a:rPr lang="ru-RU" sz="1600" b="1" i="0" u="none" strike="noStrike" dirty="0">
                          <a:latin typeface="+mj-lt"/>
                        </a:rPr>
                        <a:t>с 8-30 до 13-00, с 14-00 до </a:t>
                      </a:r>
                      <a:r>
                        <a:rPr lang="ru-RU" sz="1600" b="1" i="0" u="none" strike="noStrike" dirty="0" smtClean="0">
                          <a:latin typeface="+mj-lt"/>
                        </a:rPr>
                        <a:t>17-30</a:t>
                      </a:r>
                      <a:endParaRPr lang="ru-RU" sz="1600" b="1" i="0" u="none" strike="noStrike" dirty="0">
                        <a:latin typeface="+mj-lt"/>
                      </a:endParaRPr>
                    </a:p>
                  </a:txBody>
                  <a:tcPr marL="144000" marR="7243" marT="7242" marB="0" anchor="ctr">
                    <a:noFill/>
                  </a:tcPr>
                </a:tc>
              </a:tr>
              <a:tr h="0">
                <a:tc>
                  <a:txBody>
                    <a:bodyPr/>
                    <a:lstStyle/>
                    <a:p>
                      <a:pPr algn="l" fontAlgn="b"/>
                      <a:r>
                        <a:rPr lang="ru-RU" sz="1600" b="1" i="0" u="none" strike="noStrike" dirty="0" smtClean="0">
                          <a:latin typeface="+mj-lt"/>
                        </a:rPr>
                        <a:t>Прием граждан</a:t>
                      </a:r>
                      <a:endParaRPr lang="ru-RU" sz="1600" b="1" i="0" u="none" strike="noStrike" dirty="0">
                        <a:latin typeface="+mj-lt"/>
                      </a:endParaRPr>
                    </a:p>
                  </a:txBody>
                  <a:tcPr marL="144000" marR="7243" marT="7242" marB="0" anchor="ctr">
                    <a:noFill/>
                  </a:tcPr>
                </a:tc>
                <a:tc>
                  <a:txBody>
                    <a:bodyPr/>
                    <a:lstStyle/>
                    <a:p>
                      <a:pPr algn="l" fontAlgn="b"/>
                      <a:r>
                        <a:rPr lang="ru-RU" sz="1600" b="1" i="0" u="none" strike="noStrike" dirty="0" smtClean="0">
                          <a:latin typeface="+mj-lt"/>
                        </a:rPr>
                        <a:t>Каждая первая среда месяца с 11:00 до 14:00,</a:t>
                      </a:r>
                      <a:r>
                        <a:rPr lang="ru-RU" sz="1600" b="1" i="0" u="none" strike="noStrike" baseline="0" dirty="0" smtClean="0">
                          <a:latin typeface="+mj-lt"/>
                        </a:rPr>
                        <a:t> пл. Ленина- Соборная, 1 (Администрация Липецкой области), каб.128</a:t>
                      </a:r>
                      <a:endParaRPr lang="ru-RU" sz="1600" b="1" i="0" u="none" strike="noStrike" dirty="0">
                        <a:latin typeface="+mj-lt"/>
                      </a:endParaRPr>
                    </a:p>
                  </a:txBody>
                  <a:tcPr marL="144000" marR="7243" marT="7242" marB="0" anchor="ctr">
                    <a:noFill/>
                  </a:tcPr>
                </a:tc>
              </a:tr>
            </a:tbl>
          </a:graphicData>
        </a:graphic>
      </p:graphicFrame>
      <p:sp>
        <p:nvSpPr>
          <p:cNvPr id="10" name="Прямоугольник 9"/>
          <p:cNvSpPr/>
          <p:nvPr/>
        </p:nvSpPr>
        <p:spPr>
          <a:xfrm>
            <a:off x="382558" y="4223901"/>
            <a:ext cx="3766273" cy="646331"/>
          </a:xfrm>
          <a:prstGeom prst="rect">
            <a:avLst/>
          </a:prstGeom>
        </p:spPr>
        <p:txBody>
          <a:bodyPr wrap="square">
            <a:spAutoFit/>
          </a:bodyPr>
          <a:lstStyle/>
          <a:p>
            <a:pPr fontAlgn="b"/>
            <a:r>
              <a:rPr lang="ru-RU" b="1" dirty="0" smtClean="0">
                <a:solidFill>
                  <a:prstClr val="black"/>
                </a:solidFill>
              </a:rPr>
              <a:t>Руководитель – </a:t>
            </a:r>
          </a:p>
          <a:p>
            <a:pPr fontAlgn="b"/>
            <a:r>
              <a:rPr lang="ru-RU" b="1" dirty="0" err="1" smtClean="0">
                <a:solidFill>
                  <a:prstClr val="black"/>
                </a:solidFill>
              </a:rPr>
              <a:t>Щеглеватых</a:t>
            </a:r>
            <a:r>
              <a:rPr lang="ru-RU" b="1" dirty="0" smtClean="0">
                <a:solidFill>
                  <a:prstClr val="black"/>
                </a:solidFill>
              </a:rPr>
              <a:t>  Вячеслав Михайлович</a:t>
            </a:r>
            <a:endParaRPr lang="ru-RU" b="1" dirty="0">
              <a:solidFill>
                <a:prstClr val="black"/>
              </a:solidFill>
            </a:endParaRPr>
          </a:p>
        </p:txBody>
      </p:sp>
      <p:sp>
        <p:nvSpPr>
          <p:cNvPr id="11" name="Прямоугольник 10"/>
          <p:cNvSpPr/>
          <p:nvPr/>
        </p:nvSpPr>
        <p:spPr>
          <a:xfrm>
            <a:off x="2060848" y="5210392"/>
            <a:ext cx="2686889" cy="369332"/>
          </a:xfrm>
          <a:prstGeom prst="rect">
            <a:avLst/>
          </a:prstGeom>
        </p:spPr>
        <p:txBody>
          <a:bodyPr wrap="none">
            <a:spAutoFit/>
          </a:bodyPr>
          <a:lstStyle/>
          <a:p>
            <a:r>
              <a:rPr lang="ru-RU" b="1" dirty="0" smtClean="0">
                <a:solidFill>
                  <a:prstClr val="black"/>
                </a:solidFill>
              </a:rPr>
              <a:t>Контактная информация</a:t>
            </a:r>
            <a:endParaRPr lang="ru-RU" b="1" dirty="0">
              <a:solidFill>
                <a:prstClr val="black"/>
              </a:solidFill>
            </a:endParaRPr>
          </a:p>
        </p:txBody>
      </p:sp>
      <p:pic>
        <p:nvPicPr>
          <p:cNvPr id="12" name="Picture 4"/>
          <p:cNvPicPr>
            <a:picLocks noChangeAspect="1" noChangeArrowheads="1"/>
          </p:cNvPicPr>
          <p:nvPr/>
        </p:nvPicPr>
        <p:blipFill>
          <a:blip r:embed="rId2" cstate="print"/>
          <a:srcRect/>
          <a:stretch>
            <a:fillRect/>
          </a:stretch>
        </p:blipFill>
        <p:spPr bwMode="auto">
          <a:xfrm>
            <a:off x="4149079" y="1175511"/>
            <a:ext cx="2592289" cy="3694721"/>
          </a:xfrm>
          <a:prstGeom prst="rect">
            <a:avLst/>
          </a:prstGeom>
          <a:noFill/>
          <a:ln w="9525">
            <a:solidFill>
              <a:schemeClr val="accent3"/>
            </a:solidFill>
            <a:miter lim="800000"/>
            <a:headEnd/>
            <a:tailEnd/>
          </a:ln>
          <a:effectLst>
            <a:softEdge rad="127000"/>
          </a:effectLst>
        </p:spPr>
      </p:pic>
    </p:spTree>
    <p:extLst>
      <p:ext uri="{BB962C8B-B14F-4D97-AF65-F5344CB8AC3E}">
        <p14:creationId xmlns:p14="http://schemas.microsoft.com/office/powerpoint/2010/main" val="3195798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4</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a:bodyPr>
          <a:lstStyle/>
          <a:p>
            <a:pPr algn="ctr"/>
            <a:r>
              <a:rPr lang="ru-RU" sz="2400" dirty="0"/>
              <a:t>Оценка качества управления</a:t>
            </a:r>
            <a:br>
              <a:rPr lang="ru-RU" sz="2400" dirty="0"/>
            </a:br>
            <a:r>
              <a:rPr lang="ru-RU" sz="2400" dirty="0"/>
              <a:t>региональными финансами</a:t>
            </a:r>
          </a:p>
        </p:txBody>
      </p:sp>
      <p:sp>
        <p:nvSpPr>
          <p:cNvPr id="3" name="Прямоугольник 2"/>
          <p:cNvSpPr/>
          <p:nvPr/>
        </p:nvSpPr>
        <p:spPr>
          <a:xfrm>
            <a:off x="446120" y="4448944"/>
            <a:ext cx="6132607" cy="3416320"/>
          </a:xfrm>
          <a:prstGeom prst="rect">
            <a:avLst/>
          </a:prstGeom>
        </p:spPr>
        <p:txBody>
          <a:bodyPr wrap="square">
            <a:spAutoFit/>
          </a:bodyPr>
          <a:lstStyle/>
          <a:p>
            <a:endParaRPr lang="ru-RU" sz="2400" dirty="0"/>
          </a:p>
          <a:p>
            <a:pPr algn="ctr"/>
            <a:r>
              <a:rPr lang="ru-RU" sz="2400" dirty="0" smtClean="0"/>
              <a:t>Липецкая </a:t>
            </a:r>
            <a:r>
              <a:rPr lang="ru-RU" sz="2400" dirty="0"/>
              <a:t>область по результатам проведенной Министерством финансов  Российской Федерации оценки качества управления региональными финансами за 2018 год отнесена к субъектам Российской Федерации с</a:t>
            </a:r>
          </a:p>
          <a:p>
            <a:pPr algn="ctr"/>
            <a:r>
              <a:rPr lang="ru-RU" sz="2400" u="sng" dirty="0" smtClean="0"/>
              <a:t>надлежащим качеством</a:t>
            </a:r>
            <a:endParaRPr lang="ru-RU" sz="2400" dirty="0"/>
          </a:p>
          <a:p>
            <a:pPr algn="ctr"/>
            <a:r>
              <a:rPr lang="ru-RU" sz="2400" u="sng" dirty="0"/>
              <a:t>управления региональными финансами</a:t>
            </a:r>
            <a:endParaRPr lang="ru-RU" sz="2400" dirty="0"/>
          </a:p>
        </p:txBody>
      </p:sp>
      <p:pic>
        <p:nvPicPr>
          <p:cNvPr id="3074" name="Picture 2" descr="ᐈ Много российских денег фотографии, фото российские деньги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68" y="2309794"/>
            <a:ext cx="6252430" cy="221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679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хема 9"/>
          <p:cNvGraphicFramePr/>
          <p:nvPr>
            <p:extLst>
              <p:ext uri="{D42A27DB-BD31-4B8C-83A1-F6EECF244321}">
                <p14:modId xmlns:p14="http://schemas.microsoft.com/office/powerpoint/2010/main" val="3375524299"/>
              </p:ext>
            </p:extLst>
          </p:nvPr>
        </p:nvGraphicFramePr>
        <p:xfrm>
          <a:off x="-216024" y="5025008"/>
          <a:ext cx="4509120"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ижний колонтитул 3"/>
          <p:cNvSpPr>
            <a:spLocks noGrp="1"/>
          </p:cNvSpPr>
          <p:nvPr>
            <p:ph type="ftr" sz="quarter" idx="11"/>
          </p:nvPr>
        </p:nvSpPr>
        <p:spPr/>
        <p:txBody>
          <a:bodyPr/>
          <a:lstStyle/>
          <a:p>
            <a:r>
              <a:rPr lang="ru-RU" dirty="0" smtClean="0">
                <a:solidFill>
                  <a:prstClr val="white"/>
                </a:solidFill>
              </a:rPr>
              <a:t>ИСПОЛНЕНИЕ ОБЛАСТНОГО БЮДЖЕТА  ЗА 2019 ГОД (отчет для граждан)</a:t>
            </a:r>
            <a:endParaRPr lang="ru-RU" dirty="0">
              <a:solidFill>
                <a:prstClr val="white"/>
              </a:solidFill>
            </a:endParaRPr>
          </a:p>
        </p:txBody>
      </p:sp>
      <p:sp>
        <p:nvSpPr>
          <p:cNvPr id="5" name="Номер слайда 4"/>
          <p:cNvSpPr>
            <a:spLocks noGrp="1"/>
          </p:cNvSpPr>
          <p:nvPr>
            <p:ph type="sldNum" sz="quarter" idx="12"/>
          </p:nvPr>
        </p:nvSpPr>
        <p:spPr/>
        <p:txBody>
          <a:bodyPr/>
          <a:lstStyle/>
          <a:p>
            <a:fld id="{60426793-6689-475E-9747-E124070FA45D}" type="slidenum">
              <a:rPr lang="ru-RU" smtClean="0">
                <a:solidFill>
                  <a:prstClr val="white"/>
                </a:solidFill>
              </a:rPr>
              <a:pPr/>
              <a:t>5</a:t>
            </a:fld>
            <a:endParaRPr lang="ru-RU">
              <a:solidFill>
                <a:prstClr val="white"/>
              </a:solidFill>
            </a:endParaRPr>
          </a:p>
        </p:txBody>
      </p:sp>
      <p:sp>
        <p:nvSpPr>
          <p:cNvPr id="6" name="Содержимое 4"/>
          <p:cNvSpPr>
            <a:spLocks noGrp="1"/>
          </p:cNvSpPr>
          <p:nvPr>
            <p:ph idx="1"/>
          </p:nvPr>
        </p:nvSpPr>
        <p:spPr>
          <a:xfrm>
            <a:off x="188640" y="1856656"/>
            <a:ext cx="6552728" cy="3168352"/>
          </a:xfrm>
          <a:noFill/>
        </p:spPr>
        <p:txBody>
          <a:bodyPr lIns="0" tIns="0" rIns="0" bIns="0">
            <a:noAutofit/>
          </a:bodyPr>
          <a:lstStyle/>
          <a:p>
            <a:pPr marL="0" indent="358775">
              <a:buNone/>
            </a:pPr>
            <a:r>
              <a:rPr lang="ru-RU" sz="1300" b="1" dirty="0" smtClean="0">
                <a:latin typeface="Times New Roman" panose="02020603050405020304" pitchFamily="18" charset="0"/>
                <a:cs typeface="Times New Roman" panose="02020603050405020304" pitchFamily="18" charset="0"/>
              </a:rPr>
              <a:t>Бюджет</a:t>
            </a:r>
            <a:r>
              <a:rPr lang="ru-RU" sz="1300" dirty="0" smtClean="0">
                <a:latin typeface="Times New Roman" panose="02020603050405020304" pitchFamily="18" charset="0"/>
                <a:cs typeface="Times New Roman" panose="02020603050405020304" pitchFamily="18" charset="0"/>
              </a:rPr>
              <a:t> (от </a:t>
            </a:r>
            <a:r>
              <a:rPr lang="ru-RU" sz="1300" dirty="0" err="1" smtClean="0">
                <a:latin typeface="Times New Roman" panose="02020603050405020304" pitchFamily="18" charset="0"/>
                <a:cs typeface="Times New Roman" panose="02020603050405020304" pitchFamily="18" charset="0"/>
              </a:rPr>
              <a:t>старонормандского</a:t>
            </a:r>
            <a:r>
              <a:rPr lang="ru-RU" sz="1300" dirty="0" smtClean="0">
                <a:latin typeface="Times New Roman" panose="02020603050405020304" pitchFamily="18" charset="0"/>
                <a:cs typeface="Times New Roman" panose="02020603050405020304" pitchFamily="18" charset="0"/>
              </a:rPr>
              <a:t> –кошель,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marL="0" indent="358775">
              <a:buNone/>
            </a:pPr>
            <a:r>
              <a:rPr lang="ru-RU" sz="1300" b="1" dirty="0" smtClean="0">
                <a:latin typeface="Times New Roman" panose="02020603050405020304" pitchFamily="18" charset="0"/>
                <a:cs typeface="Times New Roman" panose="02020603050405020304" pitchFamily="18" charset="0"/>
              </a:rPr>
              <a:t>Доходы </a:t>
            </a:r>
            <a:r>
              <a:rPr lang="ru-RU" sz="1300" dirty="0" smtClean="0">
                <a:latin typeface="Times New Roman" panose="02020603050405020304" pitchFamily="18" charset="0"/>
                <a:cs typeface="Times New Roman" panose="02020603050405020304" pitchFamily="18" charset="0"/>
              </a:rPr>
              <a:t>– это поступающие в бюджет денежные средства (налоги юридических и физических лиц, административные платежи и сборы, безвозмездные поступления).</a:t>
            </a:r>
          </a:p>
          <a:p>
            <a:pPr marL="0" indent="358775">
              <a:buNone/>
            </a:pPr>
            <a:r>
              <a:rPr lang="ru-RU" sz="1300" b="1" dirty="0" smtClean="0">
                <a:latin typeface="Times New Roman" panose="02020603050405020304" pitchFamily="18" charset="0"/>
                <a:cs typeface="Times New Roman" panose="02020603050405020304" pitchFamily="18" charset="0"/>
              </a:rPr>
              <a:t>Расходы</a:t>
            </a:r>
            <a:r>
              <a:rPr lang="ru-RU" sz="1300" dirty="0" smtClean="0">
                <a:latin typeface="Times New Roman" panose="02020603050405020304" pitchFamily="18" charset="0"/>
                <a:cs typeface="Times New Roman" panose="02020603050405020304" pitchFamily="18" charset="0"/>
              </a:rPr>
              <a:t> -  это выплачиваемые из бюджета денежные средства (социальные выплаты населению, содержание государственных и муниципальных учреждений (образование, ЖКХ, культура и другие), капитальное строительство и другое).</a:t>
            </a:r>
          </a:p>
          <a:p>
            <a:pPr marL="0" indent="358775">
              <a:buNone/>
            </a:pPr>
            <a:r>
              <a:rPr lang="ru-RU" sz="1300" b="1" dirty="0" err="1" smtClean="0">
                <a:latin typeface="Times New Roman" panose="02020603050405020304" pitchFamily="18" charset="0"/>
                <a:cs typeface="Times New Roman" panose="02020603050405020304" pitchFamily="18" charset="0"/>
              </a:rPr>
              <a:t>Профицит</a:t>
            </a:r>
            <a:r>
              <a:rPr lang="ru-RU" sz="1300" dirty="0" smtClean="0">
                <a:latin typeface="Times New Roman" panose="02020603050405020304" pitchFamily="18" charset="0"/>
                <a:cs typeface="Times New Roman" panose="02020603050405020304" pitchFamily="18" charset="0"/>
              </a:rPr>
              <a:t> – положительный остаток бюджета, образованный в результате  превышения доходов над расходами.</a:t>
            </a:r>
          </a:p>
          <a:p>
            <a:pPr marL="0" indent="358775">
              <a:buNone/>
            </a:pPr>
            <a:r>
              <a:rPr lang="ru-RU" sz="1300" b="1" dirty="0" smtClean="0">
                <a:latin typeface="Times New Roman" panose="02020603050405020304" pitchFamily="18" charset="0"/>
                <a:cs typeface="Times New Roman" panose="02020603050405020304" pitchFamily="18" charset="0"/>
              </a:rPr>
              <a:t>Дефицит</a:t>
            </a:r>
            <a:r>
              <a:rPr lang="ru-RU" sz="1300" dirty="0" smtClean="0">
                <a:latin typeface="Times New Roman" panose="02020603050405020304" pitchFamily="18" charset="0"/>
                <a:cs typeface="Times New Roman" panose="02020603050405020304" pitchFamily="18" charset="0"/>
              </a:rPr>
              <a:t> - отрицательный остаток бюджета, образованный в результате  превышения расходной части над доходной.</a:t>
            </a:r>
          </a:p>
          <a:p>
            <a:pPr marL="0" indent="358775">
              <a:buNone/>
            </a:pPr>
            <a:r>
              <a:rPr lang="ru-RU" sz="1300" b="1" dirty="0" smtClean="0">
                <a:latin typeface="Times New Roman" panose="02020603050405020304" pitchFamily="18" charset="0"/>
                <a:cs typeface="Times New Roman" panose="02020603050405020304" pitchFamily="18" charset="0"/>
              </a:rPr>
              <a:t>Бюджетный процесс </a:t>
            </a:r>
            <a:r>
              <a:rPr lang="ru-RU" sz="1300" dirty="0" smtClean="0">
                <a:latin typeface="Times New Roman" panose="02020603050405020304" pitchFamily="18" charset="0"/>
                <a:cs typeface="Times New Roman" panose="02020603050405020304" pitchFamily="18" charset="0"/>
              </a:rPr>
              <a:t>– ежегодное составление, рассмотрение, утверждение и исполнение бюджета, а также рассмотрение и утверждение бюджетной отчетности.</a:t>
            </a:r>
          </a:p>
          <a:p>
            <a:pPr marL="0" indent="358775">
              <a:buNone/>
            </a:pPr>
            <a:r>
              <a:rPr lang="ru-RU" sz="1300" b="1" dirty="0" smtClean="0">
                <a:latin typeface="Times New Roman" panose="02020603050405020304" pitchFamily="18" charset="0"/>
                <a:cs typeface="Times New Roman" panose="02020603050405020304" pitchFamily="18" charset="0"/>
              </a:rPr>
              <a:t>Межбюджетные трансферты </a:t>
            </a:r>
            <a:r>
              <a:rPr lang="ru-RU" sz="1300" dirty="0" smtClean="0">
                <a:latin typeface="Times New Roman" panose="02020603050405020304" pitchFamily="18" charset="0"/>
                <a:cs typeface="Times New Roman" panose="02020603050405020304" pitchFamily="18" charset="0"/>
              </a:rPr>
              <a:t>– денежные средства, перечисляемые из одного бюджета бюджетной системы Российской Федерации другому.</a:t>
            </a:r>
          </a:p>
        </p:txBody>
      </p:sp>
      <p:sp>
        <p:nvSpPr>
          <p:cNvPr id="7" name="Заголовок 1"/>
          <p:cNvSpPr txBox="1">
            <a:spLocks/>
          </p:cNvSpPr>
          <p:nvPr/>
        </p:nvSpPr>
        <p:spPr>
          <a:xfrm>
            <a:off x="1628800" y="344488"/>
            <a:ext cx="4896544" cy="936104"/>
          </a:xfrm>
          <a:prstGeom prst="rect">
            <a:avLst/>
          </a:prstGeom>
          <a:solidFill>
            <a:srgbClr val="FFFFFF">
              <a:alpha val="70000"/>
            </a:srgbClr>
          </a:solidFill>
          <a:effectLst>
            <a:outerShdw blurRad="88900" dist="127000" dir="2700000" algn="tl" rotWithShape="0">
              <a:prstClr val="black">
                <a:alpha val="16000"/>
              </a:prstClr>
            </a:outerShdw>
          </a:effectLst>
        </p:spPr>
        <p:txBody>
          <a:bodyPr vert="horz" lIns="91440" tIns="45720" rIns="91440" bIns="45720" rtlCol="0" anchor="ctr" anchorCtr="0">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ru-RU" sz="2400" dirty="0" smtClean="0">
                <a:solidFill>
                  <a:srgbClr val="1F497D"/>
                </a:solidFill>
              </a:rPr>
              <a:t>Основные понятия, используемые в бюджетном процессе</a:t>
            </a:r>
            <a:endParaRPr lang="ru-RU" sz="2400" dirty="0">
              <a:solidFill>
                <a:prstClr val="black"/>
              </a:solidFill>
            </a:endParaRPr>
          </a:p>
        </p:txBody>
      </p:sp>
      <p:sp>
        <p:nvSpPr>
          <p:cNvPr id="2" name="TextBox 1"/>
          <p:cNvSpPr txBox="1"/>
          <p:nvPr/>
        </p:nvSpPr>
        <p:spPr>
          <a:xfrm>
            <a:off x="3501008" y="5313040"/>
            <a:ext cx="3356992" cy="4047262"/>
          </a:xfrm>
          <a:prstGeom prst="rect">
            <a:avLst/>
          </a:prstGeom>
          <a:noFill/>
        </p:spPr>
        <p:txBody>
          <a:bodyPr wrap="square" rtlCol="0">
            <a:spAutoFit/>
          </a:bodyPr>
          <a:lstStyle/>
          <a:p>
            <a:pPr indent="358775"/>
            <a:r>
              <a:rPr lang="ru-RU" sz="1300" b="1" dirty="0">
                <a:solidFill>
                  <a:prstClr val="black"/>
                </a:solidFill>
                <a:latin typeface="Times New Roman" pitchFamily="18" charset="0"/>
                <a:cs typeface="Times New Roman" pitchFamily="18" charset="0"/>
              </a:rPr>
              <a:t>Виды межбюджетных трансфертов</a:t>
            </a:r>
            <a:r>
              <a:rPr lang="ru-RU" sz="1300" b="1" dirty="0" smtClean="0">
                <a:solidFill>
                  <a:prstClr val="black"/>
                </a:solidFill>
                <a:latin typeface="Times New Roman" pitchFamily="18" charset="0"/>
                <a:cs typeface="Times New Roman" pitchFamily="18" charset="0"/>
              </a:rPr>
              <a:t>:</a:t>
            </a:r>
            <a:endParaRPr lang="en-US" sz="1300" b="1" dirty="0" smtClean="0">
              <a:solidFill>
                <a:prstClr val="black"/>
              </a:solidFill>
              <a:latin typeface="Times New Roman" pitchFamily="18" charset="0"/>
              <a:cs typeface="Times New Roman" pitchFamily="18" charset="0"/>
            </a:endParaRPr>
          </a:p>
          <a:p>
            <a:pPr indent="358775"/>
            <a:endParaRPr lang="ru-RU" sz="1300" dirty="0">
              <a:solidFill>
                <a:prstClr val="black"/>
              </a:solidFill>
              <a:latin typeface="Times New Roman" pitchFamily="18" charset="0"/>
              <a:cs typeface="Times New Roman" pitchFamily="18" charset="0"/>
            </a:endParaRPr>
          </a:p>
          <a:p>
            <a:pPr indent="358775"/>
            <a:r>
              <a:rPr lang="ru-RU" sz="1300" b="1" dirty="0">
                <a:solidFill>
                  <a:prstClr val="black"/>
                </a:solidFill>
                <a:latin typeface="Times New Roman" pitchFamily="18" charset="0"/>
                <a:cs typeface="Times New Roman" pitchFamily="18" charset="0"/>
              </a:rPr>
              <a:t>- дотации </a:t>
            </a:r>
            <a:r>
              <a:rPr lang="ru-RU" sz="1300" dirty="0">
                <a:solidFill>
                  <a:prstClr val="black"/>
                </a:solidFill>
                <a:latin typeface="Times New Roman" pitchFamily="18" charset="0"/>
                <a:cs typeface="Times New Roman" pitchFamily="18" charset="0"/>
              </a:rPr>
              <a:t>(от латинского – дар, пожертвование) – предоставляются бюджету на безвозмездной и безвозвратной основе без установления направлений и (или) условий их использования.</a:t>
            </a:r>
          </a:p>
          <a:p>
            <a:pPr indent="358775"/>
            <a:r>
              <a:rPr lang="ru-RU" sz="1300" b="1" dirty="0">
                <a:solidFill>
                  <a:prstClr val="black"/>
                </a:solidFill>
                <a:latin typeface="Times New Roman" pitchFamily="18" charset="0"/>
                <a:cs typeface="Times New Roman" pitchFamily="18" charset="0"/>
              </a:rPr>
              <a:t>-субвенции </a:t>
            </a:r>
            <a:r>
              <a:rPr lang="ru-RU" sz="1300" dirty="0">
                <a:solidFill>
                  <a:prstClr val="black"/>
                </a:solidFill>
                <a:latin typeface="Times New Roman" pitchFamily="18" charset="0"/>
                <a:cs typeface="Times New Roman" pitchFamily="18" charset="0"/>
              </a:rPr>
              <a:t>(от латинского - приходить на помощь, помогать) – предоставляются бюджету в целях финансового обеспечения расходных обязательств муниципального образования, возникших при выполнении «переданных» ему государственных полномочий.</a:t>
            </a:r>
          </a:p>
          <a:p>
            <a:pPr indent="358775"/>
            <a:r>
              <a:rPr lang="ru-RU" sz="1300" b="1" dirty="0">
                <a:solidFill>
                  <a:prstClr val="black"/>
                </a:solidFill>
                <a:latin typeface="Times New Roman" pitchFamily="18" charset="0"/>
                <a:cs typeface="Times New Roman" pitchFamily="18" charset="0"/>
              </a:rPr>
              <a:t>- субсидии </a:t>
            </a:r>
            <a:r>
              <a:rPr lang="ru-RU" sz="1300" dirty="0">
                <a:solidFill>
                  <a:prstClr val="black"/>
                </a:solidFill>
                <a:latin typeface="Times New Roman" pitchFamily="18" charset="0"/>
                <a:cs typeface="Times New Roman" pitchFamily="18" charset="0"/>
              </a:rPr>
              <a:t>(от латинского – поддержка) -  предоставляются бюджету в целях </a:t>
            </a:r>
            <a:r>
              <a:rPr lang="ru-RU" sz="1300" dirty="0" err="1">
                <a:solidFill>
                  <a:prstClr val="black"/>
                </a:solidFill>
                <a:latin typeface="Times New Roman" pitchFamily="18" charset="0"/>
                <a:cs typeface="Times New Roman" pitchFamily="18" charset="0"/>
              </a:rPr>
              <a:t>софинансирования</a:t>
            </a:r>
            <a:r>
              <a:rPr lang="ru-RU" sz="1300" dirty="0">
                <a:solidFill>
                  <a:prstClr val="black"/>
                </a:solidFill>
                <a:latin typeface="Times New Roman" pitchFamily="18" charset="0"/>
                <a:cs typeface="Times New Roman" pitchFamily="18" charset="0"/>
              </a:rPr>
              <a:t> расходных обязательств, возникающих при выполнении полномочий местного значения.</a:t>
            </a:r>
          </a:p>
          <a:p>
            <a:endParaRPr lang="ru-RU" sz="1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90217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6</a:t>
            </a:fld>
            <a:endParaRPr lang="ru-RU"/>
          </a:p>
        </p:txBody>
      </p:sp>
      <p:sp>
        <p:nvSpPr>
          <p:cNvPr id="7" name="Заголовок 1"/>
          <p:cNvSpPr txBox="1">
            <a:spLocks/>
          </p:cNvSpPr>
          <p:nvPr/>
        </p:nvSpPr>
        <p:spPr>
          <a:xfrm>
            <a:off x="1628800" y="344488"/>
            <a:ext cx="4896544" cy="936104"/>
          </a:xfrm>
          <a:prstGeom prst="rect">
            <a:avLst/>
          </a:prstGeom>
          <a:solidFill>
            <a:srgbClr val="FFFFFF">
              <a:alpha val="70000"/>
            </a:srgbClr>
          </a:solidFill>
          <a:effectLst>
            <a:outerShdw blurRad="88900" dist="127000" dir="2700000" algn="tl" rotWithShape="0">
              <a:prstClr val="black">
                <a:alpha val="16000"/>
              </a:prstClr>
            </a:outerShdw>
          </a:effectLst>
        </p:spPr>
        <p:txBody>
          <a:bodyPr vert="horz" lIns="91440" tIns="45720" rIns="91440" bIns="45720" rtlCol="0" anchor="ctr" anchorCtr="0">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ru-RU" dirty="0">
                <a:solidFill>
                  <a:schemeClr val="tx2"/>
                </a:solidFill>
              </a:rPr>
              <a:t>Показатели социально- экономического развития Липецкой области</a:t>
            </a:r>
            <a:endParaRPr lang="ru-RU" dirty="0"/>
          </a:p>
        </p:txBody>
      </p:sp>
      <p:graphicFrame>
        <p:nvGraphicFramePr>
          <p:cNvPr id="13" name="Содержимое 12"/>
          <p:cNvGraphicFramePr>
            <a:graphicFrameLocks noGrp="1"/>
          </p:cNvGraphicFramePr>
          <p:nvPr>
            <p:ph sz="quarter" idx="4294967295"/>
            <p:extLst>
              <p:ext uri="{D42A27DB-BD31-4B8C-83A1-F6EECF244321}">
                <p14:modId xmlns:p14="http://schemas.microsoft.com/office/powerpoint/2010/main" val="3255733291"/>
              </p:ext>
            </p:extLst>
          </p:nvPr>
        </p:nvGraphicFramePr>
        <p:xfrm>
          <a:off x="161256" y="1928664"/>
          <a:ext cx="6506047" cy="6480722"/>
        </p:xfrm>
        <a:graphic>
          <a:graphicData uri="http://schemas.openxmlformats.org/drawingml/2006/table">
            <a:tbl>
              <a:tblPr/>
              <a:tblGrid>
                <a:gridCol w="2259632"/>
                <a:gridCol w="720080"/>
                <a:gridCol w="720080"/>
                <a:gridCol w="935419"/>
                <a:gridCol w="935418"/>
                <a:gridCol w="935418"/>
              </a:tblGrid>
              <a:tr h="408656">
                <a:tc rowSpan="2">
                  <a:txBody>
                    <a:bodyPr/>
                    <a:lstStyle/>
                    <a:p>
                      <a:pPr marL="0" indent="0" algn="ctr">
                        <a:lnSpc>
                          <a:spcPts val="2400"/>
                        </a:lnSpc>
                        <a:spcAft>
                          <a:spcPts val="0"/>
                        </a:spcAft>
                      </a:pPr>
                      <a:r>
                        <a:rPr lang="ru-RU" sz="1200" b="1" dirty="0">
                          <a:effectLst/>
                          <a:latin typeface="Times New Roman"/>
                          <a:ea typeface="Times New Roman"/>
                        </a:rPr>
                        <a:t>Наименование показателя</a:t>
                      </a:r>
                      <a:endParaRPr lang="ru-RU" sz="1400" dirty="0">
                        <a:effectLst/>
                        <a:latin typeface="Times New Roman"/>
                        <a:ea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0" indent="0" algn="ctr">
                        <a:lnSpc>
                          <a:spcPts val="2400"/>
                        </a:lnSpc>
                        <a:spcAft>
                          <a:spcPts val="0"/>
                        </a:spcAft>
                      </a:pPr>
                      <a:r>
                        <a:rPr lang="ru-RU" sz="1200" b="1" dirty="0">
                          <a:effectLst/>
                          <a:latin typeface="Times New Roman"/>
                          <a:ea typeface="Times New Roman"/>
                        </a:rPr>
                        <a:t>2019 год (план)</a:t>
                      </a:r>
                      <a:endParaRPr lang="ru-RU" sz="1400" dirty="0">
                        <a:effectLst/>
                        <a:latin typeface="Times New Roman"/>
                        <a:ea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0" indent="0" algn="ctr">
                        <a:lnSpc>
                          <a:spcPts val="2400"/>
                        </a:lnSpc>
                        <a:spcAft>
                          <a:spcPts val="0"/>
                        </a:spcAft>
                      </a:pPr>
                      <a:r>
                        <a:rPr lang="ru-RU" sz="1200" b="1" dirty="0">
                          <a:effectLst/>
                          <a:latin typeface="Times New Roman"/>
                          <a:ea typeface="Times New Roman"/>
                        </a:rPr>
                        <a:t>2019 год (факт)</a:t>
                      </a:r>
                      <a:endParaRPr lang="ru-RU" sz="1400" dirty="0">
                        <a:effectLst/>
                        <a:latin typeface="Times New Roman"/>
                        <a:ea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ru-RU" sz="1600" b="1" kern="1200" dirty="0" smtClean="0">
                          <a:solidFill>
                            <a:schemeClr val="tx1"/>
                          </a:solidFill>
                          <a:effectLst/>
                          <a:latin typeface="+mn-lt"/>
                          <a:ea typeface="+mn-ea"/>
                          <a:cs typeface="+mn-cs"/>
                        </a:rPr>
                        <a:t>Прогноз </a:t>
                      </a:r>
                      <a:endParaRPr lang="ru-RU" sz="1600" b="1" i="0" u="none" strike="noStrike" dirty="0">
                        <a:solidFill>
                          <a:srgbClr val="000000"/>
                        </a:solidFill>
                        <a:latin typeface="Times New Roman"/>
                      </a:endParaRPr>
                    </a:p>
                  </a:txBody>
                  <a:tcPr marL="54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400" b="1" i="0" u="none" strike="noStrike" dirty="0">
                        <a:solidFill>
                          <a:srgbClr val="000000"/>
                        </a:solidFill>
                        <a:latin typeface="Times New Roman"/>
                      </a:endParaRP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ru-RU" sz="1400" b="1" i="0" u="none" strike="noStrike" dirty="0">
                        <a:solidFill>
                          <a:srgbClr val="000000"/>
                        </a:solidFill>
                        <a:latin typeface="Times New Roman"/>
                      </a:endParaRP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6687">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lnSpc>
                          <a:spcPts val="2400"/>
                        </a:lnSpc>
                        <a:spcAft>
                          <a:spcPts val="0"/>
                        </a:spcAft>
                      </a:pPr>
                      <a:r>
                        <a:rPr lang="ru-RU" sz="1200" b="1" dirty="0">
                          <a:effectLst/>
                          <a:latin typeface="Times New Roman"/>
                          <a:ea typeface="Times New Roman"/>
                        </a:rPr>
                        <a:t>на 2020 год</a:t>
                      </a:r>
                      <a:endParaRPr lang="ru-RU" sz="1400" dirty="0">
                        <a:effectLst/>
                        <a:latin typeface="Times New Roman"/>
                        <a:ea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b="1" dirty="0">
                          <a:effectLst/>
                          <a:latin typeface="Times New Roman"/>
                          <a:ea typeface="Times New Roman"/>
                        </a:rPr>
                        <a:t>на 2021 год</a:t>
                      </a:r>
                      <a:endParaRPr lang="ru-RU" sz="1400" dirty="0">
                        <a:effectLst/>
                        <a:latin typeface="Times New Roman"/>
                        <a:ea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b="1" dirty="0">
                          <a:effectLst/>
                          <a:latin typeface="Times New Roman"/>
                          <a:ea typeface="Times New Roman"/>
                        </a:rPr>
                        <a:t>на 2022 год</a:t>
                      </a:r>
                      <a:endParaRPr lang="ru-RU" sz="1400" dirty="0">
                        <a:effectLst/>
                        <a:latin typeface="Times New Roman"/>
                        <a:ea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34395">
                <a:tc>
                  <a:txBody>
                    <a:bodyPr/>
                    <a:lstStyle/>
                    <a:p>
                      <a:pPr marL="0" indent="0" algn="l">
                        <a:lnSpc>
                          <a:spcPts val="2400"/>
                        </a:lnSpc>
                        <a:spcAft>
                          <a:spcPts val="0"/>
                        </a:spcAft>
                      </a:pPr>
                      <a:r>
                        <a:rPr lang="ru-RU" sz="1200" dirty="0">
                          <a:effectLst/>
                          <a:latin typeface="Times New Roman"/>
                          <a:ea typeface="Times New Roman"/>
                        </a:rPr>
                        <a:t>Валовой региональный продукт, млн. руб.</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 </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587 </a:t>
                      </a:r>
                      <a:r>
                        <a:rPr lang="ru-RU" sz="1200" dirty="0" smtClean="0">
                          <a:effectLst/>
                          <a:latin typeface="Times New Roman"/>
                          <a:ea typeface="Times New Roman"/>
                        </a:rPr>
                        <a:t>220</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616 448</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651 267</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689 826</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91914">
                <a:tc>
                  <a:txBody>
                    <a:bodyPr/>
                    <a:lstStyle/>
                    <a:p>
                      <a:pPr marL="0" indent="0" algn="l">
                        <a:lnSpc>
                          <a:spcPts val="2400"/>
                        </a:lnSpc>
                        <a:spcAft>
                          <a:spcPts val="0"/>
                        </a:spcAft>
                      </a:pPr>
                      <a:r>
                        <a:rPr lang="ru-RU" sz="1200" dirty="0">
                          <a:effectLst/>
                          <a:latin typeface="Times New Roman"/>
                          <a:ea typeface="Times New Roman"/>
                        </a:rPr>
                        <a:t>Прибыль прибыльных организаций, млн. руб.</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х</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175 864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180 436</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189 819</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201 208</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91914">
                <a:tc>
                  <a:txBody>
                    <a:bodyPr/>
                    <a:lstStyle/>
                    <a:p>
                      <a:pPr marL="0" indent="0" algn="l">
                        <a:lnSpc>
                          <a:spcPts val="2400"/>
                        </a:lnSpc>
                        <a:spcAft>
                          <a:spcPts val="0"/>
                        </a:spcAft>
                      </a:pPr>
                      <a:r>
                        <a:rPr lang="ru-RU" sz="1200" dirty="0">
                          <a:effectLst/>
                          <a:latin typeface="Times New Roman"/>
                          <a:ea typeface="Times New Roman"/>
                        </a:rPr>
                        <a:t>Численность населения области (среднегодовая), тыс. чел.</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1 141,0</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1141,7</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1 135,9</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1 132,1</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1 128,6</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37870">
                <a:tc>
                  <a:txBody>
                    <a:bodyPr/>
                    <a:lstStyle/>
                    <a:p>
                      <a:pPr marL="0" indent="0" algn="just">
                        <a:lnSpc>
                          <a:spcPts val="2400"/>
                        </a:lnSpc>
                        <a:spcAft>
                          <a:spcPts val="0"/>
                        </a:spcAft>
                      </a:pPr>
                      <a:r>
                        <a:rPr lang="ru-RU" sz="1200" dirty="0">
                          <a:effectLst/>
                          <a:latin typeface="Times New Roman"/>
                          <a:ea typeface="Times New Roman"/>
                        </a:rPr>
                        <a:t>Индекс потребительских цен на товары и услуги  (декабрь 2019 к декабрю 2018 года),% </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104,0</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102,9</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103,5</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104,0</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104,0</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656">
                <a:tc>
                  <a:txBody>
                    <a:bodyPr/>
                    <a:lstStyle/>
                    <a:p>
                      <a:pPr marL="0" indent="0" algn="just">
                        <a:lnSpc>
                          <a:spcPts val="2400"/>
                        </a:lnSpc>
                        <a:spcAft>
                          <a:spcPts val="0"/>
                        </a:spcAft>
                      </a:pPr>
                      <a:r>
                        <a:rPr lang="ru-RU" sz="1200" dirty="0">
                          <a:effectLst/>
                          <a:latin typeface="Times New Roman"/>
                          <a:ea typeface="Times New Roman"/>
                        </a:rPr>
                        <a:t>Уровень безработицы, %</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0,4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0,4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0,4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0,4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0,4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91914">
                <a:tc>
                  <a:txBody>
                    <a:bodyPr/>
                    <a:lstStyle/>
                    <a:p>
                      <a:pPr marL="0" indent="0" algn="l">
                        <a:lnSpc>
                          <a:spcPts val="2400"/>
                        </a:lnSpc>
                        <a:spcAft>
                          <a:spcPts val="0"/>
                        </a:spcAft>
                      </a:pPr>
                      <a:r>
                        <a:rPr lang="ru-RU" sz="1200" dirty="0">
                          <a:effectLst/>
                          <a:latin typeface="Times New Roman"/>
                          <a:ea typeface="Times New Roman"/>
                        </a:rPr>
                        <a:t>Среднемесячная заработная плата, руб.</a:t>
                      </a:r>
                      <a:endParaRPr lang="ru-RU" sz="1400" dirty="0">
                        <a:effectLst/>
                        <a:latin typeface="Times New Roman"/>
                        <a:ea typeface="Times New Roman"/>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34 203</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34 742</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36 821</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39 583</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42 353</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6802">
                <a:tc>
                  <a:txBody>
                    <a:bodyPr/>
                    <a:lstStyle/>
                    <a:p>
                      <a:pPr marL="0" indent="0" algn="just">
                        <a:lnSpc>
                          <a:spcPts val="2400"/>
                        </a:lnSpc>
                        <a:spcAft>
                          <a:spcPts val="0"/>
                        </a:spcAft>
                      </a:pPr>
                      <a:r>
                        <a:rPr lang="ru-RU" sz="1200" dirty="0">
                          <a:effectLst/>
                          <a:latin typeface="Times New Roman"/>
                          <a:ea typeface="Times New Roman"/>
                        </a:rPr>
                        <a:t>Прожиточный минимум, руб.</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9 428</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9 410</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9 654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9 973</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10 282</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91914">
                <a:tc>
                  <a:txBody>
                    <a:bodyPr/>
                    <a:lstStyle/>
                    <a:p>
                      <a:pPr marL="0" indent="0" algn="l">
                        <a:lnSpc>
                          <a:spcPts val="2400"/>
                        </a:lnSpc>
                        <a:spcAft>
                          <a:spcPts val="0"/>
                        </a:spcAft>
                      </a:pPr>
                      <a:r>
                        <a:rPr lang="ru-RU" sz="1200" dirty="0">
                          <a:effectLst/>
                          <a:latin typeface="Times New Roman"/>
                          <a:ea typeface="Times New Roman"/>
                        </a:rPr>
                        <a:t>Объемы жилищного строительства, млн. руб.</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59 001</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67 607</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62 022</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65 205</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ctr">
                        <a:lnSpc>
                          <a:spcPts val="2400"/>
                        </a:lnSpc>
                        <a:spcAft>
                          <a:spcPts val="0"/>
                        </a:spcAft>
                      </a:pPr>
                      <a:r>
                        <a:rPr lang="ru-RU" sz="1200" dirty="0">
                          <a:effectLst/>
                          <a:latin typeface="Times New Roman"/>
                          <a:ea typeface="Times New Roman"/>
                        </a:rPr>
                        <a:t>68 824</a:t>
                      </a:r>
                      <a:endParaRPr lang="ru-RU" sz="1400" dirty="0">
                        <a:effectLst/>
                        <a:latin typeface="Times New Roman"/>
                        <a:ea typeface="Times New Roman"/>
                      </a:endParaRP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05654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7</a:t>
            </a:fld>
            <a:endParaRPr lang="ru-RU"/>
          </a:p>
        </p:txBody>
      </p:sp>
      <p:sp>
        <p:nvSpPr>
          <p:cNvPr id="10" name="AutoShape 6" descr="Плюсы и минусы приобретения квартиры в новостройк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Заголовок 1"/>
          <p:cNvSpPr>
            <a:spLocks noGrp="1"/>
          </p:cNvSpPr>
          <p:nvPr>
            <p:ph type="title"/>
          </p:nvPr>
        </p:nvSpPr>
        <p:spPr>
          <a:xfrm>
            <a:off x="2060848" y="330202"/>
            <a:ext cx="4654277" cy="850721"/>
          </a:xfrm>
        </p:spPr>
        <p:txBody>
          <a:bodyPr>
            <a:normAutofit/>
          </a:bodyPr>
          <a:lstStyle/>
          <a:p>
            <a:pPr algn="ctr"/>
            <a:r>
              <a:rPr lang="ru-RU" dirty="0"/>
              <a:t>Основные характеристики областного бюджета 2019 </a:t>
            </a:r>
            <a:r>
              <a:rPr lang="ru-RU" dirty="0" smtClean="0"/>
              <a:t> года</a:t>
            </a:r>
            <a:endParaRPr lang="ru-RU" dirty="0"/>
          </a:p>
        </p:txBody>
      </p:sp>
      <p:sp>
        <p:nvSpPr>
          <p:cNvPr id="8" name="Скругленный прямоугольник 7"/>
          <p:cNvSpPr/>
          <p:nvPr/>
        </p:nvSpPr>
        <p:spPr>
          <a:xfrm>
            <a:off x="2545873" y="1738670"/>
            <a:ext cx="1800000" cy="576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ysClr val="windowText" lastClr="000000"/>
                </a:solidFill>
                <a:effectLst>
                  <a:outerShdw blurRad="38100" dist="38100" dir="2700000" algn="tl">
                    <a:srgbClr val="000000">
                      <a:alpha val="43137"/>
                    </a:srgbClr>
                  </a:outerShdw>
                </a:effectLst>
              </a:rPr>
              <a:t>Доходы</a:t>
            </a:r>
            <a:endParaRPr lang="ru-RU" sz="2000" b="1" dirty="0">
              <a:solidFill>
                <a:sysClr val="windowText" lastClr="000000"/>
              </a:solidFill>
              <a:effectLst>
                <a:outerShdw blurRad="38100" dist="38100" dir="2700000" algn="tl">
                  <a:srgbClr val="000000">
                    <a:alpha val="43137"/>
                  </a:srgbClr>
                </a:outerShdw>
              </a:effectLst>
            </a:endParaRPr>
          </a:p>
        </p:txBody>
      </p:sp>
      <p:sp>
        <p:nvSpPr>
          <p:cNvPr id="9" name="Скругленный прямоугольник 8"/>
          <p:cNvSpPr/>
          <p:nvPr/>
        </p:nvSpPr>
        <p:spPr>
          <a:xfrm>
            <a:off x="175170" y="1928776"/>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ysClr val="windowText" lastClr="000000"/>
                </a:solidFill>
              </a:rPr>
              <a:t>План 2019 года</a:t>
            </a:r>
            <a:endParaRPr lang="ru-RU" b="1" dirty="0">
              <a:solidFill>
                <a:sysClr val="windowText" lastClr="000000"/>
              </a:solidFill>
            </a:endParaRPr>
          </a:p>
        </p:txBody>
      </p:sp>
      <p:sp>
        <p:nvSpPr>
          <p:cNvPr id="12" name="Скругленный прямоугольник 11"/>
          <p:cNvSpPr/>
          <p:nvPr/>
        </p:nvSpPr>
        <p:spPr>
          <a:xfrm>
            <a:off x="188640" y="3104187"/>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rPr>
              <a:t>62 </a:t>
            </a:r>
            <a:r>
              <a:rPr lang="ru-RU" sz="1600" b="1" dirty="0" smtClean="0">
                <a:solidFill>
                  <a:sysClr val="windowText" lastClr="000000"/>
                </a:solidFill>
              </a:rPr>
              <a:t>555,6 млн. руб.</a:t>
            </a:r>
            <a:endParaRPr lang="ru-RU" sz="1600" b="1" dirty="0">
              <a:solidFill>
                <a:sysClr val="windowText" lastClr="000000"/>
              </a:solidFill>
            </a:endParaRPr>
          </a:p>
        </p:txBody>
      </p:sp>
      <p:sp>
        <p:nvSpPr>
          <p:cNvPr id="15" name="Скругленный прямоугольник 14"/>
          <p:cNvSpPr/>
          <p:nvPr/>
        </p:nvSpPr>
        <p:spPr>
          <a:xfrm>
            <a:off x="2554065" y="2432776"/>
            <a:ext cx="1800000" cy="360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ysClr val="windowText" lastClr="000000"/>
                </a:solidFill>
              </a:rPr>
              <a:t>102,6%</a:t>
            </a:r>
          </a:p>
        </p:txBody>
      </p:sp>
      <p:sp>
        <p:nvSpPr>
          <p:cNvPr id="16" name="Скругленный прямоугольник 15"/>
          <p:cNvSpPr/>
          <p:nvPr/>
        </p:nvSpPr>
        <p:spPr>
          <a:xfrm>
            <a:off x="188640" y="3926856"/>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rPr>
              <a:t>15 </a:t>
            </a:r>
            <a:r>
              <a:rPr lang="ru-RU" sz="1600" b="1" dirty="0" smtClean="0">
                <a:solidFill>
                  <a:sysClr val="windowText" lastClr="000000"/>
                </a:solidFill>
              </a:rPr>
              <a:t>987,3 млн. руб.</a:t>
            </a:r>
            <a:endParaRPr lang="ru-RU" sz="1600" b="1" dirty="0">
              <a:solidFill>
                <a:sysClr val="windowText" lastClr="000000"/>
              </a:solidFill>
            </a:endParaRPr>
          </a:p>
        </p:txBody>
      </p:sp>
      <p:sp>
        <p:nvSpPr>
          <p:cNvPr id="17" name="Скругленный прямоугольник 16"/>
          <p:cNvSpPr/>
          <p:nvPr/>
        </p:nvSpPr>
        <p:spPr>
          <a:xfrm>
            <a:off x="2385004" y="3098856"/>
            <a:ext cx="2160000" cy="1332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ysClr val="windowText" lastClr="000000"/>
                </a:solidFill>
              </a:rPr>
              <a:t>в том числе  межбюджетные трансферты из других бюджетов  бюджетной системы</a:t>
            </a:r>
            <a:endParaRPr lang="ru-RU" sz="1600" b="1" dirty="0">
              <a:solidFill>
                <a:sysClr val="windowText" lastClr="000000"/>
              </a:solidFill>
            </a:endParaRPr>
          </a:p>
        </p:txBody>
      </p:sp>
      <p:sp>
        <p:nvSpPr>
          <p:cNvPr id="18" name="Скругленный прямоугольник 17"/>
          <p:cNvSpPr/>
          <p:nvPr/>
        </p:nvSpPr>
        <p:spPr>
          <a:xfrm>
            <a:off x="2518915" y="5606463"/>
            <a:ext cx="1800000" cy="360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ysClr val="windowText" lastClr="000000"/>
                </a:solidFill>
              </a:rPr>
              <a:t>96,5%</a:t>
            </a:r>
          </a:p>
        </p:txBody>
      </p:sp>
      <p:sp>
        <p:nvSpPr>
          <p:cNvPr id="19" name="Скругленный прямоугольник 18"/>
          <p:cNvSpPr/>
          <p:nvPr/>
        </p:nvSpPr>
        <p:spPr>
          <a:xfrm>
            <a:off x="2348880" y="6180384"/>
            <a:ext cx="2160000" cy="1620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ysClr val="windowText" lastClr="000000"/>
                </a:solidFill>
              </a:rPr>
              <a:t>в том числе  межбюджетные трансферты, перечисленные нижестоящим бюджетам </a:t>
            </a:r>
            <a:endParaRPr lang="ru-RU" sz="1600" b="1" dirty="0">
              <a:solidFill>
                <a:sysClr val="windowText" lastClr="000000"/>
              </a:solidFill>
            </a:endParaRPr>
          </a:p>
        </p:txBody>
      </p:sp>
      <p:sp>
        <p:nvSpPr>
          <p:cNvPr id="20" name="Скругленный прямоугольник 19"/>
          <p:cNvSpPr/>
          <p:nvPr/>
        </p:nvSpPr>
        <p:spPr>
          <a:xfrm>
            <a:off x="1694636" y="8422710"/>
            <a:ext cx="3502473" cy="620688"/>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ysClr val="windowText" lastClr="000000"/>
                </a:solidFill>
                <a:effectLst>
                  <a:outerShdw blurRad="38100" dist="38100" dir="2700000" algn="tl">
                    <a:srgbClr val="000000">
                      <a:alpha val="43137"/>
                    </a:srgbClr>
                  </a:outerShdw>
                </a:effectLst>
              </a:rPr>
              <a:t>Дефицит (-3 450,6 млн</a:t>
            </a:r>
            <a:r>
              <a:rPr lang="ru-RU" sz="2000" b="1" dirty="0" smtClean="0">
                <a:solidFill>
                  <a:sysClr val="windowText" lastClr="000000"/>
                </a:solidFill>
                <a:effectLst>
                  <a:outerShdw blurRad="38100" dist="38100" dir="2700000" algn="tl">
                    <a:srgbClr val="000000">
                      <a:alpha val="43137"/>
                    </a:srgbClr>
                  </a:outerShdw>
                </a:effectLst>
              </a:rPr>
              <a:t>. руб</a:t>
            </a:r>
            <a:r>
              <a:rPr lang="ru-RU" sz="2000" b="1" dirty="0">
                <a:solidFill>
                  <a:sysClr val="windowText" lastClr="000000"/>
                </a:solidFill>
                <a:effectLst>
                  <a:outerShdw blurRad="38100" dist="38100" dir="2700000" algn="tl">
                    <a:srgbClr val="000000">
                      <a:alpha val="43137"/>
                    </a:srgbClr>
                  </a:outerShdw>
                </a:effectLst>
              </a:rPr>
              <a:t>.)</a:t>
            </a:r>
          </a:p>
        </p:txBody>
      </p:sp>
      <p:sp>
        <p:nvSpPr>
          <p:cNvPr id="21" name="Скругленный прямоугольник 20"/>
          <p:cNvSpPr/>
          <p:nvPr/>
        </p:nvSpPr>
        <p:spPr>
          <a:xfrm>
            <a:off x="175170" y="6177192"/>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rPr>
              <a:t>70 </a:t>
            </a:r>
            <a:r>
              <a:rPr lang="ru-RU" sz="1600" b="1" dirty="0" smtClean="0">
                <a:solidFill>
                  <a:sysClr val="windowText" lastClr="000000"/>
                </a:solidFill>
              </a:rPr>
              <a:t>110,3 млн. руб.</a:t>
            </a:r>
            <a:endParaRPr lang="ru-RU" sz="1600" b="1" dirty="0">
              <a:solidFill>
                <a:sysClr val="windowText" lastClr="000000"/>
              </a:solidFill>
            </a:endParaRPr>
          </a:p>
        </p:txBody>
      </p:sp>
      <p:sp>
        <p:nvSpPr>
          <p:cNvPr id="24" name="Скругленный прямоугольник 23"/>
          <p:cNvSpPr/>
          <p:nvPr/>
        </p:nvSpPr>
        <p:spPr>
          <a:xfrm>
            <a:off x="175170" y="7296384"/>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rPr>
              <a:t>22 774,6 </a:t>
            </a:r>
            <a:r>
              <a:rPr lang="ru-RU" sz="1600" b="1" dirty="0" smtClean="0">
                <a:solidFill>
                  <a:sysClr val="windowText" lastClr="000000"/>
                </a:solidFill>
              </a:rPr>
              <a:t>млн.руб.</a:t>
            </a:r>
            <a:endParaRPr lang="ru-RU" sz="1600" b="1" dirty="0">
              <a:solidFill>
                <a:sysClr val="windowText" lastClr="000000"/>
              </a:solidFill>
            </a:endParaRPr>
          </a:p>
        </p:txBody>
      </p:sp>
      <p:sp>
        <p:nvSpPr>
          <p:cNvPr id="26" name="Скругленный прямоугольник 25"/>
          <p:cNvSpPr/>
          <p:nvPr/>
        </p:nvSpPr>
        <p:spPr>
          <a:xfrm>
            <a:off x="2528880" y="4881104"/>
            <a:ext cx="1800000" cy="576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ysClr val="windowText" lastClr="000000"/>
                </a:solidFill>
                <a:effectLst>
                  <a:outerShdw blurRad="38100" dist="38100" dir="2700000" algn="tl">
                    <a:srgbClr val="000000">
                      <a:alpha val="43137"/>
                    </a:srgbClr>
                  </a:outerShdw>
                </a:effectLst>
              </a:rPr>
              <a:t>Расходы</a:t>
            </a:r>
            <a:endParaRPr lang="ru-RU" sz="2000" b="1" dirty="0">
              <a:solidFill>
                <a:sysClr val="windowText" lastClr="000000"/>
              </a:solidFill>
              <a:effectLst>
                <a:outerShdw blurRad="38100" dist="38100" dir="2700000" algn="tl">
                  <a:srgbClr val="000000">
                    <a:alpha val="43137"/>
                  </a:srgbClr>
                </a:outerShdw>
              </a:effectLst>
            </a:endParaRPr>
          </a:p>
        </p:txBody>
      </p:sp>
      <p:sp>
        <p:nvSpPr>
          <p:cNvPr id="27" name="Скругленный прямоугольник 26"/>
          <p:cNvSpPr/>
          <p:nvPr/>
        </p:nvSpPr>
        <p:spPr>
          <a:xfrm>
            <a:off x="4753579" y="1928776"/>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ysClr val="windowText" lastClr="000000"/>
                </a:solidFill>
              </a:rPr>
              <a:t>Факт 2019 года</a:t>
            </a:r>
            <a:endParaRPr lang="ru-RU" b="1" dirty="0">
              <a:solidFill>
                <a:sysClr val="windowText" lastClr="000000"/>
              </a:solidFill>
            </a:endParaRPr>
          </a:p>
        </p:txBody>
      </p:sp>
      <p:sp>
        <p:nvSpPr>
          <p:cNvPr id="28" name="Скругленный прямоугольник 27"/>
          <p:cNvSpPr/>
          <p:nvPr/>
        </p:nvSpPr>
        <p:spPr>
          <a:xfrm>
            <a:off x="4753579" y="3098856"/>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rPr>
              <a:t>64 </a:t>
            </a:r>
            <a:r>
              <a:rPr lang="ru-RU" sz="1600" b="1" dirty="0" smtClean="0">
                <a:solidFill>
                  <a:sysClr val="windowText" lastClr="000000"/>
                </a:solidFill>
              </a:rPr>
              <a:t>195,7 млн. руб.</a:t>
            </a:r>
            <a:endParaRPr lang="ru-RU" sz="1600" b="1" dirty="0">
              <a:solidFill>
                <a:sysClr val="windowText" lastClr="000000"/>
              </a:solidFill>
            </a:endParaRPr>
          </a:p>
        </p:txBody>
      </p:sp>
      <p:sp>
        <p:nvSpPr>
          <p:cNvPr id="29" name="Скругленный прямоугольник 28"/>
          <p:cNvSpPr/>
          <p:nvPr/>
        </p:nvSpPr>
        <p:spPr>
          <a:xfrm>
            <a:off x="4753579" y="3926856"/>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rPr>
              <a:t>15 </a:t>
            </a:r>
            <a:r>
              <a:rPr lang="ru-RU" sz="1600" b="1" dirty="0" smtClean="0">
                <a:solidFill>
                  <a:sysClr val="windowText" lastClr="000000"/>
                </a:solidFill>
              </a:rPr>
              <a:t>197,6 млн. руб.</a:t>
            </a:r>
            <a:endParaRPr lang="ru-RU" sz="1600" b="1" dirty="0">
              <a:solidFill>
                <a:sysClr val="windowText" lastClr="000000"/>
              </a:solidFill>
            </a:endParaRPr>
          </a:p>
        </p:txBody>
      </p:sp>
      <p:sp>
        <p:nvSpPr>
          <p:cNvPr id="30" name="Скругленный прямоугольник 29"/>
          <p:cNvSpPr/>
          <p:nvPr/>
        </p:nvSpPr>
        <p:spPr>
          <a:xfrm>
            <a:off x="4753579" y="6177192"/>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ysClr val="windowText" lastClr="000000"/>
                </a:solidFill>
              </a:rPr>
              <a:t>67 </a:t>
            </a:r>
            <a:r>
              <a:rPr lang="ru-RU" sz="1600" b="1" dirty="0" smtClean="0">
                <a:solidFill>
                  <a:sysClr val="windowText" lastClr="000000"/>
                </a:solidFill>
              </a:rPr>
              <a:t>646,3 млн.руб.</a:t>
            </a:r>
            <a:endParaRPr lang="ru-RU" sz="1600" b="1" dirty="0">
              <a:solidFill>
                <a:sysClr val="windowText" lastClr="000000"/>
              </a:solidFill>
            </a:endParaRPr>
          </a:p>
        </p:txBody>
      </p:sp>
      <p:sp>
        <p:nvSpPr>
          <p:cNvPr id="31" name="Скругленный прямоугольник 30"/>
          <p:cNvSpPr/>
          <p:nvPr/>
        </p:nvSpPr>
        <p:spPr>
          <a:xfrm>
            <a:off x="4753579" y="7296384"/>
            <a:ext cx="1980000" cy="504000"/>
          </a:xfrm>
          <a:prstGeom prst="roundRect">
            <a:avLst/>
          </a:prstGeom>
          <a:noFill/>
          <a:ln w="57150">
            <a:solidFill>
              <a:srgbClr val="D75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ysClr val="windowText" lastClr="000000"/>
                </a:solidFill>
              </a:rPr>
              <a:t>22 114,3 млн. руб.</a:t>
            </a:r>
            <a:endParaRPr lang="ru-RU" sz="1600" b="1" dirty="0">
              <a:solidFill>
                <a:sysClr val="windowText" lastClr="000000"/>
              </a:solidFill>
            </a:endParaRPr>
          </a:p>
        </p:txBody>
      </p:sp>
    </p:spTree>
    <p:extLst>
      <p:ext uri="{BB962C8B-B14F-4D97-AF65-F5344CB8AC3E}">
        <p14:creationId xmlns:p14="http://schemas.microsoft.com/office/powerpoint/2010/main" val="4284740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124744" y="272480"/>
            <a:ext cx="5616624" cy="1008112"/>
          </a:xfrm>
        </p:spPr>
        <p:txBody>
          <a:bodyPr>
            <a:normAutofit/>
          </a:bodyPr>
          <a:lstStyle/>
          <a:p>
            <a:r>
              <a:rPr lang="ru-RU" sz="2400" spc="50" dirty="0" smtClean="0"/>
              <a:t>Структура бюджета Липецкой области</a:t>
            </a:r>
            <a:endParaRPr lang="ru-RU" sz="2400" spc="50" dirty="0"/>
          </a:p>
        </p:txBody>
      </p:sp>
      <p:sp>
        <p:nvSpPr>
          <p:cNvPr id="4" name="Нижний колонтитул 3"/>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5" name="Номер слайда 4"/>
          <p:cNvSpPr>
            <a:spLocks noGrp="1"/>
          </p:cNvSpPr>
          <p:nvPr>
            <p:ph type="sldNum" sz="quarter" idx="12"/>
          </p:nvPr>
        </p:nvSpPr>
        <p:spPr/>
        <p:txBody>
          <a:bodyPr/>
          <a:lstStyle/>
          <a:p>
            <a:fld id="{60426793-6689-475E-9747-E124070FA45D}" type="slidenum">
              <a:rPr lang="ru-RU" smtClean="0"/>
              <a:pPr/>
              <a:t>8</a:t>
            </a:fld>
            <a:endParaRPr lang="ru-RU"/>
          </a:p>
        </p:txBody>
      </p:sp>
      <p:graphicFrame>
        <p:nvGraphicFramePr>
          <p:cNvPr id="15" name="Таблица 14"/>
          <p:cNvGraphicFramePr>
            <a:graphicFrameLocks noGrp="1"/>
          </p:cNvGraphicFramePr>
          <p:nvPr>
            <p:extLst>
              <p:ext uri="{D42A27DB-BD31-4B8C-83A1-F6EECF244321}">
                <p14:modId xmlns:p14="http://schemas.microsoft.com/office/powerpoint/2010/main" val="2430304188"/>
              </p:ext>
            </p:extLst>
          </p:nvPr>
        </p:nvGraphicFramePr>
        <p:xfrm>
          <a:off x="188640" y="6393160"/>
          <a:ext cx="6444716" cy="2663082"/>
        </p:xfrm>
        <a:graphic>
          <a:graphicData uri="http://schemas.openxmlformats.org/drawingml/2006/table">
            <a:tbl>
              <a:tblPr>
                <a:tableStyleId>{ED083AE6-46FA-4A59-8FB0-9F97EB10719F}</a:tableStyleId>
              </a:tblPr>
              <a:tblGrid>
                <a:gridCol w="2035173"/>
                <a:gridCol w="1611179"/>
                <a:gridCol w="1346032"/>
                <a:gridCol w="1452332"/>
              </a:tblGrid>
              <a:tr h="1223082">
                <a:tc>
                  <a:txBody>
                    <a:bodyPr/>
                    <a:lstStyle/>
                    <a:p>
                      <a:pPr algn="ctr" fontAlgn="b"/>
                      <a:r>
                        <a:rPr lang="ru-RU" sz="1600" b="1" u="none" strike="noStrike" dirty="0" smtClean="0">
                          <a:solidFill>
                            <a:schemeClr val="tx1"/>
                          </a:solidFill>
                        </a:rPr>
                        <a:t>Консолидированный бюджет области</a:t>
                      </a:r>
                    </a:p>
                  </a:txBody>
                  <a:tcPr marL="9525" marR="9525" marT="9525" marB="0" anchor="ctr">
                    <a:solidFill>
                      <a:schemeClr val="accent2">
                        <a:lumMod val="40000"/>
                        <a:lumOff val="60000"/>
                      </a:schemeClr>
                    </a:solidFill>
                  </a:tcPr>
                </a:tc>
                <a:tc>
                  <a:txBody>
                    <a:bodyPr/>
                    <a:lstStyle/>
                    <a:p>
                      <a:pPr algn="ctr" fontAlgn="b"/>
                      <a:r>
                        <a:rPr lang="ru-RU" sz="1600" b="1" u="none" strike="noStrike" dirty="0">
                          <a:solidFill>
                            <a:schemeClr val="tx1"/>
                          </a:solidFill>
                        </a:rPr>
                        <a:t>Утвержденные бюджетные </a:t>
                      </a:r>
                      <a:r>
                        <a:rPr lang="ru-RU" sz="1600" b="1" u="none" strike="noStrike" dirty="0" smtClean="0">
                          <a:solidFill>
                            <a:schemeClr val="tx1"/>
                          </a:solidFill>
                        </a:rPr>
                        <a:t>назначения</a:t>
                      </a:r>
                    </a:p>
                    <a:p>
                      <a:pPr marL="0" marR="0" indent="0" algn="ctr" defTabSz="914400" rtl="0" eaLnBrk="1" fontAlgn="b" latinLnBrk="0" hangingPunct="1">
                        <a:lnSpc>
                          <a:spcPct val="100000"/>
                        </a:lnSpc>
                        <a:spcBef>
                          <a:spcPts val="0"/>
                        </a:spcBef>
                        <a:spcAft>
                          <a:spcPts val="0"/>
                        </a:spcAft>
                        <a:buClrTx/>
                        <a:buSzTx/>
                        <a:buFontTx/>
                        <a:buNone/>
                        <a:tabLst/>
                        <a:defRPr/>
                      </a:pPr>
                      <a:r>
                        <a:rPr lang="ru-RU" sz="1600" b="1" i="0" u="none" strike="noStrike" dirty="0" smtClean="0">
                          <a:solidFill>
                            <a:schemeClr val="tx1"/>
                          </a:solidFill>
                          <a:latin typeface="Times New Roman"/>
                        </a:rPr>
                        <a:t>млн. руб.</a:t>
                      </a:r>
                    </a:p>
                  </a:txBody>
                  <a:tcPr marL="9525" marR="9525" marT="9525" marB="0" anchor="ctr">
                    <a:solidFill>
                      <a:schemeClr val="accent2">
                        <a:lumMod val="40000"/>
                        <a:lumOff val="60000"/>
                      </a:schemeClr>
                    </a:solidFill>
                  </a:tcPr>
                </a:tc>
                <a:tc>
                  <a:txBody>
                    <a:bodyPr/>
                    <a:lstStyle/>
                    <a:p>
                      <a:pPr algn="ctr" fontAlgn="b"/>
                      <a:endParaRPr lang="ru-RU" sz="1600" b="1" u="none" strike="noStrike" dirty="0" smtClean="0">
                        <a:solidFill>
                          <a:schemeClr val="tx1"/>
                        </a:solidFill>
                      </a:endParaRPr>
                    </a:p>
                    <a:p>
                      <a:pPr algn="ctr" fontAlgn="b"/>
                      <a:r>
                        <a:rPr lang="ru-RU" sz="1600" b="1" u="none" strike="noStrike" dirty="0" smtClean="0">
                          <a:solidFill>
                            <a:schemeClr val="tx1"/>
                          </a:solidFill>
                        </a:rPr>
                        <a:t>Исполнено</a:t>
                      </a:r>
                    </a:p>
                    <a:p>
                      <a:pPr marL="0" marR="0" indent="0" algn="ctr" defTabSz="914400" rtl="0" eaLnBrk="1" fontAlgn="b" latinLnBrk="0" hangingPunct="1">
                        <a:lnSpc>
                          <a:spcPct val="100000"/>
                        </a:lnSpc>
                        <a:spcBef>
                          <a:spcPts val="0"/>
                        </a:spcBef>
                        <a:spcAft>
                          <a:spcPts val="0"/>
                        </a:spcAft>
                        <a:buClrTx/>
                        <a:buSzTx/>
                        <a:buFontTx/>
                        <a:buNone/>
                        <a:tabLst/>
                        <a:defRPr/>
                      </a:pPr>
                      <a:r>
                        <a:rPr lang="ru-RU" sz="1600" b="1" i="0" u="none" strike="noStrike" dirty="0" smtClean="0">
                          <a:solidFill>
                            <a:schemeClr val="tx1"/>
                          </a:solidFill>
                          <a:latin typeface="Times New Roman"/>
                        </a:rPr>
                        <a:t>млн. руб.</a:t>
                      </a:r>
                    </a:p>
                  </a:txBody>
                  <a:tcPr marL="9525" marR="9525" marT="9525" marB="0" anchor="ctr">
                    <a:solidFill>
                      <a:schemeClr val="accent2">
                        <a:lumMod val="40000"/>
                        <a:lumOff val="60000"/>
                      </a:schemeClr>
                    </a:solidFill>
                  </a:tcPr>
                </a:tc>
                <a:tc>
                  <a:txBody>
                    <a:bodyPr/>
                    <a:lstStyle/>
                    <a:p>
                      <a:pPr algn="ctr" fontAlgn="b"/>
                      <a:r>
                        <a:rPr lang="ru-RU" sz="1600" b="1" u="none" strike="noStrike" dirty="0">
                          <a:solidFill>
                            <a:schemeClr val="tx1"/>
                          </a:solidFill>
                        </a:rPr>
                        <a:t>% исполнения</a:t>
                      </a:r>
                      <a:endParaRPr lang="ru-RU" sz="1600" b="1" i="0" u="none" strike="noStrike" dirty="0">
                        <a:solidFill>
                          <a:schemeClr val="tx1"/>
                        </a:solidFill>
                        <a:latin typeface="Times New Roman"/>
                      </a:endParaRPr>
                    </a:p>
                  </a:txBody>
                  <a:tcPr marL="9525" marR="9525" marT="9525" marB="0" anchor="ctr">
                    <a:solidFill>
                      <a:schemeClr val="accent2">
                        <a:lumMod val="40000"/>
                        <a:lumOff val="60000"/>
                      </a:schemeClr>
                    </a:solidFill>
                  </a:tcPr>
                </a:tc>
              </a:tr>
              <a:tr h="432000">
                <a:tc>
                  <a:txBody>
                    <a:bodyPr/>
                    <a:lstStyle/>
                    <a:p>
                      <a:pPr algn="l" fontAlgn="b"/>
                      <a:r>
                        <a:rPr lang="ru-RU" sz="1600" u="none" strike="noStrike" dirty="0" smtClean="0"/>
                        <a:t>Доходы всего</a:t>
                      </a:r>
                      <a:endParaRPr lang="ru-RU" sz="1600" b="1" i="0" u="none" strike="noStrike" dirty="0">
                        <a:latin typeface="Times New Roman"/>
                      </a:endParaRPr>
                    </a:p>
                  </a:txBody>
                  <a:tcPr marL="72000" marR="10800" marT="10800" marB="0" anchor="ctr"/>
                </a:tc>
                <a:tc>
                  <a:txBody>
                    <a:bodyPr/>
                    <a:lstStyle/>
                    <a:p>
                      <a:pPr algn="r" fontAlgn="b"/>
                      <a:r>
                        <a:rPr lang="ru-RU" sz="1600" b="0" i="0" u="none" strike="noStrike" dirty="0" smtClean="0">
                          <a:effectLst/>
                          <a:latin typeface="+mn-lt"/>
                        </a:rPr>
                        <a:t>73 999,5</a:t>
                      </a:r>
                      <a:endParaRPr lang="ru-RU" sz="1600" b="0" i="0" u="none" strike="noStrike" dirty="0">
                        <a:effectLst/>
                        <a:latin typeface="+mn-lt"/>
                      </a:endParaRPr>
                    </a:p>
                  </a:txBody>
                  <a:tcPr marL="9525" marR="9525" marT="9525" marB="0" anchor="ctr"/>
                </a:tc>
                <a:tc>
                  <a:txBody>
                    <a:bodyPr/>
                    <a:lstStyle/>
                    <a:p>
                      <a:pPr algn="r" fontAlgn="b"/>
                      <a:r>
                        <a:rPr lang="ru-RU" sz="1600" b="0" i="0" u="none" strike="noStrike" dirty="0" smtClean="0">
                          <a:effectLst/>
                          <a:latin typeface="+mn-lt"/>
                        </a:rPr>
                        <a:t>75 941,9</a:t>
                      </a:r>
                      <a:endParaRPr lang="ru-RU" sz="1600" b="0" i="0" u="none" strike="noStrike" dirty="0">
                        <a:effectLst/>
                        <a:latin typeface="+mn-lt"/>
                      </a:endParaRPr>
                    </a:p>
                  </a:txBody>
                  <a:tcPr marL="9525" marR="9525" marT="9525" marB="0" anchor="ctr"/>
                </a:tc>
                <a:tc>
                  <a:txBody>
                    <a:bodyPr/>
                    <a:lstStyle/>
                    <a:p>
                      <a:pPr algn="ctr" fontAlgn="b"/>
                      <a:r>
                        <a:rPr lang="ru-RU" sz="1600" b="0" i="0" u="none" strike="noStrike" dirty="0">
                          <a:effectLst/>
                          <a:latin typeface="+mn-lt"/>
                        </a:rPr>
                        <a:t>102,6</a:t>
                      </a:r>
                    </a:p>
                  </a:txBody>
                  <a:tcPr marL="9525" marR="9525" marT="9525" marB="0" anchor="ctr"/>
                </a:tc>
              </a:tr>
              <a:tr h="432000">
                <a:tc>
                  <a:txBody>
                    <a:bodyPr/>
                    <a:lstStyle/>
                    <a:p>
                      <a:pPr algn="l" fontAlgn="b"/>
                      <a:r>
                        <a:rPr lang="ru-RU" sz="1600" u="none" strike="noStrike" dirty="0"/>
                        <a:t>Расходы всего</a:t>
                      </a:r>
                      <a:endParaRPr lang="ru-RU" sz="1600" b="1" i="0" u="none" strike="noStrike" dirty="0">
                        <a:latin typeface="Times New Roman"/>
                      </a:endParaRPr>
                    </a:p>
                  </a:txBody>
                  <a:tcPr marL="72000" marR="10800" marT="10800" marB="0" anchor="ctr"/>
                </a:tc>
                <a:tc>
                  <a:txBody>
                    <a:bodyPr/>
                    <a:lstStyle/>
                    <a:p>
                      <a:pPr algn="r" fontAlgn="b"/>
                      <a:r>
                        <a:rPr lang="ru-RU" sz="1600" b="0" i="0" u="none" strike="noStrike" dirty="0">
                          <a:effectLst/>
                          <a:latin typeface="+mn-lt"/>
                        </a:rPr>
                        <a:t>83129,4</a:t>
                      </a:r>
                    </a:p>
                  </a:txBody>
                  <a:tcPr marL="9525" marR="9525" marT="9525" marB="0" anchor="b"/>
                </a:tc>
                <a:tc>
                  <a:txBody>
                    <a:bodyPr/>
                    <a:lstStyle/>
                    <a:p>
                      <a:pPr algn="r" fontAlgn="b"/>
                      <a:r>
                        <a:rPr lang="ru-RU" sz="1600" b="0" i="0" u="none" strike="noStrike" dirty="0">
                          <a:effectLst/>
                          <a:latin typeface="+mn-lt"/>
                        </a:rPr>
                        <a:t>79813,3</a:t>
                      </a:r>
                    </a:p>
                  </a:txBody>
                  <a:tcPr marL="9525" marR="9525" marT="9525" marB="0" anchor="b"/>
                </a:tc>
                <a:tc>
                  <a:txBody>
                    <a:bodyPr/>
                    <a:lstStyle/>
                    <a:p>
                      <a:pPr algn="ctr" fontAlgn="b"/>
                      <a:r>
                        <a:rPr lang="ru-RU" sz="1600" b="0" i="0" u="none" strike="noStrike" dirty="0">
                          <a:effectLst/>
                          <a:latin typeface="+mn-lt"/>
                        </a:rPr>
                        <a:t>96,0</a:t>
                      </a:r>
                    </a:p>
                  </a:txBody>
                  <a:tcPr marL="9525" marR="9525" marT="9525" marB="0" anchor="b"/>
                </a:tc>
              </a:tr>
              <a:tr h="576000">
                <a:tc>
                  <a:txBody>
                    <a:bodyPr/>
                    <a:lstStyle/>
                    <a:p>
                      <a:pPr algn="l" fontAlgn="b"/>
                      <a:r>
                        <a:rPr lang="ru-RU" sz="1600" u="none" strike="noStrike" dirty="0"/>
                        <a:t>Дефицит (-), </a:t>
                      </a:r>
                      <a:r>
                        <a:rPr lang="ru-RU" sz="1600" u="none" strike="noStrike" dirty="0" smtClean="0"/>
                        <a:t>профицит</a:t>
                      </a:r>
                      <a:r>
                        <a:rPr lang="ru-RU" sz="1600" u="none" strike="noStrike" dirty="0"/>
                        <a:t>(+)</a:t>
                      </a:r>
                      <a:endParaRPr lang="ru-RU" sz="1600" b="1" i="0" u="none" strike="noStrike" dirty="0">
                        <a:latin typeface="Times New Roman"/>
                      </a:endParaRPr>
                    </a:p>
                  </a:txBody>
                  <a:tcPr marL="72000" marR="10800" marT="10800" marB="0" anchor="ctr"/>
                </a:tc>
                <a:tc>
                  <a:txBody>
                    <a:bodyPr/>
                    <a:lstStyle/>
                    <a:p>
                      <a:pPr algn="r" fontAlgn="b"/>
                      <a:r>
                        <a:rPr lang="ru-RU" sz="1600" b="0" i="0" u="none" strike="noStrike">
                          <a:effectLst/>
                          <a:latin typeface="+mn-lt"/>
                        </a:rPr>
                        <a:t>-9129,9</a:t>
                      </a:r>
                    </a:p>
                  </a:txBody>
                  <a:tcPr marL="9525" marR="9525" marT="9525" marB="0" anchor="b"/>
                </a:tc>
                <a:tc>
                  <a:txBody>
                    <a:bodyPr/>
                    <a:lstStyle/>
                    <a:p>
                      <a:pPr algn="r" fontAlgn="b"/>
                      <a:r>
                        <a:rPr lang="ru-RU" sz="1600" b="0" i="0" u="none" strike="noStrike" dirty="0">
                          <a:effectLst/>
                          <a:latin typeface="+mn-lt"/>
                        </a:rPr>
                        <a:t>-3871,4</a:t>
                      </a:r>
                    </a:p>
                  </a:txBody>
                  <a:tcPr marL="9525" marR="9525" marT="9525" marB="0" anchor="b"/>
                </a:tc>
                <a:tc>
                  <a:txBody>
                    <a:bodyPr/>
                    <a:lstStyle/>
                    <a:p>
                      <a:pPr algn="ctr" fontAlgn="b"/>
                      <a:endParaRPr lang="ru-RU" sz="1600" b="0" i="0" u="none" strike="noStrike" dirty="0">
                        <a:latin typeface="+mn-lt"/>
                      </a:endParaRPr>
                    </a:p>
                  </a:txBody>
                  <a:tcPr marL="9525" marR="9525" marT="9525" marB="0" anchor="ctr"/>
                </a:tc>
              </a:tr>
            </a:tbl>
          </a:graphicData>
        </a:graphic>
      </p:graphicFrame>
      <p:graphicFrame>
        <p:nvGraphicFramePr>
          <p:cNvPr id="9" name="Схема 8"/>
          <p:cNvGraphicFramePr/>
          <p:nvPr>
            <p:extLst>
              <p:ext uri="{D42A27DB-BD31-4B8C-83A1-F6EECF244321}">
                <p14:modId xmlns:p14="http://schemas.microsoft.com/office/powerpoint/2010/main" val="933205758"/>
              </p:ext>
            </p:extLst>
          </p:nvPr>
        </p:nvGraphicFramePr>
        <p:xfrm>
          <a:off x="167680" y="1496616"/>
          <a:ext cx="6674396"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Прямая со стрелкой 2"/>
          <p:cNvCxnSpPr/>
          <p:nvPr/>
        </p:nvCxnSpPr>
        <p:spPr>
          <a:xfrm>
            <a:off x="3501008" y="2954778"/>
            <a:ext cx="0" cy="396044"/>
          </a:xfrm>
          <a:prstGeom prst="straightConnector1">
            <a:avLst/>
          </a:prstGeom>
          <a:ln w="44450" cmpd="sng">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1340768" y="2592729"/>
            <a:ext cx="893146" cy="286524"/>
          </a:xfrm>
          <a:prstGeom prst="straightConnector1">
            <a:avLst/>
          </a:prstGeom>
          <a:ln w="44450" cmpd="sng">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815154" y="2592729"/>
            <a:ext cx="756084" cy="286524"/>
          </a:xfrm>
          <a:prstGeom prst="straightConnector1">
            <a:avLst/>
          </a:prstGeom>
          <a:ln w="44450" cmpd="sng">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a:off x="1053290" y="4232920"/>
            <a:ext cx="1440160" cy="648071"/>
          </a:xfrm>
          <a:prstGeom prst="straightConnector1">
            <a:avLst/>
          </a:prstGeom>
          <a:ln w="44450" cmpd="sng">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H="1">
            <a:off x="2708920" y="4610962"/>
            <a:ext cx="792088" cy="342038"/>
          </a:xfrm>
          <a:prstGeom prst="straightConnector1">
            <a:avLst/>
          </a:prstGeom>
          <a:ln w="44450" cmpd="sng">
            <a:tailEnd type="arrow"/>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3501008" y="4610962"/>
            <a:ext cx="864096" cy="342038"/>
          </a:xfrm>
          <a:prstGeom prst="straightConnector1">
            <a:avLst/>
          </a:prstGeom>
          <a:ln w="44450" cmpd="sng">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4365104" y="4268924"/>
            <a:ext cx="1656184" cy="684076"/>
          </a:xfrm>
          <a:prstGeom prst="straightConnector1">
            <a:avLst/>
          </a:prstGeom>
          <a:ln w="44450"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236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ижний колонтитул 6"/>
          <p:cNvSpPr>
            <a:spLocks noGrp="1"/>
          </p:cNvSpPr>
          <p:nvPr>
            <p:ph type="ftr" sz="quarter" idx="11"/>
          </p:nvPr>
        </p:nvSpPr>
        <p:spPr/>
        <p:txBody>
          <a:bodyPr/>
          <a:lstStyle/>
          <a:p>
            <a:r>
              <a:rPr lang="ru-RU" dirty="0" smtClean="0"/>
              <a:t>ИСПОЛНЕНИЕ ОБЛАСТНОГО БЮДЖЕТА  ЗА 2019 ГОД (отчет для граждан)</a:t>
            </a:r>
            <a:endParaRPr lang="ru-RU" dirty="0"/>
          </a:p>
        </p:txBody>
      </p:sp>
      <p:sp>
        <p:nvSpPr>
          <p:cNvPr id="8" name="Номер слайда 7"/>
          <p:cNvSpPr>
            <a:spLocks noGrp="1"/>
          </p:cNvSpPr>
          <p:nvPr>
            <p:ph type="sldNum" sz="quarter" idx="12"/>
          </p:nvPr>
        </p:nvSpPr>
        <p:spPr/>
        <p:txBody>
          <a:bodyPr/>
          <a:lstStyle/>
          <a:p>
            <a:fld id="{60426793-6689-475E-9747-E124070FA45D}" type="slidenum">
              <a:rPr lang="ru-RU" smtClean="0"/>
              <a:pPr/>
              <a:t>9</a:t>
            </a:fld>
            <a:endParaRPr lang="ru-RU"/>
          </a:p>
        </p:txBody>
      </p:sp>
      <p:graphicFrame>
        <p:nvGraphicFramePr>
          <p:cNvPr id="10" name="Содержимое 12"/>
          <p:cNvGraphicFramePr>
            <a:graphicFrameLocks noGrp="1"/>
          </p:cNvGraphicFramePr>
          <p:nvPr>
            <p:ph sz="quarter" idx="4"/>
            <p:extLst>
              <p:ext uri="{D42A27DB-BD31-4B8C-83A1-F6EECF244321}">
                <p14:modId xmlns:p14="http://schemas.microsoft.com/office/powerpoint/2010/main" val="2332537386"/>
              </p:ext>
            </p:extLst>
          </p:nvPr>
        </p:nvGraphicFramePr>
        <p:xfrm>
          <a:off x="181178" y="4088906"/>
          <a:ext cx="6480720" cy="4988878"/>
        </p:xfrm>
        <a:graphic>
          <a:graphicData uri="http://schemas.openxmlformats.org/drawingml/2006/table">
            <a:tbl>
              <a:tblPr/>
              <a:tblGrid>
                <a:gridCol w="348962"/>
                <a:gridCol w="478576"/>
                <a:gridCol w="478576"/>
                <a:gridCol w="478576"/>
                <a:gridCol w="478576"/>
                <a:gridCol w="478576"/>
                <a:gridCol w="2077154"/>
                <a:gridCol w="1661724"/>
              </a:tblGrid>
              <a:tr h="314482">
                <a:tc>
                  <a:txBody>
                    <a:bodyPr/>
                    <a:lstStyle/>
                    <a:p>
                      <a:pPr algn="l" fontAlgn="b"/>
                      <a:endParaRPr lang="ru-RU" sz="1000" b="0" i="0" u="none" strike="noStrike" dirty="0">
                        <a:solidFill>
                          <a:srgbClr val="000000"/>
                        </a:solidFill>
                        <a:latin typeface="Calibri"/>
                      </a:endParaRP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000" b="0" i="0" u="none" strike="noStrike">
                        <a:solidFill>
                          <a:srgbClr val="000000"/>
                        </a:solidFill>
                        <a:latin typeface="Calibri"/>
                      </a:endParaRP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000" b="0" i="0" u="none" strike="noStrike">
                        <a:solidFill>
                          <a:srgbClr val="000000"/>
                        </a:solidFill>
                        <a:latin typeface="Calibri"/>
                      </a:endParaRP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000" b="0" i="0" u="none" strike="noStrike">
                        <a:solidFill>
                          <a:srgbClr val="000000"/>
                        </a:solidFill>
                        <a:latin typeface="Calibri"/>
                      </a:endParaRP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000" b="0" i="0" u="none" strike="noStrike">
                        <a:solidFill>
                          <a:srgbClr val="000000"/>
                        </a:solidFill>
                        <a:latin typeface="Calibri"/>
                      </a:endParaRP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000" b="0" i="0" u="none" strike="noStrike">
                        <a:solidFill>
                          <a:srgbClr val="000000"/>
                        </a:solidFill>
                        <a:latin typeface="Calibri"/>
                      </a:endParaRP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000" b="0" i="0" u="none" strike="noStrike" dirty="0">
                        <a:solidFill>
                          <a:srgbClr val="000000"/>
                        </a:solidFill>
                        <a:latin typeface="Calibri"/>
                      </a:endParaRP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ru-RU" sz="1400" b="0" i="0" u="none" strike="noStrike" dirty="0">
                          <a:solidFill>
                            <a:srgbClr val="000000"/>
                          </a:solidFill>
                          <a:latin typeface="Times New Roman"/>
                        </a:rPr>
                        <a:t>тыс</a:t>
                      </a:r>
                      <a:r>
                        <a:rPr lang="ru-RU" sz="1400" b="0" i="0" u="none" strike="noStrike" dirty="0" smtClean="0">
                          <a:solidFill>
                            <a:srgbClr val="000000"/>
                          </a:solidFill>
                          <a:latin typeface="Times New Roman"/>
                        </a:rPr>
                        <a:t>. руб</a:t>
                      </a:r>
                      <a:r>
                        <a:rPr lang="ru-RU" sz="1400" b="0" i="0" u="none" strike="noStrike" dirty="0">
                          <a:solidFill>
                            <a:srgbClr val="000000"/>
                          </a:solidFill>
                          <a:latin typeface="Times New Roman"/>
                        </a:rPr>
                        <a:t>.</a:t>
                      </a:r>
                    </a:p>
                  </a:txBody>
                  <a:tcPr marL="4885" marR="4885" marT="4885" marB="0" anchor="b">
                    <a:lnL>
                      <a:noFill/>
                    </a:lnL>
                    <a:lnR>
                      <a:noFill/>
                    </a:lnR>
                    <a:lnT>
                      <a:noFill/>
                    </a:lnT>
                    <a:lnB w="6350" cap="flat" cmpd="sng" algn="ctr">
                      <a:solidFill>
                        <a:srgbClr val="000000"/>
                      </a:solidFill>
                      <a:prstDash val="solid"/>
                      <a:round/>
                      <a:headEnd type="none" w="med" len="med"/>
                      <a:tailEnd type="none" w="med" len="med"/>
                    </a:lnB>
                  </a:tcPr>
                </a:tc>
              </a:tr>
              <a:tr h="1103541">
                <a:tc>
                  <a:txBody>
                    <a:bodyPr/>
                    <a:lstStyle/>
                    <a:p>
                      <a:pPr algn="ctr" fontAlgn="ctr"/>
                      <a:r>
                        <a:rPr lang="ru-RU" sz="1400" b="1" i="0" u="none" strike="noStrike" dirty="0">
                          <a:solidFill>
                            <a:srgbClr val="000000"/>
                          </a:solidFill>
                          <a:latin typeface="Times New Roman"/>
                        </a:rPr>
                        <a:t>№ </a:t>
                      </a:r>
                      <a:r>
                        <a:rPr lang="ru-RU" sz="1400" b="1" i="0" u="none" strike="noStrike" dirty="0" err="1">
                          <a:solidFill>
                            <a:srgbClr val="000000"/>
                          </a:solidFill>
                          <a:latin typeface="Times New Roman"/>
                        </a:rPr>
                        <a:t>п</a:t>
                      </a:r>
                      <a:r>
                        <a:rPr lang="ru-RU" sz="1400" b="1" i="0" u="none" strike="noStrike" dirty="0">
                          <a:solidFill>
                            <a:srgbClr val="000000"/>
                          </a:solidFill>
                          <a:latin typeface="Times New Roman"/>
                        </a:rPr>
                        <a:t>/</a:t>
                      </a:r>
                      <a:r>
                        <a:rPr lang="ru-RU" sz="1400" b="1" i="0" u="none" strike="noStrike" dirty="0" err="1">
                          <a:solidFill>
                            <a:srgbClr val="000000"/>
                          </a:solidFill>
                          <a:latin typeface="Times New Roman"/>
                        </a:rPr>
                        <a:t>п</a:t>
                      </a:r>
                      <a:endParaRPr lang="ru-RU" sz="1400" b="1" i="0" u="none" strike="noStrike" dirty="0">
                        <a:solidFill>
                          <a:srgbClr val="000000"/>
                        </a:solidFill>
                        <a:latin typeface="Times New Roman"/>
                      </a:endParaRP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ru-RU" sz="1400" b="1" i="0" u="none" strike="noStrike" dirty="0">
                          <a:solidFill>
                            <a:srgbClr val="000000"/>
                          </a:solidFill>
                          <a:latin typeface="Times New Roman"/>
                        </a:rPr>
                        <a:t>Вид долгового обязательства</a:t>
                      </a:r>
                    </a:p>
                  </a:txBody>
                  <a:tcPr marL="54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ctr"/>
                      <a:r>
                        <a:rPr lang="ru-RU" sz="1400" b="1" i="0" u="none" strike="noStrike" dirty="0">
                          <a:solidFill>
                            <a:srgbClr val="000000"/>
                          </a:solidFill>
                          <a:latin typeface="Times New Roman"/>
                        </a:rPr>
                        <a:t>Фактический объем государственного долга Липецкой области на </a:t>
                      </a:r>
                      <a:r>
                        <a:rPr lang="ru-RU" sz="1400" b="1" i="0" u="none" strike="noStrike" dirty="0" smtClean="0">
                          <a:solidFill>
                            <a:srgbClr val="000000"/>
                          </a:solidFill>
                          <a:latin typeface="Times New Roman"/>
                        </a:rPr>
                        <a:t>01.01.2019 </a:t>
                      </a:r>
                      <a:r>
                        <a:rPr lang="ru-RU" sz="1400" b="1" i="0" u="none" strike="noStrike" dirty="0">
                          <a:solidFill>
                            <a:srgbClr val="000000"/>
                          </a:solidFill>
                          <a:latin typeface="Times New Roman"/>
                        </a:rPr>
                        <a:t>г.</a:t>
                      </a: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Фактический объем государственного долга Липецкой области на </a:t>
                      </a:r>
                      <a:r>
                        <a:rPr lang="ru-RU" sz="1400" b="1" i="0" u="none" strike="noStrike" dirty="0" smtClean="0">
                          <a:solidFill>
                            <a:srgbClr val="000000"/>
                          </a:solidFill>
                          <a:latin typeface="Times New Roman"/>
                        </a:rPr>
                        <a:t>01.01.2020 </a:t>
                      </a:r>
                      <a:r>
                        <a:rPr lang="ru-RU" sz="1400" b="1" i="0" u="none" strike="noStrike" dirty="0">
                          <a:solidFill>
                            <a:srgbClr val="000000"/>
                          </a:solidFill>
                          <a:latin typeface="Times New Roman"/>
                        </a:rPr>
                        <a:t>г.</a:t>
                      </a: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6185">
                <a:tc>
                  <a:txBody>
                    <a:bodyPr/>
                    <a:lstStyle/>
                    <a:p>
                      <a:pPr algn="ctr" fontAlgn="ctr"/>
                      <a:r>
                        <a:rPr lang="ru-RU" sz="1400" b="0" i="0" u="none" strike="noStrike">
                          <a:solidFill>
                            <a:srgbClr val="000000"/>
                          </a:solidFill>
                          <a:latin typeface="Times New Roman"/>
                        </a:rPr>
                        <a:t>1</a:t>
                      </a: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ctr"/>
                      <a:r>
                        <a:rPr lang="ru-RU" sz="1400" b="0" i="0" u="none" strike="noStrike" dirty="0">
                          <a:solidFill>
                            <a:srgbClr val="000000"/>
                          </a:solidFill>
                          <a:latin typeface="Times New Roman"/>
                        </a:rPr>
                        <a:t>Государственные ценные бумаги Липецкой области</a:t>
                      </a:r>
                    </a:p>
                  </a:txBody>
                  <a:tcPr marL="54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ctr"/>
                      <a:r>
                        <a:rPr lang="ru-RU" sz="1400" b="0" i="0" u="none" strike="noStrike">
                          <a:solidFill>
                            <a:srgbClr val="000000"/>
                          </a:solidFill>
                          <a:effectLst/>
                          <a:latin typeface="Times New Roman"/>
                        </a:rPr>
                        <a:t>5 850 000,0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Times New Roman"/>
                        </a:rPr>
                        <a:t>5 800 000,0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3541">
                <a:tc>
                  <a:txBody>
                    <a:bodyPr/>
                    <a:lstStyle/>
                    <a:p>
                      <a:pPr algn="ctr" fontAlgn="ctr"/>
                      <a:r>
                        <a:rPr lang="ru-RU" sz="1400" b="0" i="0" u="none" strike="noStrike">
                          <a:solidFill>
                            <a:srgbClr val="000000"/>
                          </a:solidFill>
                          <a:latin typeface="Times New Roman"/>
                        </a:rPr>
                        <a:t>2</a:t>
                      </a: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ctr"/>
                      <a:r>
                        <a:rPr lang="ru-RU" sz="1400" b="0" i="0" u="none" strike="noStrike" dirty="0">
                          <a:solidFill>
                            <a:srgbClr val="000000"/>
                          </a:solidFill>
                          <a:latin typeface="Times New Roman"/>
                        </a:rPr>
                        <a:t>Бюджетные кредиты, привлеченные в областной бюджет от других бюджетов бюджетной системы Российской Федерации</a:t>
                      </a:r>
                    </a:p>
                  </a:txBody>
                  <a:tcPr marL="54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ctr"/>
                      <a:r>
                        <a:rPr lang="ru-RU" sz="1400" b="0" i="0" u="none" strike="noStrike">
                          <a:solidFill>
                            <a:srgbClr val="000000"/>
                          </a:solidFill>
                          <a:effectLst/>
                          <a:latin typeface="Times New Roman"/>
                        </a:rPr>
                        <a:t>6 437 093,1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Times New Roman"/>
                        </a:rPr>
                        <a:t>6 132 672,8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03541">
                <a:tc>
                  <a:txBody>
                    <a:bodyPr/>
                    <a:lstStyle/>
                    <a:p>
                      <a:pPr algn="ctr" fontAlgn="ctr"/>
                      <a:r>
                        <a:rPr lang="ru-RU" sz="1400" b="0" i="0" u="none" strike="noStrike">
                          <a:solidFill>
                            <a:srgbClr val="000000"/>
                          </a:solidFill>
                          <a:latin typeface="Times New Roman"/>
                        </a:rPr>
                        <a:t>3</a:t>
                      </a: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ctr"/>
                      <a:r>
                        <a:rPr lang="ru-RU" sz="1400" b="0" i="0" u="none" strike="noStrike" dirty="0">
                          <a:solidFill>
                            <a:srgbClr val="000000"/>
                          </a:solidFill>
                          <a:latin typeface="Times New Roman"/>
                        </a:rPr>
                        <a:t>Кредиты, полученные от кредитных организаций, иностранных банков и международных финансовых организаций</a:t>
                      </a:r>
                    </a:p>
                  </a:txBody>
                  <a:tcPr marL="54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ctr"/>
                      <a:r>
                        <a:rPr lang="ru-RU" sz="1400" b="0" i="0" u="none" strike="noStrike">
                          <a:solidFill>
                            <a:srgbClr val="000000"/>
                          </a:solidFill>
                          <a:effectLst/>
                          <a:latin typeface="Times New Roman"/>
                        </a:rPr>
                        <a:t>2 500 000,0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Times New Roman"/>
                        </a:rPr>
                        <a:t>500 000,0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2043">
                <a:tc>
                  <a:txBody>
                    <a:bodyPr/>
                    <a:lstStyle/>
                    <a:p>
                      <a:pPr algn="ctr" fontAlgn="ctr"/>
                      <a:r>
                        <a:rPr lang="ru-RU" sz="1400" b="0" i="0" u="none" strike="noStrike">
                          <a:solidFill>
                            <a:srgbClr val="000000"/>
                          </a:solidFill>
                          <a:latin typeface="Times New Roman"/>
                        </a:rPr>
                        <a:t>4</a:t>
                      </a:r>
                    </a:p>
                  </a:txBody>
                  <a:tcPr marL="4885" marR="4885" marT="48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l" fontAlgn="ctr"/>
                      <a:r>
                        <a:rPr lang="ru-RU" sz="1400" b="0" i="0" u="none" strike="noStrike" dirty="0">
                          <a:solidFill>
                            <a:srgbClr val="000000"/>
                          </a:solidFill>
                          <a:latin typeface="Times New Roman"/>
                        </a:rPr>
                        <a:t>Государственные гарантии Липецкой области</a:t>
                      </a:r>
                    </a:p>
                  </a:txBody>
                  <a:tcPr marL="54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ctr"/>
                      <a:r>
                        <a:rPr lang="ru-RU" sz="1400" b="0" i="0" u="none" strike="noStrike">
                          <a:solidFill>
                            <a:srgbClr val="000000"/>
                          </a:solidFill>
                          <a:effectLst/>
                          <a:latin typeface="Times New Roman"/>
                        </a:rPr>
                        <a:t>200 000,0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0" i="0" u="none" strike="noStrike">
                          <a:solidFill>
                            <a:srgbClr val="000000"/>
                          </a:solidFill>
                          <a:effectLst/>
                          <a:latin typeface="Times New Roman"/>
                        </a:rPr>
                        <a:t>147 266,7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5545">
                <a:tc>
                  <a:txBody>
                    <a:bodyPr/>
                    <a:lstStyle/>
                    <a:p>
                      <a:pPr algn="l" fontAlgn="b"/>
                      <a:r>
                        <a:rPr lang="ru-RU" sz="1400" b="0" i="0" u="none" strike="noStrike">
                          <a:solidFill>
                            <a:srgbClr val="000000"/>
                          </a:solidFill>
                          <a:latin typeface="Times New Roman"/>
                        </a:rPr>
                        <a:t> </a:t>
                      </a:r>
                    </a:p>
                  </a:txBody>
                  <a:tcPr marL="4885" marR="4885" marT="48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ru-RU" sz="1400" b="1" i="0" u="none" strike="noStrike" dirty="0">
                          <a:solidFill>
                            <a:srgbClr val="000000"/>
                          </a:solidFill>
                          <a:latin typeface="Times New Roman"/>
                        </a:rPr>
                        <a:t>Всего</a:t>
                      </a:r>
                    </a:p>
                  </a:txBody>
                  <a:tcPr marL="54000" marR="3600" marT="36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ctr"/>
                      <a:r>
                        <a:rPr lang="ru-RU" sz="1400" b="1" i="0" u="none" strike="noStrike">
                          <a:solidFill>
                            <a:srgbClr val="000000"/>
                          </a:solidFill>
                          <a:effectLst/>
                          <a:latin typeface="Times New Roman"/>
                        </a:rPr>
                        <a:t>14 987 093,1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effectLst/>
                          <a:latin typeface="Times New Roman"/>
                        </a:rPr>
                        <a:t>12 579 939,5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Текст 5"/>
          <p:cNvSpPr>
            <a:spLocks noGrp="1"/>
          </p:cNvSpPr>
          <p:nvPr>
            <p:ph type="body" sz="quarter" idx="3"/>
          </p:nvPr>
        </p:nvSpPr>
        <p:spPr>
          <a:xfrm>
            <a:off x="0" y="3728864"/>
            <a:ext cx="6733906" cy="381135"/>
          </a:xfrm>
        </p:spPr>
        <p:txBody>
          <a:bodyPr>
            <a:noAutofit/>
          </a:bodyPr>
          <a:lstStyle/>
          <a:p>
            <a:pPr algn="ctr"/>
            <a:r>
              <a:rPr lang="ru-RU" sz="1800" dirty="0" smtClean="0"/>
              <a:t>Сведения об объеме государственного долга Липецкой области</a:t>
            </a:r>
            <a:endParaRPr lang="ru-RU" sz="1800" dirty="0"/>
          </a:p>
        </p:txBody>
      </p:sp>
      <p:sp>
        <p:nvSpPr>
          <p:cNvPr id="12" name="Текст 4"/>
          <p:cNvSpPr txBox="1">
            <a:spLocks/>
          </p:cNvSpPr>
          <p:nvPr/>
        </p:nvSpPr>
        <p:spPr>
          <a:xfrm>
            <a:off x="2276872" y="397563"/>
            <a:ext cx="4427353" cy="864096"/>
          </a:xfrm>
          <a:prstGeom prst="rect">
            <a:avLst/>
          </a:prstGeom>
          <a:solidFill>
            <a:schemeClr val="bg1">
              <a:alpha val="60000"/>
            </a:schemeClr>
          </a:solidFill>
          <a:effectLst>
            <a:outerShdw blurRad="88900" dist="127000" dir="2700000" algn="tl" rotWithShape="0">
              <a:prstClr val="black">
                <a:alpha val="16000"/>
              </a:prstClr>
            </a:outerShdw>
          </a:effectLst>
        </p:spPr>
        <p:txBody>
          <a:bodyPr vert="horz" lIns="91440" tIns="45720" rIns="91440" bIns="45720" rtlCol="0" anchor="ctr">
            <a:noAutofit/>
          </a:bodyPr>
          <a:lstStyle/>
          <a:p>
            <a:pPr lvl="0" algn="ctr">
              <a:spcBef>
                <a:spcPct val="20000"/>
              </a:spcBef>
            </a:pPr>
            <a:r>
              <a:rPr lang="ru-RU" b="1" dirty="0" smtClean="0"/>
              <a:t>Уровень долговой нагрузки Липецкой области</a:t>
            </a:r>
            <a:endParaRPr kumimoji="0" lang="ru-RU" b="1" i="0" u="none" strike="noStrike" kern="1200" cap="none" spc="0" normalizeH="0" baseline="0" noProof="0" dirty="0">
              <a:ln>
                <a:noFill/>
              </a:ln>
              <a:solidFill>
                <a:schemeClr val="tx1"/>
              </a:solidFill>
              <a:effectLst/>
              <a:uLnTx/>
              <a:uFillTx/>
            </a:endParaRPr>
          </a:p>
        </p:txBody>
      </p:sp>
      <p:sp>
        <p:nvSpPr>
          <p:cNvPr id="13" name="TextBox 12"/>
          <p:cNvSpPr txBox="1"/>
          <p:nvPr/>
        </p:nvSpPr>
        <p:spPr>
          <a:xfrm>
            <a:off x="0" y="2216696"/>
            <a:ext cx="6858000" cy="1077218"/>
          </a:xfrm>
          <a:prstGeom prst="rect">
            <a:avLst/>
          </a:prstGeom>
          <a:noFill/>
        </p:spPr>
        <p:txBody>
          <a:bodyPr wrap="square" rtlCol="0">
            <a:spAutoFit/>
          </a:bodyPr>
          <a:lstStyle/>
          <a:p>
            <a:pPr algn="ctr"/>
            <a:r>
              <a:rPr lang="ru-RU" sz="1600" dirty="0" smtClean="0"/>
              <a:t>Уровень долговой нагрузки Липецкой области характеризуется отношением объема государственного долга области к общему годовому объему доходов областного бюджета без учета безвозмездных поступлений.</a:t>
            </a:r>
          </a:p>
          <a:p>
            <a:r>
              <a:rPr lang="ru-RU" sz="1600" dirty="0" smtClean="0"/>
              <a:t>По состоянию на 01.01.2020 года данный показатель составлял- 25,9%.</a:t>
            </a:r>
            <a:endParaRPr lang="ru-RU" sz="1600" dirty="0"/>
          </a:p>
        </p:txBody>
      </p:sp>
    </p:spTree>
    <p:extLst>
      <p:ext uri="{BB962C8B-B14F-4D97-AF65-F5344CB8AC3E}">
        <p14:creationId xmlns:p14="http://schemas.microsoft.com/office/powerpoint/2010/main" val="1703249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шаблон ЛО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шаблон ЛО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шаблон ЛО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13408</TotalTime>
  <Words>6736</Words>
  <Application>Microsoft Office PowerPoint</Application>
  <PresentationFormat>Лист A4 (210x297 мм)</PresentationFormat>
  <Paragraphs>2068</Paragraphs>
  <Slides>34</Slides>
  <Notes>1</Notes>
  <HiddenSlides>0</HiddenSlides>
  <MMClips>0</MMClips>
  <ScaleCrop>false</ScaleCrop>
  <HeadingPairs>
    <vt:vector size="4" baseType="variant">
      <vt:variant>
        <vt:lpstr>Тема</vt:lpstr>
      </vt:variant>
      <vt:variant>
        <vt:i4>4</vt:i4>
      </vt:variant>
      <vt:variant>
        <vt:lpstr>Заголовки слайдов</vt:lpstr>
      </vt:variant>
      <vt:variant>
        <vt:i4>34</vt:i4>
      </vt:variant>
    </vt:vector>
  </HeadingPairs>
  <TitlesOfParts>
    <vt:vector size="38" baseType="lpstr">
      <vt:lpstr>шаблон ЛО3</vt:lpstr>
      <vt:lpstr>1_шаблон ЛО3</vt:lpstr>
      <vt:lpstr>Тема Office</vt:lpstr>
      <vt:lpstr>2_шаблон ЛО3</vt:lpstr>
      <vt:lpstr>ИСПОЛНЕНИЕ ОБЛАСТНОГО БЮДЖЕТА ЗА 2019 ГОД</vt:lpstr>
      <vt:lpstr>Деятельность органов власти</vt:lpstr>
      <vt:lpstr>Основные задачи и приоритетные направления бюджетной политики Липецкой области на 2019 год</vt:lpstr>
      <vt:lpstr>Оценка качества управления региональными финансами</vt:lpstr>
      <vt:lpstr>Презентация PowerPoint</vt:lpstr>
      <vt:lpstr>Презентация PowerPoint</vt:lpstr>
      <vt:lpstr>Основные характеристики областного бюджета 2019  года</vt:lpstr>
      <vt:lpstr>Структура бюджета Липецкой области</vt:lpstr>
      <vt:lpstr>Презентация PowerPoint</vt:lpstr>
      <vt:lpstr>Исполнение областного бюджета по доходам</vt:lpstr>
      <vt:lpstr>Исполнение областного бюджета по расходам по разделам классификации расходов бюджета</vt:lpstr>
      <vt:lpstr>Межбюджетные трансферты, поступившие из  федерального бюджета в  2019 году, млрд.руб.</vt:lpstr>
      <vt:lpstr>Финансовая помощь бюджетам муниципальных образований за 2019 год</vt:lpstr>
      <vt:lpstr>Динамика роста среднемесячной заработной платы по категориям работников (руб.)</vt:lpstr>
      <vt:lpstr>Бюджетные доходы и расходы на душу населения по ЦФО за 2019г. руб. /чел.</vt:lpstr>
      <vt:lpstr>Обеспечение жилыми помещениями детей-сирот, детей, оставшихся без попечения родителей, и лиц из их числа</vt:lpstr>
      <vt:lpstr>Переселение граждан из аварийного жилья</vt:lpstr>
      <vt:lpstr>Информация по общественно-значимым объектам , введенным в эксплуатацию  в 2019 году</vt:lpstr>
      <vt:lpstr>Исполнение государственных программ  (подпрограмм) Липецкой области за 2019 г. (1)</vt:lpstr>
      <vt:lpstr>Исполнение государственных программ  (подпрограмм) Липецкой области за 2019 г. (2)</vt:lpstr>
      <vt:lpstr>Исполнение государственных программ  (подпрограмм) Липецкой области за 2019 г. (3)</vt:lpstr>
      <vt:lpstr>Исполнение государственных программ  (подпрограмм) Липецкой области за 2019 г. (4)</vt:lpstr>
      <vt:lpstr>Исполнение государственных программ  (подпрограмм) Липецкой области за 2019 г. (5)</vt:lpstr>
      <vt:lpstr>Исполнение государственных программ  (подпрограмм) Липецкой области за 2019 г. (6)</vt:lpstr>
      <vt:lpstr>Исполнение государственных программ  (подпрограмм) Липецкой области за 2019 г. (7)</vt:lpstr>
      <vt:lpstr>Исполнение государственных программ  (подпрограмм) Липецкой области за 2019 г. (8)</vt:lpstr>
      <vt:lpstr>Исполнение государственных программ  (подпрограмм) Липецкой области за 2019 г. (9)</vt:lpstr>
      <vt:lpstr>Меры социальной поддержки, предоставляемые гражданам из областного  и федерального бюджета (1)</vt:lpstr>
      <vt:lpstr>Меры социальной поддержки, предоставляемые гражданам из областного и федерального бюджета (2)</vt:lpstr>
      <vt:lpstr>Меры социальной поддержки, предоставляемые гражданам из областного и федерального бюджета (3)</vt:lpstr>
      <vt:lpstr>Меры социальной поддержки, предоставляемые гражданам из областного и федерального бюджета (4)</vt:lpstr>
      <vt:lpstr>Меры социальной поддержки, предоставляемые гражданам из областного  и федерального бюджета (5)</vt:lpstr>
      <vt:lpstr>Меры социальной поддержки, предоставляемые гражданам из областного  и федерального бюджета (6)</vt:lpstr>
      <vt:lpstr>Об управлении финансов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rezerf1</dc:creator>
  <cp:lastModifiedBy>Кривовицина Елена Викьлровна</cp:lastModifiedBy>
  <cp:revision>260</cp:revision>
  <cp:lastPrinted>2018-06-22T06:33:44Z</cp:lastPrinted>
  <dcterms:created xsi:type="dcterms:W3CDTF">2015-03-10T11:21:58Z</dcterms:created>
  <dcterms:modified xsi:type="dcterms:W3CDTF">2020-06-08T11:06:54Z</dcterms:modified>
</cp:coreProperties>
</file>