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1" r:id="rId2"/>
    <p:sldMasterId id="2147483723" r:id="rId3"/>
    <p:sldMasterId id="2147483769" r:id="rId4"/>
    <p:sldMasterId id="2147483810" r:id="rId5"/>
    <p:sldMasterId id="2147483851" r:id="rId6"/>
  </p:sldMasterIdLst>
  <p:notesMasterIdLst>
    <p:notesMasterId r:id="rId129"/>
  </p:notesMasterIdLst>
  <p:handoutMasterIdLst>
    <p:handoutMasterId r:id="rId130"/>
  </p:handoutMasterIdLst>
  <p:sldIdLst>
    <p:sldId id="2627" r:id="rId7"/>
    <p:sldId id="2630" r:id="rId8"/>
    <p:sldId id="2628" r:id="rId9"/>
    <p:sldId id="2629" r:id="rId10"/>
    <p:sldId id="2631" r:id="rId11"/>
    <p:sldId id="2632" r:id="rId12"/>
    <p:sldId id="2633" r:id="rId13"/>
    <p:sldId id="2634" r:id="rId14"/>
    <p:sldId id="2635" r:id="rId15"/>
    <p:sldId id="2636" r:id="rId16"/>
    <p:sldId id="2637" r:id="rId17"/>
    <p:sldId id="2638" r:id="rId18"/>
    <p:sldId id="2517" r:id="rId19"/>
    <p:sldId id="2518" r:id="rId20"/>
    <p:sldId id="2519" r:id="rId21"/>
    <p:sldId id="2520" r:id="rId22"/>
    <p:sldId id="2521" r:id="rId23"/>
    <p:sldId id="2522" r:id="rId24"/>
    <p:sldId id="2523" r:id="rId25"/>
    <p:sldId id="2524" r:id="rId26"/>
    <p:sldId id="2525" r:id="rId27"/>
    <p:sldId id="2526" r:id="rId28"/>
    <p:sldId id="2527" r:id="rId29"/>
    <p:sldId id="2528" r:id="rId30"/>
    <p:sldId id="2529" r:id="rId31"/>
    <p:sldId id="2530" r:id="rId32"/>
    <p:sldId id="2531" r:id="rId33"/>
    <p:sldId id="2532" r:id="rId34"/>
    <p:sldId id="2533" r:id="rId35"/>
    <p:sldId id="2534" r:id="rId36"/>
    <p:sldId id="2535" r:id="rId37"/>
    <p:sldId id="2536" r:id="rId38"/>
    <p:sldId id="2537" r:id="rId39"/>
    <p:sldId id="2538" r:id="rId40"/>
    <p:sldId id="2539" r:id="rId41"/>
    <p:sldId id="2540" r:id="rId42"/>
    <p:sldId id="2541" r:id="rId43"/>
    <p:sldId id="2542" r:id="rId44"/>
    <p:sldId id="2543" r:id="rId45"/>
    <p:sldId id="2544" r:id="rId46"/>
    <p:sldId id="2545" r:id="rId47"/>
    <p:sldId id="2546" r:id="rId48"/>
    <p:sldId id="2547" r:id="rId49"/>
    <p:sldId id="2548" r:id="rId50"/>
    <p:sldId id="2549" r:id="rId51"/>
    <p:sldId id="2550" r:id="rId52"/>
    <p:sldId id="2551" r:id="rId53"/>
    <p:sldId id="2552" r:id="rId54"/>
    <p:sldId id="2553" r:id="rId55"/>
    <p:sldId id="2554" r:id="rId56"/>
    <p:sldId id="2555" r:id="rId57"/>
    <p:sldId id="2556" r:id="rId58"/>
    <p:sldId id="2557" r:id="rId59"/>
    <p:sldId id="2558" r:id="rId60"/>
    <p:sldId id="2559" r:id="rId61"/>
    <p:sldId id="2560" r:id="rId62"/>
    <p:sldId id="2561" r:id="rId63"/>
    <p:sldId id="2562" r:id="rId64"/>
    <p:sldId id="2563" r:id="rId65"/>
    <p:sldId id="2564" r:id="rId66"/>
    <p:sldId id="2565" r:id="rId67"/>
    <p:sldId id="2566" r:id="rId68"/>
    <p:sldId id="2567" r:id="rId69"/>
    <p:sldId id="2568" r:id="rId70"/>
    <p:sldId id="2569" r:id="rId71"/>
    <p:sldId id="2570" r:id="rId72"/>
    <p:sldId id="2571" r:id="rId73"/>
    <p:sldId id="2572" r:id="rId74"/>
    <p:sldId id="2573" r:id="rId75"/>
    <p:sldId id="2574" r:id="rId76"/>
    <p:sldId id="2575" r:id="rId77"/>
    <p:sldId id="2576" r:id="rId78"/>
    <p:sldId id="2577" r:id="rId79"/>
    <p:sldId id="2578" r:id="rId80"/>
    <p:sldId id="2579" r:id="rId81"/>
    <p:sldId id="2580" r:id="rId82"/>
    <p:sldId id="2581" r:id="rId83"/>
    <p:sldId id="2582" r:id="rId84"/>
    <p:sldId id="2583" r:id="rId85"/>
    <p:sldId id="2584" r:id="rId86"/>
    <p:sldId id="2585" r:id="rId87"/>
    <p:sldId id="2586" r:id="rId88"/>
    <p:sldId id="2587" r:id="rId89"/>
    <p:sldId id="2588" r:id="rId90"/>
    <p:sldId id="2589" r:id="rId91"/>
    <p:sldId id="2590" r:id="rId92"/>
    <p:sldId id="2591" r:id="rId93"/>
    <p:sldId id="2592" r:id="rId94"/>
    <p:sldId id="2593" r:id="rId95"/>
    <p:sldId id="2594" r:id="rId96"/>
    <p:sldId id="2595" r:id="rId97"/>
    <p:sldId id="2596" r:id="rId98"/>
    <p:sldId id="2597" r:id="rId99"/>
    <p:sldId id="2598" r:id="rId100"/>
    <p:sldId id="2599" r:id="rId101"/>
    <p:sldId id="2600" r:id="rId102"/>
    <p:sldId id="2601" r:id="rId103"/>
    <p:sldId id="2602" r:id="rId104"/>
    <p:sldId id="2603" r:id="rId105"/>
    <p:sldId id="2604" r:id="rId106"/>
    <p:sldId id="2605" r:id="rId107"/>
    <p:sldId id="2606" r:id="rId108"/>
    <p:sldId id="2607" r:id="rId109"/>
    <p:sldId id="2608" r:id="rId110"/>
    <p:sldId id="2609" r:id="rId111"/>
    <p:sldId id="2610" r:id="rId112"/>
    <p:sldId id="2611" r:id="rId113"/>
    <p:sldId id="2612" r:id="rId114"/>
    <p:sldId id="2613" r:id="rId115"/>
    <p:sldId id="2614" r:id="rId116"/>
    <p:sldId id="2615" r:id="rId117"/>
    <p:sldId id="2616" r:id="rId118"/>
    <p:sldId id="2617" r:id="rId119"/>
    <p:sldId id="2618" r:id="rId120"/>
    <p:sldId id="2619" r:id="rId121"/>
    <p:sldId id="2620" r:id="rId122"/>
    <p:sldId id="2621" r:id="rId123"/>
    <p:sldId id="2622" r:id="rId124"/>
    <p:sldId id="2623" r:id="rId125"/>
    <p:sldId id="2624" r:id="rId126"/>
    <p:sldId id="2625" r:id="rId127"/>
    <p:sldId id="2360" r:id="rId1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F6B1DE8-C15F-4E63-BE0D-BD1A6BF5A674}">
          <p14:sldIdLst/>
        </p14:section>
        <p14:section name="Раздел без заголовка" id="{1C14E871-31D1-4CCA-B49E-BC5030EFCEE6}">
          <p14:sldIdLst>
            <p14:sldId id="2627"/>
            <p14:sldId id="2630"/>
            <p14:sldId id="2628"/>
            <p14:sldId id="2629"/>
            <p14:sldId id="2631"/>
            <p14:sldId id="2632"/>
            <p14:sldId id="2633"/>
            <p14:sldId id="2634"/>
            <p14:sldId id="2635"/>
            <p14:sldId id="2636"/>
            <p14:sldId id="2637"/>
            <p14:sldId id="2638"/>
            <p14:sldId id="2517"/>
            <p14:sldId id="2518"/>
            <p14:sldId id="2519"/>
            <p14:sldId id="2520"/>
            <p14:sldId id="2521"/>
            <p14:sldId id="2522"/>
            <p14:sldId id="2523"/>
            <p14:sldId id="2524"/>
            <p14:sldId id="2525"/>
            <p14:sldId id="2526"/>
            <p14:sldId id="2527"/>
            <p14:sldId id="2528"/>
            <p14:sldId id="2529"/>
            <p14:sldId id="2530"/>
            <p14:sldId id="2531"/>
            <p14:sldId id="2532"/>
            <p14:sldId id="2533"/>
            <p14:sldId id="2534"/>
            <p14:sldId id="2535"/>
            <p14:sldId id="2536"/>
            <p14:sldId id="2537"/>
            <p14:sldId id="2538"/>
            <p14:sldId id="2539"/>
            <p14:sldId id="2540"/>
            <p14:sldId id="2541"/>
            <p14:sldId id="2542"/>
            <p14:sldId id="2543"/>
            <p14:sldId id="2544"/>
            <p14:sldId id="2545"/>
            <p14:sldId id="2546"/>
            <p14:sldId id="2547"/>
            <p14:sldId id="2548"/>
            <p14:sldId id="2549"/>
            <p14:sldId id="2550"/>
            <p14:sldId id="2551"/>
            <p14:sldId id="2552"/>
            <p14:sldId id="2553"/>
            <p14:sldId id="2554"/>
            <p14:sldId id="2555"/>
            <p14:sldId id="2556"/>
            <p14:sldId id="2557"/>
            <p14:sldId id="2558"/>
            <p14:sldId id="2559"/>
            <p14:sldId id="2560"/>
            <p14:sldId id="2561"/>
            <p14:sldId id="2562"/>
            <p14:sldId id="2563"/>
            <p14:sldId id="2564"/>
            <p14:sldId id="2565"/>
            <p14:sldId id="2566"/>
            <p14:sldId id="2567"/>
            <p14:sldId id="2568"/>
            <p14:sldId id="2569"/>
            <p14:sldId id="2570"/>
            <p14:sldId id="2571"/>
            <p14:sldId id="2572"/>
            <p14:sldId id="2573"/>
            <p14:sldId id="2574"/>
            <p14:sldId id="2575"/>
            <p14:sldId id="2576"/>
            <p14:sldId id="2577"/>
            <p14:sldId id="2578"/>
            <p14:sldId id="2579"/>
            <p14:sldId id="2580"/>
            <p14:sldId id="2581"/>
            <p14:sldId id="2582"/>
            <p14:sldId id="2583"/>
            <p14:sldId id="2584"/>
            <p14:sldId id="2585"/>
            <p14:sldId id="2586"/>
            <p14:sldId id="2587"/>
            <p14:sldId id="2588"/>
            <p14:sldId id="2589"/>
            <p14:sldId id="2590"/>
            <p14:sldId id="2591"/>
            <p14:sldId id="2592"/>
            <p14:sldId id="2593"/>
            <p14:sldId id="2594"/>
            <p14:sldId id="2595"/>
            <p14:sldId id="2596"/>
            <p14:sldId id="2597"/>
            <p14:sldId id="2598"/>
            <p14:sldId id="2599"/>
            <p14:sldId id="2600"/>
            <p14:sldId id="2601"/>
            <p14:sldId id="2602"/>
            <p14:sldId id="2603"/>
            <p14:sldId id="2604"/>
            <p14:sldId id="2605"/>
            <p14:sldId id="2606"/>
            <p14:sldId id="2607"/>
            <p14:sldId id="2608"/>
            <p14:sldId id="2609"/>
            <p14:sldId id="2610"/>
            <p14:sldId id="2611"/>
            <p14:sldId id="2612"/>
            <p14:sldId id="2613"/>
            <p14:sldId id="2614"/>
            <p14:sldId id="2615"/>
            <p14:sldId id="2616"/>
            <p14:sldId id="2617"/>
            <p14:sldId id="2618"/>
            <p14:sldId id="2619"/>
            <p14:sldId id="2620"/>
            <p14:sldId id="2621"/>
            <p14:sldId id="2622"/>
            <p14:sldId id="2623"/>
            <p14:sldId id="2624"/>
            <p14:sldId id="2625"/>
            <p14:sldId id="23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Фетисов" initials="ДФ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E3F8"/>
    <a:srgbClr val="FFCC99"/>
    <a:srgbClr val="669900"/>
    <a:srgbClr val="009900"/>
    <a:srgbClr val="FFCCCC"/>
    <a:srgbClr val="CCECFF"/>
    <a:srgbClr val="CCFFFF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1481" autoAdjust="0"/>
  </p:normalViewPr>
  <p:slideViewPr>
    <p:cSldViewPr>
      <p:cViewPr varScale="1">
        <p:scale>
          <a:sx n="71" d="100"/>
          <a:sy n="71" d="100"/>
        </p:scale>
        <p:origin x="-175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362"/>
    </p:cViewPr>
  </p:sorterViewPr>
  <p:notesViewPr>
    <p:cSldViewPr>
      <p:cViewPr varScale="1">
        <p:scale>
          <a:sx n="54" d="100"/>
          <a:sy n="54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theme" Target="theme/theme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handoutMaster" Target="handoutMasters/handoutMaster1.xml"/><Relationship Id="rId135" Type="http://schemas.openxmlformats.org/officeDocument/2006/relationships/tableStyles" Target="tableStyle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commentAuthors" Target="commentAuthor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presProps" Target="pres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4D6AB-64A7-4E3A-8957-85FA796B6B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D9BA5D-EDD0-4D01-886A-9837785DF966}">
      <dgm:prSet custT="1"/>
      <dgm:spPr>
        <a:solidFill>
          <a:schemeClr val="bg1"/>
        </a:solidFill>
      </dgm:spPr>
      <dgm:t>
        <a:bodyPr/>
        <a:lstStyle/>
        <a:p>
          <a:pPr algn="just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библиотечных фондов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независимо от срока их полезного использования  </a:t>
          </a:r>
          <a:r>
            <a: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(СГС «Основные средства)</a:t>
          </a:r>
          <a:endParaRPr lang="ru-RU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64084-A6D8-4BD8-A4AB-D2BD16F5E7CF}" type="parTrans" cxnId="{C033743C-0A87-463A-B9F0-B853D2C51C25}">
      <dgm:prSet/>
      <dgm:spPr/>
      <dgm:t>
        <a:bodyPr/>
        <a:lstStyle/>
        <a:p>
          <a:endParaRPr lang="ru-RU"/>
        </a:p>
      </dgm:t>
    </dgm:pt>
    <dgm:pt modelId="{5C1D8CB3-CE1E-49B9-BDEB-EE96C3C59F55}" type="sibTrans" cxnId="{C033743C-0A87-463A-B9F0-B853D2C51C25}">
      <dgm:prSet/>
      <dgm:spPr/>
      <dgm:t>
        <a:bodyPr/>
        <a:lstStyle/>
        <a:p>
          <a:endParaRPr lang="ru-RU"/>
        </a:p>
      </dgm:t>
    </dgm:pt>
    <dgm:pt modelId="{18D20F54-E816-4139-8158-00E1F2A1CC02}">
      <dgm:prSet custT="1"/>
      <dgm:spPr/>
      <dgm:t>
        <a:bodyPr/>
        <a:lstStyle/>
        <a:p>
          <a:pPr algn="just" rtl="0"/>
          <a:r>
            <a:rPr lang="ru-RU" sz="1200" dirty="0" smtClean="0"/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живых организмов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(животных, растений, грибов), культивируемых для получения биологической продукции (в том числе древесины), чей естественный рост и восстановление находятся под непосредственным контролем, ответственностью и управлением субъекта учета </a:t>
          </a:r>
          <a:r>
            <a: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СГС «Биологические активы»)</a:t>
          </a:r>
          <a:endParaRPr lang="ru-RU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1895D-3813-434A-B81E-678C20D72239}" type="parTrans" cxnId="{5C5A21E0-7217-4244-A2B8-C05AFB676C12}">
      <dgm:prSet/>
      <dgm:spPr/>
      <dgm:t>
        <a:bodyPr/>
        <a:lstStyle/>
        <a:p>
          <a:endParaRPr lang="ru-RU"/>
        </a:p>
      </dgm:t>
    </dgm:pt>
    <dgm:pt modelId="{258DD711-111E-4D18-B0EB-A5F2B2BFA468}" type="sibTrans" cxnId="{5C5A21E0-7217-4244-A2B8-C05AFB676C12}">
      <dgm:prSet/>
      <dgm:spPr/>
      <dgm:t>
        <a:bodyPr/>
        <a:lstStyle/>
        <a:p>
          <a:endParaRPr lang="ru-RU"/>
        </a:p>
      </dgm:t>
    </dgm:pt>
    <dgm:pt modelId="{1C03A38A-AB09-4F6C-A2B3-FF6E1BE63F1D}">
      <dgm:prSet custT="1"/>
      <dgm:spPr/>
      <dgm:t>
        <a:bodyPr/>
        <a:lstStyle/>
        <a:p>
          <a:pPr algn="just" rtl="0"/>
          <a:r>
            <a:rPr lang="ru-RU" sz="1500" dirty="0" smtClean="0"/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незавершенного производства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сформированного субъектом учета по результатам выполнения им функции подрядчика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договорам строительного подряда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A4995-D908-418A-A9E8-115920A09DD0}" type="parTrans" cxnId="{98B1C93C-7AA3-409B-AF7A-83334F020A2A}">
      <dgm:prSet/>
      <dgm:spPr/>
      <dgm:t>
        <a:bodyPr/>
        <a:lstStyle/>
        <a:p>
          <a:endParaRPr lang="ru-RU"/>
        </a:p>
      </dgm:t>
    </dgm:pt>
    <dgm:pt modelId="{2BA48C10-69CB-478F-AAC8-17D9DD10036C}" type="sibTrans" cxnId="{98B1C93C-7AA3-409B-AF7A-83334F020A2A}">
      <dgm:prSet/>
      <dgm:spPr/>
      <dgm:t>
        <a:bodyPr/>
        <a:lstStyle/>
        <a:p>
          <a:endParaRPr lang="ru-RU"/>
        </a:p>
      </dgm:t>
    </dgm:pt>
    <dgm:pt modelId="{FB346DE9-C855-4D5E-83BD-DABFBA6A6037}">
      <dgm:prSet custT="1"/>
      <dgm:spPr/>
      <dgm:t>
        <a:bodyPr/>
        <a:lstStyle/>
        <a:p>
          <a:pPr rtl="0"/>
          <a:r>
            <a:rPr lang="ru-RU" sz="2000" dirty="0" smtClean="0"/>
            <a:t>объектов, относящихся к </a:t>
          </a:r>
          <a:r>
            <a:rPr lang="ru-RU" sz="2000" b="1" dirty="0" smtClean="0"/>
            <a:t>активам культурного наследия</a:t>
          </a:r>
          <a:endParaRPr lang="ru-RU" sz="2000" b="1" dirty="0"/>
        </a:p>
      </dgm:t>
    </dgm:pt>
    <dgm:pt modelId="{D80FE32E-41E3-4FF6-8359-F18F678FC3F0}" type="parTrans" cxnId="{50C4D0F2-9299-4234-A765-5F65C8C23235}">
      <dgm:prSet/>
      <dgm:spPr/>
      <dgm:t>
        <a:bodyPr/>
        <a:lstStyle/>
        <a:p>
          <a:endParaRPr lang="ru-RU"/>
        </a:p>
      </dgm:t>
    </dgm:pt>
    <dgm:pt modelId="{B74975B5-C0FA-4DAA-B313-49964DA22E61}" type="sibTrans" cxnId="{50C4D0F2-9299-4234-A765-5F65C8C23235}">
      <dgm:prSet/>
      <dgm:spPr/>
      <dgm:t>
        <a:bodyPr/>
        <a:lstStyle/>
        <a:p>
          <a:endParaRPr lang="ru-RU"/>
        </a:p>
      </dgm:t>
    </dgm:pt>
    <dgm:pt modelId="{2832D61E-9032-456A-850A-A27871ED5ACC}">
      <dgm:prSet custT="1"/>
      <dgm:spPr/>
      <dgm:t>
        <a:bodyPr/>
        <a:lstStyle/>
        <a:p>
          <a:pPr rtl="0"/>
          <a:r>
            <a:rPr lang="ru-RU" sz="2000" dirty="0" smtClean="0"/>
            <a:t> </a:t>
          </a:r>
          <a:r>
            <a:rPr lang="ru-RU" sz="2000" b="1" dirty="0" smtClean="0"/>
            <a:t>финансовых инструментов </a:t>
          </a:r>
        </a:p>
        <a:p>
          <a:pPr rtl="0"/>
          <a:r>
            <a:rPr lang="ru-RU" sz="2000" b="0" dirty="0" smtClean="0">
              <a:solidFill>
                <a:srgbClr val="FF0000"/>
              </a:solidFill>
            </a:rPr>
            <a:t>(СГС «Финансовые инструменты»)</a:t>
          </a:r>
          <a:endParaRPr lang="ru-RU" sz="2000" b="0" dirty="0">
            <a:solidFill>
              <a:srgbClr val="FF0000"/>
            </a:solidFill>
          </a:endParaRPr>
        </a:p>
      </dgm:t>
    </dgm:pt>
    <dgm:pt modelId="{A525532A-586A-4666-9F23-87D655EF0A1B}" type="parTrans" cxnId="{33908652-9E41-4331-A2B4-C52E6864E5BE}">
      <dgm:prSet/>
      <dgm:spPr/>
      <dgm:t>
        <a:bodyPr/>
        <a:lstStyle/>
        <a:p>
          <a:endParaRPr lang="ru-RU"/>
        </a:p>
      </dgm:t>
    </dgm:pt>
    <dgm:pt modelId="{DEE01185-9E29-487F-AFD0-B2BDD9263073}" type="sibTrans" cxnId="{33908652-9E41-4331-A2B4-C52E6864E5BE}">
      <dgm:prSet/>
      <dgm:spPr/>
      <dgm:t>
        <a:bodyPr/>
        <a:lstStyle/>
        <a:p>
          <a:endParaRPr lang="ru-RU"/>
        </a:p>
      </dgm:t>
    </dgm:pt>
    <dgm:pt modelId="{5EB11591-8F73-4CC0-A0F7-6E3361ADCD3F}" type="pres">
      <dgm:prSet presAssocID="{EBB4D6AB-64A7-4E3A-8957-85FA796B6B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785AAB-8EE6-4337-A54D-3064F7D5ABF1}" type="pres">
      <dgm:prSet presAssocID="{EBB4D6AB-64A7-4E3A-8957-85FA796B6B72}" presName="Name1" presStyleCnt="0"/>
      <dgm:spPr/>
    </dgm:pt>
    <dgm:pt modelId="{E8A27AA6-4878-4FFA-96F7-C79015B66F4C}" type="pres">
      <dgm:prSet presAssocID="{EBB4D6AB-64A7-4E3A-8957-85FA796B6B72}" presName="cycle" presStyleCnt="0"/>
      <dgm:spPr/>
    </dgm:pt>
    <dgm:pt modelId="{1BF47736-D10D-4BBF-A5A4-E8BBCBE5419A}" type="pres">
      <dgm:prSet presAssocID="{EBB4D6AB-64A7-4E3A-8957-85FA796B6B72}" presName="srcNode" presStyleLbl="node1" presStyleIdx="0" presStyleCnt="5"/>
      <dgm:spPr/>
    </dgm:pt>
    <dgm:pt modelId="{419D7945-361D-4CD8-A5CA-58EB454711AC}" type="pres">
      <dgm:prSet presAssocID="{EBB4D6AB-64A7-4E3A-8957-85FA796B6B72}" presName="conn" presStyleLbl="parChTrans1D2" presStyleIdx="0" presStyleCnt="1"/>
      <dgm:spPr/>
      <dgm:t>
        <a:bodyPr/>
        <a:lstStyle/>
        <a:p>
          <a:endParaRPr lang="ru-RU"/>
        </a:p>
      </dgm:t>
    </dgm:pt>
    <dgm:pt modelId="{21DECBDD-980A-4A1A-B503-7D73B7D9F3FB}" type="pres">
      <dgm:prSet presAssocID="{EBB4D6AB-64A7-4E3A-8957-85FA796B6B72}" presName="extraNode" presStyleLbl="node1" presStyleIdx="0" presStyleCnt="5"/>
      <dgm:spPr/>
    </dgm:pt>
    <dgm:pt modelId="{1A1D1119-03BE-42B7-918F-4FDD07E20E4C}" type="pres">
      <dgm:prSet presAssocID="{EBB4D6AB-64A7-4E3A-8957-85FA796B6B72}" presName="dstNode" presStyleLbl="node1" presStyleIdx="0" presStyleCnt="5"/>
      <dgm:spPr/>
    </dgm:pt>
    <dgm:pt modelId="{17E37478-A9AF-40DB-A676-D4CDDF2567F5}" type="pres">
      <dgm:prSet presAssocID="{FDD9BA5D-EDD0-4D01-886A-9837785DF966}" presName="text_1" presStyleLbl="node1" presStyleIdx="0" presStyleCnt="5" custLinFactNeighborX="-981" custLinFactNeighborY="-21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ADCE4-01DF-42F1-8AB3-C6C85FAECC86}" type="pres">
      <dgm:prSet presAssocID="{FDD9BA5D-EDD0-4D01-886A-9837785DF966}" presName="accent_1" presStyleCnt="0"/>
      <dgm:spPr/>
    </dgm:pt>
    <dgm:pt modelId="{507CFA73-5FD9-47BC-B8EE-008442405A66}" type="pres">
      <dgm:prSet presAssocID="{FDD9BA5D-EDD0-4D01-886A-9837785DF966}" presName="accentRepeatNode" presStyleLbl="solidFgAcc1" presStyleIdx="0" presStyleCnt="5" custLinFactNeighborX="-10207" custLinFactNeighborY="-2997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F5CFBC3-D677-4C9C-8ABF-9D4ADE53F68F}" type="pres">
      <dgm:prSet presAssocID="{18D20F54-E816-4139-8158-00E1F2A1CC02}" presName="text_2" presStyleLbl="node1" presStyleIdx="1" presStyleCnt="5" custScaleY="19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17D01-9069-4A29-A65C-18BAA0C94546}" type="pres">
      <dgm:prSet presAssocID="{18D20F54-E816-4139-8158-00E1F2A1CC02}" presName="accent_2" presStyleCnt="0"/>
      <dgm:spPr/>
    </dgm:pt>
    <dgm:pt modelId="{691F04CF-5C7C-4AD1-8B5F-919E273AB8F9}" type="pres">
      <dgm:prSet presAssocID="{18D20F54-E816-4139-8158-00E1F2A1CC02}" presName="accentRepeatNode" presStyleLbl="solidFgAcc1" presStyleIdx="1" presStyleCnt="5" custLinFactNeighborX="-28533" custLinFactNeighborY="-3322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CBB88CB-DF17-42C9-8E87-642AD142474E}" type="pres">
      <dgm:prSet presAssocID="{1C03A38A-AB09-4F6C-A2B3-FF6E1BE63F1D}" presName="text_3" presStyleLbl="node1" presStyleIdx="2" presStyleCnt="5" custScaleX="97349" custScaleY="124677" custLinFactNeighborX="993" custLinFactNeighborY="4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0DF2D-4D48-411F-91B9-A36B993873BF}" type="pres">
      <dgm:prSet presAssocID="{1C03A38A-AB09-4F6C-A2B3-FF6E1BE63F1D}" presName="accent_3" presStyleCnt="0"/>
      <dgm:spPr/>
    </dgm:pt>
    <dgm:pt modelId="{B279C3E7-08FC-4A66-8E84-E86115620CA0}" type="pres">
      <dgm:prSet presAssocID="{1C03A38A-AB09-4F6C-A2B3-FF6E1BE63F1D}" presName="accentRepeatNode" presStyleLbl="solidFgAcc1" presStyleIdx="2" presStyleCnt="5" custLinFactNeighborX="-28691" custLinFactNeighborY="-23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DC3CAEC-3A34-4693-9F2E-E2AFBBB3E0FD}" type="pres">
      <dgm:prSet presAssocID="{FB346DE9-C855-4D5E-83BD-DABFBA6A6037}" presName="text_4" presStyleLbl="node1" presStyleIdx="3" presStyleCnt="5" custScaleY="70169" custLinFactNeighborX="-431" custLinFactNeighborY="60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489A6-AE78-4C9C-9C7C-6D71E5344461}" type="pres">
      <dgm:prSet presAssocID="{FB346DE9-C855-4D5E-83BD-DABFBA6A6037}" presName="accent_4" presStyleCnt="0"/>
      <dgm:spPr/>
    </dgm:pt>
    <dgm:pt modelId="{A9D12D9A-E76F-41EB-A95A-2F23B5D5C43D}" type="pres">
      <dgm:prSet presAssocID="{FB346DE9-C855-4D5E-83BD-DABFBA6A6037}" presName="accentRepeatNode" presStyleLbl="solidFgAcc1" presStyleIdx="3" presStyleCnt="5" custLinFactNeighborX="-15624" custLinFactNeighborY="-513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45D3FF3-9EB7-405F-8381-93559CA8492A}" type="pres">
      <dgm:prSet presAssocID="{2832D61E-9032-456A-850A-A27871ED5ACC}" presName="text_5" presStyleLbl="node1" presStyleIdx="4" presStyleCnt="5" custScaleX="61572" custScaleY="100914" custLinFactNeighborX="-16801" custLinFactNeighborY="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72963-0FEE-4105-B602-481BE4F2B912}" type="pres">
      <dgm:prSet presAssocID="{2832D61E-9032-456A-850A-A27871ED5ACC}" presName="accent_5" presStyleCnt="0"/>
      <dgm:spPr/>
    </dgm:pt>
    <dgm:pt modelId="{B789BA43-7729-4F6D-9CAB-460DA6A0A5B5}" type="pres">
      <dgm:prSet presAssocID="{2832D61E-9032-456A-850A-A27871ED5ACC}" presName="accentRepeatNode" presStyleLbl="solidFgAcc1" presStyleIdx="4" presStyleCnt="5" custLinFactNeighborX="8390" custLinFactNeighborY="-20969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7812C1F2-8AA6-4FB0-A2E9-790A4335BB4E}" type="presOf" srcId="{18D20F54-E816-4139-8158-00E1F2A1CC02}" destId="{7F5CFBC3-D677-4C9C-8ABF-9D4ADE53F68F}" srcOrd="0" destOrd="0" presId="urn:microsoft.com/office/officeart/2008/layout/VerticalCurvedList"/>
    <dgm:cxn modelId="{C033743C-0A87-463A-B9F0-B853D2C51C25}" srcId="{EBB4D6AB-64A7-4E3A-8957-85FA796B6B72}" destId="{FDD9BA5D-EDD0-4D01-886A-9837785DF966}" srcOrd="0" destOrd="0" parTransId="{56A64084-A6D8-4BD8-A4AB-D2BD16F5E7CF}" sibTransId="{5C1D8CB3-CE1E-49B9-BDEB-EE96C3C59F55}"/>
    <dgm:cxn modelId="{C78D6547-61CE-4622-9B38-221F06C19BE4}" type="presOf" srcId="{EBB4D6AB-64A7-4E3A-8957-85FA796B6B72}" destId="{5EB11591-8F73-4CC0-A0F7-6E3361ADCD3F}" srcOrd="0" destOrd="0" presId="urn:microsoft.com/office/officeart/2008/layout/VerticalCurvedList"/>
    <dgm:cxn modelId="{98B1C93C-7AA3-409B-AF7A-83334F020A2A}" srcId="{EBB4D6AB-64A7-4E3A-8957-85FA796B6B72}" destId="{1C03A38A-AB09-4F6C-A2B3-FF6E1BE63F1D}" srcOrd="2" destOrd="0" parTransId="{89AA4995-D908-418A-A9E8-115920A09DD0}" sibTransId="{2BA48C10-69CB-478F-AAC8-17D9DD10036C}"/>
    <dgm:cxn modelId="{50C4D0F2-9299-4234-A765-5F65C8C23235}" srcId="{EBB4D6AB-64A7-4E3A-8957-85FA796B6B72}" destId="{FB346DE9-C855-4D5E-83BD-DABFBA6A6037}" srcOrd="3" destOrd="0" parTransId="{D80FE32E-41E3-4FF6-8359-F18F678FC3F0}" sibTransId="{B74975B5-C0FA-4DAA-B313-49964DA22E61}"/>
    <dgm:cxn modelId="{0894ADE3-5D60-4F69-9D83-BBA252B35ACE}" type="presOf" srcId="{1C03A38A-AB09-4F6C-A2B3-FF6E1BE63F1D}" destId="{9CBB88CB-DF17-42C9-8E87-642AD142474E}" srcOrd="0" destOrd="0" presId="urn:microsoft.com/office/officeart/2008/layout/VerticalCurvedList"/>
    <dgm:cxn modelId="{33908652-9E41-4331-A2B4-C52E6864E5BE}" srcId="{EBB4D6AB-64A7-4E3A-8957-85FA796B6B72}" destId="{2832D61E-9032-456A-850A-A27871ED5ACC}" srcOrd="4" destOrd="0" parTransId="{A525532A-586A-4666-9F23-87D655EF0A1B}" sibTransId="{DEE01185-9E29-487F-AFD0-B2BDD9263073}"/>
    <dgm:cxn modelId="{A44BFE55-EB87-43A9-BEE3-5BAD5CB048A0}" type="presOf" srcId="{5C1D8CB3-CE1E-49B9-BDEB-EE96C3C59F55}" destId="{419D7945-361D-4CD8-A5CA-58EB454711AC}" srcOrd="0" destOrd="0" presId="urn:microsoft.com/office/officeart/2008/layout/VerticalCurvedList"/>
    <dgm:cxn modelId="{6F69DAA5-93E6-40B8-9E6F-B69A9F2DB8D5}" type="presOf" srcId="{FDD9BA5D-EDD0-4D01-886A-9837785DF966}" destId="{17E37478-A9AF-40DB-A676-D4CDDF2567F5}" srcOrd="0" destOrd="0" presId="urn:microsoft.com/office/officeart/2008/layout/VerticalCurvedList"/>
    <dgm:cxn modelId="{B1B7368C-962D-4C88-9041-23FBD92DFE7B}" type="presOf" srcId="{2832D61E-9032-456A-850A-A27871ED5ACC}" destId="{945D3FF3-9EB7-405F-8381-93559CA8492A}" srcOrd="0" destOrd="0" presId="urn:microsoft.com/office/officeart/2008/layout/VerticalCurvedList"/>
    <dgm:cxn modelId="{5C5A21E0-7217-4244-A2B8-C05AFB676C12}" srcId="{EBB4D6AB-64A7-4E3A-8957-85FA796B6B72}" destId="{18D20F54-E816-4139-8158-00E1F2A1CC02}" srcOrd="1" destOrd="0" parTransId="{5131895D-3813-434A-B81E-678C20D72239}" sibTransId="{258DD711-111E-4D18-B0EB-A5F2B2BFA468}"/>
    <dgm:cxn modelId="{1A92D301-8E1F-4C2A-892F-0EA975EBC5C3}" type="presOf" srcId="{FB346DE9-C855-4D5E-83BD-DABFBA6A6037}" destId="{BDC3CAEC-3A34-4693-9F2E-E2AFBBB3E0FD}" srcOrd="0" destOrd="0" presId="urn:microsoft.com/office/officeart/2008/layout/VerticalCurvedList"/>
    <dgm:cxn modelId="{3D1610B4-9664-4942-A5F1-F5997FF21101}" type="presParOf" srcId="{5EB11591-8F73-4CC0-A0F7-6E3361ADCD3F}" destId="{D2785AAB-8EE6-4337-A54D-3064F7D5ABF1}" srcOrd="0" destOrd="0" presId="urn:microsoft.com/office/officeart/2008/layout/VerticalCurvedList"/>
    <dgm:cxn modelId="{B6874F12-2C50-444B-A780-73DEB54EA949}" type="presParOf" srcId="{D2785AAB-8EE6-4337-A54D-3064F7D5ABF1}" destId="{E8A27AA6-4878-4FFA-96F7-C79015B66F4C}" srcOrd="0" destOrd="0" presId="urn:microsoft.com/office/officeart/2008/layout/VerticalCurvedList"/>
    <dgm:cxn modelId="{2B4CF758-6453-4E3C-B46F-EB0ACDA15C3E}" type="presParOf" srcId="{E8A27AA6-4878-4FFA-96F7-C79015B66F4C}" destId="{1BF47736-D10D-4BBF-A5A4-E8BBCBE5419A}" srcOrd="0" destOrd="0" presId="urn:microsoft.com/office/officeart/2008/layout/VerticalCurvedList"/>
    <dgm:cxn modelId="{79A476A5-1884-4CBF-A5BB-73598FAF864F}" type="presParOf" srcId="{E8A27AA6-4878-4FFA-96F7-C79015B66F4C}" destId="{419D7945-361D-4CD8-A5CA-58EB454711AC}" srcOrd="1" destOrd="0" presId="urn:microsoft.com/office/officeart/2008/layout/VerticalCurvedList"/>
    <dgm:cxn modelId="{42945937-5789-432F-A190-B95F1987F510}" type="presParOf" srcId="{E8A27AA6-4878-4FFA-96F7-C79015B66F4C}" destId="{21DECBDD-980A-4A1A-B503-7D73B7D9F3FB}" srcOrd="2" destOrd="0" presId="urn:microsoft.com/office/officeart/2008/layout/VerticalCurvedList"/>
    <dgm:cxn modelId="{9B294800-628E-4351-8380-C2326CEE1EE3}" type="presParOf" srcId="{E8A27AA6-4878-4FFA-96F7-C79015B66F4C}" destId="{1A1D1119-03BE-42B7-918F-4FDD07E20E4C}" srcOrd="3" destOrd="0" presId="urn:microsoft.com/office/officeart/2008/layout/VerticalCurvedList"/>
    <dgm:cxn modelId="{9A13E7D5-5EE8-4313-979F-F83C69D09ED4}" type="presParOf" srcId="{D2785AAB-8EE6-4337-A54D-3064F7D5ABF1}" destId="{17E37478-A9AF-40DB-A676-D4CDDF2567F5}" srcOrd="1" destOrd="0" presId="urn:microsoft.com/office/officeart/2008/layout/VerticalCurvedList"/>
    <dgm:cxn modelId="{034A7830-BA73-4671-A964-A9A37735B83E}" type="presParOf" srcId="{D2785AAB-8EE6-4337-A54D-3064F7D5ABF1}" destId="{4B7ADCE4-01DF-42F1-8AB3-C6C85FAECC86}" srcOrd="2" destOrd="0" presId="urn:microsoft.com/office/officeart/2008/layout/VerticalCurvedList"/>
    <dgm:cxn modelId="{31A6E3D7-E521-43B4-94FE-B4994BA7A8DD}" type="presParOf" srcId="{4B7ADCE4-01DF-42F1-8AB3-C6C85FAECC86}" destId="{507CFA73-5FD9-47BC-B8EE-008442405A66}" srcOrd="0" destOrd="0" presId="urn:microsoft.com/office/officeart/2008/layout/VerticalCurvedList"/>
    <dgm:cxn modelId="{DD57AF6B-968A-475E-B162-DD75F7887EC8}" type="presParOf" srcId="{D2785AAB-8EE6-4337-A54D-3064F7D5ABF1}" destId="{7F5CFBC3-D677-4C9C-8ABF-9D4ADE53F68F}" srcOrd="3" destOrd="0" presId="urn:microsoft.com/office/officeart/2008/layout/VerticalCurvedList"/>
    <dgm:cxn modelId="{A0F36A6C-6609-47A5-902B-528D17613EC8}" type="presParOf" srcId="{D2785AAB-8EE6-4337-A54D-3064F7D5ABF1}" destId="{DE217D01-9069-4A29-A65C-18BAA0C94546}" srcOrd="4" destOrd="0" presId="urn:microsoft.com/office/officeart/2008/layout/VerticalCurvedList"/>
    <dgm:cxn modelId="{63983680-BF21-4052-9EC6-927D5A3678F1}" type="presParOf" srcId="{DE217D01-9069-4A29-A65C-18BAA0C94546}" destId="{691F04CF-5C7C-4AD1-8B5F-919E273AB8F9}" srcOrd="0" destOrd="0" presId="urn:microsoft.com/office/officeart/2008/layout/VerticalCurvedList"/>
    <dgm:cxn modelId="{B5377B03-C2EA-4FD3-8DF7-3AD29A3E6978}" type="presParOf" srcId="{D2785AAB-8EE6-4337-A54D-3064F7D5ABF1}" destId="{9CBB88CB-DF17-42C9-8E87-642AD142474E}" srcOrd="5" destOrd="0" presId="urn:microsoft.com/office/officeart/2008/layout/VerticalCurvedList"/>
    <dgm:cxn modelId="{63F2A09E-B79E-4724-9118-8926B8884499}" type="presParOf" srcId="{D2785AAB-8EE6-4337-A54D-3064F7D5ABF1}" destId="{1330DF2D-4D48-411F-91B9-A36B993873BF}" srcOrd="6" destOrd="0" presId="urn:microsoft.com/office/officeart/2008/layout/VerticalCurvedList"/>
    <dgm:cxn modelId="{B9E94D09-4B3C-495A-840F-19F7500A72B4}" type="presParOf" srcId="{1330DF2D-4D48-411F-91B9-A36B993873BF}" destId="{B279C3E7-08FC-4A66-8E84-E86115620CA0}" srcOrd="0" destOrd="0" presId="urn:microsoft.com/office/officeart/2008/layout/VerticalCurvedList"/>
    <dgm:cxn modelId="{0E885589-98FC-45EE-8E71-2C3C3E215532}" type="presParOf" srcId="{D2785AAB-8EE6-4337-A54D-3064F7D5ABF1}" destId="{BDC3CAEC-3A34-4693-9F2E-E2AFBBB3E0FD}" srcOrd="7" destOrd="0" presId="urn:microsoft.com/office/officeart/2008/layout/VerticalCurvedList"/>
    <dgm:cxn modelId="{3131D25F-52E4-4D60-8E19-E9368DEF21C7}" type="presParOf" srcId="{D2785AAB-8EE6-4337-A54D-3064F7D5ABF1}" destId="{2DF489A6-AE78-4C9C-9C7C-6D71E5344461}" srcOrd="8" destOrd="0" presId="urn:microsoft.com/office/officeart/2008/layout/VerticalCurvedList"/>
    <dgm:cxn modelId="{C5C93ECA-2D57-4FCC-AFE3-FC8E5E8EA177}" type="presParOf" srcId="{2DF489A6-AE78-4C9C-9C7C-6D71E5344461}" destId="{A9D12D9A-E76F-41EB-A95A-2F23B5D5C43D}" srcOrd="0" destOrd="0" presId="urn:microsoft.com/office/officeart/2008/layout/VerticalCurvedList"/>
    <dgm:cxn modelId="{2A5ACBB9-6F32-439B-960A-B3CB194242DF}" type="presParOf" srcId="{D2785AAB-8EE6-4337-A54D-3064F7D5ABF1}" destId="{945D3FF3-9EB7-405F-8381-93559CA8492A}" srcOrd="9" destOrd="0" presId="urn:microsoft.com/office/officeart/2008/layout/VerticalCurvedList"/>
    <dgm:cxn modelId="{07178EC6-CF46-4284-827F-BF751813D045}" type="presParOf" srcId="{D2785AAB-8EE6-4337-A54D-3064F7D5ABF1}" destId="{D0872963-0FEE-4105-B602-481BE4F2B912}" srcOrd="10" destOrd="0" presId="urn:microsoft.com/office/officeart/2008/layout/VerticalCurvedList"/>
    <dgm:cxn modelId="{32116CCD-6231-4CA6-93B6-0C95F3846CE7}" type="presParOf" srcId="{D0872963-0FEE-4105-B602-481BE4F2B912}" destId="{B789BA43-7729-4F6D-9CAB-460DA6A0A5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089879-B8ED-4C41-B616-B248605613C7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818E2FE-8593-44EC-8B49-81D048BE5CB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группируют по видам расходов в разрезе групп затрат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0D9B4-E694-474F-813F-FC78897BCB97}" type="parTrans" cxnId="{A96C7DFE-1272-4CC2-95D9-483FFC9F3744}">
      <dgm:prSet/>
      <dgm:spPr/>
      <dgm:t>
        <a:bodyPr/>
        <a:lstStyle/>
        <a:p>
          <a:endParaRPr lang="ru-RU"/>
        </a:p>
      </dgm:t>
    </dgm:pt>
    <dgm:pt modelId="{9B188B77-BDE8-4798-AAC2-A246DB359037}" type="sibTrans" cxnId="{A96C7DFE-1272-4CC2-95D9-483FFC9F3744}">
      <dgm:prSet/>
      <dgm:spPr/>
      <dgm:t>
        <a:bodyPr/>
        <a:lstStyle/>
        <a:p>
          <a:endParaRPr lang="ru-RU"/>
        </a:p>
      </dgm:t>
    </dgm:pt>
    <dgm:pt modelId="{C90CF665-75E9-4240-BC2D-9588230E8F56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которые напрямую связаны с изготовлением (выполнением) соответствующей готовой продукции, работы (услуги) и относятся на себестоимость единицы готовой продукции, работы (услуги)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B4DB1-72A1-4143-9E2F-F7BE7CD751EB}" type="parTrans" cxnId="{9F499EDD-D221-4549-83F0-68CD9B5D5191}">
      <dgm:prSet/>
      <dgm:spPr/>
      <dgm:t>
        <a:bodyPr/>
        <a:lstStyle/>
        <a:p>
          <a:endParaRPr lang="ru-RU"/>
        </a:p>
      </dgm:t>
    </dgm:pt>
    <dgm:pt modelId="{07FAE654-9ECC-42A8-B0ED-DCB6A8086C9D}" type="sibTrans" cxnId="{9F499EDD-D221-4549-83F0-68CD9B5D5191}">
      <dgm:prSet/>
      <dgm:spPr/>
      <dgm:t>
        <a:bodyPr/>
        <a:lstStyle/>
        <a:p>
          <a:endParaRPr lang="ru-RU"/>
        </a:p>
      </dgm:t>
    </dgm:pt>
    <dgm:pt modelId="{1BBDE081-B313-4535-9B3E-89B125F77E0E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накладные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которые связаны с изготовлением партий готовой продукции, выполнением работ (оказанием услуг) и относятся на себестоимость единицы готовой продукции, работы (услуги) путем их распределения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68F1F-4A39-46C8-9687-66104FB2102A}" type="parTrans" cxnId="{35D2D5C1-E747-41A5-B9B9-7A82C9A6039E}">
      <dgm:prSet/>
      <dgm:spPr/>
      <dgm:t>
        <a:bodyPr/>
        <a:lstStyle/>
        <a:p>
          <a:endParaRPr lang="ru-RU"/>
        </a:p>
      </dgm:t>
    </dgm:pt>
    <dgm:pt modelId="{FE3B88BC-9CAB-45FF-B89C-31F24EB581C2}" type="sibTrans" cxnId="{35D2D5C1-E747-41A5-B9B9-7A82C9A6039E}">
      <dgm:prSet/>
      <dgm:spPr/>
      <dgm:t>
        <a:bodyPr/>
        <a:lstStyle/>
        <a:p>
          <a:endParaRPr lang="ru-RU"/>
        </a:p>
      </dgm:t>
    </dgm:pt>
    <dgm:pt modelId="{360BC6DF-7C15-4101-9B10-F6FA45F9EDA4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общехозяйственные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0CDC7-7EA2-49E6-9AD3-F18F229B6330}" type="parTrans" cxnId="{18909B97-1847-4BE0-9B2C-CB973E416774}">
      <dgm:prSet/>
      <dgm:spPr/>
      <dgm:t>
        <a:bodyPr/>
        <a:lstStyle/>
        <a:p>
          <a:endParaRPr lang="ru-RU"/>
        </a:p>
      </dgm:t>
    </dgm:pt>
    <dgm:pt modelId="{9832EE73-A3C0-460B-851C-E7E6135D22BA}" type="sibTrans" cxnId="{18909B97-1847-4BE0-9B2C-CB973E416774}">
      <dgm:prSet/>
      <dgm:spPr/>
      <dgm:t>
        <a:bodyPr/>
        <a:lstStyle/>
        <a:p>
          <a:endParaRPr lang="ru-RU"/>
        </a:p>
      </dgm:t>
    </dgm:pt>
    <dgm:pt modelId="{74657044-8D55-4863-BFFA-82BB2D977F54}" type="pres">
      <dgm:prSet presAssocID="{27089879-B8ED-4C41-B616-B248605613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5216D-A763-4B15-91A3-8755E747FF62}" type="pres">
      <dgm:prSet presAssocID="{8818E2FE-8593-44EC-8B49-81D048BE5CB8}" presName="linNode" presStyleCnt="0"/>
      <dgm:spPr/>
    </dgm:pt>
    <dgm:pt modelId="{D82EE921-ADCD-402C-82C3-04872507A1A3}" type="pres">
      <dgm:prSet presAssocID="{8818E2FE-8593-44EC-8B49-81D048BE5CB8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4DB8A-F13A-4CB2-8042-790B164A2BE5}" type="pres">
      <dgm:prSet presAssocID="{8818E2FE-8593-44EC-8B49-81D048BE5CB8}" presName="bracket" presStyleLbl="parChTrans1D1" presStyleIdx="0" presStyleCnt="1"/>
      <dgm:spPr/>
    </dgm:pt>
    <dgm:pt modelId="{377E746E-D9C8-4170-A90D-2102C7561C27}" type="pres">
      <dgm:prSet presAssocID="{8818E2FE-8593-44EC-8B49-81D048BE5CB8}" presName="spH" presStyleCnt="0"/>
      <dgm:spPr/>
    </dgm:pt>
    <dgm:pt modelId="{54B4B8B3-AD08-4A78-9D77-364E328DB361}" type="pres">
      <dgm:prSet presAssocID="{8818E2FE-8593-44EC-8B49-81D048BE5CB8}" presName="desTx" presStyleLbl="node1" presStyleIdx="0" presStyleCnt="1" custLinFactNeighborX="-89420" custLinFactNeighborY="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75070-6740-494A-B3B1-A3D2497C1C4F}" type="presOf" srcId="{8818E2FE-8593-44EC-8B49-81D048BE5CB8}" destId="{D82EE921-ADCD-402C-82C3-04872507A1A3}" srcOrd="0" destOrd="0" presId="urn:diagrams.loki3.com/BracketList+Icon"/>
    <dgm:cxn modelId="{18909B97-1847-4BE0-9B2C-CB973E416774}" srcId="{8818E2FE-8593-44EC-8B49-81D048BE5CB8}" destId="{360BC6DF-7C15-4101-9B10-F6FA45F9EDA4}" srcOrd="2" destOrd="0" parTransId="{6E70CDC7-7EA2-49E6-9AD3-F18F229B6330}" sibTransId="{9832EE73-A3C0-460B-851C-E7E6135D22BA}"/>
    <dgm:cxn modelId="{9E9B3CB3-A9BC-419C-ABC2-DE0DDA836CB0}" type="presOf" srcId="{27089879-B8ED-4C41-B616-B248605613C7}" destId="{74657044-8D55-4863-BFFA-82BB2D977F54}" srcOrd="0" destOrd="0" presId="urn:diagrams.loki3.com/BracketList+Icon"/>
    <dgm:cxn modelId="{35D2D5C1-E747-41A5-B9B9-7A82C9A6039E}" srcId="{8818E2FE-8593-44EC-8B49-81D048BE5CB8}" destId="{1BBDE081-B313-4535-9B3E-89B125F77E0E}" srcOrd="1" destOrd="0" parTransId="{19B68F1F-4A39-46C8-9687-66104FB2102A}" sibTransId="{FE3B88BC-9CAB-45FF-B89C-31F24EB581C2}"/>
    <dgm:cxn modelId="{2840A1DE-7842-462B-B78E-26B7957DBA60}" type="presOf" srcId="{360BC6DF-7C15-4101-9B10-F6FA45F9EDA4}" destId="{54B4B8B3-AD08-4A78-9D77-364E328DB361}" srcOrd="0" destOrd="2" presId="urn:diagrams.loki3.com/BracketList+Icon"/>
    <dgm:cxn modelId="{94F9EE92-E3B4-4924-A4CE-27D4BAC48491}" type="presOf" srcId="{C90CF665-75E9-4240-BC2D-9588230E8F56}" destId="{54B4B8B3-AD08-4A78-9D77-364E328DB361}" srcOrd="0" destOrd="0" presId="urn:diagrams.loki3.com/BracketList+Icon"/>
    <dgm:cxn modelId="{C1278FE0-2C97-46C1-90F5-7D21433EC705}" type="presOf" srcId="{1BBDE081-B313-4535-9B3E-89B125F77E0E}" destId="{54B4B8B3-AD08-4A78-9D77-364E328DB361}" srcOrd="0" destOrd="1" presId="urn:diagrams.loki3.com/BracketList+Icon"/>
    <dgm:cxn modelId="{A96C7DFE-1272-4CC2-95D9-483FFC9F3744}" srcId="{27089879-B8ED-4C41-B616-B248605613C7}" destId="{8818E2FE-8593-44EC-8B49-81D048BE5CB8}" srcOrd="0" destOrd="0" parTransId="{18F0D9B4-E694-474F-813F-FC78897BCB97}" sibTransId="{9B188B77-BDE8-4798-AAC2-A246DB359037}"/>
    <dgm:cxn modelId="{9F499EDD-D221-4549-83F0-68CD9B5D5191}" srcId="{8818E2FE-8593-44EC-8B49-81D048BE5CB8}" destId="{C90CF665-75E9-4240-BC2D-9588230E8F56}" srcOrd="0" destOrd="0" parTransId="{BEBB4DB1-72A1-4143-9E2F-F7BE7CD751EB}" sibTransId="{07FAE654-9ECC-42A8-B0ED-DCB6A8086C9D}"/>
    <dgm:cxn modelId="{2B3BBBAD-F2A7-46EB-8094-61FE2F3DEAEE}" type="presParOf" srcId="{74657044-8D55-4863-BFFA-82BB2D977F54}" destId="{1C85216D-A763-4B15-91A3-8755E747FF62}" srcOrd="0" destOrd="0" presId="urn:diagrams.loki3.com/BracketList+Icon"/>
    <dgm:cxn modelId="{10189F30-0A70-4343-8E4C-6B1FDA656634}" type="presParOf" srcId="{1C85216D-A763-4B15-91A3-8755E747FF62}" destId="{D82EE921-ADCD-402C-82C3-04872507A1A3}" srcOrd="0" destOrd="0" presId="urn:diagrams.loki3.com/BracketList+Icon"/>
    <dgm:cxn modelId="{1A0A9F35-64CD-4BBC-A51C-EDAF40AEEFD8}" type="presParOf" srcId="{1C85216D-A763-4B15-91A3-8755E747FF62}" destId="{E5D4DB8A-F13A-4CB2-8042-790B164A2BE5}" srcOrd="1" destOrd="0" presId="urn:diagrams.loki3.com/BracketList+Icon"/>
    <dgm:cxn modelId="{5EF74616-4239-4087-9DB8-0FEE3D1ACF4E}" type="presParOf" srcId="{1C85216D-A763-4B15-91A3-8755E747FF62}" destId="{377E746E-D9C8-4170-A90D-2102C7561C27}" srcOrd="2" destOrd="0" presId="urn:diagrams.loki3.com/BracketList+Icon"/>
    <dgm:cxn modelId="{055DB6E1-2B26-4DDA-89C1-39BB8650AF56}" type="presParOf" srcId="{1C85216D-A763-4B15-91A3-8755E747FF62}" destId="{54B4B8B3-AD08-4A78-9D77-364E328DB36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E2B2B8-A67B-4450-B876-59DE6856702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AA81453-8F56-4267-936D-868839012F7E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запасы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использованы (потреблены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в деятельности субъекта учета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F3BFC-FEDD-4723-B2B4-B6A392D90453}" type="parTrans" cxnId="{BAA227A7-5B01-4FFC-B36A-BD5A4AB678CE}">
      <dgm:prSet/>
      <dgm:spPr/>
      <dgm:t>
        <a:bodyPr/>
        <a:lstStyle/>
        <a:p>
          <a:endParaRPr lang="ru-RU"/>
        </a:p>
      </dgm:t>
    </dgm:pt>
    <dgm:pt modelId="{13A0D30E-64D1-4FE3-8C0D-29B89AE01656}" type="sibTrans" cxnId="{BAA227A7-5B01-4FFC-B36A-BD5A4AB678CE}">
      <dgm:prSet/>
      <dgm:spPr/>
      <dgm:t>
        <a:bodyPr/>
        <a:lstStyle/>
        <a:p>
          <a:endParaRPr lang="ru-RU"/>
        </a:p>
      </dgm:t>
    </dgm:pt>
    <dgm:pt modelId="{E718E8AE-758F-4FDE-80F4-7C37236E901E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принято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о списании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(муниципального) имущества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CDA1D-0F78-4571-B111-5350A6DC4EC0}" type="parTrans" cxnId="{73B5DD0F-9F15-4100-B5B6-0C0D98D977ED}">
      <dgm:prSet/>
      <dgm:spPr/>
      <dgm:t>
        <a:bodyPr/>
        <a:lstStyle/>
        <a:p>
          <a:endParaRPr lang="ru-RU"/>
        </a:p>
      </dgm:t>
    </dgm:pt>
    <dgm:pt modelId="{3F2E7871-45BD-422A-BAAE-A7C22343A4E0}" type="sibTrans" cxnId="{73B5DD0F-9F15-4100-B5B6-0C0D98D977ED}">
      <dgm:prSet/>
      <dgm:spPr/>
      <dgm:t>
        <a:bodyPr/>
        <a:lstStyle/>
        <a:p>
          <a:endParaRPr lang="ru-RU"/>
        </a:p>
      </dgm:t>
    </dgm:pt>
    <dgm:pt modelId="{6808FE3D-DD28-4FBF-9223-9738F6EA5902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 учета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решил не использовать объект для целей, предусмотренных при признании запасов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и использование не приносит экономических выгод или полезного потенциала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47C67-E15D-459F-BD3B-3844601AFF97}" type="parTrans" cxnId="{8CFC07D7-ACDB-4E39-BC95-148F34C9A690}">
      <dgm:prSet/>
      <dgm:spPr/>
      <dgm:t>
        <a:bodyPr/>
        <a:lstStyle/>
        <a:p>
          <a:endParaRPr lang="ru-RU"/>
        </a:p>
      </dgm:t>
    </dgm:pt>
    <dgm:pt modelId="{D304E6C2-0D15-4406-8440-0887C4C6054E}" type="sibTrans" cxnId="{8CFC07D7-ACDB-4E39-BC95-148F34C9A690}">
      <dgm:prSet/>
      <dgm:spPr/>
      <dgm:t>
        <a:bodyPr/>
        <a:lstStyle/>
        <a:p>
          <a:endParaRPr lang="ru-RU"/>
        </a:p>
      </dgm:t>
    </dgm:pt>
    <dgm:pt modelId="{E5231A61-F706-4B38-BB1C-A54A19306472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запасы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переданы другой организации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сектора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17C37-A1BB-4985-91FC-0AB46B3A5B84}" type="parTrans" cxnId="{3B80139C-550F-442C-86DA-CA2CB8DD8BD2}">
      <dgm:prSet/>
      <dgm:spPr/>
      <dgm:t>
        <a:bodyPr/>
        <a:lstStyle/>
        <a:p>
          <a:endParaRPr lang="ru-RU"/>
        </a:p>
      </dgm:t>
    </dgm:pt>
    <dgm:pt modelId="{A5ECFA38-F910-4F25-A139-E60545981C31}" type="sibTrans" cxnId="{3B80139C-550F-442C-86DA-CA2CB8DD8BD2}">
      <dgm:prSet/>
      <dgm:spPr/>
      <dgm:t>
        <a:bodyPr/>
        <a:lstStyle/>
        <a:p>
          <a:endParaRPr lang="ru-RU"/>
        </a:p>
      </dgm:t>
    </dgm:pt>
    <dgm:pt modelId="{8D727E27-A66C-465C-95FA-DC5CD0C3B9B3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запасы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проданы (подарены), обменены, распространен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F64EC-F4C3-4342-A8B2-05EFF01D24AE}" type="parTrans" cxnId="{2BFAF5C5-098F-4F0B-9E29-CCFE97A8602A}">
      <dgm:prSet/>
      <dgm:spPr/>
      <dgm:t>
        <a:bodyPr/>
        <a:lstStyle/>
        <a:p>
          <a:endParaRPr lang="ru-RU"/>
        </a:p>
      </dgm:t>
    </dgm:pt>
    <dgm:pt modelId="{B87E6F40-D338-449E-A9D0-55989CFCAF87}" type="sibTrans" cxnId="{2BFAF5C5-098F-4F0B-9E29-CCFE97A8602A}">
      <dgm:prSet/>
      <dgm:spPr/>
      <dgm:t>
        <a:bodyPr/>
        <a:lstStyle/>
        <a:p>
          <a:endParaRPr lang="ru-RU"/>
        </a:p>
      </dgm:t>
    </dgm:pt>
    <dgm:pt modelId="{3FC93E49-7485-4D5E-AA71-257918B6CB74}">
      <dgm:prSet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основания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предусматривающие прекращение права оперативного управления имуществом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0E035-6B9E-4229-B11E-384F4EB39713}" type="parTrans" cxnId="{1A7131E2-BF82-42C3-AF14-116E2B239FA4}">
      <dgm:prSet/>
      <dgm:spPr/>
      <dgm:t>
        <a:bodyPr/>
        <a:lstStyle/>
        <a:p>
          <a:endParaRPr lang="ru-RU"/>
        </a:p>
      </dgm:t>
    </dgm:pt>
    <dgm:pt modelId="{A527CAF6-C3BD-4523-A788-FC936B83BD04}" type="sibTrans" cxnId="{1A7131E2-BF82-42C3-AF14-116E2B239FA4}">
      <dgm:prSet/>
      <dgm:spPr/>
      <dgm:t>
        <a:bodyPr/>
        <a:lstStyle/>
        <a:p>
          <a:endParaRPr lang="ru-RU"/>
        </a:p>
      </dgm:t>
    </dgm:pt>
    <dgm:pt modelId="{A49F07A6-F434-4130-91D0-5E220703CA9F}" type="pres">
      <dgm:prSet presAssocID="{AAE2B2B8-A67B-4450-B876-59DE685670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9EB89-386E-44EA-B21E-132CA719C73C}" type="pres">
      <dgm:prSet presAssocID="{8AA81453-8F56-4267-936D-868839012F7E}" presName="node" presStyleLbl="node1" presStyleIdx="0" presStyleCnt="6" custScaleY="155916" custLinFactNeighborX="6519" custLinFactNeighborY="-1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7EF5-2D62-48C3-928B-FF52817D95A0}" type="pres">
      <dgm:prSet presAssocID="{13A0D30E-64D1-4FE3-8C0D-29B89AE01656}" presName="sibTrans" presStyleCnt="0"/>
      <dgm:spPr/>
    </dgm:pt>
    <dgm:pt modelId="{1F358C05-DCC2-4D83-86BE-AC37592294F1}" type="pres">
      <dgm:prSet presAssocID="{E718E8AE-758F-4FDE-80F4-7C37236E901E}" presName="node" presStyleLbl="node1" presStyleIdx="1" presStyleCnt="6" custScaleY="154153" custLinFactNeighborX="389" custLinFactNeighborY="-1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7438E-0E46-4FA3-9770-288D3A91EDC5}" type="pres">
      <dgm:prSet presAssocID="{3F2E7871-45BD-422A-BAAE-A7C22343A4E0}" presName="sibTrans" presStyleCnt="0"/>
      <dgm:spPr/>
    </dgm:pt>
    <dgm:pt modelId="{9C88423D-A124-44D6-B5E9-1163CA0EBC96}" type="pres">
      <dgm:prSet presAssocID="{6808FE3D-DD28-4FBF-9223-9738F6EA5902}" presName="node" presStyleLbl="node1" presStyleIdx="2" presStyleCnt="6" custScaleX="114474" custScaleY="155690" custLinFactNeighborX="-3788" custLinFactNeighborY="-13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AD515-8673-4483-B358-622A993DDE33}" type="pres">
      <dgm:prSet presAssocID="{D304E6C2-0D15-4406-8440-0887C4C6054E}" presName="sibTrans" presStyleCnt="0"/>
      <dgm:spPr/>
    </dgm:pt>
    <dgm:pt modelId="{F38BB793-76B7-4814-A84D-A59DA38C47E6}" type="pres">
      <dgm:prSet presAssocID="{E5231A61-F706-4B38-BB1C-A54A19306472}" presName="node" presStyleLbl="node1" presStyleIdx="3" presStyleCnt="6" custLinFactNeighborX="7078" custLinFactNeighborY="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59992-5E8D-4C76-9DAA-314520A9DEE1}" type="pres">
      <dgm:prSet presAssocID="{A5ECFA38-F910-4F25-A139-E60545981C31}" presName="sibTrans" presStyleCnt="0"/>
      <dgm:spPr/>
    </dgm:pt>
    <dgm:pt modelId="{BD875D60-59F3-4657-9DDA-3826B237E42E}" type="pres">
      <dgm:prSet presAssocID="{8D727E27-A66C-465C-95FA-DC5CD0C3B9B3}" presName="node" presStyleLbl="node1" presStyleIdx="4" presStyleCnt="6" custLinFactNeighborX="44" custLinFactNeighborY="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8DC73-15B3-4126-9630-8DBD0D6A706C}" type="pres">
      <dgm:prSet presAssocID="{B87E6F40-D338-449E-A9D0-55989CFCAF87}" presName="sibTrans" presStyleCnt="0"/>
      <dgm:spPr/>
    </dgm:pt>
    <dgm:pt modelId="{04C6D19C-A83A-4AF1-8B66-AAD845487B4E}" type="pres">
      <dgm:prSet presAssocID="{3FC93E49-7485-4D5E-AA71-257918B6CB74}" presName="node" presStyleLbl="node1" presStyleIdx="5" presStyleCnt="6" custScaleX="113784" custLinFactNeighborX="-3443" custLinFactNeighborY="9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994FA-D940-4CDF-9C59-C31C96FB51E3}" type="presOf" srcId="{E718E8AE-758F-4FDE-80F4-7C37236E901E}" destId="{1F358C05-DCC2-4D83-86BE-AC37592294F1}" srcOrd="0" destOrd="0" presId="urn:microsoft.com/office/officeart/2005/8/layout/default"/>
    <dgm:cxn modelId="{8CFC07D7-ACDB-4E39-BC95-148F34C9A690}" srcId="{AAE2B2B8-A67B-4450-B876-59DE6856702E}" destId="{6808FE3D-DD28-4FBF-9223-9738F6EA5902}" srcOrd="2" destOrd="0" parTransId="{00847C67-E15D-459F-BD3B-3844601AFF97}" sibTransId="{D304E6C2-0D15-4406-8440-0887C4C6054E}"/>
    <dgm:cxn modelId="{DC772F87-E731-4DCE-A11C-502CBD326B13}" type="presOf" srcId="{8D727E27-A66C-465C-95FA-DC5CD0C3B9B3}" destId="{BD875D60-59F3-4657-9DDA-3826B237E42E}" srcOrd="0" destOrd="0" presId="urn:microsoft.com/office/officeart/2005/8/layout/default"/>
    <dgm:cxn modelId="{7FE085DF-BE10-4678-84D4-F2EA19E3564E}" type="presOf" srcId="{8AA81453-8F56-4267-936D-868839012F7E}" destId="{B7A9EB89-386E-44EA-B21E-132CA719C73C}" srcOrd="0" destOrd="0" presId="urn:microsoft.com/office/officeart/2005/8/layout/default"/>
    <dgm:cxn modelId="{B70BE502-3303-40DC-8E1F-CB01ADBA211A}" type="presOf" srcId="{E5231A61-F706-4B38-BB1C-A54A19306472}" destId="{F38BB793-76B7-4814-A84D-A59DA38C47E6}" srcOrd="0" destOrd="0" presId="urn:microsoft.com/office/officeart/2005/8/layout/default"/>
    <dgm:cxn modelId="{2BFAF5C5-098F-4F0B-9E29-CCFE97A8602A}" srcId="{AAE2B2B8-A67B-4450-B876-59DE6856702E}" destId="{8D727E27-A66C-465C-95FA-DC5CD0C3B9B3}" srcOrd="4" destOrd="0" parTransId="{BD2F64EC-F4C3-4342-A8B2-05EFF01D24AE}" sibTransId="{B87E6F40-D338-449E-A9D0-55989CFCAF87}"/>
    <dgm:cxn modelId="{73B5DD0F-9F15-4100-B5B6-0C0D98D977ED}" srcId="{AAE2B2B8-A67B-4450-B876-59DE6856702E}" destId="{E718E8AE-758F-4FDE-80F4-7C37236E901E}" srcOrd="1" destOrd="0" parTransId="{EDCCDA1D-0F78-4571-B111-5350A6DC4EC0}" sibTransId="{3F2E7871-45BD-422A-BAAE-A7C22343A4E0}"/>
    <dgm:cxn modelId="{BAA227A7-5B01-4FFC-B36A-BD5A4AB678CE}" srcId="{AAE2B2B8-A67B-4450-B876-59DE6856702E}" destId="{8AA81453-8F56-4267-936D-868839012F7E}" srcOrd="0" destOrd="0" parTransId="{3E5F3BFC-FEDD-4723-B2B4-B6A392D90453}" sibTransId="{13A0D30E-64D1-4FE3-8C0D-29B89AE01656}"/>
    <dgm:cxn modelId="{D055FEDF-11E2-4F64-9100-2C8855D629DA}" type="presOf" srcId="{3FC93E49-7485-4D5E-AA71-257918B6CB74}" destId="{04C6D19C-A83A-4AF1-8B66-AAD845487B4E}" srcOrd="0" destOrd="0" presId="urn:microsoft.com/office/officeart/2005/8/layout/default"/>
    <dgm:cxn modelId="{1A7131E2-BF82-42C3-AF14-116E2B239FA4}" srcId="{AAE2B2B8-A67B-4450-B876-59DE6856702E}" destId="{3FC93E49-7485-4D5E-AA71-257918B6CB74}" srcOrd="5" destOrd="0" parTransId="{B510E035-6B9E-4229-B11E-384F4EB39713}" sibTransId="{A527CAF6-C3BD-4523-A788-FC936B83BD04}"/>
    <dgm:cxn modelId="{3B80139C-550F-442C-86DA-CA2CB8DD8BD2}" srcId="{AAE2B2B8-A67B-4450-B876-59DE6856702E}" destId="{E5231A61-F706-4B38-BB1C-A54A19306472}" srcOrd="3" destOrd="0" parTransId="{9BA17C37-A1BB-4985-91FC-0AB46B3A5B84}" sibTransId="{A5ECFA38-F910-4F25-A139-E60545981C31}"/>
    <dgm:cxn modelId="{754F5731-47D9-4B10-9063-6801083C3B3F}" type="presOf" srcId="{AAE2B2B8-A67B-4450-B876-59DE6856702E}" destId="{A49F07A6-F434-4130-91D0-5E220703CA9F}" srcOrd="0" destOrd="0" presId="urn:microsoft.com/office/officeart/2005/8/layout/default"/>
    <dgm:cxn modelId="{9C9BD918-2BFD-4C60-940B-1A9B74230DA8}" type="presOf" srcId="{6808FE3D-DD28-4FBF-9223-9738F6EA5902}" destId="{9C88423D-A124-44D6-B5E9-1163CA0EBC96}" srcOrd="0" destOrd="0" presId="urn:microsoft.com/office/officeart/2005/8/layout/default"/>
    <dgm:cxn modelId="{68CB581E-194F-453B-9ACD-FC0232A44CDE}" type="presParOf" srcId="{A49F07A6-F434-4130-91D0-5E220703CA9F}" destId="{B7A9EB89-386E-44EA-B21E-132CA719C73C}" srcOrd="0" destOrd="0" presId="urn:microsoft.com/office/officeart/2005/8/layout/default"/>
    <dgm:cxn modelId="{95A8BCEE-F03E-4384-87DD-ECF86AD3DD45}" type="presParOf" srcId="{A49F07A6-F434-4130-91D0-5E220703CA9F}" destId="{C1D17EF5-2D62-48C3-928B-FF52817D95A0}" srcOrd="1" destOrd="0" presId="urn:microsoft.com/office/officeart/2005/8/layout/default"/>
    <dgm:cxn modelId="{F3483F10-FD23-4A13-BC92-BFBB2AA5BD0B}" type="presParOf" srcId="{A49F07A6-F434-4130-91D0-5E220703CA9F}" destId="{1F358C05-DCC2-4D83-86BE-AC37592294F1}" srcOrd="2" destOrd="0" presId="urn:microsoft.com/office/officeart/2005/8/layout/default"/>
    <dgm:cxn modelId="{B5647B00-F05A-4259-9541-E143C93E374E}" type="presParOf" srcId="{A49F07A6-F434-4130-91D0-5E220703CA9F}" destId="{E847438E-0E46-4FA3-9770-288D3A91EDC5}" srcOrd="3" destOrd="0" presId="urn:microsoft.com/office/officeart/2005/8/layout/default"/>
    <dgm:cxn modelId="{8F5A6685-2DCD-4107-8482-7D9FCCEE3B43}" type="presParOf" srcId="{A49F07A6-F434-4130-91D0-5E220703CA9F}" destId="{9C88423D-A124-44D6-B5E9-1163CA0EBC96}" srcOrd="4" destOrd="0" presId="urn:microsoft.com/office/officeart/2005/8/layout/default"/>
    <dgm:cxn modelId="{4E8EA768-7887-42F8-A6CB-4218B471FB38}" type="presParOf" srcId="{A49F07A6-F434-4130-91D0-5E220703CA9F}" destId="{F90AD515-8673-4483-B358-622A993DDE33}" srcOrd="5" destOrd="0" presId="urn:microsoft.com/office/officeart/2005/8/layout/default"/>
    <dgm:cxn modelId="{B0B86794-DD05-45E1-BE9E-BB02501BF9DE}" type="presParOf" srcId="{A49F07A6-F434-4130-91D0-5E220703CA9F}" destId="{F38BB793-76B7-4814-A84D-A59DA38C47E6}" srcOrd="6" destOrd="0" presId="urn:microsoft.com/office/officeart/2005/8/layout/default"/>
    <dgm:cxn modelId="{5DC45311-2D73-4B8D-813B-E26AF049CA91}" type="presParOf" srcId="{A49F07A6-F434-4130-91D0-5E220703CA9F}" destId="{18859992-5E8D-4C76-9DAA-314520A9DEE1}" srcOrd="7" destOrd="0" presId="urn:microsoft.com/office/officeart/2005/8/layout/default"/>
    <dgm:cxn modelId="{7B7C8887-61C1-4EFA-99A9-6587067A8C26}" type="presParOf" srcId="{A49F07A6-F434-4130-91D0-5E220703CA9F}" destId="{BD875D60-59F3-4657-9DDA-3826B237E42E}" srcOrd="8" destOrd="0" presId="urn:microsoft.com/office/officeart/2005/8/layout/default"/>
    <dgm:cxn modelId="{BD44C86F-BBE1-4564-847F-0C7498DBC679}" type="presParOf" srcId="{A49F07A6-F434-4130-91D0-5E220703CA9F}" destId="{5C68DC73-15B3-4126-9630-8DBD0D6A706C}" srcOrd="9" destOrd="0" presId="urn:microsoft.com/office/officeart/2005/8/layout/default"/>
    <dgm:cxn modelId="{21FE2DEA-0F44-4EE8-BF47-EE260F3D19F1}" type="presParOf" srcId="{A49F07A6-F434-4130-91D0-5E220703CA9F}" destId="{04C6D19C-A83A-4AF1-8B66-AAD845487B4E}" srcOrd="10" destOrd="0" presId="urn:microsoft.com/office/officeart/2005/8/layout/default"/>
  </dgm:cxnLst>
  <dgm:bg/>
  <dgm:whole>
    <a:ln w="381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9ECDAB-3FF8-465A-BBEC-33C42135F01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C21F15-284A-43E4-A61D-6BFAB4BAFC2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 учета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передал все существенные операционные риски и выгоды, связанные с распоряжением имущества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3C396-EBC1-4325-85AF-7FD3FAD0AB4E}" type="parTrans" cxnId="{535486F7-627E-45B3-B403-860EA148041E}">
      <dgm:prSet/>
      <dgm:spPr/>
      <dgm:t>
        <a:bodyPr/>
        <a:lstStyle/>
        <a:p>
          <a:endParaRPr lang="ru-RU"/>
        </a:p>
      </dgm:t>
    </dgm:pt>
    <dgm:pt modelId="{64AAF32E-679A-4769-BA58-9FDA11DAE50E}" type="sibTrans" cxnId="{535486F7-627E-45B3-B403-860EA148041E}">
      <dgm:prSet/>
      <dgm:spPr/>
      <dgm:t>
        <a:bodyPr/>
        <a:lstStyle/>
        <a:p>
          <a:endParaRPr lang="ru-RU"/>
        </a:p>
      </dgm:t>
    </dgm:pt>
    <dgm:pt modelId="{91CF04BD-1D5B-496C-ABB3-54E4FA63E839}">
      <dgm:prSet custT="1"/>
      <dgm:spPr/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 учета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участвует в распоряжении выбывшим объектом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той степени, которая определяется предоставленными правами, и в осуществлении его реального использования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63C0-A6CF-4B7B-8ACA-49B98AA0E0E2}" type="parTrans" cxnId="{10DA5E52-69DC-4941-80B4-C174ED0AAB40}">
      <dgm:prSet/>
      <dgm:spPr/>
      <dgm:t>
        <a:bodyPr/>
        <a:lstStyle/>
        <a:p>
          <a:endParaRPr lang="ru-RU"/>
        </a:p>
      </dgm:t>
    </dgm:pt>
    <dgm:pt modelId="{16C484C9-DB81-4B62-93D5-F209285C5B29}" type="sibTrans" cxnId="{10DA5E52-69DC-4941-80B4-C174ED0AAB40}">
      <dgm:prSet/>
      <dgm:spPr/>
      <dgm:t>
        <a:bodyPr/>
        <a:lstStyle/>
        <a:p>
          <a:endParaRPr lang="ru-RU"/>
        </a:p>
      </dgm:t>
    </dgm:pt>
    <dgm:pt modelId="{2FDF2242-C1F2-46A0-9EE2-3E68CB950364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величина дохода (расхода) от выбытия актива может быть надежно оценена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0377E-D829-4227-B7C5-701D2B1B99FE}" type="parTrans" cxnId="{25CED758-9EC2-4471-8743-EC65EF400642}">
      <dgm:prSet/>
      <dgm:spPr/>
      <dgm:t>
        <a:bodyPr/>
        <a:lstStyle/>
        <a:p>
          <a:endParaRPr lang="ru-RU"/>
        </a:p>
      </dgm:t>
    </dgm:pt>
    <dgm:pt modelId="{4B960BF8-B7F7-4A32-B2E5-B8102B53EFA2}" type="sibTrans" cxnId="{25CED758-9EC2-4471-8743-EC65EF400642}">
      <dgm:prSet/>
      <dgm:spPr/>
      <dgm:t>
        <a:bodyPr/>
        <a:lstStyle/>
        <a:p>
          <a:endParaRPr lang="ru-RU"/>
        </a:p>
      </dgm:t>
    </dgm:pt>
    <dgm:pt modelId="{2A51D22A-AB7E-4B0A-B412-8A66E19D9FF3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экономических выгод или полезного потенциала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связанного с операцией,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прогнозируется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3B5B5-7D53-49C1-903A-D75CA54EAF5D}" type="parTrans" cxnId="{F246EC1F-3CE5-4A77-B4A6-A10756E5CE61}">
      <dgm:prSet/>
      <dgm:spPr/>
      <dgm:t>
        <a:bodyPr/>
        <a:lstStyle/>
        <a:p>
          <a:endParaRPr lang="ru-RU"/>
        </a:p>
      </dgm:t>
    </dgm:pt>
    <dgm:pt modelId="{EECF84A5-3388-446C-B608-602A0EAC88C9}" type="sibTrans" cxnId="{F246EC1F-3CE5-4A77-B4A6-A10756E5CE61}">
      <dgm:prSet/>
      <dgm:spPr/>
      <dgm:t>
        <a:bodyPr/>
        <a:lstStyle/>
        <a:p>
          <a:endParaRPr lang="ru-RU"/>
        </a:p>
      </dgm:t>
    </dgm:pt>
    <dgm:pt modelId="{7A44B182-2B8B-4E49-976B-5C60A5ECA490}">
      <dgm:prSet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понесенные (ожидаемые) затраты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связанные с операцией,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быть надежно оценены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1224-D86B-4B7C-84E0-36610F933C90}" type="parTrans" cxnId="{7452C545-1F6F-4937-85FB-B57CBFDC856E}">
      <dgm:prSet/>
      <dgm:spPr/>
      <dgm:t>
        <a:bodyPr/>
        <a:lstStyle/>
        <a:p>
          <a:endParaRPr lang="ru-RU"/>
        </a:p>
      </dgm:t>
    </dgm:pt>
    <dgm:pt modelId="{F3288EFB-7887-4251-829D-F2F2ED103C77}" type="sibTrans" cxnId="{7452C545-1F6F-4937-85FB-B57CBFDC856E}">
      <dgm:prSet/>
      <dgm:spPr/>
      <dgm:t>
        <a:bodyPr/>
        <a:lstStyle/>
        <a:p>
          <a:endParaRPr lang="ru-RU"/>
        </a:p>
      </dgm:t>
    </dgm:pt>
    <dgm:pt modelId="{A02B882F-D42B-439B-AD09-5A5DA8F8ADEA}" type="pres">
      <dgm:prSet presAssocID="{859ECDAB-3FF8-465A-BBEC-33C42135F0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B562C-A7FD-469A-BAD0-93C1EDBB5C23}" type="pres">
      <dgm:prSet presAssocID="{B1C21F15-284A-43E4-A61D-6BFAB4BAFC24}" presName="parentText" presStyleLbl="node1" presStyleIdx="0" presStyleCnt="5" custScaleY="77949" custLinFactNeighborY="-15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6402-A012-4BF2-8958-C04A0C7562A2}" type="pres">
      <dgm:prSet presAssocID="{64AAF32E-679A-4769-BA58-9FDA11DAE50E}" presName="spacer" presStyleCnt="0"/>
      <dgm:spPr/>
    </dgm:pt>
    <dgm:pt modelId="{85FD8739-CDA1-451F-B6F4-C17A398ECD4E}" type="pres">
      <dgm:prSet presAssocID="{91CF04BD-1D5B-496C-ABB3-54E4FA63E839}" presName="parentText" presStyleLbl="node1" presStyleIdx="1" presStyleCnt="5" custScaleY="100190" custLinFactNeighborY="5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53E9B-13D4-4CAB-AC71-50C8A07280C8}" type="pres">
      <dgm:prSet presAssocID="{16C484C9-DB81-4B62-93D5-F209285C5B29}" presName="spacer" presStyleCnt="0"/>
      <dgm:spPr/>
    </dgm:pt>
    <dgm:pt modelId="{990D3AF2-8D1B-449F-B4D1-D37505A23CB2}" type="pres">
      <dgm:prSet presAssocID="{2FDF2242-C1F2-46A0-9EE2-3E68CB950364}" presName="parentText" presStyleLbl="node1" presStyleIdx="2" presStyleCnt="5" custScaleY="56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A2505-114D-49A1-B2C7-DF27A0DC7D4D}" type="pres">
      <dgm:prSet presAssocID="{4B960BF8-B7F7-4A32-B2E5-B8102B53EFA2}" presName="spacer" presStyleCnt="0"/>
      <dgm:spPr/>
    </dgm:pt>
    <dgm:pt modelId="{A1DC9B4E-112D-4E3A-93F7-12BE62361C7D}" type="pres">
      <dgm:prSet presAssocID="{2A51D22A-AB7E-4B0A-B412-8A66E19D9FF3}" presName="parentText" presStyleLbl="node1" presStyleIdx="3" presStyleCnt="5" custScaleY="7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6E13-C793-4AE1-8955-2E082965EC28}" type="pres">
      <dgm:prSet presAssocID="{EECF84A5-3388-446C-B608-602A0EAC88C9}" presName="spacer" presStyleCnt="0"/>
      <dgm:spPr/>
    </dgm:pt>
    <dgm:pt modelId="{B2382BA6-E9C8-4324-8AFC-6E8EE9A45142}" type="pres">
      <dgm:prSet presAssocID="{7A44B182-2B8B-4E49-976B-5C60A5ECA490}" presName="parentText" presStyleLbl="node1" presStyleIdx="4" presStyleCnt="5" custScaleY="60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ED758-9EC2-4471-8743-EC65EF400642}" srcId="{859ECDAB-3FF8-465A-BBEC-33C42135F01A}" destId="{2FDF2242-C1F2-46A0-9EE2-3E68CB950364}" srcOrd="2" destOrd="0" parTransId="{B4B0377E-D829-4227-B7C5-701D2B1B99FE}" sibTransId="{4B960BF8-B7F7-4A32-B2E5-B8102B53EFA2}"/>
    <dgm:cxn modelId="{6446EFA7-1FB5-422E-9763-361104AC67D2}" type="presOf" srcId="{859ECDAB-3FF8-465A-BBEC-33C42135F01A}" destId="{A02B882F-D42B-439B-AD09-5A5DA8F8ADEA}" srcOrd="0" destOrd="0" presId="urn:microsoft.com/office/officeart/2005/8/layout/vList2"/>
    <dgm:cxn modelId="{01718459-42E8-4B57-9A10-CC6216AE7CCB}" type="presOf" srcId="{2A51D22A-AB7E-4B0A-B412-8A66E19D9FF3}" destId="{A1DC9B4E-112D-4E3A-93F7-12BE62361C7D}" srcOrd="0" destOrd="0" presId="urn:microsoft.com/office/officeart/2005/8/layout/vList2"/>
    <dgm:cxn modelId="{7452C545-1F6F-4937-85FB-B57CBFDC856E}" srcId="{859ECDAB-3FF8-465A-BBEC-33C42135F01A}" destId="{7A44B182-2B8B-4E49-976B-5C60A5ECA490}" srcOrd="4" destOrd="0" parTransId="{B4C01224-D86B-4B7C-84E0-36610F933C90}" sibTransId="{F3288EFB-7887-4251-829D-F2F2ED103C77}"/>
    <dgm:cxn modelId="{535486F7-627E-45B3-B403-860EA148041E}" srcId="{859ECDAB-3FF8-465A-BBEC-33C42135F01A}" destId="{B1C21F15-284A-43E4-A61D-6BFAB4BAFC24}" srcOrd="0" destOrd="0" parTransId="{4F63C396-EBC1-4325-85AF-7FD3FAD0AB4E}" sibTransId="{64AAF32E-679A-4769-BA58-9FDA11DAE50E}"/>
    <dgm:cxn modelId="{10DA5E52-69DC-4941-80B4-C174ED0AAB40}" srcId="{859ECDAB-3FF8-465A-BBEC-33C42135F01A}" destId="{91CF04BD-1D5B-496C-ABB3-54E4FA63E839}" srcOrd="1" destOrd="0" parTransId="{DBE863C0-A6CF-4B7B-8ACA-49B98AA0E0E2}" sibTransId="{16C484C9-DB81-4B62-93D5-F209285C5B29}"/>
    <dgm:cxn modelId="{4DF283AA-E9CE-4772-B73A-973EA2B7B708}" type="presOf" srcId="{2FDF2242-C1F2-46A0-9EE2-3E68CB950364}" destId="{990D3AF2-8D1B-449F-B4D1-D37505A23CB2}" srcOrd="0" destOrd="0" presId="urn:microsoft.com/office/officeart/2005/8/layout/vList2"/>
    <dgm:cxn modelId="{235B9FD7-B84B-4D43-A3AE-1F34BA37C8BB}" type="presOf" srcId="{B1C21F15-284A-43E4-A61D-6BFAB4BAFC24}" destId="{991B562C-A7FD-469A-BAD0-93C1EDBB5C23}" srcOrd="0" destOrd="0" presId="urn:microsoft.com/office/officeart/2005/8/layout/vList2"/>
    <dgm:cxn modelId="{7072D081-1867-448B-B769-F574C8E5DC90}" type="presOf" srcId="{7A44B182-2B8B-4E49-976B-5C60A5ECA490}" destId="{B2382BA6-E9C8-4324-8AFC-6E8EE9A45142}" srcOrd="0" destOrd="0" presId="urn:microsoft.com/office/officeart/2005/8/layout/vList2"/>
    <dgm:cxn modelId="{F246EC1F-3CE5-4A77-B4A6-A10756E5CE61}" srcId="{859ECDAB-3FF8-465A-BBEC-33C42135F01A}" destId="{2A51D22A-AB7E-4B0A-B412-8A66E19D9FF3}" srcOrd="3" destOrd="0" parTransId="{5823B5B5-7D53-49C1-903A-D75CA54EAF5D}" sibTransId="{EECF84A5-3388-446C-B608-602A0EAC88C9}"/>
    <dgm:cxn modelId="{64BF4F2E-A43B-4D15-8424-01AB345F043A}" type="presOf" srcId="{91CF04BD-1D5B-496C-ABB3-54E4FA63E839}" destId="{85FD8739-CDA1-451F-B6F4-C17A398ECD4E}" srcOrd="0" destOrd="0" presId="urn:microsoft.com/office/officeart/2005/8/layout/vList2"/>
    <dgm:cxn modelId="{87E40A7C-9744-4520-AF63-88577BD6F7E8}" type="presParOf" srcId="{A02B882F-D42B-439B-AD09-5A5DA8F8ADEA}" destId="{991B562C-A7FD-469A-BAD0-93C1EDBB5C23}" srcOrd="0" destOrd="0" presId="urn:microsoft.com/office/officeart/2005/8/layout/vList2"/>
    <dgm:cxn modelId="{9F69523A-6943-44F6-985C-162E944D8209}" type="presParOf" srcId="{A02B882F-D42B-439B-AD09-5A5DA8F8ADEA}" destId="{504F6402-A012-4BF2-8958-C04A0C7562A2}" srcOrd="1" destOrd="0" presId="urn:microsoft.com/office/officeart/2005/8/layout/vList2"/>
    <dgm:cxn modelId="{710F6F36-5681-4C07-B903-19AA776D4FA7}" type="presParOf" srcId="{A02B882F-D42B-439B-AD09-5A5DA8F8ADEA}" destId="{85FD8739-CDA1-451F-B6F4-C17A398ECD4E}" srcOrd="2" destOrd="0" presId="urn:microsoft.com/office/officeart/2005/8/layout/vList2"/>
    <dgm:cxn modelId="{F4F979C8-C9A3-430D-BD0B-B27FD2894A94}" type="presParOf" srcId="{A02B882F-D42B-439B-AD09-5A5DA8F8ADEA}" destId="{39B53E9B-13D4-4CAB-AC71-50C8A07280C8}" srcOrd="3" destOrd="0" presId="urn:microsoft.com/office/officeart/2005/8/layout/vList2"/>
    <dgm:cxn modelId="{472A0E0D-5724-43BC-B3E2-EE44C67D9458}" type="presParOf" srcId="{A02B882F-D42B-439B-AD09-5A5DA8F8ADEA}" destId="{990D3AF2-8D1B-449F-B4D1-D37505A23CB2}" srcOrd="4" destOrd="0" presId="urn:microsoft.com/office/officeart/2005/8/layout/vList2"/>
    <dgm:cxn modelId="{C103C35B-2DF3-4201-978F-57FF4C0F1E4F}" type="presParOf" srcId="{A02B882F-D42B-439B-AD09-5A5DA8F8ADEA}" destId="{5A0A2505-114D-49A1-B2C7-DF27A0DC7D4D}" srcOrd="5" destOrd="0" presId="urn:microsoft.com/office/officeart/2005/8/layout/vList2"/>
    <dgm:cxn modelId="{7962AC44-F105-4113-AB96-48352445CC9D}" type="presParOf" srcId="{A02B882F-D42B-439B-AD09-5A5DA8F8ADEA}" destId="{A1DC9B4E-112D-4E3A-93F7-12BE62361C7D}" srcOrd="6" destOrd="0" presId="urn:microsoft.com/office/officeart/2005/8/layout/vList2"/>
    <dgm:cxn modelId="{4CC954BA-03C5-4824-8F20-A9961E458196}" type="presParOf" srcId="{A02B882F-D42B-439B-AD09-5A5DA8F8ADEA}" destId="{5ED36E13-C793-4AE1-8955-2E082965EC28}" srcOrd="7" destOrd="0" presId="urn:microsoft.com/office/officeart/2005/8/layout/vList2"/>
    <dgm:cxn modelId="{85C7F102-D83A-49CF-B6FB-C6B4FDC6C241}" type="presParOf" srcId="{A02B882F-D42B-439B-AD09-5A5DA8F8ADEA}" destId="{B2382BA6-E9C8-4324-8AFC-6E8EE9A451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C12227-76CF-472F-A641-6FB75830757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866F10-EAA8-427A-833D-103666EF1E5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Величина которых определена на момент их принятия условно (</a:t>
          </a:r>
          <a:r>
            <a:rPr lang="ru-RU" b="1" dirty="0" err="1" smtClean="0"/>
            <a:t>расчетно</a:t>
          </a:r>
          <a:r>
            <a:rPr lang="ru-RU" dirty="0" smtClean="0"/>
            <a:t>)</a:t>
          </a:r>
          <a:endParaRPr lang="ru-RU" dirty="0"/>
        </a:p>
      </dgm:t>
    </dgm:pt>
    <dgm:pt modelId="{76CB60C1-7D82-43DA-B0D7-38F3F7F7CC4C}" type="parTrans" cxnId="{E761A755-68DD-45B6-9D14-044EC8356B66}">
      <dgm:prSet/>
      <dgm:spPr/>
      <dgm:t>
        <a:bodyPr/>
        <a:lstStyle/>
        <a:p>
          <a:endParaRPr lang="ru-RU"/>
        </a:p>
      </dgm:t>
    </dgm:pt>
    <dgm:pt modelId="{1EF922FB-1BF0-4B6B-8C15-6D6B4C14B1B7}" type="sibTrans" cxnId="{E761A755-68DD-45B6-9D14-044EC8356B66}">
      <dgm:prSet/>
      <dgm:spPr/>
      <dgm:t>
        <a:bodyPr/>
        <a:lstStyle/>
        <a:p>
          <a:endParaRPr lang="ru-RU"/>
        </a:p>
      </dgm:t>
    </dgm:pt>
    <dgm:pt modelId="{3FB119A4-C9E5-4D09-B44B-57DB57C4EA20}">
      <dgm:prSet phldrT="[Текст]" phldr="1"/>
      <dgm:spPr/>
      <dgm:t>
        <a:bodyPr/>
        <a:lstStyle/>
        <a:p>
          <a:endParaRPr lang="ru-RU" dirty="0"/>
        </a:p>
      </dgm:t>
    </dgm:pt>
    <dgm:pt modelId="{58AC1431-270A-4B83-8CBC-AC510BD34A88}" type="parTrans" cxnId="{A47CA4DB-DE10-4ADE-AB33-494BCC276515}">
      <dgm:prSet/>
      <dgm:spPr/>
      <dgm:t>
        <a:bodyPr/>
        <a:lstStyle/>
        <a:p>
          <a:endParaRPr lang="ru-RU"/>
        </a:p>
      </dgm:t>
    </dgm:pt>
    <dgm:pt modelId="{DA01C3F3-F29C-4D2D-8F81-5862DB768481}" type="sibTrans" cxnId="{A47CA4DB-DE10-4ADE-AB33-494BCC276515}">
      <dgm:prSet/>
      <dgm:spPr/>
      <dgm:t>
        <a:bodyPr/>
        <a:lstStyle/>
        <a:p>
          <a:endParaRPr lang="ru-RU"/>
        </a:p>
      </dgm:t>
    </dgm:pt>
    <dgm:pt modelId="{4CE4256A-18BD-4D37-A545-FAD7B8D77205}">
      <dgm:prSet/>
      <dgm:spPr/>
      <dgm:t>
        <a:bodyPr/>
        <a:lstStyle/>
        <a:p>
          <a:endParaRPr lang="ru-RU"/>
        </a:p>
      </dgm:t>
    </dgm:pt>
    <dgm:pt modelId="{7BD45A99-E9B1-4F18-AB60-BEE15046F309}" type="parTrans" cxnId="{09A18680-FF3E-42A3-802A-1CD8C5BCAEF6}">
      <dgm:prSet/>
      <dgm:spPr/>
      <dgm:t>
        <a:bodyPr/>
        <a:lstStyle/>
        <a:p>
          <a:endParaRPr lang="ru-RU"/>
        </a:p>
      </dgm:t>
    </dgm:pt>
    <dgm:pt modelId="{004C2D6F-ACE2-47A0-BD02-6A22A8008A56}" type="sibTrans" cxnId="{09A18680-FF3E-42A3-802A-1CD8C5BCAEF6}">
      <dgm:prSet/>
      <dgm:spPr/>
      <dgm:t>
        <a:bodyPr/>
        <a:lstStyle/>
        <a:p>
          <a:endParaRPr lang="ru-RU"/>
        </a:p>
      </dgm:t>
    </dgm:pt>
    <dgm:pt modelId="{56939BB3-DBDE-400C-96AE-6E27BAB2A78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Не определено время (финансовый период) их исполнения</a:t>
          </a:r>
          <a:endParaRPr lang="ru-RU" dirty="0"/>
        </a:p>
      </dgm:t>
    </dgm:pt>
    <dgm:pt modelId="{67FB041C-4854-4F16-B018-BD4F4F4D6CF7}" type="parTrans" cxnId="{B5E8ECAD-64CC-4ECE-A3E1-E620C848FE30}">
      <dgm:prSet/>
      <dgm:spPr/>
      <dgm:t>
        <a:bodyPr/>
        <a:lstStyle/>
        <a:p>
          <a:endParaRPr lang="ru-RU"/>
        </a:p>
      </dgm:t>
    </dgm:pt>
    <dgm:pt modelId="{60CB92A8-53F9-4E7B-8195-0B50135ACCB0}" type="sibTrans" cxnId="{B5E8ECAD-64CC-4ECE-A3E1-E620C848FE30}">
      <dgm:prSet/>
      <dgm:spPr/>
      <dgm:t>
        <a:bodyPr/>
        <a:lstStyle/>
        <a:p>
          <a:endParaRPr lang="ru-RU"/>
        </a:p>
      </dgm:t>
    </dgm:pt>
    <dgm:pt modelId="{68FA48B2-C0F1-4D22-A32E-0B77E1253309}" type="pres">
      <dgm:prSet presAssocID="{0EC12227-76CF-472F-A641-6FB75830757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CEEEE2-A4C8-4E69-A091-B5C10BFD530E}" type="pres">
      <dgm:prSet presAssocID="{0EC12227-76CF-472F-A641-6FB75830757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A6CFD-D8B6-45C8-877E-C8D10F347107}" type="pres">
      <dgm:prSet presAssocID="{0EC12227-76CF-472F-A641-6FB758307572}" presName="LeftNode" presStyleLbl="bgImgPlace1" presStyleIdx="0" presStyleCnt="2" custScaleX="211326" custScaleY="70481" custLinFactNeighborX="-62975" custLinFactNeighborY="-603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C35A0A06-111E-4857-8658-DDCC03A1C27B}" type="pres">
      <dgm:prSet presAssocID="{0EC12227-76CF-472F-A641-6FB75830757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4254-202E-4056-9D62-34D7E1383FFE}" type="pres">
      <dgm:prSet presAssocID="{0EC12227-76CF-472F-A641-6FB758307572}" presName="RightNode" presStyleLbl="bgImgPlace1" presStyleIdx="1" presStyleCnt="2" custScaleX="188060" custScaleY="69817" custLinFactNeighborX="61748" custLinFactNeighborY="-63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64E9E4D-ED57-4C79-A6C9-FFEC5F73DDA5}" type="pres">
      <dgm:prSet presAssocID="{0EC12227-76CF-472F-A641-6FB758307572}" presName="TopArrow" presStyleLbl="node1" presStyleIdx="0" presStyleCnt="2" custScaleX="110325" custScaleY="84740" custLinFactNeighborX="3319" custLinFactNeighborY="2769"/>
      <dgm:spPr/>
    </dgm:pt>
    <dgm:pt modelId="{45FA9217-678E-41E6-B9DE-0E8F9763E5A6}" type="pres">
      <dgm:prSet presAssocID="{0EC12227-76CF-472F-A641-6FB758307572}" presName="BottomArrow" presStyleLbl="node1" presStyleIdx="1" presStyleCnt="2" custScaleX="101530" custScaleY="82371" custLinFactNeighborX="108" custLinFactNeighborY="-22649"/>
      <dgm:spPr/>
    </dgm:pt>
  </dgm:ptLst>
  <dgm:cxnLst>
    <dgm:cxn modelId="{4AD471E4-0EC9-4177-B53D-FF842E5765F7}" type="presOf" srcId="{0EC12227-76CF-472F-A641-6FB758307572}" destId="{68FA48B2-C0F1-4D22-A32E-0B77E1253309}" srcOrd="0" destOrd="0" presId="urn:microsoft.com/office/officeart/2009/layout/ReverseList"/>
    <dgm:cxn modelId="{09A18680-FF3E-42A3-802A-1CD8C5BCAEF6}" srcId="{0EC12227-76CF-472F-A641-6FB758307572}" destId="{4CE4256A-18BD-4D37-A545-FAD7B8D77205}" srcOrd="2" destOrd="0" parTransId="{7BD45A99-E9B1-4F18-AB60-BEE15046F309}" sibTransId="{004C2D6F-ACE2-47A0-BD02-6A22A8008A56}"/>
    <dgm:cxn modelId="{E761A755-68DD-45B6-9D14-044EC8356B66}" srcId="{0EC12227-76CF-472F-A641-6FB758307572}" destId="{05866F10-EAA8-427A-833D-103666EF1E5D}" srcOrd="0" destOrd="0" parTransId="{76CB60C1-7D82-43DA-B0D7-38F3F7F7CC4C}" sibTransId="{1EF922FB-1BF0-4B6B-8C15-6D6B4C14B1B7}"/>
    <dgm:cxn modelId="{9AC17363-7AEC-48F3-A0B1-6D9A22C558BC}" type="presOf" srcId="{05866F10-EAA8-427A-833D-103666EF1E5D}" destId="{64DA6CFD-D8B6-45C8-877E-C8D10F347107}" srcOrd="1" destOrd="0" presId="urn:microsoft.com/office/officeart/2009/layout/ReverseList"/>
    <dgm:cxn modelId="{36F46A17-90BE-49BF-B498-25A9E56AEFA2}" type="presOf" srcId="{56939BB3-DBDE-400C-96AE-6E27BAB2A78C}" destId="{676D4254-202E-4056-9D62-34D7E1383FFE}" srcOrd="1" destOrd="0" presId="urn:microsoft.com/office/officeart/2009/layout/ReverseList"/>
    <dgm:cxn modelId="{980E6F69-8632-4EDE-A525-9F07C7EDB460}" type="presOf" srcId="{56939BB3-DBDE-400C-96AE-6E27BAB2A78C}" destId="{C35A0A06-111E-4857-8658-DDCC03A1C27B}" srcOrd="0" destOrd="0" presId="urn:microsoft.com/office/officeart/2009/layout/ReverseList"/>
    <dgm:cxn modelId="{4D01A995-AA6E-4FD7-A634-548AC54E21BA}" type="presOf" srcId="{05866F10-EAA8-427A-833D-103666EF1E5D}" destId="{C4CEEEE2-A4C8-4E69-A091-B5C10BFD530E}" srcOrd="0" destOrd="0" presId="urn:microsoft.com/office/officeart/2009/layout/ReverseList"/>
    <dgm:cxn modelId="{A47CA4DB-DE10-4ADE-AB33-494BCC276515}" srcId="{0EC12227-76CF-472F-A641-6FB758307572}" destId="{3FB119A4-C9E5-4D09-B44B-57DB57C4EA20}" srcOrd="3" destOrd="0" parTransId="{58AC1431-270A-4B83-8CBC-AC510BD34A88}" sibTransId="{DA01C3F3-F29C-4D2D-8F81-5862DB768481}"/>
    <dgm:cxn modelId="{B5E8ECAD-64CC-4ECE-A3E1-E620C848FE30}" srcId="{0EC12227-76CF-472F-A641-6FB758307572}" destId="{56939BB3-DBDE-400C-96AE-6E27BAB2A78C}" srcOrd="1" destOrd="0" parTransId="{67FB041C-4854-4F16-B018-BD4F4F4D6CF7}" sibTransId="{60CB92A8-53F9-4E7B-8195-0B50135ACCB0}"/>
    <dgm:cxn modelId="{3EAD2623-9824-4A5A-A5D3-93C8A5395025}" type="presParOf" srcId="{68FA48B2-C0F1-4D22-A32E-0B77E1253309}" destId="{C4CEEEE2-A4C8-4E69-A091-B5C10BFD530E}" srcOrd="0" destOrd="0" presId="urn:microsoft.com/office/officeart/2009/layout/ReverseList"/>
    <dgm:cxn modelId="{630D4A76-F706-4028-91E5-AFB147AA58DF}" type="presParOf" srcId="{68FA48B2-C0F1-4D22-A32E-0B77E1253309}" destId="{64DA6CFD-D8B6-45C8-877E-C8D10F347107}" srcOrd="1" destOrd="0" presId="urn:microsoft.com/office/officeart/2009/layout/ReverseList"/>
    <dgm:cxn modelId="{736CBB71-F45E-49C3-A437-DF4C3DFE9922}" type="presParOf" srcId="{68FA48B2-C0F1-4D22-A32E-0B77E1253309}" destId="{C35A0A06-111E-4857-8658-DDCC03A1C27B}" srcOrd="2" destOrd="0" presId="urn:microsoft.com/office/officeart/2009/layout/ReverseList"/>
    <dgm:cxn modelId="{46DC3A99-F137-41DC-B909-897274237205}" type="presParOf" srcId="{68FA48B2-C0F1-4D22-A32E-0B77E1253309}" destId="{676D4254-202E-4056-9D62-34D7E1383FFE}" srcOrd="3" destOrd="0" presId="urn:microsoft.com/office/officeart/2009/layout/ReverseList"/>
    <dgm:cxn modelId="{9D0BEC14-9BBD-4A6C-A263-0A91CE93B7F6}" type="presParOf" srcId="{68FA48B2-C0F1-4D22-A32E-0B77E1253309}" destId="{564E9E4D-ED57-4C79-A6C9-FFEC5F73DDA5}" srcOrd="4" destOrd="0" presId="urn:microsoft.com/office/officeart/2009/layout/ReverseList"/>
    <dgm:cxn modelId="{B7E4F18E-6178-48B1-84DC-266C7EFA90A2}" type="presParOf" srcId="{68FA48B2-C0F1-4D22-A32E-0B77E1253309}" destId="{45FA9217-678E-41E6-B9DE-0E8F9763E5A6}" srcOrd="5" destOrd="0" presId="urn:microsoft.com/office/officeart/2009/layout/ReverseList"/>
  </dgm:cxnLst>
  <dgm:bg/>
  <dgm:whole>
    <a:ln>
      <a:noFill/>
      <a:prstDash val="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0C583-33EF-44DC-AA5C-BE24606DC682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3467D3D-2FE7-426B-A19D-ADE19FFB7691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группировки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материальных запасов и незавершенного  производства в целях обеспечения их аналитического (управленческого) учета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25E8B-64A2-4763-B31C-6EA2E27E3D99}" type="parTrans" cxnId="{8113072B-976E-4E97-8DEE-DC3405F3D6A8}">
      <dgm:prSet/>
      <dgm:spPr/>
      <dgm:t>
        <a:bodyPr/>
        <a:lstStyle/>
        <a:p>
          <a:endParaRPr lang="ru-RU"/>
        </a:p>
      </dgm:t>
    </dgm:pt>
    <dgm:pt modelId="{638387B2-77C2-4128-BDDE-52E424180EFA}" type="sibTrans" cxnId="{8113072B-976E-4E97-8DEE-DC3405F3D6A8}">
      <dgm:prSet/>
      <dgm:spPr/>
      <dgm:t>
        <a:bodyPr/>
        <a:lstStyle/>
        <a:p>
          <a:endParaRPr lang="ru-RU"/>
        </a:p>
      </dgm:t>
    </dgm:pt>
    <dgm:pt modelId="{DBFDC00F-496E-4702-BD5C-416BC4440055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уточнения ПС материальных запасов, приобретенных субъектом учета, но находящихся в пути и признанных в бухгалтерском учете в оценке, предусмотренной государственным контрактом (договором)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F3748-B7BE-4DAD-9E8F-02497F3FA35A}" type="parTrans" cxnId="{F328D6B2-5CF3-469F-97F2-1C8F619D7F32}">
      <dgm:prSet/>
      <dgm:spPr/>
      <dgm:t>
        <a:bodyPr/>
        <a:lstStyle/>
        <a:p>
          <a:endParaRPr lang="ru-RU"/>
        </a:p>
      </dgm:t>
    </dgm:pt>
    <dgm:pt modelId="{CE386B9A-48BF-4349-9C9D-6DC4DEE22B48}" type="sibTrans" cxnId="{F328D6B2-5CF3-469F-97F2-1C8F619D7F32}">
      <dgm:prSet/>
      <dgm:spPr/>
      <dgm:t>
        <a:bodyPr/>
        <a:lstStyle/>
        <a:p>
          <a:endParaRPr lang="ru-RU"/>
        </a:p>
      </dgm:t>
    </dgm:pt>
    <dgm:pt modelId="{204F22B2-F162-49D6-9E34-DA824FEA9800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определения фактической себестоимости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(затрат на производство) видов продукции</a:t>
          </a:r>
          <a:r>
            <a:rPr lang="ru-RU" sz="900" dirty="0" smtClean="0"/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A5196-DC2A-4D3F-B349-DFD5B576405B}" type="sibTrans" cxnId="{F0705C8E-D882-4910-AFF4-60185E34B2C5}">
      <dgm:prSet/>
      <dgm:spPr/>
      <dgm:t>
        <a:bodyPr/>
        <a:lstStyle/>
        <a:p>
          <a:endParaRPr lang="ru-RU"/>
        </a:p>
      </dgm:t>
    </dgm:pt>
    <dgm:pt modelId="{C977D49F-B236-4D79-ADC2-0F2569F1CAFC}" type="parTrans" cxnId="{F0705C8E-D882-4910-AFF4-60185E34B2C5}">
      <dgm:prSet/>
      <dgm:spPr/>
      <dgm:t>
        <a:bodyPr/>
        <a:lstStyle/>
        <a:p>
          <a:endParaRPr lang="ru-RU"/>
        </a:p>
      </dgm:t>
    </dgm:pt>
    <dgm:pt modelId="{D68D8C50-26FD-41A0-8211-29B71F707761}" type="pres">
      <dgm:prSet presAssocID="{E620C583-33EF-44DC-AA5C-BE24606DC6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B1BE34-EC88-436F-8163-B4B772BF5537}" type="pres">
      <dgm:prSet presAssocID="{43467D3D-2FE7-426B-A19D-ADE19FFB7691}" presName="composite" presStyleCnt="0"/>
      <dgm:spPr/>
    </dgm:pt>
    <dgm:pt modelId="{BB3B6696-CC86-4EF1-AA13-F7A67C89823A}" type="pres">
      <dgm:prSet presAssocID="{43467D3D-2FE7-426B-A19D-ADE19FFB7691}" presName="imgShp" presStyleLbl="fgImgPlace1" presStyleIdx="0" presStyleCnt="3" custLinFactX="-13942" custLinFactNeighborX="-100000" custLinFactNeighborY="7915"/>
      <dgm:spPr/>
    </dgm:pt>
    <dgm:pt modelId="{CA8ED2C1-5B69-43E1-BABD-B4051BE3CCFB}" type="pres">
      <dgm:prSet presAssocID="{43467D3D-2FE7-426B-A19D-ADE19FFB7691}" presName="txShp" presStyleLbl="node1" presStyleIdx="0" presStyleCnt="3" custScaleX="138974" custLinFactNeighborX="5701" custLinFactNeighborY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4F655-7529-4066-8D30-AAE5E494AFAE}" type="pres">
      <dgm:prSet presAssocID="{638387B2-77C2-4128-BDDE-52E424180EFA}" presName="spacing" presStyleCnt="0"/>
      <dgm:spPr/>
    </dgm:pt>
    <dgm:pt modelId="{2CEC45C7-ECB4-4DDA-8561-A41AC6EE6A5E}" type="pres">
      <dgm:prSet presAssocID="{DBFDC00F-496E-4702-BD5C-416BC4440055}" presName="composite" presStyleCnt="0"/>
      <dgm:spPr/>
    </dgm:pt>
    <dgm:pt modelId="{037F7838-0D5D-413E-89F2-5E9FCF38F0DA}" type="pres">
      <dgm:prSet presAssocID="{DBFDC00F-496E-4702-BD5C-416BC4440055}" presName="imgShp" presStyleLbl="fgImgPlace1" presStyleIdx="1" presStyleCnt="3" custLinFactNeighborX="-90473" custLinFactNeighborY="-12505"/>
      <dgm:spPr/>
    </dgm:pt>
    <dgm:pt modelId="{6EF6464F-A803-44F7-9687-7527E0032CCB}" type="pres">
      <dgm:prSet presAssocID="{DBFDC00F-496E-4702-BD5C-416BC4440055}" presName="txShp" presStyleLbl="node1" presStyleIdx="1" presStyleCnt="3" custScaleX="138974" custLinFactNeighborX="5701" custLinFactNeighborY="-19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24320-CD10-4163-B749-08F804C74F6C}" type="pres">
      <dgm:prSet presAssocID="{CE386B9A-48BF-4349-9C9D-6DC4DEE22B48}" presName="spacing" presStyleCnt="0"/>
      <dgm:spPr/>
    </dgm:pt>
    <dgm:pt modelId="{653B62BD-513E-47C2-8580-C8F829A69181}" type="pres">
      <dgm:prSet presAssocID="{204F22B2-F162-49D6-9E34-DA824FEA9800}" presName="composite" presStyleCnt="0"/>
      <dgm:spPr/>
    </dgm:pt>
    <dgm:pt modelId="{D612C73F-BDD5-433F-8173-5C8797133744}" type="pres">
      <dgm:prSet presAssocID="{204F22B2-F162-49D6-9E34-DA824FEA9800}" presName="imgShp" presStyleLbl="fgImgPlace1" presStyleIdx="2" presStyleCnt="3" custLinFactNeighborX="-89612" custLinFactNeighborY="-31942"/>
      <dgm:spPr/>
    </dgm:pt>
    <dgm:pt modelId="{1D02D7EA-F371-4B45-9CF6-502FB70C98B3}" type="pres">
      <dgm:prSet presAssocID="{204F22B2-F162-49D6-9E34-DA824FEA9800}" presName="txShp" presStyleLbl="node1" presStyleIdx="2" presStyleCnt="3" custScaleX="133846" custLinFactNeighborX="8142" custLinFactNeighborY="-25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05C8E-D882-4910-AFF4-60185E34B2C5}" srcId="{E620C583-33EF-44DC-AA5C-BE24606DC682}" destId="{204F22B2-F162-49D6-9E34-DA824FEA9800}" srcOrd="2" destOrd="0" parTransId="{C977D49F-B236-4D79-ADC2-0F2569F1CAFC}" sibTransId="{7ECA5196-DC2A-4D3F-B349-DFD5B576405B}"/>
    <dgm:cxn modelId="{CB5A0F5F-5C29-4B9F-9F0E-D33985C96FF3}" type="presOf" srcId="{204F22B2-F162-49D6-9E34-DA824FEA9800}" destId="{1D02D7EA-F371-4B45-9CF6-502FB70C98B3}" srcOrd="0" destOrd="0" presId="urn:microsoft.com/office/officeart/2005/8/layout/vList3"/>
    <dgm:cxn modelId="{F328D6B2-5CF3-469F-97F2-1C8F619D7F32}" srcId="{E620C583-33EF-44DC-AA5C-BE24606DC682}" destId="{DBFDC00F-496E-4702-BD5C-416BC4440055}" srcOrd="1" destOrd="0" parTransId="{C9DF3748-B7BE-4DAD-9E8F-02497F3FA35A}" sibTransId="{CE386B9A-48BF-4349-9C9D-6DC4DEE22B48}"/>
    <dgm:cxn modelId="{8113072B-976E-4E97-8DEE-DC3405F3D6A8}" srcId="{E620C583-33EF-44DC-AA5C-BE24606DC682}" destId="{43467D3D-2FE7-426B-A19D-ADE19FFB7691}" srcOrd="0" destOrd="0" parTransId="{5E125E8B-64A2-4763-B31C-6EA2E27E3D99}" sibTransId="{638387B2-77C2-4128-BDDE-52E424180EFA}"/>
    <dgm:cxn modelId="{470A513A-5375-429C-A4E0-11785085039B}" type="presOf" srcId="{43467D3D-2FE7-426B-A19D-ADE19FFB7691}" destId="{CA8ED2C1-5B69-43E1-BABD-B4051BE3CCFB}" srcOrd="0" destOrd="0" presId="urn:microsoft.com/office/officeart/2005/8/layout/vList3"/>
    <dgm:cxn modelId="{52983EC9-0247-496F-B083-8FB6F4479399}" type="presOf" srcId="{E620C583-33EF-44DC-AA5C-BE24606DC682}" destId="{D68D8C50-26FD-41A0-8211-29B71F707761}" srcOrd="0" destOrd="0" presId="urn:microsoft.com/office/officeart/2005/8/layout/vList3"/>
    <dgm:cxn modelId="{25BBDB72-8858-4782-9330-8A5FDC49F991}" type="presOf" srcId="{DBFDC00F-496E-4702-BD5C-416BC4440055}" destId="{6EF6464F-A803-44F7-9687-7527E0032CCB}" srcOrd="0" destOrd="0" presId="urn:microsoft.com/office/officeart/2005/8/layout/vList3"/>
    <dgm:cxn modelId="{2FF3E00A-920C-4649-9371-4A6828869D35}" type="presParOf" srcId="{D68D8C50-26FD-41A0-8211-29B71F707761}" destId="{FAB1BE34-EC88-436F-8163-B4B772BF5537}" srcOrd="0" destOrd="0" presId="urn:microsoft.com/office/officeart/2005/8/layout/vList3"/>
    <dgm:cxn modelId="{67E017EC-CCD5-4DDD-A894-B27BD46F3E1E}" type="presParOf" srcId="{FAB1BE34-EC88-436F-8163-B4B772BF5537}" destId="{BB3B6696-CC86-4EF1-AA13-F7A67C89823A}" srcOrd="0" destOrd="0" presId="urn:microsoft.com/office/officeart/2005/8/layout/vList3"/>
    <dgm:cxn modelId="{68853AA8-212C-4468-A430-ECD1C73AB469}" type="presParOf" srcId="{FAB1BE34-EC88-436F-8163-B4B772BF5537}" destId="{CA8ED2C1-5B69-43E1-BABD-B4051BE3CCFB}" srcOrd="1" destOrd="0" presId="urn:microsoft.com/office/officeart/2005/8/layout/vList3"/>
    <dgm:cxn modelId="{6A76045F-3738-477B-B3EE-88A9EEEB894D}" type="presParOf" srcId="{D68D8C50-26FD-41A0-8211-29B71F707761}" destId="{87F4F655-7529-4066-8D30-AAE5E494AFAE}" srcOrd="1" destOrd="0" presId="urn:microsoft.com/office/officeart/2005/8/layout/vList3"/>
    <dgm:cxn modelId="{69C58D0C-5EC1-453E-A3EB-A8A69822D699}" type="presParOf" srcId="{D68D8C50-26FD-41A0-8211-29B71F707761}" destId="{2CEC45C7-ECB4-4DDA-8561-A41AC6EE6A5E}" srcOrd="2" destOrd="0" presId="urn:microsoft.com/office/officeart/2005/8/layout/vList3"/>
    <dgm:cxn modelId="{3DA08AE3-945A-4B07-A2A2-8F17C3B97A68}" type="presParOf" srcId="{2CEC45C7-ECB4-4DDA-8561-A41AC6EE6A5E}" destId="{037F7838-0D5D-413E-89F2-5E9FCF38F0DA}" srcOrd="0" destOrd="0" presId="urn:microsoft.com/office/officeart/2005/8/layout/vList3"/>
    <dgm:cxn modelId="{AED2CE25-3761-4762-94EA-A2AD6A009BBC}" type="presParOf" srcId="{2CEC45C7-ECB4-4DDA-8561-A41AC6EE6A5E}" destId="{6EF6464F-A803-44F7-9687-7527E0032CCB}" srcOrd="1" destOrd="0" presId="urn:microsoft.com/office/officeart/2005/8/layout/vList3"/>
    <dgm:cxn modelId="{49BB8816-48F5-40DC-9797-BD65FC3EE7C6}" type="presParOf" srcId="{D68D8C50-26FD-41A0-8211-29B71F707761}" destId="{32124320-CD10-4163-B749-08F804C74F6C}" srcOrd="3" destOrd="0" presId="urn:microsoft.com/office/officeart/2005/8/layout/vList3"/>
    <dgm:cxn modelId="{8696B840-53CD-4674-8E73-3F588B13D4FA}" type="presParOf" srcId="{D68D8C50-26FD-41A0-8211-29B71F707761}" destId="{653B62BD-513E-47C2-8580-C8F829A69181}" srcOrd="4" destOrd="0" presId="urn:microsoft.com/office/officeart/2005/8/layout/vList3"/>
    <dgm:cxn modelId="{27D57986-87DB-4725-BCD9-09C7FA2FCA4B}" type="presParOf" srcId="{653B62BD-513E-47C2-8580-C8F829A69181}" destId="{D612C73F-BDD5-433F-8173-5C8797133744}" srcOrd="0" destOrd="0" presId="urn:microsoft.com/office/officeart/2005/8/layout/vList3"/>
    <dgm:cxn modelId="{7E3B319A-E06E-416E-99A7-E11E3A036DEC}" type="presParOf" srcId="{653B62BD-513E-47C2-8580-C8F829A69181}" destId="{1D02D7EA-F371-4B45-9CF6-502FB70C98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967BC-2635-4E79-98D4-A2CA394C340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07F972-07D6-466A-A910-4ECA77179A36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способы распределения накладных расходов</a:t>
          </a:r>
        </a:p>
        <a:p>
          <a:pPr algn="just" rtl="0"/>
          <a:r>
            <a:rPr lang="ru-RU" sz="2000" b="1" dirty="0" smtClean="0"/>
            <a:t>Например</a:t>
          </a:r>
          <a:r>
            <a:rPr lang="ru-RU" sz="2000" dirty="0" smtClean="0"/>
            <a:t>, </a:t>
          </a:r>
          <a:r>
            <a:rPr lang="ru-RU" sz="2000" i="1" dirty="0" smtClean="0"/>
            <a:t>пропорционально прямым затратам по оплате труда, иным прямым затратам, объему выручки от реализации продукции (работ, услуг), иному показателю, характеризующему результаты деятельности субъекта учета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F98CE-AC97-4B1B-8889-06B28D1171D0}" type="parTrans" cxnId="{6E1F9706-0097-4E65-8F15-D3117503107D}">
      <dgm:prSet/>
      <dgm:spPr/>
      <dgm:t>
        <a:bodyPr/>
        <a:lstStyle/>
        <a:p>
          <a:endParaRPr lang="ru-RU"/>
        </a:p>
      </dgm:t>
    </dgm:pt>
    <dgm:pt modelId="{8B363CA9-C2DD-419D-97AA-B7CB7D0F8387}" type="sibTrans" cxnId="{6E1F9706-0097-4E65-8F15-D3117503107D}">
      <dgm:prSet/>
      <dgm:spPr/>
      <dgm:t>
        <a:bodyPr/>
        <a:lstStyle/>
        <a:p>
          <a:endParaRPr lang="ru-RU"/>
        </a:p>
      </dgm:t>
    </dgm:pt>
    <dgm:pt modelId="{D462C004-959A-4927-B8CF-C8B4FB01C041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 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отражения в бухгалтерском учете МЗ, относящихся к группе «Товары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переданных в реализацию, по розничной цене с обособлением торговой наценки (торговой скидки) на аналитических счетах учета товаров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BA6764D0-542D-47B2-9066-E05BB8E95475}" type="parTrans" cxnId="{725CEBED-12C2-4A15-9D73-59F737F3C1A6}">
      <dgm:prSet/>
      <dgm:spPr/>
      <dgm:t>
        <a:bodyPr/>
        <a:lstStyle/>
        <a:p>
          <a:endParaRPr lang="ru-RU"/>
        </a:p>
      </dgm:t>
    </dgm:pt>
    <dgm:pt modelId="{CE247929-00BC-4244-A0CF-71B0487D2FD6}" type="sibTrans" cxnId="{725CEBED-12C2-4A15-9D73-59F737F3C1A6}">
      <dgm:prSet/>
      <dgm:spPr/>
      <dgm:t>
        <a:bodyPr/>
        <a:lstStyle/>
        <a:p>
          <a:endParaRPr lang="ru-RU"/>
        </a:p>
      </dgm:t>
    </dgm:pt>
    <dgm:pt modelId="{A49C906E-DA7C-4945-846F-B84D2314EFAA}">
      <dgm:prSet custT="1"/>
      <dgm:spPr/>
      <dgm:t>
        <a:bodyPr/>
        <a:lstStyle/>
        <a:p>
          <a:pPr algn="just" rtl="0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B0837-6769-4E42-B18A-58851A5161E2}" type="parTrans" cxnId="{0BD8FF1B-7ACB-42A4-9152-93B024C18B30}">
      <dgm:prSet/>
      <dgm:spPr/>
      <dgm:t>
        <a:bodyPr/>
        <a:lstStyle/>
        <a:p>
          <a:endParaRPr lang="ru-RU"/>
        </a:p>
      </dgm:t>
    </dgm:pt>
    <dgm:pt modelId="{00E3A8C4-EDDA-4D7D-8F91-60B107BF4E2B}" type="sibTrans" cxnId="{0BD8FF1B-7ACB-42A4-9152-93B024C18B30}">
      <dgm:prSet/>
      <dgm:spPr/>
      <dgm:t>
        <a:bodyPr/>
        <a:lstStyle/>
        <a:p>
          <a:endParaRPr lang="ru-RU"/>
        </a:p>
      </dgm:t>
    </dgm:pt>
    <dgm:pt modelId="{AEBAA4F6-7C5D-41C5-94A5-2896E480A6F3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оценки незавершенного производства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отчетную дату в сумме затрат, связанных с производством продукции, выполнением работ, оказанием услуг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A4AE1-C86C-4509-A2EB-E0A184F1AEDC}" type="parTrans" cxnId="{7C368575-6814-42A3-B4F8-B7C4D249D849}">
      <dgm:prSet/>
      <dgm:spPr/>
      <dgm:t>
        <a:bodyPr/>
        <a:lstStyle/>
        <a:p>
          <a:endParaRPr lang="ru-RU"/>
        </a:p>
      </dgm:t>
    </dgm:pt>
    <dgm:pt modelId="{78E05B14-0673-496A-BFB9-56A16F7D8FDA}" type="sibTrans" cxnId="{7C368575-6814-42A3-B4F8-B7C4D249D849}">
      <dgm:prSet/>
      <dgm:spPr/>
      <dgm:t>
        <a:bodyPr/>
        <a:lstStyle/>
        <a:p>
          <a:endParaRPr lang="ru-RU"/>
        </a:p>
      </dgm:t>
    </dgm:pt>
    <dgm:pt modelId="{2FADD015-7462-4298-A6DD-18F0BC731FE0}" type="pres">
      <dgm:prSet presAssocID="{0F9967BC-2635-4E79-98D4-A2CA394C34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A3D82-C38A-47C3-88AE-4CDD2AF40D83}" type="pres">
      <dgm:prSet presAssocID="{1307F972-07D6-466A-A910-4ECA77179A36}" presName="composite" presStyleCnt="0"/>
      <dgm:spPr/>
    </dgm:pt>
    <dgm:pt modelId="{196F016C-65B3-4255-ADC3-3305B36514A4}" type="pres">
      <dgm:prSet presAssocID="{1307F972-07D6-466A-A910-4ECA77179A36}" presName="imgShp" presStyleLbl="fgImgPlace1" presStyleIdx="0" presStyleCnt="3" custLinFactNeighborX="-54396" custLinFactNeighborY="8418"/>
      <dgm:spPr/>
    </dgm:pt>
    <dgm:pt modelId="{45599E68-6AB9-417A-8859-112AD1FF3966}" type="pres">
      <dgm:prSet presAssocID="{1307F972-07D6-466A-A910-4ECA77179A36}" presName="txShp" presStyleLbl="node1" presStyleIdx="0" presStyleCnt="3" custScaleX="140125" custScaleY="154277" custLinFactNeighborX="1293" custLinFactNeighborY="2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A9E73-CFD6-408F-8051-AAEAEBD3F75A}" type="pres">
      <dgm:prSet presAssocID="{8B363CA9-C2DD-419D-97AA-B7CB7D0F8387}" presName="spacing" presStyleCnt="0"/>
      <dgm:spPr/>
    </dgm:pt>
    <dgm:pt modelId="{C98912CD-F712-4851-B476-FEB3B2E7F6BF}" type="pres">
      <dgm:prSet presAssocID="{D462C004-959A-4927-B8CF-C8B4FB01C041}" presName="composite" presStyleCnt="0"/>
      <dgm:spPr/>
    </dgm:pt>
    <dgm:pt modelId="{8701E014-DD2B-4053-9418-6201564001A7}" type="pres">
      <dgm:prSet presAssocID="{D462C004-959A-4927-B8CF-C8B4FB01C041}" presName="imgShp" presStyleLbl="fgImgPlace1" presStyleIdx="1" presStyleCnt="3" custLinFactNeighborX="-62372" custLinFactNeighborY="2223"/>
      <dgm:spPr/>
    </dgm:pt>
    <dgm:pt modelId="{B5A6A893-480F-44C5-A3D6-611DF2F297FD}" type="pres">
      <dgm:prSet presAssocID="{D462C004-959A-4927-B8CF-C8B4FB01C041}" presName="txShp" presStyleLbl="node1" presStyleIdx="1" presStyleCnt="3" custScaleX="144872" custLinFactNeighborX="10903" custLinFactNeighborY="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03623-DB83-4B0C-A737-6D43B4AF3C11}" type="pres">
      <dgm:prSet presAssocID="{CE247929-00BC-4244-A0CF-71B0487D2FD6}" presName="spacing" presStyleCnt="0"/>
      <dgm:spPr/>
    </dgm:pt>
    <dgm:pt modelId="{7035B10D-FFED-4EEC-A846-EBF1CEC109AB}" type="pres">
      <dgm:prSet presAssocID="{A49C906E-DA7C-4945-846F-B84D2314EFAA}" presName="composite" presStyleCnt="0"/>
      <dgm:spPr/>
    </dgm:pt>
    <dgm:pt modelId="{2454518B-0665-4BD3-8EFC-8ECB166C919C}" type="pres">
      <dgm:prSet presAssocID="{A49C906E-DA7C-4945-846F-B84D2314EFAA}" presName="imgShp" presStyleLbl="fgImgPlace1" presStyleIdx="2" presStyleCnt="3" custLinFactNeighborX="-56393" custLinFactNeighborY="-10036"/>
      <dgm:spPr/>
    </dgm:pt>
    <dgm:pt modelId="{6F4F676B-CEED-4B04-A3BE-5C7B2657683C}" type="pres">
      <dgm:prSet presAssocID="{A49C906E-DA7C-4945-846F-B84D2314EFAA}" presName="txShp" presStyleLbl="node1" presStyleIdx="2" presStyleCnt="3" custScaleX="145796" custLinFactNeighborX="10138" custLinFactNeighborY="-20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0D772-464A-4B45-AB48-A26BD40216E6}" type="presOf" srcId="{AEBAA4F6-7C5D-41C5-94A5-2896E480A6F3}" destId="{6F4F676B-CEED-4B04-A3BE-5C7B2657683C}" srcOrd="0" destOrd="1" presId="urn:microsoft.com/office/officeart/2005/8/layout/vList3"/>
    <dgm:cxn modelId="{34DEF243-A7FE-4C0F-8BB6-9F919987CEFF}" type="presOf" srcId="{D462C004-959A-4927-B8CF-C8B4FB01C041}" destId="{B5A6A893-480F-44C5-A3D6-611DF2F297FD}" srcOrd="0" destOrd="0" presId="urn:microsoft.com/office/officeart/2005/8/layout/vList3"/>
    <dgm:cxn modelId="{7FD98278-48F4-4127-8781-14C6985C8D3E}" type="presOf" srcId="{0F9967BC-2635-4E79-98D4-A2CA394C3401}" destId="{2FADD015-7462-4298-A6DD-18F0BC731FE0}" srcOrd="0" destOrd="0" presId="urn:microsoft.com/office/officeart/2005/8/layout/vList3"/>
    <dgm:cxn modelId="{7C368575-6814-42A3-B4F8-B7C4D249D849}" srcId="{A49C906E-DA7C-4945-846F-B84D2314EFAA}" destId="{AEBAA4F6-7C5D-41C5-94A5-2896E480A6F3}" srcOrd="0" destOrd="0" parTransId="{E05A4AE1-C86C-4509-A2EB-E0A184F1AEDC}" sibTransId="{78E05B14-0673-496A-BFB9-56A16F7D8FDA}"/>
    <dgm:cxn modelId="{6E1F9706-0097-4E65-8F15-D3117503107D}" srcId="{0F9967BC-2635-4E79-98D4-A2CA394C3401}" destId="{1307F972-07D6-466A-A910-4ECA77179A36}" srcOrd="0" destOrd="0" parTransId="{6A1F98CE-AC97-4B1B-8889-06B28D1171D0}" sibTransId="{8B363CA9-C2DD-419D-97AA-B7CB7D0F8387}"/>
    <dgm:cxn modelId="{BAA64555-E5DA-415D-BF0E-D8F963C2F9DF}" type="presOf" srcId="{A49C906E-DA7C-4945-846F-B84D2314EFAA}" destId="{6F4F676B-CEED-4B04-A3BE-5C7B2657683C}" srcOrd="0" destOrd="0" presId="urn:microsoft.com/office/officeart/2005/8/layout/vList3"/>
    <dgm:cxn modelId="{9E1B35AB-8C34-4BA2-B56D-FB99944565B6}" type="presOf" srcId="{1307F972-07D6-466A-A910-4ECA77179A36}" destId="{45599E68-6AB9-417A-8859-112AD1FF3966}" srcOrd="0" destOrd="0" presId="urn:microsoft.com/office/officeart/2005/8/layout/vList3"/>
    <dgm:cxn modelId="{0BD8FF1B-7ACB-42A4-9152-93B024C18B30}" srcId="{0F9967BC-2635-4E79-98D4-A2CA394C3401}" destId="{A49C906E-DA7C-4945-846F-B84D2314EFAA}" srcOrd="2" destOrd="0" parTransId="{416B0837-6769-4E42-B18A-58851A5161E2}" sibTransId="{00E3A8C4-EDDA-4D7D-8F91-60B107BF4E2B}"/>
    <dgm:cxn modelId="{725CEBED-12C2-4A15-9D73-59F737F3C1A6}" srcId="{0F9967BC-2635-4E79-98D4-A2CA394C3401}" destId="{D462C004-959A-4927-B8CF-C8B4FB01C041}" srcOrd="1" destOrd="0" parTransId="{BA6764D0-542D-47B2-9066-E05BB8E95475}" sibTransId="{CE247929-00BC-4244-A0CF-71B0487D2FD6}"/>
    <dgm:cxn modelId="{D35FE895-BC68-44CC-8F85-C70A1A4AAD8E}" type="presParOf" srcId="{2FADD015-7462-4298-A6DD-18F0BC731FE0}" destId="{B00A3D82-C38A-47C3-88AE-4CDD2AF40D83}" srcOrd="0" destOrd="0" presId="urn:microsoft.com/office/officeart/2005/8/layout/vList3"/>
    <dgm:cxn modelId="{F3E30694-03BC-4AD1-9615-C79CE19D7307}" type="presParOf" srcId="{B00A3D82-C38A-47C3-88AE-4CDD2AF40D83}" destId="{196F016C-65B3-4255-ADC3-3305B36514A4}" srcOrd="0" destOrd="0" presId="urn:microsoft.com/office/officeart/2005/8/layout/vList3"/>
    <dgm:cxn modelId="{C018B8A4-80D6-4AC1-8A32-3B1EC7A19228}" type="presParOf" srcId="{B00A3D82-C38A-47C3-88AE-4CDD2AF40D83}" destId="{45599E68-6AB9-417A-8859-112AD1FF3966}" srcOrd="1" destOrd="0" presId="urn:microsoft.com/office/officeart/2005/8/layout/vList3"/>
    <dgm:cxn modelId="{65FFA111-9E7B-4A1A-B5BD-7B80AF16048F}" type="presParOf" srcId="{2FADD015-7462-4298-A6DD-18F0BC731FE0}" destId="{FB6A9E73-CFD6-408F-8051-AAEAEBD3F75A}" srcOrd="1" destOrd="0" presId="urn:microsoft.com/office/officeart/2005/8/layout/vList3"/>
    <dgm:cxn modelId="{A5FCCC9B-C9D5-4EEF-A3F9-18269E1BA906}" type="presParOf" srcId="{2FADD015-7462-4298-A6DD-18F0BC731FE0}" destId="{C98912CD-F712-4851-B476-FEB3B2E7F6BF}" srcOrd="2" destOrd="0" presId="urn:microsoft.com/office/officeart/2005/8/layout/vList3"/>
    <dgm:cxn modelId="{36BC0EDB-85CD-47FC-AFAE-4B25E01BBBC0}" type="presParOf" srcId="{C98912CD-F712-4851-B476-FEB3B2E7F6BF}" destId="{8701E014-DD2B-4053-9418-6201564001A7}" srcOrd="0" destOrd="0" presId="urn:microsoft.com/office/officeart/2005/8/layout/vList3"/>
    <dgm:cxn modelId="{2BD29BF8-BB3F-4A2F-9EA1-FED8C0C3D89D}" type="presParOf" srcId="{C98912CD-F712-4851-B476-FEB3B2E7F6BF}" destId="{B5A6A893-480F-44C5-A3D6-611DF2F297FD}" srcOrd="1" destOrd="0" presId="urn:microsoft.com/office/officeart/2005/8/layout/vList3"/>
    <dgm:cxn modelId="{99A01EDD-64E0-4517-851E-A8EDFA10648C}" type="presParOf" srcId="{2FADD015-7462-4298-A6DD-18F0BC731FE0}" destId="{6A503623-DB83-4B0C-A737-6D43B4AF3C11}" srcOrd="3" destOrd="0" presId="urn:microsoft.com/office/officeart/2005/8/layout/vList3"/>
    <dgm:cxn modelId="{672976F4-5528-4F47-8924-339BACF34125}" type="presParOf" srcId="{2FADD015-7462-4298-A6DD-18F0BC731FE0}" destId="{7035B10D-FFED-4EEC-A846-EBF1CEC109AB}" srcOrd="4" destOrd="0" presId="urn:microsoft.com/office/officeart/2005/8/layout/vList3"/>
    <dgm:cxn modelId="{1B0FBFA8-98F7-41F5-822F-750C68854FD1}" type="presParOf" srcId="{7035B10D-FFED-4EEC-A846-EBF1CEC109AB}" destId="{2454518B-0665-4BD3-8EFC-8ECB166C919C}" srcOrd="0" destOrd="0" presId="urn:microsoft.com/office/officeart/2005/8/layout/vList3"/>
    <dgm:cxn modelId="{2EA1C3E9-B43F-4034-983E-FC0CF210AD1A}" type="presParOf" srcId="{7035B10D-FFED-4EEC-A846-EBF1CEC109AB}" destId="{6F4F676B-CEED-4B04-A3BE-5C7B265768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C3882-AF61-4714-BD56-D97A5E40EFEF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2730E26-7AD5-4CC7-BE14-5D7DC597E56E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dirty="0" smtClean="0"/>
            <a:t>ПС</a:t>
          </a:r>
          <a:endParaRPr lang="ru-RU" dirty="0"/>
        </a:p>
      </dgm:t>
    </dgm:pt>
    <dgm:pt modelId="{E5A89B65-0FB6-409D-90F5-142AE59479FD}" type="parTrans" cxnId="{C3A785C2-393A-4679-A206-B5D014B1A15D}">
      <dgm:prSet/>
      <dgm:spPr/>
      <dgm:t>
        <a:bodyPr/>
        <a:lstStyle/>
        <a:p>
          <a:endParaRPr lang="ru-RU"/>
        </a:p>
      </dgm:t>
    </dgm:pt>
    <dgm:pt modelId="{E7B8D5B7-6456-481B-841D-F285B49F30B9}" type="sibTrans" cxnId="{C3A785C2-393A-4679-A206-B5D014B1A15D}">
      <dgm:prSet/>
      <dgm:spPr/>
      <dgm:t>
        <a:bodyPr/>
        <a:lstStyle/>
        <a:p>
          <a:endParaRPr lang="ru-RU"/>
        </a:p>
      </dgm:t>
    </dgm:pt>
    <dgm:pt modelId="{1B2EF6EC-8FF5-4534-B6EC-C0379DA342F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CFF"/>
        </a:solidFill>
        <a:ln w="38100"/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стоимости переданного взамен актива  или по ОСТАТОЧНОЙ стоимости  при обмене  ОС на МЗ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361A5-F2C5-40F7-B0C1-2E6D39979992}" type="parTrans" cxnId="{709B37A0-434A-4688-B6F7-F7750268ECB3}">
      <dgm:prSet/>
      <dgm:spPr/>
      <dgm:t>
        <a:bodyPr/>
        <a:lstStyle/>
        <a:p>
          <a:endParaRPr lang="ru-RU"/>
        </a:p>
      </dgm:t>
    </dgm:pt>
    <dgm:pt modelId="{B29EECCA-C3DA-46E8-B938-8D6B5758C646}" type="sibTrans" cxnId="{709B37A0-434A-4688-B6F7-F7750268ECB3}">
      <dgm:prSet/>
      <dgm:spPr/>
      <dgm:t>
        <a:bodyPr/>
        <a:lstStyle/>
        <a:p>
          <a:endParaRPr lang="ru-RU"/>
        </a:p>
      </dgm:t>
    </dgm:pt>
    <dgm:pt modelId="{1D7E38DB-65DA-4AC0-AC84-4CC5A35131B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FF99"/>
        </a:solidFill>
        <a:ln w="38100"/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СПРАВЕДЛИВОЙ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D7BB4-44C2-44D7-9654-E2646AA9AAC2}" type="parTrans" cxnId="{1DD2876D-3D64-4DB3-BC34-04E2948BD316}">
      <dgm:prSet/>
      <dgm:spPr/>
      <dgm:t>
        <a:bodyPr/>
        <a:lstStyle/>
        <a:p>
          <a:endParaRPr lang="ru-RU"/>
        </a:p>
      </dgm:t>
    </dgm:pt>
    <dgm:pt modelId="{E5B12BC0-C3B0-4D00-A1CE-DC23E802A98C}" type="sibTrans" cxnId="{1DD2876D-3D64-4DB3-BC34-04E2948BD316}">
      <dgm:prSet/>
      <dgm:spPr/>
      <dgm:t>
        <a:bodyPr/>
        <a:lstStyle/>
        <a:p>
          <a:endParaRPr lang="ru-RU"/>
        </a:p>
      </dgm:t>
    </dgm:pt>
    <dgm:pt modelId="{09D63F1F-2CB3-4570-8566-8CF43C95593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C99"/>
        </a:solidFill>
        <a:ln w="38100"/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ОБЪЕКТ-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РУБЛЬ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55C12-71C2-4C5F-967F-829297E244FD}" type="parTrans" cxnId="{84C0C719-A59A-4561-8042-2C8DB1CEF835}">
      <dgm:prSet/>
      <dgm:spPr/>
      <dgm:t>
        <a:bodyPr/>
        <a:lstStyle/>
        <a:p>
          <a:endParaRPr lang="ru-RU"/>
        </a:p>
      </dgm:t>
    </dgm:pt>
    <dgm:pt modelId="{38D1127C-CEDF-4929-80B7-14A273C81C23}" type="sibTrans" cxnId="{84C0C719-A59A-4561-8042-2C8DB1CEF835}">
      <dgm:prSet/>
      <dgm:spPr/>
      <dgm:t>
        <a:bodyPr/>
        <a:lstStyle/>
        <a:p>
          <a:endParaRPr lang="ru-RU"/>
        </a:p>
      </dgm:t>
    </dgm:pt>
    <dgm:pt modelId="{A3088419-53E8-4247-B4AD-F954CBCF9C5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CCFFFF"/>
        </a:solidFill>
        <a:ln w="38100"/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ФАКТИЧЕСКОЙ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F1926-A967-4707-975D-69D22042BF22}" type="parTrans" cxnId="{F03EAC29-4C84-49F1-BBC0-848D067C8920}">
      <dgm:prSet/>
      <dgm:spPr/>
      <dgm:t>
        <a:bodyPr/>
        <a:lstStyle/>
        <a:p>
          <a:endParaRPr lang="ru-RU"/>
        </a:p>
      </dgm:t>
    </dgm:pt>
    <dgm:pt modelId="{114356CB-3D83-4A8F-A713-7EA327329966}" type="sibTrans" cxnId="{F03EAC29-4C84-49F1-BBC0-848D067C8920}">
      <dgm:prSet/>
      <dgm:spPr/>
      <dgm:t>
        <a:bodyPr/>
        <a:lstStyle/>
        <a:p>
          <a:endParaRPr lang="ru-RU"/>
        </a:p>
      </dgm:t>
    </dgm:pt>
    <dgm:pt modelId="{770AA380-C73B-41B0-8CCB-E91135E4FBC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НОРМАТИВНО -ПЛАНОВОЙ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9EFE-2BA2-4A17-B91D-FB4B9C533B2E}" type="parTrans" cxnId="{4D0AE7F7-0798-4444-82B9-92349FD1CD8D}">
      <dgm:prSet/>
      <dgm:spPr/>
      <dgm:t>
        <a:bodyPr/>
        <a:lstStyle/>
        <a:p>
          <a:endParaRPr lang="ru-RU"/>
        </a:p>
      </dgm:t>
    </dgm:pt>
    <dgm:pt modelId="{8976F3C9-4560-43B5-8CFA-C775EDBBBCC1}" type="sibTrans" cxnId="{4D0AE7F7-0798-4444-82B9-92349FD1CD8D}">
      <dgm:prSet/>
      <dgm:spPr/>
      <dgm:t>
        <a:bodyPr/>
        <a:lstStyle/>
        <a:p>
          <a:endParaRPr lang="ru-RU"/>
        </a:p>
      </dgm:t>
    </dgm:pt>
    <dgm:pt modelId="{A8514638-8B87-4570-A222-1B4261566AC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стоимости указанной в передаточных документах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223D2-2DF0-4CEB-8E5B-0EC8EEFAD517}" type="parTrans" cxnId="{C7412A96-567F-4FAD-B40B-1E8E8ECE2576}">
      <dgm:prSet/>
      <dgm:spPr/>
      <dgm:t>
        <a:bodyPr/>
        <a:lstStyle/>
        <a:p>
          <a:endParaRPr lang="ru-RU"/>
        </a:p>
      </dgm:t>
    </dgm:pt>
    <dgm:pt modelId="{43101609-36BC-40D7-8E22-98506EA76F61}" type="sibTrans" cxnId="{C7412A96-567F-4FAD-B40B-1E8E8ECE2576}">
      <dgm:prSet/>
      <dgm:spPr/>
      <dgm:t>
        <a:bodyPr/>
        <a:lstStyle/>
        <a:p>
          <a:endParaRPr lang="ru-RU"/>
        </a:p>
      </dgm:t>
    </dgm:pt>
    <dgm:pt modelId="{C353A8C6-9763-4637-972A-43D123069E92}" type="pres">
      <dgm:prSet presAssocID="{AF5C3882-AF61-4714-BD56-D97A5E40EF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81F5A-D8AF-4457-8EDB-BE05BEE4D6FE}" type="pres">
      <dgm:prSet presAssocID="{E2730E26-7AD5-4CC7-BE14-5D7DC597E56E}" presName="centerShape" presStyleLbl="node0" presStyleIdx="0" presStyleCnt="1"/>
      <dgm:spPr/>
      <dgm:t>
        <a:bodyPr/>
        <a:lstStyle/>
        <a:p>
          <a:endParaRPr lang="ru-RU"/>
        </a:p>
      </dgm:t>
    </dgm:pt>
    <dgm:pt modelId="{5DE6BCFF-A917-48D7-BF48-DD01A5B3CA53}" type="pres">
      <dgm:prSet presAssocID="{D15361A5-F2C5-40F7-B0C1-2E6D39979992}" presName="Name9" presStyleLbl="parChTrans1D2" presStyleIdx="0" presStyleCnt="6"/>
      <dgm:spPr/>
      <dgm:t>
        <a:bodyPr/>
        <a:lstStyle/>
        <a:p>
          <a:endParaRPr lang="ru-RU"/>
        </a:p>
      </dgm:t>
    </dgm:pt>
    <dgm:pt modelId="{8F42AEBD-CFB9-456D-BCF2-A3EED5287C64}" type="pres">
      <dgm:prSet presAssocID="{D15361A5-F2C5-40F7-B0C1-2E6D3997999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FCC9A18-1A12-4EFE-B4B3-5E0F793B2EBD}" type="pres">
      <dgm:prSet presAssocID="{1B2EF6EC-8FF5-4534-B6EC-C0379DA342FE}" presName="node" presStyleLbl="node1" presStyleIdx="0" presStyleCnt="6" custScaleX="189832" custScaleY="116840" custRadScaleRad="118575" custRadScaleInc="36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06E77-8317-45F6-B9D0-9B1E2A772194}" type="pres">
      <dgm:prSet presAssocID="{716223D2-2DF0-4CEB-8E5B-0EC8EEFAD517}" presName="Name9" presStyleLbl="parChTrans1D2" presStyleIdx="1" presStyleCnt="6"/>
      <dgm:spPr/>
      <dgm:t>
        <a:bodyPr/>
        <a:lstStyle/>
        <a:p>
          <a:endParaRPr lang="ru-RU"/>
        </a:p>
      </dgm:t>
    </dgm:pt>
    <dgm:pt modelId="{EB7DA3B6-27E0-4BA2-B7BE-8F7E82253222}" type="pres">
      <dgm:prSet presAssocID="{716223D2-2DF0-4CEB-8E5B-0EC8EEFAD51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476CC38-C1B2-4649-BF2E-E7FBB96FD5BE}" type="pres">
      <dgm:prSet presAssocID="{A8514638-8B87-4570-A222-1B4261566AC8}" presName="node" presStyleLbl="node1" presStyleIdx="1" presStyleCnt="6" custScaleX="183162" custRadScaleRad="122360" custRadScaleInc="2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EC033-E68F-47FA-B31C-E2D78F32B785}" type="pres">
      <dgm:prSet presAssocID="{66869EFE-2BA2-4A17-B91D-FB4B9C533B2E}" presName="Name9" presStyleLbl="parChTrans1D2" presStyleIdx="2" presStyleCnt="6"/>
      <dgm:spPr/>
      <dgm:t>
        <a:bodyPr/>
        <a:lstStyle/>
        <a:p>
          <a:endParaRPr lang="ru-RU"/>
        </a:p>
      </dgm:t>
    </dgm:pt>
    <dgm:pt modelId="{C74A85E1-A290-4D78-BD0D-544E153D618D}" type="pres">
      <dgm:prSet presAssocID="{66869EFE-2BA2-4A17-B91D-FB4B9C533B2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B9100C0-AB74-4688-9B47-E541E0E2F3FD}" type="pres">
      <dgm:prSet presAssocID="{770AA380-C73B-41B0-8CCB-E91135E4FBC9}" presName="node" presStyleLbl="node1" presStyleIdx="2" presStyleCnt="6" custScaleX="170861" custRadScaleRad="97453" custRadScaleInc="17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CFCA9-2661-4A08-A191-D39583676381}" type="pres">
      <dgm:prSet presAssocID="{FFDD7BB4-44C2-44D7-9654-E2646AA9AAC2}" presName="Name9" presStyleLbl="parChTrans1D2" presStyleIdx="3" presStyleCnt="6"/>
      <dgm:spPr/>
      <dgm:t>
        <a:bodyPr/>
        <a:lstStyle/>
        <a:p>
          <a:endParaRPr lang="ru-RU"/>
        </a:p>
      </dgm:t>
    </dgm:pt>
    <dgm:pt modelId="{21BA2436-64F1-41D9-A486-C1CA315E0E21}" type="pres">
      <dgm:prSet presAssocID="{FFDD7BB4-44C2-44D7-9654-E2646AA9AAC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1F81B40-E714-4173-964B-D0B85123B667}" type="pres">
      <dgm:prSet presAssocID="{1D7E38DB-65DA-4AC0-AC84-4CC5A35131BA}" presName="node" presStyleLbl="node1" presStyleIdx="3" presStyleCnt="6" custScaleX="188179" custRadScaleRad="96927" custRadScaleInc="56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4986-2180-4BF2-BFE5-F9255B8BADBA}" type="pres">
      <dgm:prSet presAssocID="{6A555C12-71C2-4C5F-967F-829297E244FD}" presName="Name9" presStyleLbl="parChTrans1D2" presStyleIdx="4" presStyleCnt="6"/>
      <dgm:spPr/>
      <dgm:t>
        <a:bodyPr/>
        <a:lstStyle/>
        <a:p>
          <a:endParaRPr lang="ru-RU"/>
        </a:p>
      </dgm:t>
    </dgm:pt>
    <dgm:pt modelId="{81DAE0B1-B97B-49ED-B9CE-27816E38A47F}" type="pres">
      <dgm:prSet presAssocID="{6A555C12-71C2-4C5F-967F-829297E244F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34FC239-8CC8-4408-83D2-17A1E52BD7A6}" type="pres">
      <dgm:prSet presAssocID="{09D63F1F-2CB3-4570-8566-8CF43C955933}" presName="node" presStyleLbl="node1" presStyleIdx="4" presStyleCnt="6" custScaleX="182774" custRadScaleRad="134846" custRadScaleInc="-6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BCFA-C121-48B5-9075-9BF451D04EC9}" type="pres">
      <dgm:prSet presAssocID="{7DEF1926-A967-4707-975D-69D22042BF22}" presName="Name9" presStyleLbl="parChTrans1D2" presStyleIdx="5" presStyleCnt="6"/>
      <dgm:spPr/>
      <dgm:t>
        <a:bodyPr/>
        <a:lstStyle/>
        <a:p>
          <a:endParaRPr lang="ru-RU"/>
        </a:p>
      </dgm:t>
    </dgm:pt>
    <dgm:pt modelId="{01B3AF58-B934-48C6-ABD2-831BF5049FED}" type="pres">
      <dgm:prSet presAssocID="{7DEF1926-A967-4707-975D-69D22042BF2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D78FF66-390E-4669-9F06-48EA9420B467}" type="pres">
      <dgm:prSet presAssocID="{A3088419-53E8-4247-B4AD-F954CBCF9C58}" presName="node" presStyleLbl="node1" presStyleIdx="5" presStyleCnt="6" custScaleX="182243" custRadScaleRad="117677" custRadScaleInc="-57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515B8-6B99-43CF-880A-52CC5ED5BFE9}" type="presOf" srcId="{6A555C12-71C2-4C5F-967F-829297E244FD}" destId="{81DAE0B1-B97B-49ED-B9CE-27816E38A47F}" srcOrd="1" destOrd="0" presId="urn:microsoft.com/office/officeart/2005/8/layout/radial1"/>
    <dgm:cxn modelId="{BEBF2BC9-27BA-4F19-80F2-DE5899ED1D49}" type="presOf" srcId="{716223D2-2DF0-4CEB-8E5B-0EC8EEFAD517}" destId="{3FD06E77-8317-45F6-B9D0-9B1E2A772194}" srcOrd="0" destOrd="0" presId="urn:microsoft.com/office/officeart/2005/8/layout/radial1"/>
    <dgm:cxn modelId="{C3A785C2-393A-4679-A206-B5D014B1A15D}" srcId="{AF5C3882-AF61-4714-BD56-D97A5E40EFEF}" destId="{E2730E26-7AD5-4CC7-BE14-5D7DC597E56E}" srcOrd="0" destOrd="0" parTransId="{E5A89B65-0FB6-409D-90F5-142AE59479FD}" sibTransId="{E7B8D5B7-6456-481B-841D-F285B49F30B9}"/>
    <dgm:cxn modelId="{1A3595D0-1D4F-4804-B1CE-5EC1BCD3985E}" type="presOf" srcId="{FFDD7BB4-44C2-44D7-9654-E2646AA9AAC2}" destId="{ED2CFCA9-2661-4A08-A191-D39583676381}" srcOrd="0" destOrd="0" presId="urn:microsoft.com/office/officeart/2005/8/layout/radial1"/>
    <dgm:cxn modelId="{D59162D7-781E-46D3-9003-E1735249E37B}" type="presOf" srcId="{7DEF1926-A967-4707-975D-69D22042BF22}" destId="{01B3AF58-B934-48C6-ABD2-831BF5049FED}" srcOrd="1" destOrd="0" presId="urn:microsoft.com/office/officeart/2005/8/layout/radial1"/>
    <dgm:cxn modelId="{84C0C719-A59A-4561-8042-2C8DB1CEF835}" srcId="{E2730E26-7AD5-4CC7-BE14-5D7DC597E56E}" destId="{09D63F1F-2CB3-4570-8566-8CF43C955933}" srcOrd="4" destOrd="0" parTransId="{6A555C12-71C2-4C5F-967F-829297E244FD}" sibTransId="{38D1127C-CEDF-4929-80B7-14A273C81C23}"/>
    <dgm:cxn modelId="{F36C8ECA-6DC1-4A57-B42C-CE90AE457605}" type="presOf" srcId="{716223D2-2DF0-4CEB-8E5B-0EC8EEFAD517}" destId="{EB7DA3B6-27E0-4BA2-B7BE-8F7E82253222}" srcOrd="1" destOrd="0" presId="urn:microsoft.com/office/officeart/2005/8/layout/radial1"/>
    <dgm:cxn modelId="{292DA733-BE7A-44B5-8F9C-05757E294F38}" type="presOf" srcId="{1B2EF6EC-8FF5-4534-B6EC-C0379DA342FE}" destId="{DFCC9A18-1A12-4EFE-B4B3-5E0F793B2EBD}" srcOrd="0" destOrd="0" presId="urn:microsoft.com/office/officeart/2005/8/layout/radial1"/>
    <dgm:cxn modelId="{3141F7C1-9D65-4D64-9136-586EB4A026A0}" type="presOf" srcId="{770AA380-C73B-41B0-8CCB-E91135E4FBC9}" destId="{1B9100C0-AB74-4688-9B47-E541E0E2F3FD}" srcOrd="0" destOrd="0" presId="urn:microsoft.com/office/officeart/2005/8/layout/radial1"/>
    <dgm:cxn modelId="{1B5248A1-4253-419B-AAAD-9360096CF9B2}" type="presOf" srcId="{D15361A5-F2C5-40F7-B0C1-2E6D39979992}" destId="{5DE6BCFF-A917-48D7-BF48-DD01A5B3CA53}" srcOrd="0" destOrd="0" presId="urn:microsoft.com/office/officeart/2005/8/layout/radial1"/>
    <dgm:cxn modelId="{1DD2876D-3D64-4DB3-BC34-04E2948BD316}" srcId="{E2730E26-7AD5-4CC7-BE14-5D7DC597E56E}" destId="{1D7E38DB-65DA-4AC0-AC84-4CC5A35131BA}" srcOrd="3" destOrd="0" parTransId="{FFDD7BB4-44C2-44D7-9654-E2646AA9AAC2}" sibTransId="{E5B12BC0-C3B0-4D00-A1CE-DC23E802A98C}"/>
    <dgm:cxn modelId="{D39E3ADD-A0D8-43A6-920A-D73102262C68}" type="presOf" srcId="{E2730E26-7AD5-4CC7-BE14-5D7DC597E56E}" destId="{45681F5A-D8AF-4457-8EDB-BE05BEE4D6FE}" srcOrd="0" destOrd="0" presId="urn:microsoft.com/office/officeart/2005/8/layout/radial1"/>
    <dgm:cxn modelId="{A96804A6-BA47-47AE-A4F0-6D2824118AF3}" type="presOf" srcId="{6A555C12-71C2-4C5F-967F-829297E244FD}" destId="{ECE64986-2180-4BF2-BFE5-F9255B8BADBA}" srcOrd="0" destOrd="0" presId="urn:microsoft.com/office/officeart/2005/8/layout/radial1"/>
    <dgm:cxn modelId="{7472CD38-7D01-4DB6-988D-BA35F9CF751B}" type="presOf" srcId="{A8514638-8B87-4570-A222-1B4261566AC8}" destId="{1476CC38-C1B2-4649-BF2E-E7FBB96FD5BE}" srcOrd="0" destOrd="0" presId="urn:microsoft.com/office/officeart/2005/8/layout/radial1"/>
    <dgm:cxn modelId="{DF4E514F-2F75-4D91-B5C8-F7B94FFD255B}" type="presOf" srcId="{D15361A5-F2C5-40F7-B0C1-2E6D39979992}" destId="{8F42AEBD-CFB9-456D-BCF2-A3EED5287C64}" srcOrd="1" destOrd="0" presId="urn:microsoft.com/office/officeart/2005/8/layout/radial1"/>
    <dgm:cxn modelId="{9EB618EA-52A1-475A-BE8E-B10FCD180E67}" type="presOf" srcId="{FFDD7BB4-44C2-44D7-9654-E2646AA9AAC2}" destId="{21BA2436-64F1-41D9-A486-C1CA315E0E21}" srcOrd="1" destOrd="0" presId="urn:microsoft.com/office/officeart/2005/8/layout/radial1"/>
    <dgm:cxn modelId="{AE66DDED-F108-4367-B735-B4CD1AE91ABC}" type="presOf" srcId="{66869EFE-2BA2-4A17-B91D-FB4B9C533B2E}" destId="{C74A85E1-A290-4D78-BD0D-544E153D618D}" srcOrd="1" destOrd="0" presId="urn:microsoft.com/office/officeart/2005/8/layout/radial1"/>
    <dgm:cxn modelId="{89F9114C-031F-4E68-93E6-5BA13215495F}" type="presOf" srcId="{A3088419-53E8-4247-B4AD-F954CBCF9C58}" destId="{3D78FF66-390E-4669-9F06-48EA9420B467}" srcOrd="0" destOrd="0" presId="urn:microsoft.com/office/officeart/2005/8/layout/radial1"/>
    <dgm:cxn modelId="{65071175-AD15-4F8B-9016-830AF9E11449}" type="presOf" srcId="{66869EFE-2BA2-4A17-B91D-FB4B9C533B2E}" destId="{05DEC033-E68F-47FA-B31C-E2D78F32B785}" srcOrd="0" destOrd="0" presId="urn:microsoft.com/office/officeart/2005/8/layout/radial1"/>
    <dgm:cxn modelId="{F03EAC29-4C84-49F1-BBC0-848D067C8920}" srcId="{E2730E26-7AD5-4CC7-BE14-5D7DC597E56E}" destId="{A3088419-53E8-4247-B4AD-F954CBCF9C58}" srcOrd="5" destOrd="0" parTransId="{7DEF1926-A967-4707-975D-69D22042BF22}" sibTransId="{114356CB-3D83-4A8F-A713-7EA327329966}"/>
    <dgm:cxn modelId="{FCEA076B-B209-4255-8C1A-3E01E2776AC9}" type="presOf" srcId="{7DEF1926-A967-4707-975D-69D22042BF22}" destId="{705EBCFA-C121-48B5-9075-9BF451D04EC9}" srcOrd="0" destOrd="0" presId="urn:microsoft.com/office/officeart/2005/8/layout/radial1"/>
    <dgm:cxn modelId="{709B37A0-434A-4688-B6F7-F7750268ECB3}" srcId="{E2730E26-7AD5-4CC7-BE14-5D7DC597E56E}" destId="{1B2EF6EC-8FF5-4534-B6EC-C0379DA342FE}" srcOrd="0" destOrd="0" parTransId="{D15361A5-F2C5-40F7-B0C1-2E6D39979992}" sibTransId="{B29EECCA-C3DA-46E8-B938-8D6B5758C646}"/>
    <dgm:cxn modelId="{ADAE91BC-7ABE-41E8-B5CA-089C47CFDD2E}" type="presOf" srcId="{09D63F1F-2CB3-4570-8566-8CF43C955933}" destId="{F34FC239-8CC8-4408-83D2-17A1E52BD7A6}" srcOrd="0" destOrd="0" presId="urn:microsoft.com/office/officeart/2005/8/layout/radial1"/>
    <dgm:cxn modelId="{4D0AE7F7-0798-4444-82B9-92349FD1CD8D}" srcId="{E2730E26-7AD5-4CC7-BE14-5D7DC597E56E}" destId="{770AA380-C73B-41B0-8CCB-E91135E4FBC9}" srcOrd="2" destOrd="0" parTransId="{66869EFE-2BA2-4A17-B91D-FB4B9C533B2E}" sibTransId="{8976F3C9-4560-43B5-8CFA-C775EDBBBCC1}"/>
    <dgm:cxn modelId="{C7412A96-567F-4FAD-B40B-1E8E8ECE2576}" srcId="{E2730E26-7AD5-4CC7-BE14-5D7DC597E56E}" destId="{A8514638-8B87-4570-A222-1B4261566AC8}" srcOrd="1" destOrd="0" parTransId="{716223D2-2DF0-4CEB-8E5B-0EC8EEFAD517}" sibTransId="{43101609-36BC-40D7-8E22-98506EA76F61}"/>
    <dgm:cxn modelId="{878C5C48-7096-41D1-B287-6CAA46463BA1}" type="presOf" srcId="{AF5C3882-AF61-4714-BD56-D97A5E40EFEF}" destId="{C353A8C6-9763-4637-972A-43D123069E92}" srcOrd="0" destOrd="0" presId="urn:microsoft.com/office/officeart/2005/8/layout/radial1"/>
    <dgm:cxn modelId="{4023CD03-2F2A-49D4-A3EF-3B1ED8E022DF}" type="presOf" srcId="{1D7E38DB-65DA-4AC0-AC84-4CC5A35131BA}" destId="{D1F81B40-E714-4173-964B-D0B85123B667}" srcOrd="0" destOrd="0" presId="urn:microsoft.com/office/officeart/2005/8/layout/radial1"/>
    <dgm:cxn modelId="{2E2333F7-2F8F-4804-AD5D-2C0DB20CCC97}" type="presParOf" srcId="{C353A8C6-9763-4637-972A-43D123069E92}" destId="{45681F5A-D8AF-4457-8EDB-BE05BEE4D6FE}" srcOrd="0" destOrd="0" presId="urn:microsoft.com/office/officeart/2005/8/layout/radial1"/>
    <dgm:cxn modelId="{5856151F-E890-4900-8DA3-9B8B05AAA70C}" type="presParOf" srcId="{C353A8C6-9763-4637-972A-43D123069E92}" destId="{5DE6BCFF-A917-48D7-BF48-DD01A5B3CA53}" srcOrd="1" destOrd="0" presId="urn:microsoft.com/office/officeart/2005/8/layout/radial1"/>
    <dgm:cxn modelId="{62833EFD-F9BD-438C-8CE1-0C9A183640A4}" type="presParOf" srcId="{5DE6BCFF-A917-48D7-BF48-DD01A5B3CA53}" destId="{8F42AEBD-CFB9-456D-BCF2-A3EED5287C64}" srcOrd="0" destOrd="0" presId="urn:microsoft.com/office/officeart/2005/8/layout/radial1"/>
    <dgm:cxn modelId="{ADA31C2D-73D6-4D69-A390-5CD1BCDB239D}" type="presParOf" srcId="{C353A8C6-9763-4637-972A-43D123069E92}" destId="{DFCC9A18-1A12-4EFE-B4B3-5E0F793B2EBD}" srcOrd="2" destOrd="0" presId="urn:microsoft.com/office/officeart/2005/8/layout/radial1"/>
    <dgm:cxn modelId="{9475E8CB-B21B-4C84-ADE1-BADF24822923}" type="presParOf" srcId="{C353A8C6-9763-4637-972A-43D123069E92}" destId="{3FD06E77-8317-45F6-B9D0-9B1E2A772194}" srcOrd="3" destOrd="0" presId="urn:microsoft.com/office/officeart/2005/8/layout/radial1"/>
    <dgm:cxn modelId="{48911DCC-189A-4B01-9084-301A49A6DB81}" type="presParOf" srcId="{3FD06E77-8317-45F6-B9D0-9B1E2A772194}" destId="{EB7DA3B6-27E0-4BA2-B7BE-8F7E82253222}" srcOrd="0" destOrd="0" presId="urn:microsoft.com/office/officeart/2005/8/layout/radial1"/>
    <dgm:cxn modelId="{E6AEB889-E071-46CA-9B51-AD3A5DE19394}" type="presParOf" srcId="{C353A8C6-9763-4637-972A-43D123069E92}" destId="{1476CC38-C1B2-4649-BF2E-E7FBB96FD5BE}" srcOrd="4" destOrd="0" presId="urn:microsoft.com/office/officeart/2005/8/layout/radial1"/>
    <dgm:cxn modelId="{7128F3FF-49EA-4527-8510-A5355165AC02}" type="presParOf" srcId="{C353A8C6-9763-4637-972A-43D123069E92}" destId="{05DEC033-E68F-47FA-B31C-E2D78F32B785}" srcOrd="5" destOrd="0" presId="urn:microsoft.com/office/officeart/2005/8/layout/radial1"/>
    <dgm:cxn modelId="{ED7EDE32-7666-4EF3-839A-0F759B8CE7C9}" type="presParOf" srcId="{05DEC033-E68F-47FA-B31C-E2D78F32B785}" destId="{C74A85E1-A290-4D78-BD0D-544E153D618D}" srcOrd="0" destOrd="0" presId="urn:microsoft.com/office/officeart/2005/8/layout/radial1"/>
    <dgm:cxn modelId="{D29D4E22-5C8F-4941-987A-5469A8E97506}" type="presParOf" srcId="{C353A8C6-9763-4637-972A-43D123069E92}" destId="{1B9100C0-AB74-4688-9B47-E541E0E2F3FD}" srcOrd="6" destOrd="0" presId="urn:microsoft.com/office/officeart/2005/8/layout/radial1"/>
    <dgm:cxn modelId="{C89CF01F-BA9D-444C-86B7-42A230DCA117}" type="presParOf" srcId="{C353A8C6-9763-4637-972A-43D123069E92}" destId="{ED2CFCA9-2661-4A08-A191-D39583676381}" srcOrd="7" destOrd="0" presId="urn:microsoft.com/office/officeart/2005/8/layout/radial1"/>
    <dgm:cxn modelId="{9BE1359D-A3FF-4335-8DBF-6481C9549D7B}" type="presParOf" srcId="{ED2CFCA9-2661-4A08-A191-D39583676381}" destId="{21BA2436-64F1-41D9-A486-C1CA315E0E21}" srcOrd="0" destOrd="0" presId="urn:microsoft.com/office/officeart/2005/8/layout/radial1"/>
    <dgm:cxn modelId="{A327C6BE-9112-4B5E-AEDC-12023A1F6D21}" type="presParOf" srcId="{C353A8C6-9763-4637-972A-43D123069E92}" destId="{D1F81B40-E714-4173-964B-D0B85123B667}" srcOrd="8" destOrd="0" presId="urn:microsoft.com/office/officeart/2005/8/layout/radial1"/>
    <dgm:cxn modelId="{9257400B-D2EF-4C11-85F0-702B93DB5E8B}" type="presParOf" srcId="{C353A8C6-9763-4637-972A-43D123069E92}" destId="{ECE64986-2180-4BF2-BFE5-F9255B8BADBA}" srcOrd="9" destOrd="0" presId="urn:microsoft.com/office/officeart/2005/8/layout/radial1"/>
    <dgm:cxn modelId="{F361B832-C0BB-4FC9-954B-4683659E2B18}" type="presParOf" srcId="{ECE64986-2180-4BF2-BFE5-F9255B8BADBA}" destId="{81DAE0B1-B97B-49ED-B9CE-27816E38A47F}" srcOrd="0" destOrd="0" presId="urn:microsoft.com/office/officeart/2005/8/layout/radial1"/>
    <dgm:cxn modelId="{5FF87DA2-F217-4FE4-A33F-7703C03F8B8A}" type="presParOf" srcId="{C353A8C6-9763-4637-972A-43D123069E92}" destId="{F34FC239-8CC8-4408-83D2-17A1E52BD7A6}" srcOrd="10" destOrd="0" presId="urn:microsoft.com/office/officeart/2005/8/layout/radial1"/>
    <dgm:cxn modelId="{878B5DA8-584F-4095-B8D8-457336F50421}" type="presParOf" srcId="{C353A8C6-9763-4637-972A-43D123069E92}" destId="{705EBCFA-C121-48B5-9075-9BF451D04EC9}" srcOrd="11" destOrd="0" presId="urn:microsoft.com/office/officeart/2005/8/layout/radial1"/>
    <dgm:cxn modelId="{DB5C03DE-B264-40B3-882D-5ABEF52A0846}" type="presParOf" srcId="{705EBCFA-C121-48B5-9075-9BF451D04EC9}" destId="{01B3AF58-B934-48C6-ABD2-831BF5049FED}" srcOrd="0" destOrd="0" presId="urn:microsoft.com/office/officeart/2005/8/layout/radial1"/>
    <dgm:cxn modelId="{B99613E4-0E90-4E9D-8C6D-370055ABA647}" type="presParOf" srcId="{C353A8C6-9763-4637-972A-43D123069E92}" destId="{3D78FF66-390E-4669-9F06-48EA9420B46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C3882-AF61-4714-BD56-D97A5E40EFEF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9D63F1F-2CB3-4570-8566-8CF43C95593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CC99"/>
        </a:solidFill>
        <a:ln w="38100"/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ОБМЕННАЯ ОПЕРАЦИЯ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55C12-71C2-4C5F-967F-829297E244FD}" type="parTrans" cxnId="{84C0C719-A59A-4561-8042-2C8DB1CEF835}">
      <dgm:prSet/>
      <dgm:spPr/>
      <dgm:t>
        <a:bodyPr/>
        <a:lstStyle/>
        <a:p>
          <a:endParaRPr lang="ru-RU"/>
        </a:p>
      </dgm:t>
    </dgm:pt>
    <dgm:pt modelId="{38D1127C-CEDF-4929-80B7-14A273C81C23}" type="sibTrans" cxnId="{84C0C719-A59A-4561-8042-2C8DB1CEF835}">
      <dgm:prSet/>
      <dgm:spPr/>
      <dgm:t>
        <a:bodyPr/>
        <a:lstStyle/>
        <a:p>
          <a:endParaRPr lang="ru-RU"/>
        </a:p>
      </dgm:t>
    </dgm:pt>
    <dgm:pt modelId="{A3088419-53E8-4247-B4AD-F954CBCF9C5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CCFFFF"/>
        </a:solidFill>
        <a:ln w="38100"/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НЕОБМЕННАЯ ОПЕРАЦИЯ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F1926-A967-4707-975D-69D22042BF22}" type="parTrans" cxnId="{F03EAC29-4C84-49F1-BBC0-848D067C8920}">
      <dgm:prSet/>
      <dgm:spPr/>
      <dgm:t>
        <a:bodyPr/>
        <a:lstStyle/>
        <a:p>
          <a:endParaRPr lang="ru-RU"/>
        </a:p>
      </dgm:t>
    </dgm:pt>
    <dgm:pt modelId="{114356CB-3D83-4A8F-A713-7EA327329966}" type="sibTrans" cxnId="{F03EAC29-4C84-49F1-BBC0-848D067C8920}">
      <dgm:prSet/>
      <dgm:spPr/>
      <dgm:t>
        <a:bodyPr/>
        <a:lstStyle/>
        <a:p>
          <a:endParaRPr lang="ru-RU"/>
        </a:p>
      </dgm:t>
    </dgm:pt>
    <dgm:pt modelId="{770AA380-C73B-41B0-8CCB-E91135E4FBC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9EFE-2BA2-4A17-B91D-FB4B9C533B2E}" type="parTrans" cxnId="{4D0AE7F7-0798-4444-82B9-92349FD1CD8D}">
      <dgm:prSet/>
      <dgm:spPr/>
      <dgm:t>
        <a:bodyPr/>
        <a:lstStyle/>
        <a:p>
          <a:endParaRPr lang="ru-RU"/>
        </a:p>
      </dgm:t>
    </dgm:pt>
    <dgm:pt modelId="{8976F3C9-4560-43B5-8CFA-C775EDBBBCC1}" type="sibTrans" cxnId="{4D0AE7F7-0798-4444-82B9-92349FD1CD8D}">
      <dgm:prSet/>
      <dgm:spPr/>
      <dgm:t>
        <a:bodyPr/>
        <a:lstStyle/>
        <a:p>
          <a:endParaRPr lang="ru-RU"/>
        </a:p>
      </dgm:t>
    </dgm:pt>
    <dgm:pt modelId="{C353A8C6-9763-4637-972A-43D123069E92}" type="pres">
      <dgm:prSet presAssocID="{AF5C3882-AF61-4714-BD56-D97A5E40EF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6EEE3-53AE-496B-BA29-D089A0DD176E}" type="pres">
      <dgm:prSet presAssocID="{770AA380-C73B-41B0-8CCB-E91135E4FBC9}" presName="centerShape" presStyleLbl="node0" presStyleIdx="0" presStyleCnt="1" custLinFactNeighborX="-46719" custLinFactNeighborY="-12796"/>
      <dgm:spPr/>
      <dgm:t>
        <a:bodyPr/>
        <a:lstStyle/>
        <a:p>
          <a:endParaRPr lang="ru-RU"/>
        </a:p>
      </dgm:t>
    </dgm:pt>
    <dgm:pt modelId="{ECE64986-2180-4BF2-BFE5-F9255B8BADBA}" type="pres">
      <dgm:prSet presAssocID="{6A555C12-71C2-4C5F-967F-829297E244FD}" presName="Name9" presStyleLbl="parChTrans1D2" presStyleIdx="0" presStyleCnt="2"/>
      <dgm:spPr/>
      <dgm:t>
        <a:bodyPr/>
        <a:lstStyle/>
        <a:p>
          <a:endParaRPr lang="ru-RU"/>
        </a:p>
      </dgm:t>
    </dgm:pt>
    <dgm:pt modelId="{81DAE0B1-B97B-49ED-B9CE-27816E38A47F}" type="pres">
      <dgm:prSet presAssocID="{6A555C12-71C2-4C5F-967F-829297E244F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34FC239-8CC8-4408-83D2-17A1E52BD7A6}" type="pres">
      <dgm:prSet presAssocID="{09D63F1F-2CB3-4570-8566-8CF43C955933}" presName="node" presStyleLbl="node1" presStyleIdx="0" presStyleCnt="2" custScaleX="243891" custRadScaleRad="118852" custRadScaleInc="3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BCFA-C121-48B5-9075-9BF451D04EC9}" type="pres">
      <dgm:prSet presAssocID="{7DEF1926-A967-4707-975D-69D22042BF22}" presName="Name9" presStyleLbl="parChTrans1D2" presStyleIdx="1" presStyleCnt="2"/>
      <dgm:spPr/>
      <dgm:t>
        <a:bodyPr/>
        <a:lstStyle/>
        <a:p>
          <a:endParaRPr lang="ru-RU"/>
        </a:p>
      </dgm:t>
    </dgm:pt>
    <dgm:pt modelId="{01B3AF58-B934-48C6-ABD2-831BF5049FED}" type="pres">
      <dgm:prSet presAssocID="{7DEF1926-A967-4707-975D-69D22042BF2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D78FF66-390E-4669-9F06-48EA9420B467}" type="pres">
      <dgm:prSet presAssocID="{A3088419-53E8-4247-B4AD-F954CBCF9C58}" presName="node" presStyleLbl="node1" presStyleIdx="1" presStyleCnt="2" custScaleX="242678" custRadScaleRad="103197" custRadScaleInc="-4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1E730-C728-4F25-BCB7-C89F0763DB3C}" type="presOf" srcId="{7DEF1926-A967-4707-975D-69D22042BF22}" destId="{705EBCFA-C121-48B5-9075-9BF451D04EC9}" srcOrd="0" destOrd="0" presId="urn:microsoft.com/office/officeart/2005/8/layout/radial1"/>
    <dgm:cxn modelId="{043F52EB-743B-48E2-B3B4-94A0965BC9E5}" type="presOf" srcId="{770AA380-C73B-41B0-8CCB-E91135E4FBC9}" destId="{B656EEE3-53AE-496B-BA29-D089A0DD176E}" srcOrd="0" destOrd="0" presId="urn:microsoft.com/office/officeart/2005/8/layout/radial1"/>
    <dgm:cxn modelId="{84C0C719-A59A-4561-8042-2C8DB1CEF835}" srcId="{770AA380-C73B-41B0-8CCB-E91135E4FBC9}" destId="{09D63F1F-2CB3-4570-8566-8CF43C955933}" srcOrd="0" destOrd="0" parTransId="{6A555C12-71C2-4C5F-967F-829297E244FD}" sibTransId="{38D1127C-CEDF-4929-80B7-14A273C81C23}"/>
    <dgm:cxn modelId="{78410DDC-CCE8-443C-A6AA-4A1F35F98555}" type="presOf" srcId="{AF5C3882-AF61-4714-BD56-D97A5E40EFEF}" destId="{C353A8C6-9763-4637-972A-43D123069E92}" srcOrd="0" destOrd="0" presId="urn:microsoft.com/office/officeart/2005/8/layout/radial1"/>
    <dgm:cxn modelId="{F45405A1-8255-49AB-A430-9896B12B92AD}" type="presOf" srcId="{A3088419-53E8-4247-B4AD-F954CBCF9C58}" destId="{3D78FF66-390E-4669-9F06-48EA9420B467}" srcOrd="0" destOrd="0" presId="urn:microsoft.com/office/officeart/2005/8/layout/radial1"/>
    <dgm:cxn modelId="{4D0AE7F7-0798-4444-82B9-92349FD1CD8D}" srcId="{AF5C3882-AF61-4714-BD56-D97A5E40EFEF}" destId="{770AA380-C73B-41B0-8CCB-E91135E4FBC9}" srcOrd="0" destOrd="0" parTransId="{66869EFE-2BA2-4A17-B91D-FB4B9C533B2E}" sibTransId="{8976F3C9-4560-43B5-8CFA-C775EDBBBCC1}"/>
    <dgm:cxn modelId="{359ADE2A-6A86-47EE-B199-17E92E853ABB}" type="presOf" srcId="{7DEF1926-A967-4707-975D-69D22042BF22}" destId="{01B3AF58-B934-48C6-ABD2-831BF5049FED}" srcOrd="1" destOrd="0" presId="urn:microsoft.com/office/officeart/2005/8/layout/radial1"/>
    <dgm:cxn modelId="{515DAB93-237F-465A-AEB3-A3E8763BE583}" type="presOf" srcId="{09D63F1F-2CB3-4570-8566-8CF43C955933}" destId="{F34FC239-8CC8-4408-83D2-17A1E52BD7A6}" srcOrd="0" destOrd="0" presId="urn:microsoft.com/office/officeart/2005/8/layout/radial1"/>
    <dgm:cxn modelId="{F03EAC29-4C84-49F1-BBC0-848D067C8920}" srcId="{770AA380-C73B-41B0-8CCB-E91135E4FBC9}" destId="{A3088419-53E8-4247-B4AD-F954CBCF9C58}" srcOrd="1" destOrd="0" parTransId="{7DEF1926-A967-4707-975D-69D22042BF22}" sibTransId="{114356CB-3D83-4A8F-A713-7EA327329966}"/>
    <dgm:cxn modelId="{3CD37DCD-14E5-4477-8AD1-6917CA2685AB}" type="presOf" srcId="{6A555C12-71C2-4C5F-967F-829297E244FD}" destId="{ECE64986-2180-4BF2-BFE5-F9255B8BADBA}" srcOrd="0" destOrd="0" presId="urn:microsoft.com/office/officeart/2005/8/layout/radial1"/>
    <dgm:cxn modelId="{B578F01F-2198-4D4F-A1E2-B074EDCE367D}" type="presOf" srcId="{6A555C12-71C2-4C5F-967F-829297E244FD}" destId="{81DAE0B1-B97B-49ED-B9CE-27816E38A47F}" srcOrd="1" destOrd="0" presId="urn:microsoft.com/office/officeart/2005/8/layout/radial1"/>
    <dgm:cxn modelId="{1D20AB3B-D700-47B7-989A-41E87CF482F0}" type="presParOf" srcId="{C353A8C6-9763-4637-972A-43D123069E92}" destId="{B656EEE3-53AE-496B-BA29-D089A0DD176E}" srcOrd="0" destOrd="0" presId="urn:microsoft.com/office/officeart/2005/8/layout/radial1"/>
    <dgm:cxn modelId="{6D9BF849-B215-4D29-822E-9CF8A786100D}" type="presParOf" srcId="{C353A8C6-9763-4637-972A-43D123069E92}" destId="{ECE64986-2180-4BF2-BFE5-F9255B8BADBA}" srcOrd="1" destOrd="0" presId="urn:microsoft.com/office/officeart/2005/8/layout/radial1"/>
    <dgm:cxn modelId="{62DD47E6-3F3C-45E9-BA7F-F377AB16E8E3}" type="presParOf" srcId="{ECE64986-2180-4BF2-BFE5-F9255B8BADBA}" destId="{81DAE0B1-B97B-49ED-B9CE-27816E38A47F}" srcOrd="0" destOrd="0" presId="urn:microsoft.com/office/officeart/2005/8/layout/radial1"/>
    <dgm:cxn modelId="{032599E3-E835-4BA7-A454-BB98C854A69B}" type="presParOf" srcId="{C353A8C6-9763-4637-972A-43D123069E92}" destId="{F34FC239-8CC8-4408-83D2-17A1E52BD7A6}" srcOrd="2" destOrd="0" presId="urn:microsoft.com/office/officeart/2005/8/layout/radial1"/>
    <dgm:cxn modelId="{F90E0B1E-1984-4148-AEC9-40A56D93AAEF}" type="presParOf" srcId="{C353A8C6-9763-4637-972A-43D123069E92}" destId="{705EBCFA-C121-48B5-9075-9BF451D04EC9}" srcOrd="3" destOrd="0" presId="urn:microsoft.com/office/officeart/2005/8/layout/radial1"/>
    <dgm:cxn modelId="{EC5D7D65-2246-40CB-89F6-1653A2B4E111}" type="presParOf" srcId="{705EBCFA-C121-48B5-9075-9BF451D04EC9}" destId="{01B3AF58-B934-48C6-ABD2-831BF5049FED}" srcOrd="0" destOrd="0" presId="urn:microsoft.com/office/officeart/2005/8/layout/radial1"/>
    <dgm:cxn modelId="{40F671EB-B827-4F51-B131-CBFC659969BC}" type="presParOf" srcId="{C353A8C6-9763-4637-972A-43D123069E92}" destId="{3D78FF66-390E-4669-9F06-48EA9420B467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5C3882-AF61-4714-BD56-D97A5E40EFEF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9D63F1F-2CB3-4570-8566-8CF43C95593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r>
            <a: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6A555C12-71C2-4C5F-967F-829297E244FD}" type="parTrans" cxnId="{84C0C719-A59A-4561-8042-2C8DB1CEF835}">
      <dgm:prSet/>
      <dgm:spPr/>
      <dgm:t>
        <a:bodyPr/>
        <a:lstStyle/>
        <a:p>
          <a:endParaRPr lang="ru-RU"/>
        </a:p>
      </dgm:t>
    </dgm:pt>
    <dgm:pt modelId="{38D1127C-CEDF-4929-80B7-14A273C81C23}" type="sibTrans" cxnId="{84C0C719-A59A-4561-8042-2C8DB1CEF835}">
      <dgm:prSet/>
      <dgm:spPr/>
      <dgm:t>
        <a:bodyPr/>
        <a:lstStyle/>
        <a:p>
          <a:endParaRPr lang="ru-RU"/>
        </a:p>
      </dgm:t>
    </dgm:pt>
    <dgm:pt modelId="{A3088419-53E8-4247-B4AD-F954CBCF9C5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F1926-A967-4707-975D-69D22042BF22}" type="parTrans" cxnId="{F03EAC29-4C84-49F1-BBC0-848D067C8920}">
      <dgm:prSet/>
      <dgm:spPr/>
      <dgm:t>
        <a:bodyPr/>
        <a:lstStyle/>
        <a:p>
          <a:endParaRPr lang="ru-RU"/>
        </a:p>
      </dgm:t>
    </dgm:pt>
    <dgm:pt modelId="{114356CB-3D83-4A8F-A713-7EA327329966}" type="sibTrans" cxnId="{F03EAC29-4C84-49F1-BBC0-848D067C8920}">
      <dgm:prSet/>
      <dgm:spPr/>
      <dgm:t>
        <a:bodyPr/>
        <a:lstStyle/>
        <a:p>
          <a:endParaRPr lang="ru-RU"/>
        </a:p>
      </dgm:t>
    </dgm:pt>
    <dgm:pt modelId="{770AA380-C73B-41B0-8CCB-E91135E4FBC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60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Обменная операция</a:t>
          </a:r>
          <a:endParaRPr lang="ru-RU" sz="6000" b="1" dirty="0">
            <a:solidFill>
              <a:srgbClr val="FF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9EFE-2BA2-4A17-B91D-FB4B9C533B2E}" type="parTrans" cxnId="{4D0AE7F7-0798-4444-82B9-92349FD1CD8D}">
      <dgm:prSet/>
      <dgm:spPr/>
      <dgm:t>
        <a:bodyPr/>
        <a:lstStyle/>
        <a:p>
          <a:endParaRPr lang="ru-RU"/>
        </a:p>
      </dgm:t>
    </dgm:pt>
    <dgm:pt modelId="{8976F3C9-4560-43B5-8CFA-C775EDBBBCC1}" type="sibTrans" cxnId="{4D0AE7F7-0798-4444-82B9-92349FD1CD8D}">
      <dgm:prSet/>
      <dgm:spPr/>
      <dgm:t>
        <a:bodyPr/>
        <a:lstStyle/>
        <a:p>
          <a:endParaRPr lang="ru-RU"/>
        </a:p>
      </dgm:t>
    </dgm:pt>
    <dgm:pt modelId="{C353A8C6-9763-4637-972A-43D123069E92}" type="pres">
      <dgm:prSet presAssocID="{AF5C3882-AF61-4714-BD56-D97A5E40EF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6EEE3-53AE-496B-BA29-D089A0DD176E}" type="pres">
      <dgm:prSet presAssocID="{770AA380-C73B-41B0-8CCB-E91135E4FBC9}" presName="centerShape" presStyleLbl="node0" presStyleIdx="0" presStyleCnt="1" custScaleX="347106" custScaleY="186381" custLinFactNeighborX="1786" custLinFactNeighborY="-30650"/>
      <dgm:spPr/>
      <dgm:t>
        <a:bodyPr/>
        <a:lstStyle/>
        <a:p>
          <a:endParaRPr lang="ru-RU"/>
        </a:p>
      </dgm:t>
    </dgm:pt>
    <dgm:pt modelId="{ECE64986-2180-4BF2-BFE5-F9255B8BADBA}" type="pres">
      <dgm:prSet presAssocID="{6A555C12-71C2-4C5F-967F-829297E244FD}" presName="Name9" presStyleLbl="parChTrans1D2" presStyleIdx="0" presStyleCnt="2"/>
      <dgm:spPr/>
      <dgm:t>
        <a:bodyPr/>
        <a:lstStyle/>
        <a:p>
          <a:endParaRPr lang="ru-RU"/>
        </a:p>
      </dgm:t>
    </dgm:pt>
    <dgm:pt modelId="{81DAE0B1-B97B-49ED-B9CE-27816E38A47F}" type="pres">
      <dgm:prSet presAssocID="{6A555C12-71C2-4C5F-967F-829297E244F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34FC239-8CC8-4408-83D2-17A1E52BD7A6}" type="pres">
      <dgm:prSet presAssocID="{09D63F1F-2CB3-4570-8566-8CF43C955933}" presName="node" presStyleLbl="node1" presStyleIdx="0" presStyleCnt="2" custScaleX="248786" custScaleY="153977" custRadScaleRad="114027" custRadScaleInc="14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BCFA-C121-48B5-9075-9BF451D04EC9}" type="pres">
      <dgm:prSet presAssocID="{7DEF1926-A967-4707-975D-69D22042BF22}" presName="Name9" presStyleLbl="parChTrans1D2" presStyleIdx="1" presStyleCnt="2"/>
      <dgm:spPr/>
      <dgm:t>
        <a:bodyPr/>
        <a:lstStyle/>
        <a:p>
          <a:endParaRPr lang="ru-RU"/>
        </a:p>
      </dgm:t>
    </dgm:pt>
    <dgm:pt modelId="{01B3AF58-B934-48C6-ABD2-831BF5049FED}" type="pres">
      <dgm:prSet presAssocID="{7DEF1926-A967-4707-975D-69D22042BF2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D78FF66-390E-4669-9F06-48EA9420B467}" type="pres">
      <dgm:prSet presAssocID="{A3088419-53E8-4247-B4AD-F954CBCF9C58}" presName="node" presStyleLbl="node1" presStyleIdx="1" presStyleCnt="2" custScaleX="236922" custScaleY="161815" custRadScaleRad="117085" custRadScaleInc="5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EAC29-4C84-49F1-BBC0-848D067C8920}" srcId="{770AA380-C73B-41B0-8CCB-E91135E4FBC9}" destId="{A3088419-53E8-4247-B4AD-F954CBCF9C58}" srcOrd="1" destOrd="0" parTransId="{7DEF1926-A967-4707-975D-69D22042BF22}" sibTransId="{114356CB-3D83-4A8F-A713-7EA327329966}"/>
    <dgm:cxn modelId="{5D7EC729-A026-4FC2-9E5B-D3162068BB0C}" type="presOf" srcId="{AF5C3882-AF61-4714-BD56-D97A5E40EFEF}" destId="{C353A8C6-9763-4637-972A-43D123069E92}" srcOrd="0" destOrd="0" presId="urn:microsoft.com/office/officeart/2005/8/layout/radial1"/>
    <dgm:cxn modelId="{C3A1347E-62E0-4462-973F-6A5EB9893166}" type="presOf" srcId="{6A555C12-71C2-4C5F-967F-829297E244FD}" destId="{ECE64986-2180-4BF2-BFE5-F9255B8BADBA}" srcOrd="0" destOrd="0" presId="urn:microsoft.com/office/officeart/2005/8/layout/radial1"/>
    <dgm:cxn modelId="{D8A55D3D-2143-4499-8722-B6A4487B6239}" type="presOf" srcId="{770AA380-C73B-41B0-8CCB-E91135E4FBC9}" destId="{B656EEE3-53AE-496B-BA29-D089A0DD176E}" srcOrd="0" destOrd="0" presId="urn:microsoft.com/office/officeart/2005/8/layout/radial1"/>
    <dgm:cxn modelId="{FBADEBCE-26F1-4741-AD27-FA421830ED9B}" type="presOf" srcId="{09D63F1F-2CB3-4570-8566-8CF43C955933}" destId="{F34FC239-8CC8-4408-83D2-17A1E52BD7A6}" srcOrd="0" destOrd="0" presId="urn:microsoft.com/office/officeart/2005/8/layout/radial1"/>
    <dgm:cxn modelId="{A66F671E-AA64-433B-8C37-C9E8597BA328}" type="presOf" srcId="{7DEF1926-A967-4707-975D-69D22042BF22}" destId="{01B3AF58-B934-48C6-ABD2-831BF5049FED}" srcOrd="1" destOrd="0" presId="urn:microsoft.com/office/officeart/2005/8/layout/radial1"/>
    <dgm:cxn modelId="{4D0AE7F7-0798-4444-82B9-92349FD1CD8D}" srcId="{AF5C3882-AF61-4714-BD56-D97A5E40EFEF}" destId="{770AA380-C73B-41B0-8CCB-E91135E4FBC9}" srcOrd="0" destOrd="0" parTransId="{66869EFE-2BA2-4A17-B91D-FB4B9C533B2E}" sibTransId="{8976F3C9-4560-43B5-8CFA-C775EDBBBCC1}"/>
    <dgm:cxn modelId="{84C0C719-A59A-4561-8042-2C8DB1CEF835}" srcId="{770AA380-C73B-41B0-8CCB-E91135E4FBC9}" destId="{09D63F1F-2CB3-4570-8566-8CF43C955933}" srcOrd="0" destOrd="0" parTransId="{6A555C12-71C2-4C5F-967F-829297E244FD}" sibTransId="{38D1127C-CEDF-4929-80B7-14A273C81C23}"/>
    <dgm:cxn modelId="{A25EAE5D-FC4A-46D8-BAD4-5CEA7395F3D3}" type="presOf" srcId="{6A555C12-71C2-4C5F-967F-829297E244FD}" destId="{81DAE0B1-B97B-49ED-B9CE-27816E38A47F}" srcOrd="1" destOrd="0" presId="urn:microsoft.com/office/officeart/2005/8/layout/radial1"/>
    <dgm:cxn modelId="{B956A429-ED4F-4F67-9791-75032B29FBAA}" type="presOf" srcId="{A3088419-53E8-4247-B4AD-F954CBCF9C58}" destId="{3D78FF66-390E-4669-9F06-48EA9420B467}" srcOrd="0" destOrd="0" presId="urn:microsoft.com/office/officeart/2005/8/layout/radial1"/>
    <dgm:cxn modelId="{1D365ECA-F0CC-4A7E-AFB5-8632654AD2E6}" type="presOf" srcId="{7DEF1926-A967-4707-975D-69D22042BF22}" destId="{705EBCFA-C121-48B5-9075-9BF451D04EC9}" srcOrd="0" destOrd="0" presId="urn:microsoft.com/office/officeart/2005/8/layout/radial1"/>
    <dgm:cxn modelId="{81CD4A7E-E16C-415D-BC8B-7D34556CDDE1}" type="presParOf" srcId="{C353A8C6-9763-4637-972A-43D123069E92}" destId="{B656EEE3-53AE-496B-BA29-D089A0DD176E}" srcOrd="0" destOrd="0" presId="urn:microsoft.com/office/officeart/2005/8/layout/radial1"/>
    <dgm:cxn modelId="{0E0B5B74-86C3-443D-8780-6CD7A72B246B}" type="presParOf" srcId="{C353A8C6-9763-4637-972A-43D123069E92}" destId="{ECE64986-2180-4BF2-BFE5-F9255B8BADBA}" srcOrd="1" destOrd="0" presId="urn:microsoft.com/office/officeart/2005/8/layout/radial1"/>
    <dgm:cxn modelId="{CAD7EF2A-2684-4F51-BAC3-944ABBEF8B8F}" type="presParOf" srcId="{ECE64986-2180-4BF2-BFE5-F9255B8BADBA}" destId="{81DAE0B1-B97B-49ED-B9CE-27816E38A47F}" srcOrd="0" destOrd="0" presId="urn:microsoft.com/office/officeart/2005/8/layout/radial1"/>
    <dgm:cxn modelId="{01B64EFF-E7FC-4008-AEF8-8199B4CE9388}" type="presParOf" srcId="{C353A8C6-9763-4637-972A-43D123069E92}" destId="{F34FC239-8CC8-4408-83D2-17A1E52BD7A6}" srcOrd="2" destOrd="0" presId="urn:microsoft.com/office/officeart/2005/8/layout/radial1"/>
    <dgm:cxn modelId="{11F1397C-F28C-432F-9162-4EBAA6554D63}" type="presParOf" srcId="{C353A8C6-9763-4637-972A-43D123069E92}" destId="{705EBCFA-C121-48B5-9075-9BF451D04EC9}" srcOrd="3" destOrd="0" presId="urn:microsoft.com/office/officeart/2005/8/layout/radial1"/>
    <dgm:cxn modelId="{04EDBDDA-B71D-43A2-B09B-A7C69837D54C}" type="presParOf" srcId="{705EBCFA-C121-48B5-9075-9BF451D04EC9}" destId="{01B3AF58-B934-48C6-ABD2-831BF5049FED}" srcOrd="0" destOrd="0" presId="urn:microsoft.com/office/officeart/2005/8/layout/radial1"/>
    <dgm:cxn modelId="{BFA0B3F2-83AF-4519-A490-D199F0317409}" type="presParOf" srcId="{C353A8C6-9763-4637-972A-43D123069E92}" destId="{3D78FF66-390E-4669-9F06-48EA9420B467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5C3882-AF61-4714-BD56-D97A5E40EFEF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9D63F1F-2CB3-4570-8566-8CF43C95593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r>
            <a:rPr lang="ru-RU" sz="54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Необменная операция</a:t>
          </a:r>
        </a:p>
      </dgm:t>
    </dgm:pt>
    <dgm:pt modelId="{6A555C12-71C2-4C5F-967F-829297E244FD}" type="parTrans" cxnId="{84C0C719-A59A-4561-8042-2C8DB1CEF835}">
      <dgm:prSet/>
      <dgm:spPr/>
      <dgm:t>
        <a:bodyPr/>
        <a:lstStyle/>
        <a:p>
          <a:endParaRPr lang="ru-RU"/>
        </a:p>
      </dgm:t>
    </dgm:pt>
    <dgm:pt modelId="{38D1127C-CEDF-4929-80B7-14A273C81C23}" type="sibTrans" cxnId="{84C0C719-A59A-4561-8042-2C8DB1CEF835}">
      <dgm:prSet/>
      <dgm:spPr/>
      <dgm:t>
        <a:bodyPr/>
        <a:lstStyle/>
        <a:p>
          <a:endParaRPr lang="ru-RU"/>
        </a:p>
      </dgm:t>
    </dgm:pt>
    <dgm:pt modelId="{C353A8C6-9763-4637-972A-43D123069E92}" type="pres">
      <dgm:prSet presAssocID="{AF5C3882-AF61-4714-BD56-D97A5E40EF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F5EB4-CCC5-46D8-AB77-9050DE05510D}" type="pres">
      <dgm:prSet presAssocID="{09D63F1F-2CB3-4570-8566-8CF43C955933}" presName="centerShape" presStyleLbl="node0" presStyleIdx="0" presStyleCnt="1" custScaleX="153097"/>
      <dgm:spPr/>
      <dgm:t>
        <a:bodyPr/>
        <a:lstStyle/>
        <a:p>
          <a:endParaRPr lang="ru-RU"/>
        </a:p>
      </dgm:t>
    </dgm:pt>
  </dgm:ptLst>
  <dgm:cxnLst>
    <dgm:cxn modelId="{84C0C719-A59A-4561-8042-2C8DB1CEF835}" srcId="{AF5C3882-AF61-4714-BD56-D97A5E40EFEF}" destId="{09D63F1F-2CB3-4570-8566-8CF43C955933}" srcOrd="0" destOrd="0" parTransId="{6A555C12-71C2-4C5F-967F-829297E244FD}" sibTransId="{38D1127C-CEDF-4929-80B7-14A273C81C23}"/>
    <dgm:cxn modelId="{4F4C52F7-B5E5-4ADE-B987-AC899328BEF3}" type="presOf" srcId="{AF5C3882-AF61-4714-BD56-D97A5E40EFEF}" destId="{C353A8C6-9763-4637-972A-43D123069E92}" srcOrd="0" destOrd="0" presId="urn:microsoft.com/office/officeart/2005/8/layout/radial1"/>
    <dgm:cxn modelId="{25FD0ADC-4A51-4920-AB54-558EB1F0A5B7}" type="presOf" srcId="{09D63F1F-2CB3-4570-8566-8CF43C955933}" destId="{EADF5EB4-CCC5-46D8-AB77-9050DE05510D}" srcOrd="0" destOrd="0" presId="urn:microsoft.com/office/officeart/2005/8/layout/radial1"/>
    <dgm:cxn modelId="{F3E5D1A4-F4B9-4691-9862-88B8BE281E3B}" type="presParOf" srcId="{C353A8C6-9763-4637-972A-43D123069E92}" destId="{EADF5EB4-CCC5-46D8-AB77-9050DE05510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3EE188-57E3-4075-AFDB-34DCCED2D30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8EE21-5646-429C-BE1A-7F2A96904E8E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Метод рыночных цен</a:t>
          </a:r>
          <a:endParaRPr lang="ru-RU" sz="3200" dirty="0">
            <a:solidFill>
              <a:schemeClr val="tx1"/>
            </a:solidFill>
          </a:endParaRPr>
        </a:p>
      </dgm:t>
    </dgm:pt>
    <dgm:pt modelId="{31965733-96F5-44CC-9058-BE69484FEF10}" type="parTrans" cxnId="{06BAAE48-3682-4FFC-9CDD-2261BDCDA3FB}">
      <dgm:prSet/>
      <dgm:spPr/>
      <dgm:t>
        <a:bodyPr/>
        <a:lstStyle/>
        <a:p>
          <a:endParaRPr lang="ru-RU"/>
        </a:p>
      </dgm:t>
    </dgm:pt>
    <dgm:pt modelId="{FE5FCCDB-F1D5-4C3F-86EC-8669588B87E4}" type="sibTrans" cxnId="{06BAAE48-3682-4FFC-9CDD-2261BDCDA3FB}">
      <dgm:prSet/>
      <dgm:spPr/>
      <dgm:t>
        <a:bodyPr/>
        <a:lstStyle/>
        <a:p>
          <a:endParaRPr lang="ru-RU"/>
        </a:p>
      </dgm:t>
    </dgm:pt>
    <dgm:pt modelId="{D54ED354-4CD9-4617-AB32-1C7ECAEADA4B}">
      <dgm:prSet phldrT="[Текст]" custT="1"/>
      <dgm:spPr>
        <a:solidFill>
          <a:srgbClr val="CCFFFF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На основании 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данных о недавних сделках с аналогичными или схожими активами (обязательствами), совершенных без отсрочки платежа</a:t>
          </a:r>
          <a:endParaRPr lang="ru-RU" sz="2800" dirty="0">
            <a:solidFill>
              <a:schemeClr val="tx1"/>
            </a:solidFill>
          </a:endParaRPr>
        </a:p>
      </dgm:t>
    </dgm:pt>
    <dgm:pt modelId="{2C311D89-2A86-4319-B500-2494EDAEE109}" type="parTrans" cxnId="{4396718D-C1AD-41C9-A0C5-59236DAC4B98}">
      <dgm:prSet/>
      <dgm:spPr/>
      <dgm:t>
        <a:bodyPr/>
        <a:lstStyle/>
        <a:p>
          <a:endParaRPr lang="ru-RU"/>
        </a:p>
      </dgm:t>
    </dgm:pt>
    <dgm:pt modelId="{06473EF5-D0EB-4FF2-8CBA-57458A3C734E}" type="sibTrans" cxnId="{4396718D-C1AD-41C9-A0C5-59236DAC4B98}">
      <dgm:prSet/>
      <dgm:spPr/>
      <dgm:t>
        <a:bodyPr/>
        <a:lstStyle/>
        <a:p>
          <a:endParaRPr lang="ru-RU"/>
        </a:p>
      </dgm:t>
    </dgm:pt>
    <dgm:pt modelId="{6DB5C633-401F-47C9-B469-9C25E4C4B321}">
      <dgm:prSet/>
      <dgm:spPr>
        <a:solidFill>
          <a:srgbClr val="CCFFFF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основании текущих рыночных цен </a:t>
          </a:r>
          <a:endParaRPr lang="ru-RU" dirty="0">
            <a:solidFill>
              <a:schemeClr val="tx1"/>
            </a:solidFill>
          </a:endParaRPr>
        </a:p>
      </dgm:t>
    </dgm:pt>
    <dgm:pt modelId="{3A263BB6-727F-4F31-AA1F-B388A2960529}" type="parTrans" cxnId="{2AE06953-7E67-4675-A777-D7569BEB90FE}">
      <dgm:prSet/>
      <dgm:spPr/>
      <dgm:t>
        <a:bodyPr/>
        <a:lstStyle/>
        <a:p>
          <a:endParaRPr lang="ru-RU"/>
        </a:p>
      </dgm:t>
    </dgm:pt>
    <dgm:pt modelId="{7CA966B1-5F74-45E3-AA89-91F59E6C0B1E}" type="sibTrans" cxnId="{2AE06953-7E67-4675-A777-D7569BEB90FE}">
      <dgm:prSet/>
      <dgm:spPr/>
      <dgm:t>
        <a:bodyPr/>
        <a:lstStyle/>
        <a:p>
          <a:endParaRPr lang="ru-RU"/>
        </a:p>
      </dgm:t>
    </dgm:pt>
    <dgm:pt modelId="{2E2C0330-E8A8-4F4B-811A-90D70AFEB520}" type="pres">
      <dgm:prSet presAssocID="{B93EE188-57E3-4075-AFDB-34DCCED2D3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38F9DA-8E59-44DA-BEA3-EDCEF5BEBF11}" type="pres">
      <dgm:prSet presAssocID="{A3E8EE21-5646-429C-BE1A-7F2A96904E8E}" presName="singleCycle" presStyleCnt="0"/>
      <dgm:spPr/>
    </dgm:pt>
    <dgm:pt modelId="{427E9F8F-7B3B-4A64-9C9C-0D22ABB3E0BF}" type="pres">
      <dgm:prSet presAssocID="{A3E8EE21-5646-429C-BE1A-7F2A96904E8E}" presName="singleCenter" presStyleLbl="node1" presStyleIdx="0" presStyleCnt="3" custScaleX="157731" custScaleY="143840" custLinFactNeighborX="6429" custLinFactNeighborY="1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DBAA65B-0E52-4A2D-BA4B-E00DE36EB426}" type="pres">
      <dgm:prSet presAssocID="{2C311D89-2A86-4319-B500-2494EDAEE109}" presName="Name56" presStyleLbl="parChTrans1D2" presStyleIdx="0" presStyleCnt="2"/>
      <dgm:spPr/>
      <dgm:t>
        <a:bodyPr/>
        <a:lstStyle/>
        <a:p>
          <a:endParaRPr lang="ru-RU"/>
        </a:p>
      </dgm:t>
    </dgm:pt>
    <dgm:pt modelId="{BA9D9883-DCCA-4BF6-BBD5-70338FBC2202}" type="pres">
      <dgm:prSet presAssocID="{D54ED354-4CD9-4617-AB32-1C7ECAEADA4B}" presName="text0" presStyleLbl="node1" presStyleIdx="1" presStyleCnt="3" custScaleX="396851" custScaleY="449435" custRadScaleRad="164647" custRadScaleInc="-9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26C0F-BBAE-4F7A-A39C-1F5C5564501F}" type="pres">
      <dgm:prSet presAssocID="{3A263BB6-727F-4F31-AA1F-B388A2960529}" presName="Name56" presStyleLbl="parChTrans1D2" presStyleIdx="1" presStyleCnt="2"/>
      <dgm:spPr/>
      <dgm:t>
        <a:bodyPr/>
        <a:lstStyle/>
        <a:p>
          <a:endParaRPr lang="ru-RU"/>
        </a:p>
      </dgm:t>
    </dgm:pt>
    <dgm:pt modelId="{EFA16650-9E8B-4C34-899D-7EE2C4388DA6}" type="pres">
      <dgm:prSet presAssocID="{6DB5C633-401F-47C9-B469-9C25E4C4B321}" presName="text0" presStyleLbl="node1" presStyleIdx="2" presStyleCnt="3" custScaleX="308804" custScaleY="346396" custRadScaleRad="172951" custRadScaleInc="-10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8BF84-D3ED-477C-AFAB-1CFAB33C17C8}" type="presOf" srcId="{B93EE188-57E3-4075-AFDB-34DCCED2D309}" destId="{2E2C0330-E8A8-4F4B-811A-90D70AFEB520}" srcOrd="0" destOrd="0" presId="urn:microsoft.com/office/officeart/2008/layout/RadialCluster"/>
    <dgm:cxn modelId="{1ED43103-4007-4F0B-B4D8-B2F0CB22E052}" type="presOf" srcId="{3A263BB6-727F-4F31-AA1F-B388A2960529}" destId="{C6626C0F-BBAE-4F7A-A39C-1F5C5564501F}" srcOrd="0" destOrd="0" presId="urn:microsoft.com/office/officeart/2008/layout/RadialCluster"/>
    <dgm:cxn modelId="{747FB262-94BD-461E-A8F4-F2DD4DBD1053}" type="presOf" srcId="{2C311D89-2A86-4319-B500-2494EDAEE109}" destId="{4DBAA65B-0E52-4A2D-BA4B-E00DE36EB426}" srcOrd="0" destOrd="0" presId="urn:microsoft.com/office/officeart/2008/layout/RadialCluster"/>
    <dgm:cxn modelId="{C8FE0EA8-95DE-4AE0-9E5A-A455D299F845}" type="presOf" srcId="{6DB5C633-401F-47C9-B469-9C25E4C4B321}" destId="{EFA16650-9E8B-4C34-899D-7EE2C4388DA6}" srcOrd="0" destOrd="0" presId="urn:microsoft.com/office/officeart/2008/layout/RadialCluster"/>
    <dgm:cxn modelId="{F656FFD9-508E-4B1F-95BC-C9CC9F150A48}" type="presOf" srcId="{A3E8EE21-5646-429C-BE1A-7F2A96904E8E}" destId="{427E9F8F-7B3B-4A64-9C9C-0D22ABB3E0BF}" srcOrd="0" destOrd="0" presId="urn:microsoft.com/office/officeart/2008/layout/RadialCluster"/>
    <dgm:cxn modelId="{2AE06953-7E67-4675-A777-D7569BEB90FE}" srcId="{A3E8EE21-5646-429C-BE1A-7F2A96904E8E}" destId="{6DB5C633-401F-47C9-B469-9C25E4C4B321}" srcOrd="1" destOrd="0" parTransId="{3A263BB6-727F-4F31-AA1F-B388A2960529}" sibTransId="{7CA966B1-5F74-45E3-AA89-91F59E6C0B1E}"/>
    <dgm:cxn modelId="{4396718D-C1AD-41C9-A0C5-59236DAC4B98}" srcId="{A3E8EE21-5646-429C-BE1A-7F2A96904E8E}" destId="{D54ED354-4CD9-4617-AB32-1C7ECAEADA4B}" srcOrd="0" destOrd="0" parTransId="{2C311D89-2A86-4319-B500-2494EDAEE109}" sibTransId="{06473EF5-D0EB-4FF2-8CBA-57458A3C734E}"/>
    <dgm:cxn modelId="{68CE447D-F3DC-4C05-A428-ECDA396980A1}" type="presOf" srcId="{D54ED354-4CD9-4617-AB32-1C7ECAEADA4B}" destId="{BA9D9883-DCCA-4BF6-BBD5-70338FBC2202}" srcOrd="0" destOrd="0" presId="urn:microsoft.com/office/officeart/2008/layout/RadialCluster"/>
    <dgm:cxn modelId="{06BAAE48-3682-4FFC-9CDD-2261BDCDA3FB}" srcId="{B93EE188-57E3-4075-AFDB-34DCCED2D309}" destId="{A3E8EE21-5646-429C-BE1A-7F2A96904E8E}" srcOrd="0" destOrd="0" parTransId="{31965733-96F5-44CC-9058-BE69484FEF10}" sibTransId="{FE5FCCDB-F1D5-4C3F-86EC-8669588B87E4}"/>
    <dgm:cxn modelId="{439D3029-DD91-478A-B506-C6B6A205C4A7}" type="presParOf" srcId="{2E2C0330-E8A8-4F4B-811A-90D70AFEB520}" destId="{8838F9DA-8E59-44DA-BEA3-EDCEF5BEBF11}" srcOrd="0" destOrd="0" presId="urn:microsoft.com/office/officeart/2008/layout/RadialCluster"/>
    <dgm:cxn modelId="{C37422DC-38B4-4E91-82EC-E0AC5A968239}" type="presParOf" srcId="{8838F9DA-8E59-44DA-BEA3-EDCEF5BEBF11}" destId="{427E9F8F-7B3B-4A64-9C9C-0D22ABB3E0BF}" srcOrd="0" destOrd="0" presId="urn:microsoft.com/office/officeart/2008/layout/RadialCluster"/>
    <dgm:cxn modelId="{D69C9557-E42D-44D5-AE0E-1A923F79D9DB}" type="presParOf" srcId="{8838F9DA-8E59-44DA-BEA3-EDCEF5BEBF11}" destId="{4DBAA65B-0E52-4A2D-BA4B-E00DE36EB426}" srcOrd="1" destOrd="0" presId="urn:microsoft.com/office/officeart/2008/layout/RadialCluster"/>
    <dgm:cxn modelId="{DBD0338D-F97F-43EE-8540-C268E030E70B}" type="presParOf" srcId="{8838F9DA-8E59-44DA-BEA3-EDCEF5BEBF11}" destId="{BA9D9883-DCCA-4BF6-BBD5-70338FBC2202}" srcOrd="2" destOrd="0" presId="urn:microsoft.com/office/officeart/2008/layout/RadialCluster"/>
    <dgm:cxn modelId="{78F31817-B41D-4E63-9225-6B7E9B856CF1}" type="presParOf" srcId="{8838F9DA-8E59-44DA-BEA3-EDCEF5BEBF11}" destId="{C6626C0F-BBAE-4F7A-A39C-1F5C5564501F}" srcOrd="3" destOrd="0" presId="urn:microsoft.com/office/officeart/2008/layout/RadialCluster"/>
    <dgm:cxn modelId="{E6192105-B50B-4694-B8AF-5CFC03BA15E9}" type="presParOf" srcId="{8838F9DA-8E59-44DA-BEA3-EDCEF5BEBF11}" destId="{EFA16650-9E8B-4C34-899D-7EE2C4388DA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798314-6AAC-4CD5-BE43-4A13658629C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3BD80-54D7-4D5C-8E18-FC0EC5FD2E3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 rtl="0"/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осмотрительности 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92FDD-7179-4305-9BEC-463C7EDE1AED}" type="parTrans" cxnId="{62EBCE83-EE22-4E1E-A6EC-0DB8617624C6}">
      <dgm:prSet/>
      <dgm:spPr/>
      <dgm:t>
        <a:bodyPr/>
        <a:lstStyle/>
        <a:p>
          <a:endParaRPr lang="ru-RU"/>
        </a:p>
      </dgm:t>
    </dgm:pt>
    <dgm:pt modelId="{2CFDC273-74FB-43A5-BDFC-9749AB3E5190}" type="sibTrans" cxnId="{62EBCE83-EE22-4E1E-A6EC-0DB8617624C6}">
      <dgm:prSet/>
      <dgm:spPr/>
      <dgm:t>
        <a:bodyPr/>
        <a:lstStyle/>
        <a:p>
          <a:endParaRPr lang="ru-RU"/>
        </a:p>
      </dgm:t>
    </dgm:pt>
    <dgm:pt modelId="{523563A3-EFD2-4417-8250-D8939121AA5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ведении бухгалтерского учета субъект учета обеспечивает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приоритетное признание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BDD62-4596-4E44-A7D5-4710409F2974}" type="parTrans" cxnId="{FF0FA542-38D5-4EE5-8F62-40B35A2F2AB2}">
      <dgm:prSet/>
      <dgm:spPr/>
      <dgm:t>
        <a:bodyPr/>
        <a:lstStyle/>
        <a:p>
          <a:endParaRPr lang="ru-RU"/>
        </a:p>
      </dgm:t>
    </dgm:pt>
    <dgm:pt modelId="{2B8AE4F7-CBA9-4A8A-A186-71A030FF69BC}" type="sibTrans" cxnId="{FF0FA542-38D5-4EE5-8F62-40B35A2F2AB2}">
      <dgm:prSet/>
      <dgm:spPr/>
      <dgm:t>
        <a:bodyPr/>
        <a:lstStyle/>
        <a:p>
          <a:endParaRPr lang="ru-RU"/>
        </a:p>
      </dgm:t>
    </dgm:pt>
    <dgm:pt modelId="{C8433516-B03C-44E0-BE96-3AC87FC592D9}">
      <dgm:prSet custT="1"/>
      <dgm:spPr>
        <a:solidFill>
          <a:srgbClr val="A5EE96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расходов и обязательств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8975F-6A45-4717-BB4D-3057276626EC}" type="parTrans" cxnId="{3327FC48-B5F6-4D46-8E0A-A2FCBF35549F}">
      <dgm:prSet/>
      <dgm:spPr/>
      <dgm:t>
        <a:bodyPr/>
        <a:lstStyle/>
        <a:p>
          <a:endParaRPr lang="ru-RU"/>
        </a:p>
      </dgm:t>
    </dgm:pt>
    <dgm:pt modelId="{9E892FE0-C44E-42EC-96A3-CC8BB8DB97CA}" type="sibTrans" cxnId="{3327FC48-B5F6-4D46-8E0A-A2FCBF35549F}">
      <dgm:prSet/>
      <dgm:spPr/>
      <dgm:t>
        <a:bodyPr/>
        <a:lstStyle/>
        <a:p>
          <a:endParaRPr lang="ru-RU"/>
        </a:p>
      </dgm:t>
    </dgm:pt>
    <dgm:pt modelId="{A0392631-98F5-452B-9F14-2D1F874ECDAD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 </a:t>
          </a:r>
          <a:endParaRPr lang="ru-RU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419D4-9DB2-4FAB-8452-B912236F1320}" type="parTrans" cxnId="{908A57C0-1283-4549-9CB7-305B24F04CA3}">
      <dgm:prSet/>
      <dgm:spPr/>
      <dgm:t>
        <a:bodyPr/>
        <a:lstStyle/>
        <a:p>
          <a:endParaRPr lang="ru-RU"/>
        </a:p>
      </dgm:t>
    </dgm:pt>
    <dgm:pt modelId="{CF76EEE7-23DA-4F37-805D-8BDA44F2C956}" type="sibTrans" cxnId="{908A57C0-1283-4549-9CB7-305B24F04CA3}">
      <dgm:prSet/>
      <dgm:spPr/>
      <dgm:t>
        <a:bodyPr/>
        <a:lstStyle/>
        <a:p>
          <a:endParaRPr lang="ru-RU"/>
        </a:p>
      </dgm:t>
    </dgm:pt>
    <dgm:pt modelId="{DB5F65A1-E21B-4B68-97AC-988DE445B554}">
      <dgm:prSet custT="1"/>
      <dgm:spPr>
        <a:solidFill>
          <a:schemeClr val="accent6">
            <a:lumMod val="60000"/>
            <a:lumOff val="4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возможными доходами и активами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34332-2567-4793-900F-1777BF6C4552}" type="parTrans" cxnId="{F8961DE2-DC26-4804-807D-1CEFF0C096AC}">
      <dgm:prSet/>
      <dgm:spPr/>
      <dgm:t>
        <a:bodyPr/>
        <a:lstStyle/>
        <a:p>
          <a:endParaRPr lang="ru-RU"/>
        </a:p>
      </dgm:t>
    </dgm:pt>
    <dgm:pt modelId="{77165A60-AD98-45BA-BB2C-69B88823C322}" type="sibTrans" cxnId="{F8961DE2-DC26-4804-807D-1CEFF0C096AC}">
      <dgm:prSet/>
      <dgm:spPr/>
      <dgm:t>
        <a:bodyPr/>
        <a:lstStyle/>
        <a:p>
          <a:endParaRPr lang="ru-RU"/>
        </a:p>
      </dgm:t>
    </dgm:pt>
    <dgm:pt modelId="{4FF2C73C-0335-4FCD-88E4-A8AB69629B25}" type="pres">
      <dgm:prSet presAssocID="{6F798314-6AAC-4CD5-BE43-4A13658629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B87070-915F-4D28-9F53-F4E8AC66AB90}" type="pres">
      <dgm:prSet presAssocID="{3C53BD80-54D7-4D5C-8E18-FC0EC5FD2E3C}" presName="composite" presStyleCnt="0"/>
      <dgm:spPr/>
    </dgm:pt>
    <dgm:pt modelId="{C71B54D9-3105-4A18-9500-D38E83810809}" type="pres">
      <dgm:prSet presAssocID="{3C53BD80-54D7-4D5C-8E18-FC0EC5FD2E3C}" presName="bentUpArrow1" presStyleLbl="alignImgPlace1" presStyleIdx="0" presStyleCnt="4" custLinFactNeighborX="-4844" custLinFactNeighborY="-18471"/>
      <dgm:spPr>
        <a:ln>
          <a:solidFill>
            <a:srgbClr val="0070C0"/>
          </a:solidFill>
        </a:ln>
      </dgm:spPr>
    </dgm:pt>
    <dgm:pt modelId="{1CCCF7A5-C1A1-4272-92EE-82ED835DFD1A}" type="pres">
      <dgm:prSet presAssocID="{3C53BD80-54D7-4D5C-8E18-FC0EC5FD2E3C}" presName="ParentText" presStyleLbl="node1" presStyleIdx="0" presStyleCnt="5" custScaleX="280665" custLinFactNeighborX="1743" custLinFactNeighborY="-141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8E85D-0EFA-4C41-9C5D-99602AEA847A}" type="pres">
      <dgm:prSet presAssocID="{3C53BD80-54D7-4D5C-8E18-FC0EC5FD2E3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70365C6-5A09-4972-A8C8-A4C19D8D04B3}" type="pres">
      <dgm:prSet presAssocID="{2CFDC273-74FB-43A5-BDFC-9749AB3E5190}" presName="sibTrans" presStyleCnt="0"/>
      <dgm:spPr/>
    </dgm:pt>
    <dgm:pt modelId="{436B875F-CBDA-4481-9E0E-A4323EAD3241}" type="pres">
      <dgm:prSet presAssocID="{523563A3-EFD2-4417-8250-D8939121AA50}" presName="composite" presStyleCnt="0"/>
      <dgm:spPr/>
    </dgm:pt>
    <dgm:pt modelId="{C027A05A-28CA-487A-BCC2-361BF0F6F745}" type="pres">
      <dgm:prSet presAssocID="{523563A3-EFD2-4417-8250-D8939121AA50}" presName="bentUpArrow1" presStyleLbl="alignImgPlace1" presStyleIdx="1" presStyleCnt="4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0056034-24D2-4AAA-ADF2-F3FBE7337070}" type="pres">
      <dgm:prSet presAssocID="{523563A3-EFD2-4417-8250-D8939121AA50}" presName="ParentText" presStyleLbl="node1" presStyleIdx="1" presStyleCnt="5" custScaleX="384620" custLinFactNeighborX="30809" custLinFactNeighborY="-31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27B4-37C8-47A2-AA46-EEA0275E7073}" type="pres">
      <dgm:prSet presAssocID="{523563A3-EFD2-4417-8250-D8939121AA5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743C561-4D90-46EC-9784-4038D3EAA491}" type="pres">
      <dgm:prSet presAssocID="{2B8AE4F7-CBA9-4A8A-A186-71A030FF69BC}" presName="sibTrans" presStyleCnt="0"/>
      <dgm:spPr/>
    </dgm:pt>
    <dgm:pt modelId="{A2237A74-757B-4355-96A5-4E62FEC28C0D}" type="pres">
      <dgm:prSet presAssocID="{C8433516-B03C-44E0-BE96-3AC87FC592D9}" presName="composite" presStyleCnt="0"/>
      <dgm:spPr/>
    </dgm:pt>
    <dgm:pt modelId="{18989E12-2C53-422C-AABB-613D75BC5BD0}" type="pres">
      <dgm:prSet presAssocID="{C8433516-B03C-44E0-BE96-3AC87FC592D9}" presName="bentUpArrow1" presStyleLbl="alignImgPlace1" presStyleIdx="2" presStyleCnt="4"/>
      <dgm:spPr/>
    </dgm:pt>
    <dgm:pt modelId="{3748BF43-D04D-466A-890C-D581E05C626E}" type="pres">
      <dgm:prSet presAssocID="{C8433516-B03C-44E0-BE96-3AC87FC592D9}" presName="ParentText" presStyleLbl="node1" presStyleIdx="2" presStyleCnt="5" custScaleX="139426" custLinFactNeighborX="99998" custLinFactNeighborY="2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94D77-FA1E-4A4C-A04B-0D23AB0EF15C}" type="pres">
      <dgm:prSet presAssocID="{C8433516-B03C-44E0-BE96-3AC87FC592D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61E6195-9226-4075-B9F0-1CCD4E46CE09}" type="pres">
      <dgm:prSet presAssocID="{9E892FE0-C44E-42EC-96A3-CC8BB8DB97CA}" presName="sibTrans" presStyleCnt="0"/>
      <dgm:spPr/>
    </dgm:pt>
    <dgm:pt modelId="{0BBC38BF-344D-489C-B6C9-99FFF8437D34}" type="pres">
      <dgm:prSet presAssocID="{A0392631-98F5-452B-9F14-2D1F874ECDAD}" presName="composite" presStyleCnt="0"/>
      <dgm:spPr/>
    </dgm:pt>
    <dgm:pt modelId="{CE6C7A4D-0D69-4CE1-B3A8-FE977620F4AD}" type="pres">
      <dgm:prSet presAssocID="{A0392631-98F5-452B-9F14-2D1F874ECDAD}" presName="bentUpArrow1" presStyleLbl="alignImgPlace1" presStyleIdx="3" presStyleCnt="4"/>
      <dgm:spPr/>
    </dgm:pt>
    <dgm:pt modelId="{BEFE3C71-B347-455C-89AF-F823455AA2DF}" type="pres">
      <dgm:prSet presAssocID="{A0392631-98F5-452B-9F14-2D1F874ECDAD}" presName="ParentText" presStyleLbl="node1" presStyleIdx="3" presStyleCnt="5" custScaleX="116689" custLinFactX="-100000" custLinFactNeighborX="-114238" custLinFactNeighborY="11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526A-1B42-4239-9351-9FE930871ED2}" type="pres">
      <dgm:prSet presAssocID="{A0392631-98F5-452B-9F14-2D1F874ECDA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996F21F-7090-49A0-959C-E780F01E8C6C}" type="pres">
      <dgm:prSet presAssocID="{CF76EEE7-23DA-4F37-805D-8BDA44F2C956}" presName="sibTrans" presStyleCnt="0"/>
      <dgm:spPr/>
    </dgm:pt>
    <dgm:pt modelId="{7BB3E600-968A-4A1D-8EA6-2B190EE2A505}" type="pres">
      <dgm:prSet presAssocID="{DB5F65A1-E21B-4B68-97AC-988DE445B554}" presName="composite" presStyleCnt="0"/>
      <dgm:spPr/>
    </dgm:pt>
    <dgm:pt modelId="{F2957687-8B51-4BAF-B59F-8838D4F92A8B}" type="pres">
      <dgm:prSet presAssocID="{DB5F65A1-E21B-4B68-97AC-988DE445B554}" presName="ParentText" presStyleLbl="node1" presStyleIdx="4" presStyleCnt="5" custScaleX="146411" custScaleY="118400" custLinFactX="-44961" custLinFactNeighborX="-100000" custLinFactNeighborY="-44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BCE83-EE22-4E1E-A6EC-0DB8617624C6}" srcId="{6F798314-6AAC-4CD5-BE43-4A13658629CE}" destId="{3C53BD80-54D7-4D5C-8E18-FC0EC5FD2E3C}" srcOrd="0" destOrd="0" parTransId="{67592FDD-7179-4305-9BEC-463C7EDE1AED}" sibTransId="{2CFDC273-74FB-43A5-BDFC-9749AB3E5190}"/>
    <dgm:cxn modelId="{3327FC48-B5F6-4D46-8E0A-A2FCBF35549F}" srcId="{6F798314-6AAC-4CD5-BE43-4A13658629CE}" destId="{C8433516-B03C-44E0-BE96-3AC87FC592D9}" srcOrd="2" destOrd="0" parTransId="{9578975F-6A45-4717-BB4D-3057276626EC}" sibTransId="{9E892FE0-C44E-42EC-96A3-CC8BB8DB97CA}"/>
    <dgm:cxn modelId="{3CEDC440-2AA4-4610-AF56-7BFFAED95BD9}" type="presOf" srcId="{DB5F65A1-E21B-4B68-97AC-988DE445B554}" destId="{F2957687-8B51-4BAF-B59F-8838D4F92A8B}" srcOrd="0" destOrd="0" presId="urn:microsoft.com/office/officeart/2005/8/layout/StepDownProcess"/>
    <dgm:cxn modelId="{908A57C0-1283-4549-9CB7-305B24F04CA3}" srcId="{6F798314-6AAC-4CD5-BE43-4A13658629CE}" destId="{A0392631-98F5-452B-9F14-2D1F874ECDAD}" srcOrd="3" destOrd="0" parTransId="{900419D4-9DB2-4FAB-8452-B912236F1320}" sibTransId="{CF76EEE7-23DA-4F37-805D-8BDA44F2C956}"/>
    <dgm:cxn modelId="{79F50F28-4386-4C18-9D4B-5D68C21D1E9E}" type="presOf" srcId="{6F798314-6AAC-4CD5-BE43-4A13658629CE}" destId="{4FF2C73C-0335-4FCD-88E4-A8AB69629B25}" srcOrd="0" destOrd="0" presId="urn:microsoft.com/office/officeart/2005/8/layout/StepDownProcess"/>
    <dgm:cxn modelId="{6B6AB733-DF49-4A55-BF63-DCA197EF1B18}" type="presOf" srcId="{A0392631-98F5-452B-9F14-2D1F874ECDAD}" destId="{BEFE3C71-B347-455C-89AF-F823455AA2DF}" srcOrd="0" destOrd="0" presId="urn:microsoft.com/office/officeart/2005/8/layout/StepDownProcess"/>
    <dgm:cxn modelId="{F777D717-D9FA-4F11-B399-6A7905F1C064}" type="presOf" srcId="{523563A3-EFD2-4417-8250-D8939121AA50}" destId="{C0056034-24D2-4AAA-ADF2-F3FBE7337070}" srcOrd="0" destOrd="0" presId="urn:microsoft.com/office/officeart/2005/8/layout/StepDownProcess"/>
    <dgm:cxn modelId="{F8961DE2-DC26-4804-807D-1CEFF0C096AC}" srcId="{6F798314-6AAC-4CD5-BE43-4A13658629CE}" destId="{DB5F65A1-E21B-4B68-97AC-988DE445B554}" srcOrd="4" destOrd="0" parTransId="{EE134332-2567-4793-900F-1777BF6C4552}" sibTransId="{77165A60-AD98-45BA-BB2C-69B88823C322}"/>
    <dgm:cxn modelId="{9DCC3870-1C78-4ACC-8746-A850F1C9F69F}" type="presOf" srcId="{3C53BD80-54D7-4D5C-8E18-FC0EC5FD2E3C}" destId="{1CCCF7A5-C1A1-4272-92EE-82ED835DFD1A}" srcOrd="0" destOrd="0" presId="urn:microsoft.com/office/officeart/2005/8/layout/StepDownProcess"/>
    <dgm:cxn modelId="{FF0FA542-38D5-4EE5-8F62-40B35A2F2AB2}" srcId="{6F798314-6AAC-4CD5-BE43-4A13658629CE}" destId="{523563A3-EFD2-4417-8250-D8939121AA50}" srcOrd="1" destOrd="0" parTransId="{E26BDD62-4596-4E44-A7D5-4710409F2974}" sibTransId="{2B8AE4F7-CBA9-4A8A-A186-71A030FF69BC}"/>
    <dgm:cxn modelId="{D1ADAB9A-C3C7-415C-B386-D6B9717A60FE}" type="presOf" srcId="{C8433516-B03C-44E0-BE96-3AC87FC592D9}" destId="{3748BF43-D04D-466A-890C-D581E05C626E}" srcOrd="0" destOrd="0" presId="urn:microsoft.com/office/officeart/2005/8/layout/StepDownProcess"/>
    <dgm:cxn modelId="{3223EDB6-F5D9-4643-923B-656093760082}" type="presParOf" srcId="{4FF2C73C-0335-4FCD-88E4-A8AB69629B25}" destId="{F4B87070-915F-4D28-9F53-F4E8AC66AB90}" srcOrd="0" destOrd="0" presId="urn:microsoft.com/office/officeart/2005/8/layout/StepDownProcess"/>
    <dgm:cxn modelId="{0E94D835-8F6C-41BB-A136-972D721A26B9}" type="presParOf" srcId="{F4B87070-915F-4D28-9F53-F4E8AC66AB90}" destId="{C71B54D9-3105-4A18-9500-D38E83810809}" srcOrd="0" destOrd="0" presId="urn:microsoft.com/office/officeart/2005/8/layout/StepDownProcess"/>
    <dgm:cxn modelId="{96F796FE-8D50-40C4-8D9C-9F6E6CE91032}" type="presParOf" srcId="{F4B87070-915F-4D28-9F53-F4E8AC66AB90}" destId="{1CCCF7A5-C1A1-4272-92EE-82ED835DFD1A}" srcOrd="1" destOrd="0" presId="urn:microsoft.com/office/officeart/2005/8/layout/StepDownProcess"/>
    <dgm:cxn modelId="{008DAC5A-0294-498B-84D5-45850FC423FF}" type="presParOf" srcId="{F4B87070-915F-4D28-9F53-F4E8AC66AB90}" destId="{3C08E85D-0EFA-4C41-9C5D-99602AEA847A}" srcOrd="2" destOrd="0" presId="urn:microsoft.com/office/officeart/2005/8/layout/StepDownProcess"/>
    <dgm:cxn modelId="{B2E75F0A-5708-4A24-9E9D-FBE02C6846C7}" type="presParOf" srcId="{4FF2C73C-0335-4FCD-88E4-A8AB69629B25}" destId="{070365C6-5A09-4972-A8C8-A4C19D8D04B3}" srcOrd="1" destOrd="0" presId="urn:microsoft.com/office/officeart/2005/8/layout/StepDownProcess"/>
    <dgm:cxn modelId="{8BB84D89-45BE-4EED-86EB-E88B437F632A}" type="presParOf" srcId="{4FF2C73C-0335-4FCD-88E4-A8AB69629B25}" destId="{436B875F-CBDA-4481-9E0E-A4323EAD3241}" srcOrd="2" destOrd="0" presId="urn:microsoft.com/office/officeart/2005/8/layout/StepDownProcess"/>
    <dgm:cxn modelId="{FCB82AD5-8E8C-40E4-948A-1192CA9CD2FB}" type="presParOf" srcId="{436B875F-CBDA-4481-9E0E-A4323EAD3241}" destId="{C027A05A-28CA-487A-BCC2-361BF0F6F745}" srcOrd="0" destOrd="0" presId="urn:microsoft.com/office/officeart/2005/8/layout/StepDownProcess"/>
    <dgm:cxn modelId="{F5B56479-3E6B-40B7-8192-6FEE4AF374E8}" type="presParOf" srcId="{436B875F-CBDA-4481-9E0E-A4323EAD3241}" destId="{C0056034-24D2-4AAA-ADF2-F3FBE7337070}" srcOrd="1" destOrd="0" presId="urn:microsoft.com/office/officeart/2005/8/layout/StepDownProcess"/>
    <dgm:cxn modelId="{9FE76382-B54C-4319-BCE3-F5ABFE457EAB}" type="presParOf" srcId="{436B875F-CBDA-4481-9E0E-A4323EAD3241}" destId="{BB5227B4-37C8-47A2-AA46-EEA0275E7073}" srcOrd="2" destOrd="0" presId="urn:microsoft.com/office/officeart/2005/8/layout/StepDownProcess"/>
    <dgm:cxn modelId="{4F5553C0-8A70-4312-A4F7-1B1C80D8DA37}" type="presParOf" srcId="{4FF2C73C-0335-4FCD-88E4-A8AB69629B25}" destId="{F743C561-4D90-46EC-9784-4038D3EAA491}" srcOrd="3" destOrd="0" presId="urn:microsoft.com/office/officeart/2005/8/layout/StepDownProcess"/>
    <dgm:cxn modelId="{2B2D7692-0FB7-4ABC-BC6E-101B69B33CBD}" type="presParOf" srcId="{4FF2C73C-0335-4FCD-88E4-A8AB69629B25}" destId="{A2237A74-757B-4355-96A5-4E62FEC28C0D}" srcOrd="4" destOrd="0" presId="urn:microsoft.com/office/officeart/2005/8/layout/StepDownProcess"/>
    <dgm:cxn modelId="{CC11879E-4F71-4C4F-9DF0-177F88594672}" type="presParOf" srcId="{A2237A74-757B-4355-96A5-4E62FEC28C0D}" destId="{18989E12-2C53-422C-AABB-613D75BC5BD0}" srcOrd="0" destOrd="0" presId="urn:microsoft.com/office/officeart/2005/8/layout/StepDownProcess"/>
    <dgm:cxn modelId="{32423E6E-B787-44F0-92F6-87808073357B}" type="presParOf" srcId="{A2237A74-757B-4355-96A5-4E62FEC28C0D}" destId="{3748BF43-D04D-466A-890C-D581E05C626E}" srcOrd="1" destOrd="0" presId="urn:microsoft.com/office/officeart/2005/8/layout/StepDownProcess"/>
    <dgm:cxn modelId="{EE74431B-F95A-4D73-A961-518AB3084A95}" type="presParOf" srcId="{A2237A74-757B-4355-96A5-4E62FEC28C0D}" destId="{ABA94D77-FA1E-4A4C-A04B-0D23AB0EF15C}" srcOrd="2" destOrd="0" presId="urn:microsoft.com/office/officeart/2005/8/layout/StepDownProcess"/>
    <dgm:cxn modelId="{5ED4BE70-777E-4FAE-951F-4003A20D9BF8}" type="presParOf" srcId="{4FF2C73C-0335-4FCD-88E4-A8AB69629B25}" destId="{261E6195-9226-4075-B9F0-1CCD4E46CE09}" srcOrd="5" destOrd="0" presId="urn:microsoft.com/office/officeart/2005/8/layout/StepDownProcess"/>
    <dgm:cxn modelId="{8A9D11CE-2272-4A26-A5C3-A73009D9343F}" type="presParOf" srcId="{4FF2C73C-0335-4FCD-88E4-A8AB69629B25}" destId="{0BBC38BF-344D-489C-B6C9-99FFF8437D34}" srcOrd="6" destOrd="0" presId="urn:microsoft.com/office/officeart/2005/8/layout/StepDownProcess"/>
    <dgm:cxn modelId="{41D4F39A-C654-441D-BA30-F7731C10C9FA}" type="presParOf" srcId="{0BBC38BF-344D-489C-B6C9-99FFF8437D34}" destId="{CE6C7A4D-0D69-4CE1-B3A8-FE977620F4AD}" srcOrd="0" destOrd="0" presId="urn:microsoft.com/office/officeart/2005/8/layout/StepDownProcess"/>
    <dgm:cxn modelId="{EE9A05FD-9AAD-47F8-9270-A93994869360}" type="presParOf" srcId="{0BBC38BF-344D-489C-B6C9-99FFF8437D34}" destId="{BEFE3C71-B347-455C-89AF-F823455AA2DF}" srcOrd="1" destOrd="0" presId="urn:microsoft.com/office/officeart/2005/8/layout/StepDownProcess"/>
    <dgm:cxn modelId="{8A6713BD-04AF-4F50-B870-8AD3059E0CEA}" type="presParOf" srcId="{0BBC38BF-344D-489C-B6C9-99FFF8437D34}" destId="{11E6526A-1B42-4239-9351-9FE930871ED2}" srcOrd="2" destOrd="0" presId="urn:microsoft.com/office/officeart/2005/8/layout/StepDownProcess"/>
    <dgm:cxn modelId="{BA7FF945-696E-4624-AA39-BF2AC18B2D80}" type="presParOf" srcId="{4FF2C73C-0335-4FCD-88E4-A8AB69629B25}" destId="{9996F21F-7090-49A0-959C-E780F01E8C6C}" srcOrd="7" destOrd="0" presId="urn:microsoft.com/office/officeart/2005/8/layout/StepDownProcess"/>
    <dgm:cxn modelId="{92FAB9EC-E472-447D-86AF-BCBE42349479}" type="presParOf" srcId="{4FF2C73C-0335-4FCD-88E4-A8AB69629B25}" destId="{7BB3E600-968A-4A1D-8EA6-2B190EE2A505}" srcOrd="8" destOrd="0" presId="urn:microsoft.com/office/officeart/2005/8/layout/StepDownProcess"/>
    <dgm:cxn modelId="{DD7E6543-DF51-4954-9AC0-8A0D0D396F0A}" type="presParOf" srcId="{7BB3E600-968A-4A1D-8EA6-2B190EE2A505}" destId="{F2957687-8B51-4BAF-B59F-8838D4F92A8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A7F0-2B57-4B87-B79F-93C4B152B33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7C14-96D3-4849-8AC1-3312EBDC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2918-D776-47B5-B298-A9698A1CA54E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977D-9A5A-45CA-A236-9BBFF46B9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7013" y="49213"/>
            <a:ext cx="4302125" cy="3227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49631" y="3315885"/>
            <a:ext cx="9572226" cy="352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50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9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9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117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3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3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2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1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4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3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5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7013" y="49213"/>
            <a:ext cx="4302125" cy="3227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49631" y="3315885"/>
            <a:ext cx="9572226" cy="352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3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kpmg.com/app" TargetMode="Externa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kpmg.com/app" TargetMode="Externa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kpmg.com/app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60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348790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40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78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318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7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98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2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8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15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1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69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4318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54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11998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27971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4911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7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6477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0689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9492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4900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1395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1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8144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5900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2348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3718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19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878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78814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2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25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33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6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028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078324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418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894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79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1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1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6109-274D-45B0-AC92-95646509BE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87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37B6-DDE4-405A-927C-C63EF95411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60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9212-BE9C-45BF-8922-89223C9EBE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941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7BB9-D775-4127-BCB9-BACE51A42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07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0972-25E3-4005-8F66-5EC293E1A5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62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0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20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56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2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126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6196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5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41869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44441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9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4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9947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7587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3845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0162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225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505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7873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96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8551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388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602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1908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5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10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8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 smtClean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 smtClean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740562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8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01.04.2020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46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7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16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744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8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3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33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12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06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661307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54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2888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237177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841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97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92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93288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2651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8377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0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18396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3907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379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5260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479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11533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2102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6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540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 smtClean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 smtClean="0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smtClean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F90C-E58B-4403-B786-CFC33F023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2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9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  <p:sldLayoutId id="2147483840" r:id="rId30"/>
    <p:sldLayoutId id="2147483841" r:id="rId31"/>
    <p:sldLayoutId id="2147483842" r:id="rId32"/>
    <p:sldLayoutId id="2147483843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50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  <p:sldLayoutId id="2147483891" r:id="rId39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199261"/>
            <a:ext cx="820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cs typeface="Arial" panose="020B0604020202020204" pitchFamily="34" charset="0"/>
              </a:rPr>
              <a:t>Федеральный стандарт бухгалтерского учета для организаций государственного сектора</a:t>
            </a:r>
          </a:p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«ЗАПАСЫ»</a:t>
            </a:r>
            <a:endParaRPr lang="ru-RU" sz="2400" b="1" dirty="0">
              <a:solidFill>
                <a:prstClr val="black"/>
              </a:solidFill>
            </a:endParaRPr>
          </a:p>
          <a:p>
            <a:pPr algn="ctr" defTabSz="457200"/>
            <a:r>
              <a:rPr lang="ru-RU" sz="2400" b="1" dirty="0">
                <a:solidFill>
                  <a:srgbClr val="077A3E"/>
                </a:solidFill>
              </a:rPr>
              <a:t> 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824" y="6160450"/>
            <a:ext cx="113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dirty="0" smtClean="0">
                <a:solidFill>
                  <a:prstClr val="black"/>
                </a:solidFill>
              </a:rPr>
              <a:t>2019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999" y="162379"/>
            <a:ext cx="8877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Группа МЗ «Медикаменты и перевязочные средства»,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медицинские аптечки и санитарные сумки, перевязочные средства (вата, марля, бинты), шприцы, иглы, катетеры, канюль для переливания, стерильные перчатки и прочие медицинские расходные материалы, антисептики, дезинфицирующие материалы, системы тест-полосок,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применяемые в медицинских целях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866018" y="3873241"/>
            <a:ext cx="3246783" cy="1261140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105 36 346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(0 401 20 272)</a:t>
            </a: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909086" y="3836951"/>
            <a:ext cx="3730172" cy="1420770"/>
          </a:xfrm>
          <a:prstGeom prst="homePlat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 anchor="ctr" anchorCtr="0">
            <a:noAutofit/>
          </a:bodyPr>
          <a:lstStyle/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0 105 31 341</a:t>
            </a: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(0 401 20 272)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3561" y="1920761"/>
            <a:ext cx="377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предназначенных для применения в медицинских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целях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35368" y="2731941"/>
            <a:ext cx="316952" cy="108234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8577594">
            <a:off x="3064909" y="1572859"/>
            <a:ext cx="318746" cy="25512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0" idx="3"/>
            <a:endCxn id="10" idx="1"/>
          </p:cNvCxnSpPr>
          <p:nvPr/>
        </p:nvCxnSpPr>
        <p:spPr>
          <a:xfrm>
            <a:off x="1909086" y="4547336"/>
            <a:ext cx="373017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1"/>
            <a:endCxn id="8" idx="3"/>
          </p:cNvCxnSpPr>
          <p:nvPr/>
        </p:nvCxnSpPr>
        <p:spPr>
          <a:xfrm>
            <a:off x="5866018" y="4503811"/>
            <a:ext cx="324678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 rot="1696994">
            <a:off x="1329451" y="1993533"/>
            <a:ext cx="363346" cy="32486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72868" y="5295218"/>
            <a:ext cx="3246783" cy="1261140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31 341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(0 401 20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263)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2868" y="5954162"/>
            <a:ext cx="324678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7923413">
            <a:off x="-632381" y="3252875"/>
            <a:ext cx="354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лекарственными средствами различных категорий граждан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4282" y="6101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263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«Пособия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социальной помощи населению в натуральной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форме»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03803" y="13394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199" y="1196752"/>
            <a:ext cx="88039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субъект учет начал реализацию товаров с гарантийным сроком. Единица товара стоит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руб., ожидаемые расходы на гарантийный ремонт данной единицы товара равны 1 200 руб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2018 года было реализовано 345 единиц товара. Размер созданного резерва исходя из ожидаемых затрат на гарантийный ремонт составил 345 * 1 200 = 414 000 руб., выручка от реализации – 25 500 * 345 =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797 500 руб., фактические затраты на гарантийный ремонт – 56 000 руб.</a:t>
            </a:r>
          </a:p>
          <a:p>
            <a:pPr algn="just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резерва должен быть скорректирован: 414 000 * 56 000 / 8 797 500 * 100 = 263 529,41 руб.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413088" y="251443"/>
            <a:ext cx="5558590" cy="914400"/>
          </a:xfrm>
          <a:prstGeom prst="downArrowCallout">
            <a:avLst/>
          </a:prstGeom>
          <a:solidFill>
            <a:srgbClr val="CCFFCC"/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03803" y="13394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1915" y="3091120"/>
            <a:ext cx="7280569" cy="1200329"/>
          </a:xfrm>
          <a:prstGeom prst="rect">
            <a:avLst/>
          </a:prstGeom>
          <a:ln>
            <a:solidFill>
              <a:srgbClr val="7030A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резерва устанавливается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учета самостоятельно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формирования его учетной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0017" y="1422052"/>
            <a:ext cx="7187813" cy="830997"/>
          </a:xfrm>
          <a:prstGeom prst="rect">
            <a:avLst/>
          </a:prstGeom>
          <a:ln w="38100"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передачи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услуг, товаров заказчику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67" y="1766094"/>
            <a:ext cx="1616148" cy="46166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164" y="3093427"/>
            <a:ext cx="11567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Оценка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997200" y="34925"/>
            <a:ext cx="53848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гарантийному ремонту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2676" y="5085184"/>
            <a:ext cx="8299808" cy="830997"/>
          </a:xfrm>
          <a:prstGeom prst="rect">
            <a:avLst/>
          </a:prstGeom>
          <a:ln w="38100"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один –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для всех видов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услуг, по которым имеются гарантийные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    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875" y="4808185"/>
            <a:ext cx="32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88187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70"/>
            <a:ext cx="8762988" cy="3693319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осуществлению расходов на исполнение обязательств по договору,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которого была самостоятельно установлена субъектом учета исходя из условий безубыточности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самостоятельного покрытия расходов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условий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затрат на исполнение договора исключительно за счет доходов от исполнения такого договора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исполнения договора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независящим от субъекта учета причинам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превысили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выгоды, планируемые к получению от исполнения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то есть договор стал убыточным – создается  резерв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20 2ХХ 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0 401 60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38023" y="67382"/>
            <a:ext cx="5787943" cy="100749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убыточным договорам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9455" y="4693554"/>
            <a:ext cx="8266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договорам, исполнение которых субъект учета вправе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одностороннем порядке без санкций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превышающих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экономические выгоды от исполнения договора, резерв по убыточным договорным обязательствам не формируется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2528"/>
            <a:ext cx="679455" cy="12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40319" y="1519656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1296" y="1341620"/>
            <a:ext cx="7187813" cy="1631216"/>
          </a:xfrm>
          <a:prstGeom prst="rect">
            <a:avLst/>
          </a:prstGeom>
          <a:ln w="38100"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подтверждения финансово-экономическим обоснованием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составленным субъектом учета, убыточности дальнейшего исполнения договора, условия исполнения которого изменились по независящим от субъекта учета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причинам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90" y="1864779"/>
            <a:ext cx="1616148" cy="46166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667" y="3753401"/>
            <a:ext cx="11567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Оценка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311400" y="134870"/>
            <a:ext cx="6200389" cy="1142332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убыточным договорным обязательствам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1297" y="3539112"/>
            <a:ext cx="7187812" cy="1323439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размере ожидаемого превышения затрат </a:t>
            </a: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исполнение договора </a:t>
            </a:r>
            <a:r>
              <a:rPr lang="ru-RU" sz="2000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 экономическими выгодами </a:t>
            </a: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его исполнения, подтвержденного финансово-экономическим обоснованием исполнения договора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667" y="5210862"/>
            <a:ext cx="8756262" cy="1631216"/>
          </a:xfrm>
          <a:prstGeom prst="rect">
            <a:avLst/>
          </a:prstGeom>
          <a:ln w="12700"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 на исполнение обязательств по договору, цена которого была самостоятельно установлена субъектом учета исходя из условий безубыточности и самостоятельного покрытия расходов, над экономическими выгодами, планируемыми к получению от исполнения такого </a:t>
            </a:r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64704"/>
            <a:ext cx="87629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Например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незанятая или частично занятая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арендованная недвижимость</a:t>
            </a:r>
          </a:p>
          <a:p>
            <a:pPr indent="450215"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Субъект учета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перестает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арендованную недвижимость в своей деятельности (по независящим от субъекта учета причинам затраты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превысили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экономические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выгоды, планируемые к получению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арендуемой недвижимости -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становятся меньше арендных платежей по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договору)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субаренда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невозможна или невыгодна (осуществляется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низкой арендной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ставке). В этом случае,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по неизбежным арендным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платежам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убыточным договорным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обязательствам)</a:t>
            </a:r>
          </a:p>
          <a:p>
            <a:pPr indent="450215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88187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49" y="2132856"/>
            <a:ext cx="8762988" cy="452431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Обязанность</a:t>
            </a:r>
          </a:p>
          <a:p>
            <a:pPr marL="457200" indent="-457200" algn="just" defTabSz="45720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демонтажу и выводу объектов основных средств из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</a:p>
          <a:p>
            <a:pPr marL="457200" indent="-457200" algn="just" defTabSz="45720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восстановлению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участка, на котором объект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</a:p>
          <a:p>
            <a:pPr algn="just" defTabSz="45720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возникающая по договору купли-продажи, пользования, иному договору (соглашению</a:t>
            </a:r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устанавливающему условия использования объекта имущества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21951" y="179386"/>
            <a:ext cx="5558590" cy="216949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демонтаж и вывод основных средств из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03803" y="13394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799" y="1237488"/>
            <a:ext cx="7187813" cy="2123658"/>
          </a:xfrm>
          <a:prstGeom prst="rect">
            <a:avLst/>
          </a:prstGeom>
          <a:ln w="38100"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дату признания в бухгалтерском учете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 ОС при приобретении (изготовлении) (условия </a:t>
            </a:r>
            <a:r>
              <a:rPr lang="ru-RU" sz="2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предусматривают </a:t>
            </a:r>
            <a:r>
              <a:rPr lang="ru-RU" sz="2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выводе объекта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2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эксплуатации, а также по восстановлению участка, на котором объект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 (</a:t>
            </a:r>
            <a:r>
              <a:rPr lang="ru-RU" sz="22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либо в силу Закона)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5249"/>
            <a:ext cx="1616148" cy="46166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311400" y="134870"/>
            <a:ext cx="6200389" cy="1142332"/>
          </a:xfrm>
          <a:prstGeom prst="downArrowCallou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на демонтаж и вывод основных средств из эксплуатации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799" y="3463126"/>
            <a:ext cx="7187812" cy="1446550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дату признания объекта </a:t>
            </a:r>
            <a:r>
              <a:rPr lang="ru-RU" sz="2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ОС, </a:t>
            </a:r>
            <a:r>
              <a:rPr lang="ru-RU" sz="22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полученного от другой организации </a:t>
            </a:r>
            <a:r>
              <a:rPr lang="ru-RU" sz="2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ГС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которому существует обязанность по демонтажу и (или) выводу объекта из </a:t>
            </a:r>
            <a:r>
              <a:rPr lang="ru-RU" sz="2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ru-RU" sz="2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(либо </a:t>
            </a:r>
            <a:r>
              <a:rPr lang="ru-RU" sz="2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силу Закона)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620" y="5003435"/>
            <a:ext cx="8175991" cy="1938992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Одновременно с резервом на демонтаж и вывод основных средств из эксплуатации субъектом учета признаются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составе объектов учета нефинансовых активов будущие расходы на демонтаж и вывод основных средств из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эксплуатации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24" y="4869160"/>
            <a:ext cx="32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67954"/>
            <a:ext cx="11809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dirty="0" smtClean="0">
                <a:solidFill>
                  <a:prstClr val="black"/>
                </a:solidFill>
              </a:rPr>
              <a:t>Оценка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56" y="1582037"/>
            <a:ext cx="891595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сумме планируемых обязательств по демонтажу</a:t>
            </a: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расчетно</a:t>
            </a: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(документально) подтвержденных субъектом учета на момент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принятия ОС </a:t>
            </a: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учету, и (или) в сумме обязательств по восстановлению участка, на котором расположен принимаемый к учету объект 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55" y="3595032"/>
            <a:ext cx="891595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spcBef>
                <a:spcPts val="1200"/>
              </a:spcBef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сумме резерва на демонтаж и вывод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эксплуатации, отраженной в передаточных документах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признании объекта основных средств, полученного субъектом учета от собственника (учредителя), иной организации государственного сектора, по которому существует обязанность по демонтажу и (или) выводу объекта из эксплуатации, предусмотренная договором купли-продажи, пользования, иным договором (соглашением), устанавливающим условия использования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311400" y="134870"/>
            <a:ext cx="6200389" cy="1373164"/>
          </a:xfrm>
          <a:prstGeom prst="downArrowCallou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на демонтаж и вывод основных средств из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3031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352854" y="86920"/>
            <a:ext cx="6162288" cy="72506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Последующая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резервов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73" y="950488"/>
            <a:ext cx="411536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оценка резервов подлежит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ежегодному пересмотру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при необходимости,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текущей обоснованной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055" y="5031423"/>
            <a:ext cx="8990885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демонтаж и вывод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 из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эксплуатации относятся на расходы (на уменьшение финансового результата) текущего периода равномерно в течение срока полезного использования основного средства, в отношении которого признан резерв на демонтаж и вывод основных средств из эксплуатации.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173" y="4002355"/>
            <a:ext cx="3514827" cy="67710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текущего периода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2095" y="2985335"/>
            <a:ext cx="38761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демонтаж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связанный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приближением срока исполнения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 относится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8298" y="1023040"/>
            <a:ext cx="39276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годовую отчетную дату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1454" y="1588689"/>
            <a:ext cx="39276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составления последней бухгалтерской (финансовой) отчетности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реорганизации субъекта учета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>
            <a:stCxn id="3" idx="3"/>
            <a:endCxn id="13" idx="1"/>
          </p:cNvCxnSpPr>
          <p:nvPr/>
        </p:nvCxnSpPr>
        <p:spPr>
          <a:xfrm flipV="1">
            <a:off x="4410534" y="1207706"/>
            <a:ext cx="717764" cy="558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95762" y="1737943"/>
            <a:ext cx="696932" cy="425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5173" y="2874848"/>
            <a:ext cx="3356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в стоимостной оценке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 относится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50999" y="3521179"/>
            <a:ext cx="401587" cy="463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67200" y="4131176"/>
            <a:ext cx="4761069" cy="677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или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стоимости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будущих расходов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демонтаж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45409" y="3134812"/>
            <a:ext cx="1500706" cy="248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495705">
            <a:off x="3723513" y="288554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dirty="0" smtClean="0">
                <a:solidFill>
                  <a:srgbClr val="FF0000"/>
                </a:solidFill>
              </a:rPr>
              <a:t>Исключение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851644" y="3885120"/>
            <a:ext cx="442448" cy="282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780085" y="4849694"/>
            <a:ext cx="3978662" cy="1817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123728" y="86919"/>
            <a:ext cx="6552728" cy="1192729"/>
          </a:xfrm>
          <a:prstGeom prst="downArrowCallout">
            <a:avLst>
              <a:gd name="adj1" fmla="val 25000"/>
              <a:gd name="adj2" fmla="val 26855"/>
              <a:gd name="adj3" fmla="val 16058"/>
              <a:gd name="adj4" fmla="val 7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Последующая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резервов, подлежащих дисконтированию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77" y="2061269"/>
            <a:ext cx="411536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оценка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дисконтирования резервов определяется с учетом ее увеличения в связи с приближением срока исполнения обязательств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3935" y="2585792"/>
            <a:ext cx="3956415" cy="42165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оценка дисконтированных резервов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пересчитывается в связи с изменением ставки дисконтирования на годовую отчетную дату</a:t>
            </a:r>
          </a:p>
          <a:p>
            <a:pPr defTabSz="4572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Указанное изменение стоимостной оценки дисконтированных резервов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в качестве процентного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текущего периода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92694" y="1279648"/>
            <a:ext cx="3927656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в качестве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процентного расхода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периода (0 40120 234)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193438" y="1409701"/>
            <a:ext cx="868281" cy="1411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93438" y="2762972"/>
            <a:ext cx="899256" cy="1985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720080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762" y="922673"/>
            <a:ext cx="313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2483" y="186728"/>
            <a:ext cx="6668995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3200" dirty="0" smtClean="0">
                <a:solidFill>
                  <a:prstClr val="black"/>
                </a:solidFill>
              </a:rPr>
              <a:t>Строительные материалы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приобретенные (изготовленные) 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20258" y="1322783"/>
            <a:ext cx="3722497" cy="641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11257" y="1322783"/>
            <a:ext cx="3058100" cy="674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0563" y="1944362"/>
            <a:ext cx="2583730" cy="39703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целях строительных работ, не связанных с капитальными вложениями (например,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текущий ремонт здания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 defTabSz="457200"/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105 34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344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8176" y="1944362"/>
            <a:ext cx="2539098" cy="39087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приобретенные (изготовленные) для ремонта движимого имущества – объектов нефинансовых активов (например,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ремонт мебели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 defTabSz="4572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0 105 36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346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1095" y="1913584"/>
            <a:ext cx="2737809" cy="39087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целей капитальных вложений (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капитального ремонта с реконструкцией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0 105 34 347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>
            <a:endCxn id="16" idx="0"/>
          </p:cNvCxnSpPr>
          <p:nvPr/>
        </p:nvCxnSpPr>
        <p:spPr>
          <a:xfrm flipH="1">
            <a:off x="4587725" y="1322783"/>
            <a:ext cx="623532" cy="621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347 "Увеличение стоимости материальных запасов для целей капитальных вложений</a:t>
            </a: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444" y="6287089"/>
            <a:ext cx="5009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материальных запасов для целей капитальных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960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24200" y="288764"/>
            <a:ext cx="5230995" cy="637572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резервов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045" y="1617212"/>
            <a:ext cx="324220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признании затрат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признании кредиторской задолженности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обязательства, по которому резерв был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0 401 60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0 302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73х)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2109" y="1637344"/>
            <a:ext cx="3937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избыточности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 признанного резерва или в случае прекращения выполнения условий признания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</a:t>
            </a:r>
          </a:p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Неиспользованная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резерва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списывается с отнесением на уменьшение расходов (финансового результата) текущего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</a:t>
            </a:r>
          </a:p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0 40160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0 40120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245" y="4956814"/>
            <a:ext cx="840245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 признанного резерва разница между суммой признанного резерва и затратами по исполнению обязательства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расходами (затратами) текущего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84274" y="960738"/>
            <a:ext cx="3517198" cy="642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01472" y="960738"/>
            <a:ext cx="2492904" cy="675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39248" y="926336"/>
            <a:ext cx="1162224" cy="4030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31920" y="5594"/>
            <a:ext cx="6528074" cy="13533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резерва на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и вывод основных средств из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16" y="1524000"/>
            <a:ext cx="4018985" cy="3016210"/>
          </a:xfrm>
          <a:prstGeom prst="rect">
            <a:avLst/>
          </a:prstGeom>
          <a:ln w="38100"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условий использования объекта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которого у субъекта учета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не возникает обязанность по осуществлению расходов на демонтаж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вывод объекта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эксплуатации, а также по восстановлению участка, на котором данный объект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1538" y="1532691"/>
            <a:ext cx="4488887" cy="357020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будущих расходов на демонтаж и вывод указанного объекта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уменьшение ранее сформированного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балансовыми стоимостями резерва на демонтаж и вывод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 и будущих расходов на демонтаж и вывод из эксплуатации относится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финансовый результат текущего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</a:p>
          <a:p>
            <a:pPr algn="just" defTabSz="45720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0 40160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0 40120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разница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516" y="5102186"/>
            <a:ext cx="8398050" cy="16312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выбытия объекта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которому был создан резерв на демонтаж и вывод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эксплуатации, при передаче другому субъекту государственного сектора,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подлежит передаче сумма указанного резерва и сумма будущих расходов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демонтаж и вывод передаваемого объекта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4900" y="1358899"/>
            <a:ext cx="1879601" cy="165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3"/>
            <a:endCxn id="9" idx="1"/>
          </p:cNvCxnSpPr>
          <p:nvPr/>
        </p:nvCxnSpPr>
        <p:spPr>
          <a:xfrm>
            <a:off x="4254501" y="3032105"/>
            <a:ext cx="197037" cy="285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54443" y="30668"/>
            <a:ext cx="6506342" cy="7395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 при первом применении СГС «РЕЗЕРВЫ»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050" y="1101330"/>
            <a:ext cx="1691389" cy="8309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022" y="1046022"/>
            <a:ext cx="61020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договорам, по которым были переданы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товары, продукция, результаты работ и срок гарантийного обслуживания на дату применения Стандарта № 124н еще не истек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8139" y="2129476"/>
            <a:ext cx="169138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претензиям,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искам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9197" y="2152834"/>
            <a:ext cx="61020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сумме 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оспоримых исковых требований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принятых к судебному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732" y="3165421"/>
            <a:ext cx="169879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реструктуризации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7892" y="2901163"/>
            <a:ext cx="609991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прямых затрат, возникающих вследствие реструктуризации деятельности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вычетом уже признанных на отчетную дату затрат по реструктуризации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8139" y="4173633"/>
            <a:ext cx="16987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убыточным договорным обязательствам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7892" y="4075689"/>
            <a:ext cx="609773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договоров, незавершенных на 01.01.2020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сумме превышения затрат по исполнению договора, планируемых с 01.01.2020, над ожидаемыми экономическими выгодами по исполнению договора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3117" y="5386793"/>
            <a:ext cx="16740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демонтаж/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3544" y="5331341"/>
            <a:ext cx="610208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объектов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учитываемых субъектом учета на балансовых счетах учета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НФА,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обязанности по демонтажу и (или) выводу объекта из эксплуатации были предусмотрены договором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купли-продажи, либо если такие затраты являются условием использования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  <a:p>
            <a:pPr algn="just" defTabSz="45720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а силу законодательства РФ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95535" y="3239717"/>
            <a:ext cx="4013165" cy="40011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первого применения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65495" y="1266036"/>
            <a:ext cx="7406" cy="4563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2"/>
          </p:cNvCxnSpPr>
          <p:nvPr/>
        </p:nvCxnSpPr>
        <p:spPr>
          <a:xfrm>
            <a:off x="511103" y="3439772"/>
            <a:ext cx="161798" cy="9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5495" y="1288991"/>
            <a:ext cx="2265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>
            <a:off x="693533" y="2544975"/>
            <a:ext cx="2146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1"/>
          </p:cNvCxnSpPr>
          <p:nvPr/>
        </p:nvCxnSpPr>
        <p:spPr>
          <a:xfrm>
            <a:off x="672901" y="3580919"/>
            <a:ext cx="22783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1"/>
          </p:cNvCxnSpPr>
          <p:nvPr/>
        </p:nvCxnSpPr>
        <p:spPr>
          <a:xfrm>
            <a:off x="649608" y="4712242"/>
            <a:ext cx="2585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72901" y="5816154"/>
            <a:ext cx="2191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" idx="1"/>
          </p:cNvCxnSpPr>
          <p:nvPr/>
        </p:nvCxnSpPr>
        <p:spPr>
          <a:xfrm flipV="1">
            <a:off x="2583439" y="1461521"/>
            <a:ext cx="363583" cy="167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5" idx="3"/>
            <a:endCxn id="7" idx="1"/>
          </p:cNvCxnSpPr>
          <p:nvPr/>
        </p:nvCxnSpPr>
        <p:spPr>
          <a:xfrm flipV="1">
            <a:off x="2599528" y="2445222"/>
            <a:ext cx="349669" cy="99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3"/>
          </p:cNvCxnSpPr>
          <p:nvPr/>
        </p:nvCxnSpPr>
        <p:spPr>
          <a:xfrm>
            <a:off x="2599528" y="3580920"/>
            <a:ext cx="358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0" idx="3"/>
          </p:cNvCxnSpPr>
          <p:nvPr/>
        </p:nvCxnSpPr>
        <p:spPr>
          <a:xfrm>
            <a:off x="2606935" y="4712242"/>
            <a:ext cx="340087" cy="38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2" idx="3"/>
            <a:endCxn id="13" idx="1"/>
          </p:cNvCxnSpPr>
          <p:nvPr/>
        </p:nvCxnSpPr>
        <p:spPr>
          <a:xfrm>
            <a:off x="2587143" y="5925402"/>
            <a:ext cx="366401" cy="190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11401" y="63284"/>
            <a:ext cx="6197596" cy="90191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 при первом применении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«РЕЗЕРВЫ»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12103"/>
            <a:ext cx="8648699" cy="2400657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начисления резервов при первом применении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Стандарта раскрываются в бухгалтерской (финансовой) отчетности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корректировка входящих остатков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том периоде, в котором положения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СГС «Резервы»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были применены впервые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55629"/>
            <a:ext cx="8648699" cy="1692771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об условных обязательствах и условных активах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раскрывается в составе годовой бухгалтерской (финансовой) отчетности за период, в котором СГС «Резервы»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применен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                                           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03" y="5417673"/>
            <a:ext cx="679455" cy="12022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6899" y="5491269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Ретроспективное применение 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пересчет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сравнительной информации не требуются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63133" y="151662"/>
            <a:ext cx="6241912" cy="5156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РАСКРЫТИЕ ИНФОРМАЦИИ О РЕЗЕРВАХ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805" y="886046"/>
            <a:ext cx="8788399" cy="4616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годовой бухгалтерской (финансовой) отчетности в составе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ПЗ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6000" y="1481696"/>
            <a:ext cx="3543300" cy="4001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виду резервов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11" y="1899361"/>
            <a:ext cx="5227829" cy="707886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∑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 на начало и конец отчетного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8634" y="1963427"/>
            <a:ext cx="3166176" cy="43704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сумма изменений (увеличений, уменьшений) величины резерва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структуре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резерва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резерва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приращения ДСР за отчетный период в связи с приближением срока исполнения обязательства, под которое был сформирован резерв, а также влияния любых изменений ставки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дисконтирования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28" y="2968774"/>
            <a:ext cx="5251022" cy="1015663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 оснований создания резерва и ожидаемые сроки 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текстовая часть ПЗ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88" y="5490657"/>
            <a:ext cx="5784335" cy="1231106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∑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возмещений по встречным требованиям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исполнении соответствующего обязательства, признанных самостоятельным активом (с указанием наименования актива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(текстовая часть ПЗ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628" y="3978320"/>
            <a:ext cx="5201112" cy="1323439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на признаки неопределенности в части момента предъявления требования об исполнении обязательства и (или) 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размера (текстовая часть ПЗ)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014170" y="619384"/>
            <a:ext cx="495300" cy="2618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036439" y="1302253"/>
            <a:ext cx="495300" cy="2858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14450" y="1901517"/>
            <a:ext cx="0" cy="300769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00934" y="2170046"/>
            <a:ext cx="473031" cy="1212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77740" y="233895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730765" y="2170046"/>
            <a:ext cx="537973" cy="2066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373199" y="3289494"/>
            <a:ext cx="334847" cy="8409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5226590" y="4349303"/>
            <a:ext cx="557647" cy="156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5505413" y="4909211"/>
            <a:ext cx="22084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562526" y="4909211"/>
            <a:ext cx="0" cy="60115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524836" y="173339"/>
            <a:ext cx="578665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1069" y="1082445"/>
            <a:ext cx="8748858" cy="2968106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возникновении у субъекта учета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осуществлению расходов в целях исполнения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обусловленного законодательством Российской Федерации требования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нему: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физического или юридического лица,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публично-правового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 международного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права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067636" y="0"/>
            <a:ext cx="6243852" cy="1206500"/>
          </a:xfrm>
          <a:prstGeom prst="downArrowCallout">
            <a:avLst/>
          </a:prstGeom>
          <a:solidFill>
            <a:srgbClr val="E9FDFB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обязательство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522" y="4179460"/>
            <a:ext cx="2968895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неопределенного по величине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0490" y="4170088"/>
            <a:ext cx="3999437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ненаступившим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сроком его исполнения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523" y="5347073"/>
            <a:ext cx="2968895" cy="156966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обозримом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будущем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ожидается выбытие активов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0489" y="5346429"/>
            <a:ext cx="3999437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расходов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может быть расчетно-документально оценена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15069"/>
            <a:ext cx="8941605" cy="495429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возможное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обязательство, возникающее в результате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существование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которого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подтверждено только наступлением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ненаступлением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или нескольких неопределенных будущих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событий,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находящихся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 полного контроля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(существующее) обязательство, возникающее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прошлых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событий, но не признаваемое потому, что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вероятности того,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погашение обязательства приведет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уменьшению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ресурсов, содержащих экономические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выгоды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стоимость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обязательства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может быть надежно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оценена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483768" y="179386"/>
            <a:ext cx="5771612" cy="12224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9170"/>
            </a:avLst>
          </a:prstGeom>
          <a:solidFill>
            <a:srgbClr val="E9FDFB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обязательство</a:t>
            </a:r>
          </a:p>
          <a:p>
            <a:pPr algn="ctr" defTabSz="457200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2636912"/>
            <a:ext cx="8681109" cy="4827819"/>
          </a:xfrm>
        </p:spPr>
        <p:txBody>
          <a:bodyPr/>
          <a:lstStyle/>
          <a:p>
            <a:pPr indent="0" algn="just">
              <a:spcBef>
                <a:spcPts val="1200"/>
              </a:spcBef>
              <a:buNone/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обязательство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 которому субъект учета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несет солидарную ответственность, и исполнение которого потребует выбытия активов субъекта учета только в случае отказа в исполнении другими участниками солидарной ответственности,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признается условным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обязательством</a:t>
            </a:r>
          </a:p>
          <a:p>
            <a:pPr indent="0" algn="just">
              <a:spcBef>
                <a:spcPts val="1200"/>
              </a:spcBef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Условное обязательство подлежит раскрытию субъектом учета в бухгалтерской (финансовой) отчетности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признания резервов</a:t>
            </a:r>
          </a:p>
          <a:p>
            <a:pPr marL="0" lvl="0" indent="0" algn="just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120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459863" y="179386"/>
            <a:ext cx="6047738" cy="1576892"/>
          </a:xfrm>
          <a:prstGeom prst="downArrowCallout">
            <a:avLst/>
          </a:prstGeom>
          <a:solidFill>
            <a:srgbClr val="E9FDFB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обязательство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430" y="1570269"/>
            <a:ext cx="8624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Обязательство, которое,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ожидается, погасят другие стороны, считается условным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524836" y="173339"/>
            <a:ext cx="578665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7037" y="4237073"/>
            <a:ext cx="8715443" cy="2161377"/>
          </a:xfrm>
        </p:spPr>
        <p:txBody>
          <a:bodyPr/>
          <a:lstStyle/>
          <a:p>
            <a:pPr lvl="0" indent="450215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 учета предоставил другой организации объект недвижимости на условиях операционной аренды. Досрочное расторжение договора возможно при уплате штрафа. Признать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дебиторскую задолженность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размере штрафа нельзя до момента расторжения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166391" y="265642"/>
            <a:ext cx="6243852" cy="1631397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активы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907" y="1897039"/>
            <a:ext cx="8964487" cy="217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 актив, возникающий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прошлых событий, существование которого будет подтверждено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с наступлением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ненаступлением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или нескольких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будущих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событий,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находящихся вне полного контроля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учреждения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9076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442949" y="116812"/>
            <a:ext cx="5759355" cy="1739284"/>
          </a:xfrm>
          <a:prstGeom prst="downArrowCallou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обязательства и условные активы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48538"/>
            <a:ext cx="8712968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бухгалтерского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54" y="2607440"/>
            <a:ext cx="869262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оценка условных обязательств и условных активов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</a:t>
            </a:r>
          </a:p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реестровой записью на основании управленческой информации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представленной в бухгалтерскую службу субъекта учета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5577" y="5432820"/>
            <a:ext cx="7789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defTabSz="457200">
              <a:spcBef>
                <a:spcPts val="12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обязательства подлежат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постоянному анализу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оценки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оттока ресурсов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04" y="5446163"/>
            <a:ext cx="32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799" y="935365"/>
            <a:ext cx="313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8486" y="222599"/>
            <a:ext cx="32997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3200" dirty="0" smtClean="0">
                <a:solidFill>
                  <a:prstClr val="black"/>
                </a:solidFill>
              </a:rPr>
              <a:t>Подарки, БСО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48606" y="1934269"/>
            <a:ext cx="3246783" cy="870160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36 349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(0 401 20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272)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976505" y="1868329"/>
            <a:ext cx="3882257" cy="900388"/>
          </a:xfrm>
          <a:prstGeom prst="homePlat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 anchor="ctr" anchorCtr="0">
            <a:noAutofit/>
          </a:bodyPr>
          <a:lstStyle/>
          <a:p>
            <a:pPr indent="450215" algn="just" defTabSz="45720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З/счет 07</a:t>
            </a:r>
          </a:p>
          <a:p>
            <a:pPr indent="450215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сч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03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29081" y="824492"/>
            <a:ext cx="1030510" cy="1018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59591" y="807374"/>
            <a:ext cx="1073800" cy="1035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3962630" y="211765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9799" y="4181434"/>
            <a:ext cx="8073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(изготовление) венков,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цветов, памятных знаков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а также оплата услуг по их изготовлению в целях возложения к памятникам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относятся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финансовый результат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текущего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495892" y="5352919"/>
            <a:ext cx="3246783" cy="825343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00 000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226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294819" y="5515681"/>
            <a:ext cx="1505196" cy="2341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071624" y="5518042"/>
            <a:ext cx="1728391" cy="2341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4976505" y="5287925"/>
            <a:ext cx="3829879" cy="886770"/>
          </a:xfrm>
          <a:prstGeom prst="homePlate">
            <a:avLst/>
          </a:prstGeom>
          <a:ln w="38100" cap="rnd"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 anchor="ctr" anchorCtr="0">
            <a:noAutofit/>
          </a:bodyPr>
          <a:lstStyle/>
          <a:p>
            <a:pPr indent="450215" algn="just" defTabSz="45720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З/счет 07</a:t>
            </a:r>
          </a:p>
          <a:p>
            <a:pPr indent="450215" algn="just" defTabSz="457200"/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738505" y="5540303"/>
            <a:ext cx="1152939" cy="450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662148" y="5558815"/>
            <a:ext cx="1245704" cy="450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Умножение 51"/>
          <p:cNvSpPr/>
          <p:nvPr/>
        </p:nvSpPr>
        <p:spPr>
          <a:xfrm>
            <a:off x="3555887" y="53083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2" y="4005457"/>
            <a:ext cx="525442" cy="96688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705096" y="2931479"/>
            <a:ext cx="8123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Аналогично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Приобретение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медалей в целях награждения (дарения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                             0 105 36 349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2119283" y="3578877"/>
            <a:ext cx="1209798" cy="13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553200" y="188977"/>
            <a:ext cx="24600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26.04.2019 № 02-07-07/31230</a:t>
            </a:r>
          </a:p>
        </p:txBody>
      </p:sp>
    </p:spTree>
    <p:extLst>
      <p:ext uri="{BB962C8B-B14F-4D97-AF65-F5344CB8AC3E}">
        <p14:creationId xmlns:p14="http://schemas.microsoft.com/office/powerpoint/2010/main" val="12369339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9076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11072" y="1980541"/>
            <a:ext cx="8321853" cy="43779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обязательство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квалифицируется как резерв, а частично как условное обязательство, информация об условном обязательстве раскрывается в увязке с информацией о соответствующем резерве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субъекту учета предъявлен иск за нарушение требований антимонопольного законодательства. В 2018 году субъект учета признает условное обязательство, так как убежден в том, что  вряд ли придется платить по иску. В 2019 году суд выносит решение не в пользу субъекта учета, и сумма по иску признается в качестве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442949" y="116812"/>
            <a:ext cx="5759355" cy="1739284"/>
          </a:xfrm>
          <a:prstGeom prst="downArrowCallou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обязательства и условные активы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9076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84004" y="2219253"/>
            <a:ext cx="8321853" cy="39289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условных обязательствах,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условных активах, формирующие существенную информацию,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подлежат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раскрытию в текстовой части Пояснительной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числе: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их описание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их влияния на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финансовые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442949" y="116812"/>
            <a:ext cx="5759355" cy="1739284"/>
          </a:xfrm>
          <a:prstGeom prst="downArrowCallou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обязательства и условные активы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6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prstClr val="black"/>
                </a:solidFill>
              </a:rPr>
              <a:t>СПАСИБО ЗА ВНИМАНИЕ!</a:t>
            </a:r>
            <a:endParaRPr lang="en-GB" sz="50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5440" y="459386"/>
            <a:ext cx="4076369" cy="5232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СГС «Запасы»</a:t>
            </a:r>
            <a:endParaRPr lang="ru-RU" sz="28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295" y="3184515"/>
            <a:ext cx="4220817" cy="15696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бухгалтерскому учету активов,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классифицируемых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материальные запасы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незавершенное производство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809" y="3195470"/>
            <a:ext cx="4028661" cy="30469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информации: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материальных запасах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незавершенном производстве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операций 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ними,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раскрываемой в бухгалтерской (финансовой)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7683" y="1493052"/>
            <a:ext cx="3854126" cy="568425"/>
          </a:xfrm>
          <a:prstGeom prst="rect">
            <a:avLst/>
          </a:prstGeom>
          <a:solidFill>
            <a:srgbClr val="E9FDFB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 defTabSz="457200">
              <a:lnSpc>
                <a:spcPts val="18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Устанавливает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единые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требования к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001078" y="2112626"/>
            <a:ext cx="2610679" cy="98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63933" y="2112626"/>
            <a:ext cx="2240450" cy="98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728374" y="921051"/>
            <a:ext cx="0" cy="474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72887" y="58605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ru-RU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9177" y="1233315"/>
            <a:ext cx="8540151" cy="5318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C79023"/>
              </a:solidFill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9300" y="136037"/>
            <a:ext cx="6492489" cy="646331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«Запасы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применяется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242138" y="1422622"/>
          <a:ext cx="8694228" cy="530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8916" y="5927343"/>
            <a:ext cx="2375729" cy="4001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</a:rPr>
              <a:t>имущества казны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1807" y="1062363"/>
            <a:ext cx="5127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бухгалтерского учета:</a:t>
            </a:r>
          </a:p>
        </p:txBody>
      </p:sp>
    </p:spTree>
    <p:extLst>
      <p:ext uri="{BB962C8B-B14F-4D97-AF65-F5344CB8AC3E}">
        <p14:creationId xmlns:p14="http://schemas.microsoft.com/office/powerpoint/2010/main" val="3990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41983" y="337951"/>
            <a:ext cx="4704521" cy="637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26667" y="1261457"/>
            <a:ext cx="8352386" cy="2424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учета принимает запасы к бухгалтерскому учету в результате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(создания) указанных активов в целях их использования в процессе своей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запасов, закрепленных за ними собственниками (учредителями), от иных организаций;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(изготовления)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ценностей (изделий) для отчуждения, выполнения работ, оказания услуг</a:t>
            </a: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14210" y="60096"/>
            <a:ext cx="6197579" cy="1197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принятия запасов к учету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1720296" y="3253988"/>
            <a:ext cx="8617503" cy="483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4"/>
          <p:cNvSpPr txBox="1">
            <a:spLocks/>
          </p:cNvSpPr>
          <p:nvPr/>
        </p:nvSpPr>
        <p:spPr>
          <a:xfrm>
            <a:off x="8508997" y="179386"/>
            <a:ext cx="5142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100" y="1543891"/>
            <a:ext cx="843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запасов к учету субъект учета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 единицу их бухгалтерского учета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формирования учетной политики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484" y="4342958"/>
            <a:ext cx="83836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ремонтных работ учреждение может учитывать песок по тоннам, кирпич – по штукам, а керамическую плитку, обои, краску –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партиям,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они могут отличаться по оттенку или рисунку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483" y="3253986"/>
            <a:ext cx="838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единицы учета зависит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запасов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11686" y="122908"/>
            <a:ext cx="5219700" cy="637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учета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142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33976"/>
            <a:ext cx="87732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номенклатурная (реестровая)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или партия,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однородная (реестровая) группа запасов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положений, установленных субъектом учета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формирования учетной политики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1998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Выбранная единица бухгалтерского учета должна обеспечить формирование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информации о запасах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для представления внешним пользователям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4653136"/>
            <a:ext cx="8660279" cy="14465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450215" algn="just" defTabSz="45720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учета обеспечивает надлежащий контроль за сохранностью и движением запасов посредством аналитического учета при ведении бухгалтерского учета запасов по партиям, однородным группам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11686" y="122908"/>
            <a:ext cx="5219700" cy="637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учета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142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06905"/>
            <a:ext cx="4081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Номенклатурная единица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ведения раздельного аналитического учета однородных материальных запасов, выпущенных разными производителями, имеющих разные артикулы, торговые марки, размеры,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984" y="1509226"/>
            <a:ext cx="0" cy="2710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39212" y="1340768"/>
            <a:ext cx="4176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медицинского применения, подлежащие предметно-количественному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учету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(препараты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сильнодействующие и ядовитые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вещества)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11686" y="122908"/>
            <a:ext cx="5219700" cy="637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учета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142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25415" y="1875180"/>
            <a:ext cx="0" cy="2710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1225689"/>
            <a:ext cx="3864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однородные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поступившие от одного поставщика по одному документу или по нескольким документам,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одновременно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товары, поступившие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одного поставщика одним видом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</a:p>
          <a:p>
            <a:pPr defTabSz="45720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 количество товара, отгруженное за одну поставку</a:t>
            </a:r>
          </a:p>
          <a:p>
            <a:pPr defTabSz="45720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4321" y="1124744"/>
            <a:ext cx="40596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единицы учета следует применять при массовых продажах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</a:p>
          <a:p>
            <a:pPr defTabSz="45720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питания, медикаментов</a:t>
            </a:r>
          </a:p>
          <a:p>
            <a:pPr defTabSz="45720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единица учета позволяет отслеживать срок годности запасов, избежать убытков.</a:t>
            </a:r>
          </a:p>
          <a:p>
            <a:pPr defTabSz="45720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применяется к уникальным товарам, к примеру, к автомобилям</a:t>
            </a:r>
          </a:p>
        </p:txBody>
      </p:sp>
    </p:spTree>
    <p:extLst>
      <p:ext uri="{BB962C8B-B14F-4D97-AF65-F5344CB8AC3E}">
        <p14:creationId xmlns:p14="http://schemas.microsoft.com/office/powerpoint/2010/main" val="14450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39793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30678" y="976161"/>
            <a:ext cx="7772400" cy="4683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</a:rPr>
              <a:t>Официальный сайт Министерства финансов Российской Федерации</a:t>
            </a:r>
            <a:endParaRPr lang="en-GB" sz="2800" b="1" dirty="0">
              <a:solidFill>
                <a:srgbClr val="077A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457"/>
            <a:ext cx="9144000" cy="48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11686" y="122908"/>
            <a:ext cx="5219700" cy="637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учета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142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388439"/>
            <a:ext cx="0" cy="2710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973760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 позволяет оптимизировать учетные процедуры, уменьшить затраты, связанные с ведением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14193" y="980728"/>
            <a:ext cx="3851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приобрело бумагу для офисной техники разных торговых марок. Количество листов в пачках совпадает, формат – А4. Возможен учет по пачкам в качестве единицы измерения по однородным группам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«Бумага для офисной техники формата А4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946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9177" y="1233315"/>
            <a:ext cx="8540151" cy="5318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C79023"/>
              </a:solidFill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226" y="504424"/>
            <a:ext cx="6659102" cy="58477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запасы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66" y="1414237"/>
            <a:ext cx="8826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активами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(созданные)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потребления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(использования) в процессе деятельности субъекта учета, в том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иных нефинансовых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биологическая продукция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ценности, приобретенные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ценности приобретенные (созданные)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полномочий 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отдельных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граждан (организаций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  <a:p>
            <a:pPr algn="just" defTabSz="457200"/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лекарственными средствами</a:t>
            </a:r>
          </a:p>
          <a:p>
            <a:pPr algn="just" defTabSz="457200"/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лекарственными препаратами</a:t>
            </a:r>
          </a:p>
          <a:p>
            <a:pPr algn="just" defTabSz="457200"/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медицинскими изделиями</a:t>
            </a:r>
          </a:p>
          <a:p>
            <a:pPr algn="just" defTabSz="457200"/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иными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материальными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ценностями</a:t>
            </a:r>
            <a:endParaRPr lang="ru-RU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9177" y="1233315"/>
            <a:ext cx="8540151" cy="5318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C79023"/>
              </a:solidFill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226" y="504424"/>
            <a:ext cx="6169074" cy="58477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068" y="1566651"/>
            <a:ext cx="84222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понесенных субъектом учета затрат на изготовление готовой продукции, выполнение работ, оказание услуг,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приходящихся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defTabSz="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прошедшую всех стадий технологического процесса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 </a:t>
            </a:r>
          </a:p>
          <a:p>
            <a:pPr marL="457200" indent="-457200" algn="just" defTabSz="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неукомплектованные,</a:t>
            </a:r>
          </a:p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испытания,</a:t>
            </a:r>
          </a:p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техническую приемку</a:t>
            </a:r>
          </a:p>
          <a:p>
            <a:pPr marL="457200" indent="-457200" algn="just" defTabSz="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объем не завершенных выполнением работ (этапов работ), услуг</a:t>
            </a:r>
          </a:p>
        </p:txBody>
      </p:sp>
    </p:spTree>
    <p:extLst>
      <p:ext uri="{BB962C8B-B14F-4D97-AF65-F5344CB8AC3E}">
        <p14:creationId xmlns:p14="http://schemas.microsoft.com/office/powerpoint/2010/main" val="25801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635225" y="208290"/>
            <a:ext cx="4920892" cy="637572"/>
          </a:xfrm>
          <a:prstGeom prst="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руппы запасов</a:t>
            </a:r>
            <a:endParaRPr lang="ru-RU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100" y="1017174"/>
            <a:ext cx="2336799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89" y="2057707"/>
            <a:ext cx="232629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727" y="1117348"/>
            <a:ext cx="2840980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(вид) запасов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запасов, информация о которых раскрывается в бухгалтерской (финансовой) отчетности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обобщенными показателями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716" y="2095358"/>
            <a:ext cx="2386689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производство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  <a:endCxn id="8" idx="0"/>
          </p:cNvCxnSpPr>
          <p:nvPr/>
        </p:nvCxnSpPr>
        <p:spPr>
          <a:xfrm flipH="1">
            <a:off x="2021034" y="1601949"/>
            <a:ext cx="1471466" cy="455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10" idx="0"/>
          </p:cNvCxnSpPr>
          <p:nvPr/>
        </p:nvCxnSpPr>
        <p:spPr>
          <a:xfrm>
            <a:off x="3492500" y="1601949"/>
            <a:ext cx="1126561" cy="493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50475" y="3114380"/>
            <a:ext cx="456021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«Медикаменты и перевязочные средства»,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питания»,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«Горюче-смазочные материалы»,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материалы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«Мягкий инвентарь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7138" y="4809593"/>
            <a:ext cx="45602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биологическая продукция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137" y="5718071"/>
            <a:ext cx="45602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2395" y="6257217"/>
            <a:ext cx="45602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материальные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>
            <a:stCxn id="8" idx="1"/>
            <a:endCxn id="24" idx="1"/>
          </p:cNvCxnSpPr>
          <p:nvPr/>
        </p:nvCxnSpPr>
        <p:spPr>
          <a:xfrm rot="10800000" flipH="1" flipV="1">
            <a:off x="857889" y="2473206"/>
            <a:ext cx="292586" cy="1426004"/>
          </a:xfrm>
          <a:prstGeom prst="bentConnector3">
            <a:avLst>
              <a:gd name="adj1" fmla="val -781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8" idx="1"/>
            <a:endCxn id="34" idx="1"/>
          </p:cNvCxnSpPr>
          <p:nvPr/>
        </p:nvCxnSpPr>
        <p:spPr>
          <a:xfrm rot="10800000" flipH="1" flipV="1">
            <a:off x="857888" y="2473206"/>
            <a:ext cx="349249" cy="2751886"/>
          </a:xfrm>
          <a:prstGeom prst="bentConnector3">
            <a:avLst>
              <a:gd name="adj1" fmla="val -654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8" idx="1"/>
            <a:endCxn id="37" idx="1"/>
          </p:cNvCxnSpPr>
          <p:nvPr/>
        </p:nvCxnSpPr>
        <p:spPr>
          <a:xfrm rot="10800000" flipH="1" flipV="1">
            <a:off x="857889" y="2473206"/>
            <a:ext cx="349248" cy="3475698"/>
          </a:xfrm>
          <a:prstGeom prst="bentConnector3">
            <a:avLst>
              <a:gd name="adj1" fmla="val -654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952227" y="1842653"/>
            <a:ext cx="0" cy="46099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175506" y="3586906"/>
            <a:ext cx="2731423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материальных запасов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материальных запасов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сходными характеристиками,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которых раскрывается в бухгалтерской (финансовой) отчетности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показателем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2852" y="5948904"/>
            <a:ext cx="13252" cy="531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8" idx="1"/>
          </p:cNvCxnSpPr>
          <p:nvPr/>
        </p:nvCxnSpPr>
        <p:spPr>
          <a:xfrm>
            <a:off x="636104" y="6452556"/>
            <a:ext cx="576291" cy="35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60969" y="1218582"/>
            <a:ext cx="8540151" cy="5318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C79023"/>
              </a:solidFill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737" y="319211"/>
            <a:ext cx="6073051" cy="46166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материальных запасов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8962" y="4713153"/>
            <a:ext cx="6840863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 defTabSz="4572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ценности, созданные (произведенные) субъектом учета и предназначенные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отчуждения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все стадии технологического процесса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укомплектованные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изделия, прошедшие испытания и техническую приемку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179" y="1288292"/>
            <a:ext cx="1416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179" y="4686649"/>
            <a:ext cx="14592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продукция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28962" y="968528"/>
            <a:ext cx="6892599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материальные ценности, используемые в текущей деятельности субъекта учета в течение периода, не превышающего 12 месяцев, независимо от 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материальные ценности, приобретенные (созданные) в целях реализации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полномочий по обеспечению отдельных категорий граждан (организаций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техническими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реабилитации,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лекарственными средствами, лекарственными препаратами, медицинскими изделиями, иными материальными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ценностями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6438" y="153477"/>
            <a:ext cx="6073051" cy="46166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материальных запасов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1783" y="859479"/>
            <a:ext cx="7119452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сельскохозяйственная и иная продукция как результат деятельности по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биотрансформации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(собранная) от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активов, предназначенная для  отчуждения и являющаяся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продуктами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биотрансформации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объектов основных средств, непроизведенных активов, биоресурсов,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находящихся на балансе субъекта учета, относящихся к животному и растительному миру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314" y="5843482"/>
            <a:ext cx="700127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НПА 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прочие материальные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357" y="1988840"/>
            <a:ext cx="14592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655" y="4763822"/>
            <a:ext cx="137996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655" y="5726650"/>
            <a:ext cx="14861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Иные материальные запасы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8223" y="4548379"/>
            <a:ext cx="71194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ценности, приобретенные для продажи </a:t>
            </a:r>
          </a:p>
        </p:txBody>
      </p:sp>
    </p:spTree>
    <p:extLst>
      <p:ext uri="{BB962C8B-B14F-4D97-AF65-F5344CB8AC3E}">
        <p14:creationId xmlns:p14="http://schemas.microsoft.com/office/powerpoint/2010/main" val="38746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7255" y="133904"/>
            <a:ext cx="625565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рамках формирования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учетной политики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устанавливаются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9927422"/>
              </p:ext>
            </p:extLst>
          </p:nvPr>
        </p:nvGraphicFramePr>
        <p:xfrm>
          <a:off x="34010" y="973539"/>
          <a:ext cx="9109990" cy="543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84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4589870"/>
              </p:ext>
            </p:extLst>
          </p:nvPr>
        </p:nvGraphicFramePr>
        <p:xfrm>
          <a:off x="251520" y="764704"/>
          <a:ext cx="8892480" cy="607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52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4640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409" y="179386"/>
            <a:ext cx="5481447" cy="1077218"/>
          </a:xfrm>
          <a:prstGeom prst="rec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запасов в </a:t>
            </a:r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бухгалтерском 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учете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5" y="4513753"/>
            <a:ext cx="679455" cy="1155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346" y="1621969"/>
            <a:ext cx="8512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Активы, относящиеся к запасам, принимаются к бухгалтерскому учету 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первоначальной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(пункт 13 СГС «Запасы»)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4481" y="3429000"/>
            <a:ext cx="64217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запасов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которой они приняты к бухгалтерскому учету, не подлежит изменению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 случаев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установленных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Стандартом «Запасы»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другими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НПА,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регулирующими ведение бухгалтерского учета и составление бухгалтерской (финансовой)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4640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409" y="179386"/>
            <a:ext cx="5481447" cy="1077218"/>
          </a:xfrm>
          <a:prstGeom prst="rec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запасов в </a:t>
            </a:r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бухгалтерском 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учете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5" y="4513753"/>
            <a:ext cx="679455" cy="11557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8503" y="4221088"/>
            <a:ext cx="7283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к бухгалтерскому учету материальных запасов, используемых в деятельности субъекта учета в течение периода,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превышающего 12 месяцев, осуществляется с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определением срока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полезного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 действующей комиссией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поступлению и выбытию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активов субъекта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56604"/>
            <a:ext cx="7852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Затраты, понесенные при хранении, обслуживании или последующем перемещении запасов, отражаются субъектом учета 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расходов текущего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0" y="757267"/>
            <a:ext cx="9144000" cy="5122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«Запасы»</a:t>
            </a:r>
            <a:endParaRPr lang="ru-RU" alt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№ </a:t>
            </a: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256н </a:t>
            </a:r>
            <a:r>
              <a: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07.12.2018 г</a:t>
            </a:r>
            <a:r>
              <a: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 в Минюсте 11.01.2019</a:t>
            </a:r>
          </a:p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№ 53306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39793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611560" y="172622"/>
          <a:ext cx="8229600" cy="62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95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457200" y="284231"/>
          <a:ext cx="8229600" cy="62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932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368046" y="6264980"/>
            <a:ext cx="734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752" y="1052736"/>
            <a:ext cx="8010559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ru-RU" sz="32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ОБМЕННЫЕ </a:t>
            </a:r>
            <a:r>
              <a:rPr lang="ru-RU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условии получения (передачи) активов, сопоставимых по денежной величине (стоимости), </a:t>
            </a:r>
            <a:r>
              <a:rPr lang="ru-RU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в форме денежных средств (их эквивалентов)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иных материальных ценностей, работ, услуг, прав на пользование </a:t>
            </a:r>
            <a:r>
              <a:rPr lang="ru-RU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</a:t>
            </a:r>
          </a:p>
          <a:p>
            <a:pPr algn="just">
              <a:defRPr/>
            </a:pPr>
            <a:endParaRPr lang="ru-RU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457200" y="284231"/>
          <a:ext cx="8229600" cy="62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3959" y="1196752"/>
            <a:ext cx="37160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ОБМЕННЫЕ</a:t>
            </a:r>
          </a:p>
          <a:p>
            <a:r>
              <a:rPr lang="ru-RU" sz="4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</a:t>
            </a:r>
            <a:endParaRPr lang="ru-RU" sz="4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18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79832"/>
            <a:ext cx="6573079" cy="1381551"/>
          </a:xfrm>
          <a:solidFill>
            <a:srgbClr val="E6EDF6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запасов, приобретенных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путем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обменной операции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исключением денежных средств (их эквивалентов)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91" y="1688528"/>
            <a:ext cx="2611013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справедливой стоимости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2925" y="1598037"/>
            <a:ext cx="56387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операция осуществляется на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коммерческих условиях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обмен на иные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активы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439" y="3001507"/>
            <a:ext cx="2597761" cy="156966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остаточная стоимость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переданных взамен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439" y="5053150"/>
            <a:ext cx="259776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условная оценка, равная: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объект - один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рубль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299" y="2873167"/>
            <a:ext cx="563217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обменная операция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не на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коммерческих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справедливую стоимость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полученных (переданных)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активов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невозможно надежно оценить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2769704" y="2104027"/>
            <a:ext cx="5632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</p:cNvCxnSpPr>
          <p:nvPr/>
        </p:nvCxnSpPr>
        <p:spPr>
          <a:xfrm flipV="1">
            <a:off x="2743200" y="3774508"/>
            <a:ext cx="576473" cy="11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332925" y="4937074"/>
            <a:ext cx="5638798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об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ост.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передаваемых взамен активов по каким-либо причинам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недоступны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либо на дату передачи остаточная стоимость передаваемых взамен активов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нулевая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63079" y="5837980"/>
            <a:ext cx="5632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3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198783" y="1457739"/>
            <a:ext cx="8527774" cy="59899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Обменная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 на коммерческих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которой денежные потоки или полезный потенциал обмениваемых активов существенно различаются и это приводит к изменению денежных потоков или полезного потенциала в той области деятельности субъекта учета, для которой приобретается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</a:t>
            </a:r>
          </a:p>
        </p:txBody>
      </p:sp>
    </p:spTree>
    <p:extLst>
      <p:ext uri="{BB962C8B-B14F-4D97-AF65-F5344CB8AC3E}">
        <p14:creationId xmlns:p14="http://schemas.microsoft.com/office/powerpoint/2010/main" val="60075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4049" y="173242"/>
            <a:ext cx="630774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запасов, приобретенных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обменной операции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форме денежных средств (их эквивалентов)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70" y="2056686"/>
            <a:ext cx="89187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сумме фактически произведенных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вложений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включают:</a:t>
            </a:r>
          </a:p>
          <a:p>
            <a:pPr indent="342900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цену приобретения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иные расходы, предусмотренные договором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(таможенные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пошлины, невозмещаемые суммы НДС (иного налога), за вычетом полученных скидок (вычетов, премий, льгот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расходы, непосредственно связанные с приобретением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(информационные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консультационные услуги,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вознаграждений за оказание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посреднических, расходы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заготовку и доставку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места их получения (использования), включая страхование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доставки), иные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платежи, непосредственно связанные с приобретением материальных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495" y="901204"/>
            <a:ext cx="87464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приобретении нескольких объектов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определения первоначальной стоимости каждого объекта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распределяются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пропорционально цене каждого объекта материального запаса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общей цене приобретения указанных материальных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Субъекты учета, осуществляющие в соответствии с решением 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централизации закупочной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и полномочия по закупке материальных запасов для нужд других организаций государственного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сектора,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по доставке до центральных (производственных) складов (баз) и (или) грузополучателей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установленной ими учетной политике не включаются в фактически произведенные вложения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(первоначальную стоимость) приобретаемых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отражаются в составе расходов, относимых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 текущего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5513" y="265642"/>
            <a:ext cx="59136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материальных запасов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условии  отсрочки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платежа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0972" y="1488006"/>
            <a:ext cx="8336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государственным контрактом (договором) на поставку (приобретение) материальных запасов предусмотрена отсрочка платежа на период,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превышающий 12 месяцев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разница между стоимостью при оплате без отсрочки платежа и стоимостью при оплате с учетом отсрочки платежа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признается в качестве расходов на уплату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(040120234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Процентные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расходы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обязательствам»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(исключение, когда такие проценты включаются в ПС запасов в соответствии с требованиями, предусмотренными другими НПА регулирующими ведение бухгалтерского учета и составление бухгалтерской (финансовой) отчетности)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38" y="1628800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339" y="179386"/>
            <a:ext cx="644165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ПС </a:t>
            </a:r>
            <a:r>
              <a:rPr lang="ru-RU" sz="3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запасов, стоимость которых при </a:t>
            </a:r>
            <a:r>
              <a:rPr lang="ru-RU" sz="32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их приобретении выражена в иностранной валюте</a:t>
            </a: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167" y="5407599"/>
            <a:ext cx="8457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принятия к бухгалтерскому учету запасов любые курсовые (счетные) разницы, связанные с оплатой принятых и неисполненных денежных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дату признания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финансовый результат текущего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99" y="1831152"/>
            <a:ext cx="89799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рублевом эквиваленте,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исчисленном: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принятия запасов к бухгалтерскому учету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(осуществления фактически произведенных вложений в приобретаемые запасы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33" y="3004622"/>
            <a:ext cx="8722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перечислении предварительных платежей (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исчисление рублевого эквивалента осуществляется: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расходов, включаемых в фактически произведенные вложения –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перечисления таких авансов;</a:t>
            </a:r>
          </a:p>
          <a:p>
            <a:pPr marL="285750" indent="-285750" algn="just" defTabSz="4572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принятых и не исполненных денежных обязательств –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принятия к бухгалтерскому учету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endParaRPr lang="ru-RU" sz="24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433" y="550617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0" y="757267"/>
            <a:ext cx="9144000" cy="5122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применению федерального стандарта бухгалтерского учета для организаций государственного сектора «Запасы»</a:t>
            </a:r>
          </a:p>
          <a:p>
            <a:endParaRPr lang="ru-RU" alt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финансов Российской Федерации</a:t>
            </a:r>
          </a:p>
          <a:p>
            <a:r>
              <a:rPr lang="ru-RU" altLang="ru-RU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01.08.2019 № 02-07-07/58075 </a:t>
            </a:r>
            <a:endParaRPr lang="ru-RU" altLang="ru-RU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39793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070" y="3815524"/>
            <a:ext cx="7699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формирование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себестоимости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субъектом учета в соответствии с установленным им в рамках формирования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учетной политики порядком определения себестоимости соответствующих видов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9861" y="179386"/>
            <a:ext cx="63091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Первоначальная стоимость материальных запасов при изготовлении их собственными силами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979" y="2017643"/>
            <a:ext cx="7579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в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сумме фактически произведенных вложений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формируемых в объеме затрат, связанных с изготовлением данных активов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фактическая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себестоимость продукции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119" y="1358807"/>
            <a:ext cx="81633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сверхнормативные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сырья, трудовых и других ресурсов, учитываемые в составе расходов субъекта учета;</a:t>
            </a:r>
          </a:p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затраты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хранение запасов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кроме тех, которые необходимы в процессе производства перед следующей стадией производства;</a:t>
            </a:r>
          </a:p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общехозяйственные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иные аналогичные расходы, кроме случаев, когда они непосредственно связаны с приобретением (изготовлением) материальных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запасов;</a:t>
            </a:r>
          </a:p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продажу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материальных запасов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2584" y="151722"/>
            <a:ext cx="5511273" cy="95410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затраты на производство не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включаются:</a:t>
            </a:r>
            <a:endParaRPr lang="ru-RU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992" y="916348"/>
            <a:ext cx="81009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субъект учета производит материальные запасы как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продажи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и для использования в ходе выполнения им государственных (муниципальных) полномочий (функций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осуществления деятельности по выполнению работ, оказанию услуг либо для управленческих нужд субъекта учета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такого материального запаса, признаваемого в составе материалов,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соответствует затратам на его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4591" y="307459"/>
            <a:ext cx="391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СГС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«Запасы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</a:t>
            </a:r>
          </a:p>
        </p:txBody>
      </p:sp>
    </p:spTree>
    <p:extLst>
      <p:ext uri="{BB962C8B-B14F-4D97-AF65-F5344CB8AC3E}">
        <p14:creationId xmlns:p14="http://schemas.microsoft.com/office/powerpoint/2010/main" val="18131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457200" y="1232452"/>
          <a:ext cx="8229600" cy="461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035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890220"/>
            <a:ext cx="8426422" cy="5016758"/>
          </a:xfrm>
          <a:prstGeom prst="rect">
            <a:avLst/>
          </a:prstGeom>
          <a:solidFill>
            <a:srgbClr val="FFFF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206" marR="4483" algn="just" defTabSz="806867">
              <a:buClr>
                <a:srgbClr val="096234"/>
              </a:buClr>
              <a:tabLst>
                <a:tab pos="212923" algn="l"/>
              </a:tabLst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НЕОБМЕННЫЕ ОПЕРАЦИИ </a:t>
            </a:r>
            <a:r>
              <a:rPr lang="ru-RU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получение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(передача) активов </a:t>
            </a:r>
            <a:r>
              <a:rPr lang="ru-RU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непосредственного предоставления (получения) в обмен активов, сопоставимых по денежной величине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(денежным эквивалентам):  </a:t>
            </a:r>
          </a:p>
          <a:p>
            <a:pPr marL="313781" marR="4483" indent="-302575" algn="just" defTabSz="806867"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передаче (получению) активов безвозмездно </a:t>
            </a:r>
            <a:r>
              <a:rPr lang="ru-RU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взимания платы) </a:t>
            </a:r>
          </a:p>
          <a:p>
            <a:pPr marL="313781" marR="4483" indent="-302575" algn="just" defTabSz="806867">
              <a:buClr>
                <a:srgbClr val="096234"/>
              </a:buClr>
              <a:buFont typeface="Wingdings" panose="05000000000000000000" pitchFamily="2" charset="2"/>
              <a:buChar char="Ø"/>
              <a:tabLst>
                <a:tab pos="212923" algn="l"/>
              </a:tabLst>
              <a:defRPr/>
            </a:pPr>
            <a:r>
              <a:rPr lang="ru-RU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незначимым ценам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рыночной цене обменной операции с подобными активами     </a:t>
            </a:r>
            <a:endParaRPr lang="ru-RU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89" y="1350135"/>
            <a:ext cx="330641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справедливой стоимости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104" y="44673"/>
            <a:ext cx="6891131" cy="107721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 МЗ,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приобретаемых в результате 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необменной операции</a:t>
            </a:r>
            <a:endParaRPr lang="ru-RU" sz="3200" b="1" i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8240" y="1403782"/>
            <a:ext cx="53393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приобретения, определяемая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рыночных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88" y="2498157"/>
            <a:ext cx="330641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стоимости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предоставленной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передающей стороной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8240" y="2446399"/>
            <a:ext cx="53393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материальные запасы, полученные в результате необменной операции,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могут быть оценены по справедливой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389" y="4328981"/>
            <a:ext cx="215348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условной оценке,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равной один объект - один рубль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2470" y="4227679"/>
            <a:ext cx="618876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данные о стоимости передаваемых в результате необменной операции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каким-либо причинам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предоставляются передающей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стороной, либо определение справедливой стоимости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получения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представляется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возможным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>
            <a:off x="3405805" y="1819281"/>
            <a:ext cx="25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1"/>
          </p:cNvCxnSpPr>
          <p:nvPr/>
        </p:nvCxnSpPr>
        <p:spPr>
          <a:xfrm>
            <a:off x="3405806" y="3231229"/>
            <a:ext cx="2524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>
            <a:off x="2252870" y="5298477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31" y="1098009"/>
            <a:ext cx="4183795" cy="440120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Справедливая стоимость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цена, по которой может быть осуществлен переход права собственности на актив между независимыми сторонами сделки, осведомленными о предмете сделки и желающими ее совершить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8935" y="1164269"/>
            <a:ext cx="408799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справедливой стоимости используют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рыночные цены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данные о недавних сделках с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аналогичными или схожими активами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совершенные без отсрочки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</a:t>
            </a:r>
          </a:p>
          <a:p>
            <a:pPr defTabSz="457200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4710" y="1375866"/>
            <a:ext cx="45719" cy="412334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 рыночных цен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344446" y="1172023"/>
          <a:ext cx="8455106" cy="40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лево 12"/>
          <p:cNvSpPr/>
          <p:nvPr/>
        </p:nvSpPr>
        <p:spPr>
          <a:xfrm>
            <a:off x="5749610" y="3003007"/>
            <a:ext cx="403412" cy="427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ru-RU" sz="1588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94530" y="3003007"/>
            <a:ext cx="537882" cy="42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ru-RU" sz="1588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47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1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006" y="1060509"/>
            <a:ext cx="8175989" cy="15696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поступлению и выбытию активов субъекта учета должна документально подтвердить данные о рыночных ценах посредством их изучения в открытом доступе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800" y="3005441"/>
            <a:ext cx="8529904" cy="3416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подлежат: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ценах на аналогичные материальные ценности, полученные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форме от организаций-изготовителей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уровне цен, имеющиеся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органов государственной статистики, в средствах массовой информации и специальной литературе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стоимости отдельных (аналогичных) объектов запасов</a:t>
            </a:r>
          </a:p>
        </p:txBody>
      </p:sp>
    </p:spTree>
    <p:extLst>
      <p:ext uri="{BB962C8B-B14F-4D97-AF65-F5344CB8AC3E}">
        <p14:creationId xmlns:p14="http://schemas.microsoft.com/office/powerpoint/2010/main" val="33192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ПРИНЦИП ОСМОТРИТЕЛЬНОСТИ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7541" y="980728"/>
          <a:ext cx="86616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557721" y="3254406"/>
            <a:ext cx="2401467" cy="11412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занижая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04249" y="5085184"/>
            <a:ext cx="2339752" cy="11521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завышая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4225095" y="4841000"/>
            <a:ext cx="591091" cy="14814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accent5">
              <a:tint val="50000"/>
              <a:hueOff val="-3591615"/>
              <a:satOff val="15458"/>
              <a:lumOff val="4179"/>
              <a:alphaOff val="0"/>
            </a:schemeClr>
          </a:fillRef>
          <a:effectRef idx="0">
            <a:schemeClr val="accent5">
              <a:tint val="50000"/>
              <a:hueOff val="-3591615"/>
              <a:satOff val="15458"/>
              <a:lumOff val="41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178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45" y="132661"/>
            <a:ext cx="643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>
              <a:buSzPct val="130000"/>
            </a:pPr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083" y="2253446"/>
            <a:ext cx="29519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247-ФЗ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231721" y="3925096"/>
            <a:ext cx="2860555" cy="27492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921" y="1272719"/>
            <a:ext cx="29551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444-</a:t>
            </a:r>
            <a:r>
              <a:rPr lang="ru-RU" sz="3200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ФЗ     </a:t>
            </a: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568702">
            <a:off x="3539142" y="133044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2018 год</a:t>
            </a:r>
          </a:p>
        </p:txBody>
      </p:sp>
      <p:sp>
        <p:nvSpPr>
          <p:cNvPr id="30" name="Прямоугольник 29"/>
          <p:cNvSpPr/>
          <p:nvPr/>
        </p:nvSpPr>
        <p:spPr>
          <a:xfrm rot="21007741">
            <a:off x="3373035" y="252958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4252" y="1857494"/>
            <a:ext cx="2468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402-ФЗ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473507">
            <a:off x="3361345" y="1604729"/>
            <a:ext cx="2705348" cy="559258"/>
          </a:xfrm>
          <a:prstGeom prst="rightArrow">
            <a:avLst>
              <a:gd name="adj1" fmla="val 2113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1202976">
            <a:off x="3254568" y="2010716"/>
            <a:ext cx="2814861" cy="559258"/>
          </a:xfrm>
          <a:prstGeom prst="rightArrow">
            <a:avLst>
              <a:gd name="adj1" fmla="val 2113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3143" y="3890022"/>
            <a:ext cx="24898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РФ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8111" y="3857542"/>
            <a:ext cx="2792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199-ФЗ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8111" y="5283175"/>
            <a:ext cx="283361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563" lvl="1" algn="ctr" defTabSz="457200">
              <a:buSzPct val="1300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ФЗ 113-ФЗ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6573" y="5322467"/>
            <a:ext cx="246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231720" y="5406463"/>
            <a:ext cx="2860555" cy="3381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98623" y="4914239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98623" y="3414952"/>
            <a:ext cx="2245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buSzPct val="130000"/>
            </a:pPr>
            <a:r>
              <a:rPr lang="ru-RU" sz="2600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470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372" y="1003975"/>
            <a:ext cx="817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4416" y="5372055"/>
            <a:ext cx="6362513" cy="1077218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ctr" defTabSz="457200">
              <a:spcBef>
                <a:spcPts val="12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стоимости, отраженной в передаточных документах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345635" y="97050"/>
            <a:ext cx="6166153" cy="3346890"/>
          </a:xfrm>
          <a:prstGeom prst="downArrowCallout">
            <a:avLst>
              <a:gd name="adj1" fmla="val 11723"/>
              <a:gd name="adj2" fmla="val 25000"/>
              <a:gd name="adj3" fmla="val 25000"/>
              <a:gd name="adj4" fmla="val 64977"/>
            </a:avLst>
          </a:prstGeom>
          <a:solidFill>
            <a:srgbClr val="FFFF99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запасы,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субъектом учета от собственника (учредителя) или от иной организации государственного сектора</a:t>
            </a:r>
          </a:p>
          <a:p>
            <a:pPr algn="ctr" defTabSz="457200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644" y="3443940"/>
            <a:ext cx="8032286" cy="1200329"/>
          </a:xfrm>
          <a:prstGeom prst="rect">
            <a:avLst/>
          </a:prstGeom>
          <a:solidFill>
            <a:srgbClr val="E6EDF6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подлежат признанию в бухгалтерском учете в оценке,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определенной передающей стороной (собственником (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учредителем)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070902" y="4644269"/>
            <a:ext cx="715617" cy="727786"/>
          </a:xfrm>
          <a:prstGeom prst="downArrow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4996071"/>
            <a:ext cx="1258956" cy="14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6122" y="84801"/>
            <a:ext cx="6245667" cy="1815882"/>
          </a:xfrm>
          <a:prstGeom prst="rect">
            <a:avLst/>
          </a:prstGeom>
          <a:solidFill>
            <a:srgbClr val="CCFFFF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материалов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остающихся у учреждения в результате разборки, ликвидации 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утилизации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основных средств или иного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318" y="2118953"/>
            <a:ext cx="2545682" cy="280076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на дату принятия к бухгалтерскому учету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справедливой стоимости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(методом рыночных цен)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69588" y="2028697"/>
            <a:ext cx="6055142" cy="35702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субъекта учета, связанные с демонтажем (разборкой), ликвидацией (утилизацией) имущества, в результате которых принимаются материалы, а также расходы по их транспортировке, сортировке, иные аналогичные расходы по приведению в состояние, пригодное для использования,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 субъектом учета на расходы текущего периода 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учитываются при определении первоначальной стоимости материалов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062" y="5852868"/>
            <a:ext cx="5164299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0 105 36 346 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0 401 10 199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5245" y="454133"/>
            <a:ext cx="531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1743" y="179386"/>
            <a:ext cx="5812114" cy="1384995"/>
          </a:xfrm>
          <a:prstGeom prst="rect">
            <a:avLst/>
          </a:prstGeom>
          <a:solidFill>
            <a:srgbClr val="CCFFFF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Первоначальная стоимость готовой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и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биологической продукции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291" y="3099081"/>
            <a:ext cx="340025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ГП как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нормативно-плановая стоимость (цена)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целей распоряжения (реализации)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готовой продукцией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744" y="3066923"/>
            <a:ext cx="4449395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 БП как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нормативно-плановая стоимость (цена)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целей распоряжения (реализации) биологической продукцией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иное не предусмотрено другими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НПА,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регулирующими ведение бухгалтерского учета и составление бухгалтерской (финансовой)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4801" y="2677871"/>
            <a:ext cx="45719" cy="41233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9855" y="2065335"/>
            <a:ext cx="7131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 дату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принятия к учету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формирования фактической себестоимости продукции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2421" y="1629791"/>
            <a:ext cx="602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выпуска продукции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485" y="1368181"/>
            <a:ext cx="559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412" y="119208"/>
            <a:ext cx="6062388" cy="1143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окончании отчетного периода определяется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фактическая себестоимость готовой продукции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883" y="1367718"/>
            <a:ext cx="437782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Готовая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продукция, принятая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учету по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нормативно-плановой стоимости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цене) для целей распоряжения (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реализации)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0166" y="1448272"/>
            <a:ext cx="37503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учете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отчетного периода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себестоимости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8488" y="4319273"/>
            <a:ext cx="4242043" cy="707886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(уменьшение) остатка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ГП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883" y="5129482"/>
            <a:ext cx="36590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</a:rPr>
              <a:t> Реализованной продукции, продукции, списанной вследствие естественной убыли, брака, порчи, недостачи, по иным основаниям выбытия ГП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883" y="2965297"/>
            <a:ext cx="87199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себестоимости от нормативно-плановой стоимости (цены) для целей распоряжения (реализации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в части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883" y="4497336"/>
            <a:ext cx="34625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</a:rPr>
              <a:t> Нереализованной ГП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6637" y="5340687"/>
            <a:ext cx="3764692" cy="1015663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(уменьшение) финансового результата текущего отчетного периода</a:t>
            </a:r>
          </a:p>
        </p:txBody>
      </p:sp>
      <p:sp>
        <p:nvSpPr>
          <p:cNvPr id="21" name="Стрелка вправо 20"/>
          <p:cNvSpPr/>
          <p:nvPr/>
        </p:nvSpPr>
        <p:spPr>
          <a:xfrm rot="20295816">
            <a:off x="4269285" y="1830184"/>
            <a:ext cx="978408" cy="349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62599" y="4497336"/>
            <a:ext cx="995889" cy="3693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935896" y="5590077"/>
            <a:ext cx="1233471" cy="389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4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66779" y="2818270"/>
            <a:ext cx="8540151" cy="5318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C79023"/>
              </a:solidFill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226" y="504424"/>
            <a:ext cx="6169074" cy="584775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0226" y="1791520"/>
            <a:ext cx="6311563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отражается в бухгалтерском учете по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себестоимости прямых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125" y="4634152"/>
            <a:ext cx="88394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Сумма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общехозяйственных расходов учреждения не включается в фактическую стоимость незавершенного производства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6" y="3845941"/>
            <a:ext cx="679455" cy="11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53621" y="101521"/>
            <a:ext cx="5302483" cy="125281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незавершенного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52" y="1508219"/>
            <a:ext cx="8175991" cy="144655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 фактически понесенных затрат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готовой продукции, выполнение работ, оказание услуг, приходящихся 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911" y="3403657"/>
            <a:ext cx="3217651" cy="178510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продукцию, не прошедшую всех стадий технологического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6123" y="5481149"/>
            <a:ext cx="4598504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неукомплектованные, не прошедшие испытания и технической приемки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6149" y="3521896"/>
            <a:ext cx="3217653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незавершенных работ (этапов работ), услуг</a:t>
            </a:r>
          </a:p>
        </p:txBody>
      </p:sp>
      <p:cxnSp>
        <p:nvCxnSpPr>
          <p:cNvPr id="4" name="Прямая со стрелкой 3"/>
          <p:cNvCxnSpPr>
            <a:stCxn id="5" idx="2"/>
            <a:endCxn id="2" idx="3"/>
          </p:cNvCxnSpPr>
          <p:nvPr/>
        </p:nvCxnSpPr>
        <p:spPr>
          <a:xfrm flipH="1">
            <a:off x="3454562" y="2954769"/>
            <a:ext cx="1107886" cy="134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562448" y="2954769"/>
            <a:ext cx="2927" cy="2526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8" idx="1"/>
          </p:cNvCxnSpPr>
          <p:nvPr/>
        </p:nvCxnSpPr>
        <p:spPr>
          <a:xfrm>
            <a:off x="4562448" y="2954769"/>
            <a:ext cx="963701" cy="112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2318" y="88518"/>
            <a:ext cx="5916796" cy="119511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незавершенного производства</a:t>
            </a: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/>
          </p:nvPr>
        </p:nvGraphicFramePr>
        <p:xfrm>
          <a:off x="479227" y="1669774"/>
          <a:ext cx="8175990" cy="461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8765" y="121814"/>
            <a:ext cx="61302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Последующая оценка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321" y="1053534"/>
            <a:ext cx="357256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defTabSz="457200">
              <a:buFont typeface="+mj-lt"/>
              <a:buAutoNum type="arabicPeriod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переоценке -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путем пересчета их балансовой стоимости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состоянию на начало текущего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4929" y="1062794"/>
            <a:ext cx="457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42900" algn="just" defTabSz="457200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случаях, установленных законодательством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2129" y="2467587"/>
            <a:ext cx="8045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такой переоценки по состоянию на первое число текущего года не включаются в данные бухгалтерской (финансовой) отчетности предыдущего отчетного года и принимаются при формировании данных бухгалтерской (финансовой) отчетности на начало отчетного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" y="2592534"/>
            <a:ext cx="689112" cy="99671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3882887" y="1715254"/>
            <a:ext cx="4520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6" idx="0"/>
          </p:cNvCxnSpPr>
          <p:nvPr/>
        </p:nvCxnSpPr>
        <p:spPr>
          <a:xfrm>
            <a:off x="3882887" y="1715254"/>
            <a:ext cx="1122012" cy="752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320" y="4300049"/>
            <a:ext cx="8596609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определении первоначальной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целях отчуждения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321" y="5667936"/>
            <a:ext cx="8596608" cy="113877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каждую отчетную дату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готовой продукции и незавершенного производства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136" y="1260008"/>
            <a:ext cx="475753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Запасы,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предназначенные для отчуждения не в пользу организаций государственного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сектора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исключением готовой продукции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товаров)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8765" y="121814"/>
            <a:ext cx="61302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Последующая оценка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3941570"/>
            <a:ext cx="513692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справедливой стоимости, определяемой методом рыночных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 документально подтвержденных данных об оценке 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605670" y="2229504"/>
            <a:ext cx="1961321" cy="1712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48266" y="5741228"/>
            <a:ext cx="8881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Результаты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 первоначальной (балансовой) стоимости (переоценки) группы запасов подлежат отражению в бухгалтерском учете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обособленно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234" y="80309"/>
            <a:ext cx="6493564" cy="1569660"/>
          </a:xfrm>
          <a:prstGeom prst="rect">
            <a:avLst/>
          </a:prstGeom>
          <a:solidFill>
            <a:srgbClr val="FFFFCC"/>
          </a:solidFill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Последующая оценка МЗ,  предназначенных для реализации или распространения безвозмездно или за плату по незначительным ценам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8" y="1058330"/>
            <a:ext cx="795130" cy="1457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5892" y="1787199"/>
            <a:ext cx="7321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(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реже, чем на каждую отчетную дату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733" y="2618196"/>
            <a:ext cx="435996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балансовую стоимость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предназначены для реализации или распространения безвозмездно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взимания платы) или за плату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незначимым ценам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к рыночной цене обменной операции с подобными активами</a:t>
            </a:r>
            <a:endParaRPr lang="ru-RU" sz="24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5905" y="2710208"/>
            <a:ext cx="320926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нормативно-плановой стоимостью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целей распоряжения (реализации),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на соответствующий отчетный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628726" y="4118402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0900" y="108486"/>
            <a:ext cx="7023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2019 года в соответствии с Порядком применения КОСГУ (от 29.11.2017 № 209н) счета аналитического учета счета 0 105 00 000 «Материальные запасы» детализируются в 24-26 разрядах номера счета на соответствующие подстатьи статьи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340 по целевому 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функциональному) назначению материального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запаса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100" y="2316004"/>
            <a:ext cx="8521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 "Увеличение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лекарственных препаратов и материалов, применяемых в медицинских целях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 "Увеличение стоимости продуктов питания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 "Увеличение стоимости горюче-смазочных материалов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 "Увеличение стоимости строительных материалов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 "Увеличение стоимости мягкого инвентаря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 "Увеличение стоимости прочих оборотных запасов (материалов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"Увеличение стоимости материальных запасов для целей капитальных вложений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"Увеличение стоимости прочих материальных запасов однократного применения"</a:t>
            </a:r>
          </a:p>
        </p:txBody>
      </p:sp>
    </p:spTree>
    <p:extLst>
      <p:ext uri="{BB962C8B-B14F-4D97-AF65-F5344CB8AC3E}">
        <p14:creationId xmlns:p14="http://schemas.microsoft.com/office/powerpoint/2010/main" val="7352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5148" y="86033"/>
            <a:ext cx="6353905" cy="907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снижение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запасов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2"/>
          </p:nvPr>
        </p:nvSpPr>
        <p:spPr>
          <a:xfrm>
            <a:off x="5049078" y="1328369"/>
            <a:ext cx="3729975" cy="20005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МЗ в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балансе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отчетного периода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вычетом величины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65" y="1328368"/>
            <a:ext cx="4061792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НПС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распоряжения (реализации) или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продажи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618" y="4185184"/>
            <a:ext cx="73682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МЗ, которые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реализации или распространения безвозмездно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 плату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незначимым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к рыночной цене обменной операции с подобными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активами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17913" y="3328917"/>
            <a:ext cx="484632" cy="8322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6255616" y="3502734"/>
            <a:ext cx="83226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557669" y="86033"/>
            <a:ext cx="5844209" cy="562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снижение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запасов 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565" y="5594971"/>
            <a:ext cx="421419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ctr" defTabSz="457200">
              <a:spcBef>
                <a:spcPts val="12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 на финансовый результат текущего отчетного года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3671" y="1162814"/>
            <a:ext cx="24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260746" y="656369"/>
            <a:ext cx="484632" cy="453559"/>
          </a:xfrm>
          <a:prstGeom prst="down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499" y="1923307"/>
            <a:ext cx="47343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нормативно-плановой стоимостью для целей распоряжения (реализации) (или ценой продажи)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6920" y="1942879"/>
            <a:ext cx="26217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балансовой стоимостью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7617" y="6031949"/>
            <a:ext cx="3943855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разрезе единиц бухгалтерского учета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0" y="4414253"/>
            <a:ext cx="795130" cy="112827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8424785">
            <a:off x="4810512" y="1620852"/>
            <a:ext cx="766892" cy="45972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627928">
            <a:off x="5531675" y="1624851"/>
            <a:ext cx="726997" cy="45972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4935" y="4054178"/>
            <a:ext cx="2956029" cy="830997"/>
          </a:xfrm>
          <a:prstGeom prst="rect">
            <a:avLst/>
          </a:prstGeom>
          <a:solidFill>
            <a:srgbClr val="CCFFFF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 под снижение стоимости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</a:rPr>
              <a:t>оздается</a:t>
            </a:r>
            <a:endParaRPr lang="ru-RU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22359" y="4278017"/>
                <a:ext cx="4017202" cy="1631216"/>
              </a:xfrm>
              <a:prstGeom prst="rect">
                <a:avLst/>
              </a:prstGeom>
              <a:solidFill>
                <a:srgbClr val="FFFF99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 defTabSz="457200"/>
                <a:r>
                  <a:rPr lang="ru-RU" sz="2000" b="1" dirty="0" smtClean="0">
                    <a:solidFill>
                      <a:prstClr val="black"/>
                    </a:solidFill>
                  </a:rPr>
                  <a:t>Только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 при </a:t>
                </a:r>
                <a:r>
                  <a:rPr lang="ru-RU" sz="2000" dirty="0">
                    <a:solidFill>
                      <a:prstClr val="black"/>
                    </a:solidFill>
                  </a:rPr>
                  <a:t>условии, 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что НПС (цена) МЗ для целей распоряжения (реализации) в течение отчетного периода  </a:t>
                </a:r>
                <a:r>
                  <a:rPr lang="ru-RU" sz="2000" b="1" dirty="0" smtClean="0">
                    <a:solidFill>
                      <a:prstClr val="black"/>
                    </a:solidFill>
                  </a:rPr>
                  <a:t>снизилас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ь  и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БС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⋗НПС </m:t>
                    </m:r>
                  </m:oMath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59" y="4278017"/>
                <a:ext cx="4017202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1203" t="-1099" r="-1053" b="-4762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4" idx="3"/>
            <a:endCxn id="16" idx="1"/>
          </p:cNvCxnSpPr>
          <p:nvPr/>
        </p:nvCxnSpPr>
        <p:spPr>
          <a:xfrm>
            <a:off x="3900964" y="4469677"/>
            <a:ext cx="1121395" cy="623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31" y="4469677"/>
            <a:ext cx="1199292" cy="185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2"/>
          </p:cNvCxnSpPr>
          <p:nvPr/>
        </p:nvCxnSpPr>
        <p:spPr>
          <a:xfrm flipH="1">
            <a:off x="2410418" y="4885175"/>
            <a:ext cx="12532" cy="70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39530" y="3156581"/>
            <a:ext cx="4000031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</a:rPr>
              <a:t>Только</a:t>
            </a:r>
            <a:r>
              <a:rPr lang="ru-RU" sz="2000" dirty="0" smtClean="0">
                <a:solidFill>
                  <a:prstClr val="black"/>
                </a:solidFill>
              </a:rPr>
              <a:t> по счетам </a:t>
            </a:r>
            <a:r>
              <a:rPr lang="ru-RU" sz="2000" b="1" i="1" dirty="0" smtClean="0">
                <a:solidFill>
                  <a:prstClr val="black"/>
                </a:solidFill>
              </a:rPr>
              <a:t>«Товары» и «Готовая продукция, биологическая продукция»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cxnSp>
        <p:nvCxnSpPr>
          <p:cNvPr id="27" name="Прямая со стрелкой 26"/>
          <p:cNvCxnSpPr>
            <a:stCxn id="14" idx="3"/>
            <a:endCxn id="23" idx="1"/>
          </p:cNvCxnSpPr>
          <p:nvPr/>
        </p:nvCxnSpPr>
        <p:spPr>
          <a:xfrm flipV="1">
            <a:off x="3900964" y="3664413"/>
            <a:ext cx="1138566" cy="805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288" y="4616621"/>
            <a:ext cx="86816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Резерва под снижение стоимости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финансовый результат в уменьшение расходов текущего отчетного периода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суммы Резерва под снижение стоимости, отраженного на начало отчетного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1313" y="145948"/>
            <a:ext cx="54410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 под снижение стоимости подлежит уменьшению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случае: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88" y="1707181"/>
            <a:ext cx="40286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выбытия материальных запасов, по которым был образован резерв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2730" y="1602149"/>
            <a:ext cx="4572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последующих отчетных периодах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НПС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(цены) для целей распоряжения (реализации) (цены продажи) материальных запасов,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снижение стоимости которых был создан резерв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82957" y="985989"/>
            <a:ext cx="4036167" cy="625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90396" y="976945"/>
            <a:ext cx="279030" cy="625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19749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исходя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новых условий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использования субъектом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 случае изменения целевого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назначения)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реклассифицироваться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иную группу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материальных запасов (запасов)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в иную категорию объектов бухгалтерского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Выбытие МЗ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одной группы активов и отражение их в другой группе активов при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реклассификации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должно быть отражено в бухгалтерском учете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одновременно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МЗ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иную группу либо в иную категорию объектов бухгалтерского учета в связи с их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реклассификацией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приводит к изменению их стоимости, как в бухгалтерском учете, так и для целей оценки и раскрытия информации в бухгалтерской (финансовой)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готовой продукции в состав материалов (основных средств) в целях ее использования для нужд учреждения осуществляется по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фактической себестоимости продукции, признаваемой первоначальной стоимостью материала (основного средства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79386"/>
            <a:ext cx="602522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Реклассификация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материальных запасов (пункт 27 СГС «Запасы»)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1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674507" y="60097"/>
            <a:ext cx="5837282" cy="1212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признания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активов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9067" y="1452817"/>
          <a:ext cx="8862518" cy="509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1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42409" y="29788"/>
            <a:ext cx="6269380" cy="698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списания запасов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65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06018" y="993912"/>
          <a:ext cx="9037982" cy="573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2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0" y="2064727"/>
            <a:ext cx="86816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из указанных способов определения стоимости запасов при выбытии по группе (виду) запасов осуществляется в течение отчетного периода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 и не подлежит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изменению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стоимость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 производится по каждой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группе (виду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запасов: общая стоимость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(вида)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их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выбытии запасов, используемых в особом порядке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не могут обычным образом заменять друг друга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их стоимость может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оцениваться по стоимости каждой единицы таких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запасов)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7670" y="199509"/>
            <a:ext cx="583095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оценки запасов при выбытии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191" y="967859"/>
            <a:ext cx="46023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стоимости каждой единицы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516293"/>
            <a:ext cx="46397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либо по средней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4941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036" y="5289780"/>
            <a:ext cx="8865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возмещения причиненного ущерба, подлежащая взысканию с виновного лица, отражается в составе финансового результата (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от операций с активами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 справедливой стоимости, определяемой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рыночных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 (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0 209 74 56х 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0 401 10 172)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143" y="833665"/>
            <a:ext cx="5737296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 естественной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убыли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040120272 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0105хх44х)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потерь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стихийных бедствиях и иных чрезвычайных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ситуациях производится с отнесением на чрезвычайные расходы по операциям с активами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040120273 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0105хх44х)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6763" y="86495"/>
            <a:ext cx="39078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Выбытие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6405" y="840867"/>
            <a:ext cx="234155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финансового результата текущего отчетного периода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143" y="3443121"/>
            <a:ext cx="5737296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хищений,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недостач, гибели или уничтожения, в том числе помимо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воли владельца, производится в момент уничтожения или обнаружения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тачи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040110172  </a:t>
            </a:r>
            <a:r>
              <a:rPr lang="ru-RU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0105хх44х)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6405" y="2985057"/>
            <a:ext cx="268482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 текущего отчетного периода </a:t>
            </a:r>
            <a:r>
              <a:rPr lang="ru-RU" sz="20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 уменьшение доходов от операций с </a:t>
            </a:r>
            <a:r>
              <a:rPr lang="ru-RU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активами)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04604"/>
            <a:ext cx="890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3293" y="423863"/>
            <a:ext cx="5510564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Переходные положения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Стандарта «Запасы»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его первом применении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398" y="5458360"/>
            <a:ext cx="805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необходимости производится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реклассификация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(или) переоценка запасов, учтенных до первого применения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98" y="1773322"/>
            <a:ext cx="83761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 бухгалтерского учета, подлежащие отражению согласно Стандарту в бухгалтерском учете на соответствующих балансовых счетах,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ранее не признававшиеся таковыми в составе запасов и (или) отражавшиеся на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забалансовом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учете, п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ризнаются субъектом учета в составе запасов (отражаются в бухгалтерском учете на соответствующих балансовых счетах) по их первоначальной стоимости,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они соответствуют критериям признания актива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4"/>
          <p:cNvSpPr txBox="1">
            <a:spLocks/>
          </p:cNvSpPr>
          <p:nvPr/>
        </p:nvSpPr>
        <p:spPr>
          <a:xfrm>
            <a:off x="8508997" y="179386"/>
            <a:ext cx="3979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04604"/>
            <a:ext cx="890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253" y="902337"/>
            <a:ext cx="86415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признания запасов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ранее не отраженных в бухгалтерском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учете</a:t>
            </a:r>
          </a:p>
          <a:p>
            <a:pPr marL="342900" indent="-342900" algn="just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пересмотра балансовой стоимости запасов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9853" y="5286453"/>
            <a:ext cx="779393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информация по запасам (их поступлениям, выбытиям) за годы, предшествующие первому применению Стандарта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пересчитывается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0" y="4287122"/>
            <a:ext cx="835239" cy="1751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2645" y="3757901"/>
            <a:ext cx="7807536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корректировки раскрываются в пояснениях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бухгалтерской (финансовой) отчетности обособленно от иной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2777" y="151663"/>
            <a:ext cx="594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результат,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первом применении Стандарта: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253" y="2407063"/>
            <a:ext cx="8614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отражается субъектом учета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корректировки показателя финансового результата прошлых отчетных периодов на начало отчетного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8137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762" y="922673"/>
            <a:ext cx="313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932" y="171609"/>
            <a:ext cx="44028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ru-RU" sz="3200" dirty="0" smtClean="0">
                <a:solidFill>
                  <a:prstClr val="black"/>
                </a:solidFill>
              </a:rPr>
              <a:t>Бутилированная вода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1404730" y="756384"/>
            <a:ext cx="3605639" cy="1655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432" y="2411875"/>
            <a:ext cx="208648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</a:rPr>
              <a:t>По нормативу на питание (меню-раскладка)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5000378" y="756384"/>
            <a:ext cx="9991" cy="125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25835" y="827266"/>
            <a:ext cx="1527365" cy="975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8960" y="4577217"/>
            <a:ext cx="1976823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0 105 36 349</a:t>
            </a:r>
          </a:p>
          <a:p>
            <a:pPr defTabSz="457200"/>
            <a:endParaRPr lang="ru-RU" sz="2400" dirty="0" smtClean="0">
              <a:solidFill>
                <a:prstClr val="black"/>
              </a:solidFill>
            </a:endParaRPr>
          </a:p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(</a:t>
            </a:r>
            <a:r>
              <a:rPr lang="ru-RU" sz="2400" dirty="0">
                <a:solidFill>
                  <a:prstClr val="black"/>
                </a:solidFill>
              </a:rPr>
              <a:t>0 401 20 </a:t>
            </a:r>
            <a:r>
              <a:rPr lang="ru-RU" sz="2400" dirty="0" smtClean="0">
                <a:solidFill>
                  <a:prstClr val="black"/>
                </a:solidFill>
              </a:rPr>
              <a:t>223)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4026" y="4577216"/>
            <a:ext cx="1976823" cy="120032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0 105 36 346</a:t>
            </a:r>
          </a:p>
          <a:p>
            <a:pPr defTabSz="457200"/>
            <a:endParaRPr lang="ru-RU" sz="2400" dirty="0">
              <a:solidFill>
                <a:prstClr val="black"/>
              </a:solidFill>
            </a:endParaRPr>
          </a:p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(</a:t>
            </a:r>
            <a:r>
              <a:rPr lang="ru-RU" sz="2400" dirty="0">
                <a:solidFill>
                  <a:prstClr val="black"/>
                </a:solidFill>
              </a:rPr>
              <a:t>0 401 20 272</a:t>
            </a:r>
            <a:r>
              <a:rPr lang="ru-RU" sz="2400" dirty="0" smtClean="0">
                <a:solidFill>
                  <a:prstClr val="black"/>
                </a:solidFill>
              </a:rPr>
              <a:t>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76" y="1849576"/>
            <a:ext cx="3023954" cy="2031325"/>
          </a:xfrm>
          <a:prstGeom prst="rect">
            <a:avLst/>
          </a:prstGeom>
          <a:solidFill>
            <a:srgbClr val="FFFF99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организации системы централизованного питьевого водоснабжения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либо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заключение о признании воды несоответствующей санитарным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5359" y="1981892"/>
            <a:ext cx="281415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питьевой водой граждан в период их пребывания в местах общественного пользования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1349" y="4577217"/>
            <a:ext cx="2214566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0 105 32 342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(0 401 20 272)</a:t>
            </a:r>
          </a:p>
        </p:txBody>
      </p:sp>
      <p:cxnSp>
        <p:nvCxnSpPr>
          <p:cNvPr id="33" name="Прямая соединительная линия 32"/>
          <p:cNvCxnSpPr>
            <a:stCxn id="31" idx="1"/>
            <a:endCxn id="31" idx="3"/>
          </p:cNvCxnSpPr>
          <p:nvPr/>
        </p:nvCxnSpPr>
        <p:spPr>
          <a:xfrm>
            <a:off x="101349" y="5177382"/>
            <a:ext cx="2214566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9" idx="1"/>
            <a:endCxn id="19" idx="3"/>
          </p:cNvCxnSpPr>
          <p:nvPr/>
        </p:nvCxnSpPr>
        <p:spPr>
          <a:xfrm>
            <a:off x="3394026" y="5177381"/>
            <a:ext cx="1976823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8" idx="1"/>
            <a:endCxn id="18" idx="3"/>
          </p:cNvCxnSpPr>
          <p:nvPr/>
        </p:nvCxnSpPr>
        <p:spPr>
          <a:xfrm>
            <a:off x="6448960" y="5177382"/>
            <a:ext cx="1976823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3" idx="2"/>
          </p:cNvCxnSpPr>
          <p:nvPr/>
        </p:nvCxnSpPr>
        <p:spPr>
          <a:xfrm flipH="1">
            <a:off x="1272673" y="3335205"/>
            <a:ext cx="1" cy="1242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27" idx="2"/>
            <a:endCxn id="19" idx="0"/>
          </p:cNvCxnSpPr>
          <p:nvPr/>
        </p:nvCxnSpPr>
        <p:spPr>
          <a:xfrm>
            <a:off x="4382438" y="3459220"/>
            <a:ext cx="0" cy="1117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503765" y="3868498"/>
            <a:ext cx="8988" cy="708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113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844" y="81836"/>
            <a:ext cx="6599582" cy="925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бухгалтерской финансовой)отчетности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026" y="1404963"/>
            <a:ext cx="88900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принятая для оценки запасов, включая применяемые методы расчета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себестоимости;</a:t>
            </a: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стоимость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в разрезе групп запасов, с разделением на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учитываемые:</a:t>
            </a:r>
          </a:p>
          <a:p>
            <a:pPr marL="342900" indent="-342900" algn="just" defTabSz="457200">
              <a:buFontTx/>
              <a:buChar char="-"/>
            </a:pP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первоначальной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marL="342900" indent="-342900" algn="just" defTabSz="457200">
              <a:buFontTx/>
              <a:buChar char="-"/>
            </a:pP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нормативно-плановой стоимости (цене) для целей распоряжения (реализации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 defTabSz="457200">
              <a:buFontTx/>
              <a:buChar char="-"/>
            </a:pP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справедливой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признанных в качестве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периоде;</a:t>
            </a: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 резерва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снижение стоимости материальных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запасов;</a:t>
            </a: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резерва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снижение стоимости материальных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запасов;</a:t>
            </a: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запасов, заложенных в качестве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исполнения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199261"/>
            <a:ext cx="820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cs typeface="Arial" panose="020B0604020202020204" pitchFamily="34" charset="0"/>
              </a:rPr>
              <a:t>Федеральный стандарт бухгалтерского учета для организаций государственного сектора</a:t>
            </a:r>
          </a:p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«РЕЗЕРВЫ. РАСКРЫТИЕ ИНФОРМАЦИИ ОБ УСЛОВНЫХ ОБЯЗАТЕЛЬСТВАХ И УСЛОВНЫХ АКТИВАХ»</a:t>
            </a:r>
            <a:endParaRPr lang="ru-RU" sz="2400" b="1" dirty="0">
              <a:solidFill>
                <a:prstClr val="black"/>
              </a:solidFill>
            </a:endParaRPr>
          </a:p>
          <a:p>
            <a:pPr algn="ctr" defTabSz="457200"/>
            <a:r>
              <a:rPr lang="ru-RU" sz="2400" b="1" dirty="0">
                <a:solidFill>
                  <a:srgbClr val="077A3E"/>
                </a:solidFill>
              </a:rPr>
              <a:t> 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824" y="6160450"/>
            <a:ext cx="113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dirty="0" smtClean="0">
                <a:solidFill>
                  <a:prstClr val="black"/>
                </a:solidFill>
              </a:rPr>
              <a:t>Апрель 2019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0" y="1162708"/>
            <a:ext cx="9144000" cy="5122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«Резервы. Раскрытие информации об условных обязательствах и условных активах»</a:t>
            </a:r>
          </a:p>
          <a:p>
            <a:endParaRPr lang="ru-RU" alt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№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124н </a:t>
            </a: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30.05.2018 г</a:t>
            </a: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 в Минюсте 29.06.2018 г.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№ 51491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39793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72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39793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30678" y="976161"/>
            <a:ext cx="7772400" cy="4683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</a:rPr>
              <a:t>Официальный сайт Министерства финансов Российской Федерации</a:t>
            </a:r>
            <a:endParaRPr lang="en-GB" sz="2800" b="1" dirty="0">
              <a:solidFill>
                <a:srgbClr val="077A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457"/>
            <a:ext cx="9144000" cy="48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236" y="1091070"/>
            <a:ext cx="4373480" cy="144655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ПБС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а также, организациями, осуществляющими полномочия ПБС по ведению бюджетного учета учреждений (ЦБ)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236" y="3243600"/>
            <a:ext cx="4373480" cy="3477875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Г(М)БУ, Г(М)АУ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также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организациями, осуществляющими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согласно договору (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соглашению) полномочия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ведению бухгалтерского учета государственных (муниципальных) бюджетных или автономных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учреждений (ЦБ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976" y="245206"/>
            <a:ext cx="6999480" cy="4616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ru-RU" sz="2400" b="1" dirty="0" smtClean="0">
                <a:solidFill>
                  <a:prstClr val="black"/>
                </a:solidFill>
              </a:rPr>
              <a:t>СГС «РЕЗЕРВЫ» применяется с 1 января 2020 года 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7637" y="1004584"/>
            <a:ext cx="4023857" cy="4001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 ведении бюджетного учета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7637" y="1732834"/>
            <a:ext cx="4023858" cy="16312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  раскрытии информации о резервах, об условных обязательствах и условных активах при составлении бюджетной отчетности </a:t>
            </a:r>
          </a:p>
        </p:txBody>
      </p:sp>
      <p:cxnSp>
        <p:nvCxnSpPr>
          <p:cNvPr id="7" name="Прямая со стрелкой 6"/>
          <p:cNvCxnSpPr>
            <a:stCxn id="19" idx="3"/>
            <a:endCxn id="3" idx="1"/>
          </p:cNvCxnSpPr>
          <p:nvPr/>
        </p:nvCxnSpPr>
        <p:spPr>
          <a:xfrm flipV="1">
            <a:off x="4463716" y="1204639"/>
            <a:ext cx="463921" cy="609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9" idx="3"/>
            <a:endCxn id="4" idx="1"/>
          </p:cNvCxnSpPr>
          <p:nvPr/>
        </p:nvCxnSpPr>
        <p:spPr>
          <a:xfrm>
            <a:off x="4463716" y="1814345"/>
            <a:ext cx="463921" cy="734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27636" y="4033170"/>
            <a:ext cx="4105615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 ведении бухгалтерского учета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7637" y="4848778"/>
            <a:ext cx="4177822" cy="19389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раскрытии информации 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резервах, об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обязательствах и условных активах при составлении бухгалтерской (финансовой) отчетности 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>
            <a:stCxn id="20" idx="3"/>
            <a:endCxn id="10" idx="1"/>
          </p:cNvCxnSpPr>
          <p:nvPr/>
        </p:nvCxnSpPr>
        <p:spPr>
          <a:xfrm flipV="1">
            <a:off x="4463716" y="4387113"/>
            <a:ext cx="463920" cy="595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" idx="3"/>
            <a:endCxn id="11" idx="1"/>
          </p:cNvCxnSpPr>
          <p:nvPr/>
        </p:nvCxnSpPr>
        <p:spPr>
          <a:xfrm>
            <a:off x="4463716" y="4982538"/>
            <a:ext cx="463921" cy="835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73" y="509448"/>
            <a:ext cx="4076369" cy="46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СГС «РЕЗЕРВЫ»</a:t>
            </a:r>
            <a:endParaRPr lang="ru-RU" sz="2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45" y="1473245"/>
            <a:ext cx="4354639" cy="564001"/>
          </a:xfrm>
          <a:prstGeom prst="rect">
            <a:avLst/>
          </a:prstGeom>
          <a:solidFill>
            <a:srgbClr val="FF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defTabSz="457200">
              <a:lnSpc>
                <a:spcPts val="1800"/>
              </a:lnSpc>
            </a:pP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Разработан </a:t>
            </a:r>
            <a:r>
              <a:rPr lang="ru-R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целях</a:t>
            </a:r>
            <a:r>
              <a:rPr lang="ru-RU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единства системы </a:t>
            </a:r>
            <a:r>
              <a:rPr lang="ru-RU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к</a:t>
            </a:r>
            <a:r>
              <a:rPr lang="ru-RU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8205" y="5434675"/>
            <a:ext cx="3492974" cy="10156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Инструкциями №№157н,162н,174н, 183н, 191н, 33н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9036" y="4493615"/>
            <a:ext cx="1592712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Другими ФСГС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1432" y="1347428"/>
            <a:ext cx="3854126" cy="2400657"/>
          </a:xfrm>
          <a:prstGeom prst="rect">
            <a:avLst/>
          </a:prstGeom>
          <a:solidFill>
            <a:srgbClr val="E9FDFB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defTabSz="457200">
              <a:lnSpc>
                <a:spcPts val="18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Устанавливает порядок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indent="450215" algn="just" defTabSz="457200">
              <a:lnSpc>
                <a:spcPts val="18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признания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(принятия к бухгалтерскому учету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indent="450215" algn="just" defTabSz="457200">
              <a:lnSpc>
                <a:spcPts val="18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оценки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резервов</a:t>
            </a:r>
          </a:p>
          <a:p>
            <a:pPr indent="450215" algn="just" defTabSz="457200">
              <a:lnSpc>
                <a:spcPts val="18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раскрыти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информации о резервах, об условных обязательствах и условных активах в бухгалтерской (финансовой) отчетности, если иное не установлено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504" y="4840699"/>
            <a:ext cx="17257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бухгалтерского </a:t>
            </a:r>
            <a:r>
              <a:rPr lang="ru-RU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504" y="3833272"/>
            <a:ext cx="17061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бюджетного учета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7078" y="3847284"/>
            <a:ext cx="221681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об объектах бухгалтерского учета, бухгалтерской (финансовой) </a:t>
            </a:r>
            <a:r>
              <a:rPr lang="ru-RU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010" y="2727510"/>
            <a:ext cx="14166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ведению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7078" y="2781151"/>
            <a:ext cx="18889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 flipH="1">
            <a:off x="6051885" y="3748085"/>
            <a:ext cx="996610" cy="745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2"/>
          </p:cNvCxnSpPr>
          <p:nvPr/>
        </p:nvCxnSpPr>
        <p:spPr>
          <a:xfrm>
            <a:off x="7048495" y="3748085"/>
            <a:ext cx="435147" cy="1686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15" idx="0"/>
          </p:cNvCxnSpPr>
          <p:nvPr/>
        </p:nvCxnSpPr>
        <p:spPr>
          <a:xfrm flipH="1">
            <a:off x="1093346" y="2037246"/>
            <a:ext cx="1181019" cy="690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16" idx="0"/>
          </p:cNvCxnSpPr>
          <p:nvPr/>
        </p:nvCxnSpPr>
        <p:spPr>
          <a:xfrm>
            <a:off x="2274365" y="2037246"/>
            <a:ext cx="1187192" cy="743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2"/>
            <a:endCxn id="4" idx="0"/>
          </p:cNvCxnSpPr>
          <p:nvPr/>
        </p:nvCxnSpPr>
        <p:spPr>
          <a:xfrm>
            <a:off x="3461557" y="3150483"/>
            <a:ext cx="163927" cy="696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5" idx="1"/>
          </p:cNvCxnSpPr>
          <p:nvPr/>
        </p:nvCxnSpPr>
        <p:spPr>
          <a:xfrm flipH="1">
            <a:off x="97045" y="2912176"/>
            <a:ext cx="287965" cy="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045" y="2935705"/>
            <a:ext cx="0" cy="2265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" idx="1"/>
          </p:cNvCxnSpPr>
          <p:nvPr/>
        </p:nvCxnSpPr>
        <p:spPr>
          <a:xfrm>
            <a:off x="97045" y="4156438"/>
            <a:ext cx="2724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" idx="1"/>
          </p:cNvCxnSpPr>
          <p:nvPr/>
        </p:nvCxnSpPr>
        <p:spPr>
          <a:xfrm>
            <a:off x="97045" y="5163865"/>
            <a:ext cx="2724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6" idx="2"/>
            <a:endCxn id="7" idx="0"/>
          </p:cNvCxnSpPr>
          <p:nvPr/>
        </p:nvCxnSpPr>
        <p:spPr>
          <a:xfrm flipH="1">
            <a:off x="2274365" y="971113"/>
            <a:ext cx="3399693" cy="502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</p:cNvCxnSpPr>
          <p:nvPr/>
        </p:nvCxnSpPr>
        <p:spPr>
          <a:xfrm>
            <a:off x="5674058" y="971113"/>
            <a:ext cx="1725363" cy="376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926" y="1473428"/>
            <a:ext cx="1913374" cy="793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defTabSz="457200">
              <a:lnSpc>
                <a:spcPts val="18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Публичных нормативных обязательств</a:t>
            </a:r>
            <a:endParaRPr lang="ru-RU" sz="20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567" y="2814388"/>
            <a:ext cx="2623861" cy="12464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defTabSz="457200">
              <a:lnSpc>
                <a:spcPts val="18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Обязательств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выплатам физическим лицам в связи с исполнением трудовых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функций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708" y="5370842"/>
            <a:ext cx="8801100" cy="1107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Затрат,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которые планируются к осуществлению исходя из допущения непрерывности деятельности субъекта учета (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затраты для продолжения деятельности субъекта учета в обозримом будущем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2200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746" y="4249861"/>
            <a:ext cx="2157966" cy="1015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 defTabSz="457200">
              <a:lnSpc>
                <a:spcPts val="18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Обязательств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возникающих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незавершенным договорам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096" y="101632"/>
            <a:ext cx="661670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«РЕЗЕРВЫ»</a:t>
            </a:r>
          </a:p>
          <a:p>
            <a:pPr algn="ctr" defTabSz="457200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исполнении: </a:t>
            </a:r>
            <a:endParaRPr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6633" y="2694862"/>
            <a:ext cx="52993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исключением обязательств по выплатам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т.ч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ПНО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осуществляемым в результате реструктуризации деятельности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12115" y="1728537"/>
            <a:ext cx="554518" cy="2190737"/>
          </a:xfrm>
          <a:prstGeom prst="rightBrac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0357" y="4403750"/>
            <a:ext cx="41434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исключением обременительных договоров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>
            <a:stCxn id="14" idx="3"/>
            <a:endCxn id="6" idx="1"/>
          </p:cNvCxnSpPr>
          <p:nvPr/>
        </p:nvCxnSpPr>
        <p:spPr>
          <a:xfrm>
            <a:off x="2353712" y="4757693"/>
            <a:ext cx="24466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Выноска 2 2"/>
          <p:cNvSpPr/>
          <p:nvPr/>
        </p:nvSpPr>
        <p:spPr>
          <a:xfrm>
            <a:off x="3610998" y="1212797"/>
            <a:ext cx="5377175" cy="946186"/>
          </a:xfrm>
          <a:prstGeom prst="borderCallout2">
            <a:avLst>
              <a:gd name="adj1" fmla="val -1887"/>
              <a:gd name="adj2" fmla="val -1294"/>
              <a:gd name="adj3" fmla="val 18750"/>
              <a:gd name="adj4" fmla="val -16667"/>
              <a:gd name="adj5" fmla="val 31753"/>
              <a:gd name="adj6" fmla="val -271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 defTabSz="457200">
              <a:lnSpc>
                <a:spcPts val="1800"/>
              </a:lnSpc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Например, публичным нормативным обязательством является осуществление ежемесячной денежной выплаты ветеранам. Оно установлено Федеральным законом от 12.01.1995 № 5-ФЗ «О ветеранах».</a:t>
            </a:r>
            <a:endParaRPr lang="ru-RU" sz="1100" b="1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800" y="1710132"/>
            <a:ext cx="8376653" cy="83099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 снижение стоимости материальных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запасов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(Стандарт «Запасы»)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4179" y="372390"/>
            <a:ext cx="661670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«РЕЗЕРВЫ» </a:t>
            </a:r>
          </a:p>
          <a:p>
            <a:pPr algn="ctr" defTabSz="457200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регулирует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формирование:</a:t>
            </a:r>
            <a:endParaRPr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2961294"/>
            <a:ext cx="8376654" cy="461665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Резерва по сомнительным долгам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(Стандарт «Доходы»)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1" y="3869986"/>
            <a:ext cx="8376653" cy="1200329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Иных резервов,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ведение которых регулируются НПА, регулирующими ведение бухгалтерского учета и составление бухгалтерской (финансовой)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отчетности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Выноска 2 3"/>
          <p:cNvSpPr/>
          <p:nvPr/>
        </p:nvSpPr>
        <p:spPr>
          <a:xfrm>
            <a:off x="3721100" y="5257800"/>
            <a:ext cx="5092700" cy="1098550"/>
          </a:xfrm>
          <a:prstGeom prst="borderCallout2">
            <a:avLst>
              <a:gd name="adj1" fmla="val 57545"/>
              <a:gd name="adj2" fmla="val -530"/>
              <a:gd name="adj3" fmla="val 58883"/>
              <a:gd name="adj4" fmla="val -20424"/>
              <a:gd name="adj5" fmla="val -10575"/>
              <a:gd name="adj6" fmla="val -244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000" i="1" dirty="0" smtClean="0">
                <a:solidFill>
                  <a:prstClr val="black"/>
                </a:solidFill>
              </a:rPr>
              <a:t>Например, по пенсионным обязательствам, выплаты за отработанный отпуск –СГС «Выплаты персоналу»</a:t>
            </a:r>
            <a:endParaRPr lang="ru-RU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9076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формируемых резервов</a:t>
            </a: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409" y="1839913"/>
            <a:ext cx="71118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претензиям,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искам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реструктуризации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гарантийному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убыточным договорным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на демонтаж и вывод основных средств из эксплуатации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7" y="1382114"/>
            <a:ext cx="8725581" cy="5163593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текущая (существующая)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задолженность субъекта учета,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возникшая в результате прошлых событий, погашение которой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приведет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уменьшению ресурсов, содержащих экономические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выгоды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этом пр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ошлое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событие, которое ведет к возникновению текущего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обязательства, является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обязывающим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событием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чтобы оно выполнялось,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погашение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такого обязательства должно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осуществляться в соответствии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законодательством (принудительно)</a:t>
            </a:r>
            <a:endParaRPr 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212432" y="119455"/>
            <a:ext cx="3159768" cy="1262659"/>
          </a:xfrm>
          <a:prstGeom prst="downArrowCallou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762" y="922673"/>
            <a:ext cx="313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3408" y="185058"/>
            <a:ext cx="3299792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3200" dirty="0" smtClean="0">
                <a:solidFill>
                  <a:prstClr val="black"/>
                </a:solidFill>
              </a:rPr>
              <a:t>молоко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>
            <a:endCxn id="12" idx="0"/>
          </p:cNvCxnSpPr>
          <p:nvPr/>
        </p:nvCxnSpPr>
        <p:spPr>
          <a:xfrm flipH="1">
            <a:off x="2263053" y="833734"/>
            <a:ext cx="2661203" cy="1683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6" idx="0"/>
          </p:cNvCxnSpPr>
          <p:nvPr/>
        </p:nvCxnSpPr>
        <p:spPr>
          <a:xfrm>
            <a:off x="4999008" y="811123"/>
            <a:ext cx="1554192" cy="1739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ятиугольник 20"/>
          <p:cNvSpPr/>
          <p:nvPr/>
        </p:nvSpPr>
        <p:spPr>
          <a:xfrm>
            <a:off x="719092" y="4454940"/>
            <a:ext cx="3246783" cy="1261140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36 346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(0 401 20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214)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722" y="2516996"/>
            <a:ext cx="3186661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бесплатной выдачи работникам, занятым на работах с вредными условиями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труда*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34252" y="2550541"/>
            <a:ext cx="20378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Продукты питания, в том числе молоко 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999008" y="4440432"/>
            <a:ext cx="3730172" cy="1340955"/>
          </a:xfrm>
          <a:prstGeom prst="homePlat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 anchor="ctr" anchorCtr="0">
            <a:noAutofit/>
          </a:bodyPr>
          <a:lstStyle/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0 105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32 342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(0 401 20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272)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>
            <a:stCxn id="12" idx="2"/>
          </p:cNvCxnSpPr>
          <p:nvPr/>
        </p:nvCxnSpPr>
        <p:spPr>
          <a:xfrm>
            <a:off x="2263053" y="3717325"/>
            <a:ext cx="0" cy="723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6" idx="2"/>
          </p:cNvCxnSpPr>
          <p:nvPr/>
        </p:nvCxnSpPr>
        <p:spPr>
          <a:xfrm>
            <a:off x="6553200" y="3473871"/>
            <a:ext cx="0" cy="981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21" idx="1"/>
            <a:endCxn id="21" idx="3"/>
          </p:cNvCxnSpPr>
          <p:nvPr/>
        </p:nvCxnSpPr>
        <p:spPr>
          <a:xfrm>
            <a:off x="719092" y="5085510"/>
            <a:ext cx="324678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8" idx="3"/>
            <a:endCxn id="28" idx="1"/>
          </p:cNvCxnSpPr>
          <p:nvPr/>
        </p:nvCxnSpPr>
        <p:spPr>
          <a:xfrm>
            <a:off x="4999008" y="5110910"/>
            <a:ext cx="373017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929332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несоциальные выплаты персоналу в натуральной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относящихся к заработной плате компенсаций (возмещений) их расходов, обусловленных условиями трудовых отношений, статусом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23569885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400" y="1382114"/>
            <a:ext cx="7585522" cy="255454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расходов в целях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обусловленного законодательством Российской Федерации 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юридического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иного публично-правового образования, субъекта международного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субъекту учета и (или) публично-правовому образованию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400" y="4162416"/>
            <a:ext cx="3065312" cy="113877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ненаступившим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исполнения (предъявления)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46078" y="4162416"/>
            <a:ext cx="4572000" cy="218521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на момент признания в бухгалтерском учете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расчетно-документальную обоснованную оценку с неопределенным временем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(предъявления) требования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266990" y="2368113"/>
            <a:ext cx="460088" cy="1842139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87244" y="2187849"/>
            <a:ext cx="550004" cy="210347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212432" y="119455"/>
            <a:ext cx="2634915" cy="1262659"/>
          </a:xfrm>
          <a:prstGeom prst="downArrowCallout">
            <a:avLst/>
          </a:prstGeom>
          <a:solidFill>
            <a:srgbClr val="FFFFCC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 smtClean="0">
                <a:solidFill>
                  <a:prstClr val="black"/>
                </a:solidFill>
              </a:rPr>
              <a:t>РЕЗЕРВ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30806" y="3316670"/>
            <a:ext cx="12349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31" y="184373"/>
            <a:ext cx="8363272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Отложенные обязательства - 0 502 99 ХХХ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38435" y="620688"/>
          <a:ext cx="8291264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31205" y="2204864"/>
            <a:ext cx="720080" cy="72008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 (или)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144" y="4509120"/>
            <a:ext cx="8606336" cy="115639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при условии создания в учете учреждения по данным обязательствам  резерва предстоящих расходов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0 401 60 ХХХ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93183" y="5924636"/>
            <a:ext cx="2117887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0 502 99 ХХХ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915860"/>
            <a:ext cx="2310248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0 401 60 ХХХ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056692" y="6021288"/>
            <a:ext cx="1216152" cy="288032"/>
          </a:xfrm>
          <a:prstGeom prst="leftRightArrow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824" y="5915860"/>
            <a:ext cx="71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BBB59">
                    <a:lumMod val="75000"/>
                  </a:srgbClr>
                </a:solidFill>
              </a:rPr>
              <a:t>КС</a:t>
            </a:r>
            <a:endParaRPr lang="ru-RU" sz="3600" b="1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87159" y="18783"/>
            <a:ext cx="4379915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1045562"/>
            <a:ext cx="8934809" cy="1200329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сумме, представляющей собой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документарно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обоснованную оценку обязательства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отчетную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54" y="2746942"/>
            <a:ext cx="8934809" cy="341632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 подлежат обязательному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дисконтированию,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 предполагаемый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 обязательства, по которому сформирован резерв, превышает 12 месяцев после годовой отчетной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</a:p>
          <a:p>
            <a:pPr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определяется с учетом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дисконтирования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величины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ставки дисконтирования используется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ставка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 России,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на отчетную дату, на которую составляется годовая бухгалтерская (финансовая)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079665" y="90505"/>
            <a:ext cx="4307724" cy="914400"/>
          </a:xfrm>
          <a:prstGeom prst="downArrowCallout">
            <a:avLst/>
          </a:prstGeom>
          <a:solidFill>
            <a:srgbClr val="FFFFC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87159" y="18783"/>
            <a:ext cx="4379915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191" y="1916832"/>
            <a:ext cx="8934809" cy="4462760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 defTabSz="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Обязывающее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произошло 1 января 2019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этого события субъект учета через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должен израсходовать 2,5 млн руб. на исполнение этого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дисконтирования равна 7,75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оценка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резерва:</a:t>
            </a:r>
          </a:p>
          <a:p>
            <a:pPr algn="just" defTabSz="45720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(1 +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0,0775)³=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998 401,28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887159" y="90504"/>
            <a:ext cx="4500230" cy="1826328"/>
          </a:xfrm>
          <a:prstGeom prst="downArrowCallout">
            <a:avLst/>
          </a:prstGeom>
          <a:solidFill>
            <a:srgbClr val="FFFFC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</a:t>
            </a:r>
          </a:p>
          <a:p>
            <a:pPr algn="ctr"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887159" y="63285"/>
            <a:ext cx="4379915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950" y="1700808"/>
            <a:ext cx="8342497" cy="49859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суммы налогов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подлежащие уплате в связи с исполнением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defTabSz="457200">
              <a:spcBef>
                <a:spcPts val="1200"/>
              </a:spcBef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суммы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ожидаемых встречных требований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суммы требований к другим лицам в возмещение расходов, планируемых при исполнении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</a:t>
            </a:r>
          </a:p>
          <a:p>
            <a:pPr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если при исполнении обязательства, по которому сформированы резервы, планируется поступление экономических выгод по встречным требованиям или требованиям к другим лицам, такие требования признаются в бухгалтерском учете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самостоятельных активов</a:t>
            </a:r>
          </a:p>
          <a:p>
            <a:pPr indent="342900" algn="just" defTabSz="457200">
              <a:spcBef>
                <a:spcPts val="12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поступления, ожидаемые от выбытия активов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связанных с исполнением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обязательства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079665" y="164185"/>
            <a:ext cx="5429332" cy="1853907"/>
          </a:xfrm>
          <a:prstGeom prst="downArrowCallout">
            <a:avLst/>
          </a:prstGeom>
          <a:solidFill>
            <a:srgbClr val="FFFFC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оценке величины резерва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принимаются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расчет: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80458" y="179386"/>
            <a:ext cx="6868652" cy="4581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705710" y="110975"/>
            <a:ext cx="5801891" cy="1192315"/>
          </a:xfrm>
          <a:prstGeom prst="downArrowCallout">
            <a:avLst/>
          </a:prstGeom>
          <a:solidFill>
            <a:srgbClr val="E9FDFB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признание 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резервов</a:t>
            </a:r>
          </a:p>
          <a:p>
            <a:pPr algn="ctr" defTabSz="45720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284" y="1340738"/>
            <a:ext cx="8609816" cy="769441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 учета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имеется обязанность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возникшая в результате произошедших фактов хозяйственной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662" y="2563288"/>
            <a:ext cx="5563938" cy="769441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исполнения обязанности потребуется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выбытие активов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326" y="3581485"/>
            <a:ext cx="5565273" cy="1015663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обоснованно оценен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подтвержден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расчетно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документально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024" y="4863732"/>
            <a:ext cx="5531576" cy="1015663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Момент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предъявления требования об исполнении обязательства и его размер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зависят от действий субъекта учета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750" y="6202144"/>
            <a:ext cx="5565273" cy="400110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резерв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1621" y="3298857"/>
            <a:ext cx="2443729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объекта учета</a:t>
            </a:r>
          </a:p>
          <a:p>
            <a:pPr defTabSz="4572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0305" y="5506595"/>
            <a:ext cx="285151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prstClr val="black"/>
                </a:solidFill>
              </a:rPr>
              <a:t>Раскрытие информации в Пояснительной записке 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flipH="1">
            <a:off x="2907631" y="2110179"/>
            <a:ext cx="2667669" cy="453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96978" y="2109994"/>
            <a:ext cx="2667669" cy="1162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3" idx="1"/>
          </p:cNvCxnSpPr>
          <p:nvPr/>
        </p:nvCxnSpPr>
        <p:spPr>
          <a:xfrm>
            <a:off x="5689600" y="2948009"/>
            <a:ext cx="882021" cy="1012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3" idx="1"/>
          </p:cNvCxnSpPr>
          <p:nvPr/>
        </p:nvCxnSpPr>
        <p:spPr>
          <a:xfrm flipV="1">
            <a:off x="5689599" y="3960577"/>
            <a:ext cx="882022" cy="128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3" idx="1"/>
          </p:cNvCxnSpPr>
          <p:nvPr/>
        </p:nvCxnSpPr>
        <p:spPr>
          <a:xfrm flipV="1">
            <a:off x="5689600" y="3960577"/>
            <a:ext cx="882021" cy="1410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8" idx="0"/>
          </p:cNvCxnSpPr>
          <p:nvPr/>
        </p:nvCxnSpPr>
        <p:spPr>
          <a:xfrm flipH="1">
            <a:off x="2906963" y="3332729"/>
            <a:ext cx="668" cy="248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9" idx="0"/>
          </p:cNvCxnSpPr>
          <p:nvPr/>
        </p:nvCxnSpPr>
        <p:spPr>
          <a:xfrm>
            <a:off x="2906963" y="4597148"/>
            <a:ext cx="16849" cy="2665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898536" y="5903974"/>
            <a:ext cx="8426" cy="294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</p:cNvCxnSpPr>
          <p:nvPr/>
        </p:nvCxnSpPr>
        <p:spPr>
          <a:xfrm>
            <a:off x="7793486" y="4622296"/>
            <a:ext cx="0" cy="8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4773820" y="2224063"/>
            <a:ext cx="76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7400" y="2563288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053249" y="3254238"/>
            <a:ext cx="76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3060918" y="4530385"/>
            <a:ext cx="76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3060918" y="5888987"/>
            <a:ext cx="76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27311" y="2868088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1042" y="3693574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5466" y="4809448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49911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597" y="5581611"/>
            <a:ext cx="3246203" cy="830997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0 401 20 29Х </a:t>
            </a:r>
          </a:p>
          <a:p>
            <a:pPr algn="just" defTabSz="457200"/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0 401 60 29Х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70860" y="164823"/>
            <a:ext cx="5558590" cy="176699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по претензиям, искам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045" y="2688512"/>
            <a:ext cx="36449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претензионных требований и исков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фактов хозяйственной жизни, в том числе </a:t>
            </a:r>
          </a:p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досудебного (внесудебного) рассмотрения претензий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0901" y="1984553"/>
            <a:ext cx="43029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обязанность, возникающая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0405" y="2688512"/>
            <a:ext cx="4838703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претензий (исков) к ППО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возмещении вреда,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физическому лицу или юридическому лицу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незаконных действий (бездействия) государственных органов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должностных лиц этих органов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</a:p>
          <a:p>
            <a:pPr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 актов органов государственной власти, не соответствующих закону или иному правовому акту</a:t>
            </a:r>
          </a:p>
        </p:txBody>
      </p:sp>
    </p:spTree>
    <p:extLst>
      <p:ext uri="{BB962C8B-B14F-4D97-AF65-F5344CB8AC3E}">
        <p14:creationId xmlns:p14="http://schemas.microsoft.com/office/powerpoint/2010/main" val="16348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809" y="1656369"/>
            <a:ext cx="8496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претензиям, искам,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предъявленным к публично-правовому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и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удовлетворяемым за счет соответствующей казны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учете :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претензионного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(досудебного) урегулирования предъявленных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</a:p>
          <a:p>
            <a:pPr marL="457200" indent="-457200" algn="just" defTabSz="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при наличии оснований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обжалования судебного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Субсидиарная ответственность: 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по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судебному акту (исполнительному документу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(пункт 12 СГС «Резервы»)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997200" y="273271"/>
            <a:ext cx="5384800" cy="1383098"/>
          </a:xfrm>
          <a:prstGeom prst="downArrowCallout">
            <a:avLst/>
          </a:prstGeom>
          <a:solidFill>
            <a:srgbClr val="CC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24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претензиям, искам</a:t>
            </a:r>
          </a:p>
          <a:p>
            <a:pPr algn="ctr" defTabSz="45720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797152"/>
            <a:ext cx="446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3006" y="1326913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080" y="4507027"/>
            <a:ext cx="7187813" cy="1631216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сумме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претензионных требований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исков</a:t>
            </a:r>
          </a:p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формирования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учетной политики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учета вправе установить особенности признания суммы резерва по претензиям, искам, например,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экспертного мнения собственной юридической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7851" y="1078655"/>
            <a:ext cx="7187813" cy="2400657"/>
          </a:xfrm>
          <a:prstGeom prst="rect">
            <a:avLst/>
          </a:prstGeom>
          <a:ln w="38100"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предъявленных претензий, исков: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получения претензионного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оспоримым претензионным требованиям, по которым субъектом учета предполагается досудебное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уведомления субъекта учета о принятии иска к судебному производству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оспоримым исковым требованиям, по которым субъектом учета не предполагается досудебное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511" y="1326913"/>
            <a:ext cx="1616148" cy="461665"/>
          </a:xfrm>
          <a:prstGeom prst="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11" y="4541577"/>
            <a:ext cx="11567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Оценка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997200" y="34925"/>
            <a:ext cx="5384800" cy="914400"/>
          </a:xfrm>
          <a:prstGeom prst="downArrowCallout">
            <a:avLst/>
          </a:prstGeom>
          <a:solidFill>
            <a:srgbClr val="CC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24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претензиям, искам</a:t>
            </a:r>
          </a:p>
          <a:p>
            <a:pPr algn="ctr" defTabSz="457200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49911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3383" y="69229"/>
            <a:ext cx="695561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Примером принятия решения о формировании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резерва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претензиям и искам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может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быть ситуация, когда по состоянию на отчетную дату учреждение является стороной судебного разбирательства.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основе экспертного заключения учреждение оценивает, что с высокой степенью вероятности судебное решение будет принято не в его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штрафные санкции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нарушение условий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контракта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поставке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товаров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73931" y="3140967"/>
          <a:ext cx="8586538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1385892"/>
                <a:gridCol w="1262036"/>
                <a:gridCol w="4819858"/>
                <a:gridCol w="1118752"/>
              </a:tblGrid>
              <a:tr h="2438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Номер счета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операции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Документ-основание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 дебету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 кредиту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1 401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401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резерва по претензиям, искам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Расчет, справка (ф. 0504833)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1 501 93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1 502 99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Принятие отложенного обязательства на сумму созданного резерва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401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73х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Начисление расходов по оплате обязательств, в том числе признанных в судебном порядке,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 счет резерва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Решение суда, акт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1 501 13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1 502 11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Начисление сумм принятых обязательств за счет созданного ранее резерва для оплаты обязательств, оспариваемых в судебном порядке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1 502 99 293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1 501 93 293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Одновременное уменьшение ранее отраженных отложенных </a:t>
                      </a: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обязательств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Справка (ф. 0504833)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762" y="922673"/>
            <a:ext cx="313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2483" y="186728"/>
            <a:ext cx="564857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ru-RU" sz="3200" dirty="0" smtClean="0">
                <a:solidFill>
                  <a:prstClr val="black"/>
                </a:solidFill>
              </a:rPr>
              <a:t>твердое топливо </a:t>
            </a:r>
            <a:r>
              <a:rPr lang="ru-RU" sz="3200" dirty="0">
                <a:solidFill>
                  <a:prstClr val="black"/>
                </a:solidFill>
              </a:rPr>
              <a:t>(</a:t>
            </a:r>
            <a:r>
              <a:rPr lang="ru-RU" sz="3200" dirty="0" smtClean="0">
                <a:solidFill>
                  <a:prstClr val="black"/>
                </a:solidFill>
              </a:rPr>
              <a:t>уголь, дрова) </a:t>
            </a:r>
            <a:r>
              <a:rPr lang="ru-RU" sz="3200" dirty="0">
                <a:solidFill>
                  <a:prstClr val="black"/>
                </a:solidFill>
              </a:rPr>
              <a:t>для печного </a:t>
            </a:r>
            <a:r>
              <a:rPr lang="ru-RU" sz="3200" dirty="0" smtClean="0">
                <a:solidFill>
                  <a:prstClr val="black"/>
                </a:solidFill>
              </a:rPr>
              <a:t>отопления 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2897" y="1358752"/>
            <a:ext cx="2530559" cy="1086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83456" y="1322783"/>
            <a:ext cx="2124821" cy="1164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ятиугольник 20"/>
          <p:cNvSpPr/>
          <p:nvPr/>
        </p:nvSpPr>
        <p:spPr>
          <a:xfrm>
            <a:off x="719092" y="4454940"/>
            <a:ext cx="3246783" cy="1261140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33 343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(0 401 20 272)</a:t>
            </a:r>
          </a:p>
          <a:p>
            <a:pPr indent="450215" algn="just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722" y="2516996"/>
            <a:ext cx="3186661" cy="1261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приобретенного по договорам на поставку (приобретение) для использования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нужды учреждения 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99008" y="2550541"/>
            <a:ext cx="3893199" cy="15388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приобретенного по договорам на оказание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коммунальных услуг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включающих в себя услуги предоставления твердого топлива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наличии печного отопления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999008" y="4440432"/>
            <a:ext cx="3730172" cy="1340955"/>
          </a:xfrm>
          <a:prstGeom prst="homePlat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2058" tIns="41029" rIns="82058" bIns="41029" anchor="ctr" anchorCtr="0">
            <a:noAutofit/>
          </a:bodyPr>
          <a:lstStyle/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0 105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33 343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indent="450215"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(0 401 20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223)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21" idx="1"/>
            <a:endCxn id="21" idx="3"/>
          </p:cNvCxnSpPr>
          <p:nvPr/>
        </p:nvCxnSpPr>
        <p:spPr>
          <a:xfrm>
            <a:off x="719092" y="5085510"/>
            <a:ext cx="324678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8" idx="3"/>
            <a:endCxn id="28" idx="1"/>
          </p:cNvCxnSpPr>
          <p:nvPr/>
        </p:nvCxnSpPr>
        <p:spPr>
          <a:xfrm>
            <a:off x="4999008" y="5110910"/>
            <a:ext cx="373017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801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88187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54" y="1881569"/>
            <a:ext cx="8650704" cy="2308324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возникающая в силу законодательства Российской Федерации при принятии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решения: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реструктуризации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субъекта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реорганизации либо ликвидации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(упразднении) субъекта учета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20 2ХХ 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60 2ХХ)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94284" y="142349"/>
            <a:ext cx="5558590" cy="176699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по реструктуризации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782" y="4645845"/>
            <a:ext cx="8650704" cy="1938992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Реструктуризация деятельности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предполагаемое изменение деятельности субъекта учета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включающее изменение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(состава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(или)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способов ведения 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численности кадрового состава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приводящие к существенному увеличению обязательств субъекта учета</a:t>
            </a:r>
          </a:p>
        </p:txBody>
      </p:sp>
    </p:spTree>
    <p:extLst>
      <p:ext uri="{BB962C8B-B14F-4D97-AF65-F5344CB8AC3E}">
        <p14:creationId xmlns:p14="http://schemas.microsoft.com/office/powerpoint/2010/main" val="9062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253" y="1365092"/>
            <a:ext cx="6220326" cy="13716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 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 субъекта учета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есть план (программа) реструктуризации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049780"/>
            <a:ext cx="848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 Субъект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учета своими действиями и (или) заявлениями создал у лиц, права которых затрагиваются предстоящей реструктуризацией деятельности, обоснованные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ожидания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план (программа) реструктуризации деятельности будет реализован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обозримом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будущем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580105" y="236870"/>
            <a:ext cx="6380079" cy="1530342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Резервы по реструктуризации деятельности возникают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747" y="0"/>
            <a:ext cx="315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5971" y="387458"/>
            <a:ext cx="6070829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План реструктуризации деятельности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73" y="2157903"/>
            <a:ext cx="256406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время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начала исполнения плана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(программы) 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сроки проведения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реструктуризации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5114" y="2157903"/>
            <a:ext cx="2954421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вид деятельности и структурное подразделение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 подлежащие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реструктуризации, и его местонахождение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0913" y="2157903"/>
            <a:ext cx="2605507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основные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реструктуризации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</a:p>
          <a:p>
            <a:pPr marL="285750" indent="-285750" defTabSz="4572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defTabSz="4572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defTabSz="4572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defTabSz="457200">
              <a:lnSpc>
                <a:spcPts val="1800"/>
              </a:lnSpc>
            </a:pPr>
            <a:endParaRPr lang="ru-RU" sz="1400" b="1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236" y="4602024"/>
            <a:ext cx="318970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примерную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численность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персонала (сотрудников), их должности, с указанием функциональных обязанностей, которым будет выдана компенсация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6024" y="4626102"/>
            <a:ext cx="191536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размер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обязательств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1618" y="4625924"/>
            <a:ext cx="2855497" cy="170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4572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сроки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доведения информации до лиц, права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которых затрагиваются в ходе предстоящей реструктуризации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Объект 1"/>
          <p:cNvSpPr>
            <a:spLocks noGrp="1"/>
          </p:cNvSpPr>
          <p:nvPr>
            <p:ph sz="half" idx="1"/>
          </p:nvPr>
        </p:nvSpPr>
        <p:spPr>
          <a:xfrm>
            <a:off x="327525" y="1271335"/>
            <a:ext cx="8229600" cy="4097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детальный, утвержденный документ, определяющий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5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16569" y="766361"/>
            <a:ext cx="8832540" cy="54673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учета утвердило план (программу) предстоящей реструктуризации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который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предстоящей реструктуризации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её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структурные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будет выплачена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разрывом трудовых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существующем плане (программе) предстоящей реструктуризации деятельности сотрудникам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по выплатам, осуществляемым в результате реструктуризации деятельности,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признано как резерв по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реструктуризации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соблюдены упомянутые выше критерии признания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резервов).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необходимо объявить сотрудникам о существующем плане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согласовать его с 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профсоюзом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442197" y="1562100"/>
            <a:ext cx="952500" cy="27813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712516" y="1339468"/>
            <a:ext cx="5967278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3891" y="82846"/>
            <a:ext cx="4847478" cy="461665"/>
          </a:xfrm>
          <a:prstGeom prst="rect">
            <a:avLst/>
          </a:prstGeom>
          <a:solidFill>
            <a:srgbClr val="FFFF00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реструктуризации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322" y="1515091"/>
            <a:ext cx="8574487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дату начала реализации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субъектом учета мероприятий по реструктуризации деятельности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322" y="934995"/>
            <a:ext cx="1616148" cy="461665"/>
          </a:xfrm>
          <a:prstGeom prst="rect">
            <a:avLst/>
          </a:prstGeom>
          <a:ln cmpd="dbl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5438" y="721089"/>
            <a:ext cx="5986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более раннюю дату из следующих дат: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6518" y="4654128"/>
            <a:ext cx="7324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457200">
              <a:spcBef>
                <a:spcPts val="1200"/>
              </a:spcBef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сумме обязательств, возникающих вследствие реализации мероприятий по реструктуризации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 обязательств, связанных с текущей деятельностью субъекта учета, в том числе обязательств по переподготовке и (или) перемещению персонала, не подлежащего сокращению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322" y="5346625"/>
            <a:ext cx="11567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Оценка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323" y="2715136"/>
            <a:ext cx="8574486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на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дату доведения субъектом учета основных положений мероприятий по реструктуризации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 предусматривающих их реализацию в обозримом будущем, до сведения лиц, права которых затрагиваются предстоящей реструктуризацией деятельности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4644008" y="2318770"/>
            <a:ext cx="273476" cy="453227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03803" y="1339468"/>
            <a:ext cx="8175991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2993" y="1185824"/>
            <a:ext cx="4032907" cy="184665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консультационных услуг, непосредственно связанных с реструктуризацией, затраты, связанные с прекращением действия договора (неустойка за расторжение договора аренды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03" y="1233790"/>
            <a:ext cx="4432299" cy="1077218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непосредственно связанные с реструктуризацией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1" y="204148"/>
            <a:ext cx="4847478" cy="830997"/>
          </a:xfrm>
          <a:prstGeom prst="rect">
            <a:avLst/>
          </a:prstGeom>
          <a:solidFill>
            <a:srgbClr val="FFFF00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 резерва по реструктуризации включаются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683" y="3052565"/>
            <a:ext cx="5249011" cy="830997"/>
          </a:xfrm>
          <a:prstGeom prst="rect">
            <a:avLst/>
          </a:prstGeom>
          <a:solidFill>
            <a:srgbClr val="CCFFFF"/>
          </a:solidFill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включены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 резерва по реструктуризации: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900" y="4147171"/>
            <a:ext cx="1864000" cy="646331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новые системы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9693" y="4142527"/>
            <a:ext cx="3499506" cy="92333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сотрудников, которые будут продолжать работать в обычном порядке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1798" y="5306243"/>
            <a:ext cx="2259378" cy="646331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1583" y="5266700"/>
            <a:ext cx="1883798" cy="646331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маркетинг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0900" y="6125829"/>
            <a:ext cx="4099948" cy="646331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по изменению наименования субъекта учета и т.п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2946400" y="1035145"/>
            <a:ext cx="2601540" cy="214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4936102" y="1772399"/>
            <a:ext cx="258198" cy="377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10" idx="3"/>
          </p:cNvCxnSpPr>
          <p:nvPr/>
        </p:nvCxnSpPr>
        <p:spPr>
          <a:xfrm flipH="1">
            <a:off x="2247900" y="3883562"/>
            <a:ext cx="1483289" cy="586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1" idx="1"/>
          </p:cNvCxnSpPr>
          <p:nvPr/>
        </p:nvCxnSpPr>
        <p:spPr>
          <a:xfrm>
            <a:off x="3731189" y="3883562"/>
            <a:ext cx="1608504" cy="720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 flipH="1">
            <a:off x="1883482" y="3883562"/>
            <a:ext cx="1847707" cy="13831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>
            <a:off x="3731189" y="3883562"/>
            <a:ext cx="1463111" cy="1383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 flipH="1">
            <a:off x="3266097" y="3883562"/>
            <a:ext cx="465092" cy="224226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88187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151" y="2204864"/>
            <a:ext cx="8589186" cy="3539430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гарантийного ремонта и (или) текущему обслуживанию, которая будет осуществляться субъектом учета по требованию заказчиков (покупателей), в случаях,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</a:t>
            </a:r>
          </a:p>
          <a:p>
            <a:pPr marL="457200" indent="-457200" algn="just" defTabSz="457200">
              <a:buFontTx/>
              <a:buChar char="-"/>
            </a:pP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20 2хх  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60 2хх)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267744" y="692696"/>
            <a:ext cx="5558590" cy="1296144"/>
          </a:xfrm>
          <a:prstGeom prst="downArrowCallout">
            <a:avLst/>
          </a:prstGeom>
          <a:solidFill>
            <a:srgbClr val="CCFFCC"/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93495" y="188187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111" y="1107323"/>
            <a:ext cx="8537329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согласно условиям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 продажи производитель принимает на себя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 исправить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дефекты, проявившиеся в течение трех лет со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 продажи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 ремонта или замены. Исходя из прошлого опыта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большой долей вероятности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по продажам будут иметься какие-то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претензии</a:t>
            </a:r>
          </a:p>
          <a:p>
            <a:pPr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Обязывающим событием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продажа товара с гарантией, которая ведет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возникновению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юридического обязательства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Выбытие ресурсов вероятно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гарантий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Следовательно,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создать резерв на затраты для исправления изделий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гарантии (соблюдая принцип осмотрительности)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94284" y="49773"/>
            <a:ext cx="5558590" cy="914400"/>
          </a:xfrm>
          <a:prstGeom prst="downArrowCallout">
            <a:avLst/>
          </a:prstGeom>
          <a:solidFill>
            <a:srgbClr val="CCFFCC"/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46705" y="491565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10928" y="353150"/>
            <a:ext cx="5558590" cy="1419665"/>
          </a:xfrm>
          <a:prstGeom prst="downArrowCallout">
            <a:avLst/>
          </a:prstGeom>
          <a:solidFill>
            <a:srgbClr val="CCFFCC"/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109" y="4005064"/>
            <a:ext cx="820215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случае для получения наилучшей оценки резерва часто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применяются статистические методы: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резерва оценивается путем взвешивания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возможных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по их соответствующим вероятностям. Такой метод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называется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ожидаемой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109" y="1812304"/>
            <a:ext cx="866243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когда имеется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целый ряд сходных обязательств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гарантии качества проданных товаров), вероятность возникновения потребности оттока ресурсов для исполнения этих обязанностей определяется путем рассмотрения всего класса обязательств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23728" y="225725"/>
            <a:ext cx="6797842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8508997" y="179386"/>
            <a:ext cx="540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736595"/>
            <a:ext cx="90491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457200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субъект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учета производит, продает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оборудование и на реализованную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продукцию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предоставляет гарантию сроком на 12 месяцев.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2016 год сумма выручки от реализации составила 1,5 млн руб., за 2017 год – 2 млн руб., за 2018 год – 1,8 млн руб. Сумма фактических расходов на осуществление гарантийного ремонта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составила соответственно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40 тыс. руб.,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75 тыс. руб.,     60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Предполагается, что за 2019 год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выручка от реализации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составит           1,1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млн 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450215" algn="just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Доля фактических расходов на осуществление гарантийного ремонта в объеме выручки от реализации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составляет:</a:t>
            </a:r>
          </a:p>
          <a:p>
            <a:pPr indent="450215" algn="ctr"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∑ ФР/∑Выручки</a:t>
            </a:r>
          </a:p>
          <a:p>
            <a:pPr indent="450215" algn="just"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(40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+ 75 + 60) / (1 500 + 2 000 + 1 800) * 100 = 3,3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%.</a:t>
            </a:r>
          </a:p>
          <a:p>
            <a:pPr indent="450215" algn="just"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Следовательно,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резерв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гарантийному ремонту можно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установить в сумме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36 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300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450215" algn="just" defTabSz="4572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Резерв по гарантийному ремонту целесообразно создавать, чтобы «гарантийные» расходы не оказывали существенного влияния на себестоимость продукции и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распределялись равномерно в течение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года</a:t>
            </a:r>
            <a:endParaRPr lang="ru-RU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94284" y="49773"/>
            <a:ext cx="5558590" cy="914400"/>
          </a:xfrm>
          <a:prstGeom prst="downArrowCallout">
            <a:avLst/>
          </a:prstGeom>
          <a:solidFill>
            <a:srgbClr val="CCFFCC"/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гарантийному ремонту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5.xml><?xml version="1.0" encoding="utf-8"?>
<a:theme xmlns:a="http://schemas.openxmlformats.org/drawingml/2006/main" name="1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6.xml><?xml version="1.0" encoding="utf-8"?>
<a:theme xmlns:a="http://schemas.openxmlformats.org/drawingml/2006/main" name="2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8961</Words>
  <Application>Microsoft Office PowerPoint</Application>
  <PresentationFormat>Экран (4:3)</PresentationFormat>
  <Paragraphs>942</Paragraphs>
  <Slides>122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122</vt:i4>
      </vt:variant>
    </vt:vector>
  </HeadingPairs>
  <TitlesOfParts>
    <vt:vector size="128" baseType="lpstr">
      <vt:lpstr>5_Тема Office</vt:lpstr>
      <vt:lpstr>16_Office Theme</vt:lpstr>
      <vt:lpstr>1_Office Theme</vt:lpstr>
      <vt:lpstr>KPMG_Report_4x3_050216_2016</vt:lpstr>
      <vt:lpstr>1_KPMG_Report_4x3_050216_2016</vt:lpstr>
      <vt:lpstr>2_KPMG_Report_4x3_050216_2016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 запасов, приобретенных путем обменной операции, за исключением денежных средств (их эквивалентов)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рыночных цен</vt:lpstr>
      <vt:lpstr>Презентация PowerPoint</vt:lpstr>
      <vt:lpstr>ПРИНЦИП ОСМОТРИТЕЛЬНОСТИ</vt:lpstr>
      <vt:lpstr>Презентация PowerPoint</vt:lpstr>
      <vt:lpstr>Презентация PowerPoint</vt:lpstr>
      <vt:lpstr>Презентация PowerPoint</vt:lpstr>
      <vt:lpstr>По окончании отчетного периода определяется фактическая себестоимость готовой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Отложенные обязательства - 0 502 99 ХХХ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 Если у субъекта учета есть план (программа) реструктуризации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методологии бухгалтерского учета  государственных финансов в 2016 – 2017 годах</dc:title>
  <dc:creator>Светлана</dc:creator>
  <cp:lastModifiedBy>Кривовицина Елена Викьлровна</cp:lastModifiedBy>
  <cp:revision>1237</cp:revision>
  <cp:lastPrinted>2019-11-03T20:49:08Z</cp:lastPrinted>
  <dcterms:created xsi:type="dcterms:W3CDTF">2016-11-22T03:13:06Z</dcterms:created>
  <dcterms:modified xsi:type="dcterms:W3CDTF">2020-04-01T09:19:29Z</dcterms:modified>
</cp:coreProperties>
</file>